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0" r:id="rId3"/>
    <p:sldId id="261" r:id="rId4"/>
    <p:sldId id="262" r:id="rId5"/>
    <p:sldId id="265" r:id="rId6"/>
    <p:sldId id="264" r:id="rId7"/>
    <p:sldId id="266" r:id="rId8"/>
    <p:sldId id="270" r:id="rId9"/>
    <p:sldId id="268" r:id="rId10"/>
    <p:sldId id="269" r:id="rId11"/>
    <p:sldId id="273" r:id="rId12"/>
    <p:sldId id="272" r:id="rId13"/>
    <p:sldId id="271" r:id="rId14"/>
    <p:sldId id="291" r:id="rId15"/>
    <p:sldId id="292" r:id="rId16"/>
    <p:sldId id="298" r:id="rId17"/>
    <p:sldId id="299" r:id="rId18"/>
    <p:sldId id="300" r:id="rId19"/>
    <p:sldId id="303" r:id="rId20"/>
    <p:sldId id="301" r:id="rId21"/>
    <p:sldId id="302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15"/>
    <p:restoredTop sz="94667"/>
  </p:normalViewPr>
  <p:slideViewPr>
    <p:cSldViewPr snapToGrid="0">
      <p:cViewPr varScale="1">
        <p:scale>
          <a:sx n="115" d="100"/>
          <a:sy n="115" d="100"/>
        </p:scale>
        <p:origin x="2584" y="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72F815-CE39-5543-9527-0BCF0148ECE6}" type="datetimeFigureOut">
              <a:rPr kumimoji="1" lang="zh-CN" altLang="en-US" smtClean="0"/>
              <a:t>2026/10/19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3CEF2C-8EFE-434F-BB4C-F1F3E3AB5A3D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37580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7571A-3ED4-8F89-3FC2-4260FE7BB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305F6A1-E232-8A1D-86F4-036EF7A677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71C7C9F-AF92-21D1-B77B-71E1BB61C7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9687C5-506B-C5E3-BC42-BF6D3B8E30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3CEF2C-8EFE-434F-BB4C-F1F3E3AB5A3D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74796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15DCE-35E4-9421-CCFE-DE29B49A6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1ADF7A2-AEA8-4959-454E-CDB2BFE70F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9594A3B-6D99-6E75-124C-6A61E158AC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81FA946-F61B-579F-48B9-F03382FC4E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3CEF2C-8EFE-434F-BB4C-F1F3E3AB5A3D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52229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B7246-4EA1-4D72-BE37-5FC829F4C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789DE81-1065-7C84-DD0F-794F6716EC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3F98BE4-FAC4-F902-1FFF-C0AFE2A41A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1FED35D-389F-1731-12FC-1ED562B17E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8530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91B9B-396F-56F0-8669-19E06F49F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7F8F812-FA0C-09DE-9E23-68B5581C55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674C6F4-30B4-EDDF-6872-91C7C5098E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71F5F9-59FD-14AB-F225-13268C01C6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2316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F2B1F8-38A3-7039-BBFD-C5B6869AC9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9C3351E8-E0E6-E8EF-55AD-52E59A2B4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644B2DD-6955-35E5-211B-9E8DE7290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9BAA-E088-4FC3-A991-5C133C3806BD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23AD43D-287E-DB42-B4A0-9EA9A6C2E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72ED3CE-0A87-7B79-0C8D-5B95C8FB6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23C5-4AF7-4B26-B449-E3EB8547DB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2613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02DD24-63C7-72B0-65C7-2913B18E5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4C5392A-E26F-1DF2-A345-C699E4CFE0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F7986B2-1FA3-6FF7-8670-4815D26626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9BAA-E088-4FC3-A991-5C133C3806BD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196073F-3508-A7E4-20D1-8CADFA8CE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23B9C9D-5F0B-0EF4-A602-98A9C0E86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23C5-4AF7-4B26-B449-E3EB8547DB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9610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DC72F67-555B-2E88-53E7-CDCB73791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42E5617-87A4-21DA-0FFB-63216875C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F5D4FED-B920-0BB0-AE03-20B2950BE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9BAA-E088-4FC3-A991-5C133C3806BD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6B520FE-9A03-3FC1-418E-EF586A1BD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28FB574-FE4B-EEAD-6A0D-BBFBCEA1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23C5-4AF7-4B26-B449-E3EB8547DB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7876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0DCBA0-ACED-9E54-4218-D6F887738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BDAEA6C-1E3B-67D0-AF08-AF13F894D5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09F9854-BAF1-46A6-6EC6-051463BB83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963B719-6E3F-A4C5-A84D-A77A54E49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9BAA-E088-4FC3-A991-5C133C3806BD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3443F6B-6F70-C58D-F99F-C55BA2201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65C772B-0E15-50F3-A9E6-FF8D59B24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23C5-4AF7-4B26-B449-E3EB8547DB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046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50F969-E928-1892-A110-1A385DE4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66081E6-3323-1F85-352E-2E20F62071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3EDA900-048A-3656-FC23-33FA82372F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72754C8-D140-C546-066C-EA0472C49D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B264A3F-6E53-E440-15B0-076BC46337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6C8B04F3-10D8-A3D2-8E2D-C45D140C4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9BAA-E088-4FC3-A991-5C133C3806BD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51CAD1E-967B-8A9A-34C8-EC5D6A59F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5419D48-07A2-90DF-2AC0-771116C2A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23C5-4AF7-4B26-B449-E3EB8547DB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0529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448BA9-6215-A5D5-B735-0D7723C15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AD536DC-A79A-AF3D-FF9B-3516C35B5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9BAA-E088-4FC3-A991-5C133C3806BD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455E666-DB36-962A-EECC-4B931CD12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B73B2C7-2EFB-B68A-9A52-1B77587C9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23C5-4AF7-4B26-B449-E3EB8547DB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436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4CF2E24-ECC2-0A18-DEAC-932C870D7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9BAA-E088-4FC3-A991-5C133C3806BD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349136E-561A-B78E-7AF8-C196619E9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54BF8BE-1135-7ED1-D40D-46197F50A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23C5-4AF7-4B26-B449-E3EB8547DB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4648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E16BED-09AC-4034-A86E-CE41FCB1B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4B17FFB-A6CB-1AEE-7A74-6A4AC75F0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9C94210-3080-A1D9-FD01-A0B8AEAE62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E95788A-A451-7C7F-B606-AE53F3677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9BAA-E088-4FC3-A991-5C133C3806BD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4CB66F5-2C34-B7FA-6BB8-F963AE625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14A2542-3F25-E6DD-A8E0-48FF94882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23C5-4AF7-4B26-B449-E3EB8547DB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6719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758865-ACA7-E8D0-5B30-31A899B3B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B88FB5C4-147A-DB18-163B-38D2D3A791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945FFCE-D262-97C0-783F-C3F40AFC2E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E9E67C2-EEC6-1EC2-F8D2-6CBC85C1E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9BAA-E088-4FC3-A991-5C133C3806BD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8936FF3-B3B5-DEC0-3E19-A7A5E475D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162E613-CF11-299C-70D2-7289D3311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23C5-4AF7-4B26-B449-E3EB8547DB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7321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F936AB-C2BD-466B-A740-2F93071AC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94EDB22-6235-4621-D194-49384C7AC4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DC6952B-E0AD-4EC0-41BC-B55537DCB6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9BAA-E088-4FC3-A991-5C133C3806BD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F1BB045-9F1B-CE40-2447-2B001884A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C7A44B2-73A8-C3EF-FE35-E2574FB79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23C5-4AF7-4B26-B449-E3EB8547DB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207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C0392E8-F7C3-F184-4A1F-8920F192B5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4E95795-77E2-0340-7A88-E22CFCD503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3C179F2-5F5B-B133-AD6B-B10095D06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69BAA-E088-4FC3-A991-5C133C3806BD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1C03892-4E3F-649B-E356-ABA5F0147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CA91A80-065B-D9CD-8954-3309F981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B23C5-4AF7-4B26-B449-E3EB8547DB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187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EBA6D41-D70D-C230-27B8-E527AB5F8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644B9E6-6D4C-8FD7-79FC-2E36C041B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9643E6F-119F-EB04-ADAE-CBEC327C39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569BAA-E088-4FC3-A991-5C133C3806BD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8337C29-0BDB-2DB7-D391-3F2DA864FA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FD235E6-1647-CD6F-D0A9-7FD7E0ECF5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8B23C5-4AF7-4B26-B449-E3EB8547DB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9190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emf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AA5CB12-1254-C6FF-BEE6-75D828C1F122}"/>
              </a:ext>
            </a:extLst>
          </p:cNvPr>
          <p:cNvSpPr txBox="1"/>
          <p:nvPr/>
        </p:nvSpPr>
        <p:spPr>
          <a:xfrm>
            <a:off x="620485" y="1393372"/>
            <a:ext cx="1095102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sz="2800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eBins</a:t>
            </a:r>
            <a:r>
              <a:rPr lang="en-US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zh-CN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{0.0925, 0.095, 0.0975, 0.1,</a:t>
            </a:r>
            <a:r>
              <a:rPr lang="en-US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0.105, 0.11, 0.115, 0.12,</a:t>
            </a:r>
            <a:r>
              <a:rPr lang="en-US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0.125, 0.13, 0.135, 0.14};</a:t>
            </a:r>
            <a:endParaRPr lang="en-US" altLang="zh-CN" sz="28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zh-CN" altLang="zh-CN" sz="28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zh-CN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thetaBins = {0, 0.04, 0.08, 0.12, 0.16, 0.2, 0.24, 0.28, 0.32,</a:t>
            </a:r>
            <a:r>
              <a:rPr lang="en-US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0.36, 0.4, 0.44, 0.48, 0.52, 0.56, 0.6, 0.64, 0.68,</a:t>
            </a:r>
            <a:r>
              <a:rPr lang="en-US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0.72, 0.76, 0.8, 0.8025, 0.805, 0.8075, 0.81, 0.8125, 0.815,</a:t>
            </a:r>
            <a:r>
              <a:rPr lang="en-US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0.8175, 0.82, 0.8225, 0.825, 0.8275, 0.83, 0.8325, 0.835, 0.8375,</a:t>
            </a:r>
            <a:r>
              <a:rPr lang="en-US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0.84, 0.8425, 0.845, 0.8475, 0.85, 0.855, 0.86, 0.865, 0.87,</a:t>
            </a:r>
            <a:r>
              <a:rPr lang="en-US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0.875, 0.88, 0.885, 0.89, 0.895, 0.9, 0.905, 0.91, 0.915,</a:t>
            </a:r>
            <a:r>
              <a:rPr lang="en-US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0.92, 0.925, 0.93, 0.935, 0.94, 0.942, 0.944, 0.945};</a:t>
            </a:r>
          </a:p>
        </p:txBody>
      </p:sp>
    </p:spTree>
    <p:extLst>
      <p:ext uri="{BB962C8B-B14F-4D97-AF65-F5344CB8AC3E}">
        <p14:creationId xmlns:p14="http://schemas.microsoft.com/office/powerpoint/2010/main" val="227016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59FDE-CE7D-C394-9CCF-8D2CBEFC9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C33D529A-1CE7-7560-9FD3-FEB5BE28CA1B}"/>
              </a:ext>
            </a:extLst>
          </p:cNvPr>
          <p:cNvSpPr txBox="1"/>
          <p:nvPr/>
        </p:nvSpPr>
        <p:spPr>
          <a:xfrm>
            <a:off x="569684" y="319314"/>
            <a:ext cx="109510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sz="4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Fast sim with 3D sampling vs. Full sim</a:t>
            </a:r>
            <a:endParaRPr lang="zh-CN" altLang="zh-CN" sz="40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9FF317F2-6625-DDFD-D41C-4210BCAAB9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94042"/>
              </p:ext>
            </p:extLst>
          </p:nvPr>
        </p:nvGraphicFramePr>
        <p:xfrm>
          <a:off x="569684" y="1356243"/>
          <a:ext cx="104573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1015">
                  <a:extLst>
                    <a:ext uri="{9D8B030D-6E8A-4147-A177-3AD203B41FA5}">
                      <a16:colId xmlns:a16="http://schemas.microsoft.com/office/drawing/2014/main" val="2467911124"/>
                    </a:ext>
                  </a:extLst>
                </a:gridCol>
                <a:gridCol w="1016318">
                  <a:extLst>
                    <a:ext uri="{9D8B030D-6E8A-4147-A177-3AD203B41FA5}">
                      <a16:colId xmlns:a16="http://schemas.microsoft.com/office/drawing/2014/main" val="4243659464"/>
                    </a:ext>
                  </a:extLst>
                </a:gridCol>
                <a:gridCol w="1466721">
                  <a:extLst>
                    <a:ext uri="{9D8B030D-6E8A-4147-A177-3AD203B41FA5}">
                      <a16:colId xmlns:a16="http://schemas.microsoft.com/office/drawing/2014/main" val="1666260016"/>
                    </a:ext>
                  </a:extLst>
                </a:gridCol>
                <a:gridCol w="1543982">
                  <a:extLst>
                    <a:ext uri="{9D8B030D-6E8A-4147-A177-3AD203B41FA5}">
                      <a16:colId xmlns:a16="http://schemas.microsoft.com/office/drawing/2014/main" val="2836780126"/>
                    </a:ext>
                  </a:extLst>
                </a:gridCol>
                <a:gridCol w="1094891">
                  <a:extLst>
                    <a:ext uri="{9D8B030D-6E8A-4147-A177-3AD203B41FA5}">
                      <a16:colId xmlns:a16="http://schemas.microsoft.com/office/drawing/2014/main" val="1649072405"/>
                    </a:ext>
                  </a:extLst>
                </a:gridCol>
                <a:gridCol w="1577186">
                  <a:extLst>
                    <a:ext uri="{9D8B030D-6E8A-4147-A177-3AD203B41FA5}">
                      <a16:colId xmlns:a16="http://schemas.microsoft.com/office/drawing/2014/main" val="4129402464"/>
                    </a:ext>
                  </a:extLst>
                </a:gridCol>
                <a:gridCol w="1577187">
                  <a:extLst>
                    <a:ext uri="{9D8B030D-6E8A-4147-A177-3AD203B41FA5}">
                      <a16:colId xmlns:a16="http://schemas.microsoft.com/office/drawing/2014/main" val="1555259857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en-US" altLang="zh-CN" dirty="0"/>
                        <a:t>Selection</a:t>
                      </a:r>
                    </a:p>
                    <a:p>
                      <a:r>
                        <a:rPr lang="en-US" altLang="zh-CN" dirty="0"/>
                        <a:t>criteria</a:t>
                      </a:r>
                      <a:endParaRPr lang="zh-CN" alt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US" altLang="zh-CN" dirty="0"/>
                        <a:t>Full sim</a:t>
                      </a:r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US" altLang="zh-CN" dirty="0"/>
                        <a:t>Fast sim (3D sampling)</a:t>
                      </a:r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19670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Events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Absolute eff.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Relative eff.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Events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Absolute eff.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Relative eff.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796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Generated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20000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-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-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20000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-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-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399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Reconstructed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20000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100%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100%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20000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100%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100%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749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err="1"/>
                        <a:t>nGood</a:t>
                      </a:r>
                      <a:r>
                        <a:rPr lang="en-US" altLang="zh-CN" dirty="0"/>
                        <a:t> = 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14852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74.3%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74.3%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15458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77.3%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77.3%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010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Truth matched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14851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74.3%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99.99%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15458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77.3%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100%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92259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DD3D07F1-4401-46FB-8E16-17D4BFA1021E}"/>
                  </a:ext>
                </a:extLst>
              </p:cNvPr>
              <p:cNvSpPr txBox="1"/>
              <p:nvPr/>
            </p:nvSpPr>
            <p:spPr>
              <a:xfrm>
                <a:off x="777444" y="4389237"/>
                <a:ext cx="9244263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zh-CN" altLang="en-US" sz="2800" b="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全模拟</a:t>
                </a:r>
                <a:r>
                  <a:rPr lang="en-US" altLang="zh-CN" sz="2800" b="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truth match</a:t>
                </a:r>
                <a:r>
                  <a:rPr lang="zh-CN" altLang="en-US" sz="2800" b="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效率不等于</a:t>
                </a:r>
                <a:r>
                  <a:rPr lang="en-US" altLang="zh-CN" sz="2800" b="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100%</a:t>
                </a:r>
                <a:r>
                  <a:rPr lang="zh-CN" altLang="en-US" sz="2800" b="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endParaRPr lang="en-US" altLang="zh-CN" sz="2800" b="0" dirty="0"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buNone/>
                </a:pPr>
                <a:r>
                  <a:rPr lang="zh-CN" altLang="en-US" sz="2800" b="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检查</a:t>
                </a:r>
                <a:r>
                  <a:rPr lang="en-US" altLang="zh-CN" sz="2800" b="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truth</a:t>
                </a:r>
                <a:r>
                  <a:rPr lang="zh-CN" altLang="en-US" sz="2800" b="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信息发现存在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0" i="1" smtClean="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800" b="0" i="1" smtClean="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𝜇</m:t>
                        </m:r>
                      </m:e>
                      <m:sup>
                        <m:r>
                          <a:rPr lang="en-US" altLang="zh-CN" sz="2800" b="0" i="1" smtClean="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+</m:t>
                        </m:r>
                      </m:sup>
                    </m:sSup>
                  </m:oMath>
                </a14:m>
                <a:endParaRPr lang="zh-CN" altLang="zh-CN" sz="2800" b="0" dirty="0">
                  <a:solidFill>
                    <a:srgbClr val="C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DD3D07F1-4401-46FB-8E16-17D4BFA102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444" y="4389237"/>
                <a:ext cx="9244263" cy="954107"/>
              </a:xfrm>
              <a:prstGeom prst="rect">
                <a:avLst/>
              </a:prstGeom>
              <a:blipFill>
                <a:blip r:embed="rId2"/>
                <a:stretch>
                  <a:fillRect l="-1385" t="-8280" b="-171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>
            <a:extLst>
              <a:ext uri="{FF2B5EF4-FFF2-40B4-BE49-F238E27FC236}">
                <a16:creationId xmlns:a16="http://schemas.microsoft.com/office/drawing/2014/main" id="{58CE12A9-C8E0-469D-9D35-2E6B7030DD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1273" y="3900139"/>
            <a:ext cx="2715004" cy="2391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705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2EF41-8B77-0187-146B-25FC9748A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D220E1C8-E715-DC5D-D89E-E56B3289078F}"/>
                  </a:ext>
                </a:extLst>
              </p:cNvPr>
              <p:cNvSpPr txBox="1"/>
              <p:nvPr/>
            </p:nvSpPr>
            <p:spPr>
              <a:xfrm>
                <a:off x="256702" y="1108633"/>
                <a:ext cx="109171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0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800" b="0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𝜋</m:t>
                        </m:r>
                      </m:e>
                      <m:sup>
                        <m:r>
                          <a:rPr lang="en-US" altLang="zh-CN" sz="2800" b="0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altLang="zh-CN" sz="2800" b="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zh-CN" altLang="zh-CN" sz="2800" b="0" dirty="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D220E1C8-E715-DC5D-D89E-E56B328907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02" y="1108633"/>
                <a:ext cx="1091714" cy="523220"/>
              </a:xfrm>
              <a:prstGeom prst="rect">
                <a:avLst/>
              </a:prstGeom>
              <a:blipFill>
                <a:blip r:embed="rId2"/>
                <a:stretch>
                  <a:fillRect t="-12791" b="-313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33806F8D-45D3-BF45-2305-218C38CCD479}"/>
                  </a:ext>
                </a:extLst>
              </p:cNvPr>
              <p:cNvSpPr txBox="1"/>
              <p:nvPr/>
            </p:nvSpPr>
            <p:spPr>
              <a:xfrm>
                <a:off x="256702" y="4041055"/>
                <a:ext cx="109171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0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800" b="0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𝜋</m:t>
                        </m:r>
                      </m:e>
                      <m:sup>
                        <m:r>
                          <a:rPr lang="en-US" altLang="zh-CN" sz="2800" b="0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altLang="zh-CN" sz="2800" b="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zh-CN" altLang="zh-CN" sz="2800" b="0" dirty="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33806F8D-45D3-BF45-2305-218C38CCD4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02" y="4041055"/>
                <a:ext cx="1091714" cy="523220"/>
              </a:xfrm>
              <a:prstGeom prst="rect">
                <a:avLst/>
              </a:prstGeom>
              <a:blipFill>
                <a:blip r:embed="rId3"/>
                <a:stretch>
                  <a:fillRect t="-12791" b="-313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文本框 15">
            <a:extLst>
              <a:ext uri="{FF2B5EF4-FFF2-40B4-BE49-F238E27FC236}">
                <a16:creationId xmlns:a16="http://schemas.microsoft.com/office/drawing/2014/main" id="{03564439-71C4-EC45-221A-B342814A9A09}"/>
              </a:ext>
            </a:extLst>
          </p:cNvPr>
          <p:cNvSpPr txBox="1"/>
          <p:nvPr/>
        </p:nvSpPr>
        <p:spPr>
          <a:xfrm>
            <a:off x="569684" y="319314"/>
            <a:ext cx="109510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sz="4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Fast sim with 3D sampling vs. Full sim</a:t>
            </a:r>
            <a:endParaRPr lang="zh-CN" altLang="zh-CN" sz="40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90A4734-A25D-4820-B833-E0FE573214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" y="3716253"/>
            <a:ext cx="3600450" cy="259882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ABF1363-4E4E-41AD-8384-D8A2E46AD3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4789" y="3716253"/>
            <a:ext cx="3600450" cy="259882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AC1692E5-5F66-446C-8187-04002C2290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339" y="3716253"/>
            <a:ext cx="3600450" cy="2598821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652D630F-B34D-40E5-A739-3CA0F35D3E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" y="1027200"/>
            <a:ext cx="3600450" cy="2598821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F6961B89-23C4-459D-9608-858BBC326F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4789" y="1027199"/>
            <a:ext cx="3600450" cy="259882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DCDD08D2-643F-45CC-8D8A-3F0B01C04C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339" y="1027199"/>
            <a:ext cx="3600450" cy="259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869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94208-E163-B279-C8A8-21C0E2404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A866B349-4F11-69C3-B003-ADA67D187933}"/>
                  </a:ext>
                </a:extLst>
              </p:cNvPr>
              <p:cNvSpPr txBox="1"/>
              <p:nvPr/>
            </p:nvSpPr>
            <p:spPr>
              <a:xfrm>
                <a:off x="293522" y="1448999"/>
                <a:ext cx="1338895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 xmlns:m="http://schemas.openxmlformats.org/officeDocument/2006/math">
                    <m:r>
                      <a:rPr lang="en-US" altLang="zh-CN" sz="2800" b="0" i="1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𝜌</m:t>
                    </m:r>
                  </m:oMath>
                </a14:m>
                <a:r>
                  <a:rPr lang="en-US" altLang="zh-CN" sz="2800" b="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mass:</a:t>
                </a:r>
                <a:endParaRPr lang="zh-CN" altLang="zh-CN" sz="2800" b="0" dirty="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A866B349-4F11-69C3-B003-ADA67D1879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522" y="1448999"/>
                <a:ext cx="1338895" cy="523220"/>
              </a:xfrm>
              <a:prstGeom prst="rect">
                <a:avLst/>
              </a:prstGeom>
              <a:blipFill>
                <a:blip r:embed="rId2"/>
                <a:stretch>
                  <a:fillRect t="-12791" r="-4545" b="-313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>
            <a:extLst>
              <a:ext uri="{FF2B5EF4-FFF2-40B4-BE49-F238E27FC236}">
                <a16:creationId xmlns:a16="http://schemas.microsoft.com/office/drawing/2014/main" id="{BFEC1ED4-301C-7DEB-29CB-B69349F3D288}"/>
              </a:ext>
            </a:extLst>
          </p:cNvPr>
          <p:cNvSpPr txBox="1"/>
          <p:nvPr/>
        </p:nvSpPr>
        <p:spPr>
          <a:xfrm>
            <a:off x="7391879" y="1577030"/>
            <a:ext cx="25630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reconstructed</a:t>
            </a:r>
            <a:endParaRPr lang="zh-CN" altLang="zh-CN" sz="28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2F23195-0040-438A-5BD2-B2979E4EDEA9}"/>
              </a:ext>
            </a:extLst>
          </p:cNvPr>
          <p:cNvSpPr txBox="1"/>
          <p:nvPr/>
        </p:nvSpPr>
        <p:spPr>
          <a:xfrm>
            <a:off x="569684" y="319314"/>
            <a:ext cx="109510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sz="4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Fast sim with 3D sampling vs. Full sim</a:t>
            </a:r>
            <a:endParaRPr lang="zh-CN" altLang="zh-CN" sz="40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99AA585-C09C-E5AC-A753-052F2089EE6C}"/>
              </a:ext>
            </a:extLst>
          </p:cNvPr>
          <p:cNvSpPr txBox="1"/>
          <p:nvPr/>
        </p:nvSpPr>
        <p:spPr>
          <a:xfrm>
            <a:off x="3358347" y="1577030"/>
            <a:ext cx="25630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sz="28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truth</a:t>
            </a:r>
            <a:endParaRPr lang="zh-CN" altLang="zh-CN" sz="28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5209DDF-6EB1-4243-B9F1-92F8992F1B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428" y="1972219"/>
            <a:ext cx="4373770" cy="315700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7A65030-9046-4AF1-B778-921693F74E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630" y="1972219"/>
            <a:ext cx="4327572" cy="3123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93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73B5A-6090-5304-8AAB-EC5CFE1CF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4D74EFB-1859-C9B0-A31A-9C11E9169563}"/>
              </a:ext>
            </a:extLst>
          </p:cNvPr>
          <p:cNvSpPr txBox="1"/>
          <p:nvPr/>
        </p:nvSpPr>
        <p:spPr>
          <a:xfrm>
            <a:off x="569684" y="319314"/>
            <a:ext cx="109510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sz="4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Fast sim with 3D sampling vs. Full sim</a:t>
            </a:r>
            <a:endParaRPr lang="zh-CN" altLang="zh-CN" sz="40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5CF79A53-57B1-BBAE-C13D-39C63E7EE16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12822748"/>
                  </p:ext>
                </p:extLst>
              </p:nvPr>
            </p:nvGraphicFramePr>
            <p:xfrm>
              <a:off x="569684" y="1356243"/>
              <a:ext cx="10457300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81015">
                      <a:extLst>
                        <a:ext uri="{9D8B030D-6E8A-4147-A177-3AD203B41FA5}">
                          <a16:colId xmlns:a16="http://schemas.microsoft.com/office/drawing/2014/main" val="2467911124"/>
                        </a:ext>
                      </a:extLst>
                    </a:gridCol>
                    <a:gridCol w="1016318">
                      <a:extLst>
                        <a:ext uri="{9D8B030D-6E8A-4147-A177-3AD203B41FA5}">
                          <a16:colId xmlns:a16="http://schemas.microsoft.com/office/drawing/2014/main" val="4243659464"/>
                        </a:ext>
                      </a:extLst>
                    </a:gridCol>
                    <a:gridCol w="1466721">
                      <a:extLst>
                        <a:ext uri="{9D8B030D-6E8A-4147-A177-3AD203B41FA5}">
                          <a16:colId xmlns:a16="http://schemas.microsoft.com/office/drawing/2014/main" val="1666260016"/>
                        </a:ext>
                      </a:extLst>
                    </a:gridCol>
                    <a:gridCol w="1543982">
                      <a:extLst>
                        <a:ext uri="{9D8B030D-6E8A-4147-A177-3AD203B41FA5}">
                          <a16:colId xmlns:a16="http://schemas.microsoft.com/office/drawing/2014/main" val="2836780126"/>
                        </a:ext>
                      </a:extLst>
                    </a:gridCol>
                    <a:gridCol w="1094891">
                      <a:extLst>
                        <a:ext uri="{9D8B030D-6E8A-4147-A177-3AD203B41FA5}">
                          <a16:colId xmlns:a16="http://schemas.microsoft.com/office/drawing/2014/main" val="1649072405"/>
                        </a:ext>
                      </a:extLst>
                    </a:gridCol>
                    <a:gridCol w="1577186">
                      <a:extLst>
                        <a:ext uri="{9D8B030D-6E8A-4147-A177-3AD203B41FA5}">
                          <a16:colId xmlns:a16="http://schemas.microsoft.com/office/drawing/2014/main" val="4129402464"/>
                        </a:ext>
                      </a:extLst>
                    </a:gridCol>
                    <a:gridCol w="1577187">
                      <a:extLst>
                        <a:ext uri="{9D8B030D-6E8A-4147-A177-3AD203B41FA5}">
                          <a16:colId xmlns:a16="http://schemas.microsoft.com/office/drawing/2014/main" val="1555259857"/>
                        </a:ext>
                      </a:extLst>
                    </a:gridCol>
                  </a:tblGrid>
                  <a:tr h="370840">
                    <a:tc rowSpan="2"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Selection</a:t>
                          </a:r>
                        </a:p>
                        <a:p>
                          <a:r>
                            <a:rPr lang="en-US" altLang="zh-CN" dirty="0"/>
                            <a:t>criteria</a:t>
                          </a:r>
                          <a:endParaRPr lang="zh-CN" altLang="en-US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Full sim</a:t>
                          </a:r>
                          <a:endParaRPr lang="zh-CN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Fast sim (3D sampling)</a:t>
                          </a:r>
                          <a:endParaRPr lang="zh-CN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68196705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Events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Absolute eff.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Relative eff.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Events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Absolute eff.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Relative eff.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767965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Generated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20000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20000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639911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p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≥1 &amp; </m:t>
                                </m:r>
                                <m:sSup>
                                  <m:s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p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≥1</m:t>
                                </m:r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14876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74.38%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74.38%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15458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77.29%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77.29%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4374999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dirty="0"/>
                            <a:t>Good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≥2 </m:t>
                              </m:r>
                            </m:oMath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13096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65.48%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88.03%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12142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60.71%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78.55%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740104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dirty="0"/>
                            <a:t>4c fit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b="0" i="1" dirty="0" smtClean="0">
                                      <a:latin typeface="Cambria Math" panose="02040503050406030204" pitchFamily="18" charset="0"/>
                                    </a:rPr>
                                    <m:t>𝜒</m:t>
                                  </m:r>
                                </m:e>
                                <m:sup>
                                  <m:r>
                                    <a:rPr lang="en-US" altLang="zh-CN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zh-CN" b="0" i="1" dirty="0" smtClean="0">
                                  <a:latin typeface="Cambria Math" panose="02040503050406030204" pitchFamily="18" charset="0"/>
                                </a:rPr>
                                <m:t>&lt;200</m:t>
                              </m:r>
                            </m:oMath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12334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61.67%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94.18%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10302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51.51%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84.85%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9592259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5CF79A53-57B1-BBAE-C13D-39C63E7EE16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12822748"/>
                  </p:ext>
                </p:extLst>
              </p:nvPr>
            </p:nvGraphicFramePr>
            <p:xfrm>
              <a:off x="569684" y="1356243"/>
              <a:ext cx="10457300" cy="2225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81015">
                      <a:extLst>
                        <a:ext uri="{9D8B030D-6E8A-4147-A177-3AD203B41FA5}">
                          <a16:colId xmlns:a16="http://schemas.microsoft.com/office/drawing/2014/main" val="2467911124"/>
                        </a:ext>
                      </a:extLst>
                    </a:gridCol>
                    <a:gridCol w="1016318">
                      <a:extLst>
                        <a:ext uri="{9D8B030D-6E8A-4147-A177-3AD203B41FA5}">
                          <a16:colId xmlns:a16="http://schemas.microsoft.com/office/drawing/2014/main" val="4243659464"/>
                        </a:ext>
                      </a:extLst>
                    </a:gridCol>
                    <a:gridCol w="1466721">
                      <a:extLst>
                        <a:ext uri="{9D8B030D-6E8A-4147-A177-3AD203B41FA5}">
                          <a16:colId xmlns:a16="http://schemas.microsoft.com/office/drawing/2014/main" val="1666260016"/>
                        </a:ext>
                      </a:extLst>
                    </a:gridCol>
                    <a:gridCol w="1543982">
                      <a:extLst>
                        <a:ext uri="{9D8B030D-6E8A-4147-A177-3AD203B41FA5}">
                          <a16:colId xmlns:a16="http://schemas.microsoft.com/office/drawing/2014/main" val="2836780126"/>
                        </a:ext>
                      </a:extLst>
                    </a:gridCol>
                    <a:gridCol w="1094891">
                      <a:extLst>
                        <a:ext uri="{9D8B030D-6E8A-4147-A177-3AD203B41FA5}">
                          <a16:colId xmlns:a16="http://schemas.microsoft.com/office/drawing/2014/main" val="1649072405"/>
                        </a:ext>
                      </a:extLst>
                    </a:gridCol>
                    <a:gridCol w="1577186">
                      <a:extLst>
                        <a:ext uri="{9D8B030D-6E8A-4147-A177-3AD203B41FA5}">
                          <a16:colId xmlns:a16="http://schemas.microsoft.com/office/drawing/2014/main" val="4129402464"/>
                        </a:ext>
                      </a:extLst>
                    </a:gridCol>
                    <a:gridCol w="1577187">
                      <a:extLst>
                        <a:ext uri="{9D8B030D-6E8A-4147-A177-3AD203B41FA5}">
                          <a16:colId xmlns:a16="http://schemas.microsoft.com/office/drawing/2014/main" val="1555259857"/>
                        </a:ext>
                      </a:extLst>
                    </a:gridCol>
                  </a:tblGrid>
                  <a:tr h="370840">
                    <a:tc rowSpan="2"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Selection</a:t>
                          </a:r>
                        </a:p>
                        <a:p>
                          <a:r>
                            <a:rPr lang="en-US" altLang="zh-CN" dirty="0"/>
                            <a:t>criteria</a:t>
                          </a:r>
                          <a:endParaRPr lang="zh-CN" altLang="en-US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Full sim</a:t>
                          </a:r>
                          <a:endParaRPr lang="zh-CN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Fast sim (3D sampling)</a:t>
                          </a:r>
                          <a:endParaRPr lang="zh-CN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68196705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Events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Absolute eff.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Relative eff.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Events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Absolute eff.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Relative eff.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767965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Generated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20000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20000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639911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t="-310345" r="-380814" b="-2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14876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74.38%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74.38%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15458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77.29%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77.29%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4374999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t="-396667" r="-380814" b="-12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13096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65.48%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88.03%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12142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60.71%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78.55%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740104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2"/>
                          <a:stretch>
                            <a:fillRect t="-513793" r="-380814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12334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61.67%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94.18%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10302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51.51%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84.85%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95922595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5" name="图片 4">
            <a:extLst>
              <a:ext uri="{FF2B5EF4-FFF2-40B4-BE49-F238E27FC236}">
                <a16:creationId xmlns:a16="http://schemas.microsoft.com/office/drawing/2014/main" id="{F6600741-3ED6-FAB5-D1BF-E2A8B4DFC9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968" y="3805715"/>
            <a:ext cx="3786304" cy="27329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D8D49C98-1D9D-C9D4-5A1C-6EF9D990ED7B}"/>
                  </a:ext>
                </a:extLst>
              </p:cNvPr>
              <p:cNvSpPr txBox="1"/>
              <p:nvPr/>
            </p:nvSpPr>
            <p:spPr>
              <a:xfrm>
                <a:off x="1162594" y="4524102"/>
                <a:ext cx="36706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𝜓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sSup>
                        <m:s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      </m:t>
                      </m:r>
                      <m:sSup>
                        <m:s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   </m:t>
                      </m:r>
                      <m:sSup>
                        <m:s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𝛾𝛾</m:t>
                      </m:r>
                    </m:oMath>
                  </m:oMathPara>
                </a14:m>
                <a:endParaRPr kumimoji="1" lang="en-US" altLang="zh-CN" b="0" dirty="0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D8D49C98-1D9D-C9D4-5A1C-6EF9D990ED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2594" y="4524102"/>
                <a:ext cx="3670684" cy="276999"/>
              </a:xfrm>
              <a:prstGeom prst="rect">
                <a:avLst/>
              </a:prstGeom>
              <a:blipFill>
                <a:blip r:embed="rId4"/>
                <a:stretch>
                  <a:fillRect l="-1379" t="-8696" r="-1034" b="-3478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9512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EFDF831-648F-BD7E-8CF2-6B2534A03A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548" y="2397513"/>
            <a:ext cx="4143631" cy="299089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E5429ED-AA46-CC79-365E-12853D8509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75" y="2397514"/>
            <a:ext cx="4143631" cy="299089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B8E1B89-E2C5-BFA4-42D9-BDA0AD5982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3473" y="2397512"/>
            <a:ext cx="4143631" cy="29908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600B279A-00FF-DB60-DDB8-0D1FCB19F1F5}"/>
                  </a:ext>
                </a:extLst>
              </p:cNvPr>
              <p:cNvSpPr txBox="1"/>
              <p:nvPr/>
            </p:nvSpPr>
            <p:spPr>
              <a:xfrm>
                <a:off x="562704" y="1649274"/>
                <a:ext cx="109171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0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800" b="0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𝜋</m:t>
                        </m:r>
                      </m:e>
                      <m:sup>
                        <m:r>
                          <a:rPr lang="en-US" altLang="zh-CN" sz="2800" b="0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US" altLang="zh-CN" sz="2800" b="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zh-CN" altLang="zh-CN" sz="2800" b="0" dirty="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600B279A-00FF-DB60-DDB8-0D1FCB19F1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704" y="1649274"/>
                <a:ext cx="1091714" cy="523220"/>
              </a:xfrm>
              <a:prstGeom prst="rect">
                <a:avLst/>
              </a:prstGeom>
              <a:blipFill>
                <a:blip r:embed="rId5"/>
                <a:stretch>
                  <a:fillRect t="-14634" b="-341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9096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74FF68A7-1AA5-D095-9F22-EFEE07D8F3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479" y="2313686"/>
            <a:ext cx="4148254" cy="299422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10D4242-FF85-07BC-8F7C-C880CCFB54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11" y="2313686"/>
            <a:ext cx="4148254" cy="299422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1B0BF37-BC84-2464-D670-75FB55AD08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3746" y="2313687"/>
            <a:ext cx="4148254" cy="29942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94D23E2A-28CF-9165-32E5-1BC0F6EA9DCD}"/>
                  </a:ext>
                </a:extLst>
              </p:cNvPr>
              <p:cNvSpPr txBox="1"/>
              <p:nvPr/>
            </p:nvSpPr>
            <p:spPr>
              <a:xfrm>
                <a:off x="562704" y="1649274"/>
                <a:ext cx="109171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800" b="0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zh-CN" sz="2800" b="0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𝜋</m:t>
                        </m:r>
                      </m:e>
                      <m:sup>
                        <m:r>
                          <a:rPr lang="en-US" altLang="zh-CN" sz="2800" b="0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altLang="zh-CN" sz="2800" b="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  <a:endParaRPr lang="zh-CN" altLang="zh-CN" sz="2800" b="0" dirty="0">
                  <a:solidFill>
                    <a:srgbClr val="C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94D23E2A-28CF-9165-32E5-1BC0F6EA9D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704" y="1649274"/>
                <a:ext cx="1091714" cy="523220"/>
              </a:xfrm>
              <a:prstGeom prst="rect">
                <a:avLst/>
              </a:prstGeom>
              <a:blipFill>
                <a:blip r:embed="rId5"/>
                <a:stretch>
                  <a:fillRect t="-14634" b="-341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1417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461FA-9E20-F8CF-8687-20CB78A5C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7E43AC2F-DCAD-DD61-C065-FB80E1D71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39279" y="3560522"/>
            <a:ext cx="2647813" cy="3670684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DAD05A1A-758D-1802-F378-4301F46E3F10}"/>
              </a:ext>
            </a:extLst>
          </p:cNvPr>
          <p:cNvSpPr txBox="1"/>
          <p:nvPr/>
        </p:nvSpPr>
        <p:spPr>
          <a:xfrm>
            <a:off x="569684" y="319314"/>
            <a:ext cx="109510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sz="40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Fast sim with 3D sampling vs. Full sim</a:t>
            </a:r>
            <a:endParaRPr lang="zh-CN" altLang="zh-CN" sz="40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E441D8A6-2163-8672-70C8-10CF3548C79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23942426"/>
                  </p:ext>
                </p:extLst>
              </p:nvPr>
            </p:nvGraphicFramePr>
            <p:xfrm>
              <a:off x="569684" y="1093197"/>
              <a:ext cx="10457300" cy="25958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81015">
                      <a:extLst>
                        <a:ext uri="{9D8B030D-6E8A-4147-A177-3AD203B41FA5}">
                          <a16:colId xmlns:a16="http://schemas.microsoft.com/office/drawing/2014/main" val="2467911124"/>
                        </a:ext>
                      </a:extLst>
                    </a:gridCol>
                    <a:gridCol w="1016318">
                      <a:extLst>
                        <a:ext uri="{9D8B030D-6E8A-4147-A177-3AD203B41FA5}">
                          <a16:colId xmlns:a16="http://schemas.microsoft.com/office/drawing/2014/main" val="4243659464"/>
                        </a:ext>
                      </a:extLst>
                    </a:gridCol>
                    <a:gridCol w="1466721">
                      <a:extLst>
                        <a:ext uri="{9D8B030D-6E8A-4147-A177-3AD203B41FA5}">
                          <a16:colId xmlns:a16="http://schemas.microsoft.com/office/drawing/2014/main" val="1666260016"/>
                        </a:ext>
                      </a:extLst>
                    </a:gridCol>
                    <a:gridCol w="1543982">
                      <a:extLst>
                        <a:ext uri="{9D8B030D-6E8A-4147-A177-3AD203B41FA5}">
                          <a16:colId xmlns:a16="http://schemas.microsoft.com/office/drawing/2014/main" val="2836780126"/>
                        </a:ext>
                      </a:extLst>
                    </a:gridCol>
                    <a:gridCol w="1094891">
                      <a:extLst>
                        <a:ext uri="{9D8B030D-6E8A-4147-A177-3AD203B41FA5}">
                          <a16:colId xmlns:a16="http://schemas.microsoft.com/office/drawing/2014/main" val="1649072405"/>
                        </a:ext>
                      </a:extLst>
                    </a:gridCol>
                    <a:gridCol w="1577186">
                      <a:extLst>
                        <a:ext uri="{9D8B030D-6E8A-4147-A177-3AD203B41FA5}">
                          <a16:colId xmlns:a16="http://schemas.microsoft.com/office/drawing/2014/main" val="4129402464"/>
                        </a:ext>
                      </a:extLst>
                    </a:gridCol>
                    <a:gridCol w="1577187">
                      <a:extLst>
                        <a:ext uri="{9D8B030D-6E8A-4147-A177-3AD203B41FA5}">
                          <a16:colId xmlns:a16="http://schemas.microsoft.com/office/drawing/2014/main" val="1555259857"/>
                        </a:ext>
                      </a:extLst>
                    </a:gridCol>
                  </a:tblGrid>
                  <a:tr h="370840">
                    <a:tc rowSpan="2"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Selection</a:t>
                          </a:r>
                        </a:p>
                        <a:p>
                          <a:r>
                            <a:rPr lang="en-US" altLang="zh-CN" dirty="0"/>
                            <a:t>criteria</a:t>
                          </a:r>
                          <a:endParaRPr lang="zh-CN" altLang="en-US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Full sim</a:t>
                          </a:r>
                          <a:endParaRPr lang="zh-CN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Fast sim (3D sampling)</a:t>
                          </a:r>
                          <a:endParaRPr lang="zh-CN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68196705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Events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Absolute eff.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Relative eff.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Events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Absolute eff.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Relative eff.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767965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Generated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20000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20000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639911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</m:sup>
                                </m:sSup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≥1 &amp; </m:t>
                                </m:r>
                                <m:sSup>
                                  <m:sSup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  <m:sup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</m:sup>
                                </m:sSup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≥1</m:t>
                                </m:r>
                              </m:oMath>
                            </m:oMathPara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14876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74.38%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74.38%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15445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77.23%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77.23%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4374999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dirty="0"/>
                            <a:t>Good </a:t>
                          </a:r>
                          <a14:m>
                            <m:oMath xmlns:m="http://schemas.openxmlformats.org/officeDocument/2006/math"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≥2 </m:t>
                              </m:r>
                            </m:oMath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13099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65.50%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88.05%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12149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60.71%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78.66%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740104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/>
                            <a:t>1c fit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b="0" i="1" dirty="0" smtClean="0">
                                      <a:latin typeface="Cambria Math" panose="02040503050406030204" pitchFamily="18" charset="0"/>
                                    </a:rPr>
                                    <m:t>𝜒</m:t>
                                  </m:r>
                                </m:e>
                                <m:sup>
                                  <m:r>
                                    <a:rPr lang="en-US" altLang="zh-CN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zh-CN" b="0" i="1" dirty="0" smtClean="0">
                                  <a:latin typeface="Cambria Math" panose="02040503050406030204" pitchFamily="18" charset="0"/>
                                </a:rPr>
                                <m:t>&lt;200</m:t>
                              </m:r>
                            </m:oMath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12695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63.48%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96.92%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12040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60.20%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99.10%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624398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b="0" dirty="0"/>
                            <a:t>4c fit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b="0" i="1" dirty="0" smtClean="0">
                                      <a:latin typeface="Cambria Math" panose="02040503050406030204" pitchFamily="18" charset="0"/>
                                    </a:rPr>
                                    <m:t>𝜒</m:t>
                                  </m:r>
                                </m:e>
                                <m:sup>
                                  <m:r>
                                    <a:rPr lang="en-US" altLang="zh-CN" b="0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zh-CN" b="0" i="1" dirty="0" smtClean="0">
                                  <a:latin typeface="Cambria Math" panose="02040503050406030204" pitchFamily="18" charset="0"/>
                                </a:rPr>
                                <m:t>&lt;200</m:t>
                              </m:r>
                            </m:oMath>
                          </a14:m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12028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60.14%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94.75%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11846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59.23%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98.39%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9592259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表格 3">
                <a:extLst>
                  <a:ext uri="{FF2B5EF4-FFF2-40B4-BE49-F238E27FC236}">
                    <a16:creationId xmlns:a16="http://schemas.microsoft.com/office/drawing/2014/main" id="{E441D8A6-2163-8672-70C8-10CF3548C79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23942426"/>
                  </p:ext>
                </p:extLst>
              </p:nvPr>
            </p:nvGraphicFramePr>
            <p:xfrm>
              <a:off x="569684" y="1093197"/>
              <a:ext cx="10457300" cy="25958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81015">
                      <a:extLst>
                        <a:ext uri="{9D8B030D-6E8A-4147-A177-3AD203B41FA5}">
                          <a16:colId xmlns:a16="http://schemas.microsoft.com/office/drawing/2014/main" val="2467911124"/>
                        </a:ext>
                      </a:extLst>
                    </a:gridCol>
                    <a:gridCol w="1016318">
                      <a:extLst>
                        <a:ext uri="{9D8B030D-6E8A-4147-A177-3AD203B41FA5}">
                          <a16:colId xmlns:a16="http://schemas.microsoft.com/office/drawing/2014/main" val="4243659464"/>
                        </a:ext>
                      </a:extLst>
                    </a:gridCol>
                    <a:gridCol w="1466721">
                      <a:extLst>
                        <a:ext uri="{9D8B030D-6E8A-4147-A177-3AD203B41FA5}">
                          <a16:colId xmlns:a16="http://schemas.microsoft.com/office/drawing/2014/main" val="1666260016"/>
                        </a:ext>
                      </a:extLst>
                    </a:gridCol>
                    <a:gridCol w="1543982">
                      <a:extLst>
                        <a:ext uri="{9D8B030D-6E8A-4147-A177-3AD203B41FA5}">
                          <a16:colId xmlns:a16="http://schemas.microsoft.com/office/drawing/2014/main" val="2836780126"/>
                        </a:ext>
                      </a:extLst>
                    </a:gridCol>
                    <a:gridCol w="1094891">
                      <a:extLst>
                        <a:ext uri="{9D8B030D-6E8A-4147-A177-3AD203B41FA5}">
                          <a16:colId xmlns:a16="http://schemas.microsoft.com/office/drawing/2014/main" val="1649072405"/>
                        </a:ext>
                      </a:extLst>
                    </a:gridCol>
                    <a:gridCol w="1577186">
                      <a:extLst>
                        <a:ext uri="{9D8B030D-6E8A-4147-A177-3AD203B41FA5}">
                          <a16:colId xmlns:a16="http://schemas.microsoft.com/office/drawing/2014/main" val="4129402464"/>
                        </a:ext>
                      </a:extLst>
                    </a:gridCol>
                    <a:gridCol w="1577187">
                      <a:extLst>
                        <a:ext uri="{9D8B030D-6E8A-4147-A177-3AD203B41FA5}">
                          <a16:colId xmlns:a16="http://schemas.microsoft.com/office/drawing/2014/main" val="1555259857"/>
                        </a:ext>
                      </a:extLst>
                    </a:gridCol>
                  </a:tblGrid>
                  <a:tr h="370840">
                    <a:tc rowSpan="2"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Selection</a:t>
                          </a:r>
                        </a:p>
                        <a:p>
                          <a:r>
                            <a:rPr lang="en-US" altLang="zh-CN" dirty="0"/>
                            <a:t>criteria</a:t>
                          </a:r>
                          <a:endParaRPr lang="zh-CN" altLang="en-US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Full sim</a:t>
                          </a:r>
                          <a:endParaRPr lang="zh-CN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Fast sim (3D sampling)</a:t>
                          </a:r>
                          <a:endParaRPr lang="zh-CN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68196705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Events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Absolute eff.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Relative eff.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Events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Absolute eff.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Relative eff.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767965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Generated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20000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20000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-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5639911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t="-310345" r="-380814" b="-3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14876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74.38%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74.38%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15445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77.23%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77.23%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4374999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t="-410345" r="-380814" b="-23103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13099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65.50%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88.05%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12149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60.71%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78.66%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7401047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t="-493333" r="-380814" b="-12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12695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63.48%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96.92%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12040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60.20%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99.10%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6243985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t="-613793" r="-380814" b="-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12028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60.14%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94.75%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dirty="0"/>
                            <a:t>11846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59.23%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98.39%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9592259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6F9C1B7A-FABC-A584-324C-8D25D633D035}"/>
                  </a:ext>
                </a:extLst>
              </p:cNvPr>
              <p:cNvSpPr txBox="1"/>
              <p:nvPr/>
            </p:nvSpPr>
            <p:spPr>
              <a:xfrm>
                <a:off x="569684" y="3879620"/>
                <a:ext cx="36706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𝜓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sSup>
                        <m:s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      </m:t>
                      </m:r>
                      <m:sSup>
                        <m:s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sSup>
                        <m:s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   </m:t>
                      </m:r>
                      <m:sSup>
                        <m:s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𝛾𝛾</m:t>
                      </m:r>
                    </m:oMath>
                  </m:oMathPara>
                </a14:m>
                <a:endParaRPr kumimoji="1" lang="en-US" altLang="zh-CN" b="0" dirty="0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6F9C1B7A-FABC-A584-324C-8D25D633D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684" y="3879620"/>
                <a:ext cx="3670684" cy="276999"/>
              </a:xfrm>
              <a:prstGeom prst="rect">
                <a:avLst/>
              </a:prstGeom>
              <a:blipFill>
                <a:blip r:embed="rId4"/>
                <a:stretch>
                  <a:fillRect l="-1375" t="-8696" r="-687" b="-3478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>
            <a:extLst>
              <a:ext uri="{FF2B5EF4-FFF2-40B4-BE49-F238E27FC236}">
                <a16:creationId xmlns:a16="http://schemas.microsoft.com/office/drawing/2014/main" id="{5EDFCD9D-2DA4-1E5C-62A0-531E045222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6809214" y="3560522"/>
            <a:ext cx="2647813" cy="367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992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5C19F3-893B-6402-4CC7-F5022757F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1c fit</a:t>
            </a:r>
            <a:endParaRPr kumimoji="1"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BC13AC8F-3C85-D1ED-5EB4-53C2F75762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1721762" y="1330323"/>
            <a:ext cx="2701322" cy="374486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53A3E57-7577-EF9B-068C-684708BE1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119864" y="-366465"/>
            <a:ext cx="3280410" cy="454765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B7158B7-856F-5C2A-8DF5-427B92B934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119864" y="2863955"/>
            <a:ext cx="3280410" cy="4547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643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5F9F53-5744-7B3F-0A4C-E1A4C5B3C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gam1</a:t>
            </a:r>
            <a:endParaRPr kumimoji="1"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D62F3583-6152-FDF7-474A-89CFF87E26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7710086" y="2872406"/>
            <a:ext cx="3227912" cy="447488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BC7CA2A-1D46-10F3-98CF-876B28031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3052328" y="2805516"/>
            <a:ext cx="3227910" cy="447487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472582B-525B-F9EC-B06A-C9B1D22A03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710086" y="-351545"/>
            <a:ext cx="3227912" cy="447488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851ED30-3202-5E8B-8CB1-BF89A7FCEB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3052327" y="-355506"/>
            <a:ext cx="3227912" cy="4474880"/>
          </a:xfrm>
          <a:prstGeom prst="rect">
            <a:avLst/>
          </a:prstGeom>
        </p:spPr>
      </p:pic>
      <p:sp>
        <p:nvSpPr>
          <p:cNvPr id="12" name="标题 1">
            <a:extLst>
              <a:ext uri="{FF2B5EF4-FFF2-40B4-BE49-F238E27FC236}">
                <a16:creationId xmlns:a16="http://schemas.microsoft.com/office/drawing/2014/main" id="{27CCD40E-3797-6278-D9F6-8FD4A0221DD5}"/>
              </a:ext>
            </a:extLst>
          </p:cNvPr>
          <p:cNvSpPr txBox="1">
            <a:spLocks/>
          </p:cNvSpPr>
          <p:nvPr/>
        </p:nvSpPr>
        <p:spPr>
          <a:xfrm>
            <a:off x="842010" y="363791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dirty="0"/>
              <a:t>gam2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87387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056BB9-8B11-5329-42D2-25AD41295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4c fit</a:t>
            </a:r>
            <a:endParaRPr kumimoji="1"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C298F071-CDEF-38C0-400A-6A4D0421BA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2363547" y="607615"/>
            <a:ext cx="4070356" cy="564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95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8F451B02-17CD-3440-B085-23DB454384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82731" y="1630377"/>
            <a:ext cx="3071084" cy="4257467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BA609CE3-7C95-2DA0-AA44-EE4445806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pip</a:t>
            </a:r>
            <a:endParaRPr kumimoji="1"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3AD40C27-C32D-C978-5FBB-1CE2CB20C5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 rot="5400000">
            <a:off x="4616553" y="1641804"/>
            <a:ext cx="3071086" cy="425747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78A83FE-227E-0D80-F987-8488F4EFFA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527724" y="1630377"/>
            <a:ext cx="3071084" cy="425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077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F5A7CB-6787-AD1C-0D3D-B389AEECF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pim</a:t>
            </a:r>
            <a:endParaRPr kumimoji="1"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984CCFB8-62B0-F15A-4AE2-5FDC56E10F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86188" y="1460185"/>
            <a:ext cx="3034820" cy="420719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6F9BA46-F810-7E36-E3CF-47320C68A4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580632" y="1460187"/>
            <a:ext cx="3034820" cy="4207196"/>
          </a:xfrm>
          <a:prstGeom prst="rect">
            <a:avLst/>
          </a:prstGeom>
        </p:spPr>
      </p:pic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FBC33A77-338C-5EC8-4E6E-F181DDF31A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 rot="5400000">
            <a:off x="8549374" y="1460187"/>
            <a:ext cx="3034820" cy="420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784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AE12F5-FA25-E5A0-F95E-56A60F31E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Update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gamma</a:t>
            </a:r>
            <a:endParaRPr kumimoji="1"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18691A13-3A4F-3F17-110F-4D6702254A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4801166" y="1462872"/>
            <a:ext cx="2822626" cy="393225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A3291F9-B684-24CD-2D3E-0FAE2E154E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806441" y="1458031"/>
            <a:ext cx="2822627" cy="393225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C344A4E-341A-F09E-5366-021D2350E1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695487" y="1462872"/>
            <a:ext cx="2822625" cy="393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4558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29C34C9-F368-739A-BC29-1477F78F76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81" y="1124630"/>
            <a:ext cx="10862252" cy="132556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3325118-F89F-0557-990F-E740105A85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50" y="2926080"/>
            <a:ext cx="10876902" cy="96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075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8AFF7-E313-F342-F3D4-138342138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660883EA-3774-B7DD-BE75-0927FEE86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68966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B4CEA0-7CD5-4881-8DB7-F5373585FD62}" type="slidenum">
              <a: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charset="-122"/>
                <a:cs typeface="+mn-cs"/>
              </a:rPr>
              <a:t>16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charset="-122"/>
              <a:cs typeface="+mn-cs"/>
            </a:endParaRPr>
          </a:p>
        </p:txBody>
      </p:sp>
      <p:sp>
        <p:nvSpPr>
          <p:cNvPr id="16" name="标题 2">
            <a:extLst>
              <a:ext uri="{FF2B5EF4-FFF2-40B4-BE49-F238E27FC236}">
                <a16:creationId xmlns:a16="http://schemas.microsoft.com/office/drawing/2014/main" id="{898FFC83-8211-EA20-09DF-15F3F9245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418" y="-5072"/>
            <a:ext cx="7028688" cy="1054988"/>
          </a:xfrm>
        </p:spPr>
        <p:txBody>
          <a:bodyPr>
            <a:no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 tag analysis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519CD31-E3ED-10BF-C57E-1544CB2CB9D3}"/>
              </a:ext>
            </a:extLst>
          </p:cNvPr>
          <p:cNvSpPr txBox="1"/>
          <p:nvPr/>
        </p:nvSpPr>
        <p:spPr>
          <a:xfrm>
            <a:off x="360418" y="1301399"/>
            <a:ext cx="16433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/>
              <a:t>Cut flow</a:t>
            </a:r>
            <a:endParaRPr lang="zh-CN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内容占位符 14">
                <a:extLst>
                  <a:ext uri="{FF2B5EF4-FFF2-40B4-BE49-F238E27FC236}">
                    <a16:creationId xmlns:a16="http://schemas.microsoft.com/office/drawing/2014/main" id="{CEE33223-960E-F1F2-FB0D-40E469087D35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407719639"/>
                  </p:ext>
                </p:extLst>
              </p:nvPr>
            </p:nvGraphicFramePr>
            <p:xfrm>
              <a:off x="671621" y="1794478"/>
              <a:ext cx="11077302" cy="37394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82144">
                      <a:extLst>
                        <a:ext uri="{9D8B030D-6E8A-4147-A177-3AD203B41FA5}">
                          <a16:colId xmlns:a16="http://schemas.microsoft.com/office/drawing/2014/main" val="2344053469"/>
                        </a:ext>
                      </a:extLst>
                    </a:gridCol>
                    <a:gridCol w="1212741">
                      <a:extLst>
                        <a:ext uri="{9D8B030D-6E8A-4147-A177-3AD203B41FA5}">
                          <a16:colId xmlns:a16="http://schemas.microsoft.com/office/drawing/2014/main" val="1829095324"/>
                        </a:ext>
                      </a:extLst>
                    </a:gridCol>
                    <a:gridCol w="1758800">
                      <a:extLst>
                        <a:ext uri="{9D8B030D-6E8A-4147-A177-3AD203B41FA5}">
                          <a16:colId xmlns:a16="http://schemas.microsoft.com/office/drawing/2014/main" val="1473543158"/>
                        </a:ext>
                      </a:extLst>
                    </a:gridCol>
                    <a:gridCol w="1752608">
                      <a:extLst>
                        <a:ext uri="{9D8B030D-6E8A-4147-A177-3AD203B41FA5}">
                          <a16:colId xmlns:a16="http://schemas.microsoft.com/office/drawing/2014/main" val="3868073601"/>
                        </a:ext>
                      </a:extLst>
                    </a:gridCol>
                    <a:gridCol w="1614355">
                      <a:extLst>
                        <a:ext uri="{9D8B030D-6E8A-4147-A177-3AD203B41FA5}">
                          <a16:colId xmlns:a16="http://schemas.microsoft.com/office/drawing/2014/main" val="1934601727"/>
                        </a:ext>
                      </a:extLst>
                    </a:gridCol>
                    <a:gridCol w="1614355">
                      <a:extLst>
                        <a:ext uri="{9D8B030D-6E8A-4147-A177-3AD203B41FA5}">
                          <a16:colId xmlns:a16="http://schemas.microsoft.com/office/drawing/2014/main" val="3409102794"/>
                        </a:ext>
                      </a:extLst>
                    </a:gridCol>
                    <a:gridCol w="1442299">
                      <a:extLst>
                        <a:ext uri="{9D8B030D-6E8A-4147-A177-3AD203B41FA5}">
                          <a16:colId xmlns:a16="http://schemas.microsoft.com/office/drawing/2014/main" val="3173796367"/>
                        </a:ext>
                      </a:extLst>
                    </a:gridCol>
                  </a:tblGrid>
                  <a:tr h="401864">
                    <a:tc row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6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b="1" kern="1200" dirty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Selection Criteria</a:t>
                          </a:r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Full</a:t>
                          </a:r>
                          <a:r>
                            <a:rPr lang="zh-CN" altLang="en-US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endParaRPr lang="en-US" altLang="zh-CN" sz="1800" b="1" kern="1200" dirty="0">
                            <a:solidFill>
                              <a:srgbClr val="00B05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200" b="1" kern="120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Fast</a:t>
                          </a:r>
                          <a:r>
                            <a:rPr lang="zh-CN" altLang="en-US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endParaRPr lang="en-US" altLang="zh-CN" sz="1800" b="1" kern="1200" dirty="0">
                            <a:solidFill>
                              <a:srgbClr val="00B05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200" b="1" kern="120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66506703"/>
                      </a:ext>
                    </a:extLst>
                  </a:tr>
                  <a:tr h="645668">
                    <a:tc vMerge="1"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Event number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Absolute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Eff. (%)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Relative 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Eff. (%) 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dirty="0"/>
                            <a:t>Event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dirty="0"/>
                            <a:t>number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Absolute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Eff. (%) 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Relative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Eff. (%)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17590965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Total Number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50000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100.00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------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100000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100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------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92347881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Good charged track</a:t>
                          </a:r>
                          <a:endParaRPr lang="zh-CN" altLang="en-US" sz="1600" kern="0" spc="-10" dirty="0">
                            <a:solidFill>
                              <a:srgbClr val="000000">
                                <a:alpha val="100000"/>
                              </a:srgbClr>
                            </a:solidFill>
                            <a:latin typeface="宋体" panose="02010600030101010101" pitchFamily="2" charset="-122"/>
                            <a:ea typeface="宋体" panose="02010600030101010101" pitchFamily="2" charset="-122"/>
                            <a:cs typeface="宋体" panose="02010600030101010101" pitchFamily="2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48055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96.11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96.11</a:t>
                          </a:r>
                          <a:endParaRPr lang="zh-CN" altLang="en-US" sz="16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90076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90.08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90.08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7523078"/>
                      </a:ext>
                    </a:extLst>
                  </a:tr>
                  <a:tr h="43560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600" b="0" i="1" kern="0" spc="-10">
                                        <a:solidFill>
                                          <a:srgbClr val="000000">
                                            <a:alpha val="100000"/>
                                          </a:srgbClr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宋体" panose="02010600030101010101" pitchFamily="2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b="0" i="1" kern="0" spc="-10">
                                        <a:solidFill>
                                          <a:srgbClr val="000000">
                                            <a:alpha val="100000"/>
                                          </a:srgbClr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宋体" panose="02010600030101010101" pitchFamily="2" charset="-122"/>
                                      </a:rPr>
                                      <m:t>𝑁</m:t>
                                    </m:r>
                                  </m:e>
                                  <m:sub>
                                    <m:acc>
                                      <m:accPr>
                                        <m:chr m:val="̅"/>
                                        <m:ctrlPr>
                                          <a:rPr lang="zh-CN" altLang="ml-IN" sz="1600" b="0" i="1" kern="0" spc="-10">
                                            <a:solidFill>
                                              <a:srgbClr val="000000">
                                                <a:alpha val="100000"/>
                                              </a:srgbClr>
                                            </a:solidFill>
                                            <a:latin typeface="Cambria Math" panose="02040503050406030204" pitchFamily="18" charset="0"/>
                                            <a:ea typeface="宋体" panose="02010600030101010101" pitchFamily="2" charset="-122"/>
                                            <a:cs typeface="宋体" panose="02010600030101010101" pitchFamily="2" charset="-122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zh-CN" altLang="ml-IN" sz="1600" b="0" i="1" kern="0" spc="-10">
                                            <a:solidFill>
                                              <a:srgbClr val="000000">
                                                <a:alpha val="100000"/>
                                              </a:srgbClr>
                                            </a:solidFill>
                                            <a:latin typeface="Cambria Math" panose="02040503050406030204" pitchFamily="18" charset="0"/>
                                            <a:ea typeface="宋体" panose="02010600030101010101" pitchFamily="2" charset="-122"/>
                                            <a:cs typeface="宋体" panose="02010600030101010101" pitchFamily="2" charset="-122"/>
                                          </a:rPr>
                                          <m:t>𝑝</m:t>
                                        </m:r>
                                      </m:e>
                                    </m:acc>
                                  </m:sub>
                                </m:sSub>
                                <m:r>
                                  <a:rPr lang="ml-IN" altLang="zh-CN" sz="1600" b="0" kern="0" spc="-10">
                                    <a:solidFill>
                                      <a:srgbClr val="000000">
                                        <a:alpha val="100000"/>
                                      </a:srgbClr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宋体" panose="02010600030101010101" pitchFamily="2" charset="-122"/>
                                  </a:rPr>
                                  <m:t>≥ </m:t>
                                </m:r>
                                <m:r>
                                  <a:rPr lang="ml-IN" altLang="zh-CN" sz="1600" b="0" i="1" kern="0" spc="-10">
                                    <a:solidFill>
                                      <a:srgbClr val="000000">
                                        <a:alpha val="100000"/>
                                      </a:srgbClr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宋体" panose="02010600030101010101" pitchFamily="2" charset="-122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zh-CN" altLang="en-US" sz="1600" b="0" kern="0" spc="-10" dirty="0">
                            <a:solidFill>
                              <a:srgbClr val="000000">
                                <a:alpha val="100000"/>
                              </a:srgbClr>
                            </a:solidFill>
                            <a:latin typeface="宋体" panose="02010600030101010101" pitchFamily="2" charset="-122"/>
                            <a:ea typeface="宋体" panose="02010600030101010101" pitchFamily="2" charset="-122"/>
                            <a:cs typeface="宋体" panose="02010600030101010101" pitchFamily="2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44442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88.88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92.48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83143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84.14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93.40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9864358"/>
                      </a:ext>
                    </a:extLst>
                  </a:tr>
                  <a:tr h="43560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sz="1600" b="0" i="1" kern="0" spc="-10">
                                        <a:solidFill>
                                          <a:srgbClr val="000000">
                                            <a:alpha val="100000"/>
                                          </a:srgbClr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宋体" panose="02010600030101010101" pitchFamily="2" charset="-122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600" b="0" i="1" kern="0" spc="-10">
                                        <a:solidFill>
                                          <a:srgbClr val="000000">
                                            <a:alpha val="100000"/>
                                          </a:srgbClr>
                                        </a:solidFill>
                                        <a:latin typeface="Cambria Math" panose="02040503050406030204" pitchFamily="18" charset="0"/>
                                        <a:ea typeface="宋体" panose="02010600030101010101" pitchFamily="2" charset="-122"/>
                                        <a:cs typeface="宋体" panose="02010600030101010101" pitchFamily="2" charset="-122"/>
                                      </a:rPr>
                                      <m:t>𝑁</m:t>
                                    </m:r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en-US" altLang="zh-CN" sz="1600" b="0" i="1" kern="0" spc="-10">
                                            <a:solidFill>
                                              <a:srgbClr val="000000">
                                                <a:alpha val="100000"/>
                                              </a:srgbClr>
                                            </a:solidFill>
                                            <a:latin typeface="Cambria Math" panose="02040503050406030204" pitchFamily="18" charset="0"/>
                                            <a:ea typeface="宋体" panose="02010600030101010101" pitchFamily="2" charset="-122"/>
                                            <a:cs typeface="宋体" panose="02010600030101010101" pitchFamily="2" charset="-122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sz="1600" b="0" i="1" kern="0" spc="-10">
                                            <a:solidFill>
                                              <a:srgbClr val="000000">
                                                <a:alpha val="100000"/>
                                              </a:srgbClr>
                                            </a:solidFill>
                                            <a:latin typeface="Cambria Math" panose="02040503050406030204" pitchFamily="18" charset="0"/>
                                            <a:ea typeface="宋体" panose="02010600030101010101" pitchFamily="2" charset="-122"/>
                                            <a:cs typeface="宋体" panose="02010600030101010101" pitchFamily="2" charset="-122"/>
                                          </a:rPr>
                                          <m:t>𝜋</m:t>
                                        </m:r>
                                      </m:e>
                                      <m:sup>
                                        <m:r>
                                          <a:rPr lang="en-US" altLang="zh-CN" sz="1600" b="0" kern="0" spc="-10">
                                            <a:solidFill>
                                              <a:srgbClr val="000000">
                                                <a:alpha val="100000"/>
                                              </a:srgbClr>
                                            </a:solidFill>
                                            <a:latin typeface="Cambria Math" panose="02040503050406030204" pitchFamily="18" charset="0"/>
                                            <a:ea typeface="宋体" panose="02010600030101010101" pitchFamily="2" charset="-122"/>
                                            <a:cs typeface="宋体" panose="02010600030101010101" pitchFamily="2" charset="-122"/>
                                          </a:rPr>
                                          <m:t>+</m:t>
                                        </m:r>
                                      </m:sup>
                                    </m:sSup>
                                  </m:sub>
                                </m:sSub>
                                <m:r>
                                  <a:rPr lang="el-GR" altLang="zh-CN" sz="1600" b="0" kern="0" spc="-10">
                                    <a:solidFill>
                                      <a:srgbClr val="000000">
                                        <a:alpha val="100000"/>
                                      </a:srgbClr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宋体" panose="02010600030101010101" pitchFamily="2" charset="-122"/>
                                  </a:rPr>
                                  <m:t> ≥ </m:t>
                                </m:r>
                                <m:r>
                                  <a:rPr lang="el-GR" altLang="zh-CN" sz="1600" b="0" i="1" kern="0" spc="-10">
                                    <a:solidFill>
                                      <a:srgbClr val="000000">
                                        <a:alpha val="100000"/>
                                      </a:srgbClr>
                                    </a:solidFill>
                                    <a:latin typeface="Cambria Math" panose="02040503050406030204" pitchFamily="18" charset="0"/>
                                    <a:ea typeface="宋体" panose="02010600030101010101" pitchFamily="2" charset="-122"/>
                                    <a:cs typeface="宋体" panose="02010600030101010101" pitchFamily="2" charset="-122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altLang="zh-CN" sz="1600" b="0" kern="0" spc="-10" dirty="0">
                            <a:solidFill>
                              <a:srgbClr val="000000">
                                <a:alpha val="100000"/>
                              </a:srgbClr>
                            </a:solidFill>
                            <a:latin typeface="宋体" panose="02010600030101010101" pitchFamily="2" charset="-122"/>
                            <a:ea typeface="宋体" panose="02010600030101010101" pitchFamily="2" charset="-122"/>
                            <a:cs typeface="宋体" panose="02010600030101010101" pitchFamily="2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35255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70.51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79.33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49079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49.08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58.33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13786933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l-GR" altLang="zh-CN" sz="1600" i="1">
                                      <a:latin typeface="Cambria Math" panose="02040503050406030204" pitchFamily="18" charset="0"/>
                                      <a:ea typeface="Times New Roman" charset="0"/>
                                      <a:cs typeface="Times New Roman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l-GR" altLang="zh-CN" sz="1600" i="1">
                                          <a:latin typeface="Cambria Math" panose="02040503050406030204" pitchFamily="18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l-GR" altLang="zh-CN" sz="1600">
                                          <a:latin typeface="Cambria Math" panose="02040503050406030204" pitchFamily="18" charset="0"/>
                                          <a:ea typeface="Times New Roman" charset="0"/>
                                          <a:cs typeface="Times New Roman" charset="0"/>
                                        </a:rPr>
                                        <m:t>Ξ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altLang="zh-CN" sz="1600">
                                      <a:latin typeface="Cambria Math" panose="02040503050406030204" pitchFamily="18" charset="0"/>
                                      <a:ea typeface="Times New Roman" charset="0"/>
                                      <a:cs typeface="Times New Roman" charset="0"/>
                                    </a:rPr>
                                    <m:t>+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altLang="zh-CN" sz="1600" b="0" kern="0" spc="-10" dirty="0">
                              <a:solidFill>
                                <a:srgbClr val="000000">
                                  <a:alpha val="100000"/>
                                </a:srgbClr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宋体" panose="02010600030101010101" pitchFamily="2" charset="-122"/>
                            </a:rPr>
                            <a:t> Vertex</a:t>
                          </a:r>
                          <a:r>
                            <a:rPr lang="en-US" altLang="zh-CN" sz="1600" b="0" kern="0" spc="-10" dirty="0">
                              <a:solidFill>
                                <a:srgbClr val="000000">
                                  <a:alpha val="100000"/>
                                </a:srgbClr>
                              </a:solidFill>
                              <a:latin typeface="宋体" panose="02010600030101010101" pitchFamily="2" charset="-122"/>
                              <a:ea typeface="宋体" panose="02010600030101010101" pitchFamily="2" charset="-122"/>
                              <a:cs typeface="宋体" panose="02010600030101010101" pitchFamily="2" charset="-122"/>
                            </a:rPr>
                            <a:t>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33515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67.03</a:t>
                          </a:r>
                          <a:endParaRPr lang="zh-CN" altLang="en-US" sz="16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95.06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45671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45.67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93.05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0527429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Further cut</a:t>
                          </a:r>
                          <a:endParaRPr lang="en-US" altLang="zh-CN" sz="1600" b="0" kern="1200" baseline="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17360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34.72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51.80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30275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30.28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66.29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6038096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内容占位符 14">
                <a:extLst>
                  <a:ext uri="{FF2B5EF4-FFF2-40B4-BE49-F238E27FC236}">
                    <a16:creationId xmlns:a16="http://schemas.microsoft.com/office/drawing/2014/main" id="{CEE33223-960E-F1F2-FB0D-40E469087D35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407719639"/>
                  </p:ext>
                </p:extLst>
              </p:nvPr>
            </p:nvGraphicFramePr>
            <p:xfrm>
              <a:off x="671621" y="1794478"/>
              <a:ext cx="11077302" cy="373940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82144">
                      <a:extLst>
                        <a:ext uri="{9D8B030D-6E8A-4147-A177-3AD203B41FA5}">
                          <a16:colId xmlns:a16="http://schemas.microsoft.com/office/drawing/2014/main" val="2344053469"/>
                        </a:ext>
                      </a:extLst>
                    </a:gridCol>
                    <a:gridCol w="1212741">
                      <a:extLst>
                        <a:ext uri="{9D8B030D-6E8A-4147-A177-3AD203B41FA5}">
                          <a16:colId xmlns:a16="http://schemas.microsoft.com/office/drawing/2014/main" val="1829095324"/>
                        </a:ext>
                      </a:extLst>
                    </a:gridCol>
                    <a:gridCol w="1758800">
                      <a:extLst>
                        <a:ext uri="{9D8B030D-6E8A-4147-A177-3AD203B41FA5}">
                          <a16:colId xmlns:a16="http://schemas.microsoft.com/office/drawing/2014/main" val="1473543158"/>
                        </a:ext>
                      </a:extLst>
                    </a:gridCol>
                    <a:gridCol w="1752608">
                      <a:extLst>
                        <a:ext uri="{9D8B030D-6E8A-4147-A177-3AD203B41FA5}">
                          <a16:colId xmlns:a16="http://schemas.microsoft.com/office/drawing/2014/main" val="3868073601"/>
                        </a:ext>
                      </a:extLst>
                    </a:gridCol>
                    <a:gridCol w="1614355">
                      <a:extLst>
                        <a:ext uri="{9D8B030D-6E8A-4147-A177-3AD203B41FA5}">
                          <a16:colId xmlns:a16="http://schemas.microsoft.com/office/drawing/2014/main" val="1934601727"/>
                        </a:ext>
                      </a:extLst>
                    </a:gridCol>
                    <a:gridCol w="1614355">
                      <a:extLst>
                        <a:ext uri="{9D8B030D-6E8A-4147-A177-3AD203B41FA5}">
                          <a16:colId xmlns:a16="http://schemas.microsoft.com/office/drawing/2014/main" val="3409102794"/>
                        </a:ext>
                      </a:extLst>
                    </a:gridCol>
                    <a:gridCol w="1442299">
                      <a:extLst>
                        <a:ext uri="{9D8B030D-6E8A-4147-A177-3AD203B41FA5}">
                          <a16:colId xmlns:a16="http://schemas.microsoft.com/office/drawing/2014/main" val="3173796367"/>
                        </a:ext>
                      </a:extLst>
                    </a:gridCol>
                  </a:tblGrid>
                  <a:tr h="401864">
                    <a:tc row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6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b="1" kern="1200" dirty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Selection Criteria</a:t>
                          </a:r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Full</a:t>
                          </a:r>
                          <a:r>
                            <a:rPr lang="zh-CN" altLang="en-US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endParaRPr lang="en-US" altLang="zh-CN" sz="1800" b="1" kern="1200" dirty="0">
                            <a:solidFill>
                              <a:srgbClr val="00B05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200" b="1" kern="120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Fast</a:t>
                          </a:r>
                          <a:r>
                            <a:rPr lang="zh-CN" altLang="en-US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endParaRPr lang="en-US" altLang="zh-CN" sz="1800" b="1" kern="1200" dirty="0">
                            <a:solidFill>
                              <a:srgbClr val="00B05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200" b="1" kern="120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66506703"/>
                      </a:ext>
                    </a:extLst>
                  </a:tr>
                  <a:tr h="645668">
                    <a:tc vMerge="1"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Event number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Absolute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Eff. (%)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Relative 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Eff. (%) 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dirty="0"/>
                            <a:t>Event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dirty="0"/>
                            <a:t>number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Absolute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Eff. (%) 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Relative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Eff. (%)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17590965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Total Number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50000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100.00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------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100000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100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------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92347881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Good charged track</a:t>
                          </a:r>
                          <a:endParaRPr lang="zh-CN" altLang="en-US" sz="1600" kern="0" spc="-10" dirty="0">
                            <a:solidFill>
                              <a:srgbClr val="000000">
                                <a:alpha val="100000"/>
                              </a:srgbClr>
                            </a:solidFill>
                            <a:latin typeface="宋体" panose="02010600030101010101" pitchFamily="2" charset="-122"/>
                            <a:ea typeface="宋体" panose="02010600030101010101" pitchFamily="2" charset="-122"/>
                            <a:cs typeface="宋体" panose="02010600030101010101" pitchFamily="2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48055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96.11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96.11</a:t>
                          </a:r>
                          <a:endParaRPr lang="zh-CN" altLang="en-US" sz="16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90076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90.08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90.08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7523078"/>
                      </a:ext>
                    </a:extLst>
                  </a:tr>
                  <a:tr h="435604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t="-479412" r="-558647" b="-2970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44442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88.88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92.48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83143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84.14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93.40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9864358"/>
                      </a:ext>
                    </a:extLst>
                  </a:tr>
                  <a:tr h="435604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t="-562857" r="-558647" b="-18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35255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70.51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79.33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49079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49.08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58.33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13786933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t="-725000" r="-558647" b="-1062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33515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67.03</a:t>
                          </a:r>
                          <a:endParaRPr lang="zh-CN" altLang="en-US" sz="16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95.06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45671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45.67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93.05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0527429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Further cut</a:t>
                          </a:r>
                          <a:endParaRPr lang="en-US" altLang="zh-CN" sz="1600" b="0" kern="1200" baseline="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17360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34.72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51.80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30275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30.28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66.29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60380965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03AAE795-35F2-3D85-17D0-1189402FEC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" y="5565296"/>
            <a:ext cx="7374467" cy="128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9946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06C72-E4F3-AB02-251D-A681601DC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14B3261C-9C26-B39B-E94C-545DD47ED2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68966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B4CEA0-7CD5-4881-8DB7-F5373585FD62}" type="slidenum">
              <a: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charset="-122"/>
                <a:cs typeface="+mn-cs"/>
              </a:rPr>
              <a:t>17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charset="-122"/>
              <a:cs typeface="+mn-cs"/>
            </a:endParaRPr>
          </a:p>
        </p:txBody>
      </p:sp>
      <p:sp>
        <p:nvSpPr>
          <p:cNvPr id="16" name="标题 2">
            <a:extLst>
              <a:ext uri="{FF2B5EF4-FFF2-40B4-BE49-F238E27FC236}">
                <a16:creationId xmlns:a16="http://schemas.microsoft.com/office/drawing/2014/main" id="{98C75872-030E-456C-B73B-3411D25DE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418" y="-5072"/>
            <a:ext cx="7028688" cy="1054988"/>
          </a:xfrm>
        </p:spPr>
        <p:txBody>
          <a:bodyPr>
            <a:no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 tag analysis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F89C680-8C1A-0C5B-6302-2F2069D24958}"/>
              </a:ext>
            </a:extLst>
          </p:cNvPr>
          <p:cNvSpPr txBox="1"/>
          <p:nvPr/>
        </p:nvSpPr>
        <p:spPr>
          <a:xfrm>
            <a:off x="360418" y="1301399"/>
            <a:ext cx="16433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/>
              <a:t>Cut flow</a:t>
            </a:r>
            <a:endParaRPr lang="zh-CN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内容占位符 14">
                <a:extLst>
                  <a:ext uri="{FF2B5EF4-FFF2-40B4-BE49-F238E27FC236}">
                    <a16:creationId xmlns:a16="http://schemas.microsoft.com/office/drawing/2014/main" id="{84F09AEF-F148-F7BE-864B-35554BF0A7BF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728157227"/>
                  </p:ext>
                </p:extLst>
              </p:nvPr>
            </p:nvGraphicFramePr>
            <p:xfrm>
              <a:off x="360418" y="1899409"/>
              <a:ext cx="11388872" cy="3182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18087">
                      <a:extLst>
                        <a:ext uri="{9D8B030D-6E8A-4147-A177-3AD203B41FA5}">
                          <a16:colId xmlns:a16="http://schemas.microsoft.com/office/drawing/2014/main" val="2344053469"/>
                        </a:ext>
                      </a:extLst>
                    </a:gridCol>
                    <a:gridCol w="1558977">
                      <a:extLst>
                        <a:ext uri="{9D8B030D-6E8A-4147-A177-3AD203B41FA5}">
                          <a16:colId xmlns:a16="http://schemas.microsoft.com/office/drawing/2014/main" val="1829095324"/>
                        </a:ext>
                      </a:extLst>
                    </a:gridCol>
                    <a:gridCol w="1738859">
                      <a:extLst>
                        <a:ext uri="{9D8B030D-6E8A-4147-A177-3AD203B41FA5}">
                          <a16:colId xmlns:a16="http://schemas.microsoft.com/office/drawing/2014/main" val="1473543158"/>
                        </a:ext>
                      </a:extLst>
                    </a:gridCol>
                    <a:gridCol w="1618938">
                      <a:extLst>
                        <a:ext uri="{9D8B030D-6E8A-4147-A177-3AD203B41FA5}">
                          <a16:colId xmlns:a16="http://schemas.microsoft.com/office/drawing/2014/main" val="3868073601"/>
                        </a:ext>
                      </a:extLst>
                    </a:gridCol>
                    <a:gridCol w="1411383">
                      <a:extLst>
                        <a:ext uri="{9D8B030D-6E8A-4147-A177-3AD203B41FA5}">
                          <a16:colId xmlns:a16="http://schemas.microsoft.com/office/drawing/2014/main" val="1934601727"/>
                        </a:ext>
                      </a:extLst>
                    </a:gridCol>
                    <a:gridCol w="1659762">
                      <a:extLst>
                        <a:ext uri="{9D8B030D-6E8A-4147-A177-3AD203B41FA5}">
                          <a16:colId xmlns:a16="http://schemas.microsoft.com/office/drawing/2014/main" val="3409102794"/>
                        </a:ext>
                      </a:extLst>
                    </a:gridCol>
                    <a:gridCol w="1482866">
                      <a:extLst>
                        <a:ext uri="{9D8B030D-6E8A-4147-A177-3AD203B41FA5}">
                          <a16:colId xmlns:a16="http://schemas.microsoft.com/office/drawing/2014/main" val="3173796367"/>
                        </a:ext>
                      </a:extLst>
                    </a:gridCol>
                  </a:tblGrid>
                  <a:tr h="401864">
                    <a:tc row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6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b="1" kern="1200" dirty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Selection Criteria</a:t>
                          </a:r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Full</a:t>
                          </a:r>
                          <a:r>
                            <a:rPr lang="zh-CN" altLang="en-US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endParaRPr lang="en-US" altLang="zh-CN" sz="1800" b="1" kern="1200" dirty="0">
                            <a:solidFill>
                              <a:srgbClr val="00B05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200" b="1" kern="120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Fast</a:t>
                          </a:r>
                          <a:r>
                            <a:rPr lang="zh-CN" altLang="en-US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endParaRPr lang="en-US" altLang="zh-CN" sz="1800" b="1" kern="1200" dirty="0">
                            <a:solidFill>
                              <a:srgbClr val="00B05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200" b="1" kern="120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66506703"/>
                      </a:ext>
                    </a:extLst>
                  </a:tr>
                  <a:tr h="645668">
                    <a:tc vMerge="1"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Event </a:t>
                          </a:r>
                        </a:p>
                        <a:p>
                          <a:pPr algn="ctr"/>
                          <a:r>
                            <a:rPr lang="en-US" altLang="zh-CN" sz="1800" dirty="0"/>
                            <a:t>number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Absolute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Eff. (%)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Relative 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Eff. (%) 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dirty="0"/>
                            <a:t>Event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dirty="0"/>
                            <a:t>number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Absolute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Eff. (%) 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Relative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Eff. (%)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17590965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zh-CN" sz="1800" b="0" i="1" kern="0" spc="-10" smtClean="0">
                                      <a:solidFill>
                                        <a:srgbClr val="000000">
                                          <a:alpha val="100000"/>
                                        </a:srgb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宋体" panose="02010600030101010101" pitchFamily="2" charset="-122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CN" sz="1800" b="0" i="0" kern="0" spc="-10" smtClean="0">
                                      <a:solidFill>
                                        <a:srgbClr val="000000">
                                          <a:alpha val="100000"/>
                                        </a:srgb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宋体" panose="02010600030101010101" pitchFamily="2" charset="-122"/>
                                    </a:rPr>
                                    <m:t>Λ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altLang="zh-CN" sz="1800" b="0" kern="0" spc="-10" dirty="0">
                              <a:solidFill>
                                <a:srgbClr val="000000">
                                  <a:alpha val="100000"/>
                                </a:srgbClr>
                              </a:solidFill>
                              <a:latin typeface="宋体" panose="02010600030101010101" pitchFamily="2" charset="-122"/>
                              <a:ea typeface="宋体" panose="02010600030101010101" pitchFamily="2" charset="-122"/>
                              <a:cs typeface="宋体" panose="02010600030101010101" pitchFamily="2" charset="-122"/>
                            </a:rPr>
                            <a:t> mass window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24256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48.51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72.37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38091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38.09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83.40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92347881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altLang="zh-CN" sz="1800" b="0" i="1" kern="0" spc="-10" smtClean="0">
                                      <a:solidFill>
                                        <a:srgbClr val="000000">
                                          <a:alpha val="100000"/>
                                        </a:srgb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宋体" panose="02010600030101010101" pitchFamily="2" charset="-122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US" altLang="zh-CN" sz="1800" b="0" i="1" kern="0" spc="-10" smtClean="0">
                                          <a:solidFill>
                                            <a:srgbClr val="000000">
                                              <a:alpha val="100000"/>
                                            </a:srgbClr>
                                          </a:solidFill>
                                          <a:latin typeface="Cambria Math" panose="02040503050406030204" pitchFamily="18" charset="0"/>
                                          <a:ea typeface="宋体" panose="02010600030101010101" pitchFamily="2" charset="-122"/>
                                          <a:cs typeface="宋体" panose="02010600030101010101" pitchFamily="2" charset="-122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US" altLang="zh-CN" sz="1800" b="0" i="0" kern="0" spc="-10" smtClean="0">
                                          <a:solidFill>
                                            <a:srgbClr val="000000">
                                              <a:alpha val="100000"/>
                                            </a:srgbClr>
                                          </a:solidFill>
                                          <a:latin typeface="Cambria Math" panose="02040503050406030204" pitchFamily="18" charset="0"/>
                                          <a:ea typeface="宋体" panose="02010600030101010101" pitchFamily="2" charset="-122"/>
                                          <a:cs typeface="宋体" panose="02010600030101010101" pitchFamily="2" charset="-122"/>
                                        </a:rPr>
                                        <m:t>Ξ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altLang="zh-CN" sz="1800" b="0" i="0" kern="0" spc="-10" smtClean="0">
                                      <a:solidFill>
                                        <a:srgbClr val="000000">
                                          <a:alpha val="100000"/>
                                        </a:srgbClr>
                                      </a:solidFill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宋体" panose="02010600030101010101" pitchFamily="2" charset="-122"/>
                                    </a:rPr>
                                    <m:t>+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altLang="zh-CN" sz="1800" b="0" kern="0" spc="-10" dirty="0">
                              <a:solidFill>
                                <a:srgbClr val="000000">
                                  <a:alpha val="100000"/>
                                </a:srgbClr>
                              </a:solidFill>
                              <a:latin typeface="宋体" panose="02010600030101010101" pitchFamily="2" charset="-122"/>
                              <a:ea typeface="宋体" panose="02010600030101010101" pitchFamily="2" charset="-122"/>
                              <a:cs typeface="宋体" panose="02010600030101010101" pitchFamily="2" charset="-122"/>
                            </a:rPr>
                            <a:t> mass window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20611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41.22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84.97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34268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34.27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89.96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7523078"/>
                      </a:ext>
                    </a:extLst>
                  </a:tr>
                  <a:tr h="43560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0" kern="0" spc="-10" dirty="0">
                              <a:solidFill>
                                <a:srgbClr val="000000">
                                  <a:alpha val="100000"/>
                                </a:srgbClr>
                              </a:solidFill>
                              <a:latin typeface="宋体" panose="02010600030101010101" pitchFamily="2" charset="-122"/>
                              <a:ea typeface="宋体" panose="02010600030101010101" pitchFamily="2" charset="-122"/>
                              <a:cs typeface="宋体" panose="02010600030101010101" pitchFamily="2" charset="-122"/>
                            </a:rPr>
                            <a:t> </a:t>
                          </a:r>
                          <a:r>
                            <a:rPr kumimoji="1" lang="en-US" altLang="zh-CN" sz="1800" dirty="0"/>
                            <a:t>L/</a:t>
                          </a:r>
                          <a14:m>
                            <m:oMath xmlns:m="http://schemas.openxmlformats.org/officeDocument/2006/math">
                              <m:r>
                                <a:rPr kumimoji="1" lang="en-US" altLang="zh-CN" sz="1800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oMath>
                          </a14:m>
                          <a:r>
                            <a:rPr kumimoji="1" lang="en-US" altLang="zh-CN" sz="1800" dirty="0"/>
                            <a:t>(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kumimoji="1" lang="en-US" altLang="zh-CN" sz="18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1" lang="en-US" altLang="zh-CN" sz="1800">
                                      <a:latin typeface="Cambria Math" panose="02040503050406030204" pitchFamily="18" charset="0"/>
                                    </a:rPr>
                                    <m:t>Λ</m:t>
                                  </m:r>
                                </m:e>
                              </m:acc>
                            </m:oMath>
                          </a14:m>
                          <a:r>
                            <a:rPr kumimoji="1" lang="en-US" altLang="zh-CN" sz="1800" dirty="0"/>
                            <a:t>)</a:t>
                          </a:r>
                          <a:endParaRPr lang="en-US" altLang="zh-CN" sz="1800" b="0" kern="0" spc="-10" dirty="0">
                            <a:solidFill>
                              <a:srgbClr val="000000">
                                <a:alpha val="100000"/>
                              </a:srgbClr>
                            </a:solidFill>
                            <a:latin typeface="宋体" panose="02010600030101010101" pitchFamily="2" charset="-122"/>
                            <a:ea typeface="宋体" panose="02010600030101010101" pitchFamily="2" charset="-122"/>
                            <a:cs typeface="宋体" panose="02010600030101010101" pitchFamily="2" charset="-122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18798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37.60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91.20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32080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32.08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93.62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9864358"/>
                      </a:ext>
                    </a:extLst>
                  </a:tr>
                  <a:tr h="43560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1" lang="en-US" altLang="zh-CN" sz="1800" dirty="0"/>
                            <a:t>L/</a:t>
                          </a:r>
                          <a14:m>
                            <m:oMath xmlns:m="http://schemas.openxmlformats.org/officeDocument/2006/math">
                              <m:r>
                                <a:rPr kumimoji="1" lang="en-US" altLang="zh-CN" sz="1800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oMath>
                          </a14:m>
                          <a:r>
                            <a:rPr kumimoji="1" lang="en-US" altLang="zh-CN" sz="1800" dirty="0"/>
                            <a:t>(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kumimoji="1" lang="en-US" altLang="zh-CN" sz="1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kumimoji="1" lang="en-US" altLang="zh-CN" sz="1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kumimoji="1" lang="en-US" altLang="zh-CN" sz="1800" b="0" i="0" smtClean="0">
                                          <a:latin typeface="Cambria Math" panose="02040503050406030204" pitchFamily="18" charset="0"/>
                                        </a:rPr>
                                        <m:t>Ξ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kumimoji="1" lang="en-US" altLang="zh-CN" sz="1800" b="0" i="1" dirty="0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</m:oMath>
                          </a14:m>
                          <a:r>
                            <a:rPr kumimoji="1" lang="en-US" altLang="zh-CN" sz="1800" dirty="0"/>
                            <a:t>)</a:t>
                          </a:r>
                          <a:endParaRPr lang="en-US" altLang="zh-CN" sz="1800" b="0" kern="1200" baseline="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17690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35.38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94.11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30721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30.72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95.76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13786933"/>
                      </a:ext>
                    </a:extLst>
                  </a:tr>
                  <a:tr h="43560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altLang="zh-CN" sz="1800" b="0" i="0" kern="1200" baseline="0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Ξ</m:t>
                              </m:r>
                            </m:oMath>
                          </a14:m>
                          <a:r>
                            <a:rPr lang="en-US" altLang="zh-CN" sz="1800" b="0" kern="1200" baseline="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recoil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17359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34.72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98.13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30275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30.27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98.55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7777674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内容占位符 14">
                <a:extLst>
                  <a:ext uri="{FF2B5EF4-FFF2-40B4-BE49-F238E27FC236}">
                    <a16:creationId xmlns:a16="http://schemas.microsoft.com/office/drawing/2014/main" id="{84F09AEF-F148-F7BE-864B-35554BF0A7BF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728157227"/>
                  </p:ext>
                </p:extLst>
              </p:nvPr>
            </p:nvGraphicFramePr>
            <p:xfrm>
              <a:off x="360418" y="1899409"/>
              <a:ext cx="11388872" cy="31820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18087">
                      <a:extLst>
                        <a:ext uri="{9D8B030D-6E8A-4147-A177-3AD203B41FA5}">
                          <a16:colId xmlns:a16="http://schemas.microsoft.com/office/drawing/2014/main" val="2344053469"/>
                        </a:ext>
                      </a:extLst>
                    </a:gridCol>
                    <a:gridCol w="1558977">
                      <a:extLst>
                        <a:ext uri="{9D8B030D-6E8A-4147-A177-3AD203B41FA5}">
                          <a16:colId xmlns:a16="http://schemas.microsoft.com/office/drawing/2014/main" val="1829095324"/>
                        </a:ext>
                      </a:extLst>
                    </a:gridCol>
                    <a:gridCol w="1738859">
                      <a:extLst>
                        <a:ext uri="{9D8B030D-6E8A-4147-A177-3AD203B41FA5}">
                          <a16:colId xmlns:a16="http://schemas.microsoft.com/office/drawing/2014/main" val="1473543158"/>
                        </a:ext>
                      </a:extLst>
                    </a:gridCol>
                    <a:gridCol w="1618938">
                      <a:extLst>
                        <a:ext uri="{9D8B030D-6E8A-4147-A177-3AD203B41FA5}">
                          <a16:colId xmlns:a16="http://schemas.microsoft.com/office/drawing/2014/main" val="3868073601"/>
                        </a:ext>
                      </a:extLst>
                    </a:gridCol>
                    <a:gridCol w="1411383">
                      <a:extLst>
                        <a:ext uri="{9D8B030D-6E8A-4147-A177-3AD203B41FA5}">
                          <a16:colId xmlns:a16="http://schemas.microsoft.com/office/drawing/2014/main" val="1934601727"/>
                        </a:ext>
                      </a:extLst>
                    </a:gridCol>
                    <a:gridCol w="1659762">
                      <a:extLst>
                        <a:ext uri="{9D8B030D-6E8A-4147-A177-3AD203B41FA5}">
                          <a16:colId xmlns:a16="http://schemas.microsoft.com/office/drawing/2014/main" val="3409102794"/>
                        </a:ext>
                      </a:extLst>
                    </a:gridCol>
                    <a:gridCol w="1482866">
                      <a:extLst>
                        <a:ext uri="{9D8B030D-6E8A-4147-A177-3AD203B41FA5}">
                          <a16:colId xmlns:a16="http://schemas.microsoft.com/office/drawing/2014/main" val="3173796367"/>
                        </a:ext>
                      </a:extLst>
                    </a:gridCol>
                  </a:tblGrid>
                  <a:tr h="401864">
                    <a:tc row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6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b="1" kern="1200" dirty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Selection Criteria</a:t>
                          </a:r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Full</a:t>
                          </a:r>
                          <a:r>
                            <a:rPr lang="zh-CN" altLang="en-US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endParaRPr lang="en-US" altLang="zh-CN" sz="1800" b="1" kern="1200" dirty="0">
                            <a:solidFill>
                              <a:srgbClr val="00B05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200" b="1" kern="120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 gridSpan="3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Fast</a:t>
                          </a:r>
                          <a:r>
                            <a:rPr lang="zh-CN" altLang="en-US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endParaRPr lang="en-US" altLang="zh-CN" sz="1800" b="1" kern="1200" dirty="0">
                            <a:solidFill>
                              <a:srgbClr val="00B05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200" b="1" kern="120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66506703"/>
                      </a:ext>
                    </a:extLst>
                  </a:tr>
                  <a:tr h="645668">
                    <a:tc vMerge="1">
                      <a:txBody>
                        <a:bodyPr/>
                        <a:lstStyle/>
                        <a:p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Event </a:t>
                          </a:r>
                        </a:p>
                        <a:p>
                          <a:pPr algn="ctr"/>
                          <a:r>
                            <a:rPr lang="en-US" altLang="zh-CN" sz="1800" dirty="0"/>
                            <a:t>number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Absolute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Eff. (%)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Relative 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Eff. (%) 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dirty="0"/>
                            <a:t>Event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dirty="0"/>
                            <a:t>number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Absolute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Eff. (%) 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Relative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Eff. (%)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17590965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662" t="-257576" r="-496026" b="-4181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24256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48.51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72.37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38091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38.09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83.40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92347881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662" t="-357576" r="-496026" b="-3181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20611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41.22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84.97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34268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34.27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600" dirty="0"/>
                            <a:t>89.96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7523078"/>
                      </a:ext>
                    </a:extLst>
                  </a:tr>
                  <a:tr h="435604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662" t="-444118" r="-496026" b="-20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18798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37.60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91.20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32080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32.08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93.62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9864358"/>
                      </a:ext>
                    </a:extLst>
                  </a:tr>
                  <a:tr h="435604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662" t="-528571" r="-496026" b="-10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17690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35.38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94.11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30721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30.72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95.76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13786933"/>
                      </a:ext>
                    </a:extLst>
                  </a:tr>
                  <a:tr h="435604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662" t="-647059" r="-496026" b="-58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17359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34.72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98.13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30275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30.27</a:t>
                          </a:r>
                          <a:endParaRPr lang="zh-CN" alt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98.55</a:t>
                          </a:r>
                          <a:endParaRPr lang="zh-CN" alt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7777674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8817001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E01B9-033A-3D75-4CC0-23D41F549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8E78A74E-9323-B289-75C2-8A23B078E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68966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B4CEA0-7CD5-4881-8DB7-F5373585FD62}" type="slidenum">
              <a: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charset="-122"/>
                <a:cs typeface="+mn-cs"/>
              </a:rPr>
              <a:t>18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charset="-122"/>
              <a:cs typeface="+mn-cs"/>
            </a:endParaRPr>
          </a:p>
        </p:txBody>
      </p:sp>
      <p:sp>
        <p:nvSpPr>
          <p:cNvPr id="16" name="标题 2">
            <a:extLst>
              <a:ext uri="{FF2B5EF4-FFF2-40B4-BE49-F238E27FC236}">
                <a16:creationId xmlns:a16="http://schemas.microsoft.com/office/drawing/2014/main" id="{DA4DA529-3047-EF37-4E94-05A3FDCE5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418" y="-5072"/>
            <a:ext cx="7028688" cy="1054988"/>
          </a:xfrm>
        </p:spPr>
        <p:txBody>
          <a:bodyPr>
            <a:no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Double tag analysis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A101FD5-EC0C-859B-7491-5BDBDC5DD415}"/>
              </a:ext>
            </a:extLst>
          </p:cNvPr>
          <p:cNvSpPr txBox="1"/>
          <p:nvPr/>
        </p:nvSpPr>
        <p:spPr>
          <a:xfrm>
            <a:off x="418021" y="968010"/>
            <a:ext cx="16433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/>
              <a:t>Cut flow</a:t>
            </a:r>
            <a:endParaRPr lang="zh-CN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内容占位符 14">
                <a:extLst>
                  <a:ext uri="{FF2B5EF4-FFF2-40B4-BE49-F238E27FC236}">
                    <a16:creationId xmlns:a16="http://schemas.microsoft.com/office/drawing/2014/main" id="{BEA62BD2-2669-699D-1CAA-B51713544FCA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28657098"/>
                  </p:ext>
                </p:extLst>
              </p:nvPr>
            </p:nvGraphicFramePr>
            <p:xfrm>
              <a:off x="418021" y="1429675"/>
              <a:ext cx="10859579" cy="487774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70771">
                      <a:extLst>
                        <a:ext uri="{9D8B030D-6E8A-4147-A177-3AD203B41FA5}">
                          <a16:colId xmlns:a16="http://schemas.microsoft.com/office/drawing/2014/main" val="2344053469"/>
                        </a:ext>
                      </a:extLst>
                    </a:gridCol>
                    <a:gridCol w="1565861">
                      <a:extLst>
                        <a:ext uri="{9D8B030D-6E8A-4147-A177-3AD203B41FA5}">
                          <a16:colId xmlns:a16="http://schemas.microsoft.com/office/drawing/2014/main" val="1473543158"/>
                        </a:ext>
                      </a:extLst>
                    </a:gridCol>
                    <a:gridCol w="1457869">
                      <a:extLst>
                        <a:ext uri="{9D8B030D-6E8A-4147-A177-3AD203B41FA5}">
                          <a16:colId xmlns:a16="http://schemas.microsoft.com/office/drawing/2014/main" val="4239805220"/>
                        </a:ext>
                      </a:extLst>
                    </a:gridCol>
                    <a:gridCol w="1525366">
                      <a:extLst>
                        <a:ext uri="{9D8B030D-6E8A-4147-A177-3AD203B41FA5}">
                          <a16:colId xmlns:a16="http://schemas.microsoft.com/office/drawing/2014/main" val="1281162993"/>
                        </a:ext>
                      </a:extLst>
                    </a:gridCol>
                    <a:gridCol w="1525366">
                      <a:extLst>
                        <a:ext uri="{9D8B030D-6E8A-4147-A177-3AD203B41FA5}">
                          <a16:colId xmlns:a16="http://schemas.microsoft.com/office/drawing/2014/main" val="3409102794"/>
                        </a:ext>
                      </a:extLst>
                    </a:gridCol>
                    <a:gridCol w="1714346">
                      <a:extLst>
                        <a:ext uri="{9D8B030D-6E8A-4147-A177-3AD203B41FA5}">
                          <a16:colId xmlns:a16="http://schemas.microsoft.com/office/drawing/2014/main" val="1960056873"/>
                        </a:ext>
                      </a:extLst>
                    </a:gridCol>
                  </a:tblGrid>
                  <a:tr h="408179">
                    <a:tc rowSpan="3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8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8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Selection Criteria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gridSpan="5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rgbClr val="C0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STCF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600" b="1" kern="1200" dirty="0">
                            <a:solidFill>
                              <a:srgbClr val="FF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600" b="1" kern="120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747447806"/>
                      </a:ext>
                    </a:extLst>
                  </a:tr>
                  <a:tr h="304107">
                    <a:tc vMerge="1"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Full</a:t>
                          </a:r>
                          <a:r>
                            <a:rPr lang="zh-CN" altLang="en-US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endParaRPr lang="en-US" altLang="zh-CN" sz="1800" b="1" kern="1200" dirty="0">
                            <a:solidFill>
                              <a:srgbClr val="00B05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200" b="1" kern="120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800" b="1" kern="1200" dirty="0">
                            <a:solidFill>
                              <a:srgbClr val="00B05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Fast</a:t>
                          </a:r>
                          <a:r>
                            <a:rPr lang="zh-CN" altLang="en-US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endParaRPr lang="en-US" altLang="zh-CN" sz="1800" b="1" kern="1200" dirty="0">
                            <a:solidFill>
                              <a:srgbClr val="00B05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200" b="1" kern="120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775646155"/>
                      </a:ext>
                    </a:extLst>
                  </a:tr>
                  <a:tr h="408179">
                    <a:tc vMerge="1">
                      <a:txBody>
                        <a:bodyPr/>
                        <a:lstStyle/>
                        <a:p>
                          <a:endParaRPr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Absolute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Eff. (%)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Relative 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Eff. (%) 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800" b="1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Absolute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Eff. (%) 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Relative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Eff. (%)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617590965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After DT Vertex fit</a:t>
                          </a:r>
                          <a:endParaRPr lang="zh-CN" altLang="en-US" sz="18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T w="12700" cmpd="sng">
                          <a:noFill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19.83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57.11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13958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13.96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46.10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7523078"/>
                      </a:ext>
                    </a:extLst>
                  </a:tr>
                  <a:tr h="43560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veto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altLang="zh-CN" sz="1800" kern="1200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dominant</m:t>
                              </m:r>
                            </m:oMath>
                          </a14:m>
                          <a:r>
                            <a:rPr lang="en-US" altLang="zh-CN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bkg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17.55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88.50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12482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12.48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89.43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9864358"/>
                      </a:ext>
                    </a:extLst>
                  </a:tr>
                  <a:tr h="43560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zh-CN" sz="1800" i="1" kern="1200" smtClean="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altLang="zh-CN" sz="1800" i="1" kern="1200" smtClean="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1800" kern="1200" smtClean="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l-GR" altLang="zh-CN" sz="1800" kern="1200" smtClean="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Λ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zh-CN" altLang="en-US" sz="1800" i="1" kern="120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sz="1800" kern="120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sSub>
                                          <m:sSubPr>
                                            <m:ctrlPr>
                                              <a:rPr lang="en-US" altLang="zh-CN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sz="1800" kern="1200">
                                                <a:solidFill>
                                                  <a:schemeClr val="dk1"/>
                                                </a:solidFill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𝐿</m:t>
                                            </m:r>
                                          </m:e>
                                          <m:sub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l-GR" altLang="zh-CN" sz="1800" kern="1200" smtClean="0">
                                                <a:solidFill>
                                                  <a:schemeClr val="dk1"/>
                                                </a:solidFill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Λ</m:t>
                                            </m:r>
                                          </m:sub>
                                        </m:sSub>
                                      </m:sub>
                                    </m:sSub>
                                  </m:den>
                                </m:f>
                                <m:r>
                                  <a:rPr lang="en-US" altLang="zh-CN" sz="1800" kern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&gt;0</m:t>
                                </m:r>
                              </m:oMath>
                            </m:oMathPara>
                          </a14:m>
                          <a:endParaRPr lang="en-US" altLang="zh-CN" sz="18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13.51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76.98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10163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10.16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81.42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13786933"/>
                      </a:ext>
                    </a:extLst>
                  </a:tr>
                  <a:tr h="43560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zh-CN" sz="1800" i="1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altLang="zh-CN" sz="1800" i="1" kern="120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1800" kern="120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sSup>
                                          <m:sSupPr>
                                            <m:ctrlPr>
                                              <a:rPr lang="el-GR" altLang="zh-CN" sz="1800" i="1" kern="1200" smtClean="0">
                                                <a:solidFill>
                                                  <a:schemeClr val="dk1"/>
                                                </a:solidFill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l-GR" altLang="zh-CN" sz="1800" kern="1200" smtClean="0">
                                                <a:solidFill>
                                                  <a:schemeClr val="dk1"/>
                                                </a:solidFill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Ξ</m:t>
                                            </m:r>
                                          </m:e>
                                          <m:sup>
                                            <m:r>
                                              <a:rPr lang="en-US" altLang="zh-CN" sz="1800" b="0" i="1" kern="1200" smtClean="0">
                                                <a:solidFill>
                                                  <a:schemeClr val="dk1"/>
                                                </a:solidFill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−</m:t>
                                            </m:r>
                                          </m:sup>
                                        </m:sSup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zh-CN" altLang="en-US" sz="1800" i="1" kern="120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sz="1800" kern="120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sSub>
                                          <m:sSubPr>
                                            <m:ctrlPr>
                                              <a:rPr lang="en-US" altLang="zh-CN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sz="1800" kern="1200">
                                                <a:solidFill>
                                                  <a:schemeClr val="dk1"/>
                                                </a:solidFill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𝐿</m:t>
                                            </m:r>
                                          </m:e>
                                          <m:sub>
                                            <m:sSup>
                                              <m:sSupPr>
                                                <m:ctrlPr>
                                                  <a:rPr lang="el-GR" altLang="zh-CN" sz="1800" i="1" kern="1200" smtClean="0">
                                                    <a:solidFill>
                                                      <a:schemeClr val="dk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l-GR" altLang="zh-CN" sz="1800" kern="1200" smtClean="0">
                                                    <a:solidFill>
                                                      <a:schemeClr val="dk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Ξ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altLang="zh-CN" sz="1800" b="0" i="0" kern="1200" smtClean="0">
                                                    <a:solidFill>
                                                      <a:schemeClr val="dk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−</m:t>
                                                </m:r>
                                              </m:sup>
                                            </m:sSup>
                                          </m:sub>
                                        </m:sSub>
                                      </m:sub>
                                    </m:sSub>
                                  </m:den>
                                </m:f>
                                <m:r>
                                  <a:rPr lang="en-US" altLang="zh-CN" sz="1800" kern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&gt;0</m:t>
                                </m:r>
                              </m:oMath>
                            </m:oMathPara>
                          </a14:m>
                          <a:endParaRPr lang="en-US" altLang="zh-CN" sz="18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10.72</a:t>
                          </a:r>
                          <a:endParaRPr lang="zh-CN" altLang="en-US" sz="18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79.35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8997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9.00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88.53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38387132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zh-CN" altLang="en-US" sz="1800" i="1" kern="1200">
                                      <a:solidFill>
                                        <a:schemeClr val="dk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1800" kern="1200">
                                      <a:solidFill>
                                        <a:schemeClr val="dk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𝜒</m:t>
                                  </m:r>
                                </m:e>
                                <m:sup>
                                  <m:r>
                                    <a:rPr lang="en-US" altLang="zh-CN" sz="1800" kern="1200">
                                      <a:solidFill>
                                        <a:schemeClr val="dk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altLang="zh-CN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&lt;20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9.90</a:t>
                          </a:r>
                          <a:endParaRPr lang="zh-CN" altLang="en-US" sz="18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92.35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7612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7.61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84.61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0527429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en-US" altLang="zh-CN" sz="1800" i="1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𝑀</m:t>
                                    </m:r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en-US" altLang="zh-CN" sz="1800" i="1" kern="1200" smtClean="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sz="1800" kern="1200" smtClean="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𝑝</m:t>
                                        </m:r>
                                      </m:e>
                                      <m:sup>
                                        <m:r>
                                          <a:rPr lang="en-US" altLang="zh-CN" sz="1800" kern="1200" smtClean="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+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US" altLang="zh-CN" sz="1800" i="1" kern="1200" smtClean="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sz="1800" kern="1200" smtClean="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𝜋</m:t>
                                        </m:r>
                                      </m:e>
                                      <m:sup>
                                        <m:r>
                                          <a:rPr lang="en-US" altLang="zh-CN" sz="1800" kern="1200" smtClean="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</m:sup>
                                    </m:sSup>
                                  </m:sub>
                                </m:sSub>
                                <m:r>
                                  <a:rPr lang="ml-IN" altLang="zh-CN" sz="1800" kern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US" altLang="zh-CN" sz="1800" i="1" kern="1200" smtClean="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1800" kern="1200" smtClean="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altLang="zh-CN" sz="1800" b="0" i="0" kern="1200" smtClean="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Λ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en-US" altLang="zh-CN" sz="1800" b="0" i="0" kern="1200" smtClean="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PDG</m:t>
                                    </m:r>
                                  </m:sup>
                                </m:sSubSup>
                                <m:r>
                                  <a:rPr lang="en-US" altLang="zh-CN" sz="1800" kern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|</m:t>
                                </m:r>
                                <m:r>
                                  <a:rPr lang="ml-IN" altLang="zh-CN" sz="1800" kern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&lt; 6</m:t>
                                </m:r>
                                <m:r>
                                  <a:rPr lang="en-US" altLang="zh-CN" sz="1800" b="0" i="1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𝑀</m:t>
                                </m:r>
                                <m:r>
                                  <a:rPr lang="en-US" altLang="zh-CN" sz="1800" i="1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𝑒𝑉</m:t>
                                </m:r>
                              </m:oMath>
                            </m:oMathPara>
                          </a14:m>
                          <a:endParaRPr lang="en-US" altLang="zh-CN" sz="18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9.32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94.14</a:t>
                          </a:r>
                          <a:endParaRPr lang="zh-CN" altLang="en-US" sz="18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7080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7.08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93.01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60380965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altLang="zh-CN" sz="1800" b="0" i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P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CN" sz="18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rob</m:t>
                                </m:r>
                                <m:d>
                                  <m:d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altLang="zh-CN" sz="18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sz="18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r>
                                          <a:rPr lang="en-US" altLang="zh-CN" sz="18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−</m:t>
                                        </m:r>
                                      </m:sup>
                                    </m:sSup>
                                  </m:e>
                                </m:d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&gt;0.996</m:t>
                                </m:r>
                              </m:oMath>
                            </m:oMathPara>
                          </a14:m>
                          <a:endParaRPr lang="en-US" altLang="zh-CN" sz="18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3.99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42.81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6585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6.59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93.01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743945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内容占位符 14">
                <a:extLst>
                  <a:ext uri="{FF2B5EF4-FFF2-40B4-BE49-F238E27FC236}">
                    <a16:creationId xmlns:a16="http://schemas.microsoft.com/office/drawing/2014/main" id="{BEA62BD2-2669-699D-1CAA-B51713544FCA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28657098"/>
                  </p:ext>
                </p:extLst>
              </p:nvPr>
            </p:nvGraphicFramePr>
            <p:xfrm>
              <a:off x="418021" y="1429675"/>
              <a:ext cx="10859579" cy="487774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70771">
                      <a:extLst>
                        <a:ext uri="{9D8B030D-6E8A-4147-A177-3AD203B41FA5}">
                          <a16:colId xmlns:a16="http://schemas.microsoft.com/office/drawing/2014/main" val="2344053469"/>
                        </a:ext>
                      </a:extLst>
                    </a:gridCol>
                    <a:gridCol w="1565861">
                      <a:extLst>
                        <a:ext uri="{9D8B030D-6E8A-4147-A177-3AD203B41FA5}">
                          <a16:colId xmlns:a16="http://schemas.microsoft.com/office/drawing/2014/main" val="1473543158"/>
                        </a:ext>
                      </a:extLst>
                    </a:gridCol>
                    <a:gridCol w="1457869">
                      <a:extLst>
                        <a:ext uri="{9D8B030D-6E8A-4147-A177-3AD203B41FA5}">
                          <a16:colId xmlns:a16="http://schemas.microsoft.com/office/drawing/2014/main" val="4239805220"/>
                        </a:ext>
                      </a:extLst>
                    </a:gridCol>
                    <a:gridCol w="1525366">
                      <a:extLst>
                        <a:ext uri="{9D8B030D-6E8A-4147-A177-3AD203B41FA5}">
                          <a16:colId xmlns:a16="http://schemas.microsoft.com/office/drawing/2014/main" val="1281162993"/>
                        </a:ext>
                      </a:extLst>
                    </a:gridCol>
                    <a:gridCol w="1525366">
                      <a:extLst>
                        <a:ext uri="{9D8B030D-6E8A-4147-A177-3AD203B41FA5}">
                          <a16:colId xmlns:a16="http://schemas.microsoft.com/office/drawing/2014/main" val="3409102794"/>
                        </a:ext>
                      </a:extLst>
                    </a:gridCol>
                    <a:gridCol w="1714346">
                      <a:extLst>
                        <a:ext uri="{9D8B030D-6E8A-4147-A177-3AD203B41FA5}">
                          <a16:colId xmlns:a16="http://schemas.microsoft.com/office/drawing/2014/main" val="1960056873"/>
                        </a:ext>
                      </a:extLst>
                    </a:gridCol>
                  </a:tblGrid>
                  <a:tr h="408179">
                    <a:tc rowSpan="3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8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8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Selection Criteria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gridSpan="5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rgbClr val="C0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STCF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600" b="1" kern="1200" dirty="0">
                            <a:solidFill>
                              <a:srgbClr val="FF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600" b="1" kern="120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747447806"/>
                      </a:ext>
                    </a:extLst>
                  </a:tr>
                  <a:tr h="365760">
                    <a:tc vMerge="1"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Full</a:t>
                          </a:r>
                          <a:r>
                            <a:rPr lang="zh-CN" altLang="en-US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endParaRPr lang="en-US" altLang="zh-CN" sz="1800" b="1" kern="1200" dirty="0">
                            <a:solidFill>
                              <a:srgbClr val="00B05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200" b="1" kern="120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800" b="1" kern="1200" dirty="0">
                            <a:solidFill>
                              <a:srgbClr val="00B05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Fast</a:t>
                          </a:r>
                          <a:r>
                            <a:rPr lang="zh-CN" altLang="en-US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endParaRPr lang="en-US" altLang="zh-CN" sz="1800" b="1" kern="1200" dirty="0">
                            <a:solidFill>
                              <a:srgbClr val="00B05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200" b="1" kern="120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775646155"/>
                      </a:ext>
                    </a:extLst>
                  </a:tr>
                  <a:tr h="640080">
                    <a:tc vMerge="1">
                      <a:txBody>
                        <a:bodyPr/>
                        <a:lstStyle/>
                        <a:p>
                          <a:endParaRPr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Absolute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Eff. (%)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Relative 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Eff. (%) 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800" b="1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Absolute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Eff. (%) 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Relative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Eff. (%)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617590965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After DT Vertex fit</a:t>
                          </a:r>
                          <a:endParaRPr lang="zh-CN" altLang="en-US" sz="18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T w="12700" cmpd="sng">
                          <a:noFill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19.83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57.11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13958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13.96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46.10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7523078"/>
                      </a:ext>
                    </a:extLst>
                  </a:tr>
                  <a:tr h="435604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t="-417143" r="-254545" b="-6028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17.55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88.50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12482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12.48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89.43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9864358"/>
                      </a:ext>
                    </a:extLst>
                  </a:tr>
                  <a:tr h="683959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t="-335185" r="-254545" b="-2907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13.51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76.98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10163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10.16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81.42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13786933"/>
                      </a:ext>
                    </a:extLst>
                  </a:tr>
                  <a:tr h="683832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t="-435185" r="-254545" b="-1907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10.72</a:t>
                          </a:r>
                          <a:endParaRPr lang="zh-CN" altLang="en-US" sz="18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79.35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8997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9.00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88.53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38387132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t="-903125" r="-254545" b="-2218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9.90</a:t>
                          </a:r>
                          <a:endParaRPr lang="zh-CN" altLang="en-US" sz="18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92.35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7612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7.61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84.61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0527429"/>
                      </a:ext>
                    </a:extLst>
                  </a:tr>
                  <a:tr h="418783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t="-972727" r="-254545" b="-1151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9.32</a:t>
                          </a:r>
                          <a:endParaRPr lang="zh-CN" altLang="en-US" sz="18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94.14</a:t>
                          </a:r>
                          <a:endParaRPr lang="zh-CN" altLang="en-US" sz="18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7080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7.08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93.01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60380965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t="-1072727" r="-254545" b="-151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3.99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42.81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6585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6.59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93.01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743945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6846258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CD572-F747-8618-0F6F-92A6F4614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07FDC1A2-2CD1-6E62-164A-5471E2A49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68966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09B4CEA0-7CD5-4881-8DB7-F5373585FD62}" type="slidenum">
              <a: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黑体" panose="02010609060101010101" charset="-122"/>
                <a:cs typeface="+mn-cs"/>
              </a:rPr>
              <a:t>19</a:t>
            </a:fld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黑体" panose="02010609060101010101" charset="-122"/>
              <a:cs typeface="+mn-cs"/>
            </a:endParaRPr>
          </a:p>
        </p:txBody>
      </p:sp>
      <p:sp>
        <p:nvSpPr>
          <p:cNvPr id="16" name="标题 2">
            <a:extLst>
              <a:ext uri="{FF2B5EF4-FFF2-40B4-BE49-F238E27FC236}">
                <a16:creationId xmlns:a16="http://schemas.microsoft.com/office/drawing/2014/main" id="{4920C947-F47D-6BE8-15C2-E4E484FD1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418" y="-5072"/>
            <a:ext cx="7028688" cy="1054988"/>
          </a:xfrm>
        </p:spPr>
        <p:txBody>
          <a:bodyPr>
            <a:no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Double tag analysis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03640F6-5755-5447-48CC-80A402D408F1}"/>
              </a:ext>
            </a:extLst>
          </p:cNvPr>
          <p:cNvSpPr txBox="1"/>
          <p:nvPr/>
        </p:nvSpPr>
        <p:spPr>
          <a:xfrm>
            <a:off x="418021" y="968010"/>
            <a:ext cx="16433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/>
              <a:t>Cut flow</a:t>
            </a:r>
            <a:endParaRPr lang="zh-CN" altLang="en-US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3" name="内容占位符 14">
                <a:extLst>
                  <a:ext uri="{FF2B5EF4-FFF2-40B4-BE49-F238E27FC236}">
                    <a16:creationId xmlns:a16="http://schemas.microsoft.com/office/drawing/2014/main" id="{F1227E36-3E3B-C0FA-B2D5-BA39F877C232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180862583"/>
                  </p:ext>
                </p:extLst>
              </p:nvPr>
            </p:nvGraphicFramePr>
            <p:xfrm>
              <a:off x="418021" y="1429675"/>
              <a:ext cx="6094501" cy="529158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70771">
                      <a:extLst>
                        <a:ext uri="{9D8B030D-6E8A-4147-A177-3AD203B41FA5}">
                          <a16:colId xmlns:a16="http://schemas.microsoft.com/office/drawing/2014/main" val="2344053469"/>
                        </a:ext>
                      </a:extLst>
                    </a:gridCol>
                    <a:gridCol w="1565861">
                      <a:extLst>
                        <a:ext uri="{9D8B030D-6E8A-4147-A177-3AD203B41FA5}">
                          <a16:colId xmlns:a16="http://schemas.microsoft.com/office/drawing/2014/main" val="1473543158"/>
                        </a:ext>
                      </a:extLst>
                    </a:gridCol>
                    <a:gridCol w="1457869">
                      <a:extLst>
                        <a:ext uri="{9D8B030D-6E8A-4147-A177-3AD203B41FA5}">
                          <a16:colId xmlns:a16="http://schemas.microsoft.com/office/drawing/2014/main" val="4239805220"/>
                        </a:ext>
                      </a:extLst>
                    </a:gridCol>
                  </a:tblGrid>
                  <a:tr h="408179">
                    <a:tc rowSpan="3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8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8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Selection Criteria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rgbClr val="C0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STCF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47447806"/>
                      </a:ext>
                    </a:extLst>
                  </a:tr>
                  <a:tr h="304107">
                    <a:tc vMerge="1"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Full</a:t>
                          </a:r>
                          <a:r>
                            <a:rPr lang="zh-CN" altLang="en-US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endParaRPr lang="en-US" altLang="zh-CN" sz="1800" b="1" kern="1200" dirty="0">
                            <a:solidFill>
                              <a:srgbClr val="00B05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200" b="1" kern="120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775646155"/>
                      </a:ext>
                    </a:extLst>
                  </a:tr>
                  <a:tr h="408179">
                    <a:tc vMerge="1">
                      <a:txBody>
                        <a:bodyPr/>
                        <a:lstStyle/>
                        <a:p>
                          <a:endParaRPr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Absolute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Eff. (%)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Relative 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Eff. (%) 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617590965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After DT Vertex fit</a:t>
                          </a:r>
                          <a:endParaRPr lang="zh-CN" altLang="en-US" sz="18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T w="12700" cmpd="sng">
                          <a:noFill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19.83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57.11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7523078"/>
                      </a:ext>
                    </a:extLst>
                  </a:tr>
                  <a:tr h="43560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veto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altLang="zh-CN" sz="1800" kern="1200" smtClean="0">
                                  <a:solidFill>
                                    <a:schemeClr val="dk1"/>
                                  </a:solidFill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dominant</m:t>
                              </m:r>
                            </m:oMath>
                          </a14:m>
                          <a:r>
                            <a:rPr lang="en-US" altLang="zh-CN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bkg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17.55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88.50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9864358"/>
                      </a:ext>
                    </a:extLst>
                  </a:tr>
                  <a:tr h="43560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zh-CN" sz="1800" i="1" kern="1200" smtClean="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altLang="zh-CN" sz="1800" i="1" kern="1200" smtClean="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1800" kern="1200" smtClean="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sty m:val="p"/>
                                          </m:rPr>
                                          <a:rPr lang="el-GR" altLang="zh-CN" sz="1800" kern="1200" smtClean="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Λ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zh-CN" altLang="en-US" sz="1800" i="1" kern="120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sz="1800" kern="120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sSub>
                                          <m:sSubPr>
                                            <m:ctrlPr>
                                              <a:rPr lang="en-US" altLang="zh-CN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sz="1800" kern="1200">
                                                <a:solidFill>
                                                  <a:schemeClr val="dk1"/>
                                                </a:solidFill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𝐿</m:t>
                                            </m:r>
                                          </m:e>
                                          <m:sub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l-GR" altLang="zh-CN" sz="1800" kern="1200" smtClean="0">
                                                <a:solidFill>
                                                  <a:schemeClr val="dk1"/>
                                                </a:solidFill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Λ</m:t>
                                            </m:r>
                                          </m:sub>
                                        </m:sSub>
                                      </m:sub>
                                    </m:sSub>
                                  </m:den>
                                </m:f>
                                <m:r>
                                  <a:rPr lang="en-US" altLang="zh-CN" sz="1800" kern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&gt;0</m:t>
                                </m:r>
                              </m:oMath>
                            </m:oMathPara>
                          </a14:m>
                          <a:endParaRPr lang="en-US" altLang="zh-CN" sz="18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13.51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76.98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13786933"/>
                      </a:ext>
                    </a:extLst>
                  </a:tr>
                  <a:tr h="435604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altLang="zh-CN" sz="1800" i="1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altLang="zh-CN" sz="1800" i="1" kern="120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zh-CN" sz="1800" kern="120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𝐿</m:t>
                                        </m:r>
                                      </m:e>
                                      <m:sub>
                                        <m:sSup>
                                          <m:sSupPr>
                                            <m:ctrlPr>
                                              <a:rPr lang="el-GR" altLang="zh-CN" sz="1800" i="1" kern="1200" smtClean="0">
                                                <a:solidFill>
                                                  <a:schemeClr val="dk1"/>
                                                </a:solidFill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pPr>
                                          <m:e>
                                            <m:r>
                                              <m:rPr>
                                                <m:sty m:val="p"/>
                                              </m:rPr>
                                              <a:rPr lang="el-GR" altLang="zh-CN" sz="1800" kern="1200" smtClean="0">
                                                <a:solidFill>
                                                  <a:schemeClr val="dk1"/>
                                                </a:solidFill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Ξ</m:t>
                                            </m:r>
                                          </m:e>
                                          <m:sup>
                                            <m:r>
                                              <a:rPr lang="en-US" altLang="zh-CN" sz="1800" b="0" i="1" kern="1200" smtClean="0">
                                                <a:solidFill>
                                                  <a:schemeClr val="dk1"/>
                                                </a:solidFill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−</m:t>
                                            </m:r>
                                          </m:sup>
                                        </m:sSup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zh-CN" altLang="en-US" sz="1800" i="1" kern="120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zh-CN" altLang="en-US" sz="1800" kern="120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𝜎</m:t>
                                        </m:r>
                                      </m:e>
                                      <m:sub>
                                        <m:sSub>
                                          <m:sSubPr>
                                            <m:ctrlPr>
                                              <a:rPr lang="en-US" altLang="zh-CN" sz="1800" i="1" kern="1200">
                                                <a:solidFill>
                                                  <a:schemeClr val="dk1"/>
                                                </a:solidFill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zh-CN" sz="1800" kern="1200">
                                                <a:solidFill>
                                                  <a:schemeClr val="dk1"/>
                                                </a:solidFill>
                                                <a:latin typeface="Cambria Math" panose="02040503050406030204" pitchFamily="18" charset="0"/>
                                                <a:ea typeface="+mn-ea"/>
                                                <a:cs typeface="+mn-cs"/>
                                              </a:rPr>
                                              <m:t>𝐿</m:t>
                                            </m:r>
                                          </m:e>
                                          <m:sub>
                                            <m:sSup>
                                              <m:sSupPr>
                                                <m:ctrlPr>
                                                  <a:rPr lang="el-GR" altLang="zh-CN" sz="1800" i="1" kern="1200" smtClean="0">
                                                    <a:solidFill>
                                                      <a:schemeClr val="dk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</m:ctrlPr>
                                              </m:sSupPr>
                                              <m:e>
                                                <m:r>
                                                  <m:rPr>
                                                    <m:sty m:val="p"/>
                                                  </m:rPr>
                                                  <a:rPr lang="el-GR" altLang="zh-CN" sz="1800" kern="1200" smtClean="0">
                                                    <a:solidFill>
                                                      <a:schemeClr val="dk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Ξ</m:t>
                                                </m:r>
                                              </m:e>
                                              <m:sup>
                                                <m:r>
                                                  <a:rPr lang="en-US" altLang="zh-CN" sz="1800" b="0" i="0" kern="1200" smtClean="0">
                                                    <a:solidFill>
                                                      <a:schemeClr val="dk1"/>
                                                    </a:solidFill>
                                                    <a:latin typeface="Cambria Math" panose="02040503050406030204" pitchFamily="18" charset="0"/>
                                                    <a:ea typeface="+mn-ea"/>
                                                    <a:cs typeface="+mn-cs"/>
                                                  </a:rPr>
                                                  <m:t>−</m:t>
                                                </m:r>
                                              </m:sup>
                                            </m:sSup>
                                          </m:sub>
                                        </m:sSub>
                                      </m:sub>
                                    </m:sSub>
                                  </m:den>
                                </m:f>
                                <m:r>
                                  <a:rPr lang="en-US" altLang="zh-CN" sz="1800" kern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&gt;0</m:t>
                                </m:r>
                              </m:oMath>
                            </m:oMathPara>
                          </a14:m>
                          <a:endParaRPr lang="en-US" altLang="zh-CN" sz="18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10.72</a:t>
                          </a:r>
                          <a:endParaRPr lang="zh-CN" altLang="en-US" sz="18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79.35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38387132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zh-CN" altLang="en-US" sz="1800" i="1" kern="1200">
                                      <a:solidFill>
                                        <a:schemeClr val="dk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lang="zh-CN" altLang="en-US" sz="1800" kern="1200">
                                      <a:solidFill>
                                        <a:schemeClr val="dk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𝜒</m:t>
                                  </m:r>
                                </m:e>
                                <m:sup>
                                  <m:r>
                                    <a:rPr lang="en-US" altLang="zh-CN" sz="1800" kern="1200">
                                      <a:solidFill>
                                        <a:schemeClr val="dk1"/>
                                      </a:solidFill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altLang="zh-CN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&lt;20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9.90</a:t>
                          </a:r>
                          <a:endParaRPr lang="zh-CN" altLang="en-US" sz="18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92.35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0527429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180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|</m:t>
                                </m:r>
                                <m:sSub>
                                  <m:sSubPr>
                                    <m:ctrlPr>
                                      <a:rPr lang="en-US" altLang="zh-CN" sz="1800" i="1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1800" kern="120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𝑀</m:t>
                                    </m:r>
                                  </m:e>
                                  <m:sub>
                                    <m:sSup>
                                      <m:sSupPr>
                                        <m:ctrlPr>
                                          <a:rPr lang="en-US" altLang="zh-CN" sz="1800" i="1" kern="1200" smtClean="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sz="1800" kern="1200" smtClean="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𝑝</m:t>
                                        </m:r>
                                      </m:e>
                                      <m:sup>
                                        <m:r>
                                          <a:rPr lang="en-US" altLang="zh-CN" sz="1800" kern="1200" smtClean="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+</m:t>
                                        </m:r>
                                      </m:sup>
                                    </m:sSup>
                                    <m:sSup>
                                      <m:sSupPr>
                                        <m:ctrlPr>
                                          <a:rPr lang="en-US" altLang="zh-CN" sz="1800" i="1" kern="1200" smtClean="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sz="1800" kern="1200" smtClean="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𝜋</m:t>
                                        </m:r>
                                      </m:e>
                                      <m:sup>
                                        <m:r>
                                          <a:rPr lang="en-US" altLang="zh-CN" sz="1800" kern="1200" smtClean="0">
                                            <a:solidFill>
                                              <a:schemeClr val="dk1"/>
                                            </a:solidFill>
                                            <a:latin typeface="Cambria Math" panose="02040503050406030204" pitchFamily="18" charset="0"/>
                                            <a:ea typeface="+mn-ea"/>
                                            <a:cs typeface="+mn-cs"/>
                                          </a:rPr>
                                          <m:t>−</m:t>
                                        </m:r>
                                      </m:sup>
                                    </m:sSup>
                                  </m:sub>
                                </m:sSub>
                                <m:r>
                                  <a:rPr lang="ml-IN" altLang="zh-CN" sz="1800" kern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</m:t>
                                </m:r>
                                <m:sSubSup>
                                  <m:sSubSupPr>
                                    <m:ctrlPr>
                                      <a:rPr lang="en-US" altLang="zh-CN" sz="1800" i="1" kern="1200" smtClean="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1800" kern="1200" smtClean="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𝑀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altLang="zh-CN" sz="1800" b="0" i="0" kern="1200" smtClean="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Λ</m:t>
                                    </m:r>
                                  </m:sub>
                                  <m:sup>
                                    <m:r>
                                      <m:rPr>
                                        <m:sty m:val="p"/>
                                      </m:rPr>
                                      <a:rPr lang="en-US" altLang="zh-CN" sz="1800" b="0" i="0" kern="1200" smtClean="0">
                                        <a:solidFill>
                                          <a:schemeClr val="dk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PDG</m:t>
                                    </m:r>
                                  </m:sup>
                                </m:sSubSup>
                                <m:r>
                                  <a:rPr lang="en-US" altLang="zh-CN" sz="1800" kern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|</m:t>
                                </m:r>
                                <m:r>
                                  <a:rPr lang="ml-IN" altLang="zh-CN" sz="1800" kern="120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&lt; 6</m:t>
                                </m:r>
                                <m:r>
                                  <a:rPr lang="en-US" altLang="zh-CN" sz="1800" b="0" i="1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𝑀</m:t>
                                </m:r>
                                <m:r>
                                  <a:rPr lang="en-US" altLang="zh-CN" sz="1800" i="1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𝑒𝑉</m:t>
                                </m:r>
                              </m:oMath>
                            </m:oMathPara>
                          </a14:m>
                          <a:endParaRPr lang="en-US" altLang="zh-CN" sz="18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9.32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94.14</a:t>
                          </a:r>
                          <a:endParaRPr lang="zh-CN" altLang="en-US" sz="180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60380965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altLang="zh-CN" sz="18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Truth</m:t>
                                </m:r>
                                <m:r>
                                  <a:rPr lang="zh-CN" altLang="en-US" sz="18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CN" sz="18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match</m:t>
                                </m:r>
                              </m:oMath>
                            </m:oMathPara>
                          </a14:m>
                          <a:endParaRPr lang="en-US" altLang="zh-CN" sz="18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8.92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95.70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7439454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altLang="zh-CN" sz="1800" b="0" i="0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P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CN" sz="1800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rob</m:t>
                                </m:r>
                                <m:d>
                                  <m:dPr>
                                    <m:ctrlPr>
                                      <a:rPr lang="en-US" altLang="zh-CN" sz="1800" b="0" i="1" smtClean="0">
                                        <a:latin typeface="Cambria Math" panose="02040503050406030204" pitchFamily="18" charset="0"/>
                                        <a:cs typeface="Times New Roman" panose="020206030504050203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altLang="zh-CN" sz="18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altLang="zh-CN" sz="18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r>
                                          <a:rPr lang="en-US" altLang="zh-CN" sz="1800" b="0" i="1" smtClean="0">
                                            <a:latin typeface="Cambria Math" panose="02040503050406030204" pitchFamily="18" charset="0"/>
                                            <a:cs typeface="Times New Roman" panose="02020603050405020304" pitchFamily="18" charset="0"/>
                                          </a:rPr>
                                          <m:t>−</m:t>
                                        </m:r>
                                      </m:sup>
                                    </m:sSup>
                                  </m:e>
                                </m:d>
                                <m:r>
                                  <a:rPr lang="en-US" altLang="zh-CN" sz="18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&gt;0.996</m:t>
                                </m:r>
                              </m:oMath>
                            </m:oMathPara>
                          </a14:m>
                          <a:endParaRPr lang="en-US" altLang="zh-CN" sz="18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3.99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44.73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6948569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3" name="内容占位符 14">
                <a:extLst>
                  <a:ext uri="{FF2B5EF4-FFF2-40B4-BE49-F238E27FC236}">
                    <a16:creationId xmlns:a16="http://schemas.microsoft.com/office/drawing/2014/main" id="{F1227E36-3E3B-C0FA-B2D5-BA39F877C232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180862583"/>
                  </p:ext>
                </p:extLst>
              </p:nvPr>
            </p:nvGraphicFramePr>
            <p:xfrm>
              <a:off x="418021" y="1429675"/>
              <a:ext cx="6094501" cy="529158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070771">
                      <a:extLst>
                        <a:ext uri="{9D8B030D-6E8A-4147-A177-3AD203B41FA5}">
                          <a16:colId xmlns:a16="http://schemas.microsoft.com/office/drawing/2014/main" val="2344053469"/>
                        </a:ext>
                      </a:extLst>
                    </a:gridCol>
                    <a:gridCol w="1565861">
                      <a:extLst>
                        <a:ext uri="{9D8B030D-6E8A-4147-A177-3AD203B41FA5}">
                          <a16:colId xmlns:a16="http://schemas.microsoft.com/office/drawing/2014/main" val="1473543158"/>
                        </a:ext>
                      </a:extLst>
                    </a:gridCol>
                    <a:gridCol w="1457869">
                      <a:extLst>
                        <a:ext uri="{9D8B030D-6E8A-4147-A177-3AD203B41FA5}">
                          <a16:colId xmlns:a16="http://schemas.microsoft.com/office/drawing/2014/main" val="4239805220"/>
                        </a:ext>
                      </a:extLst>
                    </a:gridCol>
                  </a:tblGrid>
                  <a:tr h="408179">
                    <a:tc rowSpan="3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8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800" b="1" kern="1200" dirty="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Selection Criteria</a:t>
                          </a:r>
                        </a:p>
                      </a:txBody>
                      <a:tcPr>
                        <a:lnL w="12700" cmpd="sng">
                          <a:noFill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rgbClr val="C0000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STCF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47447806"/>
                      </a:ext>
                    </a:extLst>
                  </a:tr>
                  <a:tr h="365760">
                    <a:tc vMerge="1">
                      <a:txBody>
                        <a:bodyPr/>
                        <a:lstStyle/>
                        <a:p>
                          <a:endParaRPr lang="zh-CN" altLang="en-US"/>
                        </a:p>
                      </a:txBody>
                      <a:tcPr/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Full</a:t>
                          </a:r>
                          <a:r>
                            <a:rPr lang="zh-CN" altLang="en-US" sz="1800" b="1" kern="1200" dirty="0">
                              <a:solidFill>
                                <a:srgbClr val="00B050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 </a:t>
                          </a:r>
                          <a:endParaRPr lang="en-US" altLang="zh-CN" sz="1800" b="1" kern="1200" dirty="0">
                            <a:solidFill>
                              <a:srgbClr val="00B05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altLang="zh-CN" sz="1200" b="1" kern="1200" dirty="0">
                            <a:solidFill>
                              <a:srgbClr val="C00000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775646155"/>
                      </a:ext>
                    </a:extLst>
                  </a:tr>
                  <a:tr h="640080">
                    <a:tc vMerge="1">
                      <a:txBody>
                        <a:bodyPr/>
                        <a:lstStyle/>
                        <a:p>
                          <a:endParaRPr dirty="0"/>
                        </a:p>
                      </a:txBody>
                      <a:tcPr>
                        <a:lnL w="12700" cmpd="sng">
                          <a:noFill/>
                        </a:lnL>
                        <a:lnR w="12700" cmpd="sng">
                          <a:noFill/>
                        </a:lnR>
                        <a:lnT w="38100" cmpd="sng">
                          <a:noFill/>
                        </a:lnT>
                        <a:lnB w="12700" cmpd="sng">
                          <a:noFill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Absolute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Eff. (%)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Relative  </a:t>
                          </a: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b="1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Eff. (%)  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:a16="http://schemas.microsoft.com/office/drawing/2014/main" val="617590965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altLang="zh-CN" sz="180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After DT Vertex fit</a:t>
                          </a:r>
                          <a:endParaRPr lang="zh-CN" altLang="en-US" sz="180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>
                        <a:lnT w="12700" cmpd="sng">
                          <a:noFill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19.83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57.11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7523078"/>
                      </a:ext>
                    </a:extLst>
                  </a:tr>
                  <a:tr h="435604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t="-417143" r="-99587" b="-6942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17.55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88.50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9864358"/>
                      </a:ext>
                    </a:extLst>
                  </a:tr>
                  <a:tr h="683959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t="-335185" r="-99587" b="-35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13.51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76.98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13786933"/>
                      </a:ext>
                    </a:extLst>
                  </a:tr>
                  <a:tr h="683832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t="-435185" r="-99587" b="-25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10.72</a:t>
                          </a:r>
                          <a:endParaRPr lang="zh-CN" altLang="en-US" sz="18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79.35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38387132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t="-875758" r="-99587" b="-30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9.90</a:t>
                          </a:r>
                          <a:endParaRPr lang="zh-CN" altLang="en-US" sz="180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92.35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10527429"/>
                      </a:ext>
                    </a:extLst>
                  </a:tr>
                  <a:tr h="418783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t="-975758" r="-99587" b="-20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9.32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94.14</a:t>
                          </a:r>
                          <a:endParaRPr lang="zh-CN" altLang="en-US" sz="180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60380965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t="-1109375" r="-99587" b="-115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8.92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95.70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7439454"/>
                      </a:ext>
                    </a:extLst>
                  </a:tr>
                  <a:tr h="413848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t="-1172727" r="-99587" b="-121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3.99</a:t>
                          </a:r>
                          <a:endParaRPr lang="zh-CN" altLang="en-US" sz="18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/>
                            <a:t>44.73</a:t>
                          </a:r>
                          <a:endParaRPr lang="zh-CN" alt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069485694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6" name="图片 5" descr="图表, 散点图&#10;&#10;描述已自动生成">
            <a:extLst>
              <a:ext uri="{FF2B5EF4-FFF2-40B4-BE49-F238E27FC236}">
                <a16:creationId xmlns:a16="http://schemas.microsoft.com/office/drawing/2014/main" id="{3114F9D8-8A1F-BB6E-C294-A54598AA33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4561" y="2335237"/>
            <a:ext cx="5179418" cy="3704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8029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3F1FF329-2562-7FC4-1D95-13405F240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755" y="87085"/>
            <a:ext cx="3979339" cy="2920365"/>
          </a:xfrm>
          <a:prstGeom prst="rect">
            <a:avLst/>
          </a:prstGeom>
        </p:spPr>
      </p:pic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3B3A80F9-3084-CB48-A769-AE9F56E99D8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04703" y="168575"/>
            <a:ext cx="3907637" cy="2757383"/>
          </a:xfrm>
          <a:prstGeom prst="rect">
            <a:avLst/>
          </a:prstGeom>
        </p:spPr>
      </p:pic>
      <p:pic>
        <p:nvPicPr>
          <p:cNvPr id="9" name="内容占位符 8">
            <a:extLst>
              <a:ext uri="{FF2B5EF4-FFF2-40B4-BE49-F238E27FC236}">
                <a16:creationId xmlns:a16="http://schemas.microsoft.com/office/drawing/2014/main" id="{DCC7F02A-7DAC-AF2C-BC54-0CCAAAF47BAC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156755" y="3141013"/>
            <a:ext cx="4099932" cy="293164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32AC381A-6C7F-598D-8370-9470660AE528}"/>
              </a:ext>
            </a:extLst>
          </p:cNvPr>
          <p:cNvSpPr txBox="1"/>
          <p:nvPr/>
        </p:nvSpPr>
        <p:spPr>
          <a:xfrm>
            <a:off x="8610607" y="994433"/>
            <a:ext cx="696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err="1"/>
              <a:t>Xibar</a:t>
            </a:r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3EF64B2-3733-1945-3EF6-9E720C23B387}"/>
              </a:ext>
            </a:extLst>
          </p:cNvPr>
          <p:cNvSpPr txBox="1"/>
          <p:nvPr/>
        </p:nvSpPr>
        <p:spPr>
          <a:xfrm>
            <a:off x="2805682" y="3996993"/>
            <a:ext cx="9284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 err="1"/>
              <a:t>Lambar</a:t>
            </a:r>
            <a:endParaRPr kumimoji="1" lang="en-US" altLang="zh-CN" dirty="0"/>
          </a:p>
          <a:p>
            <a:endParaRPr kumimoji="1"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D14389B-9117-257C-08DC-9BC158FB64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4703" y="3068410"/>
            <a:ext cx="4099933" cy="2913686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78BD52F9-4BB8-F1AC-A764-55D2502C62A9}"/>
              </a:ext>
            </a:extLst>
          </p:cNvPr>
          <p:cNvSpPr txBox="1"/>
          <p:nvPr/>
        </p:nvSpPr>
        <p:spPr>
          <a:xfrm>
            <a:off x="8610607" y="4316954"/>
            <a:ext cx="83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反冲</a:t>
            </a:r>
            <a:r>
              <a:rPr kumimoji="1" lang="en-US" altLang="zh-CN" dirty="0"/>
              <a:t>Xi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220108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F22C47E3-02BF-91B0-AABC-999D5A02A9B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99695" y="1216450"/>
            <a:ext cx="5157787" cy="366822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A618E37-D9B4-ED0A-81D6-946AC41225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971" y="1216450"/>
            <a:ext cx="5299336" cy="3668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136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7120</TotalTime>
  <Words>830</Words>
  <Application>Microsoft Macintosh PowerPoint</Application>
  <PresentationFormat>宽屏</PresentationFormat>
  <Paragraphs>363</Paragraphs>
  <Slides>21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9" baseType="lpstr">
      <vt:lpstr>等线</vt:lpstr>
      <vt:lpstr>等线 Light</vt:lpstr>
      <vt:lpstr>宋体</vt:lpstr>
      <vt:lpstr>Arial</vt:lpstr>
      <vt:lpstr>Cambria Math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1c fit</vt:lpstr>
      <vt:lpstr>gam1</vt:lpstr>
      <vt:lpstr>4c fit</vt:lpstr>
      <vt:lpstr>pip</vt:lpstr>
      <vt:lpstr>pim</vt:lpstr>
      <vt:lpstr>Update gamma</vt:lpstr>
      <vt:lpstr>PowerPoint 演示文稿</vt:lpstr>
      <vt:lpstr>Single tag analysis</vt:lpstr>
      <vt:lpstr>Single tag analysis</vt:lpstr>
      <vt:lpstr>Double tag analysis</vt:lpstr>
      <vt:lpstr>Double tag analysis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franka hoo</dc:creator>
  <cp:lastModifiedBy>Xu Han</cp:lastModifiedBy>
  <cp:revision>23</cp:revision>
  <dcterms:created xsi:type="dcterms:W3CDTF">2026-07-12T17:16:18Z</dcterms:created>
  <dcterms:modified xsi:type="dcterms:W3CDTF">2026-10-19T09:23:34Z</dcterms:modified>
</cp:coreProperties>
</file>