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3"/>
    <p:sldId id="257" r:id="rId4"/>
    <p:sldId id="258" r:id="rId5"/>
    <p:sldId id="259" r:id="rId6"/>
    <p:sldId id="262" r:id="rId7"/>
    <p:sldId id="264" r:id="rId9"/>
    <p:sldId id="269" r:id="rId10"/>
    <p:sldId id="279" r:id="rId11"/>
    <p:sldId id="270" r:id="rId12"/>
    <p:sldId id="266" r:id="rId13"/>
    <p:sldId id="271" r:id="rId14"/>
    <p:sldId id="272" r:id="rId15"/>
    <p:sldId id="276" r:id="rId16"/>
    <p:sldId id="277" r:id="rId17"/>
    <p:sldId id="278" r:id="rId18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27007F0-0A63-49C8-B529-A9360A1289D7}" styleName="表样式 1 25">
    <a:wholeTbl>
      <a:tcTxStyle>
        <a:fontRef idx="none">
          <a:schemeClr val="tx1"/>
        </a:fontRef>
      </a:tcTxStyle>
      <a:tcStyle>
        <a:tcBdr>
          <a:left>
            <a:ln w="9525" cmpd="sng">
              <a:solidFill>
                <a:schemeClr val="accent1"/>
              </a:solidFill>
              <a:prstDash val="solid"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insideH>
          <a:insideV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insideV>
        </a:tcBdr>
        <a:fill>
          <a:solidFill>
            <a:schemeClr val="bg1">
              <a:alpha val="0"/>
            </a:schemeClr>
          </a:solidFill>
        </a:fill>
      </a:tcStyle>
    </a:wholeTbl>
    <a:band2H>
      <a:tcStyle>
        <a:tcBdr/>
        <a:fill>
          <a:solidFill>
            <a:schemeClr val="accent1">
              <a:lumMod val="40000"/>
              <a:lumOff val="60000"/>
              <a:alpha val="25000"/>
            </a:schemeClr>
          </a:solidFill>
        </a:fill>
      </a:tcStyle>
    </a:band2H>
    <a:band1V>
      <a:tcStyle>
        <a:tcBdr/>
        <a:fill>
          <a:solidFill>
            <a:schemeClr val="accent1">
              <a:lumMod val="40000"/>
              <a:lumOff val="60000"/>
              <a:alpha val="25000"/>
            </a:schemeClr>
          </a:solidFill>
        </a:fill>
      </a:tcStyle>
    </a:band1V>
    <a:band2V>
      <a:tcStyle>
        <a:tcBdr/>
        <a:fill>
          <a:solidFill>
            <a:schemeClr val="bg1">
              <a:alpha val="0"/>
            </a:schemeClr>
          </a:solidFill>
        </a:fill>
      </a:tcStyle>
    </a:band2V>
    <a:lastCol>
      <a:tcTxStyle b="on">
        <a:fontRef idx="none">
          <a:schemeClr val="tx1"/>
        </a:fontRef>
      </a:tcTxStyle>
      <a:tcStyle>
        <a:tcBdr>
          <a:left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insideH>
          <a:insideV>
            <a:ln>
              <a:noFill/>
            </a:ln>
          </a:insideV>
        </a:tcBdr>
        <a:fill>
          <a:solidFill>
            <a:schemeClr val="accent1">
              <a:lumMod val="40000"/>
              <a:lumOff val="60000"/>
              <a:alpha val="40000"/>
            </a:schemeClr>
          </a:solidFill>
        </a:fill>
      </a:tcStyle>
    </a:lastCol>
    <a:firstCol>
      <a:tcTxStyle b="on">
        <a:fontRef idx="none">
          <a:schemeClr val="tx1"/>
        </a:fontRef>
      </a:tcTxStyle>
      <a:tcStyle>
        <a:tcBdr>
          <a:left>
            <a:ln w="9525" cmpd="sng">
              <a:solidFill>
                <a:schemeClr val="accent1"/>
              </a:solidFill>
              <a:prstDash val="solid"/>
            </a:ln>
          </a:left>
          <a:right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insideH>
          <a:insideV>
            <a:ln>
              <a:noFill/>
            </a:ln>
          </a:insideV>
        </a:tcBdr>
        <a:fill>
          <a:solidFill>
            <a:schemeClr val="accent1">
              <a:lumMod val="40000"/>
              <a:lumOff val="60000"/>
              <a:alpha val="40000"/>
            </a:schemeClr>
          </a:solidFill>
        </a:fill>
      </a:tcStyle>
    </a:firstCol>
    <a:lastRow>
      <a:tcTxStyle b="on">
        <a:fontRef idx="none">
          <a:schemeClr val="accent1"/>
        </a:fontRef>
      </a:tcTxStyle>
      <a:tcStyle>
        <a:tcBdr>
          <a:left>
            <a:ln w="9525" cmpd="sng">
              <a:solidFill>
                <a:schemeClr val="accent1"/>
              </a:solidFill>
              <a:prstDash val="solid"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bg1">
              <a:alpha val="0"/>
            </a:schemeClr>
          </a:solidFill>
        </a:fill>
      </a:tcStyle>
    </a:lastRow>
    <a:seCell>
      <a:tcStyle>
        <a:tcBdr>
          <a:left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bg1">
              <a:alpha val="0"/>
            </a:schemeClr>
          </a:solidFill>
        </a:fill>
      </a:tcStyle>
    </a:seCell>
    <a:swCell>
      <a:tcTxStyle b="on">
        <a:fontRef idx="none">
          <a:schemeClr val="accent1"/>
        </a:fontRef>
      </a:tcTxStyle>
      <a:tcStyle>
        <a:tcBdr>
          <a:left>
            <a:ln w="9525" cmpd="sng">
              <a:solidFill>
                <a:schemeClr val="accent1"/>
              </a:solidFill>
              <a:prstDash val="solid"/>
            </a:ln>
          </a:left>
          <a:right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bg1">
              <a:alpha val="0"/>
            </a:schemeClr>
          </a:solidFill>
        </a:fill>
      </a:tcStyle>
    </a:swCell>
    <a:firstRow>
      <a:tcTxStyle b="on">
        <a:fontRef idx="none">
          <a:schemeClr val="bg1"/>
        </a:fontRef>
      </a:tcTxStyle>
      <a:tcStyle>
        <a:tcBdr>
          <a:left>
            <a:ln w="9525" cmpd="sng">
              <a:solidFill>
                <a:schemeClr val="accent1"/>
              </a:solidFill>
              <a:prstDash val="solid"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insideV>
        </a:tcBdr>
        <a:fill>
          <a:solidFill>
            <a:schemeClr val="accent1"/>
          </a:solidFill>
        </a:fill>
      </a:tcStyle>
    </a:firstRow>
    <a:neCell>
      <a:tcStyle>
        <a:tcBdr>
          <a:left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</a:tcStyle>
    </a:neCell>
  </a:tblStyle>
  <a:tblStyle styleId="{C1B3C48A-2995-49DF-94B4-D95A3DCF72CA}" styleName="表样式 1 12">
    <a:wholeTbl>
      <a:tcTxStyle>
        <a:fontRef idx="none">
          <a:srgbClr val="000000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  <a:prstDash val="solid"/>
            </a:ln>
          </a:top>
          <a:bottom>
            <a:ln w="12700" cmpd="sng">
              <a:solidFill>
                <a:schemeClr val="accent1"/>
              </a:solidFill>
              <a:prstDash val="solid"/>
            </a:ln>
          </a:bottom>
          <a:insideH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  <a:fill>
          <a:solidFill>
            <a:schemeClr val="accent1">
              <a:lumMod val="10000"/>
              <a:lumOff val="90000"/>
            </a:schemeClr>
          </a:solidFill>
        </a:fill>
      </a:tcStyle>
    </a:band2H>
    <a:band1V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  <a:prstDash val="solid"/>
            </a:ln>
          </a:top>
          <a:bottom>
            <a:ln w="12700" cmpd="sng">
              <a:solidFill>
                <a:schemeClr val="accent1"/>
              </a:solidFill>
              <a:prstDash val="solid"/>
            </a:ln>
          </a:bottom>
          <a:insideH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insideH>
          <a:insideV>
            <a:ln>
              <a:noFill/>
            </a:ln>
          </a:insideV>
        </a:tcBdr>
        <a:fill>
          <a:solidFill>
            <a:schemeClr val="accent1">
              <a:lumMod val="10000"/>
              <a:lumOff val="90000"/>
            </a:schemeClr>
          </a:solidFill>
        </a:fill>
      </a:tcStyle>
    </a:band1V>
    <a:lastCol>
      <a:tcTxStyle b="on">
        <a:fontRef idx="none">
          <a:srgbClr val="08090C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  <a:prstDash val="solid"/>
            </a:ln>
          </a:top>
          <a:bottom>
            <a:ln w="12700" cmpd="sng">
              <a:solidFill>
                <a:schemeClr val="accent1"/>
              </a:solidFill>
              <a:prstDash val="solid"/>
            </a:ln>
          </a:bottom>
          <a:insideH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insideH>
          <a:insideV>
            <a:ln>
              <a:noFill/>
            </a:ln>
          </a:insideV>
        </a:tcBdr>
        <a:fill>
          <a:solidFill>
            <a:schemeClr val="accent1">
              <a:lumMod val="20000"/>
              <a:lumOff val="80000"/>
            </a:schemeClr>
          </a:solidFill>
        </a:fill>
      </a:tcStyle>
    </a:lastCol>
    <a:firstCol>
      <a:tcTxStyle b="on">
        <a:fontRef idx="none">
          <a:srgbClr val="08090C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  <a:prstDash val="solid"/>
            </a:ln>
          </a:top>
          <a:bottom>
            <a:ln w="12700" cmpd="sng">
              <a:solidFill>
                <a:schemeClr val="accent1"/>
              </a:solidFill>
              <a:prstDash val="solid"/>
            </a:ln>
          </a:bottom>
          <a:insideH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insideH>
          <a:insideV>
            <a:ln>
              <a:noFill/>
            </a:ln>
          </a:insideV>
        </a:tcBdr>
        <a:fill>
          <a:solidFill>
            <a:schemeClr val="accent1">
              <a:lumMod val="20000"/>
              <a:lumOff val="80000"/>
            </a:schemeClr>
          </a:solidFill>
        </a:fill>
      </a:tcStyle>
    </a:firstCol>
    <a:lastRow>
      <a:tcTxStyle b="on">
        <a:fontRef idx="none">
          <a:schemeClr val="accent1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top>
          <a:bottom>
            <a:ln w="12700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lastRow>
    <a:seCel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top>
          <a:bottom>
            <a:ln w="12700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seCell>
    <a:swCel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top>
          <a:bottom>
            <a:ln w="12700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swCell>
    <a:firstRow>
      <a:tcTxStyle b="on">
        <a:fontRef idx="none">
          <a:srgbClr val="FFFFFF"/>
        </a:fontRef>
      </a:tcTxStyle>
      <a:tcStyle>
        <a:tcBdr/>
        <a:fill>
          <a:solidFill>
            <a:schemeClr val="accent1"/>
          </a:solidFill>
        </a:fill>
      </a:tcStyle>
    </a:firstRow>
  </a:tblStyle>
  <a:tblStyle styleId="{E07EF821-2D42-4423-83DD-2C1B10A6E6A3}" styleName="表样式 1 25">
    <a:wholeTbl>
      <a:tcTxStyle>
        <a:fontRef idx="none">
          <a:schemeClr val="tx1"/>
        </a:fontRef>
      </a:tcTxStyle>
      <a:tcStyle>
        <a:tcBdr>
          <a:left>
            <a:ln w="9525" cmpd="sng">
              <a:solidFill>
                <a:schemeClr val="accent1"/>
              </a:solidFill>
              <a:prstDash val="solid"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insideH>
          <a:insideV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insideV>
        </a:tcBdr>
        <a:fill>
          <a:solidFill>
            <a:schemeClr val="bg1">
              <a:alpha val="0"/>
            </a:schemeClr>
          </a:solidFill>
        </a:fill>
      </a:tcStyle>
    </a:wholeTbl>
    <a:band2H>
      <a:tcStyle>
        <a:tcBdr/>
        <a:fill>
          <a:solidFill>
            <a:schemeClr val="accent1">
              <a:lumMod val="40000"/>
              <a:lumOff val="60000"/>
              <a:alpha val="25000"/>
            </a:schemeClr>
          </a:solidFill>
        </a:fill>
      </a:tcStyle>
    </a:band2H>
    <a:band1V>
      <a:tcStyle>
        <a:tcBdr/>
        <a:fill>
          <a:solidFill>
            <a:schemeClr val="accent1">
              <a:lumMod val="40000"/>
              <a:lumOff val="60000"/>
              <a:alpha val="25000"/>
            </a:schemeClr>
          </a:solidFill>
        </a:fill>
      </a:tcStyle>
    </a:band1V>
    <a:lastCol>
      <a:tcTxStyle b="on">
        <a:fontRef idx="none">
          <a:schemeClr val="tx1"/>
        </a:fontRef>
      </a:tcTxStyle>
      <a:tcStyle>
        <a:tcBdr>
          <a:left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insideH>
          <a:insideV>
            <a:ln>
              <a:noFill/>
            </a:ln>
          </a:insideV>
        </a:tcBdr>
        <a:fill>
          <a:solidFill>
            <a:schemeClr val="accent1">
              <a:lumMod val="40000"/>
              <a:lumOff val="60000"/>
              <a:alpha val="40000"/>
            </a:schemeClr>
          </a:solidFill>
        </a:fill>
      </a:tcStyle>
    </a:lastCol>
    <a:firstCol>
      <a:tcTxStyle b="on">
        <a:fontRef idx="none">
          <a:schemeClr val="bg1"/>
        </a:fontRef>
      </a:tcTxStyle>
      <a:tcStyle>
        <a:tcBdr>
          <a:left>
            <a:ln w="9525" cmpd="sng">
              <a:solidFill>
                <a:schemeClr val="accent1"/>
              </a:solidFill>
              <a:prstDash val="solid"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Col>
    <a:lastRow>
      <a:tcTxStyle b="on">
        <a:fontRef idx="none">
          <a:schemeClr val="accent1"/>
        </a:fontRef>
      </a:tcTxStyle>
      <a:tcStyle>
        <a:tcBdr>
          <a:left>
            <a:ln w="9525" cmpd="sng">
              <a:solidFill>
                <a:schemeClr val="accent1"/>
              </a:solidFill>
              <a:prstDash val="solid"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bg1">
              <a:alpha val="0"/>
            </a:schemeClr>
          </a:solidFill>
        </a:fill>
      </a:tcStyle>
    </a:lastRow>
    <a:seCell>
      <a:tcStyle>
        <a:tcBdr>
          <a:left>
            <a:ln>
              <a:noFill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seCell>
    <a:swCell>
      <a:tcTxStyle b="on">
        <a:fontRef idx="none">
          <a:schemeClr val="accent1"/>
        </a:fontRef>
      </a:tcTxStyle>
      <a:tcStyle>
        <a:tcBdr>
          <a:left>
            <a:ln w="9525" cmpd="sng">
              <a:solidFill>
                <a:schemeClr val="accent1"/>
              </a:solidFill>
              <a:prstDash val="solid"/>
            </a:ln>
          </a:left>
          <a:right>
            <a:ln>
              <a:noFill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swCell>
    <a:firstRow>
      <a:tcTxStyle b="on">
        <a:fontRef idx="none">
          <a:schemeClr val="bg1"/>
        </a:fontRef>
      </a:tcTxStyle>
      <a:tcStyle>
        <a:tcBdr>
          <a:left>
            <a:ln w="9525" cmpd="sng">
              <a:solidFill>
                <a:schemeClr val="accent1"/>
              </a:solidFill>
              <a:prstDash val="solid"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insideV>
        </a:tcBdr>
        <a:fill>
          <a:solidFill>
            <a:schemeClr val="accent1"/>
          </a:solidFill>
        </a:fill>
      </a:tcStyle>
    </a:firstRow>
    <a:nwCell>
      <a:tcTxStyle b="on">
        <a:fontRef idx="none">
          <a:schemeClr val="bg1"/>
        </a:fontRef>
      </a:tcTxStyle>
      <a:tcStyle>
        <a:tcBdr>
          <a:left>
            <a:ln w="9525" cmpd="sng">
              <a:solidFill>
                <a:schemeClr val="accent1"/>
              </a:solidFill>
              <a:prstDash val="solid"/>
            </a:ln>
          </a:left>
          <a:right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gs" Target="tags/tag26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整个网络由四个模块串联：</a:t>
            </a:r>
            <a:endParaRPr lang="zh-CN" altLang="en-US"/>
          </a:p>
          <a:p>
            <a:endParaRPr lang="en-US" altLang="zh-CN"/>
          </a:p>
          <a:p>
            <a:r>
              <a:rPr lang="en-US" altLang="zh-CN"/>
              <a:t>2D CNN：</a:t>
            </a:r>
            <a:r>
              <a:rPr lang="zh-CN" altLang="en-US"/>
              <a:t>对每一层做共享权重的二维卷积，提取横向（层内）的簇射特征。</a:t>
            </a:r>
            <a:endParaRPr lang="zh-CN" altLang="en-US"/>
          </a:p>
          <a:p>
            <a:endParaRPr lang="en-US" altLang="zh-CN"/>
          </a:p>
          <a:p>
            <a:r>
              <a:rPr lang="en-US" altLang="zh-CN"/>
              <a:t>CBAM：</a:t>
            </a:r>
            <a:r>
              <a:rPr lang="zh-CN" altLang="en-US"/>
              <a:t>卷积块注意力，先在通道维度、再在空间维度加权，让网络关注重要的通道和位置。</a:t>
            </a:r>
            <a:endParaRPr lang="zh-CN" altLang="en-US"/>
          </a:p>
          <a:p>
            <a:endParaRPr lang="en-US" altLang="zh-CN"/>
          </a:p>
          <a:p>
            <a:r>
              <a:rPr lang="en-US" altLang="zh-CN"/>
              <a:t>LSTM：</a:t>
            </a:r>
            <a:r>
              <a:rPr lang="zh-CN" altLang="en-US"/>
              <a:t>把 40 层的特征按层序输入双向 </a:t>
            </a:r>
            <a:r>
              <a:rPr lang="en-US" altLang="zh-CN"/>
              <a:t>LSTM，</a:t>
            </a:r>
            <a:r>
              <a:rPr lang="zh-CN" altLang="en-US"/>
              <a:t>建模纵向（沿簇射发展方向）的时序信息。</a:t>
            </a:r>
            <a:endParaRPr lang="zh-CN" altLang="en-US"/>
          </a:p>
          <a:p>
            <a:endParaRPr lang="en-US" altLang="zh-CN"/>
          </a:p>
          <a:p>
            <a:r>
              <a:rPr lang="en-US" altLang="zh-CN"/>
              <a:t>Physics-Guided Attention：</a:t>
            </a:r>
            <a:r>
              <a:rPr lang="zh-CN" altLang="en-US"/>
              <a:t>物理引导注意力。打分函数里额外加入了 </a:t>
            </a:r>
            <a:r>
              <a:rPr lang="en-US" altLang="zh-CN"/>
              <a:t>log(1+E_HCAL)，</a:t>
            </a:r>
            <a:r>
              <a:rPr lang="zh-CN" altLang="en-US"/>
              <a:t>也就是把 </a:t>
            </a:r>
            <a:r>
              <a:rPr lang="en-US" altLang="zh-CN"/>
              <a:t>HCAL </a:t>
            </a:r>
            <a:r>
              <a:rPr lang="zh-CN" altLang="en-US"/>
              <a:t>沉积能量作为先验信息引导注意力权重。</a:t>
            </a:r>
            <a:endParaRPr lang="zh-CN" altLang="en-US"/>
          </a:p>
          <a:p>
            <a:endParaRPr lang="en-US" altLang="zh-CN"/>
          </a:p>
          <a:p>
            <a:r>
              <a:rPr lang="zh-CN" altLang="en-US"/>
              <a:t>最后把注意力上下文和 </a:t>
            </a:r>
            <a:r>
              <a:rPr lang="en-US" altLang="zh-CN"/>
              <a:t>log(1+E_HCAL) </a:t>
            </a:r>
            <a:r>
              <a:rPr lang="zh-CN" altLang="en-US"/>
              <a:t>拼接，经过全连接回归头，输出 </a:t>
            </a:r>
            <a:r>
              <a:rPr lang="en-US" altLang="zh-CN"/>
              <a:t>log </a:t>
            </a:r>
            <a:r>
              <a:rPr lang="zh-CN" altLang="en-US"/>
              <a:t>空间的预测能量，再指数还原成重建能量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输入是 (</a:t>
            </a:r>
            <a:r>
              <a:rPr lang="en-US" altLang="zh-CN"/>
              <a:t>x, y, z, E, t) </a:t>
            </a:r>
            <a:r>
              <a:rPr lang="zh-CN" altLang="en-US"/>
              <a:t>五维信息。</a:t>
            </a:r>
            <a:endParaRPr lang="zh-CN" altLang="en-US"/>
          </a:p>
          <a:p>
            <a:endParaRPr lang="en-US" altLang="zh-CN"/>
          </a:p>
          <a:p>
            <a:r>
              <a:rPr lang="zh-CN" altLang="en-US"/>
              <a:t>网络分三部分：</a:t>
            </a:r>
            <a:endParaRPr lang="zh-CN" altLang="en-US"/>
          </a:p>
          <a:p>
            <a:endParaRPr lang="en-US" altLang="zh-CN"/>
          </a:p>
          <a:p>
            <a:r>
              <a:rPr lang="en-US" altLang="zh-CN"/>
              <a:t>EdgeConv </a:t>
            </a:r>
            <a:r>
              <a:rPr lang="zh-CN" altLang="en-US"/>
              <a:t>主干：三层动态 </a:t>
            </a:r>
            <a:r>
              <a:rPr lang="en-US" altLang="zh-CN"/>
              <a:t>EdgeConv。</a:t>
            </a:r>
            <a:r>
              <a:rPr lang="zh-CN" altLang="en-US"/>
              <a:t>每层先用 </a:t>
            </a:r>
            <a:r>
              <a:rPr lang="en-US" altLang="zh-CN"/>
              <a:t>kNN（k=16）</a:t>
            </a:r>
            <a:r>
              <a:rPr lang="zh-CN" altLang="en-US"/>
              <a:t>在特征空间找近邻，构建边特征 (中心点, 邻居−中心)，再经过 </a:t>
            </a:r>
            <a:r>
              <a:rPr lang="en-US" altLang="zh-CN"/>
              <a:t>edge MLP + masked BN + SiLU + </a:t>
            </a:r>
            <a:r>
              <a:rPr lang="zh-CN" altLang="en-US"/>
              <a:t>残差。三次下来通道从 64 → 128 → 256。</a:t>
            </a:r>
            <a:endParaRPr lang="zh-CN" altLang="en-US"/>
          </a:p>
          <a:p>
            <a:endParaRPr lang="en-US" altLang="zh-CN"/>
          </a:p>
          <a:p>
            <a:r>
              <a:rPr lang="en-US" altLang="zh-CN"/>
              <a:t>Masked multi-pooling：</a:t>
            </a:r>
            <a:r>
              <a:rPr lang="zh-CN" altLang="en-US"/>
              <a:t>对每个 </a:t>
            </a:r>
            <a:r>
              <a:rPr lang="en-US" altLang="zh-CN"/>
              <a:t>hit </a:t>
            </a:r>
            <a:r>
              <a:rPr lang="zh-CN" altLang="en-US"/>
              <a:t>的 256 维特征做 </a:t>
            </a:r>
            <a:r>
              <a:rPr lang="en-US" altLang="zh-CN"/>
              <a:t>Mean / Max / Std / Attention </a:t>
            </a:r>
            <a:r>
              <a:rPr lang="zh-CN" altLang="en-US"/>
              <a:t>四种池化，拼成 1024 维。</a:t>
            </a:r>
            <a:endParaRPr lang="zh-CN" altLang="en-US"/>
          </a:p>
          <a:p>
            <a:endParaRPr lang="en-US" altLang="zh-CN"/>
          </a:p>
          <a:p>
            <a:r>
              <a:rPr lang="zh-CN" altLang="en-US"/>
              <a:t>时间与全局特征分支：原始时间 </a:t>
            </a:r>
            <a:r>
              <a:rPr lang="en-US" altLang="zh-CN"/>
              <a:t>t </a:t>
            </a:r>
            <a:r>
              <a:rPr lang="zh-CN" altLang="en-US"/>
              <a:t>和时间残差 </a:t>
            </a:r>
            <a:r>
              <a:rPr lang="en-US" altLang="zh-CN"/>
              <a:t>t − d/c </a:t>
            </a:r>
            <a:r>
              <a:rPr lang="zh-CN" altLang="en-US"/>
              <a:t>分别编码后融合、池化；再加 9 个全局物理特征（可见能量、</a:t>
            </a:r>
            <a:r>
              <a:rPr lang="en-US" altLang="zh-CN"/>
              <a:t>hit </a:t>
            </a:r>
            <a:r>
              <a:rPr lang="zh-CN" altLang="en-US"/>
              <a:t>数、能量加权 </a:t>
            </a:r>
            <a:r>
              <a:rPr lang="en-US" altLang="zh-CN"/>
              <a:t>z/r/time </a:t>
            </a:r>
            <a:r>
              <a:rPr lang="zh-CN" altLang="en-US"/>
              <a:t>的均值与标准差、晚期能量占比等）。</a:t>
            </a:r>
            <a:endParaRPr lang="zh-CN" altLang="en-US"/>
          </a:p>
          <a:p>
            <a:endParaRPr lang="en-US" altLang="zh-CN"/>
          </a:p>
          <a:p>
            <a:r>
              <a:rPr lang="zh-CN" altLang="en-US"/>
              <a:t>三路特征拼成 1161 维，经全连接回归头输出 </a:t>
            </a:r>
            <a:r>
              <a:rPr lang="en-US" altLang="zh-CN"/>
              <a:t>ΔlogE = log(E_true/E_vis)，</a:t>
            </a:r>
            <a:r>
              <a:rPr lang="zh-CN" altLang="en-US"/>
              <a:t>最后用 物理引导修正 得到重建能量 </a:t>
            </a:r>
            <a:r>
              <a:rPr lang="" altLang="en-US"/>
              <a:t>Ê = </a:t>
            </a:r>
            <a:r>
              <a:rPr lang="en-US" altLang="zh-CN"/>
              <a:t>E_vis · exp(ΔlogE)。</a:t>
            </a:r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6.jpe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jpe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2.png"/><Relationship Id="rId2" Type="http://schemas.openxmlformats.org/officeDocument/2006/relationships/tags" Target="../tags/tag3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png"/><Relationship Id="rId8" Type="http://schemas.openxmlformats.org/officeDocument/2006/relationships/image" Target="../media/image14.png"/><Relationship Id="rId7" Type="http://schemas.openxmlformats.org/officeDocument/2006/relationships/image" Target="../media/image13.png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2.png"/><Relationship Id="rId3" Type="http://schemas.openxmlformats.org/officeDocument/2006/relationships/tags" Target="../tags/tag4.xml"/><Relationship Id="rId2" Type="http://schemas.openxmlformats.org/officeDocument/2006/relationships/image" Target="../media/image1.jpe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tags" Target="../tags/tag6.xml"/><Relationship Id="rId3" Type="http://schemas.openxmlformats.org/officeDocument/2006/relationships/image" Target="../media/image2.png"/><Relationship Id="rId2" Type="http://schemas.openxmlformats.org/officeDocument/2006/relationships/tags" Target="../tags/tag5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image" Target="../media/image20.jpeg"/><Relationship Id="rId7" Type="http://schemas.openxmlformats.org/officeDocument/2006/relationships/tags" Target="../tags/tag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tags" Target="../tags/tag8.xml"/><Relationship Id="rId3" Type="http://schemas.openxmlformats.org/officeDocument/2006/relationships/image" Target="../media/image2.png"/><Relationship Id="rId2" Type="http://schemas.openxmlformats.org/officeDocument/2006/relationships/tags" Target="../tags/tag7.xml"/><Relationship Id="rId14" Type="http://schemas.openxmlformats.org/officeDocument/2006/relationships/notesSlide" Target="../notesSlides/notesSlide2.x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23.png"/><Relationship Id="rId11" Type="http://schemas.openxmlformats.org/officeDocument/2006/relationships/image" Target="../media/image22.png"/><Relationship Id="rId10" Type="http://schemas.openxmlformats.org/officeDocument/2006/relationships/image" Target="../media/image21.jpe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png"/><Relationship Id="rId8" Type="http://schemas.openxmlformats.org/officeDocument/2006/relationships/tags" Target="../tags/tag14.xml"/><Relationship Id="rId7" Type="http://schemas.openxmlformats.org/officeDocument/2006/relationships/image" Target="../media/image25.png"/><Relationship Id="rId6" Type="http://schemas.openxmlformats.org/officeDocument/2006/relationships/tags" Target="../tags/tag13.xml"/><Relationship Id="rId5" Type="http://schemas.openxmlformats.org/officeDocument/2006/relationships/image" Target="../media/image2.png"/><Relationship Id="rId4" Type="http://schemas.openxmlformats.org/officeDocument/2006/relationships/tags" Target="../tags/tag12.xml"/><Relationship Id="rId3" Type="http://schemas.openxmlformats.org/officeDocument/2006/relationships/image" Target="../media/image1.jpeg"/><Relationship Id="rId2" Type="http://schemas.openxmlformats.org/officeDocument/2006/relationships/image" Target="../media/image24.png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29.png"/><Relationship Id="rId11" Type="http://schemas.openxmlformats.org/officeDocument/2006/relationships/image" Target="../media/image28.png"/><Relationship Id="rId10" Type="http://schemas.openxmlformats.org/officeDocument/2006/relationships/image" Target="../media/image27.png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33.png"/><Relationship Id="rId6" Type="http://schemas.openxmlformats.org/officeDocument/2006/relationships/image" Target="../media/image32.png"/><Relationship Id="rId5" Type="http://schemas.openxmlformats.org/officeDocument/2006/relationships/image" Target="../media/image2.png"/><Relationship Id="rId4" Type="http://schemas.openxmlformats.org/officeDocument/2006/relationships/tags" Target="../tags/tag15.xml"/><Relationship Id="rId3" Type="http://schemas.openxmlformats.org/officeDocument/2006/relationships/image" Target="../media/image1.jpe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openxmlformats.org/officeDocument/2006/relationships/tags" Target="../tags/tag16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openxmlformats.org/officeDocument/2006/relationships/tags" Target="../tags/tag17.xml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9.xml"/><Relationship Id="rId3" Type="http://schemas.openxmlformats.org/officeDocument/2006/relationships/image" Target="../media/image2.png"/><Relationship Id="rId2" Type="http://schemas.openxmlformats.org/officeDocument/2006/relationships/tags" Target="../tags/tag18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4.png"/><Relationship Id="rId3" Type="http://schemas.openxmlformats.org/officeDocument/2006/relationships/image" Target="../media/image2.png"/><Relationship Id="rId2" Type="http://schemas.openxmlformats.org/officeDocument/2006/relationships/tags" Target="../tags/tag20.xml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38.png"/><Relationship Id="rId6" Type="http://schemas.openxmlformats.org/officeDocument/2006/relationships/image" Target="../media/image37.png"/><Relationship Id="rId5" Type="http://schemas.openxmlformats.org/officeDocument/2006/relationships/image" Target="../media/image2.png"/><Relationship Id="rId4" Type="http://schemas.openxmlformats.org/officeDocument/2006/relationships/tags" Target="../tags/tag21.xml"/><Relationship Id="rId3" Type="http://schemas.openxmlformats.org/officeDocument/2006/relationships/image" Target="../media/image1.jpe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image" Target="../media/image42.png"/><Relationship Id="rId6" Type="http://schemas.openxmlformats.org/officeDocument/2006/relationships/image" Target="../media/image41.png"/><Relationship Id="rId5" Type="http://schemas.openxmlformats.org/officeDocument/2006/relationships/image" Target="../media/image2.png"/><Relationship Id="rId4" Type="http://schemas.openxmlformats.org/officeDocument/2006/relationships/tags" Target="../tags/tag22.xml"/><Relationship Id="rId3" Type="http://schemas.openxmlformats.org/officeDocument/2006/relationships/image" Target="../media/image1.jpeg"/><Relationship Id="rId2" Type="http://schemas.openxmlformats.org/officeDocument/2006/relationships/image" Target="../media/image40.png"/><Relationship Id="rId13" Type="http://schemas.openxmlformats.org/officeDocument/2006/relationships/notesSlide" Target="../notesSlides/notesSlide5.x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44.png"/><Relationship Id="rId10" Type="http://schemas.openxmlformats.org/officeDocument/2006/relationships/image" Target="../media/image43.png"/><Relationship Id="rId1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42.png"/><Relationship Id="rId7" Type="http://schemas.openxmlformats.org/officeDocument/2006/relationships/image" Target="../media/image41.png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2.png"/><Relationship Id="rId3" Type="http://schemas.openxmlformats.org/officeDocument/2006/relationships/tags" Target="../tags/tag25.xml"/><Relationship Id="rId2" Type="http://schemas.openxmlformats.org/officeDocument/2006/relationships/image" Target="../media/image1.jpeg"/><Relationship Id="rId1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680"/>
            <a:ext cx="9648190" cy="2387600"/>
          </a:xfrm>
        </p:spPr>
        <p:txBody>
          <a:bodyPr>
            <a:normAutofit fontScale="90000"/>
          </a:bodyPr>
          <a:p>
            <a:r>
              <a:rPr lang="en-US" altLang="zh-CN"/>
              <a:t>Study of  Energy Reconstruction </a:t>
            </a:r>
            <a:br>
              <a:rPr lang="en-US" altLang="zh-CN"/>
            </a:br>
            <a:r>
              <a:rPr lang="en-US" altLang="zh-CN"/>
              <a:t>with </a:t>
            </a:r>
            <a:r>
              <a:rPr lang="en-US" altLang="zh-CN">
                <a:sym typeface="+mn-ea"/>
              </a:rPr>
              <a:t>Machine Learning</a:t>
            </a:r>
            <a:endParaRPr lang="en-US" altLang="zh-CN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lang="en-US" altLang="zh-CN"/>
              <a:t>Speaker</a:t>
            </a:r>
            <a:r>
              <a:rPr lang="zh-CN" altLang="en-US"/>
              <a:t>：</a:t>
            </a:r>
            <a:r>
              <a:rPr lang="en-US" altLang="zh-CN"/>
              <a:t>Peng Borong</a:t>
            </a:r>
            <a:endParaRPr lang="en-US" altLang="zh-CN"/>
          </a:p>
          <a:p>
            <a:r>
              <a:rPr lang="en-US" altLang="zh-CN"/>
              <a:t>University of Science and Technology of China</a:t>
            </a:r>
            <a:endParaRPr lang="en-US" altLang="zh-CN"/>
          </a:p>
          <a:p>
            <a:r>
              <a:rPr lang="en-US" altLang="zh-CN"/>
              <a:t>2026.10.9</a:t>
            </a:r>
            <a:endParaRPr lang="en-US" alt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z="2400" smtClean="0"/>
            </a:fld>
            <a:endParaRPr lang="zh-CN" altLang="en-US" sz="2400" smtClean="0"/>
          </a:p>
        </p:txBody>
      </p:sp>
      <p:sp>
        <p:nvSpPr>
          <p:cNvPr id="6" name="文本框 5"/>
          <p:cNvSpPr txBox="1"/>
          <p:nvPr/>
        </p:nvSpPr>
        <p:spPr>
          <a:xfrm>
            <a:off x="1687195" y="5270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pic>
        <p:nvPicPr>
          <p:cNvPr id="112" name="picture 112"/>
          <p:cNvPicPr/>
          <p:nvPr/>
        </p:nvPicPr>
        <p:blipFill>
          <a:blip r:embed="rId1"/>
          <a:stretch>
            <a:fillRect/>
          </a:stretch>
        </p:blipFill>
        <p:spPr>
          <a:xfrm rot="21600000">
            <a:off x="0" y="669925"/>
            <a:ext cx="12204000" cy="72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 rot="21600000">
            <a:off x="136271" y="151854"/>
            <a:ext cx="2633726" cy="43894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414655" y="983615"/>
                <a:ext cx="10515600" cy="4351338"/>
              </a:xfrm>
            </p:spPr>
            <p:txBody>
              <a:bodyPr>
                <a:normAutofit/>
              </a:bodyPr>
              <a:p>
                <a:pPr>
                  <a:lnSpc>
                    <a:spcPct val="150000"/>
                  </a:lnSpc>
                </a:pPr>
                <a:r>
                  <a:rPr sz="2400" b="1" kern="0" spc="-90" dirty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等线" panose="02010600030101010101" charset="-122"/>
                    <a:sym typeface="+mn-ea"/>
                  </a:rPr>
                  <a:t>CEPC A</a:t>
                </a:r>
                <a:r>
                  <a:rPr sz="2400" kern="0" spc="-90" dirty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等线" panose="02010600030101010101" charset="-122"/>
                    <a:sym typeface="+mn-ea"/>
                  </a:rPr>
                  <a:t>(nalog)</a:t>
                </a:r>
                <a:r>
                  <a:rPr sz="2400" kern="0" spc="340" dirty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等线" panose="02010600030101010101" charset="-122"/>
                    <a:sym typeface="+mn-ea"/>
                  </a:rPr>
                  <a:t> </a:t>
                </a:r>
                <a:r>
                  <a:rPr sz="2400" b="1" kern="0" spc="-90" dirty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等线" panose="02010600030101010101" charset="-122"/>
                    <a:sym typeface="+mn-ea"/>
                  </a:rPr>
                  <a:t>H</a:t>
                </a:r>
                <a:r>
                  <a:rPr sz="2400" kern="0" spc="-90" dirty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等线" panose="02010600030101010101" charset="-122"/>
                    <a:sym typeface="+mn-ea"/>
                  </a:rPr>
                  <a:t>(adronic)</a:t>
                </a:r>
                <a:r>
                  <a:rPr sz="2400" kern="0" spc="240" dirty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等线" panose="02010600030101010101" charset="-122"/>
                    <a:sym typeface="+mn-ea"/>
                  </a:rPr>
                  <a:t> </a:t>
                </a:r>
                <a:r>
                  <a:rPr sz="2400" b="1" kern="0" spc="-90" dirty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等线" panose="02010600030101010101" charset="-122"/>
                    <a:sym typeface="+mn-ea"/>
                  </a:rPr>
                  <a:t>CAL</a:t>
                </a:r>
                <a:r>
                  <a:rPr sz="2400" kern="0" spc="-90" dirty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等线" panose="02010600030101010101" charset="-122"/>
                    <a:sym typeface="+mn-ea"/>
                  </a:rPr>
                  <a:t>(o</a:t>
                </a:r>
                <a:r>
                  <a:rPr sz="2400" kern="0" spc="-100" dirty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等线" panose="02010600030101010101" charset="-122"/>
                    <a:sym typeface="+mn-ea"/>
                  </a:rPr>
                  <a:t>rimeter)</a:t>
                </a:r>
                <a:endParaRPr lang="en-US" altLang="zh-CN" sz="240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/>
                  <a:t>40 sensitive layers ( iron  plate + scintillator layer + PCB board + iron  plate)</a:t>
                </a:r>
                <a:endParaRPr lang="en-US" altLang="zh-CN" sz="2400"/>
              </a:p>
              <a:p>
                <a:pPr>
                  <a:lnSpc>
                    <a:spcPct val="150000"/>
                  </a:lnSpc>
                </a:pPr>
                <a:r>
                  <a:rPr lang="en-US" altLang="zh-CN" sz="2400"/>
                  <a:t>Energy resolution meets the targets</a:t>
                </a:r>
                <a:r>
                  <a:rPr lang="zh-CN" altLang="en-US" sz="2400"/>
                  <a:t>（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fPr>
                      <m:num>
                        <m:r>
                          <a:rPr lang="en-US" altLang="zh-CN" sz="2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60</m:t>
                        </m:r>
                        <m:r>
                          <a:rPr lang="en-US" altLang="zh-CN" sz="2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%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altLang="zh-CN" sz="2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2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𝐸</m:t>
                            </m:r>
                            <m:r>
                              <a:rPr lang="en-US" altLang="zh-CN" sz="2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（</m:t>
                            </m:r>
                            <m:r>
                              <a:rPr lang="en-US" altLang="zh-CN" sz="2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𝐺𝑒𝑉</m:t>
                            </m:r>
                            <m:r>
                              <a:rPr lang="en-US" altLang="zh-CN" sz="2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）</m:t>
                            </m:r>
                          </m:e>
                        </m:rad>
                      </m:den>
                    </m:f>
                  </m:oMath>
                </a14:m>
                <a:r>
                  <a:rPr lang="zh-CN" altLang="en-US" sz="2400"/>
                  <a:t>）</a:t>
                </a:r>
                <a:endParaRPr lang="zh-CN" altLang="en-US" sz="2400"/>
              </a:p>
              <a:p>
                <a:pPr>
                  <a:lnSpc>
                    <a:spcPct val="150000"/>
                  </a:lnSpc>
                </a:pPr>
                <a:r>
                  <a:rPr lang="en-US" altLang="zh-CN" sz="2400">
                    <a:sym typeface="+mn-ea"/>
                  </a:rPr>
                  <a:t>Machine Learning——&gt;Improve </a:t>
                </a:r>
                <a:r>
                  <a:rPr lang="en-US" altLang="zh-CN" sz="2400">
                    <a:sym typeface="+mn-ea"/>
                  </a:rPr>
                  <a:t>the Energy Reconstruction Accuracy</a:t>
                </a:r>
                <a:endParaRPr lang="en-US" altLang="zh-CN" sz="2400">
                  <a:sym typeface="+mn-ea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zh-CN" sz="2400">
                  <a:sym typeface="+mn-ea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zh-CN" sz="2400">
                  <a:sym typeface="+mn-ea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4655" y="983615"/>
                <a:ext cx="10515600" cy="4351338"/>
              </a:xfrm>
              <a:blipFill rotWithShape="1">
                <a:blip r:embed="rId1"/>
                <a:stretch>
                  <a:fillRect b="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414655" y="354330"/>
            <a:ext cx="8060690" cy="327660"/>
          </a:xfrm>
        </p:spPr>
        <p:txBody>
          <a:bodyPr>
            <a:normAutofit fontScale="90000"/>
          </a:bodyPr>
          <a:p>
            <a:r>
              <a:rPr lang="en-US" altLang="zh-CN"/>
              <a:t>Background</a:t>
            </a:r>
            <a:endParaRPr lang="en-US" altLang="zh-CN"/>
          </a:p>
        </p:txBody>
      </p:sp>
      <p:pic>
        <p:nvPicPr>
          <p:cNvPr id="10" name="picture 112"/>
          <p:cNvPicPr/>
          <p:nvPr/>
        </p:nvPicPr>
        <p:blipFill>
          <a:blip r:embed="rId2"/>
          <a:stretch>
            <a:fillRect/>
          </a:stretch>
        </p:blipFill>
        <p:spPr>
          <a:xfrm rot="21600000">
            <a:off x="0" y="816610"/>
            <a:ext cx="12204000" cy="72000"/>
          </a:xfrm>
          <a:prstGeom prst="rect">
            <a:avLst/>
          </a:prstGeom>
        </p:spPr>
      </p:pic>
      <p:pic>
        <p:nvPicPr>
          <p:cNvPr id="11" name="picture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21600000">
            <a:off x="9404731" y="151854"/>
            <a:ext cx="2633726" cy="43894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3610" y="4385310"/>
            <a:ext cx="4114165" cy="203327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27005" y="3315970"/>
            <a:ext cx="1744980" cy="304038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5676265" y="6420168"/>
            <a:ext cx="5080000" cy="337185"/>
          </a:xfrm>
          <a:prstGeom prst="rect">
            <a:avLst/>
          </a:prstGeom>
        </p:spPr>
        <p:txBody>
          <a:bodyPr>
            <a:spAutoFit/>
          </a:bodyPr>
          <a:p>
            <a:pPr algn="ctr"/>
            <a:r>
              <a:rPr lang="en-US" altLang="zh-CN" sz="16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40 </a:t>
            </a:r>
            <a:r>
              <a:rPr lang="en-US" altLang="zh-CN" sz="160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[layers] x </a:t>
            </a:r>
            <a:r>
              <a:rPr lang="en-US" altLang="zh-CN" sz="16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18 </a:t>
            </a:r>
            <a:r>
              <a:rPr lang="en-US" altLang="zh-CN" sz="160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x </a:t>
            </a:r>
            <a:r>
              <a:rPr lang="en-US" altLang="zh-CN" sz="16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18 </a:t>
            </a:r>
            <a:r>
              <a:rPr lang="en-US" altLang="zh-CN" sz="160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[cells/layer]</a:t>
            </a:r>
            <a:endParaRPr lang="en-US" altLang="zh-CN" sz="160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65415" y="4112260"/>
            <a:ext cx="16675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b="1"/>
              <a:t>AHCAL</a:t>
            </a:r>
            <a:endParaRPr lang="en-US" altLang="zh-CN" b="1"/>
          </a:p>
        </p:txBody>
      </p:sp>
      <p:pic>
        <p:nvPicPr>
          <p:cNvPr id="56" name="picture 56"/>
          <p:cNvPicPr>
            <a:picLocks noChangeAspect="1"/>
          </p:cNvPicPr>
          <p:nvPr/>
        </p:nvPicPr>
        <p:blipFill>
          <a:blip r:embed="rId7"/>
          <a:srcRect l="6491" t="8435" r="8671" b="5359"/>
          <a:stretch>
            <a:fillRect/>
          </a:stretch>
        </p:blipFill>
        <p:spPr>
          <a:xfrm rot="21600000">
            <a:off x="2017395" y="4224020"/>
            <a:ext cx="2730500" cy="2369185"/>
          </a:xfrm>
          <a:prstGeom prst="rect">
            <a:avLst/>
          </a:prstGeom>
        </p:spPr>
      </p:pic>
      <p:cxnSp>
        <p:nvCxnSpPr>
          <p:cNvPr id="6" name="直接箭头连接符 5"/>
          <p:cNvCxnSpPr/>
          <p:nvPr/>
        </p:nvCxnSpPr>
        <p:spPr>
          <a:xfrm>
            <a:off x="10998200" y="2882900"/>
            <a:ext cx="298450" cy="504190"/>
          </a:xfrm>
          <a:prstGeom prst="straightConnector1">
            <a:avLst/>
          </a:prstGeom>
          <a:ln w="31750" cap="rnd">
            <a:solidFill>
              <a:schemeClr val="accent6"/>
            </a:solidFill>
            <a:round/>
            <a:tailEnd type="arrow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0206990" y="2461260"/>
            <a:ext cx="19850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plastic scintillator</a:t>
            </a:r>
            <a:endParaRPr lang="en-US" altLang="zh-CN"/>
          </a:p>
        </p:txBody>
      </p:sp>
      <p:cxnSp>
        <p:nvCxnSpPr>
          <p:cNvPr id="16" name="直接箭头连接符 15"/>
          <p:cNvCxnSpPr/>
          <p:nvPr/>
        </p:nvCxnSpPr>
        <p:spPr>
          <a:xfrm flipH="1">
            <a:off x="7551420" y="4385310"/>
            <a:ext cx="212090" cy="300990"/>
          </a:xfrm>
          <a:prstGeom prst="straightConnector1">
            <a:avLst/>
          </a:prstGeom>
          <a:ln w="31750" cap="rnd">
            <a:solidFill>
              <a:schemeClr val="accent6"/>
            </a:solidFill>
            <a:round/>
            <a:tailEnd type="arrow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7433945" y="4142740"/>
            <a:ext cx="773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>
                <a:sym typeface="+mn-ea"/>
              </a:rPr>
              <a:t>Fe</a:t>
            </a:r>
            <a:endParaRPr lang="en-US" altLang="zh-CN">
              <a:sym typeface="+mn-ea"/>
            </a:endParaRPr>
          </a:p>
        </p:txBody>
      </p:sp>
      <p:cxnSp>
        <p:nvCxnSpPr>
          <p:cNvPr id="18" name="直接箭头连接符 17"/>
          <p:cNvCxnSpPr/>
          <p:nvPr/>
        </p:nvCxnSpPr>
        <p:spPr>
          <a:xfrm>
            <a:off x="5771515" y="4601210"/>
            <a:ext cx="441325" cy="109220"/>
          </a:xfrm>
          <a:prstGeom prst="straightConnector1">
            <a:avLst/>
          </a:prstGeom>
          <a:ln w="31750" cap="rnd">
            <a:solidFill>
              <a:schemeClr val="accent6"/>
            </a:solidFill>
            <a:round/>
            <a:tailEnd type="arrow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5176520" y="4318000"/>
            <a:ext cx="773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>
                <a:sym typeface="+mn-ea"/>
              </a:rPr>
              <a:t>Fe</a:t>
            </a:r>
            <a:endParaRPr lang="en-US" altLang="zh-CN">
              <a:sym typeface="+mn-ea"/>
            </a:endParaRPr>
          </a:p>
        </p:txBody>
      </p:sp>
      <p:cxnSp>
        <p:nvCxnSpPr>
          <p:cNvPr id="20" name="直接箭头连接符 19"/>
          <p:cNvCxnSpPr/>
          <p:nvPr/>
        </p:nvCxnSpPr>
        <p:spPr>
          <a:xfrm>
            <a:off x="6776085" y="4365625"/>
            <a:ext cx="94615" cy="249555"/>
          </a:xfrm>
          <a:prstGeom prst="straightConnector1">
            <a:avLst/>
          </a:prstGeom>
          <a:ln w="31750" cap="rnd">
            <a:solidFill>
              <a:schemeClr val="accent6"/>
            </a:solidFill>
            <a:round/>
            <a:tailEnd type="arrow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5866765" y="4173855"/>
            <a:ext cx="188150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400">
                <a:sym typeface="+mn-ea"/>
              </a:rPr>
              <a:t>scintillator +</a:t>
            </a:r>
            <a:r>
              <a:rPr lang="en-US" altLang="zh-CN" sz="1400">
                <a:sym typeface="+mn-ea"/>
              </a:rPr>
              <a:t>PCB board</a:t>
            </a:r>
            <a:endParaRPr lang="en-US" altLang="zh-CN" sz="1400"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14655" y="354330"/>
            <a:ext cx="8060690" cy="327660"/>
          </a:xfrm>
        </p:spPr>
        <p:txBody>
          <a:bodyPr>
            <a:normAutofit fontScale="90000"/>
          </a:bodyPr>
          <a:p>
            <a:r>
              <a:rPr lang="en-US" altLang="zh-CN"/>
              <a:t>Beam Tests</a:t>
            </a:r>
            <a:endParaRPr lang="en-US" altLang="zh-CN"/>
          </a:p>
        </p:txBody>
      </p:sp>
      <p:pic>
        <p:nvPicPr>
          <p:cNvPr id="112" name="picture 112"/>
          <p:cNvPicPr/>
          <p:nvPr/>
        </p:nvPicPr>
        <p:blipFill>
          <a:blip r:embed="rId1"/>
          <a:stretch>
            <a:fillRect/>
          </a:stretch>
        </p:blipFill>
        <p:spPr>
          <a:xfrm rot="21600000">
            <a:off x="0" y="816610"/>
            <a:ext cx="12204000" cy="72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 rot="21600000">
            <a:off x="9404731" y="151854"/>
            <a:ext cx="2633726" cy="438949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06120" y="1114425"/>
            <a:ext cx="6986905" cy="27209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sz="2400" kern="0" spc="14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3</a:t>
            </a:r>
            <a:r>
              <a:rPr sz="2400" kern="0" spc="47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 </a:t>
            </a:r>
            <a:r>
              <a:rPr sz="2400" kern="0" spc="14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beam</a:t>
            </a:r>
            <a:r>
              <a:rPr sz="2400" kern="0" spc="37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 </a:t>
            </a:r>
            <a:r>
              <a:rPr sz="2400" kern="0" spc="14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tests</a:t>
            </a:r>
            <a:r>
              <a:rPr sz="2400" kern="0" spc="49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 </a:t>
            </a:r>
            <a:r>
              <a:rPr sz="2400" kern="0" spc="14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have</a:t>
            </a:r>
            <a:r>
              <a:rPr sz="2400" kern="0" spc="48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 </a:t>
            </a:r>
            <a:r>
              <a:rPr sz="2400" kern="0" spc="14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been</a:t>
            </a:r>
            <a:r>
              <a:rPr sz="2400" kern="0" spc="40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 </a:t>
            </a:r>
            <a:r>
              <a:rPr sz="2400" kern="0" spc="14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done</a:t>
            </a:r>
            <a:r>
              <a:rPr sz="2400" kern="0" spc="42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 </a:t>
            </a:r>
            <a:r>
              <a:rPr sz="2400" kern="0" spc="13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at</a:t>
            </a:r>
            <a:r>
              <a:rPr sz="2400" kern="0" spc="44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 </a:t>
            </a:r>
            <a:r>
              <a:rPr sz="2400" kern="0" spc="13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CERN</a:t>
            </a:r>
            <a:endParaRPr sz="2400" kern="0" spc="130" dirty="0">
              <a:solidFill>
                <a:srgbClr val="000000">
                  <a:alpha val="100000"/>
                </a:srgbClr>
              </a:solidFill>
              <a:ea typeface="Arial" panose="020B0604020202020204"/>
              <a:cs typeface="+mn-lt"/>
              <a:sym typeface="+mn-ea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2400" kern="0" spc="15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muon</a:t>
            </a:r>
            <a:r>
              <a:rPr sz="2400" kern="0" spc="48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 </a:t>
            </a:r>
            <a:r>
              <a:rPr sz="2400" kern="0" spc="15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positio</a:t>
            </a:r>
            <a:r>
              <a:rPr sz="2400" kern="0" spc="14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n</a:t>
            </a:r>
            <a:r>
              <a:rPr sz="2400" kern="0" spc="40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 </a:t>
            </a:r>
            <a:r>
              <a:rPr sz="2400" kern="0" spc="14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scan(</a:t>
            </a:r>
            <a:r>
              <a:rPr sz="2400" kern="0" spc="-23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 </a:t>
            </a:r>
            <a:r>
              <a:rPr sz="2400" kern="0" spc="14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100GeV/c</a:t>
            </a:r>
            <a:r>
              <a:rPr sz="2400" kern="0" spc="-34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 </a:t>
            </a:r>
            <a:r>
              <a:rPr sz="2400" kern="0" spc="14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)</a:t>
            </a:r>
            <a:endParaRPr sz="2400" kern="0" spc="140" dirty="0">
              <a:solidFill>
                <a:srgbClr val="000000">
                  <a:alpha val="100000"/>
                </a:srgbClr>
              </a:solidFill>
              <a:ea typeface="Arial" panose="020B0604020202020204"/>
              <a:cs typeface="+mn-lt"/>
              <a:sym typeface="+mn-ea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2400" kern="0" dirty="0">
                <a:solidFill>
                  <a:srgbClr val="FF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pion</a:t>
            </a:r>
            <a:r>
              <a:rPr sz="2400" kern="0" spc="480" dirty="0">
                <a:solidFill>
                  <a:srgbClr val="FF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 </a:t>
            </a:r>
            <a:r>
              <a:rPr sz="2400" kern="0" spc="220" dirty="0">
                <a:solidFill>
                  <a:srgbClr val="FF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(</a:t>
            </a:r>
            <a:r>
              <a:rPr sz="2400" kern="0" spc="-220" dirty="0">
                <a:solidFill>
                  <a:srgbClr val="FF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 </a:t>
            </a:r>
            <a:r>
              <a:rPr sz="2400" kern="0" spc="220" dirty="0">
                <a:solidFill>
                  <a:srgbClr val="FF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1-120</a:t>
            </a:r>
            <a:r>
              <a:rPr sz="2400" kern="0" spc="-370" dirty="0">
                <a:solidFill>
                  <a:srgbClr val="FF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 </a:t>
            </a:r>
            <a:r>
              <a:rPr sz="2400" kern="0" dirty="0">
                <a:solidFill>
                  <a:srgbClr val="FF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GeV</a:t>
            </a:r>
            <a:r>
              <a:rPr sz="2400" kern="0" spc="220" dirty="0">
                <a:solidFill>
                  <a:srgbClr val="FF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/c</a:t>
            </a:r>
            <a:r>
              <a:rPr sz="2400" kern="0" spc="-340" dirty="0">
                <a:solidFill>
                  <a:srgbClr val="FF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 </a:t>
            </a:r>
            <a:r>
              <a:rPr sz="2400" kern="0" spc="220" dirty="0">
                <a:solidFill>
                  <a:srgbClr val="FF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)</a:t>
            </a:r>
            <a:endParaRPr sz="2400" kern="0" spc="220" dirty="0">
              <a:solidFill>
                <a:srgbClr val="FF0000">
                  <a:alpha val="100000"/>
                </a:srgbClr>
              </a:solidFill>
              <a:ea typeface="Arial" panose="020B0604020202020204"/>
              <a:cs typeface="+mn-lt"/>
              <a:sym typeface="+mn-ea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2400" kern="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electron</a:t>
            </a:r>
            <a:r>
              <a:rPr sz="2400" kern="0" spc="47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 </a:t>
            </a:r>
            <a:r>
              <a:rPr sz="2400" kern="0" spc="28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(</a:t>
            </a:r>
            <a:r>
              <a:rPr sz="2400" kern="0" spc="-23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 </a:t>
            </a:r>
            <a:r>
              <a:rPr sz="2400" kern="0" spc="28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1-120</a:t>
            </a:r>
            <a:r>
              <a:rPr sz="2400" kern="0" spc="-36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 </a:t>
            </a:r>
            <a:r>
              <a:rPr sz="2400" kern="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GeV</a:t>
            </a:r>
            <a:r>
              <a:rPr sz="2400" kern="0" spc="28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/c</a:t>
            </a:r>
            <a:r>
              <a:rPr sz="2400" kern="0" spc="-34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 </a:t>
            </a:r>
            <a:r>
              <a:rPr sz="2400" kern="0" spc="280" dirty="0">
                <a:solidFill>
                  <a:srgbClr val="000000">
                    <a:alpha val="100000"/>
                  </a:srgbClr>
                </a:solidFill>
                <a:ea typeface="Arial" panose="020B0604020202020204"/>
                <a:cs typeface="+mn-lt"/>
                <a:sym typeface="+mn-ea"/>
              </a:rPr>
              <a:t>)</a:t>
            </a:r>
            <a:endParaRPr sz="2400" dirty="0">
              <a:ea typeface="Arial" panose="020B0604020202020204"/>
              <a:cs typeface="+mn-lt"/>
            </a:endParaRPr>
          </a:p>
          <a:p>
            <a:pPr>
              <a:lnSpc>
                <a:spcPct val="150000"/>
              </a:lnSpc>
            </a:pPr>
            <a:endParaRPr lang="zh-CN" altLang="en-US" sz="2400">
              <a:cs typeface="+mn-lt"/>
            </a:endParaRPr>
          </a:p>
        </p:txBody>
      </p:sp>
      <p:grpSp>
        <p:nvGrpSpPr>
          <p:cNvPr id="10" name="group 10"/>
          <p:cNvGrpSpPr/>
          <p:nvPr/>
        </p:nvGrpSpPr>
        <p:grpSpPr>
          <a:xfrm rot="21600000">
            <a:off x="1508125" y="3822065"/>
            <a:ext cx="4312920" cy="2427592"/>
            <a:chOff x="0" y="0"/>
            <a:chExt cx="4312920" cy="2427592"/>
          </a:xfrm>
        </p:grpSpPr>
        <p:pic>
          <p:nvPicPr>
            <p:cNvPr id="134" name="picture 13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312920" cy="2427592"/>
            </a:xfrm>
            <a:prstGeom prst="rect">
              <a:avLst/>
            </a:prstGeom>
          </p:spPr>
        </p:pic>
        <p:sp>
          <p:nvSpPr>
            <p:cNvPr id="136" name="textbox 136"/>
            <p:cNvSpPr/>
            <p:nvPr/>
          </p:nvSpPr>
          <p:spPr>
            <a:xfrm>
              <a:off x="-12700" y="-12700"/>
              <a:ext cx="4338954" cy="247205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854325" algn="l" rtl="0" eaLnBrk="0">
                <a:lnSpc>
                  <a:spcPct val="75000"/>
                </a:lnSpc>
                <a:spcBef>
                  <a:spcPts val="5"/>
                </a:spcBef>
              </a:pPr>
              <a:r>
                <a:rPr sz="1500" b="1" kern="0" spc="50" dirty="0">
                  <a:solidFill>
                    <a:srgbClr val="FF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2023</a:t>
              </a:r>
              <a:r>
                <a:rPr sz="1500" b="1" kern="0" spc="150" dirty="0">
                  <a:solidFill>
                    <a:srgbClr val="FF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b="1" kern="0" spc="0" dirty="0">
                  <a:solidFill>
                    <a:srgbClr val="FF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PS</a:t>
              </a:r>
              <a:r>
                <a:rPr sz="1500" b="1" kern="0" spc="50" dirty="0">
                  <a:solidFill>
                    <a:srgbClr val="FF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b="1" kern="0" spc="0" dirty="0">
                  <a:solidFill>
                    <a:srgbClr val="FF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T</a:t>
              </a:r>
              <a:r>
                <a:rPr sz="1500" b="1" kern="0" spc="50" dirty="0">
                  <a:solidFill>
                    <a:srgbClr val="FF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</a:t>
              </a:r>
              <a:endParaRPr sz="1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 rot="21600000">
            <a:off x="7472171" y="1223771"/>
            <a:ext cx="3464052" cy="2598420"/>
            <a:chOff x="0" y="0"/>
            <a:chExt cx="3464052" cy="2598420"/>
          </a:xfrm>
        </p:grpSpPr>
        <p:pic>
          <p:nvPicPr>
            <p:cNvPr id="138" name="picture 13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3464052" cy="2598420"/>
            </a:xfrm>
            <a:prstGeom prst="rect">
              <a:avLst/>
            </a:prstGeom>
          </p:spPr>
        </p:pic>
        <p:sp>
          <p:nvSpPr>
            <p:cNvPr id="140" name="textbox 140"/>
            <p:cNvSpPr/>
            <p:nvPr/>
          </p:nvSpPr>
          <p:spPr>
            <a:xfrm>
              <a:off x="-12700" y="-12700"/>
              <a:ext cx="3489959" cy="264287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4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72820" algn="l" rtl="0" eaLnBrk="0">
                <a:lnSpc>
                  <a:spcPct val="75000"/>
                </a:lnSpc>
                <a:spcBef>
                  <a:spcPts val="0"/>
                </a:spcBef>
              </a:pPr>
              <a:r>
                <a:rPr sz="1500" b="1" kern="0" spc="60" dirty="0">
                  <a:solidFill>
                    <a:srgbClr val="FF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2022 </a:t>
              </a:r>
              <a:r>
                <a:rPr sz="1500" b="1" kern="0" spc="0" dirty="0">
                  <a:solidFill>
                    <a:srgbClr val="FF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SPS</a:t>
              </a:r>
              <a:r>
                <a:rPr sz="1500" b="1" kern="0" spc="160" dirty="0">
                  <a:solidFill>
                    <a:srgbClr val="FF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b="1" kern="0" spc="0" dirty="0">
                  <a:solidFill>
                    <a:srgbClr val="FF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</a:t>
              </a:r>
              <a:r>
                <a:rPr sz="1500" b="1" kern="0" spc="60" dirty="0">
                  <a:solidFill>
                    <a:srgbClr val="FF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8</a:t>
              </a:r>
              <a:endParaRPr sz="1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 rot="21600000">
            <a:off x="7470775" y="3895090"/>
            <a:ext cx="3459353" cy="2454922"/>
            <a:chOff x="0" y="0"/>
            <a:chExt cx="3459353" cy="2454922"/>
          </a:xfrm>
        </p:grpSpPr>
        <p:pic>
          <p:nvPicPr>
            <p:cNvPr id="142" name="picture 14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3459353" cy="2454922"/>
            </a:xfrm>
            <a:prstGeom prst="rect">
              <a:avLst/>
            </a:prstGeom>
          </p:spPr>
        </p:pic>
        <p:sp>
          <p:nvSpPr>
            <p:cNvPr id="144" name="textbox 144"/>
            <p:cNvSpPr/>
            <p:nvPr/>
          </p:nvSpPr>
          <p:spPr>
            <a:xfrm>
              <a:off x="-12700" y="-12700"/>
              <a:ext cx="3484879" cy="249936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49070" algn="l" rtl="0" eaLnBrk="0">
                <a:lnSpc>
                  <a:spcPct val="75000"/>
                </a:lnSpc>
              </a:pPr>
              <a:r>
                <a:rPr sz="1500" b="1" kern="0" spc="60" dirty="0">
                  <a:solidFill>
                    <a:srgbClr val="FF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2023 </a:t>
              </a:r>
              <a:r>
                <a:rPr sz="1500" b="1" kern="0" spc="0" dirty="0">
                  <a:solidFill>
                    <a:srgbClr val="FF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SPS</a:t>
              </a:r>
              <a:r>
                <a:rPr sz="1500" b="1" kern="0" spc="160" dirty="0">
                  <a:solidFill>
                    <a:srgbClr val="FF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500" b="1" kern="0" spc="0" dirty="0">
                  <a:solidFill>
                    <a:srgbClr val="FF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</a:t>
              </a:r>
              <a:r>
                <a:rPr sz="1500" b="1" kern="0" spc="60" dirty="0">
                  <a:solidFill>
                    <a:srgbClr val="FF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</a:t>
              </a:r>
              <a:endParaRPr sz="1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/>
              <p:cNvSpPr txBox="1"/>
              <p:nvPr/>
            </p:nvSpPr>
            <p:spPr>
              <a:xfrm>
                <a:off x="245745" y="1022985"/>
                <a:ext cx="11958320" cy="104013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2000"/>
                  <a:t>Input : layer energy(E),layer hits(N),average hit energies(E/N) of 40 layers and total energy in the HCAL(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𝐸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𝐻𝐶𝐴𝐿</m:t>
                        </m:r>
                      </m:sub>
                    </m:sSub>
                    <m:r>
                      <a:rPr lang="en-US" altLang="zh-CN" sz="2000">
                        <a:latin typeface="Cambria Math" panose="02040503050406030204" charset="0"/>
                        <a:sym typeface="+mn-ea"/>
                      </a:rPr>
                      <m:t>)</m:t>
                    </m:r>
                  </m:oMath>
                </a14:m>
                <a:endParaRPr lang="en-US" altLang="zh-CN" sz="2000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2000"/>
                  <a:t>Output:</a:t>
                </a:r>
                <a:r>
                  <a:rPr lang="en-US" altLang="zh-CN" sz="2000">
                    <a:solidFill>
                      <a:schemeClr val="tx1"/>
                    </a:solidFill>
                    <a:sym typeface="+mn-ea"/>
                  </a:rPr>
                  <a:t>Predicted energy</a:t>
                </a:r>
                <a:r>
                  <a:rPr lang="zh-CN" altLang="en-US" sz="2000">
                    <a:solidFill>
                      <a:schemeClr val="accent1"/>
                    </a:solidFill>
                    <a:sym typeface="+mn-ea"/>
                  </a:rPr>
                  <a:t>（</a:t>
                </a:r>
                <a:r>
                  <a:rPr lang="en-US" altLang="zh-CN" sz="2000">
                    <a:solidFill>
                      <a:schemeClr val="accent1"/>
                    </a:solidFill>
                    <a:sym typeface="+mn-ea"/>
                  </a:rPr>
                  <a:t>1</a:t>
                </a:r>
                <a:r>
                  <a:rPr lang="zh-CN" altLang="en-US" sz="2000">
                    <a:solidFill>
                      <a:schemeClr val="accent1"/>
                    </a:solidFill>
                    <a:sym typeface="+mn-ea"/>
                  </a:rPr>
                  <a:t>）</a:t>
                </a:r>
                <a:r>
                  <a:rPr lang="en-US" altLang="zh-CN" sz="2000">
                    <a:solidFill>
                      <a:schemeClr val="accent1"/>
                    </a:solidFill>
                    <a:sym typeface="+mn-ea"/>
                  </a:rPr>
                  <a:t>                                                                                             </a:t>
                </a:r>
                <a:r>
                  <a:rPr lang="zh-CN" altLang="en-US" sz="2000">
                    <a:solidFill>
                      <a:schemeClr val="accent1"/>
                    </a:solidFill>
                    <a:sym typeface="+mn-ea"/>
                  </a:rPr>
                  <a:t>（</a:t>
                </a:r>
                <a:r>
                  <a:rPr lang="en-US" altLang="zh-CN" sz="2000">
                    <a:solidFill>
                      <a:schemeClr val="accent1"/>
                    </a:solidFill>
                    <a:sym typeface="+mn-ea"/>
                  </a:rPr>
                  <a:t>40*3+1=121</a:t>
                </a:r>
                <a:r>
                  <a:rPr lang="zh-CN" altLang="en-US" sz="2000">
                    <a:solidFill>
                      <a:schemeClr val="accent1"/>
                    </a:solidFill>
                    <a:sym typeface="+mn-ea"/>
                  </a:rPr>
                  <a:t>）</a:t>
                </a:r>
                <a:endParaRPr lang="zh-CN" altLang="en-US" sz="2000"/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zh-CN" altLang="en-US" sz="2000">
                  <a:solidFill>
                    <a:schemeClr val="accent1"/>
                  </a:solidFill>
                  <a:sym typeface="+mn-ea"/>
                </a:endParaRPr>
              </a:p>
              <a:p>
                <a:pPr indent="0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endParaRPr lang="zh-CN" altLang="en-US" sz="2000">
                  <a:solidFill>
                    <a:schemeClr val="accent1"/>
                  </a:solidFill>
                  <a:sym typeface="+mn-ea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zh-CN" altLang="en-US" sz="2000"/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zh-CN" altLang="en-US" sz="2000"/>
              </a:p>
            </p:txBody>
          </p:sp>
        </mc:Choice>
        <mc:Fallback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745" y="1022985"/>
                <a:ext cx="11958320" cy="1040130"/>
              </a:xfrm>
              <a:prstGeom prst="rect">
                <a:avLst/>
              </a:prstGeom>
              <a:blipFill rotWithShape="1">
                <a:blip r:embed="rId1"/>
                <a:stretch>
                  <a:fillRect b="-1681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日期占位符 3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1">
              <a:rPr lang="zh-CN" altLang="en-US" smtClean="0"/>
            </a:fld>
            <a:endParaRPr lang="zh-CN" altLang="en-US"/>
          </a:p>
        </p:txBody>
      </p:sp>
      <p:sp>
        <p:nvSpPr>
          <p:cNvPr id="38" name="灯片编号占位符 3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</p:nvPr>
        </p:nvSpPr>
        <p:spPr>
          <a:xfrm>
            <a:off x="414655" y="354330"/>
            <a:ext cx="8060690" cy="327660"/>
          </a:xfrm>
        </p:spPr>
        <p:txBody>
          <a:bodyPr>
            <a:normAutofit fontScale="90000"/>
          </a:bodyPr>
          <a:p>
            <a:r>
              <a:rPr lang="en-US" altLang="zh-CN"/>
              <a:t>MLP Model</a:t>
            </a:r>
            <a:endParaRPr lang="en-US" altLang="zh-CN"/>
          </a:p>
        </p:txBody>
      </p:sp>
      <p:pic>
        <p:nvPicPr>
          <p:cNvPr id="12" name="picture 112"/>
          <p:cNvPicPr/>
          <p:nvPr/>
        </p:nvPicPr>
        <p:blipFill>
          <a:blip r:embed="rId2"/>
          <a:stretch>
            <a:fillRect/>
          </a:stretch>
        </p:blipFill>
        <p:spPr>
          <a:xfrm rot="21600000">
            <a:off x="0" y="816610"/>
            <a:ext cx="12204000" cy="72000"/>
          </a:xfrm>
          <a:prstGeom prst="rect">
            <a:avLst/>
          </a:prstGeom>
        </p:spPr>
      </p:pic>
      <p:pic>
        <p:nvPicPr>
          <p:cNvPr id="16" name="picture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21600000">
            <a:off x="9404731" y="151854"/>
            <a:ext cx="2633726" cy="438949"/>
          </a:xfrm>
          <a:prstGeom prst="rect">
            <a:avLst/>
          </a:prstGeom>
        </p:spPr>
      </p:pic>
      <p:pic>
        <p:nvPicPr>
          <p:cNvPr id="132" name="picture 1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65100" y="2247900"/>
            <a:ext cx="2228215" cy="110172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00965" y="3446145"/>
            <a:ext cx="2522855" cy="310515"/>
          </a:xfrm>
          <a:prstGeom prst="rect">
            <a:avLst/>
          </a:prstGeom>
        </p:spPr>
        <p:txBody>
          <a:bodyPr wrap="square">
            <a:noAutofit/>
          </a:bodyPr>
          <a:p>
            <a:pPr algn="ctr"/>
            <a:r>
              <a:rPr lang="en-US" altLang="zh-CN" sz="10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40 </a:t>
            </a:r>
            <a:r>
              <a:rPr lang="en-US" altLang="zh-CN" sz="100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[layers] x </a:t>
            </a:r>
            <a:r>
              <a:rPr lang="en-US" altLang="zh-CN" sz="10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18 </a:t>
            </a:r>
            <a:r>
              <a:rPr lang="en-US" altLang="zh-CN" sz="100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x </a:t>
            </a:r>
            <a:r>
              <a:rPr lang="en-US" altLang="zh-CN" sz="1000" b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18 </a:t>
            </a:r>
            <a:r>
              <a:rPr lang="en-US" altLang="zh-CN" sz="100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</a:rPr>
              <a:t>[cells/layer]</a:t>
            </a:r>
            <a:endParaRPr lang="en-US" altLang="zh-CN" sz="100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14" name="picture 1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712970" y="3184525"/>
            <a:ext cx="6478905" cy="166941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3745230" y="3056890"/>
                <a:ext cx="1160145" cy="222123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𝐸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𝑙𝑎𝑦𝑒𝑟</m:t>
                        </m:r>
                      </m:sub>
                    </m:sSub>
                  </m:oMath>
                </a14:m>
                <a:r>
                  <a:rPr lang="en-US" altLang="zh-CN" sz="1600">
                    <a:latin typeface="Cambria Math" panose="02040503050406030204" charset="0"/>
                    <a:cs typeface="Cambria Math" panose="02040503050406030204" charset="0"/>
                  </a:rPr>
                  <a:t>[40]</a:t>
                </a:r>
                <a:endParaRPr lang="en-US" altLang="zh-CN" sz="1600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6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SupPr>
                      <m:e>
                        <m:r>
                          <a:rPr lang="en-US" altLang="zh-CN" sz="16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𝑁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𝑙𝑎𝑦𝑒𝑟</m:t>
                        </m:r>
                      </m:sub>
                      <m:sup>
                        <m:r>
                          <a:rPr lang="en-US" altLang="zh-CN" sz="16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ℎ𝑖𝑡𝑠</m:t>
                        </m:r>
                      </m:sup>
                    </m:sSubSup>
                  </m:oMath>
                </a14:m>
                <a:r>
                  <a:rPr lang="en-US" altLang="zh-CN" sz="1600">
                    <a:latin typeface="Cambria Math" panose="02040503050406030204" charset="0"/>
                    <a:cs typeface="Cambria Math" panose="02040503050406030204" charset="0"/>
                  </a:rPr>
                  <a:t>[40]</a:t>
                </a:r>
                <a:endParaRPr lang="zh-CN" altLang="en-US" sz="1600"/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16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fPr>
                      <m:num>
                        <m:r>
                          <a:rPr lang="en-US" altLang="zh-CN" sz="16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𝐸</m:t>
                        </m:r>
                      </m:num>
                      <m:den>
                        <m:r>
                          <a:rPr lang="en-US" altLang="zh-CN" sz="16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𝑁</m:t>
                        </m:r>
                      </m:den>
                    </m:f>
                  </m:oMath>
                </a14:m>
                <a:r>
                  <a:rPr lang="en-US" altLang="zh-CN" sz="1600">
                    <a:latin typeface="Cambria Math" panose="02040503050406030204" charset="0"/>
                    <a:cs typeface="Cambria Math" panose="02040503050406030204" charset="0"/>
                  </a:rPr>
                  <a:t>[40]</a:t>
                </a:r>
                <a:endParaRPr lang="zh-CN" altLang="en-US" sz="1600"/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𝐸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𝐻𝐶𝐴𝐿</m:t>
                        </m:r>
                      </m:sub>
                    </m:sSub>
                  </m:oMath>
                </a14:m>
                <a:r>
                  <a:rPr lang="en-US" altLang="zh-CN" sz="1600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[1]</a:t>
                </a:r>
                <a:endParaRPr lang="zh-CN" altLang="en-US" sz="1600"/>
              </a:p>
              <a:p>
                <a:pPr>
                  <a:lnSpc>
                    <a:spcPct val="150000"/>
                  </a:lnSpc>
                </a:pPr>
                <a:endParaRPr lang="zh-CN" altLang="en-US" sz="1600"/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5230" y="3056890"/>
                <a:ext cx="1160145" cy="222123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/>
          <p:cNvSpPr txBox="1"/>
          <p:nvPr/>
        </p:nvSpPr>
        <p:spPr>
          <a:xfrm>
            <a:off x="3847465" y="2358390"/>
            <a:ext cx="7185025" cy="6985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kern="0" spc="-20" dirty="0">
                <a:solidFill>
                  <a:srgbClr val="000000">
                    <a:alpha val="100000"/>
                  </a:srgbClr>
                </a:solidFill>
                <a:ea typeface="等线" panose="02010600030101010101" charset="-122"/>
                <a:cs typeface="+mn-lt"/>
                <a:sym typeface="+mn-ea"/>
              </a:rPr>
              <a:t>Dropout:</a:t>
            </a:r>
            <a:r>
              <a:rPr lang="en-US" kern="0" spc="-20" dirty="0">
                <a:solidFill>
                  <a:srgbClr val="000000">
                    <a:alpha val="100000"/>
                  </a:srgbClr>
                </a:solidFill>
                <a:ea typeface="等线" panose="02010600030101010101" charset="-122"/>
                <a:cs typeface="+mn-lt"/>
                <a:sym typeface="+mn-ea"/>
              </a:rPr>
              <a:t>             0.30                    0.25                  0.20                  0.15</a:t>
            </a:r>
            <a:endParaRPr lang="en-US" altLang="zh-CN">
              <a:cs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/>
              <a:t>121                     512                    256                  128                   64                       1</a:t>
            </a:r>
            <a:endParaRPr lang="en-US" altLang="zh-CN"/>
          </a:p>
        </p:txBody>
      </p:sp>
      <p:sp>
        <p:nvSpPr>
          <p:cNvPr id="152" name="textbox 152"/>
          <p:cNvSpPr/>
          <p:nvPr/>
        </p:nvSpPr>
        <p:spPr>
          <a:xfrm>
            <a:off x="11192128" y="3835728"/>
            <a:ext cx="934719" cy="5067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335" algn="l" rtl="0" eaLnBrk="0">
              <a:lnSpc>
                <a:spcPts val="1295"/>
              </a:lnSpc>
            </a:pP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Predicted</a:t>
            </a:r>
            <a:endParaRPr sz="1800" dirty="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  <a:p>
            <a:pPr marL="12700" algn="l" rtl="0" eaLnBrk="0">
              <a:lnSpc>
                <a:spcPts val="2490"/>
              </a:lnSpc>
            </a:pPr>
            <a:r>
              <a:rPr sz="1800" kern="0" spc="-40" dirty="0">
                <a:solidFill>
                  <a:srgbClr val="0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Energy</a:t>
            </a:r>
            <a:endParaRPr sz="1800" dirty="0"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7580" y="5377180"/>
            <a:ext cx="1859280" cy="71437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7" name="文本框 16"/>
              <p:cNvSpPr txBox="1"/>
              <p:nvPr/>
            </p:nvSpPr>
            <p:spPr>
              <a:xfrm>
                <a:off x="6826885" y="5452110"/>
                <a:ext cx="2145030" cy="6229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2000"/>
                  <a:t>e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20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pPr>
                          <m:e>
                            <m:r>
                              <a:rPr lang="en-US" altLang="zh-CN" sz="20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altLang="zh-CN" sz="20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0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𝑡𝑟𝑢𝑒</m:t>
                                </m:r>
                              </m:sub>
                            </m:sSub>
                            <m:r>
                              <a:rPr lang="en-US" altLang="zh-CN" sz="20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sz="20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0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𝑝𝑟𝑒𝑑</m:t>
                                </m:r>
                              </m:sub>
                            </m:sSub>
                            <m:r>
                              <a:rPr lang="en-US" altLang="zh-CN" sz="20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CN" sz="20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altLang="zh-CN" sz="20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altLang="zh-CN" sz="20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0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𝑡𝑟𝑢𝑒</m:t>
                                </m:r>
                              </m:sub>
                            </m:sSub>
                          </m:e>
                          <m:sup>
                            <m:r>
                              <a:rPr lang="en-US" altLang="zh-CN" sz="20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altLang="zh-CN" sz="2000"/>
                  <a:t>   </a:t>
                </a:r>
                <a:endParaRPr lang="en-US" altLang="zh-CN"/>
              </a:p>
            </p:txBody>
          </p:sp>
        </mc:Choice>
        <mc:Fallback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6885" y="5452110"/>
                <a:ext cx="2145030" cy="62293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0" name="表格 19"/>
          <p:cNvGraphicFramePr/>
          <p:nvPr/>
        </p:nvGraphicFramePr>
        <p:xfrm>
          <a:off x="165100" y="4326890"/>
          <a:ext cx="3302635" cy="1880235"/>
        </p:xfrm>
        <a:graphic>
          <a:graphicData uri="http://schemas.openxmlformats.org/drawingml/2006/table">
            <a:tbl>
              <a:tblPr firstRow="1" bandRow="1">
                <a:tableStyleId>{627007F0-0A63-49C8-B529-A9360A1289D7}</a:tableStyleId>
              </a:tblPr>
              <a:tblGrid>
                <a:gridCol w="1265555"/>
                <a:gridCol w="2037080"/>
              </a:tblGrid>
              <a:tr h="5810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2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Batch_Size</a:t>
                      </a:r>
                      <a:endParaRPr lang="en-US" altLang="zh-CN" sz="12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2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64</a:t>
                      </a:r>
                      <a:endParaRPr lang="en-US" altLang="zh-CN" sz="1200" b="1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  <a:tr h="71818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200" b="1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Learning Rate</a:t>
                      </a:r>
                      <a:endParaRPr lang="en-US" altLang="zh-CN" sz="1200" b="1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2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r>
                        <a:rPr lang="en-US" altLang="zh-CN" sz="12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e-4</a:t>
                      </a:r>
                      <a:endParaRPr lang="en-US" altLang="zh-CN" sz="12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  <a:tr h="5810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20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Epochs</a:t>
                      </a:r>
                      <a:endParaRPr lang="en-US" altLang="zh-CN" sz="120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2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200</a:t>
                      </a:r>
                      <a:endParaRPr lang="en-US" altLang="zh-CN" sz="12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/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8776335" y="5452110"/>
            <a:ext cx="3067050" cy="755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>
                <a:sym typeface="+mn-ea"/>
              </a:rPr>
              <a:t> Mean Squared Relative Error</a:t>
            </a:r>
            <a:endParaRPr lang="en-US" altLang="zh-CN"/>
          </a:p>
          <a:p>
            <a:pPr algn="ctr"/>
            <a:r>
              <a:rPr lang="en-US" altLang="zh-CN">
                <a:sym typeface="+mn-ea"/>
              </a:rPr>
              <a:t>(MSRE)</a:t>
            </a:r>
            <a:endParaRPr lang="en-US" altLang="zh-CN"/>
          </a:p>
          <a:p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14655" y="354330"/>
            <a:ext cx="8060690" cy="327660"/>
          </a:xfrm>
        </p:spPr>
        <p:txBody>
          <a:bodyPr>
            <a:normAutofit fontScale="90000"/>
          </a:bodyPr>
          <a:p>
            <a:r>
              <a:rPr lang="en-US" altLang="zh-CN"/>
              <a:t>CNN </a:t>
            </a:r>
            <a:r>
              <a:rPr lang="en-US" altLang="zh-CN">
                <a:sym typeface="+mn-ea"/>
              </a:rPr>
              <a:t>Model</a:t>
            </a:r>
            <a:endParaRPr lang="zh-CN" altLang="en-US"/>
          </a:p>
        </p:txBody>
      </p:sp>
      <p:pic>
        <p:nvPicPr>
          <p:cNvPr id="112" name="picture 112"/>
          <p:cNvPicPr/>
          <p:nvPr/>
        </p:nvPicPr>
        <p:blipFill>
          <a:blip r:embed="rId1"/>
          <a:stretch>
            <a:fillRect/>
          </a:stretch>
        </p:blipFill>
        <p:spPr>
          <a:xfrm rot="21600000">
            <a:off x="0" y="816610"/>
            <a:ext cx="12204000" cy="72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 rot="21600000">
            <a:off x="9404731" y="151854"/>
            <a:ext cx="2633726" cy="438949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9885" y="6561455"/>
            <a:ext cx="2743200" cy="365125"/>
          </a:xfrm>
        </p:spPr>
        <p:txBody>
          <a:bodyPr/>
          <a:p>
            <a:fld id="{D997B5FA-0921-464F-AAE1-844C04324D75}" type="datetime1">
              <a:rPr lang="zh-CN" altLang="en-US" smtClean="0"/>
            </a:fld>
            <a:endParaRPr lang="zh-CN" altLang="en-US"/>
          </a:p>
        </p:txBody>
      </p:sp>
      <p:pic>
        <p:nvPicPr>
          <p:cNvPr id="3" name="图片 2" descr="CNN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99390" y="2070735"/>
            <a:ext cx="11519535" cy="41179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314450" y="1850390"/>
            <a:ext cx="7711440" cy="530225"/>
          </a:xfrm>
          <a:prstGeom prst="rect">
            <a:avLst/>
          </a:prstGeom>
        </p:spPr>
        <p:txBody>
          <a:bodyPr>
            <a:noAutofit/>
          </a:bodyPr>
          <a:p>
            <a:pPr marL="0" indent="0"/>
            <a:r>
              <a:rPr lang="en-US" altLang="zh-CN" sz="2000" b="1" i="0">
                <a:solidFill>
                  <a:schemeClr val="tx1"/>
                </a:solidFill>
                <a:ea typeface="quote-cjk-patch"/>
                <a:cs typeface="+mn-lt"/>
              </a:rPr>
              <a:t>2D CNN + CBAM + LSTM + Physics-Guided Attention</a:t>
            </a:r>
            <a:endParaRPr lang="en-US" altLang="zh-CN" sz="2000" b="1" i="0">
              <a:solidFill>
                <a:schemeClr val="tx1"/>
              </a:solidFill>
              <a:ea typeface="quote-cjk-patch"/>
              <a:cs typeface="+mn-lt"/>
            </a:endParaRPr>
          </a:p>
          <a:p>
            <a:pPr marL="0" indent="0"/>
            <a:endParaRPr lang="en-US" altLang="zh-CN" sz="2000" b="1" i="0">
              <a:solidFill>
                <a:schemeClr val="tx1"/>
              </a:solidFill>
              <a:ea typeface="quote-cjk-patch"/>
              <a:cs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1404620" y="1158240"/>
                <a:ext cx="6096000" cy="42227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 marL="0" indent="0"/>
                <a:r>
                  <a:rPr lang="en-US" altLang="zh-CN" sz="2000" b="1">
                    <a:latin typeface="quote-cjk-patch"/>
                    <a:ea typeface="quote-cjk-patch"/>
                    <a:sym typeface="+mn-ea"/>
                  </a:rPr>
                  <a:t>X ∈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b="1" i="1">
                            <a:latin typeface="Cambria Math" panose="02040503050406030204" charset="0"/>
                            <a:ea typeface="quote-cjk-patch"/>
                            <a:cs typeface="Cambria Math" panose="02040503050406030204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altLang="zh-CN" sz="2000" b="1" i="1">
                            <a:latin typeface="Cambria Math" panose="02040503050406030204" charset="0"/>
                            <a:ea typeface="quote-cjk-patch"/>
                            <a:cs typeface="Cambria Math" panose="02040503050406030204" charset="0"/>
                            <a:sym typeface="+mn-ea"/>
                          </a:rPr>
                          <m:t>𝑅</m:t>
                        </m:r>
                      </m:e>
                      <m:sup>
                        <m:r>
                          <a:rPr lang="en-US" altLang="zh-CN" sz="2000" b="1" i="1">
                            <a:latin typeface="Cambria Math" panose="02040503050406030204" charset="0"/>
                            <a:ea typeface="quote-cjk-patch"/>
                            <a:cs typeface="Cambria Math" panose="02040503050406030204" charset="0"/>
                            <a:sym typeface="+mn-ea"/>
                          </a:rPr>
                          <m:t>𝟒𝟎</m:t>
                        </m:r>
                        <m:r>
                          <a:rPr lang="en-US" altLang="zh-CN" sz="2000" b="1" i="1">
                            <a:latin typeface="Cambria Math" panose="02040503050406030204" charset="0"/>
                            <a:ea typeface="quote-cjk-patch"/>
                            <a:cs typeface="Cambria Math" panose="02040503050406030204" charset="0"/>
                            <a:sym typeface="+mn-ea"/>
                          </a:rPr>
                          <m:t>×</m:t>
                        </m:r>
                        <m:r>
                          <a:rPr lang="en-US" altLang="zh-CN" sz="2000" b="1" i="1">
                            <a:latin typeface="Cambria Math" panose="02040503050406030204" charset="0"/>
                            <a:ea typeface="quote-cjk-patch"/>
                            <a:cs typeface="Cambria Math" panose="02040503050406030204" charset="0"/>
                            <a:sym typeface="+mn-ea"/>
                          </a:rPr>
                          <m:t>𝟏𝟖</m:t>
                        </m:r>
                        <m:r>
                          <a:rPr lang="en-US" altLang="zh-CN" sz="2000" b="1" i="1">
                            <a:latin typeface="Cambria Math" panose="02040503050406030204" charset="0"/>
                            <a:ea typeface="quote-cjk-patch"/>
                            <a:cs typeface="Cambria Math" panose="02040503050406030204" charset="0"/>
                            <a:sym typeface="+mn-ea"/>
                          </a:rPr>
                          <m:t>×</m:t>
                        </m:r>
                        <m:r>
                          <a:rPr lang="en-US" altLang="zh-CN" sz="2000" b="1" i="1">
                            <a:latin typeface="Cambria Math" panose="02040503050406030204" charset="0"/>
                            <a:ea typeface="quote-cjk-patch"/>
                            <a:cs typeface="Cambria Math" panose="02040503050406030204" charset="0"/>
                            <a:sym typeface="+mn-ea"/>
                          </a:rPr>
                          <m:t>𝟏𝟖</m:t>
                        </m:r>
                      </m:sup>
                    </m:sSup>
                    <m:r>
                      <a:rPr lang="en-US" altLang="zh-CN" sz="2000" b="1" i="1">
                        <a:latin typeface="Cambria Math" panose="02040503050406030204" charset="0"/>
                        <a:ea typeface="quote-cjk-patch"/>
                        <a:cs typeface="Cambria Math" panose="02040503050406030204" charset="0"/>
                        <a:sym typeface="+mn-ea"/>
                      </a:rPr>
                      <m:t> </m:t>
                    </m:r>
                  </m:oMath>
                </a14:m>
                <a:r>
                  <a:rPr lang="en-US" altLang="zh-CN" sz="2000" b="1" i="1">
                    <a:latin typeface="Arial" panose="020B0604020202020204" pitchFamily="34" charset="0"/>
                    <a:ea typeface="quote-cjk-patch"/>
                    <a:cs typeface="Arial" panose="020B0604020202020204" pitchFamily="34" charset="0"/>
                    <a:sym typeface="+mn-ea"/>
                  </a:rPr>
                  <a:t>→</a:t>
                </a:r>
                <a:r>
                  <a:rPr lang="en-US" altLang="zh-CN" sz="2000" b="1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Reconstructed energy E</a:t>
                </a:r>
                <a:endParaRPr lang="en-US" altLang="zh-CN" sz="2000" b="1" i="1">
                  <a:latin typeface="Arial" panose="020B0604020202020204" pitchFamily="34" charset="0"/>
                  <a:ea typeface="quote-cjk-patch"/>
                  <a:cs typeface="Arial" panose="020B0604020202020204" pitchFamily="34" charset="0"/>
                  <a:sym typeface="+mn-ea"/>
                </a:endParaRPr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4620" y="1158240"/>
                <a:ext cx="6096000" cy="422275"/>
              </a:xfrm>
              <a:prstGeom prst="rect">
                <a:avLst/>
              </a:prstGeom>
              <a:blipFill rotWithShape="1">
                <a:blip r:embed="rId6"/>
                <a:stretch>
                  <a:fillRect t="-285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14655" y="354330"/>
            <a:ext cx="8060690" cy="327660"/>
          </a:xfrm>
        </p:spPr>
        <p:txBody>
          <a:bodyPr>
            <a:normAutofit fontScale="90000"/>
          </a:bodyPr>
          <a:p>
            <a:r>
              <a:rPr lang="en-US" altLang="zh-CN"/>
              <a:t>ParticleNet Model </a:t>
            </a:r>
            <a:endParaRPr lang="en-US" altLang="zh-CN"/>
          </a:p>
        </p:txBody>
      </p:sp>
      <p:pic>
        <p:nvPicPr>
          <p:cNvPr id="112" name="picture 112"/>
          <p:cNvPicPr/>
          <p:nvPr/>
        </p:nvPicPr>
        <p:blipFill>
          <a:blip r:embed="rId1"/>
          <a:stretch>
            <a:fillRect/>
          </a:stretch>
        </p:blipFill>
        <p:spPr>
          <a:xfrm rot="21600000">
            <a:off x="0" y="816610"/>
            <a:ext cx="12204000" cy="72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 rot="21600000">
            <a:off x="9404731" y="151854"/>
            <a:ext cx="2633726" cy="438949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3" name="图片 2" descr="ParticleNet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14655" y="1741805"/>
            <a:ext cx="11553190" cy="471106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0215" y="2263140"/>
            <a:ext cx="865505" cy="25463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97290" y="3496310"/>
            <a:ext cx="647700" cy="78994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6460" y="4118610"/>
            <a:ext cx="1672590" cy="16827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7418070" y="4309110"/>
            <a:ext cx="304800" cy="99695"/>
          </a:xfrm>
          <a:prstGeom prst="rect">
            <a:avLst/>
          </a:prstGeom>
        </p:spPr>
      </p:pic>
      <p:pic>
        <p:nvPicPr>
          <p:cNvPr id="20" name="图片 19"/>
          <p:cNvPicPr/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71805" y="1065530"/>
            <a:ext cx="2592705" cy="401320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3064510" y="1098550"/>
            <a:ext cx="7844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 b="1"/>
              <a:t>EdgeConv + T-MLP</a:t>
            </a:r>
            <a:r>
              <a:rPr lang="en-US" altLang="zh-CN" sz="2000" b="1">
                <a:latin typeface="Arial" panose="020B0604020202020204" pitchFamily="34" charset="0"/>
                <a:cs typeface="Arial" panose="020B0604020202020204" pitchFamily="34" charset="0"/>
              </a:rPr>
              <a:t>→Fully Connected→Reconstructed energy E</a:t>
            </a:r>
            <a:endParaRPr lang="en-US" altLang="zh-CN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71805" y="1741805"/>
            <a:ext cx="23260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particle types : </a:t>
            </a:r>
            <a:r>
              <a:rPr lang="en-US" altLang="zh-CN" b="1"/>
              <a:t>π+</a:t>
            </a:r>
            <a:endParaRPr lang="en-US" altLang="zh-CN" b="1"/>
          </a:p>
        </p:txBody>
      </p:sp>
      <p:sp>
        <p:nvSpPr>
          <p:cNvPr id="29" name="文本框 28"/>
          <p:cNvSpPr txBox="1"/>
          <p:nvPr/>
        </p:nvSpPr>
        <p:spPr>
          <a:xfrm>
            <a:off x="4330065" y="1665605"/>
            <a:ext cx="6248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loss:</a:t>
            </a:r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  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30" name="图片 29"/>
          <p:cNvPicPr/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4954905" y="1561465"/>
            <a:ext cx="1841500" cy="51117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1" name="文本框 30"/>
              <p:cNvSpPr txBox="1"/>
              <p:nvPr/>
            </p:nvSpPr>
            <p:spPr>
              <a:xfrm>
                <a:off x="6989381" y="1502664"/>
                <a:ext cx="4530090" cy="495935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2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sz="12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𝐿</m:t>
                          </m:r>
                        </m:e>
                        <m:sub>
                          <m:r>
                            <a:rPr lang="en-US" altLang="zh-CN" sz="12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𝑐𝑜𝑟𝑟</m:t>
                          </m:r>
                        </m:sub>
                      </m:sSub>
                      <m:r>
                        <a:rPr lang="en-US" altLang="zh-CN" sz="1200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sz="1200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sz="1200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func>
                        <m:funcPr>
                          <m:ctrlPr>
                            <a:rPr lang="en-US" altLang="zh-CN" sz="1200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1200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log</m:t>
                          </m:r>
                        </m:fName>
                        <m:e>
                          <m:f>
                            <m:fPr>
                              <m:ctrlP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zh-CN" sz="12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2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altLang="zh-CN" sz="12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𝑝𝑟𝑒𝑑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altLang="zh-CN" sz="12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2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altLang="zh-CN" sz="12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𝑡𝑟𝑢𝑒</m:t>
                                  </m:r>
                                </m:sub>
                              </m:sSub>
                            </m:den>
                          </m:f>
                        </m:e>
                      </m:func>
                      <m:r>
                        <a:rPr lang="en-US" altLang="zh-CN" sz="1200" i="1">
                          <a:latin typeface="Cambria Math" panose="02040503050406030204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sz="1200" i="1">
                          <a:latin typeface="Cambria Math" panose="02040503050406030204" charset="0"/>
                          <a:cs typeface="Cambria Math" panose="02040503050406030204" charset="0"/>
                        </a:rPr>
                        <m:t>𝛽</m:t>
                      </m:r>
                      <m:r>
                        <a:rPr lang="en-US" altLang="zh-CN" sz="1200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r>
                        <a:rPr lang="en-US" altLang="zh-CN" sz="1200" i="1">
                          <a:latin typeface="Cambria Math" panose="02040503050406030204" charset="0"/>
                          <a:cs typeface="Cambria Math" panose="02040503050406030204" charset="0"/>
                        </a:rPr>
                        <m:t>0</m:t>
                      </m:r>
                      <m:r>
                        <a:rPr lang="en-US" altLang="zh-CN" sz="1200" i="1">
                          <a:latin typeface="Cambria Math" panose="02040503050406030204" charset="0"/>
                          <a:cs typeface="Cambria Math" panose="02040503050406030204" charset="0"/>
                        </a:rPr>
                        <m:t>.</m:t>
                      </m:r>
                      <m:r>
                        <a:rPr lang="en-US" altLang="zh-CN" sz="1200" i="1">
                          <a:latin typeface="Cambria Math" panose="02040503050406030204" charset="0"/>
                          <a:cs typeface="Cambria Math" panose="02040503050406030204" charset="0"/>
                        </a:rPr>
                        <m:t>08</m:t>
                      </m:r>
                      <m:r>
                        <a:rPr lang="en-US" altLang="zh-CN" sz="1200" i="1">
                          <a:latin typeface="Cambria Math" panose="02040503050406030204" charset="0"/>
                          <a:cs typeface="Cambria Math" panose="02040503050406030204" charset="0"/>
                        </a:rPr>
                        <m:t>) 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CN" sz="12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eqArrPr>
                            <m:e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0</m:t>
                              </m:r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.</m:t>
                              </m:r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5</m:t>
                              </m:r>
                              <m:sSup>
                                <m:sSupPr>
                                  <m:ctrlPr>
                                    <a:rPr lang="en-US" altLang="zh-CN" sz="12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12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altLang="zh-CN" sz="12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,                 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altLang="zh-CN" sz="12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12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≤</m:t>
                              </m:r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𝛽</m:t>
                              </m:r>
                            </m:e>
                            <m:e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𝛽</m:t>
                              </m:r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(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altLang="zh-CN" sz="12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12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−</m:t>
                              </m:r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0</m:t>
                              </m:r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.</m:t>
                              </m:r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5</m:t>
                              </m:r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𝛽</m:t>
                              </m:r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),  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altLang="zh-CN" sz="12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12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&gt;</m:t>
                              </m:r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𝛽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zh-CN" altLang="en-US" sz="1200"/>
              </a:p>
            </p:txBody>
          </p:sp>
        </mc:Choice>
        <mc:Fallback>
          <p:sp>
            <p:nvSpPr>
              <p:cNvPr id="31" name="文本框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9381" y="1502664"/>
                <a:ext cx="4530090" cy="495935"/>
              </a:xfrm>
              <a:prstGeom prst="rect">
                <a:avLst/>
              </a:prstGeom>
              <a:blipFill rotWithShape="1">
                <a:blip r:embed="rId11"/>
                <a:stretch>
                  <a:fillRect l="-13" t="-51" r="13" b="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文本框 31"/>
              <p:cNvSpPr txBox="1"/>
              <p:nvPr/>
            </p:nvSpPr>
            <p:spPr>
              <a:xfrm>
                <a:off x="6989445" y="2035810"/>
                <a:ext cx="4760595" cy="46672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2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sz="12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𝐿</m:t>
                          </m:r>
                        </m:e>
                        <m:sub>
                          <m:r>
                            <a:rPr lang="en-US" altLang="zh-CN" sz="12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𝑒𝑛𝑒𝑟𝑔𝑦</m:t>
                          </m:r>
                        </m:sub>
                      </m:sSub>
                      <m:r>
                        <a:rPr lang="en-US" altLang="zh-CN" sz="1200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sz="1200" i="1">
                          <a:latin typeface="Cambria Math" panose="02040503050406030204" charset="0"/>
                          <a:cs typeface="Cambria Math" panose="02040503050406030204" charset="0"/>
                        </a:rPr>
                        <m:t>𝑟</m:t>
                      </m:r>
                      <m:r>
                        <a:rPr lang="en-US" altLang="zh-CN" sz="1200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2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𝑝𝑟𝑒𝑑</m:t>
                              </m:r>
                            </m:sub>
                          </m:sSub>
                          <m:r>
                            <a:rPr lang="en-US" altLang="zh-CN" sz="12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𝑡𝑟𝑢𝑒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𝑡𝑟𝑢𝑒</m:t>
                              </m:r>
                            </m:sub>
                          </m:sSub>
                        </m:den>
                      </m:f>
                      <m:r>
                        <a:rPr lang="en-US" altLang="zh-CN" sz="1200" i="1">
                          <a:latin typeface="Cambria Math" panose="02040503050406030204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sz="1200" i="1">
                          <a:latin typeface="Cambria Math" panose="02040503050406030204" charset="0"/>
                          <a:cs typeface="Cambria Math" panose="02040503050406030204" charset="0"/>
                        </a:rPr>
                        <m:t>𝛿</m:t>
                      </m:r>
                      <m:r>
                        <a:rPr lang="en-US" altLang="zh-CN" sz="1200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r>
                        <a:rPr lang="en-US" altLang="zh-CN" sz="1200" i="1">
                          <a:latin typeface="Cambria Math" panose="02040503050406030204" charset="0"/>
                          <a:cs typeface="Cambria Math" panose="02040503050406030204" charset="0"/>
                        </a:rPr>
                        <m:t>0</m:t>
                      </m:r>
                      <m:r>
                        <a:rPr lang="en-US" altLang="zh-CN" sz="1200" i="1">
                          <a:latin typeface="Cambria Math" panose="02040503050406030204" charset="0"/>
                          <a:cs typeface="Cambria Math" panose="02040503050406030204" charset="0"/>
                        </a:rPr>
                        <m:t>.</m:t>
                      </m:r>
                      <m:r>
                        <a:rPr lang="en-US" altLang="zh-CN" sz="1200" i="1">
                          <a:latin typeface="Cambria Math" panose="02040503050406030204" charset="0"/>
                          <a:cs typeface="Cambria Math" panose="02040503050406030204" charset="0"/>
                        </a:rPr>
                        <m:t>05</m:t>
                      </m:r>
                      <m:r>
                        <a:rPr lang="en-US" altLang="zh-CN" sz="1200" i="1">
                          <a:latin typeface="Cambria Math" panose="02040503050406030204" charset="0"/>
                          <a:cs typeface="Cambria Math" panose="02040503050406030204" charset="0"/>
                        </a:rPr>
                        <m:t>) 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CN" sz="12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eqArrPr>
                            <m:e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0</m:t>
                              </m:r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.</m:t>
                              </m:r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5</m:t>
                              </m:r>
                              <m:sSup>
                                <m:sSupPr>
                                  <m:ctrlPr>
                                    <a:rPr lang="en-US" altLang="zh-CN" sz="12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12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altLang="zh-CN" sz="12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,                 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altLang="zh-CN" sz="12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12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𝑟</m:t>
                                  </m:r>
                                </m:e>
                              </m:d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≤</m:t>
                              </m:r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𝛿</m:t>
                              </m:r>
                            </m:e>
                            <m:e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𝛿</m:t>
                              </m:r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(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altLang="zh-CN" sz="12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12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𝑟</m:t>
                                  </m:r>
                                </m:e>
                              </m:d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−</m:t>
                              </m:r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0</m:t>
                              </m:r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.</m:t>
                              </m:r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5</m:t>
                              </m:r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𝛿</m:t>
                              </m:r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),  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altLang="zh-CN" sz="12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12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𝑟</m:t>
                                  </m:r>
                                </m:e>
                              </m:d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&gt;</m:t>
                              </m:r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𝛿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altLang="zh-CN" sz="1200" i="1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2" name="文本框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9445" y="2035810"/>
                <a:ext cx="4760595" cy="46672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 descr="Resolution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86385" y="1139825"/>
            <a:ext cx="3960000" cy="3600000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14655" y="354330"/>
            <a:ext cx="8060690" cy="327660"/>
          </a:xfrm>
        </p:spPr>
        <p:txBody>
          <a:bodyPr>
            <a:normAutofit fontScale="90000"/>
          </a:bodyPr>
          <a:p>
            <a:r>
              <a:rPr lang="en-US" altLang="zh-CN">
                <a:sym typeface="+mn-ea"/>
              </a:rPr>
              <a:t>Results on MC</a:t>
            </a:r>
            <a:endParaRPr lang="zh-CN" altLang="en-US">
              <a:sym typeface="+mn-ea"/>
            </a:endParaRPr>
          </a:p>
        </p:txBody>
      </p:sp>
      <p:pic>
        <p:nvPicPr>
          <p:cNvPr id="112" name="picture 112"/>
          <p:cNvPicPr/>
          <p:nvPr/>
        </p:nvPicPr>
        <p:blipFill>
          <a:blip r:embed="rId3"/>
          <a:stretch>
            <a:fillRect/>
          </a:stretch>
        </p:blipFill>
        <p:spPr>
          <a:xfrm rot="21600000">
            <a:off x="0" y="816610"/>
            <a:ext cx="12204000" cy="72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 rot="21600000">
            <a:off x="9404731" y="151854"/>
            <a:ext cx="2633726" cy="438949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33730" y="6449060"/>
            <a:ext cx="2743200" cy="365125"/>
          </a:xfrm>
        </p:spPr>
        <p:txBody>
          <a:bodyPr/>
          <a:p>
            <a:fld id="{D997B5FA-0921-464F-AAE1-844C04324D75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linear"/>
          <p:cNvPicPr/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122420" y="1146810"/>
            <a:ext cx="3960000" cy="3600000"/>
          </a:xfrm>
          <a:prstGeom prst="rect">
            <a:avLst/>
          </a:prstGeom>
        </p:spPr>
      </p:pic>
      <p:pic>
        <p:nvPicPr>
          <p:cNvPr id="9" name="图片 8" descr="MC_100"/>
          <p:cNvPicPr/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2853055" y="4739640"/>
            <a:ext cx="2520950" cy="207454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915035" y="922655"/>
            <a:ext cx="24618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b="1" kern="0" spc="50" dirty="0">
                <a:solidFill>
                  <a:srgbClr val="000000">
                    <a:alpha val="100000"/>
                  </a:srgbClr>
                </a:solidFill>
                <a:latin typeface="等线 Light" panose="02010600030101010101" charset="-122"/>
                <a:ea typeface="等线 Light" panose="02010600030101010101" charset="-122"/>
                <a:cs typeface="等线 Light" panose="02010600030101010101" charset="-122"/>
                <a:sym typeface="+mn-ea"/>
              </a:rPr>
              <a:t>Resolution</a:t>
            </a:r>
            <a:r>
              <a:rPr kern="0" spc="10" dirty="0">
                <a:solidFill>
                  <a:srgbClr val="000000">
                    <a:alpha val="100000"/>
                  </a:srgbClr>
                </a:solidFill>
                <a:latin typeface="等线 Light" panose="02010600030101010101" charset="-122"/>
                <a:ea typeface="等线 Light" panose="02010600030101010101" charset="-122"/>
                <a:cs typeface="等线 Light" panose="02010600030101010101" charset="-122"/>
                <a:sym typeface="+mn-ea"/>
              </a:rPr>
              <a:t>  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04130" y="922655"/>
            <a:ext cx="1996440" cy="3346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rtl="0" eaLnBrk="0">
              <a:lnSpc>
                <a:spcPct val="88000"/>
              </a:lnSpc>
              <a:spcBef>
                <a:spcPts val="360"/>
              </a:spcBef>
            </a:pPr>
            <a:r>
              <a:rPr b="1" kern="0" spc="50" dirty="0">
                <a:solidFill>
                  <a:srgbClr val="000000">
                    <a:alpha val="100000"/>
                  </a:srgbClr>
                </a:solidFill>
                <a:latin typeface="等线 Light" panose="02010600030101010101" charset="-122"/>
                <a:ea typeface="等线 Light" panose="02010600030101010101" charset="-122"/>
                <a:cs typeface="等线 Light" panose="02010600030101010101" charset="-122"/>
                <a:sym typeface="+mn-ea"/>
              </a:rPr>
              <a:t>Linearity</a:t>
            </a:r>
            <a:r>
              <a:rPr kern="0" spc="10" dirty="0">
                <a:solidFill>
                  <a:srgbClr val="000000">
                    <a:alpha val="100000"/>
                  </a:srgbClr>
                </a:solidFill>
                <a:latin typeface="等线 Light" panose="02010600030101010101" charset="-122"/>
                <a:ea typeface="等线 Light" panose="02010600030101010101" charset="-122"/>
                <a:cs typeface="等线 Light" panose="02010600030101010101" charset="-122"/>
                <a:sym typeface="+mn-ea"/>
              </a:rPr>
              <a:t> </a:t>
            </a:r>
            <a:endParaRPr lang="zh-CN" altLang="en-US"/>
          </a:p>
        </p:txBody>
      </p:sp>
      <p:pic>
        <p:nvPicPr>
          <p:cNvPr id="3" name="图片 2" descr="4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08645" y="955675"/>
            <a:ext cx="3642360" cy="260223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文本框 12"/>
              <p:cNvSpPr txBox="1"/>
              <p:nvPr/>
            </p:nvSpPr>
            <p:spPr>
              <a:xfrm>
                <a:off x="5656580" y="4928235"/>
                <a:ext cx="1864995" cy="438785"/>
              </a:xfrm>
              <a:prstGeom prst="rect">
                <a:avLst/>
              </a:prstGeom>
              <a:noFill/>
            </p:spPr>
            <p:txBody>
              <a:bodyPr wrap="none" rtlCol="0" anchor="t">
                <a:noAutofit/>
              </a:bodyPr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200" i="1">
                          <a:latin typeface="Cambria Math" panose="02040503050406030204" charset="0"/>
                          <a:cs typeface="Cambria Math" panose="02040503050406030204" charset="0"/>
                        </a:rPr>
                        <m:t>𝐼𝑚𝑝</m:t>
                      </m:r>
                      <m:r>
                        <a:rPr lang="en-US" altLang="zh-CN" sz="1200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2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12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2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altLang="zh-CN" sz="12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𝑀𝐶</m:t>
                                  </m:r>
                                </m:sub>
                              </m:sSub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12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2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altLang="zh-CN" sz="12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𝑀od𝑒𝑙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𝑀𝐶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altLang="zh-CN" sz="1200" i="1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13" name="文本框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6580" y="4928235"/>
                <a:ext cx="1864995" cy="43878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文本框 10"/>
              <p:cNvSpPr txBox="1"/>
              <p:nvPr/>
            </p:nvSpPr>
            <p:spPr>
              <a:xfrm>
                <a:off x="5457825" y="5548630"/>
                <a:ext cx="2430145" cy="502920"/>
              </a:xfrm>
              <a:prstGeom prst="rect">
                <a:avLst/>
              </a:prstGeom>
              <a:noFill/>
            </p:spPr>
            <p:txBody>
              <a:bodyPr wrap="none" rtlCol="0" anchor="t">
                <a:noAutofit/>
              </a:bodyPr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200" i="1">
                          <a:latin typeface="Cambria Math" panose="02040503050406030204" charset="0"/>
                          <a:cs typeface="Cambria Math" panose="02040503050406030204" charset="0"/>
                        </a:rPr>
                        <m:t>𝐸𝑟𝑟𝑜𝑟</m:t>
                      </m:r>
                      <m:r>
                        <a:rPr lang="en-US" altLang="zh-CN" sz="1200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2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dPr>
                            <m:e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𝑀𝑒𝑎𝑛</m:t>
                              </m:r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−</m:t>
                              </m:r>
                              <m:r>
                                <a:rPr lang="en-US" altLang="zh-CN" sz="12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𝑇𝑟𝑢𝑒</m:t>
                              </m:r>
                            </m:e>
                          </m:d>
                        </m:num>
                        <m:den>
                          <m:r>
                            <a:rPr lang="en-US" altLang="zh-CN" sz="12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𝑇𝑟𝑢𝑒</m:t>
                          </m:r>
                        </m:den>
                      </m:f>
                    </m:oMath>
                  </m:oMathPara>
                </a14:m>
                <a:endParaRPr lang="en-US" altLang="zh-CN" sz="1200" i="1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7825" y="5548630"/>
                <a:ext cx="2430145" cy="502920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文本框 27"/>
          <p:cNvSpPr txBox="1"/>
          <p:nvPr/>
        </p:nvSpPr>
        <p:spPr>
          <a:xfrm>
            <a:off x="572135" y="4611370"/>
            <a:ext cx="228092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b="1">
                <a:sym typeface="+mn-ea"/>
              </a:rPr>
              <a:t>training sample</a:t>
            </a:r>
            <a:endParaRPr lang="en-US" altLang="zh-CN" sz="1600" b="1">
              <a:sym typeface="+mn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>
                <a:sym typeface="+mn-ea"/>
              </a:rPr>
              <a:t>source</a:t>
            </a:r>
            <a:r>
              <a:rPr lang="zh-CN" altLang="en-US" sz="1600">
                <a:sym typeface="+mn-ea"/>
              </a:rPr>
              <a:t>：</a:t>
            </a:r>
            <a:r>
              <a:rPr lang="en-US" altLang="zh-CN" sz="1600">
                <a:sym typeface="+mn-ea"/>
              </a:rPr>
              <a:t>pion</a:t>
            </a:r>
            <a:endParaRPr lang="zh-CN" altLang="en-US" sz="1600"/>
          </a:p>
          <a:p>
            <a:pPr>
              <a:lnSpc>
                <a:spcPct val="150000"/>
              </a:lnSpc>
            </a:pPr>
            <a:r>
              <a:rPr lang="en-US" altLang="zh-CN" sz="1600">
                <a:sym typeface="+mn-ea"/>
              </a:rPr>
              <a:t>range</a:t>
            </a:r>
            <a:r>
              <a:rPr lang="zh-CN" altLang="en-US" sz="1600">
                <a:sym typeface="+mn-ea"/>
              </a:rPr>
              <a:t>：</a:t>
            </a:r>
            <a:r>
              <a:rPr lang="en-US" altLang="zh-CN" sz="1600">
                <a:sym typeface="+mn-ea"/>
              </a:rPr>
              <a:t>1-120GeV</a:t>
            </a:r>
            <a:endParaRPr lang="zh-CN" altLang="en-US" sz="1600"/>
          </a:p>
          <a:p>
            <a:pPr>
              <a:lnSpc>
                <a:spcPct val="150000"/>
              </a:lnSpc>
            </a:pPr>
            <a:r>
              <a:rPr lang="en-US" altLang="zh-CN" sz="1600">
                <a:sym typeface="+mn-ea"/>
              </a:rPr>
              <a:t>Event</a:t>
            </a:r>
            <a:r>
              <a:rPr lang="zh-CN" altLang="en-US" sz="1600">
                <a:sym typeface="+mn-ea"/>
              </a:rPr>
              <a:t>：</a:t>
            </a:r>
            <a:r>
              <a:rPr lang="en-US" altLang="zh-CN" sz="1600">
                <a:sym typeface="+mn-ea"/>
              </a:rPr>
              <a:t>train = 70.3e4</a:t>
            </a:r>
            <a:endParaRPr lang="zh-CN" altLang="en-US" sz="1600"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sym typeface="+mn-ea"/>
              </a:rPr>
              <a:t> </a:t>
            </a:r>
            <a:r>
              <a:rPr lang="en-US" altLang="zh-CN" sz="1600">
                <a:sym typeface="+mn-ea"/>
              </a:rPr>
              <a:t>             test  = </a:t>
            </a:r>
            <a:r>
              <a:rPr lang="en-US" altLang="zh-CN" sz="1600">
                <a:sym typeface="+mn-ea"/>
              </a:rPr>
              <a:t>12.4e4</a:t>
            </a:r>
            <a:endParaRPr lang="en-US" altLang="zh-CN" sz="1600"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971155" y="3429000"/>
            <a:ext cx="5080000" cy="3610610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1600" b="0" i="0">
                <a:solidFill>
                  <a:schemeClr val="tx1"/>
                </a:solidFill>
                <a:ea typeface="quote-cjk-patch"/>
                <a:cs typeface="+mn-lt"/>
              </a:rPr>
              <a:t>Resolution</a:t>
            </a:r>
            <a:endParaRPr lang="en-US" altLang="zh-CN" sz="1600" b="0" i="0">
              <a:solidFill>
                <a:schemeClr val="tx1"/>
              </a:solidFill>
              <a:ea typeface="quote-cjk-patch"/>
              <a:cs typeface="+mn-lt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None/>
            </a:pPr>
            <a:r>
              <a:rPr lang="en-US" altLang="zh-CN" sz="1600" b="0" i="0">
                <a:solidFill>
                  <a:schemeClr val="tx1"/>
                </a:solidFill>
                <a:ea typeface="quote-cjk-patch"/>
                <a:cs typeface="+mn-lt"/>
              </a:rPr>
              <a:t>    MLP &amp; CNN: both ~25% improvement</a:t>
            </a:r>
            <a:r>
              <a:rPr lang="en-US" altLang="zh-CN" sz="1600">
                <a:ea typeface="quote-cjk-patch"/>
                <a:cs typeface="+mn-lt"/>
                <a:sym typeface="+mn-ea"/>
              </a:rPr>
              <a:t> (avg) </a:t>
            </a:r>
            <a:endParaRPr lang="en-US" altLang="zh-CN" sz="1600" b="0" i="0">
              <a:solidFill>
                <a:schemeClr val="tx1"/>
              </a:solidFill>
              <a:ea typeface="quote-cjk-patch"/>
              <a:cs typeface="+mn-lt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None/>
            </a:pPr>
            <a:r>
              <a:rPr lang="en-US" altLang="zh-CN" sz="1600" b="0" i="0">
                <a:solidFill>
                  <a:schemeClr val="tx1"/>
                </a:solidFill>
                <a:ea typeface="quote-cjk-patch"/>
                <a:cs typeface="+mn-lt"/>
              </a:rPr>
              <a:t>    ParticleNet: 33.4% improvement (avg) — best</a:t>
            </a:r>
            <a:endParaRPr lang="en-US" altLang="zh-CN" sz="1600" b="0" i="0">
              <a:solidFill>
                <a:schemeClr val="tx1"/>
              </a:solidFill>
              <a:ea typeface="quote-cjk-patch"/>
              <a:cs typeface="+mn-lt"/>
            </a:endParaRPr>
          </a:p>
          <a:p>
            <a:pPr marL="285750" indent="-28575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1600" b="0" i="0">
                <a:solidFill>
                  <a:schemeClr val="tx1"/>
                </a:solidFill>
                <a:ea typeface="quote-cjk-patch"/>
                <a:cs typeface="+mn-lt"/>
              </a:rPr>
              <a:t>Energy Linearity</a:t>
            </a:r>
            <a:endParaRPr lang="en-US" altLang="zh-CN" sz="1600" b="0" i="0">
              <a:solidFill>
                <a:schemeClr val="tx1"/>
              </a:solidFill>
              <a:ea typeface="quote-cjk-patch"/>
              <a:cs typeface="+mn-lt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None/>
            </a:pPr>
            <a:r>
              <a:rPr lang="en-US" altLang="zh-CN" sz="1600" b="0" i="0">
                <a:solidFill>
                  <a:schemeClr val="tx1"/>
                </a:solidFill>
                <a:ea typeface="quote-cjk-patch"/>
                <a:cs typeface="+mn-lt"/>
              </a:rPr>
              <a:t>    MLP: 0.88% (avg) </a:t>
            </a:r>
            <a:endParaRPr lang="en-US" altLang="zh-CN" sz="1600" b="0" i="0">
              <a:solidFill>
                <a:schemeClr val="tx1"/>
              </a:solidFill>
              <a:ea typeface="quote-cjk-patch"/>
              <a:cs typeface="+mn-lt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None/>
            </a:pPr>
            <a:r>
              <a:rPr lang="en-US" altLang="zh-CN" sz="1600" b="0" i="0">
                <a:solidFill>
                  <a:schemeClr val="tx1"/>
                </a:solidFill>
                <a:ea typeface="quote-cjk-patch"/>
                <a:cs typeface="+mn-lt"/>
              </a:rPr>
              <a:t>    CNN: 1.28% (avg) — limited </a:t>
            </a:r>
            <a:endParaRPr lang="en-US" altLang="zh-CN" sz="1600" b="0" i="0">
              <a:solidFill>
                <a:schemeClr val="tx1"/>
              </a:solidFill>
              <a:ea typeface="quote-cjk-patch"/>
              <a:cs typeface="+mn-lt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None/>
            </a:pPr>
            <a:r>
              <a:rPr lang="en-US" altLang="zh-CN" sz="1600" b="0" i="0">
                <a:solidFill>
                  <a:schemeClr val="tx1"/>
                </a:solidFill>
                <a:ea typeface="quote-cjk-patch"/>
                <a:cs typeface="+mn-lt"/>
              </a:rPr>
              <a:t>    ParticleNet: 0.29% (avg, all within ±1%)</a:t>
            </a:r>
            <a:endParaRPr lang="en-US" altLang="zh-CN" sz="1600" b="0" i="0">
              <a:solidFill>
                <a:schemeClr val="tx1"/>
              </a:solidFill>
              <a:ea typeface="quote-cjk-patch"/>
              <a:cs typeface="+mn-lt"/>
            </a:endParaRPr>
          </a:p>
          <a:p>
            <a:pPr marL="285750" indent="-28575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1600">
                <a:ea typeface="quote-cjk-patch"/>
                <a:cs typeface="+mn-lt"/>
                <a:sym typeface="+mn-ea"/>
              </a:rPr>
              <a:t>MLP: solid, stable performance</a:t>
            </a:r>
            <a:endParaRPr lang="en-US" altLang="zh-CN" sz="1600">
              <a:ea typeface="quote-cjk-patch"/>
              <a:cs typeface="+mn-lt"/>
              <a:sym typeface="+mn-ea"/>
            </a:endParaRPr>
          </a:p>
          <a:p>
            <a:pPr marL="285750" indent="-28575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1600">
                <a:ea typeface="quote-cjk-patch"/>
                <a:cs typeface="+mn-lt"/>
                <a:sym typeface="+mn-ea"/>
              </a:rPr>
              <a:t>CNN: no clear advantage over MLP on MC</a:t>
            </a:r>
            <a:endParaRPr lang="en-US" altLang="zh-CN" sz="1600" b="0" i="0">
              <a:solidFill>
                <a:schemeClr val="tx1"/>
              </a:solidFill>
              <a:ea typeface="quote-cjk-patch"/>
              <a:cs typeface="+mn-lt"/>
            </a:endParaRPr>
          </a:p>
          <a:p>
            <a:pPr marL="285750" indent="-28575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1600" b="0" i="0">
                <a:solidFill>
                  <a:srgbClr val="FF0000"/>
                </a:solidFill>
                <a:ea typeface="quote-cjk-patch"/>
                <a:cs typeface="+mn-lt"/>
              </a:rPr>
              <a:t>ParticleNet clearly outperforms MLP &amp; CNN</a:t>
            </a:r>
            <a:endParaRPr lang="en-US" altLang="zh-CN" sz="1600" b="0" i="0">
              <a:solidFill>
                <a:srgbClr val="FF0000"/>
              </a:solidFill>
              <a:ea typeface="quote-cjk-patch"/>
              <a:cs typeface="+mn-lt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None/>
            </a:pPr>
            <a:endParaRPr lang="en-US" altLang="zh-CN" sz="1600" b="0" i="0">
              <a:solidFill>
                <a:srgbClr val="FF0000"/>
              </a:solidFill>
              <a:ea typeface="quote-cjk-patch"/>
              <a:cs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" name="图片 10" descr="Resolution_Data"/>
          <p:cNvPicPr/>
          <p:nvPr/>
        </p:nvPicPr>
        <p:blipFill>
          <a:blip r:embed="rId1"/>
          <a:stretch>
            <a:fillRect/>
          </a:stretch>
        </p:blipFill>
        <p:spPr>
          <a:xfrm>
            <a:off x="257810" y="1022985"/>
            <a:ext cx="3960000" cy="3600000"/>
          </a:xfrm>
          <a:prstGeom prst="rect">
            <a:avLst/>
          </a:prstGeom>
        </p:spPr>
      </p:pic>
      <p:pic>
        <p:nvPicPr>
          <p:cNvPr id="13" name="图片 12" descr="linear_Data"/>
          <p:cNvPicPr/>
          <p:nvPr/>
        </p:nvPicPr>
        <p:blipFill>
          <a:blip r:embed="rId2"/>
          <a:stretch>
            <a:fillRect/>
          </a:stretch>
        </p:blipFill>
        <p:spPr>
          <a:xfrm>
            <a:off x="4116070" y="1022985"/>
            <a:ext cx="3960000" cy="3600000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14655" y="354330"/>
            <a:ext cx="8060690" cy="327660"/>
          </a:xfrm>
        </p:spPr>
        <p:txBody>
          <a:bodyPr>
            <a:normAutofit fontScale="90000"/>
          </a:bodyPr>
          <a:p>
            <a:r>
              <a:rPr lang="en-US" altLang="zh-CN">
                <a:sym typeface="+mn-ea"/>
              </a:rPr>
              <a:t>Results on </a:t>
            </a:r>
            <a:r>
              <a:rPr lang="en-US" altLang="zh-CN">
                <a:sym typeface="+mn-ea"/>
              </a:rPr>
              <a:t>Data</a:t>
            </a:r>
            <a:endParaRPr lang="en-US" altLang="zh-CN">
              <a:sym typeface="+mn-ea"/>
            </a:endParaRPr>
          </a:p>
        </p:txBody>
      </p:sp>
      <p:pic>
        <p:nvPicPr>
          <p:cNvPr id="112" name="picture 112"/>
          <p:cNvPicPr/>
          <p:nvPr/>
        </p:nvPicPr>
        <p:blipFill>
          <a:blip r:embed="rId3"/>
          <a:stretch>
            <a:fillRect/>
          </a:stretch>
        </p:blipFill>
        <p:spPr>
          <a:xfrm rot="21600000">
            <a:off x="0" y="816610"/>
            <a:ext cx="12204000" cy="72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 rot="21600000">
            <a:off x="9404731" y="151854"/>
            <a:ext cx="2633726" cy="438949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915035" y="922655"/>
            <a:ext cx="24618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b="1" kern="0" spc="50" dirty="0">
                <a:solidFill>
                  <a:srgbClr val="000000">
                    <a:alpha val="100000"/>
                  </a:srgbClr>
                </a:solidFill>
                <a:latin typeface="等线 Light" panose="02010600030101010101" charset="-122"/>
                <a:ea typeface="等线 Light" panose="02010600030101010101" charset="-122"/>
                <a:cs typeface="等线 Light" panose="02010600030101010101" charset="-122"/>
                <a:sym typeface="+mn-ea"/>
              </a:rPr>
              <a:t>Resolution</a:t>
            </a:r>
            <a:r>
              <a:rPr kern="0" spc="10" dirty="0">
                <a:solidFill>
                  <a:srgbClr val="000000">
                    <a:alpha val="100000"/>
                  </a:srgbClr>
                </a:solidFill>
                <a:latin typeface="等线 Light" panose="02010600030101010101" charset="-122"/>
                <a:ea typeface="等线 Light" panose="02010600030101010101" charset="-122"/>
                <a:cs typeface="等线 Light" panose="02010600030101010101" charset="-122"/>
                <a:sym typeface="+mn-ea"/>
              </a:rPr>
              <a:t>  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04130" y="922655"/>
            <a:ext cx="1996440" cy="3346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rtl="0" eaLnBrk="0">
              <a:lnSpc>
                <a:spcPct val="88000"/>
              </a:lnSpc>
              <a:spcBef>
                <a:spcPts val="360"/>
              </a:spcBef>
            </a:pPr>
            <a:r>
              <a:rPr b="1" kern="0" spc="50" dirty="0">
                <a:solidFill>
                  <a:srgbClr val="000000">
                    <a:alpha val="100000"/>
                  </a:srgbClr>
                </a:solidFill>
                <a:latin typeface="等线 Light" panose="02010600030101010101" charset="-122"/>
                <a:ea typeface="等线 Light" panose="02010600030101010101" charset="-122"/>
                <a:cs typeface="等线 Light" panose="02010600030101010101" charset="-122"/>
                <a:sym typeface="+mn-ea"/>
              </a:rPr>
              <a:t>Linearity</a:t>
            </a:r>
            <a:r>
              <a:rPr kern="0" spc="10" dirty="0">
                <a:solidFill>
                  <a:srgbClr val="000000">
                    <a:alpha val="100000"/>
                  </a:srgbClr>
                </a:solidFill>
                <a:latin typeface="等线 Light" panose="02010600030101010101" charset="-122"/>
                <a:ea typeface="等线 Light" panose="02010600030101010101" charset="-122"/>
                <a:cs typeface="等线 Light" panose="02010600030101010101" charset="-122"/>
                <a:sym typeface="+mn-ea"/>
              </a:rPr>
              <a:t> </a:t>
            </a:r>
            <a:endParaRPr lang="zh-CN" altLang="en-US"/>
          </a:p>
        </p:txBody>
      </p:sp>
      <p:pic>
        <p:nvPicPr>
          <p:cNvPr id="15" name="图片 14" descr="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8175" y="3719830"/>
            <a:ext cx="3780000" cy="2700000"/>
          </a:xfrm>
          <a:prstGeom prst="rect">
            <a:avLst/>
          </a:prstGeom>
        </p:spPr>
      </p:pic>
      <p:pic>
        <p:nvPicPr>
          <p:cNvPr id="16" name="图片 15" descr="4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63560" y="1019810"/>
            <a:ext cx="3779620" cy="270000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1905000" y="4566285"/>
            <a:ext cx="5080000" cy="2011045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1600">
                <a:sym typeface="+mn-ea"/>
              </a:rPr>
              <a:t>Data are slightly inferior to MC </a:t>
            </a:r>
            <a:r>
              <a:rPr lang="zh-CN" altLang="en-US" sz="1600">
                <a:sym typeface="+mn-ea"/>
              </a:rPr>
              <a:t>（</a:t>
            </a:r>
            <a:r>
              <a:rPr lang="en-US" altLang="zh-CN" sz="1600">
                <a:sym typeface="+mn-ea"/>
              </a:rPr>
              <a:t>0.83% </a:t>
            </a:r>
            <a:r>
              <a:rPr lang="en-US" altLang="zh-CN" sz="1600">
                <a:sym typeface="+mn-ea"/>
              </a:rPr>
              <a:t>on average</a:t>
            </a:r>
            <a:r>
              <a:rPr lang="zh-CN" altLang="en-US" sz="1600">
                <a:sym typeface="+mn-ea"/>
              </a:rPr>
              <a:t>）</a:t>
            </a:r>
            <a:endParaRPr lang="en-US" altLang="zh-CN" sz="1600" b="0" i="0">
              <a:solidFill>
                <a:schemeClr val="tx1"/>
              </a:solidFill>
              <a:ea typeface="quote-cjk-patch"/>
              <a:cs typeface="+mn-lt"/>
            </a:endParaRPr>
          </a:p>
          <a:p>
            <a:pPr marL="285750" indent="-28575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1600" b="0" i="0">
                <a:solidFill>
                  <a:schemeClr val="tx1"/>
                </a:solidFill>
                <a:ea typeface="quote-cjk-patch"/>
                <a:cs typeface="+mn-lt"/>
              </a:rPr>
              <a:t>Resolution</a:t>
            </a:r>
            <a:endParaRPr lang="en-US" altLang="zh-CN" sz="1600" b="0" i="0">
              <a:solidFill>
                <a:schemeClr val="tx1"/>
              </a:solidFill>
              <a:ea typeface="quote-cjk-patch"/>
              <a:cs typeface="+mn-lt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None/>
            </a:pPr>
            <a:r>
              <a:rPr lang="en-US" altLang="zh-CN" sz="1600" b="0" i="0">
                <a:solidFill>
                  <a:schemeClr val="tx1"/>
                </a:solidFill>
                <a:ea typeface="quote-cjk-patch"/>
                <a:cs typeface="+mn-lt"/>
              </a:rPr>
              <a:t>    MLP &amp; CNN:both  ~25% improvement </a:t>
            </a:r>
            <a:r>
              <a:rPr lang="en-US" altLang="zh-CN" sz="1600">
                <a:ea typeface="quote-cjk-patch"/>
                <a:cs typeface="+mn-lt"/>
                <a:sym typeface="+mn-ea"/>
              </a:rPr>
              <a:t> (avg) </a:t>
            </a:r>
            <a:endParaRPr lang="en-US" altLang="zh-CN" sz="1600" b="0" i="0">
              <a:solidFill>
                <a:schemeClr val="tx1"/>
              </a:solidFill>
              <a:ea typeface="quote-cjk-patch"/>
              <a:cs typeface="+mn-lt"/>
            </a:endParaRPr>
          </a:p>
          <a:p>
            <a:pPr marL="285750" indent="-28575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1600" b="0" i="0">
                <a:solidFill>
                  <a:schemeClr val="tx1"/>
                </a:solidFill>
                <a:ea typeface="quote-cjk-patch"/>
                <a:cs typeface="+mn-lt"/>
              </a:rPr>
              <a:t>Energy Linearity</a:t>
            </a:r>
            <a:endParaRPr lang="en-US" altLang="zh-CN" sz="1600" b="0" i="0">
              <a:solidFill>
                <a:schemeClr val="tx1"/>
              </a:solidFill>
              <a:ea typeface="quote-cjk-patch"/>
              <a:cs typeface="+mn-lt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None/>
            </a:pPr>
            <a:r>
              <a:rPr lang="en-US" altLang="zh-CN" sz="1600" b="0" i="0">
                <a:solidFill>
                  <a:schemeClr val="tx1"/>
                </a:solidFill>
                <a:ea typeface="quote-cjk-patch"/>
                <a:cs typeface="+mn-lt"/>
              </a:rPr>
              <a:t>    MLP: 0.64% (avg) </a:t>
            </a:r>
            <a:endParaRPr lang="en-US" altLang="zh-CN" sz="1600" b="0" i="0">
              <a:solidFill>
                <a:schemeClr val="tx1"/>
              </a:solidFill>
              <a:ea typeface="quote-cjk-patch"/>
              <a:cs typeface="+mn-lt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None/>
            </a:pPr>
            <a:r>
              <a:rPr lang="en-US" altLang="zh-CN" sz="1600" b="0" i="0">
                <a:solidFill>
                  <a:schemeClr val="tx1"/>
                </a:solidFill>
                <a:ea typeface="quote-cjk-patch"/>
                <a:cs typeface="+mn-lt"/>
              </a:rPr>
              <a:t>    CNN: 1.11% (avg) — limited </a:t>
            </a:r>
            <a:endParaRPr lang="en-US" altLang="zh-CN" sz="1600" b="0" i="0">
              <a:solidFill>
                <a:srgbClr val="FF0000"/>
              </a:solidFill>
              <a:ea typeface="quote-cjk-patch"/>
              <a:cs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 descr="7b0a202020202262756c6c6574223a20227b5c2263617465676f727949645c223a5c225c222c5c2274656d706c61746549645c223a32303233313730337d220a7d0a"/>
          <p:cNvSpPr>
            <a:spLocks noGrp="1"/>
          </p:cNvSpPr>
          <p:nvPr>
            <p:ph idx="1"/>
          </p:nvPr>
        </p:nvSpPr>
        <p:spPr>
          <a:xfrm>
            <a:off x="414655" y="1022985"/>
            <a:ext cx="11938635" cy="5831840"/>
          </a:xfrm>
        </p:spPr>
        <p:txBody>
          <a:bodyPr>
            <a:normAutofit/>
          </a:bodyPr>
          <a:p>
            <a:pPr>
              <a:lnSpc>
                <a:spcPct val="130000"/>
              </a:lnSpc>
              <a:spcAft>
                <a:spcPts val="0"/>
              </a:spcAft>
            </a:pPr>
            <a:r>
              <a:rPr lang="en-US" altLang="zh-CN" sz="2400"/>
              <a:t>AHCAL : 40 layers </a:t>
            </a:r>
            <a:r>
              <a:rPr lang="en-US" altLang="en-US" sz="2400"/>
              <a:t>×</a:t>
            </a:r>
            <a:r>
              <a:rPr lang="en-US" altLang="zh-CN" sz="2400"/>
              <a:t> 18 </a:t>
            </a:r>
            <a:r>
              <a:rPr lang="en-US" altLang="en-US" sz="2400"/>
              <a:t>×</a:t>
            </a:r>
            <a:r>
              <a:rPr lang="en-US" altLang="zh-CN" sz="2400"/>
              <a:t> 18 cells/layer</a:t>
            </a:r>
            <a:endParaRPr lang="en-US" altLang="zh-CN" sz="2400"/>
          </a:p>
          <a:p>
            <a:pPr algn="l" rtl="0" eaLnBrk="0">
              <a:lnSpc>
                <a:spcPct val="130000"/>
              </a:lnSpc>
              <a:spcAft>
                <a:spcPts val="0"/>
              </a:spcAft>
            </a:pPr>
            <a:r>
              <a:rPr lang="en-US" altLang="zh-CN" sz="2400">
                <a:cs typeface="+mn-lt"/>
                <a:sym typeface="+mn-ea"/>
              </a:rPr>
              <a:t>Model : MLP   CNN   ParticleNet</a:t>
            </a:r>
            <a:endParaRPr lang="en-US" altLang="zh-CN" sz="2400">
              <a:cs typeface="+mn-lt"/>
              <a:sym typeface="+mn-ea"/>
            </a:endParaRPr>
          </a:p>
          <a:p>
            <a:pPr>
              <a:lnSpc>
                <a:spcPct val="130000"/>
              </a:lnSpc>
              <a:spcAft>
                <a:spcPts val="0"/>
              </a:spcAft>
            </a:pPr>
            <a:r>
              <a:rPr lang="en-US" altLang="zh-CN" sz="2400"/>
              <a:t>MC </a:t>
            </a:r>
            <a:r>
              <a:rPr lang="en-US" altLang="zh-CN" sz="2400">
                <a:sym typeface="+mn-ea"/>
              </a:rPr>
              <a:t>results</a:t>
            </a:r>
            <a:r>
              <a:rPr lang="en-US" altLang="zh-CN" sz="2400"/>
              <a:t>:</a:t>
            </a:r>
            <a:endParaRPr lang="en-US" altLang="zh-CN" sz="2400"/>
          </a:p>
          <a:p>
            <a:pPr marL="0" indent="0">
              <a:lnSpc>
                <a:spcPct val="13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2400"/>
              <a:t>       Improvement in resolution: </a:t>
            </a:r>
            <a:r>
              <a:rPr lang="en-US" altLang="zh-CN" sz="2400">
                <a:cs typeface="+mn-lt"/>
                <a:sym typeface="+mn-ea"/>
              </a:rPr>
              <a:t>ParticleNet(</a:t>
            </a:r>
            <a:r>
              <a:rPr lang="en-US" altLang="zh-CN" sz="2400">
                <a:sym typeface="+mn-ea"/>
              </a:rPr>
              <a:t>33.4% ,avg</a:t>
            </a:r>
            <a:r>
              <a:rPr lang="en-US" altLang="zh-CN" sz="2400">
                <a:cs typeface="+mn-lt"/>
                <a:sym typeface="+mn-ea"/>
              </a:rPr>
              <a:t>)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+mn-lt"/>
                <a:sym typeface="+mn-ea"/>
              </a:rPr>
              <a:t>&gt;</a:t>
            </a:r>
            <a:r>
              <a:rPr lang="en-US" altLang="zh-CN" sz="2400">
                <a:cs typeface="+mn-lt"/>
                <a:sym typeface="+mn-ea"/>
              </a:rPr>
              <a:t>CNN(26.7%</a:t>
            </a:r>
            <a:r>
              <a:rPr lang="en-US" altLang="zh-CN" sz="2400">
                <a:sym typeface="+mn-ea"/>
              </a:rPr>
              <a:t> ,avg</a:t>
            </a:r>
            <a:r>
              <a:rPr lang="en-US" altLang="zh-CN" sz="2400">
                <a:cs typeface="+mn-lt"/>
                <a:sym typeface="+mn-ea"/>
              </a:rPr>
              <a:t>)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+mn-lt"/>
                <a:sym typeface="+mn-ea"/>
              </a:rPr>
              <a:t>≈</a:t>
            </a:r>
            <a:r>
              <a:rPr lang="en-US" altLang="zh-CN" sz="2400">
                <a:cs typeface="+mn-lt"/>
                <a:sym typeface="+mn-ea"/>
              </a:rPr>
              <a:t>MLP(23.8%</a:t>
            </a:r>
            <a:r>
              <a:rPr lang="en-US" altLang="zh-CN" sz="2400">
                <a:sym typeface="+mn-ea"/>
              </a:rPr>
              <a:t> ,avg</a:t>
            </a:r>
            <a:r>
              <a:rPr lang="en-US" altLang="zh-CN" sz="2400">
                <a:cs typeface="+mn-lt"/>
                <a:sym typeface="+mn-ea"/>
              </a:rPr>
              <a:t>)   </a:t>
            </a:r>
            <a:endParaRPr lang="en-US" altLang="zh-CN" sz="2400"/>
          </a:p>
          <a:p>
            <a:pPr marL="0" indent="0">
              <a:lnSpc>
                <a:spcPct val="130000"/>
              </a:lnSpc>
              <a:spcAft>
                <a:spcPts val="0"/>
              </a:spcAft>
              <a:buNone/>
            </a:pPr>
            <a:r>
              <a:rPr lang="en-US" altLang="zh-CN" sz="2400"/>
              <a:t>       E</a:t>
            </a:r>
            <a:r>
              <a:rPr lang="en-US" altLang="zh-CN" sz="2400">
                <a:sym typeface="+mn-ea"/>
              </a:rPr>
              <a:t>rror</a:t>
            </a:r>
            <a:r>
              <a:rPr lang="en-US" altLang="zh-CN" sz="2400"/>
              <a:t> in linearity:</a:t>
            </a:r>
            <a:r>
              <a:rPr lang="en-US" altLang="zh-CN" sz="2400">
                <a:cs typeface="+mn-lt"/>
                <a:sym typeface="+mn-ea"/>
              </a:rPr>
              <a:t>ParticleNet(</a:t>
            </a:r>
            <a:r>
              <a:rPr lang="en-US" altLang="zh-CN" sz="2400">
                <a:sym typeface="+mn-ea"/>
              </a:rPr>
              <a:t>0.29% ,avg</a:t>
            </a:r>
            <a:r>
              <a:rPr lang="en-US" altLang="zh-CN" sz="2400">
                <a:cs typeface="+mn-lt"/>
                <a:sym typeface="+mn-ea"/>
              </a:rPr>
              <a:t>)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+mn-lt"/>
                <a:sym typeface="+mn-ea"/>
              </a:rPr>
              <a:t>&lt;</a:t>
            </a:r>
            <a:r>
              <a:rPr lang="en-US" altLang="zh-CN" sz="2400">
                <a:cs typeface="+mn-lt"/>
                <a:sym typeface="+mn-ea"/>
              </a:rPr>
              <a:t>MLP(0.88%</a:t>
            </a:r>
            <a:r>
              <a:rPr lang="en-US" altLang="zh-CN" sz="2400">
                <a:sym typeface="+mn-ea"/>
              </a:rPr>
              <a:t> ,avg</a:t>
            </a:r>
            <a:r>
              <a:rPr lang="en-US" altLang="zh-CN" sz="2400">
                <a:cs typeface="+mn-lt"/>
                <a:sym typeface="+mn-ea"/>
              </a:rPr>
              <a:t>)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+mn-lt"/>
                <a:sym typeface="+mn-ea"/>
              </a:rPr>
              <a:t>&lt;</a:t>
            </a:r>
            <a:r>
              <a:rPr lang="en-US" altLang="zh-CN" sz="2400">
                <a:cs typeface="+mn-lt"/>
                <a:sym typeface="+mn-ea"/>
              </a:rPr>
              <a:t>CNN(1.28%</a:t>
            </a:r>
            <a:r>
              <a:rPr lang="en-US" altLang="zh-CN" sz="2400">
                <a:sym typeface="+mn-ea"/>
              </a:rPr>
              <a:t> ,avg</a:t>
            </a:r>
            <a:r>
              <a:rPr lang="en-US" altLang="zh-CN" sz="2400">
                <a:cs typeface="+mn-lt"/>
                <a:sym typeface="+mn-ea"/>
              </a:rPr>
              <a:t>)</a:t>
            </a:r>
            <a:endParaRPr lang="en-US" altLang="zh-CN" sz="2400"/>
          </a:p>
          <a:p>
            <a:pPr>
              <a:lnSpc>
                <a:spcPct val="130000"/>
              </a:lnSpc>
              <a:spcAft>
                <a:spcPts val="0"/>
              </a:spcAft>
            </a:pPr>
            <a:r>
              <a:rPr lang="en-US" altLang="zh-CN" sz="2400">
                <a:sym typeface="+mn-ea"/>
              </a:rPr>
              <a:t>Beam data</a:t>
            </a:r>
            <a:r>
              <a:rPr lang="en-US" altLang="zh-CN" sz="2400">
                <a:solidFill>
                  <a:schemeClr val="accent1"/>
                </a:solidFill>
                <a:sym typeface="+mn-ea"/>
              </a:rPr>
              <a:t>(</a:t>
            </a:r>
            <a:r>
              <a:rPr sz="2400" kern="0" dirty="0">
                <a:solidFill>
                  <a:schemeClr val="accent1">
                    <a:alpha val="100000"/>
                  </a:schemeClr>
                </a:solidFill>
                <a:ea typeface="Arial" panose="020B0604020202020204"/>
                <a:cs typeface="+mn-lt"/>
                <a:sym typeface="+mn-ea"/>
              </a:rPr>
              <a:t>pion</a:t>
            </a:r>
            <a:r>
              <a:rPr lang="en-US" sz="2400" kern="0" dirty="0">
                <a:solidFill>
                  <a:schemeClr val="accent1">
                    <a:alpha val="100000"/>
                  </a:schemeClr>
                </a:solidFill>
                <a:ea typeface="Arial" panose="020B0604020202020204"/>
                <a:cs typeface="+mn-lt"/>
                <a:sym typeface="+mn-ea"/>
              </a:rPr>
              <a:t>,</a:t>
            </a:r>
            <a:r>
              <a:rPr sz="2400" kern="0" spc="220" dirty="0">
                <a:solidFill>
                  <a:schemeClr val="accent1">
                    <a:alpha val="100000"/>
                  </a:schemeClr>
                </a:solidFill>
                <a:ea typeface="Arial" panose="020B0604020202020204"/>
                <a:cs typeface="+mn-lt"/>
                <a:sym typeface="+mn-ea"/>
              </a:rPr>
              <a:t>1-120</a:t>
            </a:r>
            <a:r>
              <a:rPr sz="2400" kern="0" spc="-370" dirty="0">
                <a:solidFill>
                  <a:schemeClr val="accent1">
                    <a:alpha val="100000"/>
                  </a:schemeClr>
                </a:solidFill>
                <a:ea typeface="Arial" panose="020B0604020202020204"/>
                <a:cs typeface="+mn-lt"/>
                <a:sym typeface="+mn-ea"/>
              </a:rPr>
              <a:t> </a:t>
            </a:r>
            <a:r>
              <a:rPr sz="2400" kern="0" dirty="0">
                <a:solidFill>
                  <a:schemeClr val="accent1">
                    <a:alpha val="100000"/>
                  </a:schemeClr>
                </a:solidFill>
                <a:ea typeface="Arial" panose="020B0604020202020204"/>
                <a:cs typeface="+mn-lt"/>
                <a:sym typeface="+mn-ea"/>
              </a:rPr>
              <a:t>GeV</a:t>
            </a:r>
            <a:r>
              <a:rPr sz="2400" kern="0" spc="220" dirty="0">
                <a:solidFill>
                  <a:schemeClr val="accent1">
                    <a:alpha val="100000"/>
                  </a:schemeClr>
                </a:solidFill>
                <a:ea typeface="Arial" panose="020B0604020202020204"/>
                <a:cs typeface="+mn-lt"/>
                <a:sym typeface="+mn-ea"/>
              </a:rPr>
              <a:t>/c)</a:t>
            </a:r>
            <a:r>
              <a:rPr lang="en-US" altLang="zh-CN" sz="2400">
                <a:solidFill>
                  <a:schemeClr val="accent1"/>
                </a:solidFill>
                <a:sym typeface="+mn-ea"/>
              </a:rPr>
              <a:t> </a:t>
            </a:r>
            <a:r>
              <a:rPr lang="en-US" altLang="zh-CN" sz="2400">
                <a:sym typeface="+mn-ea"/>
              </a:rPr>
              <a:t>results:</a:t>
            </a:r>
            <a:endParaRPr lang="en-US" altLang="zh-CN" sz="2400">
              <a:sym typeface="+mn-ea"/>
            </a:endParaRPr>
          </a:p>
          <a:p>
            <a:pPr marL="0" indent="0">
              <a:lnSpc>
                <a:spcPct val="130000"/>
              </a:lnSpc>
              <a:spcAft>
                <a:spcPts val="0"/>
              </a:spcAft>
              <a:buNone/>
            </a:pPr>
            <a:r>
              <a:rPr lang="en-US" altLang="zh-CN" sz="2400"/>
              <a:t>       </a:t>
            </a:r>
            <a:r>
              <a:rPr lang="en-US" altLang="zh-CN" sz="2400">
                <a:sym typeface="+mn-ea"/>
              </a:rPr>
              <a:t>Improvement in resolution: </a:t>
            </a:r>
            <a:r>
              <a:rPr lang="en-US" altLang="zh-CN" sz="2400">
                <a:cs typeface="+mn-lt"/>
                <a:sym typeface="+mn-ea"/>
              </a:rPr>
              <a:t>CNN(24.8%</a:t>
            </a:r>
            <a:r>
              <a:rPr lang="en-US" altLang="zh-CN" sz="2400">
                <a:sym typeface="+mn-ea"/>
              </a:rPr>
              <a:t> ,avg</a:t>
            </a:r>
            <a:r>
              <a:rPr lang="en-US" altLang="zh-CN" sz="2400">
                <a:cs typeface="+mn-lt"/>
                <a:sym typeface="+mn-ea"/>
              </a:rPr>
              <a:t>)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+mn-lt"/>
                <a:sym typeface="+mn-ea"/>
              </a:rPr>
              <a:t>≈</a:t>
            </a:r>
            <a:r>
              <a:rPr lang="en-US" altLang="zh-CN" sz="2400">
                <a:cs typeface="+mn-lt"/>
                <a:sym typeface="+mn-ea"/>
              </a:rPr>
              <a:t>MLP(25.2%</a:t>
            </a:r>
            <a:r>
              <a:rPr lang="en-US" altLang="zh-CN" sz="2400">
                <a:sym typeface="+mn-ea"/>
              </a:rPr>
              <a:t> ,avg</a:t>
            </a:r>
            <a:r>
              <a:rPr lang="en-US" altLang="zh-CN" sz="2400">
                <a:cs typeface="+mn-lt"/>
                <a:sym typeface="+mn-ea"/>
              </a:rPr>
              <a:t>) </a:t>
            </a:r>
            <a:endParaRPr lang="en-US" altLang="zh-CN" sz="2400"/>
          </a:p>
          <a:p>
            <a:pPr marL="0" indent="0">
              <a:lnSpc>
                <a:spcPct val="130000"/>
              </a:lnSpc>
              <a:spcAft>
                <a:spcPts val="0"/>
              </a:spcAft>
              <a:buNone/>
            </a:pPr>
            <a:r>
              <a:rPr lang="en-US" altLang="zh-CN" sz="2400">
                <a:sym typeface="+mn-ea"/>
              </a:rPr>
              <a:t>       </a:t>
            </a:r>
            <a:r>
              <a:rPr lang="en-US" altLang="zh-CN" sz="2400">
                <a:sym typeface="+mn-ea"/>
              </a:rPr>
              <a:t>E</a:t>
            </a:r>
            <a:r>
              <a:rPr lang="en-US" altLang="zh-CN" sz="2400">
                <a:sym typeface="+mn-ea"/>
              </a:rPr>
              <a:t>rror</a:t>
            </a:r>
            <a:r>
              <a:rPr lang="en-US" altLang="zh-CN" sz="2400">
                <a:sym typeface="+mn-ea"/>
              </a:rPr>
              <a:t> in linearity:</a:t>
            </a:r>
            <a:r>
              <a:rPr lang="en-US" altLang="zh-CN" sz="2400">
                <a:cs typeface="+mn-lt"/>
                <a:sym typeface="+mn-ea"/>
              </a:rPr>
              <a:t>MLP(0.64%</a:t>
            </a:r>
            <a:r>
              <a:rPr lang="en-US" altLang="zh-CN" sz="2400">
                <a:sym typeface="+mn-ea"/>
              </a:rPr>
              <a:t> ,avg</a:t>
            </a:r>
            <a:r>
              <a:rPr lang="en-US" altLang="zh-CN" sz="2400">
                <a:cs typeface="+mn-lt"/>
                <a:sym typeface="+mn-ea"/>
              </a:rPr>
              <a:t>)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+mn-lt"/>
                <a:sym typeface="+mn-ea"/>
              </a:rPr>
              <a:t>&lt;</a:t>
            </a:r>
            <a:r>
              <a:rPr lang="en-US" altLang="zh-CN" sz="2400">
                <a:cs typeface="+mn-lt"/>
                <a:sym typeface="+mn-ea"/>
              </a:rPr>
              <a:t>CNN(1.11%</a:t>
            </a:r>
            <a:r>
              <a:rPr lang="en-US" altLang="zh-CN" sz="2400">
                <a:sym typeface="+mn-ea"/>
              </a:rPr>
              <a:t> ,avg</a:t>
            </a:r>
            <a:r>
              <a:rPr lang="en-US" altLang="zh-CN" sz="2400">
                <a:cs typeface="+mn-lt"/>
                <a:sym typeface="+mn-ea"/>
              </a:rPr>
              <a:t>)</a:t>
            </a:r>
            <a:endParaRPr lang="en-US" altLang="zh-CN" sz="2400">
              <a:cs typeface="+mn-lt"/>
              <a:sym typeface="+mn-ea"/>
            </a:endParaRPr>
          </a:p>
          <a:p>
            <a:pPr>
              <a:lnSpc>
                <a:spcPct val="130000"/>
              </a:lnSpc>
              <a:spcAft>
                <a:spcPts val="0"/>
              </a:spcAft>
            </a:pPr>
            <a:r>
              <a:rPr lang="en-US" altLang="zh-CN" sz="2400">
                <a:solidFill>
                  <a:srgbClr val="FF0000"/>
                </a:solidFill>
                <a:cs typeface="+mn-lt"/>
                <a:sym typeface="+mn-ea"/>
              </a:rPr>
              <a:t>ParticleNet: Major Advantage on AHCAL </a:t>
            </a:r>
            <a:r>
              <a:rPr lang="zh-CN" altLang="en-US" sz="2400">
                <a:solidFill>
                  <a:srgbClr val="FF0000"/>
                </a:solidFill>
                <a:cs typeface="+mn-lt"/>
                <a:sym typeface="+mn-ea"/>
              </a:rPr>
              <a:t>！</a:t>
            </a:r>
            <a:endParaRPr lang="zh-CN" altLang="en-US" sz="2400">
              <a:solidFill>
                <a:srgbClr val="FF0000"/>
              </a:solidFill>
              <a:cs typeface="+mn-lt"/>
              <a:sym typeface="+mn-ea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14655" y="354330"/>
            <a:ext cx="8060690" cy="327660"/>
          </a:xfrm>
        </p:spPr>
        <p:txBody>
          <a:bodyPr>
            <a:normAutofit fontScale="90000"/>
          </a:bodyPr>
          <a:p>
            <a:br>
              <a:rPr lang="en-US" altLang="zh-CN"/>
            </a:br>
            <a:r>
              <a:rPr lang="en-US" altLang="zh-CN"/>
              <a:t>Summary</a:t>
            </a:r>
            <a:br>
              <a:rPr lang="en-US" altLang="zh-CN"/>
            </a:br>
            <a:endParaRPr lang="en-US" altLang="zh-CN"/>
          </a:p>
        </p:txBody>
      </p:sp>
      <p:pic>
        <p:nvPicPr>
          <p:cNvPr id="112" name="picture 112"/>
          <p:cNvPicPr/>
          <p:nvPr/>
        </p:nvPicPr>
        <p:blipFill>
          <a:blip r:embed="rId1"/>
          <a:stretch>
            <a:fillRect/>
          </a:stretch>
        </p:blipFill>
        <p:spPr>
          <a:xfrm rot="21600000">
            <a:off x="0" y="816610"/>
            <a:ext cx="12204000" cy="72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 rot="21600000">
            <a:off x="9404731" y="151854"/>
            <a:ext cx="2633726" cy="438949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868795" y="5956300"/>
            <a:ext cx="6061075" cy="5492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6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Thanks for your attention!</a:t>
            </a:r>
            <a:endParaRPr lang="en-US" altLang="zh-CN" sz="36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14655" y="354330"/>
            <a:ext cx="8060690" cy="327660"/>
          </a:xfrm>
        </p:spPr>
        <p:txBody>
          <a:bodyPr>
            <a:normAutofit fontScale="90000"/>
          </a:bodyPr>
          <a:p>
            <a:r>
              <a:rPr lang="en-US" altLang="zh-CN"/>
              <a:t>back </a:t>
            </a:r>
            <a:r>
              <a:rPr lang="en-US" altLang="zh-CN"/>
              <a:t>up</a:t>
            </a:r>
            <a:endParaRPr lang="en-US" altLang="zh-CN"/>
          </a:p>
        </p:txBody>
      </p:sp>
      <p:pic>
        <p:nvPicPr>
          <p:cNvPr id="112" name="picture 112"/>
          <p:cNvPicPr/>
          <p:nvPr/>
        </p:nvPicPr>
        <p:blipFill>
          <a:blip r:embed="rId1"/>
          <a:stretch>
            <a:fillRect/>
          </a:stretch>
        </p:blipFill>
        <p:spPr>
          <a:xfrm rot="21600000">
            <a:off x="0" y="816610"/>
            <a:ext cx="12204000" cy="72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 rot="21600000">
            <a:off x="9404731" y="151854"/>
            <a:ext cx="2633726" cy="438949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14655" y="354330"/>
            <a:ext cx="8060690" cy="327660"/>
          </a:xfrm>
        </p:spPr>
        <p:txBody>
          <a:bodyPr>
            <a:normAutofit fontScale="90000"/>
          </a:bodyPr>
          <a:p>
            <a:r>
              <a:rPr lang="en-US" altLang="zh-CN"/>
              <a:t>back </a:t>
            </a:r>
            <a:r>
              <a:rPr lang="en-US" altLang="zh-CN"/>
              <a:t>up</a:t>
            </a:r>
            <a:endParaRPr lang="en-US" altLang="zh-CN"/>
          </a:p>
        </p:txBody>
      </p:sp>
      <p:pic>
        <p:nvPicPr>
          <p:cNvPr id="112" name="picture 112"/>
          <p:cNvPicPr/>
          <p:nvPr/>
        </p:nvPicPr>
        <p:blipFill>
          <a:blip r:embed="rId1"/>
          <a:stretch>
            <a:fillRect/>
          </a:stretch>
        </p:blipFill>
        <p:spPr>
          <a:xfrm rot="21600000">
            <a:off x="0" y="816610"/>
            <a:ext cx="12204000" cy="72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 rot="21600000">
            <a:off x="9404731" y="151854"/>
            <a:ext cx="2633726" cy="438949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graphicFrame>
        <p:nvGraphicFramePr>
          <p:cNvPr id="15" name="表格 14"/>
          <p:cNvGraphicFramePr/>
          <p:nvPr>
            <p:custDataLst>
              <p:tags r:id="rId4"/>
            </p:custDataLst>
          </p:nvPr>
        </p:nvGraphicFramePr>
        <p:xfrm>
          <a:off x="982345" y="1889125"/>
          <a:ext cx="10767060" cy="3856990"/>
        </p:xfrm>
        <a:graphic>
          <a:graphicData uri="http://schemas.openxmlformats.org/drawingml/2006/table">
            <a:tbl>
              <a:tblPr firstRow="1" bandRow="1">
                <a:tableStyleId>{C1B3C48A-2995-49DF-94B4-D95A3DCF72CA}</a:tableStyleId>
              </a:tblPr>
              <a:tblGrid>
                <a:gridCol w="1051560"/>
                <a:gridCol w="0"/>
                <a:gridCol w="1050925"/>
                <a:gridCol w="989330"/>
                <a:gridCol w="990600"/>
                <a:gridCol w="461010"/>
                <a:gridCol w="461645"/>
                <a:gridCol w="989965"/>
                <a:gridCol w="989965"/>
                <a:gridCol w="989330"/>
                <a:gridCol w="989965"/>
                <a:gridCol w="989330"/>
                <a:gridCol w="813435"/>
              </a:tblGrid>
              <a:tr h="70739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event</a:t>
                      </a:r>
                      <a:endParaRPr lang="en-US" altLang="zh-CN"/>
                    </a:p>
                  </a:txBody>
                  <a:tcPr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energy(GeV)</a:t>
                      </a:r>
                      <a:endParaRPr lang="en-US" altLang="zh-CN"/>
                    </a:p>
                  </a:txBody>
                  <a:tcPr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10</a:t>
                      </a:r>
                      <a:endParaRPr lang="en-US" altLang="zh-CN"/>
                    </a:p>
                  </a:txBody>
                  <a:tcPr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20</a:t>
                      </a:r>
                      <a:endParaRPr lang="en-US" altLang="zh-CN"/>
                    </a:p>
                  </a:txBody>
                  <a:tcPr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30</a:t>
                      </a:r>
                      <a:endParaRPr lang="en-US" altLang="zh-CN"/>
                    </a:p>
                  </a:txBody>
                  <a:tcPr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 anchor="ctr" anchorCtr="0"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40</a:t>
                      </a:r>
                      <a:endParaRPr lang="en-US" altLang="zh-CN"/>
                    </a:p>
                  </a:txBody>
                  <a:tcPr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50</a:t>
                      </a:r>
                      <a:endParaRPr lang="en-US" altLang="zh-CN"/>
                    </a:p>
                  </a:txBody>
                  <a:tcPr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60</a:t>
                      </a:r>
                      <a:endParaRPr lang="en-US" altLang="zh-CN"/>
                    </a:p>
                  </a:txBody>
                  <a:tcPr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70</a:t>
                      </a:r>
                      <a:endParaRPr lang="en-US" altLang="zh-CN"/>
                    </a:p>
                  </a:txBody>
                  <a:tcPr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80</a:t>
                      </a:r>
                      <a:endParaRPr lang="en-US" altLang="zh-CN"/>
                    </a:p>
                  </a:txBody>
                  <a:tcPr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100</a:t>
                      </a:r>
                      <a:endParaRPr lang="en-US" altLang="zh-CN"/>
                    </a:p>
                  </a:txBody>
                  <a:tcPr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50215">
                <a:tc rowSpan="3"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Data</a:t>
                      </a:r>
                      <a:endParaRPr lang="en-US" altLang="zh-CN"/>
                    </a:p>
                  </a:txBody>
                  <a:tcPr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rowSpan="3" hMerge="1">
                  <a:tcPr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Pre-cut</a:t>
                      </a:r>
                      <a:endParaRPr lang="en-US" altLang="zh-CN"/>
                    </a:p>
                  </a:txBody>
                  <a:tcPr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1,027,814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749,791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p>
                      <a:pPr algn="ctr" fontAlgn="ctr"/>
                      <a:r>
                        <a:rPr lang="en-US" altLang="zh-CN" sz="1100"/>
                        <a:t>1,081,725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 marL="7937" marR="7937" marT="7937" marB="0" anchor="ctr" anchorCtr="0"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1,038,984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1,258,699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1,034,938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1,058,822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1,073,061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1,286,608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49580">
                <a:tc vMerge="1" gridSpan="2"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</a:tcPr>
                </a:tc>
                <a:tc vMerge="1" hMerge="1"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Post-cut</a:t>
                      </a:r>
                      <a:endParaRPr lang="en-US" altLang="zh-CN"/>
                    </a:p>
                  </a:txBody>
                  <a:tcPr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83,860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302,303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p>
                      <a:pPr algn="ctr" fontAlgn="ctr"/>
                      <a:r>
                        <a:rPr lang="en-US" altLang="zh-CN" sz="1100"/>
                        <a:t>486,653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 marL="7937" marR="7937" marT="7937" marB="0" anchor="ctr" anchorCtr="0"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458,874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498,094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369,281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327,979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283,120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253,900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50215">
                <a:tc vMerge="1" gridSpan="2"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 hMerge="1"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Fraction</a:t>
                      </a:r>
                      <a:r>
                        <a:rPr lang="zh-CN" altLang="en-US"/>
                        <a:t>（</a:t>
                      </a:r>
                      <a:r>
                        <a:rPr lang="en-US" altLang="zh-CN"/>
                        <a:t>%</a:t>
                      </a:r>
                      <a:r>
                        <a:rPr lang="zh-CN" altLang="en-US"/>
                        <a:t>）</a:t>
                      </a:r>
                      <a:endParaRPr lang="zh-CN" altLang="en-US"/>
                    </a:p>
                  </a:txBody>
                  <a:tcPr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8.16 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40.32 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p>
                      <a:pPr algn="ctr" fontAlgn="ctr"/>
                      <a:r>
                        <a:rPr lang="en-US" altLang="zh-CN" sz="1100"/>
                        <a:t>44.99 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 marL="7937" marR="7937" marT="7937" marB="0" anchor="ctr" anchorCtr="0"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44.17 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39.57 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35.68 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30.98 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26.38 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19.73 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49580">
                <a:tc rowSpan="3" gridSpan="2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MC</a:t>
                      </a:r>
                      <a:endParaRPr lang="en-US" altLang="zh-CN"/>
                    </a:p>
                  </a:txBody>
                  <a:tcPr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rowSpan="3" hMerge="1">
                  <a:tcPr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Pre-cut</a:t>
                      </a:r>
                      <a:endParaRPr lang="en-US" altLang="zh-CN"/>
                    </a:p>
                  </a:txBody>
                  <a:tcPr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400,000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400,000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p>
                      <a:pPr algn="ctr" fontAlgn="ctr"/>
                      <a:r>
                        <a:rPr lang="en-US" altLang="zh-CN" sz="1100"/>
                        <a:t>400,000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 marL="7937" marR="7937" marT="7937" marB="0" anchor="ctr" anchorCtr="0"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400,000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400,000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400,000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400,000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400,000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394,000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50215">
                <a:tc vMerge="1" gridSpan="2"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</a:tcPr>
                </a:tc>
                <a:tc vMerge="1" hMerge="1"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 Post-cut</a:t>
                      </a:r>
                      <a:endParaRPr lang="en-US" altLang="zh-CN"/>
                    </a:p>
                  </a:txBody>
                  <a:tcPr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201,676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211,115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p>
                      <a:pPr algn="ctr" fontAlgn="ctr"/>
                      <a:r>
                        <a:rPr lang="en-US" altLang="zh-CN" sz="1100"/>
                        <a:t>199,497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 marL="7937" marR="7937" marT="7937" marB="0" anchor="ctr" anchorCtr="0"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186,119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169,367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152,117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133,628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116,822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87,346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49580">
                <a:tc vMerge="1" gridSpan="2"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 hMerge="1"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Fraction</a:t>
                      </a:r>
                      <a:r>
                        <a:rPr lang="zh-CN" altLang="en-US"/>
                        <a:t>（</a:t>
                      </a:r>
                      <a:r>
                        <a:rPr lang="en-US" altLang="zh-CN"/>
                        <a:t>%</a:t>
                      </a:r>
                      <a:r>
                        <a:rPr lang="zh-CN" altLang="en-US"/>
                        <a:t>）</a:t>
                      </a:r>
                      <a:endParaRPr lang="zh-CN" altLang="en-US"/>
                    </a:p>
                  </a:txBody>
                  <a:tcPr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50.42 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52.78 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p>
                      <a:pPr algn="ctr" fontAlgn="ctr"/>
                      <a:r>
                        <a:rPr lang="en-US" altLang="zh-CN" sz="1100"/>
                        <a:t>49.87 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 marL="7937" marR="7937" marT="7937" marB="0" anchor="ctr" anchorCtr="0"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46.53 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42.34 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38.03 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33.41 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29.21 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100"/>
                        <a:t>22.17 </a:t>
                      </a:r>
                      <a:endParaRPr lang="en-US" altLang="zh-CN" sz="1100"/>
                    </a:p>
                  </a:txBody>
                  <a:tcPr marL="7937" marR="7937" marT="7937" marB="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50215">
                <a:tc gridSpan="6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Train : 703,747</a:t>
                      </a:r>
                      <a:endParaRPr lang="en-US" altLang="zh-CN"/>
                    </a:p>
                  </a:txBody>
                  <a:tcPr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 anchor="ctr" anchorCtr="0"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 anchor="ctr" anchorCtr="0"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 anchor="ctr" anchorCtr="0"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 anchor="ctr" anchorCtr="0"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 anchor="ctr" anchorCtr="0"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Test : 124,035</a:t>
                      </a:r>
                      <a:endParaRPr lang="en-US" altLang="zh-CN"/>
                    </a:p>
                  </a:txBody>
                  <a:tcPr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 anchor="ctr" anchorCtr="0"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 anchor="ctr" anchorCtr="0"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 anchor="ctr" anchorCtr="0"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 anchor="ctr" anchorCtr="0"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 anchor="ctr" anchorCtr="0"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 anchor="ctr" anchorCtr="0"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14655" y="354330"/>
            <a:ext cx="8060690" cy="327660"/>
          </a:xfrm>
        </p:spPr>
        <p:txBody>
          <a:bodyPr>
            <a:normAutofit fontScale="90000"/>
          </a:bodyPr>
          <a:p>
            <a:r>
              <a:rPr lang="en-US" altLang="zh-CN"/>
              <a:t>back </a:t>
            </a:r>
            <a:r>
              <a:rPr lang="en-US" altLang="zh-CN"/>
              <a:t>up</a:t>
            </a:r>
            <a:endParaRPr lang="en-US" altLang="zh-CN"/>
          </a:p>
        </p:txBody>
      </p:sp>
      <p:pic>
        <p:nvPicPr>
          <p:cNvPr id="112" name="picture 112"/>
          <p:cNvPicPr/>
          <p:nvPr/>
        </p:nvPicPr>
        <p:blipFill>
          <a:blip r:embed="rId1"/>
          <a:stretch>
            <a:fillRect/>
          </a:stretch>
        </p:blipFill>
        <p:spPr>
          <a:xfrm rot="21600000">
            <a:off x="0" y="816610"/>
            <a:ext cx="12204000" cy="72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 rot="21600000">
            <a:off x="9404731" y="151854"/>
            <a:ext cx="2633726" cy="438949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histogram_comparis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265" y="1503680"/>
            <a:ext cx="5235575" cy="417512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" name="图片 9" descr="100"/>
          <p:cNvPicPr/>
          <p:nvPr/>
        </p:nvPicPr>
        <p:blipFill>
          <a:blip r:embed="rId1"/>
          <a:stretch>
            <a:fillRect/>
          </a:stretch>
        </p:blipFill>
        <p:spPr>
          <a:xfrm>
            <a:off x="1193165" y="3721735"/>
            <a:ext cx="3420000" cy="2520000"/>
          </a:xfrm>
          <a:prstGeom prst="rect">
            <a:avLst/>
          </a:prstGeom>
        </p:spPr>
      </p:pic>
      <p:pic>
        <p:nvPicPr>
          <p:cNvPr id="11" name="图片 10" descr="MC_100"/>
          <p:cNvPicPr/>
          <p:nvPr/>
        </p:nvPicPr>
        <p:blipFill>
          <a:blip r:embed="rId2"/>
          <a:stretch>
            <a:fillRect/>
          </a:stretch>
        </p:blipFill>
        <p:spPr>
          <a:xfrm>
            <a:off x="1193165" y="1201420"/>
            <a:ext cx="3420000" cy="2520000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14655" y="354330"/>
            <a:ext cx="8060690" cy="327660"/>
          </a:xfrm>
        </p:spPr>
        <p:txBody>
          <a:bodyPr>
            <a:normAutofit fontScale="90000"/>
          </a:bodyPr>
          <a:p>
            <a:r>
              <a:rPr lang="en-US" altLang="zh-CN"/>
              <a:t>Energy Spectrum@100</a:t>
            </a:r>
            <a:r>
              <a:rPr lang="en-US" altLang="zh-CN"/>
              <a:t>GeV</a:t>
            </a:r>
            <a:endParaRPr lang="en-US" altLang="zh-CN"/>
          </a:p>
        </p:txBody>
      </p:sp>
      <p:pic>
        <p:nvPicPr>
          <p:cNvPr id="112" name="picture 112"/>
          <p:cNvPicPr/>
          <p:nvPr/>
        </p:nvPicPr>
        <p:blipFill>
          <a:blip r:embed="rId3"/>
          <a:stretch>
            <a:fillRect/>
          </a:stretch>
        </p:blipFill>
        <p:spPr>
          <a:xfrm rot="21600000">
            <a:off x="0" y="816610"/>
            <a:ext cx="12204000" cy="72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 rot="21600000">
            <a:off x="9404731" y="151854"/>
            <a:ext cx="2633726" cy="438949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3" name="图片 2" descr="MC_100"/>
          <p:cNvPicPr/>
          <p:nvPr/>
        </p:nvPicPr>
        <p:blipFill>
          <a:blip r:embed="rId6"/>
          <a:stretch>
            <a:fillRect/>
          </a:stretch>
        </p:blipFill>
        <p:spPr>
          <a:xfrm>
            <a:off x="8268970" y="1201420"/>
            <a:ext cx="3420000" cy="2520000"/>
          </a:xfrm>
          <a:prstGeom prst="rect">
            <a:avLst/>
          </a:prstGeom>
        </p:spPr>
      </p:pic>
      <p:pic>
        <p:nvPicPr>
          <p:cNvPr id="6" name="图片 5" descr="100"/>
          <p:cNvPicPr/>
          <p:nvPr/>
        </p:nvPicPr>
        <p:blipFill>
          <a:blip r:embed="rId7"/>
          <a:stretch>
            <a:fillRect/>
          </a:stretch>
        </p:blipFill>
        <p:spPr>
          <a:xfrm>
            <a:off x="8268970" y="3721735"/>
            <a:ext cx="3420000" cy="2520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391275" y="1114425"/>
            <a:ext cx="1229360" cy="4603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pPr algn="ctr"/>
            <a:r>
              <a:rPr lang="en-US" altLang="zh-CN" sz="2400" b="1"/>
              <a:t>Data</a:t>
            </a:r>
            <a:endParaRPr lang="en-US" altLang="zh-CN" sz="2400" b="1"/>
          </a:p>
        </p:txBody>
      </p:sp>
      <p:sp>
        <p:nvSpPr>
          <p:cNvPr id="9" name="文本框 8"/>
          <p:cNvSpPr txBox="1"/>
          <p:nvPr/>
        </p:nvSpPr>
        <p:spPr>
          <a:xfrm>
            <a:off x="0" y="1022985"/>
            <a:ext cx="1108075" cy="4603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pPr algn="ctr"/>
            <a:r>
              <a:rPr lang="en-US" altLang="zh-CN" sz="2400" b="1"/>
              <a:t>MC</a:t>
            </a:r>
            <a:endParaRPr lang="en-US" altLang="zh-CN" sz="2400" b="1"/>
          </a:p>
        </p:txBody>
      </p:sp>
      <p:sp>
        <p:nvSpPr>
          <p:cNvPr id="13" name="文本框 12"/>
          <p:cNvSpPr txBox="1"/>
          <p:nvPr/>
        </p:nvSpPr>
        <p:spPr>
          <a:xfrm>
            <a:off x="2358390" y="1057910"/>
            <a:ext cx="1089660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pPr algn="ctr"/>
            <a:r>
              <a:rPr lang="en-US" altLang="zh-CN"/>
              <a:t>Raw</a:t>
            </a:r>
            <a:endParaRPr lang="en-US" altLang="zh-CN"/>
          </a:p>
        </p:txBody>
      </p:sp>
      <p:sp>
        <p:nvSpPr>
          <p:cNvPr id="14" name="文本框 13"/>
          <p:cNvSpPr txBox="1"/>
          <p:nvPr/>
        </p:nvSpPr>
        <p:spPr>
          <a:xfrm>
            <a:off x="2049780" y="3582035"/>
            <a:ext cx="1706880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pPr algn="ctr"/>
            <a:r>
              <a:rPr lang="en-US" altLang="zh-CN"/>
              <a:t>MLP</a:t>
            </a:r>
            <a:endParaRPr lang="en-US" altLang="zh-CN"/>
          </a:p>
        </p:txBody>
      </p:sp>
      <p:sp>
        <p:nvSpPr>
          <p:cNvPr id="15" name="文本框 14"/>
          <p:cNvSpPr txBox="1"/>
          <p:nvPr/>
        </p:nvSpPr>
        <p:spPr>
          <a:xfrm>
            <a:off x="9404985" y="1014730"/>
            <a:ext cx="1089660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pPr algn="ctr"/>
            <a:r>
              <a:rPr lang="en-US" altLang="zh-CN"/>
              <a:t>Raw</a:t>
            </a:r>
            <a:endParaRPr lang="en-US" altLang="zh-CN"/>
          </a:p>
        </p:txBody>
      </p:sp>
      <p:sp>
        <p:nvSpPr>
          <p:cNvPr id="16" name="文本框 15"/>
          <p:cNvSpPr txBox="1"/>
          <p:nvPr/>
        </p:nvSpPr>
        <p:spPr>
          <a:xfrm>
            <a:off x="9096375" y="3581400"/>
            <a:ext cx="1706880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pPr algn="ctr"/>
            <a:r>
              <a:rPr lang="en-US" altLang="zh-CN"/>
              <a:t>MLP</a:t>
            </a:r>
            <a:endParaRPr lang="en-US" altLang="zh-CN"/>
          </a:p>
        </p:txBody>
      </p:sp>
      <p:sp>
        <p:nvSpPr>
          <p:cNvPr id="18" name="文本框 17"/>
          <p:cNvSpPr txBox="1"/>
          <p:nvPr/>
        </p:nvSpPr>
        <p:spPr>
          <a:xfrm>
            <a:off x="4160520" y="4943475"/>
            <a:ext cx="4450080" cy="10077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algn="ctr">
              <a:buFont typeface="Arial" panose="020B0604020202020204" pitchFamily="34" charset="0"/>
              <a:buNone/>
            </a:pPr>
            <a:r>
              <a:rPr lang="en-US" altLang="zh-CN"/>
              <a:t>Resolution: Data overall worse than MC</a:t>
            </a:r>
            <a:br>
              <a:rPr lang="zh-CN" altLang="en-US"/>
            </a:br>
            <a:r>
              <a:rPr lang="zh-CN" altLang="en-US"/>
              <a:t>（</a:t>
            </a:r>
            <a:r>
              <a:rPr lang="en-US" altLang="zh-CN"/>
              <a:t>Larger σ</a:t>
            </a:r>
            <a:r>
              <a:rPr lang="zh-CN" altLang="en-US"/>
              <a:t>）</a:t>
            </a:r>
            <a:r>
              <a:rPr lang="en-US" altLang="zh-CN"/>
              <a:t>    </a:t>
            </a:r>
            <a:endParaRPr lang="en-US" alt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" name="图片 11" descr="Resolution"/>
          <p:cNvPicPr/>
          <p:nvPr/>
        </p:nvPicPr>
        <p:blipFill>
          <a:blip r:embed="rId1"/>
          <a:stretch>
            <a:fillRect/>
          </a:stretch>
        </p:blipFill>
        <p:spPr>
          <a:xfrm>
            <a:off x="81280" y="1022985"/>
            <a:ext cx="3600000" cy="3600000"/>
          </a:xfrm>
          <a:prstGeom prst="rect">
            <a:avLst/>
          </a:prstGeom>
        </p:spPr>
      </p:pic>
      <p:pic>
        <p:nvPicPr>
          <p:cNvPr id="9" name="图片 8" descr="linear2"/>
          <p:cNvPicPr/>
          <p:nvPr/>
        </p:nvPicPr>
        <p:blipFill>
          <a:blip r:embed="rId2"/>
          <a:stretch>
            <a:fillRect/>
          </a:stretch>
        </p:blipFill>
        <p:spPr>
          <a:xfrm>
            <a:off x="3337560" y="1022985"/>
            <a:ext cx="3960000" cy="3600000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14655" y="354330"/>
            <a:ext cx="8060690" cy="327660"/>
          </a:xfrm>
        </p:spPr>
        <p:txBody>
          <a:bodyPr>
            <a:normAutofit fontScale="90000"/>
          </a:bodyPr>
          <a:p>
            <a:r>
              <a:rPr lang="en-US" altLang="zh-CN">
                <a:sym typeface="+mn-ea"/>
              </a:rPr>
              <a:t>MLP  Results</a:t>
            </a:r>
            <a:endParaRPr lang="zh-CN" altLang="en-US"/>
          </a:p>
        </p:txBody>
      </p:sp>
      <p:pic>
        <p:nvPicPr>
          <p:cNvPr id="112" name="picture 112"/>
          <p:cNvPicPr/>
          <p:nvPr/>
        </p:nvPicPr>
        <p:blipFill>
          <a:blip r:embed="rId3"/>
          <a:stretch>
            <a:fillRect/>
          </a:stretch>
        </p:blipFill>
        <p:spPr>
          <a:xfrm rot="21600000">
            <a:off x="0" y="816610"/>
            <a:ext cx="12204000" cy="72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 rot="21600000">
            <a:off x="9404731" y="151854"/>
            <a:ext cx="2633726" cy="438949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50240" y="856615"/>
            <a:ext cx="24618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b="1" kern="0" spc="50" dirty="0">
                <a:solidFill>
                  <a:srgbClr val="000000">
                    <a:alpha val="100000"/>
                  </a:srgbClr>
                </a:solidFill>
                <a:latin typeface="等线 Light" panose="02010600030101010101" charset="-122"/>
                <a:ea typeface="等线 Light" panose="02010600030101010101" charset="-122"/>
                <a:cs typeface="等线 Light" panose="02010600030101010101" charset="-122"/>
                <a:sym typeface="+mn-ea"/>
              </a:rPr>
              <a:t>Resolution</a:t>
            </a:r>
            <a:r>
              <a:rPr kern="0" spc="10" dirty="0">
                <a:solidFill>
                  <a:srgbClr val="000000">
                    <a:alpha val="100000"/>
                  </a:srgbClr>
                </a:solidFill>
                <a:latin typeface="等线 Light" panose="02010600030101010101" charset="-122"/>
                <a:ea typeface="等线 Light" panose="02010600030101010101" charset="-122"/>
                <a:cs typeface="等线 Light" panose="02010600030101010101" charset="-122"/>
                <a:sym typeface="+mn-ea"/>
              </a:rPr>
              <a:t>  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4363085" y="888365"/>
            <a:ext cx="1996440" cy="3346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rtl="0" eaLnBrk="0">
              <a:lnSpc>
                <a:spcPct val="88000"/>
              </a:lnSpc>
              <a:spcBef>
                <a:spcPts val="360"/>
              </a:spcBef>
            </a:pPr>
            <a:r>
              <a:rPr b="1" kern="0" spc="50" dirty="0">
                <a:solidFill>
                  <a:srgbClr val="000000">
                    <a:alpha val="100000"/>
                  </a:srgbClr>
                </a:solidFill>
                <a:latin typeface="等线 Light" panose="02010600030101010101" charset="-122"/>
                <a:ea typeface="等线 Light" panose="02010600030101010101" charset="-122"/>
                <a:cs typeface="等线 Light" panose="02010600030101010101" charset="-122"/>
                <a:sym typeface="+mn-ea"/>
              </a:rPr>
              <a:t>Linearity</a:t>
            </a:r>
            <a:r>
              <a:rPr kern="0" spc="10" dirty="0">
                <a:solidFill>
                  <a:srgbClr val="000000">
                    <a:alpha val="100000"/>
                  </a:srgbClr>
                </a:solidFill>
                <a:latin typeface="等线 Light" panose="02010600030101010101" charset="-122"/>
                <a:ea typeface="等线 Light" panose="02010600030101010101" charset="-122"/>
                <a:cs typeface="等线 Light" panose="02010600030101010101" charset="-122"/>
                <a:sym typeface="+mn-ea"/>
              </a:rPr>
              <a:t> 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文本框 12"/>
              <p:cNvSpPr txBox="1"/>
              <p:nvPr/>
            </p:nvSpPr>
            <p:spPr>
              <a:xfrm>
                <a:off x="7077075" y="6144895"/>
                <a:ext cx="1984375" cy="576580"/>
              </a:xfrm>
              <a:prstGeom prst="rect">
                <a:avLst/>
              </a:prstGeom>
              <a:noFill/>
            </p:spPr>
            <p:txBody>
              <a:bodyPr wrap="none" rtlCol="0" anchor="t">
                <a:noAutofit/>
              </a:bodyPr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400" i="1">
                          <a:latin typeface="Cambria Math" panose="02040503050406030204" charset="0"/>
                          <a:cs typeface="Cambria Math" panose="02040503050406030204" charset="0"/>
                        </a:rPr>
                        <m:t>𝐼𝑚𝑝</m:t>
                      </m:r>
                      <m:r>
                        <a:rPr lang="en-US" altLang="zh-CN" sz="1400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sz="14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14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altLang="zh-CN" sz="14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𝑀𝐶</m:t>
                                  </m:r>
                                </m:sub>
                              </m:sSub>
                              <m:r>
                                <a:rPr lang="en-US" altLang="zh-CN" sz="14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14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altLang="zh-CN" sz="14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𝑀𝐿𝑃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altLang="zh-CN" sz="14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zh-CN" sz="14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𝑀𝐶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altLang="zh-CN" sz="1400" i="1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13" name="文本框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7075" y="6144895"/>
                <a:ext cx="1984375" cy="57658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文本框 13"/>
              <p:cNvSpPr txBox="1"/>
              <p:nvPr/>
            </p:nvSpPr>
            <p:spPr>
              <a:xfrm>
                <a:off x="8767445" y="6145530"/>
                <a:ext cx="2586355" cy="661035"/>
              </a:xfrm>
              <a:prstGeom prst="rect">
                <a:avLst/>
              </a:prstGeom>
              <a:noFill/>
            </p:spPr>
            <p:txBody>
              <a:bodyPr wrap="none" rtlCol="0" anchor="t">
                <a:noAutofit/>
              </a:bodyPr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400" i="1">
                          <a:latin typeface="Cambria Math" panose="02040503050406030204" charset="0"/>
                          <a:cs typeface="Cambria Math" panose="02040503050406030204" charset="0"/>
                        </a:rPr>
                        <m:t>𝐸𝑟𝑟𝑜𝑟</m:t>
                      </m:r>
                      <m:r>
                        <a:rPr lang="en-US" altLang="zh-CN" sz="1400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sz="14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dPr>
                            <m:e>
                              <m:r>
                                <a:rPr lang="en-US" altLang="zh-CN" sz="14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𝑀𝑒𝑎𝑛</m:t>
                              </m:r>
                              <m:r>
                                <a:rPr lang="en-US" altLang="zh-CN" sz="14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−</m:t>
                              </m:r>
                              <m:r>
                                <a:rPr lang="en-US" altLang="zh-CN" sz="14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𝑇𝑟𝑢𝑒</m:t>
                              </m:r>
                            </m:e>
                          </m:d>
                        </m:num>
                        <m:den>
                          <m: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𝑇𝑟𝑢𝑒</m:t>
                          </m:r>
                        </m:den>
                      </m:f>
                    </m:oMath>
                  </m:oMathPara>
                </a14:m>
                <a:endParaRPr lang="en-US" altLang="zh-CN" sz="1400" i="1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7445" y="6145530"/>
                <a:ext cx="2586355" cy="66103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6" name="表格 15"/>
              <p:cNvGraphicFramePr/>
              <p:nvPr>
                <p:custDataLst>
                  <p:tags r:id="rId8"/>
                </p:custDataLst>
              </p:nvPr>
            </p:nvGraphicFramePr>
            <p:xfrm>
              <a:off x="0" y="4622800"/>
              <a:ext cx="8114030" cy="1923415"/>
            </p:xfrm>
            <a:graphic>
              <a:graphicData uri="http://schemas.openxmlformats.org/drawingml/2006/table">
                <a:tbl>
                  <a:tblPr firstRow="1" firstCol="1" bandRow="1">
                    <a:tableStyleId>{E07EF821-2D42-4423-83DD-2C1B10A6E6A3}</a:tableStyleId>
                  </a:tblPr>
                  <a:tblGrid>
                    <a:gridCol w="560705"/>
                    <a:gridCol w="1721485"/>
                    <a:gridCol w="532800"/>
                    <a:gridCol w="532800"/>
                    <a:gridCol w="532800"/>
                    <a:gridCol w="532800"/>
                    <a:gridCol w="532800"/>
                    <a:gridCol w="532800"/>
                    <a:gridCol w="532800"/>
                    <a:gridCol w="532800"/>
                    <a:gridCol w="532800"/>
                  </a:tblGrid>
                  <a:tr h="360000">
                    <a:tc gridSpan="2"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200"/>
                            <a:t>Energy(GeV)</a:t>
                          </a:r>
                          <a:endParaRPr lang="en-US" altLang="zh-CN" sz="1200"/>
                        </a:p>
                      </a:txBody>
                      <a:tcPr anchor="ctr" anchorCtr="0"/>
                    </a:tc>
                    <a:tc hMerge="1">
                      <a:tcPr anchor="ctr" anchorCtr="0"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200"/>
                            <a:t>10</a:t>
                          </a:r>
                          <a:endParaRPr lang="en-US" altLang="zh-CN" sz="1200"/>
                        </a:p>
                      </a:txBody>
                      <a:tcPr anchor="ctr" anchorCtr="0"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200"/>
                            <a:t>20</a:t>
                          </a:r>
                          <a:endParaRPr lang="en-US" altLang="zh-CN" sz="1200"/>
                        </a:p>
                      </a:txBody>
                      <a:tcPr anchor="ctr" anchorCtr="0"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200"/>
                            <a:t>30</a:t>
                          </a:r>
                          <a:endParaRPr lang="en-US" altLang="zh-CN" sz="1200"/>
                        </a:p>
                      </a:txBody>
                      <a:tcPr anchor="ctr" anchorCtr="0"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200"/>
                            <a:t>40</a:t>
                          </a:r>
                          <a:endParaRPr lang="en-US" altLang="zh-CN" sz="1200"/>
                        </a:p>
                      </a:txBody>
                      <a:tcPr anchor="ctr" anchorCtr="0"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200"/>
                            <a:t>50</a:t>
                          </a:r>
                          <a:endParaRPr lang="en-US" altLang="zh-CN" sz="1200"/>
                        </a:p>
                      </a:txBody>
                      <a:tcPr anchor="ctr" anchorCtr="0"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200"/>
                            <a:t>60</a:t>
                          </a:r>
                          <a:endParaRPr lang="en-US" altLang="zh-CN" sz="1200"/>
                        </a:p>
                      </a:txBody>
                      <a:tcPr anchor="ctr" anchorCtr="0"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200"/>
                            <a:t>70</a:t>
                          </a:r>
                          <a:endParaRPr lang="en-US" altLang="zh-CN" sz="1200"/>
                        </a:p>
                      </a:txBody>
                      <a:tcPr anchor="ctr" anchorCtr="0"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200"/>
                            <a:t>80</a:t>
                          </a:r>
                          <a:endParaRPr lang="en-US" altLang="zh-CN" sz="1200"/>
                        </a:p>
                      </a:txBody>
                      <a:tcPr anchor="ctr" anchorCtr="0"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200"/>
                            <a:t>100</a:t>
                          </a:r>
                          <a:endParaRPr lang="en-US" altLang="zh-CN" sz="1200"/>
                        </a:p>
                      </a:txBody>
                      <a:tcPr anchor="ctr" anchorCtr="0"/>
                    </a:tc>
                  </a:tr>
                  <a:tr h="360000">
                    <a:tc rowSpan="2"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200"/>
                            <a:t>Data</a:t>
                          </a:r>
                          <a:endParaRPr lang="en-US" altLang="zh-CN" sz="1200"/>
                        </a:p>
                      </a:txBody>
                      <a:tcPr anchor="ctr" anchorCtr="0"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200"/>
                            <a:t>Event</a:t>
                          </a:r>
                          <a:r>
                            <a:rPr lang="zh-CN" altLang="en-US" sz="1200"/>
                            <a:t>（</a:t>
                          </a:r>
                          <a:r>
                            <a:rPr lang="en-US" altLang="zh-CN" sz="1200"/>
                            <a:t>left</a:t>
                          </a:r>
                          <a:r>
                            <a:rPr lang="zh-CN" altLang="en-US" sz="1200"/>
                            <a:t>）（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1200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altLang="zh-CN" sz="1200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1200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altLang="zh-CN" sz="1200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4</m:t>
                                  </m:r>
                                </m:sup>
                              </m:sSup>
                            </m:oMath>
                          </a14:m>
                          <a:r>
                            <a:rPr lang="zh-CN" altLang="en-US" sz="1200"/>
                            <a:t>）</a:t>
                          </a:r>
                          <a:endParaRPr lang="zh-CN" altLang="en-US" sz="1200"/>
                        </a:p>
                      </a:txBody>
                      <a:tcPr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8.3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30.2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48.6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45.8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49.8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36.9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32.7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28.3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25.3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</a:tr>
                  <a:tr h="360000">
                    <a:tc vMerge="1"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200"/>
                            <a:t>Percentage</a:t>
                          </a:r>
                          <a:r>
                            <a:rPr lang="zh-CN" altLang="en-US" sz="1200"/>
                            <a:t>（</a:t>
                          </a:r>
                          <a:r>
                            <a:rPr lang="en-US" altLang="zh-CN" sz="1200"/>
                            <a:t>%</a:t>
                          </a:r>
                          <a:r>
                            <a:rPr lang="zh-CN" altLang="en-US" sz="1200"/>
                            <a:t>）</a:t>
                          </a:r>
                          <a:endParaRPr lang="zh-CN" altLang="en-US" sz="1200"/>
                        </a:p>
                      </a:txBody>
                      <a:tcPr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8.1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40.3 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44.9 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44.1 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39.5 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35.6 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30.9 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26.3 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19.7 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</a:tr>
                  <a:tr h="360000">
                    <a:tc rowSpan="2"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200"/>
                            <a:t>MC</a:t>
                          </a:r>
                          <a:endParaRPr lang="en-US" altLang="zh-CN" sz="1200"/>
                        </a:p>
                      </a:txBody>
                      <a:tcPr anchor="ctr" anchorCtr="0"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200"/>
                            <a:t>Event</a:t>
                          </a:r>
                          <a:r>
                            <a:rPr lang="zh-CN" altLang="en-US" sz="1200"/>
                            <a:t>（</a:t>
                          </a:r>
                          <a:r>
                            <a:rPr lang="en-US" altLang="zh-CN" sz="1200"/>
                            <a:t>left</a:t>
                          </a:r>
                          <a:r>
                            <a:rPr lang="zh-CN" altLang="en-US" sz="1200"/>
                            <a:t>）</a:t>
                          </a:r>
                          <a:r>
                            <a:rPr lang="zh-CN" altLang="en-US" sz="1200"/>
                            <a:t>（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1200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altLang="zh-CN" sz="1200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1200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altLang="zh-CN" sz="1200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4</m:t>
                                  </m:r>
                                </m:sup>
                              </m:sSup>
                            </m:oMath>
                          </a14:m>
                          <a:r>
                            <a:rPr lang="zh-CN" altLang="en-US" sz="1200"/>
                            <a:t>）</a:t>
                          </a:r>
                          <a:endParaRPr lang="zh-CN" altLang="en-US" sz="1200"/>
                        </a:p>
                      </a:txBody>
                      <a:tcPr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20.1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21.1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19.9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18.6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16.9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15.2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13.3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11.6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8.7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</a:tr>
                  <a:tr h="360000">
                    <a:tc vMerge="1"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200"/>
                            <a:t>Percentage</a:t>
                          </a:r>
                          <a:r>
                            <a:rPr lang="zh-CN" altLang="en-US" sz="1200"/>
                            <a:t>（</a:t>
                          </a:r>
                          <a:r>
                            <a:rPr lang="en-US" altLang="zh-CN" sz="1200"/>
                            <a:t>%</a:t>
                          </a:r>
                          <a:r>
                            <a:rPr lang="zh-CN" altLang="en-US" sz="1200"/>
                            <a:t>）</a:t>
                          </a:r>
                          <a:endParaRPr lang="zh-CN" altLang="en-US" sz="1200"/>
                        </a:p>
                      </a:txBody>
                      <a:tcPr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50.4 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52.7 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49.8 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46.5 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42.3 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38.0 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33.4 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29.2 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22.1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6" name="表格 15"/>
              <p:cNvGraphicFramePr/>
              <p:nvPr>
                <p:custDataLst>
                  <p:tags r:id="rId9"/>
                </p:custDataLst>
              </p:nvPr>
            </p:nvGraphicFramePr>
            <p:xfrm>
              <a:off x="0" y="4622800"/>
              <a:ext cx="8114030" cy="1923415"/>
            </p:xfrm>
            <a:graphic>
              <a:graphicData uri="http://schemas.openxmlformats.org/drawingml/2006/table">
                <a:tbl>
                  <a:tblPr firstRow="1" firstCol="1" bandRow="1">
                    <a:tableStyleId>{E07EF821-2D42-4423-83DD-2C1B10A6E6A3}</a:tableStyleId>
                  </a:tblPr>
                  <a:tblGrid>
                    <a:gridCol w="560705"/>
                    <a:gridCol w="1721485"/>
                    <a:gridCol w="532800"/>
                    <a:gridCol w="532800"/>
                    <a:gridCol w="532800"/>
                    <a:gridCol w="532800"/>
                    <a:gridCol w="532800"/>
                    <a:gridCol w="532800"/>
                    <a:gridCol w="532800"/>
                    <a:gridCol w="532800"/>
                    <a:gridCol w="532800"/>
                  </a:tblGrid>
                  <a:tr h="360000">
                    <a:tc gridSpan="2"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200"/>
                            <a:t>Energy(GeV)</a:t>
                          </a:r>
                          <a:endParaRPr lang="en-US" altLang="zh-CN" sz="1200"/>
                        </a:p>
                      </a:txBody>
                      <a:tcPr anchor="ctr" anchorCtr="0"/>
                    </a:tc>
                    <a:tc hMerge="1">
                      <a:tcPr anchor="ctr" anchorCtr="0"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200"/>
                            <a:t>10</a:t>
                          </a:r>
                          <a:endParaRPr lang="en-US" altLang="zh-CN" sz="1200"/>
                        </a:p>
                      </a:txBody>
                      <a:tcPr anchor="ctr" anchorCtr="0"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200"/>
                            <a:t>20</a:t>
                          </a:r>
                          <a:endParaRPr lang="en-US" altLang="zh-CN" sz="1200"/>
                        </a:p>
                      </a:txBody>
                      <a:tcPr anchor="ctr" anchorCtr="0"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200"/>
                            <a:t>30</a:t>
                          </a:r>
                          <a:endParaRPr lang="en-US" altLang="zh-CN" sz="1200"/>
                        </a:p>
                      </a:txBody>
                      <a:tcPr anchor="ctr" anchorCtr="0"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200"/>
                            <a:t>40</a:t>
                          </a:r>
                          <a:endParaRPr lang="en-US" altLang="zh-CN" sz="1200"/>
                        </a:p>
                      </a:txBody>
                      <a:tcPr anchor="ctr" anchorCtr="0"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200"/>
                            <a:t>50</a:t>
                          </a:r>
                          <a:endParaRPr lang="en-US" altLang="zh-CN" sz="1200"/>
                        </a:p>
                      </a:txBody>
                      <a:tcPr anchor="ctr" anchorCtr="0"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200"/>
                            <a:t>60</a:t>
                          </a:r>
                          <a:endParaRPr lang="en-US" altLang="zh-CN" sz="1200"/>
                        </a:p>
                      </a:txBody>
                      <a:tcPr anchor="ctr" anchorCtr="0"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200"/>
                            <a:t>70</a:t>
                          </a:r>
                          <a:endParaRPr lang="en-US" altLang="zh-CN" sz="1200"/>
                        </a:p>
                      </a:txBody>
                      <a:tcPr anchor="ctr" anchorCtr="0"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200"/>
                            <a:t>80</a:t>
                          </a:r>
                          <a:endParaRPr lang="en-US" altLang="zh-CN" sz="1200"/>
                        </a:p>
                      </a:txBody>
                      <a:tcPr anchor="ctr" anchorCtr="0"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200"/>
                            <a:t>100</a:t>
                          </a:r>
                          <a:endParaRPr lang="en-US" altLang="zh-CN" sz="1200"/>
                        </a:p>
                      </a:txBody>
                      <a:tcPr anchor="ctr" anchorCtr="0"/>
                    </a:tc>
                  </a:tr>
                  <a:tr h="360045">
                    <a:tc rowSpan="2"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200"/>
                            <a:t>Data</a:t>
                          </a:r>
                          <a:endParaRPr lang="en-US" altLang="zh-CN" sz="1200"/>
                        </a:p>
                      </a:txBody>
                      <a:tcPr anchor="ctr" anchorCtr="0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0">
                        <a:blipFill>
                          <a:blip r:embed="rId10"/>
                        </a:blipFill>
                      </a:tcPr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8.3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30.2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48.6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45.8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49.8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36.9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32.7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28.3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25.3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</a:tr>
                  <a:tr h="360000">
                    <a:tc vMerge="1"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200"/>
                            <a:t>Percentage</a:t>
                          </a:r>
                          <a:r>
                            <a:rPr lang="zh-CN" altLang="en-US" sz="1200"/>
                            <a:t>（</a:t>
                          </a:r>
                          <a:r>
                            <a:rPr lang="en-US" altLang="zh-CN" sz="1200"/>
                            <a:t>%</a:t>
                          </a:r>
                          <a:r>
                            <a:rPr lang="zh-CN" altLang="en-US" sz="1200"/>
                            <a:t>）</a:t>
                          </a:r>
                          <a:endParaRPr lang="zh-CN" altLang="en-US" sz="1200"/>
                        </a:p>
                      </a:txBody>
                      <a:tcPr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8.1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40.3 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44.9 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44.1 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39.5 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35.6 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30.9 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26.3 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19.7 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</a:tr>
                  <a:tr h="360045">
                    <a:tc rowSpan="2"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200"/>
                            <a:t>MC</a:t>
                          </a:r>
                          <a:endParaRPr lang="en-US" altLang="zh-CN" sz="1200"/>
                        </a:p>
                      </a:txBody>
                      <a:tcPr anchor="ctr" anchorCtr="0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 anchorCtr="0">
                        <a:blipFill>
                          <a:blip r:embed="rId10"/>
                        </a:blipFill>
                      </a:tcPr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20.1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21.1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19.9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18.6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16.9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15.2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13.3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11.6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8.7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</a:tr>
                  <a:tr h="360000">
                    <a:tc vMerge="1"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sz="1200"/>
                            <a:t>Percentage</a:t>
                          </a:r>
                          <a:r>
                            <a:rPr lang="zh-CN" altLang="en-US" sz="1200"/>
                            <a:t>（</a:t>
                          </a:r>
                          <a:r>
                            <a:rPr lang="en-US" altLang="zh-CN" sz="1200"/>
                            <a:t>%</a:t>
                          </a:r>
                          <a:r>
                            <a:rPr lang="zh-CN" altLang="en-US" sz="1200"/>
                            <a:t>）</a:t>
                          </a:r>
                          <a:endParaRPr lang="zh-CN" altLang="en-US" sz="1200"/>
                        </a:p>
                      </a:txBody>
                      <a:tcPr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50.4 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52.7 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49.8 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46.5 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42.3 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38.0 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33.4 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29.2 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  <a:tc>
                      <a:txBody>
                        <a:bodyPr/>
                        <a:p>
                          <a:pPr algn="ctr" fontAlgn="ctr"/>
                          <a:r>
                            <a:rPr lang="en-US" altLang="zh-CN" sz="1200"/>
                            <a:t>22.1</a:t>
                          </a:r>
                          <a:endParaRPr lang="en-US" altLang="zh-CN" sz="1200"/>
                        </a:p>
                      </a:txBody>
                      <a:tcPr marL="7937" marR="7937" marT="7937" marB="0" anchor="ctr" anchorCtr="0"/>
                    </a:tc>
                  </a:tr>
                </a:tbl>
              </a:graphicData>
            </a:graphic>
          </p:graphicFrame>
        </mc:Fallback>
      </mc:AlternateContent>
      <p:sp>
        <p:nvSpPr>
          <p:cNvPr id="27" name="文本框 26"/>
          <p:cNvSpPr txBox="1"/>
          <p:nvPr/>
        </p:nvSpPr>
        <p:spPr>
          <a:xfrm>
            <a:off x="7026910" y="2994025"/>
            <a:ext cx="6220460" cy="17868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/>
              <a:t>Data are slightly inferior to MC </a:t>
            </a:r>
            <a:endParaRPr lang="en-US" altLang="zh-CN"/>
          </a:p>
          <a:p>
            <a:pPr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/>
              <a:t>            </a:t>
            </a:r>
            <a:r>
              <a:rPr lang="zh-CN" altLang="en-US"/>
              <a:t>（</a:t>
            </a:r>
            <a:r>
              <a:rPr lang="en-US" altLang="zh-CN"/>
              <a:t>0.83% </a:t>
            </a:r>
            <a:r>
              <a:rPr lang="en-US" altLang="zh-CN">
                <a:sym typeface="+mn-ea"/>
              </a:rPr>
              <a:t>on average</a:t>
            </a:r>
            <a:r>
              <a:rPr lang="zh-CN" altLang="en-US"/>
              <a:t>）</a:t>
            </a:r>
            <a:endParaRPr lang="zh-CN" altLang="en-US"/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/>
              <a:t>Fewer leakage events</a:t>
            </a:r>
            <a:endParaRPr lang="en-US" altLang="zh-CN"/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>
                <a:sym typeface="+mn-ea"/>
              </a:rPr>
              <a:t>Resolution:</a:t>
            </a:r>
            <a:r>
              <a:rPr lang="en-US" altLang="zh-CN"/>
              <a:t>25% improvement in both MC and Data</a:t>
            </a:r>
            <a:endParaRPr lang="en-US" altLang="zh-CN"/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>
                <a:sym typeface="+mn-ea"/>
              </a:rPr>
              <a:t>linearity:</a:t>
            </a:r>
            <a:r>
              <a:rPr lang="en-US" altLang="zh-CN"/>
              <a:t>Data shows notable improvement</a:t>
            </a:r>
            <a:endParaRPr lang="en-US" altLang="zh-CN"/>
          </a:p>
          <a:p>
            <a:pPr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>
                <a:sym typeface="+mn-ea"/>
              </a:rPr>
              <a:t>                                  (-0.58% </a:t>
            </a:r>
            <a:r>
              <a:rPr lang="en-US" altLang="zh-CN">
                <a:sym typeface="+mn-ea"/>
              </a:rPr>
              <a:t>on average)</a:t>
            </a:r>
            <a:endParaRPr lang="zh-CN" altLang="en-US"/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/>
              <a:t>                      MC remains good(</a:t>
            </a:r>
            <a:r>
              <a:rPr lang="en-US" altLang="zh-CN">
                <a:sym typeface="+mn-ea"/>
              </a:rPr>
              <a:t>0.21% </a:t>
            </a:r>
            <a:r>
              <a:rPr lang="en-US" altLang="zh-CN">
                <a:sym typeface="+mn-ea"/>
              </a:rPr>
              <a:t>on average)</a:t>
            </a:r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9805670" y="972185"/>
            <a:ext cx="228092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b="1">
                <a:sym typeface="+mn-ea"/>
              </a:rPr>
              <a:t>training sample</a:t>
            </a:r>
            <a:endParaRPr lang="en-US" altLang="zh-CN" sz="1600" b="1">
              <a:sym typeface="+mn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>
                <a:sym typeface="+mn-ea"/>
              </a:rPr>
              <a:t>source</a:t>
            </a:r>
            <a:r>
              <a:rPr lang="zh-CN" altLang="en-US" sz="1600">
                <a:sym typeface="+mn-ea"/>
              </a:rPr>
              <a:t>：</a:t>
            </a:r>
            <a:r>
              <a:rPr lang="en-US" altLang="zh-CN" sz="1600">
                <a:sym typeface="+mn-ea"/>
              </a:rPr>
              <a:t>pion</a:t>
            </a:r>
            <a:endParaRPr lang="zh-CN" altLang="en-US" sz="1600"/>
          </a:p>
          <a:p>
            <a:pPr>
              <a:lnSpc>
                <a:spcPct val="150000"/>
              </a:lnSpc>
            </a:pPr>
            <a:r>
              <a:rPr lang="en-US" altLang="zh-CN" sz="1600">
                <a:sym typeface="+mn-ea"/>
              </a:rPr>
              <a:t>range</a:t>
            </a:r>
            <a:r>
              <a:rPr lang="zh-CN" altLang="en-US" sz="1600">
                <a:sym typeface="+mn-ea"/>
              </a:rPr>
              <a:t>：</a:t>
            </a:r>
            <a:r>
              <a:rPr lang="en-US" altLang="zh-CN" sz="1600">
                <a:sym typeface="+mn-ea"/>
              </a:rPr>
              <a:t>1-120GeV</a:t>
            </a:r>
            <a:endParaRPr lang="zh-CN" altLang="en-US" sz="1600"/>
          </a:p>
          <a:p>
            <a:pPr>
              <a:lnSpc>
                <a:spcPct val="150000"/>
              </a:lnSpc>
            </a:pPr>
            <a:r>
              <a:rPr lang="en-US" altLang="zh-CN" sz="1600">
                <a:sym typeface="+mn-ea"/>
              </a:rPr>
              <a:t>Event</a:t>
            </a:r>
            <a:r>
              <a:rPr lang="zh-CN" altLang="en-US" sz="1600">
                <a:sym typeface="+mn-ea"/>
              </a:rPr>
              <a:t>：</a:t>
            </a:r>
            <a:r>
              <a:rPr lang="en-US" altLang="zh-CN" sz="1600">
                <a:sym typeface="+mn-ea"/>
              </a:rPr>
              <a:t>train = 70.3e4</a:t>
            </a:r>
            <a:endParaRPr lang="zh-CN" altLang="en-US" sz="1600"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sym typeface="+mn-ea"/>
              </a:rPr>
              <a:t> </a:t>
            </a:r>
            <a:r>
              <a:rPr lang="en-US" altLang="zh-CN" sz="1600">
                <a:sym typeface="+mn-ea"/>
              </a:rPr>
              <a:t>             test  = </a:t>
            </a:r>
            <a:r>
              <a:rPr lang="en-US" altLang="zh-CN" sz="1600">
                <a:sym typeface="+mn-ea"/>
              </a:rPr>
              <a:t>12.4e4</a:t>
            </a:r>
            <a:endParaRPr lang="en-US" altLang="zh-CN" sz="1600">
              <a:sym typeface="+mn-ea"/>
            </a:endParaRPr>
          </a:p>
        </p:txBody>
      </p:sp>
      <p:pic>
        <p:nvPicPr>
          <p:cNvPr id="30" name="图片 29" descr="test_scatter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97420" y="888365"/>
            <a:ext cx="2368550" cy="228854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 descr="Resolution2"/>
          <p:cNvPicPr/>
          <p:nvPr/>
        </p:nvPicPr>
        <p:blipFill>
          <a:blip r:embed="rId1"/>
          <a:stretch>
            <a:fillRect/>
          </a:stretch>
        </p:blipFill>
        <p:spPr>
          <a:xfrm>
            <a:off x="98425" y="1217295"/>
            <a:ext cx="4320000" cy="4320000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14655" y="354330"/>
            <a:ext cx="8060690" cy="327660"/>
          </a:xfrm>
        </p:spPr>
        <p:txBody>
          <a:bodyPr>
            <a:normAutofit fontScale="90000"/>
          </a:bodyPr>
          <a:p>
            <a:r>
              <a:rPr lang="en-US" altLang="zh-CN"/>
              <a:t>CNN </a:t>
            </a:r>
            <a:r>
              <a:rPr lang="en-US" altLang="zh-CN">
                <a:sym typeface="+mn-ea"/>
              </a:rPr>
              <a:t>Results</a:t>
            </a:r>
            <a:endParaRPr lang="zh-CN" altLang="en-US"/>
          </a:p>
        </p:txBody>
      </p:sp>
      <p:pic>
        <p:nvPicPr>
          <p:cNvPr id="112" name="picture 112"/>
          <p:cNvPicPr/>
          <p:nvPr/>
        </p:nvPicPr>
        <p:blipFill>
          <a:blip r:embed="rId2"/>
          <a:stretch>
            <a:fillRect/>
          </a:stretch>
        </p:blipFill>
        <p:spPr>
          <a:xfrm rot="21600000">
            <a:off x="0" y="816610"/>
            <a:ext cx="12204000" cy="72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21600000">
            <a:off x="9404731" y="151854"/>
            <a:ext cx="2633726" cy="438949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997B5FA-0921-464F-AAE1-844C04324D75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scatter_tes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5345" y="1114425"/>
            <a:ext cx="2366645" cy="21336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902970" y="1022985"/>
            <a:ext cx="24618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b="1" kern="0" spc="50" dirty="0">
                <a:solidFill>
                  <a:srgbClr val="000000">
                    <a:alpha val="100000"/>
                  </a:srgbClr>
                </a:solidFill>
                <a:latin typeface="等线 Light" panose="02010600030101010101" charset="-122"/>
                <a:ea typeface="等线 Light" panose="02010600030101010101" charset="-122"/>
                <a:cs typeface="等线 Light" panose="02010600030101010101" charset="-122"/>
                <a:sym typeface="+mn-ea"/>
              </a:rPr>
              <a:t>Resolution</a:t>
            </a:r>
            <a:r>
              <a:rPr kern="0" spc="10" dirty="0">
                <a:solidFill>
                  <a:srgbClr val="000000">
                    <a:alpha val="100000"/>
                  </a:srgbClr>
                </a:solidFill>
                <a:latin typeface="等线 Light" panose="02010600030101010101" charset="-122"/>
                <a:ea typeface="等线 Light" panose="02010600030101010101" charset="-122"/>
                <a:cs typeface="等线 Light" panose="02010600030101010101" charset="-122"/>
                <a:sym typeface="+mn-ea"/>
              </a:rPr>
              <a:t>  </a:t>
            </a:r>
            <a:endParaRPr lang="zh-CN" altLang="en-US"/>
          </a:p>
        </p:txBody>
      </p:sp>
      <p:pic>
        <p:nvPicPr>
          <p:cNvPr id="9" name="图片 8" descr="linear3"/>
          <p:cNvPicPr/>
          <p:nvPr/>
        </p:nvPicPr>
        <p:blipFill>
          <a:blip r:embed="rId6"/>
          <a:stretch>
            <a:fillRect/>
          </a:stretch>
        </p:blipFill>
        <p:spPr>
          <a:xfrm>
            <a:off x="4003040" y="1325880"/>
            <a:ext cx="3959860" cy="43200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984750" y="1022985"/>
            <a:ext cx="1996440" cy="3346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rtl="0" eaLnBrk="0">
              <a:lnSpc>
                <a:spcPct val="88000"/>
              </a:lnSpc>
              <a:spcBef>
                <a:spcPts val="360"/>
              </a:spcBef>
            </a:pPr>
            <a:r>
              <a:rPr b="1" kern="0" spc="50" dirty="0">
                <a:solidFill>
                  <a:srgbClr val="000000">
                    <a:alpha val="100000"/>
                  </a:srgbClr>
                </a:solidFill>
                <a:latin typeface="等线 Light" panose="02010600030101010101" charset="-122"/>
                <a:ea typeface="等线 Light" panose="02010600030101010101" charset="-122"/>
                <a:cs typeface="等线 Light" panose="02010600030101010101" charset="-122"/>
                <a:sym typeface="+mn-ea"/>
              </a:rPr>
              <a:t>Linearity</a:t>
            </a:r>
            <a:r>
              <a:rPr kern="0" spc="10" dirty="0">
                <a:solidFill>
                  <a:srgbClr val="000000">
                    <a:alpha val="100000"/>
                  </a:srgbClr>
                </a:solidFill>
                <a:latin typeface="等线 Light" panose="02010600030101010101" charset="-122"/>
                <a:ea typeface="等线 Light" panose="02010600030101010101" charset="-122"/>
                <a:cs typeface="等线 Light" panose="02010600030101010101" charset="-122"/>
                <a:sym typeface="+mn-ea"/>
              </a:rPr>
              <a:t> 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文本框 12"/>
              <p:cNvSpPr txBox="1"/>
              <p:nvPr/>
            </p:nvSpPr>
            <p:spPr>
              <a:xfrm>
                <a:off x="2618740" y="6035675"/>
                <a:ext cx="1984375" cy="576580"/>
              </a:xfrm>
              <a:prstGeom prst="rect">
                <a:avLst/>
              </a:prstGeom>
              <a:noFill/>
            </p:spPr>
            <p:txBody>
              <a:bodyPr wrap="none" rtlCol="0" anchor="t">
                <a:noAutofit/>
              </a:bodyPr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400" i="1">
                          <a:latin typeface="Cambria Math" panose="02040503050406030204" charset="0"/>
                          <a:cs typeface="Cambria Math" panose="02040503050406030204" charset="0"/>
                        </a:rPr>
                        <m:t>𝐼𝑚𝑝</m:t>
                      </m:r>
                      <m:r>
                        <a:rPr lang="en-US" altLang="zh-CN" sz="1400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sz="14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14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altLang="zh-CN" sz="14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𝑀𝐶</m:t>
                                  </m:r>
                                </m:sub>
                              </m:sSub>
                              <m:r>
                                <a:rPr lang="en-US" altLang="zh-CN" sz="14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14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altLang="zh-CN" sz="1400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𝑀𝐿𝑃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altLang="zh-CN" sz="14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zh-CN" sz="14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𝑀𝐶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altLang="zh-CN" sz="1400" i="1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13" name="文本框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8740" y="6035675"/>
                <a:ext cx="1984375" cy="57658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文本框 13"/>
              <p:cNvSpPr txBox="1"/>
              <p:nvPr/>
            </p:nvSpPr>
            <p:spPr>
              <a:xfrm>
                <a:off x="4520565" y="5951220"/>
                <a:ext cx="2586355" cy="661035"/>
              </a:xfrm>
              <a:prstGeom prst="rect">
                <a:avLst/>
              </a:prstGeom>
              <a:noFill/>
            </p:spPr>
            <p:txBody>
              <a:bodyPr wrap="none" rtlCol="0" anchor="t">
                <a:noAutofit/>
              </a:bodyPr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400" i="1">
                          <a:latin typeface="Cambria Math" panose="02040503050406030204" charset="0"/>
                          <a:cs typeface="Cambria Math" panose="02040503050406030204" charset="0"/>
                        </a:rPr>
                        <m:t>𝐸𝑟𝑟𝑜𝑟</m:t>
                      </m:r>
                      <m:r>
                        <a:rPr lang="en-US" altLang="zh-CN" sz="1400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sz="14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dPr>
                            <m:e>
                              <m:r>
                                <a:rPr lang="en-US" altLang="zh-CN" sz="14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𝑀𝑒𝑎𝑛</m:t>
                              </m:r>
                              <m:r>
                                <a:rPr lang="en-US" altLang="zh-CN" sz="14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−</m:t>
                              </m:r>
                              <m:r>
                                <a:rPr lang="en-US" altLang="zh-CN" sz="14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𝑇𝑟𝑢𝑒</m:t>
                              </m:r>
                            </m:e>
                          </m:d>
                        </m:num>
                        <m:den>
                          <m: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𝑇𝑟𝑢𝑒</m:t>
                          </m:r>
                        </m:den>
                      </m:f>
                    </m:oMath>
                  </m:oMathPara>
                </a14:m>
                <a:endParaRPr lang="en-US" altLang="zh-CN" sz="1400" i="1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0565" y="5951220"/>
                <a:ext cx="2586355" cy="66103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文本框 26"/>
          <p:cNvSpPr txBox="1"/>
          <p:nvPr/>
        </p:nvSpPr>
        <p:spPr>
          <a:xfrm>
            <a:off x="7729855" y="3197225"/>
            <a:ext cx="4505325" cy="28587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/>
              <a:t> Resolution</a:t>
            </a:r>
            <a:endParaRPr lang="en-US" altLang="zh-CN"/>
          </a:p>
          <a:p>
            <a:pPr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/>
              <a:t>         MLP &amp; CNN: ~25% improvement (both)</a:t>
            </a:r>
            <a:endParaRPr lang="en-US" altLang="zh-CN"/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/>
              <a:t>Energy Linearity</a:t>
            </a:r>
            <a:endParaRPr lang="en-US" altLang="zh-CN"/>
          </a:p>
          <a:p>
            <a:pPr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/>
              <a:t>        MLP: notable improvement — 0.51% (avg)</a:t>
            </a:r>
            <a:endParaRPr lang="en-US" altLang="zh-CN"/>
          </a:p>
          <a:p>
            <a:pPr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/>
              <a:t>        CNN: limited improvement — 0.96% (avg)</a:t>
            </a:r>
            <a:endParaRPr lang="en-US" altLang="zh-CN"/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/>
              <a:t>vs. MLP</a:t>
            </a:r>
            <a:endParaRPr lang="en-US" altLang="zh-CN"/>
          </a:p>
          <a:p>
            <a:pPr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/>
              <a:t>     </a:t>
            </a:r>
            <a:r>
              <a:rPr lang="en-US" altLang="zh-CN">
                <a:solidFill>
                  <a:schemeClr val="accent1"/>
                </a:solidFill>
              </a:rPr>
              <a:t>  CNN: no clear advantage on AHCAL yet</a:t>
            </a:r>
            <a:endParaRPr lang="en-US" altLang="zh-CN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NDEX" val="1"/>
  <p:tag name="KSO_WM_UNIT_TYPE" val="i"/>
  <p:tag name="KSO_WM_UNIT_SUBTYPE" val="h"/>
  <p:tag name="KSO_WM_BEAUTIFY_FLAG" val="#wm#"/>
  <p:tag name="KSO_WM_UNIT_PLACING_PICTURE_USER_VIEWPORT" val="{&quot;height&quot;:691.2582677165354,&quot;width&quot;:4147.6}"/>
</p:tagLst>
</file>

<file path=ppt/tags/tag2.xml><?xml version="1.0" encoding="utf-8"?>
<p:tagLst xmlns:p="http://schemas.openxmlformats.org/presentationml/2006/main">
  <p:tag name="KSO_WM_UNIT_INDEX" val="1"/>
  <p:tag name="KSO_WM_UNIT_TYPE" val="i"/>
  <p:tag name="KSO_WM_UNIT_SUBTYPE" val="h"/>
  <p:tag name="KSO_WM_BEAUTIFY_FLAG" val="#wm#"/>
</p:tagLst>
</file>

<file path=ppt/tags/tag3.xml><?xml version="1.0" encoding="utf-8"?>
<p:tagLst xmlns:p="http://schemas.openxmlformats.org/presentationml/2006/main">
  <p:tag name="KSO_WM_UNIT_INDEX" val="1"/>
  <p:tag name="KSO_WM_UNIT_TYPE" val="i"/>
  <p:tag name="KSO_WM_UNIT_SUBTYPE" val="h"/>
  <p:tag name="KSO_WM_BEAUTIFY_FLAG" val="#wm#"/>
</p:tagLst>
</file>

<file path=ppt/tags/tag4.xml><?xml version="1.0" encoding="utf-8"?>
<p:tagLst xmlns:p="http://schemas.openxmlformats.org/presentationml/2006/main">
  <p:tag name="KSO_WM_UNIT_INDEX" val="1"/>
  <p:tag name="KSO_WM_UNIT_TYPE" val="i"/>
  <p:tag name="KSO_WM_UNIT_SUBTYPE" val="h"/>
  <p:tag name="KSO_WM_BEAUTIFY_FLAG" val="#wm#"/>
</p:tagLst>
</file>

<file path=ppt/tags/tag5.xml><?xml version="1.0" encoding="utf-8"?>
<p:tagLst xmlns:p="http://schemas.openxmlformats.org/presentationml/2006/main">
  <p:tag name="KSO_WM_UNIT_INDEX" val="1"/>
  <p:tag name="KSO_WM_UNIT_TYPE" val="i"/>
  <p:tag name="KSO_WM_UNIT_SUBTYPE" val="h"/>
  <p:tag name="KSO_WM_BEAUTIFY_FLAG" val="#wm#"/>
</p:tagLst>
</file>

<file path=ppt/tags/tag6.xml><?xml version="1.0" encoding="utf-8"?>
<p:tagLst xmlns:p="http://schemas.openxmlformats.org/presentationml/2006/main">
  <p:tag name="KSO_WM_UNIT_PLACING_PICTURE_USER_VIEWPORT" val="{&quot;height&quot;:6863,&quot;width&quot;:19200}"/>
</p:tagLst>
</file>

<file path=ppt/tags/tag7.xml><?xml version="1.0" encoding="utf-8"?>
<p:tagLst xmlns:p="http://schemas.openxmlformats.org/presentationml/2006/main">
  <p:tag name="KSO_WM_UNIT_INDEX" val="1"/>
  <p:tag name="KSO_WM_UNIT_TYPE" val="i"/>
  <p:tag name="KSO_WM_UNIT_SUBTYPE" val="h"/>
  <p:tag name="KSO_WM_BEAUTIFY_FLAG" val="#wm#"/>
</p:tagLst>
</file>

<file path=ppt/tags/tag8.xml><?xml version="1.0" encoding="utf-8"?>
<p:tagLst xmlns:p="http://schemas.openxmlformats.org/presentationml/2006/main">
  <p:tag name="KSO_WM_UNIT_PLACING_PICTURE_USER_VIEWPORT" val="{&quot;height&quot;:7419,&quot;width&quot;:18194}"/>
</p:tagLst>
</file>

<file path=ppt/tags/tag9.xml><?xml version="1.0" encoding="utf-8"?>
<p:tagLst xmlns:p="http://schemas.openxmlformats.org/presentationml/2006/main">
  <p:tag name="KSO_WM_UNIT_PLACING_PICTURE_USER_VIEWPORT" val="{&quot;height&quot;:632,&quot;width&quot;:4083}"/>
</p:tagLst>
</file>

<file path=ppt/tags/tag10.xml><?xml version="1.0" encoding="utf-8"?>
<p:tagLst xmlns:p="http://schemas.openxmlformats.org/presentationml/2006/main">
  <p:tag name="KSO_WM_UNIT_PLACING_PICTURE_USER_VIEWPORT" val="{&quot;height&quot;:805,&quot;width&quot;:2900}"/>
</p:tagLst>
</file>

<file path=ppt/tags/tag11.xml><?xml version="1.0" encoding="utf-8"?>
<p:tagLst xmlns:p="http://schemas.openxmlformats.org/presentationml/2006/main">
  <p:tag name="KSO_WM_UNIT_PLACING_PICTURE_USER_VIEWPORT" val="{&quot;height&quot;:5604,&quot;width&quot;:7831}"/>
</p:tagLst>
</file>

<file path=ppt/tags/tag12.xml><?xml version="1.0" encoding="utf-8"?>
<p:tagLst xmlns:p="http://schemas.openxmlformats.org/presentationml/2006/main">
  <p:tag name="KSO_WM_UNIT_INDEX" val="1"/>
  <p:tag name="KSO_WM_UNIT_TYPE" val="i"/>
  <p:tag name="KSO_WM_UNIT_SUBTYPE" val="h"/>
  <p:tag name="KSO_WM_BEAUTIFY_FLAG" val="#wm#"/>
</p:tagLst>
</file>

<file path=ppt/tags/tag13.xml><?xml version="1.0" encoding="utf-8"?>
<p:tagLst xmlns:p="http://schemas.openxmlformats.org/presentationml/2006/main">
  <p:tag name="KSO_WM_UNIT_PLACING_PICTURE_USER_VIEWPORT" val="{&quot;height&quot;:4872,&quot;width&quot;:6808}"/>
</p:tagLst>
</file>

<file path=ppt/tags/tag14.xml><?xml version="1.0" encoding="utf-8"?>
<p:tagLst xmlns:p="http://schemas.openxmlformats.org/presentationml/2006/main">
  <p:tag name="KSO_WM_UNIT_PLACING_PICTURE_USER_VIEWPORT" val="{&quot;height&quot;:3483,&quot;width&quot;:4161}"/>
</p:tagLst>
</file>

<file path=ppt/tags/tag15.xml><?xml version="1.0" encoding="utf-8"?>
<p:tagLst xmlns:p="http://schemas.openxmlformats.org/presentationml/2006/main">
  <p:tag name="KSO_WM_UNIT_INDEX" val="1"/>
  <p:tag name="KSO_WM_UNIT_TYPE" val="i"/>
  <p:tag name="KSO_WM_UNIT_SUBTYPE" val="h"/>
  <p:tag name="KSO_WM_BEAUTIFY_FLAG" val="#wm#"/>
</p:tagLst>
</file>

<file path=ppt/tags/tag16.xml><?xml version="1.0" encoding="utf-8"?>
<p:tagLst xmlns:p="http://schemas.openxmlformats.org/presentationml/2006/main">
  <p:tag name="KSO_WM_UNIT_INDEX" val="1"/>
  <p:tag name="KSO_WM_UNIT_TYPE" val="i"/>
  <p:tag name="KSO_WM_UNIT_SUBTYPE" val="h"/>
  <p:tag name="KSO_WM_BEAUTIFY_FLAG" val="#wm#"/>
</p:tagLst>
</file>

<file path=ppt/tags/tag17.xml><?xml version="1.0" encoding="utf-8"?>
<p:tagLst xmlns:p="http://schemas.openxmlformats.org/presentationml/2006/main">
  <p:tag name="KSO_WM_UNIT_INDEX" val="1"/>
  <p:tag name="KSO_WM_UNIT_TYPE" val="i"/>
  <p:tag name="KSO_WM_UNIT_SUBTYPE" val="h"/>
  <p:tag name="KSO_WM_BEAUTIFY_FLAG" val="#wm#"/>
</p:tagLst>
</file>

<file path=ppt/tags/tag18.xml><?xml version="1.0" encoding="utf-8"?>
<p:tagLst xmlns:p="http://schemas.openxmlformats.org/presentationml/2006/main">
  <p:tag name="KSO_WM_UNIT_INDEX" val="1"/>
  <p:tag name="KSO_WM_UNIT_TYPE" val="i"/>
  <p:tag name="KSO_WM_UNIT_SUBTYPE" val="h"/>
  <p:tag name="KSO_WM_BEAUTIFY_FLAG" val="#wm#"/>
</p:tagLst>
</file>

<file path=ppt/tags/tag19.xml><?xml version="1.0" encoding="utf-8"?>
<p:tagLst xmlns:p="http://schemas.openxmlformats.org/presentationml/2006/main">
  <p:tag name="TABLE_ENDDRAG_ORIGIN_RECT" val="847*303"/>
  <p:tag name="TABLE_ENDDRAG_RECT" val="77*148*847*303"/>
</p:tagLst>
</file>

<file path=ppt/tags/tag20.xml><?xml version="1.0" encoding="utf-8"?>
<p:tagLst xmlns:p="http://schemas.openxmlformats.org/presentationml/2006/main">
  <p:tag name="KSO_WM_UNIT_INDEX" val="1"/>
  <p:tag name="KSO_WM_UNIT_TYPE" val="i"/>
  <p:tag name="KSO_WM_UNIT_SUBTYPE" val="h"/>
  <p:tag name="KSO_WM_BEAUTIFY_FLAG" val="#wm#"/>
</p:tagLst>
</file>

<file path=ppt/tags/tag21.xml><?xml version="1.0" encoding="utf-8"?>
<p:tagLst xmlns:p="http://schemas.openxmlformats.org/presentationml/2006/main">
  <p:tag name="KSO_WM_UNIT_INDEX" val="1"/>
  <p:tag name="KSO_WM_UNIT_TYPE" val="i"/>
  <p:tag name="KSO_WM_UNIT_SUBTYPE" val="h"/>
  <p:tag name="KSO_WM_BEAUTIFY_FLAG" val="#wm#"/>
</p:tagLst>
</file>

<file path=ppt/tags/tag22.xml><?xml version="1.0" encoding="utf-8"?>
<p:tagLst xmlns:p="http://schemas.openxmlformats.org/presentationml/2006/main">
  <p:tag name="KSO_WM_UNIT_INDEX" val="1"/>
  <p:tag name="KSO_WM_UNIT_TYPE" val="i"/>
  <p:tag name="KSO_WM_UNIT_SUBTYPE" val="h"/>
  <p:tag name="KSO_WM_BEAUTIFY_FLAG" val="#wm#"/>
</p:tagLst>
</file>

<file path=ppt/tags/tag23.xml><?xml version="1.0" encoding="utf-8"?>
<p:tagLst xmlns:p="http://schemas.openxmlformats.org/presentationml/2006/main">
  <p:tag name="TABLE_ENDDRAG_ORIGIN_RECT" val="638*145"/>
  <p:tag name="TABLE_ENDDRAG_RECT" val="7*390*638*145"/>
</p:tagLst>
</file>

<file path=ppt/tags/tag24.xml><?xml version="1.0" encoding="utf-8"?>
<p:tagLst xmlns:p="http://schemas.openxmlformats.org/presentationml/2006/main">
  <p:tag name="TABLE_ENDDRAG_ORIGIN_RECT" val="638*145"/>
  <p:tag name="TABLE_ENDDRAG_RECT" val="7*390*638*145"/>
</p:tagLst>
</file>

<file path=ppt/tags/tag25.xml><?xml version="1.0" encoding="utf-8"?>
<p:tagLst xmlns:p="http://schemas.openxmlformats.org/presentationml/2006/main">
  <p:tag name="KSO_WM_UNIT_INDEX" val="1"/>
  <p:tag name="KSO_WM_UNIT_TYPE" val="i"/>
  <p:tag name="KSO_WM_UNIT_SUBTYPE" val="h"/>
  <p:tag name="KSO_WM_BEAUTIFY_FLAG" val="#wm#"/>
</p:tagLst>
</file>

<file path=ppt/tags/tag26.xml><?xml version="1.0" encoding="utf-8"?>
<p:tagLst xmlns:p="http://schemas.openxmlformats.org/presentationml/2006/main">
  <p:tag name="resource_record_key" val="{&quot;10&quot;:[50059176]}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5001</Words>
  <Application>WPS 演示</Application>
  <PresentationFormat>宽屏</PresentationFormat>
  <Paragraphs>599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3" baseType="lpstr">
      <vt:lpstr>Arial</vt:lpstr>
      <vt:lpstr>宋体</vt:lpstr>
      <vt:lpstr>Wingdings</vt:lpstr>
      <vt:lpstr>微软雅黑</vt:lpstr>
      <vt:lpstr>等线</vt:lpstr>
      <vt:lpstr>Cambria Math</vt:lpstr>
      <vt:lpstr>黑体</vt:lpstr>
      <vt:lpstr>Arial</vt:lpstr>
      <vt:lpstr>等线 Light</vt:lpstr>
      <vt:lpstr>MS Mincho</vt:lpstr>
      <vt:lpstr>Segoe Print</vt:lpstr>
      <vt:lpstr>quote-cjk-patch</vt:lpstr>
      <vt:lpstr>Times New Roman</vt:lpstr>
      <vt:lpstr>Calibri</vt:lpstr>
      <vt:lpstr>Arial Unicode MS</vt:lpstr>
      <vt:lpstr>MS PGothic</vt:lpstr>
      <vt:lpstr>quote-cjk-patch</vt:lpstr>
      <vt:lpstr>WPS</vt:lpstr>
      <vt:lpstr>Study of  Energy Reconstruction  with Machine Learning</vt:lpstr>
      <vt:lpstr>Background</vt:lpstr>
      <vt:lpstr>Beam Tests</vt:lpstr>
      <vt:lpstr>MLP Model</vt:lpstr>
      <vt:lpstr>CNN Model</vt:lpstr>
      <vt:lpstr>ParticleNet Model </vt:lpstr>
      <vt:lpstr>ParticleNet Results（only on MC）</vt:lpstr>
      <vt:lpstr>Results on MC</vt:lpstr>
      <vt:lpstr> Summary </vt:lpstr>
      <vt:lpstr>back up</vt:lpstr>
      <vt:lpstr>back up</vt:lpstr>
      <vt:lpstr>back up</vt:lpstr>
      <vt:lpstr>Energy Spectrum@100GeV</vt:lpstr>
      <vt:lpstr>MLP  Results</vt:lpstr>
      <vt:lpstr>CNN Results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pengborong</dc:creator>
  <cp:lastModifiedBy>守望</cp:lastModifiedBy>
  <cp:revision>10</cp:revision>
  <dcterms:created xsi:type="dcterms:W3CDTF">2023-08-09T12:44:00Z</dcterms:created>
  <dcterms:modified xsi:type="dcterms:W3CDTF">2026-10-16T01:58:22Z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2B521027E1C34B4D85D9AAE8EA00ED4E_12</vt:lpwstr>
  </property>
</Properties>
</file>