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2" r:id="rId6"/>
    <p:sldId id="260" r:id="rId7"/>
    <p:sldId id="263" r:id="rId8"/>
    <p:sldId id="26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78c08ba-83dc-4c4a-8813-d8fc308428ca}">
          <p14:sldIdLst>
            <p14:sldId id="257"/>
            <p14:sldId id="258"/>
            <p14:sldId id="262"/>
            <p14:sldId id="260"/>
          </p14:sldIdLst>
        </p14:section>
        <p14:section name="9.20" id="{b1a48908-ce73-4ae0-8ed4-3cb8f85181c4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4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1" name="箭头: 五边形 10"/>
          <p:cNvSpPr/>
          <p:nvPr userDrawn="1"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65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66.xml"/><Relationship Id="rId10" Type="http://schemas.openxmlformats.org/officeDocument/2006/relationships/image" Target="../media/image8.png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67.xml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mailto:&#20840;&#27169;&#25311;@2.6.2" TargetMode="Externa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157" y="-252043"/>
            <a:ext cx="2508327" cy="1146352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430831" y="174776"/>
                <a:ext cx="8690128" cy="59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6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My study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the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double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−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charmonia</m:t>
                    </m:r>
                    <m:r>
                      <m:rPr>
                        <m:nor/>
                      </m:rPr>
                      <a:rPr lang="en-US" altLang="zh-CN" sz="2400" b="1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sSub>
                      <m:sSubPr>
                        <m:ctrlPr>
                          <a:rPr lang="en-US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</m:ctrlPr>
                      </m:sSubPr>
                      <m:e>
                        <m:r>
                          <a:rPr lang="el-GR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  <m:t>𝜼</m:t>
                        </m:r>
                      </m:e>
                      <m:sub>
                        <m:r>
                          <a:rPr lang="en-US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  <m:t>𝒄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J</m:t>
                    </m:r>
                    <m:r>
                      <m:rPr>
                        <m:nor/>
                      </m:rPr>
                      <a:rPr lang="en-US" altLang="zh-CN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/</m:t>
                    </m:r>
                    <m:r>
                      <m:rPr>
                        <m:sty m:val="p"/>
                      </m:rPr>
                      <a:rPr lang="el-GR" altLang="zh-CN" sz="24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Symbol" panose="05050102010706020507" charset="0"/>
                      </a:rPr>
                      <m:t>ψ</m:t>
                    </m:r>
                    <m:r>
                      <m:rPr>
                        <m:nor/>
                      </m:rPr>
                      <a:rPr lang="en-US" altLang="zh-CN" sz="2400" b="1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production</m:t>
                    </m:r>
                  </m:oMath>
                </a14:m>
                <a:r>
                  <a:rPr lang="en-US" altLang="zh-CN" sz="2400" b="1" dirty="0">
                    <a:solidFill>
                      <a:schemeClr val="accent6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" y="174776"/>
                <a:ext cx="8690128" cy="596265"/>
              </a:xfrm>
              <a:prstGeom prst="rect">
                <a:avLst/>
              </a:prstGeom>
              <a:blipFill rotWithShape="1">
                <a:blip r:embed="rId4"/>
                <a:stretch>
                  <a:fillRect l="-3" t="-25" r="5" b="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268255" y="892230"/>
                <a:ext cx="11370310" cy="1642110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Exclusive MC production under 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OSCAR </a:t>
                </a:r>
                <a:r>
                  <a:rPr lang="en-US" altLang="zh-CN" sz="2000" b="1" dirty="0" err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FastSim</a:t>
                </a:r>
                <a:endParaRPr lang="en-US" altLang="zh-CN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Generator</a:t>
                </a:r>
                <a:r>
                  <a:rPr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：</a:t>
                </a:r>
                <a:r>
                  <a:rPr lang="en-US" altLang="zh-CN" sz="2000" b="1" dirty="0" err="1">
                    <a:latin typeface="微软雅黑" panose="020B0503020204020204" charset="-122"/>
                    <a:ea typeface="微软雅黑" panose="020B0503020204020204" charset="-122"/>
                  </a:rPr>
                  <a:t>ConExc</a:t>
                </a: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𝑺</m:t>
                        </m:r>
                      </m:e>
                    </m:rad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：</m:t>
                    </m:r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6.73GeV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		</a:t>
                </a: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Number of event: 100000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Signal Channel</a:t>
                </a:r>
                <a:r>
                  <a:rPr lang="zh-CN" altLang="en-US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：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e</a:t>
                </a:r>
                <a:r>
                  <a:rPr lang="zh-CN" altLang="en-US" sz="2000" b="1" baseline="30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+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e</a:t>
                </a:r>
                <a:r>
                  <a:rPr lang="zh-CN" altLang="en-US" sz="2000" b="1" baseline="30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−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𝑻</m:t>
                        </m:r>
                      </m:e>
                      <m:sub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𝟒</m:t>
                        </m:r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→η</a:t>
                </a:r>
                <a:r>
                  <a:rPr lang="zh-CN" altLang="en-US" sz="2000" b="1" baseline="-25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c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J/ψ，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η</a:t>
                </a:r>
                <a:r>
                  <a:rPr lang="zh-CN" altLang="en-US" sz="2000" b="1" baseline="-25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c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→K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+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K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−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π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0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，   π</a:t>
                </a:r>
                <a:r>
                  <a:rPr lang="en-US" altLang="zh-CN" sz="2000" b="1" baseline="30000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0 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-&gt;</a:t>
                </a:r>
                <a:r>
                  <a:rPr lang="en-US" altLang="zh-CN" sz="2000" b="1" dirty="0" err="1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γγ</a:t>
                </a:r>
                <a:r>
                  <a:rPr lang="zh-CN" altLang="en-US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，J/ψ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zh-CN" altLang="en-US" sz="2000" b="1" baseline="30000" dirty="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55" y="892230"/>
                <a:ext cx="11370310" cy="1642110"/>
              </a:xfrm>
              <a:prstGeom prst="rect">
                <a:avLst/>
              </a:prstGeom>
              <a:blipFill rotWithShape="1">
                <a:blip r:embed="rId5"/>
                <a:stretch>
                  <a:fillRect l="-86" t="-583" r="-81" b="-577"/>
                </a:stretch>
              </a:blipFill>
              <a:ln w="19050">
                <a:solidFill>
                  <a:schemeClr val="accent2"/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167" y="2601517"/>
            <a:ext cx="1154093" cy="1950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4" b="14786"/>
          <a:stretch>
            <a:fillRect/>
          </a:stretch>
        </p:blipFill>
        <p:spPr>
          <a:xfrm>
            <a:off x="5859167" y="2796575"/>
            <a:ext cx="2851109" cy="2325755"/>
          </a:xfrm>
          <a:prstGeom prst="rect">
            <a:avLst/>
          </a:prstGeom>
        </p:spPr>
      </p:pic>
      <p:pic>
        <p:nvPicPr>
          <p:cNvPr id="13" name="图片 12" descr="图片包含 游戏机, 门&#10;&#10;描述已自动生成"/>
          <p:cNvPicPr/>
          <p:nvPr/>
        </p:nvPicPr>
        <p:blipFill>
          <a:blip r:embed="rId8" cstate="print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56175" y="6116651"/>
            <a:ext cx="1679650" cy="7335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005" y="2518573"/>
            <a:ext cx="4353275" cy="39338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5089477" y="5236412"/>
                <a:ext cx="6548518" cy="10820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Line shape from:</a:t>
                </a:r>
                <a:endParaRPr lang="en-US" altLang="zh-CN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sub>
                      </m:sSub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477" y="5236412"/>
                <a:ext cx="6548518" cy="1082040"/>
              </a:xfrm>
              <a:prstGeom prst="rect">
                <a:avLst/>
              </a:prstGeom>
              <a:blipFill rotWithShape="1">
                <a:blip r:embed="rId10"/>
                <a:stretch>
                  <a:fillRect l="-77" t="-488" r="-72" b="-392"/>
                </a:stretch>
              </a:blipFill>
              <a:ln>
                <a:solidFill>
                  <a:schemeClr val="tx1"/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8877300" y="1107440"/>
            <a:ext cx="2666365" cy="47434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r>
              <a:rPr lang="en-US" altLang="zh-CN" sz="2000" b="1"/>
              <a:t>By Zhuojuan Dong</a:t>
            </a:r>
            <a:endParaRPr lang="en-US" altLang="zh-CN" sz="2000" b="1"/>
          </a:p>
        </p:txBody>
      </p:sp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9109075" y="6301105"/>
            <a:ext cx="2743200" cy="365125"/>
          </a:xfrm>
        </p:spPr>
        <p:txBody>
          <a:bodyPr/>
          <a:lstStyle/>
          <a:p>
            <a:fld id="{9D136CD3-5176-4038-B6A6-E0BF626FC534}" type="slidenum">
              <a:rPr lang="zh-CN" altLang="en-US" smtClean="0"/>
            </a:fld>
            <a:endParaRPr lang="zh-CN" altLang="en-US">
              <a:latin typeface="Cambria Math" panose="020405030504060302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12140" y="-12446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/>
              <a:t>Event selection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12140" y="1104900"/>
                <a:ext cx="5578475" cy="5151120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Good charged tracks: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𝑑</m:t>
                        </m:r>
                        <m:r>
                          <a:rPr lang="zh-CN" altLang="en-US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e>
                    </m:d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𝑐𝑚</m:t>
                    </m:r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𝑑</m:t>
                        </m:r>
                        <m:r>
                          <a:rPr lang="en-US" altLang="zh-CN" b="0" i="1" baseline="-25000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𝑧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5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𝑐𝑚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𝑐𝑜𝑠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𝜃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&lt;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94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; </m:t>
                    </m:r>
                  </m:oMath>
                </a14:m>
                <a:endParaRPr lang="en-US" altLang="zh-CN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b="0" dirty="0" smtClean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ngood_track&gt;=4</a:t>
                </a:r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Good photon: 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14:m>
                  <m:oMath xmlns:m="http://schemas.openxmlformats.org/officeDocument/2006/math">
                    <m:r>
                      <a:rPr lang="en-US" altLang="zh-CN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|TDC| </a:t>
                </a:r>
                <a14:m>
                  <m:oMath xmlns:m="http://schemas.openxmlformats.org/officeDocument/2006/math">
                    <m:r>
                      <a:rPr lang="en-US" altLang="zh-CN" i="1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 ns (Suppress beam background effects)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GWPID： 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K</a:t>
                </a:r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𝐾</m:t>
                        </m:r>
                      </m:e>
                    </m:d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e</a:t>
                </a:r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𝜇</m:t>
                    </m:r>
                  </m:oMath>
                </a14:m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</m:e>
                    </m:d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Mass Requirement: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𝑀</m:t>
                    </m:r>
                    <m:sSup>
                      <m:sSupPr>
                        <m:ctrlP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</m:e>
                      <m:sup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sup>
                    </m:sSup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1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,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15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r>
                  <a:rPr lang="en-US" altLang="zh-CN" i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	</a:t>
                </a:r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𝑀</m:t>
                    </m:r>
                    <m:sSub>
                      <m:sSubPr>
                        <m:ctrlPr>
                          <a:rPr lang="en-US" altLang="zh-CN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𝜂</m:t>
                        </m:r>
                      </m:e>
                      <m:sub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𝑐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&amp;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𝑀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𝑟𝑒𝑐𝑜𝑖𝑙</m:t>
                        </m:r>
                      </m:sub>
                    </m:sSub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78</m:t>
                        </m:r>
                        <m:r>
                          <a:rPr lang="zh-CN" altLang="en-U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18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𝑀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𝐽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/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𝜓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05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zh-CN" altLang="en-U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15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Momentum </a:t>
                </a: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Requirement </a:t>
                </a:r>
                <a:r>
                  <a:rPr lang="zh-CN" altLang="en-US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|</m:t>
                    </m:r>
                    <m:sSub>
                      <m:sSubPr>
                        <m:ctrlP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𝑙</m:t>
                        </m:r>
                      </m:sub>
                    </m:sSub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|≥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9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𝐺𝑒𝑉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</m:oMath>
                </a14:m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40" y="1104900"/>
                <a:ext cx="5578475" cy="5151120"/>
              </a:xfrm>
              <a:prstGeom prst="rect">
                <a:avLst/>
              </a:prstGeom>
              <a:blipFill rotWithShape="1">
                <a:blip r:embed="rId1"/>
                <a:stretch>
                  <a:fillRect l="-171" t="-185" r="-171" b="-185"/>
                </a:stretch>
              </a:blipFill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294008" y="1107271"/>
                <a:ext cx="5427741" cy="1993431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altLang="zh-CN" b="1" dirty="0">
                    <a:solidFill>
                      <a:schemeClr val="accent1">
                        <a:lumMod val="50000"/>
                      </a:schemeClr>
                    </a:solidFill>
                    <a:ea typeface="Calibri" panose="020F0502020204030204" charset="0"/>
                    <a:cs typeface="Calibri" panose="020F0502020204030204" charset="0"/>
                    <a:sym typeface="+mn-ea"/>
                  </a:rPr>
                  <a:t>0ther Selection</a:t>
                </a:r>
                <a:r>
                  <a:rPr lang="zh-CN" altLang="en-US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：</a:t>
                </a:r>
                <a:r>
                  <a:rPr lang="en-US" altLang="zh-CN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  </a:t>
                </a:r>
                <a:endParaRPr lang="en-US" altLang="zh-CN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V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ertex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fit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_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χ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60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C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Kmfit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_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χ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60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For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ST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: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Number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of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l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and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l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For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DT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: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Number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of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K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and</m:t>
                        </m:r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K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and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π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008" y="1107271"/>
                <a:ext cx="5427741" cy="1993431"/>
              </a:xfrm>
              <a:prstGeom prst="rect">
                <a:avLst/>
              </a:prstGeom>
              <a:blipFill rotWithShape="1">
                <a:blip r:embed="rId2"/>
                <a:stretch>
                  <a:fillRect l="-185" t="-501" r="-170" b="-446"/>
                </a:stretch>
              </a:blipFill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6360182" y="3133738"/>
            <a:ext cx="2354606" cy="1692000"/>
            <a:chOff x="6360182" y="3133738"/>
            <a:chExt cx="2354606" cy="16920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182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zh-CN" altLang="en-US" b="0" i="1" baseline="-25000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libri" panose="020F0502020204030204" charset="0"/>
                                <a:sym typeface="+mn-ea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组合 6"/>
          <p:cNvGrpSpPr/>
          <p:nvPr/>
        </p:nvGrpSpPr>
        <p:grpSpPr>
          <a:xfrm>
            <a:off x="8773905" y="3133738"/>
            <a:ext cx="2354606" cy="1692000"/>
            <a:chOff x="8773905" y="3133738"/>
            <a:chExt cx="2354606" cy="16920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3905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文本框 22"/>
                <p:cNvSpPr txBox="1"/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en-US" altLang="zh-CN" b="0" i="1" baseline="-25000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3" name="文本框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组合 8"/>
          <p:cNvGrpSpPr/>
          <p:nvPr/>
        </p:nvGrpSpPr>
        <p:grpSpPr>
          <a:xfrm>
            <a:off x="6413258" y="4825738"/>
            <a:ext cx="2354606" cy="1692000"/>
            <a:chOff x="6413258" y="4825738"/>
            <a:chExt cx="2354606" cy="16920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258" y="4825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𝑐𝑜𝑠</m:t>
                            </m:r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合 9"/>
          <p:cNvGrpSpPr/>
          <p:nvPr/>
        </p:nvGrpSpPr>
        <p:grpSpPr>
          <a:xfrm>
            <a:off x="8833022" y="4775138"/>
            <a:ext cx="2295250" cy="1779049"/>
            <a:chOff x="8833022" y="4775138"/>
            <a:chExt cx="2295250" cy="177904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3022" y="4775138"/>
              <a:ext cx="2295250" cy="17790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  <m:sSub>
                          <m:sSubPr>
                            <m:ctrlP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𝑙</m:t>
                            </m:r>
                          </m:sub>
                        </m:sSub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矩形 4"/>
          <p:cNvSpPr/>
          <p:nvPr>
            <p:custDataLst>
              <p:tags r:id="rId1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4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11676" y="-317"/>
            <a:ext cx="869012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ym typeface="+mn-ea"/>
              </a:rPr>
              <a:t>Event selection</a:t>
            </a:r>
            <a:endParaRPr lang="en-US" altLang="zh-CN" sz="4000" b="1" dirty="0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360817" y="3134373"/>
            <a:ext cx="2354606" cy="1692000"/>
            <a:chOff x="6360182" y="3133738"/>
            <a:chExt cx="2354606" cy="16920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182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文本框 19"/>
                <p:cNvSpPr txBox="1"/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zh-CN" altLang="en-US" b="0" i="1" baseline="-25000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libri" panose="020F0502020204030204" charset="0"/>
                                <a:sym typeface="+mn-ea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0" name="文本框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组合 21"/>
          <p:cNvGrpSpPr/>
          <p:nvPr/>
        </p:nvGrpSpPr>
        <p:grpSpPr>
          <a:xfrm>
            <a:off x="8774540" y="3134373"/>
            <a:ext cx="2354606" cy="1692000"/>
            <a:chOff x="8773905" y="3133738"/>
            <a:chExt cx="2354606" cy="169200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3905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en-US" altLang="zh-CN" b="0" i="1" baseline="-25000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组合 27"/>
          <p:cNvGrpSpPr/>
          <p:nvPr/>
        </p:nvGrpSpPr>
        <p:grpSpPr>
          <a:xfrm>
            <a:off x="6413893" y="4826373"/>
            <a:ext cx="2354606" cy="1692000"/>
            <a:chOff x="6413258" y="4825738"/>
            <a:chExt cx="2354606" cy="16920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258" y="4825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文本框 29"/>
                <p:cNvSpPr txBox="1"/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𝑐𝑜𝑠</m:t>
                            </m:r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/>
          <p:cNvGrpSpPr/>
          <p:nvPr/>
        </p:nvGrpSpPr>
        <p:grpSpPr>
          <a:xfrm>
            <a:off x="8833657" y="4775773"/>
            <a:ext cx="2295250" cy="1779049"/>
            <a:chOff x="8833022" y="4775138"/>
            <a:chExt cx="2295250" cy="177904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3022" y="4775138"/>
              <a:ext cx="2295250" cy="17790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  <m:sSub>
                          <m:sSubPr>
                            <m:ctrlP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𝑙</m:t>
                            </m:r>
                          </m:sub>
                        </m:sSub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advTm="16224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表格 14"/>
              <p:cNvGraphicFramePr>
                <a:graphicFrameLocks noGrp="1"/>
              </p:cNvGraphicFramePr>
              <p:nvPr/>
            </p:nvGraphicFramePr>
            <p:xfrm>
              <a:off x="1162050" y="2160905"/>
              <a:ext cx="10253345" cy="362648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594100"/>
                    <a:gridCol w="1466850"/>
                    <a:gridCol w="1811020"/>
                    <a:gridCol w="1507490"/>
                    <a:gridCol w="1873885"/>
                  </a:tblGrid>
                  <a:tr h="394970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𝐂𝐮𝐭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𝐅𝐥𝐨𝐰</m:t>
                                </m:r>
                              </m:oMath>
                            </m:oMathPara>
                          </a14:m>
                          <a:endParaRPr lang="en-US" sz="2000" b="1" u="none" strike="noStrike" dirty="0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𝐍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𝐨𝐛𝐬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𝐑𝐞𝐥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𝐞𝐟𝐟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(%)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𝐍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𝐨𝐛𝐬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𝐑𝐞𝐥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𝐞𝐟𝐟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(%)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43019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𝐭𝐨𝐭𝐚𝐥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𝐧𝐮𝐦𝐛𝐞𝐫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   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50000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𝟏𝟎𝟎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.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%</a:t>
                          </a:r>
                          <a:endParaRPr lang="en-US" altLang="zh-CN" sz="2000" b="1" i="0" u="none" strike="noStrike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6667" marR="6667" marT="6667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𝟓𝟎𝟎𝟎𝟎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𝟏𝟎𝟎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𝟎𝟎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429911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𝐧𝐆𝐨𝐨𝐝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 :    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34228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68.46%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28145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𝟓𝟔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𝟐𝟗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260678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𝐧𝐆𝐨𝐨𝐝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𝛄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 </m:t>
                                </m:r>
                              </m:oMath>
                            </m:oMathPara>
                          </a14:m>
                          <a:endParaRPr lang="el-GR" sz="2000" b="1" u="none" strike="noStrike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29948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87.50%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21951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𝟕𝟕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𝟗𝟗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431165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</m:t>
                                </m:r>
                                <m:sSub>
                                  <m:sSubPr>
                                    <m:ctrlP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𝛍</m:t>
                                    </m:r>
                                  </m:e>
                                  <m:sub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𝐩</m:t>
                                    </m:r>
                                  </m:sub>
                                </m:sSub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𝐚𝐧𝐝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</m:t>
                                </m:r>
                                <m:sSub>
                                  <m:sSubPr>
                                    <m:ctrlP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𝛍</m:t>
                                    </m:r>
                                  </m:e>
                                  <m:sub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𝐦</m:t>
                                    </m:r>
                                  </m:sub>
                                </m:sSub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 dirty="0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26543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88.65%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20063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𝟗𝟏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9101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𝐉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l-GR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𝛗</m:t>
                                </m:r>
                                <m:r>
                                  <a:rPr lang="el-GR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" 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:"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24558 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92.50%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19609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𝟗𝟕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𝟕𝟒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36812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:   </m:t>
                                </m:r>
                              </m:oMath>
                            </m:oMathPara>
                          </a14:m>
                          <a:endParaRPr lang="en-US" altLang="zh-CN" sz="2000" b="1" i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21678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88.27%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17964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𝟗𝟏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𝟔𝟏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21295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𝛑</m:t>
                                    </m:r>
                                  </m:e>
                                  <m:sup>
                                    <m: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r>
                                  <a:rPr lang="el-GR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𝐦𝐚𝐬𝐬𝐜𝐮𝐭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&amp; 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𝐤𝐦𝐟𝐢𝐭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𝟔𝟎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19098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88.10%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chemeClr val="tx1"/>
                              </a:solidFill>
                              <a:effectLst/>
                              <a:ea typeface="+mn-lt"/>
                              <a:cs typeface="+mn-lt"/>
                            </a:rPr>
                            <a:t>16611</a:t>
                          </a:r>
                          <a:endParaRPr lang="en-US" altLang="zh-CN" sz="2000" b="1" u="none" strike="noStrike" smtClean="0">
                            <a:solidFill>
                              <a:schemeClr val="tx1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𝟗𝟐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𝟒𝟕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46122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l-GR" sz="2000" b="1" u="none" strike="noStrike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2000" b="1" u="none" strike="noStrike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𝛈</m:t>
                                    </m:r>
                                  </m:e>
                                  <m:sub>
                                    <m:r>
                                      <a:rPr lang="en-US" sz="2000" b="1" u="none" strike="noStrike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𝐜</m:t>
                                    </m:r>
                                  </m:sub>
                                </m:sSub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16242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85.05%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15031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𝟒𝟗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25847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𝐭𝐨𝐭𝐚𝐥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gridSpan="2"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𝟑𝟐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𝟒𝟖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hMerge="1"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𝟑𝟎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𝟎𝟔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hMerge="1"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5" name="表格 14"/>
              <p:cNvGraphicFramePr>
                <a:graphicFrameLocks noGrp="1"/>
              </p:cNvGraphicFramePr>
              <p:nvPr/>
            </p:nvGraphicFramePr>
            <p:xfrm>
              <a:off x="1162050" y="2160905"/>
              <a:ext cx="10253345" cy="362648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594100"/>
                    <a:gridCol w="1466850"/>
                    <a:gridCol w="1811020"/>
                    <a:gridCol w="1507490"/>
                    <a:gridCol w="1873885"/>
                  </a:tblGrid>
                  <a:tr h="3949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568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50000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𝟏𝟎𝟎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.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%</a:t>
                          </a:r>
                          <a:endParaRPr lang="en-US" altLang="zh-CN" sz="2000" b="1" i="0" u="none" strike="noStrike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6667" marR="6667" marT="6667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42989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34228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68.46%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28145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0988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29948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87.50%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21951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43116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26543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88.65%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20063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91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24558 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92.50%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19609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3655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21678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88.27%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17964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2131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19098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88.10%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chemeClr val="tx1"/>
                              </a:solidFill>
                              <a:effectLst/>
                              <a:ea typeface="+mn-lt"/>
                              <a:cs typeface="+mn-lt"/>
                            </a:rPr>
                            <a:t>16611</a:t>
                          </a:r>
                          <a:endParaRPr lang="en-US" altLang="zh-CN" sz="2000" b="1" u="none" strike="noStrike" smtClean="0">
                            <a:solidFill>
                              <a:schemeClr val="tx1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4607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16242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85.05%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15031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2575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hMerge="1"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hMerge="1"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J/ψ</a:t>
                </a:r>
                <a:r>
                  <a:rPr lang="en-US" altLang="zh-CN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" t="-69" r="3" b="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467009" y="1491142"/>
            <a:ext cx="4064000" cy="460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cut flow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19125" y="883920"/>
                <a:ext cx="6096000" cy="41656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𝒐𝒔𝒄𝒂𝒓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 </m:t>
                    </m:r>
                    <m:r>
                      <a:rPr lang="zh-CN" altLang="en-US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全模拟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 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𝑽𝑺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 快模拟 </m:t>
                    </m:r>
                  </m:oMath>
                </a14:m>
                <a:r>
                  <a:rPr lang="en-US" altLang="zh-CN" sz="2000" b="1" dirty="0">
                    <a:sym typeface="+mn-ea"/>
                    <a:hlinkClick r:id="rId4"/>
                  </a:rPr>
                  <a:t>@2.6.2</a:t>
                </a:r>
                <a:r>
                  <a:rPr lang="en-US" altLang="zh-CN" sz="2000" b="1" dirty="0">
                    <a:sym typeface="+mn-ea"/>
                  </a:rPr>
                  <a:t> </a:t>
                </a:r>
                <a:endParaRPr lang="en-US" altLang="zh-CN" sz="2000" b="1" dirty="0"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5" y="883920"/>
                <a:ext cx="6096000" cy="41656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5840095" y="5781040"/>
            <a:ext cx="1087120" cy="380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全模拟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86520" y="5781040"/>
            <a:ext cx="1087120" cy="380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快模拟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3947795"/>
            <a:ext cx="1007110" cy="3429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C00000"/>
                </a:solidFill>
              </a:rPr>
              <a:t>gwpid</a:t>
            </a:r>
            <a:endParaRPr lang="en-US" altLang="zh-CN" b="1">
              <a:solidFill>
                <a:srgbClr val="C00000"/>
              </a:solidFill>
            </a:endParaRPr>
          </a:p>
        </p:txBody>
      </p:sp>
      <p:cxnSp>
        <p:nvCxnSpPr>
          <p:cNvPr id="13" name="直接箭头连接符 12"/>
          <p:cNvCxnSpPr>
            <a:stCxn id="12" idx="3"/>
          </p:cNvCxnSpPr>
          <p:nvPr/>
        </p:nvCxnSpPr>
        <p:spPr>
          <a:xfrm flipV="1">
            <a:off x="1007110" y="3910330"/>
            <a:ext cx="404495" cy="2089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12" idx="3"/>
          </p:cNvCxnSpPr>
          <p:nvPr/>
        </p:nvCxnSpPr>
        <p:spPr>
          <a:xfrm>
            <a:off x="1007110" y="4119245"/>
            <a:ext cx="459740" cy="474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1333162-4884-46A8-A83A-897090852C67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l="40313" t="8602"/>
          <a:stretch>
            <a:fillRect/>
          </a:stretch>
        </p:blipFill>
        <p:spPr>
          <a:xfrm>
            <a:off x="5074920" y="1187450"/>
            <a:ext cx="5577205" cy="2698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rcRect l="7334" t="-5833"/>
          <a:stretch>
            <a:fillRect/>
          </a:stretch>
        </p:blipFill>
        <p:spPr>
          <a:xfrm>
            <a:off x="4805680" y="831215"/>
            <a:ext cx="7228840" cy="322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1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J/ψ</a:t>
                </a:r>
                <a:r>
                  <a:rPr lang="en-US" altLang="zh-CN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" t="-69" r="3" b="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1586865" y="1125855"/>
                <a:ext cx="1699895" cy="25527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865" y="1125855"/>
                <a:ext cx="1699895" cy="255270"/>
              </a:xfrm>
              <a:prstGeom prst="rect">
                <a:avLst/>
              </a:prstGeom>
              <a:blipFill rotWithShape="1">
                <a:blip r:embed="rId3"/>
                <a:stretch>
                  <a:fillRect b="-912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5245735" y="1186815"/>
                <a:ext cx="1699895" cy="4686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𝐽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735" y="1186815"/>
                <a:ext cx="1699895" cy="468630"/>
              </a:xfrm>
              <a:prstGeom prst="rect">
                <a:avLst/>
              </a:prstGeom>
              <a:blipFill rotWithShape="1">
                <a:blip r:embed="rId4"/>
                <a:stretch>
                  <a:fillRect b="-91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9099550" y="1330325"/>
                <a:ext cx="1699895" cy="4686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550" y="1330325"/>
                <a:ext cx="1699895" cy="468630"/>
              </a:xfrm>
              <a:prstGeom prst="rect">
                <a:avLst/>
              </a:prstGeom>
              <a:blipFill rotWithShape="1">
                <a:blip r:embed="rId5"/>
                <a:stretch>
                  <a:fillRect b="-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1333162-4884-46A8-A83A-897090852C67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6"/>
          <a:stretch>
            <a:fillRect/>
          </a:stretch>
        </p:blipFill>
        <p:spPr>
          <a:xfrm>
            <a:off x="7620635" y="2213610"/>
            <a:ext cx="4571365" cy="31369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7"/>
          <a:stretch>
            <a:fillRect/>
          </a:stretch>
        </p:blipFill>
        <p:spPr>
          <a:xfrm>
            <a:off x="3990340" y="2030730"/>
            <a:ext cx="3681095" cy="357886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8"/>
          <a:stretch>
            <a:fillRect/>
          </a:stretch>
        </p:blipFill>
        <p:spPr>
          <a:xfrm>
            <a:off x="73660" y="1901190"/>
            <a:ext cx="3959225" cy="35483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4655" y="44520"/>
            <a:ext cx="10969200" cy="705600"/>
          </a:xfrm>
        </p:spPr>
        <p:txBody>
          <a:bodyPr/>
          <a:p>
            <a:r>
              <a:rPr lang="en-US" altLang="zh-CN"/>
              <a:t>9.21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0" y="6206490"/>
            <a:ext cx="5838825" cy="304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" y="994410"/>
            <a:ext cx="10724515" cy="2434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" y="3973195"/>
            <a:ext cx="6343650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88085" y="14287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9.21</a:t>
            </a:r>
            <a:endParaRPr lang="en-US" altLang="zh-CN" sz="28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640" y="1168400"/>
            <a:ext cx="5674360" cy="53092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AICARD_INVALID" val="Invalid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1759</Words>
  <Application>WPS 演示</Application>
  <PresentationFormat>宽屏</PresentationFormat>
  <Paragraphs>186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微软雅黑</vt:lpstr>
      <vt:lpstr>Symbol</vt:lpstr>
      <vt:lpstr>Cambria Math</vt:lpstr>
      <vt:lpstr>DejaVu Math TeX Gyre</vt:lpstr>
      <vt:lpstr>Calibri</vt:lpstr>
      <vt:lpstr>Times New Roman</vt:lpstr>
      <vt:lpstr>MS Mincho</vt:lpstr>
      <vt:lpstr>等线</vt:lpstr>
      <vt:lpstr>Arial Unicode MS</vt:lpstr>
      <vt:lpstr>FFont-Family</vt:lpstr>
      <vt:lpstr>WPS</vt:lpstr>
      <vt:lpstr>PowerPoint 演示文稿</vt:lpstr>
      <vt:lpstr>Event selection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清欢</cp:lastModifiedBy>
  <cp:revision>160</cp:revision>
  <dcterms:created xsi:type="dcterms:W3CDTF">2019-06-19T02:08:00Z</dcterms:created>
  <dcterms:modified xsi:type="dcterms:W3CDTF">2026-09-21T03:00:58Z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B39C8B6D82DA4C35BF01D65EF4A5DA13_11</vt:lpwstr>
  </property>
</Properties>
</file>