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0" r:id="rId3"/>
    <p:sldId id="261" r:id="rId4"/>
    <p:sldId id="262" r:id="rId5"/>
    <p:sldId id="265" r:id="rId6"/>
    <p:sldId id="264" r:id="rId7"/>
    <p:sldId id="266" r:id="rId8"/>
    <p:sldId id="270" r:id="rId9"/>
    <p:sldId id="268" r:id="rId10"/>
    <p:sldId id="269" r:id="rId11"/>
    <p:sldId id="273" r:id="rId12"/>
    <p:sldId id="272" r:id="rId13"/>
    <p:sldId id="271" r:id="rId14"/>
    <p:sldId id="291" r:id="rId15"/>
    <p:sldId id="292" r:id="rId16"/>
    <p:sldId id="288" r:id="rId17"/>
    <p:sldId id="293" r:id="rId18"/>
    <p:sldId id="29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9"/>
    <p:restoredTop sz="94645"/>
  </p:normalViewPr>
  <p:slideViewPr>
    <p:cSldViewPr snapToGrid="0">
      <p:cViewPr varScale="1">
        <p:scale>
          <a:sx n="113" d="100"/>
          <a:sy n="113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2F815-CE39-5543-9527-0BCF0148ECE6}" type="datetimeFigureOut">
              <a:rPr kumimoji="1" lang="zh-CN" altLang="en-US" smtClean="0"/>
              <a:t>2026/9/21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CEF2C-8EFE-434F-BB4C-F1F3E3AB5A3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758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CEF2C-8EFE-434F-BB4C-F1F3E3AB5A3D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345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971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2B1F8-38A3-7039-BBFD-C5B6869AC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C3351E8-E0E6-E8EF-55AD-52E59A2B4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44B2DD-6955-35E5-211B-9E8DE729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3AD43D-287E-DB42-B4A0-9EA9A6C2E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2ED3CE-0A87-7B79-0C8D-5B95C8FB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61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02DD24-63C7-72B0-65C7-2913B18E5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C5392A-E26F-1DF2-A345-C699E4CF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7986B2-1FA3-6FF7-8670-4815D266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96073F-3508-A7E4-20D1-8CADFA8CE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3B9C9D-5F0B-0EF4-A602-98A9C0E86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6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C72F67-555B-2E88-53E7-CDCB7379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2E5617-87A4-21DA-0FFB-63216875C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D4FED-B920-0BB0-AE03-20B2950BE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B520FE-9A03-3FC1-418E-EF586A1B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8FB574-FE4B-EEAD-6A0D-BBFBCEA1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87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0DCBA0-ACED-9E54-4218-D6F88773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DAEA6C-1E3B-67D0-AF08-AF13F894D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09F9854-BAF1-46A6-6EC6-051463BB8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63B719-6E3F-A4C5-A84D-A77A54E4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443F6B-6F70-C58D-F99F-C55BA220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5C772B-0E15-50F3-A9E6-FF8D59B24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04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50F969-E928-1892-A110-1A385DE4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6081E6-3323-1F85-352E-2E20F6207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EDA900-048A-3656-FC23-33FA82372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72754C8-D140-C546-066C-EA0472C49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264A3F-6E53-E440-15B0-076BC4633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C8B04F3-10D8-A3D2-8E2D-C45D140C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51CAD1E-967B-8A9A-34C8-EC5D6A59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5419D48-07A2-90DF-2AC0-771116C2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52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448BA9-6215-A5D5-B735-0D7723C1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D536DC-A79A-AF3D-FF9B-3516C35B5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55E666-DB36-962A-EECC-4B931CD1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73B2C7-2EFB-B68A-9A52-1B77587C9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CF2E24-ECC2-0A18-DEAC-932C870D7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349136E-561A-B78E-7AF8-C196619E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4BF8BE-1135-7ED1-D40D-46197F50A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64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E16BED-09AC-4034-A86E-CE41FCB1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B17FFB-A6CB-1AEE-7A74-6A4AC75F0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C94210-3080-A1D9-FD01-A0B8AEAE6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95788A-A451-7C7F-B606-AE53F3677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CB66F5-2C34-B7FA-6BB8-F963AE62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4A2542-3F25-E6DD-A8E0-48FF9488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71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758865-ACA7-E8D0-5B30-31A899B3B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88FB5C4-147A-DB18-163B-38D2D3A79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45FFCE-D262-97C0-783F-C3F40AFC2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E9E67C2-EEC6-1EC2-F8D2-6CBC85C1E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936FF3-B3B5-DEC0-3E19-A7A5E475D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62E613-CF11-299C-70D2-7289D3311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32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F936AB-C2BD-466B-A740-2F93071A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94EDB22-6235-4621-D194-49384C7AC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C6952B-E0AD-4EC0-41BC-B55537DCB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1BB045-9F1B-CE40-2447-2B001884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7A44B2-73A8-C3EF-FE35-E2574FB7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0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C0392E8-F7C3-F184-4A1F-8920F192B5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E95795-77E2-0340-7A88-E22CFCD50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C179F2-5F5B-B133-AD6B-B10095D0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C03892-4E3F-649B-E356-ABA5F014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A91A80-065B-D9CD-8954-3309F981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18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EBA6D41-D70D-C230-27B8-E527AB5F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44B9E6-6D4C-8FD7-79FC-2E36C041B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643E6F-119F-EB04-ADAE-CBEC327C3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569BAA-E088-4FC3-A991-5C133C3806BD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337C29-0BDB-2DB7-D391-3F2DA864F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235E6-1647-CD6F-D0A9-7FD7E0ECF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19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AA5CB12-1254-C6FF-BEE6-75D828C1F122}"/>
              </a:ext>
            </a:extLst>
          </p:cNvPr>
          <p:cNvSpPr txBox="1"/>
          <p:nvPr/>
        </p:nvSpPr>
        <p:spPr>
          <a:xfrm>
            <a:off x="620485" y="1393372"/>
            <a:ext cx="109510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eBins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{0.0925, 0.095, 0.0975, 0.1,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0.105, 0.11, 0.115, 0.12,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0.125, 0.13, 0.135, 0.14};</a:t>
            </a:r>
            <a:endParaRPr lang="en-US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zh-CN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thetaBins = {0, 0.04, 0.08, 0.12, 0.16, 0.2, 0.24, 0.28, 0.32,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0.36, 0.4, 0.44, 0.48, 0.52, 0.56, 0.6, 0.64, 0.68,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0.72, 0.76, 0.8, 0.8025, 0.805, 0.8075, 0.81, 0.8125, 0.815,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0.8175, 0.82, 0.8225, 0.825, 0.8275, 0.83, 0.8325, 0.835, 0.8375,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0.84, 0.8425, 0.845, 0.8475, 0.85, 0.855, 0.86, 0.865, 0.87,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0.875, 0.88, 0.885, 0.89, 0.895, 0.9, 0.905, 0.91, 0.915,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0.92, 0.925, 0.93, 0.935, 0.94, 0.942, 0.944, 0.945};</a:t>
            </a:r>
          </a:p>
        </p:txBody>
      </p:sp>
    </p:spTree>
    <p:extLst>
      <p:ext uri="{BB962C8B-B14F-4D97-AF65-F5344CB8AC3E}">
        <p14:creationId xmlns:p14="http://schemas.microsoft.com/office/powerpoint/2010/main" val="22701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9FDE-CE7D-C394-9CCF-8D2CBEFC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33D529A-1CE7-7560-9FD3-FEB5BE28CA1B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FF317F2-6625-DDFD-D41C-4210BCAAB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94042"/>
              </p:ext>
            </p:extLst>
          </p:nvPr>
        </p:nvGraphicFramePr>
        <p:xfrm>
          <a:off x="569684" y="1356243"/>
          <a:ext cx="104573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015">
                  <a:extLst>
                    <a:ext uri="{9D8B030D-6E8A-4147-A177-3AD203B41FA5}">
                      <a16:colId xmlns:a16="http://schemas.microsoft.com/office/drawing/2014/main" val="2467911124"/>
                    </a:ext>
                  </a:extLst>
                </a:gridCol>
                <a:gridCol w="1016318">
                  <a:extLst>
                    <a:ext uri="{9D8B030D-6E8A-4147-A177-3AD203B41FA5}">
                      <a16:colId xmlns:a16="http://schemas.microsoft.com/office/drawing/2014/main" val="4243659464"/>
                    </a:ext>
                  </a:extLst>
                </a:gridCol>
                <a:gridCol w="1466721">
                  <a:extLst>
                    <a:ext uri="{9D8B030D-6E8A-4147-A177-3AD203B41FA5}">
                      <a16:colId xmlns:a16="http://schemas.microsoft.com/office/drawing/2014/main" val="1666260016"/>
                    </a:ext>
                  </a:extLst>
                </a:gridCol>
                <a:gridCol w="1543982">
                  <a:extLst>
                    <a:ext uri="{9D8B030D-6E8A-4147-A177-3AD203B41FA5}">
                      <a16:colId xmlns:a16="http://schemas.microsoft.com/office/drawing/2014/main" val="2836780126"/>
                    </a:ext>
                  </a:extLst>
                </a:gridCol>
                <a:gridCol w="1094891">
                  <a:extLst>
                    <a:ext uri="{9D8B030D-6E8A-4147-A177-3AD203B41FA5}">
                      <a16:colId xmlns:a16="http://schemas.microsoft.com/office/drawing/2014/main" val="1649072405"/>
                    </a:ext>
                  </a:extLst>
                </a:gridCol>
                <a:gridCol w="1577186">
                  <a:extLst>
                    <a:ext uri="{9D8B030D-6E8A-4147-A177-3AD203B41FA5}">
                      <a16:colId xmlns:a16="http://schemas.microsoft.com/office/drawing/2014/main" val="4129402464"/>
                    </a:ext>
                  </a:extLst>
                </a:gridCol>
                <a:gridCol w="1577187">
                  <a:extLst>
                    <a:ext uri="{9D8B030D-6E8A-4147-A177-3AD203B41FA5}">
                      <a16:colId xmlns:a16="http://schemas.microsoft.com/office/drawing/2014/main" val="1555259857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altLang="zh-CN" dirty="0"/>
                        <a:t>Selection</a:t>
                      </a:r>
                    </a:p>
                    <a:p>
                      <a:r>
                        <a:rPr lang="en-US" altLang="zh-CN" dirty="0"/>
                        <a:t>criteria</a:t>
                      </a:r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altLang="zh-CN" dirty="0"/>
                        <a:t>Full sim</a:t>
                      </a:r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altLang="zh-CN" dirty="0"/>
                        <a:t>Fast sim (3D sampling)</a:t>
                      </a:r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967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Events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Absolute eff.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Relative eff.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Events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Absolute eff.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Relative eff.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9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Generated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9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Reconstructed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4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nGood</a:t>
                      </a:r>
                      <a:r>
                        <a:rPr lang="en-US" altLang="zh-CN" dirty="0"/>
                        <a:t> = 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14852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74.3%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74.3%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15458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77.3%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77.3%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0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Truth matched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14851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74.3%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99.99%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15458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77.3%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2259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D3D07F1-4401-46FB-8E16-17D4BFA1021E}"/>
                  </a:ext>
                </a:extLst>
              </p:cNvPr>
              <p:cNvSpPr txBox="1"/>
              <p:nvPr/>
            </p:nvSpPr>
            <p:spPr>
              <a:xfrm>
                <a:off x="777444" y="4389237"/>
                <a:ext cx="9244263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全模拟</a:t>
                </a:r>
                <a:r>
                  <a:rPr lang="en-US" altLang="zh-CN" sz="2800" b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truth match</a:t>
                </a: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效率不等于</a:t>
                </a:r>
                <a:r>
                  <a:rPr lang="en-US" altLang="zh-CN" sz="2800" b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100%</a:t>
                </a: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b="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检查</a:t>
                </a:r>
                <a:r>
                  <a:rPr lang="en-US" altLang="zh-CN" sz="2800" b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truth</a:t>
                </a: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信息发现存在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sz="2800" b="0" i="1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zh-CN" altLang="zh-CN" sz="2800" b="0" dirty="0">
                  <a:solidFill>
                    <a:srgbClr val="C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D3D07F1-4401-46FB-8E16-17D4BFA10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44" y="4389237"/>
                <a:ext cx="9244263" cy="954107"/>
              </a:xfrm>
              <a:prstGeom prst="rect">
                <a:avLst/>
              </a:prstGeom>
              <a:blipFill>
                <a:blip r:embed="rId2"/>
                <a:stretch>
                  <a:fillRect l="-1385" t="-8280" b="-17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58CE12A9-C8E0-469D-9D35-2E6B7030D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273" y="3900139"/>
            <a:ext cx="2715004" cy="23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0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2EF41-8B77-0187-146B-25FC9748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20E1C8-E715-DC5D-D89E-E56B3289078F}"/>
                  </a:ext>
                </a:extLst>
              </p:cNvPr>
              <p:cNvSpPr txBox="1"/>
              <p:nvPr/>
            </p:nvSpPr>
            <p:spPr>
              <a:xfrm>
                <a:off x="256702" y="1108633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20E1C8-E715-DC5D-D89E-E56B32890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02" y="1108633"/>
                <a:ext cx="1091714" cy="523220"/>
              </a:xfrm>
              <a:prstGeom prst="rect">
                <a:avLst/>
              </a:prstGeom>
              <a:blipFill>
                <a:blip r:embed="rId2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3806F8D-45D3-BF45-2305-218C38CCD479}"/>
                  </a:ext>
                </a:extLst>
              </p:cNvPr>
              <p:cNvSpPr txBox="1"/>
              <p:nvPr/>
            </p:nvSpPr>
            <p:spPr>
              <a:xfrm>
                <a:off x="256702" y="4041055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3806F8D-45D3-BF45-2305-218C38CCD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02" y="4041055"/>
                <a:ext cx="1091714" cy="523220"/>
              </a:xfrm>
              <a:prstGeom prst="rect">
                <a:avLst/>
              </a:prstGeom>
              <a:blipFill>
                <a:blip r:embed="rId3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03564439-71C4-EC45-221A-B342814A9A09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0A4734-A25D-4820-B833-E0FE57321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3716253"/>
            <a:ext cx="3600450" cy="25988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ABF1363-4E4E-41AD-8384-D8A2E46AD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89" y="3716253"/>
            <a:ext cx="3600450" cy="25988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C1692E5-5F66-446C-8187-04002C229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39" y="3716253"/>
            <a:ext cx="3600450" cy="25988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52D630F-B34D-40E5-A739-3CA0F35D3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027200"/>
            <a:ext cx="3600450" cy="25988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6961B89-23C4-459D-9608-858BBC326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89" y="1027199"/>
            <a:ext cx="3600450" cy="25988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CDD08D2-643F-45CC-8D8A-3F0B01C04C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39" y="1027199"/>
            <a:ext cx="3600450" cy="259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6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4208-E163-B279-C8A8-21C0E2404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866B349-4F11-69C3-B003-ADA67D187933}"/>
                  </a:ext>
                </a:extLst>
              </p:cNvPr>
              <p:cNvSpPr txBox="1"/>
              <p:nvPr/>
            </p:nvSpPr>
            <p:spPr>
              <a:xfrm>
                <a:off x="293522" y="1448999"/>
                <a:ext cx="13388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mass: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866B349-4F11-69C3-B003-ADA67D187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22" y="1448999"/>
                <a:ext cx="1338895" cy="523220"/>
              </a:xfrm>
              <a:prstGeom prst="rect">
                <a:avLst/>
              </a:prstGeom>
              <a:blipFill>
                <a:blip r:embed="rId2"/>
                <a:stretch>
                  <a:fillRect t="-12791" r="-4545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BFEC1ED4-301C-7DEB-29CB-B69349F3D288}"/>
              </a:ext>
            </a:extLst>
          </p:cNvPr>
          <p:cNvSpPr txBox="1"/>
          <p:nvPr/>
        </p:nvSpPr>
        <p:spPr>
          <a:xfrm>
            <a:off x="7391879" y="1577030"/>
            <a:ext cx="2563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reconstructed</a:t>
            </a:r>
            <a:endParaRPr lang="zh-CN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2F23195-0040-438A-5BD2-B2979E4EDEA9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99AA585-C09C-E5AC-A753-052F2089EE6C}"/>
              </a:ext>
            </a:extLst>
          </p:cNvPr>
          <p:cNvSpPr txBox="1"/>
          <p:nvPr/>
        </p:nvSpPr>
        <p:spPr>
          <a:xfrm>
            <a:off x="3358347" y="1577030"/>
            <a:ext cx="2563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endParaRPr lang="zh-CN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209DDF-6EB1-4243-B9F1-92F8992F1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28" y="1972219"/>
            <a:ext cx="4373770" cy="31570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7A65030-9046-4AF1-B778-921693F74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30" y="1972219"/>
            <a:ext cx="4327572" cy="312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73B5A-6090-5304-8AAB-EC5CFE1CF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4D74EFB-1859-C9B0-A31A-9C11E9169563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5CF79A53-57B1-BBAE-C13D-39C63E7EE1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2822748"/>
                  </p:ext>
                </p:extLst>
              </p:nvPr>
            </p:nvGraphicFramePr>
            <p:xfrm>
              <a:off x="569684" y="1356243"/>
              <a:ext cx="104573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 &amp; </m:t>
                                </m:r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15458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Good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≥2 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78.55%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4c fit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&lt;200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12334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61.67%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94.18%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10302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51.51%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84.85%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5CF79A53-57B1-BBAE-C13D-39C63E7EE1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2822748"/>
                  </p:ext>
                </p:extLst>
              </p:nvPr>
            </p:nvGraphicFramePr>
            <p:xfrm>
              <a:off x="569684" y="1356243"/>
              <a:ext cx="104573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t="-310345" r="-380814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15458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t="-396667" r="-380814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78.55%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t="-513793" r="-38081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12334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61.67%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94.18%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10302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51.51%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84.85%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F6600741-3ED6-FAB5-D1BF-E2A8B4DFC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968" y="3805715"/>
            <a:ext cx="3786304" cy="27329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8D49C98-1D9D-C9D4-5A1C-6EF9D990ED7B}"/>
                  </a:ext>
                </a:extLst>
              </p:cNvPr>
              <p:cNvSpPr txBox="1"/>
              <p:nvPr/>
            </p:nvSpPr>
            <p:spPr>
              <a:xfrm>
                <a:off x="1162594" y="4524102"/>
                <a:ext cx="36706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𝛾𝛾</m:t>
                      </m:r>
                    </m:oMath>
                  </m:oMathPara>
                </a14:m>
                <a:endParaRPr kumimoji="1" lang="en-US" altLang="zh-CN" b="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8D49C98-1D9D-C9D4-5A1C-6EF9D990E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594" y="4524102"/>
                <a:ext cx="3670684" cy="276999"/>
              </a:xfrm>
              <a:prstGeom prst="rect">
                <a:avLst/>
              </a:prstGeom>
              <a:blipFill>
                <a:blip r:embed="rId4"/>
                <a:stretch>
                  <a:fillRect l="-1379" t="-8696" r="-1034" b="-34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12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EFDF831-648F-BD7E-8CF2-6B2534A03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48" y="2397513"/>
            <a:ext cx="4143631" cy="29908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E5429ED-AA46-CC79-365E-12853D85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5" y="2397514"/>
            <a:ext cx="4143631" cy="29908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B8E1B89-E2C5-BFA4-42D9-BDA0AD598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473" y="2397512"/>
            <a:ext cx="4143631" cy="29908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00B279A-00FF-DB60-DDB8-0D1FCB19F1F5}"/>
                  </a:ext>
                </a:extLst>
              </p:cNvPr>
              <p:cNvSpPr txBox="1"/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00B279A-00FF-DB60-DDB8-0D1FCB19F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blipFill>
                <a:blip r:embed="rId5"/>
                <a:stretch>
                  <a:fillRect t="-14634" b="-34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9096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4FF68A7-1AA5-D095-9F22-EFEE07D8F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79" y="2313686"/>
            <a:ext cx="4148254" cy="29942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0D4242-FF85-07BC-8F7C-C880CCFB5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1" y="2313686"/>
            <a:ext cx="4148254" cy="29942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1B0BF37-BC84-2464-D670-75FB55AD0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746" y="2313687"/>
            <a:ext cx="4148254" cy="2994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D23E2A-28CF-9165-32E5-1BC0F6EA9DCD}"/>
                  </a:ext>
                </a:extLst>
              </p:cNvPr>
              <p:cNvSpPr txBox="1"/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D23E2A-28CF-9165-32E5-1BC0F6EA9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blipFill>
                <a:blip r:embed="rId5"/>
                <a:stretch>
                  <a:fillRect t="-14634" b="-34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141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461FA-9E20-F8CF-8687-20CB78A5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E43AC2F-DCAD-DD61-C065-FB80E1D71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39279" y="3560522"/>
            <a:ext cx="2647813" cy="367068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AD05A1A-758D-1802-F378-4301F46E3F10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441D8A6-2163-8672-70C8-10CF3548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942426"/>
                  </p:ext>
                </p:extLst>
              </p:nvPr>
            </p:nvGraphicFramePr>
            <p:xfrm>
              <a:off x="569684" y="1093197"/>
              <a:ext cx="10457300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 &amp; </m:t>
                                </m:r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15445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Good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≥2 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65.50%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78.66%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1c fit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&lt;200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12695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63.48%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96.92%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12040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60.20%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99.10%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2439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4c fit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&lt;200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12028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60.14%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94.75%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11846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59.23%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98.39%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441D8A6-2163-8672-70C8-10CF3548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942426"/>
                  </p:ext>
                </p:extLst>
              </p:nvPr>
            </p:nvGraphicFramePr>
            <p:xfrm>
              <a:off x="569684" y="1093197"/>
              <a:ext cx="10457300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310345" r="-380814" b="-3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15445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10345" r="-380814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65.50%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78.66%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93333" r="-380814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12695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63.48%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96.92%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12040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60.20%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99.10%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2439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613793" r="-38081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12028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60.14%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94.75%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11846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59.23%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98.39%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9C1B7A-FABC-A584-324C-8D25D633D035}"/>
                  </a:ext>
                </a:extLst>
              </p:cNvPr>
              <p:cNvSpPr txBox="1"/>
              <p:nvPr/>
            </p:nvSpPr>
            <p:spPr>
              <a:xfrm>
                <a:off x="569684" y="3879620"/>
                <a:ext cx="36706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𝛾𝛾</m:t>
                      </m:r>
                    </m:oMath>
                  </m:oMathPara>
                </a14:m>
                <a:endParaRPr kumimoji="1" lang="en-US" altLang="zh-CN" b="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9C1B7A-FABC-A584-324C-8D25D633D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4" y="3879620"/>
                <a:ext cx="3670684" cy="276999"/>
              </a:xfrm>
              <a:prstGeom prst="rect">
                <a:avLst/>
              </a:prstGeom>
              <a:blipFill>
                <a:blip r:embed="rId4"/>
                <a:stretch>
                  <a:fillRect l="-1375" t="-8696" r="-687" b="-34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5EDFCD9D-2DA4-1E5C-62A0-531E04522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809214" y="3560522"/>
            <a:ext cx="2647813" cy="367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9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C19F3-893B-6402-4CC7-F502275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1c fit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C13AC8F-3C85-D1ED-5EB4-53C2F7576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721762" y="1330323"/>
            <a:ext cx="2701322" cy="374486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53A3E57-7577-EF9B-068C-684708BE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19864" y="-366465"/>
            <a:ext cx="3280410" cy="45476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B7158B7-856F-5C2A-8DF5-427B92B93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19864" y="2863955"/>
            <a:ext cx="3280410" cy="454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43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5F9F53-5744-7B3F-0A4C-E1A4C5B3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gam1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62F3583-6152-FDF7-474A-89CFF87E2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710086" y="2872406"/>
            <a:ext cx="3227912" cy="44748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7CA2A-1D46-10F3-98CF-876B28031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52328" y="2805516"/>
            <a:ext cx="3227910" cy="44748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472582B-525B-F9EC-B06A-C9B1D22A0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10086" y="-351545"/>
            <a:ext cx="3227912" cy="44748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851ED30-3202-5E8B-8CB1-BF89A7FCE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052327" y="-355506"/>
            <a:ext cx="3227912" cy="4474880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27CCD40E-3797-6278-D9F6-8FD4A0221DD5}"/>
              </a:ext>
            </a:extLst>
          </p:cNvPr>
          <p:cNvSpPr txBox="1">
            <a:spLocks/>
          </p:cNvSpPr>
          <p:nvPr/>
        </p:nvSpPr>
        <p:spPr>
          <a:xfrm>
            <a:off x="842010" y="36379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/>
              <a:t>gam2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738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056BB9-8B11-5329-42D2-25AD41295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4c fit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298F071-CDEF-38C0-400A-6A4D0421B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363547" y="607615"/>
            <a:ext cx="4070356" cy="564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F451B02-17CD-3440-B085-23DB45438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2731" y="1630377"/>
            <a:ext cx="3071084" cy="425746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609CE3-7C95-2DA0-AA44-EE444580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pip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AD40C27-C32D-C978-5FBB-1CE2CB20C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4616553" y="1641804"/>
            <a:ext cx="3071086" cy="425747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78A83FE-227E-0D80-F987-8488F4EFF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527724" y="1630377"/>
            <a:ext cx="3071084" cy="425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7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F5A7CB-6787-AD1C-0D3D-B389AEEC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pim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84CCFB8-62B0-F15A-4AE2-5FDC56E10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6188" y="1460185"/>
            <a:ext cx="3034820" cy="42071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F9BA46-F810-7E36-E3CF-47320C68A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580632" y="1460187"/>
            <a:ext cx="3034820" cy="4207196"/>
          </a:xfrm>
          <a:prstGeom prst="rect">
            <a:avLst/>
          </a:prstGeom>
        </p:spPr>
      </p:pic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BC33A77-338C-5EC8-4E6E-F181DDF31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5400000">
            <a:off x="8549374" y="1460187"/>
            <a:ext cx="3034820" cy="420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4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E12F5-FA25-E5A0-F95E-56A60F31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gamma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8691A13-3A4F-3F17-110F-4D6702254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4801166" y="1462872"/>
            <a:ext cx="2822626" cy="39322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3291F9-B684-24CD-2D3E-0FAE2E154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06441" y="1458031"/>
            <a:ext cx="2822627" cy="39322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C344A4E-341A-F09E-5366-021D2350E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695487" y="1462872"/>
            <a:ext cx="2822625" cy="39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55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29C34C9-F368-739A-BC29-1477F78F7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81" y="1124630"/>
            <a:ext cx="10862252" cy="132556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3325118-F89F-0557-990F-E740105A8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" y="2926080"/>
            <a:ext cx="10876902" cy="96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75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1EBF7-7EB7-317A-4407-508AD9B8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A52A333-A19F-753E-55BC-921FC602D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89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B4CEA0-7CD5-4881-8DB7-F5373585FD62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charset="-122"/>
                <a:cs typeface="+mn-cs"/>
              </a:rPr>
              <a:t>16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标题 2">
            <a:extLst>
              <a:ext uri="{FF2B5EF4-FFF2-40B4-BE49-F238E27FC236}">
                <a16:creationId xmlns:a16="http://schemas.microsoft.com/office/drawing/2014/main" id="{D1E5C56D-158C-1A4D-5E25-A18ABB50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18" y="-5072"/>
            <a:ext cx="7028688" cy="1054988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tag analysis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DD7C97-1967-A93F-BB09-0E7B7861116C}"/>
              </a:ext>
            </a:extLst>
          </p:cNvPr>
          <p:cNvSpPr txBox="1"/>
          <p:nvPr/>
        </p:nvSpPr>
        <p:spPr>
          <a:xfrm>
            <a:off x="360418" y="1301399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Cut flow</a:t>
            </a:r>
            <a:endParaRPr lang="zh-C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A313554A-EF29-DDB2-CD64-AC88B88F8FC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95843505"/>
                  </p:ext>
                </p:extLst>
              </p:nvPr>
            </p:nvGraphicFramePr>
            <p:xfrm>
              <a:off x="627017" y="1996751"/>
              <a:ext cx="11077303" cy="35685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69114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419632">
                      <a:extLst>
                        <a:ext uri="{9D8B030D-6E8A-4147-A177-3AD203B41FA5}">
                          <a16:colId xmlns:a16="http://schemas.microsoft.com/office/drawing/2014/main" val="1829095324"/>
                        </a:ext>
                      </a:extLst>
                    </a:gridCol>
                    <a:gridCol w="2058847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2051599">
                      <a:extLst>
                        <a:ext uri="{9D8B030D-6E8A-4147-A177-3AD203B41FA5}">
                          <a16:colId xmlns:a16="http://schemas.microsoft.com/office/drawing/2014/main" val="3868073601"/>
                        </a:ext>
                      </a:extLst>
                    </a:gridCol>
                    <a:gridCol w="1889760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688351">
                      <a:extLst>
                        <a:ext uri="{9D8B030D-6E8A-4147-A177-3AD203B41FA5}">
                          <a16:colId xmlns:a16="http://schemas.microsoft.com/office/drawing/2014/main" val="3173796367"/>
                        </a:ext>
                      </a:extLst>
                    </a:gridCol>
                  </a:tblGrid>
                  <a:tr h="401864"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endParaRPr lang="en-US" altLang="zh-CN" sz="1600" dirty="0"/>
                        </a:p>
                        <a:p>
                          <a:pPr algn="ctr"/>
                          <a:r>
                            <a:rPr lang="en-US" altLang="zh-CN" sz="1600" dirty="0"/>
                            <a:t>Event number</a:t>
                          </a:r>
                          <a:endParaRPr lang="zh-CN" altLang="en-US" sz="160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6506703"/>
                      </a:ext>
                    </a:extLst>
                  </a:tr>
                  <a:tr h="408179">
                    <a:tc v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Total Number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500000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100.00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2347881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Good charged track</a:t>
                          </a:r>
                          <a:endParaRPr lang="zh-CN" altLang="en-US" sz="160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480551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  <m:t>𝑁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̅"/>
                                        <m:ctrlPr>
                                          <a:rPr lang="zh-CN" altLang="ml-I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CN" altLang="ml-I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ml-IN" altLang="zh-CN" sz="1600" b="0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≥ </m:t>
                                </m:r>
                                <m:r>
                                  <a:rPr lang="ml-IN" altLang="zh-CN" sz="1600" b="0" i="1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1600" b="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444423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88.88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92.48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84.14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93.40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  <m:t>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altLang="zh-C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altLang="zh-CN" sz="1600" b="0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l-GR" altLang="zh-CN" sz="1600" b="0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 ≥ </m:t>
                                </m:r>
                                <m:r>
                                  <a:rPr lang="el-GR" altLang="zh-CN" sz="1600" b="0" i="1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altLang="zh-CN" sz="1600" b="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352551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70.51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79.33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49.08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58.33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l-GR" altLang="zh-CN" sz="1600" i="1"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l-GR" altLang="zh-CN" sz="1600"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altLang="zh-CN" sz="1600"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Ξ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1600"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6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Vertex</a:t>
                          </a:r>
                          <a:r>
                            <a:rPr lang="en-US" altLang="zh-CN" sz="16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宋体" panose="02010600030101010101" pitchFamily="2" charset="-122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335150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67.03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95.06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48.76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99.33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Further cut</a:t>
                          </a:r>
                          <a:endParaRPr lang="en-US" altLang="zh-CN" sz="1600" b="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173603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51.80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9.76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20.02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A313554A-EF29-DDB2-CD64-AC88B88F8FC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895843505"/>
                  </p:ext>
                </p:extLst>
              </p:nvPr>
            </p:nvGraphicFramePr>
            <p:xfrm>
              <a:off x="627017" y="1996751"/>
              <a:ext cx="11077303" cy="35685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69114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419632">
                      <a:extLst>
                        <a:ext uri="{9D8B030D-6E8A-4147-A177-3AD203B41FA5}">
                          <a16:colId xmlns:a16="http://schemas.microsoft.com/office/drawing/2014/main" val="1829095324"/>
                        </a:ext>
                      </a:extLst>
                    </a:gridCol>
                    <a:gridCol w="2058847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2051599">
                      <a:extLst>
                        <a:ext uri="{9D8B030D-6E8A-4147-A177-3AD203B41FA5}">
                          <a16:colId xmlns:a16="http://schemas.microsoft.com/office/drawing/2014/main" val="3868073601"/>
                        </a:ext>
                      </a:extLst>
                    </a:gridCol>
                    <a:gridCol w="1889760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688351">
                      <a:extLst>
                        <a:ext uri="{9D8B030D-6E8A-4147-A177-3AD203B41FA5}">
                          <a16:colId xmlns:a16="http://schemas.microsoft.com/office/drawing/2014/main" val="3173796367"/>
                        </a:ext>
                      </a:extLst>
                    </a:gridCol>
                  </a:tblGrid>
                  <a:tr h="401864"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:endParaRPr lang="en-US" altLang="zh-CN" sz="1600" dirty="0"/>
                        </a:p>
                        <a:p>
                          <a:pPr algn="ctr"/>
                          <a:r>
                            <a:rPr lang="en-US" altLang="zh-CN" sz="1600" dirty="0"/>
                            <a:t>Event number</a:t>
                          </a:r>
                          <a:endParaRPr lang="zh-CN" altLang="en-US" sz="1600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6506703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Total Number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500000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100.00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2347881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Good charged track</a:t>
                          </a:r>
                          <a:endParaRPr lang="zh-CN" altLang="en-US" sz="1600" kern="0" spc="-1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480551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45" t="-441176" r="-465161" b="-297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444423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88.88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92.48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84.14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93.40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45" t="-525714" r="-465161" b="-1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352551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70.51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79.33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49.08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58.33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45" t="-684375" r="-465161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335150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67.03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95.06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48.76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99.33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Further cut</a:t>
                          </a:r>
                          <a:endParaRPr lang="en-US" altLang="zh-CN" sz="1600" b="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173603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34.72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51.80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9.76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20.02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01C5A67C-948B-5862-18E7-344965501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5565296"/>
            <a:ext cx="7374467" cy="128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04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63619F9C-50B8-8C87-F2EF-42B320DF1B9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rcRect t="5502"/>
          <a:stretch>
            <a:fillRect/>
          </a:stretch>
        </p:blipFill>
        <p:spPr>
          <a:xfrm>
            <a:off x="6096000" y="1840088"/>
            <a:ext cx="5054080" cy="3481887"/>
          </a:xfrm>
          <a:prstGeom prst="rect">
            <a:avLst/>
          </a:prstGeom>
        </p:spPr>
      </p:pic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3665EA99-53ED-620F-4700-AAAAEF8009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588" y="1724583"/>
            <a:ext cx="5157787" cy="35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1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6D5F5-3C26-C0D2-91CF-CD2C91A8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D9618F-C005-34E3-C18F-09A44C6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89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B4CEA0-7CD5-4881-8DB7-F5373585FD62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charset="-122"/>
                <a:cs typeface="+mn-cs"/>
              </a:rPr>
              <a:t>18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标题 2">
            <a:extLst>
              <a:ext uri="{FF2B5EF4-FFF2-40B4-BE49-F238E27FC236}">
                <a16:creationId xmlns:a16="http://schemas.microsoft.com/office/drawing/2014/main" id="{3EC0B523-8B5C-6A51-6FF8-5FCEC7BA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18" y="-5072"/>
            <a:ext cx="7028688" cy="1054988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tag analysis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367144-DD98-E426-11B5-197D9ACDBB92}"/>
              </a:ext>
            </a:extLst>
          </p:cNvPr>
          <p:cNvSpPr txBox="1"/>
          <p:nvPr/>
        </p:nvSpPr>
        <p:spPr>
          <a:xfrm>
            <a:off x="418021" y="968010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Cut flow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1282BEE2-C100-B8CD-41C5-A9E95336895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424591"/>
                  </p:ext>
                </p:extLst>
              </p:nvPr>
            </p:nvGraphicFramePr>
            <p:xfrm>
              <a:off x="418021" y="1429675"/>
              <a:ext cx="10859579" cy="48777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72586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821749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696109">
                      <a:extLst>
                        <a:ext uri="{9D8B030D-6E8A-4147-A177-3AD203B41FA5}">
                          <a16:colId xmlns:a16="http://schemas.microsoft.com/office/drawing/2014/main" val="4239805220"/>
                        </a:ext>
                      </a:extLst>
                    </a:gridCol>
                    <a:gridCol w="1774636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994499">
                      <a:extLst>
                        <a:ext uri="{9D8B030D-6E8A-4147-A177-3AD203B41FA5}">
                          <a16:colId xmlns:a16="http://schemas.microsoft.com/office/drawing/2014/main" val="1960056873"/>
                        </a:ext>
                      </a:extLst>
                    </a:gridCol>
                  </a:tblGrid>
                  <a:tr h="408179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STCF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FF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7447806"/>
                      </a:ext>
                    </a:extLst>
                  </a:tr>
                  <a:tr h="304107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75646155"/>
                      </a:ext>
                    </a:extLst>
                  </a:tr>
                  <a:tr h="408179"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After DT Vertex fit</a:t>
                          </a:r>
                          <a:endParaRPr lang="zh-CN" alt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19.83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57.11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4.82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49.39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veto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1800" kern="1200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dominant</m:t>
                              </m:r>
                            </m:oMath>
                          </a14:m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bkg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17.55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4.39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91.02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zh-CN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Λ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Λ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</m:den>
                                </m:f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13.51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76.98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3.18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72.52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zh-CN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Ξ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CN" sz="1800" b="0" i="1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l-GR" altLang="zh-CN" sz="180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l-GR" altLang="zh-CN" sz="180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sz="1800" b="0" i="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sub>
                                    </m:sSub>
                                  </m:den>
                                </m:f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10.72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79.35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2.44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76.81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8387132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zh-CN" altLang="en-US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&lt;20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9.90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2.42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98.81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sz="180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altLang="zh-CN" sz="180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𝑀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ml-IN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altLang="zh-CN" sz="180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PDG</m:t>
                                    </m:r>
                                  </m:sup>
                                </m:sSubSup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|</m:t>
                                </m:r>
                                <m:r>
                                  <a:rPr lang="ml-IN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 6</m:t>
                                </m:r>
                                <m:r>
                                  <a:rPr lang="en-US" altLang="zh-CN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  <m:r>
                                  <a:rPr lang="en-US" altLang="zh-CN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𝑒𝑉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9.32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94.14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1.87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77.47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m:rPr>
                                    <m:sty m:val="p"/>
                                  </m:rPr>
                                  <a:rPr lang="en-US" altLang="zh-CN" sz="18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P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18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rob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&gt;0.996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3.99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42.81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1.74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92.89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439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1282BEE2-C100-B8CD-41C5-A9E95336895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424591"/>
                  </p:ext>
                </p:extLst>
              </p:nvPr>
            </p:nvGraphicFramePr>
            <p:xfrm>
              <a:off x="418021" y="1429675"/>
              <a:ext cx="10859579" cy="48777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72586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821749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696109">
                      <a:extLst>
                        <a:ext uri="{9D8B030D-6E8A-4147-A177-3AD203B41FA5}">
                          <a16:colId xmlns:a16="http://schemas.microsoft.com/office/drawing/2014/main" val="4239805220"/>
                        </a:ext>
                      </a:extLst>
                    </a:gridCol>
                    <a:gridCol w="1774636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994499">
                      <a:extLst>
                        <a:ext uri="{9D8B030D-6E8A-4147-A177-3AD203B41FA5}">
                          <a16:colId xmlns:a16="http://schemas.microsoft.com/office/drawing/2014/main" val="1960056873"/>
                        </a:ext>
                      </a:extLst>
                    </a:gridCol>
                  </a:tblGrid>
                  <a:tr h="408179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4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STCF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FF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7447806"/>
                      </a:ext>
                    </a:extLst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75646155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After DT Vertex fit</a:t>
                          </a:r>
                          <a:endParaRPr lang="zh-CN" alt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19.83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57.11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4.82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49.39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17143" r="-204255" b="-60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17.55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4.39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91.02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68395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335185" r="-204255" b="-29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13.51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76.98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3.18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72.52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68383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35185" r="-204255" b="-19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10.72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79.35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2.44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76.81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8387132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903125" r="-204255" b="-22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9.90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2.42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98.81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878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972727" r="-204255" b="-1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9.32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94.14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1.87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77.47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1072727" r="-204255" b="-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3.99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42.81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1.74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92.89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439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95885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5450</TotalTime>
  <Words>662</Words>
  <Application>Microsoft Macintosh PowerPoint</Application>
  <PresentationFormat>宽屏</PresentationFormat>
  <Paragraphs>254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宋体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1c fit</vt:lpstr>
      <vt:lpstr>gam1</vt:lpstr>
      <vt:lpstr>4c fit</vt:lpstr>
      <vt:lpstr>pip</vt:lpstr>
      <vt:lpstr>pim</vt:lpstr>
      <vt:lpstr>Update gamma</vt:lpstr>
      <vt:lpstr>PowerPoint 演示文稿</vt:lpstr>
      <vt:lpstr>Single tag analysis</vt:lpstr>
      <vt:lpstr>PowerPoint 演示文稿</vt:lpstr>
      <vt:lpstr>Double tag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franka hoo</dc:creator>
  <cp:lastModifiedBy>Xu Han</cp:lastModifiedBy>
  <cp:revision>17</cp:revision>
  <dcterms:created xsi:type="dcterms:W3CDTF">2026-07-12T17:16:18Z</dcterms:created>
  <dcterms:modified xsi:type="dcterms:W3CDTF">2026-09-21T03:06:48Z</dcterms:modified>
</cp:coreProperties>
</file>