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Lst>
  <p:notesMasterIdLst>
    <p:notesMasterId r:id="rId40"/>
  </p:notesMasterIdLst>
  <p:sldIdLst>
    <p:sldId id="256" r:id="rId3"/>
    <p:sldId id="2572" r:id="rId4"/>
    <p:sldId id="258" r:id="rId5"/>
    <p:sldId id="2585" r:id="rId6"/>
    <p:sldId id="2597" r:id="rId7"/>
    <p:sldId id="260" r:id="rId8"/>
    <p:sldId id="2594" r:id="rId9"/>
    <p:sldId id="2573" r:id="rId10"/>
    <p:sldId id="2575" r:id="rId11"/>
    <p:sldId id="2593" r:id="rId12"/>
    <p:sldId id="2577" r:id="rId13"/>
    <p:sldId id="2606" r:id="rId14"/>
    <p:sldId id="4029" r:id="rId15"/>
    <p:sldId id="4030" r:id="rId16"/>
    <p:sldId id="2578" r:id="rId17"/>
    <p:sldId id="2602" r:id="rId18"/>
    <p:sldId id="2612" r:id="rId19"/>
    <p:sldId id="2614" r:id="rId20"/>
    <p:sldId id="2609" r:id="rId21"/>
    <p:sldId id="4031" r:id="rId22"/>
    <p:sldId id="4032" r:id="rId23"/>
    <p:sldId id="4037" r:id="rId24"/>
    <p:sldId id="2592" r:id="rId25"/>
    <p:sldId id="4035" r:id="rId26"/>
    <p:sldId id="1440" r:id="rId27"/>
    <p:sldId id="1438" r:id="rId28"/>
    <p:sldId id="2607" r:id="rId29"/>
    <p:sldId id="4034" r:id="rId30"/>
    <p:sldId id="2608" r:id="rId31"/>
    <p:sldId id="2583" r:id="rId32"/>
    <p:sldId id="2584" r:id="rId33"/>
    <p:sldId id="4036" r:id="rId34"/>
    <p:sldId id="2579" r:id="rId35"/>
    <p:sldId id="2610" r:id="rId36"/>
    <p:sldId id="2580" r:id="rId37"/>
    <p:sldId id="2604" r:id="rId38"/>
    <p:sldId id="4028"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nc Won" initials="JW" lastIdx="6" clrIdx="0">
    <p:extLst>
      <p:ext uri="{19B8F6BF-5375-455C-9EA6-DF929625EA0E}">
        <p15:presenceInfo xmlns:p15="http://schemas.microsoft.com/office/powerpoint/2012/main" userId="3b3e78dfc0b663b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747" autoAdjust="0"/>
  </p:normalViewPr>
  <p:slideViewPr>
    <p:cSldViewPr snapToGrid="0">
      <p:cViewPr varScale="1">
        <p:scale>
          <a:sx n="96" d="100"/>
          <a:sy n="96" d="100"/>
        </p:scale>
        <p:origin x="34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58071-F2B5-47D0-B09C-51EE5164B7C8}" type="datetimeFigureOut">
              <a:rPr lang="zh-CN" altLang="en-US" smtClean="0"/>
              <a:t>2026/9/20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48ECF-2FE1-4AAB-97F1-181ED0F90AB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CC48ECF-2FE1-4AAB-97F1-181ED0F90ABE}" type="slidenum">
              <a:rPr lang="zh-CN" altLang="en-US" smtClean="0"/>
              <a:t>11</a:t>
            </a:fld>
            <a:endParaRPr lang="zh-CN" altLang="en-US"/>
          </a:p>
        </p:txBody>
      </p:sp>
    </p:spTree>
    <p:extLst>
      <p:ext uri="{BB962C8B-B14F-4D97-AF65-F5344CB8AC3E}">
        <p14:creationId xmlns:p14="http://schemas.microsoft.com/office/powerpoint/2010/main" val="133655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CC48ECF-2FE1-4AAB-97F1-181ED0F90ABE}" type="slidenum">
              <a:rPr lang="zh-CN" altLang="en-US" smtClean="0"/>
              <a:t>13</a:t>
            </a:fld>
            <a:endParaRPr lang="zh-CN" altLang="en-US"/>
          </a:p>
        </p:txBody>
      </p:sp>
    </p:spTree>
    <p:extLst>
      <p:ext uri="{BB962C8B-B14F-4D97-AF65-F5344CB8AC3E}">
        <p14:creationId xmlns:p14="http://schemas.microsoft.com/office/powerpoint/2010/main" val="338138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CC48ECF-2FE1-4AAB-97F1-181ED0F90ABE}" type="slidenum">
              <a:rPr lang="zh-CN" altLang="en-US" smtClean="0"/>
              <a:t>14</a:t>
            </a:fld>
            <a:endParaRPr lang="zh-CN" altLang="en-US"/>
          </a:p>
        </p:txBody>
      </p:sp>
    </p:spTree>
    <p:extLst>
      <p:ext uri="{BB962C8B-B14F-4D97-AF65-F5344CB8AC3E}">
        <p14:creationId xmlns:p14="http://schemas.microsoft.com/office/powerpoint/2010/main" val="563072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CC48ECF-2FE1-4AAB-97F1-181ED0F90ABE}" type="slidenum">
              <a:rPr lang="zh-CN" altLang="en-US" smtClean="0"/>
              <a:t>17</a:t>
            </a:fld>
            <a:endParaRPr lang="zh-CN" altLang="en-US"/>
          </a:p>
        </p:txBody>
      </p:sp>
    </p:spTree>
    <p:extLst>
      <p:ext uri="{BB962C8B-B14F-4D97-AF65-F5344CB8AC3E}">
        <p14:creationId xmlns:p14="http://schemas.microsoft.com/office/powerpoint/2010/main" val="3342177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CC48ECF-2FE1-4AAB-97F1-181ED0F90ABE}" type="slidenum">
              <a:rPr lang="zh-CN" altLang="en-US" smtClean="0"/>
              <a:t>18</a:t>
            </a:fld>
            <a:endParaRPr lang="zh-CN" altLang="en-US"/>
          </a:p>
        </p:txBody>
      </p:sp>
    </p:spTree>
    <p:extLst>
      <p:ext uri="{BB962C8B-B14F-4D97-AF65-F5344CB8AC3E}">
        <p14:creationId xmlns:p14="http://schemas.microsoft.com/office/powerpoint/2010/main" val="3016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zh-CN" altLang="en-US" dirty="0"/>
              <a:t>这是我报告的提纲</a:t>
            </a:r>
          </a:p>
        </p:txBody>
      </p:sp>
      <p:sp>
        <p:nvSpPr>
          <p:cNvPr id="184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A03BBAD-802C-4687-AAC8-0483F2428627}" type="slidenum">
              <a:rPr lang="zh-CN" altLang="en-US"/>
              <a:t>37</a:t>
            </a:fld>
            <a:endParaRPr lang="zh-CN" altLang="en-US"/>
          </a:p>
        </p:txBody>
      </p:sp>
    </p:spTree>
    <p:extLst>
      <p:ext uri="{BB962C8B-B14F-4D97-AF65-F5344CB8AC3E}">
        <p14:creationId xmlns:p14="http://schemas.microsoft.com/office/powerpoint/2010/main" val="3218909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30"/>
            <a:ext cx="10363200" cy="1470025"/>
          </a:xfrm>
        </p:spPr>
        <p:txBody>
          <a:bodyPr/>
          <a:lstStyle>
            <a:lvl1pPr>
              <a:defRPr sz="3600">
                <a:solidFill>
                  <a:schemeClr val="tx1"/>
                </a:solidFill>
                <a:latin typeface="黑体" panose="02010609060101010101" pitchFamily="49" charset="-122"/>
                <a:ea typeface="黑体" panose="02010609060101010101" pitchFamily="49" charset="-122"/>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b="0">
                <a:latin typeface="黑体" panose="02010609060101010101" pitchFamily="49" charset="-122"/>
                <a:ea typeface="黑体" panose="02010609060101010101" pitchFamily="49" charset="-122"/>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dirty="0"/>
          </a:p>
        </p:txBody>
      </p:sp>
      <p:sp>
        <p:nvSpPr>
          <p:cNvPr id="6" name="Rectangle 29"/>
          <p:cNvSpPr>
            <a:spLocks noGrp="1" noChangeArrowheads="1"/>
          </p:cNvSpPr>
          <p:nvPr>
            <p:ph type="sldNum" sz="quarter" idx="12"/>
          </p:nvPr>
        </p:nvSpPr>
        <p:spPr>
          <a:xfrm>
            <a:off x="9347200" y="6499226"/>
            <a:ext cx="2844800" cy="338137"/>
          </a:xfrm>
        </p:spPr>
        <p:txBody>
          <a:bodyPr/>
          <a:lstStyle>
            <a:lvl1pPr>
              <a:defRPr sz="2000">
                <a:latin typeface="+mj-lt"/>
              </a:defRPr>
            </a:lvl1pPr>
          </a:lstStyle>
          <a:p>
            <a:fld id="{EFB6E2E6-D0CA-48DE-B60E-86B157FAE8E5}"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117603" y="152400"/>
            <a:ext cx="9746343" cy="838200"/>
          </a:xfrm>
        </p:spPr>
        <p:txBody>
          <a:bodyPr/>
          <a:lstStyle>
            <a:lvl1pPr>
              <a:defRPr sz="3600" b="1">
                <a:solidFill>
                  <a:schemeClr val="tx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6" name="Rectangle 29"/>
          <p:cNvSpPr>
            <a:spLocks noGrp="1" noChangeArrowheads="1"/>
          </p:cNvSpPr>
          <p:nvPr>
            <p:ph type="sldNum" sz="quarter" idx="12"/>
          </p:nvPr>
        </p:nvSpPr>
        <p:spPr>
          <a:xfrm>
            <a:off x="9347200" y="6519863"/>
            <a:ext cx="2844800" cy="338137"/>
          </a:xfrm>
        </p:spPr>
        <p:txBody>
          <a:bodyPr/>
          <a:lstStyle>
            <a:lvl1pPr>
              <a:defRPr sz="2000">
                <a:latin typeface="+mj-lt"/>
              </a:defRPr>
            </a:lvl1pPr>
          </a:lstStyle>
          <a:p>
            <a:fld id="{EFB6E2E6-D0CA-48DE-B60E-86B157FAE8E5}"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灯片编号占位符 5"/>
          <p:cNvSpPr>
            <a:spLocks noGrp="1"/>
          </p:cNvSpPr>
          <p:nvPr>
            <p:ph type="sldNum" sz="quarter" idx="12"/>
          </p:nvPr>
        </p:nvSpPr>
        <p:spPr>
          <a:xfrm>
            <a:off x="9347200" y="6519863"/>
            <a:ext cx="2844800" cy="338137"/>
          </a:xfrm>
        </p:spPr>
        <p:txBody>
          <a:bodyPr/>
          <a:lstStyle/>
          <a:p>
            <a:fld id="{EFB6E2E6-D0CA-48DE-B60E-86B157FAE8E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34"/>
            <a:ext cx="10363200" cy="1470025"/>
          </a:xfrm>
        </p:spPr>
        <p:txBody>
          <a:bodyPr/>
          <a:lstStyle>
            <a:lvl1pPr>
              <a:defRPr sz="3600">
                <a:solidFill>
                  <a:schemeClr val="tx1"/>
                </a:solidFill>
                <a:latin typeface="黑体" panose="02010609060101010101" pitchFamily="49" charset="-122"/>
                <a:ea typeface="黑体" panose="02010609060101010101" pitchFamily="49" charset="-122"/>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b="0">
                <a:latin typeface="黑体" panose="02010609060101010101" pitchFamily="49" charset="-122"/>
                <a:ea typeface="黑体" panose="02010609060101010101" pitchFamily="49" charset="-122"/>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dirty="0"/>
          </a:p>
        </p:txBody>
      </p:sp>
      <p:sp>
        <p:nvSpPr>
          <p:cNvPr id="6" name="Rectangle 29"/>
          <p:cNvSpPr>
            <a:spLocks noGrp="1" noChangeArrowheads="1"/>
          </p:cNvSpPr>
          <p:nvPr>
            <p:ph type="sldNum" sz="quarter" idx="12"/>
          </p:nvPr>
        </p:nvSpPr>
        <p:spPr>
          <a:xfrm>
            <a:off x="9347200" y="6519863"/>
            <a:ext cx="2844800" cy="338137"/>
          </a:xfrm>
        </p:spPr>
        <p:txBody>
          <a:bodyPr/>
          <a:lstStyle>
            <a:lvl1pPr>
              <a:defRPr sz="2000">
                <a:latin typeface="+mj-lt"/>
              </a:defRPr>
            </a:lvl1pPr>
          </a:lstStyle>
          <a:p>
            <a:fld id="{EFB6E2E6-D0CA-48DE-B60E-86B157FAE8E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117606" y="152400"/>
            <a:ext cx="9746343" cy="838200"/>
          </a:xfrm>
        </p:spPr>
        <p:txBody>
          <a:bodyPr/>
          <a:lstStyle>
            <a:lvl1pPr>
              <a:defRPr sz="3600" b="1">
                <a:solidFill>
                  <a:schemeClr val="tx1"/>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6" name="Rectangle 29"/>
          <p:cNvSpPr>
            <a:spLocks noGrp="1" noChangeArrowheads="1"/>
          </p:cNvSpPr>
          <p:nvPr>
            <p:ph type="sldNum" sz="quarter" idx="12"/>
          </p:nvPr>
        </p:nvSpPr>
        <p:spPr/>
        <p:txBody>
          <a:bodyPr/>
          <a:lstStyle>
            <a:lvl1pPr>
              <a:defRPr sz="2000">
                <a:latin typeface="+mj-lt"/>
              </a:defRPr>
            </a:lvl1pPr>
          </a:lstStyle>
          <a:p>
            <a:fld id="{EFB6E2E6-D0CA-48DE-B60E-86B157FAE8E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9EECB67-BFBD-47E6-8CA4-7E7FA82831E4}" type="datetime1">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DD20B87-077F-43A1-8133-2A1912300DAD}" type="slidenum">
              <a:rPr lang="zh-CN" altLang="en-US" smtClean="0"/>
              <a:t>‹#›</a:t>
            </a:fld>
            <a:endParaRPr lang="zh-CN" altLang="en-US"/>
          </a:p>
        </p:txBody>
      </p:sp>
    </p:spTree>
    <p:extLst>
      <p:ext uri="{BB962C8B-B14F-4D97-AF65-F5344CB8AC3E}">
        <p14:creationId xmlns:p14="http://schemas.microsoft.com/office/powerpoint/2010/main" val="20042608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5"/>
          <p:cNvSpPr>
            <a:spLocks noGrp="1" noChangeArrowheads="1"/>
          </p:cNvSpPr>
          <p:nvPr>
            <p:ph type="title"/>
          </p:nvPr>
        </p:nvSpPr>
        <p:spPr bwMode="auto">
          <a:xfrm>
            <a:off x="1090087" y="152400"/>
            <a:ext cx="10492316" cy="838200"/>
          </a:xfrm>
          <a:prstGeom prst="rect">
            <a:avLst/>
          </a:prstGeom>
          <a:noFill/>
          <a:ln w="9525">
            <a:noFill/>
            <a:miter lim="800000"/>
          </a:ln>
        </p:spPr>
        <p:txBody>
          <a:bodyPr vert="horz" wrap="square" lIns="91440" tIns="45720" rIns="91440" bIns="45720" numCol="1" anchor="ctr" anchorCtr="0" compatLnSpc="1"/>
          <a:lstStyle/>
          <a:p>
            <a:pPr lvl="0"/>
            <a:r>
              <a:rPr lang="zh-CN" altLang="en-US" dirty="0"/>
              <a:t>报告</a:t>
            </a:r>
            <a:r>
              <a:rPr lang="en-US" altLang="zh-CN" dirty="0"/>
              <a:t>PPT</a:t>
            </a:r>
            <a:r>
              <a:rPr lang="zh-CN" altLang="en-US" dirty="0"/>
              <a:t>模板</a:t>
            </a:r>
            <a:endParaRPr lang="en-US" altLang="zh-CN" dirty="0"/>
          </a:p>
        </p:txBody>
      </p:sp>
      <p:sp>
        <p:nvSpPr>
          <p:cNvPr id="253981" name="Rectangle 29"/>
          <p:cNvSpPr>
            <a:spLocks noGrp="1" noChangeArrowheads="1"/>
          </p:cNvSpPr>
          <p:nvPr>
            <p:ph type="sldNum" sz="quarter" idx="4"/>
          </p:nvPr>
        </p:nvSpPr>
        <p:spPr bwMode="auto">
          <a:xfrm>
            <a:off x="8737600" y="6438220"/>
            <a:ext cx="2844800" cy="338137"/>
          </a:xfrm>
          <a:prstGeom prst="rect">
            <a:avLst/>
          </a:prstGeom>
          <a:noFill/>
          <a:ln w="9525">
            <a:noFill/>
            <a:miter lim="800000"/>
          </a:ln>
          <a:effectLst/>
        </p:spPr>
        <p:txBody>
          <a:bodyPr vert="horz" wrap="square" lIns="91440" tIns="45720" rIns="91440" bIns="45720" numCol="1" anchor="t" anchorCtr="0" compatLnSpc="1"/>
          <a:lstStyle>
            <a:lvl1pPr algn="r">
              <a:defRPr sz="1400" i="0">
                <a:ea typeface="宋体" panose="02010600030101010101" pitchFamily="2" charset="-122"/>
              </a:defRPr>
            </a:lvl1pPr>
          </a:lstStyle>
          <a:p>
            <a:fld id="{EFB6E2E6-D0CA-48DE-B60E-86B157FAE8E5}" type="slidenum">
              <a:rPr lang="zh-CN" altLang="en-US" smtClean="0"/>
              <a:t>‹#›</a:t>
            </a:fld>
            <a:endParaRPr lang="zh-CN" altLang="en-US"/>
          </a:p>
        </p:txBody>
      </p:sp>
      <p:sp>
        <p:nvSpPr>
          <p:cNvPr id="1035" name="Rectangle 13"/>
          <p:cNvSpPr txBox="1">
            <a:spLocks noChangeArrowheads="1"/>
          </p:cNvSpPr>
          <p:nvPr/>
        </p:nvSpPr>
        <p:spPr bwMode="auto">
          <a:xfrm>
            <a:off x="8737600" y="6245230"/>
            <a:ext cx="28448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i="1">
                <a:solidFill>
                  <a:schemeClr val="tx1"/>
                </a:solidFill>
                <a:latin typeface="Arial" panose="020B0604020202020204" pitchFamily="34" charset="0"/>
              </a:defRPr>
            </a:lvl1pPr>
            <a:lvl2pPr marL="742950" indent="-285750" eaLnBrk="0" hangingPunct="0">
              <a:defRPr i="1">
                <a:solidFill>
                  <a:schemeClr val="tx1"/>
                </a:solidFill>
                <a:latin typeface="Arial" panose="020B0604020202020204" pitchFamily="34" charset="0"/>
              </a:defRPr>
            </a:lvl2pPr>
            <a:lvl3pPr marL="1143000" indent="-228600" eaLnBrk="0" hangingPunct="0">
              <a:defRPr i="1">
                <a:solidFill>
                  <a:schemeClr val="tx1"/>
                </a:solidFill>
                <a:latin typeface="Arial" panose="020B0604020202020204" pitchFamily="34" charset="0"/>
              </a:defRPr>
            </a:lvl3pPr>
            <a:lvl4pPr marL="1600200" indent="-228600" eaLnBrk="0" hangingPunct="0">
              <a:defRPr i="1">
                <a:solidFill>
                  <a:schemeClr val="tx1"/>
                </a:solidFill>
                <a:latin typeface="Arial" panose="020B0604020202020204" pitchFamily="34" charset="0"/>
              </a:defRPr>
            </a:lvl4pPr>
            <a:lvl5pPr marL="2057400" indent="-228600" eaLnBrk="0" hangingPunct="0">
              <a:defRPr i="1">
                <a:solidFill>
                  <a:schemeClr val="tx1"/>
                </a:solidFill>
                <a:latin typeface="Arial" panose="020B0604020202020204" pitchFamily="34" charset="0"/>
              </a:defRPr>
            </a:lvl5pPr>
            <a:lvl6pPr marL="2514600" indent="-228600" eaLnBrk="0" fontAlgn="base" hangingPunct="0">
              <a:spcBef>
                <a:spcPct val="0"/>
              </a:spcBef>
              <a:spcAft>
                <a:spcPct val="0"/>
              </a:spcAft>
              <a:defRPr i="1">
                <a:solidFill>
                  <a:schemeClr val="tx1"/>
                </a:solidFill>
                <a:latin typeface="Arial" panose="020B0604020202020204" pitchFamily="34" charset="0"/>
              </a:defRPr>
            </a:lvl6pPr>
            <a:lvl7pPr marL="2971800" indent="-228600" eaLnBrk="0" fontAlgn="base" hangingPunct="0">
              <a:spcBef>
                <a:spcPct val="0"/>
              </a:spcBef>
              <a:spcAft>
                <a:spcPct val="0"/>
              </a:spcAft>
              <a:defRPr i="1">
                <a:solidFill>
                  <a:schemeClr val="tx1"/>
                </a:solidFill>
                <a:latin typeface="Arial" panose="020B0604020202020204" pitchFamily="34" charset="0"/>
              </a:defRPr>
            </a:lvl7pPr>
            <a:lvl8pPr marL="3429000" indent="-228600" eaLnBrk="0" fontAlgn="base" hangingPunct="0">
              <a:spcBef>
                <a:spcPct val="0"/>
              </a:spcBef>
              <a:spcAft>
                <a:spcPct val="0"/>
              </a:spcAft>
              <a:defRPr i="1">
                <a:solidFill>
                  <a:schemeClr val="tx1"/>
                </a:solidFill>
                <a:latin typeface="Arial" panose="020B0604020202020204" pitchFamily="34" charset="0"/>
              </a:defRPr>
            </a:lvl8pPr>
            <a:lvl9pPr marL="3886200" indent="-228600" eaLnBrk="0" fontAlgn="base" hangingPunct="0">
              <a:spcBef>
                <a:spcPct val="0"/>
              </a:spcBef>
              <a:spcAft>
                <a:spcPct val="0"/>
              </a:spcAft>
              <a:defRPr i="1">
                <a:solidFill>
                  <a:schemeClr val="tx1"/>
                </a:solidFill>
                <a:latin typeface="Arial" panose="020B0604020202020204" pitchFamily="34" charset="0"/>
              </a:defRPr>
            </a:lvl9pPr>
          </a:lstStyle>
          <a:p>
            <a:pPr eaLnBrk="1" fontAlgn="base" hangingPunct="1">
              <a:spcBef>
                <a:spcPct val="0"/>
              </a:spcBef>
              <a:spcAft>
                <a:spcPct val="0"/>
              </a:spcAft>
              <a:defRPr/>
            </a:pPr>
            <a:fld id="{5CFDBC5C-082E-4564-B7AB-FD2C1486FE3A}" type="slidenum">
              <a:rPr lang="en-US" altLang="zh-CN" sz="1600" i="0" smtClean="0">
                <a:solidFill>
                  <a:srgbClr val="FFFFFF"/>
                </a:solidFill>
                <a:ea typeface="宋体" panose="02010600030101010101" pitchFamily="2" charset="-122"/>
              </a:rPr>
              <a:t>‹#›</a:t>
            </a:fld>
            <a:endParaRPr lang="en-US" altLang="zh-CN" sz="1600" i="0">
              <a:solidFill>
                <a:srgbClr val="FFFFFF"/>
              </a:solidFill>
              <a:ea typeface="宋体" panose="02010600030101010101" pitchFamily="2" charset="-122"/>
            </a:endParaRPr>
          </a:p>
        </p:txBody>
      </p:sp>
      <p:cxnSp>
        <p:nvCxnSpPr>
          <p:cNvPr id="3" name="直接连接符 2"/>
          <p:cNvCxnSpPr/>
          <p:nvPr/>
        </p:nvCxnSpPr>
        <p:spPr bwMode="auto">
          <a:xfrm>
            <a:off x="101600" y="954768"/>
            <a:ext cx="11785600" cy="0"/>
          </a:xfrm>
          <a:prstGeom prst="line">
            <a:avLst/>
          </a:prstGeom>
          <a:solidFill>
            <a:srgbClr val="FFFFFF"/>
          </a:solidFill>
          <a:ln w="88900" cap="flat" cmpd="sng" algn="ctr">
            <a:gradFill>
              <a:gsLst>
                <a:gs pos="0">
                  <a:schemeClr val="accent2">
                    <a:lumMod val="97000"/>
                  </a:schemeClr>
                </a:gs>
                <a:gs pos="100000">
                  <a:srgbClr val="E6E6E6">
                    <a:lumMod val="15000"/>
                    <a:lumOff val="85000"/>
                  </a:srgbClr>
                </a:gs>
              </a:gsLst>
              <a:lin ang="2400000" scaled="0"/>
            </a:gra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p:txStyles>
    <p:titleStyle>
      <a:lvl1pPr algn="ctr" rtl="0" eaLnBrk="1" fontAlgn="base" hangingPunct="1">
        <a:spcBef>
          <a:spcPct val="0"/>
        </a:spcBef>
        <a:spcAft>
          <a:spcPct val="0"/>
        </a:spcAft>
        <a:defRPr sz="3200" b="1">
          <a:solidFill>
            <a:srgbClr val="FF0000"/>
          </a:solidFill>
          <a:latin typeface="+mj-lt"/>
          <a:ea typeface="+mj-ea"/>
          <a:cs typeface="+mj-cs"/>
        </a:defRPr>
      </a:lvl1pPr>
      <a:lvl2pPr algn="ctr" rtl="0" eaLnBrk="1" fontAlgn="base" hangingPunct="1">
        <a:spcBef>
          <a:spcPct val="0"/>
        </a:spcBef>
        <a:spcAft>
          <a:spcPct val="0"/>
        </a:spcAft>
        <a:defRPr sz="3200" b="1">
          <a:solidFill>
            <a:srgbClr val="FF0000"/>
          </a:solidFill>
          <a:latin typeface="Times New Roman" panose="02020603050405020304" pitchFamily="18" charset="0"/>
        </a:defRPr>
      </a:lvl2pPr>
      <a:lvl3pPr algn="ctr" rtl="0" eaLnBrk="1" fontAlgn="base" hangingPunct="1">
        <a:spcBef>
          <a:spcPct val="0"/>
        </a:spcBef>
        <a:spcAft>
          <a:spcPct val="0"/>
        </a:spcAft>
        <a:defRPr sz="3200" b="1">
          <a:solidFill>
            <a:srgbClr val="FF0000"/>
          </a:solidFill>
          <a:latin typeface="Times New Roman" panose="02020603050405020304" pitchFamily="18" charset="0"/>
        </a:defRPr>
      </a:lvl3pPr>
      <a:lvl4pPr algn="ctr" rtl="0" eaLnBrk="1" fontAlgn="base" hangingPunct="1">
        <a:spcBef>
          <a:spcPct val="0"/>
        </a:spcBef>
        <a:spcAft>
          <a:spcPct val="0"/>
        </a:spcAft>
        <a:defRPr sz="3200" b="1">
          <a:solidFill>
            <a:srgbClr val="FF0000"/>
          </a:solidFill>
          <a:latin typeface="Times New Roman" panose="02020603050405020304" pitchFamily="18" charset="0"/>
        </a:defRPr>
      </a:lvl4pPr>
      <a:lvl5pPr algn="ctr" rtl="0" eaLnBrk="1" fontAlgn="base" hangingPunct="1">
        <a:spcBef>
          <a:spcPct val="0"/>
        </a:spcBef>
        <a:spcAft>
          <a:spcPct val="0"/>
        </a:spcAft>
        <a:defRPr sz="3200" b="1">
          <a:solidFill>
            <a:srgbClr val="FF0000"/>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Font typeface="Wingdings" panose="05000000000000000000" pitchFamily="2" charset="2"/>
        <a:buChar char="Ø"/>
        <a:defRPr sz="2800" b="1">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har char="–"/>
        <a:defRPr sz="2400" b="1">
          <a:solidFill>
            <a:schemeClr val="tx1"/>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har char="•"/>
        <a:defRPr sz="2000" b="1">
          <a:solidFill>
            <a:schemeClr val="tx1"/>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har char="–"/>
        <a:defRPr sz="1600" b="1">
          <a:solidFill>
            <a:schemeClr val="tx1"/>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har char="»"/>
        <a:defRPr sz="1200" b="1">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5"/>
          <p:cNvSpPr>
            <a:spLocks noGrp="1" noChangeArrowheads="1"/>
          </p:cNvSpPr>
          <p:nvPr>
            <p:ph type="title"/>
          </p:nvPr>
        </p:nvSpPr>
        <p:spPr bwMode="auto">
          <a:xfrm>
            <a:off x="1090087" y="152400"/>
            <a:ext cx="10492316" cy="838200"/>
          </a:xfrm>
          <a:prstGeom prst="rect">
            <a:avLst/>
          </a:prstGeom>
          <a:noFill/>
          <a:ln w="9525">
            <a:noFill/>
            <a:miter lim="800000"/>
          </a:ln>
        </p:spPr>
        <p:txBody>
          <a:bodyPr vert="horz" wrap="square" lIns="91440" tIns="45720" rIns="91440" bIns="45720" numCol="1" anchor="ctr" anchorCtr="0" compatLnSpc="1"/>
          <a:lstStyle/>
          <a:p>
            <a:pPr lvl="0"/>
            <a:r>
              <a:rPr lang="zh-CN" altLang="en-US" dirty="0"/>
              <a:t>论文答辩</a:t>
            </a:r>
            <a:r>
              <a:rPr lang="en-US" altLang="zh-CN" dirty="0"/>
              <a:t>PPT</a:t>
            </a:r>
            <a:r>
              <a:rPr lang="zh-CN" altLang="en-US" dirty="0"/>
              <a:t>模板</a:t>
            </a:r>
            <a:endParaRPr lang="en-US" altLang="zh-CN" dirty="0"/>
          </a:p>
        </p:txBody>
      </p:sp>
      <p:sp>
        <p:nvSpPr>
          <p:cNvPr id="253981" name="Rectangle 29"/>
          <p:cNvSpPr>
            <a:spLocks noGrp="1" noChangeArrowheads="1"/>
          </p:cNvSpPr>
          <p:nvPr>
            <p:ph type="sldNum" sz="quarter" idx="4"/>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lvl1pPr algn="r">
              <a:defRPr sz="1400" i="0">
                <a:ea typeface="宋体" panose="02010600030101010101" pitchFamily="2" charset="-122"/>
              </a:defRPr>
            </a:lvl1pPr>
          </a:lstStyle>
          <a:p>
            <a:fld id="{EFB6E2E6-D0CA-48DE-B60E-86B157FAE8E5}" type="slidenum">
              <a:rPr lang="zh-CN" altLang="en-US" smtClean="0"/>
              <a:t>‹#›</a:t>
            </a:fld>
            <a:endParaRPr lang="zh-CN" altLang="en-US"/>
          </a:p>
        </p:txBody>
      </p:sp>
      <p:cxnSp>
        <p:nvCxnSpPr>
          <p:cNvPr id="3" name="直接连接符 2"/>
          <p:cNvCxnSpPr/>
          <p:nvPr/>
        </p:nvCxnSpPr>
        <p:spPr bwMode="auto">
          <a:xfrm>
            <a:off x="101600" y="954768"/>
            <a:ext cx="11785600" cy="0"/>
          </a:xfrm>
          <a:prstGeom prst="line">
            <a:avLst/>
          </a:prstGeom>
          <a:solidFill>
            <a:srgbClr val="FFFFFF"/>
          </a:solidFill>
          <a:ln w="88900" cap="flat" cmpd="sng" algn="ctr">
            <a:gradFill>
              <a:gsLst>
                <a:gs pos="0">
                  <a:schemeClr val="accent2">
                    <a:lumMod val="97000"/>
                  </a:schemeClr>
                </a:gs>
                <a:gs pos="100000">
                  <a:srgbClr val="E6E6E6">
                    <a:lumMod val="15000"/>
                    <a:lumOff val="85000"/>
                  </a:srgbClr>
                </a:gs>
              </a:gsLst>
              <a:lin ang="2400000" scaled="0"/>
            </a:gra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p:txStyles>
    <p:titleStyle>
      <a:lvl1pPr algn="ctr" rtl="0" eaLnBrk="1" fontAlgn="base" hangingPunct="1">
        <a:spcBef>
          <a:spcPct val="0"/>
        </a:spcBef>
        <a:spcAft>
          <a:spcPct val="0"/>
        </a:spcAft>
        <a:defRPr sz="3200" b="1">
          <a:solidFill>
            <a:srgbClr val="FF0000"/>
          </a:solidFill>
          <a:latin typeface="+mj-lt"/>
          <a:ea typeface="+mj-ea"/>
          <a:cs typeface="+mj-cs"/>
        </a:defRPr>
      </a:lvl1pPr>
      <a:lvl2pPr algn="ctr" rtl="0" eaLnBrk="1" fontAlgn="base" hangingPunct="1">
        <a:spcBef>
          <a:spcPct val="0"/>
        </a:spcBef>
        <a:spcAft>
          <a:spcPct val="0"/>
        </a:spcAft>
        <a:defRPr sz="3200" b="1">
          <a:solidFill>
            <a:srgbClr val="FF0000"/>
          </a:solidFill>
          <a:latin typeface="Times New Roman" panose="02020603050405020304" pitchFamily="18" charset="0"/>
        </a:defRPr>
      </a:lvl2pPr>
      <a:lvl3pPr algn="ctr" rtl="0" eaLnBrk="1" fontAlgn="base" hangingPunct="1">
        <a:spcBef>
          <a:spcPct val="0"/>
        </a:spcBef>
        <a:spcAft>
          <a:spcPct val="0"/>
        </a:spcAft>
        <a:defRPr sz="3200" b="1">
          <a:solidFill>
            <a:srgbClr val="FF0000"/>
          </a:solidFill>
          <a:latin typeface="Times New Roman" panose="02020603050405020304" pitchFamily="18" charset="0"/>
        </a:defRPr>
      </a:lvl3pPr>
      <a:lvl4pPr algn="ctr" rtl="0" eaLnBrk="1" fontAlgn="base" hangingPunct="1">
        <a:spcBef>
          <a:spcPct val="0"/>
        </a:spcBef>
        <a:spcAft>
          <a:spcPct val="0"/>
        </a:spcAft>
        <a:defRPr sz="3200" b="1">
          <a:solidFill>
            <a:srgbClr val="FF0000"/>
          </a:solidFill>
          <a:latin typeface="Times New Roman" panose="02020603050405020304" pitchFamily="18" charset="0"/>
        </a:defRPr>
      </a:lvl4pPr>
      <a:lvl5pPr algn="ctr" rtl="0" eaLnBrk="1" fontAlgn="base" hangingPunct="1">
        <a:spcBef>
          <a:spcPct val="0"/>
        </a:spcBef>
        <a:spcAft>
          <a:spcPct val="0"/>
        </a:spcAft>
        <a:defRPr sz="3200" b="1">
          <a:solidFill>
            <a:srgbClr val="FF0000"/>
          </a:solidFill>
          <a:latin typeface="Times New Roman" panose="02020603050405020304" pitchFamily="18" charset="0"/>
        </a:defRPr>
      </a:lvl5pPr>
      <a:lvl6pPr marL="457200" algn="ctr" rtl="0" eaLnBrk="1" fontAlgn="base" hangingPunct="1">
        <a:spcBef>
          <a:spcPct val="0"/>
        </a:spcBef>
        <a:spcAft>
          <a:spcPct val="0"/>
        </a:spcAft>
        <a:defRPr sz="4400">
          <a:solidFill>
            <a:schemeClr val="tx2"/>
          </a:solidFill>
          <a:latin typeface="Times New Roman" panose="02020603050405020304" pitchFamily="18" charset="0"/>
        </a:defRPr>
      </a:lvl6pPr>
      <a:lvl7pPr marL="914400" algn="ctr" rtl="0" eaLnBrk="1" fontAlgn="base" hangingPunct="1">
        <a:spcBef>
          <a:spcPct val="0"/>
        </a:spcBef>
        <a:spcAft>
          <a:spcPct val="0"/>
        </a:spcAft>
        <a:defRPr sz="4400">
          <a:solidFill>
            <a:schemeClr val="tx2"/>
          </a:solidFill>
          <a:latin typeface="Times New Roman" panose="02020603050405020304" pitchFamily="18" charset="0"/>
        </a:defRPr>
      </a:lvl7pPr>
      <a:lvl8pPr marL="1371600" algn="ctr" rtl="0" eaLnBrk="1" fontAlgn="base" hangingPunct="1">
        <a:spcBef>
          <a:spcPct val="0"/>
        </a:spcBef>
        <a:spcAft>
          <a:spcPct val="0"/>
        </a:spcAft>
        <a:defRPr sz="4400">
          <a:solidFill>
            <a:schemeClr val="tx2"/>
          </a:solidFill>
          <a:latin typeface="Times New Roman" panose="02020603050405020304" pitchFamily="18" charset="0"/>
        </a:defRPr>
      </a:lvl8pPr>
      <a:lvl9pPr marL="1828800" algn="ctr"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1" fontAlgn="base" hangingPunct="1">
        <a:spcBef>
          <a:spcPct val="20000"/>
        </a:spcBef>
        <a:spcAft>
          <a:spcPct val="0"/>
        </a:spcAft>
        <a:buFont typeface="Wingdings" panose="05000000000000000000" pitchFamily="2" charset="2"/>
        <a:buChar char="Ø"/>
        <a:defRPr sz="2800" b="1">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har char="–"/>
        <a:defRPr sz="2400" b="1">
          <a:solidFill>
            <a:schemeClr val="tx1"/>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har char="•"/>
        <a:defRPr sz="2000" b="1">
          <a:solidFill>
            <a:schemeClr val="tx1"/>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har char="–"/>
        <a:defRPr sz="1600" b="1">
          <a:solidFill>
            <a:schemeClr val="tx1"/>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har char="»"/>
        <a:defRPr sz="1200" b="1">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image" Target="../media/image8.jpeg"/><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image" Target="../media/image7.jpeg"/><Relationship Id="rId33" Type="http://schemas.openxmlformats.org/officeDocument/2006/relationships/image" Target="../media/image15.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11.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image" Target="../media/image6.png"/><Relationship Id="rId32" Type="http://schemas.openxmlformats.org/officeDocument/2006/relationships/image" Target="../media/image14.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slideLayout" Target="../slideLayouts/slideLayout5.xml"/><Relationship Id="rId28" Type="http://schemas.openxmlformats.org/officeDocument/2006/relationships/image" Target="../media/image10.png"/><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image" Target="../media/image13.emf"/><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9.jpeg"/><Relationship Id="rId30" Type="http://schemas.openxmlformats.org/officeDocument/2006/relationships/image" Target="../media/image12.jpeg"/><Relationship Id="rId8" Type="http://schemas.openxmlformats.org/officeDocument/2006/relationships/tags" Target="../tags/tag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emf"/><Relationship Id="rId4" Type="http://schemas.openxmlformats.org/officeDocument/2006/relationships/image" Target="../media/image31.pn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notesSlide" Target="../notesSlides/notesSlide2.xml"/><Relationship Id="rId7" Type="http://schemas.openxmlformats.org/officeDocument/2006/relationships/package" Target="../embeddings/Microsoft_Visio_Drawing.vsdx"/><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43.emf"/><Relationship Id="rId5" Type="http://schemas.openxmlformats.org/officeDocument/2006/relationships/image" Target="../media/image42.png"/><Relationship Id="rId10" Type="http://schemas.openxmlformats.org/officeDocument/2006/relationships/image" Target="../media/image40.emf"/><Relationship Id="rId4" Type="http://schemas.openxmlformats.org/officeDocument/2006/relationships/image" Target="../media/image41.jpeg"/><Relationship Id="rId9" Type="http://schemas.openxmlformats.org/officeDocument/2006/relationships/package" Target="../embeddings/Microsoft_Visio_Drawing1.vsdx"/></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emf"/><Relationship Id="rId7" Type="http://schemas.openxmlformats.org/officeDocument/2006/relationships/image" Target="../media/image56.png"/><Relationship Id="rId2" Type="http://schemas.openxmlformats.org/officeDocument/2006/relationships/image" Target="../media/image51.emf"/><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emf"/><Relationship Id="rId7"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70.emf"/><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6.jpeg"/><Relationship Id="rId1" Type="http://schemas.openxmlformats.org/officeDocument/2006/relationships/slideLayout" Target="../slideLayouts/slideLayout5.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74.png"/><Relationship Id="rId7" Type="http://schemas.openxmlformats.org/officeDocument/2006/relationships/image" Target="../media/image87.png"/><Relationship Id="rId2" Type="http://schemas.openxmlformats.org/officeDocument/2006/relationships/image" Target="../media/image84.emf"/><Relationship Id="rId1" Type="http://schemas.openxmlformats.org/officeDocument/2006/relationships/slideLayout" Target="../slideLayouts/slideLayout5.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96.png"/><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5.xml"/><Relationship Id="rId4" Type="http://schemas.openxmlformats.org/officeDocument/2006/relationships/image" Target="../media/image99.jpeg"/></Relationships>
</file>

<file path=ppt/slides/_rels/slide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ctrTitle"/>
          </p:nvPr>
        </p:nvSpPr>
        <p:spPr>
          <a:xfrm>
            <a:off x="2051050" y="1806588"/>
            <a:ext cx="8089900" cy="1793868"/>
          </a:xfrm>
        </p:spPr>
        <p:txBody>
          <a:bodyPr/>
          <a:lstStyle/>
          <a:p>
            <a:r>
              <a:rPr lang="zh-CN" altLang="en-US" dirty="0">
                <a:solidFill>
                  <a:srgbClr val="0000FF"/>
                </a:solidFill>
              </a:rPr>
              <a:t>“新一代</a:t>
            </a:r>
            <a:r>
              <a:rPr lang="en-US" altLang="zh-CN" dirty="0">
                <a:solidFill>
                  <a:srgbClr val="0000FF"/>
                </a:solidFill>
              </a:rPr>
              <a:t>2-7GeV</a:t>
            </a:r>
            <a:r>
              <a:rPr lang="zh-CN" altLang="en-US" dirty="0">
                <a:solidFill>
                  <a:srgbClr val="0000FF"/>
                </a:solidFill>
              </a:rPr>
              <a:t>能区超高亮度正负电子对撞机触发与数据传输关键技术研究”</a:t>
            </a:r>
            <a:br>
              <a:rPr lang="en-US" altLang="zh-CN" dirty="0">
                <a:solidFill>
                  <a:srgbClr val="0000FF"/>
                </a:solidFill>
              </a:rPr>
            </a:br>
            <a:r>
              <a:rPr lang="zh-CN" altLang="en-US" dirty="0">
                <a:solidFill>
                  <a:srgbClr val="0000FF"/>
                </a:solidFill>
              </a:rPr>
              <a:t>工作进展汇报</a:t>
            </a:r>
          </a:p>
        </p:txBody>
      </p:sp>
      <p:sp>
        <p:nvSpPr>
          <p:cNvPr id="9" name="文本框 8"/>
          <p:cNvSpPr txBox="1"/>
          <p:nvPr/>
        </p:nvSpPr>
        <p:spPr>
          <a:xfrm>
            <a:off x="1317625" y="230233"/>
            <a:ext cx="9720931" cy="496290"/>
          </a:xfrm>
          <a:prstGeom prst="rect">
            <a:avLst/>
          </a:prstGeom>
          <a:noFill/>
        </p:spPr>
        <p:txBody>
          <a:bodyPr wrap="none" rtlCol="0">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“新一代</a:t>
            </a:r>
            <a:r>
              <a:rPr lang="en-US" altLang="zh-CN" sz="2000" b="1" dirty="0">
                <a:latin typeface="微软雅黑" panose="020B0503020204020204" pitchFamily="34" charset="-122"/>
                <a:ea typeface="微软雅黑" panose="020B0503020204020204" pitchFamily="34" charset="-122"/>
              </a:rPr>
              <a:t>2-7GeV</a:t>
            </a:r>
            <a:r>
              <a:rPr lang="zh-CN" altLang="en-US" sz="2000" b="1" dirty="0">
                <a:latin typeface="微软雅黑" panose="020B0503020204020204" pitchFamily="34" charset="-122"/>
                <a:ea typeface="微软雅黑" panose="020B0503020204020204" pitchFamily="34" charset="-122"/>
              </a:rPr>
              <a:t>能区超高亮度正负电子对撞机关键物理与技术问题研究”专项项目</a:t>
            </a:r>
            <a:endParaRPr lang="zh-CN" altLang="en-US" sz="2000" b="1" dirty="0">
              <a:solidFill>
                <a:schemeClr val="bg1">
                  <a:lumMod val="75000"/>
                </a:schemeClr>
              </a:solidFill>
              <a:latin typeface="黑体" panose="02010609060101010101" pitchFamily="49" charset="-122"/>
              <a:ea typeface="黑体" panose="02010609060101010101" pitchFamily="49" charset="-122"/>
            </a:endParaRPr>
          </a:p>
        </p:txBody>
      </p:sp>
      <p:sp>
        <p:nvSpPr>
          <p:cNvPr id="4" name="副标题 2"/>
          <p:cNvSpPr>
            <a:spLocks noGrp="1"/>
          </p:cNvSpPr>
          <p:nvPr>
            <p:ph type="subTitle" idx="1"/>
          </p:nvPr>
        </p:nvSpPr>
        <p:spPr>
          <a:xfrm>
            <a:off x="3433038" y="3913334"/>
            <a:ext cx="5490103" cy="1083887"/>
          </a:xfrm>
        </p:spPr>
        <p:txBody>
          <a:bodyPr>
            <a:normAutofit fontScale="92500" lnSpcReduction="10000"/>
          </a:bodyPr>
          <a:lstStyle/>
          <a:p>
            <a:pPr>
              <a:spcBef>
                <a:spcPts val="1800"/>
              </a:spcBef>
              <a:spcAft>
                <a:spcPts val="1200"/>
              </a:spcAft>
            </a:pPr>
            <a:r>
              <a:rPr lang="zh-CN" altLang="en-US" b="1" dirty="0">
                <a:solidFill>
                  <a:schemeClr val="tx2">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报告人：封常青</a:t>
            </a:r>
            <a:endParaRPr lang="en-US" altLang="zh-CN" b="1" dirty="0">
              <a:solidFill>
                <a:schemeClr val="tx2">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spcBef>
                <a:spcPts val="1200"/>
              </a:spcBef>
            </a:pPr>
            <a:r>
              <a:rPr lang="zh-CN" altLang="en-US" sz="2600" b="1" dirty="0">
                <a:solidFill>
                  <a:schemeClr val="tx2">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牵头单位：中国科学技术大学</a:t>
            </a:r>
            <a:endParaRPr lang="en-US" altLang="zh-CN" sz="2600" b="1" dirty="0">
              <a:solidFill>
                <a:schemeClr val="tx2">
                  <a:lumMod val="50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矩形 4"/>
          <p:cNvSpPr/>
          <p:nvPr/>
        </p:nvSpPr>
        <p:spPr>
          <a:xfrm>
            <a:off x="2578882" y="4997221"/>
            <a:ext cx="7034236" cy="470065"/>
          </a:xfrm>
          <a:prstGeom prst="rect">
            <a:avLst/>
          </a:prstGeom>
        </p:spPr>
        <p:txBody>
          <a:bodyPr wrap="square">
            <a:spAutoFit/>
          </a:bodyPr>
          <a:lstStyle/>
          <a:p>
            <a:pPr algn="ctr" eaLnBrk="1" hangingPunct="1">
              <a:lnSpc>
                <a:spcPct val="110000"/>
              </a:lnSpc>
            </a:pPr>
            <a:r>
              <a:rPr lang="zh-CN" altLang="en-US" sz="2400" b="1" dirty="0">
                <a:solidFill>
                  <a:schemeClr val="tx2">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合作单位：华中师范大学、湖南科技大学</a:t>
            </a:r>
          </a:p>
        </p:txBody>
      </p:sp>
      <p:pic>
        <p:nvPicPr>
          <p:cNvPr id="19458" name="Picture 2" descr="中华人民共和国国家自然科学基金委员会图册_360百科"/>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8827"/>
            <a:ext cx="1422400" cy="79910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2578882" y="5856623"/>
            <a:ext cx="7034236" cy="448969"/>
          </a:xfrm>
          <a:prstGeom prst="rect">
            <a:avLst/>
          </a:prstGeom>
        </p:spPr>
        <p:txBody>
          <a:bodyPr wrap="square">
            <a:spAutoFit/>
          </a:bodyPr>
          <a:lstStyle/>
          <a:p>
            <a:pPr algn="ctr" eaLnBrk="1" hangingPunct="1">
              <a:lnSpc>
                <a:spcPct val="110000"/>
              </a:lnSpc>
            </a:pPr>
            <a:r>
              <a:rPr lang="en-US" altLang="zh-CN" sz="2400" b="1" dirty="0">
                <a:solidFill>
                  <a:schemeClr val="tx2">
                    <a:lumMod val="50000"/>
                  </a:schemeClr>
                </a:solidFill>
                <a:latin typeface="黑体" panose="02010609060101010101" pitchFamily="49" charset="-122"/>
                <a:ea typeface="黑体" panose="02010609060101010101" pitchFamily="49" charset="-122"/>
                <a:cs typeface="Times New Roman" panose="02020603050405020304" pitchFamily="18" charset="0"/>
              </a:rPr>
              <a:t>2026-09-20</a:t>
            </a:r>
            <a:endParaRPr lang="zh-CN" altLang="en-US" sz="2400" b="1" dirty="0">
              <a:solidFill>
                <a:schemeClr val="tx2">
                  <a:lumMod val="50000"/>
                </a:schemeClr>
              </a:solidFill>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摘 要</a:t>
            </a:r>
          </a:p>
        </p:txBody>
      </p:sp>
      <p:sp>
        <p:nvSpPr>
          <p:cNvPr id="3" name="文本框 2"/>
          <p:cNvSpPr txBox="1"/>
          <p:nvPr/>
        </p:nvSpPr>
        <p:spPr>
          <a:xfrm>
            <a:off x="3344097" y="1255963"/>
            <a:ext cx="5293360" cy="4117474"/>
          </a:xfrm>
          <a:prstGeom prst="rect">
            <a:avLst/>
          </a:prstGeom>
          <a:noFill/>
        </p:spPr>
        <p:txBody>
          <a:bodyPr wrap="square" rtlCol="0">
            <a:spAutoFit/>
          </a:bodyPr>
          <a:lstStyle/>
          <a:p>
            <a:pPr>
              <a:lnSpc>
                <a:spcPct val="150000"/>
              </a:lnSpc>
            </a:pPr>
            <a:r>
              <a:rPr lang="zh-CN" altLang="en-US" sz="3600" b="1" dirty="0">
                <a:solidFill>
                  <a:srgbClr val="C00000"/>
                </a:solidFill>
                <a:latin typeface="黑体" panose="02010609060101010101" pitchFamily="49" charset="-122"/>
                <a:ea typeface="黑体" panose="02010609060101010101" pitchFamily="49" charset="-122"/>
              </a:rPr>
              <a:t>一、项目背景介绍</a:t>
            </a:r>
            <a:endParaRPr lang="en-US" altLang="zh-CN" sz="3600" b="1" dirty="0">
              <a:solidFill>
                <a:srgbClr val="C00000"/>
              </a:solidFill>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二、工作进展报告</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三、人才培养与国际合作</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四、经费使用情况</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五、后续工作计划</a:t>
            </a:r>
            <a:endParaRPr lang="en-US" altLang="zh-CN" sz="3600" dirty="0">
              <a:latin typeface="黑体" panose="02010609060101010101" pitchFamily="49" charset="-122"/>
              <a:ea typeface="黑体" panose="02010609060101010101" pitchFamily="49" charset="-122"/>
            </a:endParaRPr>
          </a:p>
        </p:txBody>
      </p:sp>
      <p:sp>
        <p:nvSpPr>
          <p:cNvPr id="6" name="灯片编号占位符 5"/>
          <p:cNvSpPr>
            <a:spLocks noGrp="1"/>
          </p:cNvSpPr>
          <p:nvPr>
            <p:ph type="sldNum" sz="quarter" idx="12"/>
          </p:nvPr>
        </p:nvSpPr>
        <p:spPr/>
        <p:txBody>
          <a:bodyPr/>
          <a:lstStyle/>
          <a:p>
            <a:fld id="{EFB6E2E6-D0CA-48DE-B60E-86B157FAE8E5}" type="slidenum">
              <a:rPr lang="zh-CN" altLang="en-US" smtClean="0"/>
              <a:t>2</a:t>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58544" y="60076"/>
            <a:ext cx="10274911" cy="838200"/>
          </a:xfrm>
        </p:spPr>
        <p:txBody>
          <a:bodyPr/>
          <a:lstStyle/>
          <a:p>
            <a:r>
              <a:rPr lang="zh-CN" altLang="en-US" dirty="0"/>
              <a:t>新一代</a:t>
            </a:r>
            <a:r>
              <a:rPr lang="en-US" altLang="zh-CN" dirty="0"/>
              <a:t>2-7GeV</a:t>
            </a:r>
            <a:r>
              <a:rPr lang="zh-CN" altLang="en-US" dirty="0"/>
              <a:t>能区超高亮度正负电子对撞机</a:t>
            </a:r>
          </a:p>
        </p:txBody>
      </p:sp>
      <p:sp>
        <p:nvSpPr>
          <p:cNvPr id="18" name="灯片编号占位符 17"/>
          <p:cNvSpPr>
            <a:spLocks noGrp="1"/>
          </p:cNvSpPr>
          <p:nvPr>
            <p:ph type="sldNum" sz="quarter" idx="12"/>
          </p:nvPr>
        </p:nvSpPr>
        <p:spPr/>
        <p:txBody>
          <a:bodyPr/>
          <a:lstStyle/>
          <a:p>
            <a:fld id="{14AA028F-72E1-4808-9DD3-2CE970B1B937}" type="slidenum">
              <a:rPr lang="zh-CN" altLang="en-US" smtClean="0"/>
              <a:t>3</a:t>
            </a:fld>
            <a:endParaRPr lang="zh-CN" altLang="en-US"/>
          </a:p>
        </p:txBody>
      </p:sp>
      <p:sp>
        <p:nvSpPr>
          <p:cNvPr id="19" name="文本框 18"/>
          <p:cNvSpPr txBox="1"/>
          <p:nvPr/>
        </p:nvSpPr>
        <p:spPr>
          <a:xfrm>
            <a:off x="644751" y="1053839"/>
            <a:ext cx="11531600" cy="1291590"/>
          </a:xfrm>
          <a:prstGeom prst="rect">
            <a:avLst/>
          </a:prstGeom>
          <a:noFill/>
        </p:spPr>
        <p:txBody>
          <a:bodyPr wrap="square" rtlCol="0">
            <a:spAutoFit/>
          </a:bodyPr>
          <a:lstStyle/>
          <a:p>
            <a:pPr marL="457200" indent="-457200">
              <a:lnSpc>
                <a:spcPct val="100000"/>
              </a:lnSpc>
              <a:spcBef>
                <a:spcPts val="1800"/>
              </a:spcBef>
              <a:buFont typeface="Wingdings" panose="05000000000000000000" pitchFamily="2" charset="2"/>
              <a:buChar char="n"/>
            </a:pPr>
            <a:r>
              <a:rPr lang="zh-CN" altLang="en-US" sz="2200" dirty="0">
                <a:solidFill>
                  <a:schemeClr val="bg2">
                    <a:lumMod val="25000"/>
                  </a:schemeClr>
                </a:solidFill>
                <a:latin typeface="微软雅黑" panose="020B0503020204020204" pitchFamily="34" charset="-122"/>
                <a:ea typeface="微软雅黑" panose="020B0503020204020204" pitchFamily="34" charset="-122"/>
              </a:rPr>
              <a:t>当今粒子物理实验的三大前沿：高能量前沿、高精度前沿、宇宙学前沿</a:t>
            </a:r>
            <a:endParaRPr lang="en-US" altLang="zh-CN" sz="2200" dirty="0">
              <a:solidFill>
                <a:schemeClr val="bg2">
                  <a:lumMod val="25000"/>
                </a:schemeClr>
              </a:solidFill>
              <a:latin typeface="微软雅黑" panose="020B0503020204020204" pitchFamily="34" charset="-122"/>
              <a:ea typeface="微软雅黑" panose="020B0503020204020204" pitchFamily="34" charset="-122"/>
            </a:endParaRPr>
          </a:p>
          <a:p>
            <a:pPr marL="742950" lvl="1" indent="-285750">
              <a:lnSpc>
                <a:spcPct val="100000"/>
              </a:lnSpc>
              <a:spcBef>
                <a:spcPts val="1200"/>
              </a:spcBef>
              <a:buFont typeface="Arial" panose="020B0604020202020204" pitchFamily="34" charset="0"/>
              <a:buChar char="•"/>
            </a:pPr>
            <a:r>
              <a:rPr lang="zh-CN" altLang="en-US" sz="2000" dirty="0">
                <a:solidFill>
                  <a:schemeClr val="bg2">
                    <a:lumMod val="25000"/>
                  </a:schemeClr>
                </a:solidFill>
                <a:latin typeface="微软雅黑" panose="020B0503020204020204" pitchFamily="34" charset="-122"/>
                <a:ea typeface="微软雅黑" panose="020B0503020204020204" pitchFamily="34" charset="-122"/>
              </a:rPr>
              <a:t>由我国科学界提出的</a:t>
            </a:r>
            <a:r>
              <a:rPr lang="zh-CN" altLang="en-US" sz="2000" b="1" dirty="0">
                <a:solidFill>
                  <a:schemeClr val="tx1"/>
                </a:solidFill>
                <a:latin typeface="微软雅黑" panose="020B0503020204020204" pitchFamily="34" charset="-122"/>
                <a:ea typeface="微软雅黑" panose="020B0503020204020204" pitchFamily="34" charset="-122"/>
              </a:rPr>
              <a:t>新一代</a:t>
            </a:r>
            <a:r>
              <a:rPr lang="en-US" altLang="zh-CN" sz="2000" b="1" dirty="0">
                <a:solidFill>
                  <a:schemeClr val="tx1"/>
                </a:solidFill>
                <a:latin typeface="微软雅黑" panose="020B0503020204020204" pitchFamily="34" charset="-122"/>
                <a:ea typeface="微软雅黑" panose="020B0503020204020204" pitchFamily="34" charset="-122"/>
              </a:rPr>
              <a:t>2-7GeV</a:t>
            </a:r>
            <a:r>
              <a:rPr lang="zh-CN" altLang="en-US" sz="2000" b="1" dirty="0">
                <a:solidFill>
                  <a:schemeClr val="tx1"/>
                </a:solidFill>
                <a:latin typeface="微软雅黑" panose="020B0503020204020204" pitchFamily="34" charset="-122"/>
                <a:ea typeface="微软雅黑" panose="020B0503020204020204" pitchFamily="34" charset="-122"/>
              </a:rPr>
              <a:t>能区超高亮度正负电子对撞机</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是</a:t>
            </a:r>
            <a:r>
              <a:rPr lang="zh-CN" altLang="en-US" sz="2000" b="1" dirty="0">
                <a:solidFill>
                  <a:srgbClr val="C00000"/>
                </a:solidFill>
                <a:latin typeface="微软雅黑" panose="020B0503020204020204" pitchFamily="34" charset="-122"/>
                <a:ea typeface="微软雅黑" panose="020B0503020204020204" pitchFamily="34" charset="-122"/>
              </a:rPr>
              <a:t>高精度前沿</a:t>
            </a:r>
            <a:r>
              <a:rPr lang="zh-CN" altLang="en-US" sz="2000" dirty="0">
                <a:solidFill>
                  <a:schemeClr val="bg2">
                    <a:lumMod val="25000"/>
                  </a:schemeClr>
                </a:solidFill>
                <a:latin typeface="微软雅黑" panose="020B0503020204020204" pitchFamily="34" charset="-122"/>
                <a:ea typeface="微软雅黑" panose="020B0503020204020204" pitchFamily="34" charset="-122"/>
              </a:rPr>
              <a:t>的代表</a:t>
            </a:r>
            <a:endParaRPr lang="en-US" altLang="zh-CN" sz="2000" b="1" dirty="0">
              <a:solidFill>
                <a:schemeClr val="bg2">
                  <a:lumMod val="25000"/>
                </a:schemeClr>
              </a:solidFill>
              <a:latin typeface="微软雅黑" panose="020B0503020204020204" pitchFamily="34" charset="-122"/>
              <a:ea typeface="微软雅黑" panose="020B0503020204020204" pitchFamily="34" charset="-122"/>
            </a:endParaRPr>
          </a:p>
          <a:p>
            <a:pPr marL="342900" indent="-342900">
              <a:lnSpc>
                <a:spcPct val="130000"/>
              </a:lnSpc>
              <a:buFont typeface="Wingdings" panose="05000000000000000000" pitchFamily="2" charset="2"/>
              <a:buChar char="Ø"/>
            </a:pPr>
            <a:endParaRPr lang="zh-CN" altLang="en-US" sz="2000" b="1" dirty="0">
              <a:solidFill>
                <a:srgbClr val="C00000"/>
              </a:solidFill>
            </a:endParaRPr>
          </a:p>
        </p:txBody>
      </p:sp>
      <p:grpSp>
        <p:nvGrpSpPr>
          <p:cNvPr id="20" name="组合 19"/>
          <p:cNvGrpSpPr/>
          <p:nvPr/>
        </p:nvGrpSpPr>
        <p:grpSpPr>
          <a:xfrm>
            <a:off x="1758484" y="1930855"/>
            <a:ext cx="7773923" cy="2996289"/>
            <a:chOff x="-428590" y="2563619"/>
            <a:chExt cx="8151928" cy="2766290"/>
          </a:xfrm>
        </p:grpSpPr>
        <p:grpSp>
          <p:nvGrpSpPr>
            <p:cNvPr id="21" name="组合 20"/>
            <p:cNvGrpSpPr/>
            <p:nvPr/>
          </p:nvGrpSpPr>
          <p:grpSpPr>
            <a:xfrm>
              <a:off x="-428590" y="2563619"/>
              <a:ext cx="8151928" cy="2766290"/>
              <a:chOff x="2743206" y="2057768"/>
              <a:chExt cx="8151928" cy="2766290"/>
            </a:xfrm>
          </p:grpSpPr>
          <p:grpSp>
            <p:nvGrpSpPr>
              <p:cNvPr id="23" name="Group 14"/>
              <p:cNvGrpSpPr/>
              <p:nvPr/>
            </p:nvGrpSpPr>
            <p:grpSpPr>
              <a:xfrm>
                <a:off x="2743206" y="2057768"/>
                <a:ext cx="8151928" cy="2766290"/>
                <a:chOff x="1439092" y="2603938"/>
                <a:chExt cx="6551022" cy="2860839"/>
              </a:xfrm>
            </p:grpSpPr>
            <p:pic>
              <p:nvPicPr>
                <p:cNvPr id="29" name="图片 3"/>
                <p:cNvPicPr>
                  <a:picLocks noChangeAspect="1"/>
                </p:cNvPicPr>
                <p:nvPr/>
              </p:nvPicPr>
              <p:blipFill>
                <a:blip r:embed="rId2"/>
                <a:stretch>
                  <a:fillRect/>
                </a:stretch>
              </p:blipFill>
              <p:spPr>
                <a:xfrm>
                  <a:off x="1946583" y="2603938"/>
                  <a:ext cx="6043531" cy="2860839"/>
                </a:xfrm>
                <a:prstGeom prst="rect">
                  <a:avLst/>
                </a:prstGeom>
              </p:spPr>
            </p:pic>
            <p:pic>
              <p:nvPicPr>
                <p:cNvPr id="30" name="图片 5"/>
                <p:cNvPicPr>
                  <a:picLocks noChangeAspect="1"/>
                </p:cNvPicPr>
                <p:nvPr/>
              </p:nvPicPr>
              <p:blipFill>
                <a:blip r:embed="rId3">
                  <a:duotone>
                    <a:schemeClr val="accent1">
                      <a:shade val="45000"/>
                      <a:satMod val="135000"/>
                    </a:schemeClr>
                    <a:prstClr val="white"/>
                  </a:duotone>
                </a:blip>
                <a:stretch>
                  <a:fillRect/>
                </a:stretch>
              </p:blipFill>
              <p:spPr>
                <a:xfrm>
                  <a:off x="1439092" y="3037576"/>
                  <a:ext cx="420010" cy="1708988"/>
                </a:xfrm>
                <a:prstGeom prst="rect">
                  <a:avLst/>
                </a:prstGeom>
              </p:spPr>
            </p:pic>
            <p:sp>
              <p:nvSpPr>
                <p:cNvPr id="31" name="TextBox 20"/>
                <p:cNvSpPr txBox="1"/>
                <p:nvPr/>
              </p:nvSpPr>
              <p:spPr>
                <a:xfrm>
                  <a:off x="4884738" y="2727794"/>
                  <a:ext cx="353225" cy="286467"/>
                </a:xfrm>
                <a:prstGeom prst="rect">
                  <a:avLst/>
                </a:prstGeom>
                <a:noFill/>
              </p:spPr>
              <p:txBody>
                <a:bodyPr wrap="none" rtlCol="0">
                  <a:spAutoFit/>
                </a:bodyPr>
                <a:lstStyle/>
                <a:p>
                  <a:r>
                    <a:rPr lang="en-US" sz="1200" dirty="0">
                      <a:solidFill>
                        <a:srgbClr val="FF0000"/>
                      </a:solidFill>
                      <a:latin typeface="Symbol" panose="05050102010706020507" pitchFamily="2" charset="2"/>
                    </a:rPr>
                    <a:t>t</a:t>
                  </a:r>
                  <a:r>
                    <a:rPr lang="en-US" sz="1200" baseline="30000" dirty="0">
                      <a:solidFill>
                        <a:srgbClr val="FF0000"/>
                      </a:solidFill>
                    </a:rPr>
                    <a:t>+</a:t>
                  </a:r>
                  <a:r>
                    <a:rPr lang="en-US" sz="1200" dirty="0">
                      <a:solidFill>
                        <a:srgbClr val="FF0000"/>
                      </a:solidFill>
                      <a:latin typeface="Symbol" panose="05050102010706020507" pitchFamily="2" charset="2"/>
                    </a:rPr>
                    <a:t>t</a:t>
                  </a:r>
                  <a:r>
                    <a:rPr lang="en-US" sz="1200" baseline="30000" dirty="0">
                      <a:solidFill>
                        <a:srgbClr val="FF0000"/>
                      </a:solidFill>
                    </a:rPr>
                    <a:t>-</a:t>
                  </a:r>
                </a:p>
              </p:txBody>
            </p:sp>
            <p:cxnSp>
              <p:nvCxnSpPr>
                <p:cNvPr id="32" name="Straight Connector 21"/>
                <p:cNvCxnSpPr/>
                <p:nvPr/>
              </p:nvCxnSpPr>
              <p:spPr>
                <a:xfrm flipV="1">
                  <a:off x="5061351" y="2886917"/>
                  <a:ext cx="0" cy="2195880"/>
                </a:xfrm>
                <a:prstGeom prst="line">
                  <a:avLst/>
                </a:prstGeom>
                <a:ln>
                  <a:solidFill>
                    <a:srgbClr val="FF0000"/>
                  </a:solidFill>
                  <a:prstDash val="sysDot"/>
                </a:ln>
              </p:spPr>
              <p:style>
                <a:lnRef idx="1">
                  <a:schemeClr val="accent6"/>
                </a:lnRef>
                <a:fillRef idx="0">
                  <a:schemeClr val="accent6"/>
                </a:fillRef>
                <a:effectRef idx="0">
                  <a:schemeClr val="accent6"/>
                </a:effectRef>
                <a:fontRef idx="minor">
                  <a:schemeClr val="tx1"/>
                </a:fontRef>
              </p:style>
            </p:cxnSp>
          </p:grpSp>
          <p:sp>
            <p:nvSpPr>
              <p:cNvPr id="24" name="Rectangle 19"/>
              <p:cNvSpPr/>
              <p:nvPr/>
            </p:nvSpPr>
            <p:spPr>
              <a:xfrm>
                <a:off x="5596641" y="2177530"/>
                <a:ext cx="1150464" cy="2277171"/>
              </a:xfrm>
              <a:prstGeom prst="rect">
                <a:avLst/>
              </a:prstGeom>
              <a:solidFill>
                <a:schemeClr val="accent6">
                  <a:lumMod val="20000"/>
                  <a:lumOff val="80000"/>
                  <a:alpha val="30000"/>
                </a:schemeClr>
              </a:solidFill>
              <a:ln w="6350" cap="flat" cmpd="sng" algn="ctr">
                <a:solidFill>
                  <a:srgbClr val="4472C4"/>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panose="020F0502020204030204"/>
                  <a:ea typeface="宋体" panose="02010600030101010101" pitchFamily="2" charset="-122"/>
                  <a:sym typeface="Symbol" panose="05050102010706020507" pitchFamily="2" charset="2"/>
                </a:endParaRPr>
              </a:p>
            </p:txBody>
          </p:sp>
          <p:sp>
            <p:nvSpPr>
              <p:cNvPr id="25" name="Rectangle 20"/>
              <p:cNvSpPr/>
              <p:nvPr/>
            </p:nvSpPr>
            <p:spPr>
              <a:xfrm>
                <a:off x="6759249" y="2177530"/>
                <a:ext cx="803504" cy="2277171"/>
              </a:xfrm>
              <a:prstGeom prst="rect">
                <a:avLst/>
              </a:prstGeom>
              <a:solidFill>
                <a:srgbClr val="79FF21">
                  <a:alpha val="30000"/>
                </a:srgbClr>
              </a:solidFill>
              <a:ln w="6350" cap="flat" cmpd="sng" algn="ctr">
                <a:solidFill>
                  <a:srgbClr val="4472C4"/>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en-US" dirty="0">
                  <a:solidFill>
                    <a:prstClr val="white"/>
                  </a:solidFill>
                  <a:latin typeface="Calibri" panose="020F0502020204030204"/>
                  <a:ea typeface="宋体" panose="02010600030101010101" pitchFamily="2" charset="-122"/>
                  <a:sym typeface="Symbol" panose="05050102010706020507" pitchFamily="2" charset="2"/>
                </a:endParaRPr>
              </a:p>
            </p:txBody>
          </p:sp>
          <p:sp>
            <p:nvSpPr>
              <p:cNvPr id="26" name="Rectangle 32"/>
              <p:cNvSpPr/>
              <p:nvPr/>
            </p:nvSpPr>
            <p:spPr>
              <a:xfrm>
                <a:off x="8561879" y="2177527"/>
                <a:ext cx="2123947" cy="2277171"/>
              </a:xfrm>
              <a:prstGeom prst="rect">
                <a:avLst/>
              </a:prstGeom>
              <a:solidFill>
                <a:srgbClr val="00F174">
                  <a:alpha val="45098"/>
                </a:srgbClr>
              </a:solidFill>
              <a:ln>
                <a:solidFill>
                  <a:srgbClr val="4A7EBB">
                    <a:alpha val="21176"/>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46000"/>
                  </a:lnSpc>
                  <a:spcBef>
                    <a:spcPct val="20000"/>
                  </a:spcBef>
                  <a:buClr>
                    <a:srgbClr val="FF3399"/>
                  </a:buClr>
                  <a:defRPr/>
                </a:pPr>
                <a:endParaRPr kumimoji="1" lang="en-US" altLang="zh-CN" sz="2000" kern="0" dirty="0">
                  <a:solidFill>
                    <a:srgbClr val="C00000"/>
                  </a:solidFill>
                  <a:latin typeface="+mj-ea"/>
                  <a:ea typeface="+mj-ea"/>
                  <a:sym typeface="Symbol" panose="05050102010706020507" pitchFamily="2" charset="2"/>
                </a:endParaRPr>
              </a:p>
            </p:txBody>
          </p:sp>
          <p:sp>
            <p:nvSpPr>
              <p:cNvPr id="27" name="Rectangle 21"/>
              <p:cNvSpPr/>
              <p:nvPr/>
            </p:nvSpPr>
            <p:spPr>
              <a:xfrm>
                <a:off x="7549777" y="2177528"/>
                <a:ext cx="1023947" cy="2277172"/>
              </a:xfrm>
              <a:prstGeom prst="rect">
                <a:avLst/>
              </a:prstGeom>
              <a:solidFill>
                <a:schemeClr val="accent5">
                  <a:lumMod val="40000"/>
                  <a:lumOff val="60000"/>
                  <a:alpha val="30000"/>
                </a:schemeClr>
              </a:solidFill>
              <a:ln w="6350" cap="flat" cmpd="sng" algn="ctr">
                <a:solidFill>
                  <a:srgbClr val="4472C4"/>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solidFill>
                    <a:prstClr val="white"/>
                  </a:solidFill>
                  <a:latin typeface="Calibri" panose="020F0502020204030204"/>
                  <a:ea typeface="宋体" panose="02010600030101010101" pitchFamily="2" charset="-122"/>
                  <a:sym typeface="Symbol" panose="05050102010706020507" pitchFamily="2" charset="2"/>
                </a:endParaRPr>
              </a:p>
            </p:txBody>
          </p:sp>
          <p:sp>
            <p:nvSpPr>
              <p:cNvPr id="28" name="TextBox 9"/>
              <p:cNvSpPr txBox="1"/>
              <p:nvPr/>
            </p:nvSpPr>
            <p:spPr>
              <a:xfrm>
                <a:off x="5320687" y="2455618"/>
                <a:ext cx="5202464" cy="599843"/>
              </a:xfrm>
              <a:prstGeom prst="rect">
                <a:avLst/>
              </a:prstGeom>
              <a:solidFill>
                <a:schemeClr val="bg1"/>
              </a:solidFill>
              <a:ln w="12700">
                <a:solidFill>
                  <a:schemeClr val="bg1">
                    <a:lumMod val="65000"/>
                    <a:alpha val="0"/>
                  </a:schemeClr>
                </a:solidFill>
              </a:ln>
            </p:spPr>
            <p:txBody>
              <a:bodyPr wrap="square">
                <a:spAutoFit/>
              </a:bodyPr>
              <a:lstStyle/>
              <a:p>
                <a:pPr algn="ctr" fontAlgn="base">
                  <a:buClr>
                    <a:srgbClr val="0000CC"/>
                  </a:buClr>
                  <a:buSzPct val="120000"/>
                  <a:defRPr/>
                </a:pPr>
                <a:r>
                  <a:rPr lang="en-US" altLang="zh-CN" sz="1600" b="1" spc="91" dirty="0">
                    <a:solidFill>
                      <a:srgbClr val="0066FF"/>
                    </a:solidFill>
                    <a:latin typeface="微软雅黑" panose="020B0503020204020204" pitchFamily="34" charset="-122"/>
                    <a:ea typeface="微软雅黑" panose="020B0503020204020204" pitchFamily="34" charset="-122"/>
                    <a:cs typeface="Arial" panose="020B0604020202020204" pitchFamily="34" charset="0"/>
                  </a:rPr>
                  <a:t>2-7GeV</a:t>
                </a:r>
                <a:r>
                  <a:rPr lang="zh-CN" altLang="en-US" sz="1600" b="1" spc="91" dirty="0">
                    <a:solidFill>
                      <a:srgbClr val="0066FF"/>
                    </a:solidFill>
                    <a:latin typeface="微软雅黑" panose="020B0503020204020204" pitchFamily="34" charset="-122"/>
                    <a:ea typeface="微软雅黑" panose="020B0503020204020204" pitchFamily="34" charset="-122"/>
                    <a:cs typeface="Arial" panose="020B0604020202020204" pitchFamily="34" charset="0"/>
                  </a:rPr>
                  <a:t>是</a:t>
                </a:r>
                <a:r>
                  <a:rPr lang="zh-CN" altLang="en-US" sz="1600" b="1" spc="91" dirty="0">
                    <a:solidFill>
                      <a:srgbClr val="0066FF"/>
                    </a:solidFill>
                    <a:latin typeface="微软雅黑" panose="020B0503020204020204" pitchFamily="34" charset="-122"/>
                    <a:ea typeface="微软雅黑" panose="020B0503020204020204" pitchFamily="34" charset="-122"/>
                  </a:rPr>
                  <a:t>连接微扰和非微扰</a:t>
                </a:r>
                <a:r>
                  <a:rPr lang="en-US" altLang="zh-CN" sz="1600" b="1" spc="91" dirty="0">
                    <a:solidFill>
                      <a:srgbClr val="0066FF"/>
                    </a:solidFill>
                    <a:latin typeface="微软雅黑" panose="020B0503020204020204" pitchFamily="34" charset="-122"/>
                    <a:ea typeface="微软雅黑" panose="020B0503020204020204" pitchFamily="34" charset="-122"/>
                    <a:cs typeface="Arial" panose="020B0604020202020204" pitchFamily="34" charset="0"/>
                  </a:rPr>
                  <a:t>QCD</a:t>
                </a:r>
                <a:r>
                  <a:rPr lang="zh-CN" altLang="en-US" sz="1600" b="1" spc="91" dirty="0">
                    <a:solidFill>
                      <a:srgbClr val="0066FF"/>
                    </a:solidFill>
                    <a:latin typeface="微软雅黑" panose="020B0503020204020204" pitchFamily="34" charset="-122"/>
                    <a:ea typeface="微软雅黑" panose="020B0503020204020204" pitchFamily="34" charset="-122"/>
                  </a:rPr>
                  <a:t>的独特能区</a:t>
                </a:r>
                <a:r>
                  <a:rPr lang="en-US" altLang="zh-CN" sz="1600" b="1" spc="91" dirty="0">
                    <a:solidFill>
                      <a:srgbClr val="0066FF"/>
                    </a:solidFill>
                    <a:latin typeface="微软雅黑" panose="020B0503020204020204" pitchFamily="34" charset="-122"/>
                    <a:ea typeface="微软雅黑" panose="020B0503020204020204" pitchFamily="34" charset="-122"/>
                  </a:rPr>
                  <a:t>, </a:t>
                </a:r>
              </a:p>
              <a:p>
                <a:pPr algn="ctr" fontAlgn="base">
                  <a:buClr>
                    <a:srgbClr val="0000CC"/>
                  </a:buClr>
                  <a:buSzPct val="120000"/>
                  <a:defRPr/>
                </a:pPr>
                <a:r>
                  <a:rPr lang="zh-CN" altLang="en-US" sz="1600" b="1" spc="91" dirty="0">
                    <a:solidFill>
                      <a:srgbClr val="0066FF"/>
                    </a:solidFill>
                    <a:latin typeface="微软雅黑" panose="020B0503020204020204" pitchFamily="34" charset="-122"/>
                    <a:ea typeface="微软雅黑" panose="020B0503020204020204" pitchFamily="34" charset="-122"/>
                  </a:rPr>
                  <a:t>蕴含了丰富的物理信息</a:t>
                </a:r>
                <a:endParaRPr lang="en-US" altLang="zh-CN" sz="1600" b="1" spc="91" dirty="0">
                  <a:solidFill>
                    <a:srgbClr val="0066FF"/>
                  </a:solidFill>
                  <a:latin typeface="微软雅黑" panose="020B0503020204020204" pitchFamily="34" charset="-122"/>
                  <a:ea typeface="微软雅黑" panose="020B0503020204020204" pitchFamily="34" charset="-122"/>
                </a:endParaRPr>
              </a:p>
            </p:txBody>
          </p:sp>
        </p:grpSp>
        <p:sp>
          <p:nvSpPr>
            <p:cNvPr id="22" name="Rectangle 17"/>
            <p:cNvSpPr/>
            <p:nvPr/>
          </p:nvSpPr>
          <p:spPr>
            <a:xfrm>
              <a:off x="5401928" y="3946764"/>
              <a:ext cx="2135647" cy="27312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FF3399"/>
                </a:buClr>
                <a:defRPr/>
              </a:pPr>
              <a:r>
                <a:rPr kumimoji="1" lang="en-US" altLang="zh-CN" b="1" kern="0" dirty="0">
                  <a:solidFill>
                    <a:schemeClr val="accent6">
                      <a:lumMod val="75000"/>
                    </a:schemeClr>
                  </a:solidFill>
                  <a:latin typeface="Calibri" panose="020F0502020204030204" pitchFamily="34" charset="0"/>
                  <a:ea typeface="华文楷体" panose="02010600040101010101" pitchFamily="2" charset="-122"/>
                  <a:cs typeface="Calibri" panose="020F0502020204030204" pitchFamily="34" charset="0"/>
                  <a:sym typeface="Symbol" panose="05050102010706020507" pitchFamily="2" charset="2"/>
                </a:rPr>
                <a:t>Not yet explored </a:t>
              </a:r>
            </a:p>
          </p:txBody>
        </p:sp>
      </p:grpSp>
      <p:sp>
        <p:nvSpPr>
          <p:cNvPr id="33" name="TextBox 9"/>
          <p:cNvSpPr txBox="1"/>
          <p:nvPr/>
        </p:nvSpPr>
        <p:spPr>
          <a:xfrm>
            <a:off x="1741250" y="5057828"/>
            <a:ext cx="8420242" cy="1631216"/>
          </a:xfrm>
          <a:prstGeom prst="rect">
            <a:avLst/>
          </a:prstGeom>
          <a:solidFill>
            <a:schemeClr val="bg1"/>
          </a:solidFill>
          <a:ln w="12700">
            <a:solidFill>
              <a:schemeClr val="bg1">
                <a:lumMod val="65000"/>
                <a:alpha val="0"/>
              </a:schemeClr>
            </a:solidFill>
          </a:ln>
        </p:spPr>
        <p:txBody>
          <a:bodyPr wrap="square">
            <a:spAutoFit/>
          </a:bodyPr>
          <a:lstStyle/>
          <a:p>
            <a:pPr fontAlgn="base">
              <a:spcBef>
                <a:spcPts val="375"/>
              </a:spcBef>
              <a:spcAft>
                <a:spcPts val="375"/>
              </a:spcAft>
              <a:buClr>
                <a:srgbClr val="0000CC"/>
              </a:buClr>
              <a:buSzPct val="120000"/>
              <a:defRPr/>
            </a:pPr>
            <a:r>
              <a:rPr lang="zh-CN" altLang="en-US"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新一代</a:t>
            </a:r>
            <a:r>
              <a:rPr lang="en-US" altLang="zh-CN"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2-7GeV </a:t>
            </a:r>
            <a:r>
              <a:rPr lang="zh-CN" altLang="en-US"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超高亮度正负电子对撞机（</a:t>
            </a:r>
            <a:r>
              <a:rPr lang="en-US" altLang="zh-CN" sz="2000" b="1"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STCF</a:t>
            </a:r>
            <a:r>
              <a:rPr lang="zh-CN" altLang="en-US"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endParaRPr>
          </a:p>
          <a:p>
            <a:pPr marL="285750" indent="-285750" fontAlgn="base">
              <a:spcBef>
                <a:spcPts val="375"/>
              </a:spcBef>
              <a:spcAft>
                <a:spcPts val="375"/>
              </a:spcAft>
              <a:buClr>
                <a:srgbClr val="0000CC"/>
              </a:buClr>
              <a:buSzPct val="120000"/>
              <a:buFont typeface="Wingdings" panose="05000000000000000000" pitchFamily="2" charset="2"/>
              <a:buChar char="n"/>
              <a:defRPr/>
            </a:pPr>
            <a:r>
              <a:rPr lang="zh-CN" altLang="zh-CN" sz="2000" spc="91" dirty="0">
                <a:solidFill>
                  <a:srgbClr val="0000FF"/>
                </a:solidFill>
                <a:latin typeface="微软雅黑" panose="020B0503020204020204" pitchFamily="34" charset="-122"/>
                <a:ea typeface="微软雅黑" panose="020B0503020204020204" pitchFamily="34" charset="-122"/>
              </a:rPr>
              <a:t>设计的</a:t>
            </a:r>
            <a:r>
              <a:rPr lang="zh-CN" altLang="zh-CN" sz="2000" b="1" spc="91" dirty="0">
                <a:solidFill>
                  <a:srgbClr val="C00000"/>
                </a:solidFill>
                <a:latin typeface="微软雅黑" panose="020B0503020204020204" pitchFamily="34" charset="-122"/>
                <a:ea typeface="微软雅黑" panose="020B0503020204020204" pitchFamily="34" charset="-122"/>
              </a:rPr>
              <a:t>峰值亮度大于</a:t>
            </a:r>
            <a:r>
              <a:rPr lang="en-US" altLang="zh-CN" sz="2000" b="1" spc="91" dirty="0">
                <a:solidFill>
                  <a:srgbClr val="C00000"/>
                </a:solidFill>
                <a:latin typeface="微软雅黑" panose="020B0503020204020204" pitchFamily="34" charset="-122"/>
                <a:ea typeface="微软雅黑" panose="020B0503020204020204" pitchFamily="34" charset="-122"/>
              </a:rPr>
              <a:t>0.5×</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a:t>
            </a:r>
            <a:r>
              <a:rPr lang="en-US" altLang="zh-CN" sz="2000" b="1" baseline="300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35</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cm</a:t>
            </a:r>
            <a:r>
              <a:rPr lang="en-US" altLang="zh-CN" sz="2000" b="1" baseline="300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s</a:t>
            </a:r>
            <a:r>
              <a:rPr lang="en-US" altLang="zh-CN" sz="2000" b="1" baseline="300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a:t>
            </a:r>
            <a:r>
              <a:rPr lang="en-US" altLang="zh-CN" sz="20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1" kern="0" dirty="0">
                <a:solidFill>
                  <a:srgbClr val="C00000"/>
                </a:solidFill>
                <a:latin typeface="微软雅黑" panose="020B0503020204020204" pitchFamily="34" charset="-122"/>
                <a:ea typeface="微软雅黑" panose="020B0503020204020204" pitchFamily="34" charset="-122"/>
              </a:rPr>
              <a:t>比</a:t>
            </a:r>
            <a:r>
              <a:rPr lang="en-US" altLang="zh-CN" sz="2000" b="1" kern="0" dirty="0">
                <a:solidFill>
                  <a:srgbClr val="C00000"/>
                </a:solidFill>
                <a:latin typeface="微软雅黑" panose="020B0503020204020204" pitchFamily="34" charset="-122"/>
                <a:ea typeface="微软雅黑" panose="020B0503020204020204" pitchFamily="34" charset="-122"/>
              </a:rPr>
              <a:t>BEPCII</a:t>
            </a:r>
            <a:r>
              <a:rPr lang="zh-CN" altLang="en-US" sz="2000" b="1" kern="0" dirty="0">
                <a:solidFill>
                  <a:srgbClr val="C00000"/>
                </a:solidFill>
                <a:latin typeface="微软雅黑" panose="020B0503020204020204" pitchFamily="34" charset="-122"/>
                <a:ea typeface="微软雅黑" panose="020B0503020204020204" pitchFamily="34" charset="-122"/>
              </a:rPr>
              <a:t>提升两个数量级</a:t>
            </a:r>
            <a:endParaRPr lang="en-US" altLang="zh-CN" sz="2000" kern="0" dirty="0">
              <a:solidFill>
                <a:srgbClr val="C00000"/>
              </a:solidFill>
              <a:latin typeface="微软雅黑" panose="020B0503020204020204" pitchFamily="34" charset="-122"/>
              <a:ea typeface="微软雅黑" panose="020B0503020204020204" pitchFamily="34" charset="-122"/>
            </a:endParaRPr>
          </a:p>
          <a:p>
            <a:pPr marL="285750" indent="-285750" fontAlgn="base">
              <a:spcBef>
                <a:spcPts val="375"/>
              </a:spcBef>
              <a:spcAft>
                <a:spcPts val="375"/>
              </a:spcAft>
              <a:buClr>
                <a:srgbClr val="0000CC"/>
              </a:buClr>
              <a:buSzPct val="120000"/>
              <a:buFont typeface="Wingdings" panose="05000000000000000000" pitchFamily="2" charset="2"/>
              <a:buChar char="n"/>
              <a:defRPr/>
            </a:pPr>
            <a:r>
              <a:rPr lang="zh-CN" altLang="en-US" sz="2000" spc="91" dirty="0">
                <a:solidFill>
                  <a:srgbClr val="0000FF"/>
                </a:solidFill>
                <a:latin typeface="微软雅黑" panose="020B0503020204020204" pitchFamily="34" charset="-122"/>
                <a:ea typeface="微软雅黑" panose="020B0503020204020204" pitchFamily="34" charset="-122"/>
                <a:cs typeface="Arial" panose="020B0604020202020204" pitchFamily="34" charset="0"/>
              </a:rPr>
              <a:t>将在该能区</a:t>
            </a:r>
            <a:r>
              <a:rPr lang="zh-CN" altLang="en-US" sz="2000" spc="91" dirty="0">
                <a:solidFill>
                  <a:srgbClr val="0000FF"/>
                </a:solidFill>
                <a:latin typeface="微软雅黑" panose="020B0503020204020204" pitchFamily="34" charset="-122"/>
                <a:ea typeface="微软雅黑" panose="020B0503020204020204" pitchFamily="34" charset="-122"/>
              </a:rPr>
              <a:t>获取超高统计量数据，实现高精度测量</a:t>
            </a:r>
            <a:endParaRPr lang="en-US" altLang="zh-CN" sz="2000" spc="91" dirty="0">
              <a:solidFill>
                <a:srgbClr val="0000FF"/>
              </a:solidFill>
              <a:latin typeface="微软雅黑" panose="020B0503020204020204" pitchFamily="34" charset="-122"/>
              <a:ea typeface="微软雅黑" panose="020B0503020204020204" pitchFamily="34" charset="-122"/>
            </a:endParaRPr>
          </a:p>
          <a:p>
            <a:pPr marL="285750" indent="-285750" fontAlgn="base">
              <a:spcBef>
                <a:spcPts val="375"/>
              </a:spcBef>
              <a:spcAft>
                <a:spcPts val="375"/>
              </a:spcAft>
              <a:buClr>
                <a:srgbClr val="0000CC"/>
              </a:buClr>
              <a:buSzPct val="120000"/>
              <a:buFont typeface="Wingdings" panose="05000000000000000000" pitchFamily="2" charset="2"/>
              <a:buChar char="n"/>
              <a:defRPr/>
            </a:pPr>
            <a:r>
              <a:rPr lang="zh-CN" altLang="en-US" sz="2000" spc="91" dirty="0">
                <a:solidFill>
                  <a:srgbClr val="0000FF"/>
                </a:solidFill>
                <a:latin typeface="微软雅黑" panose="020B0503020204020204" pitchFamily="34" charset="-122"/>
                <a:ea typeface="微软雅黑" panose="020B0503020204020204" pitchFamily="34" charset="-122"/>
              </a:rPr>
              <a:t>有助于回答强相互作用的多个重大问题，应对标准模型面临的挑战</a:t>
            </a:r>
            <a:endParaRPr lang="en-US" altLang="zh-CN" sz="2000" spc="9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STCF</a:t>
            </a:r>
            <a:r>
              <a:rPr lang="zh-CN" altLang="en-US" dirty="0"/>
              <a:t>触发系统的设计需求</a:t>
            </a:r>
          </a:p>
        </p:txBody>
      </p:sp>
      <p:sp>
        <p:nvSpPr>
          <p:cNvPr id="3" name="灯片编号占位符 2"/>
          <p:cNvSpPr>
            <a:spLocks noGrp="1"/>
          </p:cNvSpPr>
          <p:nvPr>
            <p:ph type="sldNum" sz="quarter" idx="12"/>
          </p:nvPr>
        </p:nvSpPr>
        <p:spPr/>
        <p:txBody>
          <a:bodyPr/>
          <a:lstStyle/>
          <a:p>
            <a:fld id="{EFB6E2E6-D0CA-48DE-B60E-86B157FAE8E5}" type="slidenum">
              <a:rPr lang="zh-CN" altLang="en-US" smtClean="0"/>
              <a:t>4</a:t>
            </a:fld>
            <a:endParaRPr lang="zh-CN" altLang="en-US"/>
          </a:p>
        </p:txBody>
      </p:sp>
      <p:sp>
        <p:nvSpPr>
          <p:cNvPr id="4" name="内容占位符 1"/>
          <p:cNvSpPr txBox="1"/>
          <p:nvPr/>
        </p:nvSpPr>
        <p:spPr>
          <a:xfrm>
            <a:off x="357308" y="981823"/>
            <a:ext cx="11929533" cy="1591543"/>
          </a:xfrm>
          <a:prstGeom prst="rect">
            <a:avLst/>
          </a:prstGeom>
        </p:spPr>
        <p:txBody>
          <a:bodyPr/>
          <a:lstStyle>
            <a:lvl1pPr marL="342900" indent="-342900" algn="l" rtl="0" eaLnBrk="1" fontAlgn="base" hangingPunct="1">
              <a:spcBef>
                <a:spcPct val="20000"/>
              </a:spcBef>
              <a:spcAft>
                <a:spcPct val="0"/>
              </a:spcAft>
              <a:buFont typeface="Wingdings" panose="05000000000000000000" pitchFamily="2" charset="2"/>
              <a:buChar char="Ø"/>
              <a:defRPr sz="2800" b="1">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har char="–"/>
              <a:defRPr sz="2400" b="1">
                <a:solidFill>
                  <a:schemeClr val="tx1"/>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har char="•"/>
              <a:defRPr sz="2000" b="1">
                <a:solidFill>
                  <a:schemeClr val="tx1"/>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har char="–"/>
              <a:defRPr sz="1600" b="1">
                <a:solidFill>
                  <a:schemeClr val="tx1"/>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har char="»"/>
              <a:defRPr sz="1200" b="1">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nSpc>
                <a:spcPct val="120000"/>
              </a:lnSpc>
              <a:buFont typeface="Wingdings" panose="05000000000000000000" pitchFamily="2" charset="2"/>
              <a:buChar char="n"/>
            </a:pP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触发系统：大型粒子物理实验的快速实时数据筛选和控制中枢</a:t>
            </a:r>
            <a:endParaRPr lang="en-US"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20000"/>
              </a:lnSpc>
              <a:buFont typeface="Wingdings" panose="05000000000000000000" pitchFamily="2" charset="2"/>
              <a:buChar char="p"/>
            </a:pPr>
            <a:r>
              <a:rPr lang="zh-CN" altLang="zh-CN" sz="1600" b="0" kern="0" dirty="0">
                <a:latin typeface="微软雅黑" panose="020B0503020204020204" pitchFamily="34" charset="-122"/>
                <a:ea typeface="微软雅黑" panose="020B0503020204020204" pitchFamily="34" charset="-122"/>
              </a:rPr>
              <a:t>从海量数据流中识别出感兴趣的物理事例，并通知数据获取系统进行收集处理</a:t>
            </a:r>
            <a:endParaRPr lang="en-US" altLang="zh-CN" sz="1600" b="0" kern="0" dirty="0">
              <a:latin typeface="微软雅黑" panose="020B0503020204020204" pitchFamily="34" charset="-122"/>
              <a:ea typeface="微软雅黑" panose="020B0503020204020204" pitchFamily="34" charset="-122"/>
            </a:endParaRPr>
          </a:p>
          <a:p>
            <a:pPr lvl="1">
              <a:lnSpc>
                <a:spcPct val="120000"/>
              </a:lnSpc>
              <a:buFont typeface="Wingdings" panose="05000000000000000000" pitchFamily="2" charset="2"/>
              <a:buChar char="p"/>
            </a:pPr>
            <a:r>
              <a:rPr lang="zh-CN" altLang="en-US" sz="1600" b="0" kern="0" dirty="0">
                <a:latin typeface="微软雅黑" panose="020B0503020204020204" pitchFamily="34" charset="-122"/>
                <a:ea typeface="微软雅黑" panose="020B0503020204020204" pitchFamily="34" charset="-122"/>
              </a:rPr>
              <a:t>高效的触发系统：在确保数据质量的同时，排除</a:t>
            </a:r>
            <a:r>
              <a:rPr lang="zh-CN" altLang="zh-CN" sz="1600" b="0" kern="0" dirty="0">
                <a:latin typeface="微软雅黑" panose="020B0503020204020204" pitchFamily="34" charset="-122"/>
                <a:ea typeface="微软雅黑" panose="020B0503020204020204" pitchFamily="34" charset="-122"/>
              </a:rPr>
              <a:t>本底</a:t>
            </a:r>
            <a:r>
              <a:rPr lang="zh-CN" altLang="en-US" sz="1600" b="0" kern="0" dirty="0">
                <a:latin typeface="微软雅黑" panose="020B0503020204020204" pitchFamily="34" charset="-122"/>
                <a:ea typeface="微软雅黑" panose="020B0503020204020204" pitchFamily="34" charset="-122"/>
              </a:rPr>
              <a:t>，极大</a:t>
            </a:r>
            <a:r>
              <a:rPr lang="zh-CN" altLang="zh-CN" sz="1600" b="0" kern="0" dirty="0">
                <a:latin typeface="微软雅黑" panose="020B0503020204020204" pitchFamily="34" charset="-122"/>
                <a:ea typeface="微软雅黑" panose="020B0503020204020204" pitchFamily="34" charset="-122"/>
              </a:rPr>
              <a:t>减轻数据</a:t>
            </a:r>
            <a:r>
              <a:rPr lang="zh-CN" altLang="en-US" sz="1600" b="0" kern="0" dirty="0">
                <a:latin typeface="微软雅黑" panose="020B0503020204020204" pitchFamily="34" charset="-122"/>
                <a:ea typeface="微软雅黑" panose="020B0503020204020204" pitchFamily="34" charset="-122"/>
              </a:rPr>
              <a:t>存储、离线处理的</a:t>
            </a:r>
            <a:r>
              <a:rPr lang="zh-CN" altLang="zh-CN" sz="1600" b="0" kern="0" dirty="0">
                <a:latin typeface="微软雅黑" panose="020B0503020204020204" pitchFamily="34" charset="-122"/>
                <a:ea typeface="微软雅黑" panose="020B0503020204020204" pitchFamily="34" charset="-122"/>
              </a:rPr>
              <a:t>压力</a:t>
            </a:r>
            <a:endParaRPr lang="en-US" altLang="zh-CN" sz="1600" b="0" kern="0" dirty="0">
              <a:latin typeface="微软雅黑" panose="020B0503020204020204" pitchFamily="34" charset="-122"/>
              <a:ea typeface="微软雅黑" panose="020B0503020204020204" pitchFamily="34" charset="-122"/>
            </a:endParaRPr>
          </a:p>
          <a:p>
            <a:pPr lvl="2">
              <a:lnSpc>
                <a:spcPct val="120000"/>
              </a:lnSpc>
              <a:buFont typeface="Arial" panose="020B0604020202020204" pitchFamily="34" charset="0"/>
              <a:buChar char="•"/>
            </a:pPr>
            <a:r>
              <a:rPr lang="zh-CN" altLang="en-US" sz="1600" kern="0" dirty="0">
                <a:latin typeface="微软雅黑" panose="020B0503020204020204" pitchFamily="34" charset="-122"/>
                <a:ea typeface="微软雅黑" panose="020B0503020204020204" pitchFamily="34" charset="-122"/>
              </a:rPr>
              <a:t>对实验的长期稳定取数、保证实现物理目标至关重要</a:t>
            </a:r>
          </a:p>
        </p:txBody>
      </p:sp>
      <p:pic>
        <p:nvPicPr>
          <p:cNvPr id="5" name="图片 4"/>
          <p:cNvPicPr>
            <a:picLocks noChangeAspect="1"/>
          </p:cNvPicPr>
          <p:nvPr/>
        </p:nvPicPr>
        <p:blipFill>
          <a:blip r:embed="rId2"/>
          <a:stretch>
            <a:fillRect/>
          </a:stretch>
        </p:blipFill>
        <p:spPr>
          <a:xfrm>
            <a:off x="5699765" y="3341829"/>
            <a:ext cx="5813482" cy="2119408"/>
          </a:xfrm>
          <a:prstGeom prst="rect">
            <a:avLst/>
          </a:prstGeom>
        </p:spPr>
      </p:pic>
      <p:sp>
        <p:nvSpPr>
          <p:cNvPr id="6" name="内容占位符 1"/>
          <p:cNvSpPr txBox="1"/>
          <p:nvPr/>
        </p:nvSpPr>
        <p:spPr>
          <a:xfrm>
            <a:off x="357308" y="2431534"/>
            <a:ext cx="11834692" cy="773206"/>
          </a:xfrm>
          <a:prstGeom prst="rect">
            <a:avLst/>
          </a:prstGeom>
        </p:spPr>
        <p:txBody>
          <a:bodyPr/>
          <a:lstStyle>
            <a:lvl1pPr marL="342900" indent="-342900" algn="l" rtl="0" eaLnBrk="1" fontAlgn="base" hangingPunct="1">
              <a:spcBef>
                <a:spcPct val="20000"/>
              </a:spcBef>
              <a:spcAft>
                <a:spcPct val="0"/>
              </a:spcAft>
              <a:buFont typeface="Wingdings" panose="05000000000000000000" pitchFamily="2" charset="2"/>
              <a:buChar char="Ø"/>
              <a:defRPr sz="2800" b="1">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har char="–"/>
              <a:defRPr sz="2400" b="1">
                <a:solidFill>
                  <a:schemeClr val="tx1"/>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har char="•"/>
              <a:defRPr sz="2000" b="1">
                <a:solidFill>
                  <a:schemeClr val="tx1"/>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har char="–"/>
              <a:defRPr sz="1600" b="1">
                <a:solidFill>
                  <a:schemeClr val="tx1"/>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har char="»"/>
              <a:defRPr sz="1200" b="1">
                <a:solidFill>
                  <a:schemeClr val="tx1"/>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nSpc>
                <a:spcPct val="120000"/>
              </a:lnSpc>
              <a:buFont typeface="Wingdings" panose="05000000000000000000" pitchFamily="2" charset="2"/>
              <a:buChar char="n"/>
            </a:pPr>
            <a:r>
              <a:rPr lang="zh-CN"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数据传输</a:t>
            </a: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链路：大型粒子物理实验中的信息“高速公路”</a:t>
            </a:r>
            <a:endParaRPr lang="en-US"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lvl="1">
              <a:lnSpc>
                <a:spcPct val="120000"/>
              </a:lnSpc>
              <a:buFont typeface="Wingdings" panose="05000000000000000000" pitchFamily="2" charset="2"/>
              <a:buChar char="p"/>
            </a:pPr>
            <a:r>
              <a:rPr lang="zh-CN" altLang="zh-CN"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海量数据得到及时触发处理的</a:t>
            </a:r>
            <a:r>
              <a:rPr lang="zh-CN" altLang="en-US"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先决条件</a:t>
            </a:r>
            <a:r>
              <a:rPr lang="en-US" altLang="zh-CN"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也是</a:t>
            </a:r>
            <a:r>
              <a:rPr lang="zh-CN" altLang="zh-CN"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数据获取的</a:t>
            </a:r>
            <a:r>
              <a:rPr lang="zh-CN" altLang="en-US"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基础</a:t>
            </a:r>
            <a:endParaRPr lang="en-US" altLang="zh-CN" sz="16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p:cNvSpPr txBox="1"/>
          <p:nvPr/>
        </p:nvSpPr>
        <p:spPr>
          <a:xfrm>
            <a:off x="357308" y="3136702"/>
            <a:ext cx="6749847" cy="2772554"/>
          </a:xfrm>
          <a:prstGeom prst="rect">
            <a:avLst/>
          </a:prstGeom>
          <a:noFill/>
        </p:spPr>
        <p:txBody>
          <a:bodyPr wrap="square">
            <a:spAutoFit/>
          </a:bodyPr>
          <a:lstStyle/>
          <a:p>
            <a:pPr marL="342900" indent="-342900">
              <a:lnSpc>
                <a:spcPct val="150000"/>
              </a:lnSpc>
              <a:buFont typeface="Wingdings" panose="05000000000000000000" pitchFamily="2" charset="2"/>
              <a:buChar char="n"/>
            </a:pPr>
            <a:r>
              <a:rPr lang="en-US" altLang="zh-CN" sz="22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STCF</a:t>
            </a:r>
            <a:r>
              <a:rPr lang="zh-CN" altLang="en-US" sz="22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触发、数据传输面临的挑战：</a:t>
            </a:r>
            <a:endParaRPr lang="en-US" altLang="zh-CN" sz="22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
            </a:pPr>
            <a:r>
              <a:rPr lang="zh-CN" altLang="en-US" sz="1600" b="1" kern="0" dirty="0">
                <a:ln w="0"/>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高事例率</a:t>
            </a:r>
            <a:r>
              <a:rPr lang="zh-CN" altLang="en-US" sz="1600" b="1" kern="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预计触发后可达</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400 kHz</a:t>
            </a:r>
          </a:p>
          <a:p>
            <a:pPr>
              <a:lnSpc>
                <a:spcPct val="150000"/>
              </a:lnSpc>
              <a:buFont typeface="Wingdings" panose="05000000000000000000" pitchFamily="2" charset="2"/>
              <a:buChar char=""/>
            </a:pPr>
            <a:r>
              <a:rPr lang="zh-CN" altLang="en-US" sz="1600" b="1" kern="0" dirty="0">
                <a:ln w="0"/>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海量数据：</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预计通道数</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~50M</a:t>
            </a:r>
          </a:p>
          <a:p>
            <a:pPr marL="742950" lvl="1" indent="-285750">
              <a:lnSpc>
                <a:spcPct val="150000"/>
              </a:lnSpc>
              <a:buFont typeface="Wingdings" panose="05000000000000000000" pitchFamily="2" charset="2"/>
              <a:buChar char="p"/>
            </a:pP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比</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BESIII</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通道数</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 (~40k)</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提升</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个数量级</a:t>
            </a:r>
            <a:endPar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p"/>
            </a:pP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比</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Belle II</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通道数</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(~10M)</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提高数倍</a:t>
            </a:r>
            <a:endPar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endParaRPr>
          </a:p>
          <a:p>
            <a:pPr marL="742950" lvl="1" indent="-285750">
              <a:lnSpc>
                <a:spcPct val="150000"/>
              </a:lnSpc>
              <a:buFont typeface="Wingdings" panose="05000000000000000000" pitchFamily="2" charset="2"/>
              <a:buChar char="p"/>
            </a:pP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数据率急剧增加（触发前 </a:t>
            </a:r>
            <a:r>
              <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rPr>
              <a:t>&gt; 100GB/s</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
            </a:pPr>
            <a:r>
              <a:rPr lang="zh-CN" altLang="en-US" sz="1600" b="1" kern="0" dirty="0">
                <a:ln w="0"/>
                <a:effectLst>
                  <a:outerShdw blurRad="38100" dist="19050" dir="2700000" algn="tl" rotWithShape="0">
                    <a:schemeClr val="dk1">
                      <a:alpha val="40000"/>
                    </a:schemeClr>
                  </a:outerShdw>
                </a:effectLst>
                <a:latin typeface="Times New Roman" panose="02020603050405020304" pitchFamily="18" charset="0"/>
                <a:ea typeface="微软雅黑" panose="020B0503020204020204" pitchFamily="34" charset="-122"/>
                <a:cs typeface="Times New Roman" panose="02020603050405020304" pitchFamily="18" charset="0"/>
              </a:rPr>
              <a:t>高本底：</a:t>
            </a:r>
            <a:r>
              <a:rPr lang="zh-CN" altLang="en-US" sz="1600" kern="0" dirty="0">
                <a:latin typeface="Times New Roman" panose="02020603050405020304" pitchFamily="18" charset="0"/>
                <a:ea typeface="微软雅黑" panose="020B0503020204020204" pitchFamily="34" charset="-122"/>
                <a:cs typeface="Times New Roman" panose="02020603050405020304" pitchFamily="18" charset="0"/>
              </a:rPr>
              <a:t>信号堆积、强辐照，给触发效率、数据传输可靠性都构成挑战</a:t>
            </a:r>
            <a:endParaRPr lang="en-US" altLang="zh-CN" sz="1600" kern="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1384623" y="5859115"/>
            <a:ext cx="10328367" cy="874407"/>
          </a:xfrm>
          <a:prstGeom prst="rect">
            <a:avLst/>
          </a:prstGeom>
          <a:noFill/>
        </p:spPr>
        <p:txBody>
          <a:bodyPr wrap="square">
            <a:spAutoFit/>
          </a:bodyPr>
          <a:lstStyle/>
          <a:p>
            <a:pPr marL="285750" lvl="0" indent="-285750">
              <a:lnSpc>
                <a:spcPct val="150000"/>
              </a:lnSpc>
              <a:buFont typeface="Wingdings" panose="05000000000000000000" pitchFamily="2" charset="2"/>
              <a:buChar char="ü"/>
              <a:defRPr/>
            </a:pPr>
            <a:r>
              <a:rPr lang="zh-CN" altLang="en-US" b="1" dirty="0">
                <a:solidFill>
                  <a:srgbClr val="C00000"/>
                </a:solidFill>
                <a:latin typeface="微软雅黑" panose="020B0503020204020204" pitchFamily="34" charset="-122"/>
                <a:ea typeface="微软雅黑" panose="020B0503020204020204" pitchFamily="34" charset="-122"/>
              </a:rPr>
              <a:t>必须</a:t>
            </a:r>
            <a:r>
              <a:rPr lang="zh-CN" altLang="zh-CN" b="1" dirty="0">
                <a:solidFill>
                  <a:srgbClr val="C00000"/>
                </a:solidFill>
                <a:latin typeface="微软雅黑" panose="020B0503020204020204" pitchFamily="34" charset="-122"/>
                <a:ea typeface="微软雅黑" panose="020B0503020204020204" pitchFamily="34" charset="-122"/>
              </a:rPr>
              <a:t>突破现有的触发</a:t>
            </a:r>
            <a:r>
              <a:rPr lang="zh-CN" altLang="en-US" b="1" dirty="0">
                <a:solidFill>
                  <a:srgbClr val="C00000"/>
                </a:solidFill>
                <a:latin typeface="微软雅黑" panose="020B0503020204020204" pitchFamily="34" charset="-122"/>
                <a:ea typeface="微软雅黑" panose="020B0503020204020204" pitchFamily="34" charset="-122"/>
              </a:rPr>
              <a:t>系统</a:t>
            </a:r>
            <a:r>
              <a:rPr lang="zh-CN" altLang="zh-CN" b="1" dirty="0">
                <a:solidFill>
                  <a:srgbClr val="C00000"/>
                </a:solidFill>
                <a:latin typeface="微软雅黑" panose="020B0503020204020204" pitchFamily="34" charset="-122"/>
                <a:ea typeface="微软雅黑" panose="020B0503020204020204" pitchFamily="34" charset="-122"/>
              </a:rPr>
              <a:t>架构，</a:t>
            </a:r>
            <a:r>
              <a:rPr lang="zh-CN" altLang="en-US" b="1" dirty="0">
                <a:solidFill>
                  <a:srgbClr val="C00000"/>
                </a:solidFill>
                <a:latin typeface="微软雅黑" panose="020B0503020204020204" pitchFamily="34" charset="-122"/>
                <a:ea typeface="微软雅黑" panose="020B0503020204020204" pitchFamily="34" charset="-122"/>
              </a:rPr>
              <a:t>实现</a:t>
            </a:r>
            <a:r>
              <a:rPr lang="zh-CN" altLang="zh-CN" b="1" dirty="0">
                <a:solidFill>
                  <a:srgbClr val="C00000"/>
                </a:solidFill>
                <a:latin typeface="微软雅黑" panose="020B0503020204020204" pitchFamily="34" charset="-122"/>
                <a:ea typeface="微软雅黑" panose="020B0503020204020204" pitchFamily="34" charset="-122"/>
              </a:rPr>
              <a:t>高效率、高吞吐率、低延迟、低能耗的</a:t>
            </a:r>
            <a:r>
              <a:rPr lang="zh-CN" altLang="en-US" b="1" dirty="0">
                <a:solidFill>
                  <a:srgbClr val="C00000"/>
                </a:solidFill>
                <a:latin typeface="微软雅黑" panose="020B0503020204020204" pitchFamily="34" charset="-122"/>
                <a:ea typeface="微软雅黑" panose="020B0503020204020204" pitchFamily="34" charset="-122"/>
              </a:rPr>
              <a:t>触发</a:t>
            </a:r>
            <a:r>
              <a:rPr lang="zh-CN" altLang="zh-CN" b="1" dirty="0">
                <a:solidFill>
                  <a:srgbClr val="C00000"/>
                </a:solidFill>
                <a:latin typeface="微软雅黑" panose="020B0503020204020204" pitchFamily="34" charset="-122"/>
                <a:ea typeface="微软雅黑" panose="020B0503020204020204" pitchFamily="34" charset="-122"/>
              </a:rPr>
              <a:t>处理</a:t>
            </a:r>
            <a:endParaRPr lang="en-US" altLang="zh-CN" b="1" dirty="0">
              <a:solidFill>
                <a:srgbClr val="C00000"/>
              </a:solidFill>
              <a:latin typeface="微软雅黑" panose="020B0503020204020204" pitchFamily="34" charset="-122"/>
              <a:ea typeface="微软雅黑" panose="020B0503020204020204" pitchFamily="34" charset="-122"/>
            </a:endParaRPr>
          </a:p>
          <a:p>
            <a:pPr marL="285750" lvl="0" indent="-285750">
              <a:lnSpc>
                <a:spcPct val="150000"/>
              </a:lnSpc>
              <a:buFont typeface="Wingdings" panose="05000000000000000000" pitchFamily="2" charset="2"/>
              <a:buChar char="ü"/>
              <a:defRPr/>
            </a:pPr>
            <a:r>
              <a:rPr lang="zh-CN" altLang="en-US" b="1" dirty="0">
                <a:solidFill>
                  <a:srgbClr val="C00000"/>
                </a:solidFill>
                <a:latin typeface="微软雅黑" panose="020B0503020204020204" pitchFamily="34" charset="-122"/>
                <a:ea typeface="微软雅黑" panose="020B0503020204020204" pitchFamily="34" charset="-122"/>
              </a:rPr>
              <a:t>亟待开展高速、抗辐照的数据传输技术研究，为触发和海量数据的获取提供关键技术支撑</a:t>
            </a:r>
            <a:endParaRPr lang="zh-CN" altLang="zh-CN" b="1" dirty="0">
              <a:solidFill>
                <a:srgbClr val="C00000"/>
              </a:solidFill>
              <a:latin typeface="微软雅黑" panose="020B0503020204020204" pitchFamily="34" charset="-122"/>
              <a:ea typeface="微软雅黑" panose="020B0503020204020204" pitchFamily="34" charset="-122"/>
            </a:endParaRPr>
          </a:p>
        </p:txBody>
      </p:sp>
      <p:cxnSp>
        <p:nvCxnSpPr>
          <p:cNvPr id="12" name="直接箭头连接符 11">
            <a:extLst>
              <a:ext uri="{FF2B5EF4-FFF2-40B4-BE49-F238E27FC236}">
                <a16:creationId xmlns:a16="http://schemas.microsoft.com/office/drawing/2014/main" id="{B2FD6121-487E-42D8-AF16-4B08A579B8EE}"/>
              </a:ext>
            </a:extLst>
          </p:cNvPr>
          <p:cNvCxnSpPr>
            <a:cxnSpLocks/>
          </p:cNvCxnSpPr>
          <p:nvPr/>
        </p:nvCxnSpPr>
        <p:spPr bwMode="auto">
          <a:xfrm flipH="1">
            <a:off x="7828258" y="3183973"/>
            <a:ext cx="242316" cy="469288"/>
          </a:xfrm>
          <a:prstGeom prst="straightConnector1">
            <a:avLst/>
          </a:prstGeom>
          <a:solidFill>
            <a:srgbClr val="FFFFFF"/>
          </a:solidFill>
          <a:ln w="19050" cap="flat" cmpd="sng" algn="ctr">
            <a:solidFill>
              <a:srgbClr val="FF0000"/>
            </a:solidFill>
            <a:prstDash val="dash"/>
            <a:round/>
            <a:headEnd type="none" w="med" len="med"/>
            <a:tailEnd type="triangle"/>
          </a:ln>
        </p:spPr>
      </p:cxnSp>
      <p:sp>
        <p:nvSpPr>
          <p:cNvPr id="13" name="文本框 12">
            <a:extLst>
              <a:ext uri="{FF2B5EF4-FFF2-40B4-BE49-F238E27FC236}">
                <a16:creationId xmlns:a16="http://schemas.microsoft.com/office/drawing/2014/main" id="{C04556F5-3D8C-40C9-A23A-D46BF2767121}"/>
              </a:ext>
            </a:extLst>
          </p:cNvPr>
          <p:cNvSpPr txBox="1"/>
          <p:nvPr/>
        </p:nvSpPr>
        <p:spPr>
          <a:xfrm>
            <a:off x="7840412" y="2722512"/>
            <a:ext cx="1569660" cy="442878"/>
          </a:xfrm>
          <a:prstGeom prst="rect">
            <a:avLst/>
          </a:prstGeom>
          <a:noFill/>
        </p:spPr>
        <p:txBody>
          <a:bodyPr wrap="none" rtlCol="0">
            <a:spAutoFit/>
          </a:bodyPr>
          <a:lstStyle/>
          <a:p>
            <a:pPr>
              <a:lnSpc>
                <a:spcPct val="150000"/>
              </a:lnSpc>
            </a:pPr>
            <a:r>
              <a:rPr lang="zh-CN" altLang="en-US" b="1" dirty="0">
                <a:solidFill>
                  <a:srgbClr val="FF0000"/>
                </a:solidFill>
                <a:latin typeface="黑体" panose="02010609060101010101" pitchFamily="49" charset="-122"/>
                <a:ea typeface="黑体" panose="02010609060101010101" pitchFamily="49" charset="-122"/>
              </a:rPr>
              <a:t>数据传输链路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STCF</a:t>
            </a:r>
            <a:r>
              <a:rPr lang="zh-CN" altLang="en-US" dirty="0"/>
              <a:t>实验触发系统逻辑架构</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5</a:t>
            </a:fld>
            <a:endParaRPr lang="zh-CN" altLang="en-US"/>
          </a:p>
        </p:txBody>
      </p:sp>
      <p:sp>
        <p:nvSpPr>
          <p:cNvPr id="8" name="文本框 7"/>
          <p:cNvSpPr txBox="1"/>
          <p:nvPr/>
        </p:nvSpPr>
        <p:spPr>
          <a:xfrm>
            <a:off x="84922" y="1545631"/>
            <a:ext cx="4375279" cy="3618426"/>
          </a:xfrm>
          <a:prstGeom prst="rect">
            <a:avLst/>
          </a:prstGeom>
          <a:noFill/>
        </p:spPr>
        <p:txBody>
          <a:bodyPr wrap="square" rtlCol="0">
            <a:spAutoFit/>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rPr>
              <a:t>双层级触发架构</a:t>
            </a:r>
            <a:r>
              <a:rPr lang="en-US" altLang="zh-CN" sz="2400" b="1" dirty="0">
                <a:solidFill>
                  <a:srgbClr val="C00000"/>
                </a:solidFill>
                <a:latin typeface="微软雅黑" panose="020B0503020204020204" pitchFamily="34" charset="-122"/>
                <a:ea typeface="微软雅黑" panose="020B0503020204020204" pitchFamily="34" charset="-122"/>
              </a:rPr>
              <a:t>:</a:t>
            </a:r>
          </a:p>
          <a:p>
            <a:pPr marL="342900" indent="-342900">
              <a:lnSpc>
                <a:spcPct val="150000"/>
              </a:lnSpc>
              <a:spcBef>
                <a:spcPts val="1000"/>
              </a:spcBef>
              <a:buFont typeface="Wingdings" panose="05000000000000000000" pitchFamily="2" charset="2"/>
              <a:buChar char="p"/>
            </a:pPr>
            <a:r>
              <a:rPr lang="en-US" altLang="zh-CN" sz="2000" b="1" dirty="0">
                <a:solidFill>
                  <a:srgbClr val="0000FF"/>
                </a:solidFill>
                <a:latin typeface="微软雅黑" panose="020B0503020204020204" pitchFamily="34" charset="-122"/>
                <a:ea typeface="微软雅黑" panose="020B0503020204020204" pitchFamily="34" charset="-122"/>
              </a:rPr>
              <a:t>L1</a:t>
            </a:r>
            <a:r>
              <a:rPr lang="zh-CN" altLang="en-US" sz="2000" b="1" dirty="0">
                <a:solidFill>
                  <a:srgbClr val="0000FF"/>
                </a:solidFill>
                <a:latin typeface="微软雅黑" panose="020B0503020204020204" pitchFamily="34" charset="-122"/>
                <a:ea typeface="微软雅黑" panose="020B0503020204020204" pitchFamily="34" charset="-122"/>
              </a:rPr>
              <a:t>层级触发（硬件触发）</a:t>
            </a:r>
            <a:r>
              <a:rPr lang="en-US" altLang="zh-CN" sz="2000" b="1" dirty="0">
                <a:solidFill>
                  <a:srgbClr val="0000FF"/>
                </a:solidFill>
                <a:latin typeface="微软雅黑" panose="020B0503020204020204" pitchFamily="34" charset="-122"/>
                <a:ea typeface="微软雅黑" panose="020B0503020204020204" pitchFamily="34" charset="-122"/>
              </a:rPr>
              <a:t>: </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基于</a:t>
            </a:r>
            <a:r>
              <a:rPr lang="en-US" altLang="zh-CN" sz="2000" dirty="0">
                <a:latin typeface="微软雅黑" panose="020B0503020204020204" pitchFamily="34" charset="-122"/>
                <a:ea typeface="微软雅黑" panose="020B0503020204020204" pitchFamily="34" charset="-122"/>
              </a:rPr>
              <a:t>FPGA</a:t>
            </a:r>
            <a:r>
              <a:rPr lang="zh-CN" altLang="en-US" sz="2000" dirty="0">
                <a:latin typeface="微软雅黑" panose="020B0503020204020204" pitchFamily="34" charset="-122"/>
                <a:ea typeface="微软雅黑" panose="020B0503020204020204" pitchFamily="34" charset="-122"/>
              </a:rPr>
              <a:t>硬件实现</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快速、精确、高效识别物理事例</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spcBef>
                <a:spcPts val="1000"/>
              </a:spcBef>
              <a:buFont typeface="Wingdings" panose="05000000000000000000" pitchFamily="2" charset="2"/>
              <a:buChar char="p"/>
            </a:pPr>
            <a:r>
              <a:rPr lang="en-US" altLang="zh-CN" sz="2000" b="1" dirty="0">
                <a:solidFill>
                  <a:srgbClr val="0000FF"/>
                </a:solidFill>
                <a:latin typeface="微软雅黑" panose="020B0503020204020204" pitchFamily="34" charset="-122"/>
                <a:ea typeface="微软雅黑" panose="020B0503020204020204" pitchFamily="34" charset="-122"/>
              </a:rPr>
              <a:t>High Level Trigger (</a:t>
            </a:r>
            <a:r>
              <a:rPr lang="zh-CN" altLang="en-US" sz="2000" b="1" dirty="0">
                <a:solidFill>
                  <a:srgbClr val="0000FF"/>
                </a:solidFill>
                <a:latin typeface="微软雅黑" panose="020B0503020204020204" pitchFamily="34" charset="-122"/>
                <a:ea typeface="微软雅黑" panose="020B0503020204020204" pitchFamily="34" charset="-122"/>
              </a:rPr>
              <a:t>软件触发</a:t>
            </a:r>
            <a:r>
              <a:rPr lang="en-US" altLang="zh-CN" sz="2000" b="1" dirty="0">
                <a:solidFill>
                  <a:srgbClr val="0000FF"/>
                </a:solidFill>
                <a:latin typeface="微软雅黑" panose="020B0503020204020204" pitchFamily="34" charset="-122"/>
                <a:ea typeface="微软雅黑" panose="020B0503020204020204" pitchFamily="34" charset="-122"/>
              </a:rPr>
              <a:t>):</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基于异构框架服务器集群实现</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筛除探测器本底击中，降低数据量</a:t>
            </a:r>
            <a:endParaRPr lang="en-US" altLang="zh-CN" sz="20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4561801" y="2059964"/>
            <a:ext cx="6528689" cy="4331252"/>
            <a:chOff x="5602224" y="1988002"/>
            <a:chExt cx="6211824" cy="3909955"/>
          </a:xfrm>
        </p:grpSpPr>
        <p:pic>
          <p:nvPicPr>
            <p:cNvPr id="10" name="图片 9"/>
            <p:cNvPicPr>
              <a:picLocks noChangeAspect="1"/>
            </p:cNvPicPr>
            <p:nvPr/>
          </p:nvPicPr>
          <p:blipFill>
            <a:blip r:embed="rId2"/>
            <a:stretch>
              <a:fillRect/>
            </a:stretch>
          </p:blipFill>
          <p:spPr>
            <a:xfrm>
              <a:off x="5680822" y="1988002"/>
              <a:ext cx="6054445" cy="3909955"/>
            </a:xfrm>
            <a:prstGeom prst="rect">
              <a:avLst/>
            </a:prstGeom>
            <a:noFill/>
          </p:spPr>
        </p:pic>
        <p:sp>
          <p:nvSpPr>
            <p:cNvPr id="12" name="矩形 11"/>
            <p:cNvSpPr/>
            <p:nvPr/>
          </p:nvSpPr>
          <p:spPr bwMode="auto">
            <a:xfrm>
              <a:off x="5602224" y="4370831"/>
              <a:ext cx="6211824" cy="1011937"/>
            </a:xfrm>
            <a:prstGeom prst="rect">
              <a:avLst/>
            </a:prstGeom>
            <a:noFill/>
            <a:ln w="28575" cap="flat" cmpd="sng" algn="ctr">
              <a:solidFill>
                <a:srgbClr val="C00000"/>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1" u="none" strike="noStrike" cap="none" normalizeH="0" baseline="0">
                <a:ln>
                  <a:noFill/>
                </a:ln>
                <a:solidFill>
                  <a:schemeClr val="tx1"/>
                </a:solidFill>
                <a:effectLst/>
                <a:latin typeface="Arial" panose="020B0604020202020204" pitchFamily="34" charset="0"/>
              </a:endParaRPr>
            </a:p>
          </p:txBody>
        </p:sp>
        <p:sp>
          <p:nvSpPr>
            <p:cNvPr id="13" name="任意多边形: 形状 12"/>
            <p:cNvSpPr/>
            <p:nvPr/>
          </p:nvSpPr>
          <p:spPr bwMode="auto">
            <a:xfrm>
              <a:off x="5608320" y="1999488"/>
              <a:ext cx="3700272" cy="2121408"/>
            </a:xfrm>
            <a:custGeom>
              <a:avLst/>
              <a:gdLst>
                <a:gd name="connsiteX0" fmla="*/ 3688080 w 3700272"/>
                <a:gd name="connsiteY0" fmla="*/ 0 h 2121408"/>
                <a:gd name="connsiteX1" fmla="*/ 0 w 3700272"/>
                <a:gd name="connsiteY1" fmla="*/ 0 h 2121408"/>
                <a:gd name="connsiteX2" fmla="*/ 0 w 3700272"/>
                <a:gd name="connsiteY2" fmla="*/ 2121408 h 2121408"/>
                <a:gd name="connsiteX3" fmla="*/ 2017776 w 3700272"/>
                <a:gd name="connsiteY3" fmla="*/ 2121408 h 2121408"/>
                <a:gd name="connsiteX4" fmla="*/ 2017776 w 3700272"/>
                <a:gd name="connsiteY4" fmla="*/ 1377696 h 2121408"/>
                <a:gd name="connsiteX5" fmla="*/ 3700272 w 3700272"/>
                <a:gd name="connsiteY5" fmla="*/ 1377696 h 2121408"/>
                <a:gd name="connsiteX6" fmla="*/ 3688080 w 3700272"/>
                <a:gd name="connsiteY6" fmla="*/ 0 h 212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0272" h="2121408">
                  <a:moveTo>
                    <a:pt x="3688080" y="0"/>
                  </a:moveTo>
                  <a:lnTo>
                    <a:pt x="0" y="0"/>
                  </a:lnTo>
                  <a:lnTo>
                    <a:pt x="0" y="2121408"/>
                  </a:lnTo>
                  <a:lnTo>
                    <a:pt x="2017776" y="2121408"/>
                  </a:lnTo>
                  <a:lnTo>
                    <a:pt x="2017776" y="1377696"/>
                  </a:lnTo>
                  <a:lnTo>
                    <a:pt x="3700272" y="1377696"/>
                  </a:lnTo>
                  <a:lnTo>
                    <a:pt x="3688080" y="0"/>
                  </a:lnTo>
                  <a:close/>
                </a:path>
              </a:pathLst>
            </a:custGeom>
            <a:noFill/>
            <a:ln w="28575" cap="flat" cmpd="sng" algn="ctr">
              <a:solidFill>
                <a:srgbClr val="0000FF"/>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1" u="none" strike="noStrike" cap="none" normalizeH="0" baseline="0">
                <a:ln>
                  <a:noFill/>
                </a:ln>
                <a:solidFill>
                  <a:srgbClr val="0000FF"/>
                </a:solidFill>
                <a:effectLst/>
                <a:latin typeface="Arial" panose="020B0604020202020204" pitchFamily="34" charset="0"/>
              </a:endParaRPr>
            </a:p>
          </p:txBody>
        </p:sp>
        <p:sp>
          <p:nvSpPr>
            <p:cNvPr id="14" name="文本框 13"/>
            <p:cNvSpPr txBox="1"/>
            <p:nvPr/>
          </p:nvSpPr>
          <p:spPr>
            <a:xfrm>
              <a:off x="5680916" y="1996192"/>
              <a:ext cx="1322798" cy="498663"/>
            </a:xfrm>
            <a:prstGeom prst="rect">
              <a:avLst/>
            </a:prstGeom>
            <a:noFill/>
          </p:spPr>
          <p:txBody>
            <a:bodyPr wrap="none" rtlCol="0">
              <a:spAutoFit/>
            </a:bodyPr>
            <a:lstStyle/>
            <a:p>
              <a:pPr>
                <a:lnSpc>
                  <a:spcPct val="150000"/>
                </a:lnSpc>
              </a:pPr>
              <a:r>
                <a:rPr lang="en-US" altLang="zh-CN" sz="2000" b="1" dirty="0">
                  <a:solidFill>
                    <a:srgbClr val="0000FF"/>
                  </a:solidFill>
                </a:rPr>
                <a:t>L1-trigger</a:t>
              </a:r>
              <a:endParaRPr lang="zh-CN" altLang="en-US" sz="2000" b="1" dirty="0">
                <a:solidFill>
                  <a:srgbClr val="0000FF"/>
                </a:solidFill>
              </a:endParaRPr>
            </a:p>
          </p:txBody>
        </p:sp>
        <p:sp>
          <p:nvSpPr>
            <p:cNvPr id="15" name="文本框 14"/>
            <p:cNvSpPr txBox="1"/>
            <p:nvPr/>
          </p:nvSpPr>
          <p:spPr>
            <a:xfrm>
              <a:off x="6561070" y="4314847"/>
              <a:ext cx="668832" cy="450158"/>
            </a:xfrm>
            <a:prstGeom prst="rect">
              <a:avLst/>
            </a:prstGeom>
            <a:noFill/>
          </p:spPr>
          <p:txBody>
            <a:bodyPr wrap="none" rtlCol="0">
              <a:spAutoFit/>
            </a:bodyPr>
            <a:lstStyle/>
            <a:p>
              <a:pPr>
                <a:lnSpc>
                  <a:spcPct val="150000"/>
                </a:lnSpc>
              </a:pPr>
              <a:r>
                <a:rPr lang="en-US" altLang="zh-CN" sz="2000" b="1" dirty="0">
                  <a:solidFill>
                    <a:srgbClr val="C00000"/>
                  </a:solidFill>
                </a:rPr>
                <a:t>HLT</a:t>
              </a:r>
              <a:endParaRPr lang="zh-CN" altLang="en-US" sz="2000" b="1" dirty="0">
                <a:solidFill>
                  <a:srgbClr val="C00000"/>
                </a:solidFill>
              </a:endParaRPr>
            </a:p>
          </p:txBody>
        </p:sp>
      </p:grpSp>
      <p:grpSp>
        <p:nvGrpSpPr>
          <p:cNvPr id="11" name="组合 10">
            <a:extLst>
              <a:ext uri="{FF2B5EF4-FFF2-40B4-BE49-F238E27FC236}">
                <a16:creationId xmlns:a16="http://schemas.microsoft.com/office/drawing/2014/main" id="{BD25FC8D-B357-4A80-B562-A8B92595899A}"/>
              </a:ext>
            </a:extLst>
          </p:cNvPr>
          <p:cNvGrpSpPr/>
          <p:nvPr/>
        </p:nvGrpSpPr>
        <p:grpSpPr>
          <a:xfrm>
            <a:off x="7109720" y="1106580"/>
            <a:ext cx="1306768" cy="783452"/>
            <a:chOff x="7994633" y="820041"/>
            <a:chExt cx="1306768" cy="783452"/>
          </a:xfrm>
        </p:grpSpPr>
        <p:sp>
          <p:nvSpPr>
            <p:cNvPr id="16" name="文本框 15"/>
            <p:cNvSpPr txBox="1"/>
            <p:nvPr/>
          </p:nvSpPr>
          <p:spPr>
            <a:xfrm>
              <a:off x="7994633" y="820041"/>
              <a:ext cx="1306768" cy="498663"/>
            </a:xfrm>
            <a:prstGeom prst="rect">
              <a:avLst/>
            </a:prstGeom>
            <a:noFill/>
          </p:spPr>
          <p:txBody>
            <a:bodyPr wrap="none" rtlCol="0">
              <a:spAutoFit/>
            </a:bodyPr>
            <a:lstStyle/>
            <a:p>
              <a:pPr>
                <a:lnSpc>
                  <a:spcPct val="150000"/>
                </a:lnSpc>
              </a:pPr>
              <a:r>
                <a:rPr lang="en-US" altLang="zh-CN" sz="2000" b="1" dirty="0"/>
                <a:t>~100 GB/s</a:t>
              </a:r>
              <a:endParaRPr lang="zh-CN" altLang="en-US" sz="2000" b="1" dirty="0"/>
            </a:p>
          </p:txBody>
        </p:sp>
        <p:sp>
          <p:nvSpPr>
            <p:cNvPr id="5" name="箭头: 下 4">
              <a:extLst>
                <a:ext uri="{FF2B5EF4-FFF2-40B4-BE49-F238E27FC236}">
                  <a16:creationId xmlns:a16="http://schemas.microsoft.com/office/drawing/2014/main" id="{451A29E2-BEB3-46BB-AE8C-5B2458F5D1E5}"/>
                </a:ext>
              </a:extLst>
            </p:cNvPr>
            <p:cNvSpPr/>
            <p:nvPr/>
          </p:nvSpPr>
          <p:spPr bwMode="auto">
            <a:xfrm>
              <a:off x="8552767" y="1284222"/>
              <a:ext cx="190500" cy="319271"/>
            </a:xfrm>
            <a:prstGeom prst="downArrow">
              <a:avLst/>
            </a:prstGeom>
            <a:solidFill>
              <a:schemeClr val="bg1"/>
            </a:solidFill>
            <a:ln w="9525" cap="flat" cmpd="sng" algn="ctr">
              <a:solidFill>
                <a:schemeClr val="accent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1" u="none" strike="noStrike" cap="none" normalizeH="0" baseline="0">
                <a:ln>
                  <a:noFill/>
                </a:ln>
                <a:effectLst/>
                <a:latin typeface="Arial" panose="020B0604020202020204" pitchFamily="34" charset="0"/>
              </a:endParaRPr>
            </a:p>
          </p:txBody>
        </p:sp>
      </p:grpSp>
      <p:grpSp>
        <p:nvGrpSpPr>
          <p:cNvPr id="18" name="组合 17">
            <a:extLst>
              <a:ext uri="{FF2B5EF4-FFF2-40B4-BE49-F238E27FC236}">
                <a16:creationId xmlns:a16="http://schemas.microsoft.com/office/drawing/2014/main" id="{52CDFA91-4840-4226-BA05-8B03C18CDC3A}"/>
              </a:ext>
            </a:extLst>
          </p:cNvPr>
          <p:cNvGrpSpPr/>
          <p:nvPr/>
        </p:nvGrpSpPr>
        <p:grpSpPr>
          <a:xfrm>
            <a:off x="10928550" y="3757885"/>
            <a:ext cx="1178528" cy="817934"/>
            <a:chOff x="10945390" y="3956700"/>
            <a:chExt cx="1178528" cy="817934"/>
          </a:xfrm>
        </p:grpSpPr>
        <p:sp>
          <p:nvSpPr>
            <p:cNvPr id="6" name="文本框 5"/>
            <p:cNvSpPr txBox="1"/>
            <p:nvPr/>
          </p:nvSpPr>
          <p:spPr>
            <a:xfrm>
              <a:off x="10945390" y="3956700"/>
              <a:ext cx="1178528" cy="498663"/>
            </a:xfrm>
            <a:prstGeom prst="rect">
              <a:avLst/>
            </a:prstGeom>
            <a:noFill/>
          </p:spPr>
          <p:txBody>
            <a:bodyPr wrap="none" rtlCol="0">
              <a:spAutoFit/>
            </a:bodyPr>
            <a:lstStyle>
              <a:defPPr>
                <a:defRPr lang="zh-CN"/>
              </a:defPPr>
              <a:lvl1pPr>
                <a:lnSpc>
                  <a:spcPct val="150000"/>
                </a:lnSpc>
                <a:defRPr sz="2000" b="1"/>
              </a:lvl1pPr>
            </a:lstStyle>
            <a:p>
              <a:r>
                <a:rPr lang="en-US" altLang="zh-CN" dirty="0"/>
                <a:t>~20 GB/s</a:t>
              </a:r>
              <a:endParaRPr lang="zh-CN" altLang="en-US" dirty="0"/>
            </a:p>
          </p:txBody>
        </p:sp>
        <p:sp>
          <p:nvSpPr>
            <p:cNvPr id="17" name="箭头: 下 16">
              <a:extLst>
                <a:ext uri="{FF2B5EF4-FFF2-40B4-BE49-F238E27FC236}">
                  <a16:creationId xmlns:a16="http://schemas.microsoft.com/office/drawing/2014/main" id="{BE940EFC-1C28-4D94-8D92-B1AF74EE3C34}"/>
                </a:ext>
              </a:extLst>
            </p:cNvPr>
            <p:cNvSpPr/>
            <p:nvPr/>
          </p:nvSpPr>
          <p:spPr bwMode="auto">
            <a:xfrm>
              <a:off x="11452019" y="4455363"/>
              <a:ext cx="190500" cy="319271"/>
            </a:xfrm>
            <a:prstGeom prst="downArrow">
              <a:avLst/>
            </a:prstGeom>
            <a:solidFill>
              <a:schemeClr val="bg1"/>
            </a:solidFill>
            <a:ln w="9525" cap="flat" cmpd="sng" algn="ctr">
              <a:solidFill>
                <a:schemeClr val="accent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1" u="none" strike="noStrike" cap="none" normalizeH="0" baseline="0">
                <a:ln>
                  <a:noFill/>
                </a:ln>
                <a:effectLst/>
                <a:latin typeface="Arial" panose="020B0604020202020204" pitchFamily="34" charset="0"/>
              </a:endParaRPr>
            </a:p>
          </p:txBody>
        </p:sp>
      </p:grpSp>
      <p:sp>
        <p:nvSpPr>
          <p:cNvPr id="7" name="文本框 6"/>
          <p:cNvSpPr txBox="1"/>
          <p:nvPr/>
        </p:nvSpPr>
        <p:spPr>
          <a:xfrm>
            <a:off x="7323439" y="5820515"/>
            <a:ext cx="1327608" cy="498663"/>
          </a:xfrm>
          <a:prstGeom prst="rect">
            <a:avLst/>
          </a:prstGeom>
          <a:noFill/>
        </p:spPr>
        <p:txBody>
          <a:bodyPr wrap="none" rtlCol="0">
            <a:spAutoFit/>
          </a:bodyPr>
          <a:lstStyle/>
          <a:p>
            <a:pPr>
              <a:lnSpc>
                <a:spcPct val="150000"/>
              </a:lnSpc>
            </a:pPr>
            <a:r>
              <a:rPr lang="en-US" altLang="zh-CN" sz="2000" b="1" dirty="0"/>
              <a:t>~ 7-8 GB/s</a:t>
            </a:r>
            <a:endParaRPr lang="zh-CN" altLang="en-US" sz="2000" b="1" dirty="0"/>
          </a:p>
        </p:txBody>
      </p:sp>
      <p:sp>
        <p:nvSpPr>
          <p:cNvPr id="19" name="文本框 18">
            <a:extLst>
              <a:ext uri="{FF2B5EF4-FFF2-40B4-BE49-F238E27FC236}">
                <a16:creationId xmlns:a16="http://schemas.microsoft.com/office/drawing/2014/main" id="{02DA9544-ACF3-4905-956F-D8CB48A345D4}"/>
              </a:ext>
            </a:extLst>
          </p:cNvPr>
          <p:cNvSpPr txBox="1"/>
          <p:nvPr/>
        </p:nvSpPr>
        <p:spPr>
          <a:xfrm>
            <a:off x="598528" y="5260028"/>
            <a:ext cx="2951226" cy="369332"/>
          </a:xfrm>
          <a:prstGeom prst="rect">
            <a:avLst/>
          </a:prstGeom>
          <a:noFill/>
        </p:spPr>
        <p:txBody>
          <a:bodyPr wrap="square">
            <a:spAutoFit/>
          </a:bodyPr>
          <a:lstStyle/>
          <a:p>
            <a:r>
              <a:rPr lang="en-US" altLang="zh-CN" sz="1800" dirty="0">
                <a:latin typeface="微软雅黑" panose="020B0503020204020204" pitchFamily="34" charset="-122"/>
                <a:ea typeface="微软雅黑" panose="020B0503020204020204" pitchFamily="34" charset="-122"/>
              </a:rPr>
              <a:t>(High Level Trigger: HLT)</a:t>
            </a:r>
            <a:endParaRPr lang="zh-CN" altLang="en-US" dirty="0"/>
          </a:p>
        </p:txBody>
      </p:sp>
    </p:spTree>
    <p:extLst>
      <p:ext uri="{BB962C8B-B14F-4D97-AF65-F5344CB8AC3E}">
        <p14:creationId xmlns:p14="http://schemas.microsoft.com/office/powerpoint/2010/main" val="2908627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研究目标</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6</a:t>
            </a:fld>
            <a:endParaRPr lang="zh-CN" altLang="en-US"/>
          </a:p>
        </p:txBody>
      </p:sp>
      <p:sp>
        <p:nvSpPr>
          <p:cNvPr id="17" name="文本框 16">
            <a:extLst>
              <a:ext uri="{FF2B5EF4-FFF2-40B4-BE49-F238E27FC236}">
                <a16:creationId xmlns:a16="http://schemas.microsoft.com/office/drawing/2014/main" id="{20B12765-22D4-44DA-947B-352BF2B17AC2}"/>
              </a:ext>
            </a:extLst>
          </p:cNvPr>
          <p:cNvSpPr txBox="1"/>
          <p:nvPr/>
        </p:nvSpPr>
        <p:spPr>
          <a:xfrm>
            <a:off x="182643" y="1188504"/>
            <a:ext cx="11616267" cy="1007455"/>
          </a:xfrm>
          <a:prstGeom prst="rect">
            <a:avLst/>
          </a:prstGeom>
          <a:noFill/>
        </p:spPr>
        <p:txBody>
          <a:bodyPr wrap="square">
            <a:spAutoFit/>
          </a:bodyPr>
          <a:lstStyle/>
          <a:p>
            <a:pPr>
              <a:lnSpc>
                <a:spcPct val="150000"/>
              </a:lnSpc>
            </a:pPr>
            <a:r>
              <a:rPr lang="zh-CN" altLang="zh-CN" sz="22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总体目标</a:t>
            </a:r>
            <a:r>
              <a:rPr lang="zh-CN" altLang="en-US" sz="22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取得新一代</a:t>
            </a:r>
            <a:r>
              <a:rPr lang="en-US"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2-7GeV</a:t>
            </a:r>
            <a:r>
              <a:rPr lang="zh-CN"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超高亮度正负电子对撞机实验所急需的高效率触发、高速数据传输关键技术的突破，并完成</a:t>
            </a: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触发</a:t>
            </a:r>
            <a:r>
              <a:rPr lang="zh-CN" altLang="zh-CN" sz="20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原理样机</a:t>
            </a:r>
            <a:r>
              <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数据传输专用器件</a:t>
            </a:r>
            <a:r>
              <a:rPr lang="zh-CN"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研发，为</a:t>
            </a:r>
            <a:r>
              <a:rPr lang="zh-CN" altLang="en-US"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未来</a:t>
            </a:r>
            <a:r>
              <a:rPr lang="zh-CN"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实验装置的建设提供技术储备</a:t>
            </a:r>
            <a:endParaRPr lang="en-US" altLang="zh-CN" sz="20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内容占位符 1">
            <a:extLst>
              <a:ext uri="{FF2B5EF4-FFF2-40B4-BE49-F238E27FC236}">
                <a16:creationId xmlns:a16="http://schemas.microsoft.com/office/drawing/2014/main" id="{FD8404A1-4A86-439C-85C3-D51FFABE0B5E}"/>
              </a:ext>
            </a:extLst>
          </p:cNvPr>
          <p:cNvSpPr txBox="1">
            <a:spLocks/>
          </p:cNvSpPr>
          <p:nvPr/>
        </p:nvSpPr>
        <p:spPr>
          <a:xfrm>
            <a:off x="169332" y="2546263"/>
            <a:ext cx="11853335" cy="3830408"/>
          </a:xfrm>
          <a:prstGeom prst="rect">
            <a:avLst/>
          </a:prstGeom>
        </p:spPr>
        <p:txBody>
          <a:bodyPr/>
          <a:lstStyle>
            <a:lvl1pPr marL="342900" indent="-342900" algn="l" rtl="0" eaLnBrk="1" fontAlgn="base" hangingPunct="1">
              <a:spcBef>
                <a:spcPct val="20000"/>
              </a:spcBef>
              <a:spcAft>
                <a:spcPct val="0"/>
              </a:spcAft>
              <a:buFont typeface="Wingdings" pitchFamily="2" charset="2"/>
              <a:buChar char="Ø"/>
              <a:defRPr sz="2800" b="1">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Char char="–"/>
              <a:defRPr sz="2400" b="1">
                <a:solidFill>
                  <a:schemeClr val="tx1"/>
                </a:solidFill>
                <a:latin typeface="Arial" pitchFamily="34" charset="0"/>
                <a:cs typeface="Arial" pitchFamily="34" charset="0"/>
              </a:defRPr>
            </a:lvl2pPr>
            <a:lvl3pPr marL="1143000" indent="-228600" algn="l" rtl="0" eaLnBrk="1" fontAlgn="base" hangingPunct="1">
              <a:spcBef>
                <a:spcPct val="20000"/>
              </a:spcBef>
              <a:spcAft>
                <a:spcPct val="0"/>
              </a:spcAft>
              <a:buChar char="•"/>
              <a:defRPr sz="2000" b="1">
                <a:solidFill>
                  <a:schemeClr val="tx1"/>
                </a:solidFill>
                <a:latin typeface="Arial" pitchFamily="34" charset="0"/>
                <a:cs typeface="Arial" pitchFamily="34" charset="0"/>
              </a:defRPr>
            </a:lvl3pPr>
            <a:lvl4pPr marL="1600200" indent="-228600" algn="l" rtl="0" eaLnBrk="1" fontAlgn="base" hangingPunct="1">
              <a:spcBef>
                <a:spcPct val="20000"/>
              </a:spcBef>
              <a:spcAft>
                <a:spcPct val="0"/>
              </a:spcAft>
              <a:buChar char="–"/>
              <a:defRPr sz="1600" b="1">
                <a:solidFill>
                  <a:schemeClr val="tx1"/>
                </a:solidFill>
                <a:latin typeface="Arial" pitchFamily="34" charset="0"/>
                <a:cs typeface="Arial" pitchFamily="34" charset="0"/>
              </a:defRPr>
            </a:lvl4pPr>
            <a:lvl5pPr marL="2057400" indent="-228600" algn="l" rtl="0" eaLnBrk="1" fontAlgn="base" hangingPunct="1">
              <a:spcBef>
                <a:spcPct val="20000"/>
              </a:spcBef>
              <a:spcAft>
                <a:spcPct val="0"/>
              </a:spcAft>
              <a:buChar char="»"/>
              <a:defRPr sz="1200" b="1">
                <a:solidFill>
                  <a:schemeClr val="tx1"/>
                </a:solidFill>
                <a:latin typeface="Arial" pitchFamily="34" charset="0"/>
                <a:cs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a:lnSpc>
                <a:spcPts val="3200"/>
              </a:lnSpc>
              <a:spcBef>
                <a:spcPts val="0"/>
              </a:spcBef>
              <a:buNone/>
            </a:pPr>
            <a:r>
              <a:rPr lang="zh-CN" altLang="en-US" sz="2400" dirty="0">
                <a:latin typeface="微软雅黑" panose="020B0503020204020204" pitchFamily="34" charset="-122"/>
                <a:ea typeface="微软雅黑" panose="020B0503020204020204" pitchFamily="34" charset="-122"/>
                <a:cs typeface="Times New Roman" panose="02020603050405020304" pitchFamily="18" charset="0"/>
              </a:rPr>
              <a:t>关键技术指标</a:t>
            </a:r>
            <a:endParaRPr lang="en-US" altLang="zh-CN" sz="24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buFont typeface="Wingdings" panose="05000000000000000000" pitchFamily="2" charset="2"/>
              <a:buChar char="n"/>
            </a:pP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触发系统最高触发率</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&gt;1 MHz</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，死时间 ≤</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25 ns (1</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个时钟周期</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，一级触发</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算法</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总延迟</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&lt;2.5 </a:t>
            </a:r>
            <a:r>
              <a:rPr lang="en-US" altLang="zh-CN" sz="1800" b="0" dirty="0" err="1">
                <a:latin typeface="微软雅黑" panose="020B0503020204020204" pitchFamily="34" charset="-122"/>
                <a:ea typeface="微软雅黑" panose="020B0503020204020204" pitchFamily="34" charset="-122"/>
                <a:cs typeface="Times New Roman" panose="02020603050405020304" pitchFamily="18" charset="0"/>
              </a:rPr>
              <a:t>μs</a:t>
            </a:r>
            <a:endParaRPr lang="en-US" altLang="zh-CN" sz="1800" b="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buFont typeface="Wingdings" panose="05000000000000000000" pitchFamily="2" charset="2"/>
              <a:buChar char="n"/>
            </a:pP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完成基于</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FPGA</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径迹探测器、量能器</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触发算法开发</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算法模块延迟</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为</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百纳秒数量级，子触发</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算法</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延迟≤</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1.5 </a:t>
            </a:r>
            <a:r>
              <a:rPr lang="en-US" altLang="zh-CN" sz="1800" b="0" dirty="0" err="1">
                <a:latin typeface="微软雅黑" panose="020B0503020204020204" pitchFamily="34" charset="-122"/>
                <a:ea typeface="微软雅黑" panose="020B0503020204020204" pitchFamily="34" charset="-122"/>
                <a:cs typeface="Times New Roman" panose="02020603050405020304" pitchFamily="18" charset="0"/>
              </a:rPr>
              <a:t>μs</a:t>
            </a:r>
            <a:endParaRPr lang="en-US" altLang="zh-CN" sz="1800" b="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buFont typeface="Wingdings" panose="05000000000000000000" pitchFamily="2" charset="2"/>
              <a:buChar char="n"/>
            </a:pP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实现</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基于</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FPGA</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的全局触发</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逻辑，触发算法</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延迟≤</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1 </a:t>
            </a:r>
            <a:r>
              <a:rPr lang="en-US" altLang="zh-CN" sz="1800" b="0" dirty="0" err="1">
                <a:latin typeface="微软雅黑" panose="020B0503020204020204" pitchFamily="34" charset="-122"/>
                <a:ea typeface="微软雅黑" panose="020B0503020204020204" pitchFamily="34" charset="-122"/>
                <a:cs typeface="Times New Roman" panose="02020603050405020304" pitchFamily="18" charset="0"/>
              </a:rPr>
              <a:t>μs</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，触发定时精度（</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RMS</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10 ns</a:t>
            </a:r>
          </a:p>
          <a:p>
            <a:pPr>
              <a:lnSpc>
                <a:spcPts val="3200"/>
              </a:lnSpc>
              <a:spcBef>
                <a:spcPts val="0"/>
              </a:spcBef>
              <a:buFont typeface="Wingdings" panose="05000000000000000000" pitchFamily="2" charset="2"/>
              <a:buChar char="n"/>
            </a:pP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搭建</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CPU+FPGA</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CPU+GPU</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的异构计算软件触发样机，并完成典型软件触发算法的计算加速</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测试</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验证，要求加速卡的峰值算力</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功耗比</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&gt;1 TOPS/W</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，典型软件触发算法</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延迟短至</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毫秒级</a:t>
            </a:r>
            <a:endParaRPr lang="en-US" altLang="zh-CN" sz="1800" b="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buFont typeface="Wingdings" panose="05000000000000000000" pitchFamily="2" charset="2"/>
              <a:buChar char="n"/>
            </a:pP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数据接口芯片</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上行数据率</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5Gbps</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，且具有单粒子翻转防护等抗辐射加固功能；激光驱动芯片</a:t>
            </a:r>
            <a:r>
              <a:rPr lang="zh-CN" altLang="en-US" sz="1800" b="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速率达到</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10 Gbps/</a:t>
            </a:r>
            <a:r>
              <a:rPr lang="en-US" altLang="zh-CN" sz="1800" b="0" dirty="0" err="1">
                <a:latin typeface="微软雅黑" panose="020B0503020204020204" pitchFamily="34" charset="-122"/>
                <a:ea typeface="微软雅黑" panose="020B0503020204020204" pitchFamily="34" charset="-122"/>
                <a:cs typeface="Times New Roman" panose="02020603050405020304" pitchFamily="18" charset="0"/>
              </a:rPr>
              <a:t>ch</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TIA</a:t>
            </a:r>
            <a:r>
              <a:rPr lang="zh-CN" altLang="zh-CN" sz="1800" b="0" dirty="0">
                <a:latin typeface="微软雅黑" panose="020B0503020204020204" pitchFamily="34" charset="-122"/>
                <a:ea typeface="微软雅黑" panose="020B0503020204020204" pitchFamily="34" charset="-122"/>
                <a:cs typeface="Times New Roman" panose="02020603050405020304" pitchFamily="18" charset="0"/>
              </a:rPr>
              <a:t>跨导放大芯片的速率达到</a:t>
            </a:r>
            <a:r>
              <a:rPr lang="en-US" altLang="zh-CN" sz="1800" b="0" dirty="0">
                <a:latin typeface="微软雅黑" panose="020B0503020204020204" pitchFamily="34" charset="-122"/>
                <a:ea typeface="微软雅黑" panose="020B0503020204020204" pitchFamily="34" charset="-122"/>
                <a:cs typeface="Times New Roman" panose="02020603050405020304" pitchFamily="18" charset="0"/>
              </a:rPr>
              <a:t>2.56 Gbps/</a:t>
            </a:r>
            <a:r>
              <a:rPr lang="en-US" altLang="zh-CN" sz="1800" b="0" dirty="0" err="1">
                <a:latin typeface="微软雅黑" panose="020B0503020204020204" pitchFamily="34" charset="-122"/>
                <a:ea typeface="微软雅黑" panose="020B0503020204020204" pitchFamily="34" charset="-122"/>
                <a:cs typeface="Times New Roman" panose="02020603050405020304" pitchFamily="18" charset="0"/>
              </a:rPr>
              <a:t>ch</a:t>
            </a:r>
            <a:endParaRPr lang="en-US" altLang="zh-CN" sz="1800" b="0"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buFont typeface="Wingdings" panose="05000000000000000000" pitchFamily="2" charset="2"/>
              <a:buChar char="n"/>
            </a:pPr>
            <a:endParaRPr lang="en-US" altLang="zh-CN" sz="1600" b="0" dirty="0">
              <a:latin typeface="微软雅黑" panose="020B0503020204020204" pitchFamily="34" charset="-122"/>
              <a:ea typeface="微软雅黑" panose="020B0503020204020204" pitchFamily="34" charset="-122"/>
              <a:cs typeface="Times New Roman" panose="02020603050405020304" pitchFamily="18" charset="0"/>
            </a:endParaRPr>
          </a:p>
          <a:p>
            <a:pPr lvl="1">
              <a:lnSpc>
                <a:spcPts val="3200"/>
              </a:lnSpc>
              <a:spcBef>
                <a:spcPts val="0"/>
              </a:spcBef>
              <a:buFont typeface="Wingdings" panose="05000000000000000000" pitchFamily="2" charset="2"/>
              <a:buChar char="p"/>
            </a:pPr>
            <a:endParaRPr lang="en-US" altLang="zh-CN" sz="1100" b="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研究方案与项目团队</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7</a:t>
            </a:fld>
            <a:endParaRPr lang="zh-CN" altLang="en-US"/>
          </a:p>
        </p:txBody>
      </p:sp>
      <p:grpSp>
        <p:nvGrpSpPr>
          <p:cNvPr id="7" name="组合 6"/>
          <p:cNvGrpSpPr/>
          <p:nvPr/>
        </p:nvGrpSpPr>
        <p:grpSpPr>
          <a:xfrm>
            <a:off x="158106" y="3829046"/>
            <a:ext cx="4897338" cy="2384588"/>
            <a:chOff x="1945026" y="2088430"/>
            <a:chExt cx="8495093" cy="3839505"/>
          </a:xfrm>
        </p:grpSpPr>
        <p:pic>
          <p:nvPicPr>
            <p:cNvPr id="8" name="图片 7"/>
            <p:cNvPicPr>
              <a:picLocks noChangeAspect="1"/>
            </p:cNvPicPr>
            <p:nvPr/>
          </p:nvPicPr>
          <p:blipFill>
            <a:blip r:embed="rId24"/>
            <a:stretch>
              <a:fillRect/>
            </a:stretch>
          </p:blipFill>
          <p:spPr>
            <a:xfrm>
              <a:off x="1945026" y="2088430"/>
              <a:ext cx="8495093" cy="3839505"/>
            </a:xfrm>
            <a:prstGeom prst="rect">
              <a:avLst/>
            </a:prstGeom>
          </p:spPr>
        </p:pic>
        <p:sp>
          <p:nvSpPr>
            <p:cNvPr id="9" name="文本框 8"/>
            <p:cNvSpPr txBox="1"/>
            <p:nvPr/>
          </p:nvSpPr>
          <p:spPr>
            <a:xfrm>
              <a:off x="6628956" y="2154494"/>
              <a:ext cx="2079619" cy="642089"/>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技术路线</a:t>
              </a:r>
            </a:p>
          </p:txBody>
        </p:sp>
      </p:grpSp>
      <p:grpSp>
        <p:nvGrpSpPr>
          <p:cNvPr id="10" name="组合 9"/>
          <p:cNvGrpSpPr/>
          <p:nvPr/>
        </p:nvGrpSpPr>
        <p:grpSpPr>
          <a:xfrm>
            <a:off x="8472215" y="3643552"/>
            <a:ext cx="3609840" cy="1410574"/>
            <a:chOff x="-77848" y="2939810"/>
            <a:chExt cx="4689240" cy="2027686"/>
          </a:xfrm>
        </p:grpSpPr>
        <p:sp>
          <p:nvSpPr>
            <p:cNvPr id="11" name="文本占位符 34"/>
            <p:cNvSpPr txBox="1"/>
            <p:nvPr>
              <p:custDataLst>
                <p:tags r:id="rId19"/>
              </p:custDataLst>
            </p:nvPr>
          </p:nvSpPr>
          <p:spPr>
            <a:xfrm>
              <a:off x="1276765" y="3291614"/>
              <a:ext cx="3334627" cy="1580387"/>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lang="zh-CN" altLang="en-US" sz="1100" dirty="0">
                  <a:solidFill>
                    <a:srgbClr val="C00000"/>
                  </a:solidFill>
                </a:rPr>
                <a:t>   任务分工：软件触发异构计算</a:t>
              </a:r>
              <a:endParaRPr lang="en-US" altLang="zh-CN" sz="1100" dirty="0">
                <a:solidFill>
                  <a:srgbClr val="C00000"/>
                </a:solidFill>
              </a:endParaRPr>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湖南科技大学  物理与电子学院</a:t>
              </a:r>
              <a:endParaRPr lang="en-US" altLang="zh-CN" sz="1100" dirty="0"/>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教授</a:t>
              </a:r>
            </a:p>
            <a:p>
              <a:pPr marL="342900" indent="-342900" eaLnBrk="0" fontAlgn="base" hangingPunct="0">
                <a:lnSpc>
                  <a:spcPct val="150000"/>
                </a:lnSpc>
                <a:spcBef>
                  <a:spcPts val="0"/>
                </a:spcBef>
                <a:buClr>
                  <a:srgbClr val="0A3876"/>
                </a:buClr>
                <a:buFont typeface="Wingdings" panose="05000000000000000000" pitchFamily="2" charset="2"/>
                <a:buChar char="n"/>
                <a:defRPr/>
              </a:pPr>
              <a:endParaRPr lang="zh-CN" altLang="en-US" sz="1100" dirty="0"/>
            </a:p>
          </p:txBody>
        </p:sp>
        <p:grpSp>
          <p:nvGrpSpPr>
            <p:cNvPr id="12" name="组合 11"/>
            <p:cNvGrpSpPr/>
            <p:nvPr/>
          </p:nvGrpSpPr>
          <p:grpSpPr>
            <a:xfrm>
              <a:off x="-77848" y="2939810"/>
              <a:ext cx="1410183" cy="2027686"/>
              <a:chOff x="169166" y="2227691"/>
              <a:chExt cx="1410183" cy="2027686"/>
            </a:xfrm>
          </p:grpSpPr>
          <p:sp>
            <p:nvSpPr>
              <p:cNvPr id="13" name="文本框 12"/>
              <p:cNvSpPr txBox="1"/>
              <p:nvPr>
                <p:custDataLst>
                  <p:tags r:id="rId20"/>
                </p:custDataLst>
              </p:nvPr>
            </p:nvSpPr>
            <p:spPr>
              <a:xfrm>
                <a:off x="169166" y="3876119"/>
                <a:ext cx="1393954" cy="379258"/>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李慧霖</a:t>
                </a:r>
              </a:p>
            </p:txBody>
          </p:sp>
          <p:pic>
            <p:nvPicPr>
              <p:cNvPr id="14" name="图片 13"/>
              <p:cNvPicPr>
                <a:picLocks noChangeAspect="1"/>
              </p:cNvPicPr>
              <p:nvPr>
                <p:custDataLst>
                  <p:tags r:id="rId21"/>
                </p:custDataLst>
              </p:nvPr>
            </p:nvPicPr>
            <p:blipFill>
              <a:blip r:embed="rId25" cstate="print">
                <a:extLst>
                  <a:ext uri="{28A0092B-C50C-407E-A947-70E740481C1C}">
                    <a14:useLocalDpi xmlns:a14="http://schemas.microsoft.com/office/drawing/2010/main" val="0"/>
                  </a:ext>
                </a:extLst>
              </a:blip>
              <a:stretch>
                <a:fillRect/>
              </a:stretch>
            </p:blipFill>
            <p:spPr>
              <a:xfrm>
                <a:off x="475108" y="2733191"/>
                <a:ext cx="833984" cy="1170380"/>
              </a:xfrm>
              <a:prstGeom prst="rect">
                <a:avLst/>
              </a:prstGeom>
            </p:spPr>
          </p:pic>
          <p:sp>
            <p:nvSpPr>
              <p:cNvPr id="47" name="文本框 46">
                <a:extLst>
                  <a:ext uri="{FF2B5EF4-FFF2-40B4-BE49-F238E27FC236}">
                    <a16:creationId xmlns:a16="http://schemas.microsoft.com/office/drawing/2014/main" id="{FAFBFCAD-55CE-4215-87B2-9B3D429CD2C8}"/>
                  </a:ext>
                </a:extLst>
              </p:cNvPr>
              <p:cNvSpPr txBox="1"/>
              <p:nvPr>
                <p:custDataLst>
                  <p:tags r:id="rId22"/>
                </p:custDataLst>
              </p:nvPr>
            </p:nvSpPr>
            <p:spPr>
              <a:xfrm>
                <a:off x="185395" y="2227691"/>
                <a:ext cx="1393954" cy="486668"/>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郭迪</a:t>
                </a:r>
              </a:p>
            </p:txBody>
          </p:sp>
        </p:grpSp>
      </p:grpSp>
      <p:grpSp>
        <p:nvGrpSpPr>
          <p:cNvPr id="15" name="组合 14"/>
          <p:cNvGrpSpPr/>
          <p:nvPr/>
        </p:nvGrpSpPr>
        <p:grpSpPr>
          <a:xfrm>
            <a:off x="5085085" y="1624955"/>
            <a:ext cx="3445543" cy="1261589"/>
            <a:chOff x="314001" y="1185683"/>
            <a:chExt cx="4327494" cy="1618884"/>
          </a:xfrm>
        </p:grpSpPr>
        <p:sp>
          <p:nvSpPr>
            <p:cNvPr id="16" name="文本占位符 34"/>
            <p:cNvSpPr txBox="1"/>
            <p:nvPr>
              <p:custDataLst>
                <p:tags r:id="rId16"/>
              </p:custDataLst>
            </p:nvPr>
          </p:nvSpPr>
          <p:spPr>
            <a:xfrm>
              <a:off x="1422694" y="1185683"/>
              <a:ext cx="3218801" cy="1432401"/>
            </a:xfrm>
            <a:prstGeom prst="rect">
              <a:avLst/>
            </a:prstGeom>
            <a:solidFill>
              <a:srgbClr val="4472C4">
                <a:lumMod val="40000"/>
                <a:lumOff val="60000"/>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lang="zh-CN" altLang="en-US" sz="1100" dirty="0">
                  <a:solidFill>
                    <a:srgbClr val="C00000"/>
                  </a:solidFill>
                </a:rPr>
                <a:t>      项目负责人</a:t>
              </a:r>
              <a:endParaRPr lang="en-US" altLang="zh-CN" sz="1100" dirty="0">
                <a:solidFill>
                  <a:srgbClr val="C00000"/>
                </a:solidFill>
              </a:endParaRPr>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中国科学技术大学  核探测与核电子学国家重点实验室</a:t>
              </a:r>
              <a:endParaRPr lang="en-US" altLang="zh-CN" sz="1100" dirty="0"/>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教授</a:t>
              </a:r>
              <a:r>
                <a:rPr lang="zh-CN" altLang="en-US" sz="1100" dirty="0">
                  <a:solidFill>
                    <a:srgbClr val="00B0F0"/>
                  </a:solidFill>
                </a:rPr>
                <a:t>（获基金委青</a:t>
              </a:r>
              <a:r>
                <a:rPr lang="en-US" altLang="zh-CN" sz="1100" dirty="0">
                  <a:solidFill>
                    <a:srgbClr val="00B0F0"/>
                  </a:solidFill>
                </a:rPr>
                <a:t>B</a:t>
              </a:r>
              <a:r>
                <a:rPr lang="zh-CN" altLang="en-US" sz="1100" dirty="0">
                  <a:solidFill>
                    <a:srgbClr val="00B0F0"/>
                  </a:solidFill>
                </a:rPr>
                <a:t>项目支持）</a:t>
              </a:r>
            </a:p>
            <a:p>
              <a:pPr marL="0" indent="0" eaLnBrk="0" fontAlgn="base" hangingPunct="0">
                <a:lnSpc>
                  <a:spcPct val="150000"/>
                </a:lnSpc>
                <a:spcBef>
                  <a:spcPts val="0"/>
                </a:spcBef>
                <a:buClr>
                  <a:srgbClr val="0A3876"/>
                </a:buClr>
                <a:buFont typeface="Wingdings" panose="05000000000000000000" pitchFamily="2" charset="2"/>
                <a:buNone/>
                <a:defRPr/>
              </a:pPr>
              <a:endParaRPr lang="en-US" altLang="zh-CN" sz="1100" dirty="0"/>
            </a:p>
          </p:txBody>
        </p:sp>
        <p:grpSp>
          <p:nvGrpSpPr>
            <p:cNvPr id="17" name="组合 16"/>
            <p:cNvGrpSpPr/>
            <p:nvPr/>
          </p:nvGrpSpPr>
          <p:grpSpPr>
            <a:xfrm>
              <a:off x="314001" y="1205614"/>
              <a:ext cx="1079327" cy="1598953"/>
              <a:chOff x="304476" y="1186564"/>
              <a:chExt cx="1079327" cy="1598953"/>
            </a:xfrm>
          </p:grpSpPr>
          <p:sp>
            <p:nvSpPr>
              <p:cNvPr id="18" name="文本框 17"/>
              <p:cNvSpPr txBox="1"/>
              <p:nvPr>
                <p:custDataLst>
                  <p:tags r:id="rId17"/>
                </p:custDataLst>
              </p:nvPr>
            </p:nvSpPr>
            <p:spPr>
              <a:xfrm>
                <a:off x="304476" y="2351081"/>
                <a:ext cx="1079327" cy="434436"/>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封常青</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custDataLst>
                  <p:tags r:id="rId18"/>
                </p:custDataLst>
              </p:nvPr>
            </p:nvPicPr>
            <p:blipFill>
              <a:blip r:embed="rId26" cstate="print">
                <a:extLst>
                  <a:ext uri="{28A0092B-C50C-407E-A947-70E740481C1C}">
                    <a14:useLocalDpi xmlns:a14="http://schemas.microsoft.com/office/drawing/2010/main" val="0"/>
                  </a:ext>
                </a:extLst>
              </a:blip>
              <a:stretch>
                <a:fillRect/>
              </a:stretch>
            </p:blipFill>
            <p:spPr>
              <a:xfrm>
                <a:off x="387245" y="1186564"/>
                <a:ext cx="835728" cy="1173483"/>
              </a:xfrm>
              <a:prstGeom prst="rect">
                <a:avLst/>
              </a:prstGeom>
            </p:spPr>
          </p:pic>
        </p:grpSp>
      </p:grpSp>
      <p:grpSp>
        <p:nvGrpSpPr>
          <p:cNvPr id="20" name="组合 19"/>
          <p:cNvGrpSpPr/>
          <p:nvPr/>
        </p:nvGrpSpPr>
        <p:grpSpPr>
          <a:xfrm>
            <a:off x="5096093" y="2886544"/>
            <a:ext cx="3434754" cy="1313091"/>
            <a:chOff x="300812" y="2546492"/>
            <a:chExt cx="4496781" cy="1684972"/>
          </a:xfrm>
        </p:grpSpPr>
        <p:sp>
          <p:nvSpPr>
            <p:cNvPr id="21" name="文本占位符 34"/>
            <p:cNvSpPr txBox="1"/>
            <p:nvPr>
              <p:custDataLst>
                <p:tags r:id="rId13"/>
              </p:custDataLst>
            </p:nvPr>
          </p:nvSpPr>
          <p:spPr>
            <a:xfrm>
              <a:off x="1439873" y="2546492"/>
              <a:ext cx="3357720" cy="1432403"/>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fontAlgn="base" hangingPunct="0">
                <a:lnSpc>
                  <a:spcPct val="150000"/>
                </a:lnSpc>
                <a:spcBef>
                  <a:spcPts val="0"/>
                </a:spcBef>
                <a:buClr>
                  <a:srgbClr val="0A3876"/>
                </a:buClr>
                <a:buNone/>
                <a:defRPr/>
              </a:pPr>
              <a:r>
                <a:rPr lang="zh-CN" altLang="en-US" sz="1100" dirty="0">
                  <a:solidFill>
                    <a:srgbClr val="C00000"/>
                  </a:solidFill>
                </a:rPr>
                <a:t>任务分工：触发系统架构研究</a:t>
              </a:r>
              <a:endParaRPr lang="en-US" altLang="zh-CN" sz="1100" dirty="0">
                <a:solidFill>
                  <a:srgbClr val="C00000"/>
                </a:solidFill>
              </a:endParaRPr>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中国科学技术大学  核探测与核电子学国家重点实验室</a:t>
              </a:r>
              <a:endParaRPr lang="en-US" altLang="zh-CN" sz="1100" dirty="0"/>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副教授</a:t>
              </a:r>
            </a:p>
          </p:txBody>
        </p:sp>
        <p:grpSp>
          <p:nvGrpSpPr>
            <p:cNvPr id="22" name="组合 21"/>
            <p:cNvGrpSpPr/>
            <p:nvPr/>
          </p:nvGrpSpPr>
          <p:grpSpPr>
            <a:xfrm>
              <a:off x="300812" y="2559897"/>
              <a:ext cx="1066421" cy="1671567"/>
              <a:chOff x="443408" y="2450271"/>
              <a:chExt cx="930829" cy="1459026"/>
            </a:xfrm>
          </p:grpSpPr>
          <p:sp>
            <p:nvSpPr>
              <p:cNvPr id="23" name="文本框 22"/>
              <p:cNvSpPr txBox="1"/>
              <p:nvPr>
                <p:custDataLst>
                  <p:tags r:id="rId14"/>
                </p:custDataLst>
              </p:nvPr>
            </p:nvSpPr>
            <p:spPr>
              <a:xfrm>
                <a:off x="443408" y="3530100"/>
                <a:ext cx="930829" cy="379197"/>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杨俊峰</a:t>
                </a:r>
              </a:p>
            </p:txBody>
          </p:sp>
          <p:pic>
            <p:nvPicPr>
              <p:cNvPr id="24" name="图片 23"/>
              <p:cNvPicPr>
                <a:picLocks noChangeAspect="1"/>
              </p:cNvPicPr>
              <p:nvPr>
                <p:custDataLst>
                  <p:tags r:id="rId15"/>
                </p:custDataLst>
              </p:nvPr>
            </p:nvPicPr>
            <p:blipFill>
              <a:blip r:embed="rId27" cstate="print">
                <a:extLst>
                  <a:ext uri="{28A0092B-C50C-407E-A947-70E740481C1C}">
                    <a14:useLocalDpi xmlns:a14="http://schemas.microsoft.com/office/drawing/2010/main" val="0"/>
                  </a:ext>
                </a:extLst>
              </a:blip>
              <a:stretch>
                <a:fillRect/>
              </a:stretch>
            </p:blipFill>
            <p:spPr>
              <a:xfrm>
                <a:off x="506658" y="2450271"/>
                <a:ext cx="781126" cy="1117264"/>
              </a:xfrm>
              <a:prstGeom prst="rect">
                <a:avLst/>
              </a:prstGeom>
            </p:spPr>
          </p:pic>
        </p:grpSp>
      </p:grpSp>
      <p:grpSp>
        <p:nvGrpSpPr>
          <p:cNvPr id="25" name="组合 24"/>
          <p:cNvGrpSpPr/>
          <p:nvPr/>
        </p:nvGrpSpPr>
        <p:grpSpPr>
          <a:xfrm>
            <a:off x="5165476" y="4113277"/>
            <a:ext cx="3365371" cy="1384383"/>
            <a:chOff x="388909" y="4214985"/>
            <a:chExt cx="4226801" cy="1776454"/>
          </a:xfrm>
        </p:grpSpPr>
        <p:sp>
          <p:nvSpPr>
            <p:cNvPr id="26" name="文本占位符 34"/>
            <p:cNvSpPr txBox="1"/>
            <p:nvPr>
              <p:custDataLst>
                <p:tags r:id="rId10"/>
              </p:custDataLst>
            </p:nvPr>
          </p:nvSpPr>
          <p:spPr>
            <a:xfrm>
              <a:off x="1403213" y="4214985"/>
              <a:ext cx="3212497" cy="1410773"/>
            </a:xfrm>
            <a:prstGeom prst="rect">
              <a:avLst/>
            </a:prstGeom>
            <a:solidFill>
              <a:srgbClr val="4472C4">
                <a:lumMod val="40000"/>
                <a:lumOff val="60000"/>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fontAlgn="base" hangingPunct="0">
                <a:lnSpc>
                  <a:spcPct val="150000"/>
                </a:lnSpc>
                <a:spcBef>
                  <a:spcPts val="0"/>
                </a:spcBef>
                <a:buClr>
                  <a:srgbClr val="0A3876"/>
                </a:buClr>
                <a:buNone/>
                <a:defRPr/>
              </a:pPr>
              <a:r>
                <a:rPr lang="zh-CN" altLang="en-US" sz="1100" dirty="0">
                  <a:solidFill>
                    <a:srgbClr val="C00000"/>
                  </a:solidFill>
                </a:rPr>
                <a:t>任务分工：</a:t>
              </a:r>
              <a:r>
                <a:rPr lang="en-US" altLang="zh-CN" sz="1100" dirty="0">
                  <a:solidFill>
                    <a:srgbClr val="C00000"/>
                  </a:solidFill>
                </a:rPr>
                <a:t>FPGA</a:t>
              </a:r>
              <a:r>
                <a:rPr lang="zh-CN" altLang="en-US" sz="1100" dirty="0">
                  <a:solidFill>
                    <a:srgbClr val="C00000"/>
                  </a:solidFill>
                </a:rPr>
                <a:t>触发逻辑研究</a:t>
              </a:r>
              <a:endParaRPr lang="en-US" altLang="zh-CN" sz="1100" dirty="0">
                <a:solidFill>
                  <a:srgbClr val="C00000"/>
                </a:solidFill>
              </a:endParaRPr>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中国科学技术大学  核探测与核电子学国家重点实验室</a:t>
              </a:r>
              <a:endParaRPr lang="en-US" altLang="zh-CN" sz="1100" dirty="0"/>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副研究员</a:t>
              </a:r>
            </a:p>
            <a:p>
              <a:pPr marL="342900" lvl="0" indent="-342900" eaLnBrk="0" fontAlgn="base" hangingPunct="0">
                <a:lnSpc>
                  <a:spcPct val="150000"/>
                </a:lnSpc>
                <a:spcBef>
                  <a:spcPts val="0"/>
                </a:spcBef>
                <a:buClr>
                  <a:srgbClr val="0A3876"/>
                </a:buClr>
                <a:buFont typeface="Wingdings" panose="05000000000000000000" pitchFamily="2" charset="2"/>
                <a:buChar char="n"/>
                <a:defRPr/>
              </a:pPr>
              <a:endParaRPr lang="en-US" altLang="zh-CN" sz="1100" dirty="0"/>
            </a:p>
          </p:txBody>
        </p:sp>
        <p:grpSp>
          <p:nvGrpSpPr>
            <p:cNvPr id="27" name="组合 26"/>
            <p:cNvGrpSpPr/>
            <p:nvPr/>
          </p:nvGrpSpPr>
          <p:grpSpPr>
            <a:xfrm>
              <a:off x="388909" y="4299339"/>
              <a:ext cx="1005604" cy="1692100"/>
              <a:chOff x="388909" y="4299339"/>
              <a:chExt cx="1005604" cy="1692100"/>
            </a:xfrm>
          </p:grpSpPr>
          <p:sp>
            <p:nvSpPr>
              <p:cNvPr id="28" name="文本框 27"/>
              <p:cNvSpPr txBox="1"/>
              <p:nvPr>
                <p:custDataLst>
                  <p:tags r:id="rId11"/>
                </p:custDataLst>
              </p:nvPr>
            </p:nvSpPr>
            <p:spPr>
              <a:xfrm>
                <a:off x="388909" y="5557003"/>
                <a:ext cx="1005604" cy="434436"/>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王  宇</a:t>
                </a:r>
              </a:p>
            </p:txBody>
          </p:sp>
          <p:pic>
            <p:nvPicPr>
              <p:cNvPr id="29" name="Picture 25"/>
              <p:cNvPicPr>
                <a:picLocks noChangeAspect="1"/>
              </p:cNvPicPr>
              <p:nvPr>
                <p:custDataLst>
                  <p:tags r:id="rId12"/>
                </p:custDataLst>
              </p:nvPr>
            </p:nvPicPr>
            <p:blipFill>
              <a:blip r:embed="rId28" cstate="print">
                <a:extLst>
                  <a:ext uri="{28A0092B-C50C-407E-A947-70E740481C1C}">
                    <a14:useLocalDpi xmlns:a14="http://schemas.microsoft.com/office/drawing/2010/main" val="0"/>
                  </a:ext>
                </a:extLst>
              </a:blip>
              <a:stretch>
                <a:fillRect/>
              </a:stretch>
            </p:blipFill>
            <p:spPr>
              <a:xfrm>
                <a:off x="418193" y="4299339"/>
                <a:ext cx="898766" cy="1257664"/>
              </a:xfrm>
              <a:prstGeom prst="rect">
                <a:avLst/>
              </a:prstGeom>
            </p:spPr>
          </p:pic>
        </p:grpSp>
      </p:grpSp>
      <p:grpSp>
        <p:nvGrpSpPr>
          <p:cNvPr id="30" name="组合 29"/>
          <p:cNvGrpSpPr/>
          <p:nvPr/>
        </p:nvGrpSpPr>
        <p:grpSpPr>
          <a:xfrm>
            <a:off x="8601938" y="1568570"/>
            <a:ext cx="3480117" cy="1328421"/>
            <a:chOff x="4704999" y="1152789"/>
            <a:chExt cx="4370919" cy="1704644"/>
          </a:xfrm>
        </p:grpSpPr>
        <p:grpSp>
          <p:nvGrpSpPr>
            <p:cNvPr id="31" name="组合 30"/>
            <p:cNvGrpSpPr/>
            <p:nvPr/>
          </p:nvGrpSpPr>
          <p:grpSpPr>
            <a:xfrm>
              <a:off x="4704999" y="1152789"/>
              <a:ext cx="1068127" cy="1704644"/>
              <a:chOff x="4704999" y="1152789"/>
              <a:chExt cx="1068127" cy="1704644"/>
            </a:xfrm>
          </p:grpSpPr>
          <p:sp>
            <p:nvSpPr>
              <p:cNvPr id="33" name="文本框 32"/>
              <p:cNvSpPr txBox="1"/>
              <p:nvPr>
                <p:custDataLst>
                  <p:tags r:id="rId8"/>
                </p:custDataLst>
              </p:nvPr>
            </p:nvSpPr>
            <p:spPr>
              <a:xfrm>
                <a:off x="4704999" y="2422997"/>
                <a:ext cx="1068127" cy="434436"/>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陈  凯</a:t>
                </a:r>
              </a:p>
            </p:txBody>
          </p:sp>
          <p:pic>
            <p:nvPicPr>
              <p:cNvPr id="34" name="图片 33" descr="kai"/>
              <p:cNvPicPr>
                <a:picLocks noChangeAspect="1"/>
              </p:cNvPicPr>
              <p:nvPr>
                <p:custDataLst>
                  <p:tags r:id="rId9"/>
                </p:custDataLst>
              </p:nvPr>
            </p:nvPicPr>
            <p:blipFill>
              <a:blip r:embed="rId29"/>
              <a:stretch>
                <a:fillRect/>
              </a:stretch>
            </p:blipFill>
            <p:spPr>
              <a:xfrm>
                <a:off x="4794563" y="1152789"/>
                <a:ext cx="889000" cy="1294130"/>
              </a:xfrm>
              <a:prstGeom prst="rect">
                <a:avLst/>
              </a:prstGeom>
            </p:spPr>
          </p:pic>
        </p:grpSp>
        <p:sp>
          <p:nvSpPr>
            <p:cNvPr id="32" name="文本占位符 34"/>
            <p:cNvSpPr txBox="1"/>
            <p:nvPr>
              <p:custDataLst>
                <p:tags r:id="rId7"/>
              </p:custDataLst>
            </p:nvPr>
          </p:nvSpPr>
          <p:spPr>
            <a:xfrm>
              <a:off x="5847574" y="1247059"/>
              <a:ext cx="3228344" cy="1410486"/>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kumimoji="0" lang="zh-CN" altLang="en-US" sz="1100" b="1" i="0" u="none" strike="noStrike" kern="1200" cap="none" spc="0" normalizeH="0" baseline="0" noProof="0" dirty="0">
                  <a:ln>
                    <a:noFill/>
                  </a:ln>
                  <a:solidFill>
                    <a:srgbClr val="C00000"/>
                  </a:solidFill>
                  <a:effectLst/>
                  <a:uLnTx/>
                  <a:uFillTx/>
                </a:rPr>
                <a:t>   任务分工：高速数据传输</a:t>
              </a:r>
              <a:endParaRPr lang="en-US" altLang="zh-CN" sz="1100" dirty="0">
                <a:solidFill>
                  <a:srgbClr val="C00000"/>
                </a:solidFill>
              </a:endParaRPr>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华中师范大学  物理学院</a:t>
              </a:r>
              <a:endParaRPr lang="en-US" altLang="zh-CN" sz="1100" dirty="0"/>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教授</a:t>
              </a:r>
              <a:r>
                <a:rPr lang="en-US" altLang="zh-CN" sz="1100" dirty="0">
                  <a:solidFill>
                    <a:srgbClr val="00B0F0"/>
                  </a:solidFill>
                </a:rPr>
                <a:t>   (</a:t>
              </a:r>
              <a:r>
                <a:rPr lang="zh-CN" altLang="en-US" sz="1100" dirty="0">
                  <a:solidFill>
                    <a:srgbClr val="00B0F0"/>
                  </a:solidFill>
                </a:rPr>
                <a:t>获海外人才计划支持</a:t>
              </a:r>
              <a:r>
                <a:rPr lang="en-US" altLang="zh-CN" sz="1100" dirty="0">
                  <a:solidFill>
                    <a:srgbClr val="00B0F0"/>
                  </a:solidFill>
                </a:rPr>
                <a:t>)</a:t>
              </a:r>
            </a:p>
            <a:p>
              <a:pPr marL="0" lvl="0" indent="0" eaLnBrk="0" fontAlgn="base" hangingPunct="0">
                <a:lnSpc>
                  <a:spcPct val="150000"/>
                </a:lnSpc>
                <a:spcBef>
                  <a:spcPts val="0"/>
                </a:spcBef>
                <a:buClr>
                  <a:srgbClr val="0A3876"/>
                </a:buClr>
                <a:buFont typeface="Wingdings" panose="05000000000000000000" pitchFamily="2" charset="2"/>
                <a:buNone/>
                <a:defRPr/>
              </a:pPr>
              <a:endParaRPr lang="zh-CN" altLang="en-US" sz="1100" dirty="0"/>
            </a:p>
          </p:txBody>
        </p:sp>
      </p:grpSp>
      <p:grpSp>
        <p:nvGrpSpPr>
          <p:cNvPr id="35" name="组合 34"/>
          <p:cNvGrpSpPr/>
          <p:nvPr/>
        </p:nvGrpSpPr>
        <p:grpSpPr>
          <a:xfrm>
            <a:off x="8671616" y="5070194"/>
            <a:ext cx="3419988" cy="1165828"/>
            <a:chOff x="4791942" y="2595394"/>
            <a:chExt cx="4295398" cy="1496002"/>
          </a:xfrm>
        </p:grpSpPr>
        <p:sp>
          <p:nvSpPr>
            <p:cNvPr id="36" name="文本占位符 34"/>
            <p:cNvSpPr txBox="1"/>
            <p:nvPr>
              <p:custDataLst>
                <p:tags r:id="rId4"/>
              </p:custDataLst>
            </p:nvPr>
          </p:nvSpPr>
          <p:spPr>
            <a:xfrm>
              <a:off x="5863216" y="2595394"/>
              <a:ext cx="3224124" cy="1410772"/>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lang="zh-CN" altLang="en-US" sz="1100" dirty="0">
                  <a:solidFill>
                    <a:srgbClr val="C00000"/>
                  </a:solidFill>
                </a:rPr>
                <a:t>   任务分工：软件触发异构计算</a:t>
              </a:r>
              <a:endParaRPr lang="en-US" altLang="zh-CN" sz="1100" dirty="0">
                <a:solidFill>
                  <a:srgbClr val="C00000"/>
                </a:solidFill>
              </a:endParaRPr>
            </a:p>
            <a:p>
              <a:pPr marL="342900" indent="-342900" defTabSz="9144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湖南科技大学  物理与电子学院</a:t>
              </a:r>
              <a:endParaRPr lang="en-US" altLang="zh-CN" sz="1100" dirty="0"/>
            </a:p>
            <a:p>
              <a:pPr marL="342900" indent="-342900" defTabSz="9144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副教授</a:t>
              </a:r>
            </a:p>
            <a:p>
              <a:pPr marL="342900" indent="-342900" eaLnBrk="0" fontAlgn="base" hangingPunct="0">
                <a:lnSpc>
                  <a:spcPct val="150000"/>
                </a:lnSpc>
                <a:spcBef>
                  <a:spcPts val="0"/>
                </a:spcBef>
                <a:buClr>
                  <a:srgbClr val="0A3876"/>
                </a:buClr>
                <a:buFont typeface="Wingdings" panose="05000000000000000000" pitchFamily="2" charset="2"/>
                <a:buChar char="n"/>
                <a:defRPr/>
              </a:pPr>
              <a:endParaRPr lang="en-US" altLang="zh-CN" sz="1100" dirty="0"/>
            </a:p>
          </p:txBody>
        </p:sp>
        <p:grpSp>
          <p:nvGrpSpPr>
            <p:cNvPr id="37" name="组合 36"/>
            <p:cNvGrpSpPr/>
            <p:nvPr/>
          </p:nvGrpSpPr>
          <p:grpSpPr>
            <a:xfrm>
              <a:off x="4791942" y="2655381"/>
              <a:ext cx="1005604" cy="1436015"/>
              <a:chOff x="4791942" y="2655381"/>
              <a:chExt cx="1005604" cy="1436015"/>
            </a:xfrm>
          </p:grpSpPr>
          <p:sp>
            <p:nvSpPr>
              <p:cNvPr id="38" name="文本框 37"/>
              <p:cNvSpPr txBox="1"/>
              <p:nvPr>
                <p:custDataLst>
                  <p:tags r:id="rId5"/>
                </p:custDataLst>
              </p:nvPr>
            </p:nvSpPr>
            <p:spPr>
              <a:xfrm>
                <a:off x="4791942" y="3656960"/>
                <a:ext cx="1005604" cy="434436"/>
              </a:xfrm>
              <a:prstGeom prst="rect">
                <a:avLst/>
              </a:prstGeom>
              <a:noFill/>
            </p:spPr>
            <p:txBody>
              <a:bodyPr wrap="square" rtlCol="0">
                <a:spAutoFit/>
              </a:bodyPr>
              <a:lstStyle/>
              <a:p>
                <a:pPr algn="ctr" defTabSz="914400"/>
                <a:r>
                  <a:rPr lang="zh-CN" altLang="en-US" sz="1600" b="1" dirty="0">
                    <a:solidFill>
                      <a:prstClr val="black"/>
                    </a:solidFill>
                    <a:latin typeface="微软雅黑" panose="020B0503020204020204" pitchFamily="34" charset="-122"/>
                    <a:ea typeface="微软雅黑" panose="020B0503020204020204" pitchFamily="34" charset="-122"/>
                  </a:rPr>
                  <a:t>彭  亮</a:t>
                </a:r>
              </a:p>
            </p:txBody>
          </p:sp>
          <p:pic>
            <p:nvPicPr>
              <p:cNvPr id="39" name="图片 38"/>
              <p:cNvPicPr>
                <a:picLocks noChangeAspect="1"/>
              </p:cNvPicPr>
              <p:nvPr>
                <p:custDataLst>
                  <p:tags r:id="rId6"/>
                </p:custDataLst>
              </p:nvPr>
            </p:nvPicPr>
            <p:blipFill rotWithShape="1">
              <a:blip r:embed="rId30" cstate="print">
                <a:extLst>
                  <a:ext uri="{28A0092B-C50C-407E-A947-70E740481C1C}">
                    <a14:useLocalDpi xmlns:a14="http://schemas.microsoft.com/office/drawing/2010/main" val="0"/>
                  </a:ext>
                </a:extLst>
              </a:blip>
              <a:srcRect t="6118" b="9145"/>
              <a:stretch>
                <a:fillRect/>
              </a:stretch>
            </p:blipFill>
            <p:spPr>
              <a:xfrm>
                <a:off x="4837304" y="2655381"/>
                <a:ext cx="803746" cy="1031138"/>
              </a:xfrm>
              <a:prstGeom prst="rect">
                <a:avLst/>
              </a:prstGeom>
            </p:spPr>
          </p:pic>
        </p:grpSp>
      </p:grpSp>
      <p:sp>
        <p:nvSpPr>
          <p:cNvPr id="41" name="文本占位符 34"/>
          <p:cNvSpPr txBox="1"/>
          <p:nvPr>
            <p:custDataLst>
              <p:tags r:id="rId1"/>
            </p:custDataLst>
          </p:nvPr>
        </p:nvSpPr>
        <p:spPr>
          <a:xfrm>
            <a:off x="9511653" y="2786488"/>
            <a:ext cx="2570403" cy="912586"/>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kumimoji="0" lang="zh-CN" altLang="en-US" sz="1100" b="1" i="0" u="none" strike="noStrike" kern="1200" cap="none" spc="0" normalizeH="0" baseline="0" noProof="0" dirty="0">
                <a:ln>
                  <a:noFill/>
                </a:ln>
                <a:solidFill>
                  <a:srgbClr val="C00000"/>
                </a:solidFill>
                <a:effectLst/>
                <a:uLnTx/>
                <a:uFillTx/>
              </a:rPr>
              <a:t>   任务分工：</a:t>
            </a:r>
            <a:r>
              <a:rPr lang="zh-CN" altLang="en-US" sz="1100" dirty="0">
                <a:solidFill>
                  <a:srgbClr val="C00000"/>
                </a:solidFill>
              </a:rPr>
              <a:t>高速数据传输</a:t>
            </a:r>
            <a:endParaRPr lang="en-US" altLang="zh-CN" sz="1100" dirty="0">
              <a:solidFill>
                <a:srgbClr val="C00000"/>
              </a:solidFill>
            </a:endParaRPr>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华中师范大学  物理学院</a:t>
            </a:r>
            <a:endParaRPr lang="en-US" altLang="zh-CN" sz="1100" dirty="0"/>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教授</a:t>
            </a:r>
          </a:p>
        </p:txBody>
      </p:sp>
      <p:sp>
        <p:nvSpPr>
          <p:cNvPr id="46" name="文本框 45"/>
          <p:cNvSpPr txBox="1"/>
          <p:nvPr/>
        </p:nvSpPr>
        <p:spPr>
          <a:xfrm>
            <a:off x="7854295" y="1114377"/>
            <a:ext cx="2297873"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项目团队主要骨干</a:t>
            </a:r>
          </a:p>
        </p:txBody>
      </p:sp>
      <p:pic>
        <p:nvPicPr>
          <p:cNvPr id="51" name="图片 50">
            <a:extLst>
              <a:ext uri="{FF2B5EF4-FFF2-40B4-BE49-F238E27FC236}">
                <a16:creationId xmlns:a16="http://schemas.microsoft.com/office/drawing/2014/main" id="{3F8FED89-0E09-46B2-BA98-528581017072}"/>
              </a:ext>
            </a:extLst>
          </p:cNvPr>
          <p:cNvPicPr>
            <a:picLocks noChangeAspect="1"/>
          </p:cNvPicPr>
          <p:nvPr/>
        </p:nvPicPr>
        <p:blipFill>
          <a:blip r:embed="rId31"/>
          <a:stretch>
            <a:fillRect/>
          </a:stretch>
        </p:blipFill>
        <p:spPr>
          <a:xfrm>
            <a:off x="100669" y="1634170"/>
            <a:ext cx="4897338" cy="1848533"/>
          </a:xfrm>
          <a:prstGeom prst="rect">
            <a:avLst/>
          </a:prstGeom>
        </p:spPr>
      </p:pic>
      <p:sp>
        <p:nvSpPr>
          <p:cNvPr id="52" name="文本框 51">
            <a:extLst>
              <a:ext uri="{FF2B5EF4-FFF2-40B4-BE49-F238E27FC236}">
                <a16:creationId xmlns:a16="http://schemas.microsoft.com/office/drawing/2014/main" id="{F3EBA3CC-4914-4FA7-B863-E4D4860AFD48}"/>
              </a:ext>
            </a:extLst>
          </p:cNvPr>
          <p:cNvSpPr txBox="1"/>
          <p:nvPr/>
        </p:nvSpPr>
        <p:spPr>
          <a:xfrm>
            <a:off x="918122" y="1136888"/>
            <a:ext cx="3262432" cy="400110"/>
          </a:xfrm>
          <a:prstGeom prst="rect">
            <a:avLst/>
          </a:prstGeom>
          <a:noFill/>
        </p:spPr>
        <p:txBody>
          <a:bodyPr wrap="none" rtlCol="0">
            <a:spAutoFit/>
          </a:bodyPr>
          <a:lstStyle/>
          <a:p>
            <a:r>
              <a:rPr lang="zh-CN" altLang="en-US" sz="2000" b="1" dirty="0">
                <a:latin typeface="微软雅黑" panose="020B0503020204020204" pitchFamily="34" charset="-122"/>
                <a:ea typeface="微软雅黑" panose="020B0503020204020204" pitchFamily="34" charset="-122"/>
              </a:rPr>
              <a:t>项目的组织架构与任务分工</a:t>
            </a:r>
          </a:p>
        </p:txBody>
      </p:sp>
      <p:pic>
        <p:nvPicPr>
          <p:cNvPr id="2050" name="Picture 2" descr="https://phy.ccnu.edu.cn/virtual_attach_file.vsb?afc=oU4LuYo7C8Lm9sLU4NYLRWVUlLYMNUn8MRGZnl-sMRvZnll0gihFp2hmCIa0nky8LShVLYysnNW7nzLsLmlaLlWko7U8UmlPUlWkMRfRMNQFL7rkn7nVozMFLmnVM7-Jv2bjo4Oeosfw_5MXCsL0qIbtpYyPLRC4g47bLm9ZgtA8pUScc&amp;oid=1231847406&amp;tid=1063&amp;nid=19288&amp;e=.png">
            <a:extLst>
              <a:ext uri="{FF2B5EF4-FFF2-40B4-BE49-F238E27FC236}">
                <a16:creationId xmlns:a16="http://schemas.microsoft.com/office/drawing/2014/main" id="{FC301EA7-F059-44F8-AED1-7BC0B88AC9BF}"/>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8562147" y="2905509"/>
            <a:ext cx="910507" cy="7720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20B7C22-EF06-4F9D-A028-4CB2214663FC}"/>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5209393" y="5560036"/>
            <a:ext cx="712826" cy="824358"/>
          </a:xfrm>
          <a:prstGeom prst="rect">
            <a:avLst/>
          </a:prstGeom>
          <a:noFill/>
          <a:extLst>
            <a:ext uri="{909E8E84-426E-40DD-AFC4-6F175D3DCCD1}">
              <a14:hiddenFill xmlns:a14="http://schemas.microsoft.com/office/drawing/2010/main">
                <a:solidFill>
                  <a:srgbClr val="FFFFFF"/>
                </a:solidFill>
              </a14:hiddenFill>
            </a:ext>
          </a:extLst>
        </p:spPr>
      </p:pic>
      <p:sp>
        <p:nvSpPr>
          <p:cNvPr id="48" name="文本框 47">
            <a:extLst>
              <a:ext uri="{FF2B5EF4-FFF2-40B4-BE49-F238E27FC236}">
                <a16:creationId xmlns:a16="http://schemas.microsoft.com/office/drawing/2014/main" id="{9D7DF0C2-D3F8-4E32-83FE-30627C9AE6E8}"/>
              </a:ext>
            </a:extLst>
          </p:cNvPr>
          <p:cNvSpPr txBox="1"/>
          <p:nvPr>
            <p:custDataLst>
              <p:tags r:id="rId2"/>
            </p:custDataLst>
          </p:nvPr>
        </p:nvSpPr>
        <p:spPr>
          <a:xfrm>
            <a:off x="5190117" y="6384394"/>
            <a:ext cx="800660" cy="338554"/>
          </a:xfrm>
          <a:prstGeom prst="rect">
            <a:avLst/>
          </a:prstGeom>
          <a:noFill/>
        </p:spPr>
        <p:txBody>
          <a:bodyPr wrap="square" rtlCol="0">
            <a:spAutoFit/>
          </a:bodyPr>
          <a:lstStyle/>
          <a:p>
            <a:pPr algn="ctr"/>
            <a:r>
              <a:rPr lang="zh-CN" altLang="en-US" sz="1600" b="1" dirty="0">
                <a:solidFill>
                  <a:prstClr val="black"/>
                </a:solidFill>
                <a:latin typeface="微软雅黑" panose="020B0503020204020204" pitchFamily="34" charset="-122"/>
                <a:ea typeface="微软雅黑" panose="020B0503020204020204" pitchFamily="34" charset="-122"/>
              </a:rPr>
              <a:t>王进红</a:t>
            </a:r>
          </a:p>
        </p:txBody>
      </p:sp>
      <p:sp>
        <p:nvSpPr>
          <p:cNvPr id="49" name="文本占位符 34">
            <a:extLst>
              <a:ext uri="{FF2B5EF4-FFF2-40B4-BE49-F238E27FC236}">
                <a16:creationId xmlns:a16="http://schemas.microsoft.com/office/drawing/2014/main" id="{A1A7E6AB-9D7F-4390-8765-9BFF143D62FC}"/>
              </a:ext>
            </a:extLst>
          </p:cNvPr>
          <p:cNvSpPr txBox="1"/>
          <p:nvPr>
            <p:custDataLst>
              <p:tags r:id="rId3"/>
            </p:custDataLst>
          </p:nvPr>
        </p:nvSpPr>
        <p:spPr>
          <a:xfrm>
            <a:off x="5966136" y="5411479"/>
            <a:ext cx="2585534" cy="1302096"/>
          </a:xfrm>
          <a:prstGeom prst="rect">
            <a:avLst/>
          </a:prstGeom>
          <a:solidFill>
            <a:srgbClr val="DAE3F3">
              <a:alpha val="56078"/>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800" b="1" kern="1200" baseline="0" dirty="0" smtClean="0">
                <a:solidFill>
                  <a:srgbClr val="0A3876"/>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50000"/>
              </a:lnSpc>
              <a:spcBef>
                <a:spcPts val="0"/>
              </a:spcBef>
              <a:buClr>
                <a:srgbClr val="0A3876"/>
              </a:buClr>
              <a:buNone/>
              <a:defRPr/>
            </a:pPr>
            <a:r>
              <a:rPr kumimoji="0" lang="zh-CN" altLang="en-US" sz="1100" b="1" i="0" u="none" strike="noStrike" kern="1200" cap="none" spc="0" normalizeH="0" baseline="0" noProof="0" dirty="0">
                <a:ln>
                  <a:noFill/>
                </a:ln>
                <a:solidFill>
                  <a:srgbClr val="C00000"/>
                </a:solidFill>
                <a:effectLst/>
                <a:uLnTx/>
                <a:uFillTx/>
              </a:rPr>
              <a:t>       任务分工：</a:t>
            </a:r>
            <a:r>
              <a:rPr lang="zh-CN" altLang="en-US" sz="1100" dirty="0">
                <a:solidFill>
                  <a:srgbClr val="C00000"/>
                </a:solidFill>
              </a:rPr>
              <a:t>高速数据传输</a:t>
            </a:r>
            <a:endParaRPr lang="en-US" altLang="zh-CN" sz="1100" b="0" dirty="0">
              <a:solidFill>
                <a:schemeClr val="tx1"/>
              </a:solidFill>
            </a:endParaRPr>
          </a:p>
          <a:p>
            <a:pPr marL="342900" indent="-342900" eaLnBrk="0" fontAlgn="base" hangingPunct="0">
              <a:lnSpc>
                <a:spcPct val="150000"/>
              </a:lnSpc>
              <a:spcBef>
                <a:spcPts val="0"/>
              </a:spcBef>
              <a:buClr>
                <a:srgbClr val="0A3876"/>
              </a:buClr>
              <a:buFont typeface="Wingdings" panose="05000000000000000000" pitchFamily="2" charset="2"/>
              <a:buChar char="n"/>
              <a:defRPr/>
            </a:pPr>
            <a:endParaRPr lang="en-US" altLang="zh-CN" sz="1100" dirty="0"/>
          </a:p>
          <a:p>
            <a:pPr marL="34290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中国科学技术大学  核探测与核电子学国家重点实验室</a:t>
            </a:r>
            <a:endParaRPr lang="en-US" altLang="zh-CN" sz="1100" dirty="0"/>
          </a:p>
          <a:p>
            <a:pPr marL="342900" lvl="0" indent="-342900" eaLnBrk="0" fontAlgn="base" hangingPunct="0">
              <a:lnSpc>
                <a:spcPct val="150000"/>
              </a:lnSpc>
              <a:spcBef>
                <a:spcPts val="0"/>
              </a:spcBef>
              <a:buClr>
                <a:srgbClr val="0A3876"/>
              </a:buClr>
              <a:buFont typeface="Wingdings" panose="05000000000000000000" pitchFamily="2" charset="2"/>
              <a:buChar char="n"/>
              <a:defRPr/>
            </a:pPr>
            <a:r>
              <a:rPr lang="zh-CN" altLang="en-US" sz="1100" dirty="0"/>
              <a:t>教授</a:t>
            </a:r>
            <a:r>
              <a:rPr lang="en-US" altLang="zh-CN" sz="1100" dirty="0">
                <a:solidFill>
                  <a:srgbClr val="00B0F0"/>
                </a:solidFill>
              </a:rPr>
              <a:t>   (</a:t>
            </a:r>
            <a:r>
              <a:rPr lang="zh-CN" altLang="en-US" sz="1100" dirty="0">
                <a:solidFill>
                  <a:srgbClr val="00B0F0"/>
                </a:solidFill>
              </a:rPr>
              <a:t>获海外人才计划支持</a:t>
            </a:r>
            <a:r>
              <a:rPr lang="en-US" altLang="zh-CN" sz="1100" dirty="0">
                <a:solidFill>
                  <a:srgbClr val="00B0F0"/>
                </a:solidFill>
              </a:rPr>
              <a:t>)</a:t>
            </a:r>
          </a:p>
        </p:txBody>
      </p:sp>
      <p:sp>
        <p:nvSpPr>
          <p:cNvPr id="50" name="文本框 49">
            <a:extLst>
              <a:ext uri="{FF2B5EF4-FFF2-40B4-BE49-F238E27FC236}">
                <a16:creationId xmlns:a16="http://schemas.microsoft.com/office/drawing/2014/main" id="{C69213D5-C393-4A12-8C8F-58FFF677BF46}"/>
              </a:ext>
            </a:extLst>
          </p:cNvPr>
          <p:cNvSpPr txBox="1"/>
          <p:nvPr/>
        </p:nvSpPr>
        <p:spPr>
          <a:xfrm>
            <a:off x="6202619" y="5693305"/>
            <a:ext cx="1930510" cy="276999"/>
          </a:xfrm>
          <a:prstGeom prst="rect">
            <a:avLst/>
          </a:prstGeom>
          <a:noFill/>
        </p:spPr>
        <p:txBody>
          <a:bodyPr wrap="square">
            <a:spAutoFit/>
          </a:bodyPr>
          <a:lstStyle/>
          <a:p>
            <a:r>
              <a:rPr lang="zh-CN" altLang="en-US" sz="1200" b="0" dirty="0">
                <a:solidFill>
                  <a:schemeClr val="tx1"/>
                </a:solidFill>
                <a:latin typeface="黑体" panose="02010609060101010101" pitchFamily="49" charset="-122"/>
                <a:ea typeface="黑体" panose="02010609060101010101" pitchFamily="49" charset="-122"/>
              </a:rPr>
              <a:t>（主要负责</a:t>
            </a:r>
            <a:r>
              <a:rPr lang="zh-CN" altLang="en-US" sz="1200" dirty="0">
                <a:latin typeface="黑体" panose="02010609060101010101" pitchFamily="49" charset="-122"/>
                <a:ea typeface="黑体" panose="02010609060101010101" pitchFamily="49" charset="-122"/>
              </a:rPr>
              <a:t>数据</a:t>
            </a:r>
            <a:r>
              <a:rPr lang="zh-CN" altLang="en-US" sz="1200" b="0" dirty="0">
                <a:solidFill>
                  <a:schemeClr val="tx1"/>
                </a:solidFill>
                <a:latin typeface="黑体" panose="02010609060101010101" pitchFamily="49" charset="-122"/>
                <a:ea typeface="黑体" panose="02010609060101010101" pitchFamily="49" charset="-122"/>
              </a:rPr>
              <a:t>接口芯片）</a:t>
            </a:r>
            <a:endParaRPr lang="zh-CN" altLang="en-US" sz="1200" dirty="0">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摘 要</a:t>
            </a:r>
          </a:p>
        </p:txBody>
      </p:sp>
      <p:sp>
        <p:nvSpPr>
          <p:cNvPr id="3" name="文本框 2"/>
          <p:cNvSpPr txBox="1"/>
          <p:nvPr/>
        </p:nvSpPr>
        <p:spPr>
          <a:xfrm>
            <a:off x="3344097" y="1255963"/>
            <a:ext cx="5293360" cy="4117474"/>
          </a:xfrm>
          <a:prstGeom prst="rect">
            <a:avLst/>
          </a:prstGeom>
          <a:noFill/>
        </p:spPr>
        <p:txBody>
          <a:bodyPr wrap="square" rtlCol="0">
            <a:spAutoFit/>
          </a:bodyPr>
          <a:lstStyle/>
          <a:p>
            <a:pPr>
              <a:lnSpc>
                <a:spcPct val="150000"/>
              </a:lnSpc>
            </a:pPr>
            <a:r>
              <a:rPr lang="zh-CN" altLang="en-US" sz="3600" dirty="0">
                <a:latin typeface="黑体" panose="02010609060101010101" pitchFamily="49" charset="-122"/>
                <a:ea typeface="黑体" panose="02010609060101010101" pitchFamily="49" charset="-122"/>
              </a:rPr>
              <a:t>一、项目背景介绍</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b="1" dirty="0">
                <a:solidFill>
                  <a:srgbClr val="C00000"/>
                </a:solidFill>
                <a:latin typeface="黑体" panose="02010609060101010101" pitchFamily="49" charset="-122"/>
                <a:ea typeface="黑体" panose="02010609060101010101" pitchFamily="49" charset="-122"/>
              </a:rPr>
              <a:t>二、工作进展报告</a:t>
            </a:r>
            <a:endParaRPr lang="en-US" altLang="zh-CN" sz="3600" b="1" dirty="0">
              <a:solidFill>
                <a:srgbClr val="C00000"/>
              </a:solidFill>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三、人才培养与国际合作</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四、经费使用情况</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五、后续工作计划</a:t>
            </a:r>
            <a:endParaRPr lang="en-US" altLang="zh-CN" sz="3600" dirty="0">
              <a:latin typeface="黑体" panose="02010609060101010101" pitchFamily="49" charset="-122"/>
              <a:ea typeface="黑体" panose="02010609060101010101" pitchFamily="49" charset="-122"/>
            </a:endParaRPr>
          </a:p>
        </p:txBody>
      </p:sp>
      <p:sp>
        <p:nvSpPr>
          <p:cNvPr id="6" name="灯片编号占位符 5"/>
          <p:cNvSpPr>
            <a:spLocks noGrp="1"/>
          </p:cNvSpPr>
          <p:nvPr>
            <p:ph type="sldNum" sz="quarter" idx="12"/>
          </p:nvPr>
        </p:nvSpPr>
        <p:spPr/>
        <p:txBody>
          <a:bodyPr/>
          <a:lstStyle/>
          <a:p>
            <a:fld id="{EFB6E2E6-D0CA-48DE-B60E-86B157FAE8E5}" type="slidenum">
              <a:rPr lang="zh-CN" altLang="en-US" smtClean="0"/>
              <a:t>8</a:t>
            </a:fld>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5" y="90146"/>
            <a:ext cx="9746343" cy="838200"/>
          </a:xfrm>
        </p:spPr>
        <p:txBody>
          <a:bodyPr/>
          <a:lstStyle/>
          <a:p>
            <a:r>
              <a:rPr lang="zh-CN" altLang="en-US" dirty="0"/>
              <a:t>研究内容</a:t>
            </a:r>
            <a:r>
              <a:rPr lang="en-US" altLang="zh-CN" dirty="0"/>
              <a:t>1</a:t>
            </a:r>
            <a:r>
              <a:rPr lang="zh-CN" altLang="en-US" dirty="0"/>
              <a:t>：硬件触发系统架构研究</a:t>
            </a:r>
          </a:p>
        </p:txBody>
      </p:sp>
      <p:sp>
        <p:nvSpPr>
          <p:cNvPr id="7" name="Rectangle 2"/>
          <p:cNvSpPr>
            <a:spLocks noChangeArrowheads="1"/>
          </p:cNvSpPr>
          <p:nvPr/>
        </p:nvSpPr>
        <p:spPr bwMode="auto">
          <a:xfrm>
            <a:off x="6999287"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3" name="Rectangle 4"/>
          <p:cNvSpPr>
            <a:spLocks noChangeArrowheads="1"/>
          </p:cNvSpPr>
          <p:nvPr/>
        </p:nvSpPr>
        <p:spPr bwMode="auto">
          <a:xfrm>
            <a:off x="6741583" y="8720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pic>
        <p:nvPicPr>
          <p:cNvPr id="16" name="图片 15">
            <a:extLst>
              <a:ext uri="{FF2B5EF4-FFF2-40B4-BE49-F238E27FC236}">
                <a16:creationId xmlns:a16="http://schemas.microsoft.com/office/drawing/2014/main" id="{BD004D96-E983-4270-902B-18D388282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025" y="2081558"/>
            <a:ext cx="4875512" cy="2229886"/>
          </a:xfrm>
          <a:prstGeom prst="rect">
            <a:avLst/>
          </a:prstGeom>
          <a:noFill/>
        </p:spPr>
      </p:pic>
      <p:pic>
        <p:nvPicPr>
          <p:cNvPr id="17" name="图片 16">
            <a:extLst>
              <a:ext uri="{FF2B5EF4-FFF2-40B4-BE49-F238E27FC236}">
                <a16:creationId xmlns:a16="http://schemas.microsoft.com/office/drawing/2014/main" id="{837012FC-6B10-41DE-891D-35AEFB2DE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0776" y="2092163"/>
            <a:ext cx="3929760" cy="2158148"/>
          </a:xfrm>
          <a:prstGeom prst="rect">
            <a:avLst/>
          </a:prstGeom>
          <a:noFill/>
        </p:spPr>
      </p:pic>
      <p:sp>
        <p:nvSpPr>
          <p:cNvPr id="18" name="文本框 10">
            <a:extLst>
              <a:ext uri="{FF2B5EF4-FFF2-40B4-BE49-F238E27FC236}">
                <a16:creationId xmlns:a16="http://schemas.microsoft.com/office/drawing/2014/main" id="{0B563494-58AA-72DA-48A9-F9F932FBFB43}"/>
              </a:ext>
            </a:extLst>
          </p:cNvPr>
          <p:cNvSpPr txBox="1"/>
          <p:nvPr/>
        </p:nvSpPr>
        <p:spPr>
          <a:xfrm>
            <a:off x="561837" y="1073051"/>
            <a:ext cx="9953763" cy="8744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经典的触发架构：主要接收</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子探测器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击中</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信号（获得的信息量较少），并进行触发判选</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本项目：发展基于高速光纤链路的、</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触发与数据获取数据流融合的触发系统</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架构</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文本框 12">
            <a:extLst>
              <a:ext uri="{FF2B5EF4-FFF2-40B4-BE49-F238E27FC236}">
                <a16:creationId xmlns:a16="http://schemas.microsoft.com/office/drawing/2014/main" id="{403A9AB9-42E7-ABF4-8B84-FAA767FF4D18}"/>
              </a:ext>
            </a:extLst>
          </p:cNvPr>
          <p:cNvSpPr txBox="1"/>
          <p:nvPr/>
        </p:nvSpPr>
        <p:spPr>
          <a:xfrm>
            <a:off x="1117605" y="4297528"/>
            <a:ext cx="9608307" cy="8744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使触发逻辑以更低的延迟、更高的带宽访问到</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尽可能</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完整的探测器数据</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从而更准确、</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更便捷地</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实现触发判选和</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触发匹配</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文本框 19">
            <a:extLst>
              <a:ext uri="{FF2B5EF4-FFF2-40B4-BE49-F238E27FC236}">
                <a16:creationId xmlns:a16="http://schemas.microsoft.com/office/drawing/2014/main" id="{1D23D2F6-61CA-4A7E-9242-DD4AD5435088}"/>
              </a:ext>
            </a:extLst>
          </p:cNvPr>
          <p:cNvSpPr txBox="1"/>
          <p:nvPr/>
        </p:nvSpPr>
        <p:spPr>
          <a:xfrm>
            <a:off x="438151" y="5395486"/>
            <a:ext cx="11211306" cy="455061"/>
          </a:xfrm>
          <a:prstGeom prst="rect">
            <a:avLst/>
          </a:prstGeom>
          <a:noFill/>
        </p:spPr>
        <p:txBody>
          <a:bodyPr wrap="square">
            <a:spAutoFit/>
          </a:bodyPr>
          <a:lstStyle/>
          <a:p>
            <a:pPr>
              <a:lnSpc>
                <a:spcPts val="3200"/>
              </a:lnSpc>
              <a:spcBef>
                <a:spcPts val="0"/>
              </a:spcBef>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关键技术指标：</a:t>
            </a:r>
            <a:r>
              <a:rPr lang="zh-CN"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触发系统</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最高触发率</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&gt;1 MHz</a:t>
            </a:r>
            <a:r>
              <a:rPr lang="zh-CN" altLang="zh-CN" sz="1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死时间 ≤</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 ns </a:t>
            </a:r>
            <a:r>
              <a:rPr lang="en-US"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个时钟周期</a:t>
            </a:r>
            <a:r>
              <a:rPr lang="en-US"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一级触发</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算法</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延迟</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&lt;2.5 </a:t>
            </a:r>
            <a:r>
              <a:rPr lang="en-US" altLang="zh-CN" sz="1800"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endPar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3023" y="130398"/>
            <a:ext cx="11255282" cy="838200"/>
          </a:xfrm>
        </p:spPr>
        <p:txBody>
          <a:bodyPr/>
          <a:lstStyle/>
          <a:p>
            <a:r>
              <a:rPr lang="zh-CN" altLang="en-US" dirty="0"/>
              <a:t>工作进展：完成硬件触发系统架构设计和原型板卡研制</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10</a:t>
            </a:fld>
            <a:endParaRPr lang="zh-CN" altLang="en-US"/>
          </a:p>
        </p:txBody>
      </p:sp>
      <p:sp>
        <p:nvSpPr>
          <p:cNvPr id="4" name="文本框 3"/>
          <p:cNvSpPr txBox="1"/>
          <p:nvPr/>
        </p:nvSpPr>
        <p:spPr>
          <a:xfrm>
            <a:off x="690381" y="4138950"/>
            <a:ext cx="5076825" cy="489558"/>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子触发、总触发及数据模拟板卡研制</a:t>
            </a:r>
            <a:endParaRPr lang="en-US" altLang="zh-CN" dirty="0"/>
          </a:p>
        </p:txBody>
      </p:sp>
      <p:sp>
        <p:nvSpPr>
          <p:cNvPr id="16" name="Rectangle 4"/>
          <p:cNvSpPr>
            <a:spLocks noChangeArrowheads="1"/>
          </p:cNvSpPr>
          <p:nvPr/>
        </p:nvSpPr>
        <p:spPr bwMode="auto">
          <a:xfrm>
            <a:off x="45720" y="267790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文本框 13">
            <a:extLst>
              <a:ext uri="{FF2B5EF4-FFF2-40B4-BE49-F238E27FC236}">
                <a16:creationId xmlns:a16="http://schemas.microsoft.com/office/drawing/2014/main" id="{89323B2B-898B-4871-81DA-83615DE58316}"/>
              </a:ext>
            </a:extLst>
          </p:cNvPr>
          <p:cNvSpPr txBox="1"/>
          <p:nvPr/>
        </p:nvSpPr>
        <p:spPr>
          <a:xfrm>
            <a:off x="690381" y="1003839"/>
            <a:ext cx="5076825" cy="453457"/>
          </a:xfrm>
          <a:prstGeom prst="rect">
            <a:avLst/>
          </a:prstGeom>
          <a:noFill/>
        </p:spPr>
        <p:txBody>
          <a:bodyPr wrap="square">
            <a:spAutoFit/>
          </a:bodyPr>
          <a:lstStyle/>
          <a:p>
            <a:pPr marL="342900" indent="-342900">
              <a:lnSpc>
                <a:spcPct val="130000"/>
              </a:lnSpc>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硬件触发系统架构设计</a:t>
            </a:r>
            <a:endParaRPr lang="en-US" altLang="zh-CN" sz="2000" b="1" dirty="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D1E92106-7696-4C8E-A542-6AB789A84918}"/>
              </a:ext>
            </a:extLst>
          </p:cNvPr>
          <p:cNvSpPr txBox="1"/>
          <p:nvPr/>
        </p:nvSpPr>
        <p:spPr>
          <a:xfrm>
            <a:off x="6967131" y="985836"/>
            <a:ext cx="3411538" cy="453457"/>
          </a:xfrm>
          <a:prstGeom prst="rect">
            <a:avLst/>
          </a:prstGeom>
          <a:noFill/>
        </p:spPr>
        <p:txBody>
          <a:bodyPr wrap="square">
            <a:spAutoFit/>
          </a:bodyPr>
          <a:lstStyle/>
          <a:p>
            <a:pPr marL="342900" indent="-342900">
              <a:lnSpc>
                <a:spcPct val="130000"/>
              </a:lnSpc>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验证测试与系统联调</a:t>
            </a:r>
            <a:endParaRPr lang="en-US" altLang="zh-CN" sz="2000" b="1" dirty="0">
              <a:latin typeface="微软雅黑" panose="020B0503020204020204" pitchFamily="34" charset="-122"/>
              <a:ea typeface="微软雅黑" panose="020B0503020204020204" pitchFamily="34" charset="-122"/>
            </a:endParaRPr>
          </a:p>
        </p:txBody>
      </p:sp>
      <p:pic>
        <p:nvPicPr>
          <p:cNvPr id="23" name="图片 22">
            <a:extLst>
              <a:ext uri="{FF2B5EF4-FFF2-40B4-BE49-F238E27FC236}">
                <a16:creationId xmlns:a16="http://schemas.microsoft.com/office/drawing/2014/main" id="{11C79A06-B52E-43D2-A642-BCB9FF5DC6E8}"/>
              </a:ext>
            </a:extLst>
          </p:cNvPr>
          <p:cNvPicPr/>
          <p:nvPr/>
        </p:nvPicPr>
        <p:blipFill rotWithShape="1">
          <a:blip r:embed="rId2" cstate="print">
            <a:extLst>
              <a:ext uri="{28A0092B-C50C-407E-A947-70E740481C1C}">
                <a14:useLocalDpi xmlns:a14="http://schemas.microsoft.com/office/drawing/2010/main" val="0"/>
              </a:ext>
            </a:extLst>
          </a:blip>
          <a:srcRect l="24225" t="6777" b="9892"/>
          <a:stretch/>
        </p:blipFill>
        <p:spPr bwMode="auto">
          <a:xfrm rot="16200000">
            <a:off x="7541762" y="1088603"/>
            <a:ext cx="1742220" cy="2554740"/>
          </a:xfrm>
          <a:prstGeom prst="rect">
            <a:avLst/>
          </a:prstGeom>
          <a:ln>
            <a:noFill/>
          </a:ln>
          <a:extLst>
            <a:ext uri="{53640926-AAD7-44D8-BBD7-CCE9431645EC}">
              <a14:shadowObscured xmlns:a14="http://schemas.microsoft.com/office/drawing/2010/main"/>
            </a:ext>
          </a:extLst>
        </p:spPr>
      </p:pic>
      <p:sp>
        <p:nvSpPr>
          <p:cNvPr id="25" name="文本框 24">
            <a:extLst>
              <a:ext uri="{FF2B5EF4-FFF2-40B4-BE49-F238E27FC236}">
                <a16:creationId xmlns:a16="http://schemas.microsoft.com/office/drawing/2014/main" id="{8064C844-09B0-4C1C-B8C6-C5D8DE663B10}"/>
              </a:ext>
            </a:extLst>
          </p:cNvPr>
          <p:cNvSpPr txBox="1"/>
          <p:nvPr/>
        </p:nvSpPr>
        <p:spPr>
          <a:xfrm>
            <a:off x="5586163" y="5124075"/>
            <a:ext cx="6561387" cy="1686167"/>
          </a:xfrm>
          <a:prstGeom prst="rect">
            <a:avLst/>
          </a:prstGeom>
          <a:noFill/>
        </p:spPr>
        <p:txBody>
          <a:bodyPr wrap="square">
            <a:spAutoFit/>
          </a:bodyPr>
          <a:lstStyle/>
          <a:p>
            <a:pPr marL="285750" indent="-285750">
              <a:lnSpc>
                <a:spcPts val="3200"/>
              </a:lnSpc>
              <a:spcBef>
                <a:spcPts val="0"/>
              </a:spcBef>
              <a:buFont typeface="Wingdings" panose="05000000000000000000" pitchFamily="2" charset="2"/>
              <a:buChar char="ü"/>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完成了实验室测试，并参加</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了两次</a:t>
            </a:r>
            <a:r>
              <a:rPr lang="en-US" altLang="zh-CN" sz="1800" b="1" dirty="0">
                <a:latin typeface="微软雅黑" panose="020B0503020204020204" pitchFamily="34" charset="-122"/>
                <a:ea typeface="微软雅黑" panose="020B0503020204020204" pitchFamily="34" charset="-122"/>
                <a:cs typeface="Times New Roman" panose="02020603050405020304" pitchFamily="18" charset="0"/>
              </a:rPr>
              <a:t>CERN</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束流实验</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3200"/>
              </a:lnSpc>
              <a:spcBef>
                <a:spcPts val="0"/>
              </a:spcBef>
              <a:buFont typeface="Wingdings" panose="05000000000000000000" pitchFamily="2" charset="2"/>
              <a:buChar char="ü"/>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实测</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触发死时间</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25ns</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最高触发率</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远大于</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1MHz</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（实测最小可区分的事例间隔可达</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~100ns</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3200"/>
              </a:lnSpc>
              <a:spcBef>
                <a:spcPts val="0"/>
              </a:spcBef>
              <a:buFont typeface="Wingdings" panose="05000000000000000000" pitchFamily="2" charset="2"/>
              <a:buChar char="ü"/>
            </a:pP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一级触发算法总延迟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1.9μs </a:t>
            </a:r>
            <a:r>
              <a:rPr lang="en-US" altLang="zh-CN" sz="16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详见下文研究内容</a:t>
            </a:r>
            <a:r>
              <a:rPr lang="en-US" altLang="zh-CN" sz="16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16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介绍</a:t>
            </a:r>
            <a:r>
              <a:rPr lang="en-US" altLang="zh-CN" sz="16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0C697E9D-D2BE-49CF-9BEF-7EB46E09E5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6533" y="1494598"/>
            <a:ext cx="1302012" cy="1736015"/>
          </a:xfrm>
          <a:prstGeom prst="rect">
            <a:avLst/>
          </a:prstGeom>
        </p:spPr>
      </p:pic>
      <p:pic>
        <p:nvPicPr>
          <p:cNvPr id="27" name="图片 26">
            <a:extLst>
              <a:ext uri="{FF2B5EF4-FFF2-40B4-BE49-F238E27FC236}">
                <a16:creationId xmlns:a16="http://schemas.microsoft.com/office/drawing/2014/main" id="{30B43DBB-6DC6-47EB-B9EB-93F6AB5067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6420" y="3309733"/>
            <a:ext cx="4002125" cy="1799783"/>
          </a:xfrm>
          <a:prstGeom prst="rect">
            <a:avLst/>
          </a:prstGeom>
        </p:spPr>
      </p:pic>
      <p:grpSp>
        <p:nvGrpSpPr>
          <p:cNvPr id="26" name="组合 25">
            <a:extLst>
              <a:ext uri="{FF2B5EF4-FFF2-40B4-BE49-F238E27FC236}">
                <a16:creationId xmlns:a16="http://schemas.microsoft.com/office/drawing/2014/main" id="{74F8690F-7CC9-48BC-8B2D-BFB9AECAC114}"/>
              </a:ext>
            </a:extLst>
          </p:cNvPr>
          <p:cNvGrpSpPr/>
          <p:nvPr/>
        </p:nvGrpSpPr>
        <p:grpSpPr>
          <a:xfrm>
            <a:off x="3083986" y="1556330"/>
            <a:ext cx="3298718" cy="2147873"/>
            <a:chOff x="3213717" y="1765114"/>
            <a:chExt cx="3298718" cy="2147873"/>
          </a:xfrm>
        </p:grpSpPr>
        <p:sp>
          <p:nvSpPr>
            <p:cNvPr id="21" name="文本框 20">
              <a:extLst>
                <a:ext uri="{FF2B5EF4-FFF2-40B4-BE49-F238E27FC236}">
                  <a16:creationId xmlns:a16="http://schemas.microsoft.com/office/drawing/2014/main" id="{7D456763-7DD3-4C76-A127-4F60F9B2673E}"/>
                </a:ext>
              </a:extLst>
            </p:cNvPr>
            <p:cNvSpPr txBox="1"/>
            <p:nvPr/>
          </p:nvSpPr>
          <p:spPr>
            <a:xfrm>
              <a:off x="3776360" y="1765114"/>
              <a:ext cx="1849189" cy="307777"/>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子探测器触发架构</a:t>
              </a:r>
            </a:p>
          </p:txBody>
        </p:sp>
        <p:pic>
          <p:nvPicPr>
            <p:cNvPr id="13" name="图片 12">
              <a:extLst>
                <a:ext uri="{FF2B5EF4-FFF2-40B4-BE49-F238E27FC236}">
                  <a16:creationId xmlns:a16="http://schemas.microsoft.com/office/drawing/2014/main" id="{A4CF8E9C-594D-443D-9CDB-66EE244384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3717" y="2110100"/>
              <a:ext cx="3298718" cy="1802887"/>
            </a:xfrm>
            <a:prstGeom prst="rect">
              <a:avLst/>
            </a:prstGeom>
          </p:spPr>
        </p:pic>
      </p:grpSp>
      <p:grpSp>
        <p:nvGrpSpPr>
          <p:cNvPr id="24" name="组合 23">
            <a:extLst>
              <a:ext uri="{FF2B5EF4-FFF2-40B4-BE49-F238E27FC236}">
                <a16:creationId xmlns:a16="http://schemas.microsoft.com/office/drawing/2014/main" id="{966F69ED-2E80-4B7D-9984-BD291C57F93F}"/>
              </a:ext>
            </a:extLst>
          </p:cNvPr>
          <p:cNvGrpSpPr/>
          <p:nvPr/>
        </p:nvGrpSpPr>
        <p:grpSpPr>
          <a:xfrm>
            <a:off x="480444" y="1556330"/>
            <a:ext cx="2335502" cy="2222464"/>
            <a:chOff x="629154" y="1763363"/>
            <a:chExt cx="2335502" cy="2222464"/>
          </a:xfrm>
        </p:grpSpPr>
        <p:sp>
          <p:nvSpPr>
            <p:cNvPr id="20" name="文本框 19">
              <a:extLst>
                <a:ext uri="{FF2B5EF4-FFF2-40B4-BE49-F238E27FC236}">
                  <a16:creationId xmlns:a16="http://schemas.microsoft.com/office/drawing/2014/main" id="{076AC799-0C0C-4D95-8652-6EA452F3510D}"/>
                </a:ext>
              </a:extLst>
            </p:cNvPr>
            <p:cNvSpPr txBox="1"/>
            <p:nvPr/>
          </p:nvSpPr>
          <p:spPr>
            <a:xfrm>
              <a:off x="780630" y="1763363"/>
              <a:ext cx="1974090" cy="307777"/>
            </a:xfrm>
            <a:prstGeom prst="rect">
              <a:avLst/>
            </a:prstGeom>
            <a:solidFill>
              <a:schemeClr val="bg1"/>
            </a:solid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硬件触发系统总体架构</a:t>
              </a:r>
            </a:p>
          </p:txBody>
        </p:sp>
        <p:pic>
          <p:nvPicPr>
            <p:cNvPr id="19" name="图片 18">
              <a:extLst>
                <a:ext uri="{FF2B5EF4-FFF2-40B4-BE49-F238E27FC236}">
                  <a16:creationId xmlns:a16="http://schemas.microsoft.com/office/drawing/2014/main" id="{D30C8866-91C0-4DFB-9678-BAC445FD0D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9154" y="2074354"/>
              <a:ext cx="2335502" cy="1911473"/>
            </a:xfrm>
            <a:prstGeom prst="rect">
              <a:avLst/>
            </a:prstGeom>
          </p:spPr>
        </p:pic>
      </p:grpSp>
      <p:grpSp>
        <p:nvGrpSpPr>
          <p:cNvPr id="7" name="组合 6">
            <a:extLst>
              <a:ext uri="{FF2B5EF4-FFF2-40B4-BE49-F238E27FC236}">
                <a16:creationId xmlns:a16="http://schemas.microsoft.com/office/drawing/2014/main" id="{0DD397DA-0D0E-4EF3-83F4-7685F90F2C04}"/>
              </a:ext>
            </a:extLst>
          </p:cNvPr>
          <p:cNvGrpSpPr/>
          <p:nvPr/>
        </p:nvGrpSpPr>
        <p:grpSpPr>
          <a:xfrm>
            <a:off x="480445" y="4691442"/>
            <a:ext cx="2213497" cy="2023577"/>
            <a:chOff x="690381" y="4684325"/>
            <a:chExt cx="2213497" cy="2023577"/>
          </a:xfrm>
        </p:grpSpPr>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785341" y="4589365"/>
              <a:ext cx="2023577" cy="2213497"/>
            </a:xfrm>
            <a:prstGeom prst="rect">
              <a:avLst/>
            </a:prstGeom>
          </p:spPr>
        </p:pic>
        <p:sp>
          <p:nvSpPr>
            <p:cNvPr id="28" name="文本框 27">
              <a:extLst>
                <a:ext uri="{FF2B5EF4-FFF2-40B4-BE49-F238E27FC236}">
                  <a16:creationId xmlns:a16="http://schemas.microsoft.com/office/drawing/2014/main" id="{ACFCD086-82DB-4527-BC13-243FBD421AE5}"/>
                </a:ext>
              </a:extLst>
            </p:cNvPr>
            <p:cNvSpPr txBox="1"/>
            <p:nvPr/>
          </p:nvSpPr>
          <p:spPr>
            <a:xfrm>
              <a:off x="1363265" y="4938494"/>
              <a:ext cx="1038638" cy="338554"/>
            </a:xfrm>
            <a:prstGeom prst="rect">
              <a:avLst/>
            </a:prstGeom>
            <a:noFill/>
          </p:spPr>
          <p:txBody>
            <a:bodyPr wrap="square">
              <a:spAutoFit/>
            </a:bodyPr>
            <a:lstStyle/>
            <a:p>
              <a:r>
                <a:rPr lang="zh-CN" altLang="en-US" sz="1600" b="1" dirty="0">
                  <a:solidFill>
                    <a:srgbClr val="FFFF00"/>
                  </a:solidFill>
                  <a:latin typeface="黑体" panose="02010609060101010101" pitchFamily="49" charset="-122"/>
                  <a:ea typeface="黑体" panose="02010609060101010101" pitchFamily="49" charset="-122"/>
                </a:rPr>
                <a:t>触发板卡</a:t>
              </a:r>
            </a:p>
          </p:txBody>
        </p:sp>
      </p:grpSp>
      <p:grpSp>
        <p:nvGrpSpPr>
          <p:cNvPr id="6" name="组合 5">
            <a:extLst>
              <a:ext uri="{FF2B5EF4-FFF2-40B4-BE49-F238E27FC236}">
                <a16:creationId xmlns:a16="http://schemas.microsoft.com/office/drawing/2014/main" id="{3E36BC6C-B275-432B-9755-9281B293D11D}"/>
              </a:ext>
            </a:extLst>
          </p:cNvPr>
          <p:cNvGrpSpPr/>
          <p:nvPr/>
        </p:nvGrpSpPr>
        <p:grpSpPr>
          <a:xfrm>
            <a:off x="2864852" y="4691441"/>
            <a:ext cx="2550400" cy="2023577"/>
            <a:chOff x="3228793" y="4684324"/>
            <a:chExt cx="2587697" cy="2023577"/>
          </a:xfrm>
        </p:grpSpPr>
        <p:pic>
          <p:nvPicPr>
            <p:cNvPr id="10" name="图片 9"/>
            <p:cNvPicPr>
              <a:picLocks noChangeAspect="1"/>
            </p:cNvPicPr>
            <p:nvPr/>
          </p:nvPicPr>
          <p:blipFill rotWithShape="1">
            <a:blip r:embed="rId8" cstate="print">
              <a:extLst>
                <a:ext uri="{28A0092B-C50C-407E-A947-70E740481C1C}">
                  <a14:useLocalDpi xmlns:a14="http://schemas.microsoft.com/office/drawing/2010/main" val="0"/>
                </a:ext>
              </a:extLst>
            </a:blip>
            <a:srcRect l="11814" t="5392" r="18793" b="5594"/>
            <a:stretch>
              <a:fillRect/>
            </a:stretch>
          </p:blipFill>
          <p:spPr bwMode="auto">
            <a:xfrm rot="5400000">
              <a:off x="3510853" y="4402264"/>
              <a:ext cx="2023577" cy="2587697"/>
            </a:xfrm>
            <a:prstGeom prst="rect">
              <a:avLst/>
            </a:prstGeom>
            <a:ln>
              <a:noFill/>
            </a:ln>
          </p:spPr>
        </p:pic>
        <p:sp>
          <p:nvSpPr>
            <p:cNvPr id="29" name="文本框 28">
              <a:extLst>
                <a:ext uri="{FF2B5EF4-FFF2-40B4-BE49-F238E27FC236}">
                  <a16:creationId xmlns:a16="http://schemas.microsoft.com/office/drawing/2014/main" id="{1020F457-F037-402C-A93F-FDD3A62A5DA2}"/>
                </a:ext>
              </a:extLst>
            </p:cNvPr>
            <p:cNvSpPr txBox="1"/>
            <p:nvPr/>
          </p:nvSpPr>
          <p:spPr>
            <a:xfrm>
              <a:off x="3666215" y="4935401"/>
              <a:ext cx="1487224" cy="338554"/>
            </a:xfrm>
            <a:prstGeom prst="rect">
              <a:avLst/>
            </a:prstGeom>
            <a:noFill/>
          </p:spPr>
          <p:txBody>
            <a:bodyPr wrap="square">
              <a:spAutoFit/>
            </a:bodyPr>
            <a:lstStyle/>
            <a:p>
              <a:r>
                <a:rPr lang="zh-CN" altLang="en-US" sz="1600" b="1" dirty="0">
                  <a:solidFill>
                    <a:srgbClr val="FFFF00"/>
                  </a:solidFill>
                  <a:latin typeface="黑体" panose="02010609060101010101" pitchFamily="49" charset="-122"/>
                  <a:ea typeface="黑体" panose="02010609060101010101" pitchFamily="49" charset="-122"/>
                </a:rPr>
                <a:t>数据模拟板卡</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72455" y="152400"/>
            <a:ext cx="10612073" cy="838200"/>
          </a:xfrm>
        </p:spPr>
        <p:txBody>
          <a:bodyPr/>
          <a:lstStyle/>
          <a:p>
            <a:r>
              <a:rPr lang="zh-CN" altLang="en-US" dirty="0"/>
              <a:t>研究内容</a:t>
            </a:r>
            <a:r>
              <a:rPr lang="en-US" altLang="zh-CN" dirty="0"/>
              <a:t>2</a:t>
            </a:r>
            <a:r>
              <a:rPr lang="zh-CN" altLang="en-US" dirty="0"/>
              <a:t>：基于</a:t>
            </a:r>
            <a:r>
              <a:rPr lang="en-US" altLang="zh-CN" dirty="0"/>
              <a:t>FPGA</a:t>
            </a:r>
            <a:r>
              <a:rPr lang="zh-CN" altLang="en-US" dirty="0"/>
              <a:t>的硬件触发算法与逻辑研究 </a:t>
            </a:r>
          </a:p>
        </p:txBody>
      </p:sp>
      <p:sp>
        <p:nvSpPr>
          <p:cNvPr id="3" name="灯片编号占位符 2"/>
          <p:cNvSpPr>
            <a:spLocks noGrp="1"/>
          </p:cNvSpPr>
          <p:nvPr>
            <p:ph type="sldNum" sz="quarter" idx="12"/>
          </p:nvPr>
        </p:nvSpPr>
        <p:spPr>
          <a:xfrm>
            <a:off x="9347200" y="6519863"/>
            <a:ext cx="2844800" cy="338137"/>
          </a:xfrm>
        </p:spPr>
        <p:txBody>
          <a:bodyPr/>
          <a:lstStyle/>
          <a:p>
            <a:fld id="{14AA028F-72E1-4808-9DD3-2CE970B1B937}" type="slidenum">
              <a:rPr lang="zh-CN" altLang="en-US" smtClean="0"/>
              <a:t>11</a:t>
            </a:fld>
            <a:endParaRPr lang="zh-CN" altLang="en-US"/>
          </a:p>
        </p:txBody>
      </p:sp>
      <p:sp>
        <p:nvSpPr>
          <p:cNvPr id="23" name="文本框 12">
            <a:extLst>
              <a:ext uri="{FF2B5EF4-FFF2-40B4-BE49-F238E27FC236}">
                <a16:creationId xmlns:a16="http://schemas.microsoft.com/office/drawing/2014/main" id="{403A9AB9-42E7-ABF4-8B84-FAA767FF4D18}"/>
              </a:ext>
            </a:extLst>
          </p:cNvPr>
          <p:cNvSpPr txBox="1"/>
          <p:nvPr/>
        </p:nvSpPr>
        <p:spPr>
          <a:xfrm>
            <a:off x="1611564" y="4944326"/>
            <a:ext cx="8801368" cy="8744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使</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硬件</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触发</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能实现径迹重建、量能器簇团重建和粒子鉴别、事例时间重建等复杂算法，在保证低延迟的同时，提高触发处理能力，更好地应对超高亮度实验的挑战</a:t>
            </a:r>
          </a:p>
        </p:txBody>
      </p:sp>
      <p:pic>
        <p:nvPicPr>
          <p:cNvPr id="24" name="图片 23">
            <a:extLst>
              <a:ext uri="{FF2B5EF4-FFF2-40B4-BE49-F238E27FC236}">
                <a16:creationId xmlns:a16="http://schemas.microsoft.com/office/drawing/2014/main" id="{3C478F5C-0C40-42A8-98C6-359A39A010D8}"/>
              </a:ext>
            </a:extLst>
          </p:cNvPr>
          <p:cNvPicPr>
            <a:picLocks noChangeAspect="1" noChangeArrowheads="1"/>
          </p:cNvPicPr>
          <p:nvPr/>
        </p:nvPicPr>
        <p:blipFill>
          <a:blip r:embed="rId3"/>
          <a:srcRect/>
          <a:stretch>
            <a:fillRect/>
          </a:stretch>
        </p:blipFill>
        <p:spPr bwMode="auto">
          <a:xfrm>
            <a:off x="733143" y="2033238"/>
            <a:ext cx="5546935" cy="2816357"/>
          </a:xfrm>
          <a:prstGeom prst="rect">
            <a:avLst/>
          </a:prstGeom>
          <a:noFill/>
        </p:spPr>
      </p:pic>
      <p:sp>
        <p:nvSpPr>
          <p:cNvPr id="25" name="文本框 6">
            <a:extLst>
              <a:ext uri="{FF2B5EF4-FFF2-40B4-BE49-F238E27FC236}">
                <a16:creationId xmlns:a16="http://schemas.microsoft.com/office/drawing/2014/main" id="{591B2A8C-1E34-78E4-B52C-FB696537A978}"/>
              </a:ext>
            </a:extLst>
          </p:cNvPr>
          <p:cNvSpPr txBox="1"/>
          <p:nvPr/>
        </p:nvSpPr>
        <p:spPr>
          <a:xfrm>
            <a:off x="564003" y="1037346"/>
            <a:ext cx="9002595" cy="8744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经典的触发架构：</a:t>
            </a: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硬件触发</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算法仅进行简单的模式匹配和逻辑运算，处理能力有限</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本项目：</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探索利用高性能</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FPGA</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，在硬件层级实现原本属于软件层次的复杂</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触发</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算法</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5" name="组合 4">
            <a:extLst>
              <a:ext uri="{FF2B5EF4-FFF2-40B4-BE49-F238E27FC236}">
                <a16:creationId xmlns:a16="http://schemas.microsoft.com/office/drawing/2014/main" id="{71F00907-8231-4081-981F-1DA97553B853}"/>
              </a:ext>
            </a:extLst>
          </p:cNvPr>
          <p:cNvGrpSpPr/>
          <p:nvPr/>
        </p:nvGrpSpPr>
        <p:grpSpPr>
          <a:xfrm>
            <a:off x="6491314" y="1911753"/>
            <a:ext cx="4698620" cy="3072928"/>
            <a:chOff x="6434164" y="1885031"/>
            <a:chExt cx="4698620" cy="3072928"/>
          </a:xfrm>
        </p:grpSpPr>
        <p:pic>
          <p:nvPicPr>
            <p:cNvPr id="26" name="图片 25">
              <a:extLst>
                <a:ext uri="{FF2B5EF4-FFF2-40B4-BE49-F238E27FC236}">
                  <a16:creationId xmlns:a16="http://schemas.microsoft.com/office/drawing/2014/main" id="{B84FE6C9-D898-C1EC-66CC-675EB1BD9F4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538" t="9238" r="21154" b="5185"/>
            <a:stretch/>
          </p:blipFill>
          <p:spPr>
            <a:xfrm>
              <a:off x="6434164" y="2078630"/>
              <a:ext cx="3144616" cy="2879329"/>
            </a:xfrm>
            <a:prstGeom prst="rect">
              <a:avLst/>
            </a:prstGeom>
          </p:spPr>
        </p:pic>
        <p:pic>
          <p:nvPicPr>
            <p:cNvPr id="27" name="图片 26">
              <a:extLst>
                <a:ext uri="{FF2B5EF4-FFF2-40B4-BE49-F238E27FC236}">
                  <a16:creationId xmlns:a16="http://schemas.microsoft.com/office/drawing/2014/main" id="{806238EC-1168-1EFC-878D-E9B5A5E52749}"/>
                </a:ext>
              </a:extLst>
            </p:cNvPr>
            <p:cNvPicPr>
              <a:picLocks noChangeAspect="1"/>
            </p:cNvPicPr>
            <p:nvPr/>
          </p:nvPicPr>
          <p:blipFill>
            <a:blip r:embed="rId5"/>
            <a:stretch>
              <a:fillRect/>
            </a:stretch>
          </p:blipFill>
          <p:spPr>
            <a:xfrm>
              <a:off x="9670527" y="3429000"/>
              <a:ext cx="1302273" cy="1302273"/>
            </a:xfrm>
            <a:prstGeom prst="rect">
              <a:avLst/>
            </a:prstGeom>
          </p:spPr>
        </p:pic>
        <p:pic>
          <p:nvPicPr>
            <p:cNvPr id="28" name="Picture 2">
              <a:extLst>
                <a:ext uri="{FF2B5EF4-FFF2-40B4-BE49-F238E27FC236}">
                  <a16:creationId xmlns:a16="http://schemas.microsoft.com/office/drawing/2014/main" id="{96123717-65D7-842C-FC80-692D2DE8C1B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2703" t="2379" r="1088" b="52088"/>
            <a:stretch/>
          </p:blipFill>
          <p:spPr bwMode="auto">
            <a:xfrm>
              <a:off x="9578780" y="2115401"/>
              <a:ext cx="1554004" cy="1218868"/>
            </a:xfrm>
            <a:prstGeom prst="rect">
              <a:avLst/>
            </a:prstGeom>
            <a:noFill/>
            <a:extLst>
              <a:ext uri="{909E8E84-426E-40DD-AFC4-6F175D3DCCD1}">
                <a14:hiddenFill xmlns:a14="http://schemas.microsoft.com/office/drawing/2010/main">
                  <a:solidFill>
                    <a:srgbClr val="FFFFFF"/>
                  </a:solidFill>
                </a14:hiddenFill>
              </a:ext>
            </a:extLst>
          </p:spPr>
        </p:pic>
        <p:sp>
          <p:nvSpPr>
            <p:cNvPr id="29" name="文本框 14">
              <a:extLst>
                <a:ext uri="{FF2B5EF4-FFF2-40B4-BE49-F238E27FC236}">
                  <a16:creationId xmlns:a16="http://schemas.microsoft.com/office/drawing/2014/main" id="{40291FC1-2A92-AEAE-550A-595F0F769363}"/>
                </a:ext>
              </a:extLst>
            </p:cNvPr>
            <p:cNvSpPr txBox="1"/>
            <p:nvPr/>
          </p:nvSpPr>
          <p:spPr>
            <a:xfrm>
              <a:off x="6882961" y="1885031"/>
              <a:ext cx="2471412"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4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主漂移室（</a:t>
              </a:r>
              <a:r>
                <a:rPr lang="en-US" altLang="zh-CN" sz="14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MDC</a:t>
              </a:r>
              <a:r>
                <a:rPr lang="zh-CN" altLang="en-US" sz="14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）径迹重建</a:t>
              </a:r>
            </a:p>
          </p:txBody>
        </p:sp>
        <p:sp>
          <p:nvSpPr>
            <p:cNvPr id="30" name="文本框 15">
              <a:extLst>
                <a:ext uri="{FF2B5EF4-FFF2-40B4-BE49-F238E27FC236}">
                  <a16:creationId xmlns:a16="http://schemas.microsoft.com/office/drawing/2014/main" id="{40291FC1-2A92-AEAE-550A-595F0F769363}"/>
                </a:ext>
              </a:extLst>
            </p:cNvPr>
            <p:cNvSpPr txBox="1"/>
            <p:nvPr/>
          </p:nvSpPr>
          <p:spPr>
            <a:xfrm>
              <a:off x="9565609" y="1885031"/>
              <a:ext cx="1483392"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400" dirty="0">
                  <a:solidFill>
                    <a:prstClr val="black"/>
                  </a:solidFill>
                  <a:latin typeface="微软雅黑" panose="020B0503020204020204" pitchFamily="34" charset="-122"/>
                  <a:ea typeface="微软雅黑" panose="020B0503020204020204" pitchFamily="34" charset="-122"/>
                  <a:cs typeface="Calibri" panose="020F0502020204030204" pitchFamily="34" charset="0"/>
                </a:rPr>
                <a:t>量能器簇团重建</a:t>
              </a:r>
            </a:p>
          </p:txBody>
        </p:sp>
      </p:grpSp>
      <p:sp>
        <p:nvSpPr>
          <p:cNvPr id="31" name="文本框 30">
            <a:extLst>
              <a:ext uri="{FF2B5EF4-FFF2-40B4-BE49-F238E27FC236}">
                <a16:creationId xmlns:a16="http://schemas.microsoft.com/office/drawing/2014/main" id="{C5A73D18-11C2-4E20-B12F-64A971C328EE}"/>
              </a:ext>
            </a:extLst>
          </p:cNvPr>
          <p:cNvSpPr txBox="1"/>
          <p:nvPr/>
        </p:nvSpPr>
        <p:spPr>
          <a:xfrm>
            <a:off x="1265269" y="5861027"/>
            <a:ext cx="10452089" cy="865430"/>
          </a:xfrm>
          <a:prstGeom prst="rect">
            <a:avLst/>
          </a:prstGeom>
          <a:noFill/>
        </p:spPr>
        <p:txBody>
          <a:bodyPr wrap="square">
            <a:spAutoFit/>
          </a:bodyPr>
          <a:lstStyle/>
          <a:p>
            <a:pPr>
              <a:lnSpc>
                <a:spcPts val="3200"/>
              </a:lnSpc>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关键技术指标：</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径迹探测器、量能器</a:t>
            </a:r>
            <a:r>
              <a:rPr lang="zh-CN" altLang="en-US"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触发算法模块延迟</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为</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百纳秒数量级</a:t>
            </a:r>
            <a:r>
              <a:rPr lang="zh-CN" altLang="zh-CN" sz="1800"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子探测器触发延迟≤</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1.5 </a:t>
            </a:r>
            <a:r>
              <a:rPr lang="en-US" altLang="zh-CN" sz="1800"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r>
              <a:rPr lang="zh-CN" altLang="en-US"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pPr>
            <a:r>
              <a:rPr lang="en-US" altLang="zh-CN" sz="1800" b="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全局触发</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算法</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总延迟≤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 </a:t>
            </a:r>
            <a:r>
              <a:rPr lang="en-US" altLang="zh-CN"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触发定时精度（</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RMS</a:t>
            </a:r>
            <a:r>
              <a:rPr lang="zh-CN"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 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a:extLst>
              <a:ext uri="{FF2B5EF4-FFF2-40B4-BE49-F238E27FC236}">
                <a16:creationId xmlns:a16="http://schemas.microsoft.com/office/drawing/2014/main" id="{AF6C963B-75B1-413E-BC44-A0C17E8DE080}"/>
              </a:ext>
            </a:extLst>
          </p:cNvPr>
          <p:cNvPicPr>
            <a:picLocks noChangeAspect="1"/>
          </p:cNvPicPr>
          <p:nvPr/>
        </p:nvPicPr>
        <p:blipFill>
          <a:blip r:embed="rId2"/>
          <a:stretch>
            <a:fillRect/>
          </a:stretch>
        </p:blipFill>
        <p:spPr>
          <a:xfrm>
            <a:off x="2535284" y="4916815"/>
            <a:ext cx="2269861" cy="1757312"/>
          </a:xfrm>
          <a:prstGeom prst="rect">
            <a:avLst/>
          </a:prstGeom>
        </p:spPr>
      </p:pic>
      <p:pic>
        <p:nvPicPr>
          <p:cNvPr id="32" name="图片 31">
            <a:extLst>
              <a:ext uri="{FF2B5EF4-FFF2-40B4-BE49-F238E27FC236}">
                <a16:creationId xmlns:a16="http://schemas.microsoft.com/office/drawing/2014/main" id="{79AF6336-F6F0-4785-89F1-EB17557B506F}"/>
              </a:ext>
            </a:extLst>
          </p:cNvPr>
          <p:cNvPicPr>
            <a:picLocks noChangeAspect="1"/>
          </p:cNvPicPr>
          <p:nvPr/>
        </p:nvPicPr>
        <p:blipFill>
          <a:blip r:embed="rId3"/>
          <a:stretch>
            <a:fillRect/>
          </a:stretch>
        </p:blipFill>
        <p:spPr>
          <a:xfrm>
            <a:off x="1861907" y="1437861"/>
            <a:ext cx="1744938" cy="1301657"/>
          </a:xfrm>
          <a:prstGeom prst="rect">
            <a:avLst/>
          </a:prstGeom>
        </p:spPr>
      </p:pic>
      <p:grpSp>
        <p:nvGrpSpPr>
          <p:cNvPr id="19" name="组合 18">
            <a:extLst>
              <a:ext uri="{FF2B5EF4-FFF2-40B4-BE49-F238E27FC236}">
                <a16:creationId xmlns:a16="http://schemas.microsoft.com/office/drawing/2014/main" id="{8B940755-CF1E-455C-9975-F5DBA2379C9C}"/>
              </a:ext>
            </a:extLst>
          </p:cNvPr>
          <p:cNvGrpSpPr/>
          <p:nvPr/>
        </p:nvGrpSpPr>
        <p:grpSpPr>
          <a:xfrm>
            <a:off x="6741341" y="2990226"/>
            <a:ext cx="4669610" cy="1549925"/>
            <a:chOff x="5005993" y="1029605"/>
            <a:chExt cx="6478535" cy="2694287"/>
          </a:xfrm>
        </p:grpSpPr>
        <p:pic>
          <p:nvPicPr>
            <p:cNvPr id="20" name="图片 19">
              <a:extLst>
                <a:ext uri="{FF2B5EF4-FFF2-40B4-BE49-F238E27FC236}">
                  <a16:creationId xmlns:a16="http://schemas.microsoft.com/office/drawing/2014/main" id="{90E33E61-53EF-4F03-AE70-2D48A30D0B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5993" y="1029605"/>
              <a:ext cx="3519067" cy="2694287"/>
            </a:xfrm>
            <a:prstGeom prst="rect">
              <a:avLst/>
            </a:prstGeom>
          </p:spPr>
        </p:pic>
        <p:grpSp>
          <p:nvGrpSpPr>
            <p:cNvPr id="21" name="组合 20">
              <a:extLst>
                <a:ext uri="{FF2B5EF4-FFF2-40B4-BE49-F238E27FC236}">
                  <a16:creationId xmlns:a16="http://schemas.microsoft.com/office/drawing/2014/main" id="{3F41913D-3AF3-4F63-BF86-8F6D89E96360}"/>
                </a:ext>
              </a:extLst>
            </p:cNvPr>
            <p:cNvGrpSpPr/>
            <p:nvPr/>
          </p:nvGrpSpPr>
          <p:grpSpPr>
            <a:xfrm>
              <a:off x="8324075" y="1266436"/>
              <a:ext cx="3160453" cy="2370340"/>
              <a:chOff x="8144637" y="1260069"/>
              <a:chExt cx="3160453" cy="2370340"/>
            </a:xfrm>
          </p:grpSpPr>
          <p:pic>
            <p:nvPicPr>
              <p:cNvPr id="22" name="图片 21">
                <a:extLst>
                  <a:ext uri="{FF2B5EF4-FFF2-40B4-BE49-F238E27FC236}">
                    <a16:creationId xmlns:a16="http://schemas.microsoft.com/office/drawing/2014/main" id="{345884D1-30C0-4A32-A119-F8FB10B2DA5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144637" y="1260069"/>
                <a:ext cx="3160453" cy="2370340"/>
              </a:xfrm>
              <a:prstGeom prst="rect">
                <a:avLst/>
              </a:prstGeom>
            </p:spPr>
          </p:pic>
          <p:sp>
            <p:nvSpPr>
              <p:cNvPr id="23" name="文本框 22">
                <a:extLst>
                  <a:ext uri="{FF2B5EF4-FFF2-40B4-BE49-F238E27FC236}">
                    <a16:creationId xmlns:a16="http://schemas.microsoft.com/office/drawing/2014/main" id="{FECA4026-D330-4363-BD50-2BF1557460B3}"/>
                  </a:ext>
                </a:extLst>
              </p:cNvPr>
              <p:cNvSpPr txBox="1"/>
              <p:nvPr/>
            </p:nvSpPr>
            <p:spPr>
              <a:xfrm>
                <a:off x="8548268" y="1355190"/>
                <a:ext cx="2044540" cy="217372"/>
              </a:xfrm>
              <a:prstGeom prst="rect">
                <a:avLst/>
              </a:prstGeom>
              <a:noFill/>
            </p:spPr>
            <p:txBody>
              <a:bodyPr wrap="square">
                <a:spAutoFit/>
              </a:bodyPr>
              <a:lstStyle/>
              <a:p>
                <a:r>
                  <a:rPr lang="zh-CN" altLang="en-US" sz="800" b="0" i="0" dirty="0">
                    <a:solidFill>
                      <a:srgbClr val="000000"/>
                    </a:solidFill>
                    <a:effectLst/>
                    <a:latin typeface="微软雅黑" panose="020B0503020204020204" pitchFamily="34" charset="-122"/>
                    <a:ea typeface="微软雅黑" panose="020B0503020204020204" pitchFamily="34" charset="-122"/>
                  </a:rPr>
                  <a:t>软硬件重建结果对比</a:t>
                </a:r>
                <a:endParaRPr lang="zh-CN" altLang="en-US" sz="800" dirty="0"/>
              </a:p>
            </p:txBody>
          </p:sp>
        </p:grpSp>
      </p:grpSp>
      <p:sp>
        <p:nvSpPr>
          <p:cNvPr id="2" name="标题 1"/>
          <p:cNvSpPr>
            <a:spLocks noGrp="1"/>
          </p:cNvSpPr>
          <p:nvPr>
            <p:ph type="title"/>
          </p:nvPr>
        </p:nvSpPr>
        <p:spPr>
          <a:xfrm>
            <a:off x="1117606" y="123980"/>
            <a:ext cx="10956730" cy="838200"/>
          </a:xfrm>
        </p:spPr>
        <p:txBody>
          <a:bodyPr/>
          <a:lstStyle/>
          <a:p>
            <a:r>
              <a:rPr lang="zh-CN" altLang="en-US" dirty="0"/>
              <a:t>工作进展：完成</a:t>
            </a:r>
            <a:r>
              <a:rPr lang="en-US" altLang="zh-CN" dirty="0"/>
              <a:t>MDC</a:t>
            </a:r>
            <a:r>
              <a:rPr lang="zh-CN" altLang="en-US" dirty="0"/>
              <a:t>径迹重建核心算法设计与实现</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12</a:t>
            </a:fld>
            <a:endParaRPr lang="zh-CN" altLang="en-US"/>
          </a:p>
        </p:txBody>
      </p:sp>
      <p:sp>
        <p:nvSpPr>
          <p:cNvPr id="11" name="Rectangle 4"/>
          <p:cNvSpPr>
            <a:spLocks noChangeArrowheads="1"/>
          </p:cNvSpPr>
          <p:nvPr/>
        </p:nvSpPr>
        <p:spPr bwMode="auto">
          <a:xfrm>
            <a:off x="1938528" y="46012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000" b="0" i="0" u="none" strike="noStrike" cap="none" normalizeH="0" baseline="0">
                <a:ln>
                  <a:noFill/>
                </a:ln>
                <a:solidFill>
                  <a:schemeClr val="tx1"/>
                </a:solidFill>
                <a:effectLst/>
                <a:latin typeface="等线" panose="02010600030101010101" charset="-122"/>
                <a:ea typeface="等线" panose="02010600030101010101" charset="-122"/>
                <a:cs typeface="Times New Roman" panose="02020603050405020304" pitchFamily="18" charset="0"/>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13" name="灯片编号占位符 2">
            <a:extLst>
              <a:ext uri="{FF2B5EF4-FFF2-40B4-BE49-F238E27FC236}">
                <a16:creationId xmlns:a16="http://schemas.microsoft.com/office/drawing/2014/main" id="{DE662870-DF60-49B2-BBA6-8314D0675422}"/>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12</a:t>
            </a:fld>
            <a:endParaRPr lang="zh-CN" altLang="en-US"/>
          </a:p>
        </p:txBody>
      </p:sp>
      <p:sp>
        <p:nvSpPr>
          <p:cNvPr id="8" name="文本框 7">
            <a:extLst>
              <a:ext uri="{FF2B5EF4-FFF2-40B4-BE49-F238E27FC236}">
                <a16:creationId xmlns:a16="http://schemas.microsoft.com/office/drawing/2014/main" id="{E319C5DC-0A52-4A73-9528-B200F4F59E79}"/>
              </a:ext>
            </a:extLst>
          </p:cNvPr>
          <p:cNvSpPr txBox="1"/>
          <p:nvPr/>
        </p:nvSpPr>
        <p:spPr>
          <a:xfrm>
            <a:off x="151068" y="930223"/>
            <a:ext cx="5895145" cy="453457"/>
          </a:xfrm>
          <a:prstGeom prst="rect">
            <a:avLst/>
          </a:prstGeom>
          <a:noFill/>
        </p:spPr>
        <p:txBody>
          <a:bodyPr wrap="square">
            <a:spAutoFit/>
          </a:bodyPr>
          <a:lstStyle/>
          <a:p>
            <a:pPr marL="342900" indent="-342900">
              <a:lnSpc>
                <a:spcPct val="130000"/>
              </a:lnSpc>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基于</a:t>
            </a:r>
            <a:r>
              <a:rPr lang="en-US" altLang="zh-CN" sz="2000" b="1" dirty="0">
                <a:latin typeface="微软雅黑" panose="020B0503020204020204" pitchFamily="34" charset="-122"/>
                <a:ea typeface="微软雅黑" panose="020B0503020204020204" pitchFamily="34" charset="-122"/>
              </a:rPr>
              <a:t>FPGA</a:t>
            </a:r>
            <a:r>
              <a:rPr lang="zh-CN" altLang="en-US" sz="2000" b="1" dirty="0">
                <a:latin typeface="微软雅黑" panose="020B0503020204020204" pitchFamily="34" charset="-122"/>
                <a:ea typeface="微软雅黑" panose="020B0503020204020204" pitchFamily="34" charset="-122"/>
              </a:rPr>
              <a:t>的二维模式匹配</a:t>
            </a:r>
            <a:endParaRPr lang="en-US" altLang="zh-CN" sz="2000" b="1"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6CD20F60-6AAF-464B-98BF-7C08AE1E4CF9}"/>
              </a:ext>
            </a:extLst>
          </p:cNvPr>
          <p:cNvSpPr txBox="1"/>
          <p:nvPr/>
        </p:nvSpPr>
        <p:spPr>
          <a:xfrm>
            <a:off x="6612463" y="948303"/>
            <a:ext cx="5040981" cy="489558"/>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基于</a:t>
            </a:r>
            <a:r>
              <a:rPr lang="en-US" altLang="zh-CN" dirty="0"/>
              <a:t>FPGA</a:t>
            </a:r>
            <a:r>
              <a:rPr lang="zh-CN" altLang="en-US" dirty="0"/>
              <a:t>的神经网络实现径迹重建</a:t>
            </a:r>
          </a:p>
        </p:txBody>
      </p:sp>
      <p:pic>
        <p:nvPicPr>
          <p:cNvPr id="17" name="图片 16">
            <a:extLst>
              <a:ext uri="{FF2B5EF4-FFF2-40B4-BE49-F238E27FC236}">
                <a16:creationId xmlns:a16="http://schemas.microsoft.com/office/drawing/2014/main" id="{8C6BB94A-0075-4D5D-A646-A2705D904CC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37212" y="1413699"/>
            <a:ext cx="5468556" cy="1585095"/>
          </a:xfrm>
          <a:prstGeom prst="rect">
            <a:avLst/>
          </a:prstGeom>
          <a:noFill/>
          <a:ln>
            <a:noFill/>
          </a:ln>
        </p:spPr>
      </p:pic>
      <p:pic>
        <p:nvPicPr>
          <p:cNvPr id="7" name="图片 6">
            <a:extLst>
              <a:ext uri="{FF2B5EF4-FFF2-40B4-BE49-F238E27FC236}">
                <a16:creationId xmlns:a16="http://schemas.microsoft.com/office/drawing/2014/main" id="{EAFFC030-2FB0-4C9B-9B97-453CA4F6B77C}"/>
              </a:ext>
            </a:extLst>
          </p:cNvPr>
          <p:cNvPicPr>
            <a:picLocks noChangeAspect="1"/>
          </p:cNvPicPr>
          <p:nvPr/>
        </p:nvPicPr>
        <p:blipFill>
          <a:blip r:embed="rId7"/>
          <a:stretch>
            <a:fillRect/>
          </a:stretch>
        </p:blipFill>
        <p:spPr>
          <a:xfrm>
            <a:off x="6982713" y="4507520"/>
            <a:ext cx="4310625" cy="1137573"/>
          </a:xfrm>
          <a:prstGeom prst="rect">
            <a:avLst/>
          </a:prstGeom>
        </p:spPr>
      </p:pic>
      <p:sp>
        <p:nvSpPr>
          <p:cNvPr id="24" name="文本框 23">
            <a:extLst>
              <a:ext uri="{FF2B5EF4-FFF2-40B4-BE49-F238E27FC236}">
                <a16:creationId xmlns:a16="http://schemas.microsoft.com/office/drawing/2014/main" id="{BC98AC3B-0054-4690-A6CD-1D99A4CC0F84}"/>
              </a:ext>
            </a:extLst>
          </p:cNvPr>
          <p:cNvSpPr txBox="1"/>
          <p:nvPr/>
        </p:nvSpPr>
        <p:spPr>
          <a:xfrm>
            <a:off x="182920" y="2954935"/>
            <a:ext cx="6128326" cy="453457"/>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基于</a:t>
            </a:r>
            <a:r>
              <a:rPr lang="en-US" altLang="zh-CN" dirty="0"/>
              <a:t>FPGA</a:t>
            </a:r>
            <a:r>
              <a:rPr lang="zh-CN" altLang="en-US" dirty="0"/>
              <a:t>的短径迹补充重建</a:t>
            </a:r>
          </a:p>
        </p:txBody>
      </p:sp>
      <p:pic>
        <p:nvPicPr>
          <p:cNvPr id="34" name="图片 33">
            <a:extLst>
              <a:ext uri="{FF2B5EF4-FFF2-40B4-BE49-F238E27FC236}">
                <a16:creationId xmlns:a16="http://schemas.microsoft.com/office/drawing/2014/main" id="{1775F162-992F-47C5-858E-9E5D38283B23}"/>
              </a:ext>
            </a:extLst>
          </p:cNvPr>
          <p:cNvPicPr>
            <a:picLocks noChangeAspect="1"/>
          </p:cNvPicPr>
          <p:nvPr/>
        </p:nvPicPr>
        <p:blipFill>
          <a:blip r:embed="rId8"/>
          <a:stretch>
            <a:fillRect/>
          </a:stretch>
        </p:blipFill>
        <p:spPr>
          <a:xfrm>
            <a:off x="0" y="1343561"/>
            <a:ext cx="1879088" cy="1565443"/>
          </a:xfrm>
          <a:prstGeom prst="rect">
            <a:avLst/>
          </a:prstGeom>
        </p:spPr>
      </p:pic>
      <p:pic>
        <p:nvPicPr>
          <p:cNvPr id="10" name="图片 9">
            <a:extLst>
              <a:ext uri="{FF2B5EF4-FFF2-40B4-BE49-F238E27FC236}">
                <a16:creationId xmlns:a16="http://schemas.microsoft.com/office/drawing/2014/main" id="{A019103D-0A66-44EF-913C-43E5A12FD4FE}"/>
              </a:ext>
            </a:extLst>
          </p:cNvPr>
          <p:cNvPicPr>
            <a:picLocks noChangeAspect="1"/>
          </p:cNvPicPr>
          <p:nvPr/>
        </p:nvPicPr>
        <p:blipFill>
          <a:blip r:embed="rId9"/>
          <a:stretch>
            <a:fillRect/>
          </a:stretch>
        </p:blipFill>
        <p:spPr>
          <a:xfrm>
            <a:off x="3588072" y="1351722"/>
            <a:ext cx="1780447" cy="1592712"/>
          </a:xfrm>
          <a:prstGeom prst="rect">
            <a:avLst/>
          </a:prstGeom>
        </p:spPr>
      </p:pic>
      <p:pic>
        <p:nvPicPr>
          <p:cNvPr id="18" name="图片 17">
            <a:extLst>
              <a:ext uri="{FF2B5EF4-FFF2-40B4-BE49-F238E27FC236}">
                <a16:creationId xmlns:a16="http://schemas.microsoft.com/office/drawing/2014/main" id="{6E2116DD-4894-4EB0-B94D-7898F8D23F1D}"/>
              </a:ext>
            </a:extLst>
          </p:cNvPr>
          <p:cNvPicPr>
            <a:picLocks noChangeAspect="1"/>
          </p:cNvPicPr>
          <p:nvPr/>
        </p:nvPicPr>
        <p:blipFill>
          <a:blip r:embed="rId10"/>
          <a:stretch>
            <a:fillRect/>
          </a:stretch>
        </p:blipFill>
        <p:spPr>
          <a:xfrm>
            <a:off x="216000" y="3222132"/>
            <a:ext cx="5469182" cy="1549924"/>
          </a:xfrm>
          <a:prstGeom prst="rect">
            <a:avLst/>
          </a:prstGeom>
        </p:spPr>
      </p:pic>
      <p:pic>
        <p:nvPicPr>
          <p:cNvPr id="52" name="图片 51">
            <a:extLst>
              <a:ext uri="{FF2B5EF4-FFF2-40B4-BE49-F238E27FC236}">
                <a16:creationId xmlns:a16="http://schemas.microsoft.com/office/drawing/2014/main" id="{F469D573-C469-4054-9BFB-8FEA29F8DA5C}"/>
              </a:ext>
            </a:extLst>
          </p:cNvPr>
          <p:cNvPicPr/>
          <p:nvPr/>
        </p:nvPicPr>
        <p:blipFill>
          <a:blip r:embed="rId11"/>
          <a:stretch>
            <a:fillRect/>
          </a:stretch>
        </p:blipFill>
        <p:spPr>
          <a:xfrm>
            <a:off x="459830" y="5003551"/>
            <a:ext cx="2008523" cy="1563874"/>
          </a:xfrm>
          <a:prstGeom prst="rect">
            <a:avLst/>
          </a:prstGeom>
        </p:spPr>
      </p:pic>
      <p:sp>
        <p:nvSpPr>
          <p:cNvPr id="25" name="文本框 24">
            <a:extLst>
              <a:ext uri="{FF2B5EF4-FFF2-40B4-BE49-F238E27FC236}">
                <a16:creationId xmlns:a16="http://schemas.microsoft.com/office/drawing/2014/main" id="{CF28EA8B-B440-4B54-9F14-36192FDAB57F}"/>
              </a:ext>
            </a:extLst>
          </p:cNvPr>
          <p:cNvSpPr txBox="1"/>
          <p:nvPr/>
        </p:nvSpPr>
        <p:spPr>
          <a:xfrm>
            <a:off x="1057710" y="6618604"/>
            <a:ext cx="740908" cy="230832"/>
          </a:xfrm>
          <a:prstGeom prst="rect">
            <a:avLst/>
          </a:prstGeom>
          <a:noFill/>
        </p:spPr>
        <p:txBody>
          <a:bodyPr wrap="none" rtlCol="0">
            <a:spAutoFit/>
          </a:bodyPr>
          <a:lstStyle/>
          <a:p>
            <a:r>
              <a:rPr lang="el-GR" altLang="zh-CN" sz="900" dirty="0">
                <a:latin typeface="微软雅黑" panose="020B0503020204020204" pitchFamily="34" charset="-122"/>
                <a:ea typeface="微软雅黑" panose="020B0503020204020204" pitchFamily="34" charset="-122"/>
              </a:rPr>
              <a:t>Φ</a:t>
            </a:r>
            <a:r>
              <a:rPr lang="zh-CN" altLang="en-US" sz="900" dirty="0">
                <a:latin typeface="微软雅黑" panose="020B0503020204020204" pitchFamily="34" charset="-122"/>
                <a:ea typeface="微软雅黑" panose="020B0503020204020204" pitchFamily="34" charset="-122"/>
              </a:rPr>
              <a:t>重建精度</a:t>
            </a:r>
          </a:p>
        </p:txBody>
      </p:sp>
      <p:sp>
        <p:nvSpPr>
          <p:cNvPr id="54" name="文本框 53">
            <a:extLst>
              <a:ext uri="{FF2B5EF4-FFF2-40B4-BE49-F238E27FC236}">
                <a16:creationId xmlns:a16="http://schemas.microsoft.com/office/drawing/2014/main" id="{0A578158-5586-4074-8DDC-57CC9CCBCFCF}"/>
              </a:ext>
            </a:extLst>
          </p:cNvPr>
          <p:cNvSpPr txBox="1"/>
          <p:nvPr/>
        </p:nvSpPr>
        <p:spPr>
          <a:xfrm>
            <a:off x="3267708" y="6618604"/>
            <a:ext cx="992579" cy="230832"/>
          </a:xfrm>
          <a:prstGeom prst="rect">
            <a:avLst/>
          </a:prstGeom>
          <a:solidFill>
            <a:schemeClr val="bg1"/>
          </a:solidFill>
        </p:spPr>
        <p:txBody>
          <a:bodyPr wrap="none" rtlCol="0">
            <a:spAutoFit/>
          </a:bodyPr>
          <a:lstStyle/>
          <a:p>
            <a:r>
              <a:rPr lang="zh-CN" altLang="en-US" sz="900" dirty="0">
                <a:latin typeface="微软雅黑" panose="020B0503020204020204" pitchFamily="34" charset="-122"/>
                <a:ea typeface="微软雅黑" panose="020B0503020204020204" pitchFamily="34" charset="-122"/>
              </a:rPr>
              <a:t>软硬件精度对比</a:t>
            </a:r>
          </a:p>
        </p:txBody>
      </p:sp>
      <p:sp>
        <p:nvSpPr>
          <p:cNvPr id="26" name="文本框 25">
            <a:extLst>
              <a:ext uri="{FF2B5EF4-FFF2-40B4-BE49-F238E27FC236}">
                <a16:creationId xmlns:a16="http://schemas.microsoft.com/office/drawing/2014/main" id="{7440B838-07E2-40B9-AE21-8FDDBBE29789}"/>
              </a:ext>
            </a:extLst>
          </p:cNvPr>
          <p:cNvSpPr txBox="1"/>
          <p:nvPr/>
        </p:nvSpPr>
        <p:spPr>
          <a:xfrm>
            <a:off x="6152360" y="5702793"/>
            <a:ext cx="5881655" cy="1057534"/>
          </a:xfrm>
          <a:prstGeom prst="rect">
            <a:avLst/>
          </a:prstGeom>
          <a:noFill/>
        </p:spPr>
        <p:txBody>
          <a:bodyPr wrap="square">
            <a:spAutoFit/>
          </a:bodyPr>
          <a:lstStyle/>
          <a:p>
            <a:pPr marL="285750" indent="-285750">
              <a:lnSpc>
                <a:spcPct val="130000"/>
              </a:lnSpc>
              <a:buFont typeface="Arial" panose="020B0604020202020204" pitchFamily="34" charset="0"/>
              <a:buChar char="•"/>
            </a:pPr>
            <a:r>
              <a:rPr lang="en-US" altLang="zh-CN" sz="1600" b="1" dirty="0">
                <a:solidFill>
                  <a:srgbClr val="000000"/>
                </a:solidFill>
                <a:latin typeface="微软雅黑" panose="020B0503020204020204" pitchFamily="34" charset="-122"/>
                <a:ea typeface="微软雅黑" panose="020B0503020204020204" pitchFamily="34" charset="-122"/>
              </a:rPr>
              <a:t>MDC</a:t>
            </a:r>
            <a:r>
              <a:rPr lang="zh-CN" altLang="en-US" sz="1600" b="1" dirty="0">
                <a:solidFill>
                  <a:srgbClr val="000000"/>
                </a:solidFill>
                <a:latin typeface="微软雅黑" panose="020B0503020204020204" pitchFamily="34" charset="-122"/>
                <a:ea typeface="微软雅黑" panose="020B0503020204020204" pitchFamily="34" charset="-122"/>
              </a:rPr>
              <a:t>子触发硬件算法已系统完成，</a:t>
            </a:r>
            <a:r>
              <a:rPr lang="zh-CN" altLang="en-US" sz="1600" b="1" dirty="0">
                <a:solidFill>
                  <a:srgbClr val="C00000"/>
                </a:solidFill>
                <a:latin typeface="微软雅黑" panose="020B0503020204020204" pitchFamily="34" charset="-122"/>
                <a:ea typeface="微软雅黑" panose="020B0503020204020204" pitchFamily="34" charset="-122"/>
              </a:rPr>
              <a:t>总延迟</a:t>
            </a:r>
            <a:r>
              <a:rPr lang="zh-CN" altLang="en-US" sz="1600" b="1" dirty="0">
                <a:solidFill>
                  <a:srgbClr val="C00000"/>
                </a:solidFill>
                <a:latin typeface="Microsoft YaHei" panose="020B0503020204020204" pitchFamily="34" charset="-122"/>
                <a:ea typeface="Microsoft YaHei" panose="020B0503020204020204" pitchFamily="34" charset="-122"/>
              </a:rPr>
              <a:t>低于</a:t>
            </a:r>
            <a:r>
              <a:rPr lang="en-US" altLang="zh-CN" sz="1600" b="1" dirty="0">
                <a:solidFill>
                  <a:srgbClr val="C00000"/>
                </a:solidFill>
                <a:latin typeface="Microsoft YaHei" panose="020B0503020204020204" pitchFamily="34" charset="-122"/>
                <a:ea typeface="Microsoft YaHei" panose="020B0503020204020204" pitchFamily="34" charset="-122"/>
              </a:rPr>
              <a:t>1.5</a:t>
            </a:r>
            <a:r>
              <a:rPr kumimoji="0" lang="en-US" altLang="zh-CN" sz="1600" b="1" i="0" u="none" strike="noStrike" kern="1200" cap="none" spc="0" normalizeH="0" baseline="0" noProof="0" dirty="0" err="1">
                <a:ln>
                  <a:noFill/>
                </a:ln>
                <a:solidFill>
                  <a:srgbClr val="C00000"/>
                </a:solidFill>
                <a:effectLst/>
                <a:uLnTx/>
                <a:uFillTx/>
                <a:latin typeface="Microsoft YaHei" panose="020B0503020204020204" pitchFamily="34" charset="-122"/>
                <a:ea typeface="Microsoft YaHei" panose="020B0503020204020204" pitchFamily="34" charset="-122"/>
              </a:rPr>
              <a:t>μs</a:t>
            </a:r>
            <a:r>
              <a:rPr lang="zh-CN" altLang="en-US" sz="1600" b="1" dirty="0">
                <a:solidFill>
                  <a:prstClr val="black"/>
                </a:solidFill>
                <a:latin typeface="Microsoft YaHei" panose="020B0503020204020204" pitchFamily="34" charset="-122"/>
                <a:ea typeface="Microsoft YaHei" panose="020B0503020204020204" pitchFamily="34" charset="-122"/>
              </a:rPr>
              <a:t>，</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死时间</a:t>
            </a:r>
            <a:r>
              <a:rPr lang="zh-CN" altLang="en-US" sz="1600" b="1" dirty="0">
                <a:solidFill>
                  <a:prstClr val="black"/>
                </a:solidFill>
                <a:latin typeface="Microsoft YaHei" panose="020B0503020204020204" pitchFamily="34" charset="-122"/>
                <a:ea typeface="Microsoft YaHei" panose="020B0503020204020204" pitchFamily="34" charset="-122"/>
              </a:rPr>
              <a:t>小于</a:t>
            </a:r>
            <a:r>
              <a:rPr kumimoji="0" lang="zh-CN" altLang="en-US" sz="16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一个基准时钟周期节拍</a:t>
            </a:r>
            <a:endParaRPr lang="en-US" altLang="zh-CN" sz="1600" b="1" dirty="0">
              <a:solidFill>
                <a:srgbClr val="000000"/>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b="1" dirty="0">
                <a:solidFill>
                  <a:srgbClr val="000000"/>
                </a:solidFill>
                <a:latin typeface="微软雅黑" panose="020B0503020204020204" pitchFamily="34" charset="-122"/>
                <a:ea typeface="微软雅黑" panose="020B0503020204020204" pitchFamily="34" charset="-122"/>
              </a:rPr>
              <a:t>利用</a:t>
            </a:r>
            <a:r>
              <a:rPr lang="zh-CN" altLang="en-US" sz="1600" b="1" dirty="0">
                <a:latin typeface="微软雅黑" panose="020B0503020204020204" pitchFamily="34" charset="-122"/>
                <a:ea typeface="微软雅黑" panose="020B0503020204020204" pitchFamily="34" charset="-122"/>
              </a:rPr>
              <a:t>神经网络</a:t>
            </a:r>
            <a:r>
              <a:rPr lang="zh-CN" altLang="en-US" sz="1600" b="1" dirty="0">
                <a:solidFill>
                  <a:srgbClr val="000000"/>
                </a:solidFill>
                <a:latin typeface="微软雅黑" panose="020B0503020204020204" pitchFamily="34" charset="-122"/>
                <a:ea typeface="微软雅黑" panose="020B0503020204020204" pitchFamily="34" charset="-122"/>
              </a:rPr>
              <a:t>补充三维</a:t>
            </a:r>
            <a:r>
              <a:rPr lang="en-US" altLang="zh-CN" sz="1600" b="1" dirty="0">
                <a:solidFill>
                  <a:srgbClr val="000000"/>
                </a:solidFill>
                <a:latin typeface="微软雅黑" panose="020B0503020204020204" pitchFamily="34" charset="-122"/>
                <a:ea typeface="微软雅黑" panose="020B0503020204020204" pitchFamily="34" charset="-122"/>
              </a:rPr>
              <a:t>z</a:t>
            </a:r>
            <a:r>
              <a:rPr lang="zh-CN" altLang="en-US" sz="1600" b="1" dirty="0">
                <a:solidFill>
                  <a:srgbClr val="000000"/>
                </a:solidFill>
                <a:latin typeface="微软雅黑" panose="020B0503020204020204" pitchFamily="34" charset="-122"/>
                <a:ea typeface="微软雅黑" panose="020B0503020204020204" pitchFamily="34" charset="-122"/>
              </a:rPr>
              <a:t>向信息重建，</a:t>
            </a:r>
            <a:r>
              <a:rPr lang="zh-CN" altLang="en-US" sz="1600" b="1" dirty="0">
                <a:solidFill>
                  <a:srgbClr val="C00000"/>
                </a:solidFill>
                <a:latin typeface="微软雅黑" panose="020B0503020204020204" pitchFamily="34" charset="-122"/>
                <a:ea typeface="微软雅黑" panose="020B0503020204020204" pitchFamily="34" charset="-122"/>
              </a:rPr>
              <a:t>延迟</a:t>
            </a:r>
            <a:r>
              <a:rPr lang="en-US" altLang="zh-CN" sz="1600" b="1" dirty="0">
                <a:solidFill>
                  <a:srgbClr val="C00000"/>
                </a:solidFill>
                <a:latin typeface="微软雅黑" panose="020B0503020204020204" pitchFamily="34" charset="-122"/>
                <a:ea typeface="微软雅黑" panose="020B0503020204020204" pitchFamily="34" charset="-122"/>
              </a:rPr>
              <a:t>~125ns</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5369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27081" y="123980"/>
            <a:ext cx="10956730" cy="838200"/>
          </a:xfrm>
        </p:spPr>
        <p:txBody>
          <a:bodyPr/>
          <a:lstStyle/>
          <a:p>
            <a:r>
              <a:rPr lang="zh-CN" altLang="en-US" dirty="0"/>
              <a:t>工作进展：完成量能器子触发算法设计与实现</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13</a:t>
            </a:fld>
            <a:endParaRPr lang="zh-CN" altLang="en-US"/>
          </a:p>
        </p:txBody>
      </p:sp>
      <p:sp>
        <p:nvSpPr>
          <p:cNvPr id="13" name="灯片编号占位符 2">
            <a:extLst>
              <a:ext uri="{FF2B5EF4-FFF2-40B4-BE49-F238E27FC236}">
                <a16:creationId xmlns:a16="http://schemas.microsoft.com/office/drawing/2014/main" id="{DE662870-DF60-49B2-BBA6-8314D0675422}"/>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13</a:t>
            </a:fld>
            <a:endParaRPr lang="zh-CN" altLang="en-US"/>
          </a:p>
        </p:txBody>
      </p:sp>
      <p:sp>
        <p:nvSpPr>
          <p:cNvPr id="9" name="灯片编号占位符 2">
            <a:extLst>
              <a:ext uri="{FF2B5EF4-FFF2-40B4-BE49-F238E27FC236}">
                <a16:creationId xmlns:a16="http://schemas.microsoft.com/office/drawing/2014/main" id="{F439644B-AE98-479A-B6F3-98C61F2B54C8}"/>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13</a:t>
            </a:fld>
            <a:endParaRPr lang="zh-CN" altLang="en-US" dirty="0"/>
          </a:p>
        </p:txBody>
      </p:sp>
      <p:sp>
        <p:nvSpPr>
          <p:cNvPr id="18" name="文本框 17">
            <a:extLst>
              <a:ext uri="{FF2B5EF4-FFF2-40B4-BE49-F238E27FC236}">
                <a16:creationId xmlns:a16="http://schemas.microsoft.com/office/drawing/2014/main" id="{888F52B9-7736-4604-87E9-CAF7EF66979E}"/>
              </a:ext>
            </a:extLst>
          </p:cNvPr>
          <p:cNvSpPr txBox="1"/>
          <p:nvPr/>
        </p:nvSpPr>
        <p:spPr>
          <a:xfrm>
            <a:off x="690382" y="1037139"/>
            <a:ext cx="5076825" cy="453457"/>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量能器子触发算法流程设计</a:t>
            </a:r>
            <a:endParaRPr lang="en-US" altLang="zh-CN" dirty="0"/>
          </a:p>
        </p:txBody>
      </p:sp>
      <p:sp>
        <p:nvSpPr>
          <p:cNvPr id="25" name="文本框 24">
            <a:extLst>
              <a:ext uri="{FF2B5EF4-FFF2-40B4-BE49-F238E27FC236}">
                <a16:creationId xmlns:a16="http://schemas.microsoft.com/office/drawing/2014/main" id="{11BB05EC-ABF1-42C6-8482-26257427C7DC}"/>
              </a:ext>
            </a:extLst>
          </p:cNvPr>
          <p:cNvSpPr txBox="1"/>
          <p:nvPr/>
        </p:nvSpPr>
        <p:spPr>
          <a:xfrm>
            <a:off x="6366762" y="1037139"/>
            <a:ext cx="3411538" cy="453457"/>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量能器子触发算法实现</a:t>
            </a:r>
            <a:endParaRPr lang="en-US" altLang="zh-CN" dirty="0"/>
          </a:p>
        </p:txBody>
      </p:sp>
      <p:sp>
        <p:nvSpPr>
          <p:cNvPr id="27" name="文本框 26">
            <a:extLst>
              <a:ext uri="{FF2B5EF4-FFF2-40B4-BE49-F238E27FC236}">
                <a16:creationId xmlns:a16="http://schemas.microsoft.com/office/drawing/2014/main" id="{B7304DBD-3BDC-4D15-92E4-C82FB6F3D5C6}"/>
              </a:ext>
            </a:extLst>
          </p:cNvPr>
          <p:cNvSpPr txBox="1"/>
          <p:nvPr/>
        </p:nvSpPr>
        <p:spPr>
          <a:xfrm>
            <a:off x="1845388" y="5515443"/>
            <a:ext cx="9042747" cy="865430"/>
          </a:xfrm>
          <a:prstGeom prst="rect">
            <a:avLst/>
          </a:prstGeom>
          <a:noFill/>
        </p:spPr>
        <p:txBody>
          <a:bodyPr wrap="square">
            <a:spAutoFit/>
          </a:bodyPr>
          <a:lstStyle/>
          <a:p>
            <a:pPr>
              <a:lnSpc>
                <a:spcPts val="3200"/>
              </a:lnSpc>
              <a:spcBef>
                <a:spcPts val="0"/>
              </a:spcBef>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FPGA</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上部署了各级子触发算法并开展了实验室测试</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pP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测试结果：</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死时间</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25ns</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各级子</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触发算法总</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 </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，达到任务要求</a:t>
            </a: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0" name="图片 9">
            <a:extLst>
              <a:ext uri="{FF2B5EF4-FFF2-40B4-BE49-F238E27FC236}">
                <a16:creationId xmlns:a16="http://schemas.microsoft.com/office/drawing/2014/main" id="{EA681C83-C69B-470B-AB9D-380D47047D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8583" y="3712887"/>
            <a:ext cx="2184718" cy="1637897"/>
          </a:xfrm>
          <a:prstGeom prst="rect">
            <a:avLst/>
          </a:prstGeom>
        </p:spPr>
      </p:pic>
      <p:pic>
        <p:nvPicPr>
          <p:cNvPr id="12" name="图片 11">
            <a:extLst>
              <a:ext uri="{FF2B5EF4-FFF2-40B4-BE49-F238E27FC236}">
                <a16:creationId xmlns:a16="http://schemas.microsoft.com/office/drawing/2014/main" id="{40D17A88-3D75-4BA4-8D29-F6F75849F5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9508" y="3556089"/>
            <a:ext cx="3892492" cy="1946246"/>
          </a:xfrm>
          <a:prstGeom prst="rect">
            <a:avLst/>
          </a:prstGeom>
        </p:spPr>
      </p:pic>
      <p:grpSp>
        <p:nvGrpSpPr>
          <p:cNvPr id="28" name="组合 27">
            <a:extLst>
              <a:ext uri="{FF2B5EF4-FFF2-40B4-BE49-F238E27FC236}">
                <a16:creationId xmlns:a16="http://schemas.microsoft.com/office/drawing/2014/main" id="{8AA19AA9-079A-4297-BEC9-85F64402177D}"/>
              </a:ext>
            </a:extLst>
          </p:cNvPr>
          <p:cNvGrpSpPr/>
          <p:nvPr/>
        </p:nvGrpSpPr>
        <p:grpSpPr>
          <a:xfrm>
            <a:off x="6714884" y="1507216"/>
            <a:ext cx="4753643" cy="1946246"/>
            <a:chOff x="6511582" y="1665108"/>
            <a:chExt cx="4855163" cy="1907723"/>
          </a:xfrm>
        </p:grpSpPr>
        <p:pic>
          <p:nvPicPr>
            <p:cNvPr id="29" name="图片 28">
              <a:extLst>
                <a:ext uri="{FF2B5EF4-FFF2-40B4-BE49-F238E27FC236}">
                  <a16:creationId xmlns:a16="http://schemas.microsoft.com/office/drawing/2014/main" id="{4E25601F-360C-423B-BDD3-437FB5FD3FAF}"/>
                </a:ext>
              </a:extLst>
            </p:cNvPr>
            <p:cNvPicPr>
              <a:picLocks noChangeAspect="1"/>
            </p:cNvPicPr>
            <p:nvPr/>
          </p:nvPicPr>
          <p:blipFill>
            <a:blip r:embed="rId6"/>
            <a:stretch>
              <a:fillRect/>
            </a:stretch>
          </p:blipFill>
          <p:spPr>
            <a:xfrm>
              <a:off x="6511582" y="1665108"/>
              <a:ext cx="4855163" cy="1907723"/>
            </a:xfrm>
            <a:prstGeom prst="rect">
              <a:avLst/>
            </a:prstGeom>
          </p:spPr>
        </p:pic>
        <p:sp>
          <p:nvSpPr>
            <p:cNvPr id="30" name="箭头: 右 29">
              <a:extLst>
                <a:ext uri="{FF2B5EF4-FFF2-40B4-BE49-F238E27FC236}">
                  <a16:creationId xmlns:a16="http://schemas.microsoft.com/office/drawing/2014/main" id="{D77813A4-8CBA-4569-A318-0A6EC27E7ECB}"/>
                </a:ext>
              </a:extLst>
            </p:cNvPr>
            <p:cNvSpPr/>
            <p:nvPr/>
          </p:nvSpPr>
          <p:spPr bwMode="auto">
            <a:xfrm>
              <a:off x="8867775" y="2543175"/>
              <a:ext cx="148042" cy="261179"/>
            </a:xfrm>
            <a:prstGeom prst="rightArrow">
              <a:avLst/>
            </a:prstGeom>
            <a:solidFill>
              <a:srgbClr val="FFFFFF"/>
            </a:solidFill>
            <a:ln w="9525" cap="flat" cmpd="sng" algn="ctr">
              <a:solidFill>
                <a:srgbClr val="FF0000"/>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1" u="none" strike="noStrike" cap="none" normalizeH="0" baseline="0">
                <a:ln>
                  <a:noFill/>
                </a:ln>
                <a:solidFill>
                  <a:schemeClr val="tx1"/>
                </a:solidFill>
                <a:effectLst/>
                <a:latin typeface="Arial" panose="020B0604020202020204" pitchFamily="34" charset="0"/>
              </a:endParaRPr>
            </a:p>
          </p:txBody>
        </p:sp>
      </p:grpSp>
      <p:graphicFrame>
        <p:nvGraphicFramePr>
          <p:cNvPr id="14" name="对象 13">
            <a:extLst>
              <a:ext uri="{FF2B5EF4-FFF2-40B4-BE49-F238E27FC236}">
                <a16:creationId xmlns:a16="http://schemas.microsoft.com/office/drawing/2014/main" id="{5D4E7DE1-56B3-47E4-970C-A92EE3D2F8F5}"/>
              </a:ext>
            </a:extLst>
          </p:cNvPr>
          <p:cNvGraphicFramePr>
            <a:graphicFrameLocks noChangeAspect="1"/>
          </p:cNvGraphicFramePr>
          <p:nvPr/>
        </p:nvGraphicFramePr>
        <p:xfrm>
          <a:off x="484595" y="1674423"/>
          <a:ext cx="5076826" cy="1779039"/>
        </p:xfrm>
        <a:graphic>
          <a:graphicData uri="http://schemas.openxmlformats.org/presentationml/2006/ole">
            <mc:AlternateContent xmlns:mc="http://schemas.openxmlformats.org/markup-compatibility/2006">
              <mc:Choice xmlns:v="urn:schemas-microsoft-com:vml" Requires="v">
                <p:oleObj spid="_x0000_s1192" name="Visio" r:id="rId7" imgW="7307545" imgH="2560084" progId="Visio.Drawing.15">
                  <p:embed/>
                </p:oleObj>
              </mc:Choice>
              <mc:Fallback>
                <p:oleObj name="Visio" r:id="rId7" imgW="7307545" imgH="2560084" progId="Visio.Drawing.15">
                  <p:embed/>
                  <p:pic>
                    <p:nvPicPr>
                      <p:cNvPr id="14" name="对象 13">
                        <a:extLst>
                          <a:ext uri="{FF2B5EF4-FFF2-40B4-BE49-F238E27FC236}">
                            <a16:creationId xmlns:a16="http://schemas.microsoft.com/office/drawing/2014/main" id="{5D4E7DE1-56B3-47E4-970C-A92EE3D2F8F5}"/>
                          </a:ext>
                        </a:extLst>
                      </p:cNvPr>
                      <p:cNvPicPr/>
                      <p:nvPr/>
                    </p:nvPicPr>
                    <p:blipFill>
                      <a:blip r:embed="rId8"/>
                      <a:stretch>
                        <a:fillRect/>
                      </a:stretch>
                    </p:blipFill>
                    <p:spPr>
                      <a:xfrm>
                        <a:off x="484595" y="1674423"/>
                        <a:ext cx="5076826" cy="1779039"/>
                      </a:xfrm>
                      <a:prstGeom prst="rect">
                        <a:avLst/>
                      </a:prstGeom>
                    </p:spPr>
                  </p:pic>
                </p:oleObj>
              </mc:Fallback>
            </mc:AlternateContent>
          </a:graphicData>
        </a:graphic>
      </p:graphicFrame>
      <p:graphicFrame>
        <p:nvGraphicFramePr>
          <p:cNvPr id="15" name="对象 14">
            <a:extLst>
              <a:ext uri="{FF2B5EF4-FFF2-40B4-BE49-F238E27FC236}">
                <a16:creationId xmlns:a16="http://schemas.microsoft.com/office/drawing/2014/main" id="{B27ED9B4-AF2A-4245-8B06-9FA2DFABFD1C}"/>
              </a:ext>
            </a:extLst>
          </p:cNvPr>
          <p:cNvGraphicFramePr>
            <a:graphicFrameLocks noChangeAspect="1"/>
          </p:cNvGraphicFramePr>
          <p:nvPr/>
        </p:nvGraphicFramePr>
        <p:xfrm>
          <a:off x="-47943" y="3678190"/>
          <a:ext cx="6026526" cy="1505387"/>
        </p:xfrm>
        <a:graphic>
          <a:graphicData uri="http://schemas.openxmlformats.org/presentationml/2006/ole">
            <mc:AlternateContent xmlns:mc="http://schemas.openxmlformats.org/markup-compatibility/2006">
              <mc:Choice xmlns:v="urn:schemas-microsoft-com:vml" Requires="v">
                <p:oleObj spid="_x0000_s1193" name="Visio" r:id="rId9" imgW="9608430" imgH="2400159" progId="Visio.Drawing.15">
                  <p:embed/>
                </p:oleObj>
              </mc:Choice>
              <mc:Fallback>
                <p:oleObj name="Visio" r:id="rId9" imgW="9608430" imgH="2400159" progId="Visio.Drawing.15">
                  <p:embed/>
                  <p:pic>
                    <p:nvPicPr>
                      <p:cNvPr id="15" name="对象 14">
                        <a:extLst>
                          <a:ext uri="{FF2B5EF4-FFF2-40B4-BE49-F238E27FC236}">
                            <a16:creationId xmlns:a16="http://schemas.microsoft.com/office/drawing/2014/main" id="{B27ED9B4-AF2A-4245-8B06-9FA2DFABFD1C}"/>
                          </a:ext>
                        </a:extLst>
                      </p:cNvPr>
                      <p:cNvPicPr/>
                      <p:nvPr/>
                    </p:nvPicPr>
                    <p:blipFill>
                      <a:blip r:embed="rId10"/>
                      <a:stretch>
                        <a:fillRect/>
                      </a:stretch>
                    </p:blipFill>
                    <p:spPr>
                      <a:xfrm>
                        <a:off x="-47943" y="3678190"/>
                        <a:ext cx="6026526" cy="1505387"/>
                      </a:xfrm>
                      <a:prstGeom prst="rect">
                        <a:avLst/>
                      </a:prstGeom>
                    </p:spPr>
                  </p:pic>
                </p:oleObj>
              </mc:Fallback>
            </mc:AlternateContent>
          </a:graphicData>
        </a:graphic>
      </p:graphicFrame>
      <p:sp>
        <p:nvSpPr>
          <p:cNvPr id="16" name="文本框 15">
            <a:extLst>
              <a:ext uri="{FF2B5EF4-FFF2-40B4-BE49-F238E27FC236}">
                <a16:creationId xmlns:a16="http://schemas.microsoft.com/office/drawing/2014/main" id="{0F0996A3-1592-4DED-BBCA-C82D979819E8}"/>
              </a:ext>
            </a:extLst>
          </p:cNvPr>
          <p:cNvSpPr txBox="1"/>
          <p:nvPr/>
        </p:nvSpPr>
        <p:spPr>
          <a:xfrm>
            <a:off x="2765202" y="6430046"/>
            <a:ext cx="6281652" cy="338554"/>
          </a:xfrm>
          <a:prstGeom prst="rect">
            <a:avLst/>
          </a:prstGeom>
          <a:noFill/>
        </p:spPr>
        <p:txBody>
          <a:bodyPr wrap="square">
            <a:spAutoFit/>
          </a:bodyPr>
          <a:lstStyle/>
          <a:p>
            <a:r>
              <a:rPr lang="zh-CN" altLang="en-US" sz="1600" b="1" dirty="0">
                <a:latin typeface="微软雅黑" panose="020B0503020204020204" pitchFamily="34" charset="-122"/>
                <a:ea typeface="微软雅黑" panose="020B0503020204020204" pitchFamily="34" charset="-122"/>
              </a:rPr>
              <a:t>论文已投 </a:t>
            </a:r>
            <a:r>
              <a:rPr lang="en-US" altLang="zh-CN" sz="1600" b="1" dirty="0">
                <a:latin typeface="微软雅黑" panose="020B0503020204020204" pitchFamily="34" charset="-122"/>
                <a:ea typeface="微软雅黑" panose="020B0503020204020204" pitchFamily="34" charset="-122"/>
              </a:rPr>
              <a:t>IEEE Transactions on Nuclear Science (</a:t>
            </a:r>
            <a:r>
              <a:rPr lang="zh-CN" altLang="en-US" sz="1600" b="1" dirty="0">
                <a:latin typeface="微软雅黑" panose="020B0503020204020204" pitchFamily="34" charset="-122"/>
                <a:ea typeface="微软雅黑" panose="020B0503020204020204" pitchFamily="34" charset="-122"/>
              </a:rPr>
              <a:t>审稿中</a:t>
            </a:r>
            <a:r>
              <a:rPr lang="en-US" altLang="zh-CN" sz="1600" b="1" dirty="0">
                <a:latin typeface="微软雅黑" panose="020B0503020204020204" pitchFamily="34" charset="-122"/>
                <a:ea typeface="微软雅黑" panose="020B0503020204020204" pitchFamily="34" charset="-122"/>
              </a:rPr>
              <a:t>)</a:t>
            </a:r>
            <a:endParaRPr lang="zh-CN" altLang="en-US" sz="1600" b="1" dirty="0"/>
          </a:p>
        </p:txBody>
      </p:sp>
    </p:spTree>
    <p:extLst>
      <p:ext uri="{BB962C8B-B14F-4D97-AF65-F5344CB8AC3E}">
        <p14:creationId xmlns:p14="http://schemas.microsoft.com/office/powerpoint/2010/main" val="280691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03281" y="123980"/>
            <a:ext cx="10956730" cy="838200"/>
          </a:xfrm>
        </p:spPr>
        <p:txBody>
          <a:bodyPr/>
          <a:lstStyle/>
          <a:p>
            <a:r>
              <a:rPr lang="zh-CN" altLang="en-US" dirty="0"/>
              <a:t>工作进展：完成全局触发算法的设计与实现</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14</a:t>
            </a:fld>
            <a:endParaRPr lang="zh-CN" altLang="en-US"/>
          </a:p>
        </p:txBody>
      </p:sp>
      <p:sp>
        <p:nvSpPr>
          <p:cNvPr id="13" name="灯片编号占位符 2">
            <a:extLst>
              <a:ext uri="{FF2B5EF4-FFF2-40B4-BE49-F238E27FC236}">
                <a16:creationId xmlns:a16="http://schemas.microsoft.com/office/drawing/2014/main" id="{DE662870-DF60-49B2-BBA6-8314D0675422}"/>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14</a:t>
            </a:fld>
            <a:endParaRPr lang="zh-CN" altLang="en-US"/>
          </a:p>
        </p:txBody>
      </p:sp>
      <p:sp>
        <p:nvSpPr>
          <p:cNvPr id="9" name="灯片编号占位符 2">
            <a:extLst>
              <a:ext uri="{FF2B5EF4-FFF2-40B4-BE49-F238E27FC236}">
                <a16:creationId xmlns:a16="http://schemas.microsoft.com/office/drawing/2014/main" id="{F439644B-AE98-479A-B6F3-98C61F2B54C8}"/>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14</a:t>
            </a:fld>
            <a:endParaRPr lang="zh-CN" altLang="en-US" dirty="0"/>
          </a:p>
        </p:txBody>
      </p:sp>
      <p:sp>
        <p:nvSpPr>
          <p:cNvPr id="17" name="Rectangle 4">
            <a:extLst>
              <a:ext uri="{FF2B5EF4-FFF2-40B4-BE49-F238E27FC236}">
                <a16:creationId xmlns:a16="http://schemas.microsoft.com/office/drawing/2014/main" id="{51E39B57-2572-45CE-88D3-D9C4D1B00000}"/>
              </a:ext>
            </a:extLst>
          </p:cNvPr>
          <p:cNvSpPr>
            <a:spLocks noChangeArrowheads="1"/>
          </p:cNvSpPr>
          <p:nvPr/>
        </p:nvSpPr>
        <p:spPr bwMode="auto">
          <a:xfrm>
            <a:off x="45720" y="251331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8" name="文本框 17">
            <a:extLst>
              <a:ext uri="{FF2B5EF4-FFF2-40B4-BE49-F238E27FC236}">
                <a16:creationId xmlns:a16="http://schemas.microsoft.com/office/drawing/2014/main" id="{888F52B9-7736-4604-87E9-CAF7EF66979E}"/>
              </a:ext>
            </a:extLst>
          </p:cNvPr>
          <p:cNvSpPr txBox="1"/>
          <p:nvPr/>
        </p:nvSpPr>
        <p:spPr>
          <a:xfrm>
            <a:off x="690382" y="1037139"/>
            <a:ext cx="5076825" cy="453457"/>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全局触发算法流程设计</a:t>
            </a:r>
            <a:endParaRPr lang="en-US" altLang="zh-CN" dirty="0"/>
          </a:p>
        </p:txBody>
      </p:sp>
      <p:sp>
        <p:nvSpPr>
          <p:cNvPr id="25" name="文本框 24">
            <a:extLst>
              <a:ext uri="{FF2B5EF4-FFF2-40B4-BE49-F238E27FC236}">
                <a16:creationId xmlns:a16="http://schemas.microsoft.com/office/drawing/2014/main" id="{11BB05EC-ABF1-42C6-8482-26257427C7DC}"/>
              </a:ext>
            </a:extLst>
          </p:cNvPr>
          <p:cNvSpPr txBox="1"/>
          <p:nvPr/>
        </p:nvSpPr>
        <p:spPr>
          <a:xfrm>
            <a:off x="5166183" y="1037139"/>
            <a:ext cx="3411538" cy="453457"/>
          </a:xfrm>
          <a:prstGeom prst="rect">
            <a:avLst/>
          </a:prstGeom>
          <a:noFill/>
        </p:spPr>
        <p:txBody>
          <a:bodyPr wrap="square">
            <a:spAutoFit/>
          </a:bodyPr>
          <a:lstStyle>
            <a:defPPr>
              <a:defRPr lang="zh-CN"/>
            </a:defPPr>
            <a:lvl1pPr marL="342900" indent="-342900">
              <a:lnSpc>
                <a:spcPct val="130000"/>
              </a:lnSpc>
              <a:buFont typeface="Wingdings" panose="05000000000000000000" pitchFamily="2" charset="2"/>
              <a:buChar char="n"/>
              <a:defRPr sz="2000" b="1">
                <a:latin typeface="微软雅黑" panose="020B0503020204020204" pitchFamily="34" charset="-122"/>
                <a:ea typeface="微软雅黑" panose="020B0503020204020204" pitchFamily="34" charset="-122"/>
              </a:defRPr>
            </a:lvl1pPr>
          </a:lstStyle>
          <a:p>
            <a:r>
              <a:rPr lang="zh-CN" altLang="en-US" dirty="0"/>
              <a:t>全局触发算法实现</a:t>
            </a:r>
            <a:endParaRPr lang="en-US" altLang="zh-CN" dirty="0"/>
          </a:p>
        </p:txBody>
      </p:sp>
      <p:sp>
        <p:nvSpPr>
          <p:cNvPr id="27" name="文本框 26">
            <a:extLst>
              <a:ext uri="{FF2B5EF4-FFF2-40B4-BE49-F238E27FC236}">
                <a16:creationId xmlns:a16="http://schemas.microsoft.com/office/drawing/2014/main" id="{B7304DBD-3BDC-4D15-92E4-C82FB6F3D5C6}"/>
              </a:ext>
            </a:extLst>
          </p:cNvPr>
          <p:cNvSpPr txBox="1"/>
          <p:nvPr/>
        </p:nvSpPr>
        <p:spPr>
          <a:xfrm>
            <a:off x="901354" y="5400263"/>
            <a:ext cx="10480732" cy="1275798"/>
          </a:xfrm>
          <a:prstGeom prst="rect">
            <a:avLst/>
          </a:prstGeom>
          <a:noFill/>
        </p:spPr>
        <p:txBody>
          <a:bodyPr wrap="square">
            <a:spAutoFit/>
          </a:bodyPr>
          <a:lstStyle/>
          <a:p>
            <a:pPr>
              <a:lnSpc>
                <a:spcPts val="3200"/>
              </a:lnSpc>
              <a:spcBef>
                <a:spcPts val="0"/>
              </a:spcBef>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FPGA</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上部署了此全局触发算法并开展了实验室测试</a:t>
            </a:r>
            <a:r>
              <a:rPr lang="zh-CN" altLang="en-US" sz="18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死时间</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25ns</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，延迟</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&lt;</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4</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00</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ns</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，达到任务要求</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pP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汇总得到一级触发算法总延迟：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1.9 </a:t>
            </a:r>
            <a:r>
              <a:rPr lang="en-US" altLang="zh-CN"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=1.5 </a:t>
            </a:r>
            <a:r>
              <a:rPr lang="en-US" altLang="zh-CN"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MDC</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算法延迟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+0.4 </a:t>
            </a:r>
            <a:r>
              <a:rPr lang="en-US" altLang="zh-CN"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μs</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全局触发算法延迟</a:t>
            </a: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ts val="3200"/>
              </a:lnSpc>
              <a:spcBef>
                <a:spcPts val="0"/>
              </a:spcBef>
            </a:pPr>
            <a:endParaRPr lang="en-US" altLang="zh-CN" sz="1800"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289FAF18-9E35-4246-A868-62562244B4AC}"/>
              </a:ext>
            </a:extLst>
          </p:cNvPr>
          <p:cNvPicPr>
            <a:picLocks noChangeAspect="1"/>
          </p:cNvPicPr>
          <p:nvPr/>
        </p:nvPicPr>
        <p:blipFill>
          <a:blip r:embed="rId3"/>
          <a:stretch>
            <a:fillRect/>
          </a:stretch>
        </p:blipFill>
        <p:spPr>
          <a:xfrm>
            <a:off x="5641975" y="3468036"/>
            <a:ext cx="5872343" cy="1705915"/>
          </a:xfrm>
          <a:prstGeom prst="rect">
            <a:avLst/>
          </a:prstGeom>
        </p:spPr>
      </p:pic>
      <p:pic>
        <p:nvPicPr>
          <p:cNvPr id="11" name="图片 10">
            <a:extLst>
              <a:ext uri="{FF2B5EF4-FFF2-40B4-BE49-F238E27FC236}">
                <a16:creationId xmlns:a16="http://schemas.microsoft.com/office/drawing/2014/main" id="{99AF127D-4AA0-4458-A32F-D39A6E9A1D5C}"/>
              </a:ext>
            </a:extLst>
          </p:cNvPr>
          <p:cNvPicPr>
            <a:picLocks noChangeAspect="1"/>
          </p:cNvPicPr>
          <p:nvPr/>
        </p:nvPicPr>
        <p:blipFill>
          <a:blip r:embed="rId4"/>
          <a:stretch>
            <a:fillRect/>
          </a:stretch>
        </p:blipFill>
        <p:spPr>
          <a:xfrm>
            <a:off x="8102780" y="1043030"/>
            <a:ext cx="3411538" cy="1231495"/>
          </a:xfrm>
          <a:prstGeom prst="rect">
            <a:avLst/>
          </a:prstGeom>
        </p:spPr>
      </p:pic>
      <p:pic>
        <p:nvPicPr>
          <p:cNvPr id="14" name="图片 13">
            <a:extLst>
              <a:ext uri="{FF2B5EF4-FFF2-40B4-BE49-F238E27FC236}">
                <a16:creationId xmlns:a16="http://schemas.microsoft.com/office/drawing/2014/main" id="{E0740F04-5A17-4BD2-9CDD-298995094B11}"/>
              </a:ext>
            </a:extLst>
          </p:cNvPr>
          <p:cNvPicPr>
            <a:picLocks noChangeAspect="1"/>
          </p:cNvPicPr>
          <p:nvPr/>
        </p:nvPicPr>
        <p:blipFill>
          <a:blip r:embed="rId5"/>
          <a:stretch>
            <a:fillRect/>
          </a:stretch>
        </p:blipFill>
        <p:spPr>
          <a:xfrm>
            <a:off x="8202612" y="2300017"/>
            <a:ext cx="3360716" cy="966658"/>
          </a:xfrm>
          <a:prstGeom prst="rect">
            <a:avLst/>
          </a:prstGeom>
        </p:spPr>
      </p:pic>
      <p:pic>
        <p:nvPicPr>
          <p:cNvPr id="16" name="图片 15">
            <a:extLst>
              <a:ext uri="{FF2B5EF4-FFF2-40B4-BE49-F238E27FC236}">
                <a16:creationId xmlns:a16="http://schemas.microsoft.com/office/drawing/2014/main" id="{03E5B48F-E2D8-4011-9AA7-A5A395CB513D}"/>
              </a:ext>
            </a:extLst>
          </p:cNvPr>
          <p:cNvPicPr>
            <a:picLocks noChangeAspect="1"/>
          </p:cNvPicPr>
          <p:nvPr/>
        </p:nvPicPr>
        <p:blipFill>
          <a:blip r:embed="rId6"/>
          <a:stretch>
            <a:fillRect/>
          </a:stretch>
        </p:blipFill>
        <p:spPr>
          <a:xfrm>
            <a:off x="5239208" y="1521766"/>
            <a:ext cx="2734826" cy="1687874"/>
          </a:xfrm>
          <a:prstGeom prst="rect">
            <a:avLst/>
          </a:prstGeom>
        </p:spPr>
      </p:pic>
      <p:pic>
        <p:nvPicPr>
          <p:cNvPr id="20" name="图片 19">
            <a:extLst>
              <a:ext uri="{FF2B5EF4-FFF2-40B4-BE49-F238E27FC236}">
                <a16:creationId xmlns:a16="http://schemas.microsoft.com/office/drawing/2014/main" id="{7D4A6997-F331-4839-8ED1-D5E658E18D5E}"/>
              </a:ext>
            </a:extLst>
          </p:cNvPr>
          <p:cNvPicPr>
            <a:picLocks noChangeAspect="1"/>
          </p:cNvPicPr>
          <p:nvPr/>
        </p:nvPicPr>
        <p:blipFill>
          <a:blip r:embed="rId7"/>
          <a:stretch>
            <a:fillRect/>
          </a:stretch>
        </p:blipFill>
        <p:spPr>
          <a:xfrm>
            <a:off x="507978" y="1585000"/>
            <a:ext cx="3965597" cy="3799298"/>
          </a:xfrm>
          <a:prstGeom prst="rect">
            <a:avLst/>
          </a:prstGeom>
        </p:spPr>
      </p:pic>
      <p:sp>
        <p:nvSpPr>
          <p:cNvPr id="15" name="文本框 14">
            <a:extLst>
              <a:ext uri="{FF2B5EF4-FFF2-40B4-BE49-F238E27FC236}">
                <a16:creationId xmlns:a16="http://schemas.microsoft.com/office/drawing/2014/main" id="{D03773CF-94FA-4568-9883-F2F57C04E658}"/>
              </a:ext>
            </a:extLst>
          </p:cNvPr>
          <p:cNvSpPr txBox="1"/>
          <p:nvPr/>
        </p:nvSpPr>
        <p:spPr>
          <a:xfrm>
            <a:off x="3140820" y="6337507"/>
            <a:ext cx="6281652" cy="338554"/>
          </a:xfrm>
          <a:prstGeom prst="rect">
            <a:avLst/>
          </a:prstGeom>
          <a:noFill/>
        </p:spPr>
        <p:txBody>
          <a:bodyPr wrap="square">
            <a:spAutoFit/>
          </a:bodyPr>
          <a:lstStyle/>
          <a:p>
            <a:r>
              <a:rPr lang="zh-CN" altLang="en-US" sz="1600" b="1" dirty="0">
                <a:latin typeface="微软雅黑" panose="020B0503020204020204" pitchFamily="34" charset="-122"/>
                <a:ea typeface="微软雅黑" panose="020B0503020204020204" pitchFamily="34" charset="-122"/>
              </a:rPr>
              <a:t>论文已投 </a:t>
            </a:r>
            <a:r>
              <a:rPr lang="en-US" altLang="zh-CN" sz="1600" b="1" dirty="0">
                <a:latin typeface="微软雅黑" panose="020B0503020204020204" pitchFamily="34" charset="-122"/>
                <a:ea typeface="微软雅黑" panose="020B0503020204020204" pitchFamily="34" charset="-122"/>
              </a:rPr>
              <a:t>IEEE Transactions on Nuclear Science (</a:t>
            </a:r>
            <a:r>
              <a:rPr lang="zh-CN" altLang="en-US" sz="1600" b="1" dirty="0">
                <a:latin typeface="微软雅黑" panose="020B0503020204020204" pitchFamily="34" charset="-122"/>
                <a:ea typeface="微软雅黑" panose="020B0503020204020204" pitchFamily="34" charset="-122"/>
              </a:rPr>
              <a:t>审稿中</a:t>
            </a:r>
            <a:r>
              <a:rPr lang="en-US" altLang="zh-CN" sz="1600" b="1" dirty="0">
                <a:latin typeface="微软雅黑" panose="020B0503020204020204" pitchFamily="34" charset="-122"/>
                <a:ea typeface="微软雅黑" panose="020B0503020204020204" pitchFamily="34" charset="-122"/>
              </a:rPr>
              <a:t>)</a:t>
            </a:r>
            <a:endParaRPr lang="zh-CN" altLang="en-US" sz="1600" b="1" dirty="0"/>
          </a:p>
        </p:txBody>
      </p:sp>
    </p:spTree>
    <p:extLst>
      <p:ext uri="{BB962C8B-B14F-4D97-AF65-F5344CB8AC3E}">
        <p14:creationId xmlns:p14="http://schemas.microsoft.com/office/powerpoint/2010/main" val="99851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9956" y="87903"/>
            <a:ext cx="10588619" cy="838200"/>
          </a:xfrm>
        </p:spPr>
        <p:txBody>
          <a:bodyPr/>
          <a:lstStyle/>
          <a:p>
            <a:r>
              <a:rPr lang="zh-CN" altLang="en-US" dirty="0"/>
              <a:t>研究内容</a:t>
            </a:r>
            <a:r>
              <a:rPr lang="en-US" altLang="zh-CN" dirty="0"/>
              <a:t>3</a:t>
            </a:r>
            <a:r>
              <a:rPr lang="zh-CN" altLang="en-US" dirty="0"/>
              <a:t>：</a:t>
            </a:r>
            <a:r>
              <a:rPr lang="zh-CN" altLang="zh-CN" sz="36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基于异构计算的软件触发计算加速技术</a:t>
            </a:r>
            <a:endParaRPr lang="zh-CN" altLang="en-US" dirty="0"/>
          </a:p>
        </p:txBody>
      </p:sp>
      <p:sp>
        <p:nvSpPr>
          <p:cNvPr id="3" name="灯片编号占位符 2"/>
          <p:cNvSpPr>
            <a:spLocks noGrp="1"/>
          </p:cNvSpPr>
          <p:nvPr>
            <p:ph type="sldNum" sz="quarter" idx="12"/>
          </p:nvPr>
        </p:nvSpPr>
        <p:spPr/>
        <p:txBody>
          <a:bodyPr/>
          <a:lstStyle/>
          <a:p>
            <a:fld id="{14AA028F-72E1-4808-9DD3-2CE970B1B937}" type="slidenum">
              <a:rPr lang="zh-CN" altLang="en-US" smtClean="0"/>
              <a:t>15</a:t>
            </a:fld>
            <a:endParaRPr lang="zh-CN" altLang="en-US"/>
          </a:p>
        </p:txBody>
      </p:sp>
      <p:sp>
        <p:nvSpPr>
          <p:cNvPr id="10" name="文本框 12">
            <a:extLst>
              <a:ext uri="{FF2B5EF4-FFF2-40B4-BE49-F238E27FC236}">
                <a16:creationId xmlns:a16="http://schemas.microsoft.com/office/drawing/2014/main" id="{403A9AB9-42E7-ABF4-8B84-FAA767FF4D18}"/>
              </a:ext>
            </a:extLst>
          </p:cNvPr>
          <p:cNvSpPr txBox="1"/>
          <p:nvPr/>
        </p:nvSpPr>
        <p:spPr>
          <a:xfrm>
            <a:off x="1222047" y="4509432"/>
            <a:ext cx="9575145" cy="49962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为</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高亮度</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实验的软件触发系统</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rPr>
              <a:t>HLT</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提供</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高效、</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高性价比</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低能耗的技术</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方案</a:t>
            </a:r>
            <a:endPar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6">
            <a:extLst>
              <a:ext uri="{FF2B5EF4-FFF2-40B4-BE49-F238E27FC236}">
                <a16:creationId xmlns:a16="http://schemas.microsoft.com/office/drawing/2014/main" id="{591B2A8C-1E34-78E4-B52C-FB696537A978}"/>
              </a:ext>
            </a:extLst>
          </p:cNvPr>
          <p:cNvSpPr txBox="1"/>
          <p:nvPr/>
        </p:nvSpPr>
        <p:spPr>
          <a:xfrm>
            <a:off x="793756" y="1015255"/>
            <a:ext cx="9144002" cy="83369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n"/>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探索</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并</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实现典型的软件触发算法的异构计算加速</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n"/>
            </a:pP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搭建</a:t>
            </a: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CPU+GPU</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CPU+FPGA</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异构计算</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原理</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样机</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，开展</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算法实现和验证测试</a:t>
            </a:r>
            <a:endPar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2" name="图片 11">
            <a:extLst>
              <a:ext uri="{FF2B5EF4-FFF2-40B4-BE49-F238E27FC236}">
                <a16:creationId xmlns:a16="http://schemas.microsoft.com/office/drawing/2014/main" id="{A3426A67-7236-4F66-94D0-04CB59A98A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769" y="1962501"/>
            <a:ext cx="6256482" cy="2311311"/>
          </a:xfrm>
          <a:prstGeom prst="rect">
            <a:avLst/>
          </a:prstGeom>
          <a:noFill/>
        </p:spPr>
      </p:pic>
      <p:grpSp>
        <p:nvGrpSpPr>
          <p:cNvPr id="13" name="组合 12">
            <a:extLst>
              <a:ext uri="{FF2B5EF4-FFF2-40B4-BE49-F238E27FC236}">
                <a16:creationId xmlns:a16="http://schemas.microsoft.com/office/drawing/2014/main" id="{8FEE146D-8341-428C-BA58-03A450E843B5}"/>
              </a:ext>
            </a:extLst>
          </p:cNvPr>
          <p:cNvGrpSpPr/>
          <p:nvPr/>
        </p:nvGrpSpPr>
        <p:grpSpPr>
          <a:xfrm>
            <a:off x="7030096" y="1962501"/>
            <a:ext cx="4846135" cy="2311310"/>
            <a:chOff x="4900613" y="1779632"/>
            <a:chExt cx="4127271" cy="1968456"/>
          </a:xfrm>
        </p:grpSpPr>
        <p:pic>
          <p:nvPicPr>
            <p:cNvPr id="14" name="Picture 4" descr="System architecture with heterogeneous accelerators | Download ...">
              <a:extLst>
                <a:ext uri="{FF2B5EF4-FFF2-40B4-BE49-F238E27FC236}">
                  <a16:creationId xmlns:a16="http://schemas.microsoft.com/office/drawing/2014/main" id="{9275954C-F76A-48E3-0341-BB6C775F2D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7375" y="1779632"/>
              <a:ext cx="4070509" cy="1925112"/>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a:extLst>
                <a:ext uri="{FF2B5EF4-FFF2-40B4-BE49-F238E27FC236}">
                  <a16:creationId xmlns:a16="http://schemas.microsoft.com/office/drawing/2014/main" id="{C0F2451B-A7B2-4C62-86AC-8152624492A4}"/>
                </a:ext>
              </a:extLst>
            </p:cNvPr>
            <p:cNvSpPr/>
            <p:nvPr/>
          </p:nvSpPr>
          <p:spPr>
            <a:xfrm>
              <a:off x="4900613" y="2681288"/>
              <a:ext cx="1685926" cy="1066800"/>
            </a:xfrm>
            <a:prstGeom prst="rect">
              <a:avLst/>
            </a:prstGeom>
            <a:noFill/>
            <a:ln w="127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a:extLst>
              <a:ext uri="{FF2B5EF4-FFF2-40B4-BE49-F238E27FC236}">
                <a16:creationId xmlns:a16="http://schemas.microsoft.com/office/drawing/2014/main" id="{F68B9586-E02A-4236-86D6-9DBB3E19F647}"/>
              </a:ext>
            </a:extLst>
          </p:cNvPr>
          <p:cNvSpPr txBox="1"/>
          <p:nvPr/>
        </p:nvSpPr>
        <p:spPr>
          <a:xfrm>
            <a:off x="1222047" y="5500131"/>
            <a:ext cx="9904263" cy="369332"/>
          </a:xfrm>
          <a:prstGeom prst="rect">
            <a:avLst/>
          </a:prstGeom>
          <a:noFill/>
        </p:spPr>
        <p:txBody>
          <a:bodyPr wrap="square">
            <a:spAutoFit/>
          </a:bodyPr>
          <a:lstStyle/>
          <a:p>
            <a:r>
              <a:rPr lang="zh-CN" altLang="en-US"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关键技术指标：</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要求加速卡的</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峰值算力</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功耗比</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&gt;1 TOPS/W</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典型软件触发算法</a:t>
            </a:r>
            <a:r>
              <a:rPr lang="zh-CN" altLang="en-US"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延迟短至</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毫秒级</a:t>
            </a:r>
            <a:endPar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6" y="123980"/>
            <a:ext cx="10956730" cy="838200"/>
          </a:xfrm>
        </p:spPr>
        <p:txBody>
          <a:bodyPr/>
          <a:lstStyle/>
          <a:p>
            <a:r>
              <a:rPr lang="zh-CN" altLang="en-US" dirty="0"/>
              <a:t>工作进展：完成了</a:t>
            </a:r>
            <a:r>
              <a:rPr lang="en-US" altLang="zh-CN" dirty="0"/>
              <a:t>GPU</a:t>
            </a:r>
            <a:r>
              <a:rPr lang="zh-CN" altLang="en-US" dirty="0"/>
              <a:t>原型系统搭建与初步算法设计</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16</a:t>
            </a:fld>
            <a:endParaRPr lang="zh-CN" altLang="en-US"/>
          </a:p>
        </p:txBody>
      </p:sp>
      <p:sp>
        <p:nvSpPr>
          <p:cNvPr id="13" name="灯片编号占位符 2">
            <a:extLst>
              <a:ext uri="{FF2B5EF4-FFF2-40B4-BE49-F238E27FC236}">
                <a16:creationId xmlns:a16="http://schemas.microsoft.com/office/drawing/2014/main" id="{DE662870-DF60-49B2-BBA6-8314D0675422}"/>
              </a:ext>
            </a:extLst>
          </p:cNvPr>
          <p:cNvSpPr txBox="1">
            <a:spLocks/>
          </p:cNvSpPr>
          <p:nvPr/>
        </p:nvSpPr>
        <p:spPr bwMode="auto">
          <a:xfrm>
            <a:off x="9347200" y="6519863"/>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pPr/>
              <a:t>16</a:t>
            </a:fld>
            <a:endParaRPr lang="zh-CN" altLang="en-US"/>
          </a:p>
        </p:txBody>
      </p:sp>
      <p:pic>
        <p:nvPicPr>
          <p:cNvPr id="9" name="图片 8">
            <a:extLst>
              <a:ext uri="{FF2B5EF4-FFF2-40B4-BE49-F238E27FC236}">
                <a16:creationId xmlns:a16="http://schemas.microsoft.com/office/drawing/2014/main" id="{C1276771-D52C-48F4-B496-4710A159D9A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696" y="2812533"/>
            <a:ext cx="2344928" cy="1115054"/>
          </a:xfrm>
          <a:prstGeom prst="rect">
            <a:avLst/>
          </a:prstGeom>
          <a:noFill/>
          <a:ln>
            <a:noFill/>
          </a:ln>
        </p:spPr>
      </p:pic>
      <p:sp>
        <p:nvSpPr>
          <p:cNvPr id="14" name="文本框 13">
            <a:extLst>
              <a:ext uri="{FF2B5EF4-FFF2-40B4-BE49-F238E27FC236}">
                <a16:creationId xmlns:a16="http://schemas.microsoft.com/office/drawing/2014/main" id="{A21C73B0-BA27-4E1E-A962-AA6ECF3D976C}"/>
              </a:ext>
            </a:extLst>
          </p:cNvPr>
          <p:cNvSpPr txBox="1"/>
          <p:nvPr/>
        </p:nvSpPr>
        <p:spPr>
          <a:xfrm>
            <a:off x="670898" y="1073715"/>
            <a:ext cx="4018280" cy="489558"/>
          </a:xfrm>
          <a:prstGeom prst="rect">
            <a:avLst/>
          </a:prstGeom>
          <a:noFill/>
        </p:spPr>
        <p:txBody>
          <a:bodyPr wrap="square">
            <a:spAutoFit/>
          </a:bodyPr>
          <a:lstStyle/>
          <a:p>
            <a:pPr marL="342900" indent="-342900">
              <a:lnSpc>
                <a:spcPct val="13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异构计算框架设计</a:t>
            </a:r>
            <a:endParaRPr lang="en-US" altLang="zh-CN" sz="2200" b="1" dirty="0">
              <a:solidFill>
                <a:srgbClr val="0000FF"/>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a16="http://schemas.microsoft.com/office/drawing/2014/main" id="{26D23CAD-05AB-4667-A759-CD997152B16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3696" y="1598861"/>
            <a:ext cx="2344928" cy="1115053"/>
          </a:xfrm>
          <a:prstGeom prst="rect">
            <a:avLst/>
          </a:prstGeom>
          <a:noFill/>
          <a:ln>
            <a:noFill/>
          </a:ln>
        </p:spPr>
      </p:pic>
      <p:pic>
        <p:nvPicPr>
          <p:cNvPr id="17" name="图片 16">
            <a:extLst>
              <a:ext uri="{FF2B5EF4-FFF2-40B4-BE49-F238E27FC236}">
                <a16:creationId xmlns:a16="http://schemas.microsoft.com/office/drawing/2014/main" id="{5CE565CC-4E26-47A7-97B1-09C02C30B36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53844" y="4544569"/>
            <a:ext cx="1620779" cy="2061436"/>
          </a:xfrm>
          <a:prstGeom prst="rect">
            <a:avLst/>
          </a:prstGeom>
          <a:noFill/>
          <a:ln>
            <a:noFill/>
          </a:ln>
        </p:spPr>
      </p:pic>
      <p:pic>
        <p:nvPicPr>
          <p:cNvPr id="18" name="图片 17">
            <a:extLst>
              <a:ext uri="{FF2B5EF4-FFF2-40B4-BE49-F238E27FC236}">
                <a16:creationId xmlns:a16="http://schemas.microsoft.com/office/drawing/2014/main" id="{6B0C0ACA-50A5-4324-A0B5-2A4E0E0E2AE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60523" y="4544569"/>
            <a:ext cx="1745488" cy="2061436"/>
          </a:xfrm>
          <a:prstGeom prst="rect">
            <a:avLst/>
          </a:prstGeom>
          <a:noFill/>
          <a:ln>
            <a:noFill/>
          </a:ln>
        </p:spPr>
      </p:pic>
      <p:sp>
        <p:nvSpPr>
          <p:cNvPr id="19" name="文本框 18">
            <a:extLst>
              <a:ext uri="{FF2B5EF4-FFF2-40B4-BE49-F238E27FC236}">
                <a16:creationId xmlns:a16="http://schemas.microsoft.com/office/drawing/2014/main" id="{3771376B-9782-496D-AD82-46334F656B01}"/>
              </a:ext>
            </a:extLst>
          </p:cNvPr>
          <p:cNvSpPr txBox="1"/>
          <p:nvPr/>
        </p:nvSpPr>
        <p:spPr>
          <a:xfrm>
            <a:off x="670898" y="4068670"/>
            <a:ext cx="4018280" cy="489558"/>
          </a:xfrm>
          <a:prstGeom prst="rect">
            <a:avLst/>
          </a:prstGeom>
          <a:noFill/>
        </p:spPr>
        <p:txBody>
          <a:bodyPr wrap="square">
            <a:spAutoFit/>
          </a:bodyPr>
          <a:lstStyle/>
          <a:p>
            <a:pPr marL="342900" indent="-342900">
              <a:lnSpc>
                <a:spcPct val="13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异构计算平台部署</a:t>
            </a:r>
            <a:endParaRPr lang="en-US" altLang="zh-CN" sz="2200" b="1" dirty="0">
              <a:solidFill>
                <a:srgbClr val="0000FF"/>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D6AA7703-A8CD-46C5-AEEE-3C99469F069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53844" y="1563273"/>
            <a:ext cx="1994783" cy="2482214"/>
          </a:xfrm>
          <a:prstGeom prst="rect">
            <a:avLst/>
          </a:prstGeom>
          <a:noFill/>
          <a:ln>
            <a:noFill/>
          </a:ln>
        </p:spPr>
      </p:pic>
      <p:grpSp>
        <p:nvGrpSpPr>
          <p:cNvPr id="10" name="组合 9">
            <a:extLst>
              <a:ext uri="{FF2B5EF4-FFF2-40B4-BE49-F238E27FC236}">
                <a16:creationId xmlns:a16="http://schemas.microsoft.com/office/drawing/2014/main" id="{396AE97F-0360-40D4-B0F0-93743955AB11}"/>
              </a:ext>
            </a:extLst>
          </p:cNvPr>
          <p:cNvGrpSpPr/>
          <p:nvPr/>
        </p:nvGrpSpPr>
        <p:grpSpPr>
          <a:xfrm>
            <a:off x="9213291" y="1103561"/>
            <a:ext cx="2726779" cy="3176592"/>
            <a:chOff x="5989828" y="1691533"/>
            <a:chExt cx="2726779" cy="3176592"/>
          </a:xfrm>
        </p:grpSpPr>
        <p:pic>
          <p:nvPicPr>
            <p:cNvPr id="21" name="图片 20">
              <a:extLst>
                <a:ext uri="{FF2B5EF4-FFF2-40B4-BE49-F238E27FC236}">
                  <a16:creationId xmlns:a16="http://schemas.microsoft.com/office/drawing/2014/main" id="{6DE620AF-C761-48B1-8E2B-DBEDD30CD4ED}"/>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89828" y="1691533"/>
              <a:ext cx="2726779" cy="1424479"/>
            </a:xfrm>
            <a:prstGeom prst="rect">
              <a:avLst/>
            </a:prstGeom>
            <a:noFill/>
            <a:ln>
              <a:noFill/>
            </a:ln>
          </p:spPr>
        </p:pic>
        <p:grpSp>
          <p:nvGrpSpPr>
            <p:cNvPr id="26" name="组合 25">
              <a:extLst>
                <a:ext uri="{FF2B5EF4-FFF2-40B4-BE49-F238E27FC236}">
                  <a16:creationId xmlns:a16="http://schemas.microsoft.com/office/drawing/2014/main" id="{2BACD17F-BA7B-428B-8FA5-847793FE6F13}"/>
                </a:ext>
              </a:extLst>
            </p:cNvPr>
            <p:cNvGrpSpPr/>
            <p:nvPr/>
          </p:nvGrpSpPr>
          <p:grpSpPr>
            <a:xfrm>
              <a:off x="6056708" y="3307521"/>
              <a:ext cx="2593018" cy="1300022"/>
              <a:chOff x="2542549" y="2320446"/>
              <a:chExt cx="4692315" cy="2355754"/>
            </a:xfrm>
          </p:grpSpPr>
          <p:pic>
            <p:nvPicPr>
              <p:cNvPr id="27" name="图片 26">
                <a:extLst>
                  <a:ext uri="{FF2B5EF4-FFF2-40B4-BE49-F238E27FC236}">
                    <a16:creationId xmlns:a16="http://schemas.microsoft.com/office/drawing/2014/main" id="{298B4199-0E89-4943-ADC7-706700B077D2}"/>
                  </a:ext>
                </a:extLst>
              </p:cNvPr>
              <p:cNvPicPr/>
              <p:nvPr/>
            </p:nvPicPr>
            <p:blipFill>
              <a:blip r:embed="rId8"/>
              <a:stretch>
                <a:fillRect/>
              </a:stretch>
            </p:blipFill>
            <p:spPr>
              <a:xfrm>
                <a:off x="4929179" y="2320446"/>
                <a:ext cx="2305685" cy="2326005"/>
              </a:xfrm>
              <a:prstGeom prst="rect">
                <a:avLst/>
              </a:prstGeom>
            </p:spPr>
          </p:pic>
          <p:pic>
            <p:nvPicPr>
              <p:cNvPr id="28" name="图片 27">
                <a:extLst>
                  <a:ext uri="{FF2B5EF4-FFF2-40B4-BE49-F238E27FC236}">
                    <a16:creationId xmlns:a16="http://schemas.microsoft.com/office/drawing/2014/main" id="{98DD7341-ACD3-482C-AAEB-FA2870C751A8}"/>
                  </a:ext>
                </a:extLst>
              </p:cNvPr>
              <p:cNvPicPr/>
              <p:nvPr/>
            </p:nvPicPr>
            <p:blipFill>
              <a:blip r:embed="rId9"/>
              <a:stretch>
                <a:fillRect/>
              </a:stretch>
            </p:blipFill>
            <p:spPr>
              <a:xfrm>
                <a:off x="2542549" y="2324160"/>
                <a:ext cx="2346325" cy="2352040"/>
              </a:xfrm>
              <a:prstGeom prst="rect">
                <a:avLst/>
              </a:prstGeom>
            </p:spPr>
          </p:pic>
        </p:grpSp>
        <p:sp>
          <p:nvSpPr>
            <p:cNvPr id="29" name="文本框 28">
              <a:extLst>
                <a:ext uri="{FF2B5EF4-FFF2-40B4-BE49-F238E27FC236}">
                  <a16:creationId xmlns:a16="http://schemas.microsoft.com/office/drawing/2014/main" id="{7EEC1F77-99BB-4902-8653-F866A8E3002C}"/>
                </a:ext>
              </a:extLst>
            </p:cNvPr>
            <p:cNvSpPr txBox="1"/>
            <p:nvPr/>
          </p:nvSpPr>
          <p:spPr>
            <a:xfrm>
              <a:off x="6529472" y="3030522"/>
              <a:ext cx="1930401" cy="276999"/>
            </a:xfrm>
            <a:prstGeom prst="rect">
              <a:avLst/>
            </a:prstGeom>
            <a:noFill/>
          </p:spPr>
          <p:txBody>
            <a:bodyPr wrap="square">
              <a:spAutoFit/>
            </a:bodyPr>
            <a:lstStyle/>
            <a:p>
              <a:pPr algn="ctr"/>
              <a:r>
                <a:rPr lang="zh-CN" altLang="zh-CN" sz="1200" dirty="0">
                  <a:effectLst/>
                  <a:latin typeface="微软雅黑" panose="020B0503020204020204" pitchFamily="34" charset="-122"/>
                  <a:ea typeface="微软雅黑" panose="020B0503020204020204" pitchFamily="34" charset="-122"/>
                  <a:cs typeface="Times New Roman" panose="02020603050405020304" pitchFamily="18" charset="0"/>
                </a:rPr>
                <a:t>中高动量粒子的识别对比</a:t>
              </a:r>
              <a:endParaRPr lang="zh-CN" altLang="en-US" sz="1200" dirty="0">
                <a:latin typeface="微软雅黑" panose="020B0503020204020204" pitchFamily="34" charset="-122"/>
                <a:ea typeface="微软雅黑" panose="020B0503020204020204" pitchFamily="34" charset="-122"/>
              </a:endParaRPr>
            </a:p>
          </p:txBody>
        </p:sp>
        <p:sp>
          <p:nvSpPr>
            <p:cNvPr id="30" name="文本框 29">
              <a:extLst>
                <a:ext uri="{FF2B5EF4-FFF2-40B4-BE49-F238E27FC236}">
                  <a16:creationId xmlns:a16="http://schemas.microsoft.com/office/drawing/2014/main" id="{C8B6822D-575F-4F35-A3D9-E935CEDE4CFC}"/>
                </a:ext>
              </a:extLst>
            </p:cNvPr>
            <p:cNvSpPr txBox="1"/>
            <p:nvPr/>
          </p:nvSpPr>
          <p:spPr>
            <a:xfrm>
              <a:off x="6442153" y="4591126"/>
              <a:ext cx="1930401" cy="276999"/>
            </a:xfrm>
            <a:prstGeom prst="rect">
              <a:avLst/>
            </a:prstGeom>
            <a:noFill/>
          </p:spPr>
          <p:txBody>
            <a:bodyPr wrap="square">
              <a:spAutoFit/>
            </a:bodyPr>
            <a:lstStyle/>
            <a:p>
              <a:pPr algn="ctr"/>
              <a:r>
                <a:rPr lang="zh-CN" altLang="en-US" sz="1200" dirty="0">
                  <a:effectLst/>
                  <a:latin typeface="微软雅黑" panose="020B0503020204020204" pitchFamily="34" charset="-122"/>
                  <a:ea typeface="微软雅黑" panose="020B0503020204020204" pitchFamily="34" charset="-122"/>
                  <a:cs typeface="Times New Roman" panose="02020603050405020304" pitchFamily="18" charset="0"/>
                </a:rPr>
                <a:t>低</a:t>
              </a:r>
              <a:r>
                <a:rPr lang="zh-CN" altLang="zh-CN" sz="1200" dirty="0">
                  <a:effectLst/>
                  <a:latin typeface="微软雅黑" panose="020B0503020204020204" pitchFamily="34" charset="-122"/>
                  <a:ea typeface="微软雅黑" panose="020B0503020204020204" pitchFamily="34" charset="-122"/>
                  <a:cs typeface="Times New Roman" panose="02020603050405020304" pitchFamily="18" charset="0"/>
                </a:rPr>
                <a:t>动量粒子的识别对比</a:t>
              </a:r>
              <a:endParaRPr lang="zh-CN" altLang="en-US" sz="1200" dirty="0">
                <a:latin typeface="微软雅黑" panose="020B0503020204020204" pitchFamily="34" charset="-122"/>
                <a:ea typeface="微软雅黑" panose="020B0503020204020204" pitchFamily="34" charset="-122"/>
              </a:endParaRPr>
            </a:p>
          </p:txBody>
        </p:sp>
      </p:grpSp>
      <p:sp>
        <p:nvSpPr>
          <p:cNvPr id="31" name="文本框 30">
            <a:extLst>
              <a:ext uri="{FF2B5EF4-FFF2-40B4-BE49-F238E27FC236}">
                <a16:creationId xmlns:a16="http://schemas.microsoft.com/office/drawing/2014/main" id="{40EEF86B-132C-4DB5-A1F2-A18C851F1005}"/>
              </a:ext>
            </a:extLst>
          </p:cNvPr>
          <p:cNvSpPr txBox="1"/>
          <p:nvPr/>
        </p:nvSpPr>
        <p:spPr>
          <a:xfrm>
            <a:off x="6003514" y="1073715"/>
            <a:ext cx="4018280" cy="489558"/>
          </a:xfrm>
          <a:prstGeom prst="rect">
            <a:avLst/>
          </a:prstGeom>
          <a:noFill/>
        </p:spPr>
        <p:txBody>
          <a:bodyPr wrap="square">
            <a:spAutoFit/>
          </a:bodyPr>
          <a:lstStyle/>
          <a:p>
            <a:pPr marL="342900" indent="-342900">
              <a:lnSpc>
                <a:spcPct val="13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软件触发算法设计</a:t>
            </a:r>
            <a:endParaRPr lang="en-US" altLang="zh-CN" sz="2200" b="1" dirty="0">
              <a:solidFill>
                <a:srgbClr val="0000FF"/>
              </a:solidFill>
              <a:latin typeface="微软雅黑" panose="020B0503020204020204" pitchFamily="34" charset="-122"/>
              <a:ea typeface="微软雅黑" panose="020B0503020204020204" pitchFamily="34" charset="-122"/>
            </a:endParaRPr>
          </a:p>
        </p:txBody>
      </p:sp>
      <p:sp>
        <p:nvSpPr>
          <p:cNvPr id="32" name="文本框 31">
            <a:extLst>
              <a:ext uri="{FF2B5EF4-FFF2-40B4-BE49-F238E27FC236}">
                <a16:creationId xmlns:a16="http://schemas.microsoft.com/office/drawing/2014/main" id="{DE89D5F3-1630-4208-B647-C973437867CE}"/>
              </a:ext>
            </a:extLst>
          </p:cNvPr>
          <p:cNvSpPr txBox="1"/>
          <p:nvPr/>
        </p:nvSpPr>
        <p:spPr>
          <a:xfrm>
            <a:off x="5251451" y="4571114"/>
            <a:ext cx="6910596" cy="1680075"/>
          </a:xfrm>
          <a:prstGeom prst="rect">
            <a:avLst/>
          </a:prstGeom>
          <a:noFill/>
        </p:spPr>
        <p:txBody>
          <a:bodyPr wrap="square">
            <a:spAutoFit/>
          </a:bodyPr>
          <a:lstStyle/>
          <a:p>
            <a:pPr marL="285750" indent="-285750">
              <a:lnSpc>
                <a:spcPts val="3200"/>
              </a:lnSpc>
              <a:spcBef>
                <a:spcPts val="0"/>
              </a:spcBef>
              <a:buFont typeface="Wingdings" panose="05000000000000000000" pitchFamily="2" charset="2"/>
              <a:buChar char="ü"/>
            </a:pP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配置</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CPU+GPU</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的异构计算软件触发样机并开发演示界面</a:t>
            </a:r>
            <a:endParaRPr lang="en-US" altLang="zh-CN" sz="1600" b="1"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3200"/>
              </a:lnSpc>
              <a:spcBef>
                <a:spcPts val="0"/>
              </a:spcBef>
              <a:buFont typeface="Wingdings" panose="05000000000000000000" pitchFamily="2" charset="2"/>
              <a:buChar char="ü"/>
            </a:pP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计算平台采用</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A16</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加速卡，峰值算力</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功耗比达到</a:t>
            </a:r>
            <a:r>
              <a:rPr lang="en-US" altLang="zh-CN" sz="16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1.14TOPS/W</a:t>
            </a:r>
          </a:p>
          <a:p>
            <a:pPr marL="285750" indent="-285750">
              <a:lnSpc>
                <a:spcPts val="3200"/>
              </a:lnSpc>
              <a:spcBef>
                <a:spcPts val="0"/>
              </a:spcBef>
              <a:buFont typeface="Wingdings" panose="05000000000000000000" pitchFamily="2" charset="2"/>
              <a:buChar char="ü"/>
            </a:pP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利用</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STCF</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物理模拟数据开展了测试：在一倍本底下对</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120MeV</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以上粒子径迹识别准确度达到约</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95%</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600" b="1" dirty="0">
                <a:latin typeface="微软雅黑" panose="020B0503020204020204" pitchFamily="34" charset="-122"/>
                <a:ea typeface="微软雅黑" panose="020B0503020204020204" pitchFamily="34" charset="-122"/>
                <a:cs typeface="Times New Roman" panose="02020603050405020304" pitchFamily="18" charset="0"/>
              </a:rPr>
              <a:t>HLT</a:t>
            </a: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径迹重建算法延时满足任务指标要求</a:t>
            </a:r>
            <a:endParaRPr lang="en-US" altLang="zh-CN" sz="16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文本框 33">
            <a:extLst>
              <a:ext uri="{FF2B5EF4-FFF2-40B4-BE49-F238E27FC236}">
                <a16:creationId xmlns:a16="http://schemas.microsoft.com/office/drawing/2014/main" id="{8FAF2AEC-1DB9-4396-BEC5-E861ED401A62}"/>
              </a:ext>
            </a:extLst>
          </p:cNvPr>
          <p:cNvSpPr txBox="1"/>
          <p:nvPr/>
        </p:nvSpPr>
        <p:spPr>
          <a:xfrm>
            <a:off x="6210100" y="4026625"/>
            <a:ext cx="2298857"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原型机演示界面</a:t>
            </a:r>
          </a:p>
        </p:txBody>
      </p:sp>
      <p:pic>
        <p:nvPicPr>
          <p:cNvPr id="4" name="图片 3" descr="a8b3c3c8d37c57976a30aba13a744258">
            <a:extLst>
              <a:ext uri="{FF2B5EF4-FFF2-40B4-BE49-F238E27FC236}">
                <a16:creationId xmlns:a16="http://schemas.microsoft.com/office/drawing/2014/main" id="{6223D229-C61D-AE11-E9F2-A435D3220A47}"/>
              </a:ext>
            </a:extLst>
          </p:cNvPr>
          <p:cNvPicPr/>
          <p:nvPr/>
        </p:nvPicPr>
        <p:blipFill>
          <a:blip r:embed="rId10"/>
          <a:stretch>
            <a:fillRect/>
          </a:stretch>
        </p:blipFill>
        <p:spPr>
          <a:xfrm>
            <a:off x="5646945" y="1996834"/>
            <a:ext cx="3431608" cy="1967010"/>
          </a:xfrm>
          <a:prstGeom prst="rect">
            <a:avLst/>
          </a:prstGeom>
        </p:spPr>
      </p:pic>
    </p:spTree>
    <p:extLst>
      <p:ext uri="{BB962C8B-B14F-4D97-AF65-F5344CB8AC3E}">
        <p14:creationId xmlns:p14="http://schemas.microsoft.com/office/powerpoint/2010/main" val="542720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6" y="152400"/>
            <a:ext cx="10712444" cy="838200"/>
          </a:xfrm>
        </p:spPr>
        <p:txBody>
          <a:bodyPr/>
          <a:lstStyle/>
          <a:p>
            <a:r>
              <a:rPr lang="zh-CN" altLang="en-US" dirty="0"/>
              <a:t>工作进展：完成异构计算体制的在线重建算法</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17</a:t>
            </a:fld>
            <a:endParaRPr lang="zh-CN" altLang="en-US" dirty="0"/>
          </a:p>
        </p:txBody>
      </p:sp>
      <p:sp>
        <p:nvSpPr>
          <p:cNvPr id="5" name="文本框 4"/>
          <p:cNvSpPr txBox="1"/>
          <p:nvPr/>
        </p:nvSpPr>
        <p:spPr>
          <a:xfrm>
            <a:off x="67733" y="1006002"/>
            <a:ext cx="7114842" cy="2005485"/>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基于</a:t>
            </a:r>
            <a:r>
              <a:rPr lang="en-US" altLang="zh-CN" sz="2200" b="1" dirty="0">
                <a:solidFill>
                  <a:srgbClr val="0000FF"/>
                </a:solidFill>
                <a:latin typeface="微软雅黑" panose="020B0503020204020204" pitchFamily="34" charset="-122"/>
                <a:ea typeface="微软雅黑" panose="020B0503020204020204" pitchFamily="34" charset="-122"/>
              </a:rPr>
              <a:t>GPU</a:t>
            </a:r>
            <a:r>
              <a:rPr lang="zh-CN" altLang="en-US" sz="2200" b="1" dirty="0">
                <a:solidFill>
                  <a:srgbClr val="0000FF"/>
                </a:solidFill>
                <a:latin typeface="微软雅黑" panose="020B0503020204020204" pitchFamily="34" charset="-122"/>
                <a:ea typeface="微软雅黑" panose="020B0503020204020204" pitchFamily="34" charset="-122"/>
              </a:rPr>
              <a:t>加速的模式匹配算法</a:t>
            </a:r>
            <a:endParaRPr lang="en-US" altLang="zh-CN" sz="2200" b="1" dirty="0">
              <a:solidFill>
                <a:srgbClr val="0000FF"/>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GPU</a:t>
            </a:r>
            <a:r>
              <a:rPr lang="zh-CN" altLang="en-US" dirty="0">
                <a:latin typeface="微软雅黑" panose="020B0503020204020204" pitchFamily="34" charset="-122"/>
                <a:ea typeface="微软雅黑" panose="020B0503020204020204" pitchFamily="34" charset="-122"/>
              </a:rPr>
              <a:t>执行模式匹配算法，实现中高动量筛选并保留候选径迹段的信息功能</a:t>
            </a: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测试结果</a:t>
            </a:r>
            <a:r>
              <a:rPr lang="zh-CN" altLang="en-US" b="1" dirty="0">
                <a:solidFill>
                  <a:srgbClr val="C00000"/>
                </a:solidFill>
                <a:latin typeface="微软雅黑" panose="020B0503020204020204" pitchFamily="34" charset="-122"/>
                <a:ea typeface="微软雅黑" panose="020B0503020204020204" pitchFamily="34" charset="-122"/>
              </a:rPr>
              <a:t>单事例平均耗时</a:t>
            </a:r>
            <a:r>
              <a:rPr lang="en-US" altLang="zh-CN" b="1" dirty="0">
                <a:solidFill>
                  <a:srgbClr val="C00000"/>
                </a:solidFill>
                <a:latin typeface="微软雅黑" panose="020B0503020204020204" pitchFamily="34" charset="-122"/>
                <a:ea typeface="微软雅黑" panose="020B0503020204020204" pitchFamily="34" charset="-122"/>
              </a:rPr>
              <a:t>2-3</a:t>
            </a:r>
            <a:r>
              <a:rPr lang="en" altLang="zh-CN" b="1" dirty="0">
                <a:solidFill>
                  <a:srgbClr val="C00000"/>
                </a:solidFill>
                <a:latin typeface="微软雅黑" panose="020B0503020204020204" pitchFamily="34" charset="-122"/>
                <a:ea typeface="微软雅黑" panose="020B0503020204020204" pitchFamily="34" charset="-122"/>
              </a:rPr>
              <a:t>us</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A16</a:t>
            </a:r>
            <a:r>
              <a:rPr lang="zh-CN" altLang="en-US" dirty="0">
                <a:latin typeface="微软雅黑" panose="020B0503020204020204" pitchFamily="34" charset="-122"/>
                <a:ea typeface="微软雅黑" panose="020B0503020204020204" pitchFamily="34" charset="-122"/>
              </a:rPr>
              <a:t>单卡事例吞吐率达到</a:t>
            </a:r>
            <a:r>
              <a:rPr lang="en-US" altLang="zh-CN" dirty="0">
                <a:latin typeface="微软雅黑" panose="020B0503020204020204" pitchFamily="34" charset="-122"/>
                <a:ea typeface="微软雅黑" panose="020B0503020204020204" pitchFamily="34" charset="-122"/>
              </a:rPr>
              <a:t>740k/s</a:t>
            </a:r>
            <a:r>
              <a:rPr lang="zh-CN" altLang="en-US" b="1" dirty="0">
                <a:solidFill>
                  <a:srgbClr val="C00000"/>
                </a:solidFill>
                <a:latin typeface="微软雅黑" panose="020B0503020204020204" pitchFamily="34" charset="-122"/>
                <a:ea typeface="微软雅黑" panose="020B0503020204020204" pitchFamily="34" charset="-122"/>
              </a:rPr>
              <a:t>，满足</a:t>
            </a:r>
            <a:r>
              <a:rPr lang="en-US" altLang="zh-CN" b="1" dirty="0">
                <a:solidFill>
                  <a:srgbClr val="C00000"/>
                </a:solidFill>
                <a:latin typeface="微软雅黑" panose="020B0503020204020204" pitchFamily="34" charset="-122"/>
                <a:ea typeface="微软雅黑" panose="020B0503020204020204" pitchFamily="34" charset="-122"/>
              </a:rPr>
              <a:t>STCF</a:t>
            </a:r>
            <a:r>
              <a:rPr lang="zh-CN" altLang="en-US" b="1" dirty="0">
                <a:solidFill>
                  <a:srgbClr val="C00000"/>
                </a:solidFill>
                <a:latin typeface="微软雅黑" panose="020B0503020204020204" pitchFamily="34" charset="-122"/>
                <a:ea typeface="微软雅黑" panose="020B0503020204020204" pitchFamily="34" charset="-122"/>
              </a:rPr>
              <a:t>指标要求</a:t>
            </a:r>
            <a:endParaRPr lang="en-US" altLang="zh-CN"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8169BA9A-824D-4294-9A3B-7DF0882D13AF}"/>
              </a:ext>
            </a:extLst>
          </p:cNvPr>
          <p:cNvSpPr txBox="1"/>
          <p:nvPr/>
        </p:nvSpPr>
        <p:spPr>
          <a:xfrm>
            <a:off x="-1" y="3678829"/>
            <a:ext cx="7344012" cy="164538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矩阵化</a:t>
            </a:r>
            <a:r>
              <a:rPr lang="en-US" altLang="zh-CN" sz="2200" b="1" dirty="0">
                <a:solidFill>
                  <a:srgbClr val="0000FF"/>
                </a:solidFill>
                <a:latin typeface="微软雅黑" panose="020B0503020204020204" pitchFamily="34" charset="-122"/>
                <a:ea typeface="微软雅黑" panose="020B0503020204020204" pitchFamily="34" charset="-122"/>
              </a:rPr>
              <a:t>DFS</a:t>
            </a:r>
            <a:r>
              <a:rPr lang="zh-CN" altLang="en-US" sz="2200" b="1" dirty="0">
                <a:solidFill>
                  <a:srgbClr val="0000FF"/>
                </a:solidFill>
                <a:latin typeface="微软雅黑" panose="020B0503020204020204" pitchFamily="34" charset="-122"/>
                <a:ea typeface="微软雅黑" panose="020B0503020204020204" pitchFamily="34" charset="-122"/>
              </a:rPr>
              <a:t>遍历实现在线重建算法</a:t>
            </a:r>
            <a:endParaRPr lang="en-US" altLang="zh-CN" sz="2200" b="1" dirty="0">
              <a:solidFill>
                <a:srgbClr val="0000FF"/>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DFS</a:t>
            </a:r>
            <a:r>
              <a:rPr lang="zh-CN" altLang="en-US" dirty="0">
                <a:latin typeface="微软雅黑" panose="020B0503020204020204" pitchFamily="34" charset="-122"/>
                <a:ea typeface="微软雅黑" panose="020B0503020204020204" pitchFamily="34" charset="-122"/>
              </a:rPr>
              <a:t>结合最小二乘法实现径迹</a:t>
            </a:r>
            <a:r>
              <a:rPr lang="en-US" altLang="zh-CN" dirty="0">
                <a:latin typeface="微软雅黑" panose="020B0503020204020204" pitchFamily="34" charset="-122"/>
                <a:ea typeface="微软雅黑" panose="020B0503020204020204" pitchFamily="34" charset="-122"/>
              </a:rPr>
              <a:t>2D</a:t>
            </a:r>
            <a:r>
              <a:rPr lang="zh-CN" altLang="en-US" dirty="0">
                <a:latin typeface="微软雅黑" panose="020B0503020204020204" pitchFamily="34" charset="-122"/>
                <a:ea typeface="微软雅黑" panose="020B0503020204020204" pitchFamily="34" charset="-122"/>
              </a:rPr>
              <a:t>重建</a:t>
            </a:r>
            <a:endParaRPr lang="en-US" altLang="zh-CN"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单粒子测试中高动量寻迹效率达到</a:t>
            </a:r>
            <a:r>
              <a:rPr lang="en-US" altLang="zh-CN" dirty="0">
                <a:latin typeface="微软雅黑" panose="020B0503020204020204" pitchFamily="34" charset="-122"/>
                <a:ea typeface="微软雅黑" panose="020B0503020204020204" pitchFamily="34" charset="-122"/>
              </a:rPr>
              <a:t>95%</a:t>
            </a:r>
            <a:r>
              <a:rPr lang="zh-CN" altLang="en-US" dirty="0">
                <a:latin typeface="微软雅黑" panose="020B0503020204020204" pitchFamily="34" charset="-122"/>
                <a:ea typeface="微软雅黑" panose="020B0503020204020204" pitchFamily="34" charset="-122"/>
              </a:rPr>
              <a:t>及以上，单事例在线重建</a:t>
            </a:r>
            <a:endParaRPr lang="en-US" altLang="zh-CN" dirty="0">
              <a:latin typeface="微软雅黑" panose="020B0503020204020204" pitchFamily="34" charset="-122"/>
              <a:ea typeface="微软雅黑" panose="020B0503020204020204" pitchFamily="34" charset="-122"/>
            </a:endParaRPr>
          </a:p>
          <a:p>
            <a:pPr>
              <a:lnSpc>
                <a:spcPct val="130000"/>
              </a:lnSpc>
            </a:pP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平均耗时</a:t>
            </a:r>
            <a:r>
              <a:rPr lang="en-US" altLang="zh-CN" b="1" dirty="0">
                <a:solidFill>
                  <a:srgbClr val="C00000"/>
                </a:solidFill>
                <a:latin typeface="微软雅黑" panose="020B0503020204020204" pitchFamily="34" charset="-122"/>
                <a:ea typeface="微软雅黑" panose="020B0503020204020204" pitchFamily="34" charset="-122"/>
              </a:rPr>
              <a:t>20ms</a:t>
            </a:r>
            <a:r>
              <a:rPr lang="zh-CN" altLang="en-US" dirty="0">
                <a:latin typeface="微软雅黑" panose="020B0503020204020204" pitchFamily="34" charset="-122"/>
                <a:ea typeface="微软雅黑" panose="020B0503020204020204" pitchFamily="34" charset="-122"/>
              </a:rPr>
              <a:t>以内，内存占用空间以及算法的速度都有明显的提升</a:t>
            </a:r>
          </a:p>
        </p:txBody>
      </p:sp>
      <p:pic>
        <p:nvPicPr>
          <p:cNvPr id="4" name="图片 3">
            <a:extLst>
              <a:ext uri="{FF2B5EF4-FFF2-40B4-BE49-F238E27FC236}">
                <a16:creationId xmlns:a16="http://schemas.microsoft.com/office/drawing/2014/main" id="{9A9815C5-BADD-DD48-99A3-32E31F8A2916}"/>
              </a:ext>
            </a:extLst>
          </p:cNvPr>
          <p:cNvPicPr>
            <a:picLocks noChangeAspect="1"/>
          </p:cNvPicPr>
          <p:nvPr/>
        </p:nvPicPr>
        <p:blipFill>
          <a:blip r:embed="rId3"/>
          <a:stretch>
            <a:fillRect/>
          </a:stretch>
        </p:blipFill>
        <p:spPr>
          <a:xfrm>
            <a:off x="7346762" y="2611446"/>
            <a:ext cx="4494759" cy="1039221"/>
          </a:xfrm>
          <a:prstGeom prst="rect">
            <a:avLst/>
          </a:prstGeom>
        </p:spPr>
      </p:pic>
      <p:sp>
        <p:nvSpPr>
          <p:cNvPr id="13" name="文本框 33">
            <a:extLst>
              <a:ext uri="{FF2B5EF4-FFF2-40B4-BE49-F238E27FC236}">
                <a16:creationId xmlns:a16="http://schemas.microsoft.com/office/drawing/2014/main" id="{8EFA48B3-8F3A-CB4B-9071-C52AC2587988}"/>
              </a:ext>
            </a:extLst>
          </p:cNvPr>
          <p:cNvSpPr txBox="1"/>
          <p:nvPr/>
        </p:nvSpPr>
        <p:spPr>
          <a:xfrm>
            <a:off x="8197361" y="3678329"/>
            <a:ext cx="2793559"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模式匹配触发算法设计与耗时测试结果</a:t>
            </a:r>
          </a:p>
        </p:txBody>
      </p:sp>
      <p:sp>
        <p:nvSpPr>
          <p:cNvPr id="6" name="矩形 5">
            <a:extLst>
              <a:ext uri="{FF2B5EF4-FFF2-40B4-BE49-F238E27FC236}">
                <a16:creationId xmlns:a16="http://schemas.microsoft.com/office/drawing/2014/main" id="{13D5D178-D7D8-D541-820B-F2BD2C1DCAFD}"/>
              </a:ext>
            </a:extLst>
          </p:cNvPr>
          <p:cNvSpPr/>
          <p:nvPr/>
        </p:nvSpPr>
        <p:spPr>
          <a:xfrm>
            <a:off x="4574991" y="1167622"/>
            <a:ext cx="7235401" cy="307777"/>
          </a:xfrm>
          <a:prstGeom prst="rect">
            <a:avLst/>
          </a:prstGeom>
        </p:spPr>
        <p:txBody>
          <a:bodyPr wrap="square">
            <a:spAutoFit/>
          </a:bodyPr>
          <a:lstStyle/>
          <a:p>
            <a:r>
              <a:rPr kumimoji="1" lang="en" altLang="zh-CN" sz="1400" dirty="0">
                <a:latin typeface="Times New Roman" panose="02020603050405020304" pitchFamily="18" charset="0"/>
                <a:ea typeface="楷体" panose="02010609060101010101" pitchFamily="49" charset="-122"/>
                <a:cs typeface="Times New Roman" panose="02020603050405020304" pitchFamily="18" charset="0"/>
              </a:rPr>
              <a:t>L. Peng et al.,  IEEE Transactions on Nuclear Science</a:t>
            </a:r>
            <a:r>
              <a:rPr kumimoji="1" lang="zh-CN" altLang="en-US" sz="1400" dirty="0">
                <a:latin typeface="Times New Roman" panose="02020603050405020304" pitchFamily="18" charset="0"/>
                <a:ea typeface="楷体" panose="02010609060101010101" pitchFamily="49" charset="-122"/>
                <a:cs typeface="Times New Roman" panose="02020603050405020304" pitchFamily="18" charset="0"/>
              </a:rPr>
              <a:t>，</a:t>
            </a:r>
            <a:r>
              <a:rPr kumimoji="1" lang="en" altLang="zh-CN" sz="1400" dirty="0">
                <a:latin typeface="Times New Roman" panose="02020603050405020304" pitchFamily="18" charset="0"/>
                <a:ea typeface="楷体" panose="02010609060101010101" pitchFamily="49" charset="-122"/>
                <a:cs typeface="Times New Roman" panose="02020603050405020304" pitchFamily="18" charset="0"/>
              </a:rPr>
              <a:t> vol. 73, no. 8, pp. 3330-3340, Aug. 2026, </a:t>
            </a:r>
            <a:endParaRPr lang="zh-CN" altLang="en-US" sz="1400" dirty="0"/>
          </a:p>
        </p:txBody>
      </p:sp>
      <p:sp>
        <p:nvSpPr>
          <p:cNvPr id="18" name="文本框 17">
            <a:extLst>
              <a:ext uri="{FF2B5EF4-FFF2-40B4-BE49-F238E27FC236}">
                <a16:creationId xmlns:a16="http://schemas.microsoft.com/office/drawing/2014/main" id="{0539186E-EFF5-3949-94A0-19206F809818}"/>
              </a:ext>
            </a:extLst>
          </p:cNvPr>
          <p:cNvSpPr txBox="1"/>
          <p:nvPr/>
        </p:nvSpPr>
        <p:spPr>
          <a:xfrm>
            <a:off x="316082" y="5540351"/>
            <a:ext cx="7428286" cy="307777"/>
          </a:xfrm>
          <a:prstGeom prst="rect">
            <a:avLst/>
          </a:prstGeom>
        </p:spPr>
        <p:txBody>
          <a:bodyPr wrap="square">
            <a:spAutoFit/>
          </a:bodyPr>
          <a:lstStyle>
            <a:defPPr>
              <a:defRPr lang="zh-CN"/>
            </a:defPPr>
            <a:lvl1pPr>
              <a:defRPr kumimoji="1" sz="1400">
                <a:latin typeface="Times New Roman" panose="02020603050405020304" pitchFamily="18" charset="0"/>
                <a:ea typeface="楷体" panose="02010609060101010101" pitchFamily="49" charset="-122"/>
                <a:cs typeface="Times New Roman" panose="02020603050405020304" pitchFamily="18" charset="0"/>
              </a:defRPr>
            </a:lvl1pPr>
          </a:lstStyle>
          <a:p>
            <a:r>
              <a:rPr lang="zh-CN" altLang="en-US" dirty="0"/>
              <a:t>彭亮等</a:t>
            </a:r>
            <a:r>
              <a:rPr lang="en-US" altLang="zh-CN" dirty="0"/>
              <a:t>. </a:t>
            </a:r>
            <a:r>
              <a:rPr lang="zh-CN" altLang="en-US" dirty="0"/>
              <a:t>中国科学</a:t>
            </a:r>
            <a:r>
              <a:rPr lang="en-US" altLang="zh-CN" dirty="0"/>
              <a:t>: </a:t>
            </a:r>
            <a:r>
              <a:rPr lang="zh-CN" altLang="en-US" dirty="0"/>
              <a:t>物理学 力学 天文学</a:t>
            </a:r>
            <a:r>
              <a:rPr lang="en-US" altLang="zh-CN" dirty="0"/>
              <a:t>,</a:t>
            </a:r>
            <a:r>
              <a:rPr lang="zh-CN" altLang="en-US" dirty="0"/>
              <a:t>已接收，在线出版，</a:t>
            </a:r>
            <a:r>
              <a:rPr lang="en-US" altLang="zh-CN" dirty="0"/>
              <a:t> DOI: 10.1360/SSPMA-2026-0484. </a:t>
            </a:r>
            <a:endParaRPr lang="zh-CN" altLang="en-US" dirty="0"/>
          </a:p>
        </p:txBody>
      </p:sp>
      <p:pic>
        <p:nvPicPr>
          <p:cNvPr id="19" name="图片 18">
            <a:extLst>
              <a:ext uri="{FF2B5EF4-FFF2-40B4-BE49-F238E27FC236}">
                <a16:creationId xmlns:a16="http://schemas.microsoft.com/office/drawing/2014/main" id="{BE23431D-5F00-3544-949A-C5D00CE16CE9}"/>
              </a:ext>
            </a:extLst>
          </p:cNvPr>
          <p:cNvPicPr>
            <a:picLocks noChangeAspect="1"/>
          </p:cNvPicPr>
          <p:nvPr/>
        </p:nvPicPr>
        <p:blipFill>
          <a:blip r:embed="rId4"/>
          <a:stretch>
            <a:fillRect/>
          </a:stretch>
        </p:blipFill>
        <p:spPr>
          <a:xfrm>
            <a:off x="7467321" y="1672575"/>
            <a:ext cx="2300685" cy="802564"/>
          </a:xfrm>
          <a:prstGeom prst="rect">
            <a:avLst/>
          </a:prstGeom>
        </p:spPr>
      </p:pic>
      <p:pic>
        <p:nvPicPr>
          <p:cNvPr id="20" name="图片 19">
            <a:extLst>
              <a:ext uri="{FF2B5EF4-FFF2-40B4-BE49-F238E27FC236}">
                <a16:creationId xmlns:a16="http://schemas.microsoft.com/office/drawing/2014/main" id="{FD3C438D-4135-4F43-A8B1-0F17A6F36A26}"/>
              </a:ext>
            </a:extLst>
          </p:cNvPr>
          <p:cNvPicPr>
            <a:picLocks noChangeAspect="1"/>
          </p:cNvPicPr>
          <p:nvPr/>
        </p:nvPicPr>
        <p:blipFill>
          <a:blip r:embed="rId5"/>
          <a:stretch>
            <a:fillRect/>
          </a:stretch>
        </p:blipFill>
        <p:spPr>
          <a:xfrm>
            <a:off x="9932193" y="1686136"/>
            <a:ext cx="1455283" cy="775442"/>
          </a:xfrm>
          <a:prstGeom prst="rect">
            <a:avLst/>
          </a:prstGeom>
        </p:spPr>
      </p:pic>
      <p:grpSp>
        <p:nvGrpSpPr>
          <p:cNvPr id="8" name="组合 7">
            <a:extLst>
              <a:ext uri="{FF2B5EF4-FFF2-40B4-BE49-F238E27FC236}">
                <a16:creationId xmlns:a16="http://schemas.microsoft.com/office/drawing/2014/main" id="{210D4B72-16DE-3F48-A3C3-6ED62613F5AA}"/>
              </a:ext>
            </a:extLst>
          </p:cNvPr>
          <p:cNvGrpSpPr/>
          <p:nvPr/>
        </p:nvGrpSpPr>
        <p:grpSpPr>
          <a:xfrm>
            <a:off x="7612405" y="4140763"/>
            <a:ext cx="4144284" cy="1039220"/>
            <a:chOff x="7303134" y="4341557"/>
            <a:chExt cx="4342776" cy="1013819"/>
          </a:xfrm>
        </p:grpSpPr>
        <p:pic>
          <p:nvPicPr>
            <p:cNvPr id="21" name="picture 36">
              <a:extLst>
                <a:ext uri="{FF2B5EF4-FFF2-40B4-BE49-F238E27FC236}">
                  <a16:creationId xmlns:a16="http://schemas.microsoft.com/office/drawing/2014/main" id="{C1B05C86-3F75-424E-B13D-881345F413BB}"/>
                </a:ext>
              </a:extLst>
            </p:cNvPr>
            <p:cNvPicPr>
              <a:picLocks noChangeAspect="1"/>
            </p:cNvPicPr>
            <p:nvPr/>
          </p:nvPicPr>
          <p:blipFill>
            <a:blip r:embed="rId6"/>
            <a:stretch>
              <a:fillRect/>
            </a:stretch>
          </p:blipFill>
          <p:spPr>
            <a:xfrm rot="21600000">
              <a:off x="7303134" y="4453880"/>
              <a:ext cx="856176" cy="802885"/>
            </a:xfrm>
            <a:prstGeom prst="rect">
              <a:avLst/>
            </a:prstGeom>
          </p:spPr>
        </p:pic>
        <p:pic>
          <p:nvPicPr>
            <p:cNvPr id="22" name="picture 68">
              <a:extLst>
                <a:ext uri="{FF2B5EF4-FFF2-40B4-BE49-F238E27FC236}">
                  <a16:creationId xmlns:a16="http://schemas.microsoft.com/office/drawing/2014/main" id="{1175CED3-1FC0-0841-86D4-0EC7C740709A}"/>
                </a:ext>
              </a:extLst>
            </p:cNvPr>
            <p:cNvPicPr>
              <a:picLocks noChangeAspect="1"/>
            </p:cNvPicPr>
            <p:nvPr/>
          </p:nvPicPr>
          <p:blipFill>
            <a:blip r:embed="rId7"/>
            <a:stretch>
              <a:fillRect/>
            </a:stretch>
          </p:blipFill>
          <p:spPr>
            <a:xfrm>
              <a:off x="8197362" y="4380527"/>
              <a:ext cx="1038450" cy="974849"/>
            </a:xfrm>
            <a:prstGeom prst="rect">
              <a:avLst/>
            </a:prstGeom>
          </p:spPr>
        </p:pic>
        <p:pic>
          <p:nvPicPr>
            <p:cNvPr id="23" name="图片 22">
              <a:extLst>
                <a:ext uri="{FF2B5EF4-FFF2-40B4-BE49-F238E27FC236}">
                  <a16:creationId xmlns:a16="http://schemas.microsoft.com/office/drawing/2014/main" id="{FEF16472-98D9-9049-87D0-3FC823422B14}"/>
                </a:ext>
              </a:extLst>
            </p:cNvPr>
            <p:cNvPicPr>
              <a:picLocks noChangeAspect="1"/>
            </p:cNvPicPr>
            <p:nvPr/>
          </p:nvPicPr>
          <p:blipFill>
            <a:blip r:embed="rId8"/>
            <a:stretch>
              <a:fillRect/>
            </a:stretch>
          </p:blipFill>
          <p:spPr>
            <a:xfrm>
              <a:off x="9278438" y="4424610"/>
              <a:ext cx="1058769" cy="871573"/>
            </a:xfrm>
            <a:prstGeom prst="rect">
              <a:avLst/>
            </a:prstGeom>
          </p:spPr>
        </p:pic>
        <p:pic>
          <p:nvPicPr>
            <p:cNvPr id="24" name="图片 23" descr="image">
              <a:extLst>
                <a:ext uri="{FF2B5EF4-FFF2-40B4-BE49-F238E27FC236}">
                  <a16:creationId xmlns:a16="http://schemas.microsoft.com/office/drawing/2014/main" id="{0EBEEC38-E34E-494C-8209-20AF70BAA4E0}"/>
                </a:ext>
              </a:extLst>
            </p:cNvPr>
            <p:cNvPicPr>
              <a:picLocks noChangeAspect="1"/>
            </p:cNvPicPr>
            <p:nvPr/>
          </p:nvPicPr>
          <p:blipFill>
            <a:blip r:embed="rId9"/>
            <a:srcRect t="8983" b="6091"/>
            <a:stretch>
              <a:fillRect/>
            </a:stretch>
          </p:blipFill>
          <p:spPr>
            <a:xfrm>
              <a:off x="10335930" y="4341557"/>
              <a:ext cx="1309980" cy="947193"/>
            </a:xfrm>
            <a:prstGeom prst="rect">
              <a:avLst/>
            </a:prstGeom>
          </p:spPr>
        </p:pic>
      </p:grpSp>
      <p:pic>
        <p:nvPicPr>
          <p:cNvPr id="25" name="图片 24">
            <a:extLst>
              <a:ext uri="{FF2B5EF4-FFF2-40B4-BE49-F238E27FC236}">
                <a16:creationId xmlns:a16="http://schemas.microsoft.com/office/drawing/2014/main" id="{4D99DB12-B857-E448-8F2D-4812486D56D0}"/>
              </a:ext>
            </a:extLst>
          </p:cNvPr>
          <p:cNvPicPr>
            <a:picLocks noChangeAspect="1"/>
          </p:cNvPicPr>
          <p:nvPr/>
        </p:nvPicPr>
        <p:blipFill>
          <a:blip r:embed="rId10"/>
          <a:stretch>
            <a:fillRect/>
          </a:stretch>
        </p:blipFill>
        <p:spPr>
          <a:xfrm>
            <a:off x="8161776" y="5237415"/>
            <a:ext cx="3212459" cy="1306608"/>
          </a:xfrm>
          <a:prstGeom prst="rect">
            <a:avLst/>
          </a:prstGeom>
        </p:spPr>
      </p:pic>
      <p:sp>
        <p:nvSpPr>
          <p:cNvPr id="26" name="文本框 33">
            <a:extLst>
              <a:ext uri="{FF2B5EF4-FFF2-40B4-BE49-F238E27FC236}">
                <a16:creationId xmlns:a16="http://schemas.microsoft.com/office/drawing/2014/main" id="{D7DCD82A-AE63-5340-9920-7F603BA7E9A3}"/>
              </a:ext>
            </a:extLst>
          </p:cNvPr>
          <p:cNvSpPr txBox="1"/>
          <p:nvPr/>
        </p:nvSpPr>
        <p:spPr>
          <a:xfrm>
            <a:off x="8287768" y="6544023"/>
            <a:ext cx="2793559"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重建算法设计与耗时测试结果</a:t>
            </a:r>
          </a:p>
        </p:txBody>
      </p:sp>
    </p:spTree>
    <p:extLst>
      <p:ext uri="{BB962C8B-B14F-4D97-AF65-F5344CB8AC3E}">
        <p14:creationId xmlns:p14="http://schemas.microsoft.com/office/powerpoint/2010/main" val="222531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6" y="152400"/>
            <a:ext cx="10712444" cy="838200"/>
          </a:xfrm>
        </p:spPr>
        <p:txBody>
          <a:bodyPr/>
          <a:lstStyle/>
          <a:p>
            <a:r>
              <a:rPr lang="zh-CN" altLang="en-US" dirty="0"/>
              <a:t>工作进展：完成基于</a:t>
            </a:r>
            <a:r>
              <a:rPr lang="zh-CN" altLang="en" dirty="0"/>
              <a:t>霍夫</a:t>
            </a:r>
            <a:r>
              <a:rPr lang="zh-CN" altLang="en-US" dirty="0"/>
              <a:t>变换的加速触发算法</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18</a:t>
            </a:fld>
            <a:endParaRPr lang="zh-CN" altLang="en-US" dirty="0"/>
          </a:p>
        </p:txBody>
      </p:sp>
      <p:sp>
        <p:nvSpPr>
          <p:cNvPr id="5" name="文本框 4"/>
          <p:cNvSpPr txBox="1"/>
          <p:nvPr/>
        </p:nvSpPr>
        <p:spPr>
          <a:xfrm>
            <a:off x="67733" y="1006002"/>
            <a:ext cx="11893209" cy="164538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矩阵化霍夫变换算法加速设计</a:t>
            </a:r>
            <a:endParaRPr lang="en-US" altLang="zh-CN" sz="2200" b="1" dirty="0">
              <a:solidFill>
                <a:srgbClr val="0000FF"/>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基于矩阵化设计、稀疏阵等技术实现霍夫算法在</a:t>
            </a:r>
            <a:r>
              <a:rPr lang="en-US" altLang="zh-CN" dirty="0">
                <a:latin typeface="微软雅黑" panose="020B0503020204020204" pitchFamily="34" charset="-122"/>
                <a:ea typeface="微软雅黑" panose="020B0503020204020204" pitchFamily="34" charset="-122"/>
              </a:rPr>
              <a:t>GPU</a:t>
            </a:r>
            <a:r>
              <a:rPr lang="zh-CN" altLang="en-US" dirty="0">
                <a:latin typeface="微软雅黑" panose="020B0503020204020204" pitchFamily="34" charset="-122"/>
                <a:ea typeface="微软雅黑" panose="020B0503020204020204" pitchFamily="34" charset="-122"/>
              </a:rPr>
              <a:t>的加速</a:t>
            </a: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测试结果：数据压缩约</a:t>
            </a:r>
            <a:r>
              <a:rPr lang="en-US" altLang="zh-CN" dirty="0">
                <a:latin typeface="微软雅黑" panose="020B0503020204020204" pitchFamily="34" charset="-122"/>
                <a:ea typeface="微软雅黑" panose="020B0503020204020204" pitchFamily="34" charset="-122"/>
              </a:rPr>
              <a:t>50~60%</a:t>
            </a:r>
            <a:r>
              <a:rPr lang="zh-CN" altLang="en-US" dirty="0">
                <a:latin typeface="微软雅黑" panose="020B0503020204020204" pitchFamily="34" charset="-122"/>
                <a:ea typeface="微软雅黑" panose="020B0503020204020204" pitchFamily="34" charset="-122"/>
              </a:rPr>
              <a:t>；平均信号留存率</a:t>
            </a:r>
            <a:r>
              <a:rPr lang="en-US" altLang="zh-CN" dirty="0">
                <a:latin typeface="微软雅黑" panose="020B0503020204020204" pitchFamily="34" charset="-122"/>
                <a:ea typeface="微软雅黑" panose="020B0503020204020204" pitchFamily="34" charset="-122"/>
              </a:rPr>
              <a:t>90%</a:t>
            </a:r>
            <a:r>
              <a:rPr lang="zh-CN" altLang="en-US" dirty="0">
                <a:latin typeface="微软雅黑" panose="020B0503020204020204" pitchFamily="34" charset="-122"/>
                <a:ea typeface="微软雅黑" panose="020B0503020204020204" pitchFamily="34" charset="-122"/>
              </a:rPr>
              <a:t>以上，单事例</a:t>
            </a:r>
            <a:r>
              <a:rPr lang="en-US" altLang="zh-CN" dirty="0">
                <a:latin typeface="微软雅黑" panose="020B0503020204020204" pitchFamily="34" charset="-122"/>
                <a:ea typeface="微软雅黑" panose="020B0503020204020204" pitchFamily="34" charset="-122"/>
              </a:rPr>
              <a:t>0.14~0.35ms</a:t>
            </a:r>
            <a:r>
              <a:rPr lang="zh-CN" altLang="en-US" dirty="0">
                <a:latin typeface="微软雅黑" panose="020B0503020204020204" pitchFamily="34" charset="-122"/>
                <a:ea typeface="微软雅黑" panose="020B0503020204020204" pitchFamily="34" charset="-122"/>
              </a:rPr>
              <a:t>，加速比达</a:t>
            </a:r>
            <a:r>
              <a:rPr lang="en-US" altLang="zh-CN" dirty="0">
                <a:latin typeface="微软雅黑" panose="020B0503020204020204" pitchFamily="34" charset="-122"/>
                <a:ea typeface="微软雅黑" panose="020B0503020204020204" pitchFamily="34" charset="-122"/>
              </a:rPr>
              <a:t>60.63~151</a:t>
            </a:r>
            <a:r>
              <a:rPr lang="zh-CN" altLang="en-US" dirty="0">
                <a:latin typeface="微软雅黑" panose="020B0503020204020204" pitchFamily="34" charset="-122"/>
                <a:ea typeface="微软雅黑" panose="020B0503020204020204" pitchFamily="34" charset="-122"/>
              </a:rPr>
              <a:t>倍</a:t>
            </a:r>
          </a:p>
          <a:p>
            <a:pPr marL="285750" indent="-285750">
              <a:lnSpc>
                <a:spcPct val="130000"/>
              </a:lnSpc>
              <a:buFont typeface="Arial" panose="020B0604020202020204" pitchFamily="34" charset="0"/>
              <a:buChar char="•"/>
            </a:pPr>
            <a:r>
              <a:rPr lang="zh-CN" altLang="en-US" b="1" dirty="0">
                <a:solidFill>
                  <a:srgbClr val="C00000"/>
                </a:solidFill>
                <a:latin typeface="微软雅黑" panose="020B0503020204020204" pitchFamily="34" charset="-122"/>
                <a:ea typeface="微软雅黑" panose="020B0503020204020204" pitchFamily="34" charset="-122"/>
              </a:rPr>
              <a:t>达到典型软件触发算法的延迟毫秒级指标，满足</a:t>
            </a:r>
            <a:r>
              <a:rPr lang="en-US" altLang="zh-CN" b="1" dirty="0">
                <a:solidFill>
                  <a:srgbClr val="C00000"/>
                </a:solidFill>
                <a:latin typeface="微软雅黑" panose="020B0503020204020204" pitchFamily="34" charset="-122"/>
                <a:ea typeface="微软雅黑" panose="020B0503020204020204" pitchFamily="34" charset="-122"/>
              </a:rPr>
              <a:t>STCF</a:t>
            </a:r>
            <a:r>
              <a:rPr lang="zh-CN" altLang="en-US" b="1" dirty="0">
                <a:solidFill>
                  <a:srgbClr val="C00000"/>
                </a:solidFill>
                <a:latin typeface="微软雅黑" panose="020B0503020204020204" pitchFamily="34" charset="-122"/>
                <a:ea typeface="微软雅黑" panose="020B0503020204020204" pitchFamily="34" charset="-122"/>
              </a:rPr>
              <a:t>实时处理要求</a:t>
            </a:r>
            <a:endParaRPr lang="en-US" altLang="zh-CN"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13D5D178-D7D8-D541-820B-F2BD2C1DCAFD}"/>
              </a:ext>
            </a:extLst>
          </p:cNvPr>
          <p:cNvSpPr/>
          <p:nvPr/>
        </p:nvSpPr>
        <p:spPr>
          <a:xfrm>
            <a:off x="4226198" y="1198636"/>
            <a:ext cx="6997326" cy="523220"/>
          </a:xfrm>
          <a:prstGeom prst="rect">
            <a:avLst/>
          </a:prstGeom>
        </p:spPr>
        <p:txBody>
          <a:bodyPr wrap="square">
            <a:spAutoFit/>
          </a:bodyPr>
          <a:lstStyle/>
          <a:p>
            <a:r>
              <a:rPr kumimoji="1" lang="en" altLang="zh-CN" sz="1400" dirty="0">
                <a:latin typeface="Times New Roman" panose="02020603050405020304" pitchFamily="18" charset="0"/>
                <a:ea typeface="楷体" panose="02010609060101010101" pitchFamily="49" charset="-122"/>
                <a:cs typeface="Times New Roman" panose="02020603050405020304" pitchFamily="18" charset="0"/>
              </a:rPr>
              <a:t>*PENG Liang, et al. Acta </a:t>
            </a:r>
            <a:r>
              <a:rPr kumimoji="1" lang="en" altLang="zh-CN" sz="1400" dirty="0" err="1">
                <a:latin typeface="Times New Roman" panose="02020603050405020304" pitchFamily="18" charset="0"/>
                <a:ea typeface="楷体" panose="02010609060101010101" pitchFamily="49" charset="-122"/>
                <a:cs typeface="Times New Roman" panose="02020603050405020304" pitchFamily="18" charset="0"/>
              </a:rPr>
              <a:t>Physica</a:t>
            </a:r>
            <a:r>
              <a:rPr kumimoji="1" lang="en" altLang="zh-CN" sz="1400" dirty="0">
                <a:latin typeface="Times New Roman" panose="02020603050405020304" pitchFamily="18" charset="0"/>
                <a:ea typeface="楷体" panose="02010609060101010101" pitchFamily="49" charset="-122"/>
                <a:cs typeface="Times New Roman" panose="02020603050405020304" pitchFamily="18" charset="0"/>
              </a:rPr>
              <a:t> </a:t>
            </a:r>
            <a:r>
              <a:rPr kumimoji="1" lang="en" altLang="zh-CN" sz="1400" dirty="0" err="1">
                <a:latin typeface="Times New Roman" panose="02020603050405020304" pitchFamily="18" charset="0"/>
                <a:ea typeface="楷体" panose="02010609060101010101" pitchFamily="49" charset="-122"/>
                <a:cs typeface="Times New Roman" panose="02020603050405020304" pitchFamily="18" charset="0"/>
              </a:rPr>
              <a:t>Sinica</a:t>
            </a:r>
            <a:r>
              <a:rPr kumimoji="1" lang="en" altLang="zh-CN" sz="1400" dirty="0">
                <a:latin typeface="Times New Roman" panose="02020603050405020304" pitchFamily="18" charset="0"/>
                <a:ea typeface="楷体" panose="02010609060101010101" pitchFamily="49" charset="-122"/>
                <a:cs typeface="Times New Roman" panose="02020603050405020304" pitchFamily="18" charset="0"/>
              </a:rPr>
              <a:t>, 2026, 75(12): 120202</a:t>
            </a:r>
          </a:p>
          <a:p>
            <a:endParaRPr kumimoji="1" lang="en" altLang="zh-CN" sz="1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27" name="图片 26">
            <a:extLst>
              <a:ext uri="{FF2B5EF4-FFF2-40B4-BE49-F238E27FC236}">
                <a16:creationId xmlns:a16="http://schemas.microsoft.com/office/drawing/2014/main" id="{B9879AF8-A5C3-FA45-AEE6-3A0006E074F8}"/>
              </a:ext>
            </a:extLst>
          </p:cNvPr>
          <p:cNvPicPr>
            <a:picLocks noChangeAspect="1"/>
          </p:cNvPicPr>
          <p:nvPr/>
        </p:nvPicPr>
        <p:blipFill>
          <a:blip r:embed="rId3"/>
          <a:stretch>
            <a:fillRect/>
          </a:stretch>
        </p:blipFill>
        <p:spPr>
          <a:xfrm>
            <a:off x="73485" y="3139580"/>
            <a:ext cx="4596705" cy="1462862"/>
          </a:xfrm>
          <a:prstGeom prst="rect">
            <a:avLst/>
          </a:prstGeom>
        </p:spPr>
      </p:pic>
      <p:sp>
        <p:nvSpPr>
          <p:cNvPr id="28" name="文本框 33">
            <a:extLst>
              <a:ext uri="{FF2B5EF4-FFF2-40B4-BE49-F238E27FC236}">
                <a16:creationId xmlns:a16="http://schemas.microsoft.com/office/drawing/2014/main" id="{BD4CB0B7-9090-6548-823E-E27FFDCB461C}"/>
              </a:ext>
            </a:extLst>
          </p:cNvPr>
          <p:cNvSpPr txBox="1"/>
          <p:nvPr/>
        </p:nvSpPr>
        <p:spPr>
          <a:xfrm>
            <a:off x="764602" y="4602442"/>
            <a:ext cx="2982190"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霍夫变换触发算法设计</a:t>
            </a:r>
          </a:p>
        </p:txBody>
      </p:sp>
      <p:pic>
        <p:nvPicPr>
          <p:cNvPr id="29" name="图片 28">
            <a:extLst>
              <a:ext uri="{FF2B5EF4-FFF2-40B4-BE49-F238E27FC236}">
                <a16:creationId xmlns:a16="http://schemas.microsoft.com/office/drawing/2014/main" id="{19BD5E09-F430-3042-B1AD-3613E65FD2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7435" y="2915651"/>
            <a:ext cx="2932878" cy="1722137"/>
          </a:xfrm>
          <a:prstGeom prst="rect">
            <a:avLst/>
          </a:prstGeom>
        </p:spPr>
      </p:pic>
      <p:sp>
        <p:nvSpPr>
          <p:cNvPr id="30" name="文本框 33">
            <a:extLst>
              <a:ext uri="{FF2B5EF4-FFF2-40B4-BE49-F238E27FC236}">
                <a16:creationId xmlns:a16="http://schemas.microsoft.com/office/drawing/2014/main" id="{07553C93-3DAC-5E4B-9391-2B99B412B6FF}"/>
              </a:ext>
            </a:extLst>
          </p:cNvPr>
          <p:cNvSpPr txBox="1"/>
          <p:nvPr/>
        </p:nvSpPr>
        <p:spPr>
          <a:xfrm>
            <a:off x="4789778" y="4643200"/>
            <a:ext cx="2982190"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数据压缩率与留存率测试结果</a:t>
            </a:r>
          </a:p>
        </p:txBody>
      </p:sp>
      <p:pic>
        <p:nvPicPr>
          <p:cNvPr id="11" name="图片 10">
            <a:extLst>
              <a:ext uri="{FF2B5EF4-FFF2-40B4-BE49-F238E27FC236}">
                <a16:creationId xmlns:a16="http://schemas.microsoft.com/office/drawing/2014/main" id="{E08733A0-C17E-9447-BF24-2735D110E9B8}"/>
              </a:ext>
            </a:extLst>
          </p:cNvPr>
          <p:cNvPicPr>
            <a:picLocks noChangeAspect="1"/>
          </p:cNvPicPr>
          <p:nvPr/>
        </p:nvPicPr>
        <p:blipFill>
          <a:blip r:embed="rId5"/>
          <a:stretch>
            <a:fillRect/>
          </a:stretch>
        </p:blipFill>
        <p:spPr>
          <a:xfrm>
            <a:off x="7901390" y="2915651"/>
            <a:ext cx="4059552" cy="1645387"/>
          </a:xfrm>
          <a:prstGeom prst="rect">
            <a:avLst/>
          </a:prstGeom>
        </p:spPr>
      </p:pic>
      <p:sp>
        <p:nvSpPr>
          <p:cNvPr id="31" name="文本框 33">
            <a:extLst>
              <a:ext uri="{FF2B5EF4-FFF2-40B4-BE49-F238E27FC236}">
                <a16:creationId xmlns:a16="http://schemas.microsoft.com/office/drawing/2014/main" id="{1B40E83D-1088-ED45-9A4A-4C4848DB2811}"/>
              </a:ext>
            </a:extLst>
          </p:cNvPr>
          <p:cNvSpPr txBox="1"/>
          <p:nvPr/>
        </p:nvSpPr>
        <p:spPr>
          <a:xfrm>
            <a:off x="8680956" y="4574803"/>
            <a:ext cx="2982190"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霍夫变换算法运行速度测试结果</a:t>
            </a:r>
          </a:p>
        </p:txBody>
      </p:sp>
      <p:sp>
        <p:nvSpPr>
          <p:cNvPr id="32" name="文本框 31">
            <a:extLst>
              <a:ext uri="{FF2B5EF4-FFF2-40B4-BE49-F238E27FC236}">
                <a16:creationId xmlns:a16="http://schemas.microsoft.com/office/drawing/2014/main" id="{6CEB1800-D4EA-AE4D-BC11-CF65791E3093}"/>
              </a:ext>
            </a:extLst>
          </p:cNvPr>
          <p:cNvSpPr txBox="1"/>
          <p:nvPr/>
        </p:nvSpPr>
        <p:spPr>
          <a:xfrm>
            <a:off x="2255697" y="5474698"/>
            <a:ext cx="8240853"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实现了研究内容</a:t>
            </a:r>
            <a:r>
              <a:rPr lang="en-US" altLang="zh-CN" b="1" dirty="0">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任务主要指标的覆盖，</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计划</a:t>
            </a:r>
            <a:r>
              <a:rPr lang="zh-CN" altLang="en-US" b="1" dirty="0">
                <a:latin typeface="微软雅黑" panose="020B0503020204020204" pitchFamily="34" charset="-122"/>
                <a:ea typeface="微软雅黑" panose="020B0503020204020204" pitchFamily="34" charset="-122"/>
              </a:rPr>
              <a:t>进一步开展算法优化与应用研究</a:t>
            </a:r>
            <a:endParaRPr lang="zh-CN" altLang="en-US" b="1" dirty="0"/>
          </a:p>
        </p:txBody>
      </p:sp>
    </p:spTree>
    <p:extLst>
      <p:ext uri="{BB962C8B-B14F-4D97-AF65-F5344CB8AC3E}">
        <p14:creationId xmlns:p14="http://schemas.microsoft.com/office/powerpoint/2010/main" val="858186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69956" y="87903"/>
            <a:ext cx="10588619" cy="838200"/>
          </a:xfrm>
        </p:spPr>
        <p:txBody>
          <a:bodyPr/>
          <a:lstStyle/>
          <a:p>
            <a:r>
              <a:rPr lang="zh-CN" altLang="en-US" dirty="0"/>
              <a:t>研究内容</a:t>
            </a:r>
            <a:r>
              <a:rPr lang="en-US" altLang="zh-CN" dirty="0"/>
              <a:t>4</a:t>
            </a:r>
            <a:r>
              <a:rPr lang="zh-CN" altLang="en-US" dirty="0"/>
              <a:t>：高速数据传输技术研究</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19</a:t>
            </a:fld>
            <a:endParaRPr lang="zh-CN" altLang="en-US"/>
          </a:p>
        </p:txBody>
      </p:sp>
      <p:sp>
        <p:nvSpPr>
          <p:cNvPr id="16" name="文本框 12">
            <a:extLst>
              <a:ext uri="{FF2B5EF4-FFF2-40B4-BE49-F238E27FC236}">
                <a16:creationId xmlns:a16="http://schemas.microsoft.com/office/drawing/2014/main" id="{403A9AB9-42E7-ABF4-8B84-FAA767FF4D18}"/>
              </a:ext>
            </a:extLst>
          </p:cNvPr>
          <p:cNvSpPr txBox="1"/>
          <p:nvPr/>
        </p:nvSpPr>
        <p:spPr>
          <a:xfrm>
            <a:off x="585787" y="4418876"/>
            <a:ext cx="11020426" cy="49962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为</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新一代</a:t>
            </a:r>
            <a:r>
              <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rPr>
              <a:t>实验</a:t>
            </a: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复杂辐射环境下的数据传输提供高速、高可靠的解决方案，以及关键器件的保障</a:t>
            </a:r>
            <a:endPar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文本框 6">
            <a:extLst>
              <a:ext uri="{FF2B5EF4-FFF2-40B4-BE49-F238E27FC236}">
                <a16:creationId xmlns:a16="http://schemas.microsoft.com/office/drawing/2014/main" id="{591B2A8C-1E34-78E4-B52C-FB696537A978}"/>
              </a:ext>
            </a:extLst>
          </p:cNvPr>
          <p:cNvSpPr txBox="1"/>
          <p:nvPr/>
        </p:nvSpPr>
        <p:spPr>
          <a:xfrm>
            <a:off x="514369" y="1080058"/>
            <a:ext cx="11163262" cy="8744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n"/>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发展具有自主知识产权的</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高可靠</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数据传输系统</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技术</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ct val="150000"/>
              </a:lnSpc>
              <a:buFont typeface="Wingdings" panose="05000000000000000000" pitchFamily="2" charset="2"/>
              <a:buChar char="n"/>
            </a:pP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完成</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激光驱动芯片、</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TIA</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跨阻</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放大芯片</a:t>
            </a: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，和数据接口芯片等关键器件</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的研发</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8" name="图片 17">
            <a:extLst>
              <a:ext uri="{FF2B5EF4-FFF2-40B4-BE49-F238E27FC236}">
                <a16:creationId xmlns:a16="http://schemas.microsoft.com/office/drawing/2014/main" id="{43A1A703-1CD0-5523-D748-306462615A7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3426" y="2214963"/>
            <a:ext cx="6514568" cy="1987678"/>
          </a:xfrm>
          <a:prstGeom prst="rect">
            <a:avLst/>
          </a:prstGeom>
          <a:noFill/>
          <a:ln>
            <a:noFill/>
          </a:ln>
        </p:spPr>
      </p:pic>
      <p:pic>
        <p:nvPicPr>
          <p:cNvPr id="19" name="Picture 2">
            <a:extLst>
              <a:ext uri="{FF2B5EF4-FFF2-40B4-BE49-F238E27FC236}">
                <a16:creationId xmlns:a16="http://schemas.microsoft.com/office/drawing/2014/main" id="{2DA52943-4280-D8B1-5B50-B9D1D198820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2562" y="2108420"/>
            <a:ext cx="4136013" cy="1987679"/>
          </a:xfrm>
          <a:prstGeom prst="rect">
            <a:avLst/>
          </a:prstGeom>
          <a:noFill/>
        </p:spPr>
      </p:pic>
      <p:sp>
        <p:nvSpPr>
          <p:cNvPr id="20" name="文本框 19">
            <a:extLst>
              <a:ext uri="{FF2B5EF4-FFF2-40B4-BE49-F238E27FC236}">
                <a16:creationId xmlns:a16="http://schemas.microsoft.com/office/drawing/2014/main" id="{4A585C17-B70F-43B9-99E5-E7F2B82CA045}"/>
              </a:ext>
            </a:extLst>
          </p:cNvPr>
          <p:cNvSpPr txBox="1"/>
          <p:nvPr/>
        </p:nvSpPr>
        <p:spPr>
          <a:xfrm>
            <a:off x="1939709" y="5133086"/>
            <a:ext cx="10252291" cy="1289905"/>
          </a:xfrm>
          <a:prstGeom prst="rect">
            <a:avLst/>
          </a:prstGeom>
          <a:noFill/>
        </p:spPr>
        <p:txBody>
          <a:bodyPr wrap="square">
            <a:spAutoFit/>
          </a:bodyPr>
          <a:lstStyle/>
          <a:p>
            <a:pPr>
              <a:lnSpc>
                <a:spcPct val="150000"/>
              </a:lnSpc>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关键技术指标：</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激光驱动芯片</a:t>
            </a:r>
            <a:r>
              <a:rPr lang="en-US" altLang="zh-CN" sz="1800" b="0" dirty="0" err="1">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opLD</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速率达到</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 Gbps/</a:t>
            </a:r>
            <a:r>
              <a:rPr lang="en-US" altLang="zh-CN" sz="1800"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ch</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br>
              <a:rPr lang="en-US"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br>
            <a:r>
              <a:rPr lang="en-US"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跨阻</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放大</a:t>
            </a:r>
            <a:r>
              <a:rPr lang="zh-CN" altLang="en-US"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接收</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芯片</a:t>
            </a:r>
            <a:r>
              <a:rPr lang="en-US" altLang="zh-CN" sz="1800" b="0" dirty="0" err="1">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opTIA</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速率达到</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2.56 Gbps/</a:t>
            </a:r>
            <a:r>
              <a:rPr lang="en-US" altLang="zh-CN" sz="1800" b="1" dirty="0" err="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ch</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p>
          <a:p>
            <a:pPr>
              <a:lnSpc>
                <a:spcPct val="150000"/>
              </a:lnSpc>
            </a:pPr>
            <a:r>
              <a:rPr lang="en-US" altLang="zh-CN"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rPr>
              <a:t>数据接口芯片</a:t>
            </a:r>
            <a:r>
              <a:rPr lang="zh-CN"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上行数据率</a:t>
            </a:r>
            <a:r>
              <a:rPr lang="en-US" altLang="zh-CN" sz="18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5Gbps</a:t>
            </a:r>
            <a:endParaRPr lang="en-US" altLang="zh-CN" sz="1800" b="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4628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6" y="152400"/>
            <a:ext cx="10712444" cy="838200"/>
          </a:xfrm>
        </p:spPr>
        <p:txBody>
          <a:bodyPr/>
          <a:lstStyle/>
          <a:p>
            <a:r>
              <a:rPr lang="zh-CN" altLang="en-US" sz="2800" dirty="0"/>
              <a:t>工作进展：完成激光器驱动芯片、接收芯片设计流片与测试验证</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20</a:t>
            </a:fld>
            <a:endParaRPr lang="zh-CN" altLang="en-US"/>
          </a:p>
        </p:txBody>
      </p:sp>
      <p:sp>
        <p:nvSpPr>
          <p:cNvPr id="5" name="文本框 4"/>
          <p:cNvSpPr txBox="1"/>
          <p:nvPr/>
        </p:nvSpPr>
        <p:spPr>
          <a:xfrm>
            <a:off x="67733" y="1006002"/>
            <a:ext cx="6130803" cy="2365584"/>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en-US" altLang="zh-CN" sz="2200" b="1" dirty="0">
                <a:solidFill>
                  <a:srgbClr val="0000FF"/>
                </a:solidFill>
                <a:latin typeface="微软雅黑" panose="020B0503020204020204" pitchFamily="34" charset="-122"/>
                <a:ea typeface="微软雅黑" panose="020B0503020204020204" pitchFamily="34" charset="-122"/>
              </a:rPr>
              <a:t>VCSEL </a:t>
            </a:r>
            <a:r>
              <a:rPr lang="zh-CN" altLang="en-US" sz="2200" b="1" dirty="0">
                <a:solidFill>
                  <a:srgbClr val="0000FF"/>
                </a:solidFill>
                <a:latin typeface="微软雅黑" panose="020B0503020204020204" pitchFamily="34" charset="-122"/>
                <a:ea typeface="微软雅黑" panose="020B0503020204020204" pitchFamily="34" charset="-122"/>
              </a:rPr>
              <a:t>激光器驱动芯片（</a:t>
            </a:r>
            <a:r>
              <a:rPr lang="en-US" altLang="zh-CN" sz="2200" b="1" dirty="0" err="1">
                <a:solidFill>
                  <a:srgbClr val="0000FF"/>
                </a:solidFill>
                <a:latin typeface="微软雅黑" panose="020B0503020204020204" pitchFamily="34" charset="-122"/>
                <a:ea typeface="微软雅黑" panose="020B0503020204020204" pitchFamily="34" charset="-122"/>
              </a:rPr>
              <a:t>opLD</a:t>
            </a:r>
            <a:r>
              <a:rPr lang="zh-CN" altLang="en-US" sz="2200" b="1" dirty="0">
                <a:solidFill>
                  <a:srgbClr val="0000FF"/>
                </a:solidFill>
                <a:latin typeface="微软雅黑" panose="020B0503020204020204" pitchFamily="34" charset="-122"/>
                <a:ea typeface="微软雅黑" panose="020B0503020204020204" pitchFamily="34" charset="-122"/>
              </a:rPr>
              <a:t>）</a:t>
            </a:r>
            <a:endParaRPr lang="en-US" altLang="zh-CN" sz="2200" b="1" dirty="0">
              <a:solidFill>
                <a:srgbClr val="0000FF"/>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采用中芯国际</a:t>
            </a:r>
            <a:r>
              <a:rPr lang="en-US" altLang="zh-CN" dirty="0">
                <a:latin typeface="微软雅黑" panose="020B0503020204020204" pitchFamily="34" charset="-122"/>
                <a:ea typeface="微软雅黑" panose="020B0503020204020204" pitchFamily="34" charset="-122"/>
              </a:rPr>
              <a:t>SMIC 55nm CMOS</a:t>
            </a:r>
            <a:r>
              <a:rPr lang="zh-CN" altLang="en-US" dirty="0">
                <a:latin typeface="微软雅黑" panose="020B0503020204020204" pitchFamily="34" charset="-122"/>
                <a:ea typeface="微软雅黑" panose="020B0503020204020204" pitchFamily="34" charset="-122"/>
              </a:rPr>
              <a:t>工艺设计</a:t>
            </a:r>
            <a:endParaRPr lang="en-US" altLang="zh-CN"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芯片结构：</a:t>
            </a:r>
            <a:r>
              <a:rPr lang="en-US" altLang="zh-CN" dirty="0">
                <a:latin typeface="微软雅黑" panose="020B0503020204020204" pitchFamily="34" charset="-122"/>
                <a:ea typeface="微软雅黑" panose="020B0503020204020204" pitchFamily="34" charset="-122"/>
              </a:rPr>
              <a:t>CTLE → LA → Output Driver</a:t>
            </a:r>
            <a:r>
              <a:rPr lang="zh-CN" altLang="en-US" dirty="0">
                <a:latin typeface="微软雅黑" panose="020B0503020204020204" pitchFamily="34" charset="-122"/>
                <a:ea typeface="微软雅黑" panose="020B0503020204020204" pitchFamily="34" charset="-122"/>
              </a:rPr>
              <a:t>，集成高频补偿、共享电感、</a:t>
            </a:r>
            <a:r>
              <a:rPr lang="en-US" altLang="zh-CN" dirty="0">
                <a:latin typeface="微软雅黑" panose="020B0503020204020204" pitchFamily="34" charset="-122"/>
                <a:ea typeface="微软雅黑" panose="020B0503020204020204" pitchFamily="34" charset="-122"/>
              </a:rPr>
              <a:t>Stack </a:t>
            </a:r>
            <a:r>
              <a:rPr lang="zh-CN" altLang="en-US" dirty="0">
                <a:latin typeface="微软雅黑" panose="020B0503020204020204" pitchFamily="34" charset="-122"/>
                <a:ea typeface="微软雅黑" panose="020B0503020204020204" pitchFamily="34" charset="-122"/>
              </a:rPr>
              <a:t>电流源、前馈电容</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带宽强化</a:t>
            </a:r>
            <a:endParaRPr lang="en-US" altLang="zh-CN"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芯片集成于定制化光模块，已完成完整光纤链路测试</a:t>
            </a:r>
            <a:endParaRPr lang="en-US" altLang="zh-CN"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实测获得清晰张开的</a:t>
            </a:r>
            <a:r>
              <a:rPr lang="en-US" altLang="zh-CN" b="1" dirty="0">
                <a:solidFill>
                  <a:srgbClr val="FF0000"/>
                </a:solidFill>
                <a:latin typeface="微软雅黑" panose="020B0503020204020204" pitchFamily="34" charset="-122"/>
                <a:ea typeface="微软雅黑" panose="020B0503020204020204" pitchFamily="34" charset="-122"/>
              </a:rPr>
              <a:t>10 Gbps</a:t>
            </a:r>
            <a:r>
              <a:rPr lang="zh-CN" altLang="en-US" dirty="0">
                <a:latin typeface="微软雅黑" panose="020B0503020204020204" pitchFamily="34" charset="-122"/>
                <a:ea typeface="微软雅黑" panose="020B0503020204020204" pitchFamily="34" charset="-122"/>
              </a:rPr>
              <a:t>光眼图</a:t>
            </a:r>
            <a:endParaRPr lang="en-US" altLang="zh-CN"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8F103165-3E64-4DB7-9949-B8EF49001B4B}"/>
              </a:ext>
            </a:extLst>
          </p:cNvPr>
          <p:cNvSpPr txBox="1"/>
          <p:nvPr/>
        </p:nvSpPr>
        <p:spPr>
          <a:xfrm>
            <a:off x="3415651" y="6399786"/>
            <a:ext cx="5514968"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关键技术指标均达到任务要求</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1776B23D-7C05-4D37-928D-E650B2D09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8" y="3628560"/>
            <a:ext cx="3512437" cy="2634328"/>
          </a:xfrm>
          <a:prstGeom prst="rect">
            <a:avLst/>
          </a:prstGeom>
        </p:spPr>
      </p:pic>
      <p:pic>
        <p:nvPicPr>
          <p:cNvPr id="13" name="图片 12">
            <a:extLst>
              <a:ext uri="{FF2B5EF4-FFF2-40B4-BE49-F238E27FC236}">
                <a16:creationId xmlns:a16="http://schemas.microsoft.com/office/drawing/2014/main" id="{B72F2D22-8458-461B-8C79-E6CBE8158428}"/>
              </a:ext>
            </a:extLst>
          </p:cNvPr>
          <p:cNvPicPr>
            <a:picLocks noChangeAspect="1"/>
          </p:cNvPicPr>
          <p:nvPr/>
        </p:nvPicPr>
        <p:blipFill>
          <a:blip r:embed="rId3"/>
          <a:stretch>
            <a:fillRect/>
          </a:stretch>
        </p:blipFill>
        <p:spPr>
          <a:xfrm>
            <a:off x="8832490" y="1092563"/>
            <a:ext cx="2203932" cy="2247070"/>
          </a:xfrm>
          <a:prstGeom prst="rect">
            <a:avLst/>
          </a:prstGeom>
        </p:spPr>
      </p:pic>
      <p:pic>
        <p:nvPicPr>
          <p:cNvPr id="18" name="图片 17">
            <a:extLst>
              <a:ext uri="{FF2B5EF4-FFF2-40B4-BE49-F238E27FC236}">
                <a16:creationId xmlns:a16="http://schemas.microsoft.com/office/drawing/2014/main" id="{A6EF1FF6-AAF2-469A-9FEE-9040691A0C5E}"/>
              </a:ext>
            </a:extLst>
          </p:cNvPr>
          <p:cNvPicPr>
            <a:picLocks noChangeAspect="1"/>
          </p:cNvPicPr>
          <p:nvPr/>
        </p:nvPicPr>
        <p:blipFill>
          <a:blip r:embed="rId4"/>
          <a:stretch>
            <a:fillRect/>
          </a:stretch>
        </p:blipFill>
        <p:spPr>
          <a:xfrm>
            <a:off x="6351776" y="1063229"/>
            <a:ext cx="2081317" cy="2305738"/>
          </a:xfrm>
          <a:prstGeom prst="rect">
            <a:avLst/>
          </a:prstGeom>
        </p:spPr>
      </p:pic>
      <p:pic>
        <p:nvPicPr>
          <p:cNvPr id="19" name="图片 18">
            <a:extLst>
              <a:ext uri="{FF2B5EF4-FFF2-40B4-BE49-F238E27FC236}">
                <a16:creationId xmlns:a16="http://schemas.microsoft.com/office/drawing/2014/main" id="{D7825179-116F-4788-970F-9F2DD07D69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6223588" y="3702833"/>
            <a:ext cx="1941864" cy="2579037"/>
          </a:xfrm>
          <a:prstGeom prst="rect">
            <a:avLst/>
          </a:prstGeom>
        </p:spPr>
      </p:pic>
      <p:pic>
        <p:nvPicPr>
          <p:cNvPr id="20" name="图片 19">
            <a:extLst>
              <a:ext uri="{FF2B5EF4-FFF2-40B4-BE49-F238E27FC236}">
                <a16:creationId xmlns:a16="http://schemas.microsoft.com/office/drawing/2014/main" id="{ABF5A5E0-8C05-44FF-9265-4DA5956E3E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73219" y="3800869"/>
            <a:ext cx="3444071" cy="2583053"/>
          </a:xfrm>
          <a:prstGeom prst="rect">
            <a:avLst/>
          </a:prstGeom>
        </p:spPr>
      </p:pic>
      <p:sp>
        <p:nvSpPr>
          <p:cNvPr id="21" name="文本框 33">
            <a:extLst>
              <a:ext uri="{FF2B5EF4-FFF2-40B4-BE49-F238E27FC236}">
                <a16:creationId xmlns:a16="http://schemas.microsoft.com/office/drawing/2014/main" id="{97134F16-4C7A-4067-AB3D-17D32525775A}"/>
              </a:ext>
            </a:extLst>
          </p:cNvPr>
          <p:cNvSpPr txBox="1"/>
          <p:nvPr/>
        </p:nvSpPr>
        <p:spPr>
          <a:xfrm>
            <a:off x="6243005" y="3355543"/>
            <a:ext cx="2298857"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err="1">
                <a:latin typeface="微软雅黑" panose="020B0503020204020204" pitchFamily="34" charset="-122"/>
                <a:ea typeface="微软雅黑" panose="020B0503020204020204" pitchFamily="34" charset="-122"/>
              </a:rPr>
              <a:t>opLD</a:t>
            </a:r>
            <a:r>
              <a:rPr lang="zh-CN" altLang="en-US" sz="1200" dirty="0">
                <a:latin typeface="微软雅黑" panose="020B0503020204020204" pitchFamily="34" charset="-122"/>
                <a:ea typeface="微软雅黑" panose="020B0503020204020204" pitchFamily="34" charset="-122"/>
              </a:rPr>
              <a:t>芯片完整版图</a:t>
            </a:r>
          </a:p>
        </p:txBody>
      </p:sp>
      <p:sp>
        <p:nvSpPr>
          <p:cNvPr id="22" name="文本框 33">
            <a:extLst>
              <a:ext uri="{FF2B5EF4-FFF2-40B4-BE49-F238E27FC236}">
                <a16:creationId xmlns:a16="http://schemas.microsoft.com/office/drawing/2014/main" id="{4E05DA7D-A712-412F-A671-DDDD1188915F}"/>
              </a:ext>
            </a:extLst>
          </p:cNvPr>
          <p:cNvSpPr txBox="1"/>
          <p:nvPr/>
        </p:nvSpPr>
        <p:spPr>
          <a:xfrm>
            <a:off x="8737565" y="3355543"/>
            <a:ext cx="2572341"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err="1">
                <a:latin typeface="微软雅黑" panose="020B0503020204020204" pitchFamily="34" charset="-122"/>
                <a:ea typeface="微软雅黑" panose="020B0503020204020204" pitchFamily="34" charset="-122"/>
              </a:rPr>
              <a:t>opLD</a:t>
            </a:r>
            <a:r>
              <a:rPr lang="zh-CN" altLang="en-US" sz="1200" dirty="0">
                <a:latin typeface="微软雅黑" panose="020B0503020204020204" pitchFamily="34" charset="-122"/>
                <a:ea typeface="微软雅黑" panose="020B0503020204020204" pitchFamily="34" charset="-122"/>
              </a:rPr>
              <a:t>芯片绑线实物图（显微镜下）</a:t>
            </a:r>
          </a:p>
        </p:txBody>
      </p:sp>
      <p:sp>
        <p:nvSpPr>
          <p:cNvPr id="23" name="文本框 33">
            <a:extLst>
              <a:ext uri="{FF2B5EF4-FFF2-40B4-BE49-F238E27FC236}">
                <a16:creationId xmlns:a16="http://schemas.microsoft.com/office/drawing/2014/main" id="{D5C03CFC-7CC0-466E-A911-4E1B79281FE9}"/>
              </a:ext>
            </a:extLst>
          </p:cNvPr>
          <p:cNvSpPr txBox="1"/>
          <p:nvPr/>
        </p:nvSpPr>
        <p:spPr>
          <a:xfrm>
            <a:off x="6045091" y="5997485"/>
            <a:ext cx="229885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定制化光模块</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a:t>
            </a:r>
            <a:r>
              <a:rPr lang="en-US" altLang="zh-CN" sz="1200" dirty="0" err="1">
                <a:latin typeface="微软雅黑" panose="020B0503020204020204" pitchFamily="34" charset="-122"/>
                <a:ea typeface="微软雅黑" panose="020B0503020204020204" pitchFamily="34" charset="-122"/>
              </a:rPr>
              <a:t>opLD</a:t>
            </a:r>
            <a:r>
              <a:rPr lang="zh-CN" altLang="en-US" sz="1200" dirty="0">
                <a:latin typeface="微软雅黑" panose="020B0503020204020204" pitchFamily="34" charset="-122"/>
                <a:ea typeface="微软雅黑" panose="020B0503020204020204" pitchFamily="34" charset="-122"/>
              </a:rPr>
              <a:t>芯片集成于其内）</a:t>
            </a:r>
          </a:p>
        </p:txBody>
      </p:sp>
      <p:cxnSp>
        <p:nvCxnSpPr>
          <p:cNvPr id="8" name="直接箭头连接符 7">
            <a:extLst>
              <a:ext uri="{FF2B5EF4-FFF2-40B4-BE49-F238E27FC236}">
                <a16:creationId xmlns:a16="http://schemas.microsoft.com/office/drawing/2014/main" id="{90E366A2-1F19-47EC-A0BD-23E26902CC51}"/>
              </a:ext>
            </a:extLst>
          </p:cNvPr>
          <p:cNvCxnSpPr>
            <a:cxnSpLocks/>
          </p:cNvCxnSpPr>
          <p:nvPr/>
        </p:nvCxnSpPr>
        <p:spPr bwMode="auto">
          <a:xfrm>
            <a:off x="6597933" y="3241962"/>
            <a:ext cx="333809" cy="1633433"/>
          </a:xfrm>
          <a:prstGeom prst="straightConnector1">
            <a:avLst/>
          </a:prstGeom>
          <a:solidFill>
            <a:srgbClr val="FFFFFF"/>
          </a:solidFill>
          <a:ln w="57150" cap="flat" cmpd="sng" algn="ctr">
            <a:solidFill>
              <a:srgbClr val="FF0000"/>
            </a:solidFill>
            <a:prstDash val="solid"/>
            <a:round/>
            <a:headEnd type="none" w="med" len="med"/>
            <a:tailEnd type="triangle"/>
          </a:ln>
        </p:spPr>
      </p:cxnSp>
      <p:sp>
        <p:nvSpPr>
          <p:cNvPr id="24" name="文本框 33">
            <a:extLst>
              <a:ext uri="{FF2B5EF4-FFF2-40B4-BE49-F238E27FC236}">
                <a16:creationId xmlns:a16="http://schemas.microsoft.com/office/drawing/2014/main" id="{A519D683-06EA-45AE-8D3F-E2FF206CD6BF}"/>
              </a:ext>
            </a:extLst>
          </p:cNvPr>
          <p:cNvSpPr txBox="1"/>
          <p:nvPr/>
        </p:nvSpPr>
        <p:spPr>
          <a:xfrm>
            <a:off x="9130153" y="6385724"/>
            <a:ext cx="2572341"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err="1">
                <a:latin typeface="微软雅黑" panose="020B0503020204020204" pitchFamily="34" charset="-122"/>
                <a:ea typeface="微软雅黑" panose="020B0503020204020204" pitchFamily="34" charset="-122"/>
              </a:rPr>
              <a:t>opLD</a:t>
            </a:r>
            <a:r>
              <a:rPr lang="zh-CN" altLang="en-US" sz="1200" dirty="0">
                <a:latin typeface="微软雅黑" panose="020B0503020204020204" pitchFamily="34" charset="-122"/>
                <a:ea typeface="微软雅黑" panose="020B0503020204020204" pitchFamily="34" charset="-122"/>
              </a:rPr>
              <a:t>芯片实测现场图片</a:t>
            </a:r>
          </a:p>
        </p:txBody>
      </p:sp>
      <p:sp>
        <p:nvSpPr>
          <p:cNvPr id="25" name="文本框 24">
            <a:extLst>
              <a:ext uri="{FF2B5EF4-FFF2-40B4-BE49-F238E27FC236}">
                <a16:creationId xmlns:a16="http://schemas.microsoft.com/office/drawing/2014/main" id="{BE9F2952-89EE-4D67-9738-9501CB676EF1}"/>
              </a:ext>
            </a:extLst>
          </p:cNvPr>
          <p:cNvSpPr txBox="1"/>
          <p:nvPr/>
        </p:nvSpPr>
        <p:spPr>
          <a:xfrm>
            <a:off x="3781135" y="4515297"/>
            <a:ext cx="1891865" cy="954107"/>
          </a:xfrm>
          <a:prstGeom prst="rect">
            <a:avLst/>
          </a:prstGeom>
          <a:noFill/>
        </p:spPr>
        <p:txBody>
          <a:bodyPr wrap="none" rtlCol="0">
            <a:spAutoFit/>
          </a:bodyPr>
          <a:lstStyle/>
          <a:p>
            <a:r>
              <a:rPr lang="zh-CN" altLang="en-US" sz="1400" dirty="0">
                <a:latin typeface="微软雅黑" panose="020B0503020204020204" pitchFamily="34" charset="-122"/>
                <a:ea typeface="微软雅黑" panose="020B0503020204020204" pitchFamily="34" charset="-122"/>
              </a:rPr>
              <a:t>数据率：</a:t>
            </a:r>
            <a:r>
              <a:rPr lang="en-US" altLang="zh-CN" sz="1400" dirty="0">
                <a:latin typeface="微软雅黑" panose="020B0503020204020204" pitchFamily="34" charset="-122"/>
                <a:ea typeface="微软雅黑" panose="020B0503020204020204" pitchFamily="34" charset="-122"/>
              </a:rPr>
              <a:t>10 Gbps/ch</a:t>
            </a:r>
          </a:p>
          <a:p>
            <a:r>
              <a:rPr lang="en-US" altLang="zh-CN" sz="1400" dirty="0">
                <a:latin typeface="微软雅黑" panose="020B0503020204020204" pitchFamily="34" charset="-122"/>
                <a:ea typeface="微软雅黑" panose="020B0503020204020204" pitchFamily="34" charset="-122"/>
              </a:rPr>
              <a:t>Jitter(rms): 3.11 ps</a:t>
            </a:r>
          </a:p>
          <a:p>
            <a:r>
              <a:rPr lang="en-US" altLang="zh-CN" sz="1400" dirty="0">
                <a:latin typeface="微软雅黑" panose="020B0503020204020204" pitchFamily="34" charset="-122"/>
                <a:ea typeface="微软雅黑" panose="020B0503020204020204" pitchFamily="34" charset="-122"/>
              </a:rPr>
              <a:t>Jitter(p-p): 20.27ps</a:t>
            </a:r>
          </a:p>
          <a:p>
            <a:r>
              <a:rPr lang="zh-CN" altLang="en-US" sz="1400" dirty="0">
                <a:latin typeface="微软雅黑" panose="020B0503020204020204" pitchFamily="34" charset="-122"/>
                <a:ea typeface="微软雅黑" panose="020B0503020204020204" pitchFamily="34" charset="-122"/>
              </a:rPr>
              <a:t>消光比：</a:t>
            </a:r>
            <a:r>
              <a:rPr lang="en-US" altLang="zh-CN" sz="1400" dirty="0">
                <a:latin typeface="微软雅黑" panose="020B0503020204020204" pitchFamily="34" charset="-122"/>
                <a:ea typeface="微软雅黑" panose="020B0503020204020204" pitchFamily="34" charset="-122"/>
              </a:rPr>
              <a:t>4.04 dB</a:t>
            </a:r>
          </a:p>
        </p:txBody>
      </p:sp>
      <p:sp>
        <p:nvSpPr>
          <p:cNvPr id="26" name="文本框 33">
            <a:extLst>
              <a:ext uri="{FF2B5EF4-FFF2-40B4-BE49-F238E27FC236}">
                <a16:creationId xmlns:a16="http://schemas.microsoft.com/office/drawing/2014/main" id="{838FA7A8-D94B-4B29-B5E6-80673F6F84EC}"/>
              </a:ext>
            </a:extLst>
          </p:cNvPr>
          <p:cNvSpPr txBox="1"/>
          <p:nvPr/>
        </p:nvSpPr>
        <p:spPr>
          <a:xfrm>
            <a:off x="786307" y="6383922"/>
            <a:ext cx="2298857"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实测捕获的</a:t>
            </a:r>
            <a:r>
              <a:rPr lang="en-US" altLang="zh-CN" sz="1200" dirty="0">
                <a:latin typeface="微软雅黑" panose="020B0503020204020204" pitchFamily="34" charset="-122"/>
                <a:ea typeface="微软雅黑" panose="020B0503020204020204" pitchFamily="34" charset="-122"/>
              </a:rPr>
              <a:t>10 Gbps</a:t>
            </a:r>
            <a:r>
              <a:rPr lang="zh-CN" altLang="en-US" sz="1200" dirty="0">
                <a:latin typeface="微软雅黑" panose="020B0503020204020204" pitchFamily="34" charset="-122"/>
                <a:ea typeface="微软雅黑" panose="020B0503020204020204" pitchFamily="34" charset="-122"/>
              </a:rPr>
              <a:t>光眼图</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6" y="152400"/>
            <a:ext cx="10712444" cy="838200"/>
          </a:xfrm>
        </p:spPr>
        <p:txBody>
          <a:bodyPr/>
          <a:lstStyle/>
          <a:p>
            <a:r>
              <a:rPr lang="zh-CN" altLang="en-US" sz="2800" dirty="0"/>
              <a:t>工作进展：完成激光器驱动芯片、接收芯片设计流片与测试验证</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21</a:t>
            </a:fld>
            <a:endParaRPr lang="zh-CN" altLang="en-US"/>
          </a:p>
        </p:txBody>
      </p:sp>
      <p:sp>
        <p:nvSpPr>
          <p:cNvPr id="5" name="文本框 4"/>
          <p:cNvSpPr txBox="1"/>
          <p:nvPr/>
        </p:nvSpPr>
        <p:spPr>
          <a:xfrm>
            <a:off x="67733" y="1006002"/>
            <a:ext cx="6130803" cy="3285836"/>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200" b="1" dirty="0">
                <a:solidFill>
                  <a:srgbClr val="0000FF"/>
                </a:solidFill>
                <a:latin typeface="微软雅黑" panose="020B0503020204020204" pitchFamily="34" charset="-122"/>
                <a:ea typeface="微软雅黑" panose="020B0503020204020204" pitchFamily="34" charset="-122"/>
              </a:rPr>
              <a:t>跨阻放大接收芯片（</a:t>
            </a:r>
            <a:r>
              <a:rPr lang="en-US" altLang="zh-CN" sz="2200" b="1" dirty="0" err="1">
                <a:solidFill>
                  <a:srgbClr val="0000FF"/>
                </a:solidFill>
                <a:latin typeface="微软雅黑" panose="020B0503020204020204" pitchFamily="34" charset="-122"/>
                <a:ea typeface="微软雅黑" panose="020B0503020204020204" pitchFamily="34" charset="-122"/>
              </a:rPr>
              <a:t>opTIA</a:t>
            </a:r>
            <a:r>
              <a:rPr lang="zh-CN" altLang="en-US" sz="2200" b="1" dirty="0">
                <a:solidFill>
                  <a:srgbClr val="0000FF"/>
                </a:solidFill>
                <a:latin typeface="微软雅黑" panose="020B0503020204020204" pitchFamily="34" charset="-122"/>
                <a:ea typeface="微软雅黑" panose="020B0503020204020204" pitchFamily="34" charset="-122"/>
              </a:rPr>
              <a:t>）</a:t>
            </a:r>
            <a:endParaRPr lang="en-US" altLang="zh-CN" sz="2200" b="1" dirty="0">
              <a:solidFill>
                <a:srgbClr val="0000FF"/>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采用中芯国际</a:t>
            </a:r>
            <a:r>
              <a:rPr lang="en-US" altLang="zh-CN" sz="1600" dirty="0">
                <a:latin typeface="微软雅黑" panose="020B0503020204020204" pitchFamily="34" charset="-122"/>
                <a:ea typeface="微软雅黑" panose="020B0503020204020204" pitchFamily="34" charset="-122"/>
              </a:rPr>
              <a:t>SMIC 55nm CMOS</a:t>
            </a:r>
            <a:r>
              <a:rPr lang="zh-CN" altLang="en-US" sz="1600" dirty="0">
                <a:latin typeface="微软雅黑" panose="020B0503020204020204" pitchFamily="34" charset="-122"/>
                <a:ea typeface="微软雅黑" panose="020B0503020204020204" pitchFamily="34" charset="-122"/>
              </a:rPr>
              <a:t>工艺设计</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芯片结构：</a:t>
            </a:r>
            <a:r>
              <a:rPr lang="en-US" altLang="zh-CN" sz="1600" dirty="0">
                <a:latin typeface="微软雅黑" panose="020B0503020204020204" pitchFamily="34" charset="-122"/>
                <a:ea typeface="微软雅黑" panose="020B0503020204020204" pitchFamily="34" charset="-122"/>
              </a:rPr>
              <a:t>TIA Core</a:t>
            </a:r>
            <a:r>
              <a:rPr lang="zh-CN" altLang="en-US" sz="1600" dirty="0">
                <a:latin typeface="微软雅黑" panose="020B0503020204020204" pitchFamily="34" charset="-122"/>
                <a:ea typeface="微软雅黑" panose="020B0503020204020204" pitchFamily="34" charset="-122"/>
              </a:rPr>
              <a:t>（差分共源</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源随）</a:t>
            </a:r>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反馈电阻，采用</a:t>
            </a:r>
            <a:r>
              <a:rPr lang="en-US" altLang="zh-CN" sz="1600" dirty="0">
                <a:latin typeface="微软雅黑" panose="020B0503020204020204" pitchFamily="34" charset="-122"/>
                <a:ea typeface="微软雅黑" panose="020B0503020204020204" pitchFamily="34" charset="-122"/>
              </a:rPr>
              <a:t>AC-</a:t>
            </a:r>
            <a:r>
              <a:rPr lang="zh-CN" altLang="en-US" sz="1600" dirty="0">
                <a:latin typeface="微软雅黑" panose="020B0503020204020204" pitchFamily="34" charset="-122"/>
                <a:ea typeface="微软雅黑" panose="020B0503020204020204" pitchFamily="34" charset="-122"/>
              </a:rPr>
              <a:t>耦合 </a:t>
            </a:r>
            <a:r>
              <a:rPr lang="en-US" altLang="zh-CN" sz="1600" dirty="0">
                <a:latin typeface="微软雅黑" panose="020B0503020204020204" pitchFamily="34" charset="-122"/>
                <a:ea typeface="微软雅黑" panose="020B0503020204020204" pitchFamily="34" charset="-122"/>
              </a:rPr>
              <a:t>PD </a:t>
            </a:r>
            <a:r>
              <a:rPr lang="zh-CN" altLang="en-US" sz="1600" dirty="0">
                <a:latin typeface="微软雅黑" panose="020B0503020204020204" pitchFamily="34" charset="-122"/>
                <a:ea typeface="微软雅黑" panose="020B0503020204020204" pitchFamily="34" charset="-122"/>
              </a:rPr>
              <a:t>偏置多级 </a:t>
            </a:r>
            <a:r>
              <a:rPr lang="en-US" altLang="zh-CN" sz="1600" dirty="0">
                <a:latin typeface="微软雅黑" panose="020B0503020204020204" pitchFamily="34" charset="-122"/>
                <a:ea typeface="微软雅黑" panose="020B0503020204020204" pitchFamily="34" charset="-122"/>
              </a:rPr>
              <a:t>LA + DCOC </a:t>
            </a:r>
            <a:r>
              <a:rPr lang="zh-CN" altLang="en-US" sz="1600" dirty="0">
                <a:latin typeface="微软雅黑" panose="020B0503020204020204" pitchFamily="34" charset="-122"/>
                <a:ea typeface="微软雅黑" panose="020B0503020204020204" pitchFamily="34" charset="-122"/>
              </a:rPr>
              <a:t>结构</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芯片集成于定制化光模块，已完成完整光纤链路测试</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实测获得清晰张开的</a:t>
            </a:r>
            <a:r>
              <a:rPr lang="en-US" altLang="zh-CN" sz="1600" b="1" dirty="0">
                <a:solidFill>
                  <a:srgbClr val="FF0000"/>
                </a:solidFill>
                <a:latin typeface="微软雅黑" panose="020B0503020204020204" pitchFamily="34" charset="-122"/>
                <a:ea typeface="微软雅黑" panose="020B0503020204020204" pitchFamily="34" charset="-122"/>
              </a:rPr>
              <a:t>6 Gbps</a:t>
            </a:r>
            <a:r>
              <a:rPr lang="zh-CN" altLang="en-US" sz="1600" dirty="0">
                <a:latin typeface="微软雅黑" panose="020B0503020204020204" pitchFamily="34" charset="-122"/>
                <a:ea typeface="微软雅黑" panose="020B0503020204020204" pitchFamily="34" charset="-122"/>
              </a:rPr>
              <a:t>电眼图</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光纤回环误码率测试，在</a:t>
            </a:r>
            <a:r>
              <a:rPr lang="en-US" altLang="zh-CN" sz="1600" dirty="0">
                <a:latin typeface="微软雅黑" panose="020B0503020204020204" pitchFamily="34" charset="-122"/>
                <a:ea typeface="微软雅黑" panose="020B0503020204020204" pitchFamily="34" charset="-122"/>
              </a:rPr>
              <a:t>6 Gbps</a:t>
            </a:r>
            <a:r>
              <a:rPr lang="zh-CN" altLang="en-US" sz="1600" dirty="0">
                <a:latin typeface="微软雅黑" panose="020B0503020204020204" pitchFamily="34" charset="-122"/>
                <a:ea typeface="微软雅黑" panose="020B0503020204020204" pitchFamily="34" charset="-122"/>
              </a:rPr>
              <a:t>速率下 </a:t>
            </a:r>
            <a:r>
              <a:rPr lang="en-US" altLang="zh-CN" sz="1600" dirty="0" err="1">
                <a:latin typeface="微软雅黑" panose="020B0503020204020204" pitchFamily="34" charset="-122"/>
                <a:ea typeface="微软雅黑" panose="020B0503020204020204" pitchFamily="34" charset="-122"/>
              </a:rPr>
              <a:t>Tx+Rx</a:t>
            </a:r>
            <a:r>
              <a:rPr lang="zh-CN" altLang="en-US" sz="1600" dirty="0">
                <a:latin typeface="微软雅黑" panose="020B0503020204020204" pitchFamily="34" charset="-122"/>
                <a:ea typeface="微软雅黑" panose="020B0503020204020204" pitchFamily="34" charset="-122"/>
              </a:rPr>
              <a:t>回环实现误码率好于</a:t>
            </a:r>
            <a:r>
              <a:rPr lang="en-US" altLang="zh-CN" sz="1600" dirty="0">
                <a:latin typeface="微软雅黑" panose="020B0503020204020204" pitchFamily="34" charset="-122"/>
                <a:ea typeface="微软雅黑" panose="020B0503020204020204" pitchFamily="34" charset="-122"/>
              </a:rPr>
              <a:t>1E-12</a:t>
            </a:r>
            <a:r>
              <a:rPr lang="zh-CN" altLang="en-US" sz="1600" dirty="0">
                <a:latin typeface="微软雅黑" panose="020B0503020204020204" pitchFamily="34" charset="-122"/>
                <a:ea typeface="微软雅黑" panose="020B0503020204020204" pitchFamily="34" charset="-122"/>
              </a:rPr>
              <a:t>的光纤数据传输</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endParaRPr lang="en-US" altLang="zh-CN"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8F103165-3E64-4DB7-9949-B8EF49001B4B}"/>
              </a:ext>
            </a:extLst>
          </p:cNvPr>
          <p:cNvSpPr txBox="1"/>
          <p:nvPr/>
        </p:nvSpPr>
        <p:spPr>
          <a:xfrm>
            <a:off x="3338516" y="6368428"/>
            <a:ext cx="5514968"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关键技术指标均达到任务要求</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9" name="图片 18">
            <a:extLst>
              <a:ext uri="{FF2B5EF4-FFF2-40B4-BE49-F238E27FC236}">
                <a16:creationId xmlns:a16="http://schemas.microsoft.com/office/drawing/2014/main" id="{D7825179-116F-4788-970F-9F2DD07D69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223588" y="3702833"/>
            <a:ext cx="1941864" cy="2579037"/>
          </a:xfrm>
          <a:prstGeom prst="rect">
            <a:avLst/>
          </a:prstGeom>
        </p:spPr>
      </p:pic>
      <p:sp>
        <p:nvSpPr>
          <p:cNvPr id="21" name="文本框 33">
            <a:extLst>
              <a:ext uri="{FF2B5EF4-FFF2-40B4-BE49-F238E27FC236}">
                <a16:creationId xmlns:a16="http://schemas.microsoft.com/office/drawing/2014/main" id="{97134F16-4C7A-4067-AB3D-17D32525775A}"/>
              </a:ext>
            </a:extLst>
          </p:cNvPr>
          <p:cNvSpPr txBox="1"/>
          <p:nvPr/>
        </p:nvSpPr>
        <p:spPr>
          <a:xfrm>
            <a:off x="6243005" y="3355543"/>
            <a:ext cx="2298857"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err="1">
                <a:latin typeface="微软雅黑" panose="020B0503020204020204" pitchFamily="34" charset="-122"/>
                <a:ea typeface="微软雅黑" panose="020B0503020204020204" pitchFamily="34" charset="-122"/>
              </a:rPr>
              <a:t>opTIA</a:t>
            </a:r>
            <a:r>
              <a:rPr lang="zh-CN" altLang="en-US" sz="1200" dirty="0">
                <a:latin typeface="微软雅黑" panose="020B0503020204020204" pitchFamily="34" charset="-122"/>
                <a:ea typeface="微软雅黑" panose="020B0503020204020204" pitchFamily="34" charset="-122"/>
              </a:rPr>
              <a:t>芯片完整版图</a:t>
            </a:r>
          </a:p>
        </p:txBody>
      </p:sp>
      <p:sp>
        <p:nvSpPr>
          <p:cNvPr id="22" name="文本框 33">
            <a:extLst>
              <a:ext uri="{FF2B5EF4-FFF2-40B4-BE49-F238E27FC236}">
                <a16:creationId xmlns:a16="http://schemas.microsoft.com/office/drawing/2014/main" id="{4E05DA7D-A712-412F-A671-DDDD1188915F}"/>
              </a:ext>
            </a:extLst>
          </p:cNvPr>
          <p:cNvSpPr txBox="1"/>
          <p:nvPr/>
        </p:nvSpPr>
        <p:spPr>
          <a:xfrm>
            <a:off x="8763799" y="3355543"/>
            <a:ext cx="2572341"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200" dirty="0" err="1">
                <a:latin typeface="微软雅黑" panose="020B0503020204020204" pitchFamily="34" charset="-122"/>
                <a:ea typeface="微软雅黑" panose="020B0503020204020204" pitchFamily="34" charset="-122"/>
              </a:rPr>
              <a:t>opTIA</a:t>
            </a:r>
            <a:r>
              <a:rPr lang="zh-CN" altLang="en-US" sz="1200" dirty="0">
                <a:latin typeface="微软雅黑" panose="020B0503020204020204" pitchFamily="34" charset="-122"/>
                <a:ea typeface="微软雅黑" panose="020B0503020204020204" pitchFamily="34" charset="-122"/>
              </a:rPr>
              <a:t>芯片绑线实物图（显微镜下）</a:t>
            </a:r>
          </a:p>
        </p:txBody>
      </p:sp>
      <p:sp>
        <p:nvSpPr>
          <p:cNvPr id="23" name="文本框 33">
            <a:extLst>
              <a:ext uri="{FF2B5EF4-FFF2-40B4-BE49-F238E27FC236}">
                <a16:creationId xmlns:a16="http://schemas.microsoft.com/office/drawing/2014/main" id="{D5C03CFC-7CC0-466E-A911-4E1B79281FE9}"/>
              </a:ext>
            </a:extLst>
          </p:cNvPr>
          <p:cNvSpPr txBox="1"/>
          <p:nvPr/>
        </p:nvSpPr>
        <p:spPr>
          <a:xfrm>
            <a:off x="6045091" y="5997485"/>
            <a:ext cx="2298857"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定制化光模块</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a:t>
            </a:r>
            <a:r>
              <a:rPr lang="en-US" altLang="zh-CN" sz="1200" dirty="0" err="1">
                <a:latin typeface="微软雅黑" panose="020B0503020204020204" pitchFamily="34" charset="-122"/>
                <a:ea typeface="微软雅黑" panose="020B0503020204020204" pitchFamily="34" charset="-122"/>
              </a:rPr>
              <a:t>opLD</a:t>
            </a:r>
            <a:r>
              <a:rPr lang="zh-CN" altLang="en-US" sz="1200" dirty="0">
                <a:latin typeface="微软雅黑" panose="020B0503020204020204" pitchFamily="34" charset="-122"/>
                <a:ea typeface="微软雅黑" panose="020B0503020204020204" pitchFamily="34" charset="-122"/>
              </a:rPr>
              <a:t>芯片集成于其内）</a:t>
            </a:r>
          </a:p>
        </p:txBody>
      </p:sp>
      <p:cxnSp>
        <p:nvCxnSpPr>
          <p:cNvPr id="8" name="直接箭头连接符 7">
            <a:extLst>
              <a:ext uri="{FF2B5EF4-FFF2-40B4-BE49-F238E27FC236}">
                <a16:creationId xmlns:a16="http://schemas.microsoft.com/office/drawing/2014/main" id="{90E366A2-1F19-47EC-A0BD-23E26902CC51}"/>
              </a:ext>
            </a:extLst>
          </p:cNvPr>
          <p:cNvCxnSpPr>
            <a:cxnSpLocks/>
          </p:cNvCxnSpPr>
          <p:nvPr/>
        </p:nvCxnSpPr>
        <p:spPr bwMode="auto">
          <a:xfrm>
            <a:off x="6597933" y="3241962"/>
            <a:ext cx="333809" cy="1633433"/>
          </a:xfrm>
          <a:prstGeom prst="straightConnector1">
            <a:avLst/>
          </a:prstGeom>
          <a:solidFill>
            <a:srgbClr val="FFFFFF"/>
          </a:solidFill>
          <a:ln w="57150" cap="flat" cmpd="sng" algn="ctr">
            <a:solidFill>
              <a:srgbClr val="FF0000"/>
            </a:solidFill>
            <a:prstDash val="solid"/>
            <a:round/>
            <a:headEnd type="none" w="med" len="med"/>
            <a:tailEnd type="triangle"/>
          </a:ln>
        </p:spPr>
      </p:cxnSp>
      <p:sp>
        <p:nvSpPr>
          <p:cNvPr id="24" name="文本框 33">
            <a:extLst>
              <a:ext uri="{FF2B5EF4-FFF2-40B4-BE49-F238E27FC236}">
                <a16:creationId xmlns:a16="http://schemas.microsoft.com/office/drawing/2014/main" id="{A519D683-06EA-45AE-8D3F-E2FF206CD6BF}"/>
              </a:ext>
            </a:extLst>
          </p:cNvPr>
          <p:cNvSpPr txBox="1"/>
          <p:nvPr/>
        </p:nvSpPr>
        <p:spPr>
          <a:xfrm>
            <a:off x="9020066" y="6058198"/>
            <a:ext cx="2572341" cy="64633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光纤回环误码率测试</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6 Gbps</a:t>
            </a:r>
            <a:r>
              <a:rPr lang="zh-CN" altLang="en-US" sz="1200" dirty="0">
                <a:latin typeface="微软雅黑" panose="020B0503020204020204" pitchFamily="34" charset="-122"/>
                <a:ea typeface="微软雅黑" panose="020B0503020204020204" pitchFamily="34" charset="-122"/>
              </a:rPr>
              <a:t>速率下 </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rPr>
              <a:t>47</a:t>
            </a:r>
            <a:r>
              <a:rPr lang="zh-CN" altLang="en-US" sz="1200" dirty="0">
                <a:latin typeface="微软雅黑" panose="020B0503020204020204" pitchFamily="34" charset="-122"/>
                <a:ea typeface="微软雅黑" panose="020B0503020204020204" pitchFamily="34" charset="-122"/>
              </a:rPr>
              <a:t>秒  </a:t>
            </a:r>
            <a:r>
              <a:rPr lang="en-US" altLang="zh-CN" sz="1200" dirty="0">
                <a:latin typeface="微软雅黑" panose="020B0503020204020204" pitchFamily="34" charset="-122"/>
                <a:ea typeface="微软雅黑" panose="020B0503020204020204" pitchFamily="34" charset="-122"/>
              </a:rPr>
              <a:t>0</a:t>
            </a:r>
            <a:r>
              <a:rPr lang="zh-CN" altLang="en-US" sz="1200" dirty="0">
                <a:latin typeface="微软雅黑" panose="020B0503020204020204" pitchFamily="34" charset="-122"/>
                <a:ea typeface="微软雅黑" panose="020B0503020204020204" pitchFamily="34" charset="-122"/>
              </a:rPr>
              <a:t>误码</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误码率好于</a:t>
            </a:r>
            <a:r>
              <a:rPr lang="en-US" altLang="zh-CN" sz="1200" dirty="0">
                <a:latin typeface="微软雅黑" panose="020B0503020204020204" pitchFamily="34" charset="-122"/>
                <a:ea typeface="微软雅黑" panose="020B0503020204020204" pitchFamily="34" charset="-122"/>
              </a:rPr>
              <a:t>1E-12</a:t>
            </a:r>
            <a:endParaRPr lang="zh-CN" altLang="en-US" sz="1200" dirty="0">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id="{BE9F2952-89EE-4D67-9738-9501CB676EF1}"/>
              </a:ext>
            </a:extLst>
          </p:cNvPr>
          <p:cNvSpPr txBox="1"/>
          <p:nvPr/>
        </p:nvSpPr>
        <p:spPr>
          <a:xfrm>
            <a:off x="3846177" y="4515297"/>
            <a:ext cx="2018501" cy="954107"/>
          </a:xfrm>
          <a:prstGeom prst="rect">
            <a:avLst/>
          </a:prstGeom>
          <a:noFill/>
        </p:spPr>
        <p:txBody>
          <a:bodyPr wrap="none" rtlCol="0">
            <a:spAutoFit/>
          </a:bodyPr>
          <a:lstStyle/>
          <a:p>
            <a:r>
              <a:rPr lang="zh-CN" altLang="en-US" sz="1400" dirty="0">
                <a:latin typeface="微软雅黑" panose="020B0503020204020204" pitchFamily="34" charset="-122"/>
                <a:ea typeface="微软雅黑" panose="020B0503020204020204" pitchFamily="34" charset="-122"/>
              </a:rPr>
              <a:t>数据率：</a:t>
            </a:r>
            <a:r>
              <a:rPr lang="en-US" altLang="zh-CN" sz="1400" dirty="0">
                <a:latin typeface="微软雅黑" panose="020B0503020204020204" pitchFamily="34" charset="-122"/>
                <a:ea typeface="微软雅黑" panose="020B0503020204020204" pitchFamily="34" charset="-122"/>
              </a:rPr>
              <a:t>6 Gbps/ch</a:t>
            </a:r>
          </a:p>
          <a:p>
            <a:r>
              <a:rPr lang="en-US" altLang="zh-CN" sz="1400" dirty="0">
                <a:latin typeface="微软雅黑" panose="020B0503020204020204" pitchFamily="34" charset="-122"/>
                <a:ea typeface="微软雅黑" panose="020B0503020204020204" pitchFamily="34" charset="-122"/>
              </a:rPr>
              <a:t>Jitter(rms): 4.08 ps</a:t>
            </a:r>
          </a:p>
          <a:p>
            <a:r>
              <a:rPr lang="en-US" altLang="zh-CN" sz="1400" dirty="0">
                <a:latin typeface="微软雅黑" panose="020B0503020204020204" pitchFamily="34" charset="-122"/>
                <a:ea typeface="微软雅黑" panose="020B0503020204020204" pitchFamily="34" charset="-122"/>
              </a:rPr>
              <a:t>Jitter(p-p): 25.31ps</a:t>
            </a:r>
          </a:p>
          <a:p>
            <a:r>
              <a:rPr lang="zh-CN" altLang="en-US" sz="1400" dirty="0">
                <a:latin typeface="微软雅黑" panose="020B0503020204020204" pitchFamily="34" charset="-122"/>
                <a:ea typeface="微软雅黑" panose="020B0503020204020204" pitchFamily="34" charset="-122"/>
              </a:rPr>
              <a:t>幅度（单端）</a:t>
            </a:r>
            <a:r>
              <a:rPr lang="en-US" altLang="zh-CN" sz="1400" dirty="0">
                <a:latin typeface="微软雅黑" panose="020B0503020204020204" pitchFamily="34" charset="-122"/>
                <a:ea typeface="微软雅黑" panose="020B0503020204020204" pitchFamily="34" charset="-122"/>
              </a:rPr>
              <a:t>:  278mV</a:t>
            </a:r>
          </a:p>
        </p:txBody>
      </p:sp>
      <p:sp>
        <p:nvSpPr>
          <p:cNvPr id="26" name="文本框 33">
            <a:extLst>
              <a:ext uri="{FF2B5EF4-FFF2-40B4-BE49-F238E27FC236}">
                <a16:creationId xmlns:a16="http://schemas.microsoft.com/office/drawing/2014/main" id="{838FA7A8-D94B-4B29-B5E6-80673F6F84EC}"/>
              </a:ext>
            </a:extLst>
          </p:cNvPr>
          <p:cNvSpPr txBox="1"/>
          <p:nvPr/>
        </p:nvSpPr>
        <p:spPr>
          <a:xfrm>
            <a:off x="606648" y="6333615"/>
            <a:ext cx="2298857"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latin typeface="微软雅黑" panose="020B0503020204020204" pitchFamily="34" charset="-122"/>
                <a:ea typeface="微软雅黑" panose="020B0503020204020204" pitchFamily="34" charset="-122"/>
              </a:rPr>
              <a:t>实测捕获的</a:t>
            </a:r>
            <a:r>
              <a:rPr lang="en-US" altLang="zh-CN" sz="1200" dirty="0">
                <a:latin typeface="微软雅黑" panose="020B0503020204020204" pitchFamily="34" charset="-122"/>
                <a:ea typeface="微软雅黑" panose="020B0503020204020204" pitchFamily="34" charset="-122"/>
              </a:rPr>
              <a:t>6 Gbps</a:t>
            </a:r>
            <a:r>
              <a:rPr lang="zh-CN" altLang="en-US" sz="1200" dirty="0">
                <a:latin typeface="微软雅黑" panose="020B0503020204020204" pitchFamily="34" charset="-122"/>
                <a:ea typeface="微软雅黑" panose="020B0503020204020204" pitchFamily="34" charset="-122"/>
              </a:rPr>
              <a:t>电眼图</a:t>
            </a:r>
          </a:p>
        </p:txBody>
      </p:sp>
      <p:pic>
        <p:nvPicPr>
          <p:cNvPr id="27" name="图片 26" descr="C:/Users/30218/xwechat_files/wxid_1xw39n6kk8j722_b453/msg/file/2026-09/类QSFP(1)/类QSFP/Rx_ch4_6G.jpgRx_ch4_6G">
            <a:extLst>
              <a:ext uri="{FF2B5EF4-FFF2-40B4-BE49-F238E27FC236}">
                <a16:creationId xmlns:a16="http://schemas.microsoft.com/office/drawing/2014/main" id="{8D540E94-938C-4237-91FD-92705C4CC7FC}"/>
              </a:ext>
            </a:extLst>
          </p:cNvPr>
          <p:cNvPicPr>
            <a:picLocks noChangeAspect="1"/>
          </p:cNvPicPr>
          <p:nvPr/>
        </p:nvPicPr>
        <p:blipFill>
          <a:blip r:embed="rId3"/>
          <a:srcRect l="12" r="12"/>
          <a:stretch>
            <a:fillRect/>
          </a:stretch>
        </p:blipFill>
        <p:spPr>
          <a:xfrm>
            <a:off x="168161" y="3771722"/>
            <a:ext cx="3336938" cy="2503083"/>
          </a:xfrm>
          <a:prstGeom prst="rect">
            <a:avLst/>
          </a:prstGeom>
        </p:spPr>
      </p:pic>
      <p:pic>
        <p:nvPicPr>
          <p:cNvPr id="28" name="图片 27">
            <a:extLst>
              <a:ext uri="{FF2B5EF4-FFF2-40B4-BE49-F238E27FC236}">
                <a16:creationId xmlns:a16="http://schemas.microsoft.com/office/drawing/2014/main" id="{6A036D35-0A87-4B7E-A026-07B9F63B7C04}"/>
              </a:ext>
            </a:extLst>
          </p:cNvPr>
          <p:cNvPicPr>
            <a:picLocks noChangeAspect="1"/>
          </p:cNvPicPr>
          <p:nvPr/>
        </p:nvPicPr>
        <p:blipFill>
          <a:blip r:embed="rId4"/>
          <a:stretch>
            <a:fillRect/>
          </a:stretch>
        </p:blipFill>
        <p:spPr>
          <a:xfrm>
            <a:off x="8973158" y="1114477"/>
            <a:ext cx="2303037" cy="2227469"/>
          </a:xfrm>
          <a:prstGeom prst="rect">
            <a:avLst/>
          </a:prstGeom>
        </p:spPr>
      </p:pic>
      <p:pic>
        <p:nvPicPr>
          <p:cNvPr id="29" name="图片 28">
            <a:extLst>
              <a:ext uri="{FF2B5EF4-FFF2-40B4-BE49-F238E27FC236}">
                <a16:creationId xmlns:a16="http://schemas.microsoft.com/office/drawing/2014/main" id="{E2459082-9324-4A71-ACBD-7D9D367FFE5A}"/>
              </a:ext>
            </a:extLst>
          </p:cNvPr>
          <p:cNvPicPr>
            <a:picLocks noChangeAspect="1"/>
          </p:cNvPicPr>
          <p:nvPr/>
        </p:nvPicPr>
        <p:blipFill>
          <a:blip r:embed="rId5"/>
          <a:stretch>
            <a:fillRect/>
          </a:stretch>
        </p:blipFill>
        <p:spPr>
          <a:xfrm>
            <a:off x="6375996" y="1121821"/>
            <a:ext cx="2072889" cy="2216083"/>
          </a:xfrm>
          <a:prstGeom prst="rect">
            <a:avLst/>
          </a:prstGeom>
        </p:spPr>
      </p:pic>
      <p:pic>
        <p:nvPicPr>
          <p:cNvPr id="10" name="图片 9">
            <a:extLst>
              <a:ext uri="{FF2B5EF4-FFF2-40B4-BE49-F238E27FC236}">
                <a16:creationId xmlns:a16="http://schemas.microsoft.com/office/drawing/2014/main" id="{A5A5C99B-2491-4C7A-BA8C-7B43DF1B5A11}"/>
              </a:ext>
            </a:extLst>
          </p:cNvPr>
          <p:cNvPicPr>
            <a:picLocks noChangeAspect="1"/>
          </p:cNvPicPr>
          <p:nvPr/>
        </p:nvPicPr>
        <p:blipFill>
          <a:blip r:embed="rId6"/>
          <a:stretch>
            <a:fillRect/>
          </a:stretch>
        </p:blipFill>
        <p:spPr>
          <a:xfrm>
            <a:off x="8588751" y="4021419"/>
            <a:ext cx="3434973" cy="1941865"/>
          </a:xfrm>
          <a:prstGeom prst="rect">
            <a:avLst/>
          </a:prstGeom>
        </p:spPr>
      </p:pic>
    </p:spTree>
    <p:extLst>
      <p:ext uri="{BB962C8B-B14F-4D97-AF65-F5344CB8AC3E}">
        <p14:creationId xmlns:p14="http://schemas.microsoft.com/office/powerpoint/2010/main" val="488557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工作进展：完成高速数据接口芯片的设计流片</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22</a:t>
            </a:fld>
            <a:endParaRPr lang="zh-CN" altLang="en-US"/>
          </a:p>
        </p:txBody>
      </p:sp>
      <p:sp>
        <p:nvSpPr>
          <p:cNvPr id="6" name="文本框 5"/>
          <p:cNvSpPr txBox="1"/>
          <p:nvPr/>
        </p:nvSpPr>
        <p:spPr>
          <a:xfrm>
            <a:off x="124133" y="1049227"/>
            <a:ext cx="11733287" cy="1289905"/>
          </a:xfrm>
          <a:prstGeom prst="rect">
            <a:avLst/>
          </a:prstGeom>
          <a:noFill/>
        </p:spPr>
        <p:txBody>
          <a:bodyPr wrap="square">
            <a:spAutoFit/>
          </a:bodyPr>
          <a:lstStyle/>
          <a:p>
            <a:pPr marL="342900"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第一版：基于国产工艺的双向高速串行数据收发芯片 </a:t>
            </a:r>
            <a:r>
              <a:rPr lang="en-US" altLang="zh-CN" dirty="0">
                <a:latin typeface="微软雅黑" panose="020B0503020204020204" pitchFamily="34" charset="-122"/>
                <a:ea typeface="微软雅黑" panose="020B0503020204020204" pitchFamily="34" charset="-122"/>
              </a:rPr>
              <a:t>(2025</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a:t>
            </a:r>
          </a:p>
          <a:p>
            <a:pPr marL="342900"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芯片集成了时钟管理、高速并串转换以及激光驱动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接收等关键模块</a:t>
            </a:r>
            <a:endParaRPr lang="en-US" altLang="zh-CN" dirty="0">
              <a:latin typeface="微软雅黑" panose="020B0503020204020204" pitchFamily="34" charset="-122"/>
              <a:ea typeface="微软雅黑" panose="020B0503020204020204" pitchFamily="34" charset="-122"/>
            </a:endParaRPr>
          </a:p>
          <a:p>
            <a:pPr marL="800100" lvl="1"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整体链路结构按探测器的实际工作模式完成设计验证，</a:t>
            </a:r>
            <a:r>
              <a:rPr lang="zh-CN" altLang="en-US" b="1" dirty="0">
                <a:solidFill>
                  <a:srgbClr val="C00000"/>
                </a:solidFill>
                <a:latin typeface="微软雅黑" panose="020B0503020204020204" pitchFamily="34" charset="-122"/>
                <a:ea typeface="微软雅黑" panose="020B0503020204020204" pitchFamily="34" charset="-122"/>
              </a:rPr>
              <a:t>实测上行速率可达约 </a:t>
            </a:r>
            <a:r>
              <a:rPr lang="en-US" altLang="zh-CN" b="1" dirty="0">
                <a:solidFill>
                  <a:srgbClr val="C00000"/>
                </a:solidFill>
                <a:latin typeface="微软雅黑" panose="020B0503020204020204" pitchFamily="34" charset="-122"/>
                <a:ea typeface="微软雅黑" panose="020B0503020204020204" pitchFamily="34" charset="-122"/>
              </a:rPr>
              <a:t>5 Gbps</a:t>
            </a:r>
          </a:p>
        </p:txBody>
      </p:sp>
      <p:pic>
        <p:nvPicPr>
          <p:cNvPr id="10" name="图片 9">
            <a:extLst>
              <a:ext uri="{FF2B5EF4-FFF2-40B4-BE49-F238E27FC236}">
                <a16:creationId xmlns:a16="http://schemas.microsoft.com/office/drawing/2014/main" id="{685E72AE-BE35-4B7E-9736-0D192809A4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5856" y="2599229"/>
            <a:ext cx="4412377" cy="2847380"/>
          </a:xfrm>
          <a:prstGeom prst="rect">
            <a:avLst/>
          </a:prstGeom>
          <a:noFill/>
          <a:ln>
            <a:noFill/>
          </a:ln>
        </p:spPr>
      </p:pic>
      <p:pic>
        <p:nvPicPr>
          <p:cNvPr id="12" name="图片 11">
            <a:extLst>
              <a:ext uri="{FF2B5EF4-FFF2-40B4-BE49-F238E27FC236}">
                <a16:creationId xmlns:a16="http://schemas.microsoft.com/office/drawing/2014/main" id="{F84B0F5D-1BF7-4B05-B7DE-30C3DDB77C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334" y="2599229"/>
            <a:ext cx="6815901" cy="332239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工作进展：完成高速数据接口芯片的设计流片</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23</a:t>
            </a:fld>
            <a:endParaRPr lang="zh-CN" altLang="en-US"/>
          </a:p>
        </p:txBody>
      </p:sp>
      <p:sp>
        <p:nvSpPr>
          <p:cNvPr id="11" name="矩形 10">
            <a:extLst>
              <a:ext uri="{FF2B5EF4-FFF2-40B4-BE49-F238E27FC236}">
                <a16:creationId xmlns:a16="http://schemas.microsoft.com/office/drawing/2014/main" id="{8457FFD2-698D-48B1-8CA7-530B658488E4}"/>
              </a:ext>
            </a:extLst>
          </p:cNvPr>
          <p:cNvSpPr/>
          <p:nvPr/>
        </p:nvSpPr>
        <p:spPr>
          <a:xfrm>
            <a:off x="228602" y="3810000"/>
            <a:ext cx="3581398" cy="2590800"/>
          </a:xfrm>
          <a:prstGeom prst="rect">
            <a:avLst/>
          </a:prstGeom>
          <a:solidFill>
            <a:schemeClr val="bg1"/>
          </a:solid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8">
            <a:extLst>
              <a:ext uri="{FF2B5EF4-FFF2-40B4-BE49-F238E27FC236}">
                <a16:creationId xmlns:a16="http://schemas.microsoft.com/office/drawing/2014/main" id="{801216B1-7276-41DC-90A3-3DA0254C5992}"/>
              </a:ext>
            </a:extLst>
          </p:cNvPr>
          <p:cNvPicPr>
            <a:picLocks noChangeAspect="1"/>
          </p:cNvPicPr>
          <p:nvPr/>
        </p:nvPicPr>
        <p:blipFill>
          <a:blip r:embed="rId2"/>
          <a:stretch>
            <a:fillRect/>
          </a:stretch>
        </p:blipFill>
        <p:spPr>
          <a:xfrm>
            <a:off x="233384" y="1462765"/>
            <a:ext cx="6796544" cy="2173256"/>
          </a:xfrm>
          <a:prstGeom prst="rect">
            <a:avLst/>
          </a:prstGeom>
        </p:spPr>
      </p:pic>
      <p:pic>
        <p:nvPicPr>
          <p:cNvPr id="15" name="图片 14">
            <a:extLst>
              <a:ext uri="{FF2B5EF4-FFF2-40B4-BE49-F238E27FC236}">
                <a16:creationId xmlns:a16="http://schemas.microsoft.com/office/drawing/2014/main" id="{2E9D95F7-BFB4-4EEC-9B6D-EA90075253C5}"/>
              </a:ext>
            </a:extLst>
          </p:cNvPr>
          <p:cNvPicPr>
            <a:picLocks noChangeAspect="1"/>
          </p:cNvPicPr>
          <p:nvPr/>
        </p:nvPicPr>
        <p:blipFill rotWithShape="1">
          <a:blip r:embed="rId3"/>
          <a:srcRect l="15225" r="10446"/>
          <a:stretch/>
        </p:blipFill>
        <p:spPr>
          <a:xfrm>
            <a:off x="276253" y="3878981"/>
            <a:ext cx="1781147" cy="2443210"/>
          </a:xfrm>
          <a:prstGeom prst="rect">
            <a:avLst/>
          </a:prstGeom>
        </p:spPr>
      </p:pic>
      <p:cxnSp>
        <p:nvCxnSpPr>
          <p:cNvPr id="16" name="直接连接符 15">
            <a:extLst>
              <a:ext uri="{FF2B5EF4-FFF2-40B4-BE49-F238E27FC236}">
                <a16:creationId xmlns:a16="http://schemas.microsoft.com/office/drawing/2014/main" id="{31E1F69B-B5E5-4C11-A72A-14B338387D6E}"/>
              </a:ext>
            </a:extLst>
          </p:cNvPr>
          <p:cNvCxnSpPr>
            <a:cxnSpLocks/>
          </p:cNvCxnSpPr>
          <p:nvPr/>
        </p:nvCxnSpPr>
        <p:spPr>
          <a:xfrm flipH="1">
            <a:off x="342388" y="3593623"/>
            <a:ext cx="1029212" cy="21637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直接连接符 16">
            <a:extLst>
              <a:ext uri="{FF2B5EF4-FFF2-40B4-BE49-F238E27FC236}">
                <a16:creationId xmlns:a16="http://schemas.microsoft.com/office/drawing/2014/main" id="{FA4FB782-2E6A-439B-B97D-49792AFEAA90}"/>
              </a:ext>
            </a:extLst>
          </p:cNvPr>
          <p:cNvCxnSpPr>
            <a:cxnSpLocks/>
          </p:cNvCxnSpPr>
          <p:nvPr/>
        </p:nvCxnSpPr>
        <p:spPr>
          <a:xfrm>
            <a:off x="6074814" y="3614822"/>
            <a:ext cx="5888584" cy="216377"/>
          </a:xfrm>
          <a:prstGeom prst="line">
            <a:avLst/>
          </a:prstGeom>
        </p:spPr>
        <p:style>
          <a:lnRef idx="2">
            <a:schemeClr val="accent1"/>
          </a:lnRef>
          <a:fillRef idx="0">
            <a:schemeClr val="accent1"/>
          </a:fillRef>
          <a:effectRef idx="1">
            <a:schemeClr val="accent1"/>
          </a:effectRef>
          <a:fontRef idx="minor">
            <a:schemeClr val="tx1"/>
          </a:fontRef>
        </p:style>
      </p:cxnSp>
      <p:sp>
        <p:nvSpPr>
          <p:cNvPr id="18" name="矩形 17">
            <a:extLst>
              <a:ext uri="{FF2B5EF4-FFF2-40B4-BE49-F238E27FC236}">
                <a16:creationId xmlns:a16="http://schemas.microsoft.com/office/drawing/2014/main" id="{A3AB0C76-EDC3-4C72-BA97-0216C3DC653D}"/>
              </a:ext>
            </a:extLst>
          </p:cNvPr>
          <p:cNvSpPr/>
          <p:nvPr/>
        </p:nvSpPr>
        <p:spPr>
          <a:xfrm>
            <a:off x="3857651" y="3809999"/>
            <a:ext cx="8181949" cy="2574057"/>
          </a:xfrm>
          <a:prstGeom prst="rect">
            <a:avLst/>
          </a:prstGeom>
          <a:solidFill>
            <a:schemeClr val="bg1"/>
          </a:solidFill>
          <a:ln w="190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图片 18">
            <a:extLst>
              <a:ext uri="{FF2B5EF4-FFF2-40B4-BE49-F238E27FC236}">
                <a16:creationId xmlns:a16="http://schemas.microsoft.com/office/drawing/2014/main" id="{39685135-BDC8-4630-80C5-00033FBB6A6D}"/>
              </a:ext>
            </a:extLst>
          </p:cNvPr>
          <p:cNvPicPr>
            <a:picLocks noChangeAspect="1"/>
          </p:cNvPicPr>
          <p:nvPr/>
        </p:nvPicPr>
        <p:blipFill rotWithShape="1">
          <a:blip r:embed="rId4"/>
          <a:srcRect l="21922" t="-757" r="15329" b="757"/>
          <a:stretch/>
        </p:blipFill>
        <p:spPr>
          <a:xfrm>
            <a:off x="2133889" y="3861525"/>
            <a:ext cx="1602648" cy="2470235"/>
          </a:xfrm>
          <a:prstGeom prst="rect">
            <a:avLst/>
          </a:prstGeom>
        </p:spPr>
      </p:pic>
      <p:pic>
        <p:nvPicPr>
          <p:cNvPr id="20" name="Picture 5">
            <a:extLst>
              <a:ext uri="{FF2B5EF4-FFF2-40B4-BE49-F238E27FC236}">
                <a16:creationId xmlns:a16="http://schemas.microsoft.com/office/drawing/2014/main" id="{22B7BBB0-0484-48C4-ACB7-258BD6E751DB}"/>
              </a:ext>
            </a:extLst>
          </p:cNvPr>
          <p:cNvPicPr>
            <a:picLocks noChangeAspect="1"/>
          </p:cNvPicPr>
          <p:nvPr/>
        </p:nvPicPr>
        <p:blipFill>
          <a:blip r:embed="rId5"/>
          <a:stretch>
            <a:fillRect/>
          </a:stretch>
        </p:blipFill>
        <p:spPr>
          <a:xfrm>
            <a:off x="3916459" y="3899863"/>
            <a:ext cx="1695168" cy="2340068"/>
          </a:xfrm>
          <a:prstGeom prst="rect">
            <a:avLst/>
          </a:prstGeom>
        </p:spPr>
      </p:pic>
      <p:sp>
        <p:nvSpPr>
          <p:cNvPr id="21" name="文本框 20">
            <a:extLst>
              <a:ext uri="{FF2B5EF4-FFF2-40B4-BE49-F238E27FC236}">
                <a16:creationId xmlns:a16="http://schemas.microsoft.com/office/drawing/2014/main" id="{23F76DFA-9E0D-48CB-95C8-19BD4142A9F7}"/>
              </a:ext>
            </a:extLst>
          </p:cNvPr>
          <p:cNvSpPr txBox="1"/>
          <p:nvPr/>
        </p:nvSpPr>
        <p:spPr>
          <a:xfrm>
            <a:off x="4232291" y="6031890"/>
            <a:ext cx="1125811" cy="276999"/>
          </a:xfrm>
          <a:prstGeom prst="rect">
            <a:avLst/>
          </a:prstGeom>
          <a:solidFill>
            <a:schemeClr val="accent1">
              <a:lumMod val="20000"/>
              <a:lumOff val="80000"/>
            </a:schemeClr>
          </a:solidFill>
        </p:spPr>
        <p:txBody>
          <a:bodyPr wrap="square">
            <a:spAutoFit/>
          </a:bodyPr>
          <a:lstStyle/>
          <a:p>
            <a:r>
              <a:rPr lang="zh-CN" altLang="en-US" sz="1200" b="1" noProof="1">
                <a:solidFill>
                  <a:srgbClr val="C00000"/>
                </a:solidFill>
                <a:latin typeface="微软雅黑"/>
                <a:ea typeface="微软雅黑"/>
                <a:cs typeface="Times New Roman" panose="02020603050405020304" pitchFamily="18" charset="0"/>
              </a:rPr>
              <a:t>时钟管理模块</a:t>
            </a:r>
            <a:endParaRPr lang="en-US" sz="1200" dirty="0"/>
          </a:p>
        </p:txBody>
      </p:sp>
      <p:sp>
        <p:nvSpPr>
          <p:cNvPr id="22" name="文本框 21">
            <a:extLst>
              <a:ext uri="{FF2B5EF4-FFF2-40B4-BE49-F238E27FC236}">
                <a16:creationId xmlns:a16="http://schemas.microsoft.com/office/drawing/2014/main" id="{BFC3BFFF-9E9C-4CD5-9D30-FDBD44BD0C98}"/>
              </a:ext>
            </a:extLst>
          </p:cNvPr>
          <p:cNvSpPr txBox="1"/>
          <p:nvPr/>
        </p:nvSpPr>
        <p:spPr>
          <a:xfrm>
            <a:off x="381146" y="6044492"/>
            <a:ext cx="1600200" cy="276999"/>
          </a:xfrm>
          <a:prstGeom prst="rect">
            <a:avLst/>
          </a:prstGeom>
          <a:solidFill>
            <a:schemeClr val="accent1">
              <a:lumMod val="20000"/>
              <a:lumOff val="80000"/>
            </a:schemeClr>
          </a:solidFill>
        </p:spPr>
        <p:txBody>
          <a:bodyPr wrap="square">
            <a:spAutoFit/>
          </a:bodyPr>
          <a:lstStyle/>
          <a:p>
            <a:pPr algn="ctr"/>
            <a:r>
              <a:rPr lang="zh-CN" altLang="en-US" sz="1200" b="1" noProof="1">
                <a:solidFill>
                  <a:srgbClr val="C00000"/>
                </a:solidFill>
                <a:latin typeface="微软雅黑"/>
                <a:ea typeface="微软雅黑"/>
                <a:cs typeface="Times New Roman" panose="02020603050405020304" pitchFamily="18" charset="0"/>
              </a:rPr>
              <a:t>高速激光器驱动芯片</a:t>
            </a:r>
            <a:endParaRPr lang="en-US" sz="1200" dirty="0"/>
          </a:p>
        </p:txBody>
      </p:sp>
      <p:sp>
        <p:nvSpPr>
          <p:cNvPr id="23" name="文本框 22">
            <a:extLst>
              <a:ext uri="{FF2B5EF4-FFF2-40B4-BE49-F238E27FC236}">
                <a16:creationId xmlns:a16="http://schemas.microsoft.com/office/drawing/2014/main" id="{AC7CFA8F-BDC1-4895-892D-96904CFD8559}"/>
              </a:ext>
            </a:extLst>
          </p:cNvPr>
          <p:cNvSpPr txBox="1"/>
          <p:nvPr/>
        </p:nvSpPr>
        <p:spPr>
          <a:xfrm>
            <a:off x="2138785" y="6055429"/>
            <a:ext cx="1683566" cy="276999"/>
          </a:xfrm>
          <a:prstGeom prst="rect">
            <a:avLst/>
          </a:prstGeom>
          <a:solidFill>
            <a:schemeClr val="accent1">
              <a:lumMod val="20000"/>
              <a:lumOff val="80000"/>
            </a:schemeClr>
          </a:solidFill>
        </p:spPr>
        <p:txBody>
          <a:bodyPr wrap="square">
            <a:spAutoFit/>
          </a:bodyPr>
          <a:lstStyle/>
          <a:p>
            <a:pPr algn="ctr"/>
            <a:r>
              <a:rPr lang="en-US" altLang="zh-CN" sz="1200" b="1" noProof="1">
                <a:solidFill>
                  <a:srgbClr val="C00000"/>
                </a:solidFill>
                <a:latin typeface="微软雅黑"/>
                <a:ea typeface="微软雅黑"/>
                <a:cs typeface="Times New Roman" panose="02020603050405020304" pitchFamily="18" charset="0"/>
              </a:rPr>
              <a:t>TIA</a:t>
            </a:r>
            <a:r>
              <a:rPr lang="zh-CN" altLang="en-US" sz="1200" b="1" noProof="1">
                <a:solidFill>
                  <a:srgbClr val="C00000"/>
                </a:solidFill>
                <a:latin typeface="微软雅黑"/>
                <a:ea typeface="微软雅黑"/>
                <a:cs typeface="Times New Roman" panose="02020603050405020304" pitchFamily="18" charset="0"/>
              </a:rPr>
              <a:t>跨阻放大接收芯片</a:t>
            </a:r>
            <a:endParaRPr lang="en-US" sz="1200" dirty="0"/>
          </a:p>
        </p:txBody>
      </p:sp>
      <p:pic>
        <p:nvPicPr>
          <p:cNvPr id="24" name="图片 23">
            <a:extLst>
              <a:ext uri="{FF2B5EF4-FFF2-40B4-BE49-F238E27FC236}">
                <a16:creationId xmlns:a16="http://schemas.microsoft.com/office/drawing/2014/main" id="{FA3912D7-1AE5-44E6-8DF9-EABAC10C5A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588" t="11593" r="15443" b="8388"/>
          <a:stretch/>
        </p:blipFill>
        <p:spPr>
          <a:xfrm rot="5400000">
            <a:off x="5580535" y="3989762"/>
            <a:ext cx="2357963" cy="2178165"/>
          </a:xfrm>
          <a:prstGeom prst="rect">
            <a:avLst/>
          </a:prstGeom>
        </p:spPr>
      </p:pic>
      <p:sp>
        <p:nvSpPr>
          <p:cNvPr id="25" name="文本框 24">
            <a:extLst>
              <a:ext uri="{FF2B5EF4-FFF2-40B4-BE49-F238E27FC236}">
                <a16:creationId xmlns:a16="http://schemas.microsoft.com/office/drawing/2014/main" id="{AE2FAC59-CB68-4BEB-A67A-8B11D7C16FF8}"/>
              </a:ext>
            </a:extLst>
          </p:cNvPr>
          <p:cNvSpPr txBox="1"/>
          <p:nvPr/>
        </p:nvSpPr>
        <p:spPr>
          <a:xfrm>
            <a:off x="6172200" y="5989570"/>
            <a:ext cx="1477056" cy="276999"/>
          </a:xfrm>
          <a:prstGeom prst="rect">
            <a:avLst/>
          </a:prstGeom>
          <a:solidFill>
            <a:schemeClr val="accent1">
              <a:lumMod val="20000"/>
              <a:lumOff val="80000"/>
            </a:schemeClr>
          </a:solidFill>
        </p:spPr>
        <p:txBody>
          <a:bodyPr wrap="square">
            <a:spAutoFit/>
          </a:bodyPr>
          <a:lstStyle/>
          <a:p>
            <a:pPr algn="ctr"/>
            <a:r>
              <a:rPr lang="zh-CN" altLang="en-US" sz="1200" b="1" noProof="1">
                <a:solidFill>
                  <a:srgbClr val="C00000"/>
                </a:solidFill>
                <a:latin typeface="微软雅黑"/>
                <a:ea typeface="微软雅黑"/>
                <a:cs typeface="Times New Roman" panose="02020603050405020304" pitchFamily="18" charset="0"/>
              </a:rPr>
              <a:t>高速数据发送芯片</a:t>
            </a:r>
            <a:endParaRPr lang="en-US" sz="1200" dirty="0"/>
          </a:p>
        </p:txBody>
      </p:sp>
      <p:pic>
        <p:nvPicPr>
          <p:cNvPr id="26" name="图片 25">
            <a:extLst>
              <a:ext uri="{FF2B5EF4-FFF2-40B4-BE49-F238E27FC236}">
                <a16:creationId xmlns:a16="http://schemas.microsoft.com/office/drawing/2014/main" id="{973E5292-6C2C-490A-A779-94D4620F8B60}"/>
              </a:ext>
            </a:extLst>
          </p:cNvPr>
          <p:cNvPicPr>
            <a:picLocks noChangeAspect="1"/>
          </p:cNvPicPr>
          <p:nvPr/>
        </p:nvPicPr>
        <p:blipFill>
          <a:blip r:embed="rId7"/>
          <a:stretch>
            <a:fillRect/>
          </a:stretch>
        </p:blipFill>
        <p:spPr>
          <a:xfrm>
            <a:off x="7928592" y="3887269"/>
            <a:ext cx="2379311" cy="2366706"/>
          </a:xfrm>
          <a:prstGeom prst="rect">
            <a:avLst/>
          </a:prstGeom>
        </p:spPr>
      </p:pic>
      <p:sp>
        <p:nvSpPr>
          <p:cNvPr id="27" name="文本框 26">
            <a:extLst>
              <a:ext uri="{FF2B5EF4-FFF2-40B4-BE49-F238E27FC236}">
                <a16:creationId xmlns:a16="http://schemas.microsoft.com/office/drawing/2014/main" id="{CAB044FE-1768-4758-88C6-D948F366EEA2}"/>
              </a:ext>
            </a:extLst>
          </p:cNvPr>
          <p:cNvSpPr txBox="1"/>
          <p:nvPr/>
        </p:nvSpPr>
        <p:spPr>
          <a:xfrm>
            <a:off x="8031745" y="5980827"/>
            <a:ext cx="2219738" cy="276999"/>
          </a:xfrm>
          <a:prstGeom prst="rect">
            <a:avLst/>
          </a:prstGeom>
          <a:solidFill>
            <a:schemeClr val="accent1">
              <a:lumMod val="20000"/>
              <a:lumOff val="80000"/>
            </a:schemeClr>
          </a:solidFill>
        </p:spPr>
        <p:txBody>
          <a:bodyPr wrap="square">
            <a:spAutoFit/>
          </a:bodyPr>
          <a:lstStyle/>
          <a:p>
            <a:pPr algn="ctr"/>
            <a:r>
              <a:rPr lang="zh-CN" altLang="en-US" sz="1200" b="1" noProof="1">
                <a:solidFill>
                  <a:srgbClr val="C00000"/>
                </a:solidFill>
                <a:latin typeface="微软雅黑"/>
                <a:ea typeface="微软雅黑"/>
                <a:cs typeface="Times New Roman" panose="02020603050405020304" pitchFamily="18" charset="0"/>
              </a:rPr>
              <a:t>高速数据接收</a:t>
            </a:r>
            <a:r>
              <a:rPr lang="en-US" altLang="zh-CN" sz="1200" b="1" noProof="1">
                <a:solidFill>
                  <a:srgbClr val="C00000"/>
                </a:solidFill>
                <a:latin typeface="微软雅黑"/>
                <a:ea typeface="微软雅黑"/>
                <a:cs typeface="Times New Roman" panose="02020603050405020304" pitchFamily="18" charset="0"/>
              </a:rPr>
              <a:t>(CDR)</a:t>
            </a:r>
            <a:r>
              <a:rPr lang="zh-CN" altLang="en-US" sz="1200" b="1" noProof="1">
                <a:solidFill>
                  <a:srgbClr val="C00000"/>
                </a:solidFill>
                <a:latin typeface="微软雅黑"/>
                <a:ea typeface="微软雅黑"/>
                <a:cs typeface="Times New Roman" panose="02020603050405020304" pitchFamily="18" charset="0"/>
              </a:rPr>
              <a:t>模块版图</a:t>
            </a:r>
            <a:endParaRPr lang="en-US" sz="1200" dirty="0"/>
          </a:p>
        </p:txBody>
      </p:sp>
      <p:pic>
        <p:nvPicPr>
          <p:cNvPr id="28" name="图片 27">
            <a:extLst>
              <a:ext uri="{FF2B5EF4-FFF2-40B4-BE49-F238E27FC236}">
                <a16:creationId xmlns:a16="http://schemas.microsoft.com/office/drawing/2014/main" id="{7BB08AEF-9D2E-492B-9DCE-4EF74AE5C8BD}"/>
              </a:ext>
            </a:extLst>
          </p:cNvPr>
          <p:cNvPicPr>
            <a:picLocks noChangeAspect="1"/>
          </p:cNvPicPr>
          <p:nvPr/>
        </p:nvPicPr>
        <p:blipFill rotWithShape="1">
          <a:blip r:embed="rId8"/>
          <a:srcRect l="22861" r="21594"/>
          <a:stretch/>
        </p:blipFill>
        <p:spPr>
          <a:xfrm>
            <a:off x="10365054" y="3899863"/>
            <a:ext cx="1598344" cy="2158171"/>
          </a:xfrm>
          <a:prstGeom prst="rect">
            <a:avLst/>
          </a:prstGeom>
        </p:spPr>
      </p:pic>
      <p:sp>
        <p:nvSpPr>
          <p:cNvPr id="29" name="文本框 28">
            <a:extLst>
              <a:ext uri="{FF2B5EF4-FFF2-40B4-BE49-F238E27FC236}">
                <a16:creationId xmlns:a16="http://schemas.microsoft.com/office/drawing/2014/main" id="{80A1862E-9B3E-480B-A978-163825A10FD6}"/>
              </a:ext>
            </a:extLst>
          </p:cNvPr>
          <p:cNvSpPr txBox="1"/>
          <p:nvPr/>
        </p:nvSpPr>
        <p:spPr>
          <a:xfrm>
            <a:off x="10422203" y="5962932"/>
            <a:ext cx="1559517" cy="276999"/>
          </a:xfrm>
          <a:prstGeom prst="rect">
            <a:avLst/>
          </a:prstGeom>
          <a:solidFill>
            <a:schemeClr val="accent1">
              <a:lumMod val="20000"/>
              <a:lumOff val="80000"/>
            </a:schemeClr>
          </a:solidFill>
        </p:spPr>
        <p:txBody>
          <a:bodyPr wrap="square">
            <a:spAutoFit/>
          </a:bodyPr>
          <a:lstStyle/>
          <a:p>
            <a:pPr algn="ctr"/>
            <a:r>
              <a:rPr lang="zh-CN" altLang="en-US" sz="1200" b="1" noProof="1">
                <a:solidFill>
                  <a:srgbClr val="C00000"/>
                </a:solidFill>
                <a:latin typeface="微软雅黑"/>
                <a:ea typeface="微软雅黑"/>
                <a:cs typeface="Times New Roman" panose="02020603050405020304" pitchFamily="18" charset="0"/>
              </a:rPr>
              <a:t>电压</a:t>
            </a:r>
            <a:r>
              <a:rPr lang="en-US" altLang="zh-CN" sz="1200" b="1" noProof="1">
                <a:solidFill>
                  <a:srgbClr val="C00000"/>
                </a:solidFill>
                <a:latin typeface="微软雅黑"/>
                <a:ea typeface="微软雅黑"/>
                <a:cs typeface="Times New Roman" panose="02020603050405020304" pitchFamily="18" charset="0"/>
              </a:rPr>
              <a:t>/</a:t>
            </a:r>
            <a:r>
              <a:rPr lang="zh-CN" altLang="en-US" sz="1200" b="1" noProof="1">
                <a:solidFill>
                  <a:srgbClr val="C00000"/>
                </a:solidFill>
                <a:latin typeface="微软雅黑"/>
                <a:ea typeface="微软雅黑"/>
                <a:cs typeface="Times New Roman" panose="02020603050405020304" pitchFamily="18" charset="0"/>
              </a:rPr>
              <a:t>电流监测模块</a:t>
            </a:r>
            <a:endParaRPr lang="en-US" sz="1200" dirty="0"/>
          </a:p>
        </p:txBody>
      </p:sp>
      <p:sp>
        <p:nvSpPr>
          <p:cNvPr id="30" name="文本框 29">
            <a:extLst>
              <a:ext uri="{FF2B5EF4-FFF2-40B4-BE49-F238E27FC236}">
                <a16:creationId xmlns:a16="http://schemas.microsoft.com/office/drawing/2014/main" id="{C9CDE458-CDDA-44E4-A8FA-8392392D7074}"/>
              </a:ext>
            </a:extLst>
          </p:cNvPr>
          <p:cNvSpPr txBox="1"/>
          <p:nvPr/>
        </p:nvSpPr>
        <p:spPr>
          <a:xfrm>
            <a:off x="7162800" y="1577557"/>
            <a:ext cx="4953000" cy="1954381"/>
          </a:xfrm>
          <a:prstGeom prst="rect">
            <a:avLst/>
          </a:prstGeom>
          <a:noFill/>
        </p:spPr>
        <p:txBody>
          <a:bodyPr wrap="square">
            <a:spAutoFit/>
          </a:bodyPr>
          <a:lstStyle/>
          <a:p>
            <a:pPr marL="342900" lvl="1" indent="-342900" defTabSz="457200">
              <a:lnSpc>
                <a:spcPct val="150000"/>
              </a:lnSpc>
              <a:spcBef>
                <a:spcPts val="1000"/>
              </a:spcBef>
              <a:buClr>
                <a:srgbClr val="007470"/>
              </a:buClr>
              <a:buSzPct val="90000"/>
              <a:buFont typeface="Wingdings"/>
              <a:buChar char="u"/>
            </a:pPr>
            <a:r>
              <a:rPr lang="zh-CN" altLang="en-US" sz="1600" b="1" dirty="0">
                <a:latin typeface="微软雅黑"/>
                <a:ea typeface="微软雅黑"/>
                <a:cs typeface="微软雅黑"/>
              </a:rPr>
              <a:t>上行：</a:t>
            </a:r>
            <a:r>
              <a:rPr lang="en-US" altLang="zh-CN" sz="1600" b="1" dirty="0">
                <a:solidFill>
                  <a:srgbClr val="FF0000"/>
                </a:solidFill>
                <a:latin typeface="微软雅黑"/>
                <a:ea typeface="微软雅黑"/>
                <a:cs typeface="微软雅黑"/>
              </a:rPr>
              <a:t>5.12 Gbps</a:t>
            </a:r>
            <a:r>
              <a:rPr lang="en-US" altLang="zh-CN" sz="1600" b="1" dirty="0">
                <a:latin typeface="微软雅黑"/>
                <a:ea typeface="微软雅黑"/>
                <a:cs typeface="微软雅黑"/>
              </a:rPr>
              <a:t>;</a:t>
            </a:r>
            <a:r>
              <a:rPr lang="zh-CN" altLang="en-US" sz="1600" b="1" dirty="0">
                <a:latin typeface="微软雅黑"/>
                <a:ea typeface="微软雅黑"/>
                <a:cs typeface="微软雅黑"/>
              </a:rPr>
              <a:t> 下行：</a:t>
            </a:r>
            <a:r>
              <a:rPr lang="en-US" altLang="zh-CN" sz="1600" b="1" dirty="0">
                <a:latin typeface="微软雅黑"/>
                <a:ea typeface="微软雅黑"/>
                <a:cs typeface="微软雅黑"/>
              </a:rPr>
              <a:t>1.28 Gbps</a:t>
            </a:r>
          </a:p>
          <a:p>
            <a:pPr marL="342900" lvl="1" indent="-342900" defTabSz="457200">
              <a:lnSpc>
                <a:spcPct val="150000"/>
              </a:lnSpc>
              <a:spcBef>
                <a:spcPts val="1000"/>
              </a:spcBef>
              <a:buClr>
                <a:srgbClr val="007470"/>
              </a:buClr>
              <a:buSzPct val="90000"/>
              <a:buFont typeface="Wingdings"/>
              <a:buChar char="u"/>
            </a:pPr>
            <a:r>
              <a:rPr lang="zh-CN" altLang="en-US" sz="1600" b="1" dirty="0">
                <a:latin typeface="微软雅黑"/>
                <a:ea typeface="微软雅黑"/>
                <a:cs typeface="微软雅黑"/>
              </a:rPr>
              <a:t>关键芯片技术及模块</a:t>
            </a:r>
            <a:endParaRPr lang="en-US" altLang="zh-CN" sz="1600" b="1" dirty="0">
              <a:latin typeface="微软雅黑"/>
              <a:ea typeface="微软雅黑"/>
              <a:cs typeface="微软雅黑"/>
            </a:endParaRPr>
          </a:p>
          <a:p>
            <a:pPr marL="800100" lvl="2" indent="-342900" defTabSz="457200">
              <a:spcBef>
                <a:spcPts val="1000"/>
              </a:spcBef>
              <a:buClr>
                <a:srgbClr val="007470"/>
              </a:buClr>
              <a:buSzPct val="90000"/>
              <a:buFont typeface="Arial" panose="020B0604020202020204" pitchFamily="34" charset="0"/>
              <a:buChar char="•"/>
            </a:pPr>
            <a:r>
              <a:rPr lang="zh-CN" altLang="en-US" sz="1600" b="1" dirty="0">
                <a:latin typeface="微软雅黑"/>
                <a:ea typeface="微软雅黑"/>
                <a:cs typeface="微软雅黑"/>
              </a:rPr>
              <a:t>光电</a:t>
            </a:r>
            <a:r>
              <a:rPr lang="en-US" altLang="zh-CN" sz="1600" b="1" dirty="0">
                <a:latin typeface="微软雅黑"/>
                <a:ea typeface="微软雅黑"/>
                <a:cs typeface="微软雅黑"/>
              </a:rPr>
              <a:t>-</a:t>
            </a:r>
            <a:r>
              <a:rPr lang="zh-CN" altLang="en-US" sz="1600" b="1" dirty="0">
                <a:latin typeface="微软雅黑"/>
                <a:ea typeface="微软雅黑"/>
                <a:cs typeface="微软雅黑"/>
              </a:rPr>
              <a:t>电光转换，模块化集成</a:t>
            </a:r>
            <a:endParaRPr lang="en-US" altLang="zh-CN" sz="1600" b="1" dirty="0">
              <a:latin typeface="微软雅黑"/>
              <a:ea typeface="微软雅黑"/>
              <a:cs typeface="微软雅黑"/>
            </a:endParaRPr>
          </a:p>
          <a:p>
            <a:pPr marL="800100" lvl="2" indent="-342900" defTabSz="457200">
              <a:spcBef>
                <a:spcPts val="1000"/>
              </a:spcBef>
              <a:buClr>
                <a:srgbClr val="007470"/>
              </a:buClr>
              <a:buSzPct val="90000"/>
              <a:buFont typeface="Arial" panose="020B0604020202020204" pitchFamily="34" charset="0"/>
              <a:buChar char="•"/>
            </a:pPr>
            <a:r>
              <a:rPr lang="zh-CN" altLang="en-US" sz="1600" b="1" dirty="0">
                <a:latin typeface="微软雅黑"/>
                <a:ea typeface="微软雅黑"/>
                <a:cs typeface="微软雅黑"/>
              </a:rPr>
              <a:t>高速数据发射、接收</a:t>
            </a:r>
            <a:r>
              <a:rPr lang="en-US" altLang="zh-CN" sz="1600" b="1" dirty="0">
                <a:latin typeface="微软雅黑"/>
                <a:ea typeface="微软雅黑"/>
                <a:cs typeface="微软雅黑"/>
              </a:rPr>
              <a:t>(</a:t>
            </a:r>
            <a:r>
              <a:rPr lang="zh-CN" altLang="en-US" sz="1600" b="1" dirty="0">
                <a:latin typeface="微软雅黑"/>
                <a:ea typeface="微软雅黑"/>
                <a:cs typeface="微软雅黑"/>
              </a:rPr>
              <a:t>已流片</a:t>
            </a:r>
            <a:r>
              <a:rPr lang="en-US" altLang="zh-CN" sz="1600" b="1" dirty="0">
                <a:latin typeface="微软雅黑"/>
                <a:ea typeface="微软雅黑"/>
                <a:cs typeface="微软雅黑"/>
              </a:rPr>
              <a:t>)</a:t>
            </a:r>
            <a:r>
              <a:rPr lang="zh-CN" altLang="en-US" sz="1600" b="1" dirty="0">
                <a:latin typeface="微软雅黑"/>
                <a:ea typeface="微软雅黑"/>
                <a:cs typeface="微软雅黑"/>
              </a:rPr>
              <a:t>，时钟管理、电压</a:t>
            </a:r>
            <a:r>
              <a:rPr lang="en-US" altLang="zh-CN" sz="1600" b="1" dirty="0">
                <a:latin typeface="微软雅黑"/>
                <a:ea typeface="微软雅黑"/>
                <a:cs typeface="微软雅黑"/>
              </a:rPr>
              <a:t>/</a:t>
            </a:r>
            <a:r>
              <a:rPr lang="zh-CN" altLang="en-US" sz="1600" b="1" dirty="0">
                <a:latin typeface="微软雅黑"/>
                <a:ea typeface="微软雅黑"/>
                <a:cs typeface="微软雅黑"/>
              </a:rPr>
              <a:t>电流监测等</a:t>
            </a:r>
            <a:endParaRPr lang="en-US" altLang="zh-CN" sz="1600" b="1" dirty="0">
              <a:latin typeface="微软雅黑"/>
              <a:ea typeface="微软雅黑"/>
              <a:cs typeface="微软雅黑"/>
            </a:endParaRPr>
          </a:p>
        </p:txBody>
      </p:sp>
      <p:sp>
        <p:nvSpPr>
          <p:cNvPr id="31" name="文本框 30">
            <a:extLst>
              <a:ext uri="{FF2B5EF4-FFF2-40B4-BE49-F238E27FC236}">
                <a16:creationId xmlns:a16="http://schemas.microsoft.com/office/drawing/2014/main" id="{BB24AFFA-D8D0-4536-8CD1-C7D78F657280}"/>
              </a:ext>
            </a:extLst>
          </p:cNvPr>
          <p:cNvSpPr txBox="1"/>
          <p:nvPr/>
        </p:nvSpPr>
        <p:spPr>
          <a:xfrm>
            <a:off x="276252" y="1042773"/>
            <a:ext cx="8082557" cy="458715"/>
          </a:xfrm>
          <a:prstGeom prst="rect">
            <a:avLst/>
          </a:prstGeom>
          <a:noFill/>
        </p:spPr>
        <p:txBody>
          <a:bodyPr wrap="square">
            <a:spAutoFit/>
          </a:bodyPr>
          <a:lstStyle/>
          <a:p>
            <a:pPr marL="342900" indent="-342900">
              <a:lnSpc>
                <a:spcPct val="150000"/>
              </a:lnSpc>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第二版：基于国产工艺的双向高速串行数据收发芯片已完成测试 </a:t>
            </a:r>
            <a:r>
              <a:rPr lang="en-US" altLang="zh-CN" dirty="0">
                <a:latin typeface="微软雅黑" panose="020B0503020204020204" pitchFamily="34" charset="-122"/>
                <a:ea typeface="微软雅黑" panose="020B0503020204020204" pitchFamily="34" charset="-122"/>
              </a:rPr>
              <a:t>(2026</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a:t>
            </a:r>
            <a:endParaRPr lang="zh-CN" altLang="en-US" b="1" dirty="0"/>
          </a:p>
        </p:txBody>
      </p:sp>
      <p:sp>
        <p:nvSpPr>
          <p:cNvPr id="32" name="文本框 31">
            <a:extLst>
              <a:ext uri="{FF2B5EF4-FFF2-40B4-BE49-F238E27FC236}">
                <a16:creationId xmlns:a16="http://schemas.microsoft.com/office/drawing/2014/main" id="{315F10C1-3216-4A17-8C34-A25611E2126B}"/>
              </a:ext>
            </a:extLst>
          </p:cNvPr>
          <p:cNvSpPr txBox="1"/>
          <p:nvPr/>
        </p:nvSpPr>
        <p:spPr>
          <a:xfrm>
            <a:off x="2307632" y="6452325"/>
            <a:ext cx="7865068"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关键电性能指标达到任务要求，下一步将开展单粒子加固设计</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功能验证</a:t>
            </a:r>
            <a:endParaRPr lang="en-US"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项目关键指标总结</a:t>
            </a:r>
          </a:p>
        </p:txBody>
      </p:sp>
      <p:sp>
        <p:nvSpPr>
          <p:cNvPr id="3" name="灯片编号占位符 2"/>
          <p:cNvSpPr>
            <a:spLocks noGrp="1"/>
          </p:cNvSpPr>
          <p:nvPr>
            <p:ph type="sldNum" sz="quarter" idx="12"/>
          </p:nvPr>
        </p:nvSpPr>
        <p:spPr>
          <a:xfrm>
            <a:off x="9347200" y="6519863"/>
            <a:ext cx="2844800" cy="338137"/>
          </a:xfrm>
        </p:spPr>
        <p:txBody>
          <a:bodyPr/>
          <a:lstStyle/>
          <a:p>
            <a:fld id="{14AA028F-72E1-4808-9DD3-2CE970B1B937}" type="slidenum">
              <a:rPr lang="zh-CN" altLang="en-US" smtClean="0"/>
              <a:t>24</a:t>
            </a:fld>
            <a:endParaRPr lang="zh-CN" altLang="en-US"/>
          </a:p>
        </p:txBody>
      </p:sp>
      <p:graphicFrame>
        <p:nvGraphicFramePr>
          <p:cNvPr id="4" name="表格 4">
            <a:extLst>
              <a:ext uri="{FF2B5EF4-FFF2-40B4-BE49-F238E27FC236}">
                <a16:creationId xmlns:a16="http://schemas.microsoft.com/office/drawing/2014/main" id="{7525F29E-A96C-4A4B-A113-0AC00BD07065}"/>
              </a:ext>
            </a:extLst>
          </p:cNvPr>
          <p:cNvGraphicFramePr>
            <a:graphicFrameLocks noGrp="1"/>
          </p:cNvGraphicFramePr>
          <p:nvPr>
            <p:extLst>
              <p:ext uri="{D42A27DB-BD31-4B8C-83A1-F6EECF244321}">
                <p14:modId xmlns:p14="http://schemas.microsoft.com/office/powerpoint/2010/main" val="3314217149"/>
              </p:ext>
            </p:extLst>
          </p:nvPr>
        </p:nvGraphicFramePr>
        <p:xfrm>
          <a:off x="778598" y="1263627"/>
          <a:ext cx="10965727" cy="2261490"/>
        </p:xfrm>
        <a:graphic>
          <a:graphicData uri="http://schemas.openxmlformats.org/drawingml/2006/table">
            <a:tbl>
              <a:tblPr firstRow="1" bandRow="1">
                <a:tableStyleId>{5C22544A-7EE6-4342-B048-85BDC9FD1C3A}</a:tableStyleId>
              </a:tblPr>
              <a:tblGrid>
                <a:gridCol w="2189392">
                  <a:extLst>
                    <a:ext uri="{9D8B030D-6E8A-4147-A177-3AD203B41FA5}">
                      <a16:colId xmlns:a16="http://schemas.microsoft.com/office/drawing/2014/main" val="61137320"/>
                    </a:ext>
                  </a:extLst>
                </a:gridCol>
                <a:gridCol w="3302635">
                  <a:extLst>
                    <a:ext uri="{9D8B030D-6E8A-4147-A177-3AD203B41FA5}">
                      <a16:colId xmlns:a16="http://schemas.microsoft.com/office/drawing/2014/main" val="3974209365"/>
                    </a:ext>
                  </a:extLst>
                </a:gridCol>
                <a:gridCol w="1943100">
                  <a:extLst>
                    <a:ext uri="{9D8B030D-6E8A-4147-A177-3AD203B41FA5}">
                      <a16:colId xmlns:a16="http://schemas.microsoft.com/office/drawing/2014/main" val="2075227414"/>
                    </a:ext>
                  </a:extLst>
                </a:gridCol>
                <a:gridCol w="2368550">
                  <a:extLst>
                    <a:ext uri="{9D8B030D-6E8A-4147-A177-3AD203B41FA5}">
                      <a16:colId xmlns:a16="http://schemas.microsoft.com/office/drawing/2014/main" val="337455737"/>
                    </a:ext>
                  </a:extLst>
                </a:gridCol>
                <a:gridCol w="1162050">
                  <a:extLst>
                    <a:ext uri="{9D8B030D-6E8A-4147-A177-3AD203B41FA5}">
                      <a16:colId xmlns:a16="http://schemas.microsoft.com/office/drawing/2014/main" val="1716544165"/>
                    </a:ext>
                  </a:extLst>
                </a:gridCol>
              </a:tblGrid>
              <a:tr h="630445">
                <a:tc>
                  <a:txBody>
                    <a:bodyPr/>
                    <a:lstStyle/>
                    <a:p>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a:solidFill>
                            <a:schemeClr val="tx1"/>
                          </a:solidFill>
                        </a:rPr>
                        <a:t>技术指标内容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zh-CN" altLang="en-US" dirty="0">
                          <a:solidFill>
                            <a:schemeClr val="tx1"/>
                          </a:solidFill>
                        </a:rPr>
                        <a:t>指标要求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实测结果</a:t>
                      </a:r>
                    </a:p>
                    <a:p>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tx1"/>
                          </a:solidFill>
                        </a:rPr>
                        <a:t>完成情况</a:t>
                      </a:r>
                    </a:p>
                    <a:p>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1967545"/>
                  </a:ext>
                </a:extLst>
              </a:tr>
              <a:tr h="540470">
                <a:tc rowSpan="3">
                  <a:txBody>
                    <a:bodyPr/>
                    <a:lstStyle/>
                    <a:p>
                      <a:pPr algn="ctr"/>
                      <a:r>
                        <a:rPr lang="zh-CN" altLang="en-US" b="1" dirty="0">
                          <a:solidFill>
                            <a:schemeClr val="tx1"/>
                          </a:solidFill>
                        </a:rPr>
                        <a:t>研究</a:t>
                      </a:r>
                      <a:endParaRPr lang="en-US" altLang="zh-CN" b="1" dirty="0">
                        <a:solidFill>
                          <a:schemeClr val="tx1"/>
                        </a:solidFill>
                      </a:endParaRPr>
                    </a:p>
                    <a:p>
                      <a:pPr algn="ctr"/>
                      <a:r>
                        <a:rPr lang="zh-CN" altLang="en-US" b="1" dirty="0">
                          <a:solidFill>
                            <a:schemeClr val="tx1"/>
                          </a:solidFill>
                        </a:rPr>
                        <a:t>内容</a:t>
                      </a:r>
                      <a:endParaRPr lang="en-US" altLang="zh-CN" b="1" dirty="0">
                        <a:solidFill>
                          <a:schemeClr val="tx1"/>
                        </a:solidFill>
                      </a:endParaRPr>
                    </a:p>
                    <a:p>
                      <a:pPr algn="ctr"/>
                      <a:r>
                        <a:rPr lang="en-US" altLang="zh-CN" b="1" dirty="0">
                          <a:solidFill>
                            <a:schemeClr val="tx1"/>
                          </a:solidFill>
                        </a:rPr>
                        <a:t>1+2</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最高触发率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 </a:t>
                      </a:r>
                      <a:r>
                        <a:rPr lang="en-US" altLang="zh-CN" sz="1800" b="1" kern="1200" dirty="0">
                          <a:solidFill>
                            <a:schemeClr val="tx1"/>
                          </a:solidFill>
                          <a:latin typeface="+mn-lt"/>
                          <a:ea typeface="+mn-ea"/>
                          <a:cs typeface="+mn-cs"/>
                        </a:rPr>
                        <a:t>1 MHz</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tx1"/>
                          </a:solidFill>
                          <a:latin typeface="+mn-lt"/>
                          <a:ea typeface="+mn-ea"/>
                          <a:cs typeface="+mn-cs"/>
                        </a:rPr>
                        <a:t>＞ </a:t>
                      </a:r>
                      <a:r>
                        <a:rPr lang="en-US" altLang="zh-CN" sz="1800" b="1" kern="1200" dirty="0">
                          <a:solidFill>
                            <a:schemeClr val="tx1"/>
                          </a:solidFill>
                          <a:latin typeface="+mn-lt"/>
                          <a:ea typeface="+mn-ea"/>
                          <a:cs typeface="+mn-cs"/>
                        </a:rPr>
                        <a:t>1 MHz</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7783508"/>
                  </a:ext>
                </a:extLst>
              </a:tr>
              <a:tr h="540470">
                <a:tc vMerge="1">
                  <a:txBody>
                    <a:bodyPr/>
                    <a:lstStyle/>
                    <a:p>
                      <a:endParaRPr lang="zh-CN" altLang="en-US" dirty="0"/>
                    </a:p>
                  </a:txBody>
                  <a:tcPr/>
                </a:tc>
                <a:tc>
                  <a:txBody>
                    <a:bodyPr/>
                    <a:lstStyle/>
                    <a:p>
                      <a:pPr marL="0" algn="l" defTabSz="914400" rtl="0" eaLnBrk="1" latinLnBrk="0" hangingPunct="1"/>
                      <a:r>
                        <a:rPr lang="zh-CN" altLang="en-US" sz="1800" b="1" kern="1200" dirty="0">
                          <a:solidFill>
                            <a:schemeClr val="tx1"/>
                          </a:solidFill>
                          <a:latin typeface="+mn-lt"/>
                          <a:ea typeface="+mn-ea"/>
                          <a:cs typeface="+mn-cs"/>
                        </a:rPr>
                        <a:t>死时间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 </a:t>
                      </a:r>
                      <a:r>
                        <a:rPr lang="en-US" altLang="zh-CN" sz="1800" b="1" kern="1200" dirty="0">
                          <a:solidFill>
                            <a:schemeClr val="tx1"/>
                          </a:solidFill>
                          <a:latin typeface="+mn-lt"/>
                          <a:ea typeface="+mn-ea"/>
                          <a:cs typeface="+mn-cs"/>
                        </a:rPr>
                        <a:t>25 ns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kern="1200" dirty="0">
                          <a:solidFill>
                            <a:schemeClr val="tx1"/>
                          </a:solidFill>
                          <a:latin typeface="+mn-lt"/>
                          <a:ea typeface="+mn-ea"/>
                          <a:cs typeface="+mn-cs"/>
                        </a:rPr>
                        <a:t>25 ns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074775"/>
                  </a:ext>
                </a:extLst>
              </a:tr>
              <a:tr h="540470">
                <a:tc vMerge="1">
                  <a:txBody>
                    <a:bodyPr/>
                    <a:lstStyle/>
                    <a:p>
                      <a:endParaRPr lang="zh-CN" altLang="en-US" dirty="0"/>
                    </a:p>
                  </a:txBody>
                  <a:tcPr/>
                </a:tc>
                <a:tc>
                  <a:txBody>
                    <a:bodyPr/>
                    <a:lstStyle/>
                    <a:p>
                      <a:pPr marL="0" algn="l" defTabSz="914400" rtl="0" eaLnBrk="1" latinLnBrk="0" hangingPunct="1"/>
                      <a:r>
                        <a:rPr lang="zh-CN" altLang="en-US" sz="1800" b="1" kern="1200" dirty="0">
                          <a:solidFill>
                            <a:schemeClr val="tx1"/>
                          </a:solidFill>
                          <a:latin typeface="+mn-lt"/>
                          <a:ea typeface="+mn-ea"/>
                          <a:cs typeface="+mn-cs"/>
                        </a:rPr>
                        <a:t>一级触发算法总延迟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a:t>
                      </a:r>
                      <a:r>
                        <a:rPr lang="en-US" altLang="zh-CN" sz="1800" b="1" kern="1200" dirty="0">
                          <a:solidFill>
                            <a:schemeClr val="tx1"/>
                          </a:solidFill>
                          <a:latin typeface="+mn-lt"/>
                          <a:ea typeface="+mn-ea"/>
                          <a:cs typeface="+mn-cs"/>
                        </a:rPr>
                        <a:t>2.5 </a:t>
                      </a:r>
                      <a:r>
                        <a:rPr lang="en-US" altLang="zh-CN" sz="1800" b="1" kern="1200" dirty="0" err="1">
                          <a:solidFill>
                            <a:schemeClr val="tx1"/>
                          </a:solidFill>
                          <a:latin typeface="+mn-lt"/>
                          <a:ea typeface="+mn-ea"/>
                          <a:cs typeface="+mn-cs"/>
                        </a:rPr>
                        <a:t>μs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tx1"/>
                          </a:solidFill>
                          <a:latin typeface="+mn-lt"/>
                          <a:ea typeface="+mn-ea"/>
                          <a:cs typeface="+mn-cs"/>
                        </a:rPr>
                        <a:t>约</a:t>
                      </a:r>
                      <a:r>
                        <a:rPr lang="en-US" altLang="zh-CN" sz="1800" b="1" kern="1200" dirty="0">
                          <a:solidFill>
                            <a:schemeClr val="tx1"/>
                          </a:solidFill>
                          <a:latin typeface="+mn-lt"/>
                          <a:ea typeface="+mn-ea"/>
                          <a:cs typeface="+mn-cs"/>
                        </a:rPr>
                        <a:t>1.9 </a:t>
                      </a:r>
                      <a:r>
                        <a:rPr lang="en-US" altLang="zh-CN" sz="1800" b="1" kern="1200" dirty="0" err="1">
                          <a:solidFill>
                            <a:schemeClr val="tx1"/>
                          </a:solidFill>
                          <a:latin typeface="+mn-lt"/>
                          <a:ea typeface="+mn-ea"/>
                          <a:cs typeface="+mn-cs"/>
                        </a:rPr>
                        <a:t>μs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5700261"/>
                  </a:ext>
                </a:extLst>
              </a:tr>
            </a:tbl>
          </a:graphicData>
        </a:graphic>
      </p:graphicFrame>
      <p:graphicFrame>
        <p:nvGraphicFramePr>
          <p:cNvPr id="33" name="表格 4">
            <a:extLst>
              <a:ext uri="{FF2B5EF4-FFF2-40B4-BE49-F238E27FC236}">
                <a16:creationId xmlns:a16="http://schemas.microsoft.com/office/drawing/2014/main" id="{CEFF56F5-F88F-4FC9-A8F6-B93FABD928D2}"/>
              </a:ext>
            </a:extLst>
          </p:cNvPr>
          <p:cNvGraphicFramePr>
            <a:graphicFrameLocks noGrp="1"/>
          </p:cNvGraphicFramePr>
          <p:nvPr>
            <p:extLst>
              <p:ext uri="{D42A27DB-BD31-4B8C-83A1-F6EECF244321}">
                <p14:modId xmlns:p14="http://schemas.microsoft.com/office/powerpoint/2010/main" val="3529106155"/>
              </p:ext>
            </p:extLst>
          </p:nvPr>
        </p:nvGraphicFramePr>
        <p:xfrm>
          <a:off x="778598" y="3613833"/>
          <a:ext cx="10968902" cy="1180550"/>
        </p:xfrm>
        <a:graphic>
          <a:graphicData uri="http://schemas.openxmlformats.org/drawingml/2006/table">
            <a:tbl>
              <a:tblPr firstRow="1" bandRow="1">
                <a:tableStyleId>{5C22544A-7EE6-4342-B048-85BDC9FD1C3A}</a:tableStyleId>
              </a:tblPr>
              <a:tblGrid>
                <a:gridCol w="2185582">
                  <a:extLst>
                    <a:ext uri="{9D8B030D-6E8A-4147-A177-3AD203B41FA5}">
                      <a16:colId xmlns:a16="http://schemas.microsoft.com/office/drawing/2014/main" val="61137320"/>
                    </a:ext>
                  </a:extLst>
                </a:gridCol>
                <a:gridCol w="3298866">
                  <a:extLst>
                    <a:ext uri="{9D8B030D-6E8A-4147-A177-3AD203B41FA5}">
                      <a16:colId xmlns:a16="http://schemas.microsoft.com/office/drawing/2014/main" val="3974209365"/>
                    </a:ext>
                  </a:extLst>
                </a:gridCol>
                <a:gridCol w="1952405">
                  <a:extLst>
                    <a:ext uri="{9D8B030D-6E8A-4147-A177-3AD203B41FA5}">
                      <a16:colId xmlns:a16="http://schemas.microsoft.com/office/drawing/2014/main" val="2075227414"/>
                    </a:ext>
                  </a:extLst>
                </a:gridCol>
                <a:gridCol w="2369999">
                  <a:extLst>
                    <a:ext uri="{9D8B030D-6E8A-4147-A177-3AD203B41FA5}">
                      <a16:colId xmlns:a16="http://schemas.microsoft.com/office/drawing/2014/main" val="337455737"/>
                    </a:ext>
                  </a:extLst>
                </a:gridCol>
                <a:gridCol w="1162050">
                  <a:extLst>
                    <a:ext uri="{9D8B030D-6E8A-4147-A177-3AD203B41FA5}">
                      <a16:colId xmlns:a16="http://schemas.microsoft.com/office/drawing/2014/main" val="2668296229"/>
                    </a:ext>
                  </a:extLst>
                </a:gridCol>
              </a:tblGrid>
              <a:tr h="540470">
                <a:tc rowSpan="2">
                  <a:txBody>
                    <a:bodyPr/>
                    <a:lstStyle/>
                    <a:p>
                      <a:pPr algn="ctr"/>
                      <a:r>
                        <a:rPr lang="zh-CN" altLang="en-US" b="1" dirty="0">
                          <a:solidFill>
                            <a:schemeClr val="tx1"/>
                          </a:solidFill>
                        </a:rPr>
                        <a:t>研究</a:t>
                      </a:r>
                      <a:endParaRPr lang="en-US" altLang="zh-CN" b="1" dirty="0">
                        <a:solidFill>
                          <a:schemeClr val="tx1"/>
                        </a:solidFill>
                      </a:endParaRPr>
                    </a:p>
                    <a:p>
                      <a:pPr algn="ctr"/>
                      <a:r>
                        <a:rPr lang="zh-CN" altLang="en-US" b="1" dirty="0">
                          <a:solidFill>
                            <a:schemeClr val="tx1"/>
                          </a:solidFill>
                        </a:rPr>
                        <a:t>内容</a:t>
                      </a:r>
                      <a:endParaRPr lang="en-US" altLang="zh-CN" b="1" dirty="0">
                        <a:solidFill>
                          <a:schemeClr val="tx1"/>
                        </a:solidFill>
                      </a:endParaRPr>
                    </a:p>
                    <a:p>
                      <a:pPr algn="ctr"/>
                      <a:r>
                        <a:rPr lang="en-US" altLang="zh-CN" b="1" dirty="0">
                          <a:solidFill>
                            <a:schemeClr val="tx1"/>
                          </a:solidFill>
                        </a:rPr>
                        <a:t>3</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峰值算力</a:t>
                      </a:r>
                      <a:r>
                        <a:rPr lang="en-US" altLang="zh-CN" sz="1800" b="1" kern="1200" dirty="0">
                          <a:solidFill>
                            <a:schemeClr val="tx1"/>
                          </a:solidFill>
                          <a:latin typeface="+mn-lt"/>
                          <a:ea typeface="+mn-ea"/>
                          <a:cs typeface="+mn-cs"/>
                        </a:rPr>
                        <a:t>-</a:t>
                      </a:r>
                      <a:r>
                        <a:rPr lang="zh-CN" altLang="en-US" sz="1800" b="1" kern="1200" dirty="0">
                          <a:solidFill>
                            <a:schemeClr val="tx1"/>
                          </a:solidFill>
                          <a:latin typeface="+mn-lt"/>
                          <a:ea typeface="+mn-ea"/>
                          <a:cs typeface="+mn-cs"/>
                        </a:rPr>
                        <a:t>功耗比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&gt;1 TOPS/W</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1.14 TOPS/W</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7783508"/>
                  </a:ext>
                </a:extLst>
              </a:tr>
              <a:tr h="540470">
                <a:tc vMerge="1">
                  <a:txBody>
                    <a:bodyPr/>
                    <a:lstStyle/>
                    <a:p>
                      <a:pPr algn="ct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触发算法延迟</a:t>
                      </a:r>
                      <a:endParaRPr lang="en-US" altLang="zh-CN" sz="1800" b="1" kern="1200" dirty="0">
                        <a:solidFill>
                          <a:schemeClr val="tx1"/>
                        </a:solidFill>
                        <a:latin typeface="+mn-lt"/>
                        <a:ea typeface="+mn-ea"/>
                        <a:cs typeface="+mn-cs"/>
                      </a:endParaRPr>
                    </a:p>
                    <a:p>
                      <a:pPr marL="0" algn="l" defTabSz="914400" rtl="0" eaLnBrk="1" latinLnBrk="0" hangingPunct="1"/>
                      <a:r>
                        <a:rPr lang="zh-CN" altLang="en-US" sz="1800" b="1" kern="1200" dirty="0">
                          <a:solidFill>
                            <a:schemeClr val="tx1"/>
                          </a:solidFill>
                          <a:latin typeface="+mn-lt"/>
                          <a:ea typeface="+mn-ea"/>
                          <a:cs typeface="+mn-cs"/>
                        </a:rPr>
                        <a:t>（</a:t>
                      </a:r>
                      <a:r>
                        <a:rPr lang="en-US" altLang="zh-CN" sz="1800" b="1" kern="1200" dirty="0">
                          <a:solidFill>
                            <a:schemeClr val="tx1"/>
                          </a:solidFill>
                          <a:latin typeface="+mn-lt"/>
                          <a:ea typeface="+mn-ea"/>
                          <a:cs typeface="+mn-cs"/>
                        </a:rPr>
                        <a:t>GPU</a:t>
                      </a:r>
                      <a:r>
                        <a:rPr lang="zh-CN" altLang="en-US" sz="1800" b="1" kern="1200" dirty="0">
                          <a:solidFill>
                            <a:schemeClr val="tx1"/>
                          </a:solidFill>
                          <a:latin typeface="+mn-lt"/>
                          <a:ea typeface="+mn-ea"/>
                          <a:cs typeface="+mn-cs"/>
                        </a:rPr>
                        <a:t>、</a:t>
                      </a:r>
                      <a:r>
                        <a:rPr lang="en-US" altLang="zh-CN" sz="1800" b="1" kern="1200" dirty="0">
                          <a:solidFill>
                            <a:schemeClr val="tx1"/>
                          </a:solidFill>
                          <a:latin typeface="+mn-lt"/>
                          <a:ea typeface="+mn-ea"/>
                          <a:cs typeface="+mn-cs"/>
                        </a:rPr>
                        <a:t>FPGA</a:t>
                      </a:r>
                      <a:r>
                        <a:rPr lang="zh-CN" altLang="en-US" sz="1800" b="1" kern="1200" dirty="0">
                          <a:solidFill>
                            <a:schemeClr val="tx1"/>
                          </a:solidFill>
                          <a:latin typeface="+mn-lt"/>
                          <a:ea typeface="+mn-ea"/>
                          <a:cs typeface="+mn-cs"/>
                        </a:rPr>
                        <a:t>加速）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达到毫秒量级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kern="1200" dirty="0">
                          <a:solidFill>
                            <a:srgbClr val="FF0000"/>
                          </a:solidFill>
                          <a:latin typeface="+mn-lt"/>
                          <a:ea typeface="+mn-ea"/>
                          <a:cs typeface="+mn-cs"/>
                        </a:rPr>
                        <a:t>GPU</a:t>
                      </a:r>
                      <a:r>
                        <a:rPr lang="zh-CN" altLang="en-US" sz="1800" b="1" kern="1200" dirty="0">
                          <a:solidFill>
                            <a:srgbClr val="FF0000"/>
                          </a:solidFill>
                          <a:latin typeface="+mn-lt"/>
                          <a:ea typeface="+mn-ea"/>
                          <a:cs typeface="+mn-cs"/>
                        </a:rPr>
                        <a:t>算法：</a:t>
                      </a:r>
                      <a:r>
                        <a:rPr lang="en-US" altLang="zh-CN" sz="1800" b="1" kern="1200" dirty="0">
                          <a:solidFill>
                            <a:srgbClr val="FF0000"/>
                          </a:solidFill>
                          <a:latin typeface="+mn-lt"/>
                          <a:ea typeface="+mn-ea"/>
                          <a:cs typeface="+mn-cs"/>
                        </a:rPr>
                        <a:t>~ </a:t>
                      </a:r>
                      <a:r>
                        <a:rPr lang="en-US" altLang="zh-CN" sz="1800" b="1" kern="1200" dirty="0" err="1">
                          <a:solidFill>
                            <a:srgbClr val="FF0000"/>
                          </a:solidFill>
                          <a:latin typeface="+mn-lt"/>
                          <a:ea typeface="+mn-ea"/>
                          <a:cs typeface="+mn-cs"/>
                        </a:rPr>
                        <a:t>ms</a:t>
                      </a:r>
                      <a:r>
                        <a:rPr lang="zh-CN" altLang="en-US" sz="1800" b="1" kern="1200" dirty="0">
                          <a:solidFill>
                            <a:srgbClr val="FF0000"/>
                          </a:solidFill>
                          <a:latin typeface="+mn-lt"/>
                          <a:ea typeface="+mn-ea"/>
                          <a:cs typeface="+mn-cs"/>
                        </a:rPr>
                        <a:t>级</a:t>
                      </a:r>
                      <a:endParaRPr lang="en-US" altLang="zh-CN" sz="1800" b="1" kern="120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rgbClr val="FF0000"/>
                          </a:solidFill>
                          <a:latin typeface="+mn-lt"/>
                          <a:ea typeface="+mn-ea"/>
                          <a:cs typeface="+mn-cs"/>
                        </a:rPr>
                        <a:t>（</a:t>
                      </a:r>
                      <a:r>
                        <a:rPr lang="en-US" altLang="zh-CN" sz="1800" b="1" kern="1200" dirty="0">
                          <a:solidFill>
                            <a:srgbClr val="FF0000"/>
                          </a:solidFill>
                          <a:latin typeface="+mn-lt"/>
                          <a:ea typeface="+mn-ea"/>
                          <a:cs typeface="+mn-cs"/>
                        </a:rPr>
                        <a:t>FPGA</a:t>
                      </a:r>
                      <a:r>
                        <a:rPr lang="zh-CN" altLang="en-US" sz="1800" b="1" kern="1200" dirty="0">
                          <a:solidFill>
                            <a:srgbClr val="FF0000"/>
                          </a:solidFill>
                          <a:latin typeface="+mn-lt"/>
                          <a:ea typeface="+mn-ea"/>
                          <a:cs typeface="+mn-cs"/>
                        </a:rPr>
                        <a:t>加速待完成）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rgbClr val="FF0000"/>
                          </a:solidFill>
                          <a:latin typeface="+mn-lt"/>
                          <a:ea typeface="+mn-ea"/>
                          <a:cs typeface="+mn-cs"/>
                        </a:rPr>
                        <a:t>部分完成</a:t>
                      </a:r>
                      <a:endParaRPr lang="en-US" altLang="zh-CN" sz="1800" b="1" kern="1200" dirty="0">
                        <a:solidFill>
                          <a:srgbClr val="FF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074775"/>
                  </a:ext>
                </a:extLst>
              </a:tr>
            </a:tbl>
          </a:graphicData>
        </a:graphic>
      </p:graphicFrame>
      <p:graphicFrame>
        <p:nvGraphicFramePr>
          <p:cNvPr id="35" name="表格 4">
            <a:extLst>
              <a:ext uri="{FF2B5EF4-FFF2-40B4-BE49-F238E27FC236}">
                <a16:creationId xmlns:a16="http://schemas.microsoft.com/office/drawing/2014/main" id="{6D685CA4-A415-430E-8679-C3455AA99765}"/>
              </a:ext>
            </a:extLst>
          </p:cNvPr>
          <p:cNvGraphicFramePr>
            <a:graphicFrameLocks noGrp="1"/>
          </p:cNvGraphicFramePr>
          <p:nvPr>
            <p:extLst>
              <p:ext uri="{D42A27DB-BD31-4B8C-83A1-F6EECF244321}">
                <p14:modId xmlns:p14="http://schemas.microsoft.com/office/powerpoint/2010/main" val="4218564260"/>
              </p:ext>
            </p:extLst>
          </p:nvPr>
        </p:nvGraphicFramePr>
        <p:xfrm>
          <a:off x="778598" y="4892975"/>
          <a:ext cx="10959515" cy="1621410"/>
        </p:xfrm>
        <a:graphic>
          <a:graphicData uri="http://schemas.openxmlformats.org/drawingml/2006/table">
            <a:tbl>
              <a:tblPr firstRow="1" bandRow="1">
                <a:tableStyleId>{5C22544A-7EE6-4342-B048-85BDC9FD1C3A}</a:tableStyleId>
              </a:tblPr>
              <a:tblGrid>
                <a:gridCol w="2180502">
                  <a:extLst>
                    <a:ext uri="{9D8B030D-6E8A-4147-A177-3AD203B41FA5}">
                      <a16:colId xmlns:a16="http://schemas.microsoft.com/office/drawing/2014/main" val="61137320"/>
                    </a:ext>
                  </a:extLst>
                </a:gridCol>
                <a:gridCol w="3303588">
                  <a:extLst>
                    <a:ext uri="{9D8B030D-6E8A-4147-A177-3AD203B41FA5}">
                      <a16:colId xmlns:a16="http://schemas.microsoft.com/office/drawing/2014/main" val="3974209365"/>
                    </a:ext>
                  </a:extLst>
                </a:gridCol>
                <a:gridCol w="1962150">
                  <a:extLst>
                    <a:ext uri="{9D8B030D-6E8A-4147-A177-3AD203B41FA5}">
                      <a16:colId xmlns:a16="http://schemas.microsoft.com/office/drawing/2014/main" val="2075227414"/>
                    </a:ext>
                  </a:extLst>
                </a:gridCol>
                <a:gridCol w="2357437">
                  <a:extLst>
                    <a:ext uri="{9D8B030D-6E8A-4147-A177-3AD203B41FA5}">
                      <a16:colId xmlns:a16="http://schemas.microsoft.com/office/drawing/2014/main" val="337455737"/>
                    </a:ext>
                  </a:extLst>
                </a:gridCol>
                <a:gridCol w="1155838">
                  <a:extLst>
                    <a:ext uri="{9D8B030D-6E8A-4147-A177-3AD203B41FA5}">
                      <a16:colId xmlns:a16="http://schemas.microsoft.com/office/drawing/2014/main" val="2833748564"/>
                    </a:ext>
                  </a:extLst>
                </a:gridCol>
              </a:tblGrid>
              <a:tr h="540470">
                <a:tc rowSpan="3">
                  <a:txBody>
                    <a:bodyPr/>
                    <a:lstStyle/>
                    <a:p>
                      <a:pPr algn="ctr"/>
                      <a:r>
                        <a:rPr lang="zh-CN" altLang="en-US" b="1" dirty="0">
                          <a:solidFill>
                            <a:schemeClr val="tx1"/>
                          </a:solidFill>
                        </a:rPr>
                        <a:t>研究</a:t>
                      </a:r>
                      <a:endParaRPr lang="en-US" altLang="zh-CN" b="1" dirty="0">
                        <a:solidFill>
                          <a:schemeClr val="tx1"/>
                        </a:solidFill>
                      </a:endParaRPr>
                    </a:p>
                    <a:p>
                      <a:pPr algn="ctr"/>
                      <a:r>
                        <a:rPr lang="zh-CN" altLang="en-US" b="1" dirty="0">
                          <a:solidFill>
                            <a:schemeClr val="tx1"/>
                          </a:solidFill>
                        </a:rPr>
                        <a:t>内容</a:t>
                      </a:r>
                      <a:endParaRPr lang="en-US" altLang="zh-CN" b="1" dirty="0">
                        <a:solidFill>
                          <a:schemeClr val="tx1"/>
                        </a:solidFill>
                      </a:endParaRPr>
                    </a:p>
                    <a:p>
                      <a:pPr algn="ctr"/>
                      <a:r>
                        <a:rPr lang="en-US" altLang="zh-CN" b="1" dirty="0">
                          <a:solidFill>
                            <a:schemeClr val="tx1"/>
                          </a:solidFill>
                        </a:rPr>
                        <a:t>4</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zh-CN" sz="1800" b="1" kern="1200" dirty="0">
                          <a:solidFill>
                            <a:schemeClr val="tx1"/>
                          </a:solidFill>
                          <a:latin typeface="+mn-lt"/>
                          <a:ea typeface="+mn-ea"/>
                          <a:cs typeface="+mn-cs"/>
                        </a:rPr>
                        <a:t>数据接口芯片</a:t>
                      </a:r>
                      <a:r>
                        <a:rPr lang="zh-CN" altLang="en-US" sz="1800" b="1" kern="1200" dirty="0">
                          <a:solidFill>
                            <a:schemeClr val="tx1"/>
                          </a:solidFill>
                          <a:latin typeface="+mn-lt"/>
                          <a:ea typeface="+mn-ea"/>
                          <a:cs typeface="+mn-cs"/>
                        </a:rPr>
                        <a:t>上行数据率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5 Gbps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GB" altLang="zh-CN" sz="1800" b="1" kern="1200" dirty="0">
                          <a:solidFill>
                            <a:schemeClr val="tx1"/>
                          </a:solidFill>
                          <a:latin typeface="+mn-lt"/>
                          <a:ea typeface="+mn-ea"/>
                          <a:cs typeface="+mn-cs"/>
                        </a:rPr>
                        <a:t>5</a:t>
                      </a:r>
                      <a:r>
                        <a:rPr lang="en-US" altLang="zh-CN" sz="1800" b="1" kern="1200" dirty="0">
                          <a:solidFill>
                            <a:schemeClr val="tx1"/>
                          </a:solidFill>
                          <a:latin typeface="+mn-lt"/>
                          <a:ea typeface="+mn-ea"/>
                          <a:cs typeface="+mn-cs"/>
                        </a:rPr>
                        <a:t>.12</a:t>
                      </a:r>
                      <a:r>
                        <a:rPr lang="en-GB" altLang="zh-CN" sz="1800" b="1" kern="1200" dirty="0">
                          <a:solidFill>
                            <a:schemeClr val="tx1"/>
                          </a:solidFill>
                          <a:latin typeface="+mn-lt"/>
                          <a:ea typeface="+mn-ea"/>
                          <a:cs typeface="+mn-cs"/>
                        </a:rPr>
                        <a:t> Gbps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7783508"/>
                  </a:ext>
                </a:extLst>
              </a:tr>
              <a:tr h="540470">
                <a:tc vMerge="1">
                  <a:txBody>
                    <a:bodyPr/>
                    <a:lstStyle/>
                    <a:p>
                      <a:endParaRPr lang="zh-CN" altLang="en-US" dirty="0"/>
                    </a:p>
                  </a:txBody>
                  <a:tcPr/>
                </a:tc>
                <a:tc>
                  <a:txBody>
                    <a:bodyPr/>
                    <a:lstStyle/>
                    <a:p>
                      <a:pPr marL="0" algn="l" defTabSz="914400" rtl="0" eaLnBrk="1" latinLnBrk="0" hangingPunct="1"/>
                      <a:r>
                        <a:rPr lang="zh-CN" altLang="en-US" sz="1800" b="1" kern="1200" dirty="0">
                          <a:solidFill>
                            <a:schemeClr val="tx1"/>
                          </a:solidFill>
                          <a:latin typeface="+mn-lt"/>
                          <a:ea typeface="+mn-ea"/>
                          <a:cs typeface="+mn-cs"/>
                        </a:rPr>
                        <a:t>激光驱动芯片速率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10 Gbps/</a:t>
                      </a:r>
                      <a:r>
                        <a:rPr lang="en-US" altLang="zh-CN" sz="1800" b="1" kern="1200" dirty="0" err="1">
                          <a:solidFill>
                            <a:schemeClr val="tx1"/>
                          </a:solidFill>
                          <a:latin typeface="+mn-lt"/>
                          <a:ea typeface="+mn-ea"/>
                          <a:cs typeface="+mn-cs"/>
                        </a:rPr>
                        <a:t>ch</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10 Gbps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074775"/>
                  </a:ext>
                </a:extLst>
              </a:tr>
              <a:tr h="540470">
                <a:tc vMerge="1">
                  <a:txBody>
                    <a:bodyPr/>
                    <a:lstStyle/>
                    <a:p>
                      <a:endParaRPr lang="zh-CN" altLang="en-US" dirty="0"/>
                    </a:p>
                  </a:txBody>
                  <a:tcPr/>
                </a:tc>
                <a:tc>
                  <a:txBody>
                    <a:bodyPr/>
                    <a:lstStyle/>
                    <a:p>
                      <a:pPr marL="0" algn="l" defTabSz="914400" rtl="0" eaLnBrk="1" latinLnBrk="0" hangingPunct="1"/>
                      <a:r>
                        <a:rPr lang="en-US" altLang="zh-CN" sz="1800" b="1" kern="1200" dirty="0">
                          <a:solidFill>
                            <a:schemeClr val="tx1"/>
                          </a:solidFill>
                          <a:latin typeface="+mn-lt"/>
                          <a:ea typeface="+mn-ea"/>
                          <a:cs typeface="+mn-cs"/>
                        </a:rPr>
                        <a:t>TIA</a:t>
                      </a:r>
                      <a:r>
                        <a:rPr lang="zh-CN" altLang="zh-CN" sz="1800" b="1" kern="1200" dirty="0">
                          <a:solidFill>
                            <a:schemeClr val="tx1"/>
                          </a:solidFill>
                          <a:latin typeface="+mn-lt"/>
                          <a:ea typeface="+mn-ea"/>
                          <a:cs typeface="+mn-cs"/>
                        </a:rPr>
                        <a:t>跨导放大芯片</a:t>
                      </a:r>
                      <a:r>
                        <a:rPr lang="zh-CN" altLang="en-US" sz="1800" b="1" kern="1200" dirty="0">
                          <a:solidFill>
                            <a:schemeClr val="tx1"/>
                          </a:solidFill>
                          <a:latin typeface="+mn-lt"/>
                          <a:ea typeface="+mn-ea"/>
                          <a:cs typeface="+mn-cs"/>
                        </a:rPr>
                        <a:t>速率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2.56 Gbps/</a:t>
                      </a:r>
                      <a:r>
                        <a:rPr lang="en-US" altLang="zh-CN" sz="1800" b="1" kern="1200" dirty="0" err="1">
                          <a:solidFill>
                            <a:schemeClr val="tx1"/>
                          </a:solidFill>
                          <a:latin typeface="+mn-lt"/>
                          <a:ea typeface="+mn-ea"/>
                          <a:cs typeface="+mn-cs"/>
                        </a:rPr>
                        <a:t>ch</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altLang="zh-CN" sz="1800" b="1" kern="1200" dirty="0">
                          <a:solidFill>
                            <a:schemeClr val="tx1"/>
                          </a:solidFill>
                          <a:latin typeface="+mn-lt"/>
                          <a:ea typeface="+mn-ea"/>
                          <a:cs typeface="+mn-cs"/>
                        </a:rPr>
                        <a:t>6</a:t>
                      </a:r>
                      <a:r>
                        <a:rPr lang="zh-CN" altLang="en-US" sz="1800" b="1" kern="1200" dirty="0">
                          <a:solidFill>
                            <a:schemeClr val="tx1"/>
                          </a:solidFill>
                          <a:latin typeface="+mn-lt"/>
                          <a:ea typeface="+mn-ea"/>
                          <a:cs typeface="+mn-cs"/>
                        </a:rPr>
                        <a:t> </a:t>
                      </a:r>
                      <a:r>
                        <a:rPr lang="en-US" altLang="zh-CN" sz="1800" b="1" kern="1200" dirty="0">
                          <a:solidFill>
                            <a:schemeClr val="tx1"/>
                          </a:solidFill>
                          <a:latin typeface="+mn-lt"/>
                          <a:ea typeface="+mn-ea"/>
                          <a:cs typeface="+mn-cs"/>
                        </a:rPr>
                        <a:t>Gbps</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tx1"/>
                          </a:solidFill>
                          <a:latin typeface="+mn-lt"/>
                          <a:ea typeface="+mn-ea"/>
                          <a:cs typeface="+mn-cs"/>
                        </a:rPr>
                        <a:t>已完成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5700261"/>
                  </a:ext>
                </a:extLst>
              </a:tr>
            </a:tbl>
          </a:graphicData>
        </a:graphic>
      </p:graphicFrame>
    </p:spTree>
    <p:extLst>
      <p:ext uri="{BB962C8B-B14F-4D97-AF65-F5344CB8AC3E}">
        <p14:creationId xmlns:p14="http://schemas.microsoft.com/office/powerpoint/2010/main" val="4017476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a:xfrm>
            <a:off x="385572" y="125095"/>
            <a:ext cx="11420856" cy="838200"/>
          </a:xfrm>
        </p:spPr>
        <p:txBody>
          <a:bodyPr/>
          <a:lstStyle/>
          <a:p>
            <a:r>
              <a:rPr lang="zh-CN" altLang="en-US" sz="2800" dirty="0"/>
              <a:t>成果推广：基于神经网络的时间投影室（</a:t>
            </a:r>
            <a:r>
              <a:rPr lang="en-US" altLang="zh-CN" sz="2800" dirty="0"/>
              <a:t>TPC</a:t>
            </a:r>
            <a:r>
              <a:rPr lang="zh-CN" altLang="en-US" sz="2800" dirty="0"/>
              <a:t>）径迹重建算法</a:t>
            </a:r>
            <a:r>
              <a:rPr lang="zh-CN" altLang="en-US" sz="2800" b="0" dirty="0"/>
              <a:t> </a:t>
            </a:r>
          </a:p>
        </p:txBody>
      </p:sp>
      <p:sp>
        <p:nvSpPr>
          <p:cNvPr id="20" name="灯片编号占位符 2"/>
          <p:cNvSpPr>
            <a:spLocks noGrp="1"/>
          </p:cNvSpPr>
          <p:nvPr/>
        </p:nvSpPr>
        <p:spPr>
          <a:xfrm>
            <a:off x="9281160" y="6519950"/>
            <a:ext cx="2844800" cy="338137"/>
          </a:xfrm>
          <a:prstGeom prst="rect">
            <a:avLst/>
          </a:prstGeom>
          <a:noFill/>
          <a:ln w="9525">
            <a:noFill/>
            <a:miter lim="800000"/>
          </a:ln>
          <a:effectLst/>
        </p:spPr>
        <p:txBody>
          <a:bodyPr vert="horz" wrap="square" lIns="91440" tIns="45720" rIns="91440" bIns="45720" numCol="1" anchor="t" anchorCtr="0" compatLnSpc="1"/>
          <a:lstStyle>
            <a:defPPr>
              <a:defRPr lang="zh-CN"/>
            </a:defPPr>
            <a:lvl1pPr marL="0" algn="r" defTabSz="914400" rtl="0" eaLnBrk="1" latinLnBrk="0" hangingPunct="1">
              <a:defRPr sz="2000" i="0" kern="1200">
                <a:solidFill>
                  <a:schemeClr val="tx1"/>
                </a:solidFill>
                <a:latin typeface="+mj-lt"/>
                <a:ea typeface="宋体" panose="02010600030101010101" pitchFamily="2"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AA028F-72E1-4808-9DD3-2CE970B1B937}" type="slidenum">
              <a:rPr lang="zh-CN" altLang="en-US" smtClean="0"/>
              <a:t>25</a:t>
            </a:fld>
            <a:endParaRPr lang="zh-CN" altLang="en-US" dirty="0"/>
          </a:p>
        </p:txBody>
      </p:sp>
      <p:sp>
        <p:nvSpPr>
          <p:cNvPr id="22" name="文本框 21"/>
          <p:cNvSpPr txBox="1"/>
          <p:nvPr/>
        </p:nvSpPr>
        <p:spPr>
          <a:xfrm>
            <a:off x="392584" y="4111197"/>
            <a:ext cx="9021926" cy="1705403"/>
          </a:xfrm>
          <a:prstGeom prst="rect">
            <a:avLst/>
          </a:prstGeom>
          <a:noFill/>
        </p:spPr>
        <p:txBody>
          <a:bodyPr wrap="square" rtlCol="0">
            <a:spAutoFit/>
          </a:bodyPr>
          <a:lstStyle/>
          <a:p>
            <a:pPr marL="0" lvl="2">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面向</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气态氚及稀有放射性核素的高灵敏度测量</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需求，开展</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TPC</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的径迹重建</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本底鉴别研究</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2"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借鉴了本项目的基于机器学习</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+FPGA</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的实时触发算法思路</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lvl="2"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利用</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sym typeface="+mn-ea"/>
              </a:rPr>
              <a:t>ResUNet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神经网络实现了</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TPC</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多通道波形数据的径迹重建</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0" lvl="2"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下一步：开展算法的</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FPGA</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硬件实现的探索</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4" name="图片 23"/>
          <p:cNvPicPr>
            <a:picLocks noChangeAspect="1"/>
          </p:cNvPicPr>
          <p:nvPr/>
        </p:nvPicPr>
        <p:blipFill>
          <a:blip r:embed="rId2"/>
          <a:srcRect t="15452" b="10179"/>
          <a:stretch>
            <a:fillRect/>
          </a:stretch>
        </p:blipFill>
        <p:spPr>
          <a:xfrm>
            <a:off x="9414510" y="3842155"/>
            <a:ext cx="2366010" cy="2348230"/>
          </a:xfrm>
          <a:prstGeom prst="rect">
            <a:avLst/>
          </a:prstGeom>
        </p:spPr>
      </p:pic>
      <p:pic>
        <p:nvPicPr>
          <p:cNvPr id="25" name="图片 24"/>
          <p:cNvPicPr>
            <a:picLocks noChangeAspect="1"/>
          </p:cNvPicPr>
          <p:nvPr/>
        </p:nvPicPr>
        <p:blipFill>
          <a:blip r:embed="rId3"/>
          <a:stretch>
            <a:fillRect/>
          </a:stretch>
        </p:blipFill>
        <p:spPr>
          <a:xfrm>
            <a:off x="5803900" y="1482725"/>
            <a:ext cx="3799205" cy="1539240"/>
          </a:xfrm>
          <a:prstGeom prst="rect">
            <a:avLst/>
          </a:prstGeom>
        </p:spPr>
      </p:pic>
      <p:sp>
        <p:nvSpPr>
          <p:cNvPr id="26" name="文本框 25"/>
          <p:cNvSpPr txBox="1"/>
          <p:nvPr/>
        </p:nvSpPr>
        <p:spPr>
          <a:xfrm>
            <a:off x="6658610" y="3138805"/>
            <a:ext cx="4029710" cy="460375"/>
          </a:xfrm>
          <a:prstGeom prst="rect">
            <a:avLst/>
          </a:prstGeom>
          <a:noFill/>
        </p:spPr>
        <p:txBody>
          <a:bodyPr wrap="square" rtlCol="0">
            <a:spAutoFit/>
          </a:bodyPr>
          <a:lstStyle/>
          <a:p>
            <a:pPr>
              <a:lnSpc>
                <a:spcPct val="150000"/>
              </a:lnSpc>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ResUNet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神经网络</a:t>
            </a:r>
          </a:p>
        </p:txBody>
      </p:sp>
      <p:pic>
        <p:nvPicPr>
          <p:cNvPr id="27" name="图片 26"/>
          <p:cNvPicPr>
            <a:picLocks noChangeAspect="1"/>
          </p:cNvPicPr>
          <p:nvPr/>
        </p:nvPicPr>
        <p:blipFill>
          <a:blip r:embed="rId4"/>
          <a:srcRect t="4973" r="5316" b="1034"/>
          <a:stretch>
            <a:fillRect/>
          </a:stretch>
        </p:blipFill>
        <p:spPr>
          <a:xfrm>
            <a:off x="295910" y="1193800"/>
            <a:ext cx="2653030" cy="1908810"/>
          </a:xfrm>
          <a:prstGeom prst="rect">
            <a:avLst/>
          </a:prstGeom>
        </p:spPr>
      </p:pic>
      <p:sp>
        <p:nvSpPr>
          <p:cNvPr id="28" name="文本框 27"/>
          <p:cNvSpPr txBox="1"/>
          <p:nvPr/>
        </p:nvSpPr>
        <p:spPr>
          <a:xfrm>
            <a:off x="3691255" y="3180715"/>
            <a:ext cx="2256790" cy="460375"/>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二维波形图</a:t>
            </a:r>
            <a:endParaRPr lang="zh-CN" altLang="en-US" sz="16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10136505" y="3138805"/>
            <a:ext cx="1576705" cy="460375"/>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二维径迹图</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723907" y="3180972"/>
            <a:ext cx="2256790" cy="460375"/>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读出波形数据</a:t>
            </a:r>
            <a:endParaRPr lang="zh-CN" altLang="en-US" sz="1600" dirty="0">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5"/>
          <a:stretch>
            <a:fillRect/>
          </a:stretch>
        </p:blipFill>
        <p:spPr>
          <a:xfrm>
            <a:off x="3547110" y="1013460"/>
            <a:ext cx="1556385" cy="2167255"/>
          </a:xfrm>
          <a:prstGeom prst="rect">
            <a:avLst/>
          </a:prstGeom>
        </p:spPr>
      </p:pic>
      <p:pic>
        <p:nvPicPr>
          <p:cNvPr id="32" name="图片 31"/>
          <p:cNvPicPr>
            <a:picLocks noChangeAspect="1"/>
          </p:cNvPicPr>
          <p:nvPr/>
        </p:nvPicPr>
        <p:blipFill>
          <a:blip r:embed="rId6"/>
          <a:stretch>
            <a:fillRect/>
          </a:stretch>
        </p:blipFill>
        <p:spPr>
          <a:xfrm>
            <a:off x="10135870" y="1152525"/>
            <a:ext cx="1577340" cy="1986280"/>
          </a:xfrm>
          <a:prstGeom prst="rect">
            <a:avLst/>
          </a:prstGeom>
        </p:spPr>
      </p:pic>
      <p:sp>
        <p:nvSpPr>
          <p:cNvPr id="33" name="文本框 32"/>
          <p:cNvSpPr txBox="1"/>
          <p:nvPr/>
        </p:nvSpPr>
        <p:spPr>
          <a:xfrm>
            <a:off x="9691370" y="6227647"/>
            <a:ext cx="2157730" cy="418191"/>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时间投影室原型样机</a:t>
            </a:r>
          </a:p>
        </p:txBody>
      </p:sp>
      <p:sp>
        <p:nvSpPr>
          <p:cNvPr id="34" name="右箭头 33"/>
          <p:cNvSpPr/>
          <p:nvPr/>
        </p:nvSpPr>
        <p:spPr>
          <a:xfrm>
            <a:off x="2980690" y="2094230"/>
            <a:ext cx="534670" cy="360680"/>
          </a:xfrm>
          <a:prstGeom prst="rightArrow">
            <a:avLst/>
          </a:prstGeom>
          <a:solidFill>
            <a:schemeClr val="accent2"/>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1800" b="0" i="1" u="none" strike="noStrike" cap="none" normalizeH="0" baseline="0">
              <a:ln>
                <a:noFill/>
              </a:ln>
              <a:solidFill>
                <a:schemeClr val="tx1"/>
              </a:solidFill>
              <a:effectLst/>
              <a:latin typeface="Arial" panose="020B0604020202020204" pitchFamily="34" charset="0"/>
            </a:endParaRPr>
          </a:p>
        </p:txBody>
      </p:sp>
      <p:sp>
        <p:nvSpPr>
          <p:cNvPr id="35" name="右箭头 34"/>
          <p:cNvSpPr/>
          <p:nvPr/>
        </p:nvSpPr>
        <p:spPr>
          <a:xfrm>
            <a:off x="5269230" y="2094230"/>
            <a:ext cx="534670" cy="360680"/>
          </a:xfrm>
          <a:prstGeom prst="rightArrow">
            <a:avLst/>
          </a:prstGeom>
          <a:solidFill>
            <a:schemeClr val="accent2"/>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1800" b="0" i="1" u="none" strike="noStrike" cap="none" normalizeH="0" baseline="0">
              <a:ln>
                <a:noFill/>
              </a:ln>
              <a:solidFill>
                <a:schemeClr val="tx1"/>
              </a:solidFill>
              <a:effectLst/>
              <a:latin typeface="Arial" panose="020B0604020202020204" pitchFamily="34" charset="0"/>
            </a:endParaRPr>
          </a:p>
        </p:txBody>
      </p:sp>
      <p:sp>
        <p:nvSpPr>
          <p:cNvPr id="36" name="右箭头 35"/>
          <p:cNvSpPr/>
          <p:nvPr/>
        </p:nvSpPr>
        <p:spPr>
          <a:xfrm>
            <a:off x="9601200" y="2094230"/>
            <a:ext cx="534670" cy="360680"/>
          </a:xfrm>
          <a:prstGeom prst="rightArrow">
            <a:avLst/>
          </a:prstGeom>
          <a:solidFill>
            <a:schemeClr val="accent2"/>
          </a:solidFill>
          <a:ln w="9525" cap="flat" cmpd="sng" algn="ctr">
            <a:noFill/>
            <a:prstDash val="solid"/>
            <a:round/>
            <a:headEnd type="none" w="med" len="med"/>
            <a:tailEnd type="none" w="med" len="med"/>
          </a:ln>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1800" b="0" i="1"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3313" y="152400"/>
            <a:ext cx="12182763" cy="838200"/>
          </a:xfrm>
        </p:spPr>
        <p:txBody>
          <a:bodyPr/>
          <a:lstStyle/>
          <a:p>
            <a:r>
              <a:rPr lang="zh-CN" altLang="en-US" sz="2800" dirty="0"/>
              <a:t>成果推广：基于卷积神经网络的核脉冲信号波形压缩和重建方法</a:t>
            </a:r>
          </a:p>
        </p:txBody>
      </p:sp>
      <p:sp>
        <p:nvSpPr>
          <p:cNvPr id="3" name="灯片编号占位符 2"/>
          <p:cNvSpPr>
            <a:spLocks noGrp="1"/>
          </p:cNvSpPr>
          <p:nvPr>
            <p:ph type="sldNum" sz="quarter" idx="12"/>
          </p:nvPr>
        </p:nvSpPr>
        <p:spPr>
          <a:xfrm>
            <a:off x="9347200" y="6483120"/>
            <a:ext cx="2844800" cy="338137"/>
          </a:xfrm>
        </p:spPr>
        <p:txBody>
          <a:bodyPr/>
          <a:lstStyle/>
          <a:p>
            <a:fld id="{14AA028F-72E1-4808-9DD3-2CE970B1B937}" type="slidenum">
              <a:rPr lang="zh-CN" altLang="en-US" smtClean="0">
                <a:latin typeface="微软雅黑" panose="020B0503020204020204" pitchFamily="34" charset="-122"/>
                <a:ea typeface="微软雅黑" panose="020B0503020204020204" pitchFamily="34" charset="-122"/>
              </a:rPr>
              <a:t>26</a:t>
            </a:fld>
            <a:endParaRPr lang="zh-CN" altLang="en-US"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212622" y="2713897"/>
            <a:ext cx="11480613" cy="1566904"/>
          </a:xfrm>
          <a:prstGeom prst="rect">
            <a:avLst/>
          </a:prstGeom>
          <a:noFill/>
        </p:spPr>
        <p:txBody>
          <a:bodyPr wrap="square" rtlCol="0">
            <a:spAutoFit/>
          </a:bodyPr>
          <a:lstStyle/>
          <a:p>
            <a:pPr marL="914400" lvl="4" indent="-342900">
              <a:lnSpc>
                <a:spcPct val="150000"/>
              </a:lnSpc>
              <a:buFont typeface="Arial" panose="020B0604020202020204" pitchFamily="34" charset="0"/>
              <a:buChar char="•"/>
            </a:pPr>
            <a:endParaRPr lang="en-US" altLang="zh-CN" sz="1600" dirty="0">
              <a:latin typeface="微软雅黑" panose="020B0503020204020204" pitchFamily="34" charset="-122"/>
              <a:ea typeface="微软雅黑" panose="020B0503020204020204" pitchFamily="34" charset="-122"/>
            </a:endParaRPr>
          </a:p>
          <a:p>
            <a:pPr marL="914400" lvl="4" indent="-342900">
              <a:lnSpc>
                <a:spcPct val="150000"/>
              </a:lnSpc>
              <a:buFont typeface="Arial" panose="020B0604020202020204" pitchFamily="34" charset="0"/>
              <a:buChar char="•"/>
            </a:pPr>
            <a:endParaRPr lang="en-US" altLang="zh-CN" sz="1600" dirty="0">
              <a:latin typeface="微软雅黑" panose="020B0503020204020204" pitchFamily="34" charset="-122"/>
              <a:ea typeface="微软雅黑" panose="020B0503020204020204" pitchFamily="34" charset="-122"/>
            </a:endParaRPr>
          </a:p>
          <a:p>
            <a:pPr marL="914400" lvl="4" indent="-342900">
              <a:lnSpc>
                <a:spcPct val="150000"/>
              </a:lnSpc>
              <a:buFont typeface="Arial" panose="020B0604020202020204" pitchFamily="34" charset="0"/>
              <a:buChar char="•"/>
            </a:pPr>
            <a:endParaRPr lang="en-US" altLang="zh-CN" sz="1600" dirty="0">
              <a:latin typeface="微软雅黑" panose="020B0503020204020204" pitchFamily="34" charset="-122"/>
              <a:ea typeface="微软雅黑" panose="020B0503020204020204" pitchFamily="34" charset="-122"/>
            </a:endParaRPr>
          </a:p>
          <a:p>
            <a:pPr marL="0" lvl="2" indent="-342900">
              <a:lnSpc>
                <a:spcPct val="150000"/>
              </a:lnSpc>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减少了前端数据传输同时保留了脉冲定时与幅度相关信息，并在压缩域直接实现脉冲计数分类与参数回归</a:t>
            </a: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1967"/>
          <a:stretch>
            <a:fillRect/>
          </a:stretch>
        </p:blipFill>
        <p:spPr>
          <a:xfrm>
            <a:off x="5514745" y="4328562"/>
            <a:ext cx="2637520" cy="2182066"/>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51975"/>
          <a:stretch>
            <a:fillRect/>
          </a:stretch>
        </p:blipFill>
        <p:spPr>
          <a:xfrm>
            <a:off x="8275876" y="4321803"/>
            <a:ext cx="3112656" cy="2176883"/>
          </a:xfrm>
          <a:prstGeom prst="rect">
            <a:avLst/>
          </a:prstGeom>
        </p:spPr>
      </p:pic>
      <p:pic>
        <p:nvPicPr>
          <p:cNvPr id="10" name="Image 0"/>
          <p:cNvPicPr>
            <a:picLocks noChangeAspect="1"/>
          </p:cNvPicPr>
          <p:nvPr/>
        </p:nvPicPr>
        <p:blipFill>
          <a:blip r:embed="rId5"/>
          <a:stretch>
            <a:fillRect/>
          </a:stretch>
        </p:blipFill>
        <p:spPr>
          <a:xfrm>
            <a:off x="1167130" y="1847325"/>
            <a:ext cx="9518927" cy="1494252"/>
          </a:xfrm>
          <a:prstGeom prst="rect">
            <a:avLst/>
          </a:prstGeom>
        </p:spPr>
      </p:pic>
      <p:sp>
        <p:nvSpPr>
          <p:cNvPr id="11" name="文本框 10"/>
          <p:cNvSpPr txBox="1"/>
          <p:nvPr/>
        </p:nvSpPr>
        <p:spPr>
          <a:xfrm>
            <a:off x="2877242" y="6436408"/>
            <a:ext cx="6281652" cy="338554"/>
          </a:xfrm>
          <a:prstGeom prst="rect">
            <a:avLst/>
          </a:prstGeom>
          <a:noFill/>
        </p:spPr>
        <p:txBody>
          <a:bodyPr wrap="square">
            <a:spAutoFit/>
          </a:bodyPr>
          <a:lstStyle/>
          <a:p>
            <a:r>
              <a:rPr lang="zh-CN" altLang="en-US" sz="1600" b="1" dirty="0">
                <a:latin typeface="微软雅黑" panose="020B0503020204020204" pitchFamily="34" charset="-122"/>
                <a:ea typeface="微软雅黑" panose="020B0503020204020204" pitchFamily="34" charset="-122"/>
              </a:rPr>
              <a:t>论文已投 </a:t>
            </a:r>
            <a:r>
              <a:rPr lang="en-US" altLang="zh-CN" sz="1600" b="1" dirty="0">
                <a:latin typeface="微软雅黑" panose="020B0503020204020204" pitchFamily="34" charset="-122"/>
                <a:ea typeface="微软雅黑" panose="020B0503020204020204" pitchFamily="34" charset="-122"/>
              </a:rPr>
              <a:t>IEEE Transactions on Nuclear Science (</a:t>
            </a:r>
            <a:r>
              <a:rPr lang="zh-CN" altLang="en-US" sz="1600" b="1" dirty="0">
                <a:latin typeface="微软雅黑" panose="020B0503020204020204" pitchFamily="34" charset="-122"/>
                <a:ea typeface="微软雅黑" panose="020B0503020204020204" pitchFamily="34" charset="-122"/>
              </a:rPr>
              <a:t>审稿中</a:t>
            </a:r>
            <a:r>
              <a:rPr lang="en-US" altLang="zh-CN" sz="1600" b="1" dirty="0">
                <a:latin typeface="微软雅黑" panose="020B0503020204020204" pitchFamily="34" charset="-122"/>
                <a:ea typeface="微软雅黑" panose="020B0503020204020204" pitchFamily="34" charset="-122"/>
              </a:rPr>
              <a:t>)</a:t>
            </a:r>
            <a:endParaRPr lang="zh-CN" altLang="en-US" sz="1600" b="1" dirty="0"/>
          </a:p>
        </p:txBody>
      </p:sp>
      <p:sp>
        <p:nvSpPr>
          <p:cNvPr id="12" name="文本框 11"/>
          <p:cNvSpPr txBox="1"/>
          <p:nvPr/>
        </p:nvSpPr>
        <p:spPr>
          <a:xfrm>
            <a:off x="212623" y="990600"/>
            <a:ext cx="11175909" cy="458908"/>
          </a:xfrm>
          <a:prstGeom prst="rect">
            <a:avLst/>
          </a:prstGeom>
          <a:noFill/>
        </p:spPr>
        <p:txBody>
          <a:bodyPr wrap="square">
            <a:spAutoFit/>
          </a:bodyPr>
          <a:lstStyle/>
          <a:p>
            <a:pPr marL="0" lvl="2" indent="-342900">
              <a:lnSpc>
                <a:spcPct val="150000"/>
              </a:lnSpc>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针对核探测器高事例率条件下的信号堆积和数据传输挑战，开展核电子学方法探索</a:t>
            </a:r>
            <a:endParaRPr lang="en-US" altLang="zh-CN"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212622" y="1408860"/>
            <a:ext cx="11325328" cy="458908"/>
          </a:xfrm>
          <a:prstGeom prst="rect">
            <a:avLst/>
          </a:prstGeom>
          <a:noFill/>
        </p:spPr>
        <p:txBody>
          <a:bodyPr wrap="square">
            <a:spAutoFit/>
          </a:bodyPr>
          <a:lstStyle/>
          <a:p>
            <a:pPr marL="0" lvl="2" indent="-342900">
              <a:lnSpc>
                <a:spcPct val="150000"/>
              </a:lnSpc>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rPr>
              <a:t>借鉴本项目的思路，设计机器学习算法：</a:t>
            </a:r>
            <a:r>
              <a:rPr lang="zh-CN" altLang="en-US" b="1" dirty="0">
                <a:solidFill>
                  <a:srgbClr val="C00000"/>
                </a:solidFill>
                <a:latin typeface="微软雅黑" panose="020B0503020204020204" pitchFamily="34" charset="-122"/>
                <a:ea typeface="微软雅黑" panose="020B0503020204020204" pitchFamily="34" charset="-122"/>
              </a:rPr>
              <a:t>多电平过阈编码器（数据压缩） </a:t>
            </a: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基于</a:t>
            </a:r>
            <a:r>
              <a:rPr lang="en-US" altLang="zh-CN" b="1" dirty="0">
                <a:solidFill>
                  <a:srgbClr val="C00000"/>
                </a:solidFill>
                <a:latin typeface="微软雅黑" panose="020B0503020204020204" pitchFamily="34" charset="-122"/>
                <a:ea typeface="微软雅黑" panose="020B0503020204020204" pitchFamily="34" charset="-122"/>
              </a:rPr>
              <a:t>CNN</a:t>
            </a:r>
            <a:r>
              <a:rPr lang="zh-CN" altLang="en-US" b="1" dirty="0">
                <a:solidFill>
                  <a:srgbClr val="C00000"/>
                </a:solidFill>
                <a:latin typeface="微软雅黑" panose="020B0503020204020204" pitchFamily="34" charset="-122"/>
                <a:ea typeface="微软雅黑" panose="020B0503020204020204" pitchFamily="34" charset="-122"/>
              </a:rPr>
              <a:t>的解码器（数据恢复）</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505943" y="3270105"/>
            <a:ext cx="4328506" cy="418191"/>
          </a:xfrm>
          <a:prstGeom prst="rect">
            <a:avLst/>
          </a:prstGeom>
          <a:noFill/>
        </p:spPr>
        <p:txBody>
          <a:bodyPr wrap="square">
            <a:spAutoFit/>
          </a:bodyPr>
          <a:lstStyle/>
          <a:p>
            <a:pPr marL="571500" lvl="4">
              <a:lnSpc>
                <a:spcPct val="150000"/>
              </a:lnSpc>
            </a:pPr>
            <a:r>
              <a:rPr lang="zh-CN" altLang="en-US" sz="1600" dirty="0">
                <a:latin typeface="微软雅黑" panose="020B0503020204020204" pitchFamily="34" charset="-122"/>
                <a:ea typeface="微软雅黑" panose="020B0503020204020204" pitchFamily="34" charset="-122"/>
              </a:rPr>
              <a:t>前端压缩：多电平数字过阈编码</a:t>
            </a:r>
            <a:endParaRPr lang="en-US" altLang="zh-CN" sz="16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6096000" y="3255390"/>
            <a:ext cx="3736204" cy="418191"/>
          </a:xfrm>
          <a:prstGeom prst="rect">
            <a:avLst/>
          </a:prstGeom>
          <a:noFill/>
        </p:spPr>
        <p:txBody>
          <a:bodyPr wrap="square">
            <a:spAutoFit/>
          </a:bodyPr>
          <a:lstStyle/>
          <a:p>
            <a:pPr marL="571500" lvl="4">
              <a:lnSpc>
                <a:spcPct val="150000"/>
              </a:lnSpc>
            </a:pPr>
            <a:r>
              <a:rPr lang="zh-CN" altLang="en-US" sz="1600" dirty="0">
                <a:latin typeface="微软雅黑" panose="020B0503020204020204" pitchFamily="34" charset="-122"/>
                <a:ea typeface="微软雅黑" panose="020B0503020204020204" pitchFamily="34" charset="-122"/>
              </a:rPr>
              <a:t>后端重建：</a:t>
            </a:r>
            <a:r>
              <a:rPr lang="en-US" altLang="zh-CN" sz="1600" dirty="0">
                <a:latin typeface="微软雅黑" panose="020B0503020204020204" pitchFamily="34" charset="-122"/>
                <a:ea typeface="微软雅黑" panose="020B0503020204020204" pitchFamily="34" charset="-122"/>
              </a:rPr>
              <a:t>CNN</a:t>
            </a:r>
            <a:r>
              <a:rPr lang="zh-CN" altLang="en-US" sz="1600" dirty="0">
                <a:latin typeface="微软雅黑" panose="020B0503020204020204" pitchFamily="34" charset="-122"/>
                <a:ea typeface="微软雅黑" panose="020B0503020204020204" pitchFamily="34" charset="-122"/>
              </a:rPr>
              <a:t>神经网络</a:t>
            </a:r>
            <a:endParaRPr lang="en-US" altLang="zh-CN" sz="1600" dirty="0">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710" y="4358107"/>
            <a:ext cx="5142035" cy="204337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论文发表情况</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27</a:t>
            </a:fld>
            <a:endParaRPr lang="zh-CN" altLang="en-US"/>
          </a:p>
        </p:txBody>
      </p:sp>
      <p:sp>
        <p:nvSpPr>
          <p:cNvPr id="5" name="文本框 4">
            <a:extLst>
              <a:ext uri="{FF2B5EF4-FFF2-40B4-BE49-F238E27FC236}">
                <a16:creationId xmlns:a16="http://schemas.microsoft.com/office/drawing/2014/main" id="{93CA784F-F651-4694-A827-18A8FAE24399}"/>
              </a:ext>
            </a:extLst>
          </p:cNvPr>
          <p:cNvSpPr txBox="1"/>
          <p:nvPr/>
        </p:nvSpPr>
        <p:spPr>
          <a:xfrm>
            <a:off x="218049" y="999406"/>
            <a:ext cx="10505070" cy="453457"/>
          </a:xfrm>
          <a:prstGeom prst="rect">
            <a:avLst/>
          </a:prstGeom>
          <a:noFill/>
        </p:spPr>
        <p:txBody>
          <a:bodyPr wrap="square">
            <a:spAutoFit/>
          </a:bodyPr>
          <a:lstStyle/>
          <a:p>
            <a:pPr marL="342900" marR="0" lvl="0" indent="-342900" algn="l" defTabSz="914400" rtl="0" eaLnBrk="1" fontAlgn="auto" latinLnBrk="0" hangingPunct="1">
              <a:lnSpc>
                <a:spcPct val="130000"/>
              </a:lnSpc>
              <a:spcBef>
                <a:spcPts val="0"/>
              </a:spcBef>
              <a:spcAft>
                <a:spcPts val="0"/>
              </a:spcAft>
              <a:buClrTx/>
              <a:buSzTx/>
              <a:buFont typeface="Wingdings" panose="05000000000000000000" pitchFamily="2" charset="2"/>
              <a:buChar char="Ø"/>
              <a:tabLst/>
              <a:defRPr/>
            </a:pP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期刊论文（</a:t>
            </a:r>
            <a:r>
              <a:rPr lang="zh-CN" altLang="en-US" sz="2000" b="1" dirty="0">
                <a:solidFill>
                  <a:srgbClr val="0000FF"/>
                </a:solidFill>
                <a:latin typeface="微软雅黑" panose="020B0503020204020204" pitchFamily="34" charset="-122"/>
                <a:ea typeface="微软雅黑" panose="020B0503020204020204" pitchFamily="34" charset="-122"/>
              </a:rPr>
              <a:t>已有</a:t>
            </a:r>
            <a:r>
              <a:rPr kumimoji="0" lang="en-US" altLang="zh-CN"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10</a:t>
            </a: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篇第一标注论文，其中</a:t>
            </a:r>
            <a:r>
              <a:rPr kumimoji="0" lang="en-US" altLang="zh-CN"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6</a:t>
            </a: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篇已正式</a:t>
            </a:r>
            <a:r>
              <a:rPr lang="zh-CN" altLang="en-US" sz="2000" b="1" dirty="0">
                <a:solidFill>
                  <a:srgbClr val="0000FF"/>
                </a:solidFill>
                <a:latin typeface="微软雅黑" panose="020B0503020204020204" pitchFamily="34" charset="-122"/>
                <a:ea typeface="微软雅黑" panose="020B0503020204020204" pitchFamily="34" charset="-122"/>
              </a:rPr>
              <a:t>发表</a:t>
            </a: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4</a:t>
            </a: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篇审稿中）</a:t>
            </a:r>
            <a:endParaRPr kumimoji="0" lang="zh-CN" altLang="en-US" sz="2000" b="1" i="0" u="none" strike="noStrike" kern="1200" cap="none" spc="0" normalizeH="0" baseline="0" noProof="0" dirty="0">
              <a:ln>
                <a:noFill/>
              </a:ln>
              <a:solidFill>
                <a:srgbClr val="FF0000"/>
              </a:solidFill>
              <a:effectLst/>
              <a:highlight>
                <a:srgbClr val="FFFF00"/>
              </a:highligh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45E7E0AB-E706-4BA2-AA1E-39F0A63E3BB2}"/>
              </a:ext>
            </a:extLst>
          </p:cNvPr>
          <p:cNvSpPr txBox="1"/>
          <p:nvPr/>
        </p:nvSpPr>
        <p:spPr>
          <a:xfrm>
            <a:off x="149087" y="1452863"/>
            <a:ext cx="11817626" cy="5262979"/>
          </a:xfrm>
          <a:prstGeom prst="rect">
            <a:avLst/>
          </a:prstGeom>
          <a:noFill/>
        </p:spPr>
        <p:txBody>
          <a:bodyPr wrap="square">
            <a:spAutoFit/>
          </a:bodyPr>
          <a:lstStyle/>
          <a:p>
            <a:pPr marL="342900" lvl="0" indent="-342900" algn="just">
              <a:buFont typeface="+mj-lt"/>
              <a:buAutoNum type="arabicPeriod"/>
            </a:pPr>
            <a:r>
              <a:rPr lang="en-US" altLang="zh-CN" sz="1600" kern="100" dirty="0" err="1">
                <a:effectLst/>
                <a:ea typeface="宋体" panose="02010600030101010101" pitchFamily="2" charset="-122"/>
              </a:rPr>
              <a:t>Yidi</a:t>
            </a:r>
            <a:r>
              <a:rPr lang="en-US" altLang="zh-CN" sz="1600" kern="100" dirty="0">
                <a:effectLst/>
                <a:ea typeface="宋体" panose="02010600030101010101" pitchFamily="2" charset="-122"/>
              </a:rPr>
              <a:t> Hao, et al. A 3D Track Reconstruction Algorithm for the Pre-research of STCF MDC L1 Trigger, IEEE Trans. on Nuclear Science, 2025, 72(3): 429-437. (</a:t>
            </a:r>
            <a:r>
              <a:rPr lang="zh-CN" altLang="zh-CN" sz="1600" kern="100" dirty="0">
                <a:effectLst/>
                <a:ea typeface="宋体" panose="02010600030101010101" pitchFamily="2" charset="-122"/>
              </a:rPr>
              <a:t>第一标注</a:t>
            </a:r>
            <a:r>
              <a:rPr lang="en-US" altLang="zh-CN" sz="1600" kern="100" dirty="0">
                <a:effectLst/>
                <a:ea typeface="宋体" panose="02010600030101010101" pitchFamily="2" charset="-122"/>
              </a:rPr>
              <a:t>)</a:t>
            </a:r>
            <a:r>
              <a:rPr lang="zh-CN" altLang="zh-CN" sz="1600" kern="100" dirty="0">
                <a:effectLst/>
                <a:ea typeface="宋体" panose="02010600030101010101" pitchFamily="2" charset="-122"/>
              </a:rPr>
              <a:t>。</a:t>
            </a:r>
          </a:p>
          <a:p>
            <a:pPr marL="342900" lvl="0" indent="-342900" algn="just">
              <a:buFont typeface="+mj-lt"/>
              <a:buAutoNum type="arabicPeriod"/>
            </a:pPr>
            <a:r>
              <a:rPr lang="en-US" altLang="zh-CN" sz="1600" kern="100" dirty="0">
                <a:effectLst/>
                <a:ea typeface="宋体" panose="02010600030101010101" pitchFamily="2" charset="-122"/>
              </a:rPr>
              <a:t>Q. Liang, et al., Design and validation of the PCIe card in a readout system for MAPS based telescope, Journal of Instrumentation, 2025, Vol. 20, No. 1, C01003. (</a:t>
            </a:r>
            <a:r>
              <a:rPr lang="zh-CN" altLang="zh-CN" sz="1600" kern="100" dirty="0">
                <a:effectLst/>
                <a:ea typeface="宋体" panose="02010600030101010101" pitchFamily="2" charset="-122"/>
              </a:rPr>
              <a:t>第一标注</a:t>
            </a:r>
            <a:r>
              <a:rPr lang="en-US" altLang="zh-CN" sz="1600" kern="100" dirty="0">
                <a:effectLst/>
                <a:ea typeface="宋体" panose="02010600030101010101" pitchFamily="2" charset="-122"/>
              </a:rPr>
              <a:t>)</a:t>
            </a:r>
            <a:r>
              <a:rPr lang="zh-CN" altLang="zh-CN" sz="1600" kern="100" dirty="0">
                <a:effectLst/>
                <a:ea typeface="宋体" panose="02010600030101010101" pitchFamily="2" charset="-122"/>
              </a:rPr>
              <a:t>。</a:t>
            </a:r>
          </a:p>
          <a:p>
            <a:pPr marL="342900" lvl="0" indent="-342900" algn="just">
              <a:buFont typeface="+mj-lt"/>
              <a:buAutoNum type="arabicPeriod"/>
            </a:pPr>
            <a:r>
              <a:rPr lang="zh-CN" altLang="zh-CN" sz="1600" kern="100" dirty="0">
                <a:effectLst/>
                <a:ea typeface="宋体" panose="02010600030101010101" pitchFamily="2" charset="-122"/>
                <a:cs typeface="Times New Roman" panose="02020603050405020304" pitchFamily="18" charset="0"/>
              </a:rPr>
              <a:t>周子煊等，基于</a:t>
            </a:r>
            <a:r>
              <a:rPr lang="en-US" altLang="zh-CN" sz="1600" kern="100" dirty="0">
                <a:effectLst/>
                <a:ea typeface="宋体" panose="02010600030101010101" pitchFamily="2" charset="-122"/>
              </a:rPr>
              <a:t>HLS</a:t>
            </a:r>
            <a:r>
              <a:rPr lang="zh-CN" altLang="zh-CN" sz="1600" kern="100" dirty="0">
                <a:effectLst/>
                <a:ea typeface="宋体" panose="02010600030101010101" pitchFamily="2" charset="-122"/>
                <a:cs typeface="Times New Roman" panose="02020603050405020304" pitchFamily="18" charset="0"/>
              </a:rPr>
              <a:t>的机器学习</a:t>
            </a:r>
            <a:r>
              <a:rPr lang="en-US" altLang="zh-CN" sz="1600" kern="100" dirty="0">
                <a:effectLst/>
                <a:ea typeface="宋体" panose="02010600030101010101" pitchFamily="2" charset="-122"/>
              </a:rPr>
              <a:t>FPGA</a:t>
            </a:r>
            <a:r>
              <a:rPr lang="zh-CN" altLang="zh-CN" sz="1600" kern="100" dirty="0">
                <a:effectLst/>
                <a:ea typeface="宋体" panose="02010600030101010101" pitchFamily="2" charset="-122"/>
                <a:cs typeface="Times New Roman" panose="02020603050405020304" pitchFamily="18" charset="0"/>
              </a:rPr>
              <a:t>加速及其在</a:t>
            </a:r>
            <a:r>
              <a:rPr lang="en-US" altLang="zh-CN" sz="1600" kern="100" dirty="0">
                <a:effectLst/>
                <a:ea typeface="宋体" panose="02010600030101010101" pitchFamily="2" charset="-122"/>
              </a:rPr>
              <a:t>STCF</a:t>
            </a:r>
            <a:r>
              <a:rPr lang="zh-CN" altLang="zh-CN" sz="1600" kern="100" dirty="0">
                <a:effectLst/>
                <a:ea typeface="宋体" panose="02010600030101010101" pitchFamily="2" charset="-122"/>
                <a:cs typeface="Times New Roman" panose="02020603050405020304" pitchFamily="18" charset="0"/>
              </a:rPr>
              <a:t>触发系统预研中的初步应用，核电子学与探测技术（第一标注）。</a:t>
            </a:r>
            <a:endParaRPr lang="en-US" altLang="zh-CN" sz="1600" kern="100" dirty="0">
              <a:effectLst/>
              <a:ea typeface="宋体" panose="02010600030101010101" pitchFamily="2" charset="-122"/>
              <a:cs typeface="Times New Roman" panose="02020603050405020304" pitchFamily="18" charset="0"/>
            </a:endParaRPr>
          </a:p>
          <a:p>
            <a:pPr marL="342900" lvl="0" indent="-342900" algn="just">
              <a:buFont typeface="+mj-lt"/>
              <a:buAutoNum type="arabicPeriod"/>
            </a:pPr>
            <a:r>
              <a:rPr lang="en-US" altLang="zh-CN" sz="1600" kern="100" dirty="0">
                <a:effectLst/>
                <a:ea typeface="宋体" panose="02010600030101010101" pitchFamily="2" charset="-122"/>
              </a:rPr>
              <a:t>L. Peng, et al., CPU- and GPU-Based Online Track Segment Finding and Data Compression Algorithm for Pre-Research of STCF Main Drift Chamber, IEEE Transactions on Nuclear Science, vol. 73, no. 8, pp. 3330-3340, Aug. 2026</a:t>
            </a:r>
            <a:r>
              <a:rPr lang="en-US" altLang="zh-CN" sz="1600" kern="100" dirty="0">
                <a:ea typeface="宋体" panose="02010600030101010101" pitchFamily="2" charset="-122"/>
              </a:rPr>
              <a:t>. (</a:t>
            </a:r>
            <a:r>
              <a:rPr lang="zh-CN" altLang="zh-CN" sz="1600" kern="100" dirty="0">
                <a:ea typeface="宋体" panose="02010600030101010101" pitchFamily="2" charset="-122"/>
              </a:rPr>
              <a:t>第一标注</a:t>
            </a:r>
            <a:r>
              <a:rPr lang="en-US" altLang="zh-CN" sz="1600" kern="100" dirty="0">
                <a:ea typeface="宋体" panose="02010600030101010101" pitchFamily="2" charset="-122"/>
              </a:rPr>
              <a:t>)</a:t>
            </a:r>
            <a:endParaRPr lang="en-US" altLang="zh-CN" sz="1600" kern="100" dirty="0">
              <a:effectLst/>
              <a:ea typeface="宋体" panose="02010600030101010101" pitchFamily="2" charset="-122"/>
            </a:endParaRPr>
          </a:p>
          <a:p>
            <a:pPr marL="342900" lvl="0" indent="-342900" algn="just">
              <a:buFont typeface="+mj-lt"/>
              <a:buAutoNum type="arabicPeriod"/>
            </a:pPr>
            <a:r>
              <a:rPr kumimoji="1" lang="en" altLang="zh-CN" sz="1600" dirty="0">
                <a:latin typeface="Times New Roman" panose="02020603050405020304" pitchFamily="18" charset="0"/>
                <a:ea typeface="楷体" panose="02010609060101010101" pitchFamily="49" charset="-122"/>
                <a:cs typeface="Times New Roman" panose="02020603050405020304" pitchFamily="18" charset="0"/>
              </a:rPr>
              <a:t>PENG Liang, </a:t>
            </a:r>
            <a:r>
              <a:rPr lang="en" altLang="zh-CN" sz="1600" kern="100" spc="10" dirty="0">
                <a:latin typeface="Times New Roman" panose="02020603050405020304" pitchFamily="18" charset="0"/>
                <a:ea typeface="宋体" panose="02010600030101010101" pitchFamily="2" charset="-122"/>
                <a:cs typeface="Times New Roman" panose="02020603050405020304" pitchFamily="18" charset="0"/>
              </a:rPr>
              <a:t>et al.</a:t>
            </a:r>
            <a:r>
              <a:rPr kumimoji="1" lang="en" altLang="zh-CN" sz="1600" dirty="0">
                <a:latin typeface="Times New Roman" panose="02020603050405020304" pitchFamily="18" charset="0"/>
                <a:ea typeface="楷体" panose="02010609060101010101" pitchFamily="49" charset="-122"/>
                <a:cs typeface="Times New Roman" panose="02020603050405020304" pitchFamily="18" charset="0"/>
              </a:rPr>
              <a:t> Real-time track identification and data compression algorithms for the STCF main drift chamber based on the Hough transform. Acta Physica Sinica, 2026, 75(12): 120202.</a:t>
            </a:r>
            <a:r>
              <a:rPr lang="en-US" altLang="zh-CN" sz="1600" kern="100" dirty="0">
                <a:ea typeface="宋体" panose="02010600030101010101" pitchFamily="2" charset="-122"/>
              </a:rPr>
              <a:t> (</a:t>
            </a:r>
            <a:r>
              <a:rPr lang="zh-CN" altLang="zh-CN" sz="1600" kern="100" dirty="0">
                <a:ea typeface="宋体" panose="02010600030101010101" pitchFamily="2" charset="-122"/>
              </a:rPr>
              <a:t>第一标注</a:t>
            </a:r>
            <a:r>
              <a:rPr lang="en-US" altLang="zh-CN" sz="1600" kern="100" dirty="0">
                <a:ea typeface="宋体" panose="02010600030101010101" pitchFamily="2" charset="-122"/>
              </a:rPr>
              <a:t>)</a:t>
            </a:r>
            <a:endParaRPr kumimoji="1" lang="en" altLang="zh-CN" sz="1600" dirty="0">
              <a:latin typeface="Times New Roman" panose="02020603050405020304" pitchFamily="18" charset="0"/>
              <a:ea typeface="楷体" panose="02010609060101010101" pitchFamily="49" charset="-122"/>
              <a:cs typeface="Times New Roman" panose="02020603050405020304" pitchFamily="18" charset="0"/>
            </a:endParaRPr>
          </a:p>
          <a:p>
            <a:pPr marL="342900" lvl="0" indent="-342900" algn="just">
              <a:buFont typeface="+mj-lt"/>
              <a:buAutoNum type="arabicPeriod"/>
            </a:pP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彭亮等</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 </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基于矩阵化</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DFS</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遍历的</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STCF</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主漂移室径迹在线重建方法研究</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 </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中国科学</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 </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物理学 力学 天文学</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a:t>
            </a:r>
            <a:r>
              <a:rPr kumimoji="1" lang="zh-CN" altLang="en-US" sz="1600" dirty="0">
                <a:solidFill>
                  <a:schemeClr val="tx1">
                    <a:lumMod val="95000"/>
                    <a:lumOff val="5000"/>
                  </a:schemeClr>
                </a:solidFill>
                <a:latin typeface="楷体" panose="02010609060101010101" pitchFamily="49" charset="-122"/>
                <a:ea typeface="楷体" panose="02010609060101010101" pitchFamily="49" charset="-122"/>
              </a:rPr>
              <a:t>已接收，在线出版，</a:t>
            </a:r>
            <a:r>
              <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rPr>
              <a:t> DOI: 10.1360/SSPMA-2026-0484.</a:t>
            </a:r>
            <a:r>
              <a:rPr lang="en-US" altLang="zh-CN" sz="1600" kern="100" dirty="0">
                <a:ea typeface="宋体" panose="02010600030101010101" pitchFamily="2" charset="-122"/>
              </a:rPr>
              <a:t> (</a:t>
            </a:r>
            <a:r>
              <a:rPr lang="zh-CN" altLang="zh-CN" sz="1600" kern="100" dirty="0">
                <a:ea typeface="宋体" panose="02010600030101010101" pitchFamily="2" charset="-122"/>
              </a:rPr>
              <a:t>第一标注</a:t>
            </a:r>
            <a:r>
              <a:rPr lang="en-US" altLang="zh-CN" sz="1600" kern="100" dirty="0">
                <a:ea typeface="宋体" panose="02010600030101010101" pitchFamily="2" charset="-122"/>
              </a:rPr>
              <a:t>)</a:t>
            </a:r>
            <a:endParaRPr kumimoji="1" lang="en-US" altLang="zh-CN" sz="1600" dirty="0">
              <a:solidFill>
                <a:schemeClr val="tx1">
                  <a:lumMod val="95000"/>
                  <a:lumOff val="5000"/>
                </a:schemeClr>
              </a:solidFill>
              <a:latin typeface="楷体" panose="02010609060101010101" pitchFamily="49" charset="-122"/>
              <a:ea typeface="楷体" panose="02010609060101010101" pitchFamily="49" charset="-122"/>
            </a:endParaRPr>
          </a:p>
          <a:p>
            <a:pPr marL="342900" lvl="0" indent="-342900" algn="just">
              <a:buFont typeface="+mj-lt"/>
              <a:buAutoNum type="arabicPeriod"/>
            </a:pPr>
            <a:r>
              <a:rPr lang="en-US" altLang="zh-CN" sz="1600" kern="100" dirty="0">
                <a:ea typeface="宋体" panose="02010600030101010101" pitchFamily="2" charset="-122"/>
              </a:rPr>
              <a:t>Guo </a:t>
            </a:r>
            <a:r>
              <a:rPr lang="en-US" altLang="zh-CN" sz="1600" kern="100" dirty="0" err="1">
                <a:ea typeface="宋体" panose="02010600030101010101" pitchFamily="2" charset="-122"/>
              </a:rPr>
              <a:t>zhaoli</a:t>
            </a:r>
            <a:r>
              <a:rPr lang="zh-CN" altLang="en-US" sz="1600" kern="100" dirty="0">
                <a:ea typeface="宋体" panose="02010600030101010101" pitchFamily="2" charset="-122"/>
              </a:rPr>
              <a:t>，</a:t>
            </a:r>
            <a:r>
              <a:rPr lang="en-US" altLang="zh-CN" sz="1600" kern="100" dirty="0">
                <a:ea typeface="宋体" panose="02010600030101010101" pitchFamily="2" charset="-122"/>
              </a:rPr>
              <a:t>et al., </a:t>
            </a:r>
            <a:r>
              <a:rPr lang="en" altLang="zh-CN" sz="1600" dirty="0"/>
              <a:t>Neural-Network-Assisted Binary Template Optimization for Online Pattern Matching of the STCF Main Drift Chamber,</a:t>
            </a:r>
            <a:r>
              <a:rPr lang="zh-CN" altLang="en-US" sz="1600" dirty="0"/>
              <a:t> </a:t>
            </a:r>
            <a:r>
              <a:rPr lang="en" altLang="zh-CN" sz="1600" dirty="0"/>
              <a:t>European Physical Journal C</a:t>
            </a:r>
            <a:r>
              <a:rPr lang="en-US" altLang="zh-CN" sz="1600" dirty="0"/>
              <a:t>,</a:t>
            </a:r>
            <a:r>
              <a:rPr lang="zh-CN" altLang="en-US" sz="1600" dirty="0"/>
              <a:t>（</a:t>
            </a:r>
            <a:r>
              <a:rPr lang="zh-CN" altLang="en-US" sz="1600" kern="100" dirty="0">
                <a:latin typeface="黑体" panose="02010609060101010101" pitchFamily="49" charset="-122"/>
                <a:ea typeface="黑体" panose="02010609060101010101" pitchFamily="49" charset="-122"/>
              </a:rPr>
              <a:t>审稿中</a:t>
            </a:r>
            <a:r>
              <a:rPr lang="zh-CN" altLang="en-US" sz="1600" dirty="0"/>
              <a:t>，</a:t>
            </a:r>
            <a:r>
              <a:rPr lang="en-US" altLang="zh-CN" sz="1600" kern="100" dirty="0">
                <a:ea typeface="宋体" panose="02010600030101010101" pitchFamily="2" charset="-122"/>
              </a:rPr>
              <a:t> </a:t>
            </a:r>
            <a:r>
              <a:rPr lang="zh-CN" altLang="zh-CN" sz="1600" kern="100" dirty="0">
                <a:ea typeface="宋体" panose="02010600030101010101" pitchFamily="2" charset="-122"/>
              </a:rPr>
              <a:t>第一标注</a:t>
            </a:r>
            <a:r>
              <a:rPr lang="zh-CN" altLang="en-US" sz="1600" dirty="0"/>
              <a:t>）</a:t>
            </a:r>
            <a:endParaRPr lang="en-US" altLang="zh-CN" sz="1600" kern="100" dirty="0">
              <a:effectLst/>
              <a:ea typeface="宋体" panose="02010600030101010101" pitchFamily="2" charset="-122"/>
              <a:cs typeface="Times New Roman" panose="02020603050405020304" pitchFamily="18" charset="0"/>
            </a:endParaRPr>
          </a:p>
          <a:p>
            <a:pPr marL="342900" lvl="0" indent="-342900" algn="just">
              <a:buFont typeface="+mj-lt"/>
              <a:buAutoNum type="arabicPeriod"/>
            </a:pPr>
            <a:r>
              <a:rPr lang="en-US" altLang="zh-CN" sz="1600" dirty="0"/>
              <a:t>J. Wang,</a:t>
            </a:r>
            <a:r>
              <a:rPr lang="en-US" altLang="zh-CN" sz="1600" kern="100" dirty="0">
                <a:effectLst/>
                <a:ea typeface="宋体" panose="02010600030101010101" pitchFamily="2" charset="-122"/>
              </a:rPr>
              <a:t>  et al., </a:t>
            </a:r>
            <a:r>
              <a:rPr lang="en-US" altLang="zh-CN" sz="1600" dirty="0"/>
              <a:t>Cluster Reconstruction Algorithm and FPGA Implementation for Pre-research of the STCF ECAL L1 Trigger, </a:t>
            </a:r>
            <a:r>
              <a:rPr lang="en-US" altLang="zh-CN" sz="1600" kern="100" dirty="0">
                <a:effectLst/>
                <a:ea typeface="宋体" panose="02010600030101010101" pitchFamily="2" charset="-122"/>
              </a:rPr>
              <a:t>IEEE Trans. on Nuclear Science (</a:t>
            </a:r>
            <a:r>
              <a:rPr lang="zh-CN" altLang="en-US" sz="1600" kern="100" dirty="0">
                <a:effectLst/>
                <a:ea typeface="宋体" panose="02010600030101010101" pitchFamily="2" charset="-122"/>
              </a:rPr>
              <a:t>二次</a:t>
            </a:r>
            <a:r>
              <a:rPr lang="zh-CN" altLang="en-US" sz="1600" kern="100" dirty="0">
                <a:effectLst/>
                <a:latin typeface="黑体" panose="02010609060101010101" pitchFamily="49" charset="-122"/>
                <a:ea typeface="黑体" panose="02010609060101010101" pitchFamily="49" charset="-122"/>
              </a:rPr>
              <a:t>审稿中</a:t>
            </a:r>
            <a:r>
              <a:rPr lang="zh-CN" altLang="en-US" sz="1600" kern="100" dirty="0">
                <a:effectLst/>
                <a:ea typeface="宋体" panose="02010600030101010101" pitchFamily="2" charset="-122"/>
              </a:rPr>
              <a:t>，第一标注</a:t>
            </a:r>
            <a:r>
              <a:rPr lang="en-US" altLang="zh-CN" sz="1600" kern="100" dirty="0">
                <a:effectLst/>
                <a:ea typeface="宋体" panose="02010600030101010101" pitchFamily="2" charset="-122"/>
              </a:rPr>
              <a:t>)</a:t>
            </a:r>
          </a:p>
          <a:p>
            <a:pPr marL="342900" indent="-342900" algn="just">
              <a:buFont typeface="+mj-lt"/>
              <a:buAutoNum type="arabicPeriod"/>
            </a:pPr>
            <a:r>
              <a:rPr lang="en-US" altLang="zh-CN" sz="1600" dirty="0"/>
              <a:t>J. Wang,</a:t>
            </a:r>
            <a:r>
              <a:rPr lang="en-US" altLang="zh-CN" sz="1600" kern="100" dirty="0">
                <a:effectLst/>
                <a:ea typeface="宋体" panose="02010600030101010101" pitchFamily="2" charset="-122"/>
              </a:rPr>
              <a:t>  et al., Design and Implementation of the Level-1 Global Trigger Logic for the Pre-Research of STCF</a:t>
            </a:r>
            <a:r>
              <a:rPr lang="en-US" altLang="zh-CN" sz="1600" dirty="0"/>
              <a:t>, </a:t>
            </a:r>
            <a:r>
              <a:rPr lang="en-US" altLang="zh-CN" sz="1600" kern="100" dirty="0">
                <a:effectLst/>
                <a:ea typeface="宋体" panose="02010600030101010101" pitchFamily="2" charset="-122"/>
              </a:rPr>
              <a:t>IEEE Trans. on Nuclear Science(</a:t>
            </a:r>
            <a:r>
              <a:rPr lang="zh-CN" altLang="en-US" sz="1600" kern="100" dirty="0">
                <a:effectLst/>
                <a:ea typeface="宋体" panose="02010600030101010101" pitchFamily="2" charset="-122"/>
              </a:rPr>
              <a:t>一次</a:t>
            </a:r>
            <a:r>
              <a:rPr lang="zh-CN" altLang="en-US" sz="1600" kern="100" dirty="0">
                <a:latin typeface="黑体" panose="02010609060101010101" pitchFamily="49" charset="-122"/>
                <a:ea typeface="黑体" panose="02010609060101010101" pitchFamily="49" charset="-122"/>
              </a:rPr>
              <a:t>审稿中</a:t>
            </a:r>
            <a:r>
              <a:rPr lang="zh-CN" altLang="en-US" sz="1600" kern="100" dirty="0">
                <a:effectLst/>
                <a:ea typeface="宋体" panose="02010600030101010101" pitchFamily="2" charset="-122"/>
              </a:rPr>
              <a:t>，第一标注</a:t>
            </a:r>
            <a:r>
              <a:rPr lang="en-US" altLang="zh-CN" sz="1600" kern="100" dirty="0">
                <a:effectLst/>
                <a:ea typeface="宋体" panose="02010600030101010101" pitchFamily="2" charset="-122"/>
              </a:rPr>
              <a:t>)</a:t>
            </a:r>
          </a:p>
          <a:p>
            <a:pPr marL="342900" indent="-342900" algn="just">
              <a:buFont typeface="+mj-lt"/>
              <a:buAutoNum type="arabicPeriod"/>
            </a:pPr>
            <a:r>
              <a:rPr lang="en-US" altLang="zh-CN" sz="1600" kern="100" dirty="0">
                <a:ea typeface="宋体" panose="02010600030101010101" pitchFamily="2" charset="-122"/>
              </a:rPr>
              <a:t>Y. Cheng, </a:t>
            </a:r>
            <a:r>
              <a:rPr lang="en-US" altLang="zh-CN" sz="1600" kern="100" dirty="0">
                <a:effectLst/>
                <a:ea typeface="宋体" panose="02010600030101010101" pitchFamily="2" charset="-122"/>
              </a:rPr>
              <a:t>et al.,  </a:t>
            </a:r>
            <a:r>
              <a:rPr lang="en-US" altLang="zh-CN" sz="1600" kern="100" dirty="0">
                <a:ea typeface="宋体" panose="02010600030101010101" pitchFamily="2" charset="-122"/>
              </a:rPr>
              <a:t>A waveform compression–reconstruction method based on digital level-crossing and CNN for high-count-rate nuclear signal acquisition,  IEEE Trans. </a:t>
            </a:r>
            <a:r>
              <a:rPr lang="en-US" altLang="zh-CN" sz="1600" kern="100" dirty="0" err="1">
                <a:ea typeface="宋体" panose="02010600030101010101" pitchFamily="2" charset="-122"/>
              </a:rPr>
              <a:t>Nucl</a:t>
            </a:r>
            <a:r>
              <a:rPr lang="en-US" altLang="zh-CN" sz="1600" kern="100" dirty="0">
                <a:ea typeface="宋体" panose="02010600030101010101" pitchFamily="2" charset="-122"/>
              </a:rPr>
              <a:t>. Sci., 2026, </a:t>
            </a:r>
            <a:r>
              <a:rPr lang="en-US" altLang="zh-CN" sz="1600" kern="100" dirty="0">
                <a:effectLst/>
                <a:ea typeface="宋体" panose="02010600030101010101" pitchFamily="2" charset="-122"/>
              </a:rPr>
              <a:t>(</a:t>
            </a:r>
            <a:r>
              <a:rPr lang="zh-CN" altLang="en-US" sz="1600" kern="100" dirty="0">
                <a:effectLst/>
                <a:ea typeface="宋体" panose="02010600030101010101" pitchFamily="2" charset="-122"/>
              </a:rPr>
              <a:t>二次</a:t>
            </a:r>
            <a:r>
              <a:rPr lang="zh-CN" altLang="en-US" sz="1600" kern="100" dirty="0">
                <a:effectLst/>
                <a:latin typeface="黑体" panose="02010609060101010101" pitchFamily="49" charset="-122"/>
                <a:ea typeface="黑体" panose="02010609060101010101" pitchFamily="49" charset="-122"/>
              </a:rPr>
              <a:t>审稿中</a:t>
            </a:r>
            <a:r>
              <a:rPr lang="zh-CN" altLang="en-US" sz="1600" kern="100" dirty="0">
                <a:effectLst/>
                <a:ea typeface="宋体" panose="02010600030101010101" pitchFamily="2" charset="-122"/>
              </a:rPr>
              <a:t>，第一标注</a:t>
            </a:r>
            <a:r>
              <a:rPr lang="en-US" altLang="zh-CN" sz="1600" kern="100" dirty="0">
                <a:effectLst/>
                <a:ea typeface="宋体" panose="02010600030101010101" pitchFamily="2" charset="-122"/>
              </a:rPr>
              <a:t>)</a:t>
            </a:r>
          </a:p>
          <a:p>
            <a:pPr marL="342900" indent="-342900" algn="just">
              <a:buFont typeface="+mj-lt"/>
              <a:buAutoNum type="arabicPeriod"/>
            </a:pPr>
            <a:r>
              <a:rPr lang="en-US" altLang="zh-CN" sz="1600" kern="100" dirty="0">
                <a:solidFill>
                  <a:schemeClr val="bg1">
                    <a:lumMod val="50000"/>
                  </a:schemeClr>
                </a:solidFill>
                <a:effectLst/>
                <a:ea typeface="宋体" panose="02010600030101010101" pitchFamily="2" charset="-122"/>
              </a:rPr>
              <a:t>Y. Chen, et al., Development of the Machine Learning-based online trigger algorithms for heavy flavor events selection in </a:t>
            </a:r>
            <a:r>
              <a:rPr lang="en-US" altLang="zh-CN" sz="1600" kern="100" dirty="0" err="1">
                <a:solidFill>
                  <a:schemeClr val="bg1">
                    <a:lumMod val="50000"/>
                  </a:schemeClr>
                </a:solidFill>
                <a:effectLst/>
                <a:ea typeface="宋体" panose="02010600030101010101" pitchFamily="2" charset="-122"/>
              </a:rPr>
              <a:t>sPHENIX</a:t>
            </a:r>
            <a:r>
              <a:rPr lang="en-US" altLang="zh-CN" sz="1600" kern="100" dirty="0">
                <a:solidFill>
                  <a:schemeClr val="bg1">
                    <a:lumMod val="50000"/>
                  </a:schemeClr>
                </a:solidFill>
                <a:effectLst/>
                <a:ea typeface="宋体" panose="02010600030101010101" pitchFamily="2" charset="-122"/>
              </a:rPr>
              <a:t> experiment, Nuclear Instruments and Methods in Physics Research A, 2025, Vol. 1075, 170435. (</a:t>
            </a:r>
            <a:r>
              <a:rPr lang="zh-CN" altLang="zh-CN" sz="1600" kern="100" dirty="0">
                <a:solidFill>
                  <a:schemeClr val="bg1">
                    <a:lumMod val="50000"/>
                  </a:schemeClr>
                </a:solidFill>
                <a:effectLst/>
                <a:ea typeface="宋体" panose="02010600030101010101" pitchFamily="2" charset="-122"/>
              </a:rPr>
              <a:t>第二标注</a:t>
            </a:r>
            <a:r>
              <a:rPr lang="en-US" altLang="zh-CN" sz="1600" kern="100" dirty="0">
                <a:solidFill>
                  <a:schemeClr val="bg1">
                    <a:lumMod val="50000"/>
                  </a:schemeClr>
                </a:solidFill>
                <a:effectLst/>
                <a:ea typeface="宋体" panose="02010600030101010101" pitchFamily="2" charset="-122"/>
              </a:rPr>
              <a:t>)</a:t>
            </a:r>
            <a:r>
              <a:rPr lang="zh-CN" altLang="en-US" sz="1600" kern="100" dirty="0">
                <a:solidFill>
                  <a:schemeClr val="bg1">
                    <a:lumMod val="50000"/>
                  </a:schemeClr>
                </a:solidFill>
                <a:effectLst/>
                <a:ea typeface="宋体" panose="02010600030101010101" pitchFamily="2" charset="-122"/>
              </a:rPr>
              <a:t>。</a:t>
            </a:r>
            <a:endParaRPr lang="en-US" altLang="zh-CN" sz="1600" kern="100" dirty="0">
              <a:solidFill>
                <a:schemeClr val="bg1">
                  <a:lumMod val="50000"/>
                </a:schemeClr>
              </a:solidFill>
              <a:effectLst/>
              <a:ea typeface="宋体" panose="02010600030101010101" pitchFamily="2" charset="-122"/>
            </a:endParaRPr>
          </a:p>
        </p:txBody>
      </p:sp>
    </p:spTree>
    <p:extLst>
      <p:ext uri="{BB962C8B-B14F-4D97-AF65-F5344CB8AC3E}">
        <p14:creationId xmlns:p14="http://schemas.microsoft.com/office/powerpoint/2010/main" val="471466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论文发表情况</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28</a:t>
            </a:fld>
            <a:endParaRPr lang="zh-CN" altLang="en-US"/>
          </a:p>
        </p:txBody>
      </p:sp>
      <p:sp>
        <p:nvSpPr>
          <p:cNvPr id="9" name="文本框 8">
            <a:extLst>
              <a:ext uri="{FF2B5EF4-FFF2-40B4-BE49-F238E27FC236}">
                <a16:creationId xmlns:a16="http://schemas.microsoft.com/office/drawing/2014/main" id="{5DEBF378-D2D6-416B-B58D-8FB0496AF571}"/>
              </a:ext>
            </a:extLst>
          </p:cNvPr>
          <p:cNvSpPr txBox="1"/>
          <p:nvPr/>
        </p:nvSpPr>
        <p:spPr>
          <a:xfrm>
            <a:off x="138545" y="990600"/>
            <a:ext cx="9032888" cy="453457"/>
          </a:xfrm>
          <a:prstGeom prst="rect">
            <a:avLst/>
          </a:prstGeom>
          <a:noFill/>
        </p:spPr>
        <p:txBody>
          <a:bodyPr wrap="square">
            <a:spAutoFit/>
          </a:bodyPr>
          <a:lstStyle/>
          <a:p>
            <a:pPr marL="342900" marR="0" lvl="0" indent="-342900" algn="l" defTabSz="914400" rtl="0" eaLnBrk="1" fontAlgn="auto" latinLnBrk="0" hangingPunct="1">
              <a:lnSpc>
                <a:spcPct val="130000"/>
              </a:lnSpc>
              <a:spcBef>
                <a:spcPts val="0"/>
              </a:spcBef>
              <a:spcAft>
                <a:spcPts val="0"/>
              </a:spcAft>
              <a:buClrTx/>
              <a:buSzTx/>
              <a:buFont typeface="Wingdings" panose="05000000000000000000" pitchFamily="2" charset="2"/>
              <a:buChar char="Ø"/>
              <a:tabLst/>
              <a:defRPr/>
            </a:pP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会议报告 </a:t>
            </a:r>
            <a:r>
              <a:rPr kumimoji="0" lang="en-US" altLang="zh-CN"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(9</a:t>
            </a:r>
            <a:r>
              <a:rPr kumimoji="0" lang="zh-CN" altLang="en-US"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人次</a:t>
            </a:r>
            <a:r>
              <a:rPr kumimoji="0" lang="en-US" altLang="zh-CN" sz="2000" b="1"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cs typeface="+mn-cs"/>
              </a:rPr>
              <a:t>)</a:t>
            </a:r>
            <a:endParaRPr kumimoji="0" lang="zh-CN" altLang="en-US" sz="2000" b="1" i="0" u="none" strike="noStrike" kern="1200" cap="none" spc="0" normalizeH="0" baseline="0" noProof="0" dirty="0">
              <a:ln>
                <a:noFill/>
              </a:ln>
              <a:solidFill>
                <a:srgbClr val="0000FF"/>
              </a:solidFill>
              <a:effectLst/>
              <a:highlight>
                <a:srgbClr val="FFFF00"/>
              </a:highlight>
              <a:uLnTx/>
              <a:uFillTx/>
              <a:latin typeface="微软雅黑" panose="020B0503020204020204" pitchFamily="34" charset="-122"/>
              <a:ea typeface="微软雅黑" panose="020B0503020204020204" pitchFamily="34" charset="-122"/>
              <a:cs typeface="+mn-cs"/>
            </a:endParaRPr>
          </a:p>
        </p:txBody>
      </p:sp>
      <p:sp>
        <p:nvSpPr>
          <p:cNvPr id="10" name="文本框 9">
            <a:extLst>
              <a:ext uri="{FF2B5EF4-FFF2-40B4-BE49-F238E27FC236}">
                <a16:creationId xmlns:a16="http://schemas.microsoft.com/office/drawing/2014/main" id="{7FEA9950-0DF8-4727-956B-338C2B33EB12}"/>
              </a:ext>
            </a:extLst>
          </p:cNvPr>
          <p:cNvSpPr txBox="1"/>
          <p:nvPr/>
        </p:nvSpPr>
        <p:spPr>
          <a:xfrm>
            <a:off x="138545" y="1564324"/>
            <a:ext cx="11545455" cy="3539430"/>
          </a:xfrm>
          <a:prstGeom prst="rect">
            <a:avLst/>
          </a:prstGeom>
          <a:noFill/>
        </p:spPr>
        <p:txBody>
          <a:bodyPr wrap="square">
            <a:spAutoFit/>
          </a:bodyPr>
          <a:lstStyle/>
          <a:p>
            <a:pPr marL="342900" lvl="0" indent="-342900" algn="just">
              <a:buFont typeface="+mj-lt"/>
              <a:buAutoNum type="arabicPeriod"/>
            </a:pPr>
            <a:r>
              <a:rPr lang="en-US" altLang="zh-CN" sz="1600" dirty="0"/>
              <a:t>Y. Hao, A 3D track reconstruction algorithm for the pre-research of STCF MDC L1 trigger. IEEE Real Time Conference, </a:t>
            </a:r>
            <a:r>
              <a:rPr lang="en-US" altLang="zh-CN" sz="1600" dirty="0" err="1"/>
              <a:t>Quy</a:t>
            </a:r>
            <a:r>
              <a:rPr lang="en-US" altLang="zh-CN" sz="1600" dirty="0"/>
              <a:t> Nhon, Vietnam, April 22-26, 2024.</a:t>
            </a:r>
          </a:p>
          <a:p>
            <a:pPr marL="342900" lvl="0" indent="-342900" algn="just">
              <a:buFont typeface="+mj-lt"/>
              <a:buAutoNum type="arabicPeriod"/>
            </a:pPr>
            <a:r>
              <a:rPr lang="en-US" altLang="zh-CN" sz="1600" dirty="0"/>
              <a:t>Y. Hao, MDC Track Reconstruction </a:t>
            </a:r>
            <a:r>
              <a:rPr lang="en-US" altLang="zh-CN" sz="1600" dirty="0" err="1"/>
              <a:t>forthe</a:t>
            </a:r>
            <a:r>
              <a:rPr lang="en-US" altLang="zh-CN" sz="1600" dirty="0"/>
              <a:t> Pre-Research of STCF L1 Trigger. Workshop of Tracking in Particle Physics Experiments, Zhengzhou, Henan, May 16-19, 2024.</a:t>
            </a:r>
          </a:p>
          <a:p>
            <a:pPr marL="342900" lvl="0" indent="-342900" algn="just">
              <a:buFont typeface="+mj-lt"/>
              <a:buAutoNum type="arabicPeriod"/>
            </a:pPr>
            <a:r>
              <a:rPr lang="zh-CN" altLang="en-US" sz="1600" dirty="0"/>
              <a:t>郝艺迪，</a:t>
            </a:r>
            <a:r>
              <a:rPr lang="en-US" altLang="zh-CN" sz="1600" dirty="0"/>
              <a:t>STCF MDC </a:t>
            </a:r>
            <a:r>
              <a:rPr lang="zh-CN" altLang="en-US" sz="1600" dirty="0"/>
              <a:t>径迹重建触发算法研究进展</a:t>
            </a:r>
            <a:r>
              <a:rPr lang="en-US" altLang="zh-CN" sz="1600" dirty="0"/>
              <a:t>. </a:t>
            </a:r>
            <a:r>
              <a:rPr lang="zh-CN" altLang="en-US" sz="1600" dirty="0"/>
              <a:t>第二十二届全国核电子学与核探测技术学术年会暨第十二届全国先进气体探测器研讨会，山东青岛</a:t>
            </a:r>
            <a:r>
              <a:rPr lang="en-US" altLang="zh-CN" sz="1600" dirty="0"/>
              <a:t>, 2024</a:t>
            </a:r>
            <a:r>
              <a:rPr lang="zh-CN" altLang="en-US" sz="1600" dirty="0"/>
              <a:t>年</a:t>
            </a:r>
            <a:r>
              <a:rPr lang="en-US" altLang="zh-CN" sz="1600" dirty="0"/>
              <a:t>7</a:t>
            </a:r>
            <a:r>
              <a:rPr lang="zh-CN" altLang="en-US" sz="1600" dirty="0"/>
              <a:t>月</a:t>
            </a:r>
            <a:r>
              <a:rPr lang="en-US" altLang="zh-CN" sz="1600" dirty="0"/>
              <a:t>15-17</a:t>
            </a:r>
            <a:r>
              <a:rPr lang="zh-CN" altLang="en-US" sz="1600" dirty="0"/>
              <a:t>日</a:t>
            </a:r>
            <a:r>
              <a:rPr lang="en-US" altLang="zh-CN" sz="1600" dirty="0"/>
              <a:t>.</a:t>
            </a:r>
          </a:p>
          <a:p>
            <a:pPr marL="342900" lvl="0" indent="-342900" algn="just">
              <a:buFont typeface="+mj-lt"/>
              <a:buAutoNum type="arabicPeriod"/>
            </a:pPr>
            <a:r>
              <a:rPr lang="en-US" altLang="zh-CN" sz="1600" dirty="0"/>
              <a:t>Z. Zhou, Progress on the MDC Track Reconstruction for STCF L1 Trigger Pre-Research. The 6th International Workshop on Future Tau-Charm Facilities (FTCF2024), Guangzhou, China, November 17–21, 2024.</a:t>
            </a:r>
          </a:p>
          <a:p>
            <a:pPr marL="342900" indent="-342900" algn="just">
              <a:buFont typeface="+mj-lt"/>
              <a:buAutoNum type="arabicPeriod"/>
            </a:pPr>
            <a:r>
              <a:rPr lang="zh-CN" altLang="en" sz="1600" dirty="0"/>
              <a:t>彭亮</a:t>
            </a:r>
            <a:r>
              <a:rPr lang="zh-CN" altLang="en-US" sz="1600" dirty="0"/>
              <a:t>，基于异构框架的</a:t>
            </a:r>
            <a:r>
              <a:rPr lang="en" altLang="zh-CN" sz="1600" dirty="0"/>
              <a:t>STCF MDC HLT</a:t>
            </a:r>
            <a:r>
              <a:rPr lang="zh-CN" altLang="en-US" sz="1600" dirty="0"/>
              <a:t>算法研究</a:t>
            </a:r>
            <a:r>
              <a:rPr lang="en-US" altLang="zh-CN" sz="1600" dirty="0"/>
              <a:t>. 2025</a:t>
            </a:r>
            <a:r>
              <a:rPr lang="zh-CN" altLang="en-US" sz="1600" dirty="0"/>
              <a:t>年超级陶粲装置研讨会，湘潭，</a:t>
            </a:r>
            <a:r>
              <a:rPr lang="en-US" altLang="zh-CN" sz="1600" dirty="0"/>
              <a:t>2025</a:t>
            </a:r>
            <a:r>
              <a:rPr lang="zh-CN" altLang="en-US" sz="1600" dirty="0"/>
              <a:t>年</a:t>
            </a:r>
            <a:r>
              <a:rPr lang="en-US" altLang="zh-CN" sz="1600" dirty="0"/>
              <a:t>7</a:t>
            </a:r>
            <a:r>
              <a:rPr lang="zh-CN" altLang="en-US" sz="1600" dirty="0"/>
              <a:t>月</a:t>
            </a:r>
            <a:r>
              <a:rPr lang="en-US" altLang="zh-CN" sz="1600" dirty="0"/>
              <a:t>2-6</a:t>
            </a:r>
            <a:r>
              <a:rPr lang="zh-CN" altLang="en-US" sz="1600" dirty="0"/>
              <a:t>日</a:t>
            </a:r>
            <a:endParaRPr lang="en-US" altLang="zh-CN" sz="1600" dirty="0"/>
          </a:p>
          <a:p>
            <a:pPr marL="342900" lvl="0" indent="-342900" algn="just">
              <a:buFont typeface="+mj-lt"/>
              <a:buAutoNum type="arabicPeriod"/>
            </a:pPr>
            <a:r>
              <a:rPr lang="zh-CN" altLang="en-US" sz="1600" dirty="0"/>
              <a:t>周子煊，</a:t>
            </a:r>
            <a:r>
              <a:rPr lang="en-US" altLang="zh-CN" sz="1600" dirty="0"/>
              <a:t>Progress on the MDC Track Reconstruction for STCF L1 Trigger Pre-Research. </a:t>
            </a:r>
            <a:r>
              <a:rPr lang="zh-CN" altLang="en-US" sz="1600" dirty="0"/>
              <a:t>第二届粒子物理实验径迹重建研讨会，广东惠州，</a:t>
            </a:r>
            <a:r>
              <a:rPr lang="en-US" altLang="zh-CN" sz="1600" dirty="0"/>
              <a:t>2025</a:t>
            </a:r>
            <a:r>
              <a:rPr lang="zh-CN" altLang="en-US" sz="1600" dirty="0"/>
              <a:t>年</a:t>
            </a:r>
            <a:r>
              <a:rPr lang="en-US" altLang="zh-CN" sz="1600" dirty="0"/>
              <a:t>7</a:t>
            </a:r>
            <a:r>
              <a:rPr lang="zh-CN" altLang="en-US" sz="1600" dirty="0"/>
              <a:t>月</a:t>
            </a:r>
            <a:r>
              <a:rPr lang="en-US" altLang="zh-CN" sz="1600" dirty="0"/>
              <a:t>21-23</a:t>
            </a:r>
            <a:r>
              <a:rPr lang="zh-CN" altLang="en-US" sz="1600" dirty="0"/>
              <a:t>日</a:t>
            </a:r>
            <a:r>
              <a:rPr lang="en-US" altLang="zh-CN" sz="1600" dirty="0"/>
              <a:t>.</a:t>
            </a:r>
          </a:p>
          <a:p>
            <a:pPr marL="342900" indent="-342900" algn="just">
              <a:buFont typeface="+mj-lt"/>
              <a:buAutoNum type="arabicPeriod"/>
            </a:pPr>
            <a:r>
              <a:rPr lang="zh-CN" altLang="en-US" sz="1600" dirty="0"/>
              <a:t>封常青，机器学习</a:t>
            </a:r>
            <a:r>
              <a:rPr lang="en-US" altLang="zh-CN" sz="1600" dirty="0"/>
              <a:t>FPGA</a:t>
            </a:r>
            <a:r>
              <a:rPr lang="zh-CN" altLang="en-US" sz="1600" dirty="0"/>
              <a:t>加速在</a:t>
            </a:r>
            <a:r>
              <a:rPr lang="en-US" altLang="zh-CN" sz="1600" dirty="0"/>
              <a:t>STCF</a:t>
            </a:r>
            <a:r>
              <a:rPr lang="zh-CN" altLang="en-US" sz="1600" dirty="0"/>
              <a:t>触发预研中的初步应用，青岛</a:t>
            </a:r>
            <a:r>
              <a:rPr lang="en-US" altLang="zh-CN" sz="1600" dirty="0"/>
              <a:t>: </a:t>
            </a:r>
            <a:r>
              <a:rPr lang="zh-CN" altLang="en-US" sz="1600" dirty="0"/>
              <a:t>第三届量子计算与机器学习研讨会</a:t>
            </a:r>
            <a:r>
              <a:rPr lang="en-US" altLang="zh-CN" sz="1600" dirty="0"/>
              <a:t>, 2025.8.</a:t>
            </a:r>
          </a:p>
          <a:p>
            <a:pPr marL="342900" indent="-342900" algn="just">
              <a:buFont typeface="+mj-lt"/>
              <a:buAutoNum type="arabicPeriod"/>
            </a:pPr>
            <a:r>
              <a:rPr lang="zh-CN" altLang="en-US" sz="1600" dirty="0"/>
              <a:t>彭亮，基于异构框架的</a:t>
            </a:r>
            <a:r>
              <a:rPr lang="en" altLang="zh-CN" sz="1600" dirty="0"/>
              <a:t>STCF MDC HLT</a:t>
            </a:r>
            <a:r>
              <a:rPr lang="zh-CN" altLang="en-US" sz="1600" dirty="0"/>
              <a:t>算法研究进展</a:t>
            </a:r>
            <a:r>
              <a:rPr lang="en-US" altLang="zh-CN" sz="1600" dirty="0"/>
              <a:t>.</a:t>
            </a:r>
            <a:r>
              <a:rPr lang="zh-CN" altLang="en-US" sz="1600" dirty="0"/>
              <a:t> </a:t>
            </a:r>
            <a:r>
              <a:rPr lang="en-US" altLang="zh-CN" sz="1600" dirty="0"/>
              <a:t>2026</a:t>
            </a:r>
            <a:r>
              <a:rPr lang="zh-CN" altLang="en-US" sz="1600" dirty="0"/>
              <a:t>年超级陶粲装置研讨会，陕西西安，</a:t>
            </a:r>
            <a:r>
              <a:rPr lang="en-US" altLang="zh-CN" sz="1600" dirty="0"/>
              <a:t>2026</a:t>
            </a:r>
            <a:r>
              <a:rPr lang="zh-CN" altLang="en-US" sz="1600" dirty="0"/>
              <a:t>年</a:t>
            </a:r>
            <a:r>
              <a:rPr lang="en-US" altLang="zh-CN" sz="1600" dirty="0"/>
              <a:t>6</a:t>
            </a:r>
            <a:r>
              <a:rPr lang="zh-CN" altLang="en-US" sz="1600" dirty="0"/>
              <a:t>月</a:t>
            </a:r>
            <a:r>
              <a:rPr lang="en-US" altLang="zh-CN" sz="1600" dirty="0"/>
              <a:t>30</a:t>
            </a:r>
            <a:r>
              <a:rPr lang="zh-CN" altLang="en-US" sz="1600" dirty="0"/>
              <a:t>日</a:t>
            </a:r>
            <a:r>
              <a:rPr lang="en-US" altLang="zh-CN" sz="1600" dirty="0"/>
              <a:t>-7</a:t>
            </a:r>
            <a:r>
              <a:rPr lang="zh-CN" altLang="en-US" sz="1600" dirty="0"/>
              <a:t>月</a:t>
            </a:r>
            <a:r>
              <a:rPr lang="en-US" altLang="zh-CN" sz="1600" dirty="0"/>
              <a:t>5</a:t>
            </a:r>
            <a:r>
              <a:rPr lang="zh-CN" altLang="en-US" sz="1600" dirty="0"/>
              <a:t>日</a:t>
            </a:r>
            <a:endParaRPr lang="en-US" altLang="zh-CN" sz="1600" dirty="0"/>
          </a:p>
          <a:p>
            <a:pPr marL="342900" indent="-342900" algn="just">
              <a:buFont typeface="+mj-lt"/>
              <a:buAutoNum type="arabicPeriod"/>
            </a:pPr>
            <a:r>
              <a:rPr lang="zh-CN" altLang="en-US" sz="1600" dirty="0"/>
              <a:t>程渊斐</a:t>
            </a:r>
            <a:r>
              <a:rPr lang="en-US" altLang="zh-CN" sz="1600" dirty="0"/>
              <a:t>, </a:t>
            </a:r>
            <a:r>
              <a:rPr lang="zh-CN" altLang="en-US" sz="1600" dirty="0"/>
              <a:t>封常青等，机器学习在粒子物理实验电子学系统中的应用研究，深圳</a:t>
            </a:r>
            <a:r>
              <a:rPr lang="en-US" altLang="zh-CN" sz="1600" dirty="0"/>
              <a:t>: </a:t>
            </a:r>
            <a:r>
              <a:rPr lang="zh-CN" altLang="en-US" sz="1600" dirty="0"/>
              <a:t>第四届量子计算与机器学习研讨会</a:t>
            </a:r>
            <a:r>
              <a:rPr lang="en-US" altLang="zh-CN" sz="1600" dirty="0"/>
              <a:t>, 2026.8.</a:t>
            </a:r>
          </a:p>
        </p:txBody>
      </p:sp>
    </p:spTree>
    <p:extLst>
      <p:ext uri="{BB962C8B-B14F-4D97-AF65-F5344CB8AC3E}">
        <p14:creationId xmlns:p14="http://schemas.microsoft.com/office/powerpoint/2010/main" val="189935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人才培养情况</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29</a:t>
            </a:fld>
            <a:endParaRPr lang="zh-CN" altLang="en-US"/>
          </a:p>
        </p:txBody>
      </p:sp>
      <p:sp>
        <p:nvSpPr>
          <p:cNvPr id="5" name="文本框 4"/>
          <p:cNvSpPr txBox="1"/>
          <p:nvPr/>
        </p:nvSpPr>
        <p:spPr>
          <a:xfrm>
            <a:off x="232448" y="921011"/>
            <a:ext cx="9746343" cy="2563394"/>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000" dirty="0">
                <a:solidFill>
                  <a:srgbClr val="0000FF"/>
                </a:solidFill>
                <a:latin typeface="微软雅黑" panose="020B0503020204020204" pitchFamily="34" charset="-122"/>
                <a:ea typeface="微软雅黑" panose="020B0503020204020204" pitchFamily="34" charset="-122"/>
              </a:rPr>
              <a:t>已毕业学生</a:t>
            </a:r>
            <a:endParaRPr lang="en-US" altLang="zh-CN" sz="2000" dirty="0">
              <a:solidFill>
                <a:srgbClr val="C00000"/>
              </a:solidFill>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郝艺迪，硕士毕业（</a:t>
            </a:r>
            <a:r>
              <a:rPr lang="en-US" altLang="zh-CN" dirty="0">
                <a:latin typeface="微软雅黑" panose="020B0503020204020204" pitchFamily="34" charset="-122"/>
                <a:ea typeface="微软雅黑" panose="020B0503020204020204" pitchFamily="34" charset="-122"/>
                <a:sym typeface="+mn-ea"/>
              </a:rPr>
              <a:t>2025</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月</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en-US" altLang="zh-CN" sz="1600" i="0" dirty="0">
                <a:solidFill>
                  <a:srgbClr val="000000"/>
                </a:solidFill>
                <a:effectLst/>
                <a:latin typeface="微软雅黑" panose="020B0503020204020204" pitchFamily="34" charset="-122"/>
                <a:ea typeface="微软雅黑" panose="020B0503020204020204" pitchFamily="34" charset="-122"/>
              </a:rPr>
              <a:t>STCF </a:t>
            </a:r>
            <a:r>
              <a:rPr lang="zh-CN" altLang="en-US" sz="1600" i="0" dirty="0">
                <a:solidFill>
                  <a:srgbClr val="000000"/>
                </a:solidFill>
                <a:effectLst/>
                <a:latin typeface="微软雅黑" panose="020B0503020204020204" pitchFamily="34" charset="-122"/>
                <a:ea typeface="微软雅黑" panose="020B0503020204020204" pitchFamily="34" charset="-122"/>
              </a:rPr>
              <a:t>一级触发的 </a:t>
            </a:r>
            <a:r>
              <a:rPr lang="en-US" altLang="zh-CN" sz="1600" i="0" dirty="0">
                <a:solidFill>
                  <a:srgbClr val="000000"/>
                </a:solidFill>
                <a:effectLst/>
                <a:latin typeface="微软雅黑" panose="020B0503020204020204" pitchFamily="34" charset="-122"/>
                <a:ea typeface="微软雅黑" panose="020B0503020204020204" pitchFamily="34" charset="-122"/>
              </a:rPr>
              <a:t>MDC </a:t>
            </a:r>
            <a:r>
              <a:rPr lang="zh-CN" altLang="en-US" sz="1600" i="0" dirty="0">
                <a:solidFill>
                  <a:srgbClr val="000000"/>
                </a:solidFill>
                <a:effectLst/>
                <a:latin typeface="微软雅黑" panose="020B0503020204020204" pitchFamily="34" charset="-122"/>
                <a:ea typeface="微软雅黑" panose="020B0503020204020204" pitchFamily="34" charset="-122"/>
              </a:rPr>
              <a:t>三维径迹重建算法及 </a:t>
            </a:r>
            <a:r>
              <a:rPr lang="en-US" altLang="zh-CN" sz="1600" i="0" dirty="0">
                <a:solidFill>
                  <a:srgbClr val="000000"/>
                </a:solidFill>
                <a:effectLst/>
                <a:latin typeface="微软雅黑" panose="020B0503020204020204" pitchFamily="34" charset="-122"/>
                <a:ea typeface="微软雅黑" panose="020B0503020204020204" pitchFamily="34" charset="-122"/>
              </a:rPr>
              <a:t>FPGA </a:t>
            </a:r>
            <a:r>
              <a:rPr lang="zh-CN" altLang="en-US" sz="1600" i="0" dirty="0">
                <a:solidFill>
                  <a:srgbClr val="000000"/>
                </a:solidFill>
                <a:effectLst/>
                <a:latin typeface="微软雅黑" panose="020B0503020204020204" pitchFamily="34" charset="-122"/>
                <a:ea typeface="微软雅黑" panose="020B0503020204020204" pitchFamily="34" charset="-122"/>
              </a:rPr>
              <a:t>实现研究</a:t>
            </a:r>
            <a:r>
              <a:rPr lang="zh-CN" altLang="en-US" sz="1600" dirty="0">
                <a:latin typeface="微软雅黑" panose="020B0503020204020204" pitchFamily="34" charset="-122"/>
                <a:ea typeface="微软雅黑" panose="020B0503020204020204" pitchFamily="34" charset="-122"/>
              </a:rPr>
              <a:t>，中国科学技术大学。</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刘世琛，硕士毕业（</a:t>
            </a:r>
            <a:r>
              <a:rPr lang="en-US" altLang="zh-CN" dirty="0">
                <a:latin typeface="微软雅黑" panose="020B0503020204020204" pitchFamily="34" charset="-122"/>
                <a:ea typeface="微软雅黑" panose="020B0503020204020204" pitchFamily="34" charset="-122"/>
                <a:sym typeface="+mn-ea"/>
              </a:rPr>
              <a:t>2025</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月</a:t>
            </a:r>
            <a:r>
              <a:rPr lang="zh-CN" altLang="en-US"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超级陶粲装置</a:t>
            </a:r>
            <a:r>
              <a:rPr lang="en-US" altLang="zh-CN" sz="1600" dirty="0">
                <a:latin typeface="微软雅黑" panose="020B0503020204020204" pitchFamily="34" charset="-122"/>
                <a:ea typeface="微软雅黑" panose="020B0503020204020204" pitchFamily="34" charset="-122"/>
              </a:rPr>
              <a:t>DAQ</a:t>
            </a:r>
            <a:r>
              <a:rPr lang="zh-CN" altLang="en-US" sz="1600" dirty="0">
                <a:latin typeface="微软雅黑" panose="020B0503020204020204" pitchFamily="34" charset="-122"/>
                <a:ea typeface="微软雅黑" panose="020B0503020204020204" pitchFamily="34" charset="-122"/>
              </a:rPr>
              <a:t>系统中基于</a:t>
            </a:r>
            <a:r>
              <a:rPr lang="en-US" altLang="zh-CN" sz="1600" dirty="0">
                <a:latin typeface="微软雅黑" panose="020B0503020204020204" pitchFamily="34" charset="-122"/>
                <a:ea typeface="微软雅黑" panose="020B0503020204020204" pitchFamily="34" charset="-122"/>
              </a:rPr>
              <a:t>PCIe</a:t>
            </a:r>
            <a:r>
              <a:rPr lang="zh-CN" altLang="en-US" sz="1600" dirty="0">
                <a:latin typeface="微软雅黑" panose="020B0503020204020204" pitchFamily="34" charset="-122"/>
                <a:ea typeface="微软雅黑" panose="020B0503020204020204" pitchFamily="34" charset="-122"/>
              </a:rPr>
              <a:t>的高速数据汇集模块研究，东南大学、华中师范大学联合培养。</a:t>
            </a:r>
            <a:endParaRPr lang="en-US" altLang="zh-CN" sz="16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周子煊，本科毕业（</a:t>
            </a:r>
            <a:r>
              <a:rPr lang="en-US" altLang="zh-CN" dirty="0">
                <a:latin typeface="微软雅黑" panose="020B0503020204020204" pitchFamily="34" charset="-122"/>
                <a:ea typeface="微软雅黑" panose="020B0503020204020204" pitchFamily="34" charset="-122"/>
                <a:sym typeface="+mn-ea"/>
              </a:rPr>
              <a:t>2025</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月</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en-US" altLang="zh-CN" sz="1600" dirty="0">
                <a:latin typeface="微软雅黑" panose="020B0503020204020204" pitchFamily="34" charset="-122"/>
                <a:ea typeface="微软雅黑" panose="020B0503020204020204" pitchFamily="34" charset="-122"/>
              </a:rPr>
              <a:t>STCF</a:t>
            </a:r>
            <a:r>
              <a:rPr lang="zh-CN" altLang="en-US" sz="1600" dirty="0">
                <a:latin typeface="微软雅黑" panose="020B0503020204020204" pitchFamily="34" charset="-122"/>
                <a:ea typeface="微软雅黑" panose="020B0503020204020204" pitchFamily="34" charset="-122"/>
              </a:rPr>
              <a:t>一级触发主漂移室短径迹识别和重建算法设计，中国科学技术大学。</a:t>
            </a:r>
            <a:endParaRPr lang="en-US" altLang="zh-CN" sz="16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8112293" y="3116960"/>
            <a:ext cx="3877995" cy="3249021"/>
            <a:chOff x="4404672" y="2537895"/>
            <a:chExt cx="4856839" cy="4039569"/>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366">
              <a:off x="4404672" y="2537895"/>
              <a:ext cx="2856944" cy="403956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074" y="4452309"/>
              <a:ext cx="3086437" cy="205780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0" name="文本框 9"/>
          <p:cNvSpPr txBox="1"/>
          <p:nvPr/>
        </p:nvSpPr>
        <p:spPr>
          <a:xfrm>
            <a:off x="7606303" y="6447724"/>
            <a:ext cx="3163297" cy="338554"/>
          </a:xfrm>
          <a:prstGeom prst="rect">
            <a:avLst/>
          </a:prstGeom>
          <a:noFill/>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组织面向学生群体的</a:t>
            </a:r>
            <a:r>
              <a:rPr lang="zh-CN" altLang="en-US" sz="1600" dirty="0">
                <a:effectLst/>
                <a:latin typeface="微软雅黑" panose="020B0503020204020204" pitchFamily="34" charset="-122"/>
                <a:ea typeface="微软雅黑" panose="020B0503020204020204" pitchFamily="34" charset="-122"/>
                <a:cs typeface="Times New Roman" panose="02020603050405020304" pitchFamily="18" charset="0"/>
              </a:rPr>
              <a:t>学术交流会</a:t>
            </a:r>
            <a:endParaRPr lang="zh-CN" altLang="en-US" sz="16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257135" y="3390755"/>
            <a:ext cx="5532746" cy="3439724"/>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p"/>
              <a:defRPr/>
            </a:pPr>
            <a:r>
              <a:rPr lang="zh-CN" altLang="en-US" sz="2000" dirty="0">
                <a:solidFill>
                  <a:srgbClr val="0000FF"/>
                </a:solidFill>
                <a:latin typeface="微软雅黑" panose="020B0503020204020204" pitchFamily="34" charset="-122"/>
                <a:ea typeface="微软雅黑" panose="020B0503020204020204" pitchFamily="34" charset="-122"/>
              </a:rPr>
              <a:t>在读学生</a:t>
            </a:r>
            <a:endParaRPr lang="en-US" altLang="zh-CN" sz="2000" dirty="0">
              <a:latin typeface="微软雅黑" panose="020B0503020204020204" pitchFamily="34" charset="-122"/>
              <a:ea typeface="微软雅黑" panose="020B0503020204020204" pitchFamily="34" charset="-122"/>
            </a:endParaRP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在读博士生</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人：王君宸（中国科大），贺绍相（华中师大）。</a:t>
            </a:r>
          </a:p>
          <a:p>
            <a:pPr marL="285750"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在读硕士生</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人：杨诚、周子煊（中国科大）；来小康、代薇、赵子文（华中师大）；陈鑫、王豪杰、郭兆立、赵佳睿、张宝林（湖南科大）。</a:t>
            </a:r>
            <a:endParaRPr lang="en-US" altLang="zh-CN" dirty="0">
              <a:latin typeface="微软雅黑" panose="020B0503020204020204" pitchFamily="34" charset="-122"/>
              <a:ea typeface="微软雅黑" panose="020B0503020204020204" pitchFamily="34" charset="-122"/>
            </a:endParaRPr>
          </a:p>
          <a:p>
            <a:pPr marL="342900" indent="-342900">
              <a:lnSpc>
                <a:spcPct val="130000"/>
              </a:lnSpc>
              <a:buFont typeface="Wingdings" panose="05000000000000000000" pitchFamily="2" charset="2"/>
              <a:buChar char="p"/>
            </a:pPr>
            <a:r>
              <a:rPr lang="zh-CN" altLang="en-US" sz="2000" dirty="0">
                <a:solidFill>
                  <a:srgbClr val="0000FF"/>
                </a:solidFill>
                <a:latin typeface="微软雅黑" panose="020B0503020204020204" pitchFamily="34" charset="-122"/>
                <a:ea typeface="微软雅黑" panose="020B0503020204020204" pitchFamily="34" charset="-122"/>
              </a:rPr>
              <a:t>高层次人才</a:t>
            </a:r>
            <a:endParaRPr lang="en-US" altLang="zh-CN" sz="2000" dirty="0">
              <a:solidFill>
                <a:srgbClr val="0000FF"/>
              </a:solidFill>
              <a:latin typeface="微软雅黑" panose="020B0503020204020204" pitchFamily="34" charset="-122"/>
              <a:ea typeface="微软雅黑" panose="020B0503020204020204" pitchFamily="34" charset="-122"/>
            </a:endParaRPr>
          </a:p>
          <a:p>
            <a:pPr marL="342900" indent="-34290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项目骨干李慧霖获得湖南省芙蓉计划科技领军人才项目（高端科技人才类，</a:t>
            </a:r>
            <a:r>
              <a:rPr lang="en-US" altLang="zh-CN" dirty="0">
                <a:latin typeface="微软雅黑" panose="020B0503020204020204" pitchFamily="34" charset="-122"/>
                <a:ea typeface="微软雅黑" panose="020B0503020204020204" pitchFamily="34" charset="-122"/>
              </a:rPr>
              <a:t>2025</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a:t>
            </a:r>
          </a:p>
        </p:txBody>
      </p:sp>
      <p:pic>
        <p:nvPicPr>
          <p:cNvPr id="13" name="图片 12">
            <a:extLst>
              <a:ext uri="{FF2B5EF4-FFF2-40B4-BE49-F238E27FC236}">
                <a16:creationId xmlns:a16="http://schemas.microsoft.com/office/drawing/2014/main" id="{6D24655B-0FFF-457B-B3FE-8E31C17F7C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01132">
            <a:off x="6377836" y="3655115"/>
            <a:ext cx="1784551" cy="275118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参加国际学术会议</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30</a:t>
            </a:fld>
            <a:endParaRPr lang="zh-CN" altLang="en-US"/>
          </a:p>
        </p:txBody>
      </p:sp>
      <p:sp>
        <p:nvSpPr>
          <p:cNvPr id="6" name="文本框 5"/>
          <p:cNvSpPr txBox="1"/>
          <p:nvPr/>
        </p:nvSpPr>
        <p:spPr>
          <a:xfrm>
            <a:off x="221673" y="1495262"/>
            <a:ext cx="7341694" cy="1537409"/>
          </a:xfrm>
          <a:prstGeom prst="rect">
            <a:avLst/>
          </a:prstGeom>
          <a:noFill/>
        </p:spPr>
        <p:txBody>
          <a:bodyPr wrap="square">
            <a:spAutoFit/>
          </a:bodyPr>
          <a:lstStyle/>
          <a:p>
            <a:pPr algn="just">
              <a:lnSpc>
                <a:spcPct val="120000"/>
              </a:lnSpc>
            </a:pPr>
            <a:r>
              <a:rPr lang="en-US" altLang="zh-CN" sz="2000" dirty="0">
                <a:effectLst/>
                <a:latin typeface="Times New Roman" panose="02020603050405020304" pitchFamily="18" charset="0"/>
                <a:ea typeface="宋体" panose="02010600030101010101" pitchFamily="2" charset="-122"/>
              </a:rPr>
              <a:t>1.  Y. Hao, </a:t>
            </a:r>
            <a:r>
              <a:rPr lang="en-US" altLang="zh-CN" sz="2000" dirty="0">
                <a:solidFill>
                  <a:srgbClr val="C00000"/>
                </a:solidFill>
                <a:effectLst/>
                <a:latin typeface="Times New Roman" panose="02020603050405020304" pitchFamily="18" charset="0"/>
                <a:ea typeface="宋体" panose="02010600030101010101" pitchFamily="2" charset="-122"/>
              </a:rPr>
              <a:t>MDC Track Reconstruction for the Pre-Research of STCF L1 Trigger. </a:t>
            </a:r>
            <a:r>
              <a:rPr lang="en-US" altLang="zh-CN" sz="2000" dirty="0">
                <a:effectLst/>
                <a:latin typeface="Times New Roman" panose="02020603050405020304" pitchFamily="18" charset="0"/>
                <a:ea typeface="宋体" panose="02010600030101010101" pitchFamily="2" charset="-122"/>
              </a:rPr>
              <a:t>Workshop of Tracking in Particle Physics Experiments, Zhengzhou, Henan, May 16-19, 2024.</a:t>
            </a:r>
          </a:p>
          <a:p>
            <a:pPr algn="just">
              <a:lnSpc>
                <a:spcPct val="120000"/>
              </a:lnSpc>
            </a:pPr>
            <a:endParaRPr lang="en-US" altLang="zh-CN" sz="2000" dirty="0">
              <a:effectLst/>
              <a:latin typeface="Times New Roman" panose="02020603050405020304" pitchFamily="18" charset="0"/>
              <a:ea typeface="宋体" panose="02010600030101010101" pitchFamily="2" charset="-122"/>
            </a:endParaRPr>
          </a:p>
        </p:txBody>
      </p:sp>
      <p:pic>
        <p:nvPicPr>
          <p:cNvPr id="9" name="图片 8">
            <a:extLst>
              <a:ext uri="{FF2B5EF4-FFF2-40B4-BE49-F238E27FC236}">
                <a16:creationId xmlns:a16="http://schemas.microsoft.com/office/drawing/2014/main" id="{5CDCE934-7F79-4176-9FBC-88BA1D1286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056" y="3611419"/>
            <a:ext cx="5755868" cy="27797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4E54ABE2-77B0-4833-B436-AFFD40F1FDEE}"/>
              </a:ext>
            </a:extLst>
          </p:cNvPr>
          <p:cNvSpPr txBox="1"/>
          <p:nvPr/>
        </p:nvSpPr>
        <p:spPr>
          <a:xfrm>
            <a:off x="6636326" y="4078815"/>
            <a:ext cx="5084618" cy="1906740"/>
          </a:xfrm>
          <a:prstGeom prst="rect">
            <a:avLst/>
          </a:prstGeom>
          <a:noFill/>
        </p:spPr>
        <p:txBody>
          <a:bodyPr wrap="square">
            <a:spAutoFit/>
          </a:bodyPr>
          <a:lstStyle/>
          <a:p>
            <a:pPr algn="just">
              <a:lnSpc>
                <a:spcPct val="120000"/>
              </a:lnSpc>
            </a:pPr>
            <a:r>
              <a:rPr lang="nb-NO" altLang="zh-CN" sz="2000" dirty="0">
                <a:latin typeface="+mj-lt"/>
                <a:ea typeface="微软雅黑" panose="020B0503020204020204" pitchFamily="34" charset="-122"/>
              </a:rPr>
              <a:t>2.  Z. Zhou, </a:t>
            </a:r>
            <a:r>
              <a:rPr lang="en-US" altLang="zh-CN" sz="2000" u="none" strike="noStrike" dirty="0">
                <a:solidFill>
                  <a:srgbClr val="C00000"/>
                </a:solidFill>
                <a:effectLst/>
                <a:latin typeface="Times New Roman" panose="02020603050405020304" pitchFamily="18" charset="0"/>
                <a:ea typeface="宋体" panose="02010600030101010101" pitchFamily="2" charset="-122"/>
                <a:cs typeface="黑体" panose="02010609060101010101" pitchFamily="49" charset="-122"/>
              </a:rPr>
              <a:t>Progress on the MDC Track Reconstruction for STCF L1 Trigger Pre-Research</a:t>
            </a:r>
            <a:r>
              <a:rPr lang="en-US" altLang="zh-CN" sz="2000" dirty="0">
                <a:solidFill>
                  <a:srgbClr val="C00000"/>
                </a:solidFill>
                <a:effectLst/>
                <a:latin typeface="Times New Roman" panose="02020603050405020304" pitchFamily="18" charset="0"/>
                <a:ea typeface="宋体" panose="02010600030101010101" pitchFamily="2" charset="-122"/>
              </a:rPr>
              <a:t>. </a:t>
            </a:r>
            <a:r>
              <a:rPr lang="en-US" altLang="zh-CN" sz="2000" dirty="0"/>
              <a:t>The 6th International Workshop on Future Tau-Charm Facilities (FTCF2024), Guangzhou, China, November 17–21, 2024.</a:t>
            </a:r>
            <a:endParaRPr lang="zh-CN" altLang="zh-CN" sz="2000" kern="100" dirty="0">
              <a:effectLst/>
              <a:ea typeface="黑体" panose="02010609060101010101" pitchFamily="49" charset="-122"/>
              <a:cs typeface="黑体" panose="02010609060101010101" pitchFamily="49" charset="-122"/>
            </a:endParaRPr>
          </a:p>
        </p:txBody>
      </p:sp>
      <p:pic>
        <p:nvPicPr>
          <p:cNvPr id="5" name="图片 4">
            <a:extLst>
              <a:ext uri="{FF2B5EF4-FFF2-40B4-BE49-F238E27FC236}">
                <a16:creationId xmlns:a16="http://schemas.microsoft.com/office/drawing/2014/main" id="{1BCC76AF-A91F-4770-A7AF-995483F363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5029" y="1137647"/>
            <a:ext cx="4005915" cy="26740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赴欧洲核子中心（</a:t>
            </a:r>
            <a:r>
              <a:rPr lang="en-US" altLang="zh-CN" dirty="0"/>
              <a:t>CERN</a:t>
            </a:r>
            <a:r>
              <a:rPr lang="zh-CN" altLang="en-US" dirty="0"/>
              <a:t>）参加</a:t>
            </a:r>
            <a:r>
              <a:rPr lang="en-US" altLang="zh-CN" dirty="0"/>
              <a:t>STCF</a:t>
            </a:r>
            <a:r>
              <a:rPr lang="zh-CN" altLang="en-US" dirty="0"/>
              <a:t>束流实验</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31</a:t>
            </a:fld>
            <a:endParaRPr lang="zh-CN" altLang="en-US"/>
          </a:p>
        </p:txBody>
      </p:sp>
      <p:pic>
        <p:nvPicPr>
          <p:cNvPr id="7" name="图片 6">
            <a:extLst>
              <a:ext uri="{FF2B5EF4-FFF2-40B4-BE49-F238E27FC236}">
                <a16:creationId xmlns:a16="http://schemas.microsoft.com/office/drawing/2014/main" id="{48AA02B8-6E31-4252-A5F6-5B03D260AE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54" t="18722" r="6043" b="11998"/>
          <a:stretch/>
        </p:blipFill>
        <p:spPr>
          <a:xfrm>
            <a:off x="765628" y="1684551"/>
            <a:ext cx="4852051" cy="2995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a:extLst>
              <a:ext uri="{FF2B5EF4-FFF2-40B4-BE49-F238E27FC236}">
                <a16:creationId xmlns:a16="http://schemas.microsoft.com/office/drawing/2014/main" id="{FA2680FA-6D66-4651-8FFC-11A170BC606B}"/>
              </a:ext>
            </a:extLst>
          </p:cNvPr>
          <p:cNvSpPr txBox="1"/>
          <p:nvPr/>
        </p:nvSpPr>
        <p:spPr>
          <a:xfrm>
            <a:off x="1586822" y="4773338"/>
            <a:ext cx="3209661" cy="400110"/>
          </a:xfrm>
          <a:prstGeom prst="rect">
            <a:avLst/>
          </a:prstGeom>
          <a:noFill/>
        </p:spPr>
        <p:txBody>
          <a:bodyPr wrap="none" rtlCol="0">
            <a:spAutoFit/>
          </a:bodyPr>
          <a:lstStyle/>
          <a:p>
            <a:r>
              <a:rPr lang="en-US" altLang="zh-CN" sz="2000" dirty="0"/>
              <a:t>2025.10-11 </a:t>
            </a:r>
            <a:r>
              <a:rPr lang="zh-CN" altLang="en-US" sz="2000" dirty="0"/>
              <a:t>第一次束流实验</a:t>
            </a:r>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6982" t="33868" r="21984" b="12593"/>
          <a:stretch/>
        </p:blipFill>
        <p:spPr>
          <a:xfrm>
            <a:off x="6542483" y="1684550"/>
            <a:ext cx="4551029" cy="2995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CDF164DC-7857-48AA-A1E0-2CBEA51218EB}"/>
              </a:ext>
            </a:extLst>
          </p:cNvPr>
          <p:cNvSpPr txBox="1"/>
          <p:nvPr/>
        </p:nvSpPr>
        <p:spPr>
          <a:xfrm>
            <a:off x="7710062" y="4817832"/>
            <a:ext cx="2877711" cy="400110"/>
          </a:xfrm>
          <a:prstGeom prst="rect">
            <a:avLst/>
          </a:prstGeom>
          <a:noFill/>
        </p:spPr>
        <p:txBody>
          <a:bodyPr wrap="none" rtlCol="0">
            <a:spAutoFit/>
          </a:bodyPr>
          <a:lstStyle/>
          <a:p>
            <a:r>
              <a:rPr lang="en-US" altLang="zh-CN" sz="2000" dirty="0"/>
              <a:t>2025.12 </a:t>
            </a:r>
            <a:r>
              <a:rPr lang="zh-CN" altLang="en-US" sz="2000" dirty="0"/>
              <a:t>第二次束流实验</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超级陶粲装置预研阶段验收</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32</a:t>
            </a:fld>
            <a:endParaRPr lang="zh-CN" altLang="en-US" dirty="0"/>
          </a:p>
        </p:txBody>
      </p:sp>
      <p:sp>
        <p:nvSpPr>
          <p:cNvPr id="11" name="文本框 10">
            <a:extLst>
              <a:ext uri="{FF2B5EF4-FFF2-40B4-BE49-F238E27FC236}">
                <a16:creationId xmlns:a16="http://schemas.microsoft.com/office/drawing/2014/main" id="{FA2680FA-6D66-4651-8FFC-11A170BC606B}"/>
              </a:ext>
            </a:extLst>
          </p:cNvPr>
          <p:cNvSpPr txBox="1"/>
          <p:nvPr/>
        </p:nvSpPr>
        <p:spPr>
          <a:xfrm>
            <a:off x="1879878" y="5723850"/>
            <a:ext cx="2236510" cy="400110"/>
          </a:xfrm>
          <a:prstGeom prst="rect">
            <a:avLst/>
          </a:prstGeom>
          <a:noFill/>
        </p:spPr>
        <p:txBody>
          <a:bodyPr wrap="none" rtlCol="0">
            <a:spAutoFit/>
          </a:bodyPr>
          <a:lstStyle/>
          <a:p>
            <a:r>
              <a:rPr lang="zh-CN" altLang="en-US" sz="2000" dirty="0"/>
              <a:t>全局触发验收现场</a:t>
            </a:r>
          </a:p>
        </p:txBody>
      </p:sp>
      <p:sp>
        <p:nvSpPr>
          <p:cNvPr id="12" name="文本框 11">
            <a:extLst>
              <a:ext uri="{FF2B5EF4-FFF2-40B4-BE49-F238E27FC236}">
                <a16:creationId xmlns:a16="http://schemas.microsoft.com/office/drawing/2014/main" id="{CDF164DC-7857-48AA-A1E0-2CBEA51218EB}"/>
              </a:ext>
            </a:extLst>
          </p:cNvPr>
          <p:cNvSpPr txBox="1"/>
          <p:nvPr/>
        </p:nvSpPr>
        <p:spPr>
          <a:xfrm>
            <a:off x="7626770" y="5723850"/>
            <a:ext cx="3005951" cy="400110"/>
          </a:xfrm>
          <a:prstGeom prst="rect">
            <a:avLst/>
          </a:prstGeom>
          <a:noFill/>
        </p:spPr>
        <p:txBody>
          <a:bodyPr wrap="none" rtlCol="0">
            <a:spAutoFit/>
          </a:bodyPr>
          <a:lstStyle/>
          <a:p>
            <a:r>
              <a:rPr lang="zh-CN" altLang="en-US" sz="2000" dirty="0"/>
              <a:t>时钟与数据传输验收现场</a:t>
            </a:r>
          </a:p>
        </p:txBody>
      </p:sp>
      <p:pic>
        <p:nvPicPr>
          <p:cNvPr id="5" name="图片 4">
            <a:extLst>
              <a:ext uri="{FF2B5EF4-FFF2-40B4-BE49-F238E27FC236}">
                <a16:creationId xmlns:a16="http://schemas.microsoft.com/office/drawing/2014/main" id="{800180FC-4576-4520-AEA8-A4D9B9D9E2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444" y="1551139"/>
            <a:ext cx="5180340" cy="3883737"/>
          </a:xfrm>
          <a:prstGeom prst="rect">
            <a:avLst/>
          </a:prstGeom>
        </p:spPr>
      </p:pic>
      <p:pic>
        <p:nvPicPr>
          <p:cNvPr id="8" name="图片 7">
            <a:extLst>
              <a:ext uri="{FF2B5EF4-FFF2-40B4-BE49-F238E27FC236}">
                <a16:creationId xmlns:a16="http://schemas.microsoft.com/office/drawing/2014/main" id="{A79F8ED8-E7DB-4BF4-8C60-1A1DBDCA72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9576" y="1550380"/>
            <a:ext cx="5180340" cy="3884496"/>
          </a:xfrm>
          <a:prstGeom prst="rect">
            <a:avLst/>
          </a:prstGeom>
        </p:spPr>
      </p:pic>
      <p:sp>
        <p:nvSpPr>
          <p:cNvPr id="10" name="文本框 9">
            <a:extLst>
              <a:ext uri="{FF2B5EF4-FFF2-40B4-BE49-F238E27FC236}">
                <a16:creationId xmlns:a16="http://schemas.microsoft.com/office/drawing/2014/main" id="{D50C089D-2873-4E65-9B5F-226DC561139C}"/>
              </a:ext>
            </a:extLst>
          </p:cNvPr>
          <p:cNvSpPr txBox="1"/>
          <p:nvPr/>
        </p:nvSpPr>
        <p:spPr>
          <a:xfrm>
            <a:off x="8812143" y="309890"/>
            <a:ext cx="2382907" cy="523220"/>
          </a:xfrm>
          <a:prstGeom prst="rect">
            <a:avLst/>
          </a:prstGeom>
          <a:noFill/>
        </p:spPr>
        <p:txBody>
          <a:bodyPr wrap="square">
            <a:spAutoFit/>
          </a:bodyPr>
          <a:lstStyle/>
          <a:p>
            <a:r>
              <a:rPr lang="zh-CN" altLang="en-US" sz="2800" dirty="0"/>
              <a:t>（</a:t>
            </a:r>
            <a:r>
              <a:rPr lang="en-US" altLang="zh-CN" sz="2800" dirty="0"/>
              <a:t>2026</a:t>
            </a:r>
            <a:r>
              <a:rPr lang="zh-CN" altLang="en-US" sz="2800" dirty="0"/>
              <a:t>年</a:t>
            </a:r>
            <a:r>
              <a:rPr lang="en-US" altLang="zh-CN" sz="2800" dirty="0"/>
              <a:t>9</a:t>
            </a:r>
            <a:r>
              <a:rPr lang="zh-CN" altLang="en-US" sz="2800" dirty="0"/>
              <a:t>月）</a:t>
            </a:r>
          </a:p>
        </p:txBody>
      </p:sp>
    </p:spTree>
    <p:extLst>
      <p:ext uri="{BB962C8B-B14F-4D97-AF65-F5344CB8AC3E}">
        <p14:creationId xmlns:p14="http://schemas.microsoft.com/office/powerpoint/2010/main" val="2523482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摘 要</a:t>
            </a:r>
          </a:p>
        </p:txBody>
      </p:sp>
      <p:sp>
        <p:nvSpPr>
          <p:cNvPr id="3" name="文本框 2"/>
          <p:cNvSpPr txBox="1"/>
          <p:nvPr/>
        </p:nvSpPr>
        <p:spPr>
          <a:xfrm>
            <a:off x="3344097" y="1255963"/>
            <a:ext cx="5293360" cy="4117474"/>
          </a:xfrm>
          <a:prstGeom prst="rect">
            <a:avLst/>
          </a:prstGeom>
          <a:noFill/>
        </p:spPr>
        <p:txBody>
          <a:bodyPr wrap="square" rtlCol="0">
            <a:spAutoFit/>
          </a:bodyPr>
          <a:lstStyle/>
          <a:p>
            <a:pPr>
              <a:lnSpc>
                <a:spcPct val="150000"/>
              </a:lnSpc>
            </a:pPr>
            <a:r>
              <a:rPr lang="zh-CN" altLang="en-US" sz="3600" dirty="0">
                <a:latin typeface="黑体" panose="02010609060101010101" pitchFamily="49" charset="-122"/>
                <a:ea typeface="黑体" panose="02010609060101010101" pitchFamily="49" charset="-122"/>
              </a:rPr>
              <a:t>一、项目背景介绍</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二、工作进展报告</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三、</a:t>
            </a:r>
            <a:r>
              <a:rPr lang="zh-CN" altLang="en-US" sz="3600" b="1" dirty="0">
                <a:latin typeface="黑体" panose="02010609060101010101" pitchFamily="49" charset="-122"/>
                <a:ea typeface="黑体" panose="02010609060101010101" pitchFamily="49" charset="-122"/>
              </a:rPr>
              <a:t>人才培养与国际合作</a:t>
            </a:r>
            <a:endParaRPr lang="en-US" altLang="zh-CN" sz="3600" b="1"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四、</a:t>
            </a:r>
            <a:r>
              <a:rPr lang="zh-CN" altLang="en-US" sz="3600" b="1" dirty="0">
                <a:solidFill>
                  <a:srgbClr val="C00000"/>
                </a:solidFill>
                <a:latin typeface="黑体" panose="02010609060101010101" pitchFamily="49" charset="-122"/>
                <a:ea typeface="黑体" panose="02010609060101010101" pitchFamily="49" charset="-122"/>
              </a:rPr>
              <a:t>经费使用情况</a:t>
            </a:r>
            <a:endParaRPr lang="en-US" altLang="zh-CN" sz="3600" b="1" dirty="0">
              <a:solidFill>
                <a:srgbClr val="C00000"/>
              </a:solidFill>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五、后续工作计划</a:t>
            </a:r>
            <a:endParaRPr lang="en-US" altLang="zh-CN" sz="3600" dirty="0">
              <a:latin typeface="黑体" panose="02010609060101010101" pitchFamily="49" charset="-122"/>
              <a:ea typeface="黑体" panose="02010609060101010101" pitchFamily="49" charset="-122"/>
            </a:endParaRPr>
          </a:p>
        </p:txBody>
      </p:sp>
      <p:sp>
        <p:nvSpPr>
          <p:cNvPr id="6" name="灯片编号占位符 5"/>
          <p:cNvSpPr>
            <a:spLocks noGrp="1"/>
          </p:cNvSpPr>
          <p:nvPr>
            <p:ph type="sldNum" sz="quarter" idx="12"/>
          </p:nvPr>
        </p:nvSpPr>
        <p:spPr/>
        <p:txBody>
          <a:bodyPr/>
          <a:lstStyle/>
          <a:p>
            <a:fld id="{EFB6E2E6-D0CA-48DE-B60E-86B157FAE8E5}" type="slidenum">
              <a:rPr lang="zh-CN" altLang="en-US" smtClean="0"/>
              <a:t>33</a:t>
            </a:fld>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项目总体经费执行情况</a:t>
            </a:r>
          </a:p>
        </p:txBody>
      </p:sp>
      <p:sp>
        <p:nvSpPr>
          <p:cNvPr id="3" name="灯片编号占位符 2"/>
          <p:cNvSpPr>
            <a:spLocks noGrp="1"/>
          </p:cNvSpPr>
          <p:nvPr>
            <p:ph type="sldNum" sz="quarter" idx="12"/>
          </p:nvPr>
        </p:nvSpPr>
        <p:spPr/>
        <p:txBody>
          <a:bodyPr/>
          <a:lstStyle/>
          <a:p>
            <a:fld id="{14AA028F-72E1-4808-9DD3-2CE970B1B937}" type="slidenum">
              <a:rPr lang="zh-CN" altLang="en-US" smtClean="0"/>
              <a:t>34</a:t>
            </a:fld>
            <a:endParaRPr lang="zh-CN" altLang="en-US"/>
          </a:p>
        </p:txBody>
      </p:sp>
      <p:sp>
        <p:nvSpPr>
          <p:cNvPr id="4" name="内容占位符 1">
            <a:extLst>
              <a:ext uri="{FF2B5EF4-FFF2-40B4-BE49-F238E27FC236}">
                <a16:creationId xmlns:a16="http://schemas.microsoft.com/office/drawing/2014/main" id="{23012D30-5155-4969-8D1D-F40AF77E4441}"/>
              </a:ext>
            </a:extLst>
          </p:cNvPr>
          <p:cNvSpPr>
            <a:spLocks noGrp="1"/>
          </p:cNvSpPr>
          <p:nvPr/>
        </p:nvSpPr>
        <p:spPr>
          <a:xfrm>
            <a:off x="510539" y="1085945"/>
            <a:ext cx="11353800" cy="12383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n"/>
            </a:pPr>
            <a:r>
              <a:rPr lang="zh-CN" altLang="en-US" sz="1800" dirty="0">
                <a:latin typeface="黑体" panose="02010609060101010101" pitchFamily="49" charset="-122"/>
                <a:ea typeface="黑体" panose="02010609060101010101" pitchFamily="49" charset="-122"/>
              </a:rPr>
              <a:t>本项目直接经费</a:t>
            </a:r>
            <a:r>
              <a:rPr lang="en-US" altLang="zh-CN" sz="1800" dirty="0">
                <a:latin typeface="黑体" panose="02010609060101010101" pitchFamily="49" charset="-122"/>
                <a:ea typeface="黑体" panose="02010609060101010101" pitchFamily="49" charset="-122"/>
              </a:rPr>
              <a:t>350</a:t>
            </a:r>
            <a:r>
              <a:rPr lang="zh-CN" altLang="en-US" sz="1800" dirty="0">
                <a:latin typeface="黑体" panose="02010609060101010101" pitchFamily="49" charset="-122"/>
                <a:ea typeface="黑体" panose="02010609060101010101" pitchFamily="49" charset="-122"/>
              </a:rPr>
              <a:t>万元，</a:t>
            </a:r>
            <a:r>
              <a:rPr lang="zh-CN" altLang="zh-CN" sz="1800" dirty="0">
                <a:latin typeface="黑体" panose="02010609060101010101" pitchFamily="49" charset="-122"/>
                <a:ea typeface="黑体" panose="02010609060101010101" pitchFamily="49" charset="-122"/>
              </a:rPr>
              <a:t>截至</a:t>
            </a:r>
            <a:r>
              <a:rPr lang="en-US" altLang="zh-CN" sz="1800" dirty="0">
                <a:latin typeface="黑体" panose="02010609060101010101" pitchFamily="49" charset="-122"/>
                <a:ea typeface="黑体" panose="02010609060101010101" pitchFamily="49" charset="-122"/>
              </a:rPr>
              <a:t>2026</a:t>
            </a:r>
            <a:r>
              <a:rPr lang="zh-CN" altLang="zh-CN" sz="1800" dirty="0">
                <a:latin typeface="黑体" panose="02010609060101010101" pitchFamily="49" charset="-122"/>
                <a:ea typeface="黑体" panose="02010609060101010101" pitchFamily="49" charset="-122"/>
              </a:rPr>
              <a:t>年</a:t>
            </a:r>
            <a:r>
              <a:rPr lang="en-US" altLang="zh-CN" sz="1800" dirty="0">
                <a:latin typeface="黑体" panose="02010609060101010101" pitchFamily="49" charset="-122"/>
                <a:ea typeface="黑体" panose="02010609060101010101" pitchFamily="49" charset="-122"/>
              </a:rPr>
              <a:t>9</a:t>
            </a:r>
            <a:r>
              <a:rPr lang="zh-CN" altLang="zh-CN" sz="1800" dirty="0">
                <a:latin typeface="黑体" panose="02010609060101010101" pitchFamily="49" charset="-122"/>
                <a:ea typeface="黑体" panose="02010609060101010101" pitchFamily="49" charset="-122"/>
              </a:rPr>
              <a:t>月</a:t>
            </a:r>
            <a:r>
              <a:rPr lang="en-US" altLang="zh-CN" sz="1800" dirty="0">
                <a:latin typeface="黑体" panose="02010609060101010101" pitchFamily="49" charset="-122"/>
                <a:ea typeface="黑体" panose="02010609060101010101" pitchFamily="49" charset="-122"/>
              </a:rPr>
              <a:t>19</a:t>
            </a:r>
            <a:r>
              <a:rPr lang="zh-CN" altLang="zh-CN" sz="1800" dirty="0">
                <a:latin typeface="黑体" panose="02010609060101010101" pitchFamily="49" charset="-122"/>
                <a:ea typeface="黑体" panose="02010609060101010101" pitchFamily="49" charset="-122"/>
              </a:rPr>
              <a:t>日，</a:t>
            </a:r>
            <a:r>
              <a:rPr lang="zh-CN" altLang="en-US" sz="1800" dirty="0">
                <a:latin typeface="黑体" panose="02010609060101010101" pitchFamily="49" charset="-122"/>
                <a:ea typeface="黑体" panose="02010609060101010101" pitchFamily="49" charset="-122"/>
              </a:rPr>
              <a:t>累计到账经费共计</a:t>
            </a:r>
            <a:r>
              <a:rPr lang="en-US" altLang="zh-CN" sz="1800" dirty="0">
                <a:latin typeface="黑体" panose="02010609060101010101" pitchFamily="49" charset="-122"/>
                <a:ea typeface="黑体" panose="02010609060101010101" pitchFamily="49" charset="-122"/>
              </a:rPr>
              <a:t>425.81</a:t>
            </a:r>
            <a:r>
              <a:rPr lang="zh-CN" altLang="en-US" sz="1800" dirty="0">
                <a:latin typeface="黑体" panose="02010609060101010101" pitchFamily="49" charset="-122"/>
                <a:ea typeface="黑体" panose="02010609060101010101" pitchFamily="49" charset="-122"/>
              </a:rPr>
              <a:t>万元（其中直接经费</a:t>
            </a:r>
            <a:r>
              <a:rPr lang="en-US" altLang="zh-CN" sz="1800" dirty="0">
                <a:latin typeface="黑体" panose="02010609060101010101" pitchFamily="49" charset="-122"/>
                <a:ea typeface="黑体" panose="02010609060101010101" pitchFamily="49" charset="-122"/>
              </a:rPr>
              <a:t>350.00</a:t>
            </a:r>
            <a:r>
              <a:rPr lang="zh-CN" altLang="en-US" sz="1800" dirty="0">
                <a:latin typeface="黑体" panose="02010609060101010101" pitchFamily="49" charset="-122"/>
                <a:ea typeface="黑体" panose="02010609060101010101" pitchFamily="49" charset="-122"/>
              </a:rPr>
              <a:t>万元，间接经费</a:t>
            </a:r>
            <a:r>
              <a:rPr lang="en-US" altLang="zh-CN" sz="1800" dirty="0">
                <a:latin typeface="黑体" panose="02010609060101010101" pitchFamily="49" charset="-122"/>
                <a:ea typeface="黑体" panose="02010609060101010101" pitchFamily="49" charset="-122"/>
              </a:rPr>
              <a:t>75.81</a:t>
            </a:r>
            <a:r>
              <a:rPr lang="zh-CN" altLang="en-US" sz="1800" dirty="0">
                <a:latin typeface="黑体" panose="02010609060101010101" pitchFamily="49" charset="-122"/>
                <a:ea typeface="黑体" panose="02010609060101010101" pitchFamily="49" charset="-122"/>
              </a:rPr>
              <a:t>万元）；直接经费到账</a:t>
            </a:r>
            <a:r>
              <a:rPr lang="en-US" altLang="zh-CN" sz="1800" dirty="0">
                <a:latin typeface="黑体" panose="02010609060101010101" pitchFamily="49" charset="-122"/>
                <a:ea typeface="黑体" panose="02010609060101010101" pitchFamily="49" charset="-122"/>
              </a:rPr>
              <a:t>350</a:t>
            </a:r>
            <a:r>
              <a:rPr lang="zh-CN" altLang="en-US" sz="1800" dirty="0">
                <a:latin typeface="黑体" panose="02010609060101010101" pitchFamily="49" charset="-122"/>
                <a:ea typeface="黑体" panose="02010609060101010101" pitchFamily="49" charset="-122"/>
              </a:rPr>
              <a:t>万元</a:t>
            </a:r>
            <a:r>
              <a:rPr lang="en-US" altLang="zh-CN" sz="1800" dirty="0">
                <a:latin typeface="黑体" panose="02010609060101010101" pitchFamily="49" charset="-122"/>
                <a:ea typeface="黑体" panose="02010609060101010101" pitchFamily="49" charset="-122"/>
              </a:rPr>
              <a:t>(</a:t>
            </a:r>
            <a:r>
              <a:rPr lang="zh-CN" altLang="en-US" sz="1800" b="1" dirty="0">
                <a:solidFill>
                  <a:srgbClr val="C00000"/>
                </a:solidFill>
                <a:latin typeface="黑体" panose="02010609060101010101" pitchFamily="49" charset="-122"/>
                <a:ea typeface="黑体" panose="02010609060101010101" pitchFamily="49" charset="-122"/>
              </a:rPr>
              <a:t>全部到账</a:t>
            </a:r>
            <a:r>
              <a:rPr lang="en-US" altLang="zh-CN"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，已执行</a:t>
            </a:r>
            <a:r>
              <a:rPr lang="en-US" altLang="zh-CN" sz="1800" dirty="0">
                <a:latin typeface="黑体" panose="02010609060101010101" pitchFamily="49" charset="-122"/>
                <a:ea typeface="黑体" panose="02010609060101010101" pitchFamily="49" charset="-122"/>
              </a:rPr>
              <a:t>262.65</a:t>
            </a:r>
            <a:r>
              <a:rPr lang="zh-CN" altLang="en-US" sz="1800" dirty="0">
                <a:latin typeface="黑体" panose="02010609060101010101" pitchFamily="49" charset="-122"/>
                <a:ea typeface="黑体" panose="02010609060101010101" pitchFamily="49" charset="-122"/>
              </a:rPr>
              <a:t>万元，</a:t>
            </a:r>
            <a:r>
              <a:rPr lang="zh-CN" altLang="en-US" sz="1800" b="1" dirty="0">
                <a:solidFill>
                  <a:srgbClr val="C00000"/>
                </a:solidFill>
                <a:latin typeface="黑体" panose="02010609060101010101" pitchFamily="49" charset="-122"/>
                <a:ea typeface="黑体" panose="02010609060101010101" pitchFamily="49" charset="-122"/>
              </a:rPr>
              <a:t>执行率：</a:t>
            </a:r>
            <a:r>
              <a:rPr lang="en-US" altLang="zh-CN" sz="1800" b="1" dirty="0">
                <a:solidFill>
                  <a:srgbClr val="C00000"/>
                </a:solidFill>
                <a:latin typeface="黑体" panose="02010609060101010101" pitchFamily="49" charset="-122"/>
                <a:ea typeface="黑体" panose="02010609060101010101" pitchFamily="49" charset="-122"/>
              </a:rPr>
              <a:t>75%</a:t>
            </a:r>
            <a:endParaRPr lang="zh-CN" altLang="en-US" sz="1100" b="1" dirty="0">
              <a:solidFill>
                <a:srgbClr val="C00000"/>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a16="http://schemas.microsoft.com/office/drawing/2014/main" id="{D31BC807-90A4-4677-9278-5313E8F0604E}"/>
              </a:ext>
            </a:extLst>
          </p:cNvPr>
          <p:cNvSpPr txBox="1"/>
          <p:nvPr/>
        </p:nvSpPr>
        <p:spPr>
          <a:xfrm>
            <a:off x="761700" y="2191023"/>
            <a:ext cx="2492990" cy="495585"/>
          </a:xfrm>
          <a:prstGeom prst="rect">
            <a:avLst/>
          </a:prstGeom>
          <a:noFill/>
        </p:spPr>
        <p:txBody>
          <a:bodyPr wrap="none" rtlCol="0">
            <a:spAutoFit/>
          </a:bodyPr>
          <a:lstStyle/>
          <a:p>
            <a:pPr>
              <a:lnSpc>
                <a:spcPct val="150000"/>
              </a:lnSpc>
            </a:pPr>
            <a:r>
              <a:rPr lang="zh-CN" altLang="en-US" sz="2000" dirty="0">
                <a:latin typeface="黑体" panose="02010609060101010101" pitchFamily="49" charset="-122"/>
                <a:ea typeface="黑体" panose="02010609060101010101" pitchFamily="49" charset="-122"/>
              </a:rPr>
              <a:t>直接经费执行情况：</a:t>
            </a:r>
          </a:p>
        </p:txBody>
      </p:sp>
      <p:sp>
        <p:nvSpPr>
          <p:cNvPr id="8" name="文本框 7">
            <a:extLst>
              <a:ext uri="{FF2B5EF4-FFF2-40B4-BE49-F238E27FC236}">
                <a16:creationId xmlns:a16="http://schemas.microsoft.com/office/drawing/2014/main" id="{489EAD92-BBE2-403A-B54B-C63C6E378DC5}"/>
              </a:ext>
            </a:extLst>
          </p:cNvPr>
          <p:cNvSpPr txBox="1"/>
          <p:nvPr/>
        </p:nvSpPr>
        <p:spPr>
          <a:xfrm>
            <a:off x="510539" y="2686608"/>
            <a:ext cx="11562378" cy="3910622"/>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sz="2000" dirty="0">
                <a:latin typeface="微软雅黑" panose="020B0503020204020204" pitchFamily="34" charset="-122"/>
                <a:ea typeface="微软雅黑" panose="020B0503020204020204" pitchFamily="34" charset="-122"/>
              </a:rPr>
              <a:t>中国科学技术大学</a:t>
            </a:r>
            <a:endParaRPr lang="en-US" altLang="zh-CN" sz="2000"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到账直接经费：</a:t>
            </a:r>
            <a:r>
              <a:rPr lang="en-US" altLang="zh-CN" dirty="0">
                <a:latin typeface="微软雅黑" panose="020B0503020204020204" pitchFamily="34" charset="-122"/>
                <a:ea typeface="微软雅黑" panose="020B0503020204020204" pitchFamily="34" charset="-122"/>
              </a:rPr>
              <a:t>154.00</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33.36</a:t>
            </a:r>
            <a:r>
              <a:rPr lang="zh-CN" altLang="en-US" dirty="0">
                <a:latin typeface="微软雅黑" panose="020B0503020204020204" pitchFamily="34" charset="-122"/>
                <a:ea typeface="微软雅黑" panose="020B0503020204020204" pitchFamily="34" charset="-122"/>
              </a:rPr>
              <a:t>万元；执行直接经费：</a:t>
            </a:r>
            <a:r>
              <a:rPr lang="en-US" altLang="zh-CN" dirty="0">
                <a:latin typeface="微软雅黑" panose="020B0503020204020204" pitchFamily="34" charset="-122"/>
                <a:ea typeface="微软雅黑" panose="020B0503020204020204" pitchFamily="34" charset="-122"/>
              </a:rPr>
              <a:t>135.97</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33.36</a:t>
            </a:r>
            <a:r>
              <a:rPr lang="zh-CN" altLang="en-US" dirty="0">
                <a:latin typeface="微软雅黑" panose="020B0503020204020204" pitchFamily="34" charset="-122"/>
                <a:ea typeface="微软雅黑" panose="020B0503020204020204" pitchFamily="34" charset="-122"/>
              </a:rPr>
              <a:t>万元。</a:t>
            </a:r>
            <a:endParaRPr lang="en-US" altLang="zh-CN"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直接经费执行率：</a:t>
            </a:r>
            <a:r>
              <a:rPr lang="en-US" altLang="zh-CN" b="1" dirty="0">
                <a:solidFill>
                  <a:srgbClr val="C00000"/>
                </a:solidFill>
                <a:latin typeface="微软雅黑" panose="020B0503020204020204" pitchFamily="34" charset="-122"/>
                <a:ea typeface="微软雅黑" panose="020B0503020204020204" pitchFamily="34" charset="-122"/>
              </a:rPr>
              <a:t>88%</a:t>
            </a:r>
          </a:p>
          <a:p>
            <a:pPr marL="342900" indent="-342900">
              <a:lnSpc>
                <a:spcPct val="150000"/>
              </a:lnSpc>
              <a:spcBef>
                <a:spcPts val="1200"/>
              </a:spcBef>
              <a:buFont typeface="Wingdings" panose="05000000000000000000" pitchFamily="2" charset="2"/>
              <a:buChar char="p"/>
            </a:pPr>
            <a:r>
              <a:rPr lang="zh-CN" altLang="en-US" sz="2000" dirty="0">
                <a:latin typeface="微软雅黑" panose="020B0503020204020204" pitchFamily="34" charset="-122"/>
                <a:ea typeface="微软雅黑" panose="020B0503020204020204" pitchFamily="34" charset="-122"/>
              </a:rPr>
              <a:t>华中师范大学</a:t>
            </a:r>
            <a:endParaRPr lang="en-US" altLang="zh-CN" sz="2000"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到账直接经费：</a:t>
            </a:r>
            <a:r>
              <a:rPr lang="en-US" altLang="zh-CN" dirty="0">
                <a:latin typeface="微软雅黑" panose="020B0503020204020204" pitchFamily="34" charset="-122"/>
                <a:ea typeface="微软雅黑" panose="020B0503020204020204" pitchFamily="34" charset="-122"/>
              </a:rPr>
              <a:t>125.00</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27.07</a:t>
            </a:r>
            <a:r>
              <a:rPr lang="zh-CN" altLang="en-US" dirty="0">
                <a:latin typeface="微软雅黑" panose="020B0503020204020204" pitchFamily="34" charset="-122"/>
                <a:ea typeface="微软雅黑" panose="020B0503020204020204" pitchFamily="34" charset="-122"/>
              </a:rPr>
              <a:t>万元；执行直接经费：</a:t>
            </a:r>
            <a:r>
              <a:rPr lang="en-US" altLang="zh-CN" dirty="0">
                <a:latin typeface="微软雅黑" panose="020B0503020204020204" pitchFamily="34" charset="-122"/>
                <a:ea typeface="微软雅黑" panose="020B0503020204020204" pitchFamily="34" charset="-122"/>
              </a:rPr>
              <a:t>64.23</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18.05</a:t>
            </a:r>
            <a:r>
              <a:rPr lang="zh-CN" altLang="en-US" dirty="0">
                <a:latin typeface="微软雅黑" panose="020B0503020204020204" pitchFamily="34" charset="-122"/>
                <a:ea typeface="微软雅黑" panose="020B0503020204020204" pitchFamily="34" charset="-122"/>
              </a:rPr>
              <a:t>万元。</a:t>
            </a:r>
            <a:endParaRPr lang="en-US" altLang="zh-CN"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直接经费执行率：</a:t>
            </a:r>
            <a:r>
              <a:rPr lang="en-US" altLang="zh-CN" b="1" dirty="0">
                <a:solidFill>
                  <a:srgbClr val="C00000"/>
                </a:solidFill>
                <a:latin typeface="微软雅黑" panose="020B0503020204020204" pitchFamily="34" charset="-122"/>
                <a:ea typeface="微软雅黑" panose="020B0503020204020204" pitchFamily="34" charset="-122"/>
              </a:rPr>
              <a:t>51%</a:t>
            </a:r>
          </a:p>
          <a:p>
            <a:pPr marL="342900" indent="-342900">
              <a:lnSpc>
                <a:spcPct val="150000"/>
              </a:lnSpc>
              <a:spcBef>
                <a:spcPts val="1200"/>
              </a:spcBef>
              <a:buFont typeface="Wingdings" panose="05000000000000000000" pitchFamily="2" charset="2"/>
              <a:buChar char="p"/>
            </a:pPr>
            <a:r>
              <a:rPr lang="zh-CN" altLang="en-US" sz="2000" dirty="0">
                <a:latin typeface="微软雅黑" panose="020B0503020204020204" pitchFamily="34" charset="-122"/>
                <a:ea typeface="微软雅黑" panose="020B0503020204020204" pitchFamily="34" charset="-122"/>
              </a:rPr>
              <a:t>湖南科技大学</a:t>
            </a:r>
            <a:endParaRPr lang="en-US" altLang="zh-CN" sz="2000"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到账直接经费：</a:t>
            </a:r>
            <a:r>
              <a:rPr lang="en-US" altLang="zh-CN" dirty="0">
                <a:latin typeface="微软雅黑" panose="020B0503020204020204" pitchFamily="34" charset="-122"/>
                <a:ea typeface="微软雅黑" panose="020B0503020204020204" pitchFamily="34" charset="-122"/>
              </a:rPr>
              <a:t>70.86</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15.38</a:t>
            </a:r>
            <a:r>
              <a:rPr lang="zh-CN" altLang="en-US" dirty="0">
                <a:latin typeface="微软雅黑" panose="020B0503020204020204" pitchFamily="34" charset="-122"/>
                <a:ea typeface="微软雅黑" panose="020B0503020204020204" pitchFamily="34" charset="-122"/>
              </a:rPr>
              <a:t>万元；执行直接经费：</a:t>
            </a:r>
            <a:r>
              <a:rPr lang="en-US" altLang="zh-CN" dirty="0">
                <a:latin typeface="微软雅黑" panose="020B0503020204020204" pitchFamily="34" charset="-122"/>
                <a:ea typeface="微软雅黑" panose="020B0503020204020204" pitchFamily="34" charset="-122"/>
              </a:rPr>
              <a:t>62.45</a:t>
            </a:r>
            <a:r>
              <a:rPr lang="zh-CN" altLang="en-US" dirty="0">
                <a:latin typeface="微软雅黑" panose="020B0503020204020204" pitchFamily="34" charset="-122"/>
                <a:ea typeface="微软雅黑" panose="020B0503020204020204" pitchFamily="34" charset="-122"/>
              </a:rPr>
              <a:t>万元，间接经费：</a:t>
            </a:r>
            <a:r>
              <a:rPr lang="en-US" altLang="zh-CN" dirty="0">
                <a:latin typeface="微软雅黑" panose="020B0503020204020204" pitchFamily="34" charset="-122"/>
                <a:ea typeface="微软雅黑" panose="020B0503020204020204" pitchFamily="34" charset="-122"/>
              </a:rPr>
              <a:t>3.84</a:t>
            </a:r>
            <a:r>
              <a:rPr lang="zh-CN" altLang="en-US" dirty="0">
                <a:latin typeface="微软雅黑" panose="020B0503020204020204" pitchFamily="34" charset="-122"/>
                <a:ea typeface="微软雅黑" panose="020B0503020204020204" pitchFamily="34" charset="-122"/>
              </a:rPr>
              <a:t>万元。</a:t>
            </a:r>
            <a:endParaRPr lang="en-US" altLang="zh-CN" dirty="0">
              <a:latin typeface="微软雅黑" panose="020B0503020204020204" pitchFamily="34" charset="-122"/>
              <a:ea typeface="微软雅黑" panose="020B0503020204020204" pitchFamily="34" charset="-122"/>
            </a:endParaRPr>
          </a:p>
          <a:p>
            <a:pPr marL="742950" lvl="1" indent="-285750">
              <a:lnSpc>
                <a:spcPct val="13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直接经费执行率：</a:t>
            </a:r>
            <a:r>
              <a:rPr lang="en-US" altLang="zh-CN" b="1" dirty="0">
                <a:solidFill>
                  <a:srgbClr val="C00000"/>
                </a:solidFill>
                <a:latin typeface="微软雅黑" panose="020B0503020204020204" pitchFamily="34" charset="-122"/>
                <a:ea typeface="微软雅黑" panose="020B0503020204020204" pitchFamily="34" charset="-122"/>
              </a:rPr>
              <a:t>88%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摘 要</a:t>
            </a:r>
          </a:p>
        </p:txBody>
      </p:sp>
      <p:sp>
        <p:nvSpPr>
          <p:cNvPr id="3" name="文本框 2"/>
          <p:cNvSpPr txBox="1"/>
          <p:nvPr/>
        </p:nvSpPr>
        <p:spPr>
          <a:xfrm>
            <a:off x="3344097" y="1255963"/>
            <a:ext cx="5293360" cy="4117474"/>
          </a:xfrm>
          <a:prstGeom prst="rect">
            <a:avLst/>
          </a:prstGeom>
          <a:noFill/>
        </p:spPr>
        <p:txBody>
          <a:bodyPr wrap="square" rtlCol="0">
            <a:spAutoFit/>
          </a:bodyPr>
          <a:lstStyle/>
          <a:p>
            <a:pPr>
              <a:lnSpc>
                <a:spcPct val="150000"/>
              </a:lnSpc>
            </a:pPr>
            <a:r>
              <a:rPr lang="zh-CN" altLang="en-US" sz="3600" dirty="0">
                <a:latin typeface="黑体" panose="02010609060101010101" pitchFamily="49" charset="-122"/>
                <a:ea typeface="黑体" panose="02010609060101010101" pitchFamily="49" charset="-122"/>
              </a:rPr>
              <a:t>一、项目背景介绍</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二、工作进展报告</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三、</a:t>
            </a:r>
            <a:r>
              <a:rPr lang="zh-CN" altLang="en-US" sz="3600" b="1" dirty="0">
                <a:latin typeface="黑体" panose="02010609060101010101" pitchFamily="49" charset="-122"/>
                <a:ea typeface="黑体" panose="02010609060101010101" pitchFamily="49" charset="-122"/>
              </a:rPr>
              <a:t>人才培养与国际合作</a:t>
            </a:r>
            <a:endParaRPr lang="en-US" altLang="zh-CN" sz="3600" b="1" dirty="0">
              <a:latin typeface="黑体" panose="02010609060101010101" pitchFamily="49" charset="-122"/>
              <a:ea typeface="黑体" panose="02010609060101010101" pitchFamily="49" charset="-122"/>
            </a:endParaRPr>
          </a:p>
          <a:p>
            <a:pPr>
              <a:lnSpc>
                <a:spcPct val="150000"/>
              </a:lnSpc>
            </a:pPr>
            <a:r>
              <a:rPr lang="zh-CN" altLang="en-US" sz="3600" dirty="0">
                <a:latin typeface="黑体" panose="02010609060101010101" pitchFamily="49" charset="-122"/>
                <a:ea typeface="黑体" panose="02010609060101010101" pitchFamily="49" charset="-122"/>
              </a:rPr>
              <a:t>四、经费使用情况</a:t>
            </a:r>
            <a:endParaRPr lang="en-US" altLang="zh-CN" sz="3600" dirty="0">
              <a:latin typeface="黑体" panose="02010609060101010101" pitchFamily="49" charset="-122"/>
              <a:ea typeface="黑体" panose="02010609060101010101" pitchFamily="49" charset="-122"/>
            </a:endParaRPr>
          </a:p>
          <a:p>
            <a:pPr>
              <a:lnSpc>
                <a:spcPct val="150000"/>
              </a:lnSpc>
            </a:pPr>
            <a:r>
              <a:rPr lang="zh-CN" altLang="en-US" sz="3600" b="1" dirty="0">
                <a:solidFill>
                  <a:srgbClr val="C00000"/>
                </a:solidFill>
                <a:latin typeface="黑体" panose="02010609060101010101" pitchFamily="49" charset="-122"/>
                <a:ea typeface="黑体" panose="02010609060101010101" pitchFamily="49" charset="-122"/>
              </a:rPr>
              <a:t>五、后续工作计划</a:t>
            </a:r>
            <a:endParaRPr lang="en-US" altLang="zh-CN" sz="3600" b="1" dirty="0">
              <a:solidFill>
                <a:srgbClr val="C00000"/>
              </a:solidFill>
              <a:latin typeface="黑体" panose="02010609060101010101" pitchFamily="49" charset="-122"/>
              <a:ea typeface="黑体" panose="02010609060101010101" pitchFamily="49" charset="-122"/>
            </a:endParaRPr>
          </a:p>
        </p:txBody>
      </p:sp>
      <p:sp>
        <p:nvSpPr>
          <p:cNvPr id="6" name="灯片编号占位符 5"/>
          <p:cNvSpPr>
            <a:spLocks noGrp="1"/>
          </p:cNvSpPr>
          <p:nvPr>
            <p:ph type="sldNum" sz="quarter" idx="12"/>
          </p:nvPr>
        </p:nvSpPr>
        <p:spPr/>
        <p:txBody>
          <a:bodyPr/>
          <a:lstStyle/>
          <a:p>
            <a:fld id="{EFB6E2E6-D0CA-48DE-B60E-86B157FAE8E5}" type="slidenum">
              <a:rPr lang="zh-CN" altLang="en-US" smtClean="0"/>
              <a:t>35</a:t>
            </a:fld>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40862B-3A3D-4E7B-9450-C0260A23EE85}"/>
              </a:ext>
            </a:extLst>
          </p:cNvPr>
          <p:cNvSpPr>
            <a:spLocks noGrp="1"/>
          </p:cNvSpPr>
          <p:nvPr>
            <p:ph type="title"/>
          </p:nvPr>
        </p:nvSpPr>
        <p:spPr/>
        <p:txBody>
          <a:bodyPr/>
          <a:lstStyle/>
          <a:p>
            <a:r>
              <a:rPr lang="zh-CN" altLang="en-US" dirty="0"/>
              <a:t>后续工作计划</a:t>
            </a:r>
          </a:p>
        </p:txBody>
      </p:sp>
      <p:sp>
        <p:nvSpPr>
          <p:cNvPr id="3" name="灯片编号占位符 2">
            <a:extLst>
              <a:ext uri="{FF2B5EF4-FFF2-40B4-BE49-F238E27FC236}">
                <a16:creationId xmlns:a16="http://schemas.microsoft.com/office/drawing/2014/main" id="{EF53D54A-8092-4090-B90F-7851A2E1B302}"/>
              </a:ext>
            </a:extLst>
          </p:cNvPr>
          <p:cNvSpPr>
            <a:spLocks noGrp="1"/>
          </p:cNvSpPr>
          <p:nvPr>
            <p:ph type="sldNum" sz="quarter" idx="12"/>
          </p:nvPr>
        </p:nvSpPr>
        <p:spPr/>
        <p:txBody>
          <a:bodyPr/>
          <a:lstStyle/>
          <a:p>
            <a:fld id="{EFB6E2E6-D0CA-48DE-B60E-86B157FAE8E5}" type="slidenum">
              <a:rPr lang="zh-CN" altLang="en-US" smtClean="0"/>
              <a:t>36</a:t>
            </a:fld>
            <a:endParaRPr lang="zh-CN" altLang="en-US"/>
          </a:p>
        </p:txBody>
      </p:sp>
      <p:sp>
        <p:nvSpPr>
          <p:cNvPr id="6" name="文本占位符 34">
            <a:extLst>
              <a:ext uri="{FF2B5EF4-FFF2-40B4-BE49-F238E27FC236}">
                <a16:creationId xmlns:a16="http://schemas.microsoft.com/office/drawing/2014/main" id="{ED481679-6363-324B-3360-C56B396694FF}"/>
              </a:ext>
            </a:extLst>
          </p:cNvPr>
          <p:cNvSpPr txBox="1"/>
          <p:nvPr/>
        </p:nvSpPr>
        <p:spPr>
          <a:xfrm>
            <a:off x="837006" y="3818775"/>
            <a:ext cx="10694594" cy="2701088"/>
          </a:xfrm>
          <a:prstGeom prst="rect">
            <a:avLst/>
          </a:prstGeom>
          <a:noFill/>
        </p:spPr>
        <p:txBody>
          <a:bodyPr>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2890" indent="-342900" eaLnBrk="0" fontAlgn="base" hangingPunct="0">
              <a:lnSpc>
                <a:spcPct val="150000"/>
              </a:lnSpc>
              <a:spcBef>
                <a:spcPts val="0"/>
              </a:spcBef>
              <a:buClr>
                <a:srgbClr val="0A3876"/>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完善现有的硬件触发、软件触发算法研究成果</a:t>
            </a:r>
            <a:endParaRPr lang="en-US" altLang="zh-CN" sz="2000" b="1" dirty="0">
              <a:latin typeface="微软雅黑" panose="020B0503020204020204" pitchFamily="34" charset="-122"/>
              <a:ea typeface="微软雅黑" panose="020B0503020204020204" pitchFamily="34" charset="-122"/>
            </a:endParaRPr>
          </a:p>
          <a:p>
            <a:pPr marL="720090" lvl="1" indent="-342900" eaLnBrk="0" fontAlgn="base" hangingPunct="0">
              <a:lnSpc>
                <a:spcPct val="150000"/>
              </a:lnSpc>
              <a:spcBef>
                <a:spcPts val="0"/>
              </a:spcBef>
              <a:buClr>
                <a:srgbClr val="0A3876"/>
              </a:buClr>
              <a:buFont typeface="Wingdings" panose="05000000000000000000" pitchFamily="2" charset="2"/>
              <a:buChar char="p"/>
            </a:pPr>
            <a:r>
              <a:rPr lang="zh-CN" altLang="en-US" sz="1600" b="1" dirty="0">
                <a:solidFill>
                  <a:srgbClr val="0000FF"/>
                </a:solidFill>
                <a:latin typeface="微软雅黑" panose="020B0503020204020204" pitchFamily="34" charset="-122"/>
                <a:ea typeface="微软雅黑" panose="020B0503020204020204" pitchFamily="34" charset="-122"/>
              </a:rPr>
              <a:t>继续深入开展</a:t>
            </a:r>
            <a:r>
              <a:rPr lang="en-US" altLang="zh-CN" sz="1600" b="1" dirty="0">
                <a:solidFill>
                  <a:srgbClr val="0000FF"/>
                </a:solidFill>
                <a:latin typeface="微软雅黑" panose="020B0503020204020204" pitchFamily="34" charset="-122"/>
                <a:ea typeface="微软雅黑" panose="020B0503020204020204" pitchFamily="34" charset="-122"/>
              </a:rPr>
              <a:t>HLT</a:t>
            </a:r>
            <a:r>
              <a:rPr lang="zh-CN" altLang="en-US" sz="1600" b="1" dirty="0">
                <a:solidFill>
                  <a:srgbClr val="0000FF"/>
                </a:solidFill>
                <a:latin typeface="微软雅黑" panose="020B0503020204020204" pitchFamily="34" charset="-122"/>
                <a:ea typeface="微软雅黑" panose="020B0503020204020204" pitchFamily="34" charset="-122"/>
              </a:rPr>
              <a:t>触发（尤其是</a:t>
            </a:r>
            <a:r>
              <a:rPr lang="en-US" altLang="zh-CN" sz="1600" b="1" dirty="0">
                <a:solidFill>
                  <a:srgbClr val="0000FF"/>
                </a:solidFill>
                <a:latin typeface="微软雅黑" panose="020B0503020204020204" pitchFamily="34" charset="-122"/>
                <a:ea typeface="微软雅黑" panose="020B0503020204020204" pitchFamily="34" charset="-122"/>
              </a:rPr>
              <a:t>FPGA</a:t>
            </a:r>
            <a:r>
              <a:rPr lang="zh-CN" altLang="en-US" sz="1600" b="1" dirty="0">
                <a:solidFill>
                  <a:srgbClr val="0000FF"/>
                </a:solidFill>
                <a:latin typeface="微软雅黑" panose="020B0503020204020204" pitchFamily="34" charset="-122"/>
                <a:ea typeface="微软雅黑" panose="020B0503020204020204" pitchFamily="34" charset="-122"/>
              </a:rPr>
              <a:t>加速）算法研究</a:t>
            </a:r>
            <a:endParaRPr lang="en-US" altLang="zh-CN" sz="1600" b="1" dirty="0">
              <a:solidFill>
                <a:srgbClr val="0000FF"/>
              </a:solidFill>
              <a:latin typeface="微软雅黑" panose="020B0503020204020204" pitchFamily="34" charset="-122"/>
              <a:ea typeface="微软雅黑" panose="020B0503020204020204" pitchFamily="34" charset="-122"/>
            </a:endParaRPr>
          </a:p>
          <a:p>
            <a:pPr marL="262890" indent="-342900" eaLnBrk="0" fontAlgn="base" hangingPunct="0">
              <a:lnSpc>
                <a:spcPct val="150000"/>
              </a:lnSpc>
              <a:spcBef>
                <a:spcPts val="0"/>
              </a:spcBef>
              <a:buClr>
                <a:srgbClr val="0A3876"/>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完成数据传输关键芯片的工程研制</a:t>
            </a:r>
          </a:p>
          <a:p>
            <a:pPr marL="720090" lvl="1" indent="-342900" eaLnBrk="0" fontAlgn="base" hangingPunct="0">
              <a:lnSpc>
                <a:spcPct val="150000"/>
              </a:lnSpc>
              <a:spcBef>
                <a:spcPts val="0"/>
              </a:spcBef>
              <a:buClr>
                <a:srgbClr val="0A3876"/>
              </a:buClr>
              <a:buFont typeface="Wingdings" panose="05000000000000000000" pitchFamily="2" charset="2"/>
              <a:buChar char="p"/>
            </a:pPr>
            <a:r>
              <a:rPr lang="zh-CN" altLang="en-US" sz="1600" b="1" dirty="0">
                <a:solidFill>
                  <a:srgbClr val="0000FF"/>
                </a:solidFill>
                <a:latin typeface="微软雅黑" panose="020B0503020204020204" pitchFamily="34" charset="-122"/>
                <a:ea typeface="微软雅黑" panose="020B0503020204020204" pitchFamily="34" charset="-122"/>
              </a:rPr>
              <a:t>数据传输接口芯片：完善第二版（完整功能的工程版本）芯片的测试（尤其是单粒子效应加固设计的验证）</a:t>
            </a:r>
            <a:endParaRPr lang="en-US" altLang="zh-CN" sz="1600" b="1" dirty="0">
              <a:solidFill>
                <a:srgbClr val="0000FF"/>
              </a:solidFill>
              <a:latin typeface="微软雅黑" panose="020B0503020204020204" pitchFamily="34" charset="-122"/>
              <a:ea typeface="微软雅黑" panose="020B0503020204020204" pitchFamily="34" charset="-122"/>
            </a:endParaRPr>
          </a:p>
          <a:p>
            <a:pPr marL="720090" lvl="1" indent="-342900" eaLnBrk="0" fontAlgn="base" hangingPunct="0">
              <a:lnSpc>
                <a:spcPct val="150000"/>
              </a:lnSpc>
              <a:spcBef>
                <a:spcPts val="0"/>
              </a:spcBef>
              <a:buClr>
                <a:srgbClr val="0A3876"/>
              </a:buClr>
              <a:buFont typeface="Wingdings" panose="05000000000000000000" pitchFamily="2" charset="2"/>
              <a:buChar char="p"/>
            </a:pPr>
            <a:r>
              <a:rPr lang="zh-CN" altLang="en-US" sz="1600" b="1" dirty="0">
                <a:solidFill>
                  <a:srgbClr val="0000FF"/>
                </a:solidFill>
                <a:latin typeface="微软雅黑" panose="020B0503020204020204" pitchFamily="34" charset="-122"/>
                <a:ea typeface="微软雅黑" panose="020B0503020204020204" pitchFamily="34" charset="-122"/>
              </a:rPr>
              <a:t>搭建系统样机，完成激光驱动芯片、</a:t>
            </a:r>
            <a:r>
              <a:rPr lang="en-US" altLang="zh-CN" sz="1600" b="1" dirty="0">
                <a:solidFill>
                  <a:srgbClr val="0000FF"/>
                </a:solidFill>
                <a:latin typeface="微软雅黑" panose="020B0503020204020204" pitchFamily="34" charset="-122"/>
                <a:ea typeface="微软雅黑" panose="020B0503020204020204" pitchFamily="34" charset="-122"/>
              </a:rPr>
              <a:t>TIA</a:t>
            </a:r>
            <a:r>
              <a:rPr lang="zh-CN" altLang="en-US" sz="1600" b="1" dirty="0">
                <a:solidFill>
                  <a:srgbClr val="0000FF"/>
                </a:solidFill>
                <a:latin typeface="微软雅黑" panose="020B0503020204020204" pitchFamily="34" charset="-122"/>
                <a:ea typeface="微软雅黑" panose="020B0503020204020204" pitchFamily="34" charset="-122"/>
              </a:rPr>
              <a:t>接收芯片的性能测试，以及与光模块的集成测试</a:t>
            </a:r>
            <a:endParaRPr lang="en-US" altLang="zh-CN" sz="1600" b="1" dirty="0">
              <a:solidFill>
                <a:srgbClr val="0000FF"/>
              </a:solidFill>
              <a:latin typeface="微软雅黑" panose="020B0503020204020204" pitchFamily="34" charset="-122"/>
              <a:ea typeface="微软雅黑" panose="020B0503020204020204" pitchFamily="34" charset="-122"/>
            </a:endParaRPr>
          </a:p>
          <a:p>
            <a:pPr marL="262890" indent="-342900" eaLnBrk="0" fontAlgn="base" hangingPunct="0">
              <a:lnSpc>
                <a:spcPct val="150000"/>
              </a:lnSpc>
              <a:spcBef>
                <a:spcPts val="0"/>
              </a:spcBef>
              <a:buClr>
                <a:srgbClr val="0A3876"/>
              </a:buClr>
              <a:buFont typeface="Wingdings" panose="05000000000000000000" pitchFamily="2" charset="2"/>
              <a:buChar char="n"/>
            </a:pPr>
            <a:r>
              <a:rPr lang="zh-CN" altLang="en-US" sz="2000" b="1" dirty="0">
                <a:latin typeface="微软雅黑" panose="020B0503020204020204" pitchFamily="34" charset="-122"/>
                <a:ea typeface="微软雅黑" panose="020B0503020204020204" pitchFamily="34" charset="-122"/>
              </a:rPr>
              <a:t>整理研究成果，推动工程应用</a:t>
            </a:r>
          </a:p>
        </p:txBody>
      </p:sp>
      <p:grpSp>
        <p:nvGrpSpPr>
          <p:cNvPr id="10" name="组合 9">
            <a:extLst>
              <a:ext uri="{FF2B5EF4-FFF2-40B4-BE49-F238E27FC236}">
                <a16:creationId xmlns:a16="http://schemas.microsoft.com/office/drawing/2014/main" id="{C48D00F9-4A11-48E3-914A-1F94014D6997}"/>
              </a:ext>
            </a:extLst>
          </p:cNvPr>
          <p:cNvGrpSpPr/>
          <p:nvPr/>
        </p:nvGrpSpPr>
        <p:grpSpPr>
          <a:xfrm>
            <a:off x="684944" y="990600"/>
            <a:ext cx="9514729" cy="2701088"/>
            <a:chOff x="637319" y="1135068"/>
            <a:chExt cx="9514729" cy="2701088"/>
          </a:xfrm>
        </p:grpSpPr>
        <p:pic>
          <p:nvPicPr>
            <p:cNvPr id="5" name="图片 4">
              <a:extLst>
                <a:ext uri="{FF2B5EF4-FFF2-40B4-BE49-F238E27FC236}">
                  <a16:creationId xmlns:a16="http://schemas.microsoft.com/office/drawing/2014/main" id="{2DD19873-905E-3FC9-6F03-8D9E68F4F4B6}"/>
                </a:ext>
              </a:extLst>
            </p:cNvPr>
            <p:cNvPicPr>
              <a:picLocks noChangeAspect="1"/>
            </p:cNvPicPr>
            <p:nvPr/>
          </p:nvPicPr>
          <p:blipFill>
            <a:blip r:embed="rId2"/>
            <a:stretch>
              <a:fillRect/>
            </a:stretch>
          </p:blipFill>
          <p:spPr>
            <a:xfrm>
              <a:off x="1239829" y="1135068"/>
              <a:ext cx="8912219" cy="2701088"/>
            </a:xfrm>
            <a:prstGeom prst="rect">
              <a:avLst/>
            </a:prstGeom>
          </p:spPr>
        </p:pic>
        <p:sp>
          <p:nvSpPr>
            <p:cNvPr id="9" name="文本框 8">
              <a:extLst>
                <a:ext uri="{FF2B5EF4-FFF2-40B4-BE49-F238E27FC236}">
                  <a16:creationId xmlns:a16="http://schemas.microsoft.com/office/drawing/2014/main" id="{95732EBD-32F6-4CC4-86B6-0E83520448E9}"/>
                </a:ext>
              </a:extLst>
            </p:cNvPr>
            <p:cNvSpPr txBox="1"/>
            <p:nvPr/>
          </p:nvSpPr>
          <p:spPr>
            <a:xfrm>
              <a:off x="637319" y="1237922"/>
              <a:ext cx="2031325" cy="442878"/>
            </a:xfrm>
            <a:prstGeom prst="rect">
              <a:avLst/>
            </a:prstGeom>
            <a:noFill/>
          </p:spPr>
          <p:txBody>
            <a:bodyPr wrap="none" rtlCol="0">
              <a:spAutoFit/>
            </a:bodyPr>
            <a:lstStyle/>
            <a:p>
              <a:pPr>
                <a:lnSpc>
                  <a:spcPct val="150000"/>
                </a:lnSpc>
              </a:pPr>
              <a:r>
                <a:rPr lang="zh-CN" altLang="en-US" dirty="0">
                  <a:latin typeface="黑体" panose="02010609060101010101" pitchFamily="49" charset="-122"/>
                  <a:ea typeface="黑体" panose="02010609060101010101" pitchFamily="49" charset="-122"/>
                </a:rPr>
                <a:t>项目总体工作计划</a:t>
              </a:r>
            </a:p>
          </p:txBody>
        </p:sp>
      </p:grpSp>
    </p:spTree>
    <p:extLst>
      <p:ext uri="{BB962C8B-B14F-4D97-AF65-F5344CB8AC3E}">
        <p14:creationId xmlns:p14="http://schemas.microsoft.com/office/powerpoint/2010/main" val="649579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标题 1"/>
          <p:cNvSpPr>
            <a:spLocks noGrp="1" noChangeArrowheads="1"/>
          </p:cNvSpPr>
          <p:nvPr>
            <p:ph type="title"/>
          </p:nvPr>
        </p:nvSpPr>
        <p:spPr>
          <a:xfrm>
            <a:off x="3623019" y="1373947"/>
            <a:ext cx="5453063" cy="3518451"/>
          </a:xfrm>
        </p:spPr>
        <p:txBody>
          <a:bodyPr>
            <a:noAutofit/>
          </a:bodyPr>
          <a:lstStyle/>
          <a:p>
            <a:pPr>
              <a:lnSpc>
                <a:spcPct val="150000"/>
              </a:lnSpc>
            </a:pPr>
            <a:r>
              <a:rPr lang="zh-CN" altLang="en-US" sz="3600" b="1" dirty="0">
                <a:solidFill>
                  <a:srgbClr val="C00000"/>
                </a:solidFill>
                <a:latin typeface="黑体" panose="02010609060101010101" pitchFamily="49" charset="-122"/>
                <a:ea typeface="黑体" panose="02010609060101010101" pitchFamily="49" charset="-122"/>
              </a:rPr>
              <a:t>感谢基金委的支持！</a:t>
            </a:r>
            <a:br>
              <a:rPr lang="en-US" altLang="zh-CN" sz="3600" b="1" dirty="0">
                <a:solidFill>
                  <a:srgbClr val="C00000"/>
                </a:solidFill>
                <a:latin typeface="黑体" panose="02010609060101010101" pitchFamily="49" charset="-122"/>
                <a:ea typeface="黑体" panose="02010609060101010101" pitchFamily="49" charset="-122"/>
              </a:rPr>
            </a:br>
            <a:r>
              <a:rPr lang="zh-CN" altLang="en-US" sz="3600" b="1" dirty="0">
                <a:solidFill>
                  <a:srgbClr val="C00000"/>
                </a:solidFill>
                <a:latin typeface="黑体" panose="02010609060101010101" pitchFamily="49" charset="-122"/>
                <a:ea typeface="黑体" panose="02010609060101010101" pitchFamily="49" charset="-122"/>
              </a:rPr>
              <a:t>感谢项目团队的各位同事！</a:t>
            </a:r>
            <a:br>
              <a:rPr lang="en-US" altLang="zh-CN" sz="3600" b="1" dirty="0">
                <a:solidFill>
                  <a:srgbClr val="C00000"/>
                </a:solidFill>
                <a:latin typeface="黑体" panose="02010609060101010101" pitchFamily="49" charset="-122"/>
                <a:ea typeface="黑体" panose="02010609060101010101" pitchFamily="49" charset="-122"/>
              </a:rPr>
            </a:br>
            <a:r>
              <a:rPr lang="zh-CN" altLang="en-US" sz="3600" b="1" dirty="0">
                <a:solidFill>
                  <a:srgbClr val="C00000"/>
                </a:solidFill>
                <a:latin typeface="黑体" panose="02010609060101010101" pitchFamily="49" charset="-122"/>
                <a:ea typeface="黑体" panose="02010609060101010101" pitchFamily="49" charset="-122"/>
              </a:rPr>
              <a:t>感谢各位专家！</a:t>
            </a:r>
            <a:br>
              <a:rPr lang="en-US" altLang="zh-CN" sz="3600" b="1" dirty="0">
                <a:solidFill>
                  <a:srgbClr val="C00000"/>
                </a:solidFill>
                <a:latin typeface="黑体" panose="02010609060101010101" pitchFamily="49" charset="-122"/>
                <a:ea typeface="黑体" panose="02010609060101010101" pitchFamily="49" charset="-122"/>
              </a:rPr>
            </a:br>
            <a:endParaRPr lang="zh-CN" altLang="en-US" sz="3600" dirty="0">
              <a:solidFill>
                <a:srgbClr val="C00000"/>
              </a:solidFill>
              <a:latin typeface="黑体" panose="02010609060101010101" pitchFamily="49" charset="-122"/>
              <a:ea typeface="黑体" panose="02010609060101010101" pitchFamily="49" charset="-122"/>
            </a:endParaRPr>
          </a:p>
        </p:txBody>
      </p:sp>
      <p:sp>
        <p:nvSpPr>
          <p:cNvPr id="17412" name="灯片编号占位符 1"/>
          <p:cNvSpPr>
            <a:spLocks noGrp="1"/>
          </p:cNvSpPr>
          <p:nvPr>
            <p:ph type="sldNum" sz="quarter" idx="12"/>
          </p:nvPr>
        </p:nvSpPr>
        <p:spPr bwMode="auto">
          <a:xfrm>
            <a:off x="8610600" y="6492878"/>
            <a:ext cx="20574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q"/>
              <a:defRPr sz="3200">
                <a:solidFill>
                  <a:schemeClr val="tx1"/>
                </a:solidFill>
                <a:latin typeface="Arial" panose="020B0604020202020204" pitchFamily="34" charset="0"/>
                <a:ea typeface="宋体" panose="02010600030101010101" pitchFamily="2" charset="-122"/>
              </a:defRPr>
            </a:lvl1pPr>
            <a:lvl2pPr marL="742932" indent="-285744">
              <a:spcBef>
                <a:spcPct val="20000"/>
              </a:spcBef>
              <a:buChar char="–"/>
              <a:defRPr sz="2800">
                <a:solidFill>
                  <a:schemeClr val="tx1"/>
                </a:solidFill>
                <a:latin typeface="Arial" panose="020B0604020202020204" pitchFamily="34" charset="0"/>
                <a:ea typeface="宋体" panose="02010600030101010101" pitchFamily="2" charset="-122"/>
              </a:defRPr>
            </a:lvl2pPr>
            <a:lvl3pPr marL="1142971" indent="-228594">
              <a:spcBef>
                <a:spcPct val="20000"/>
              </a:spcBef>
              <a:buChar char="•"/>
              <a:defRPr sz="2400">
                <a:solidFill>
                  <a:schemeClr val="tx1"/>
                </a:solidFill>
                <a:latin typeface="Arial" panose="020B0604020202020204" pitchFamily="34" charset="0"/>
                <a:ea typeface="宋体" panose="02010600030101010101" pitchFamily="2" charset="-122"/>
              </a:defRPr>
            </a:lvl3pPr>
            <a:lvl4pPr marL="1600160" indent="-228594">
              <a:spcBef>
                <a:spcPct val="20000"/>
              </a:spcBef>
              <a:buChar char="–"/>
              <a:defRPr sz="2000">
                <a:solidFill>
                  <a:schemeClr val="tx1"/>
                </a:solidFill>
                <a:latin typeface="Arial" panose="020B0604020202020204" pitchFamily="34" charset="0"/>
                <a:ea typeface="宋体" panose="02010600030101010101" pitchFamily="2" charset="-122"/>
              </a:defRPr>
            </a:lvl4pPr>
            <a:lvl5pPr marL="2057349" indent="-228594">
              <a:spcBef>
                <a:spcPct val="20000"/>
              </a:spcBef>
              <a:buChar char="»"/>
              <a:defRPr sz="2000">
                <a:solidFill>
                  <a:schemeClr val="tx1"/>
                </a:solidFill>
                <a:latin typeface="Arial" panose="020B0604020202020204" pitchFamily="34" charset="0"/>
                <a:ea typeface="宋体" panose="02010600030101010101" pitchFamily="2" charset="-122"/>
              </a:defRPr>
            </a:lvl5pPr>
            <a:lvl6pPr marL="2514537" indent="-228594"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726" indent="-228594"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8914" indent="-228594"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103" indent="-228594"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FontTx/>
              <a:buNone/>
            </a:pPr>
            <a:fld id="{2FD8E49E-D8C5-4E0E-991B-9F55F6AAED7E}" type="slidenum">
              <a:rPr lang="zh-CN" altLang="en-US" sz="1200">
                <a:solidFill>
                  <a:srgbClr val="898989"/>
                </a:solidFill>
              </a:rPr>
              <a:t>37</a:t>
            </a:fld>
            <a:endParaRPr lang="zh-CN" altLang="en-US" sz="1200">
              <a:solidFill>
                <a:srgbClr val="898989"/>
              </a:solidFill>
            </a:endParaRPr>
          </a:p>
        </p:txBody>
      </p:sp>
    </p:spTree>
    <p:extLst>
      <p:ext uri="{BB962C8B-B14F-4D97-AF65-F5344CB8AC3E}">
        <p14:creationId xmlns:p14="http://schemas.microsoft.com/office/powerpoint/2010/main" val="33781394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58.6288976377952,&quot;left&quot;:399.8332283464567,&quot;top&quot;:123.50944881889764,&quot;width&quot;:552.2617322834644}"/>
</p:tagLst>
</file>

<file path=ppt/theme/theme1.xml><?xml version="1.0" encoding="utf-8"?>
<a:theme xmlns:a="http://schemas.openxmlformats.org/drawingml/2006/main" name="中科大1">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1"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1" u="none" strike="noStrike" cap="none" normalizeH="0" baseline="0" smtClean="0">
            <a:ln>
              <a:noFill/>
            </a:ln>
            <a:solidFill>
              <a:schemeClr val="tx1"/>
            </a:solidFill>
            <a:effectLst/>
            <a:latin typeface="Arial" panose="020B0604020202020204" pitchFamily="34" charset="0"/>
          </a:defRPr>
        </a:defPPr>
      </a:lstStyle>
    </a:lnDef>
    <a:txDef>
      <a:spPr>
        <a:noFill/>
      </a:spPr>
      <a:bodyPr wrap="square" rtlCol="0">
        <a:spAutoFit/>
      </a:bodyPr>
      <a:lstStyle>
        <a:defPPr>
          <a:lnSpc>
            <a:spcPct val="150000"/>
          </a:lnSpc>
          <a:defRPr sz="2000" dirty="0" smtClean="0"/>
        </a:defPPr>
      </a:lstStyle>
    </a:tx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中科大1-宽屏">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rgbClr val="FF0000"/>
          </a:solidFill>
          <a:prstDash val="solid"/>
          <a:round/>
          <a:headEnd type="none" w="med" len="med"/>
          <a:tailEnd type="none" w="med" len="med"/>
        </a:ln>
      </a:spPr>
      <a:bodyPr vert="horz" wrap="square" lIns="91440" tIns="45720" rIns="91440" bIns="45720" numCol="1" rtlCol="0"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sz="1800" b="0" i="1" u="none" strike="noStrike" cap="none" normalizeH="0" baseline="0">
            <a:ln>
              <a:noFill/>
            </a:ln>
            <a:solidFill>
              <a:schemeClr val="tx1"/>
            </a:solidFill>
            <a:effectLst/>
            <a:latin typeface="Arial" panose="020B0604020202020204" pitchFamily="34" charset="0"/>
          </a:defRPr>
        </a:defPPr>
      </a:lstStyle>
    </a:spDef>
    <a:lnDef>
      <a:spPr bwMode="auto">
        <a:solidFill>
          <a:srgbClr val="FFFFFF"/>
        </a:solidFill>
        <a:ln w="9525" cap="flat" cmpd="sng" algn="ctr">
          <a:solidFill>
            <a:srgbClr val="FF0000"/>
          </a:solidFill>
          <a:prstDash val="solid"/>
          <a:round/>
          <a:headEnd type="none" w="med" len="med"/>
          <a:tailEnd type="triangle"/>
        </a:ln>
      </a:spPr>
      <a:bodyPr/>
      <a:lstStyle/>
    </a:lnDef>
    <a:txDef>
      <a:spPr>
        <a:noFill/>
      </a:spPr>
      <a:bodyPr wrap="square" rtlCol="0">
        <a:spAutoFit/>
      </a:bodyPr>
      <a:lstStyle>
        <a:defPPr>
          <a:lnSpc>
            <a:spcPct val="150000"/>
          </a:lnSpc>
          <a:defRPr sz="2000" dirty="0" smtClean="0"/>
        </a:defPPr>
      </a:lstStyle>
    </a:tx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中科大1</Template>
  <TotalTime>1381</TotalTime>
  <Words>4526</Words>
  <Application>Microsoft Office PowerPoint</Application>
  <PresentationFormat>宽屏</PresentationFormat>
  <Paragraphs>447</Paragraphs>
  <Slides>37</Slides>
  <Notes>7</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嵌入 OLE 服务器</vt:lpstr>
      </vt:variant>
      <vt:variant>
        <vt:i4>1</vt:i4>
      </vt:variant>
      <vt:variant>
        <vt:lpstr>幻灯片标题</vt:lpstr>
      </vt:variant>
      <vt:variant>
        <vt:i4>37</vt:i4>
      </vt:variant>
    </vt:vector>
  </HeadingPairs>
  <TitlesOfParts>
    <vt:vector size="50" baseType="lpstr">
      <vt:lpstr>等线</vt:lpstr>
      <vt:lpstr>黑体</vt:lpstr>
      <vt:lpstr>楷体</vt:lpstr>
      <vt:lpstr>微软雅黑</vt:lpstr>
      <vt:lpstr>微软雅黑</vt:lpstr>
      <vt:lpstr>Arial</vt:lpstr>
      <vt:lpstr>Calibri</vt:lpstr>
      <vt:lpstr>Symbol</vt:lpstr>
      <vt:lpstr>Times New Roman</vt:lpstr>
      <vt:lpstr>Wingdings</vt:lpstr>
      <vt:lpstr>中科大1</vt:lpstr>
      <vt:lpstr>中科大1-宽屏</vt:lpstr>
      <vt:lpstr>Visio</vt:lpstr>
      <vt:lpstr>“新一代2-7GeV能区超高亮度正负电子对撞机触发与数据传输关键技术研究” 工作进展汇报</vt:lpstr>
      <vt:lpstr>摘 要</vt:lpstr>
      <vt:lpstr>新一代2-7GeV能区超高亮度正负电子对撞机</vt:lpstr>
      <vt:lpstr>STCF触发系统的设计需求</vt:lpstr>
      <vt:lpstr>STCF实验触发系统逻辑架构</vt:lpstr>
      <vt:lpstr>研究目标</vt:lpstr>
      <vt:lpstr>研究方案与项目团队</vt:lpstr>
      <vt:lpstr>摘 要</vt:lpstr>
      <vt:lpstr>研究内容1：硬件触发系统架构研究</vt:lpstr>
      <vt:lpstr>工作进展：完成硬件触发系统架构设计和原型板卡研制</vt:lpstr>
      <vt:lpstr>研究内容2：基于FPGA的硬件触发算法与逻辑研究 </vt:lpstr>
      <vt:lpstr>工作进展：完成MDC径迹重建核心算法设计与实现</vt:lpstr>
      <vt:lpstr>工作进展：完成量能器子触发算法设计与实现</vt:lpstr>
      <vt:lpstr>工作进展：完成全局触发算法的设计与实现</vt:lpstr>
      <vt:lpstr>研究内容3：基于异构计算的软件触发计算加速技术</vt:lpstr>
      <vt:lpstr>工作进展：完成了GPU原型系统搭建与初步算法设计</vt:lpstr>
      <vt:lpstr>工作进展：完成异构计算体制的在线重建算法</vt:lpstr>
      <vt:lpstr>工作进展：完成基于霍夫变换的加速触发算法</vt:lpstr>
      <vt:lpstr>研究内容4：高速数据传输技术研究</vt:lpstr>
      <vt:lpstr>工作进展：完成激光器驱动芯片、接收芯片设计流片与测试验证</vt:lpstr>
      <vt:lpstr>工作进展：完成激光器驱动芯片、接收芯片设计流片与测试验证</vt:lpstr>
      <vt:lpstr>工作进展：完成高速数据接口芯片的设计流片</vt:lpstr>
      <vt:lpstr>工作进展：完成高速数据接口芯片的设计流片</vt:lpstr>
      <vt:lpstr>项目关键指标总结</vt:lpstr>
      <vt:lpstr>成果推广：基于神经网络的时间投影室（TPC）径迹重建算法 </vt:lpstr>
      <vt:lpstr>成果推广：基于卷积神经网络的核脉冲信号波形压缩和重建方法</vt:lpstr>
      <vt:lpstr>论文发表情况</vt:lpstr>
      <vt:lpstr>论文发表情况</vt:lpstr>
      <vt:lpstr>人才培养情况</vt:lpstr>
      <vt:lpstr>参加国际学术会议</vt:lpstr>
      <vt:lpstr>赴欧洲核子中心（CERN）参加STCF束流实验</vt:lpstr>
      <vt:lpstr>超级陶粲装置预研阶段验收</vt:lpstr>
      <vt:lpstr>摘 要</vt:lpstr>
      <vt:lpstr>项目总体经费执行情况</vt:lpstr>
      <vt:lpstr>摘 要</vt:lpstr>
      <vt:lpstr>后续工作计划</vt:lpstr>
      <vt:lpstr>感谢基金委的支持！ 感谢项目团队的各位同事！ 感谢各位专家！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方 竹君</dc:creator>
  <cp:lastModifiedBy>fengcq</cp:lastModifiedBy>
  <cp:revision>372</cp:revision>
  <dcterms:created xsi:type="dcterms:W3CDTF">2024-07-02T06:48:00Z</dcterms:created>
  <dcterms:modified xsi:type="dcterms:W3CDTF">2026-09-20T00:35:53Z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0818C77DCC1A4B31AAA47FAAA77E4215_13</vt:lpwstr>
  </property>
  <property fmtid="{D5CDD505-2E9C-101B-9397-08002B2CF9AE}" pid="3" name="KSOProductBuildVer">
    <vt:lpwstr>2052-12.1.0.24034</vt:lpwstr>
  </property>
</Properties>
</file>