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4"/>
  </p:notesMasterIdLst>
  <p:handoutMasterIdLst>
    <p:handoutMasterId r:id="rId48"/>
  </p:handoutMasterIdLst>
  <p:sldIdLst>
    <p:sldId id="256" r:id="rId3"/>
    <p:sldId id="686" r:id="rId5"/>
    <p:sldId id="722" r:id="rId6"/>
    <p:sldId id="866" r:id="rId7"/>
    <p:sldId id="867" r:id="rId8"/>
    <p:sldId id="868" r:id="rId9"/>
    <p:sldId id="748" r:id="rId10"/>
    <p:sldId id="844" r:id="rId11"/>
    <p:sldId id="831" r:id="rId12"/>
    <p:sldId id="879" r:id="rId13"/>
    <p:sldId id="880" r:id="rId14"/>
    <p:sldId id="881" r:id="rId15"/>
    <p:sldId id="882" r:id="rId16"/>
    <p:sldId id="883" r:id="rId17"/>
    <p:sldId id="884" r:id="rId18"/>
    <p:sldId id="870" r:id="rId19"/>
    <p:sldId id="886" r:id="rId20"/>
    <p:sldId id="887" r:id="rId21"/>
    <p:sldId id="855" r:id="rId22"/>
    <p:sldId id="856" r:id="rId23"/>
    <p:sldId id="877" r:id="rId24"/>
    <p:sldId id="878" r:id="rId25"/>
    <p:sldId id="857" r:id="rId26"/>
    <p:sldId id="858" r:id="rId27"/>
    <p:sldId id="859" r:id="rId28"/>
    <p:sldId id="889" r:id="rId29"/>
    <p:sldId id="871" r:id="rId30"/>
    <p:sldId id="872" r:id="rId31"/>
    <p:sldId id="873" r:id="rId32"/>
    <p:sldId id="874" r:id="rId33"/>
    <p:sldId id="875" r:id="rId34"/>
    <p:sldId id="876" r:id="rId35"/>
    <p:sldId id="851" r:id="rId36"/>
    <p:sldId id="852" r:id="rId37"/>
    <p:sldId id="853" r:id="rId38"/>
    <p:sldId id="885" r:id="rId39"/>
    <p:sldId id="778" r:id="rId40"/>
    <p:sldId id="834" r:id="rId41"/>
    <p:sldId id="757" r:id="rId42"/>
    <p:sldId id="836" r:id="rId43"/>
    <p:sldId id="888" r:id="rId44"/>
    <p:sldId id="838" r:id="rId45"/>
    <p:sldId id="839" r:id="rId46"/>
    <p:sldId id="765" r:id="rId47"/>
  </p:sldIdLst>
  <p:sldSz cx="12192000" cy="6858000"/>
  <p:notesSz cx="6858000" cy="9144000"/>
  <p:custDataLst>
    <p:tags r:id="rId5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0" userDrawn="1">
          <p15:clr>
            <a:srgbClr val="A4A3A4"/>
          </p15:clr>
        </p15:guide>
        <p15:guide id="2" pos="369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fyu" initials="x"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3FA"/>
    <a:srgbClr val="1B60AD"/>
    <a:srgbClr val="0B3491"/>
    <a:srgbClr val="5B9BD5"/>
    <a:srgbClr val="F2F2F2"/>
    <a:srgbClr val="161616"/>
    <a:srgbClr val="E6EAF4"/>
    <a:srgbClr val="385B62"/>
    <a:srgbClr val="F3F5F9"/>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60" autoAdjust="0"/>
    <p:restoredTop sz="94929" autoAdjust="0"/>
  </p:normalViewPr>
  <p:slideViewPr>
    <p:cSldViewPr snapToGrid="0" showGuides="1">
      <p:cViewPr>
        <p:scale>
          <a:sx n="100" d="100"/>
          <a:sy n="100" d="100"/>
        </p:scale>
        <p:origin x="870" y="264"/>
      </p:cViewPr>
      <p:guideLst>
        <p:guide orient="horz" pos="2190"/>
        <p:guide pos="3694"/>
      </p:guideLst>
    </p:cSldViewPr>
  </p:slideViewPr>
  <p:notesTextViewPr>
    <p:cViewPr>
      <p:scale>
        <a:sx n="150" d="100"/>
        <a:sy n="15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tags" Target="tags/tag92.xml"/><Relationship Id="rId52" Type="http://schemas.openxmlformats.org/officeDocument/2006/relationships/commentAuthors" Target="commentAuthors.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2.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p>
      </c:txPr>
    </c:title>
    <c:autoTitleDeleted val="0"/>
    <c:plotArea>
      <c:layout/>
      <c:pieChart>
        <c:varyColors val="1"/>
        <c:ser>
          <c:idx val="0"/>
          <c:order val="0"/>
          <c:tx>
            <c:strRef>
              <c:f>Sheet1!$B$1</c:f>
              <c:strCache>
                <c:ptCount val="1"/>
                <c:pt idx="0">
                  <c:v>功耗贡献</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3">
                  <a:lumMod val="20000"/>
                  <a:lumOff val="80000"/>
                </a:schemeClr>
              </a:solidFill>
              <a:ln w="19050">
                <a:solidFill>
                  <a:schemeClr val="lt1"/>
                </a:solidFill>
              </a:ln>
              <a:effectLst/>
            </c:spPr>
          </c:dPt>
          <c:dPt>
            <c:idx val="5"/>
            <c:bubble3D val="0"/>
            <c:spPr>
              <a:solidFill>
                <a:srgbClr val="CCFF99"/>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bestFit"/>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阵列模拟功耗</c:v>
                </c:pt>
                <c:pt idx="1">
                  <c:v>时间戳分发功耗</c:v>
                </c:pt>
                <c:pt idx="2">
                  <c:v>阵列动态功耗</c:v>
                </c:pt>
                <c:pt idx="3">
                  <c:v>数字电路功耗</c:v>
                </c:pt>
                <c:pt idx="4">
                  <c:v>串行读出功耗</c:v>
                </c:pt>
                <c:pt idx="5">
                  <c:v>模拟配置功耗</c:v>
                </c:pt>
              </c:strCache>
            </c:strRef>
          </c:cat>
          <c:val>
            <c:numRef>
              <c:f>Sheet1!$B$2:$B$7</c:f>
              <c:numCache>
                <c:formatCode>General</c:formatCode>
                <c:ptCount val="6"/>
                <c:pt idx="0">
                  <c:v>26</c:v>
                </c:pt>
                <c:pt idx="1">
                  <c:v>12.2</c:v>
                </c:pt>
                <c:pt idx="2">
                  <c:v>2.4</c:v>
                </c:pt>
                <c:pt idx="3">
                  <c:v>5.9</c:v>
                </c:pt>
                <c:pt idx="4">
                  <c:v>10</c:v>
                </c:pt>
                <c:pt idx="5">
                  <c:v>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02070906594758"/>
          <c:y val="0.783054900937514"/>
          <c:w val="0.590197711687618"/>
          <c:h val="0.157303040495273"/>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c34059e8-5951-4099-8b9e-f2d6683d5092}"/>
      </c:ext>
    </c:extLst>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image" Target="../media/image6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A592F5-CA9E-4E9C-9239-D7C2829DC0F8}" type="datetimeFigureOut">
              <a:rPr lang="zh-CN" altLang="en-US" smtClean="0"/>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73CC59-6200-401F-B516-6D3BC0ADF00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AE73CC59-6200-401F-B516-6D3BC0ADF00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我的报告分为以下四个主要部分。</a:t>
            </a:r>
            <a:endParaRPr lang="en-US" dirty="0"/>
          </a:p>
        </p:txBody>
      </p:sp>
      <p:sp>
        <p:nvSpPr>
          <p:cNvPr id="4" name="灯片编号占位符 3"/>
          <p:cNvSpPr>
            <a:spLocks noGrp="1"/>
          </p:cNvSpPr>
          <p:nvPr>
            <p:ph type="sldNum" sz="quarter" idx="10"/>
          </p:nvPr>
        </p:nvSpPr>
        <p:spPr/>
        <p:txBody>
          <a:bodyPr/>
          <a:lstStyle/>
          <a:p>
            <a:fld id="{AE73CC59-6200-401F-B516-6D3BC0ADF00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目前在医疗领域，</a:t>
            </a:r>
            <a:r>
              <a:rPr lang="en-US" altLang="zh-CN" dirty="0">
                <a:sym typeface="+mn-ea"/>
              </a:rPr>
              <a:t>X</a:t>
            </a:r>
            <a:r>
              <a:rPr lang="zh-CN" altLang="en-US" dirty="0">
                <a:sym typeface="+mn-ea"/>
              </a:rPr>
              <a:t>射线成像与</a:t>
            </a:r>
            <a:r>
              <a:rPr lang="en-US" altLang="zh-CN" dirty="0">
                <a:sym typeface="+mn-ea"/>
              </a:rPr>
              <a:t>CT</a:t>
            </a:r>
            <a:r>
              <a:rPr lang="zh-CN" altLang="en-US" dirty="0">
                <a:sym typeface="+mn-ea"/>
              </a:rPr>
              <a:t>是非常重要的检测手段，</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我国每年</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ea"/>
              </a:rPr>
              <a:t>CT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扫描超</a:t>
            </a:r>
            <a:r>
              <a:rPr lang="en-US" altLang="zh-CN" b="1" dirty="0">
                <a:solidFill>
                  <a:srgbClr val="C00000"/>
                </a:solidFill>
                <a:latin typeface="微软雅黑" panose="020B0503020204020204" pitchFamily="34" charset="-122"/>
                <a:ea typeface="微软雅黑" panose="020B0503020204020204" pitchFamily="34" charset="-122"/>
                <a:sym typeface="+mn-ea"/>
              </a:rPr>
              <a:t>1</a:t>
            </a:r>
            <a:r>
              <a:rPr lang="zh-CN" altLang="en-US" b="1" dirty="0">
                <a:solidFill>
                  <a:srgbClr val="C00000"/>
                </a:solidFill>
                <a:latin typeface="微软雅黑" panose="020B0503020204020204" pitchFamily="34" charset="-122"/>
                <a:ea typeface="微软雅黑" panose="020B0503020204020204" pitchFamily="34" charset="-122"/>
                <a:sym typeface="+mn-ea"/>
              </a:rPr>
              <a:t>亿人次</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然而，当辐射剂量超出人体所能接受的安全范围时</a:t>
            </a:r>
            <a:r>
              <a:rPr lang="zh-CN" altLang="en-US" b="1" dirty="0">
                <a:solidFill>
                  <a:srgbClr val="C00000"/>
                </a:solidFill>
                <a:latin typeface="微软雅黑" panose="020B0503020204020204" pitchFamily="34" charset="-122"/>
                <a:ea typeface="微软雅黑" panose="020B0503020204020204" pitchFamily="34" charset="-122"/>
                <a:sym typeface="+mn-ea"/>
              </a:rPr>
              <a:t>会影响人体机能，破坏人体组织、造成脱发、皮肤病、癌症等问题，甚至危及生命</a:t>
            </a:r>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目前在医疗领域，</a:t>
            </a:r>
            <a:r>
              <a:rPr lang="en-US" altLang="zh-CN" dirty="0">
                <a:sym typeface="+mn-ea"/>
              </a:rPr>
              <a:t>X</a:t>
            </a:r>
            <a:r>
              <a:rPr lang="zh-CN" altLang="en-US" dirty="0">
                <a:sym typeface="+mn-ea"/>
              </a:rPr>
              <a:t>射线成像与</a:t>
            </a:r>
            <a:r>
              <a:rPr lang="en-US" altLang="zh-CN" dirty="0">
                <a:sym typeface="+mn-ea"/>
              </a:rPr>
              <a:t>CT</a:t>
            </a:r>
            <a:r>
              <a:rPr lang="zh-CN" altLang="en-US" dirty="0">
                <a:sym typeface="+mn-ea"/>
              </a:rPr>
              <a:t>是非常重要的检测手段，</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我国每年</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ea"/>
              </a:rPr>
              <a:t>CT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扫描超</a:t>
            </a:r>
            <a:r>
              <a:rPr lang="en-US" altLang="zh-CN" b="1" dirty="0">
                <a:solidFill>
                  <a:srgbClr val="C00000"/>
                </a:solidFill>
                <a:latin typeface="微软雅黑" panose="020B0503020204020204" pitchFamily="34" charset="-122"/>
                <a:ea typeface="微软雅黑" panose="020B0503020204020204" pitchFamily="34" charset="-122"/>
                <a:sym typeface="+mn-ea"/>
              </a:rPr>
              <a:t>1</a:t>
            </a:r>
            <a:r>
              <a:rPr lang="zh-CN" altLang="en-US" b="1" dirty="0">
                <a:solidFill>
                  <a:srgbClr val="C00000"/>
                </a:solidFill>
                <a:latin typeface="微软雅黑" panose="020B0503020204020204" pitchFamily="34" charset="-122"/>
                <a:ea typeface="微软雅黑" panose="020B0503020204020204" pitchFamily="34" charset="-122"/>
                <a:sym typeface="+mn-ea"/>
              </a:rPr>
              <a:t>亿人次</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然而，当辐射剂量超出人体所能接受的安全范围时</a:t>
            </a:r>
            <a:r>
              <a:rPr lang="zh-CN" altLang="en-US" b="1" dirty="0">
                <a:solidFill>
                  <a:srgbClr val="C00000"/>
                </a:solidFill>
                <a:latin typeface="微软雅黑" panose="020B0503020204020204" pitchFamily="34" charset="-122"/>
                <a:ea typeface="微软雅黑" panose="020B0503020204020204" pitchFamily="34" charset="-122"/>
                <a:sym typeface="+mn-ea"/>
              </a:rPr>
              <a:t>会影响人体机能，破坏人体组织、造成脱发、皮肤病、癌症等问题，甚至危及生命</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目前在医疗领域，</a:t>
            </a:r>
            <a:r>
              <a:rPr lang="en-US" altLang="zh-CN" dirty="0">
                <a:sym typeface="+mn-ea"/>
              </a:rPr>
              <a:t>X</a:t>
            </a:r>
            <a:r>
              <a:rPr lang="zh-CN" altLang="en-US" dirty="0">
                <a:sym typeface="+mn-ea"/>
              </a:rPr>
              <a:t>射线成像与</a:t>
            </a:r>
            <a:r>
              <a:rPr lang="en-US" altLang="zh-CN" dirty="0">
                <a:sym typeface="+mn-ea"/>
              </a:rPr>
              <a:t>CT</a:t>
            </a:r>
            <a:r>
              <a:rPr lang="zh-CN" altLang="en-US" dirty="0">
                <a:sym typeface="+mn-ea"/>
              </a:rPr>
              <a:t>是非常重要的检测手段，</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我国每年</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ea"/>
              </a:rPr>
              <a:t>CT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扫描超</a:t>
            </a:r>
            <a:r>
              <a:rPr lang="en-US" altLang="zh-CN" b="1" dirty="0">
                <a:solidFill>
                  <a:srgbClr val="C00000"/>
                </a:solidFill>
                <a:latin typeface="微软雅黑" panose="020B0503020204020204" pitchFamily="34" charset="-122"/>
                <a:ea typeface="微软雅黑" panose="020B0503020204020204" pitchFamily="34" charset="-122"/>
                <a:sym typeface="+mn-ea"/>
              </a:rPr>
              <a:t>1</a:t>
            </a:r>
            <a:r>
              <a:rPr lang="zh-CN" altLang="en-US" b="1" dirty="0">
                <a:solidFill>
                  <a:srgbClr val="C00000"/>
                </a:solidFill>
                <a:latin typeface="微软雅黑" panose="020B0503020204020204" pitchFamily="34" charset="-122"/>
                <a:ea typeface="微软雅黑" panose="020B0503020204020204" pitchFamily="34" charset="-122"/>
                <a:sym typeface="+mn-ea"/>
              </a:rPr>
              <a:t>亿人次</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然而，当辐射剂量超出人体所能接受的安全范围时</a:t>
            </a:r>
            <a:r>
              <a:rPr lang="zh-CN" altLang="en-US" b="1" dirty="0">
                <a:solidFill>
                  <a:srgbClr val="C00000"/>
                </a:solidFill>
                <a:latin typeface="微软雅黑" panose="020B0503020204020204" pitchFamily="34" charset="-122"/>
                <a:ea typeface="微软雅黑" panose="020B0503020204020204" pitchFamily="34" charset="-122"/>
                <a:sym typeface="+mn-ea"/>
              </a:rPr>
              <a:t>会影响人体机能，破坏人体组织、造成脱发、皮肤病、癌症等问题，甚至危及生命</a:t>
            </a: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目前在医疗领域，</a:t>
            </a:r>
            <a:r>
              <a:rPr lang="en-US" altLang="zh-CN" dirty="0">
                <a:sym typeface="+mn-ea"/>
              </a:rPr>
              <a:t>X</a:t>
            </a:r>
            <a:r>
              <a:rPr lang="zh-CN" altLang="en-US" dirty="0">
                <a:sym typeface="+mn-ea"/>
              </a:rPr>
              <a:t>射线成像与</a:t>
            </a:r>
            <a:r>
              <a:rPr lang="en-US" altLang="zh-CN" dirty="0">
                <a:sym typeface="+mn-ea"/>
              </a:rPr>
              <a:t>CT</a:t>
            </a:r>
            <a:r>
              <a:rPr lang="zh-CN" altLang="en-US" dirty="0">
                <a:sym typeface="+mn-ea"/>
              </a:rPr>
              <a:t>是非常重要的检测手段，</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我国每年</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ea"/>
              </a:rPr>
              <a:t>CT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扫描超</a:t>
            </a:r>
            <a:r>
              <a:rPr lang="en-US" altLang="zh-CN" b="1" dirty="0">
                <a:solidFill>
                  <a:srgbClr val="C00000"/>
                </a:solidFill>
                <a:latin typeface="微软雅黑" panose="020B0503020204020204" pitchFamily="34" charset="-122"/>
                <a:ea typeface="微软雅黑" panose="020B0503020204020204" pitchFamily="34" charset="-122"/>
                <a:sym typeface="+mn-ea"/>
              </a:rPr>
              <a:t>1</a:t>
            </a:r>
            <a:r>
              <a:rPr lang="zh-CN" altLang="en-US" b="1" dirty="0">
                <a:solidFill>
                  <a:srgbClr val="C00000"/>
                </a:solidFill>
                <a:latin typeface="微软雅黑" panose="020B0503020204020204" pitchFamily="34" charset="-122"/>
                <a:ea typeface="微软雅黑" panose="020B0503020204020204" pitchFamily="34" charset="-122"/>
                <a:sym typeface="+mn-ea"/>
              </a:rPr>
              <a:t>亿人次</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然而，当辐射剂量超出人体所能接受的安全范围时</a:t>
            </a:r>
            <a:r>
              <a:rPr lang="zh-CN" altLang="en-US" b="1" dirty="0">
                <a:solidFill>
                  <a:srgbClr val="C00000"/>
                </a:solidFill>
                <a:latin typeface="微软雅黑" panose="020B0503020204020204" pitchFamily="34" charset="-122"/>
                <a:ea typeface="微软雅黑" panose="020B0503020204020204" pitchFamily="34" charset="-122"/>
                <a:sym typeface="+mn-ea"/>
              </a:rPr>
              <a:t>会影响人体机能，破坏人体组织、造成脱发、皮肤病、癌症等问题，甚至危及生命</a:t>
            </a:r>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tx1"/>
                </a:solidFill>
              </a:rPr>
              <a:t>文字尽量少，加图片，</a:t>
            </a:r>
            <a:r>
              <a:rPr lang="en-US" altLang="zh-CN" dirty="0">
                <a:solidFill>
                  <a:schemeClr val="tx1"/>
                </a:solidFill>
              </a:rPr>
              <a:t>X</a:t>
            </a:r>
            <a:r>
              <a:rPr lang="zh-CN" altLang="en-US" dirty="0">
                <a:solidFill>
                  <a:schemeClr val="tx1"/>
                </a:solidFill>
              </a:rPr>
              <a:t>射线面阵探测器的示意图。</a:t>
            </a:r>
            <a:endParaRPr lang="zh-CN" altLang="en-US" dirty="0">
              <a:solidFill>
                <a:schemeClr val="tx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目前在医疗领域，</a:t>
            </a:r>
            <a:r>
              <a:rPr lang="en-US" altLang="zh-CN" dirty="0">
                <a:sym typeface="+mn-ea"/>
              </a:rPr>
              <a:t>X</a:t>
            </a:r>
            <a:r>
              <a:rPr lang="zh-CN" altLang="en-US" dirty="0">
                <a:sym typeface="+mn-ea"/>
              </a:rPr>
              <a:t>射线成像与</a:t>
            </a:r>
            <a:r>
              <a:rPr lang="en-US" altLang="zh-CN" dirty="0">
                <a:sym typeface="+mn-ea"/>
              </a:rPr>
              <a:t>CT</a:t>
            </a:r>
            <a:r>
              <a:rPr lang="zh-CN" altLang="en-US" dirty="0">
                <a:sym typeface="+mn-ea"/>
              </a:rPr>
              <a:t>是非常重要的检测手段，</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我国每年</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mn-ea"/>
              </a:rPr>
              <a:t>CT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扫描超</a:t>
            </a:r>
            <a:r>
              <a:rPr lang="en-US" altLang="zh-CN" b="1" dirty="0">
                <a:solidFill>
                  <a:srgbClr val="C00000"/>
                </a:solidFill>
                <a:latin typeface="微软雅黑" panose="020B0503020204020204" pitchFamily="34" charset="-122"/>
                <a:ea typeface="微软雅黑" panose="020B0503020204020204" pitchFamily="34" charset="-122"/>
                <a:sym typeface="+mn-ea"/>
              </a:rPr>
              <a:t>1</a:t>
            </a:r>
            <a:r>
              <a:rPr lang="zh-CN" altLang="en-US" b="1" dirty="0">
                <a:solidFill>
                  <a:srgbClr val="C00000"/>
                </a:solidFill>
                <a:latin typeface="微软雅黑" panose="020B0503020204020204" pitchFamily="34" charset="-122"/>
                <a:ea typeface="微软雅黑" panose="020B0503020204020204" pitchFamily="34" charset="-122"/>
                <a:sym typeface="+mn-ea"/>
              </a:rPr>
              <a:t>亿人次</a:t>
            </a:r>
            <a:endParaRPr lang="en-US" altLang="zh-CN" dirty="0"/>
          </a:p>
          <a:p>
            <a:pPr marL="0" marR="0" indent="0" algn="l" defTabSz="914400" rtl="0" eaLnBrk="1" fontAlgn="auto" latinLnBrk="0" hangingPunct="1">
              <a:lnSpc>
                <a:spcPct val="100000"/>
              </a:lnSpc>
              <a:spcBef>
                <a:spcPts val="0"/>
              </a:spcBef>
              <a:spcAft>
                <a:spcPts val="0"/>
              </a:spcAft>
              <a:buClrTx/>
              <a:buSzTx/>
              <a:buFontTx/>
              <a:buNone/>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mn-ea"/>
              </a:rPr>
              <a:t>然而，当辐射剂量超出人体所能接受的安全范围时</a:t>
            </a:r>
            <a:r>
              <a:rPr lang="zh-CN" altLang="en-US" b="1" dirty="0">
                <a:solidFill>
                  <a:srgbClr val="C00000"/>
                </a:solidFill>
                <a:latin typeface="微软雅黑" panose="020B0503020204020204" pitchFamily="34" charset="-122"/>
                <a:ea typeface="微软雅黑" panose="020B0503020204020204" pitchFamily="34" charset="-122"/>
                <a:sym typeface="+mn-ea"/>
              </a:rPr>
              <a:t>会影响人体机能，破坏人体组织、造成脱发、皮肤病、癌症等问题，甚至危及生命</a:t>
            </a:r>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我的报告分为以下四个主要部分。</a:t>
            </a:r>
            <a:endParaRPr lang="en-US" dirty="0"/>
          </a:p>
        </p:txBody>
      </p:sp>
      <p:sp>
        <p:nvSpPr>
          <p:cNvPr id="4" name="灯片编号占位符 3"/>
          <p:cNvSpPr>
            <a:spLocks noGrp="1"/>
          </p:cNvSpPr>
          <p:nvPr>
            <p:ph type="sldNum" sz="quarter" idx="10"/>
          </p:nvPr>
        </p:nvSpPr>
        <p:spPr/>
        <p:txBody>
          <a:bodyPr/>
          <a:lstStyle/>
          <a:p>
            <a:fld id="{AE73CC59-6200-401F-B516-6D3BC0ADF00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我的报告分为以下四个主要部分。</a:t>
            </a:r>
            <a:endParaRPr lang="en-US" dirty="0"/>
          </a:p>
        </p:txBody>
      </p:sp>
      <p:sp>
        <p:nvSpPr>
          <p:cNvPr id="4" name="灯片编号占位符 3"/>
          <p:cNvSpPr>
            <a:spLocks noGrp="1"/>
          </p:cNvSpPr>
          <p:nvPr>
            <p:ph type="sldNum" sz="quarter" idx="10"/>
          </p:nvPr>
        </p:nvSpPr>
        <p:spPr/>
        <p:txBody>
          <a:bodyPr/>
          <a:lstStyle/>
          <a:p>
            <a:fld id="{AE73CC59-6200-401F-B516-6D3BC0ADF00A}"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我的报告分为以下四个主要部分。</a:t>
            </a:r>
            <a:endParaRPr lang="en-US" dirty="0"/>
          </a:p>
        </p:txBody>
      </p:sp>
      <p:sp>
        <p:nvSpPr>
          <p:cNvPr id="4" name="灯片编号占位符 3"/>
          <p:cNvSpPr>
            <a:spLocks noGrp="1"/>
          </p:cNvSpPr>
          <p:nvPr>
            <p:ph type="sldNum" sz="quarter" idx="10"/>
          </p:nvPr>
        </p:nvSpPr>
        <p:spPr/>
        <p:txBody>
          <a:bodyPr/>
          <a:lstStyle/>
          <a:p>
            <a:fld id="{AE73CC59-6200-401F-B516-6D3BC0ADF00A}"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加入单光子成像的研究，</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2" name="Title 1"/>
          <p:cNvSpPr>
            <a:spLocks noGrp="1"/>
          </p:cNvSpPr>
          <p:nvPr>
            <p:ph type="ctrTitle"/>
          </p:nvPr>
        </p:nvSpPr>
        <p:spPr>
          <a:xfrm>
            <a:off x="1354775" y="1446839"/>
            <a:ext cx="9529243" cy="2387600"/>
          </a:xfrm>
          <a:prstGeom prst="rect">
            <a:avLst/>
          </a:prstGeom>
        </p:spPr>
        <p:txBody>
          <a:bodyPr anchor="ctr"/>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354775" y="4322754"/>
            <a:ext cx="9529243" cy="1655762"/>
          </a:xfrm>
          <a:prstGeom prst="rect">
            <a:avLst/>
          </a:prstGeom>
        </p:spPr>
        <p:txBody>
          <a:bodyPr anchor="ctr">
            <a:normAutofit/>
          </a:bodyPr>
          <a:lstStyle>
            <a:lvl1pPr marL="0" indent="0" algn="ctr">
              <a:buNone/>
              <a:defRPr sz="2800">
                <a:latin typeface="微软雅黑" panose="020B0503020204020204" pitchFamily="34" charset="-122"/>
                <a:ea typeface="微软雅黑" panose="020B0503020204020204" pitchFamily="34"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312420" y="91440"/>
            <a:ext cx="11567159" cy="64008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6" name="Text Placeholder 2"/>
          <p:cNvSpPr>
            <a:spLocks noGrp="1"/>
          </p:cNvSpPr>
          <p:nvPr>
            <p:ph idx="1"/>
          </p:nvPr>
        </p:nvSpPr>
        <p:spPr>
          <a:xfrm>
            <a:off x="431800" y="1127761"/>
            <a:ext cx="11328400" cy="546999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p:txBody>
      </p:sp>
      <p:sp>
        <p:nvSpPr>
          <p:cNvPr id="8" name="Slide Number Placeholder 5"/>
          <p:cNvSpPr>
            <a:spLocks noGrp="1"/>
          </p:cNvSpPr>
          <p:nvPr>
            <p:ph type="sldNum" sz="quarter" idx="4"/>
          </p:nvPr>
        </p:nvSpPr>
        <p:spPr>
          <a:xfrm>
            <a:off x="10625928" y="6597751"/>
            <a:ext cx="1253652" cy="214026"/>
          </a:xfrm>
          <a:prstGeom prst="rect">
            <a:avLst/>
          </a:prstGeom>
        </p:spPr>
        <p:txBody>
          <a:bodyPr anchor="ctr"/>
          <a:lstStyle>
            <a:lvl1pPr algn="r">
              <a:defRPr sz="1200"/>
            </a:lvl1pPr>
          </a:lstStyle>
          <a:p>
            <a:fld id="{64A751B4-A832-43DC-B5E3-5494E542580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0625928" y="6597751"/>
            <a:ext cx="1253652" cy="214026"/>
          </a:xfrm>
          <a:prstGeom prst="rect">
            <a:avLst/>
          </a:prstGeom>
        </p:spPr>
        <p:txBody>
          <a:bodyPr anchor="ctr"/>
          <a:lstStyle>
            <a:lvl1pPr algn="r">
              <a:defRPr sz="1200"/>
            </a:lvl1pPr>
          </a:lstStyle>
          <a:p>
            <a:fld id="{64A751B4-A832-43DC-B5E3-5494E542580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bg1"/>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10" name="Title 1"/>
          <p:cNvSpPr>
            <a:spLocks noGrp="1"/>
          </p:cNvSpPr>
          <p:nvPr>
            <p:ph type="ctrTitle"/>
          </p:nvPr>
        </p:nvSpPr>
        <p:spPr>
          <a:xfrm>
            <a:off x="1423117" y="2235200"/>
            <a:ext cx="9529243" cy="2387600"/>
          </a:xfrm>
          <a:prstGeom prst="rect">
            <a:avLst/>
          </a:prstGeom>
        </p:spPr>
        <p:txBody>
          <a:bodyPr anchor="ctr"/>
          <a:lstStyle>
            <a:lvl1pPr algn="ctr">
              <a:defRPr sz="4500"/>
            </a:lvl1pPr>
          </a:lstStyle>
          <a:p>
            <a:r>
              <a:rPr lang="zh-CN" altLang="en-US"/>
              <a:t>单击此处编辑母版标题样式</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微软雅黑" panose="020B0503020204020204" pitchFamily="34" charset="-122"/>
          <a:ea typeface="微软雅黑" panose="020B0503020204020204"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2" Type="http://schemas.openxmlformats.org/officeDocument/2006/relationships/notesSlide" Target="../notesSlides/notesSlide2.xml"/><Relationship Id="rId21" Type="http://schemas.openxmlformats.org/officeDocument/2006/relationships/slideLayout" Target="../slideLayouts/slideLayout3.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3.xml"/><Relationship Id="rId6" Type="http://schemas.openxmlformats.org/officeDocument/2006/relationships/tags" Target="../tags/tag2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3.xml"/><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hyperlink" Target="https://arxiv.org/abs/1705.10150" TargetMode="Externa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3.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image" Target="../media/image15.png"/><Relationship Id="rId1" Type="http://schemas.openxmlformats.org/officeDocument/2006/relationships/image" Target="../media/image11.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2" Type="http://schemas.openxmlformats.org/officeDocument/2006/relationships/notesSlide" Target="../notesSlides/notesSlide9.xml"/><Relationship Id="rId21" Type="http://schemas.openxmlformats.org/officeDocument/2006/relationships/slideLayout" Target="../slideLayouts/slideLayout3.xml"/><Relationship Id="rId20" Type="http://schemas.openxmlformats.org/officeDocument/2006/relationships/tags" Target="../tags/tag44.xml"/><Relationship Id="rId2" Type="http://schemas.openxmlformats.org/officeDocument/2006/relationships/tags" Target="../tags/tag26.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3.png"/><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emf"/><Relationship Id="rId3" Type="http://schemas.openxmlformats.org/officeDocument/2006/relationships/image" Target="../media/image18.emf"/><Relationship Id="rId2" Type="http://schemas.openxmlformats.org/officeDocument/2006/relationships/image" Target="../media/image17.emf"/><Relationship Id="rId10" Type="http://schemas.openxmlformats.org/officeDocument/2006/relationships/notesSlide" Target="../notesSlides/notesSlide10.xml"/><Relationship Id="rId1" Type="http://schemas.openxmlformats.org/officeDocument/2006/relationships/image" Target="../media/image16.emf"/></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1.png"/><Relationship Id="rId7" Type="http://schemas.openxmlformats.org/officeDocument/2006/relationships/image" Target="../media/image30.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0" Type="http://schemas.openxmlformats.org/officeDocument/2006/relationships/notesSlide" Target="../notesSlides/notesSlide11.xml"/><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32.emf"/><Relationship Id="rId1"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39.png"/><Relationship Id="rId7" Type="http://schemas.openxmlformats.org/officeDocument/2006/relationships/image" Target="../media/image38.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4" Type="http://schemas.openxmlformats.org/officeDocument/2006/relationships/notesSlide" Target="../notesSlides/notesSlide13.xml"/><Relationship Id="rId23" Type="http://schemas.openxmlformats.org/officeDocument/2006/relationships/vmlDrawing" Target="../drawings/vmlDrawing2.vml"/><Relationship Id="rId22" Type="http://schemas.openxmlformats.org/officeDocument/2006/relationships/slideLayout" Target="../slideLayouts/slideLayout2.xml"/><Relationship Id="rId21" Type="http://schemas.openxmlformats.org/officeDocument/2006/relationships/image" Target="../media/image52.emf"/><Relationship Id="rId20" Type="http://schemas.openxmlformats.org/officeDocument/2006/relationships/image" Target="../media/image51.emf"/><Relationship Id="rId2" Type="http://schemas.openxmlformats.org/officeDocument/2006/relationships/image" Target="../media/image33.emf"/><Relationship Id="rId19" Type="http://schemas.openxmlformats.org/officeDocument/2006/relationships/image" Target="../media/image50.png"/><Relationship Id="rId18" Type="http://schemas.openxmlformats.org/officeDocument/2006/relationships/image" Target="../media/image49.png"/><Relationship Id="rId17" Type="http://schemas.openxmlformats.org/officeDocument/2006/relationships/image" Target="../media/image48.png"/><Relationship Id="rId16" Type="http://schemas.openxmlformats.org/officeDocument/2006/relationships/image" Target="../media/image47.png"/><Relationship Id="rId15" Type="http://schemas.openxmlformats.org/officeDocument/2006/relationships/image" Target="../media/image46.png"/><Relationship Id="rId14" Type="http://schemas.openxmlformats.org/officeDocument/2006/relationships/image" Target="../media/image45.png"/><Relationship Id="rId13" Type="http://schemas.openxmlformats.org/officeDocument/2006/relationships/image" Target="../media/image44.png"/><Relationship Id="rId12" Type="http://schemas.openxmlformats.org/officeDocument/2006/relationships/image" Target="../media/image43.png"/><Relationship Id="rId11" Type="http://schemas.openxmlformats.org/officeDocument/2006/relationships/image" Target="../media/image42.png"/><Relationship Id="rId10" Type="http://schemas.openxmlformats.org/officeDocument/2006/relationships/image" Target="../media/image41.png"/><Relationship Id="rId1"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55.emf"/><Relationship Id="rId7" Type="http://schemas.openxmlformats.org/officeDocument/2006/relationships/oleObject" Target="../embeddings/oleObject3.bin"/><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image" Target="../media/image54.emf"/><Relationship Id="rId2" Type="http://schemas.openxmlformats.org/officeDocument/2006/relationships/image" Target="../media/image53.emf"/><Relationship Id="rId11" Type="http://schemas.openxmlformats.org/officeDocument/2006/relationships/notesSlide" Target="../notesSlides/notesSlide14.xml"/><Relationship Id="rId10" Type="http://schemas.openxmlformats.org/officeDocument/2006/relationships/vmlDrawing" Target="../drawings/vmlDrawing3.vml"/><Relationship Id="rId1" Type="http://schemas.openxmlformats.org/officeDocument/2006/relationships/tags" Target="../tags/tag4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image" Target="../media/image56.emf"/></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image" Target="../media/image65.png"/><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image" Target="../media/image59.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67.jpeg"/><Relationship Id="rId1" Type="http://schemas.openxmlformats.org/officeDocument/2006/relationships/image" Target="../media/image66.emf"/></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vmlDrawing" Target="../drawings/vmlDrawing4.vml"/><Relationship Id="rId5" Type="http://schemas.openxmlformats.org/officeDocument/2006/relationships/slideLayout" Target="../slideLayouts/slideLayout2.xml"/><Relationship Id="rId4" Type="http://schemas.openxmlformats.org/officeDocument/2006/relationships/image" Target="../media/image69.emf"/><Relationship Id="rId3" Type="http://schemas.openxmlformats.org/officeDocument/2006/relationships/oleObject" Target="../embeddings/oleObject5.bin"/><Relationship Id="rId2" Type="http://schemas.openxmlformats.org/officeDocument/2006/relationships/image" Target="../media/image68.emf"/><Relationship Id="rId1"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70.emf"/></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72.jpeg"/><Relationship Id="rId1" Type="http://schemas.openxmlformats.org/officeDocument/2006/relationships/image" Target="../media/image7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73.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75.png"/><Relationship Id="rId1" Type="http://schemas.openxmlformats.org/officeDocument/2006/relationships/image" Target="../media/image7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77.png"/><Relationship Id="rId1" Type="http://schemas.openxmlformats.org/officeDocument/2006/relationships/image" Target="../media/image7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79.png"/><Relationship Id="rId1" Type="http://schemas.openxmlformats.org/officeDocument/2006/relationships/image" Target="../media/image78.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tags" Target="../tags/tag50.xml"/><Relationship Id="rId4" Type="http://schemas.openxmlformats.org/officeDocument/2006/relationships/image" Target="../media/image82.png"/><Relationship Id="rId3" Type="http://schemas.openxmlformats.org/officeDocument/2006/relationships/image" Target="../media/image81.png"/><Relationship Id="rId2" Type="http://schemas.openxmlformats.org/officeDocument/2006/relationships/tags" Target="../tags/tag49.xml"/><Relationship Id="rId1" Type="http://schemas.openxmlformats.org/officeDocument/2006/relationships/image" Target="../media/image80.png"/></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7.xml"/><Relationship Id="rId6"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image" Target="../media/image89.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jpeg"/><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92.png"/></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2.xml"/><Relationship Id="rId7" Type="http://schemas.openxmlformats.org/officeDocument/2006/relationships/image" Target="../media/image103.png"/><Relationship Id="rId6" Type="http://schemas.openxmlformats.org/officeDocument/2006/relationships/image" Target="../media/image102.png"/><Relationship Id="rId5" Type="http://schemas.openxmlformats.org/officeDocument/2006/relationships/image" Target="../media/image101.jpeg"/><Relationship Id="rId4" Type="http://schemas.openxmlformats.org/officeDocument/2006/relationships/image" Target="../media/image100.png"/><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image" Target="../media/image97.pn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2.xml"/><Relationship Id="rId5" Type="http://schemas.openxmlformats.org/officeDocument/2006/relationships/tags" Target="../tags/tag51.xml"/><Relationship Id="rId4" Type="http://schemas.openxmlformats.org/officeDocument/2006/relationships/image" Target="../media/image107.png"/><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image" Target="../media/image104.png"/></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image" Target="../media/image10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11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114.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116.png"/><Relationship Id="rId1" Type="http://schemas.openxmlformats.org/officeDocument/2006/relationships/image" Target="../media/image115.pn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image" Target="../media/image120.png"/><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image" Target="../media/image11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2" Type="http://schemas.openxmlformats.org/officeDocument/2006/relationships/notesSlide" Target="../notesSlides/notesSlide38.xml"/><Relationship Id="rId21" Type="http://schemas.openxmlformats.org/officeDocument/2006/relationships/slideLayout" Target="../slideLayouts/slideLayout3.xml"/><Relationship Id="rId20" Type="http://schemas.openxmlformats.org/officeDocument/2006/relationships/tags" Target="../tags/tag71.xml"/><Relationship Id="rId2" Type="http://schemas.openxmlformats.org/officeDocument/2006/relationships/tags" Target="../tags/tag53.xml"/><Relationship Id="rId19" Type="http://schemas.openxmlformats.org/officeDocument/2006/relationships/tags" Target="../tags/tag70.xml"/><Relationship Id="rId18" Type="http://schemas.openxmlformats.org/officeDocument/2006/relationships/tags" Target="../tags/tag69.xml"/><Relationship Id="rId17" Type="http://schemas.openxmlformats.org/officeDocument/2006/relationships/tags" Target="../tags/tag68.xml"/><Relationship Id="rId16" Type="http://schemas.openxmlformats.org/officeDocument/2006/relationships/tags" Target="../tags/tag67.xml"/><Relationship Id="rId15" Type="http://schemas.openxmlformats.org/officeDocument/2006/relationships/tags" Target="../tags/tag66.xml"/><Relationship Id="rId14" Type="http://schemas.openxmlformats.org/officeDocument/2006/relationships/tags" Target="../tags/tag65.xml"/><Relationship Id="rId13" Type="http://schemas.openxmlformats.org/officeDocument/2006/relationships/tags" Target="../tags/tag64.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tags" Target="../tags/tag5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2" Type="http://schemas.openxmlformats.org/officeDocument/2006/relationships/notesSlide" Target="../notesSlides/notesSlide42.xml"/><Relationship Id="rId21" Type="http://schemas.openxmlformats.org/officeDocument/2006/relationships/slideLayout" Target="../slideLayouts/slideLayout3.xml"/><Relationship Id="rId20" Type="http://schemas.openxmlformats.org/officeDocument/2006/relationships/tags" Target="../tags/tag91.xml"/><Relationship Id="rId2" Type="http://schemas.openxmlformats.org/officeDocument/2006/relationships/tags" Target="../tags/tag73.xml"/><Relationship Id="rId19" Type="http://schemas.openxmlformats.org/officeDocument/2006/relationships/tags" Target="../tags/tag90.xml"/><Relationship Id="rId18" Type="http://schemas.openxmlformats.org/officeDocument/2006/relationships/tags" Target="../tags/tag89.xml"/><Relationship Id="rId17" Type="http://schemas.openxmlformats.org/officeDocument/2006/relationships/tags" Target="../tags/tag88.xml"/><Relationship Id="rId16" Type="http://schemas.openxmlformats.org/officeDocument/2006/relationships/tags" Target="../tags/tag87.xml"/><Relationship Id="rId15" Type="http://schemas.openxmlformats.org/officeDocument/2006/relationships/tags" Target="../tags/tag86.xml"/><Relationship Id="rId14" Type="http://schemas.openxmlformats.org/officeDocument/2006/relationships/tags" Target="../tags/tag85.xml"/><Relationship Id="rId13" Type="http://schemas.openxmlformats.org/officeDocument/2006/relationships/tags" Target="../tags/tag84.xml"/><Relationship Id="rId12" Type="http://schemas.openxmlformats.org/officeDocument/2006/relationships/tags" Target="../tags/tag83.xml"/><Relationship Id="rId11" Type="http://schemas.openxmlformats.org/officeDocument/2006/relationships/tags" Target="../tags/tag82.xml"/><Relationship Id="rId10" Type="http://schemas.openxmlformats.org/officeDocument/2006/relationships/tags" Target="../tags/tag81.xml"/><Relationship Id="rId1" Type="http://schemas.openxmlformats.org/officeDocument/2006/relationships/tags" Target="../tags/tag7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rot="16200000" flipV="1">
            <a:off x="2666034" y="-2666032"/>
            <a:ext cx="6857999" cy="12190070"/>
          </a:xfrm>
          <a:prstGeom prst="rect">
            <a:avLst/>
          </a:prstGeom>
          <a:gradFill flip="none" rotWithShape="1">
            <a:gsLst>
              <a:gs pos="100000">
                <a:srgbClr val="00478B">
                  <a:alpha val="5000"/>
                </a:srgbClr>
              </a:gs>
              <a:gs pos="0">
                <a:srgbClr val="00478B">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5" name="图片 24"/>
          <p:cNvPicPr>
            <a:picLocks noChangeAspect="1"/>
          </p:cNvPicPr>
          <p:nvPr/>
        </p:nvPicPr>
        <p:blipFill>
          <a:blip r:embed="rId1"/>
          <a:stretch>
            <a:fillRect/>
          </a:stretch>
        </p:blipFill>
        <p:spPr>
          <a:xfrm>
            <a:off x="3048" y="0"/>
            <a:ext cx="12185905" cy="6858000"/>
          </a:xfrm>
          <a:prstGeom prst="rect">
            <a:avLst/>
          </a:prstGeom>
        </p:spPr>
      </p:pic>
      <p:sp>
        <p:nvSpPr>
          <p:cNvPr id="4" name="Title 3"/>
          <p:cNvSpPr>
            <a:spLocks noGrp="1"/>
          </p:cNvSpPr>
          <p:nvPr>
            <p:ph type="ctrTitle"/>
          </p:nvPr>
        </p:nvSpPr>
        <p:spPr>
          <a:xfrm>
            <a:off x="1387475" y="1416685"/>
            <a:ext cx="9417050" cy="2387600"/>
          </a:xfrm>
        </p:spPr>
        <p:txBody>
          <a:bodyPr>
            <a:normAutofit fontScale="90000"/>
          </a:bodyPr>
          <a:lstStyle/>
          <a:p>
            <a:pPr>
              <a:lnSpc>
                <a:spcPct val="110000"/>
              </a:lnSpc>
            </a:pPr>
            <a:r>
              <a:rPr lang="zh-CN" sz="4000" dirty="0">
                <a:solidFill>
                  <a:srgbClr val="C00000"/>
                </a:solidFill>
              </a:rPr>
              <a:t>新一代</a:t>
            </a:r>
            <a:r>
              <a:rPr lang="en-US" altLang="zh-CN" sz="4000" dirty="0">
                <a:solidFill>
                  <a:srgbClr val="C00000"/>
                </a:solidFill>
              </a:rPr>
              <a:t>2-7GeV</a:t>
            </a:r>
            <a:r>
              <a:rPr lang="zh-CN" altLang="en-US" sz="4000" dirty="0">
                <a:solidFill>
                  <a:srgbClr val="C00000"/>
                </a:solidFill>
              </a:rPr>
              <a:t>能区超高亮度正负电子对撞机硅像素內径迹探测器关键技术研究</a:t>
            </a:r>
            <a:r>
              <a:rPr lang="zh-CN" altLang="en-US" sz="4000" dirty="0">
                <a:solidFill>
                  <a:srgbClr val="C00000"/>
                </a:solidFill>
              </a:rPr>
              <a:t>进展</a:t>
            </a:r>
            <a:br>
              <a:rPr lang="zh-CN" altLang="en-US" sz="4000" dirty="0">
                <a:solidFill>
                  <a:srgbClr val="C00000"/>
                </a:solidFill>
              </a:rPr>
            </a:br>
            <a:endParaRPr lang="zh-CN" altLang="en-US" sz="4000" dirty="0">
              <a:solidFill>
                <a:srgbClr val="C00000"/>
              </a:solidFill>
            </a:endParaRPr>
          </a:p>
        </p:txBody>
      </p:sp>
      <p:sp>
        <p:nvSpPr>
          <p:cNvPr id="2" name="矩形 14"/>
          <p:cNvSpPr>
            <a:spLocks noChangeArrowheads="1"/>
          </p:cNvSpPr>
          <p:nvPr/>
        </p:nvSpPr>
        <p:spPr bwMode="auto">
          <a:xfrm>
            <a:off x="4350704" y="489133"/>
            <a:ext cx="3490595" cy="629920"/>
          </a:xfrm>
          <a:prstGeom prst="rect">
            <a:avLst/>
          </a:prstGeom>
          <a:noFill/>
          <a:ln>
            <a:noFill/>
          </a:ln>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ctr" defTabSz="914400" rtl="0" eaLnBrk="1" fontAlgn="auto" latinLnBrk="0" hangingPunct="1">
              <a:lnSpc>
                <a:spcPct val="125000"/>
              </a:lnSpc>
              <a:spcBef>
                <a:spcPts val="0"/>
              </a:spcBef>
              <a:spcAft>
                <a:spcPts val="0"/>
              </a:spcAft>
              <a:buClrTx/>
              <a:buSzTx/>
              <a:buFontTx/>
              <a:buNone/>
              <a:defRPr/>
            </a:pPr>
            <a:r>
              <a:rPr kumimoji="0" lang="en-US" altLang="zh-CN" sz="2800"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rPr>
              <a:t>STCF</a:t>
            </a:r>
            <a:r>
              <a:rPr kumimoji="0" lang="zh-CN" altLang="en-US" sz="2800"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rPr>
              <a:t>重点项目研讨会</a:t>
            </a:r>
            <a:endParaRPr kumimoji="0" lang="zh-CN" altLang="en-US" sz="2800"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sp>
        <p:nvSpPr>
          <p:cNvPr id="8" name="矩形 14"/>
          <p:cNvSpPr>
            <a:spLocks noChangeArrowheads="1"/>
          </p:cNvSpPr>
          <p:nvPr/>
        </p:nvSpPr>
        <p:spPr bwMode="auto">
          <a:xfrm>
            <a:off x="5509260" y="3652068"/>
            <a:ext cx="1173480" cy="553085"/>
          </a:xfrm>
          <a:prstGeom prst="rect">
            <a:avLst/>
          </a:prstGeom>
          <a:noFill/>
          <a:ln>
            <a:noFill/>
          </a:ln>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ctr" defTabSz="914400" rtl="0" eaLnBrk="1" fontAlgn="auto" latinLnBrk="0" hangingPunct="1">
              <a:lnSpc>
                <a:spcPct val="125000"/>
              </a:lnSpc>
              <a:spcBef>
                <a:spcPts val="0"/>
              </a:spcBef>
              <a:spcAft>
                <a:spcPts val="0"/>
              </a:spcAft>
              <a:buClrTx/>
              <a:buSzTx/>
              <a:buFontTx/>
              <a:buNone/>
              <a:defRPr/>
            </a:pPr>
            <a:r>
              <a:rPr kumimoji="0" lang="zh-CN" altLang="en-US" sz="2400" b="1" i="0" spc="20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rPr>
              <a:t>孙向明</a:t>
            </a:r>
            <a:endParaRPr kumimoji="0" lang="zh-CN" altLang="en-US" sz="2400" b="1" i="0" spc="20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sp>
        <p:nvSpPr>
          <p:cNvPr id="10" name="矩形 9"/>
          <p:cNvSpPr>
            <a:spLocks noChangeArrowheads="1"/>
          </p:cNvSpPr>
          <p:nvPr/>
        </p:nvSpPr>
        <p:spPr bwMode="auto">
          <a:xfrm>
            <a:off x="2600605" y="4330397"/>
            <a:ext cx="7079690" cy="744855"/>
          </a:xfrm>
          <a:prstGeom prst="rect">
            <a:avLst/>
          </a:prstGeom>
          <a:noFill/>
          <a:ln>
            <a:noFill/>
          </a:ln>
        </p:spPr>
        <p:txBody>
          <a:bodyPr wrap="squar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ctr" defTabSz="914400" rtl="0" eaLnBrk="1" fontAlgn="auto" latinLnBrk="0" hangingPunct="1">
              <a:lnSpc>
                <a:spcPct val="125000"/>
              </a:lnSpc>
              <a:spcBef>
                <a:spcPts val="0"/>
              </a:spcBef>
              <a:spcAft>
                <a:spcPts val="0"/>
              </a:spcAft>
              <a:buClrTx/>
              <a:buSzTx/>
              <a:buFontTx/>
              <a:buNone/>
              <a:defRPr/>
            </a:pPr>
            <a:r>
              <a:rPr lang="zh-CN" altLang="en-US" b="1" dirty="0">
                <a:solidFill>
                  <a:srgbClr val="00345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ymbol" panose="05050102010706020507" pitchFamily="18" charset="2"/>
              </a:rPr>
              <a:t>依托单位：华中师范大学</a:t>
            </a:r>
            <a:endParaRPr lang="zh-CN" altLang="en-US" b="1" dirty="0">
              <a:solidFill>
                <a:srgbClr val="00345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ymbol" panose="05050102010706020507" pitchFamily="18" charset="2"/>
            </a:endParaRPr>
          </a:p>
          <a:p>
            <a:pPr marL="342900" marR="0" lvl="0" indent="-342900" algn="ctr" defTabSz="914400" rtl="0" eaLnBrk="1" fontAlgn="auto" latinLnBrk="0" hangingPunct="1">
              <a:lnSpc>
                <a:spcPct val="125000"/>
              </a:lnSpc>
              <a:spcBef>
                <a:spcPts val="0"/>
              </a:spcBef>
              <a:spcAft>
                <a:spcPts val="0"/>
              </a:spcAft>
              <a:buClrTx/>
              <a:buSzTx/>
              <a:buFontTx/>
              <a:buNone/>
              <a:defRPr/>
            </a:pPr>
            <a:r>
              <a:rPr lang="zh-CN" altLang="en-US" sz="1600" b="1" dirty="0">
                <a:solidFill>
                  <a:srgbClr val="00345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ymbol" panose="05050102010706020507" pitchFamily="18" charset="2"/>
              </a:rPr>
              <a:t>合作单位：中国科学技术大学、西北工业大学</a:t>
            </a:r>
            <a:endParaRPr kumimoji="0" lang="zh-CN" altLang="en-US" sz="1600" b="1"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sp>
        <p:nvSpPr>
          <p:cNvPr id="5" name="矩形 4"/>
          <p:cNvSpPr>
            <a:spLocks noChangeArrowheads="1"/>
          </p:cNvSpPr>
          <p:nvPr/>
        </p:nvSpPr>
        <p:spPr bwMode="auto">
          <a:xfrm>
            <a:off x="5185410" y="5615940"/>
            <a:ext cx="1722755" cy="398780"/>
          </a:xfrm>
          <a:prstGeom prst="rect">
            <a:avLst/>
          </a:prstGeom>
          <a:noFill/>
          <a:ln>
            <a:noFill/>
          </a:ln>
        </p:spPr>
        <p:txBody>
          <a:bodyPr wrap="squar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ctr" defTabSz="914400" rtl="0" eaLnBrk="1" fontAlgn="auto" latinLnBrk="0" hangingPunct="1">
              <a:lnSpc>
                <a:spcPct val="125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rPr>
              <a:t>2026</a:t>
            </a:r>
            <a:r>
              <a:rPr kumimoji="0" lang="zh-CN" altLang="en-US" sz="1600" b="1"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rPr>
              <a:t>年</a:t>
            </a:r>
            <a:r>
              <a:rPr kumimoji="0" lang="en-US" altLang="zh-CN" sz="1600" b="1"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rPr>
              <a:t>9</a:t>
            </a:r>
            <a:r>
              <a:rPr kumimoji="0" lang="zh-CN" altLang="en-US" sz="1600" b="1"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rPr>
              <a:t>月</a:t>
            </a:r>
            <a:endParaRPr kumimoji="0" lang="zh-CN" altLang="en-US" sz="1600" b="1" i="0" u="none" strike="noStrike" kern="1200" cap="none" spc="0" normalizeH="0" baseline="0" noProof="0" dirty="0">
              <a:ln>
                <a:noFill/>
              </a:ln>
              <a:solidFill>
                <a:srgbClr val="003456"/>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cxnSp>
        <p:nvCxnSpPr>
          <p:cNvPr id="14" name="直接连接符 13"/>
          <p:cNvCxnSpPr/>
          <p:nvPr/>
        </p:nvCxnSpPr>
        <p:spPr>
          <a:xfrm>
            <a:off x="0" y="3142771"/>
            <a:ext cx="12192000" cy="0"/>
          </a:xfrm>
          <a:prstGeom prst="line">
            <a:avLst/>
          </a:prstGeom>
          <a:ln w="76200">
            <a:gradFill flip="none" rotWithShape="1">
              <a:gsLst>
                <a:gs pos="0">
                  <a:schemeClr val="bg1">
                    <a:alpha val="0"/>
                  </a:schemeClr>
                </a:gs>
                <a:gs pos="50000">
                  <a:srgbClr val="0B3491"/>
                </a:gs>
                <a:gs pos="25000">
                  <a:srgbClr val="0070C0">
                    <a:alpha val="90000"/>
                  </a:srgbClr>
                </a:gs>
                <a:gs pos="75000">
                  <a:srgbClr val="0070C0">
                    <a:alpha val="90000"/>
                  </a:srgb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1"/>
            </p:custDataLst>
          </p:nvPr>
        </p:nvGrpSpPr>
        <p:grpSpPr>
          <a:xfrm>
            <a:off x="3331127" y="1048610"/>
            <a:ext cx="5395126" cy="1025310"/>
            <a:chOff x="3398437" y="1657575"/>
            <a:chExt cx="5395126" cy="1025310"/>
          </a:xfrm>
        </p:grpSpPr>
        <p:sp>
          <p:nvSpPr>
            <p:cNvPr id="11" name="圆角矩形 4"/>
            <p:cNvSpPr/>
            <p:nvPr>
              <p:custDataLst>
                <p:tags r:id="rId2"/>
              </p:custDataLst>
            </p:nvPr>
          </p:nvSpPr>
          <p:spPr>
            <a:xfrm>
              <a:off x="3398437" y="1657575"/>
              <a:ext cx="5395126" cy="1025310"/>
            </a:xfrm>
            <a:prstGeom prst="roundRect">
              <a:avLst>
                <a:gd name="adj" fmla="val 5758"/>
              </a:avLst>
            </a:prstGeom>
            <a:solidFill>
              <a:srgbClr val="0B3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758164" y="1810702"/>
              <a:ext cx="866210" cy="719057"/>
              <a:chOff x="759821" y="4576732"/>
              <a:chExt cx="622300" cy="516583"/>
            </a:xfrm>
          </p:grpSpPr>
          <p:sp>
            <p:nvSpPr>
              <p:cNvPr id="14" name="椭圆 13"/>
              <p:cNvSpPr/>
              <p:nvPr>
                <p:custDataLst>
                  <p:tags r:id="rId3"/>
                </p:custDataLst>
              </p:nvPr>
            </p:nvSpPr>
            <p:spPr>
              <a:xfrm>
                <a:off x="812680" y="4576732"/>
                <a:ext cx="516583" cy="516583"/>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15" name="文本框 14"/>
              <p:cNvSpPr txBox="1"/>
              <p:nvPr>
                <p:custDataLst>
                  <p:tags r:id="rId4"/>
                </p:custDataLst>
              </p:nvPr>
            </p:nvSpPr>
            <p:spPr>
              <a:xfrm>
                <a:off x="759821" y="4693205"/>
                <a:ext cx="622300" cy="287446"/>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3" name="矩形 12"/>
            <p:cNvSpPr/>
            <p:nvPr>
              <p:custDataLst>
                <p:tags r:id="rId5"/>
              </p:custDataLst>
            </p:nvPr>
          </p:nvSpPr>
          <p:spPr>
            <a:xfrm>
              <a:off x="4697951" y="1918018"/>
              <a:ext cx="1605280" cy="521970"/>
            </a:xfrm>
            <a:prstGeom prst="rect">
              <a:avLst/>
            </a:prstGeom>
          </p:spPr>
          <p:txBody>
            <a:bodyPr wrap="none">
              <a:spAutoFit/>
            </a:bodyPr>
            <a:lstStyle/>
            <a:p>
              <a:pPr fontAlgn="base">
                <a:spcBef>
                  <a:spcPct val="0"/>
                </a:spcBef>
                <a:spcAft>
                  <a:spcPct val="0"/>
                </a:spcAft>
              </a:pPr>
              <a:r>
                <a:rPr kumimoji="1" lang="zh-CN" altLang="en-US" sz="2800" b="1" dirty="0">
                  <a:solidFill>
                    <a:schemeClr val="bg1"/>
                  </a:solidFill>
                  <a:latin typeface="微软雅黑" panose="020B0503020204020204" pitchFamily="34" charset="-122"/>
                  <a:ea typeface="微软雅黑" panose="020B0503020204020204" pitchFamily="34" charset="-122"/>
                </a:rPr>
                <a:t>项目简介</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custDataLst>
              <p:tags r:id="rId6"/>
            </p:custDataLst>
          </p:nvPr>
        </p:nvGrpSpPr>
        <p:grpSpPr>
          <a:xfrm>
            <a:off x="3331127" y="2369410"/>
            <a:ext cx="5395126" cy="1025310"/>
            <a:chOff x="3398437" y="1657575"/>
            <a:chExt cx="5395126" cy="1025310"/>
          </a:xfrm>
        </p:grpSpPr>
        <p:sp>
          <p:nvSpPr>
            <p:cNvPr id="17" name="圆角矩形 4"/>
            <p:cNvSpPr/>
            <p:nvPr>
              <p:custDataLst>
                <p:tags r:id="rId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758164" y="1810702"/>
              <a:ext cx="866210" cy="719057"/>
              <a:chOff x="759821" y="4576732"/>
              <a:chExt cx="622300" cy="516583"/>
            </a:xfrm>
          </p:grpSpPr>
          <p:sp>
            <p:nvSpPr>
              <p:cNvPr id="20" name="椭圆 19"/>
              <p:cNvSpPr/>
              <p:nvPr>
                <p:custDataLst>
                  <p:tags r:id="rId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1" name="文本框 20"/>
              <p:cNvSpPr txBox="1"/>
              <p:nvPr>
                <p:custDataLst>
                  <p:tags r:id="rId9"/>
                </p:custDataLst>
              </p:nvPr>
            </p:nvSpPr>
            <p:spPr>
              <a:xfrm>
                <a:off x="759821" y="4693205"/>
                <a:ext cx="622300" cy="287446"/>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9" name="矩形 18"/>
            <p:cNvSpPr/>
            <p:nvPr>
              <p:custDataLst>
                <p:tags r:id="rId10"/>
              </p:custDataLst>
            </p:nvPr>
          </p:nvSpPr>
          <p:spPr>
            <a:xfrm>
              <a:off x="4697951" y="1918018"/>
              <a:ext cx="2672080" cy="521970"/>
            </a:xfrm>
            <a:prstGeom prst="rect">
              <a:avLst/>
            </a:prstGeom>
          </p:spPr>
          <p:txBody>
            <a:bodyPr wrap="non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项目进展和成果</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grpSp>
        <p:nvGrpSpPr>
          <p:cNvPr id="22" name="组合 21"/>
          <p:cNvGrpSpPr/>
          <p:nvPr>
            <p:custDataLst>
              <p:tags r:id="rId11"/>
            </p:custDataLst>
          </p:nvPr>
        </p:nvGrpSpPr>
        <p:grpSpPr>
          <a:xfrm>
            <a:off x="3331127" y="3693619"/>
            <a:ext cx="5395126" cy="1025310"/>
            <a:chOff x="3398437" y="1657575"/>
            <a:chExt cx="5395126" cy="1025310"/>
          </a:xfrm>
        </p:grpSpPr>
        <p:sp>
          <p:nvSpPr>
            <p:cNvPr id="23" name="圆角矩形 4"/>
            <p:cNvSpPr/>
            <p:nvPr>
              <p:custDataLst>
                <p:tags r:id="rId12"/>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58164" y="1810702"/>
              <a:ext cx="866210" cy="719057"/>
              <a:chOff x="759821" y="4576732"/>
              <a:chExt cx="622300" cy="516583"/>
            </a:xfrm>
          </p:grpSpPr>
          <p:sp>
            <p:nvSpPr>
              <p:cNvPr id="26" name="椭圆 25"/>
              <p:cNvSpPr/>
              <p:nvPr>
                <p:custDataLst>
                  <p:tags r:id="rId13"/>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7" name="文本框 26"/>
              <p:cNvSpPr txBox="1"/>
              <p:nvPr>
                <p:custDataLst>
                  <p:tags r:id="rId14"/>
                </p:custDataLst>
              </p:nvPr>
            </p:nvSpPr>
            <p:spPr>
              <a:xfrm>
                <a:off x="759821" y="4693205"/>
                <a:ext cx="622300" cy="287446"/>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25" name="矩形 24"/>
            <p:cNvSpPr/>
            <p:nvPr>
              <p:custDataLst>
                <p:tags r:id="rId15"/>
              </p:custDataLst>
            </p:nvPr>
          </p:nvSpPr>
          <p:spPr>
            <a:xfrm>
              <a:off x="4697951" y="1918018"/>
              <a:ext cx="2316480" cy="521970"/>
            </a:xfrm>
            <a:prstGeom prst="rect">
              <a:avLst/>
            </a:prstGeom>
          </p:spPr>
          <p:txBody>
            <a:bodyPr wrap="non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项目执行情况</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sp>
        <p:nvSpPr>
          <p:cNvPr id="31" name="TextBox 6"/>
          <p:cNvSpPr txBox="1">
            <a:spLocks noChangeArrowheads="1"/>
          </p:cNvSpPr>
          <p:nvPr/>
        </p:nvSpPr>
        <p:spPr bwMode="auto">
          <a:xfrm>
            <a:off x="264695" y="167761"/>
            <a:ext cx="8488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汇报内容</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2" name="组合 31"/>
          <p:cNvGrpSpPr/>
          <p:nvPr/>
        </p:nvGrpSpPr>
        <p:grpSpPr>
          <a:xfrm>
            <a:off x="282000" y="788463"/>
            <a:ext cx="11628000" cy="0"/>
            <a:chOff x="419290" y="788463"/>
            <a:chExt cx="11628000" cy="0"/>
          </a:xfrm>
        </p:grpSpPr>
        <p:cxnSp>
          <p:nvCxnSpPr>
            <p:cNvPr id="33" name="直接连接符 32"/>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custDataLst>
              <p:tags r:id="rId16"/>
            </p:custDataLst>
          </p:nvPr>
        </p:nvGrpSpPr>
        <p:grpSpPr>
          <a:xfrm>
            <a:off x="3319697" y="4883609"/>
            <a:ext cx="5395126" cy="1025310"/>
            <a:chOff x="3398437" y="1657575"/>
            <a:chExt cx="5395126" cy="1025310"/>
          </a:xfrm>
        </p:grpSpPr>
        <p:sp>
          <p:nvSpPr>
            <p:cNvPr id="3" name="圆角矩形 4"/>
            <p:cNvSpPr/>
            <p:nvPr>
              <p:custDataLst>
                <p:tags r:id="rId1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3758164" y="1810702"/>
              <a:ext cx="866210" cy="719057"/>
              <a:chOff x="759821" y="4576732"/>
              <a:chExt cx="622300" cy="516583"/>
            </a:xfrm>
          </p:grpSpPr>
          <p:sp>
            <p:nvSpPr>
              <p:cNvPr id="5" name="椭圆 4"/>
              <p:cNvSpPr/>
              <p:nvPr>
                <p:custDataLst>
                  <p:tags r:id="rId1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6" name="文本框 5"/>
              <p:cNvSpPr txBox="1"/>
              <p:nvPr>
                <p:custDataLst>
                  <p:tags r:id="rId19"/>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 name="矩形 6"/>
            <p:cNvSpPr/>
            <p:nvPr>
              <p:custDataLst>
                <p:tags r:id="rId20"/>
              </p:custDataLst>
            </p:nvPr>
          </p:nvSpPr>
          <p:spPr>
            <a:xfrm>
              <a:off x="4697951" y="1918018"/>
              <a:ext cx="2316480" cy="521970"/>
            </a:xfrm>
            <a:prstGeom prst="rect">
              <a:avLst/>
            </a:prstGeom>
          </p:spPr>
          <p:txBody>
            <a:bodyPr wrap="non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项目研究规划</a:t>
              </a:r>
              <a:endParaRPr kumimoji="1" lang="zh-CN" altLang="en-US" sz="2800" b="1" dirty="0">
                <a:solidFill>
                  <a:srgbClr val="0B349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6"/>
          <p:cNvSpPr txBox="1">
            <a:spLocks noChangeArrowheads="1"/>
          </p:cNvSpPr>
          <p:nvPr/>
        </p:nvSpPr>
        <p:spPr bwMode="auto">
          <a:xfrm>
            <a:off x="264695" y="167761"/>
            <a:ext cx="848817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项目背景</a:t>
            </a:r>
            <a:endPar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4" name="组合 23"/>
          <p:cNvGrpSpPr/>
          <p:nvPr/>
        </p:nvGrpSpPr>
        <p:grpSpPr>
          <a:xfrm>
            <a:off x="282000" y="788463"/>
            <a:ext cx="11628000" cy="0"/>
            <a:chOff x="419290" y="788463"/>
            <a:chExt cx="11628000" cy="0"/>
          </a:xfrm>
        </p:grpSpPr>
        <p:cxnSp>
          <p:nvCxnSpPr>
            <p:cNvPr id="26" name="直接连接符 25"/>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70787" y="993460"/>
            <a:ext cx="11818316" cy="1106805"/>
          </a:xfrm>
          <a:prstGeom prst="rect">
            <a:avLst/>
          </a:prstGeom>
          <a:noFill/>
        </p:spPr>
        <p:txBody>
          <a:bodyPr wrap="square">
            <a:spAutoFit/>
          </a:bodyPr>
          <a:lstStyle/>
          <a:p>
            <a:pPr marL="342900" indent="-342900">
              <a:buFont typeface="Wingdings" panose="05000000000000000000" charset="0"/>
              <a:buChar char="n"/>
            </a:pPr>
            <a:r>
              <a:rPr lang="zh-CN" altLang="en-US" sz="2200" b="1" dirty="0">
                <a:latin typeface="微软雅黑" panose="020B0503020204020204" pitchFamily="34" charset="-122"/>
                <a:ea typeface="微软雅黑" panose="020B0503020204020204" pitchFamily="34" charset="-122"/>
              </a:rPr>
              <a:t>新一代探测谱仪运行在</a:t>
            </a:r>
            <a:r>
              <a:rPr lang="zh-CN" altLang="en-US" sz="2200" b="1" dirty="0">
                <a:solidFill>
                  <a:srgbClr val="1034A6"/>
                </a:solidFill>
                <a:latin typeface="微软雅黑" panose="020B0503020204020204" pitchFamily="34" charset="-122"/>
                <a:ea typeface="微软雅黑" panose="020B0503020204020204" pitchFamily="34" charset="-122"/>
              </a:rPr>
              <a:t>超</a:t>
            </a:r>
            <a:r>
              <a:rPr lang="en-US" sz="2200" b="1" dirty="0">
                <a:solidFill>
                  <a:srgbClr val="1034A6"/>
                </a:solidFill>
                <a:latin typeface="微软雅黑" panose="020B0503020204020204" pitchFamily="34" charset="-122"/>
                <a:ea typeface="微软雅黑" panose="020B0503020204020204" pitchFamily="34" charset="-122"/>
              </a:rPr>
              <a:t>高亮度</a:t>
            </a:r>
            <a:r>
              <a:rPr lang="en-US" sz="2200" b="1" dirty="0">
                <a:latin typeface="微软雅黑" panose="020B0503020204020204" pitchFamily="34" charset="-122"/>
                <a:ea typeface="微软雅黑" panose="020B0503020204020204" pitchFamily="34" charset="-122"/>
              </a:rPr>
              <a:t>对撞环境下</a:t>
            </a:r>
            <a:r>
              <a:rPr lang="zh-CN" altLang="en-US" sz="2200" b="1" dirty="0">
                <a:latin typeface="微软雅黑" panose="020B0503020204020204" pitchFamily="34" charset="-122"/>
                <a:ea typeface="微软雅黑" panose="020B0503020204020204" pitchFamily="34" charset="-122"/>
              </a:rPr>
              <a:t>，需要具有</a:t>
            </a:r>
            <a:r>
              <a:rPr lang="zh-CN" altLang="en-US" sz="2200" b="1" dirty="0">
                <a:solidFill>
                  <a:srgbClr val="1034A6"/>
                </a:solidFill>
                <a:latin typeface="微软雅黑" panose="020B0503020204020204" pitchFamily="34" charset="-122"/>
                <a:ea typeface="微软雅黑" panose="020B0503020204020204" pitchFamily="34" charset="-122"/>
              </a:rPr>
              <a:t>高计数率、高精度、高抗辐照</a:t>
            </a:r>
            <a:r>
              <a:rPr lang="zh-CN" altLang="en-US" sz="2200" b="1" dirty="0">
                <a:latin typeface="微软雅黑" panose="020B0503020204020204" pitchFamily="34" charset="-122"/>
                <a:ea typeface="微软雅黑" panose="020B0503020204020204" pitchFamily="34" charset="-122"/>
              </a:rPr>
              <a:t>能力等性能</a:t>
            </a:r>
            <a:endParaRPr lang="en-US" altLang="zh-CN" sz="2200" b="1" dirty="0">
              <a:latin typeface="微软雅黑" panose="020B0503020204020204" pitchFamily="34" charset="-122"/>
              <a:ea typeface="微软雅黑" panose="020B0503020204020204" pitchFamily="34" charset="-122"/>
            </a:endParaRPr>
          </a:p>
          <a:p>
            <a:pPr marL="342900" indent="-342900">
              <a:buFont typeface="Wingdings" panose="05000000000000000000" charset="0"/>
              <a:buChar char="n"/>
            </a:pPr>
            <a:r>
              <a:rPr lang="zh-CN" altLang="en-US" sz="2200" b="1" dirty="0">
                <a:latin typeface="微软雅黑" panose="020B0503020204020204" pitchFamily="34" charset="-122"/>
                <a:ea typeface="微软雅黑" panose="020B0503020204020204" pitchFamily="34" charset="-122"/>
              </a:rPr>
              <a:t>内径迹探测器位于谱仪的</a:t>
            </a:r>
            <a:r>
              <a:rPr lang="zh-CN" altLang="en-US" sz="2200" b="1" dirty="0">
                <a:solidFill>
                  <a:srgbClr val="1034A6"/>
                </a:solidFill>
                <a:latin typeface="微软雅黑" panose="020B0503020204020204" pitchFamily="34" charset="-122"/>
                <a:ea typeface="微软雅黑" panose="020B0503020204020204" pitchFamily="34" charset="-122"/>
              </a:rPr>
              <a:t>核心</a:t>
            </a:r>
            <a:r>
              <a:rPr lang="zh-CN" altLang="en-US" sz="2200" b="1" dirty="0">
                <a:latin typeface="微软雅黑" panose="020B0503020204020204" pitchFamily="34" charset="-122"/>
                <a:ea typeface="微软雅黑" panose="020B0503020204020204" pitchFamily="34" charset="-122"/>
              </a:rPr>
              <a:t>，主要挑战有：</a:t>
            </a:r>
            <a:endParaRPr lang="zh-CN" altLang="en-US" sz="2200" b="1" dirty="0">
              <a:latin typeface="微软雅黑" panose="020B0503020204020204" pitchFamily="34" charset="-122"/>
              <a:ea typeface="微软雅黑" panose="020B0503020204020204" pitchFamily="34" charset="-122"/>
            </a:endParaRPr>
          </a:p>
        </p:txBody>
      </p:sp>
      <p:sp>
        <p:nvSpPr>
          <p:cNvPr id="2" name="TextBox 5"/>
          <p:cNvSpPr txBox="1"/>
          <p:nvPr/>
        </p:nvSpPr>
        <p:spPr>
          <a:xfrm>
            <a:off x="4442154" y="2410626"/>
            <a:ext cx="7646949" cy="1476375"/>
          </a:xfrm>
          <a:prstGeom prst="rect">
            <a:avLst/>
          </a:prstGeom>
          <a:noFill/>
        </p:spPr>
        <p:txBody>
          <a:bodyPr wrap="square">
            <a:spAutoFit/>
          </a:bodyPr>
          <a:lstStyle/>
          <a:p>
            <a:pPr marL="342900" indent="-342900">
              <a:lnSpc>
                <a:spcPct val="150000"/>
              </a:lnSpc>
              <a:buFont typeface="Wingdings" panose="05000000000000000000" charset="0"/>
              <a:buChar char="p"/>
            </a:pPr>
            <a:r>
              <a:rPr lang="zh-CN" altLang="en-US" sz="2000" kern="0" dirty="0">
                <a:latin typeface="微软雅黑" panose="020B0503020204020204" pitchFamily="34" charset="-122"/>
                <a:ea typeface="微软雅黑" panose="020B0503020204020204" pitchFamily="34" charset="-122"/>
                <a:cs typeface="Times New Roman" panose="02020603050405020304" pitchFamily="18" charset="0"/>
              </a:rPr>
              <a:t>直接决定低动量带电粒子的探测器效率</a:t>
            </a:r>
            <a:r>
              <a:rPr lang="en-US" altLang="zh-CN" sz="2000" kern="0" dirty="0">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r>
              <a:rPr lang="zh-CN" altLang="en-US" sz="2000" kern="0" dirty="0">
                <a:solidFill>
                  <a:srgbClr val="1034A6"/>
                </a:solidFill>
                <a:latin typeface="微软雅黑" panose="020B0503020204020204" pitchFamily="34" charset="-122"/>
                <a:ea typeface="微软雅黑" panose="020B0503020204020204" pitchFamily="34" charset="-122"/>
                <a:cs typeface="Times New Roman" panose="02020603050405020304" pitchFamily="18" charset="0"/>
              </a:rPr>
              <a:t>高效率和高位置分辨率</a:t>
            </a:r>
            <a:endParaRPr lang="en-US" altLang="zh-CN" sz="2000" kern="0"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charset="0"/>
              <a:buChar char="p"/>
            </a:pPr>
            <a:r>
              <a:rPr lang="zh-CN" altLang="en-US" sz="2000" kern="0" dirty="0">
                <a:latin typeface="微软雅黑" panose="020B0503020204020204" pitchFamily="34" charset="-122"/>
                <a:ea typeface="微软雅黑" panose="020B0503020204020204" pitchFamily="34" charset="-122"/>
                <a:cs typeface="Times New Roman" panose="02020603050405020304" pitchFamily="18" charset="0"/>
              </a:rPr>
              <a:t>多次散射严重制约了低动量的带电粒子的动量分辨率</a:t>
            </a:r>
            <a:r>
              <a:rPr lang="en-US" altLang="zh-CN" sz="2000" kern="0" dirty="0">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r>
              <a:rPr lang="zh-CN" altLang="en-US" sz="2000" kern="0" dirty="0">
                <a:solidFill>
                  <a:srgbClr val="1034A6"/>
                </a:solidFill>
                <a:latin typeface="微软雅黑" panose="020B0503020204020204" pitchFamily="34" charset="-122"/>
                <a:ea typeface="微软雅黑" panose="020B0503020204020204" pitchFamily="34" charset="-122"/>
                <a:cs typeface="Times New Roman" panose="02020603050405020304" pitchFamily="18" charset="0"/>
              </a:rPr>
              <a:t>低物质量</a:t>
            </a:r>
            <a:endParaRPr lang="en-US" altLang="zh-CN" sz="2000" kern="100"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50000"/>
              </a:lnSpc>
              <a:buFont typeface="Wingdings" panose="05000000000000000000" charset="0"/>
              <a:buChar char="p"/>
            </a:pP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承受最高的辐照本底</a:t>
            </a:r>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r>
              <a:rPr lang="zh-CN" altLang="en-US" sz="2000" kern="100" dirty="0">
                <a:solidFill>
                  <a:srgbClr val="1034A6"/>
                </a:solidFill>
                <a:latin typeface="微软雅黑" panose="020B0503020204020204" pitchFamily="34" charset="-122"/>
                <a:ea typeface="微软雅黑" panose="020B0503020204020204" pitchFamily="34" charset="-122"/>
                <a:cs typeface="Times New Roman" panose="02020603050405020304" pitchFamily="18" charset="0"/>
              </a:rPr>
              <a:t>高抗辐照性能</a:t>
            </a:r>
            <a:endParaRPr lang="zh-CN" altLang="en-US" sz="2000" kern="100" dirty="0">
              <a:solidFill>
                <a:srgbClr val="1034A6"/>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8" name="Group 7"/>
          <p:cNvGrpSpPr/>
          <p:nvPr/>
        </p:nvGrpSpPr>
        <p:grpSpPr>
          <a:xfrm>
            <a:off x="4470903" y="4149291"/>
            <a:ext cx="3873289" cy="2576116"/>
            <a:chOff x="3490895" y="4486409"/>
            <a:chExt cx="3873289" cy="2576116"/>
          </a:xfrm>
        </p:grpSpPr>
        <p:pic>
          <p:nvPicPr>
            <p:cNvPr id="9" name="Picture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90895" y="4486409"/>
              <a:ext cx="3873289" cy="2206904"/>
            </a:xfrm>
            <a:prstGeom prst="rect">
              <a:avLst/>
            </a:prstGeom>
          </p:spPr>
        </p:pic>
        <p:pic>
          <p:nvPicPr>
            <p:cNvPr id="3"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7906" y="5458938"/>
              <a:ext cx="1423582" cy="742720"/>
            </a:xfrm>
            <a:prstGeom prst="rect">
              <a:avLst/>
            </a:prstGeom>
          </p:spPr>
        </p:pic>
        <p:sp>
          <p:nvSpPr>
            <p:cNvPr id="11" name="文本框 7"/>
            <p:cNvSpPr txBox="1"/>
            <p:nvPr/>
          </p:nvSpPr>
          <p:spPr>
            <a:xfrm>
              <a:off x="4352945" y="6603617"/>
              <a:ext cx="2651051" cy="458908"/>
            </a:xfrm>
            <a:prstGeom prst="rect">
              <a:avLst/>
            </a:prstGeom>
            <a:noFill/>
          </p:spPr>
          <p:txBody>
            <a:bodyPr wrap="square" rtlCol="0">
              <a:spAutoFit/>
            </a:bodyPr>
            <a:lstStyle/>
            <a:p>
              <a:pPr>
                <a:lnSpc>
                  <a:spcPct val="150000"/>
                </a:lnSpc>
              </a:pPr>
              <a:r>
                <a:rPr lang="zh-CN" altLang="en-US"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低动量区域物理丰富</a:t>
              </a:r>
              <a:endParaRPr lang="zh-CN" altLang="en-US"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2" name="Group 11"/>
          <p:cNvGrpSpPr/>
          <p:nvPr/>
        </p:nvGrpSpPr>
        <p:grpSpPr>
          <a:xfrm>
            <a:off x="8303728" y="4055098"/>
            <a:ext cx="3521588" cy="2530551"/>
            <a:chOff x="7574647" y="4475252"/>
            <a:chExt cx="3521588" cy="2530551"/>
          </a:xfrm>
        </p:grpSpPr>
        <p:pic>
          <p:nvPicPr>
            <p:cNvPr id="13" name="Picture 2" descr="Total momentum error &#10;contribution from multiple scattering &#10;ApMS = •p•0.0136— &#10;PT &#10;Ap &#10;APT &#10;total error &#10;P xo &#10;0.0136 &#10;xo &#10;= 0.045 &#10;0.3BL &#10;meas. &#10;MS &#10;1 &#10;independent &#10;of p ! &#10;Peter Hansen, NordForsk lectures "/>
            <p:cNvPicPr>
              <a:picLocks noChangeAspect="1" noChangeArrowheads="1"/>
            </p:cNvPicPr>
            <p:nvPr/>
          </p:nvPicPr>
          <p:blipFill rotWithShape="1">
            <a:blip r:embed="rId3">
              <a:extLst>
                <a:ext uri="{28A0092B-C50C-407E-A947-70E740481C1C}">
                  <a14:useLocalDpi xmlns:a14="http://schemas.microsoft.com/office/drawing/2010/main" val="0"/>
                </a:ext>
              </a:extLst>
            </a:blip>
            <a:srcRect l="17403" t="50000" r="29732" b="4660"/>
            <a:stretch>
              <a:fillRect/>
            </a:stretch>
          </p:blipFill>
          <p:spPr bwMode="auto">
            <a:xfrm>
              <a:off x="7574647" y="4475252"/>
              <a:ext cx="3521588" cy="2402034"/>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7"/>
            <p:cNvSpPr txBox="1"/>
            <p:nvPr/>
          </p:nvSpPr>
          <p:spPr>
            <a:xfrm>
              <a:off x="8493353" y="6546895"/>
              <a:ext cx="1613942" cy="458908"/>
            </a:xfrm>
            <a:prstGeom prst="rect">
              <a:avLst/>
            </a:prstGeom>
            <a:noFill/>
          </p:spPr>
          <p:txBody>
            <a:bodyPr wrap="square" rtlCol="0">
              <a:spAutoFit/>
            </a:bodyPr>
            <a:lstStyle/>
            <a:p>
              <a:pPr>
                <a:lnSpc>
                  <a:spcPct val="150000"/>
                </a:lnSpc>
              </a:pPr>
              <a:r>
                <a:rPr lang="zh-CN" altLang="en-US"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多次散射效应</a:t>
              </a:r>
              <a:endParaRPr lang="zh-CN" altLang="en-US"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5" name="Group 28"/>
          <p:cNvGrpSpPr/>
          <p:nvPr/>
        </p:nvGrpSpPr>
        <p:grpSpPr>
          <a:xfrm>
            <a:off x="102897" y="2168505"/>
            <a:ext cx="4265115" cy="4665876"/>
            <a:chOff x="102897" y="2168505"/>
            <a:chExt cx="4265115" cy="4665876"/>
          </a:xfrm>
        </p:grpSpPr>
        <p:pic>
          <p:nvPicPr>
            <p:cNvPr id="7" name="Picture 21"/>
            <p:cNvPicPr>
              <a:picLocks noChangeAspect="1"/>
            </p:cNvPicPr>
            <p:nvPr/>
          </p:nvPicPr>
          <p:blipFill>
            <a:blip r:embed="rId4"/>
            <a:stretch>
              <a:fillRect/>
            </a:stretch>
          </p:blipFill>
          <p:spPr>
            <a:xfrm>
              <a:off x="102897" y="2168505"/>
              <a:ext cx="3631595" cy="3084238"/>
            </a:xfrm>
            <a:prstGeom prst="rect">
              <a:avLst/>
            </a:prstGeom>
            <a:ln w="19050">
              <a:solidFill>
                <a:srgbClr val="C00000"/>
              </a:solidFill>
            </a:ln>
          </p:spPr>
        </p:pic>
        <p:pic>
          <p:nvPicPr>
            <p:cNvPr id="15" name="图片 3"/>
            <p:cNvPicPr>
              <a:picLocks noChangeAspect="1"/>
            </p:cNvPicPr>
            <p:nvPr/>
          </p:nvPicPr>
          <p:blipFill rotWithShape="1">
            <a:blip r:embed="rId5"/>
            <a:srcRect t="8115"/>
            <a:stretch>
              <a:fillRect/>
            </a:stretch>
          </p:blipFill>
          <p:spPr>
            <a:xfrm>
              <a:off x="1955878" y="4627476"/>
              <a:ext cx="2412134" cy="2206905"/>
            </a:xfrm>
            <a:prstGeom prst="rect">
              <a:avLst/>
            </a:prstGeom>
            <a:ln w="19050">
              <a:solidFill>
                <a:srgbClr val="C00000"/>
              </a:solidFill>
            </a:ln>
          </p:spPr>
        </p:pic>
        <p:cxnSp>
          <p:nvCxnSpPr>
            <p:cNvPr id="16" name="Straight Arrow Connector 23"/>
            <p:cNvCxnSpPr/>
            <p:nvPr/>
          </p:nvCxnSpPr>
          <p:spPr>
            <a:xfrm>
              <a:off x="1929243" y="3609050"/>
              <a:ext cx="103646" cy="1955409"/>
            </a:xfrm>
            <a:prstGeom prst="straightConnector1">
              <a:avLst/>
            </a:prstGeom>
            <a:noFill/>
            <a:ln w="19050" cap="flat">
              <a:solidFill>
                <a:srgbClr val="C00000"/>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25" name="Straight Arrow Connector 24"/>
            <p:cNvCxnSpPr/>
            <p:nvPr/>
          </p:nvCxnSpPr>
          <p:spPr>
            <a:xfrm>
              <a:off x="2109323" y="3504989"/>
              <a:ext cx="1817050" cy="1290338"/>
            </a:xfrm>
            <a:prstGeom prst="straightConnector1">
              <a:avLst/>
            </a:prstGeom>
            <a:noFill/>
            <a:ln w="19050" cap="flat">
              <a:solidFill>
                <a:srgbClr val="C00000"/>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grpSp>
      <p:sp>
        <p:nvSpPr>
          <p:cNvPr id="18" name="矩形: 圆角 75"/>
          <p:cNvSpPr/>
          <p:nvPr>
            <p:custDataLst>
              <p:tags r:id="rId6"/>
            </p:custDataLst>
          </p:nvPr>
        </p:nvSpPr>
        <p:spPr>
          <a:xfrm>
            <a:off x="4575175" y="4103370"/>
            <a:ext cx="7007225" cy="2623185"/>
          </a:xfrm>
          <a:prstGeom prst="roundRect">
            <a:avLst>
              <a:gd name="adj" fmla="val 5857"/>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6"/>
          <p:cNvSpPr txBox="1">
            <a:spLocks noChangeArrowheads="1"/>
          </p:cNvSpPr>
          <p:nvPr/>
        </p:nvSpPr>
        <p:spPr bwMode="auto">
          <a:xfrm>
            <a:off x="264695" y="167761"/>
            <a:ext cx="848817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项目背景</a:t>
            </a:r>
            <a:endPar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4" name="组合 23"/>
          <p:cNvGrpSpPr/>
          <p:nvPr/>
        </p:nvGrpSpPr>
        <p:grpSpPr>
          <a:xfrm>
            <a:off x="282000" y="788463"/>
            <a:ext cx="11628000" cy="0"/>
            <a:chOff x="419290" y="788463"/>
            <a:chExt cx="11628000" cy="0"/>
          </a:xfrm>
        </p:grpSpPr>
        <p:cxnSp>
          <p:nvCxnSpPr>
            <p:cNvPr id="26" name="直接连接符 25"/>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3649" y="1005357"/>
            <a:ext cx="7181197" cy="2214880"/>
          </a:xfrm>
          <a:prstGeom prst="rect">
            <a:avLst/>
          </a:prstGeom>
          <a:noFill/>
        </p:spPr>
        <p:txBody>
          <a:bodyPr wrap="square">
            <a:spAutoFit/>
          </a:bodyPr>
          <a:lstStyle/>
          <a:p>
            <a:pPr marL="342900" indent="-342900">
              <a:buFont typeface="Wingdings" panose="05000000000000000000" charset="0"/>
              <a:buChar char="n"/>
            </a:pPr>
            <a:r>
              <a:rPr lang="en-US" sz="2200" b="1" dirty="0">
                <a:latin typeface="微软雅黑" panose="020B0503020204020204" pitchFamily="34" charset="-122"/>
                <a:ea typeface="微软雅黑" panose="020B0503020204020204" pitchFamily="34" charset="-122"/>
              </a:rPr>
              <a:t>传统的</a:t>
            </a:r>
            <a:r>
              <a:rPr lang="zh-CN" altLang="en-US" sz="2200" b="1" dirty="0">
                <a:latin typeface="微软雅黑" panose="020B0503020204020204" pitchFamily="34" charset="-122"/>
                <a:ea typeface="微软雅黑" panose="020B0503020204020204" pitchFamily="34" charset="-122"/>
              </a:rPr>
              <a:t>复合式像素探测器</a:t>
            </a:r>
            <a:r>
              <a:rPr lang="en-US" altLang="zh-CN" sz="2200" b="1" dirty="0">
                <a:latin typeface="微软雅黑" panose="020B0503020204020204" pitchFamily="34" charset="-122"/>
                <a:ea typeface="微软雅黑" panose="020B0503020204020204" pitchFamily="34" charset="-122"/>
              </a:rPr>
              <a:t>(</a:t>
            </a:r>
            <a:r>
              <a:rPr lang="en-US" sz="2200" b="1" dirty="0">
                <a:latin typeface="微软雅黑" panose="020B0503020204020204" pitchFamily="34" charset="-122"/>
                <a:ea typeface="微软雅黑" panose="020B0503020204020204" pitchFamily="34" charset="-122"/>
              </a:rPr>
              <a:t>Hybrid Pixel</a:t>
            </a:r>
            <a:r>
              <a:rPr lang="en-US" altLang="zh-CN" sz="2200" b="1" dirty="0">
                <a:latin typeface="微软雅黑" panose="020B0503020204020204" pitchFamily="34" charset="-122"/>
                <a:ea typeface="微软雅黑" panose="020B0503020204020204" pitchFamily="34" charset="-122"/>
              </a:rPr>
              <a:t>)</a:t>
            </a:r>
            <a:endParaRPr lang="en-US" altLang="zh-CN" sz="2200" b="1" dirty="0">
              <a:latin typeface="微软雅黑" panose="020B0503020204020204" pitchFamily="34" charset="-122"/>
              <a:ea typeface="微软雅黑" panose="020B0503020204020204" pitchFamily="34" charset="-122"/>
            </a:endParaRPr>
          </a:p>
          <a:p>
            <a:pPr marL="800100" lvl="1" indent="-342900">
              <a:buFont typeface="Wingdings" panose="05000000000000000000" charset="0"/>
              <a:buChar char="p"/>
            </a:pPr>
            <a:r>
              <a:rPr lang="zh-CN" altLang="en-US" dirty="0">
                <a:latin typeface="微软雅黑" panose="020B0503020204020204" pitchFamily="34" charset="-122"/>
                <a:ea typeface="微软雅黑" panose="020B0503020204020204" pitchFamily="34" charset="-122"/>
              </a:rPr>
              <a:t>传感器与读出芯片分开在两个独立的硅晶圆上</a:t>
            </a:r>
            <a:endParaRPr lang="en-US" altLang="zh-CN" dirty="0">
              <a:latin typeface="微软雅黑" panose="020B0503020204020204" pitchFamily="34" charset="-122"/>
              <a:ea typeface="微软雅黑" panose="020B0503020204020204" pitchFamily="34" charset="-122"/>
            </a:endParaRPr>
          </a:p>
          <a:p>
            <a:pPr marL="800100" lvl="1" indent="-342900">
              <a:buFont typeface="Wingdings" panose="05000000000000000000" charset="0"/>
              <a:buChar char="p"/>
            </a:pPr>
            <a:r>
              <a:rPr lang="zh-CN" altLang="en-US" dirty="0">
                <a:latin typeface="微软雅黑" panose="020B0503020204020204" pitchFamily="34" charset="-122"/>
                <a:ea typeface="微软雅黑" panose="020B0503020204020204" pitchFamily="34" charset="-122"/>
              </a:rPr>
              <a:t>物质的量大，空间分辨率低、功耗大、成本高</a:t>
            </a:r>
            <a:endParaRPr lang="zh-CN" altLang="en-US" dirty="0">
              <a:latin typeface="微软雅黑" panose="020B0503020204020204" pitchFamily="34" charset="-122"/>
              <a:ea typeface="微软雅黑" panose="020B0503020204020204" pitchFamily="34" charset="-122"/>
            </a:endParaRPr>
          </a:p>
          <a:p>
            <a:pPr lvl="1" indent="0">
              <a:buFont typeface="Wingdings" panose="05000000000000000000" pitchFamily="2" charset="2"/>
              <a:buNone/>
            </a:pPr>
            <a:endParaRPr lang="en-US" altLang="zh-CN" sz="2200" dirty="0">
              <a:latin typeface="微软雅黑" panose="020B0503020204020204" pitchFamily="34" charset="-122"/>
              <a:ea typeface="微软雅黑" panose="020B0503020204020204" pitchFamily="34" charset="-122"/>
            </a:endParaRPr>
          </a:p>
          <a:p>
            <a:pPr marL="342900" indent="-342900">
              <a:buFont typeface="Wingdings" panose="05000000000000000000" charset="0"/>
              <a:buChar char="n"/>
            </a:pPr>
            <a:r>
              <a:rPr lang="zh-CN" altLang="en-US" sz="2200" b="1" dirty="0">
                <a:latin typeface="微软雅黑" panose="020B0503020204020204" pitchFamily="34" charset="-122"/>
                <a:ea typeface="微软雅黑" panose="020B0503020204020204" pitchFamily="34" charset="-122"/>
              </a:rPr>
              <a:t>单片有源式像素探测器</a:t>
            </a:r>
            <a:r>
              <a:rPr lang="en-US" altLang="zh-CN" sz="2200" b="1" dirty="0">
                <a:latin typeface="微软雅黑" panose="020B0503020204020204" pitchFamily="34" charset="-122"/>
                <a:ea typeface="微软雅黑" panose="020B0503020204020204" pitchFamily="34" charset="-122"/>
              </a:rPr>
              <a:t>(MAPS)</a:t>
            </a:r>
            <a:endParaRPr lang="en-US" altLang="zh-CN" sz="2200" b="1" dirty="0">
              <a:latin typeface="微软雅黑" panose="020B0503020204020204" pitchFamily="34" charset="-122"/>
              <a:ea typeface="微软雅黑" panose="020B0503020204020204" pitchFamily="34" charset="-122"/>
            </a:endParaRPr>
          </a:p>
          <a:p>
            <a:pPr marL="800100" lvl="1" indent="-342900">
              <a:buFont typeface="Wingdings" panose="05000000000000000000" charset="0"/>
              <a:buChar char="p"/>
            </a:pPr>
            <a:r>
              <a:rPr lang="zh-CN" altLang="en-US" dirty="0">
                <a:latin typeface="微软雅黑" panose="020B0503020204020204" pitchFamily="34" charset="-122"/>
                <a:ea typeface="微软雅黑" panose="020B0503020204020204" pitchFamily="34" charset="-122"/>
              </a:rPr>
              <a:t>传感器与读出芯片</a:t>
            </a:r>
            <a:r>
              <a:rPr lang="zh-CN" altLang="en-US" b="1" dirty="0">
                <a:solidFill>
                  <a:srgbClr val="1034A6"/>
                </a:solidFill>
                <a:latin typeface="微软雅黑" panose="020B0503020204020204" pitchFamily="34" charset="-122"/>
                <a:ea typeface="微软雅黑" panose="020B0503020204020204" pitchFamily="34" charset="-122"/>
              </a:rPr>
              <a:t>集成在一个硅晶圆</a:t>
            </a:r>
            <a:r>
              <a:rPr lang="zh-CN" altLang="en-US" b="1" dirty="0">
                <a:solidFill>
                  <a:schemeClr val="tx1"/>
                </a:solidFill>
                <a:latin typeface="微软雅黑" panose="020B0503020204020204" pitchFamily="34" charset="-122"/>
                <a:ea typeface="微软雅黑" panose="020B0503020204020204" pitchFamily="34" charset="-122"/>
              </a:rPr>
              <a:t>上</a:t>
            </a:r>
            <a:endParaRPr lang="zh-CN" altLang="en-US" b="1" dirty="0">
              <a:solidFill>
                <a:srgbClr val="1034A6"/>
              </a:solidFill>
              <a:latin typeface="微软雅黑" panose="020B0503020204020204" pitchFamily="34" charset="-122"/>
              <a:ea typeface="微软雅黑" panose="020B0503020204020204" pitchFamily="34" charset="-122"/>
            </a:endParaRPr>
          </a:p>
          <a:p>
            <a:pPr marL="800100" lvl="1" indent="-342900">
              <a:buFont typeface="Wingdings" panose="05000000000000000000" charset="0"/>
              <a:buChar char="p"/>
            </a:pPr>
            <a:r>
              <a:rPr lang="zh-CN" altLang="en-US" b="1" dirty="0">
                <a:solidFill>
                  <a:srgbClr val="1034A6"/>
                </a:solidFill>
                <a:latin typeface="微软雅黑" panose="020B0503020204020204" pitchFamily="34" charset="-122"/>
                <a:ea typeface="微软雅黑" panose="020B0503020204020204" pitchFamily="34" charset="-122"/>
              </a:rPr>
              <a:t>物质的量更低、空间分辨率高</a:t>
            </a: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6" name="Group 5"/>
          <p:cNvGrpSpPr/>
          <p:nvPr/>
        </p:nvGrpSpPr>
        <p:grpSpPr>
          <a:xfrm>
            <a:off x="6723008" y="985891"/>
            <a:ext cx="5097517" cy="3088496"/>
            <a:chOff x="7094482" y="1080484"/>
            <a:chExt cx="5097517" cy="3088496"/>
          </a:xfrm>
        </p:grpSpPr>
        <p:pic>
          <p:nvPicPr>
            <p:cNvPr id="7" name="Picture 6" descr="Diagram&#10;&#10;Description automatically generated"/>
            <p:cNvPicPr>
              <a:picLocks noChangeAspect="1"/>
            </p:cNvPicPr>
            <p:nvPr/>
          </p:nvPicPr>
          <p:blipFill>
            <a:blip r:embed="rId1"/>
            <a:stretch>
              <a:fillRect/>
            </a:stretch>
          </p:blipFill>
          <p:spPr>
            <a:xfrm>
              <a:off x="7094482" y="1080484"/>
              <a:ext cx="5097517" cy="3088496"/>
            </a:xfrm>
            <a:prstGeom prst="rect">
              <a:avLst/>
            </a:prstGeom>
            <a:ln w="38100">
              <a:solidFill>
                <a:srgbClr val="C00000"/>
              </a:solidFill>
            </a:ln>
          </p:spPr>
        </p:pic>
        <p:sp>
          <p:nvSpPr>
            <p:cNvPr id="8" name="Rectangle 7"/>
            <p:cNvSpPr/>
            <p:nvPr/>
          </p:nvSpPr>
          <p:spPr>
            <a:xfrm>
              <a:off x="9789314" y="1095345"/>
              <a:ext cx="1776448" cy="307777"/>
            </a:xfrm>
            <a:prstGeom prst="rect">
              <a:avLst/>
            </a:prstGeom>
            <a:ln w="38100">
              <a:solidFill>
                <a:srgbClr val="C00000"/>
              </a:solidFill>
            </a:ln>
          </p:spPr>
          <p:txBody>
            <a:bodyPr wrap="none">
              <a:spAutoFit/>
            </a:bodyPr>
            <a:lstStyle/>
            <a:p>
              <a:r>
                <a:rPr lang="en-US" sz="1400" dirty="0">
                  <a:hlinkClick r:id="rId2"/>
                </a:rPr>
                <a:t>arXiv:1705.10150v3</a:t>
              </a:r>
              <a:endParaRPr lang="en-US" sz="1400" dirty="0"/>
            </a:p>
          </p:txBody>
        </p:sp>
      </p:grpSp>
      <p:pic>
        <p:nvPicPr>
          <p:cNvPr id="9" name="Picture 4" descr="ALICE tracks new territory – CERN Cour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666" y="3564441"/>
            <a:ext cx="4837852" cy="28181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a:stretch>
            <a:fillRect/>
          </a:stretch>
        </p:blipFill>
        <p:spPr>
          <a:xfrm>
            <a:off x="5481509" y="4219547"/>
            <a:ext cx="3406673" cy="2163060"/>
          </a:xfrm>
          <a:prstGeom prst="rect">
            <a:avLst/>
          </a:prstGeom>
        </p:spPr>
      </p:pic>
      <p:sp>
        <p:nvSpPr>
          <p:cNvPr id="11" name="TextBox 10"/>
          <p:cNvSpPr txBox="1"/>
          <p:nvPr/>
        </p:nvSpPr>
        <p:spPr>
          <a:xfrm>
            <a:off x="8982813" y="4933920"/>
            <a:ext cx="3034068"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457200" hangingPunct="0"/>
            <a:r>
              <a:rPr lang="en-US" altLang="zh-CN" dirty="0">
                <a:solidFill>
                  <a:srgbClr val="000000"/>
                </a:solidFill>
                <a:latin typeface="微软雅黑" panose="020B0503020204020204" pitchFamily="34" charset="-122"/>
                <a:ea typeface="微软雅黑" panose="020B0503020204020204" pitchFamily="34" charset="-122"/>
                <a:cs typeface="+mj-cs"/>
                <a:sym typeface="Calibri" panose="020F0502020204030204"/>
              </a:rPr>
              <a:t>ALICE</a:t>
            </a:r>
            <a:r>
              <a:rPr lang="zh-CN" altLang="en-US" dirty="0">
                <a:solidFill>
                  <a:srgbClr val="000000"/>
                </a:solidFill>
                <a:latin typeface="微软雅黑" panose="020B0503020204020204" pitchFamily="34" charset="-122"/>
                <a:ea typeface="微软雅黑" panose="020B0503020204020204" pitchFamily="34" charset="-122"/>
                <a:cs typeface="+mj-cs"/>
                <a:sym typeface="Calibri" panose="020F0502020204030204"/>
              </a:rPr>
              <a:t> </a:t>
            </a:r>
            <a:r>
              <a:rPr lang="en-US" altLang="zh-CN" dirty="0">
                <a:solidFill>
                  <a:srgbClr val="000000"/>
                </a:solidFill>
                <a:latin typeface="微软雅黑" panose="020B0503020204020204" pitchFamily="34" charset="-122"/>
                <a:ea typeface="微软雅黑" panose="020B0503020204020204" pitchFamily="34" charset="-122"/>
                <a:cs typeface="+mj-cs"/>
                <a:sym typeface="Calibri" panose="020F0502020204030204"/>
              </a:rPr>
              <a:t>ITS2</a:t>
            </a:r>
            <a:r>
              <a:rPr lang="zh-CN" altLang="en-US" dirty="0">
                <a:solidFill>
                  <a:srgbClr val="000000"/>
                </a:solidFill>
                <a:latin typeface="微软雅黑" panose="020B0503020204020204" pitchFamily="34" charset="-122"/>
                <a:ea typeface="微软雅黑" panose="020B0503020204020204" pitchFamily="34" charset="-122"/>
                <a:cs typeface="+mj-cs"/>
                <a:sym typeface="Calibri" panose="020F0502020204030204"/>
              </a:rPr>
              <a:t>总探测面积高达</a:t>
            </a:r>
            <a:r>
              <a:rPr lang="en-US" altLang="zh-CN" dirty="0">
                <a:solidFill>
                  <a:srgbClr val="FF0000"/>
                </a:solidFill>
                <a:latin typeface="微软雅黑" panose="020B0503020204020204" pitchFamily="34" charset="-122"/>
                <a:ea typeface="微软雅黑" panose="020B0503020204020204" pitchFamily="34" charset="-122"/>
                <a:cs typeface="+mj-cs"/>
                <a:sym typeface="Calibri" panose="020F0502020204030204"/>
              </a:rPr>
              <a:t>10</a:t>
            </a:r>
            <a:r>
              <a:rPr lang="zh-CN" altLang="en-US" dirty="0">
                <a:solidFill>
                  <a:srgbClr val="FF0000"/>
                </a:solidFill>
                <a:latin typeface="微软雅黑" panose="020B0503020204020204" pitchFamily="34" charset="-122"/>
                <a:ea typeface="微软雅黑" panose="020B0503020204020204" pitchFamily="34" charset="-122"/>
                <a:cs typeface="+mj-cs"/>
                <a:sym typeface="Calibri" panose="020F0502020204030204"/>
              </a:rPr>
              <a:t>平方米</a:t>
            </a:r>
            <a:r>
              <a:rPr lang="zh-CN" altLang="en-US" dirty="0">
                <a:latin typeface="微软雅黑" panose="020B0503020204020204" pitchFamily="34" charset="-122"/>
                <a:ea typeface="微软雅黑" panose="020B0503020204020204" pitchFamily="34" charset="-122"/>
                <a:cs typeface="+mj-cs"/>
                <a:sym typeface="Calibri" panose="020F0502020204030204"/>
              </a:rPr>
              <a:t>，</a:t>
            </a:r>
            <a:r>
              <a:rPr lang="zh-CN" altLang="en-US" dirty="0">
                <a:latin typeface="微软雅黑" panose="020B0503020204020204" pitchFamily="34" charset="-122"/>
                <a:ea typeface="微软雅黑" panose="020B0503020204020204" pitchFamily="34" charset="-122"/>
                <a:cs typeface="+mj-cs"/>
                <a:sym typeface="Calibri" panose="020F0502020204030204"/>
              </a:rPr>
              <a:t>由</a:t>
            </a:r>
            <a:r>
              <a:rPr lang="zh-CN" altLang="en-US" dirty="0">
                <a:latin typeface="微软雅黑" panose="020B0503020204020204" pitchFamily="34" charset="-122"/>
                <a:ea typeface="微软雅黑" panose="020B0503020204020204" pitchFamily="34" charset="-122"/>
                <a:cs typeface="+mj-cs"/>
                <a:sym typeface="Calibri" panose="020F0502020204030204"/>
              </a:rPr>
              <a:t>超过</a:t>
            </a:r>
            <a:r>
              <a:rPr lang="en-US" altLang="zh-CN" dirty="0">
                <a:solidFill>
                  <a:srgbClr val="FF0000"/>
                </a:solidFill>
                <a:latin typeface="微软雅黑" panose="020B0503020204020204" pitchFamily="34" charset="-122"/>
                <a:ea typeface="微软雅黑" panose="020B0503020204020204" pitchFamily="34" charset="-122"/>
                <a:cs typeface="+mj-cs"/>
                <a:sym typeface="Calibri" panose="020F0502020204030204"/>
              </a:rPr>
              <a:t>2.4</a:t>
            </a:r>
            <a:r>
              <a:rPr lang="zh-CN" altLang="en-US" dirty="0">
                <a:solidFill>
                  <a:srgbClr val="FF0000"/>
                </a:solidFill>
                <a:latin typeface="微软雅黑" panose="020B0503020204020204" pitchFamily="34" charset="-122"/>
                <a:ea typeface="微软雅黑" panose="020B0503020204020204" pitchFamily="34" charset="-122"/>
                <a:cs typeface="+mj-cs"/>
                <a:sym typeface="Calibri" panose="020F0502020204030204"/>
              </a:rPr>
              <a:t>万</a:t>
            </a:r>
            <a:r>
              <a:rPr lang="zh-CN" altLang="en-US" dirty="0">
                <a:latin typeface="微软雅黑" panose="020B0503020204020204" pitchFamily="34" charset="-122"/>
                <a:ea typeface="微软雅黑" panose="020B0503020204020204" pitchFamily="34" charset="-122"/>
                <a:cs typeface="+mj-cs"/>
                <a:sym typeface="Calibri" panose="020F0502020204030204"/>
              </a:rPr>
              <a:t>个</a:t>
            </a:r>
            <a:r>
              <a:rPr lang="en-US" altLang="zh-CN" dirty="0">
                <a:latin typeface="微软雅黑" panose="020B0503020204020204" pitchFamily="34" charset="-122"/>
                <a:ea typeface="微软雅黑" panose="020B0503020204020204" pitchFamily="34" charset="-122"/>
                <a:cs typeface="+mj-cs"/>
                <a:sym typeface="Calibri" panose="020F0502020204030204"/>
              </a:rPr>
              <a:t>ALPIDE</a:t>
            </a:r>
            <a:r>
              <a:rPr lang="zh-CN" altLang="en-US" dirty="0">
                <a:latin typeface="微软雅黑" panose="020B0503020204020204" pitchFamily="34" charset="-122"/>
                <a:ea typeface="微软雅黑" panose="020B0503020204020204" pitchFamily="34" charset="-122"/>
                <a:cs typeface="+mj-cs"/>
                <a:sym typeface="Calibri" panose="020F0502020204030204"/>
              </a:rPr>
              <a:t> </a:t>
            </a:r>
            <a:r>
              <a:rPr lang="en-US" altLang="zh-CN" dirty="0">
                <a:latin typeface="微软雅黑" panose="020B0503020204020204" pitchFamily="34" charset="-122"/>
                <a:ea typeface="微软雅黑" panose="020B0503020204020204" pitchFamily="34" charset="-122"/>
                <a:cs typeface="+mj-cs"/>
                <a:sym typeface="Calibri" panose="020F0502020204030204"/>
              </a:rPr>
              <a:t>MAPS</a:t>
            </a:r>
            <a:r>
              <a:rPr lang="zh-CN" altLang="en-US" dirty="0">
                <a:latin typeface="微软雅黑" panose="020B0503020204020204" pitchFamily="34" charset="-122"/>
                <a:ea typeface="微软雅黑" panose="020B0503020204020204" pitchFamily="34" charset="-122"/>
                <a:cs typeface="+mj-cs"/>
                <a:sym typeface="Calibri" panose="020F0502020204030204"/>
              </a:rPr>
              <a:t>芯片拼接而成</a:t>
            </a:r>
            <a:endParaRPr lang="en-US" altLang="zh-CN" dirty="0">
              <a:latin typeface="微软雅黑" panose="020B0503020204020204" pitchFamily="34" charset="-122"/>
              <a:ea typeface="微软雅黑" panose="020B0503020204020204" pitchFamily="34" charset="-122"/>
              <a:cs typeface="+mj-cs"/>
              <a:sym typeface="Calibri" panose="020F0502020204030204"/>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6"/>
          <p:cNvSpPr txBox="1">
            <a:spLocks noChangeArrowheads="1"/>
          </p:cNvSpPr>
          <p:nvPr/>
        </p:nvSpPr>
        <p:spPr bwMode="auto">
          <a:xfrm>
            <a:off x="264695" y="167761"/>
            <a:ext cx="848817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项目背景</a:t>
            </a:r>
            <a:endPar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4" name="组合 23"/>
          <p:cNvGrpSpPr/>
          <p:nvPr/>
        </p:nvGrpSpPr>
        <p:grpSpPr>
          <a:xfrm>
            <a:off x="282000" y="788463"/>
            <a:ext cx="11628000" cy="0"/>
            <a:chOff x="419290" y="788463"/>
            <a:chExt cx="11628000" cy="0"/>
          </a:xfrm>
        </p:grpSpPr>
        <p:cxnSp>
          <p:nvCxnSpPr>
            <p:cNvPr id="26" name="直接连接符 25"/>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4" name="图片 9"/>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5843" t="5428" r="6010" b="4036"/>
          <a:stretch>
            <a:fillRect/>
          </a:stretch>
        </p:blipFill>
        <p:spPr bwMode="auto">
          <a:xfrm>
            <a:off x="1944818" y="1728275"/>
            <a:ext cx="2901304" cy="164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bwMode="auto">
          <a:xfrm>
            <a:off x="1808839" y="3376974"/>
            <a:ext cx="3213716" cy="338554"/>
          </a:xfrm>
          <a:prstGeom prst="rect">
            <a:avLst/>
          </a:prstGeom>
          <a:noFill/>
        </p:spPr>
        <p:txBody>
          <a:bodyPr wrap="square">
            <a:spAutoFit/>
          </a:bodyPr>
          <a:lstStyle/>
          <a:p>
            <a:pPr algn="ctr">
              <a:defRPr/>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单片式有源像素</a:t>
            </a:r>
            <a:r>
              <a:rPr lang="zh-CN" altLang="en-US" sz="1600" dirty="0" smtClean="0">
                <a:latin typeface="微软雅黑" panose="020B0503020204020204" pitchFamily="34" charset="-122"/>
                <a:ea typeface="微软雅黑" panose="020B0503020204020204" pitchFamily="34" charset="-122"/>
                <a:cs typeface="Times New Roman" panose="02020603050405020304" pitchFamily="18" charset="0"/>
              </a:rPr>
              <a:t>探测器（</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MAPS</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内容占位符 1"/>
          <p:cNvSpPr txBox="1"/>
          <p:nvPr/>
        </p:nvSpPr>
        <p:spPr bwMode="auto">
          <a:xfrm>
            <a:off x="576140" y="958500"/>
            <a:ext cx="11303442" cy="795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等线" panose="02010600030101010101" pitchFamily="2" charset="-122"/>
                <a:ea typeface="等线" panose="02010600030101010101" pitchFamily="2" charset="-122"/>
                <a:cs typeface="等线" panose="02010600030101010101" pitchFamily="2" charset="-122"/>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等线" panose="02010600030101010101" pitchFamily="2" charset="-122"/>
                <a:ea typeface="等线" panose="02010600030101010101" pitchFamily="2" charset="-122"/>
                <a:cs typeface="等线" panose="02010600030101010101" pitchFamily="2" charset="-122"/>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等线" panose="02010600030101010101" pitchFamily="2" charset="-122"/>
                <a:ea typeface="等线" panose="02010600030101010101" pitchFamily="2" charset="-122"/>
                <a:cs typeface="等线" panose="02010600030101010101" pitchFamily="2" charset="-122"/>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等线" panose="02010600030101010101" pitchFamily="2" charset="-122"/>
                <a:ea typeface="等线" panose="02010600030101010101" pitchFamily="2" charset="-122"/>
                <a:cs typeface="等线" panose="02010600030101010101" pitchFamily="2" charset="-122"/>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等线" panose="02010600030101010101" pitchFamily="2" charset="-122"/>
                <a:ea typeface="等线" panose="02010600030101010101" pitchFamily="2" charset="-122"/>
                <a:cs typeface="等线" panose="02010600030101010101" pitchFamily="2" charset="-122"/>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2200" b="1" dirty="0">
                <a:solidFill>
                  <a:srgbClr val="C00000"/>
                </a:solidFill>
                <a:latin typeface="微软雅黑" panose="020B0503020204020204" pitchFamily="34" charset="-122"/>
                <a:ea typeface="微软雅黑" panose="020B0503020204020204" pitchFamily="34" charset="-122"/>
                <a:cs typeface="+mn-cs"/>
              </a:rPr>
              <a:t>硅像素探测器</a:t>
            </a:r>
            <a:r>
              <a:rPr lang="zh-CN" altLang="en-US" sz="2200" b="1" dirty="0">
                <a:solidFill>
                  <a:schemeClr val="tx1"/>
                </a:solidFill>
                <a:latin typeface="微软雅黑" panose="020B0503020204020204" pitchFamily="34" charset="-122"/>
                <a:ea typeface="微软雅黑" panose="020B0503020204020204" pitchFamily="34" charset="-122"/>
                <a:cs typeface="+mn-cs"/>
              </a:rPr>
              <a:t>具有</a:t>
            </a:r>
            <a:r>
              <a:rPr lang="zh-CN" altLang="en-US" sz="2200" b="1" dirty="0">
                <a:solidFill>
                  <a:srgbClr val="C00000"/>
                </a:solidFill>
                <a:latin typeface="微软雅黑" panose="020B0503020204020204" pitchFamily="34" charset="-122"/>
                <a:ea typeface="微软雅黑" panose="020B0503020204020204" pitchFamily="34" charset="-122"/>
                <a:cs typeface="+mn-cs"/>
              </a:rPr>
              <a:t>高位置分辨</a:t>
            </a:r>
            <a:r>
              <a:rPr lang="zh-CN" altLang="en-US" sz="2200" b="1" dirty="0">
                <a:solidFill>
                  <a:schemeClr val="tx1"/>
                </a:solidFill>
                <a:latin typeface="微软雅黑" panose="020B0503020204020204" pitchFamily="34" charset="-122"/>
                <a:ea typeface="微软雅黑" panose="020B0503020204020204" pitchFamily="34" charset="-122"/>
                <a:cs typeface="+mn-cs"/>
              </a:rPr>
              <a:t>、</a:t>
            </a:r>
            <a:r>
              <a:rPr lang="zh-CN" altLang="en-US" sz="2200" b="1" dirty="0">
                <a:solidFill>
                  <a:srgbClr val="C00000"/>
                </a:solidFill>
                <a:latin typeface="微软雅黑" panose="020B0503020204020204" pitchFamily="34" charset="-122"/>
                <a:ea typeface="微软雅黑" panose="020B0503020204020204" pitchFamily="34" charset="-122"/>
                <a:cs typeface="+mn-cs"/>
              </a:rPr>
              <a:t>快响应</a:t>
            </a:r>
            <a:r>
              <a:rPr lang="zh-CN" altLang="en-US" sz="2200" b="1" dirty="0">
                <a:solidFill>
                  <a:schemeClr val="tx1"/>
                </a:solidFill>
                <a:latin typeface="微软雅黑" panose="020B0503020204020204" pitchFamily="34" charset="-122"/>
                <a:ea typeface="微软雅黑" panose="020B0503020204020204" pitchFamily="34" charset="-122"/>
                <a:cs typeface="+mn-cs"/>
              </a:rPr>
              <a:t>、</a:t>
            </a:r>
            <a:r>
              <a:rPr lang="zh-CN" altLang="en-US" sz="2200" b="1" dirty="0">
                <a:solidFill>
                  <a:srgbClr val="C00000"/>
                </a:solidFill>
                <a:latin typeface="微软雅黑" panose="020B0503020204020204" pitchFamily="34" charset="-122"/>
                <a:ea typeface="微软雅黑" panose="020B0503020204020204" pitchFamily="34" charset="-122"/>
                <a:cs typeface="+mn-cs"/>
              </a:rPr>
              <a:t>抗辐照</a:t>
            </a:r>
            <a:r>
              <a:rPr lang="zh-CN" altLang="en-US" sz="2200" b="1" dirty="0">
                <a:solidFill>
                  <a:schemeClr val="tx1"/>
                </a:solidFill>
                <a:latin typeface="微软雅黑" panose="020B0503020204020204" pitchFamily="34" charset="-122"/>
                <a:ea typeface="微软雅黑" panose="020B0503020204020204" pitchFamily="34" charset="-122"/>
                <a:cs typeface="+mn-cs"/>
              </a:rPr>
              <a:t>等特性，已被广泛用于或即将用于各大型对撞机实验中的</a:t>
            </a:r>
            <a:r>
              <a:rPr lang="zh-CN" altLang="en-US" sz="2200" b="1" dirty="0">
                <a:solidFill>
                  <a:srgbClr val="C00000"/>
                </a:solidFill>
                <a:latin typeface="微软雅黑" panose="020B0503020204020204" pitchFamily="34" charset="-122"/>
                <a:ea typeface="微软雅黑" panose="020B0503020204020204" pitchFamily="34" charset="-122"/>
                <a:cs typeface="+mn-cs"/>
              </a:rPr>
              <a:t>内径迹探测和顶点探测</a:t>
            </a:r>
            <a:endParaRPr lang="zh-CN" altLang="en-US" sz="2200" b="1" dirty="0">
              <a:solidFill>
                <a:srgbClr val="C00000"/>
              </a:solidFill>
              <a:latin typeface="微软雅黑" panose="020B0503020204020204" pitchFamily="34" charset="-122"/>
              <a:ea typeface="微软雅黑" panose="020B0503020204020204" pitchFamily="34" charset="-122"/>
              <a:cs typeface="+mn-cs"/>
            </a:endParaRPr>
          </a:p>
        </p:txBody>
      </p:sp>
      <p:sp>
        <p:nvSpPr>
          <p:cNvPr id="7" name="矩形 6"/>
          <p:cNvSpPr/>
          <p:nvPr/>
        </p:nvSpPr>
        <p:spPr>
          <a:xfrm>
            <a:off x="982210" y="4167354"/>
            <a:ext cx="5596157" cy="1323975"/>
          </a:xfrm>
          <a:prstGeom prst="rect">
            <a:avLst/>
          </a:prstGeom>
        </p:spPr>
        <p:txBody>
          <a:bodyPr wrap="square">
            <a:spAutoFit/>
          </a:bodyPr>
          <a:lstStyle/>
          <a:p>
            <a:pPr marL="342900" lvl="0" indent="-342900">
              <a:lnSpc>
                <a:spcPct val="130000"/>
              </a:lnSpc>
              <a:spcBef>
                <a:spcPts val="600"/>
              </a:spcBef>
              <a:buFont typeface="Arial" panose="020B0604020202020204" pitchFamily="34" charset="0"/>
              <a:buChar char="•"/>
            </a:pPr>
            <a:r>
              <a:rPr lang="zh-CN" altLang="en-US"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同一硅片集成</a:t>
            </a:r>
            <a:r>
              <a:rPr lang="en-US" altLang="zh-CN"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Sensor</a:t>
            </a:r>
            <a:r>
              <a:rPr lang="zh-CN" altLang="en-US"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和电路，</a:t>
            </a:r>
            <a:r>
              <a:rPr lang="zh-CN" altLang="en-US" b="1" dirty="0">
                <a:solidFill>
                  <a:srgbClr val="1034A6"/>
                </a:solidFill>
                <a:latin typeface="微软雅黑" panose="020B0503020204020204" pitchFamily="34" charset="-122"/>
                <a:ea typeface="微软雅黑" panose="020B0503020204020204" pitchFamily="34" charset="-122"/>
                <a:cs typeface="Times New Roman" panose="02020603050405020304" pitchFamily="18" charset="0"/>
              </a:rPr>
              <a:t>物质量低，低功耗</a:t>
            </a:r>
            <a:endParaRPr lang="zh-CN" altLang="en-US"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nSpc>
                <a:spcPct val="130000"/>
              </a:lnSpc>
              <a:spcBef>
                <a:spcPts val="600"/>
              </a:spcBef>
              <a:buFont typeface="Arial" panose="020B0604020202020204" pitchFamily="34" charset="0"/>
              <a:buChar char="•"/>
            </a:pPr>
            <a:r>
              <a:rPr lang="zh-CN" altLang="en-US"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易实现小尺寸，成本低</a:t>
            </a:r>
            <a:endParaRPr lang="zh-CN" altLang="en-US"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nSpc>
                <a:spcPct val="130000"/>
              </a:lnSpc>
              <a:spcBef>
                <a:spcPts val="600"/>
              </a:spcBef>
              <a:buFont typeface="Arial" panose="020B0604020202020204" pitchFamily="34" charset="0"/>
              <a:buChar char="•"/>
            </a:pPr>
            <a:r>
              <a:rPr lang="zh-CN" altLang="en-US"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抗辐照能力弱，电荷收集时间较长</a:t>
            </a:r>
            <a:endParaRPr lang="zh-CN" altLang="en-US"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圆角 75"/>
          <p:cNvSpPr/>
          <p:nvPr/>
        </p:nvSpPr>
        <p:spPr>
          <a:xfrm>
            <a:off x="888519" y="4103376"/>
            <a:ext cx="5796380" cy="1842636"/>
          </a:xfrm>
          <a:prstGeom prst="roundRect">
            <a:avLst>
              <a:gd name="adj" fmla="val 5857"/>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右箭头 8"/>
          <p:cNvSpPr/>
          <p:nvPr/>
        </p:nvSpPr>
        <p:spPr>
          <a:xfrm rot="5400000">
            <a:off x="3150076" y="3804283"/>
            <a:ext cx="319339" cy="180718"/>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008190" y="5309519"/>
            <a:ext cx="3557038" cy="558614"/>
          </a:xfrm>
          <a:prstGeom prst="rect">
            <a:avLst/>
          </a:prstGeom>
          <a:noFill/>
        </p:spPr>
        <p:txBody>
          <a:bodyPr wrap="square" rtlCol="0">
            <a:spAutoFit/>
          </a:bodyPr>
          <a:lstStyle/>
          <a:p>
            <a:pPr>
              <a:lnSpc>
                <a:spcPct val="150000"/>
              </a:lnSpc>
            </a:pP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适用于高亮度正负电子对撞实验</a:t>
            </a:r>
            <a:endPar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p:cNvSpPr/>
          <p:nvPr/>
        </p:nvSpPr>
        <p:spPr>
          <a:xfrm>
            <a:off x="1127845" y="3811554"/>
            <a:ext cx="744509" cy="492443"/>
          </a:xfrm>
          <a:prstGeom prst="rect">
            <a:avLst/>
          </a:prstGeom>
          <a:solidFill>
            <a:schemeClr val="bg1"/>
          </a:solidFill>
        </p:spPr>
        <p:txBody>
          <a:bodyPr wrap="square">
            <a:spAutoFit/>
          </a:bodyPr>
          <a:lstStyle/>
          <a:p>
            <a:pPr lvl="0">
              <a:lnSpc>
                <a:spcPct val="130000"/>
              </a:lnSpc>
              <a:defRPr/>
            </a:pPr>
            <a:r>
              <a:rPr lang="zh-CN" altLang="en-US" sz="20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特点</a:t>
            </a:r>
            <a:endParaRPr lang="en-US" altLang="zh-CN" sz="20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矩形: 圆角 75"/>
          <p:cNvSpPr/>
          <p:nvPr/>
        </p:nvSpPr>
        <p:spPr>
          <a:xfrm>
            <a:off x="7145816" y="1752469"/>
            <a:ext cx="3973443" cy="4193543"/>
          </a:xfrm>
          <a:prstGeom prst="roundRect">
            <a:avLst>
              <a:gd name="adj" fmla="val 5857"/>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 name="矩形 12"/>
          <p:cNvSpPr/>
          <p:nvPr/>
        </p:nvSpPr>
        <p:spPr>
          <a:xfrm>
            <a:off x="7435211" y="1470138"/>
            <a:ext cx="744509" cy="453457"/>
          </a:xfrm>
          <a:prstGeom prst="rect">
            <a:avLst/>
          </a:prstGeom>
          <a:solidFill>
            <a:schemeClr val="bg1"/>
          </a:solidFill>
        </p:spPr>
        <p:txBody>
          <a:bodyPr wrap="square">
            <a:spAutoFit/>
          </a:bodyPr>
          <a:lstStyle/>
          <a:p>
            <a:pPr lvl="0">
              <a:lnSpc>
                <a:spcPct val="130000"/>
              </a:lnSpc>
              <a:defRPr/>
            </a:pPr>
            <a:r>
              <a:rPr lang="zh-CN" altLang="en-US" sz="20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应用</a:t>
            </a:r>
            <a:endParaRPr lang="en-US" altLang="zh-CN" sz="20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右箭头 13"/>
          <p:cNvSpPr/>
          <p:nvPr/>
        </p:nvSpPr>
        <p:spPr>
          <a:xfrm>
            <a:off x="5279513" y="2500528"/>
            <a:ext cx="1174566" cy="227002"/>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2"/>
          <a:stretch>
            <a:fillRect/>
          </a:stretch>
        </p:blipFill>
        <p:spPr>
          <a:xfrm>
            <a:off x="7348505" y="2068482"/>
            <a:ext cx="2524045" cy="1266878"/>
          </a:xfrm>
          <a:prstGeom prst="rect">
            <a:avLst/>
          </a:prstGeom>
        </p:spPr>
      </p:pic>
      <p:pic>
        <p:nvPicPr>
          <p:cNvPr id="16" name="图片 15"/>
          <p:cNvPicPr>
            <a:picLocks noChangeAspect="1"/>
          </p:cNvPicPr>
          <p:nvPr/>
        </p:nvPicPr>
        <p:blipFill>
          <a:blip r:embed="rId3" cstate="hqprint"/>
          <a:stretch>
            <a:fillRect/>
          </a:stretch>
        </p:blipFill>
        <p:spPr>
          <a:xfrm>
            <a:off x="7358030" y="3811554"/>
            <a:ext cx="2109044" cy="1412161"/>
          </a:xfrm>
          <a:prstGeom prst="rect">
            <a:avLst/>
          </a:prstGeom>
          <a:noFill/>
          <a:ln w="31750">
            <a:noFill/>
          </a:ln>
        </p:spPr>
      </p:pic>
      <p:pic>
        <p:nvPicPr>
          <p:cNvPr id="17" name="图片 16"/>
          <p:cNvPicPr>
            <a:picLocks noChangeAspect="1"/>
          </p:cNvPicPr>
          <p:nvPr/>
        </p:nvPicPr>
        <p:blipFill>
          <a:blip r:embed="rId4"/>
          <a:stretch>
            <a:fillRect/>
          </a:stretch>
        </p:blipFill>
        <p:spPr>
          <a:xfrm>
            <a:off x="9984124" y="2204748"/>
            <a:ext cx="1026842" cy="1012913"/>
          </a:xfrm>
          <a:prstGeom prst="rect">
            <a:avLst/>
          </a:prstGeom>
        </p:spPr>
      </p:pic>
      <p:pic>
        <p:nvPicPr>
          <p:cNvPr id="18" name="图片 17"/>
          <p:cNvPicPr>
            <a:picLocks noChangeAspect="1"/>
          </p:cNvPicPr>
          <p:nvPr/>
        </p:nvPicPr>
        <p:blipFill>
          <a:blip r:embed="rId5"/>
          <a:stretch>
            <a:fillRect/>
          </a:stretch>
        </p:blipFill>
        <p:spPr>
          <a:xfrm>
            <a:off x="9862751" y="4080656"/>
            <a:ext cx="1105250" cy="873955"/>
          </a:xfrm>
          <a:prstGeom prst="rect">
            <a:avLst/>
          </a:prstGeom>
        </p:spPr>
      </p:pic>
      <p:sp>
        <p:nvSpPr>
          <p:cNvPr id="19" name="文本框 18"/>
          <p:cNvSpPr txBox="1"/>
          <p:nvPr/>
        </p:nvSpPr>
        <p:spPr bwMode="auto">
          <a:xfrm>
            <a:off x="7164867" y="3433725"/>
            <a:ext cx="3954393" cy="338554"/>
          </a:xfrm>
          <a:prstGeom prst="rect">
            <a:avLst/>
          </a:prstGeom>
          <a:noFill/>
        </p:spPr>
        <p:txBody>
          <a:bodyPr wrap="square">
            <a:spAutoFit/>
          </a:bodyPr>
          <a:lstStyle/>
          <a:p>
            <a:pPr algn="ctr">
              <a:defRPr/>
            </a:pP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RHIC-STAR</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内径探测器和</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MIMSA28</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芯片</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文本框 19"/>
          <p:cNvSpPr txBox="1"/>
          <p:nvPr/>
        </p:nvSpPr>
        <p:spPr bwMode="auto">
          <a:xfrm>
            <a:off x="7170200" y="5261135"/>
            <a:ext cx="3954393" cy="584775"/>
          </a:xfrm>
          <a:prstGeom prst="rect">
            <a:avLst/>
          </a:prstGeom>
          <a:noFill/>
        </p:spPr>
        <p:txBody>
          <a:bodyPr wrap="square">
            <a:spAutoFit/>
          </a:bodyPr>
          <a:lstStyle/>
          <a:p>
            <a:pPr algn="ctr">
              <a:defRPr/>
            </a:pP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LHC-ALICE</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内径探测器和</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ALPIDE</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芯片</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（探测器总面积大</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10m</a:t>
            </a:r>
            <a:r>
              <a:rPr lang="en-US" altLang="zh-CN" sz="1600" baseline="300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文本框 20"/>
          <p:cNvSpPr txBox="1"/>
          <p:nvPr/>
        </p:nvSpPr>
        <p:spPr>
          <a:xfrm>
            <a:off x="9942244" y="4445498"/>
            <a:ext cx="852962" cy="369332"/>
          </a:xfrm>
          <a:prstGeom prst="rect">
            <a:avLst/>
          </a:prstGeom>
          <a:noFill/>
        </p:spPr>
        <p:txBody>
          <a:bodyPr wrap="square" rtlCol="0">
            <a:spAutoFit/>
          </a:bodyPr>
          <a:lstStyle/>
          <a:p>
            <a:r>
              <a:rPr lang="en-US" altLang="zh-CN" dirty="0">
                <a:solidFill>
                  <a:srgbClr val="4E8F00"/>
                </a:solidFill>
              </a:rPr>
              <a:t>ALPIDE</a:t>
            </a:r>
            <a:endParaRPr lang="zh-CN" altLang="en-US" dirty="0">
              <a:solidFill>
                <a:srgbClr val="4E8F00"/>
              </a:solidFill>
            </a:endParaRPr>
          </a:p>
        </p:txBody>
      </p:sp>
      <p:sp>
        <p:nvSpPr>
          <p:cNvPr id="22" name="矩形 21"/>
          <p:cNvSpPr/>
          <p:nvPr/>
        </p:nvSpPr>
        <p:spPr>
          <a:xfrm>
            <a:off x="962760" y="6205149"/>
            <a:ext cx="9808072" cy="430887"/>
          </a:xfrm>
          <a:prstGeom prst="rect">
            <a:avLst/>
          </a:prstGeom>
        </p:spPr>
        <p:txBody>
          <a:bodyPr wrap="square">
            <a:spAutoFit/>
          </a:bodyPr>
          <a:lstStyle/>
          <a:p>
            <a:r>
              <a:rPr lang="zh-CN" altLang="en-US" sz="2200" b="1" dirty="0">
                <a:solidFill>
                  <a:srgbClr val="1034A6"/>
                </a:solidFill>
                <a:latin typeface="微软雅黑" panose="020B0503020204020204" pitchFamily="34" charset="-122"/>
                <a:ea typeface="微软雅黑" panose="020B0503020204020204" pitchFamily="34" charset="-122"/>
              </a:rPr>
              <a:t>目前已有的</a:t>
            </a:r>
            <a:r>
              <a:rPr lang="en-US" altLang="zh-CN" sz="2200" b="1" dirty="0">
                <a:solidFill>
                  <a:srgbClr val="1034A6"/>
                </a:solidFill>
                <a:latin typeface="微软雅黑" panose="020B0503020204020204" pitchFamily="34" charset="-122"/>
                <a:ea typeface="微软雅黑" panose="020B0503020204020204" pitchFamily="34" charset="-122"/>
              </a:rPr>
              <a:t>MAPS </a:t>
            </a:r>
            <a:r>
              <a:rPr lang="zh-CN" altLang="en-US" sz="2200" b="1" dirty="0">
                <a:solidFill>
                  <a:srgbClr val="1034A6"/>
                </a:solidFill>
                <a:latin typeface="微软雅黑" panose="020B0503020204020204" pitchFamily="34" charset="-122"/>
                <a:ea typeface="微软雅黑" panose="020B0503020204020204" pitchFamily="34" charset="-122"/>
              </a:rPr>
              <a:t>技术多以高空间分辨为主要目标，缺少时间和能量测量功能</a:t>
            </a:r>
            <a:endParaRPr lang="zh-CN" altLang="en-US" sz="2200" b="1" dirty="0">
              <a:solidFill>
                <a:srgbClr val="1034A6"/>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6"/>
          <p:cNvSpPr txBox="1">
            <a:spLocks noChangeArrowheads="1"/>
          </p:cNvSpPr>
          <p:nvPr/>
        </p:nvSpPr>
        <p:spPr bwMode="auto">
          <a:xfrm>
            <a:off x="264695" y="167761"/>
            <a:ext cx="848817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项目背景</a:t>
            </a:r>
            <a:endPar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4" name="组合 23"/>
          <p:cNvGrpSpPr/>
          <p:nvPr/>
        </p:nvGrpSpPr>
        <p:grpSpPr>
          <a:xfrm>
            <a:off x="282000" y="788463"/>
            <a:ext cx="11628000" cy="0"/>
            <a:chOff x="419290" y="788463"/>
            <a:chExt cx="11628000" cy="0"/>
          </a:xfrm>
        </p:grpSpPr>
        <p:cxnSp>
          <p:nvCxnSpPr>
            <p:cNvPr id="26" name="直接连接符 25"/>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 name="内容占位符 1"/>
          <p:cNvSpPr txBox="1"/>
          <p:nvPr/>
        </p:nvSpPr>
        <p:spPr bwMode="auto">
          <a:xfrm>
            <a:off x="444281" y="905041"/>
            <a:ext cx="2654026" cy="49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等线" panose="02010600030101010101" pitchFamily="2" charset="-122"/>
                <a:ea typeface="等线" panose="02010600030101010101" pitchFamily="2" charset="-122"/>
                <a:cs typeface="等线" panose="02010600030101010101" pitchFamily="2" charset="-122"/>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等线" panose="02010600030101010101" pitchFamily="2" charset="-122"/>
                <a:ea typeface="等线" panose="02010600030101010101" pitchFamily="2" charset="-122"/>
                <a:cs typeface="等线" panose="02010600030101010101" pitchFamily="2" charset="-122"/>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等线" panose="02010600030101010101" pitchFamily="2" charset="-122"/>
                <a:ea typeface="等线" panose="02010600030101010101" pitchFamily="2" charset="-122"/>
                <a:cs typeface="等线" panose="02010600030101010101" pitchFamily="2" charset="-122"/>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等线" panose="02010600030101010101" pitchFamily="2" charset="-122"/>
                <a:ea typeface="等线" panose="02010600030101010101" pitchFamily="2" charset="-122"/>
                <a:cs typeface="等线" panose="02010600030101010101" pitchFamily="2" charset="-122"/>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等线" panose="02010600030101010101" pitchFamily="2" charset="-122"/>
                <a:ea typeface="等线" panose="02010600030101010101" pitchFamily="2" charset="-122"/>
                <a:cs typeface="等线" panose="02010600030101010101" pitchFamily="2" charset="-122"/>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zh-CN" sz="2200" b="1" dirty="0">
                <a:solidFill>
                  <a:srgbClr val="C00000"/>
                </a:solidFill>
                <a:latin typeface="微软雅黑" panose="020B0503020204020204" pitchFamily="34" charset="-122"/>
                <a:ea typeface="微软雅黑" panose="020B0503020204020204" pitchFamily="34" charset="-122"/>
                <a:cs typeface="+mn-cs"/>
              </a:rPr>
              <a:t>探测器组装技术：</a:t>
            </a:r>
            <a:endParaRPr lang="zh-CN" altLang="en-US" sz="2200" b="1" dirty="0" smtClean="0">
              <a:latin typeface="微软雅黑" panose="020B0503020204020204" pitchFamily="34" charset="-122"/>
              <a:ea typeface="微软雅黑" panose="020B0503020204020204" pitchFamily="34" charset="-122"/>
              <a:cs typeface="+mn-cs"/>
            </a:endParaRPr>
          </a:p>
        </p:txBody>
      </p:sp>
      <p:sp>
        <p:nvSpPr>
          <p:cNvPr id="3" name="矩形 2"/>
          <p:cNvSpPr/>
          <p:nvPr/>
        </p:nvSpPr>
        <p:spPr>
          <a:xfrm>
            <a:off x="312423" y="4529693"/>
            <a:ext cx="4416594" cy="430887"/>
          </a:xfrm>
          <a:prstGeom prst="rect">
            <a:avLst/>
          </a:prstGeom>
        </p:spPr>
        <p:txBody>
          <a:bodyPr wrap="none">
            <a:spAutoFit/>
          </a:bodyPr>
          <a:lstStyle/>
          <a:p>
            <a:r>
              <a:rPr lang="zh-CN" altLang="zh-CN" sz="2200" b="1" dirty="0">
                <a:solidFill>
                  <a:schemeClr val="tx1"/>
                </a:solidFill>
                <a:latin typeface="微软雅黑" panose="020B0503020204020204" pitchFamily="34" charset="-122"/>
                <a:ea typeface="微软雅黑" panose="020B0503020204020204" pitchFamily="34" charset="-122"/>
              </a:rPr>
              <a:t>芯片通过</a:t>
            </a:r>
            <a:r>
              <a:rPr lang="zh-CN" altLang="zh-CN" sz="2200" b="1" dirty="0">
                <a:solidFill>
                  <a:srgbClr val="C00000"/>
                </a:solidFill>
                <a:latin typeface="微软雅黑" panose="020B0503020204020204" pitchFamily="34" charset="-122"/>
                <a:ea typeface="微软雅黑" panose="020B0503020204020204" pitchFamily="34" charset="-122"/>
              </a:rPr>
              <a:t>手动摆放</a:t>
            </a:r>
            <a:r>
              <a:rPr lang="zh-CN" altLang="zh-CN" sz="2200" b="1" dirty="0">
                <a:solidFill>
                  <a:schemeClr val="tx1"/>
                </a:solidFill>
                <a:latin typeface="微软雅黑" panose="020B0503020204020204" pitchFamily="34" charset="-122"/>
                <a:ea typeface="微软雅黑" panose="020B0503020204020204" pitchFamily="34" charset="-122"/>
              </a:rPr>
              <a:t>固结</a:t>
            </a:r>
            <a:r>
              <a:rPr lang="zh-CN" altLang="zh-CN" sz="2200" b="1" dirty="0" smtClean="0">
                <a:solidFill>
                  <a:schemeClr val="tx1"/>
                </a:solidFill>
                <a:latin typeface="微软雅黑" panose="020B0503020204020204" pitchFamily="34" charset="-122"/>
                <a:ea typeface="微软雅黑" panose="020B0503020204020204" pitchFamily="34" charset="-122"/>
              </a:rPr>
              <a:t>到柔性</a:t>
            </a:r>
            <a:r>
              <a:rPr lang="zh-CN" altLang="zh-CN" sz="2200" b="1" dirty="0">
                <a:solidFill>
                  <a:schemeClr val="tx1"/>
                </a:solidFill>
                <a:latin typeface="微软雅黑" panose="020B0503020204020204" pitchFamily="34" charset="-122"/>
                <a:ea typeface="微软雅黑" panose="020B0503020204020204" pitchFamily="34" charset="-122"/>
              </a:rPr>
              <a:t>线缆</a:t>
            </a:r>
            <a:endParaRPr lang="zh-CN" altLang="zh-CN" sz="2200" b="1" dirty="0">
              <a:solidFill>
                <a:schemeClr val="tx1"/>
              </a:solidFill>
              <a:latin typeface="微软雅黑" panose="020B0503020204020204" pitchFamily="34" charset="-122"/>
              <a:ea typeface="微软雅黑" panose="020B0503020204020204" pitchFamily="34" charset="-122"/>
            </a:endParaRPr>
          </a:p>
        </p:txBody>
      </p:sp>
      <p:sp>
        <p:nvSpPr>
          <p:cNvPr id="25" name="矩形 24"/>
          <p:cNvSpPr/>
          <p:nvPr/>
        </p:nvSpPr>
        <p:spPr>
          <a:xfrm>
            <a:off x="581727" y="5433785"/>
            <a:ext cx="3788217" cy="430887"/>
          </a:xfrm>
          <a:prstGeom prst="rect">
            <a:avLst/>
          </a:prstGeom>
        </p:spPr>
        <p:txBody>
          <a:bodyPr wrap="none">
            <a:spAutoFit/>
          </a:bodyPr>
          <a:lstStyle/>
          <a:p>
            <a:r>
              <a:rPr lang="zh-CN" altLang="zh-CN" sz="2200" b="1" dirty="0">
                <a:solidFill>
                  <a:schemeClr val="tx1"/>
                </a:solidFill>
                <a:latin typeface="微软雅黑" panose="020B0503020204020204" pitchFamily="34" charset="-122"/>
                <a:ea typeface="微软雅黑" panose="020B0503020204020204" pitchFamily="34" charset="-122"/>
              </a:rPr>
              <a:t>平均每层物质量约为</a:t>
            </a:r>
            <a:r>
              <a:rPr lang="en-US" altLang="zh-CN" sz="2200" b="1" dirty="0">
                <a:solidFill>
                  <a:srgbClr val="C00000"/>
                </a:solidFill>
                <a:latin typeface="微软雅黑" panose="020B0503020204020204" pitchFamily="34" charset="-122"/>
                <a:ea typeface="微软雅黑" panose="020B0503020204020204" pitchFamily="34" charset="-122"/>
              </a:rPr>
              <a:t>0.4%X</a:t>
            </a:r>
            <a:r>
              <a:rPr lang="en-US" altLang="zh-CN" sz="2200" b="1" baseline="-25000" dirty="0">
                <a:solidFill>
                  <a:srgbClr val="C00000"/>
                </a:solidFill>
                <a:latin typeface="微软雅黑" panose="020B0503020204020204" pitchFamily="34" charset="-122"/>
                <a:ea typeface="微软雅黑" panose="020B0503020204020204" pitchFamily="34" charset="-122"/>
              </a:rPr>
              <a:t>0</a:t>
            </a:r>
            <a:endParaRPr lang="zh-CN" altLang="en-US" sz="2200" b="1" baseline="-25000" dirty="0">
              <a:solidFill>
                <a:srgbClr val="C00000"/>
              </a:solidFill>
              <a:latin typeface="微软雅黑" panose="020B0503020204020204" pitchFamily="34" charset="-122"/>
              <a:ea typeface="微软雅黑" panose="020B0503020204020204" pitchFamily="34" charset="-122"/>
            </a:endParaRPr>
          </a:p>
        </p:txBody>
      </p:sp>
      <p:sp>
        <p:nvSpPr>
          <p:cNvPr id="28" name="矩形 27"/>
          <p:cNvSpPr/>
          <p:nvPr/>
        </p:nvSpPr>
        <p:spPr>
          <a:xfrm>
            <a:off x="5277014" y="4492388"/>
            <a:ext cx="4373880" cy="768350"/>
          </a:xfrm>
          <a:prstGeom prst="rect">
            <a:avLst/>
          </a:prstGeom>
        </p:spPr>
        <p:txBody>
          <a:bodyPr wrap="none">
            <a:spAutoFit/>
          </a:bodyPr>
          <a:lstStyle/>
          <a:p>
            <a:r>
              <a:rPr lang="zh-CN" altLang="zh-CN" sz="2200" b="1" dirty="0">
                <a:solidFill>
                  <a:schemeClr val="tx1"/>
                </a:solidFill>
                <a:latin typeface="微软雅黑" panose="020B0503020204020204" pitchFamily="34" charset="-122"/>
                <a:ea typeface="微软雅黑" panose="020B0503020204020204" pitchFamily="34" charset="-122"/>
              </a:rPr>
              <a:t>利用</a:t>
            </a:r>
            <a:r>
              <a:rPr lang="zh-CN" altLang="zh-CN" sz="2200" b="1" dirty="0">
                <a:solidFill>
                  <a:srgbClr val="C00000"/>
                </a:solidFill>
                <a:latin typeface="微软雅黑" panose="020B0503020204020204" pitchFamily="34" charset="-122"/>
                <a:ea typeface="微软雅黑" panose="020B0503020204020204" pitchFamily="34" charset="-122"/>
              </a:rPr>
              <a:t>半自动化</a:t>
            </a:r>
            <a:r>
              <a:rPr lang="zh-CN" altLang="zh-CN" sz="2200" b="1" dirty="0">
                <a:solidFill>
                  <a:schemeClr val="tx1"/>
                </a:solidFill>
                <a:latin typeface="微软雅黑" panose="020B0503020204020204" pitchFamily="34" charset="-122"/>
                <a:ea typeface="微软雅黑" panose="020B0503020204020204" pitchFamily="34" charset="-122"/>
              </a:rPr>
              <a:t>芯片摆放和检测</a:t>
            </a:r>
            <a:r>
              <a:rPr lang="zh-CN" altLang="zh-CN" sz="2200" b="1" dirty="0" smtClean="0">
                <a:solidFill>
                  <a:schemeClr val="tx1"/>
                </a:solidFill>
                <a:latin typeface="微软雅黑" panose="020B0503020204020204" pitchFamily="34" charset="-122"/>
                <a:ea typeface="微软雅黑" panose="020B0503020204020204" pitchFamily="34" charset="-122"/>
              </a:rPr>
              <a:t>平台</a:t>
            </a:r>
            <a:endParaRPr lang="en-US" altLang="zh-CN" sz="2200" b="1" dirty="0" smtClean="0">
              <a:solidFill>
                <a:schemeClr val="tx1"/>
              </a:solidFill>
              <a:latin typeface="微软雅黑" panose="020B0503020204020204" pitchFamily="34" charset="-122"/>
              <a:ea typeface="微软雅黑" panose="020B0503020204020204" pitchFamily="34" charset="-122"/>
            </a:endParaRPr>
          </a:p>
          <a:p>
            <a:r>
              <a:rPr lang="zh-CN" altLang="en-US" sz="2200" b="1" dirty="0" smtClean="0">
                <a:solidFill>
                  <a:schemeClr val="tx1"/>
                </a:solidFill>
                <a:latin typeface="微软雅黑" panose="020B0503020204020204" pitchFamily="34" charset="-122"/>
                <a:ea typeface="微软雅黑" panose="020B0503020204020204" pitchFamily="34" charset="-122"/>
              </a:rPr>
              <a:t>采用</a:t>
            </a:r>
            <a:r>
              <a:rPr lang="zh-CN" altLang="zh-CN" sz="2200" b="1" dirty="0">
                <a:solidFill>
                  <a:srgbClr val="C00000"/>
                </a:solidFill>
                <a:latin typeface="微软雅黑" panose="020B0503020204020204" pitchFamily="34" charset="-122"/>
                <a:ea typeface="微软雅黑" panose="020B0503020204020204" pitchFamily="34" charset="-122"/>
              </a:rPr>
              <a:t>碳纤维</a:t>
            </a:r>
            <a:r>
              <a:rPr lang="zh-CN" altLang="en-US" sz="2200" b="1" dirty="0" smtClean="0">
                <a:solidFill>
                  <a:schemeClr val="tx1"/>
                </a:solidFill>
                <a:latin typeface="微软雅黑" panose="020B0503020204020204" pitchFamily="34" charset="-122"/>
                <a:ea typeface="微软雅黑" panose="020B0503020204020204" pitchFamily="34" charset="-122"/>
              </a:rPr>
              <a:t>支撑结构</a:t>
            </a:r>
            <a:endParaRPr lang="zh-CN" altLang="en-US" sz="2200" b="1" dirty="0" smtClean="0">
              <a:solidFill>
                <a:schemeClr val="tx1"/>
              </a:solidFill>
              <a:latin typeface="微软雅黑" panose="020B0503020204020204" pitchFamily="34" charset="-122"/>
              <a:ea typeface="微软雅黑" panose="020B0503020204020204" pitchFamily="34" charset="-122"/>
            </a:endParaRPr>
          </a:p>
        </p:txBody>
      </p:sp>
      <p:sp>
        <p:nvSpPr>
          <p:cNvPr id="29" name="矩形 28"/>
          <p:cNvSpPr/>
          <p:nvPr/>
        </p:nvSpPr>
        <p:spPr>
          <a:xfrm>
            <a:off x="5257964" y="5447263"/>
            <a:ext cx="4610558" cy="769441"/>
          </a:xfrm>
          <a:prstGeom prst="rect">
            <a:avLst/>
          </a:prstGeom>
        </p:spPr>
        <p:txBody>
          <a:bodyPr wrap="none">
            <a:spAutoFit/>
          </a:bodyPr>
          <a:lstStyle/>
          <a:p>
            <a:r>
              <a:rPr lang="zh-CN" altLang="en-US" sz="2200" b="1" dirty="0">
                <a:solidFill>
                  <a:schemeClr val="tx1"/>
                </a:solidFill>
                <a:latin typeface="微软雅黑" panose="020B0503020204020204" pitchFamily="34" charset="-122"/>
                <a:ea typeface="微软雅黑" panose="020B0503020204020204" pitchFamily="34" charset="-122"/>
              </a:rPr>
              <a:t>平均每层物质量内三层约</a:t>
            </a:r>
            <a:r>
              <a:rPr lang="en-US" altLang="zh-CN" sz="2200" b="1" dirty="0">
                <a:solidFill>
                  <a:srgbClr val="C00000"/>
                </a:solidFill>
                <a:latin typeface="微软雅黑" panose="020B0503020204020204" pitchFamily="34" charset="-122"/>
                <a:ea typeface="微软雅黑" panose="020B0503020204020204" pitchFamily="34" charset="-122"/>
              </a:rPr>
              <a:t>0.35%X</a:t>
            </a:r>
            <a:r>
              <a:rPr lang="en-US" altLang="zh-CN" sz="2200" b="1" baseline="-25000" dirty="0">
                <a:solidFill>
                  <a:srgbClr val="C00000"/>
                </a:solidFill>
                <a:latin typeface="微软雅黑" panose="020B0503020204020204" pitchFamily="34" charset="-122"/>
                <a:ea typeface="微软雅黑" panose="020B0503020204020204" pitchFamily="34" charset="-122"/>
              </a:rPr>
              <a:t>0</a:t>
            </a:r>
            <a:endParaRPr lang="en-US" altLang="zh-CN" sz="2200" b="1" baseline="-25000" dirty="0">
              <a:solidFill>
                <a:srgbClr val="C00000"/>
              </a:solidFill>
              <a:latin typeface="微软雅黑" panose="020B0503020204020204" pitchFamily="34" charset="-122"/>
              <a:ea typeface="微软雅黑" panose="020B0503020204020204" pitchFamily="34" charset="-122"/>
            </a:endParaRPr>
          </a:p>
          <a:p>
            <a:r>
              <a:rPr lang="zh-CN" altLang="en-US" sz="2200" b="1" dirty="0">
                <a:solidFill>
                  <a:schemeClr val="tx1"/>
                </a:solidFill>
                <a:latin typeface="微软雅黑" panose="020B0503020204020204" pitchFamily="34" charset="-122"/>
                <a:ea typeface="微软雅黑" panose="020B0503020204020204" pitchFamily="34" charset="-122"/>
              </a:rPr>
              <a:t>外四层约</a:t>
            </a:r>
            <a:r>
              <a:rPr lang="en-US" altLang="zh-CN" sz="2200" b="1" dirty="0">
                <a:solidFill>
                  <a:srgbClr val="C00000"/>
                </a:solidFill>
                <a:latin typeface="微软雅黑" panose="020B0503020204020204" pitchFamily="34" charset="-122"/>
                <a:ea typeface="微软雅黑" panose="020B0503020204020204" pitchFamily="34" charset="-122"/>
              </a:rPr>
              <a:t>0.85%X</a:t>
            </a:r>
            <a:r>
              <a:rPr lang="en-US" altLang="zh-CN" sz="2200" b="1" baseline="-25000" dirty="0">
                <a:solidFill>
                  <a:srgbClr val="C00000"/>
                </a:solidFill>
                <a:latin typeface="微软雅黑" panose="020B0503020204020204" pitchFamily="34" charset="-122"/>
                <a:ea typeface="微软雅黑" panose="020B0503020204020204" pitchFamily="34" charset="-122"/>
              </a:rPr>
              <a:t>0</a:t>
            </a:r>
            <a:endParaRPr lang="zh-CN" altLang="en-US" sz="2200" b="1" baseline="-25000" dirty="0">
              <a:solidFill>
                <a:srgbClr val="C00000"/>
              </a:solidFill>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a:blip r:embed="rId1"/>
          <a:stretch>
            <a:fillRect/>
          </a:stretch>
        </p:blipFill>
        <p:spPr>
          <a:xfrm>
            <a:off x="486413" y="2304309"/>
            <a:ext cx="4083575" cy="2049643"/>
          </a:xfrm>
          <a:prstGeom prst="rect">
            <a:avLst/>
          </a:prstGeom>
        </p:spPr>
      </p:pic>
      <p:sp>
        <p:nvSpPr>
          <p:cNvPr id="31" name="右箭头 30"/>
          <p:cNvSpPr/>
          <p:nvPr/>
        </p:nvSpPr>
        <p:spPr>
          <a:xfrm>
            <a:off x="4690917" y="3213717"/>
            <a:ext cx="597585" cy="3195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右箭头 31"/>
          <p:cNvSpPr/>
          <p:nvPr/>
        </p:nvSpPr>
        <p:spPr>
          <a:xfrm>
            <a:off x="9577070" y="3216910"/>
            <a:ext cx="440055" cy="3194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0007790" y="2782830"/>
            <a:ext cx="1871792" cy="430887"/>
          </a:xfrm>
          <a:prstGeom prst="rect">
            <a:avLst/>
          </a:prstGeom>
        </p:spPr>
        <p:txBody>
          <a:bodyPr wrap="square">
            <a:spAutoFit/>
          </a:bodyPr>
          <a:lstStyle/>
          <a:p>
            <a:r>
              <a:rPr lang="zh-CN" altLang="en-US" sz="2200" b="1" dirty="0" smtClean="0">
                <a:solidFill>
                  <a:srgbClr val="C00000"/>
                </a:solidFill>
                <a:latin typeface="微软雅黑" panose="020B0503020204020204" pitchFamily="34" charset="-122"/>
                <a:ea typeface="微软雅黑" panose="020B0503020204020204" pitchFamily="34" charset="-122"/>
              </a:rPr>
              <a:t>全自动化</a:t>
            </a:r>
            <a:r>
              <a:rPr lang="zh-CN" altLang="en-US" sz="2200" b="1" dirty="0" smtClean="0">
                <a:solidFill>
                  <a:schemeClr val="tx1"/>
                </a:solidFill>
                <a:latin typeface="微软雅黑" panose="020B0503020204020204" pitchFamily="34" charset="-122"/>
                <a:ea typeface="微软雅黑" panose="020B0503020204020204" pitchFamily="34" charset="-122"/>
              </a:rPr>
              <a:t>组装</a:t>
            </a:r>
            <a:endParaRPr lang="zh-CN" altLang="en-US" sz="2200" b="1" baseline="-25000" dirty="0" smtClean="0">
              <a:solidFill>
                <a:schemeClr val="tx1"/>
              </a:solidFill>
              <a:latin typeface="微软雅黑" panose="020B0503020204020204" pitchFamily="34" charset="-122"/>
              <a:ea typeface="微软雅黑" panose="020B0503020204020204" pitchFamily="34" charset="-122"/>
            </a:endParaRPr>
          </a:p>
        </p:txBody>
      </p:sp>
      <p:sp>
        <p:nvSpPr>
          <p:cNvPr id="34" name="矩形 33"/>
          <p:cNvSpPr/>
          <p:nvPr/>
        </p:nvSpPr>
        <p:spPr>
          <a:xfrm>
            <a:off x="9996256" y="3237394"/>
            <a:ext cx="2086254" cy="430887"/>
          </a:xfrm>
          <a:prstGeom prst="rect">
            <a:avLst/>
          </a:prstGeom>
        </p:spPr>
        <p:txBody>
          <a:bodyPr wrap="square">
            <a:spAutoFit/>
          </a:bodyPr>
          <a:lstStyle/>
          <a:p>
            <a:r>
              <a:rPr lang="zh-CN" altLang="en-US" sz="2200" b="1" dirty="0" smtClean="0">
                <a:solidFill>
                  <a:schemeClr val="tx1"/>
                </a:solidFill>
                <a:latin typeface="微软雅黑" panose="020B0503020204020204" pitchFamily="34" charset="-122"/>
                <a:ea typeface="微软雅黑" panose="020B0503020204020204" pitchFamily="34" charset="-122"/>
              </a:rPr>
              <a:t>物质量</a:t>
            </a:r>
            <a:r>
              <a:rPr lang="en-US" altLang="zh-CN" sz="2200" b="1" dirty="0" smtClean="0">
                <a:solidFill>
                  <a:srgbClr val="C00000"/>
                </a:solidFill>
                <a:latin typeface="微软雅黑" panose="020B0503020204020204" pitchFamily="34" charset="-122"/>
                <a:ea typeface="微软雅黑" panose="020B0503020204020204" pitchFamily="34" charset="-122"/>
              </a:rPr>
              <a:t>0.3%X</a:t>
            </a:r>
            <a:r>
              <a:rPr lang="en-US" altLang="zh-CN" sz="2200" b="1" baseline="-25000" dirty="0" smtClean="0">
                <a:solidFill>
                  <a:srgbClr val="C00000"/>
                </a:solidFill>
                <a:latin typeface="微软雅黑" panose="020B0503020204020204" pitchFamily="34" charset="-122"/>
                <a:ea typeface="微软雅黑" panose="020B0503020204020204" pitchFamily="34" charset="-122"/>
              </a:rPr>
              <a:t>0</a:t>
            </a:r>
            <a:endParaRPr lang="zh-CN" altLang="en-US" sz="2200" b="1" baseline="-25000" dirty="0">
              <a:solidFill>
                <a:srgbClr val="C00000"/>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2"/>
          <a:stretch>
            <a:fillRect/>
          </a:stretch>
        </p:blipFill>
        <p:spPr>
          <a:xfrm>
            <a:off x="5440680" y="2372995"/>
            <a:ext cx="4020820" cy="1847215"/>
          </a:xfrm>
          <a:prstGeom prst="rect">
            <a:avLst/>
          </a:prstGeom>
        </p:spPr>
      </p:pic>
      <p:sp>
        <p:nvSpPr>
          <p:cNvPr id="36" name="矩形: 圆角 75"/>
          <p:cNvSpPr/>
          <p:nvPr>
            <p:custDataLst>
              <p:tags r:id="rId3"/>
            </p:custDataLst>
          </p:nvPr>
        </p:nvSpPr>
        <p:spPr>
          <a:xfrm>
            <a:off x="396875" y="1602740"/>
            <a:ext cx="4250690" cy="4658360"/>
          </a:xfrm>
          <a:prstGeom prst="roundRect">
            <a:avLst>
              <a:gd name="adj" fmla="val 5857"/>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37" name="矩形: 圆角 75"/>
          <p:cNvSpPr/>
          <p:nvPr>
            <p:custDataLst>
              <p:tags r:id="rId4"/>
            </p:custDataLst>
          </p:nvPr>
        </p:nvSpPr>
        <p:spPr>
          <a:xfrm>
            <a:off x="5326380" y="1602105"/>
            <a:ext cx="4250690" cy="4662170"/>
          </a:xfrm>
          <a:prstGeom prst="roundRect">
            <a:avLst>
              <a:gd name="adj" fmla="val 5857"/>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38" name="矩形: 圆角 75"/>
          <p:cNvSpPr/>
          <p:nvPr>
            <p:custDataLst>
              <p:tags r:id="rId5"/>
            </p:custDataLst>
          </p:nvPr>
        </p:nvSpPr>
        <p:spPr>
          <a:xfrm>
            <a:off x="10032365" y="2474595"/>
            <a:ext cx="1977390" cy="1626870"/>
          </a:xfrm>
          <a:prstGeom prst="roundRect">
            <a:avLst>
              <a:gd name="adj" fmla="val 5857"/>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39" name="矩形 38"/>
          <p:cNvSpPr/>
          <p:nvPr/>
        </p:nvSpPr>
        <p:spPr>
          <a:xfrm>
            <a:off x="556263" y="1395101"/>
            <a:ext cx="3978846" cy="430887"/>
          </a:xfrm>
          <a:prstGeom prst="rect">
            <a:avLst/>
          </a:prstGeom>
          <a:solidFill>
            <a:schemeClr val="bg1"/>
          </a:solidFill>
        </p:spPr>
        <p:txBody>
          <a:bodyPr wrap="none">
            <a:spAutoFit/>
          </a:bodyPr>
          <a:lstStyle/>
          <a:p>
            <a:r>
              <a:rPr lang="en-US" altLang="zh-CN" sz="2200" b="1" dirty="0">
                <a:solidFill>
                  <a:srgbClr val="1034A6"/>
                </a:solidFill>
                <a:latin typeface="微软雅黑" panose="020B0503020204020204" pitchFamily="34" charset="-122"/>
                <a:ea typeface="微软雅黑" panose="020B0503020204020204" pitchFamily="34" charset="-122"/>
              </a:rPr>
              <a:t>RHIC STAR</a:t>
            </a:r>
            <a:r>
              <a:rPr lang="zh-CN" altLang="zh-CN" sz="2200" b="1" dirty="0">
                <a:solidFill>
                  <a:srgbClr val="1034A6"/>
                </a:solidFill>
                <a:latin typeface="微软雅黑" panose="020B0503020204020204" pitchFamily="34" charset="-122"/>
                <a:ea typeface="微软雅黑" panose="020B0503020204020204" pitchFamily="34" charset="-122"/>
              </a:rPr>
              <a:t>实验的</a:t>
            </a:r>
            <a:r>
              <a:rPr lang="en-US" altLang="zh-CN" sz="2200" b="1" dirty="0">
                <a:solidFill>
                  <a:srgbClr val="1034A6"/>
                </a:solidFill>
                <a:latin typeface="微软雅黑" panose="020B0503020204020204" pitchFamily="34" charset="-122"/>
                <a:ea typeface="微软雅黑" panose="020B0503020204020204" pitchFamily="34" charset="-122"/>
              </a:rPr>
              <a:t>HFT</a:t>
            </a:r>
            <a:r>
              <a:rPr lang="zh-CN" altLang="zh-CN" sz="2200" b="1" dirty="0">
                <a:solidFill>
                  <a:srgbClr val="1034A6"/>
                </a:solidFill>
                <a:latin typeface="微软雅黑" panose="020B0503020204020204" pitchFamily="34" charset="-122"/>
                <a:ea typeface="微软雅黑" panose="020B0503020204020204" pitchFamily="34" charset="-122"/>
              </a:rPr>
              <a:t>探测器</a:t>
            </a:r>
            <a:endParaRPr lang="zh-CN" altLang="en-US" sz="2200" b="1" dirty="0">
              <a:solidFill>
                <a:srgbClr val="1034A6"/>
              </a:solidFill>
              <a:latin typeface="微软雅黑" panose="020B0503020204020204" pitchFamily="34" charset="-122"/>
              <a:ea typeface="微软雅黑" panose="020B0503020204020204" pitchFamily="34" charset="-122"/>
            </a:endParaRPr>
          </a:p>
        </p:txBody>
      </p:sp>
      <p:sp>
        <p:nvSpPr>
          <p:cNvPr id="40" name="矩形 39"/>
          <p:cNvSpPr/>
          <p:nvPr/>
        </p:nvSpPr>
        <p:spPr>
          <a:xfrm>
            <a:off x="5750552" y="1402216"/>
            <a:ext cx="3356610" cy="429895"/>
          </a:xfrm>
          <a:prstGeom prst="rect">
            <a:avLst/>
          </a:prstGeom>
          <a:solidFill>
            <a:schemeClr val="bg1"/>
          </a:solidFill>
        </p:spPr>
        <p:txBody>
          <a:bodyPr wrap="none">
            <a:spAutoFit/>
          </a:bodyPr>
          <a:lstStyle/>
          <a:p>
            <a:pPr lvl="0" algn="l">
              <a:buClrTx/>
              <a:buSzTx/>
              <a:buFontTx/>
            </a:pPr>
            <a:r>
              <a:rPr lang="en-US" altLang="zh-CN" sz="2200" b="1" dirty="0">
                <a:solidFill>
                  <a:srgbClr val="1034A6"/>
                </a:solidFill>
                <a:latin typeface="微软雅黑" panose="020B0503020204020204" pitchFamily="34" charset="-122"/>
                <a:ea typeface="微软雅黑" panose="020B0503020204020204" pitchFamily="34" charset="-122"/>
                <a:sym typeface="+mn-ea"/>
              </a:rPr>
              <a:t>ALICE</a:t>
            </a:r>
            <a:r>
              <a:rPr lang="en-US" altLang="zh-CN" sz="2200" b="1" dirty="0">
                <a:solidFill>
                  <a:srgbClr val="1034A6"/>
                </a:solidFill>
                <a:latin typeface="微软雅黑" panose="020B0503020204020204" pitchFamily="34" charset="-122"/>
                <a:ea typeface="微软雅黑" panose="020B0503020204020204" pitchFamily="34" charset="-122"/>
                <a:sym typeface="+mn-ea"/>
              </a:rPr>
              <a:t> </a:t>
            </a:r>
            <a:r>
              <a:rPr lang="en-US" altLang="zh-CN" sz="2200" b="1" dirty="0">
                <a:solidFill>
                  <a:srgbClr val="1034A6"/>
                </a:solidFill>
                <a:latin typeface="微软雅黑" panose="020B0503020204020204" pitchFamily="34" charset="-122"/>
                <a:ea typeface="微软雅黑" panose="020B0503020204020204" pitchFamily="34" charset="-122"/>
                <a:sym typeface="+mn-ea"/>
              </a:rPr>
              <a:t>ITS2</a:t>
            </a:r>
            <a:r>
              <a:rPr lang="en-US" altLang="zh-CN" sz="2200" b="1" dirty="0">
                <a:solidFill>
                  <a:srgbClr val="1034A6"/>
                </a:solidFill>
                <a:latin typeface="微软雅黑" panose="020B0503020204020204" pitchFamily="34" charset="-122"/>
                <a:ea typeface="微软雅黑" panose="020B0503020204020204" pitchFamily="34" charset="-122"/>
                <a:sym typeface="+mn-ea"/>
              </a:rPr>
              <a:t>硅像素探测器</a:t>
            </a:r>
            <a:endParaRPr lang="en-US" altLang="zh-CN" sz="2200" b="1" dirty="0">
              <a:solidFill>
                <a:srgbClr val="1034A6"/>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6"/>
          <p:cNvSpPr txBox="1">
            <a:spLocks noChangeArrowheads="1"/>
          </p:cNvSpPr>
          <p:nvPr/>
        </p:nvSpPr>
        <p:spPr bwMode="auto">
          <a:xfrm>
            <a:off x="264695" y="167761"/>
            <a:ext cx="116453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研究思路</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34" name="组合 33"/>
          <p:cNvGrpSpPr/>
          <p:nvPr/>
        </p:nvGrpSpPr>
        <p:grpSpPr>
          <a:xfrm>
            <a:off x="282000" y="788463"/>
            <a:ext cx="11628000" cy="0"/>
            <a:chOff x="419290" y="788463"/>
            <a:chExt cx="11628000" cy="0"/>
          </a:xfrm>
        </p:grpSpPr>
        <p:cxnSp>
          <p:nvCxnSpPr>
            <p:cNvPr id="35" name="直接连接符 34"/>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5"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2573655" y="3506470"/>
            <a:ext cx="7644765" cy="1896110"/>
          </a:xfrm>
          <a:prstGeom prst="roundRect">
            <a:avLst/>
          </a:prstGeom>
          <a:ln w="28575" cmpd="sng">
            <a:solidFill>
              <a:srgbClr val="F8B333"/>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7" name="文本框 5"/>
          <p:cNvSpPr txBox="1">
            <a:spLocks noChangeArrowheads="1"/>
          </p:cNvSpPr>
          <p:nvPr/>
        </p:nvSpPr>
        <p:spPr bwMode="auto">
          <a:xfrm>
            <a:off x="2640330" y="1093470"/>
            <a:ext cx="7577455" cy="368300"/>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altLang="en-US" dirty="0">
                <a:solidFill>
                  <a:schemeClr val="tx1"/>
                </a:solidFill>
              </a:rPr>
              <a:t>解决新一代超高亮度正负电子对撞机高精度径迹探测问题</a:t>
            </a:r>
            <a:endParaRPr lang="zh-CN" altLang="en-US" dirty="0">
              <a:solidFill>
                <a:schemeClr val="tx1"/>
              </a:solidFill>
            </a:endParaRPr>
          </a:p>
        </p:txBody>
      </p:sp>
      <p:sp>
        <p:nvSpPr>
          <p:cNvPr id="3" name="文本框 2"/>
          <p:cNvSpPr txBox="1"/>
          <p:nvPr/>
        </p:nvSpPr>
        <p:spPr>
          <a:xfrm>
            <a:off x="1543050" y="897255"/>
            <a:ext cx="821690" cy="82994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当前问题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543050" y="2068830"/>
            <a:ext cx="821690" cy="82994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研究内容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13" name="文本框 12"/>
          <p:cNvSpPr txBox="1">
            <a:spLocks noChangeArrowheads="1"/>
          </p:cNvSpPr>
          <p:nvPr/>
        </p:nvSpPr>
        <p:spPr bwMode="auto">
          <a:xfrm>
            <a:off x="2640330" y="2030730"/>
            <a:ext cx="2085340" cy="871855"/>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no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altLang="en-US" dirty="0">
                <a:solidFill>
                  <a:schemeClr val="tx1"/>
                </a:solidFill>
              </a:rPr>
              <a:t>像素单元</a:t>
            </a:r>
            <a:r>
              <a:rPr lang="en-US" altLang="zh-CN" dirty="0">
                <a:solidFill>
                  <a:schemeClr val="tx1"/>
                </a:solidFill>
              </a:rPr>
              <a:t>Sensor</a:t>
            </a:r>
            <a:r>
              <a:rPr lang="zh-CN" altLang="en-US" dirty="0">
                <a:solidFill>
                  <a:schemeClr val="tx1"/>
                </a:solidFill>
              </a:rPr>
              <a:t>设计、像索阵列读出电路设计</a:t>
            </a:r>
            <a:endParaRPr lang="zh-CN" altLang="en-US" dirty="0">
              <a:solidFill>
                <a:schemeClr val="tx1"/>
              </a:solidFill>
            </a:endParaRPr>
          </a:p>
        </p:txBody>
      </p:sp>
      <p:sp>
        <p:nvSpPr>
          <p:cNvPr id="21" name="文本框 20"/>
          <p:cNvSpPr txBox="1"/>
          <p:nvPr/>
        </p:nvSpPr>
        <p:spPr>
          <a:xfrm>
            <a:off x="1543050" y="3870960"/>
            <a:ext cx="821690" cy="82994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技术路线</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543050" y="5673090"/>
            <a:ext cx="821690" cy="82994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项目目标</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24" name="文本框 5"/>
          <p:cNvSpPr txBox="1">
            <a:spLocks noChangeArrowheads="1"/>
          </p:cNvSpPr>
          <p:nvPr/>
        </p:nvSpPr>
        <p:spPr bwMode="auto">
          <a:xfrm>
            <a:off x="3630295" y="5904230"/>
            <a:ext cx="5380355" cy="368300"/>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altLang="en-US" dirty="0">
                <a:solidFill>
                  <a:schemeClr val="tx1"/>
                </a:solidFill>
              </a:rPr>
              <a:t>基于</a:t>
            </a:r>
            <a:r>
              <a:rPr lang="en-US" altLang="zh-CN" dirty="0">
                <a:solidFill>
                  <a:schemeClr val="tx1"/>
                </a:solidFill>
              </a:rPr>
              <a:t>MAPS</a:t>
            </a:r>
            <a:r>
              <a:rPr lang="zh-CN" altLang="en-US" dirty="0">
                <a:solidFill>
                  <a:schemeClr val="tx1"/>
                </a:solidFill>
              </a:rPr>
              <a:t>的硅像素内径迹探测器</a:t>
            </a:r>
            <a:endParaRPr lang="zh-CN" altLang="en-US" dirty="0">
              <a:solidFill>
                <a:schemeClr val="tx1"/>
              </a:solidFill>
            </a:endParaRPr>
          </a:p>
        </p:txBody>
      </p:sp>
      <p:sp>
        <p:nvSpPr>
          <p:cNvPr id="27" name="下箭头 26"/>
          <p:cNvSpPr/>
          <p:nvPr/>
        </p:nvSpPr>
        <p:spPr>
          <a:xfrm>
            <a:off x="5999480" y="1605280"/>
            <a:ext cx="311785" cy="363855"/>
          </a:xfrm>
          <a:prstGeom prst="downArrow">
            <a:avLst/>
          </a:prstGeom>
          <a:solidFill>
            <a:srgbClr val="006881"/>
          </a:solidFill>
          <a:ln>
            <a:solidFill>
              <a:srgbClr val="006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下箭头 27"/>
          <p:cNvSpPr/>
          <p:nvPr/>
        </p:nvSpPr>
        <p:spPr>
          <a:xfrm>
            <a:off x="5999480" y="3048000"/>
            <a:ext cx="311785" cy="363855"/>
          </a:xfrm>
          <a:prstGeom prst="downArrow">
            <a:avLst/>
          </a:prstGeom>
          <a:solidFill>
            <a:srgbClr val="006881"/>
          </a:solidFill>
          <a:ln>
            <a:solidFill>
              <a:srgbClr val="006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下箭头 28"/>
          <p:cNvSpPr/>
          <p:nvPr/>
        </p:nvSpPr>
        <p:spPr>
          <a:xfrm>
            <a:off x="5999480" y="5497195"/>
            <a:ext cx="311785" cy="363855"/>
          </a:xfrm>
          <a:prstGeom prst="downArrow">
            <a:avLst/>
          </a:prstGeom>
          <a:solidFill>
            <a:srgbClr val="006881"/>
          </a:solidFill>
          <a:ln>
            <a:solidFill>
              <a:srgbClr val="006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a:spLocks noChangeArrowheads="1"/>
          </p:cNvSpPr>
          <p:nvPr/>
        </p:nvSpPr>
        <p:spPr bwMode="auto">
          <a:xfrm>
            <a:off x="4726305" y="2030730"/>
            <a:ext cx="2060575" cy="871855"/>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no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altLang="en-US" dirty="0">
                <a:solidFill>
                  <a:schemeClr val="tx1"/>
                </a:solidFill>
              </a:rPr>
              <a:t>高精度芯片拼接工艺研究、</a:t>
            </a:r>
            <a:r>
              <a:rPr lang="en-US" altLang="zh-CN" dirty="0">
                <a:solidFill>
                  <a:schemeClr val="tx1"/>
                </a:solidFill>
              </a:rPr>
              <a:t>Stave</a:t>
            </a:r>
            <a:r>
              <a:rPr lang="zh-CN" altLang="en-US" dirty="0">
                <a:solidFill>
                  <a:schemeClr val="tx1"/>
                </a:solidFill>
              </a:rPr>
              <a:t>模块设计与制作</a:t>
            </a:r>
            <a:endParaRPr lang="zh-CN" altLang="en-US" dirty="0">
              <a:solidFill>
                <a:schemeClr val="tx1"/>
              </a:solidFill>
            </a:endParaRPr>
          </a:p>
        </p:txBody>
      </p:sp>
      <p:sp>
        <p:nvSpPr>
          <p:cNvPr id="4" name="文本框 3"/>
          <p:cNvSpPr txBox="1">
            <a:spLocks noChangeArrowheads="1"/>
          </p:cNvSpPr>
          <p:nvPr/>
        </p:nvSpPr>
        <p:spPr bwMode="auto">
          <a:xfrm>
            <a:off x="6792595" y="2026920"/>
            <a:ext cx="3420110" cy="871855"/>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no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altLang="en-US" dirty="0">
                <a:solidFill>
                  <a:schemeClr val="tx1"/>
                </a:solidFill>
              </a:rPr>
              <a:t>大规模可扩展读出电子学架构研究、高速数据汇总和处理技术研究、高速光纤键路传输研究</a:t>
            </a:r>
            <a:endParaRPr lang="zh-CN" altLang="en-US" dirty="0">
              <a:solidFill>
                <a:schemeClr val="tx1"/>
              </a:solidFill>
            </a:endParaRPr>
          </a:p>
        </p:txBody>
      </p:sp>
      <p:sp>
        <p:nvSpPr>
          <p:cNvPr id="6" name="文本框 5"/>
          <p:cNvSpPr txBox="1">
            <a:spLocks noChangeArrowheads="1"/>
          </p:cNvSpPr>
          <p:nvPr/>
        </p:nvSpPr>
        <p:spPr bwMode="auto">
          <a:xfrm>
            <a:off x="4342765" y="3681095"/>
            <a:ext cx="1900555" cy="645160"/>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a:no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en-US" altLang="zh-CN" dirty="0">
                <a:solidFill>
                  <a:schemeClr val="tx1"/>
                </a:solidFill>
              </a:rPr>
              <a:t>MAPS</a:t>
            </a:r>
            <a:r>
              <a:rPr lang="zh-CN" altLang="en-US" dirty="0">
                <a:solidFill>
                  <a:schemeClr val="tx1"/>
                </a:solidFill>
              </a:rPr>
              <a:t>芯片设计</a:t>
            </a:r>
            <a:endParaRPr lang="zh-CN" altLang="en-US" dirty="0">
              <a:solidFill>
                <a:schemeClr val="tx1"/>
              </a:solidFill>
            </a:endParaRPr>
          </a:p>
        </p:txBody>
      </p:sp>
      <p:sp>
        <p:nvSpPr>
          <p:cNvPr id="7" name="文本框 6"/>
          <p:cNvSpPr txBox="1">
            <a:spLocks noChangeArrowheads="1"/>
          </p:cNvSpPr>
          <p:nvPr/>
        </p:nvSpPr>
        <p:spPr bwMode="auto">
          <a:xfrm>
            <a:off x="6243320" y="3681095"/>
            <a:ext cx="1900238" cy="645160"/>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a:sp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en-US" altLang="zh-CN" dirty="0">
                <a:solidFill>
                  <a:schemeClr val="tx1"/>
                </a:solidFill>
              </a:rPr>
              <a:t>MAPS</a:t>
            </a:r>
            <a:r>
              <a:rPr lang="zh-CN" altLang="en-US" dirty="0">
                <a:solidFill>
                  <a:schemeClr val="tx1"/>
                </a:solidFill>
              </a:rPr>
              <a:t>模块组装与集成</a:t>
            </a:r>
            <a:endParaRPr lang="zh-CN" altLang="en-US" dirty="0">
              <a:solidFill>
                <a:schemeClr val="tx1"/>
              </a:solidFill>
            </a:endParaRPr>
          </a:p>
        </p:txBody>
      </p:sp>
      <p:sp>
        <p:nvSpPr>
          <p:cNvPr id="5" name="文本框 4"/>
          <p:cNvSpPr txBox="1">
            <a:spLocks noChangeArrowheads="1"/>
          </p:cNvSpPr>
          <p:nvPr/>
        </p:nvSpPr>
        <p:spPr bwMode="auto">
          <a:xfrm>
            <a:off x="8143875" y="3681095"/>
            <a:ext cx="1900238" cy="645160"/>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a:sp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altLang="en-US" dirty="0">
                <a:solidFill>
                  <a:schemeClr val="tx1"/>
                </a:solidFill>
              </a:rPr>
              <a:t>读出电子学系统设计</a:t>
            </a:r>
            <a:endParaRPr lang="zh-CN" altLang="en-US" dirty="0">
              <a:solidFill>
                <a:schemeClr val="tx1"/>
              </a:solidFill>
            </a:endParaRPr>
          </a:p>
        </p:txBody>
      </p:sp>
      <p:sp>
        <p:nvSpPr>
          <p:cNvPr id="11" name="文本框 5"/>
          <p:cNvSpPr txBox="1">
            <a:spLocks noChangeArrowheads="1"/>
          </p:cNvSpPr>
          <p:nvPr/>
        </p:nvSpPr>
        <p:spPr bwMode="auto">
          <a:xfrm>
            <a:off x="5366385" y="4869815"/>
            <a:ext cx="3653790" cy="368300"/>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altLang="en-US" dirty="0">
                <a:solidFill>
                  <a:schemeClr val="tx1"/>
                </a:solidFill>
              </a:rPr>
              <a:t>多层简形</a:t>
            </a:r>
            <a:r>
              <a:rPr lang="en-US" altLang="zh-CN" dirty="0">
                <a:solidFill>
                  <a:schemeClr val="tx1"/>
                </a:solidFill>
              </a:rPr>
              <a:t>MAPS</a:t>
            </a:r>
            <a:r>
              <a:rPr lang="zh-CN" altLang="en-US" dirty="0">
                <a:solidFill>
                  <a:schemeClr val="tx1"/>
                </a:solidFill>
              </a:rPr>
              <a:t>像素探测器原型机</a:t>
            </a:r>
            <a:endParaRPr lang="zh-CN" altLang="en-US" dirty="0">
              <a:solidFill>
                <a:schemeClr val="tx1"/>
              </a:solidFill>
            </a:endParaRPr>
          </a:p>
        </p:txBody>
      </p:sp>
      <p:sp>
        <p:nvSpPr>
          <p:cNvPr id="22" name="文本框 21"/>
          <p:cNvSpPr txBox="1">
            <a:spLocks noChangeArrowheads="1"/>
          </p:cNvSpPr>
          <p:nvPr/>
        </p:nvSpPr>
        <p:spPr bwMode="auto">
          <a:xfrm>
            <a:off x="2683510" y="4164965"/>
            <a:ext cx="1149350" cy="645160"/>
          </a:xfrm>
          <a:prstGeom prst="rect">
            <a:avLst/>
          </a:prstGeom>
          <a:noFill/>
          <a:ln w="19050">
            <a:solidFill>
              <a:srgbClr val="0070C0"/>
            </a:solidFill>
          </a:ln>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algn="ctr">
              <a:defRPr b="1">
                <a:solidFill>
                  <a:prstClr val="black"/>
                </a:solidFill>
                <a:latin typeface="微软雅黑" panose="020B0503020204020204" pitchFamily="34" charset="-122"/>
                <a:ea typeface="微软雅黑" panose="020B0503020204020204" pitchFamily="34" charset="-122"/>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a:defRPr/>
            </a:pPr>
            <a:r>
              <a:rPr lang="zh-CN" dirty="0">
                <a:solidFill>
                  <a:schemeClr val="tx1"/>
                </a:solidFill>
              </a:rPr>
              <a:t>测试系统及平台</a:t>
            </a:r>
            <a:endParaRPr lang="zh-CN" dirty="0">
              <a:solidFill>
                <a:schemeClr val="tx1"/>
              </a:solidFill>
            </a:endParaRPr>
          </a:p>
        </p:txBody>
      </p:sp>
      <p:cxnSp>
        <p:nvCxnSpPr>
          <p:cNvPr id="9" name="直接连接符 8"/>
          <p:cNvCxnSpPr>
            <a:stCxn id="6" idx="2"/>
          </p:cNvCxnSpPr>
          <p:nvPr/>
        </p:nvCxnSpPr>
        <p:spPr>
          <a:xfrm flipH="1">
            <a:off x="5291455" y="4326255"/>
            <a:ext cx="1905" cy="238125"/>
          </a:xfrm>
          <a:prstGeom prst="line">
            <a:avLst/>
          </a:prstGeom>
          <a:ln w="19050">
            <a:solidFill>
              <a:srgbClr val="006881"/>
            </a:solidFill>
          </a:ln>
        </p:spPr>
        <p:style>
          <a:lnRef idx="1">
            <a:schemeClr val="accent1"/>
          </a:lnRef>
          <a:fillRef idx="0">
            <a:schemeClr val="accent1"/>
          </a:fillRef>
          <a:effectRef idx="0">
            <a:schemeClr val="accent1"/>
          </a:effectRef>
          <a:fontRef idx="minor">
            <a:schemeClr val="tx1"/>
          </a:fontRef>
        </p:style>
      </p:cxnSp>
      <p:cxnSp>
        <p:nvCxnSpPr>
          <p:cNvPr id="10" name="肘形连接符 9"/>
          <p:cNvCxnSpPr/>
          <p:nvPr/>
        </p:nvCxnSpPr>
        <p:spPr>
          <a:xfrm>
            <a:off x="5291455" y="4558030"/>
            <a:ext cx="3893185" cy="3175"/>
          </a:xfrm>
          <a:prstGeom prst="bentConnector2">
            <a:avLst/>
          </a:prstGeom>
          <a:ln w="19050">
            <a:solidFill>
              <a:srgbClr val="00688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9184640" y="4323080"/>
            <a:ext cx="1905" cy="238125"/>
          </a:xfrm>
          <a:prstGeom prst="line">
            <a:avLst/>
          </a:prstGeom>
          <a:ln w="19050">
            <a:solidFill>
              <a:srgbClr val="006881"/>
            </a:solidFill>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7" idx="2"/>
            <a:endCxn id="11" idx="0"/>
          </p:cNvCxnSpPr>
          <p:nvPr/>
        </p:nvCxnSpPr>
        <p:spPr>
          <a:xfrm flipH="1">
            <a:off x="7193280" y="4326255"/>
            <a:ext cx="635" cy="543560"/>
          </a:xfrm>
          <a:prstGeom prst="straightConnector1">
            <a:avLst/>
          </a:prstGeom>
          <a:ln w="12700">
            <a:solidFill>
              <a:srgbClr val="006881"/>
            </a:solidFill>
            <a:tailEnd type="arrow"/>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155180" y="4521835"/>
            <a:ext cx="75565" cy="75565"/>
          </a:xfrm>
          <a:prstGeom prst="ellipse">
            <a:avLst/>
          </a:prstGeom>
          <a:solidFill>
            <a:srgbClr val="006881"/>
          </a:solidFill>
          <a:ln>
            <a:solidFill>
              <a:srgbClr val="006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下箭头 19"/>
          <p:cNvSpPr/>
          <p:nvPr/>
        </p:nvSpPr>
        <p:spPr>
          <a:xfrm rot="16200000">
            <a:off x="3948430" y="4293870"/>
            <a:ext cx="327025" cy="427355"/>
          </a:xfrm>
          <a:prstGeom prst="downArrow">
            <a:avLst/>
          </a:prstGeom>
          <a:solidFill>
            <a:srgbClr val="006881"/>
          </a:solidFill>
          <a:ln>
            <a:solidFill>
              <a:srgbClr val="0068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矩形 50"/>
          <p:cNvSpPr/>
          <p:nvPr/>
        </p:nvSpPr>
        <p:spPr>
          <a:xfrm>
            <a:off x="633730" y="1281430"/>
            <a:ext cx="10701655" cy="4369435"/>
          </a:xfrm>
          <a:prstGeom prst="roundRect">
            <a:avLst>
              <a:gd name="adj" fmla="val 0"/>
            </a:avLst>
          </a:prstGeom>
          <a:solidFill>
            <a:schemeClr val="bg1"/>
          </a:solidFill>
          <a:ln w="9525">
            <a:solidFill>
              <a:srgbClr val="00478B">
                <a:alpha val="5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TextBox 6"/>
          <p:cNvSpPr txBox="1">
            <a:spLocks noChangeArrowheads="1"/>
          </p:cNvSpPr>
          <p:nvPr/>
        </p:nvSpPr>
        <p:spPr bwMode="auto">
          <a:xfrm>
            <a:off x="264695" y="167761"/>
            <a:ext cx="848817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项目中期指标及完成情况</a:t>
            </a:r>
            <a:endParaRPr lang="zh-CN"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4" name="组合 23"/>
          <p:cNvGrpSpPr/>
          <p:nvPr/>
        </p:nvGrpSpPr>
        <p:grpSpPr>
          <a:xfrm>
            <a:off x="282000" y="788463"/>
            <a:ext cx="11628000" cy="0"/>
            <a:chOff x="419290" y="788463"/>
            <a:chExt cx="11628000" cy="0"/>
          </a:xfrm>
        </p:grpSpPr>
        <p:cxnSp>
          <p:nvCxnSpPr>
            <p:cNvPr id="26" name="直接连接符 25"/>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50875" y="1531620"/>
            <a:ext cx="10683875" cy="3476625"/>
          </a:xfrm>
          <a:prstGeom prst="rect">
            <a:avLst/>
          </a:prstGeom>
        </p:spPr>
        <p:txBody>
          <a:bodyPr wrap="square">
            <a:spAutoFit/>
          </a:bodyPr>
          <a:p>
            <a:pPr marL="285750" indent="-285750" algn="l">
              <a:lnSpc>
                <a:spcPct val="125000"/>
              </a:lnSpc>
              <a:spcBef>
                <a:spcPts val="600"/>
              </a:spcBef>
              <a:buClr>
                <a:srgbClr val="0B3491"/>
              </a:buClr>
              <a:buSzTx/>
              <a:buFont typeface="Wingdings" panose="05000000000000000000" charset="0"/>
              <a:buChar char="n"/>
            </a:pPr>
            <a:r>
              <a:rPr lang="zh-CN" altLang="en-US" sz="2000" b="1" dirty="0">
                <a:solidFill>
                  <a:srgbClr val="002060"/>
                </a:solidFill>
                <a:latin typeface="微软雅黑" panose="020B0503020204020204" pitchFamily="34" charset="-122"/>
                <a:ea typeface="微软雅黑" panose="020B0503020204020204" pitchFamily="34" charset="-122"/>
              </a:rPr>
              <a:t>完成 MAPS 数字读出电路及外围电路的设计，完成片上线性稳压器系统结构设计、电路设计、版图设计，完成片上数据压缩算法的系统设计并进行 verilog代码实现；并完成第一版原型验证芯片的电路整合。 </a:t>
            </a:r>
            <a:r>
              <a:rPr lang="en-US" altLang="zh-CN" sz="2800" b="1" dirty="0">
                <a:solidFill>
                  <a:schemeClr val="accent4"/>
                </a:solidFill>
                <a:latin typeface="微软雅黑" panose="020B0503020204020204" pitchFamily="34" charset="-122"/>
                <a:ea typeface="微软雅黑" panose="020B0503020204020204" pitchFamily="34" charset="-122"/>
              </a:rPr>
              <a:t>√</a:t>
            </a:r>
            <a:endParaRPr lang="zh-CN" altLang="en-US" sz="2000" b="1" dirty="0">
              <a:solidFill>
                <a:srgbClr val="002060"/>
              </a:solidFill>
              <a:latin typeface="微软雅黑" panose="020B0503020204020204" pitchFamily="34" charset="-122"/>
              <a:ea typeface="微软雅黑" panose="020B0503020204020204" pitchFamily="34" charset="-122"/>
            </a:endParaRPr>
          </a:p>
          <a:p>
            <a:pPr marL="285750" indent="-285750" algn="l">
              <a:lnSpc>
                <a:spcPct val="125000"/>
              </a:lnSpc>
              <a:spcBef>
                <a:spcPts val="600"/>
              </a:spcBef>
              <a:buClr>
                <a:srgbClr val="0B3491"/>
              </a:buClr>
              <a:buSzTx/>
              <a:buFont typeface="Wingdings" panose="05000000000000000000" charset="0"/>
              <a:buChar char="n"/>
            </a:pPr>
            <a:r>
              <a:rPr lang="zh-CN" altLang="en-US" sz="2000" b="1" dirty="0">
                <a:solidFill>
                  <a:srgbClr val="002060"/>
                </a:solidFill>
                <a:latin typeface="微软雅黑" panose="020B0503020204020204" pitchFamily="34" charset="-122"/>
                <a:ea typeface="微软雅黑" panose="020B0503020204020204" pitchFamily="34" charset="-122"/>
              </a:rPr>
              <a:t>研制 HIC 模块组装的工装夹具，开发 HIC 模块组装平台和性能验证；确定机械支撑、制冷等 stave 模块结构部件的设计与加工方面的基本技术路线，探测 器设计仿真；HIC 模块小量原型机的组装与测试；探测器设计仿真，完成 stave 模块的碳纤维构件和制冷板等部件的设计。 </a:t>
            </a:r>
            <a:r>
              <a:rPr lang="en-US" altLang="zh-CN" sz="2000" b="1" dirty="0">
                <a:solidFill>
                  <a:schemeClr val="accent4"/>
                </a:solidFill>
                <a:latin typeface="微软雅黑" panose="020B0503020204020204" pitchFamily="34" charset="-122"/>
                <a:ea typeface="微软雅黑" panose="020B0503020204020204" pitchFamily="34" charset="-122"/>
                <a:sym typeface="+mn-ea"/>
              </a:rPr>
              <a:t>√</a:t>
            </a:r>
            <a:endParaRPr lang="zh-CN" altLang="en-US" sz="2000" b="1" dirty="0">
              <a:solidFill>
                <a:srgbClr val="002060"/>
              </a:solidFill>
              <a:latin typeface="微软雅黑" panose="020B0503020204020204" pitchFamily="34" charset="-122"/>
              <a:ea typeface="微软雅黑" panose="020B0503020204020204" pitchFamily="34" charset="-122"/>
            </a:endParaRPr>
          </a:p>
          <a:p>
            <a:pPr marL="285750" indent="-285750" algn="l">
              <a:lnSpc>
                <a:spcPct val="125000"/>
              </a:lnSpc>
              <a:spcBef>
                <a:spcPts val="600"/>
              </a:spcBef>
              <a:buClr>
                <a:srgbClr val="0B3491"/>
              </a:buClr>
              <a:buSzTx/>
              <a:buFont typeface="Wingdings" panose="05000000000000000000" charset="0"/>
              <a:buChar char="n"/>
            </a:pPr>
            <a:r>
              <a:rPr lang="zh-CN" altLang="en-US" sz="2000" b="1" dirty="0">
                <a:solidFill>
                  <a:srgbClr val="002060"/>
                </a:solidFill>
                <a:latin typeface="微软雅黑" panose="020B0503020204020204" pitchFamily="34" charset="-122"/>
                <a:ea typeface="微软雅黑" panose="020B0503020204020204" pitchFamily="34" charset="-122"/>
              </a:rPr>
              <a:t>完成读出电子学系统关键模块验证电路的测试，完成第一版读出电子学原型样机的设计。</a:t>
            </a:r>
            <a:r>
              <a:rPr lang="en-US" altLang="zh-CN" sz="2000" b="1" dirty="0">
                <a:solidFill>
                  <a:schemeClr val="accent4"/>
                </a:solidFill>
                <a:latin typeface="微软雅黑" panose="020B0503020204020204" pitchFamily="34" charset="-122"/>
                <a:ea typeface="微软雅黑" panose="020B0503020204020204" pitchFamily="34" charset="-122"/>
                <a:sym typeface="+mn-ea"/>
              </a:rPr>
              <a:t>√</a:t>
            </a:r>
            <a:endParaRPr lang="zh-CN" altLang="en-US" sz="20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1"/>
            </p:custDataLst>
          </p:nvPr>
        </p:nvGrpSpPr>
        <p:grpSpPr>
          <a:xfrm>
            <a:off x="3341287" y="2496410"/>
            <a:ext cx="5395126" cy="1025310"/>
            <a:chOff x="3398437" y="1657575"/>
            <a:chExt cx="5395126" cy="1025310"/>
          </a:xfrm>
        </p:grpSpPr>
        <p:sp>
          <p:nvSpPr>
            <p:cNvPr id="11" name="圆角矩形 4"/>
            <p:cNvSpPr/>
            <p:nvPr>
              <p:custDataLst>
                <p:tags r:id="rId2"/>
              </p:custDataLst>
            </p:nvPr>
          </p:nvSpPr>
          <p:spPr>
            <a:xfrm>
              <a:off x="3398437" y="1657575"/>
              <a:ext cx="5395126" cy="1025310"/>
            </a:xfrm>
            <a:prstGeom prst="roundRect">
              <a:avLst>
                <a:gd name="adj" fmla="val 5758"/>
              </a:avLst>
            </a:prstGeom>
            <a:solidFill>
              <a:srgbClr val="0B3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758164" y="1810702"/>
              <a:ext cx="866210" cy="719057"/>
              <a:chOff x="759821" y="4576732"/>
              <a:chExt cx="622300" cy="516583"/>
            </a:xfrm>
          </p:grpSpPr>
          <p:sp>
            <p:nvSpPr>
              <p:cNvPr id="14" name="椭圆 13"/>
              <p:cNvSpPr/>
              <p:nvPr>
                <p:custDataLst>
                  <p:tags r:id="rId3"/>
                </p:custDataLst>
              </p:nvPr>
            </p:nvSpPr>
            <p:spPr>
              <a:xfrm>
                <a:off x="812680" y="4576732"/>
                <a:ext cx="516583" cy="516583"/>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15" name="文本框 14"/>
              <p:cNvSpPr txBox="1"/>
              <p:nvPr>
                <p:custDataLst>
                  <p:tags r:id="rId4"/>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3" name="矩形 12"/>
            <p:cNvSpPr/>
            <p:nvPr>
              <p:custDataLst>
                <p:tags r:id="rId5"/>
              </p:custDataLst>
            </p:nvPr>
          </p:nvSpPr>
          <p:spPr>
            <a:xfrm>
              <a:off x="4697951" y="1918018"/>
              <a:ext cx="2672080" cy="521970"/>
            </a:xfrm>
            <a:prstGeom prst="rect">
              <a:avLst/>
            </a:prstGeom>
          </p:spPr>
          <p:txBody>
            <a:bodyPr wrap="none">
              <a:spAutoFit/>
            </a:bodyPr>
            <a:lstStyle/>
            <a:p>
              <a:pPr fontAlgn="base">
                <a:spcBef>
                  <a:spcPct val="0"/>
                </a:spcBef>
                <a:spcAft>
                  <a:spcPct val="0"/>
                </a:spcAft>
              </a:pPr>
              <a:r>
                <a:rPr kumimoji="1" lang="zh-CN" altLang="en-US" sz="2800" b="1" dirty="0">
                  <a:solidFill>
                    <a:schemeClr val="bg1"/>
                  </a:solidFill>
                  <a:latin typeface="微软雅黑" panose="020B0503020204020204" pitchFamily="34" charset="-122"/>
                  <a:ea typeface="微软雅黑" panose="020B0503020204020204" pitchFamily="34" charset="-122"/>
                </a:rPr>
                <a:t>项目进展和成果</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custDataLst>
              <p:tags r:id="rId6"/>
            </p:custDataLst>
          </p:nvPr>
        </p:nvGrpSpPr>
        <p:grpSpPr>
          <a:xfrm>
            <a:off x="3331127" y="3693619"/>
            <a:ext cx="5395126" cy="1025310"/>
            <a:chOff x="3398437" y="1657575"/>
            <a:chExt cx="5395126" cy="1025310"/>
          </a:xfrm>
        </p:grpSpPr>
        <p:sp>
          <p:nvSpPr>
            <p:cNvPr id="23" name="圆角矩形 4"/>
            <p:cNvSpPr/>
            <p:nvPr>
              <p:custDataLst>
                <p:tags r:id="rId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58164" y="1810702"/>
              <a:ext cx="866210" cy="719057"/>
              <a:chOff x="759821" y="4576732"/>
              <a:chExt cx="622300" cy="516583"/>
            </a:xfrm>
          </p:grpSpPr>
          <p:sp>
            <p:nvSpPr>
              <p:cNvPr id="26" name="椭圆 25"/>
              <p:cNvSpPr/>
              <p:nvPr>
                <p:custDataLst>
                  <p:tags r:id="rId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7" name="文本框 26"/>
              <p:cNvSpPr txBox="1"/>
              <p:nvPr>
                <p:custDataLst>
                  <p:tags r:id="rId9"/>
                </p:custDataLst>
              </p:nvPr>
            </p:nvSpPr>
            <p:spPr>
              <a:xfrm>
                <a:off x="759821" y="4693205"/>
                <a:ext cx="622300" cy="287446"/>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25" name="矩形 24"/>
            <p:cNvSpPr/>
            <p:nvPr>
              <p:custDataLst>
                <p:tags r:id="rId10"/>
              </p:custDataLst>
            </p:nvPr>
          </p:nvSpPr>
          <p:spPr>
            <a:xfrm>
              <a:off x="4697951" y="1918018"/>
              <a:ext cx="2316480" cy="521970"/>
            </a:xfrm>
            <a:prstGeom prst="rect">
              <a:avLst/>
            </a:prstGeom>
          </p:spPr>
          <p:txBody>
            <a:bodyPr wrap="non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项目执行情况</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sp>
        <p:nvSpPr>
          <p:cNvPr id="31" name="TextBox 6"/>
          <p:cNvSpPr txBox="1">
            <a:spLocks noChangeArrowheads="1"/>
          </p:cNvSpPr>
          <p:nvPr/>
        </p:nvSpPr>
        <p:spPr bwMode="auto">
          <a:xfrm>
            <a:off x="264695" y="167761"/>
            <a:ext cx="8488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汇报内容</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2" name="组合 31"/>
          <p:cNvGrpSpPr/>
          <p:nvPr/>
        </p:nvGrpSpPr>
        <p:grpSpPr>
          <a:xfrm>
            <a:off x="282000" y="788463"/>
            <a:ext cx="11628000" cy="0"/>
            <a:chOff x="419290" y="788463"/>
            <a:chExt cx="11628000" cy="0"/>
          </a:xfrm>
        </p:grpSpPr>
        <p:cxnSp>
          <p:nvCxnSpPr>
            <p:cNvPr id="33" name="直接连接符 32"/>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custDataLst>
              <p:tags r:id="rId11"/>
            </p:custDataLst>
          </p:nvPr>
        </p:nvGrpSpPr>
        <p:grpSpPr>
          <a:xfrm>
            <a:off x="3319697" y="4883609"/>
            <a:ext cx="5395126" cy="1025310"/>
            <a:chOff x="3398437" y="1657575"/>
            <a:chExt cx="5395126" cy="1025310"/>
          </a:xfrm>
        </p:grpSpPr>
        <p:sp>
          <p:nvSpPr>
            <p:cNvPr id="3" name="圆角矩形 4"/>
            <p:cNvSpPr/>
            <p:nvPr>
              <p:custDataLst>
                <p:tags r:id="rId12"/>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3758164" y="1810702"/>
              <a:ext cx="866210" cy="719057"/>
              <a:chOff x="759821" y="4576732"/>
              <a:chExt cx="622300" cy="516583"/>
            </a:xfrm>
          </p:grpSpPr>
          <p:sp>
            <p:nvSpPr>
              <p:cNvPr id="5" name="椭圆 4"/>
              <p:cNvSpPr/>
              <p:nvPr>
                <p:custDataLst>
                  <p:tags r:id="rId13"/>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6" name="文本框 5"/>
              <p:cNvSpPr txBox="1"/>
              <p:nvPr>
                <p:custDataLst>
                  <p:tags r:id="rId14"/>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 name="矩形 6"/>
            <p:cNvSpPr/>
            <p:nvPr>
              <p:custDataLst>
                <p:tags r:id="rId15"/>
              </p:custDataLst>
            </p:nvPr>
          </p:nvSpPr>
          <p:spPr>
            <a:xfrm>
              <a:off x="4697951" y="1918018"/>
              <a:ext cx="2316480" cy="521970"/>
            </a:xfrm>
            <a:prstGeom prst="rect">
              <a:avLst/>
            </a:prstGeom>
          </p:spPr>
          <p:txBody>
            <a:bodyPr wrap="non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项目研究规划</a:t>
              </a:r>
              <a:endParaRPr kumimoji="1" lang="zh-CN" altLang="en-US" sz="2800" b="1" dirty="0">
                <a:solidFill>
                  <a:srgbClr val="0B3491"/>
                </a:solidFill>
                <a:latin typeface="微软雅黑" panose="020B0503020204020204" pitchFamily="34" charset="-122"/>
                <a:ea typeface="微软雅黑" panose="020B0503020204020204" pitchFamily="34" charset="-122"/>
              </a:endParaRPr>
            </a:p>
          </p:txBody>
        </p:sp>
      </p:grpSp>
      <p:grpSp>
        <p:nvGrpSpPr>
          <p:cNvPr id="8" name="组合 7"/>
          <p:cNvGrpSpPr/>
          <p:nvPr>
            <p:custDataLst>
              <p:tags r:id="rId16"/>
            </p:custDataLst>
          </p:nvPr>
        </p:nvGrpSpPr>
        <p:grpSpPr>
          <a:xfrm>
            <a:off x="3331127" y="1227045"/>
            <a:ext cx="5395126" cy="1025310"/>
            <a:chOff x="3398437" y="1657575"/>
            <a:chExt cx="5395126" cy="1025310"/>
          </a:xfrm>
        </p:grpSpPr>
        <p:sp>
          <p:nvSpPr>
            <p:cNvPr id="9" name="圆角矩形 4"/>
            <p:cNvSpPr/>
            <p:nvPr>
              <p:custDataLst>
                <p:tags r:id="rId1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758164" y="1810702"/>
              <a:ext cx="866210" cy="719057"/>
              <a:chOff x="759821" y="4576732"/>
              <a:chExt cx="622300" cy="516583"/>
            </a:xfrm>
          </p:grpSpPr>
          <p:sp>
            <p:nvSpPr>
              <p:cNvPr id="29" name="椭圆 28"/>
              <p:cNvSpPr/>
              <p:nvPr>
                <p:custDataLst>
                  <p:tags r:id="rId1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30" name="文本框 29"/>
              <p:cNvSpPr txBox="1"/>
              <p:nvPr>
                <p:custDataLst>
                  <p:tags r:id="rId19"/>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5" name="矩形 34"/>
            <p:cNvSpPr/>
            <p:nvPr>
              <p:custDataLst>
                <p:tags r:id="rId20"/>
              </p:custDataLst>
            </p:nvPr>
          </p:nvSpPr>
          <p:spPr>
            <a:xfrm>
              <a:off x="4697951" y="1918018"/>
              <a:ext cx="1605280" cy="521970"/>
            </a:xfrm>
            <a:prstGeom prst="rect">
              <a:avLst/>
            </a:prstGeom>
          </p:spPr>
          <p:txBody>
            <a:bodyPr wrap="non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项目简介</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像素传感器单元的物理设计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Group 23"/>
          <p:cNvGrpSpPr/>
          <p:nvPr/>
        </p:nvGrpSpPr>
        <p:grpSpPr>
          <a:xfrm>
            <a:off x="5209458" y="2414526"/>
            <a:ext cx="1168004" cy="825103"/>
            <a:chOff x="3496467" y="2265364"/>
            <a:chExt cx="1557338" cy="1100137"/>
          </a:xfrm>
        </p:grpSpPr>
        <p:pic>
          <p:nvPicPr>
            <p:cNvPr id="11" name="图片 1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5400000">
              <a:off x="4025898" y="2134395"/>
              <a:ext cx="6524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9"/>
            <p:cNvSpPr txBox="1">
              <a:spLocks noChangeArrowheads="1"/>
            </p:cNvSpPr>
            <p:nvPr/>
          </p:nvSpPr>
          <p:spPr bwMode="auto">
            <a:xfrm>
              <a:off x="3496467" y="2905126"/>
              <a:ext cx="15573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en-US" altLang="zh-CN" sz="1200" b="1" dirty="0">
                  <a:latin typeface="Perpetua" panose="02020502060401020303" charset="0"/>
                  <a:ea typeface="宋体" panose="02010600030101010101" pitchFamily="2" charset="-122"/>
                </a:rPr>
                <a:t>C</a:t>
              </a:r>
              <a:r>
                <a:rPr lang="en-US" altLang="zh-CN" sz="1200" dirty="0">
                  <a:latin typeface="Perpetua" panose="02020502060401020303" charset="0"/>
                  <a:ea typeface="宋体" panose="02010600030101010101" pitchFamily="2" charset="-122"/>
                </a:rPr>
                <a:t>: Pixel-based 90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m×60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a:t>
              </a:r>
              <a:endParaRPr lang="zh-CN" altLang="en-US" sz="1200" dirty="0">
                <a:latin typeface="Perpetua" panose="02020502060401020303" charset="0"/>
                <a:ea typeface="宋体" panose="02010600030101010101" pitchFamily="2" charset="-122"/>
              </a:endParaRPr>
            </a:p>
          </p:txBody>
        </p:sp>
      </p:grpSp>
      <p:grpSp>
        <p:nvGrpSpPr>
          <p:cNvPr id="13" name="Group 26"/>
          <p:cNvGrpSpPr/>
          <p:nvPr/>
        </p:nvGrpSpPr>
        <p:grpSpPr>
          <a:xfrm>
            <a:off x="6895081" y="2408533"/>
            <a:ext cx="1494235" cy="825103"/>
            <a:chOff x="5320280" y="2265364"/>
            <a:chExt cx="1992313" cy="1100137"/>
          </a:xfrm>
        </p:grpSpPr>
        <p:pic>
          <p:nvPicPr>
            <p:cNvPr id="14" name="图片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080692" y="1504951"/>
              <a:ext cx="471488"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9"/>
            <p:cNvSpPr txBox="1">
              <a:spLocks noChangeArrowheads="1"/>
            </p:cNvSpPr>
            <p:nvPr/>
          </p:nvSpPr>
          <p:spPr bwMode="auto">
            <a:xfrm>
              <a:off x="5369717" y="2905126"/>
              <a:ext cx="1722439"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eaLnBrk="1" hangingPunct="1">
                <a:spcBef>
                  <a:spcPct val="0"/>
                </a:spcBef>
                <a:buClrTx/>
                <a:buSzTx/>
                <a:buFontTx/>
                <a:buNone/>
              </a:pPr>
              <a:r>
                <a:rPr lang="en-US" altLang="zh-CN" sz="1200" b="1" dirty="0">
                  <a:latin typeface="Perpetua" panose="02020502060401020303" charset="0"/>
                  <a:ea typeface="宋体" panose="02010600030101010101" pitchFamily="2" charset="-122"/>
                </a:rPr>
                <a:t>D</a:t>
              </a:r>
              <a:r>
                <a:rPr lang="en-US" altLang="zh-CN" sz="1200" dirty="0">
                  <a:latin typeface="Perpetua" panose="02020502060401020303" charset="0"/>
                  <a:ea typeface="宋体" panose="02010600030101010101" pitchFamily="2" charset="-122"/>
                </a:rPr>
                <a:t>: Strip-based</a:t>
              </a:r>
              <a:endParaRPr lang="en-US" altLang="zh-CN" sz="1200" dirty="0">
                <a:latin typeface="Perpetua" panose="02020502060401020303" charset="0"/>
                <a:ea typeface="宋体" panose="02010600030101010101" pitchFamily="2" charset="-122"/>
              </a:endParaRPr>
            </a:p>
            <a:p>
              <a:pPr algn="ctr" eaLnBrk="1" hangingPunct="1">
                <a:spcBef>
                  <a:spcPct val="0"/>
                </a:spcBef>
                <a:buClrTx/>
                <a:buSzTx/>
                <a:buFontTx/>
                <a:buNone/>
              </a:pPr>
              <a:r>
                <a:rPr lang="en-US" altLang="zh-CN" sz="1200" dirty="0">
                  <a:latin typeface="Perpetua" panose="02020502060401020303" charset="0"/>
                  <a:ea typeface="宋体" panose="02010600030101010101" pitchFamily="2" charset="-122"/>
                </a:rPr>
                <a:t>180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m×30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a:t>
              </a:r>
              <a:endParaRPr lang="zh-CN" altLang="en-US" sz="1200" dirty="0">
                <a:latin typeface="Perpetua" panose="02020502060401020303" charset="0"/>
                <a:ea typeface="宋体" panose="02010600030101010101" pitchFamily="2" charset="-122"/>
              </a:endParaRPr>
            </a:p>
          </p:txBody>
        </p:sp>
      </p:grpSp>
      <p:grpSp>
        <p:nvGrpSpPr>
          <p:cNvPr id="16" name="Group 29"/>
          <p:cNvGrpSpPr/>
          <p:nvPr/>
        </p:nvGrpSpPr>
        <p:grpSpPr>
          <a:xfrm>
            <a:off x="8695989" y="2219264"/>
            <a:ext cx="1380394" cy="997510"/>
            <a:chOff x="7681847" y="2093816"/>
            <a:chExt cx="1840525" cy="1330014"/>
          </a:xfrm>
        </p:grpSpPr>
        <p:pic>
          <p:nvPicPr>
            <p:cNvPr id="17" name="图片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224284" y="1941416"/>
              <a:ext cx="75565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9"/>
            <p:cNvSpPr txBox="1">
              <a:spLocks noChangeArrowheads="1"/>
            </p:cNvSpPr>
            <p:nvPr/>
          </p:nvSpPr>
          <p:spPr bwMode="auto">
            <a:xfrm>
              <a:off x="7681847" y="2963455"/>
              <a:ext cx="1840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en-US" altLang="zh-CN" sz="1200" b="1" dirty="0">
                  <a:latin typeface="Perpetua" panose="02020502060401020303" charset="0"/>
                  <a:ea typeface="宋体" panose="02010600030101010101" pitchFamily="2" charset="-122"/>
                </a:rPr>
                <a:t>E</a:t>
              </a:r>
              <a:r>
                <a:rPr lang="en-US" altLang="zh-CN" sz="1200" dirty="0">
                  <a:latin typeface="Perpetua" panose="02020502060401020303" charset="0"/>
                  <a:ea typeface="宋体" panose="02010600030101010101" pitchFamily="2" charset="-122"/>
                </a:rPr>
                <a:t>: Strip-based 90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m×60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a:t>
              </a:r>
              <a:endParaRPr lang="zh-CN" altLang="en-US" sz="1200" dirty="0">
                <a:latin typeface="Perpetua" panose="02020502060401020303" charset="0"/>
                <a:ea typeface="宋体" panose="02010600030101010101" pitchFamily="2" charset="-122"/>
              </a:endParaRPr>
            </a:p>
          </p:txBody>
        </p:sp>
      </p:grpSp>
      <p:grpSp>
        <p:nvGrpSpPr>
          <p:cNvPr id="19" name="Group 32"/>
          <p:cNvGrpSpPr/>
          <p:nvPr/>
        </p:nvGrpSpPr>
        <p:grpSpPr>
          <a:xfrm>
            <a:off x="1901044" y="2153503"/>
            <a:ext cx="1254760" cy="1142365"/>
            <a:chOff x="293530" y="1979407"/>
            <a:chExt cx="1673013" cy="1523153"/>
          </a:xfrm>
        </p:grpSpPr>
        <p:pic>
          <p:nvPicPr>
            <p:cNvPr id="20" name="图片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934242" y="2436813"/>
              <a:ext cx="3587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19"/>
            <p:cNvSpPr txBox="1">
              <a:spLocks noChangeArrowheads="1"/>
            </p:cNvSpPr>
            <p:nvPr/>
          </p:nvSpPr>
          <p:spPr bwMode="auto">
            <a:xfrm>
              <a:off x="293530" y="2888727"/>
              <a:ext cx="1673013" cy="613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eaLnBrk="1" hangingPunct="1">
                <a:spcBef>
                  <a:spcPct val="0"/>
                </a:spcBef>
                <a:buClrTx/>
                <a:buSzTx/>
                <a:buFontTx/>
                <a:buNone/>
              </a:pPr>
              <a:r>
                <a:rPr lang="en-US" altLang="zh-CN" sz="1200" b="1" dirty="0">
                  <a:latin typeface="Perpetua" panose="02020502060401020303" charset="0"/>
                  <a:ea typeface="宋体" panose="02010600030101010101" pitchFamily="2" charset="-122"/>
                </a:rPr>
                <a:t>A</a:t>
              </a:r>
              <a:r>
                <a:rPr lang="en-US" altLang="zh-CN" sz="1200" dirty="0">
                  <a:latin typeface="Perpetua" panose="02020502060401020303" charset="0"/>
                  <a:ea typeface="宋体" panose="02010600030101010101" pitchFamily="2" charset="-122"/>
                </a:rPr>
                <a:t>:</a:t>
              </a:r>
              <a:r>
                <a:rPr lang="zh-CN" altLang="en-US" sz="1200" dirty="0">
                  <a:latin typeface="Perpetua" panose="02020502060401020303" charset="0"/>
                  <a:ea typeface="宋体" panose="02010600030101010101" pitchFamily="2" charset="-122"/>
                </a:rPr>
                <a:t> </a:t>
              </a:r>
              <a:r>
                <a:rPr lang="en-US" altLang="zh-CN" sz="1200" dirty="0">
                  <a:latin typeface="Perpetua" panose="02020502060401020303" charset="0"/>
                  <a:ea typeface="宋体" panose="02010600030101010101" pitchFamily="2" charset="-122"/>
                </a:rPr>
                <a:t>pixel 30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m×30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a:t>
              </a:r>
              <a:endParaRPr lang="zh-CN" altLang="en-US" sz="1200" dirty="0">
                <a:latin typeface="Perpetua" panose="02020502060401020303" charset="0"/>
                <a:ea typeface="宋体" panose="02010600030101010101" pitchFamily="2" charset="-122"/>
              </a:endParaRPr>
            </a:p>
          </p:txBody>
        </p:sp>
        <p:sp>
          <p:nvSpPr>
            <p:cNvPr id="22" name="TextBox 35"/>
            <p:cNvSpPr txBox="1"/>
            <p:nvPr/>
          </p:nvSpPr>
          <p:spPr>
            <a:xfrm>
              <a:off x="634701" y="1979407"/>
              <a:ext cx="658316" cy="3666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pPr>
              <a:r>
                <a:rPr kumimoji="0" lang="en-US" sz="1350" b="0" i="0" u="none" strike="noStrike" cap="none" spc="0" normalizeH="0" baseline="0" dirty="0">
                  <a:ln>
                    <a:noFill/>
                  </a:ln>
                  <a:solidFill>
                    <a:srgbClr val="00B0F0"/>
                  </a:solidFill>
                  <a:effectLst/>
                  <a:uFillTx/>
                  <a:latin typeface="Perpetua" panose="02020502060401020303" charset="0"/>
                  <a:ea typeface="+mj-ea"/>
                  <a:cs typeface="+mj-cs"/>
                  <a:sym typeface="Calibri" panose="020F0502020204030204"/>
                </a:rPr>
                <a:t>diode</a:t>
              </a:r>
              <a:endParaRPr kumimoji="0" lang="en-US" sz="1350" b="0" i="0" u="none" strike="noStrike" cap="none" spc="0" normalizeH="0" baseline="0" dirty="0">
                <a:ln>
                  <a:noFill/>
                </a:ln>
                <a:solidFill>
                  <a:srgbClr val="00B0F0"/>
                </a:solidFill>
                <a:effectLst/>
                <a:uFillTx/>
                <a:latin typeface="Perpetua" panose="02020502060401020303" charset="0"/>
                <a:ea typeface="+mj-ea"/>
                <a:cs typeface="+mj-cs"/>
                <a:sym typeface="Calibri" panose="020F0502020204030204"/>
              </a:endParaRPr>
            </a:p>
          </p:txBody>
        </p:sp>
        <p:cxnSp>
          <p:nvCxnSpPr>
            <p:cNvPr id="23" name="Straight Arrow Connector 36"/>
            <p:cNvCxnSpPr/>
            <p:nvPr/>
          </p:nvCxnSpPr>
          <p:spPr>
            <a:xfrm>
              <a:off x="963859" y="2327221"/>
              <a:ext cx="111907" cy="243856"/>
            </a:xfrm>
            <a:prstGeom prst="straightConnector1">
              <a:avLst/>
            </a:prstGeom>
            <a:noFill/>
            <a:ln w="25400" cap="flat">
              <a:solidFill>
                <a:srgbClr val="00B0F0"/>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grpSp>
      <p:grpSp>
        <p:nvGrpSpPr>
          <p:cNvPr id="24" name="Group 37"/>
          <p:cNvGrpSpPr/>
          <p:nvPr/>
        </p:nvGrpSpPr>
        <p:grpSpPr>
          <a:xfrm>
            <a:off x="3368825" y="2163937"/>
            <a:ext cx="1479947" cy="1052845"/>
            <a:chOff x="1615280" y="1961708"/>
            <a:chExt cx="1973262" cy="1403793"/>
          </a:xfrm>
        </p:grpSpPr>
        <p:pic>
          <p:nvPicPr>
            <p:cNvPr id="25" name="图片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2368548" y="1629570"/>
              <a:ext cx="466725"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19"/>
            <p:cNvSpPr txBox="1">
              <a:spLocks noChangeArrowheads="1"/>
            </p:cNvSpPr>
            <p:nvPr/>
          </p:nvSpPr>
          <p:spPr bwMode="auto">
            <a:xfrm>
              <a:off x="1739105" y="2905126"/>
              <a:ext cx="1644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en-US" altLang="zh-CN" sz="1200" b="1" dirty="0">
                  <a:latin typeface="Perpetua" panose="02020502060401020303" charset="0"/>
                  <a:ea typeface="宋体" panose="02010600030101010101" pitchFamily="2" charset="-122"/>
                </a:rPr>
                <a:t>B</a:t>
              </a:r>
              <a:r>
                <a:rPr lang="en-US" altLang="zh-CN" sz="1200" dirty="0">
                  <a:latin typeface="Perpetua" panose="02020502060401020303" charset="0"/>
                  <a:ea typeface="宋体" panose="02010600030101010101" pitchFamily="2" charset="-122"/>
                </a:rPr>
                <a:t>: Pixel-based 180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m×30</a:t>
              </a:r>
              <a:r>
                <a:rPr lang="en-US" altLang="zh-CN" sz="1200" dirty="0">
                  <a:latin typeface="Symbol" panose="05050102010706020507" pitchFamily="18" charset="2"/>
                  <a:ea typeface="宋体" panose="02010600030101010101" pitchFamily="2" charset="-122"/>
                </a:rPr>
                <a:t>m</a:t>
              </a:r>
              <a:r>
                <a:rPr lang="en-US" altLang="zh-CN" sz="1200" dirty="0">
                  <a:latin typeface="Perpetua" panose="02020502060401020303" charset="0"/>
                  <a:ea typeface="宋体" panose="02010600030101010101" pitchFamily="2" charset="-122"/>
                </a:rPr>
                <a:t>m</a:t>
              </a:r>
              <a:endParaRPr lang="zh-CN" altLang="en-US" sz="1200" dirty="0">
                <a:latin typeface="Perpetua" panose="02020502060401020303" charset="0"/>
                <a:ea typeface="宋体" panose="02010600030101010101" pitchFamily="2" charset="-122"/>
              </a:endParaRPr>
            </a:p>
          </p:txBody>
        </p:sp>
        <p:sp>
          <p:nvSpPr>
            <p:cNvPr id="33" name="TextBox 40"/>
            <p:cNvSpPr txBox="1"/>
            <p:nvPr/>
          </p:nvSpPr>
          <p:spPr>
            <a:xfrm>
              <a:off x="1875973" y="1961708"/>
              <a:ext cx="914400" cy="3666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pPr>
              <a:r>
                <a:rPr lang="en-US" sz="1350" dirty="0">
                  <a:solidFill>
                    <a:srgbClr val="FF0000"/>
                  </a:solidFill>
                  <a:latin typeface="Perpetua" panose="02020502060401020303" charset="0"/>
                  <a:ea typeface="+mj-ea"/>
                  <a:cs typeface="+mj-cs"/>
                  <a:sym typeface="Calibri" panose="020F0502020204030204"/>
                </a:rPr>
                <a:t>m</a:t>
              </a:r>
              <a:r>
                <a:rPr lang="en-US" altLang="zh-CN" sz="1350" dirty="0" err="1">
                  <a:solidFill>
                    <a:srgbClr val="FF0000"/>
                  </a:solidFill>
                  <a:latin typeface="Perpetua" panose="02020502060401020303" charset="0"/>
                  <a:ea typeface="+mj-ea"/>
                  <a:cs typeface="+mj-cs"/>
                  <a:sym typeface="Calibri" panose="020F0502020204030204"/>
                </a:rPr>
                <a:t>etal</a:t>
              </a:r>
              <a:endParaRPr kumimoji="0" lang="en-US" sz="1350" b="0" i="0" u="none" strike="noStrike" cap="none" spc="0" normalizeH="0" baseline="0" dirty="0">
                <a:ln>
                  <a:noFill/>
                </a:ln>
                <a:solidFill>
                  <a:srgbClr val="FF0000"/>
                </a:solidFill>
                <a:effectLst/>
                <a:uFillTx/>
                <a:latin typeface="Perpetua" panose="02020502060401020303" charset="0"/>
                <a:ea typeface="+mj-ea"/>
                <a:cs typeface="+mj-cs"/>
                <a:sym typeface="Calibri" panose="020F0502020204030204"/>
              </a:endParaRPr>
            </a:p>
          </p:txBody>
        </p:sp>
        <p:cxnSp>
          <p:nvCxnSpPr>
            <p:cNvPr id="34" name="Straight Arrow Connector 41"/>
            <p:cNvCxnSpPr/>
            <p:nvPr/>
          </p:nvCxnSpPr>
          <p:spPr>
            <a:xfrm flipH="1">
              <a:off x="2256876" y="2265363"/>
              <a:ext cx="94552" cy="305714"/>
            </a:xfrm>
            <a:prstGeom prst="straightConnector1">
              <a:avLst/>
            </a:prstGeom>
            <a:noFill/>
            <a:ln w="25400" cap="flat">
              <a:solidFill>
                <a:srgbClr val="FF0000"/>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grpSp>
      <p:sp>
        <p:nvSpPr>
          <p:cNvPr id="38" name="TextBox 33"/>
          <p:cNvSpPr txBox="1">
            <a:spLocks noChangeArrowheads="1"/>
          </p:cNvSpPr>
          <p:nvPr/>
        </p:nvSpPr>
        <p:spPr bwMode="auto">
          <a:xfrm>
            <a:off x="631093" y="1001624"/>
            <a:ext cx="6675503" cy="938719"/>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选择较大尺寸像素，减少读出电路规模，进而降低功耗</a:t>
            </a:r>
            <a:endParaRPr lang="zh-CN" altLang="en-US"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尝试比较多种规格</a:t>
            </a:r>
            <a:r>
              <a:rPr lang="en-US" altLang="zh-CN" sz="2000" dirty="0">
                <a:solidFill>
                  <a:srgbClr val="002060"/>
                </a:solidFill>
                <a:sym typeface="+mn-ea"/>
              </a:rPr>
              <a:t>sensor</a:t>
            </a:r>
            <a:endParaRPr lang="en-US" altLang="zh-CN" sz="2000" dirty="0">
              <a:solidFill>
                <a:srgbClr val="002060"/>
              </a:solidFill>
              <a:sym typeface="+mn-ea"/>
            </a:endParaRPr>
          </a:p>
        </p:txBody>
      </p:sp>
      <p:pic>
        <p:nvPicPr>
          <p:cNvPr id="40" name="图片 39"/>
          <p:cNvPicPr>
            <a:picLocks noChangeAspect="1"/>
          </p:cNvPicPr>
          <p:nvPr/>
        </p:nvPicPr>
        <p:blipFill>
          <a:blip r:embed="rId6"/>
          <a:stretch>
            <a:fillRect/>
          </a:stretch>
        </p:blipFill>
        <p:spPr>
          <a:xfrm>
            <a:off x="282000" y="3987336"/>
            <a:ext cx="3356158" cy="1935962"/>
          </a:xfrm>
          <a:prstGeom prst="rect">
            <a:avLst/>
          </a:prstGeom>
        </p:spPr>
      </p:pic>
      <p:pic>
        <p:nvPicPr>
          <p:cNvPr id="41" name="图片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07245" y="3987336"/>
            <a:ext cx="3854323" cy="2200034"/>
          </a:xfrm>
          <a:prstGeom prst="rect">
            <a:avLst/>
          </a:prstGeom>
        </p:spPr>
      </p:pic>
      <p:sp>
        <p:nvSpPr>
          <p:cNvPr id="42" name="矩形 41"/>
          <p:cNvSpPr/>
          <p:nvPr/>
        </p:nvSpPr>
        <p:spPr>
          <a:xfrm>
            <a:off x="5336443" y="6154321"/>
            <a:ext cx="914033" cy="338554"/>
          </a:xfrm>
          <a:prstGeom prst="rect">
            <a:avLst/>
          </a:prstGeom>
        </p:spPr>
        <p:txBody>
          <a:bodyPr wrap="none">
            <a:spAutoFit/>
          </a:bodyPr>
          <a:lstStyle/>
          <a:p>
            <a:r>
              <a:rPr lang="en-US" altLang="zh-CN" sz="1600" dirty="0">
                <a:solidFill>
                  <a:srgbClr val="FF0000"/>
                </a:solidFill>
              </a:rPr>
              <a:t>XZ</a:t>
            </a:r>
            <a:r>
              <a:rPr lang="zh-CN" altLang="en-US" sz="1600" dirty="0">
                <a:solidFill>
                  <a:srgbClr val="FF0000"/>
                </a:solidFill>
              </a:rPr>
              <a:t>平面</a:t>
            </a:r>
            <a:r>
              <a:rPr lang="en-US" altLang="zh-CN" sz="1600" dirty="0">
                <a:solidFill>
                  <a:srgbClr val="FF0000"/>
                </a:solidFill>
              </a:rPr>
              <a:t> </a:t>
            </a:r>
            <a:endParaRPr lang="zh-CN" altLang="en-US" sz="1600" dirty="0"/>
          </a:p>
        </p:txBody>
      </p:sp>
      <p:pic>
        <p:nvPicPr>
          <p:cNvPr id="43" name="图片 4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31479" y="4444363"/>
            <a:ext cx="4160521" cy="1285979"/>
          </a:xfrm>
          <a:prstGeom prst="rect">
            <a:avLst/>
          </a:prstGeom>
        </p:spPr>
      </p:pic>
      <p:sp>
        <p:nvSpPr>
          <p:cNvPr id="44" name="矩形 43"/>
          <p:cNvSpPr/>
          <p:nvPr/>
        </p:nvSpPr>
        <p:spPr>
          <a:xfrm>
            <a:off x="9654722" y="6154321"/>
            <a:ext cx="914033" cy="338554"/>
          </a:xfrm>
          <a:prstGeom prst="rect">
            <a:avLst/>
          </a:prstGeom>
        </p:spPr>
        <p:txBody>
          <a:bodyPr wrap="none">
            <a:spAutoFit/>
          </a:bodyPr>
          <a:lstStyle/>
          <a:p>
            <a:r>
              <a:rPr lang="en-US" altLang="zh-CN" sz="1600" dirty="0">
                <a:solidFill>
                  <a:srgbClr val="FF0000"/>
                </a:solidFill>
              </a:rPr>
              <a:t>YZ</a:t>
            </a:r>
            <a:r>
              <a:rPr lang="zh-CN" altLang="en-US" sz="1600" dirty="0">
                <a:solidFill>
                  <a:srgbClr val="FF0000"/>
                </a:solidFill>
              </a:rPr>
              <a:t>平面</a:t>
            </a:r>
            <a:r>
              <a:rPr lang="en-US" altLang="zh-CN" sz="1600" dirty="0">
                <a:solidFill>
                  <a:srgbClr val="FF0000"/>
                </a:solidFill>
              </a:rPr>
              <a:t> </a:t>
            </a:r>
            <a:endParaRPr lang="zh-CN" alt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像素传感器单元的物理设计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33"/>
          <p:cNvSpPr txBox="1">
            <a:spLocks noChangeArrowheads="1"/>
          </p:cNvSpPr>
          <p:nvPr/>
        </p:nvSpPr>
        <p:spPr bwMode="auto">
          <a:xfrm>
            <a:off x="264694" y="909955"/>
            <a:ext cx="11645305" cy="4419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 </a:t>
            </a:r>
            <a:r>
              <a:rPr lang="zh-CN" altLang="en-US" sz="2000" dirty="0" smtClean="0">
                <a:solidFill>
                  <a:srgbClr val="002060"/>
                </a:solidFill>
                <a:sym typeface="+mn-ea"/>
              </a:rPr>
              <a:t>电荷收集仿真</a:t>
            </a:r>
            <a:endParaRPr lang="en-US" altLang="zh-CN" sz="2000" dirty="0">
              <a:solidFill>
                <a:srgbClr val="C00000"/>
              </a:solidFill>
              <a:sym typeface="+mn-ea"/>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339" y="4886777"/>
            <a:ext cx="3022861" cy="464170"/>
          </a:xfrm>
          <a:prstGeom prst="rect">
            <a:avLst/>
          </a:prstGeom>
        </p:spPr>
      </p:pic>
      <mc:AlternateContent xmlns:mc="http://schemas.openxmlformats.org/markup-compatibility/2006">
        <mc:Choice xmlns:a14="http://schemas.microsoft.com/office/drawing/2010/main" Requires="a14">
          <p:graphicFrame>
            <p:nvGraphicFramePr>
              <p:cNvPr id="12" name="表格 11"/>
              <p:cNvGraphicFramePr>
                <a:graphicFrameLocks noGrp="1"/>
              </p:cNvGraphicFramePr>
              <p:nvPr/>
            </p:nvGraphicFramePr>
            <p:xfrm>
              <a:off x="7392681" y="5036722"/>
              <a:ext cx="4329419" cy="1310640"/>
            </p:xfrm>
            <a:graphic>
              <a:graphicData uri="http://schemas.openxmlformats.org/drawingml/2006/table">
                <a:tbl>
                  <a:tblPr firstRow="1" bandRow="1">
                    <a:tableStyleId>{5C22544A-7EE6-4342-B048-85BDC9FD1C3A}</a:tableStyleId>
                  </a:tblPr>
                  <a:tblGrid>
                    <a:gridCol w="580350"/>
                    <a:gridCol w="1373123"/>
                    <a:gridCol w="1115663"/>
                    <a:gridCol w="1260283"/>
                  </a:tblGrid>
                  <a:tr h="570258">
                    <a:tc>
                      <a:txBody>
                        <a:bodyPr/>
                        <a:lstStyle/>
                        <a:p>
                          <a:pPr algn="ctr"/>
                          <a14:m>
                            <m:oMathPara xmlns:m="http://schemas.openxmlformats.org/officeDocument/2006/math">
                              <m:oMathParaPr>
                                <m:jc m:val="centerGroup"/>
                              </m:oMathParaPr>
                              <m:oMath xmlns:m="http://schemas.openxmlformats.org/officeDocument/2006/math">
                                <m:r>
                                  <a:rPr lang="en-US" altLang="zh-CN" sz="1600" b="1" i="1" smtClean="0">
                                    <a:latin typeface="Cambria Math" panose="02040503050406030204" pitchFamily="18" charset="0"/>
                                  </a:rPr>
                                  <m:t>𝟏</m:t>
                                </m:r>
                                <m:r>
                                  <a:rPr lang="en-US" altLang="zh-CN" sz="1600" b="1" i="1" smtClean="0">
                                    <a:latin typeface="Cambria Math" panose="02040503050406030204" pitchFamily="18" charset="0"/>
                                  </a:rPr>
                                  <m:t>𝒌</m:t>
                                </m:r>
                                <m:r>
                                  <m:rPr>
                                    <m:sty m:val="p"/>
                                  </m:rPr>
                                  <a:rPr lang="en-US" altLang="zh-CN" sz="1600" b="1" i="1" smtClean="0">
                                    <a:latin typeface="Cambria Math" panose="02040503050406030204" pitchFamily="18" charset="0"/>
                                  </a:rPr>
                                  <m:t>Ω</m:t>
                                </m:r>
                              </m:oMath>
                            </m:oMathPara>
                          </a14:m>
                          <a:endParaRPr lang="en-US" altLang="zh-CN" sz="1600" b="1" dirty="0"/>
                        </a:p>
                      </a:txBody>
                      <a:tcPr/>
                    </a:tc>
                    <a:tc>
                      <a:txBody>
                        <a:bodyPr/>
                        <a:lstStyle/>
                        <a:p>
                          <a:pPr algn="ctr"/>
                          <a:r>
                            <a:rPr lang="en-US" altLang="zh-CN" sz="1600" dirty="0"/>
                            <a:t>Charge</a:t>
                          </a:r>
                          <a:r>
                            <a:rPr lang="en-US" altLang="zh-CN" sz="1600" baseline="0" dirty="0"/>
                            <a:t> collected(e)</a:t>
                          </a:r>
                          <a:endParaRPr lang="zh-CN" altLang="en-US" sz="1600" dirty="0"/>
                        </a:p>
                      </a:txBody>
                      <a:tcPr/>
                    </a:tc>
                    <a:tc>
                      <a:txBody>
                        <a:bodyPr/>
                        <a:lstStyle/>
                        <a:p>
                          <a:pPr algn="ctr"/>
                          <a:r>
                            <a:rPr lang="en-US" altLang="zh-CN" sz="1600" dirty="0"/>
                            <a:t>Total charge(e)</a:t>
                          </a:r>
                          <a:endParaRPr lang="zh-CN" altLang="en-US" sz="1600" dirty="0"/>
                        </a:p>
                      </a:txBody>
                      <a:tcPr/>
                    </a:tc>
                    <a:tc>
                      <a:txBody>
                        <a:bodyPr/>
                        <a:lstStyle/>
                        <a:p>
                          <a:pPr algn="ctr"/>
                          <a:r>
                            <a:rPr lang="en-US" altLang="zh-CN" sz="1600" dirty="0"/>
                            <a:t>Collection time(ns)</a:t>
                          </a:r>
                          <a:endParaRPr lang="zh-CN" altLang="en-US" sz="1600" dirty="0"/>
                        </a:p>
                      </a:txBody>
                      <a:tcPr/>
                    </a:tc>
                  </a:tr>
                  <a:tr h="325862">
                    <a:tc>
                      <a:txBody>
                        <a:bodyPr/>
                        <a:lstStyle/>
                        <a:p>
                          <a:pPr algn="ctr"/>
                          <a:r>
                            <a:rPr lang="en-US" altLang="zh-CN" sz="1800" dirty="0"/>
                            <a:t>P1</a:t>
                          </a:r>
                          <a:endParaRPr lang="zh-CN" altLang="en-US" sz="1800" dirty="0"/>
                        </a:p>
                      </a:txBody>
                      <a:tcPr/>
                    </a:tc>
                    <a:tc>
                      <a:txBody>
                        <a:bodyPr/>
                        <a:lstStyle/>
                        <a:p>
                          <a:pPr algn="ctr"/>
                          <a:r>
                            <a:rPr lang="en-US" altLang="zh-CN" sz="1800" dirty="0"/>
                            <a:t>1068</a:t>
                          </a:r>
                          <a:endParaRPr lang="zh-CN" altLang="en-US" sz="1800" dirty="0"/>
                        </a:p>
                      </a:txBody>
                      <a:tcPr/>
                    </a:tc>
                    <a:tc>
                      <a:txBody>
                        <a:bodyPr/>
                        <a:lstStyle/>
                        <a:p>
                          <a:pPr algn="ctr"/>
                          <a:r>
                            <a:rPr lang="en-US" altLang="zh-CN" sz="1800" dirty="0"/>
                            <a:t>2138</a:t>
                          </a:r>
                          <a:endParaRPr lang="zh-CN" altLang="en-US" sz="1800" dirty="0"/>
                        </a:p>
                      </a:txBody>
                      <a:tcPr/>
                    </a:tc>
                    <a:tc>
                      <a:txBody>
                        <a:bodyPr/>
                        <a:lstStyle/>
                        <a:p>
                          <a:pPr algn="ctr"/>
                          <a:r>
                            <a:rPr lang="en-US" altLang="zh-CN" sz="1800" dirty="0"/>
                            <a:t>25</a:t>
                          </a:r>
                          <a:endParaRPr lang="zh-CN" altLang="en-US" sz="1800" dirty="0"/>
                        </a:p>
                      </a:txBody>
                      <a:tcPr/>
                    </a:tc>
                  </a:tr>
                  <a:tr h="325862">
                    <a:tc>
                      <a:txBody>
                        <a:bodyPr/>
                        <a:lstStyle/>
                        <a:p>
                          <a:pPr algn="ctr"/>
                          <a:r>
                            <a:rPr lang="en-US" altLang="zh-CN" sz="1800" dirty="0"/>
                            <a:t>P2</a:t>
                          </a:r>
                          <a:endParaRPr lang="zh-CN" altLang="en-US" sz="1800" dirty="0"/>
                        </a:p>
                      </a:txBody>
                      <a:tcPr/>
                    </a:tc>
                    <a:tc>
                      <a:txBody>
                        <a:bodyPr/>
                        <a:lstStyle/>
                        <a:p>
                          <a:pPr algn="ctr"/>
                          <a:r>
                            <a:rPr lang="en-US" altLang="zh-CN" sz="1800" dirty="0"/>
                            <a:t>572</a:t>
                          </a:r>
                          <a:endParaRPr lang="zh-CN" altLang="en-US" sz="1800" dirty="0"/>
                        </a:p>
                      </a:txBody>
                      <a:tcPr/>
                    </a:tc>
                    <a:tc>
                      <a:txBody>
                        <a:bodyPr/>
                        <a:lstStyle/>
                        <a:p>
                          <a:pPr algn="ctr"/>
                          <a:r>
                            <a:rPr lang="en-US" altLang="zh-CN" sz="1800" dirty="0"/>
                            <a:t>1992</a:t>
                          </a:r>
                          <a:endParaRPr lang="zh-CN" altLang="en-US" sz="1800" dirty="0"/>
                        </a:p>
                      </a:txBody>
                      <a:tcPr/>
                    </a:tc>
                    <a:tc>
                      <a:txBody>
                        <a:bodyPr/>
                        <a:lstStyle/>
                        <a:p>
                          <a:pPr algn="ctr"/>
                          <a:r>
                            <a:rPr lang="en-US" altLang="zh-CN" sz="1800" dirty="0"/>
                            <a:t>37</a:t>
                          </a:r>
                          <a:endParaRPr lang="zh-CN" altLang="en-US" sz="1800" dirty="0"/>
                        </a:p>
                      </a:txBody>
                      <a:tcPr/>
                    </a:tc>
                  </a:tr>
                </a:tbl>
              </a:graphicData>
            </a:graphic>
          </p:graphicFrame>
        </mc:Choice>
        <mc:Fallback>
          <p:graphicFrame>
            <p:nvGraphicFramePr>
              <p:cNvPr id="12" name="表格 11"/>
              <p:cNvGraphicFramePr>
                <a:graphicFrameLocks noGrp="1"/>
              </p:cNvGraphicFramePr>
              <p:nvPr/>
            </p:nvGraphicFramePr>
            <p:xfrm>
              <a:off x="7392681" y="5036722"/>
              <a:ext cx="4329419" cy="1310640"/>
            </p:xfrm>
            <a:graphic>
              <a:graphicData uri="http://schemas.openxmlformats.org/drawingml/2006/table">
                <a:tbl>
                  <a:tblPr firstRow="1" bandRow="1">
                    <a:tableStyleId>{5C22544A-7EE6-4342-B048-85BDC9FD1C3A}</a:tableStyleId>
                  </a:tblPr>
                  <a:tblGrid>
                    <a:gridCol w="580350"/>
                    <a:gridCol w="1373123"/>
                    <a:gridCol w="1115663"/>
                    <a:gridCol w="1260283"/>
                  </a:tblGrid>
                  <a:tr h="579120">
                    <a:tc>
                      <a:txBody>
                        <a:bodyPr/>
                        <a:lstStyle/>
                        <a:p>
                          <a:endParaRPr lang="zh-CN"/>
                        </a:p>
                      </a:txBody>
                      <a:tcPr>
                        <a:blipFill>
                          <a:blip r:embed="rId2"/>
                        </a:blipFill>
                      </a:tcPr>
                    </a:tc>
                    <a:tc>
                      <a:txBody>
                        <a:bodyPr/>
                        <a:lstStyle/>
                        <a:p>
                          <a:pPr algn="ctr"/>
                          <a:r>
                            <a:rPr lang="en-US" altLang="zh-CN" sz="1600" dirty="0"/>
                            <a:t>Charge</a:t>
                          </a:r>
                          <a:r>
                            <a:rPr lang="en-US" altLang="zh-CN" sz="1600" baseline="0" dirty="0"/>
                            <a:t> collected(e)</a:t>
                          </a:r>
                          <a:endParaRPr lang="zh-CN" altLang="en-US" sz="1600" dirty="0"/>
                        </a:p>
                      </a:txBody>
                      <a:tcPr/>
                    </a:tc>
                    <a:tc>
                      <a:txBody>
                        <a:bodyPr/>
                        <a:lstStyle/>
                        <a:p>
                          <a:pPr algn="ctr"/>
                          <a:r>
                            <a:rPr lang="en-US" altLang="zh-CN" sz="1600" dirty="0"/>
                            <a:t>Total charge(e)</a:t>
                          </a:r>
                          <a:endParaRPr lang="zh-CN" altLang="en-US" sz="1600" dirty="0"/>
                        </a:p>
                      </a:txBody>
                      <a:tcPr/>
                    </a:tc>
                    <a:tc>
                      <a:txBody>
                        <a:bodyPr/>
                        <a:lstStyle/>
                        <a:p>
                          <a:pPr algn="ctr"/>
                          <a:r>
                            <a:rPr lang="en-US" altLang="zh-CN" sz="1600" dirty="0"/>
                            <a:t>Collection time(ns)</a:t>
                          </a:r>
                          <a:endParaRPr lang="zh-CN" altLang="en-US" sz="1600" dirty="0"/>
                        </a:p>
                      </a:txBody>
                      <a:tcPr/>
                    </a:tc>
                  </a:tr>
                  <a:tr h="325862">
                    <a:tc>
                      <a:txBody>
                        <a:bodyPr/>
                        <a:lstStyle/>
                        <a:p>
                          <a:pPr algn="ctr"/>
                          <a:r>
                            <a:rPr lang="en-US" altLang="zh-CN" sz="1800" dirty="0"/>
                            <a:t>P1</a:t>
                          </a:r>
                          <a:endParaRPr lang="zh-CN" altLang="en-US" sz="1800" dirty="0"/>
                        </a:p>
                      </a:txBody>
                      <a:tcPr/>
                    </a:tc>
                    <a:tc>
                      <a:txBody>
                        <a:bodyPr/>
                        <a:lstStyle/>
                        <a:p>
                          <a:pPr algn="ctr"/>
                          <a:r>
                            <a:rPr lang="en-US" altLang="zh-CN" sz="1800" dirty="0"/>
                            <a:t>1068</a:t>
                          </a:r>
                          <a:endParaRPr lang="zh-CN" altLang="en-US" sz="1800" dirty="0"/>
                        </a:p>
                      </a:txBody>
                      <a:tcPr/>
                    </a:tc>
                    <a:tc>
                      <a:txBody>
                        <a:bodyPr/>
                        <a:lstStyle/>
                        <a:p>
                          <a:pPr algn="ctr"/>
                          <a:r>
                            <a:rPr lang="en-US" altLang="zh-CN" sz="1800" dirty="0"/>
                            <a:t>2138</a:t>
                          </a:r>
                          <a:endParaRPr lang="zh-CN" altLang="en-US" sz="1800" dirty="0"/>
                        </a:p>
                      </a:txBody>
                      <a:tcPr/>
                    </a:tc>
                    <a:tc>
                      <a:txBody>
                        <a:bodyPr/>
                        <a:lstStyle/>
                        <a:p>
                          <a:pPr algn="ctr"/>
                          <a:r>
                            <a:rPr lang="en-US" altLang="zh-CN" sz="1800" dirty="0"/>
                            <a:t>25</a:t>
                          </a:r>
                          <a:endParaRPr lang="zh-CN" altLang="en-US" sz="1800" dirty="0"/>
                        </a:p>
                      </a:txBody>
                      <a:tcPr/>
                    </a:tc>
                  </a:tr>
                  <a:tr h="325862">
                    <a:tc>
                      <a:txBody>
                        <a:bodyPr/>
                        <a:lstStyle/>
                        <a:p>
                          <a:pPr algn="ctr"/>
                          <a:r>
                            <a:rPr lang="en-US" altLang="zh-CN" sz="1800" dirty="0"/>
                            <a:t>P2</a:t>
                          </a:r>
                          <a:endParaRPr lang="zh-CN" altLang="en-US" sz="1800" dirty="0"/>
                        </a:p>
                      </a:txBody>
                      <a:tcPr/>
                    </a:tc>
                    <a:tc>
                      <a:txBody>
                        <a:bodyPr/>
                        <a:lstStyle/>
                        <a:p>
                          <a:pPr algn="ctr"/>
                          <a:r>
                            <a:rPr lang="en-US" altLang="zh-CN" sz="1800" dirty="0"/>
                            <a:t>572</a:t>
                          </a:r>
                          <a:endParaRPr lang="zh-CN" altLang="en-US" sz="1800" dirty="0"/>
                        </a:p>
                      </a:txBody>
                      <a:tcPr/>
                    </a:tc>
                    <a:tc>
                      <a:txBody>
                        <a:bodyPr/>
                        <a:lstStyle/>
                        <a:p>
                          <a:pPr algn="ctr"/>
                          <a:r>
                            <a:rPr lang="en-US" altLang="zh-CN" sz="1800" dirty="0"/>
                            <a:t>1992</a:t>
                          </a:r>
                          <a:endParaRPr lang="zh-CN" altLang="en-US" sz="1800" dirty="0"/>
                        </a:p>
                      </a:txBody>
                      <a:tcPr/>
                    </a:tc>
                    <a:tc>
                      <a:txBody>
                        <a:bodyPr/>
                        <a:lstStyle/>
                        <a:p>
                          <a:pPr algn="ctr"/>
                          <a:r>
                            <a:rPr lang="en-US" altLang="zh-CN" sz="1800" dirty="0"/>
                            <a:t>37</a:t>
                          </a:r>
                          <a:endParaRPr lang="zh-CN" altLang="en-US" sz="1800" dirty="0"/>
                        </a:p>
                      </a:txBody>
                      <a:tcPr/>
                    </a:tc>
                  </a:tr>
                </a:tbl>
              </a:graphicData>
            </a:graphic>
          </p:graphicFrame>
        </mc:Fallback>
      </mc:AlternateContent>
      <p:grpSp>
        <p:nvGrpSpPr>
          <p:cNvPr id="2" name="组合 1"/>
          <p:cNvGrpSpPr/>
          <p:nvPr/>
        </p:nvGrpSpPr>
        <p:grpSpPr>
          <a:xfrm>
            <a:off x="7643384" y="1231762"/>
            <a:ext cx="3826414" cy="3343218"/>
            <a:chOff x="754464" y="2968780"/>
            <a:chExt cx="3826414" cy="3343218"/>
          </a:xfrm>
        </p:grpSpPr>
        <p:pic>
          <p:nvPicPr>
            <p:cNvPr id="10" name="图片 9"/>
            <p:cNvPicPr>
              <a:picLocks noChangeAspect="1"/>
            </p:cNvPicPr>
            <p:nvPr/>
          </p:nvPicPr>
          <p:blipFill>
            <a:blip r:embed="rId3"/>
            <a:stretch>
              <a:fillRect/>
            </a:stretch>
          </p:blipFill>
          <p:spPr>
            <a:xfrm>
              <a:off x="754464" y="2968780"/>
              <a:ext cx="3826414" cy="3035441"/>
            </a:xfrm>
            <a:prstGeom prst="rect">
              <a:avLst/>
            </a:prstGeom>
          </p:spPr>
        </p:pic>
        <p:sp>
          <p:nvSpPr>
            <p:cNvPr id="11" name="文本框 10"/>
            <p:cNvSpPr txBox="1"/>
            <p:nvPr/>
          </p:nvSpPr>
          <p:spPr>
            <a:xfrm>
              <a:off x="2157129" y="6004221"/>
              <a:ext cx="1032588" cy="307777"/>
            </a:xfrm>
            <a:prstGeom prst="rect">
              <a:avLst/>
            </a:prstGeom>
            <a:noFill/>
          </p:spPr>
          <p:txBody>
            <a:bodyPr wrap="square" rtlCol="0">
              <a:spAutoFit/>
            </a:bodyPr>
            <a:lstStyle/>
            <a:p>
              <a:r>
                <a:rPr lang="en-US" altLang="zh-CN" sz="1400" dirty="0"/>
                <a:t>Time[s]</a:t>
              </a:r>
              <a:endParaRPr lang="zh-CN" altLang="en-US" sz="1400" dirty="0"/>
            </a:p>
          </p:txBody>
        </p:sp>
        <mc:AlternateContent xmlns:mc="http://schemas.openxmlformats.org/markup-compatibility/2006">
          <mc:Choice xmlns:a14="http://schemas.microsoft.com/office/drawing/2010/main" Requires="a14">
            <p:sp>
              <p:nvSpPr>
                <p:cNvPr id="16" name="文本框 15"/>
                <p:cNvSpPr txBox="1"/>
                <p:nvPr/>
              </p:nvSpPr>
              <p:spPr>
                <a:xfrm>
                  <a:off x="2157129" y="4267809"/>
                  <a:ext cx="1021083" cy="369332"/>
                </a:xfrm>
                <a:prstGeom prst="rect">
                  <a:avLst/>
                </a:prstGeom>
                <a:noFill/>
              </p:spPr>
              <p:txBody>
                <a:bodyPr wrap="square" rtlCol="0">
                  <a:spAutoFit/>
                </a:bodyPr>
                <a:lstStyle/>
                <a:p>
                  <a14:m>
                    <m:oMath xmlns:m="http://schemas.openxmlformats.org/officeDocument/2006/math">
                      <m:r>
                        <a:rPr lang="en-US" altLang="zh-CN" b="0" i="1" smtClean="0">
                          <a:latin typeface="Cambria Math" panose="02040503050406030204" pitchFamily="18" charset="0"/>
                        </a:rPr>
                        <m:t>1</m:t>
                      </m:r>
                      <m:r>
                        <a:rPr lang="en-US" altLang="zh-CN" b="0" i="1" smtClean="0">
                          <a:latin typeface="Cambria Math" panose="02040503050406030204" pitchFamily="18" charset="0"/>
                        </a:rPr>
                        <m:t>𝑘</m:t>
                      </m:r>
                      <m:r>
                        <m:rPr>
                          <m:sty m:val="p"/>
                        </m:rPr>
                        <a:rPr lang="en-US" altLang="zh-CN" b="0" i="0" smtClean="0">
                          <a:latin typeface="Cambria Math" panose="02040503050406030204" pitchFamily="18" charset="0"/>
                        </a:rPr>
                        <m:t>Ω</m:t>
                      </m:r>
                      <m:r>
                        <a:rPr lang="en-US" altLang="zh-CN" i="1">
                          <a:latin typeface="Cambria Math" panose="02040503050406030204" pitchFamily="18" charset="0"/>
                        </a:rPr>
                        <m:t>·</m:t>
                      </m:r>
                    </m:oMath>
                  </a14:m>
                  <a:r>
                    <a:rPr lang="en-US" altLang="zh-CN" dirty="0">
                      <a:latin typeface="Times New Roman" panose="02020603050405020304" pitchFamily="18" charset="0"/>
                      <a:cs typeface="Times New Roman" panose="02020603050405020304" pitchFamily="18" charset="0"/>
                    </a:rPr>
                    <a:t>cm</a:t>
                  </a:r>
                  <a:endParaRPr lang="zh-CN" altLang="en-US" dirty="0">
                    <a:latin typeface="Times New Roman" panose="02020603050405020304" pitchFamily="18" charset="0"/>
                    <a:cs typeface="Times New Roman" panose="02020603050405020304" pitchFamily="18" charset="0"/>
                  </a:endParaRPr>
                </a:p>
              </p:txBody>
            </p:sp>
          </mc:Choice>
          <mc:Fallback>
            <p:sp>
              <p:nvSpPr>
                <p:cNvPr id="16" name="文本框 15"/>
                <p:cNvSpPr txBox="1">
                  <a:spLocks noRot="1" noChangeAspect="1" noMove="1" noResize="1" noEditPoints="1" noAdjustHandles="1" noChangeArrowheads="1" noChangeShapeType="1" noTextEdit="1"/>
                </p:cNvSpPr>
                <p:nvPr/>
              </p:nvSpPr>
              <p:spPr>
                <a:xfrm>
                  <a:off x="2157129" y="4267809"/>
                  <a:ext cx="1021083" cy="369332"/>
                </a:xfrm>
                <a:prstGeom prst="rect">
                  <a:avLst/>
                </a:prstGeom>
                <a:blipFill rotWithShape="1">
                  <a:blip r:embed="rId4"/>
                </a:blipFill>
              </p:spPr>
              <p:txBody>
                <a:bodyPr/>
                <a:lstStyle/>
                <a:p>
                  <a:r>
                    <a:rPr lang="zh-CN" altLang="en-US">
                      <a:noFill/>
                    </a:rPr>
                    <a:t> </a:t>
                  </a:r>
                </a:p>
              </p:txBody>
            </p:sp>
          </mc:Fallback>
        </mc:AlternateContent>
      </p:grpSp>
      <p:pic>
        <p:nvPicPr>
          <p:cNvPr id="19" name="图片 18"/>
          <p:cNvPicPr>
            <a:picLocks noChangeAspect="1"/>
          </p:cNvPicPr>
          <p:nvPr/>
        </p:nvPicPr>
        <p:blipFill>
          <a:blip r:embed="rId5"/>
          <a:stretch>
            <a:fillRect/>
          </a:stretch>
        </p:blipFill>
        <p:spPr>
          <a:xfrm>
            <a:off x="414588" y="1980642"/>
            <a:ext cx="1699768" cy="1728416"/>
          </a:xfrm>
          <a:prstGeom prst="rect">
            <a:avLst/>
          </a:prstGeom>
        </p:spPr>
      </p:pic>
      <p:sp>
        <p:nvSpPr>
          <p:cNvPr id="20" name="椭圆 19"/>
          <p:cNvSpPr/>
          <p:nvPr/>
        </p:nvSpPr>
        <p:spPr>
          <a:xfrm>
            <a:off x="1184428" y="2772545"/>
            <a:ext cx="94256" cy="872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007787" y="2932861"/>
            <a:ext cx="961902" cy="276999"/>
          </a:xfrm>
          <a:prstGeom prst="rect">
            <a:avLst/>
          </a:prstGeom>
          <a:noFill/>
        </p:spPr>
        <p:txBody>
          <a:bodyPr wrap="square" rtlCol="0">
            <a:spAutoFit/>
          </a:bodyPr>
          <a:lstStyle/>
          <a:p>
            <a:r>
              <a:rPr lang="en-US" altLang="zh-CN" sz="1200" dirty="0">
                <a:latin typeface="Arial" panose="020B0604020202020204" pitchFamily="34" charset="0"/>
                <a:cs typeface="Arial" panose="020B0604020202020204" pitchFamily="34" charset="0"/>
              </a:rPr>
              <a:t>center</a:t>
            </a:r>
            <a:endParaRPr lang="zh-CN" altLang="en-US" sz="1200" dirty="0">
              <a:latin typeface="Arial" panose="020B0604020202020204" pitchFamily="34" charset="0"/>
              <a:cs typeface="Arial" panose="020B0604020202020204" pitchFamily="34" charset="0"/>
            </a:endParaRPr>
          </a:p>
        </p:txBody>
      </p:sp>
      <p:sp>
        <p:nvSpPr>
          <p:cNvPr id="22" name="星形: 五角 21"/>
          <p:cNvSpPr/>
          <p:nvPr/>
        </p:nvSpPr>
        <p:spPr>
          <a:xfrm>
            <a:off x="1415039" y="2416109"/>
            <a:ext cx="130731" cy="106429"/>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左大括号 22"/>
          <p:cNvSpPr/>
          <p:nvPr/>
        </p:nvSpPr>
        <p:spPr>
          <a:xfrm rot="2447470">
            <a:off x="1219961" y="2447696"/>
            <a:ext cx="163502" cy="35756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文本框 23"/>
          <p:cNvSpPr txBox="1"/>
          <p:nvPr/>
        </p:nvSpPr>
        <p:spPr>
          <a:xfrm>
            <a:off x="630611" y="2340906"/>
            <a:ext cx="858127" cy="276999"/>
          </a:xfrm>
          <a:prstGeom prst="rect">
            <a:avLst/>
          </a:prstGeom>
          <a:noFill/>
        </p:spPr>
        <p:txBody>
          <a:bodyPr wrap="square" rtlCol="0">
            <a:spAutoFit/>
          </a:bodyPr>
          <a:lstStyle/>
          <a:p>
            <a:r>
              <a:rPr lang="en-US" altLang="zh-CN" sz="1200" dirty="0"/>
              <a:t>distance</a:t>
            </a:r>
            <a:endParaRPr lang="zh-CN" altLang="en-US" sz="1200" dirty="0"/>
          </a:p>
        </p:txBody>
      </p:sp>
      <p:grpSp>
        <p:nvGrpSpPr>
          <p:cNvPr id="3" name="组合 2"/>
          <p:cNvGrpSpPr/>
          <p:nvPr/>
        </p:nvGrpSpPr>
        <p:grpSpPr>
          <a:xfrm>
            <a:off x="2430300" y="1231762"/>
            <a:ext cx="4325921" cy="3345471"/>
            <a:chOff x="2335697" y="1064465"/>
            <a:chExt cx="4325921" cy="3345471"/>
          </a:xfrm>
        </p:grpSpPr>
        <p:pic>
          <p:nvPicPr>
            <p:cNvPr id="25" name="图片 24"/>
            <p:cNvPicPr>
              <a:picLocks noChangeAspect="1"/>
            </p:cNvPicPr>
            <p:nvPr/>
          </p:nvPicPr>
          <p:blipFill>
            <a:blip r:embed="rId6"/>
            <a:stretch>
              <a:fillRect/>
            </a:stretch>
          </p:blipFill>
          <p:spPr>
            <a:xfrm>
              <a:off x="2663632" y="1064465"/>
              <a:ext cx="3997986" cy="3035441"/>
            </a:xfrm>
            <a:prstGeom prst="rect">
              <a:avLst/>
            </a:prstGeom>
          </p:spPr>
        </p:pic>
        <p:sp>
          <p:nvSpPr>
            <p:cNvPr id="30" name="文本框 29"/>
            <p:cNvSpPr txBox="1"/>
            <p:nvPr/>
          </p:nvSpPr>
          <p:spPr>
            <a:xfrm rot="16200000">
              <a:off x="1791215" y="2397518"/>
              <a:ext cx="1458295" cy="369332"/>
            </a:xfrm>
            <a:prstGeom prst="rect">
              <a:avLst/>
            </a:prstGeom>
            <a:noFill/>
          </p:spPr>
          <p:txBody>
            <a:bodyPr wrap="square" rtlCol="0">
              <a:spAutoFit/>
            </a:bodyPr>
            <a:lstStyle/>
            <a:p>
              <a:r>
                <a:rPr lang="en-US" altLang="zh-CN" dirty="0"/>
                <a:t>Current[A]</a:t>
              </a:r>
              <a:endParaRPr lang="zh-CN" altLang="en-US" dirty="0"/>
            </a:p>
          </p:txBody>
        </p:sp>
        <mc:AlternateContent xmlns:mc="http://schemas.openxmlformats.org/markup-compatibility/2006">
          <mc:Choice xmlns:a14="http://schemas.microsoft.com/office/drawing/2010/main" Requires="a14">
            <p:sp>
              <p:nvSpPr>
                <p:cNvPr id="32" name="文本框 31"/>
                <p:cNvSpPr txBox="1"/>
                <p:nvPr/>
              </p:nvSpPr>
              <p:spPr>
                <a:xfrm>
                  <a:off x="4412992" y="2677553"/>
                  <a:ext cx="1380684" cy="369332"/>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1</m:t>
                        </m:r>
                        <m:r>
                          <m:rPr>
                            <m:sty m:val="p"/>
                          </m:rPr>
                          <a:rPr lang="en-US" altLang="zh-CN" b="0" i="0" smtClean="0">
                            <a:latin typeface="Cambria Math" panose="02040503050406030204" pitchFamily="18" charset="0"/>
                          </a:rPr>
                          <m:t>kΩ</m:t>
                        </m:r>
                        <m:r>
                          <a:rPr lang="en-US" altLang="zh-CN" b="0" i="0" smtClean="0">
                            <a:latin typeface="Cambria Math" panose="02040503050406030204" pitchFamily="18" charset="0"/>
                          </a:rPr>
                          <m:t>⋅</m:t>
                        </m:r>
                        <m:r>
                          <m:rPr>
                            <m:sty m:val="p"/>
                          </m:rPr>
                          <a:rPr lang="en-US" altLang="zh-CN" b="0" i="0" smtClean="0">
                            <a:latin typeface="Cambria Math" panose="02040503050406030204" pitchFamily="18" charset="0"/>
                          </a:rPr>
                          <m:t>cm</m:t>
                        </m:r>
                      </m:oMath>
                    </m:oMathPara>
                  </a14:m>
                  <a:endParaRPr lang="zh-CN" altLang="en-US" dirty="0"/>
                </a:p>
              </p:txBody>
            </p:sp>
          </mc:Choice>
          <mc:Fallback>
            <p:sp>
              <p:nvSpPr>
                <p:cNvPr id="32" name="文本框 31"/>
                <p:cNvSpPr txBox="1">
                  <a:spLocks noRot="1" noChangeAspect="1" noMove="1" noResize="1" noEditPoints="1" noAdjustHandles="1" noChangeArrowheads="1" noChangeShapeType="1" noTextEdit="1"/>
                </p:cNvSpPr>
                <p:nvPr/>
              </p:nvSpPr>
              <p:spPr>
                <a:xfrm>
                  <a:off x="4412992" y="2677553"/>
                  <a:ext cx="1380684" cy="369332"/>
                </a:xfrm>
                <a:prstGeom prst="rect">
                  <a:avLst/>
                </a:prstGeom>
                <a:blipFill rotWithShape="1">
                  <a:blip r:embed="rId7"/>
                </a:blipFill>
              </p:spPr>
              <p:txBody>
                <a:bodyPr/>
                <a:lstStyle/>
                <a:p>
                  <a:r>
                    <a:rPr lang="zh-CN" altLang="en-US">
                      <a:noFill/>
                    </a:rPr>
                    <a:t> </a:t>
                  </a:r>
                </a:p>
              </p:txBody>
            </p:sp>
          </mc:Fallback>
        </mc:AlternateContent>
        <p:sp>
          <p:nvSpPr>
            <p:cNvPr id="33" name="文本框 32"/>
            <p:cNvSpPr txBox="1"/>
            <p:nvPr/>
          </p:nvSpPr>
          <p:spPr>
            <a:xfrm>
              <a:off x="4051092" y="4102159"/>
              <a:ext cx="1032588" cy="307777"/>
            </a:xfrm>
            <a:prstGeom prst="rect">
              <a:avLst/>
            </a:prstGeom>
            <a:noFill/>
          </p:spPr>
          <p:txBody>
            <a:bodyPr wrap="square" rtlCol="0">
              <a:spAutoFit/>
            </a:bodyPr>
            <a:lstStyle/>
            <a:p>
              <a:r>
                <a:rPr lang="en-US" altLang="zh-CN" sz="1400" dirty="0"/>
                <a:t>Time[s]</a:t>
              </a:r>
              <a:endParaRPr lang="zh-CN" altLang="en-US" sz="1400" dirty="0"/>
            </a:p>
          </p:txBody>
        </p:sp>
      </p:grpSp>
      <mc:AlternateContent xmlns:mc="http://schemas.openxmlformats.org/markup-compatibility/2006">
        <mc:Choice xmlns:a14="http://schemas.microsoft.com/office/drawing/2010/main" Requires="a14">
          <p:graphicFrame>
            <p:nvGraphicFramePr>
              <p:cNvPr id="34" name="表格 12"/>
              <p:cNvGraphicFramePr>
                <a:graphicFrameLocks noGrp="1"/>
              </p:cNvGraphicFramePr>
              <p:nvPr/>
            </p:nvGraphicFramePr>
            <p:xfrm>
              <a:off x="3351424" y="4707161"/>
              <a:ext cx="3215903" cy="1920240"/>
            </p:xfrm>
            <a:graphic>
              <a:graphicData uri="http://schemas.openxmlformats.org/drawingml/2006/table">
                <a:tbl>
                  <a:tblPr firstRow="1" bandRow="1">
                    <a:tableStyleId>{5C22544A-7EE6-4342-B048-85BDC9FD1C3A}</a:tableStyleId>
                  </a:tblPr>
                  <a:tblGrid>
                    <a:gridCol w="1199679"/>
                    <a:gridCol w="1008112"/>
                    <a:gridCol w="1008112"/>
                  </a:tblGrid>
                  <a:tr h="389959">
                    <a:tc>
                      <a:txBody>
                        <a:bodyPr/>
                        <a:lstStyle/>
                        <a:p>
                          <a:pPr algn="ctr"/>
                          <a:r>
                            <a:rPr lang="en-US" altLang="zh-CN" sz="1600" dirty="0"/>
                            <a:t>Distance</a:t>
                          </a:r>
                          <a:endParaRPr lang="en-US" altLang="zh-CN" sz="1600" dirty="0"/>
                        </a:p>
                        <a:p>
                          <a:pPr algn="ctr"/>
                          <a:r>
                            <a:rPr lang="en-US" altLang="zh-CN" sz="1600" dirty="0"/>
                            <a:t>(1</a:t>
                          </a:r>
                          <a14:m>
                            <m:oMath xmlns:m="http://schemas.openxmlformats.org/officeDocument/2006/math">
                              <m:r>
                                <a:rPr lang="en-US" altLang="zh-CN" sz="1600" b="1" i="1" smtClean="0">
                                  <a:latin typeface="Cambria Math" panose="02040503050406030204" pitchFamily="18" charset="0"/>
                                </a:rPr>
                                <m:t>𝒌</m:t>
                              </m:r>
                              <m:r>
                                <a:rPr lang="en-US" altLang="zh-CN" sz="1600" b="1" i="0" smtClean="0">
                                  <a:latin typeface="Cambria Math" panose="02040503050406030204" pitchFamily="18" charset="0"/>
                                </a:rPr>
                                <m:t>𝛀</m:t>
                              </m:r>
                            </m:oMath>
                          </a14:m>
                          <a:r>
                            <a:rPr lang="en-US" altLang="zh-CN" sz="1600" dirty="0"/>
                            <a:t>)</a:t>
                          </a:r>
                          <a:endParaRPr lang="zh-CN" altLang="en-US" sz="1600" dirty="0"/>
                        </a:p>
                      </a:txBody>
                      <a:tcPr/>
                    </a:tc>
                    <a:tc>
                      <a:txBody>
                        <a:bodyPr/>
                        <a:lstStyle/>
                        <a:p>
                          <a:pPr algn="ctr"/>
                          <a:r>
                            <a:rPr lang="en-US" altLang="zh-CN" sz="1600" dirty="0"/>
                            <a:t>Charge</a:t>
                          </a:r>
                          <a:endParaRPr lang="en-US" altLang="zh-CN" sz="1600" dirty="0"/>
                        </a:p>
                        <a:p>
                          <a:pPr algn="ctr"/>
                          <a:r>
                            <a:rPr lang="en-US" altLang="zh-CN" sz="1600" dirty="0"/>
                            <a:t>(e)</a:t>
                          </a:r>
                          <a:endParaRPr lang="zh-CN" altLang="en-US" sz="1600" dirty="0"/>
                        </a:p>
                      </a:txBody>
                      <a:tcPr/>
                    </a:tc>
                    <a:tc>
                      <a:txBody>
                        <a:bodyPr/>
                        <a:lstStyle/>
                        <a:p>
                          <a:pPr algn="ctr"/>
                          <a:r>
                            <a:rPr lang="en-US" altLang="zh-CN" sz="1600" dirty="0"/>
                            <a:t>Time</a:t>
                          </a:r>
                          <a:endParaRPr lang="en-US" altLang="zh-CN" sz="1600" dirty="0"/>
                        </a:p>
                        <a:p>
                          <a:pPr algn="ctr"/>
                          <a:r>
                            <a:rPr lang="en-US" altLang="zh-CN" sz="1600" dirty="0"/>
                            <a:t>(ns)</a:t>
                          </a:r>
                          <a:endParaRPr lang="zh-CN" altLang="en-US" sz="1600" dirty="0"/>
                        </a:p>
                      </a:txBody>
                      <a:tcPr/>
                    </a:tc>
                  </a:tr>
                  <a:tr h="225766">
                    <a:tc>
                      <a:txBody>
                        <a:bodyPr/>
                        <a:lstStyle/>
                        <a:p>
                          <a:pPr algn="ctr"/>
                          <a:r>
                            <a:rPr lang="en-US" altLang="zh-CN" sz="1600" dirty="0"/>
                            <a:t>0</a:t>
                          </a:r>
                          <a:endParaRPr lang="zh-CN" altLang="en-US" sz="1600" dirty="0"/>
                        </a:p>
                      </a:txBody>
                      <a:tcPr/>
                    </a:tc>
                    <a:tc>
                      <a:txBody>
                        <a:bodyPr/>
                        <a:lstStyle/>
                        <a:p>
                          <a:pPr algn="ctr"/>
                          <a:r>
                            <a:rPr lang="en-US" altLang="zh-CN" sz="1600" dirty="0"/>
                            <a:t>420</a:t>
                          </a:r>
                          <a:endParaRPr lang="zh-CN" altLang="en-US" sz="1600" dirty="0"/>
                        </a:p>
                      </a:txBody>
                      <a:tcPr/>
                    </a:tc>
                    <a:tc>
                      <a:txBody>
                        <a:bodyPr/>
                        <a:lstStyle/>
                        <a:p>
                          <a:pPr algn="ctr"/>
                          <a:r>
                            <a:rPr lang="en-US" altLang="zh-CN" sz="1600" dirty="0"/>
                            <a:t>123</a:t>
                          </a:r>
                          <a:endParaRPr lang="zh-CN" altLang="en-US" sz="1600" dirty="0"/>
                        </a:p>
                      </a:txBody>
                      <a:tcPr/>
                    </a:tc>
                  </a:tr>
                  <a:tr h="225766">
                    <a:tc>
                      <a:txBody>
                        <a:bodyPr/>
                        <a:lstStyle/>
                        <a:p>
                          <a:pPr algn="ctr"/>
                          <a:r>
                            <a:rPr lang="en-US" altLang="zh-CN" sz="1600" dirty="0"/>
                            <a:t>2um</a:t>
                          </a:r>
                          <a:endParaRPr lang="zh-CN" altLang="en-US" sz="1600" dirty="0"/>
                        </a:p>
                      </a:txBody>
                      <a:tcPr/>
                    </a:tc>
                    <a:tc>
                      <a:txBody>
                        <a:bodyPr/>
                        <a:lstStyle/>
                        <a:p>
                          <a:pPr algn="ctr"/>
                          <a:r>
                            <a:rPr lang="en-US" altLang="zh-CN" sz="1600" dirty="0"/>
                            <a:t>530</a:t>
                          </a:r>
                          <a:endParaRPr lang="zh-CN" altLang="en-US" sz="1600" dirty="0"/>
                        </a:p>
                      </a:txBody>
                      <a:tcPr/>
                    </a:tc>
                    <a:tc>
                      <a:txBody>
                        <a:bodyPr/>
                        <a:lstStyle/>
                        <a:p>
                          <a:pPr algn="ctr"/>
                          <a:r>
                            <a:rPr lang="en-US" altLang="zh-CN" sz="1600" dirty="0"/>
                            <a:t>118</a:t>
                          </a:r>
                          <a:endParaRPr lang="zh-CN" altLang="en-US" sz="1600" dirty="0"/>
                        </a:p>
                      </a:txBody>
                      <a:tcPr/>
                    </a:tc>
                  </a:tr>
                  <a:tr h="225766">
                    <a:tc>
                      <a:txBody>
                        <a:bodyPr/>
                        <a:lstStyle/>
                        <a:p>
                          <a:pPr algn="ctr"/>
                          <a:r>
                            <a:rPr lang="en-US" altLang="zh-CN" sz="1600" dirty="0"/>
                            <a:t>4um</a:t>
                          </a:r>
                          <a:endParaRPr lang="zh-CN" altLang="en-US" sz="1600" dirty="0"/>
                        </a:p>
                      </a:txBody>
                      <a:tcPr/>
                    </a:tc>
                    <a:tc>
                      <a:txBody>
                        <a:bodyPr/>
                        <a:lstStyle/>
                        <a:p>
                          <a:pPr algn="ctr"/>
                          <a:r>
                            <a:rPr lang="en-US" altLang="zh-CN" sz="1600" dirty="0"/>
                            <a:t>597</a:t>
                          </a:r>
                          <a:endParaRPr lang="zh-CN" altLang="en-US" sz="1600" dirty="0"/>
                        </a:p>
                      </a:txBody>
                      <a:tcPr/>
                    </a:tc>
                    <a:tc>
                      <a:txBody>
                        <a:bodyPr/>
                        <a:lstStyle/>
                        <a:p>
                          <a:pPr algn="ctr"/>
                          <a:r>
                            <a:rPr lang="en-US" altLang="zh-CN" sz="1600" dirty="0"/>
                            <a:t>110</a:t>
                          </a:r>
                          <a:endParaRPr lang="zh-CN" altLang="en-US" sz="1600" dirty="0"/>
                        </a:p>
                      </a:txBody>
                      <a:tcPr/>
                    </a:tc>
                  </a:tr>
                  <a:tr h="225766">
                    <a:tc>
                      <a:txBody>
                        <a:bodyPr/>
                        <a:lstStyle/>
                        <a:p>
                          <a:pPr algn="ctr"/>
                          <a:r>
                            <a:rPr lang="en-US" altLang="zh-CN" sz="1600" dirty="0"/>
                            <a:t>5um</a:t>
                          </a:r>
                          <a:endParaRPr lang="zh-CN" altLang="en-US" sz="1600" dirty="0"/>
                        </a:p>
                      </a:txBody>
                      <a:tcPr/>
                    </a:tc>
                    <a:tc>
                      <a:txBody>
                        <a:bodyPr/>
                        <a:lstStyle/>
                        <a:p>
                          <a:pPr algn="ctr"/>
                          <a:r>
                            <a:rPr lang="en-US" altLang="zh-CN" sz="1600" dirty="0"/>
                            <a:t>721</a:t>
                          </a:r>
                          <a:endParaRPr lang="zh-CN" altLang="en-US" sz="1600" dirty="0"/>
                        </a:p>
                      </a:txBody>
                      <a:tcPr/>
                    </a:tc>
                    <a:tc>
                      <a:txBody>
                        <a:bodyPr/>
                        <a:lstStyle/>
                        <a:p>
                          <a:pPr algn="ctr"/>
                          <a:r>
                            <a:rPr lang="en-US" altLang="zh-CN" sz="1600" dirty="0"/>
                            <a:t>103</a:t>
                          </a:r>
                          <a:endParaRPr lang="zh-CN" altLang="en-US" sz="1600" dirty="0"/>
                        </a:p>
                      </a:txBody>
                      <a:tcPr/>
                    </a:tc>
                  </a:tr>
                </a:tbl>
              </a:graphicData>
            </a:graphic>
          </p:graphicFrame>
        </mc:Choice>
        <mc:Fallback>
          <p:graphicFrame>
            <p:nvGraphicFramePr>
              <p:cNvPr id="34" name="表格 12"/>
              <p:cNvGraphicFramePr>
                <a:graphicFrameLocks noGrp="1"/>
              </p:cNvGraphicFramePr>
              <p:nvPr/>
            </p:nvGraphicFramePr>
            <p:xfrm>
              <a:off x="3351424" y="4707161"/>
              <a:ext cx="3215903" cy="1920240"/>
            </p:xfrm>
            <a:graphic>
              <a:graphicData uri="http://schemas.openxmlformats.org/drawingml/2006/table">
                <a:tbl>
                  <a:tblPr firstRow="1" bandRow="1">
                    <a:tableStyleId>{5C22544A-7EE6-4342-B048-85BDC9FD1C3A}</a:tableStyleId>
                  </a:tblPr>
                  <a:tblGrid>
                    <a:gridCol w="1199679"/>
                    <a:gridCol w="1008112"/>
                    <a:gridCol w="1008112"/>
                  </a:tblGrid>
                  <a:tr h="579120">
                    <a:tc>
                      <a:txBody>
                        <a:bodyPr/>
                        <a:lstStyle/>
                        <a:p>
                          <a:endParaRPr lang="zh-CN"/>
                        </a:p>
                      </a:txBody>
                      <a:tcPr>
                        <a:blipFill>
                          <a:blip r:embed="rId8"/>
                        </a:blipFill>
                      </a:tcPr>
                    </a:tc>
                    <a:tc>
                      <a:txBody>
                        <a:bodyPr/>
                        <a:lstStyle/>
                        <a:p>
                          <a:pPr algn="ctr"/>
                          <a:r>
                            <a:rPr lang="en-US" altLang="zh-CN" sz="1600" dirty="0"/>
                            <a:t>Charge</a:t>
                          </a:r>
                          <a:endParaRPr lang="en-US" altLang="zh-CN" sz="1600" dirty="0"/>
                        </a:p>
                        <a:p>
                          <a:pPr algn="ctr"/>
                          <a:r>
                            <a:rPr lang="en-US" altLang="zh-CN" sz="1600" dirty="0"/>
                            <a:t>(e)</a:t>
                          </a:r>
                          <a:endParaRPr lang="zh-CN" altLang="en-US" sz="1600" dirty="0"/>
                        </a:p>
                      </a:txBody>
                      <a:tcPr/>
                    </a:tc>
                    <a:tc>
                      <a:txBody>
                        <a:bodyPr/>
                        <a:lstStyle/>
                        <a:p>
                          <a:pPr algn="ctr"/>
                          <a:r>
                            <a:rPr lang="en-US" altLang="zh-CN" sz="1600" dirty="0"/>
                            <a:t>Time</a:t>
                          </a:r>
                          <a:endParaRPr lang="en-US" altLang="zh-CN" sz="1600" dirty="0"/>
                        </a:p>
                        <a:p>
                          <a:pPr algn="ctr"/>
                          <a:r>
                            <a:rPr lang="en-US" altLang="zh-CN" sz="1600" dirty="0"/>
                            <a:t>(ns)</a:t>
                          </a:r>
                          <a:endParaRPr lang="zh-CN" altLang="en-US" sz="1600" dirty="0"/>
                        </a:p>
                      </a:txBody>
                      <a:tcPr/>
                    </a:tc>
                  </a:tr>
                  <a:tr h="225766">
                    <a:tc>
                      <a:txBody>
                        <a:bodyPr/>
                        <a:lstStyle/>
                        <a:p>
                          <a:pPr algn="ctr"/>
                          <a:r>
                            <a:rPr lang="en-US" altLang="zh-CN" sz="1600" dirty="0"/>
                            <a:t>0</a:t>
                          </a:r>
                          <a:endParaRPr lang="zh-CN" altLang="en-US" sz="1600" dirty="0"/>
                        </a:p>
                      </a:txBody>
                      <a:tcPr/>
                    </a:tc>
                    <a:tc>
                      <a:txBody>
                        <a:bodyPr/>
                        <a:lstStyle/>
                        <a:p>
                          <a:pPr algn="ctr"/>
                          <a:r>
                            <a:rPr lang="en-US" altLang="zh-CN" sz="1600" dirty="0"/>
                            <a:t>420</a:t>
                          </a:r>
                          <a:endParaRPr lang="zh-CN" altLang="en-US" sz="1600" dirty="0"/>
                        </a:p>
                      </a:txBody>
                      <a:tcPr/>
                    </a:tc>
                    <a:tc>
                      <a:txBody>
                        <a:bodyPr/>
                        <a:lstStyle/>
                        <a:p>
                          <a:pPr algn="ctr"/>
                          <a:r>
                            <a:rPr lang="en-US" altLang="zh-CN" sz="1600" dirty="0"/>
                            <a:t>123</a:t>
                          </a:r>
                          <a:endParaRPr lang="zh-CN" altLang="en-US" sz="1600" dirty="0"/>
                        </a:p>
                      </a:txBody>
                      <a:tcPr/>
                    </a:tc>
                  </a:tr>
                  <a:tr h="225766">
                    <a:tc>
                      <a:txBody>
                        <a:bodyPr/>
                        <a:lstStyle/>
                        <a:p>
                          <a:pPr algn="ctr"/>
                          <a:r>
                            <a:rPr lang="en-US" altLang="zh-CN" sz="1600" dirty="0"/>
                            <a:t>2um</a:t>
                          </a:r>
                          <a:endParaRPr lang="zh-CN" altLang="en-US" sz="1600" dirty="0"/>
                        </a:p>
                      </a:txBody>
                      <a:tcPr/>
                    </a:tc>
                    <a:tc>
                      <a:txBody>
                        <a:bodyPr/>
                        <a:lstStyle/>
                        <a:p>
                          <a:pPr algn="ctr"/>
                          <a:r>
                            <a:rPr lang="en-US" altLang="zh-CN" sz="1600" dirty="0"/>
                            <a:t>530</a:t>
                          </a:r>
                          <a:endParaRPr lang="zh-CN" altLang="en-US" sz="1600" dirty="0"/>
                        </a:p>
                      </a:txBody>
                      <a:tcPr/>
                    </a:tc>
                    <a:tc>
                      <a:txBody>
                        <a:bodyPr/>
                        <a:lstStyle/>
                        <a:p>
                          <a:pPr algn="ctr"/>
                          <a:r>
                            <a:rPr lang="en-US" altLang="zh-CN" sz="1600" dirty="0"/>
                            <a:t>118</a:t>
                          </a:r>
                          <a:endParaRPr lang="zh-CN" altLang="en-US" sz="1600" dirty="0"/>
                        </a:p>
                      </a:txBody>
                      <a:tcPr/>
                    </a:tc>
                  </a:tr>
                  <a:tr h="225766">
                    <a:tc>
                      <a:txBody>
                        <a:bodyPr/>
                        <a:lstStyle/>
                        <a:p>
                          <a:pPr algn="ctr"/>
                          <a:r>
                            <a:rPr lang="en-US" altLang="zh-CN" sz="1600" dirty="0"/>
                            <a:t>4um</a:t>
                          </a:r>
                          <a:endParaRPr lang="zh-CN" altLang="en-US" sz="1600" dirty="0"/>
                        </a:p>
                      </a:txBody>
                      <a:tcPr/>
                    </a:tc>
                    <a:tc>
                      <a:txBody>
                        <a:bodyPr/>
                        <a:lstStyle/>
                        <a:p>
                          <a:pPr algn="ctr"/>
                          <a:r>
                            <a:rPr lang="en-US" altLang="zh-CN" sz="1600" dirty="0"/>
                            <a:t>597</a:t>
                          </a:r>
                          <a:endParaRPr lang="zh-CN" altLang="en-US" sz="1600" dirty="0"/>
                        </a:p>
                      </a:txBody>
                      <a:tcPr/>
                    </a:tc>
                    <a:tc>
                      <a:txBody>
                        <a:bodyPr/>
                        <a:lstStyle/>
                        <a:p>
                          <a:pPr algn="ctr"/>
                          <a:r>
                            <a:rPr lang="en-US" altLang="zh-CN" sz="1600" dirty="0"/>
                            <a:t>110</a:t>
                          </a:r>
                          <a:endParaRPr lang="zh-CN" altLang="en-US" sz="1600" dirty="0"/>
                        </a:p>
                      </a:txBody>
                      <a:tcPr/>
                    </a:tc>
                  </a:tr>
                  <a:tr h="225766">
                    <a:tc>
                      <a:txBody>
                        <a:bodyPr/>
                        <a:lstStyle/>
                        <a:p>
                          <a:pPr algn="ctr"/>
                          <a:r>
                            <a:rPr lang="en-US" altLang="zh-CN" sz="1600" dirty="0"/>
                            <a:t>5um</a:t>
                          </a:r>
                          <a:endParaRPr lang="zh-CN" altLang="en-US" sz="1600" dirty="0"/>
                        </a:p>
                      </a:txBody>
                      <a:tcPr/>
                    </a:tc>
                    <a:tc>
                      <a:txBody>
                        <a:bodyPr/>
                        <a:lstStyle/>
                        <a:p>
                          <a:pPr algn="ctr"/>
                          <a:r>
                            <a:rPr lang="en-US" altLang="zh-CN" sz="1600" dirty="0"/>
                            <a:t>721</a:t>
                          </a:r>
                          <a:endParaRPr lang="zh-CN" altLang="en-US" sz="1600" dirty="0"/>
                        </a:p>
                      </a:txBody>
                      <a:tcPr/>
                    </a:tc>
                    <a:tc>
                      <a:txBody>
                        <a:bodyPr/>
                        <a:lstStyle/>
                        <a:p>
                          <a:pPr algn="ctr"/>
                          <a:r>
                            <a:rPr lang="en-US" altLang="zh-CN" sz="1600" dirty="0"/>
                            <a:t>103</a:t>
                          </a:r>
                          <a:endParaRPr lang="zh-CN" altLang="en-US" sz="1600" dirty="0"/>
                        </a:p>
                      </a:txBody>
                      <a:tcPr/>
                    </a:tc>
                  </a:tr>
                </a:tbl>
              </a:graphicData>
            </a:graphic>
          </p:graphicFrame>
        </mc:Fallback>
      </mc:AlternateContent>
      <p:sp>
        <p:nvSpPr>
          <p:cNvPr id="36" name="文本框 28"/>
          <p:cNvSpPr txBox="1">
            <a:spLocks noChangeArrowheads="1"/>
          </p:cNvSpPr>
          <p:nvPr/>
        </p:nvSpPr>
        <p:spPr bwMode="auto">
          <a:xfrm>
            <a:off x="320019" y="3868212"/>
            <a:ext cx="172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en-US" altLang="zh-CN" sz="1600" dirty="0" smtClean="0">
                <a:latin typeface="黑体" panose="02010609060101010101" charset="-122"/>
                <a:cs typeface="Times New Roman" panose="02020603050405020304" pitchFamily="18" charset="0"/>
              </a:rPr>
              <a:t>Pixel</a:t>
            </a:r>
            <a:r>
              <a:rPr lang="zh-CN" altLang="en-US" sz="1600" dirty="0" smtClean="0">
                <a:latin typeface="黑体" panose="02010609060101010101" charset="-122"/>
                <a:cs typeface="Times New Roman" panose="02020603050405020304" pitchFamily="18" charset="0"/>
              </a:rPr>
              <a:t>型仿真模型</a:t>
            </a:r>
            <a:endParaRPr lang="en-US" altLang="zh-CN" sz="1600" dirty="0">
              <a:latin typeface="黑体" panose="02010609060101010101" charset="-122"/>
              <a:cs typeface="Times New Roman" panose="02020603050405020304" pitchFamily="18" charset="0"/>
            </a:endParaRPr>
          </a:p>
        </p:txBody>
      </p:sp>
      <p:sp>
        <p:nvSpPr>
          <p:cNvPr id="37" name="文本框 28"/>
          <p:cNvSpPr txBox="1">
            <a:spLocks noChangeArrowheads="1"/>
          </p:cNvSpPr>
          <p:nvPr/>
        </p:nvSpPr>
        <p:spPr bwMode="auto">
          <a:xfrm>
            <a:off x="437303" y="5692404"/>
            <a:ext cx="172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en-US" altLang="zh-CN" sz="1600" dirty="0" smtClean="0">
                <a:latin typeface="黑体" panose="02010609060101010101" charset="-122"/>
                <a:cs typeface="Times New Roman" panose="02020603050405020304" pitchFamily="18" charset="0"/>
              </a:rPr>
              <a:t>Strip</a:t>
            </a:r>
            <a:r>
              <a:rPr lang="zh-CN" altLang="en-US" sz="1600" dirty="0" smtClean="0">
                <a:latin typeface="黑体" panose="02010609060101010101" charset="-122"/>
                <a:cs typeface="Times New Roman" panose="02020603050405020304" pitchFamily="18" charset="0"/>
              </a:rPr>
              <a:t>型仿真模型</a:t>
            </a:r>
            <a:endParaRPr lang="en-US" altLang="zh-CN" sz="1600" dirty="0">
              <a:latin typeface="黑体" panose="02010609060101010101" charset="-122"/>
              <a:cs typeface="Times New Roman" panose="02020603050405020304" pitchFamily="18" charset="0"/>
            </a:endParaRPr>
          </a:p>
        </p:txBody>
      </p:sp>
      <p:sp>
        <p:nvSpPr>
          <p:cNvPr id="38" name="文本框 28"/>
          <p:cNvSpPr txBox="1">
            <a:spLocks noChangeArrowheads="1"/>
          </p:cNvSpPr>
          <p:nvPr/>
        </p:nvSpPr>
        <p:spPr bwMode="auto">
          <a:xfrm>
            <a:off x="3892819" y="925009"/>
            <a:ext cx="172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en-US" altLang="zh-CN" sz="1600" dirty="0" smtClean="0">
                <a:latin typeface="黑体" panose="02010609060101010101" charset="-122"/>
                <a:cs typeface="Times New Roman" panose="02020603050405020304" pitchFamily="18" charset="0"/>
              </a:rPr>
              <a:t>Pixel</a:t>
            </a:r>
            <a:r>
              <a:rPr lang="zh-CN" altLang="en-US" sz="1600" dirty="0" smtClean="0">
                <a:latin typeface="黑体" panose="02010609060101010101" charset="-122"/>
                <a:cs typeface="Times New Roman" panose="02020603050405020304" pitchFamily="18" charset="0"/>
              </a:rPr>
              <a:t>型仿真结果</a:t>
            </a:r>
            <a:endParaRPr lang="en-US" altLang="zh-CN" sz="1600" dirty="0">
              <a:latin typeface="黑体" panose="02010609060101010101" charset="-122"/>
              <a:cs typeface="Times New Roman" panose="02020603050405020304" pitchFamily="18" charset="0"/>
            </a:endParaRPr>
          </a:p>
        </p:txBody>
      </p:sp>
      <p:sp>
        <p:nvSpPr>
          <p:cNvPr id="39" name="文本框 28"/>
          <p:cNvSpPr txBox="1">
            <a:spLocks noChangeArrowheads="1"/>
          </p:cNvSpPr>
          <p:nvPr/>
        </p:nvSpPr>
        <p:spPr bwMode="auto">
          <a:xfrm>
            <a:off x="9001436" y="916797"/>
            <a:ext cx="172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en-US" altLang="zh-CN" sz="1600" dirty="0" smtClean="0">
                <a:latin typeface="黑体" panose="02010609060101010101" charset="-122"/>
                <a:cs typeface="Times New Roman" panose="02020603050405020304" pitchFamily="18" charset="0"/>
              </a:rPr>
              <a:t>Strip</a:t>
            </a:r>
            <a:r>
              <a:rPr lang="zh-CN" altLang="en-US" sz="1600" dirty="0" smtClean="0">
                <a:latin typeface="黑体" panose="02010609060101010101" charset="-122"/>
                <a:cs typeface="Times New Roman" panose="02020603050405020304" pitchFamily="18" charset="0"/>
              </a:rPr>
              <a:t>型仿真结果</a:t>
            </a:r>
            <a:endParaRPr lang="en-US" altLang="zh-CN" sz="1600" dirty="0">
              <a:latin typeface="黑体" panose="02010609060101010101" charset="-122"/>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像素</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阵列读出电路</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33"/>
          <p:cNvSpPr txBox="1">
            <a:spLocks noChangeArrowheads="1"/>
          </p:cNvSpPr>
          <p:nvPr/>
        </p:nvSpPr>
        <p:spPr bwMode="auto">
          <a:xfrm>
            <a:off x="5604581" y="1944324"/>
            <a:ext cx="6051711" cy="3538220"/>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smtClean="0">
                <a:solidFill>
                  <a:srgbClr val="002060"/>
                </a:solidFill>
                <a:sym typeface="+mn-ea"/>
              </a:rPr>
              <a:t>读出电路要求同时实现</a:t>
            </a:r>
            <a:r>
              <a:rPr lang="zh-CN" altLang="en-US" sz="2000" dirty="0" smtClean="0">
                <a:solidFill>
                  <a:srgbClr val="FF0000"/>
                </a:solidFill>
                <a:sym typeface="+mn-ea"/>
              </a:rPr>
              <a:t>位置、时间、电荷测量</a:t>
            </a:r>
            <a:endParaRPr lang="en-US" altLang="zh-CN" sz="2000" dirty="0" smtClean="0">
              <a:solidFill>
                <a:srgbClr val="FF0000"/>
              </a:solidFill>
              <a:sym typeface="+mn-ea"/>
            </a:endParaRPr>
          </a:p>
          <a:p>
            <a:pPr marL="285750" indent="-285750">
              <a:buClr>
                <a:srgbClr val="0B3491"/>
              </a:buClr>
              <a:buFont typeface="Wingdings" panose="05000000000000000000" charset="0"/>
              <a:buChar char="n"/>
            </a:pPr>
            <a:r>
              <a:rPr lang="zh-CN" altLang="en-US" sz="2000" dirty="0" smtClean="0">
                <a:solidFill>
                  <a:srgbClr val="002060"/>
                </a:solidFill>
                <a:sym typeface="+mn-ea"/>
              </a:rPr>
              <a:t>像素内的电路实现放大、甄别、时间戳锁存</a:t>
            </a:r>
            <a:r>
              <a:rPr lang="en-US" altLang="zh-CN" sz="2000" dirty="0" smtClean="0">
                <a:solidFill>
                  <a:srgbClr val="002060"/>
                </a:solidFill>
                <a:sym typeface="+mn-ea"/>
              </a:rPr>
              <a:t> </a:t>
            </a:r>
            <a:endParaRPr lang="en-US" altLang="zh-CN" sz="2000" dirty="0">
              <a:solidFill>
                <a:srgbClr val="C00000"/>
              </a:solidFill>
              <a:sym typeface="+mn-ea"/>
            </a:endParaRPr>
          </a:p>
          <a:p>
            <a:pPr marL="585470" lvl="1" indent="-342900">
              <a:lnSpc>
                <a:spcPct val="150000"/>
              </a:lnSpc>
              <a:buClr>
                <a:srgbClr val="0B3491"/>
              </a:buClr>
              <a:buFont typeface="Wingdings" panose="05000000000000000000" charset="0"/>
              <a:buChar char="p"/>
            </a:pPr>
            <a:r>
              <a:rPr lang="zh-CN" altLang="en-US" b="1" dirty="0">
                <a:solidFill>
                  <a:srgbClr val="002060"/>
                </a:solidFill>
                <a:latin typeface="微软雅黑" panose="020B0503020204020204" pitchFamily="34" charset="-122"/>
                <a:ea typeface="微软雅黑" panose="020B0503020204020204" pitchFamily="34" charset="-122"/>
                <a:sym typeface="+mn-ea"/>
              </a:rPr>
              <a:t>甄别器输出信号前沿表征达到时间</a:t>
            </a:r>
            <a:endParaRPr lang="en-US" altLang="zh-CN" b="1" dirty="0">
              <a:solidFill>
                <a:srgbClr val="002060"/>
              </a:solidFill>
              <a:latin typeface="微软雅黑" panose="020B0503020204020204" pitchFamily="34" charset="-122"/>
              <a:ea typeface="微软雅黑" panose="020B0503020204020204" pitchFamily="34" charset="-122"/>
              <a:sym typeface="+mn-ea"/>
            </a:endParaRPr>
          </a:p>
          <a:p>
            <a:pPr marL="585470" lvl="1" indent="-342900">
              <a:lnSpc>
                <a:spcPct val="150000"/>
              </a:lnSpc>
              <a:buClr>
                <a:srgbClr val="0B3491"/>
              </a:buClr>
              <a:buFont typeface="Wingdings" panose="05000000000000000000" charset="0"/>
              <a:buChar char="p"/>
            </a:pPr>
            <a:r>
              <a:rPr lang="zh-CN" altLang="en-US" b="1" dirty="0">
                <a:solidFill>
                  <a:srgbClr val="002060"/>
                </a:solidFill>
                <a:latin typeface="微软雅黑" panose="020B0503020204020204" pitchFamily="34" charset="-122"/>
                <a:ea typeface="微软雅黑" panose="020B0503020204020204" pitchFamily="34" charset="-122"/>
                <a:sym typeface="+mn-ea"/>
              </a:rPr>
              <a:t>甄别器输出信号脉宽表征电荷量</a:t>
            </a:r>
            <a:endParaRPr lang="en-US" altLang="zh-CN" b="1" dirty="0">
              <a:solidFill>
                <a:srgbClr val="002060"/>
              </a:solidFill>
              <a:latin typeface="微软雅黑" panose="020B0503020204020204" pitchFamily="34" charset="-122"/>
              <a:ea typeface="微软雅黑" panose="020B0503020204020204" pitchFamily="34" charset="-122"/>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采用</a:t>
            </a:r>
            <a:r>
              <a:rPr lang="zh-CN" altLang="en-US" sz="2000" dirty="0">
                <a:solidFill>
                  <a:srgbClr val="FF0000"/>
                </a:solidFill>
                <a:sym typeface="+mn-ea"/>
              </a:rPr>
              <a:t>数据驱动型</a:t>
            </a:r>
            <a:r>
              <a:rPr lang="zh-CN" altLang="en-US" sz="2000" dirty="0">
                <a:solidFill>
                  <a:srgbClr val="002060"/>
                </a:solidFill>
                <a:sym typeface="+mn-ea"/>
              </a:rPr>
              <a:t>读出方式提供事例率、降低</a:t>
            </a:r>
            <a:r>
              <a:rPr lang="zh-CN" altLang="en-US" sz="2000" dirty="0" smtClean="0">
                <a:solidFill>
                  <a:srgbClr val="002060"/>
                </a:solidFill>
                <a:sym typeface="+mn-ea"/>
              </a:rPr>
              <a:t>功耗</a:t>
            </a:r>
            <a:endParaRPr lang="en-US" altLang="zh-CN" sz="2000" dirty="0" smtClean="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外围电路进行数据汇总、串行化；提供电压和电流偏置、片上配置等</a:t>
            </a:r>
            <a:endParaRPr lang="zh-CN" altLang="en-US"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片上集成</a:t>
            </a:r>
            <a:r>
              <a:rPr lang="zh-CN" altLang="en-US" sz="2000" dirty="0">
                <a:solidFill>
                  <a:srgbClr val="FF0000"/>
                </a:solidFill>
                <a:sym typeface="+mn-ea"/>
              </a:rPr>
              <a:t>稳压电源</a:t>
            </a:r>
            <a:r>
              <a:rPr lang="zh-CN" altLang="en-US" sz="2000" dirty="0">
                <a:solidFill>
                  <a:srgbClr val="002060"/>
                </a:solidFill>
                <a:sym typeface="+mn-ea"/>
              </a:rPr>
              <a:t>，保障</a:t>
            </a:r>
            <a:r>
              <a:rPr lang="en-US" altLang="zh-CN" sz="2000" dirty="0">
                <a:solidFill>
                  <a:srgbClr val="002060"/>
                </a:solidFill>
                <a:sym typeface="+mn-ea"/>
              </a:rPr>
              <a:t>MAPS</a:t>
            </a:r>
            <a:r>
              <a:rPr lang="zh-CN" altLang="en-US" sz="2000" dirty="0">
                <a:solidFill>
                  <a:srgbClr val="002060"/>
                </a:solidFill>
                <a:sym typeface="+mn-ea"/>
              </a:rPr>
              <a:t>电路</a:t>
            </a:r>
            <a:r>
              <a:rPr lang="zh-CN" altLang="en-US" sz="2000" dirty="0" smtClean="0">
                <a:solidFill>
                  <a:srgbClr val="002060"/>
                </a:solidFill>
                <a:sym typeface="+mn-ea"/>
              </a:rPr>
              <a:t>性能</a:t>
            </a:r>
            <a:endParaRPr lang="zh-CN" altLang="en-US" sz="2000" dirty="0">
              <a:solidFill>
                <a:srgbClr val="002060"/>
              </a:solidFill>
              <a:sym typeface="+mn-ea"/>
            </a:endParaRPr>
          </a:p>
        </p:txBody>
      </p:sp>
      <p:graphicFrame>
        <p:nvGraphicFramePr>
          <p:cNvPr id="10" name="对象 9"/>
          <p:cNvGraphicFramePr>
            <a:graphicFrameLocks noChangeAspect="1"/>
          </p:cNvGraphicFramePr>
          <p:nvPr/>
        </p:nvGraphicFramePr>
        <p:xfrm>
          <a:off x="523313" y="1750361"/>
          <a:ext cx="4715070" cy="4273525"/>
        </p:xfrm>
        <a:graphic>
          <a:graphicData uri="http://schemas.openxmlformats.org/presentationml/2006/ole">
            <mc:AlternateContent xmlns:mc="http://schemas.openxmlformats.org/markup-compatibility/2006">
              <mc:Choice xmlns:v="urn:schemas-microsoft-com:vml" Requires="v">
                <p:oleObj spid="_x0000_s1040" name="Visio" r:id="rId1" imgW="3550285" imgH="3229610" progId="Visio.Drawing.15">
                  <p:embed/>
                </p:oleObj>
              </mc:Choice>
              <mc:Fallback>
                <p:oleObj name="Visio" r:id="rId1" imgW="3550285" imgH="3229610" progId="Visio.Drawing.15">
                  <p:embed/>
                  <p:pic>
                    <p:nvPicPr>
                      <p:cNvPr id="0" name="对象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13" y="1750361"/>
                        <a:ext cx="4715070" cy="4273525"/>
                      </a:xfrm>
                      <a:prstGeom prst="rect">
                        <a:avLst/>
                      </a:prstGeom>
                      <a:noFill/>
                    </p:spPr>
                  </p:pic>
                </p:oleObj>
              </mc:Fallback>
            </mc:AlternateContent>
          </a:graphicData>
        </a:graphic>
      </p:graphicFrame>
      <p:sp>
        <p:nvSpPr>
          <p:cNvPr id="11" name="文本框 10"/>
          <p:cNvSpPr txBox="1"/>
          <p:nvPr/>
        </p:nvSpPr>
        <p:spPr>
          <a:xfrm>
            <a:off x="451888" y="936498"/>
            <a:ext cx="3966845" cy="429895"/>
          </a:xfrm>
          <a:prstGeom prst="rect">
            <a:avLst/>
          </a:prstGeom>
          <a:solidFill>
            <a:schemeClr val="bg1"/>
          </a:solidFill>
        </p:spPr>
        <p:txBody>
          <a:bodyPr wrap="square" rtlCol="0" anchor="t">
            <a:spAutoFit/>
          </a:bodyPr>
          <a:lstStyle/>
          <a:p>
            <a:pPr algn="ctr"/>
            <a:r>
              <a:rPr lang="zh-CN" altLang="en-US" sz="2200" b="1" kern="100" dirty="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rPr>
              <a:t>MAPS读出电路整体架构设计</a:t>
            </a:r>
            <a:endParaRPr lang="zh-CN" altLang="en-US" sz="2200" b="1" kern="100" dirty="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像素</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阵列读出电路设计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1888" y="936498"/>
            <a:ext cx="3966845" cy="430887"/>
          </a:xfrm>
          <a:prstGeom prst="rect">
            <a:avLst/>
          </a:prstGeom>
          <a:solidFill>
            <a:schemeClr val="bg1"/>
          </a:solidFill>
        </p:spPr>
        <p:txBody>
          <a:bodyPr wrap="square" rtlCol="0" anchor="t">
            <a:spAutoFit/>
          </a:bodyPr>
          <a:lstStyle/>
          <a:p>
            <a:r>
              <a:rPr lang="zh-CN" altLang="en-US" sz="2200" b="1" kern="100" dirty="0" smtClean="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rPr>
              <a:t>像素内电路设计 </a:t>
            </a:r>
            <a:r>
              <a:rPr lang="en-US" altLang="zh-CN" sz="2200" b="1" kern="100" dirty="0" smtClean="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200" b="1" kern="100" dirty="0" smtClean="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rPr>
              <a:t>模拟前端</a:t>
            </a:r>
            <a:endParaRPr lang="zh-CN" altLang="en-US" sz="2200" b="1" kern="100" dirty="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aphicFrame>
        <p:nvGraphicFramePr>
          <p:cNvPr id="11" name="对象 10"/>
          <p:cNvGraphicFramePr>
            <a:graphicFrameLocks noChangeAspect="1"/>
          </p:cNvGraphicFramePr>
          <p:nvPr/>
        </p:nvGraphicFramePr>
        <p:xfrm>
          <a:off x="682334" y="1474184"/>
          <a:ext cx="3637046" cy="3186882"/>
        </p:xfrm>
        <a:graphic>
          <a:graphicData uri="http://schemas.openxmlformats.org/presentationml/2006/ole">
            <mc:AlternateContent xmlns:mc="http://schemas.openxmlformats.org/markup-compatibility/2006">
              <mc:Choice xmlns:v="urn:schemas-microsoft-com:vml" Requires="v">
                <p:oleObj spid="_x0000_s2066" name="Visio" r:id="rId1" imgW="7534910" imgH="6602095" progId="Visio.Drawing.15">
                  <p:embed/>
                </p:oleObj>
              </mc:Choice>
              <mc:Fallback>
                <p:oleObj name="Visio" r:id="rId1" imgW="7534910" imgH="6602095" progId="Visio.Drawing.15">
                  <p:embed/>
                  <p:pic>
                    <p:nvPicPr>
                      <p:cNvPr id="0" name="对象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334" y="1474184"/>
                        <a:ext cx="3637046" cy="3186882"/>
                      </a:xfrm>
                      <a:prstGeom prst="rect">
                        <a:avLst/>
                      </a:prstGeom>
                      <a:noFill/>
                    </p:spPr>
                  </p:pic>
                </p:oleObj>
              </mc:Fallback>
            </mc:AlternateContent>
          </a:graphicData>
        </a:graphic>
      </p:graphicFrame>
      <p:sp>
        <p:nvSpPr>
          <p:cNvPr id="12" name="矩形 11"/>
          <p:cNvSpPr/>
          <p:nvPr/>
        </p:nvSpPr>
        <p:spPr>
          <a:xfrm>
            <a:off x="451888" y="4960148"/>
            <a:ext cx="4128980" cy="1630045"/>
          </a:xfrm>
          <a:prstGeom prst="rect">
            <a:avLst/>
          </a:prstGeom>
        </p:spPr>
        <p:txBody>
          <a:bodyPr wrap="square">
            <a:spAutoFit/>
          </a:bodyPr>
          <a:lstStyle/>
          <a:p>
            <a:pPr marL="285750" lvl="0" indent="-285750" algn="l">
              <a:lnSpc>
                <a:spcPct val="125000"/>
              </a:lnSpc>
              <a:spcBef>
                <a:spcPts val="600"/>
              </a:spcBef>
              <a:buClr>
                <a:srgbClr val="0B3491"/>
              </a:buClr>
              <a:buSzTx/>
              <a:buFont typeface="Wingdings" panose="05000000000000000000" charset="0"/>
              <a:buChar char="n"/>
            </a:pPr>
            <a:r>
              <a:rPr lang="zh-CN" altLang="en-US" b="1" dirty="0">
                <a:solidFill>
                  <a:srgbClr val="002060"/>
                </a:solidFill>
                <a:latin typeface="微软雅黑" panose="020B0503020204020204" pitchFamily="34" charset="-122"/>
                <a:ea typeface="微软雅黑" panose="020B0503020204020204" pitchFamily="34" charset="-122"/>
              </a:rPr>
              <a:t>放大电路兼具滤波、信号恢复等功能</a:t>
            </a:r>
            <a:endParaRPr lang="zh-CN" altLang="en-US" b="1" dirty="0">
              <a:solidFill>
                <a:srgbClr val="002060"/>
              </a:solidFill>
              <a:latin typeface="微软雅黑" panose="020B0503020204020204" pitchFamily="34" charset="-122"/>
              <a:ea typeface="微软雅黑" panose="020B0503020204020204" pitchFamily="34" charset="-122"/>
            </a:endParaRPr>
          </a:p>
          <a:p>
            <a:pPr marL="285750" lvl="0" indent="-285750" algn="l">
              <a:lnSpc>
                <a:spcPct val="125000"/>
              </a:lnSpc>
              <a:spcBef>
                <a:spcPts val="600"/>
              </a:spcBef>
              <a:buClr>
                <a:srgbClr val="0B3491"/>
              </a:buClr>
              <a:buSzTx/>
              <a:buFont typeface="Wingdings" panose="05000000000000000000" charset="0"/>
              <a:buChar char="n"/>
            </a:pPr>
            <a:r>
              <a:rPr lang="zh-CN" altLang="en-US" b="1" dirty="0">
                <a:solidFill>
                  <a:srgbClr val="002060"/>
                </a:solidFill>
                <a:latin typeface="微软雅黑" panose="020B0503020204020204" pitchFamily="34" charset="-122"/>
                <a:ea typeface="微软雅黑" panose="020B0503020204020204" pitchFamily="34" charset="-122"/>
              </a:rPr>
              <a:t>提升信号前沿，提升时间测量性能</a:t>
            </a:r>
            <a:endParaRPr lang="zh-CN" altLang="en-US" b="1" dirty="0">
              <a:solidFill>
                <a:srgbClr val="002060"/>
              </a:solidFill>
              <a:latin typeface="微软雅黑" panose="020B0503020204020204" pitchFamily="34" charset="-122"/>
              <a:ea typeface="微软雅黑" panose="020B0503020204020204" pitchFamily="34" charset="-122"/>
            </a:endParaRPr>
          </a:p>
          <a:p>
            <a:pPr marL="285750" lvl="0" indent="-285750" algn="l">
              <a:lnSpc>
                <a:spcPct val="125000"/>
              </a:lnSpc>
              <a:spcBef>
                <a:spcPts val="600"/>
              </a:spcBef>
              <a:buClr>
                <a:srgbClr val="0B3491"/>
              </a:buClr>
              <a:buSzTx/>
              <a:buFont typeface="Wingdings" panose="05000000000000000000" charset="0"/>
              <a:buChar char="n"/>
            </a:pPr>
            <a:r>
              <a:rPr lang="zh-CN" altLang="en-US" b="1" dirty="0">
                <a:solidFill>
                  <a:srgbClr val="002060"/>
                </a:solidFill>
                <a:latin typeface="微软雅黑" panose="020B0503020204020204" pitchFamily="34" charset="-122"/>
                <a:ea typeface="微软雅黑" panose="020B0503020204020204" pitchFamily="34" charset="-122"/>
              </a:rPr>
              <a:t>优化电路参数、采用线性放电结构改善电荷测量性能</a:t>
            </a:r>
            <a:endParaRPr lang="zh-CN" altLang="en-US" b="1" dirty="0">
              <a:solidFill>
                <a:srgbClr val="002060"/>
              </a:solidFill>
              <a:latin typeface="微软雅黑" panose="020B0503020204020204" pitchFamily="34" charset="-122"/>
              <a:ea typeface="微软雅黑" panose="020B0503020204020204" pitchFamily="34" charset="-122"/>
            </a:endParaRPr>
          </a:p>
        </p:txBody>
      </p:sp>
      <p:grpSp>
        <p:nvGrpSpPr>
          <p:cNvPr id="13" name="组合 22"/>
          <p:cNvGrpSpPr/>
          <p:nvPr/>
        </p:nvGrpSpPr>
        <p:grpSpPr bwMode="auto">
          <a:xfrm>
            <a:off x="4745709" y="1045245"/>
            <a:ext cx="3266766" cy="2359721"/>
            <a:chOff x="5024922" y="1417304"/>
            <a:chExt cx="4626671" cy="3237609"/>
          </a:xfrm>
        </p:grpSpPr>
        <p:pic>
          <p:nvPicPr>
            <p:cNvPr id="14" name="图片 13"/>
            <p:cNvPicPr>
              <a:picLocks noChangeAspect="1" noChangeArrowheads="1"/>
            </p:cNvPicPr>
            <p:nvPr/>
          </p:nvPicPr>
          <p:blipFill>
            <a:blip r:embed="rId3">
              <a:extLst>
                <a:ext uri="{28A0092B-C50C-407E-A947-70E740481C1C}">
                  <a14:useLocalDpi xmlns:a14="http://schemas.microsoft.com/office/drawing/2010/main" val="0"/>
                </a:ext>
              </a:extLst>
            </a:blip>
            <a:srcRect b="1180"/>
            <a:stretch>
              <a:fillRect/>
            </a:stretch>
          </p:blipFill>
          <p:spPr bwMode="auto">
            <a:xfrm>
              <a:off x="5024922" y="1417304"/>
              <a:ext cx="4626671" cy="3237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14"/>
            <p:cNvGrpSpPr/>
            <p:nvPr/>
          </p:nvGrpSpPr>
          <p:grpSpPr bwMode="auto">
            <a:xfrm>
              <a:off x="7247829" y="1615528"/>
              <a:ext cx="1053859" cy="1415963"/>
              <a:chOff x="5633639" y="1409701"/>
              <a:chExt cx="1053858" cy="1415963"/>
            </a:xfrm>
          </p:grpSpPr>
          <p:pic>
            <p:nvPicPr>
              <p:cNvPr id="17" name="图片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639" y="1454235"/>
                <a:ext cx="200000" cy="1371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66"/>
              <p:cNvSpPr txBox="1">
                <a:spLocks noRot="1" noChangeAspect="1" noMove="1" noResize="1" noEditPoints="1" noAdjustHandles="1" noChangeArrowheads="1" noChangeShapeType="1" noTextEdit="1"/>
              </p:cNvSpPr>
              <p:nvPr/>
            </p:nvSpPr>
            <p:spPr>
              <a:xfrm>
                <a:off x="5833639" y="1409701"/>
                <a:ext cx="853858" cy="215444"/>
              </a:xfrm>
              <a:prstGeom prst="rect">
                <a:avLst/>
              </a:prstGeom>
              <a:blipFill>
                <a:blip r:embed="rId5"/>
                <a:stretch>
                  <a:fillRect b="-8333"/>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19" name="文本框 67"/>
              <p:cNvSpPr txBox="1">
                <a:spLocks noRot="1" noChangeAspect="1" noMove="1" noResize="1" noEditPoints="1" noAdjustHandles="1" noChangeArrowheads="1" noChangeShapeType="1" noTextEdit="1"/>
              </p:cNvSpPr>
              <p:nvPr/>
            </p:nvSpPr>
            <p:spPr>
              <a:xfrm>
                <a:off x="5833639" y="1584550"/>
                <a:ext cx="853858" cy="215444"/>
              </a:xfrm>
              <a:prstGeom prst="rect">
                <a:avLst/>
              </a:prstGeom>
              <a:blipFill>
                <a:blip r:embed="rId6"/>
                <a:stretch>
                  <a:fillRect b="-11429"/>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20" name="文本框 68"/>
              <p:cNvSpPr txBox="1">
                <a:spLocks noRot="1" noChangeAspect="1" noMove="1" noResize="1" noEditPoints="1" noAdjustHandles="1" noChangeArrowheads="1" noChangeShapeType="1" noTextEdit="1"/>
              </p:cNvSpPr>
              <p:nvPr/>
            </p:nvSpPr>
            <p:spPr>
              <a:xfrm>
                <a:off x="5830337" y="1757399"/>
                <a:ext cx="853858" cy="215444"/>
              </a:xfrm>
              <a:prstGeom prst="rect">
                <a:avLst/>
              </a:prstGeom>
              <a:blipFill>
                <a:blip r:embed="rId7"/>
                <a:stretch>
                  <a:fillRect b="-8333"/>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21" name="文本框 69"/>
              <p:cNvSpPr txBox="1">
                <a:spLocks noRot="1" noChangeAspect="1" noMove="1" noResize="1" noEditPoints="1" noAdjustHandles="1" noChangeArrowheads="1" noChangeShapeType="1" noTextEdit="1"/>
              </p:cNvSpPr>
              <p:nvPr/>
            </p:nvSpPr>
            <p:spPr>
              <a:xfrm>
                <a:off x="5830337" y="1914823"/>
                <a:ext cx="853858" cy="215444"/>
              </a:xfrm>
              <a:prstGeom prst="rect">
                <a:avLst/>
              </a:prstGeom>
              <a:blipFill>
                <a:blip r:embed="rId8"/>
                <a:stretch>
                  <a:fillRect b="-5556"/>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22" name="文本框 21"/>
              <p:cNvSpPr txBox="1">
                <a:spLocks noRot="1" noChangeAspect="1" noMove="1" noResize="1" noEditPoints="1" noAdjustHandles="1" noChangeArrowheads="1" noChangeShapeType="1" noTextEdit="1"/>
              </p:cNvSpPr>
              <p:nvPr/>
            </p:nvSpPr>
            <p:spPr>
              <a:xfrm>
                <a:off x="5830337" y="2105097"/>
                <a:ext cx="853858" cy="215444"/>
              </a:xfrm>
              <a:prstGeom prst="rect">
                <a:avLst/>
              </a:prstGeom>
              <a:blipFill>
                <a:blip r:embed="rId9"/>
                <a:stretch>
                  <a:fillRect b="-2778"/>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23" name="文本框 71"/>
              <p:cNvSpPr txBox="1">
                <a:spLocks noRot="1" noChangeAspect="1" noMove="1" noResize="1" noEditPoints="1" noAdjustHandles="1" noChangeArrowheads="1" noChangeShapeType="1" noTextEdit="1"/>
              </p:cNvSpPr>
              <p:nvPr/>
            </p:nvSpPr>
            <p:spPr>
              <a:xfrm>
                <a:off x="5830337" y="2287691"/>
                <a:ext cx="853858" cy="215444"/>
              </a:xfrm>
              <a:prstGeom prst="rect">
                <a:avLst/>
              </a:prstGeom>
              <a:blipFill>
                <a:blip r:embed="rId10"/>
                <a:stretch>
                  <a:fillRect b="-2778"/>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24" name="文本框 17"/>
              <p:cNvSpPr txBox="1">
                <a:spLocks noRot="1" noChangeAspect="1" noMove="1" noResize="1" noEditPoints="1" noAdjustHandles="1" noChangeArrowheads="1" noChangeShapeType="1" noTextEdit="1"/>
              </p:cNvSpPr>
              <p:nvPr/>
            </p:nvSpPr>
            <p:spPr>
              <a:xfrm>
                <a:off x="5830337" y="2457724"/>
                <a:ext cx="853858" cy="215444"/>
              </a:xfrm>
              <a:prstGeom prst="rect">
                <a:avLst/>
              </a:prstGeom>
              <a:blipFill>
                <a:blip r:embed="rId11"/>
                <a:stretch>
                  <a:fillRect b="-2778"/>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25" name="文本框 24"/>
              <p:cNvSpPr txBox="1">
                <a:spLocks noRot="1" noChangeAspect="1" noMove="1" noResize="1" noEditPoints="1" noAdjustHandles="1" noChangeArrowheads="1" noChangeShapeType="1" noTextEdit="1"/>
              </p:cNvSpPr>
              <p:nvPr/>
            </p:nvSpPr>
            <p:spPr>
              <a:xfrm>
                <a:off x="5830337" y="2609980"/>
                <a:ext cx="853858" cy="215444"/>
              </a:xfrm>
              <a:prstGeom prst="rect">
                <a:avLst/>
              </a:prstGeom>
              <a:blipFill>
                <a:blip r:embed="rId12"/>
                <a:stretch>
                  <a:fillRect/>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grpSp>
      </p:grpSp>
      <p:grpSp>
        <p:nvGrpSpPr>
          <p:cNvPr id="30" name="组合 35"/>
          <p:cNvGrpSpPr/>
          <p:nvPr/>
        </p:nvGrpSpPr>
        <p:grpSpPr bwMode="auto">
          <a:xfrm>
            <a:off x="8167207" y="1018457"/>
            <a:ext cx="3177009" cy="2406216"/>
            <a:chOff x="5044850" y="3969124"/>
            <a:chExt cx="4683424" cy="3263530"/>
          </a:xfrm>
        </p:grpSpPr>
        <p:pic>
          <p:nvPicPr>
            <p:cNvPr id="32" name="图片 23"/>
            <p:cNvPicPr>
              <a:picLocks noChangeAspect="1" noChangeArrowheads="1"/>
            </p:cNvPicPr>
            <p:nvPr/>
          </p:nvPicPr>
          <p:blipFill>
            <a:blip r:embed="rId13">
              <a:extLst>
                <a:ext uri="{28A0092B-C50C-407E-A947-70E740481C1C}">
                  <a14:useLocalDpi xmlns:a14="http://schemas.microsoft.com/office/drawing/2010/main" val="0"/>
                </a:ext>
              </a:extLst>
            </a:blip>
            <a:srcRect l="372" r="-2"/>
            <a:stretch>
              <a:fillRect/>
            </a:stretch>
          </p:blipFill>
          <p:spPr bwMode="auto">
            <a:xfrm>
              <a:off x="5044850" y="3969124"/>
              <a:ext cx="4683424" cy="326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25"/>
            <p:cNvGrpSpPr/>
            <p:nvPr/>
          </p:nvGrpSpPr>
          <p:grpSpPr bwMode="auto">
            <a:xfrm>
              <a:off x="7576091" y="4336394"/>
              <a:ext cx="1053858" cy="1415963"/>
              <a:chOff x="5633639" y="1409701"/>
              <a:chExt cx="1053858" cy="1415963"/>
            </a:xfrm>
          </p:grpSpPr>
          <p:pic>
            <p:nvPicPr>
              <p:cNvPr id="36" name="图片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639" y="1454235"/>
                <a:ext cx="200000" cy="1371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79"/>
              <p:cNvSpPr txBox="1">
                <a:spLocks noRot="1" noChangeAspect="1" noMove="1" noResize="1" noEditPoints="1" noAdjustHandles="1" noChangeArrowheads="1" noChangeShapeType="1" noTextEdit="1"/>
              </p:cNvSpPr>
              <p:nvPr/>
            </p:nvSpPr>
            <p:spPr>
              <a:xfrm>
                <a:off x="5833639" y="1409701"/>
                <a:ext cx="853858" cy="215444"/>
              </a:xfrm>
              <a:prstGeom prst="rect">
                <a:avLst/>
              </a:prstGeom>
              <a:blipFill>
                <a:blip r:embed="rId5"/>
                <a:stretch>
                  <a:fillRect b="-8333"/>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38" name="文本框 80"/>
              <p:cNvSpPr txBox="1">
                <a:spLocks noRot="1" noChangeAspect="1" noMove="1" noResize="1" noEditPoints="1" noAdjustHandles="1" noChangeArrowheads="1" noChangeShapeType="1" noTextEdit="1"/>
              </p:cNvSpPr>
              <p:nvPr/>
            </p:nvSpPr>
            <p:spPr>
              <a:xfrm>
                <a:off x="5833639" y="1584550"/>
                <a:ext cx="853858" cy="215444"/>
              </a:xfrm>
              <a:prstGeom prst="rect">
                <a:avLst/>
              </a:prstGeom>
              <a:blipFill>
                <a:blip r:embed="rId6"/>
                <a:stretch>
                  <a:fillRect b="-11429"/>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39" name="文本框 81"/>
              <p:cNvSpPr txBox="1">
                <a:spLocks noRot="1" noChangeAspect="1" noMove="1" noResize="1" noEditPoints="1" noAdjustHandles="1" noChangeArrowheads="1" noChangeShapeType="1" noTextEdit="1"/>
              </p:cNvSpPr>
              <p:nvPr/>
            </p:nvSpPr>
            <p:spPr>
              <a:xfrm>
                <a:off x="5830337" y="1757399"/>
                <a:ext cx="853858" cy="215444"/>
              </a:xfrm>
              <a:prstGeom prst="rect">
                <a:avLst/>
              </a:prstGeom>
              <a:blipFill>
                <a:blip r:embed="rId14"/>
                <a:stretch>
                  <a:fillRect b="-8333"/>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40" name="文本框 82"/>
              <p:cNvSpPr txBox="1">
                <a:spLocks noRot="1" noChangeAspect="1" noMove="1" noResize="1" noEditPoints="1" noAdjustHandles="1" noChangeArrowheads="1" noChangeShapeType="1" noTextEdit="1"/>
              </p:cNvSpPr>
              <p:nvPr/>
            </p:nvSpPr>
            <p:spPr>
              <a:xfrm>
                <a:off x="5830337" y="1914823"/>
                <a:ext cx="853858" cy="215444"/>
              </a:xfrm>
              <a:prstGeom prst="rect">
                <a:avLst/>
              </a:prstGeom>
              <a:blipFill>
                <a:blip r:embed="rId15"/>
                <a:stretch>
                  <a:fillRect b="-5556"/>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41" name="文本框 17"/>
              <p:cNvSpPr txBox="1">
                <a:spLocks noRot="1" noChangeAspect="1" noMove="1" noResize="1" noEditPoints="1" noAdjustHandles="1" noChangeArrowheads="1" noChangeShapeType="1" noTextEdit="1"/>
              </p:cNvSpPr>
              <p:nvPr/>
            </p:nvSpPr>
            <p:spPr>
              <a:xfrm>
                <a:off x="5830337" y="2105097"/>
                <a:ext cx="853858" cy="215444"/>
              </a:xfrm>
              <a:prstGeom prst="rect">
                <a:avLst/>
              </a:prstGeom>
              <a:blipFill>
                <a:blip r:embed="rId16"/>
                <a:stretch>
                  <a:fillRect b="-2778"/>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42" name="文本框 17"/>
              <p:cNvSpPr txBox="1">
                <a:spLocks noRot="1" noChangeAspect="1" noMove="1" noResize="1" noEditPoints="1" noAdjustHandles="1" noChangeArrowheads="1" noChangeShapeType="1" noTextEdit="1"/>
              </p:cNvSpPr>
              <p:nvPr/>
            </p:nvSpPr>
            <p:spPr>
              <a:xfrm>
                <a:off x="5830337" y="2287691"/>
                <a:ext cx="853858" cy="215444"/>
              </a:xfrm>
              <a:prstGeom prst="rect">
                <a:avLst/>
              </a:prstGeom>
              <a:blipFill>
                <a:blip r:embed="rId17"/>
                <a:stretch>
                  <a:fillRect b="-2778"/>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43" name="文本框 17"/>
              <p:cNvSpPr txBox="1">
                <a:spLocks noRot="1" noChangeAspect="1" noMove="1" noResize="1" noEditPoints="1" noAdjustHandles="1" noChangeArrowheads="1" noChangeShapeType="1" noTextEdit="1"/>
              </p:cNvSpPr>
              <p:nvPr/>
            </p:nvSpPr>
            <p:spPr>
              <a:xfrm>
                <a:off x="5830337" y="2457724"/>
                <a:ext cx="853858" cy="215444"/>
              </a:xfrm>
              <a:prstGeom prst="rect">
                <a:avLst/>
              </a:prstGeom>
              <a:blipFill>
                <a:blip r:embed="rId18"/>
                <a:stretch>
                  <a:fillRect b="-2778"/>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sp>
            <p:nvSpPr>
              <p:cNvPr id="44" name="文本框 17"/>
              <p:cNvSpPr txBox="1">
                <a:spLocks noRot="1" noChangeAspect="1" noMove="1" noResize="1" noEditPoints="1" noAdjustHandles="1" noChangeArrowheads="1" noChangeShapeType="1" noTextEdit="1"/>
              </p:cNvSpPr>
              <p:nvPr/>
            </p:nvSpPr>
            <p:spPr>
              <a:xfrm>
                <a:off x="5830337" y="2609980"/>
                <a:ext cx="853858" cy="215444"/>
              </a:xfrm>
              <a:prstGeom prst="rect">
                <a:avLst/>
              </a:prstGeom>
              <a:blipFill>
                <a:blip r:embed="rId19"/>
                <a:stretch>
                  <a:fillRect/>
                </a:stretch>
              </a:blipFill>
            </p:spPr>
            <p:txBody>
              <a:bodyPr/>
              <a:lstStyle/>
              <a:p>
                <a:pPr>
                  <a:defRPr/>
                </a:pPr>
                <a:r>
                  <a:rPr lang="zh-CN" altLang="en-US">
                    <a:noFill/>
                    <a:cs typeface="Arial" panose="020B0604020202020204" pitchFamily="34" charset="0"/>
                  </a:rPr>
                  <a:t> </a:t>
                </a:r>
                <a:endParaRPr lang="zh-CN" altLang="en-US">
                  <a:noFill/>
                  <a:cs typeface="Arial" panose="020B0604020202020204" pitchFamily="34" charset="0"/>
                </a:endParaRPr>
              </a:p>
            </p:txBody>
          </p:sp>
        </p:grpSp>
      </p:grpSp>
      <p:sp>
        <p:nvSpPr>
          <p:cNvPr id="45" name="文本框 19"/>
          <p:cNvSpPr txBox="1">
            <a:spLocks noChangeArrowheads="1"/>
          </p:cNvSpPr>
          <p:nvPr/>
        </p:nvSpPr>
        <p:spPr bwMode="auto">
          <a:xfrm>
            <a:off x="5034672" y="3472954"/>
            <a:ext cx="2688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zh-CN" altLang="en-US" sz="1600" dirty="0" smtClean="0"/>
              <a:t>放大器输出仿真波形</a:t>
            </a:r>
            <a:endParaRPr lang="en-US" altLang="zh-CN" sz="1600" dirty="0"/>
          </a:p>
        </p:txBody>
      </p:sp>
      <p:sp>
        <p:nvSpPr>
          <p:cNvPr id="46" name="文本框 19"/>
          <p:cNvSpPr txBox="1">
            <a:spLocks noChangeArrowheads="1"/>
          </p:cNvSpPr>
          <p:nvPr/>
        </p:nvSpPr>
        <p:spPr bwMode="auto">
          <a:xfrm>
            <a:off x="8539859" y="3473182"/>
            <a:ext cx="2688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zh-CN" altLang="en-US" sz="1600" dirty="0" smtClean="0"/>
              <a:t>甄别器输出仿真波形</a:t>
            </a:r>
            <a:endParaRPr lang="en-US" altLang="zh-CN" sz="1600" dirty="0"/>
          </a:p>
        </p:txBody>
      </p:sp>
      <p:pic>
        <p:nvPicPr>
          <p:cNvPr id="47" name="图片 46"/>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4743377" y="3691666"/>
            <a:ext cx="3421498" cy="2645556"/>
          </a:xfrm>
          <a:prstGeom prst="rect">
            <a:avLst/>
          </a:prstGeom>
          <a:noFill/>
          <a:ln>
            <a:noFill/>
          </a:ln>
        </p:spPr>
      </p:pic>
      <p:pic>
        <p:nvPicPr>
          <p:cNvPr id="48" name="图片 47"/>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8012475" y="3720919"/>
            <a:ext cx="3551452" cy="2671839"/>
          </a:xfrm>
          <a:prstGeom prst="rect">
            <a:avLst/>
          </a:prstGeom>
          <a:noFill/>
          <a:ln>
            <a:noFill/>
          </a:ln>
        </p:spPr>
      </p:pic>
      <p:sp>
        <p:nvSpPr>
          <p:cNvPr id="49" name="文本框 28"/>
          <p:cNvSpPr txBox="1">
            <a:spLocks noChangeArrowheads="1"/>
          </p:cNvSpPr>
          <p:nvPr/>
        </p:nvSpPr>
        <p:spPr bwMode="auto">
          <a:xfrm>
            <a:off x="5385128" y="6337222"/>
            <a:ext cx="22444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smtClean="0">
                <a:latin typeface="黑体" panose="02010609060101010101" charset="-122"/>
                <a:cs typeface="Times New Roman" panose="02020603050405020304" pitchFamily="18" charset="0"/>
              </a:rPr>
              <a:t>等效噪声电荷仿真结果</a:t>
            </a:r>
            <a:endParaRPr lang="en-US" altLang="zh-CN" sz="1600" dirty="0">
              <a:latin typeface="黑体" panose="02010609060101010101" charset="-122"/>
              <a:cs typeface="Times New Roman" panose="02020603050405020304" pitchFamily="18" charset="0"/>
            </a:endParaRPr>
          </a:p>
        </p:txBody>
      </p:sp>
      <p:sp>
        <p:nvSpPr>
          <p:cNvPr id="50" name="文本框 28"/>
          <p:cNvSpPr txBox="1">
            <a:spLocks noChangeArrowheads="1"/>
          </p:cNvSpPr>
          <p:nvPr/>
        </p:nvSpPr>
        <p:spPr bwMode="auto">
          <a:xfrm>
            <a:off x="8929943" y="6354335"/>
            <a:ext cx="18718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None/>
            </a:pPr>
            <a:r>
              <a:rPr lang="zh-CN" altLang="en-US" sz="1600" dirty="0">
                <a:latin typeface="黑体" panose="02010609060101010101" charset="-122"/>
                <a:cs typeface="Times New Roman" panose="02020603050405020304" pitchFamily="18" charset="0"/>
              </a:rPr>
              <a:t>失配误差仿真结果</a:t>
            </a:r>
            <a:endParaRPr lang="en-US" altLang="zh-CN" sz="1600" dirty="0">
              <a:latin typeface="黑体" panose="02010609060101010101" charset="-122"/>
              <a:cs typeface="Times New Roman" panose="02020603050405020304" pitchFamily="18" charset="0"/>
            </a:endParaRPr>
          </a:p>
        </p:txBody>
      </p:sp>
      <p:sp>
        <p:nvSpPr>
          <p:cNvPr id="3" name="矩形 2"/>
          <p:cNvSpPr/>
          <p:nvPr/>
        </p:nvSpPr>
        <p:spPr>
          <a:xfrm>
            <a:off x="6315243" y="5573428"/>
            <a:ext cx="1336391" cy="338554"/>
          </a:xfrm>
          <a:prstGeom prst="rect">
            <a:avLst/>
          </a:prstGeom>
        </p:spPr>
        <p:txBody>
          <a:bodyPr wrap="none">
            <a:spAutoFit/>
          </a:bodyPr>
          <a:lstStyle/>
          <a:p>
            <a:pPr>
              <a:spcBef>
                <a:spcPct val="0"/>
              </a:spcBef>
              <a:buClrTx/>
              <a:buSzTx/>
              <a:buFontTx/>
              <a:buNone/>
            </a:pPr>
            <a:r>
              <a:rPr lang="en-US" altLang="zh-CN" sz="1600" dirty="0">
                <a:latin typeface="Arial" panose="020B0604020202020204" pitchFamily="34" charset="0"/>
                <a:cs typeface="Arial" panose="020B0604020202020204" pitchFamily="34" charset="0"/>
              </a:rPr>
              <a:t>ENC=11.4</a:t>
            </a:r>
            <a:r>
              <a:rPr lang="zh-CN" altLang="en-US" sz="1600" dirty="0">
                <a:latin typeface="Arial" panose="020B0604020202020204" pitchFamily="34" charset="0"/>
                <a:cs typeface="Arial" panose="020B0604020202020204" pitchFamily="34" charset="0"/>
              </a:rPr>
              <a:t> </a:t>
            </a:r>
            <a:r>
              <a:rPr lang="en-US" altLang="zh-CN" sz="1600" dirty="0">
                <a:latin typeface="Arial" panose="020B0604020202020204" pitchFamily="34" charset="0"/>
                <a:cs typeface="Arial" panose="020B0604020202020204" pitchFamily="34" charset="0"/>
              </a:rPr>
              <a:t>e</a:t>
            </a:r>
            <a:r>
              <a:rPr lang="en-US" altLang="zh-CN" sz="1600" baseline="30000" dirty="0">
                <a:latin typeface="Arial" panose="020B0604020202020204" pitchFamily="34" charset="0"/>
                <a:cs typeface="Arial" panose="020B0604020202020204" pitchFamily="34" charset="0"/>
              </a:rPr>
              <a:t>-</a:t>
            </a:r>
            <a:endParaRPr lang="en-US" altLang="zh-CN" sz="1600" dirty="0">
              <a:latin typeface="Arial" panose="020B0604020202020204" pitchFamily="34" charset="0"/>
              <a:cs typeface="Arial" panose="020B0604020202020204" pitchFamily="34" charset="0"/>
            </a:endParaRPr>
          </a:p>
        </p:txBody>
      </p:sp>
      <p:sp>
        <p:nvSpPr>
          <p:cNvPr id="51" name="矩形 50"/>
          <p:cNvSpPr/>
          <p:nvPr/>
        </p:nvSpPr>
        <p:spPr>
          <a:xfrm>
            <a:off x="9574037" y="5602459"/>
            <a:ext cx="1689886" cy="338554"/>
          </a:xfrm>
          <a:prstGeom prst="rect">
            <a:avLst/>
          </a:prstGeom>
        </p:spPr>
        <p:txBody>
          <a:bodyPr wrap="none">
            <a:spAutoFit/>
          </a:bodyPr>
          <a:lstStyle/>
          <a:p>
            <a:pPr>
              <a:spcBef>
                <a:spcPct val="0"/>
              </a:spcBef>
              <a:buClrTx/>
              <a:buSzTx/>
              <a:buFontTx/>
              <a:buNone/>
            </a:pPr>
            <a:r>
              <a:rPr lang="en-US" altLang="zh-CN" sz="1600" dirty="0" smtClean="0">
                <a:latin typeface="Arial" panose="020B0604020202020204" pitchFamily="34" charset="0"/>
                <a:cs typeface="Arial" panose="020B0604020202020204" pitchFamily="34" charset="0"/>
              </a:rPr>
              <a:t>Mismatch=5.7</a:t>
            </a:r>
            <a:r>
              <a:rPr lang="zh-CN" altLang="en-US" sz="1600" dirty="0" smtClean="0">
                <a:latin typeface="Arial" panose="020B0604020202020204" pitchFamily="34" charset="0"/>
                <a:cs typeface="Arial" panose="020B0604020202020204" pitchFamily="34" charset="0"/>
              </a:rPr>
              <a:t> </a:t>
            </a:r>
            <a:r>
              <a:rPr lang="en-US" altLang="zh-CN" sz="1600" dirty="0">
                <a:latin typeface="Arial" panose="020B0604020202020204" pitchFamily="34" charset="0"/>
                <a:cs typeface="Arial" panose="020B0604020202020204" pitchFamily="34" charset="0"/>
              </a:rPr>
              <a:t>e</a:t>
            </a:r>
            <a:r>
              <a:rPr lang="en-US" altLang="zh-CN" sz="1600" baseline="30000" dirty="0">
                <a:latin typeface="Arial" panose="020B0604020202020204" pitchFamily="34" charset="0"/>
                <a:cs typeface="Arial" panose="020B0604020202020204" pitchFamily="34" charset="0"/>
              </a:rPr>
              <a:t>-</a:t>
            </a:r>
            <a:endParaRPr lang="en-US" altLang="zh-CN" sz="1600" dirty="0">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像素</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阵列读出电路</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8"/>
          <p:cNvSpPr txBox="1"/>
          <p:nvPr>
            <p:custDataLst>
              <p:tags r:id="rId1"/>
            </p:custDataLst>
          </p:nvPr>
        </p:nvSpPr>
        <p:spPr>
          <a:xfrm>
            <a:off x="451888" y="936498"/>
            <a:ext cx="3966845" cy="430887"/>
          </a:xfrm>
          <a:prstGeom prst="rect">
            <a:avLst/>
          </a:prstGeom>
          <a:solidFill>
            <a:schemeClr val="bg1"/>
          </a:solidFill>
        </p:spPr>
        <p:txBody>
          <a:bodyPr wrap="square" rtlCol="0" anchor="t">
            <a:spAutoFit/>
          </a:bodyPr>
          <a:lstStyle/>
          <a:p>
            <a:r>
              <a:rPr lang="zh-CN" altLang="en-US" sz="2200" b="1" kern="100" dirty="0" smtClean="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rPr>
              <a:t>像素内数字电路</a:t>
            </a:r>
            <a:endParaRPr lang="zh-CN" altLang="en-US" sz="2200" b="1" kern="100" dirty="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0" name="图片 9"/>
          <p:cNvPicPr>
            <a:picLocks noChangeAspect="1"/>
          </p:cNvPicPr>
          <p:nvPr/>
        </p:nvPicPr>
        <p:blipFill>
          <a:blip r:embed="rId2"/>
          <a:stretch>
            <a:fillRect/>
          </a:stretch>
        </p:blipFill>
        <p:spPr>
          <a:xfrm>
            <a:off x="4571306" y="1515419"/>
            <a:ext cx="4405512" cy="2253136"/>
          </a:xfrm>
          <a:prstGeom prst="rect">
            <a:avLst/>
          </a:prstGeom>
        </p:spPr>
      </p:pic>
      <p:pic>
        <p:nvPicPr>
          <p:cNvPr id="11" name="图片 10"/>
          <p:cNvPicPr>
            <a:picLocks noChangeAspect="1"/>
          </p:cNvPicPr>
          <p:nvPr/>
        </p:nvPicPr>
        <p:blipFill>
          <a:blip r:embed="rId3"/>
          <a:stretch>
            <a:fillRect/>
          </a:stretch>
        </p:blipFill>
        <p:spPr>
          <a:xfrm>
            <a:off x="9498450" y="1395016"/>
            <a:ext cx="1517696" cy="2373539"/>
          </a:xfrm>
          <a:prstGeom prst="rect">
            <a:avLst/>
          </a:prstGeom>
        </p:spPr>
      </p:pic>
      <p:sp>
        <p:nvSpPr>
          <p:cNvPr id="12" name="TextBox 33"/>
          <p:cNvSpPr txBox="1">
            <a:spLocks noChangeArrowheads="1"/>
          </p:cNvSpPr>
          <p:nvPr>
            <p:custDataLst>
              <p:tags r:id="rId4"/>
            </p:custDataLst>
          </p:nvPr>
        </p:nvSpPr>
        <p:spPr bwMode="auto">
          <a:xfrm>
            <a:off x="451888" y="1635491"/>
            <a:ext cx="3597786" cy="16312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dirty="0" smtClean="0">
                <a:solidFill>
                  <a:srgbClr val="002060"/>
                </a:solidFill>
                <a:sym typeface="+mn-ea"/>
              </a:rPr>
              <a:t>全局分发</a:t>
            </a:r>
            <a:r>
              <a:rPr lang="en-US" altLang="zh-CN" dirty="0" smtClean="0">
                <a:solidFill>
                  <a:srgbClr val="002060"/>
                </a:solidFill>
                <a:sym typeface="+mn-ea"/>
              </a:rPr>
              <a:t>20 MHz 8-bit</a:t>
            </a:r>
            <a:r>
              <a:rPr lang="zh-CN" altLang="en-US" dirty="0" smtClean="0">
                <a:solidFill>
                  <a:srgbClr val="002060"/>
                </a:solidFill>
                <a:sym typeface="+mn-ea"/>
              </a:rPr>
              <a:t>时间戳</a:t>
            </a:r>
            <a:endParaRPr lang="en-US" altLang="zh-CN" dirty="0" smtClean="0">
              <a:solidFill>
                <a:srgbClr val="002060"/>
              </a:solidFill>
              <a:sym typeface="+mn-ea"/>
            </a:endParaRPr>
          </a:p>
          <a:p>
            <a:pPr marL="285750" indent="-285750">
              <a:buClr>
                <a:srgbClr val="0B3491"/>
              </a:buClr>
              <a:buFont typeface="Wingdings" panose="05000000000000000000" charset="0"/>
              <a:buChar char="n"/>
            </a:pPr>
            <a:r>
              <a:rPr lang="zh-CN" altLang="en-US" dirty="0" smtClean="0">
                <a:solidFill>
                  <a:srgbClr val="002060"/>
                </a:solidFill>
                <a:sym typeface="+mn-ea"/>
              </a:rPr>
              <a:t>像素内用甄别器输出前后沿锁存时间戳</a:t>
            </a:r>
            <a:endParaRPr lang="en-US" altLang="zh-CN" dirty="0" smtClean="0">
              <a:solidFill>
                <a:srgbClr val="002060"/>
              </a:solidFill>
              <a:sym typeface="+mn-ea"/>
            </a:endParaRPr>
          </a:p>
          <a:p>
            <a:pPr marL="285750" indent="-285750">
              <a:buClr>
                <a:srgbClr val="0B3491"/>
              </a:buClr>
              <a:buFont typeface="Wingdings" panose="05000000000000000000" charset="0"/>
              <a:buChar char="n"/>
            </a:pPr>
            <a:r>
              <a:rPr lang="zh-CN" altLang="en-US" dirty="0" smtClean="0">
                <a:solidFill>
                  <a:srgbClr val="FF0000"/>
                </a:solidFill>
                <a:sym typeface="+mn-ea"/>
              </a:rPr>
              <a:t>基于</a:t>
            </a:r>
            <a:r>
              <a:rPr lang="en-US" altLang="zh-CN" dirty="0" smtClean="0">
                <a:solidFill>
                  <a:srgbClr val="FF0000"/>
                </a:solidFill>
                <a:sym typeface="+mn-ea"/>
              </a:rPr>
              <a:t>Token</a:t>
            </a:r>
            <a:r>
              <a:rPr lang="zh-CN" altLang="en-US" dirty="0" smtClean="0">
                <a:solidFill>
                  <a:srgbClr val="FF0000"/>
                </a:solidFill>
                <a:sym typeface="+mn-ea"/>
              </a:rPr>
              <a:t>链的优先级读出</a:t>
            </a:r>
            <a:endParaRPr lang="en-US" altLang="zh-CN" dirty="0" smtClean="0">
              <a:solidFill>
                <a:srgbClr val="FF0000"/>
              </a:solidFill>
              <a:sym typeface="+mn-ea"/>
            </a:endParaRPr>
          </a:p>
        </p:txBody>
      </p:sp>
      <p:sp>
        <p:nvSpPr>
          <p:cNvPr id="13" name="文本框 12"/>
          <p:cNvSpPr txBox="1"/>
          <p:nvPr>
            <p:custDataLst>
              <p:tags r:id="rId5"/>
            </p:custDataLst>
          </p:nvPr>
        </p:nvSpPr>
        <p:spPr>
          <a:xfrm>
            <a:off x="451888" y="3873662"/>
            <a:ext cx="1866439" cy="430887"/>
          </a:xfrm>
          <a:prstGeom prst="rect">
            <a:avLst/>
          </a:prstGeom>
          <a:solidFill>
            <a:schemeClr val="bg1"/>
          </a:solidFill>
        </p:spPr>
        <p:txBody>
          <a:bodyPr wrap="square" rtlCol="0" anchor="t">
            <a:spAutoFit/>
          </a:bodyPr>
          <a:lstStyle/>
          <a:p>
            <a:r>
              <a:rPr lang="zh-CN" altLang="en-US" sz="2200" b="1" kern="100" dirty="0" smtClean="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rPr>
              <a:t>外围数据电路</a:t>
            </a:r>
            <a:endParaRPr lang="zh-CN" altLang="en-US" sz="2200" b="1" kern="100" dirty="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4" name="TextBox 33"/>
          <p:cNvSpPr txBox="1">
            <a:spLocks noChangeArrowheads="1"/>
          </p:cNvSpPr>
          <p:nvPr>
            <p:custDataLst>
              <p:tags r:id="rId6"/>
            </p:custDataLst>
          </p:nvPr>
        </p:nvSpPr>
        <p:spPr bwMode="auto">
          <a:xfrm>
            <a:off x="451887" y="4628073"/>
            <a:ext cx="3741421" cy="16312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dirty="0">
                <a:solidFill>
                  <a:srgbClr val="002060"/>
                </a:solidFill>
                <a:sym typeface="+mn-ea"/>
              </a:rPr>
              <a:t>阵列分组，并行读出</a:t>
            </a:r>
            <a:endParaRPr lang="zh-CN" altLang="en-US" dirty="0">
              <a:solidFill>
                <a:srgbClr val="002060"/>
              </a:solidFill>
              <a:sym typeface="+mn-ea"/>
            </a:endParaRPr>
          </a:p>
          <a:p>
            <a:pPr marL="285750" indent="-285750">
              <a:buClr>
                <a:srgbClr val="0B3491"/>
              </a:buClr>
              <a:buFont typeface="Wingdings" panose="05000000000000000000" charset="0"/>
              <a:buChar char="n"/>
            </a:pPr>
            <a:r>
              <a:rPr lang="zh-CN" altLang="en-US" dirty="0">
                <a:solidFill>
                  <a:srgbClr val="002060"/>
                </a:solidFill>
                <a:sym typeface="+mn-ea"/>
              </a:rPr>
              <a:t>电路功能：时间戳校准、汇总、缓存、组帧、编码、串行化</a:t>
            </a:r>
            <a:endParaRPr lang="zh-CN" altLang="en-US" dirty="0">
              <a:solidFill>
                <a:srgbClr val="002060"/>
              </a:solidFill>
              <a:sym typeface="+mn-ea"/>
            </a:endParaRPr>
          </a:p>
          <a:p>
            <a:pPr marL="285750" indent="-285750">
              <a:buClr>
                <a:srgbClr val="0B3491"/>
              </a:buClr>
              <a:buFont typeface="Wingdings" panose="05000000000000000000" charset="0"/>
              <a:buChar char="n"/>
            </a:pPr>
            <a:r>
              <a:rPr lang="zh-CN" altLang="en-US" dirty="0">
                <a:solidFill>
                  <a:srgbClr val="002060"/>
                </a:solidFill>
                <a:sym typeface="+mn-ea"/>
              </a:rPr>
              <a:t>读出事例率 </a:t>
            </a:r>
            <a:r>
              <a:rPr lang="en-US" altLang="zh-CN" dirty="0">
                <a:solidFill>
                  <a:srgbClr val="002060"/>
                </a:solidFill>
                <a:sym typeface="+mn-ea"/>
              </a:rPr>
              <a:t>~30 </a:t>
            </a:r>
            <a:r>
              <a:rPr lang="en-US" altLang="zh-CN" dirty="0" smtClean="0">
                <a:solidFill>
                  <a:srgbClr val="002060"/>
                </a:solidFill>
                <a:sym typeface="+mn-ea"/>
              </a:rPr>
              <a:t>MHz/Chip</a:t>
            </a:r>
            <a:endParaRPr lang="en-US" altLang="zh-CN" dirty="0">
              <a:solidFill>
                <a:srgbClr val="002060"/>
              </a:solidFill>
              <a:sym typeface="+mn-ea"/>
            </a:endParaRPr>
          </a:p>
        </p:txBody>
      </p:sp>
      <p:graphicFrame>
        <p:nvGraphicFramePr>
          <p:cNvPr id="16" name="对象 15"/>
          <p:cNvGraphicFramePr>
            <a:graphicFrameLocks noChangeAspect="1"/>
          </p:cNvGraphicFramePr>
          <p:nvPr/>
        </p:nvGraphicFramePr>
        <p:xfrm>
          <a:off x="5016574" y="4171988"/>
          <a:ext cx="5402406" cy="2320887"/>
        </p:xfrm>
        <a:graphic>
          <a:graphicData uri="http://schemas.openxmlformats.org/presentationml/2006/ole">
            <mc:AlternateContent xmlns:mc="http://schemas.openxmlformats.org/markup-compatibility/2006">
              <mc:Choice xmlns:v="urn:schemas-microsoft-com:vml" Requires="v">
                <p:oleObj spid="_x0000_s3086" name="Visio" r:id="rId7" imgW="7598410" imgH="3273425" progId="Visio.Drawing.15">
                  <p:embed/>
                </p:oleObj>
              </mc:Choice>
              <mc:Fallback>
                <p:oleObj name="Visio" r:id="rId7" imgW="7598410" imgH="3273425" progId="Visio.Drawing.15">
                  <p:embed/>
                  <p:pic>
                    <p:nvPicPr>
                      <p:cNvPr id="0" name="对象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6574" y="4171988"/>
                        <a:ext cx="5402406" cy="2320887"/>
                      </a:xfrm>
                      <a:prstGeom prst="rect">
                        <a:avLst/>
                      </a:prstGeom>
                      <a:noFill/>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像素</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阵列读出电路</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1888" y="936498"/>
            <a:ext cx="1496985" cy="430887"/>
          </a:xfrm>
          <a:prstGeom prst="rect">
            <a:avLst/>
          </a:prstGeom>
          <a:solidFill>
            <a:schemeClr val="bg1"/>
          </a:solidFill>
        </p:spPr>
        <p:txBody>
          <a:bodyPr wrap="square" rtlCol="0" anchor="t">
            <a:spAutoFit/>
          </a:bodyPr>
          <a:lstStyle/>
          <a:p>
            <a:r>
              <a:rPr lang="zh-CN" altLang="en-US" sz="2200" b="1" kern="100" dirty="0" smtClean="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rPr>
              <a:t>功耗仿真</a:t>
            </a:r>
            <a:endParaRPr lang="zh-CN" altLang="en-US" sz="2200" b="1" kern="100" dirty="0">
              <a:solidFill>
                <a:srgbClr val="99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TextBox 33"/>
          <p:cNvSpPr txBox="1">
            <a:spLocks noChangeArrowheads="1"/>
          </p:cNvSpPr>
          <p:nvPr/>
        </p:nvSpPr>
        <p:spPr bwMode="auto">
          <a:xfrm>
            <a:off x="451888" y="1284510"/>
            <a:ext cx="9855894" cy="175323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lnSpc>
                <a:spcPct val="200000"/>
              </a:lnSpc>
              <a:buClr>
                <a:srgbClr val="0B3491"/>
              </a:buClr>
              <a:buFont typeface="Wingdings" panose="05000000000000000000" charset="0"/>
              <a:buChar char="n"/>
            </a:pPr>
            <a:r>
              <a:rPr lang="zh-CN" altLang="en-US" dirty="0" smtClean="0">
                <a:solidFill>
                  <a:srgbClr val="002060"/>
                </a:solidFill>
                <a:sym typeface="+mn-ea"/>
              </a:rPr>
              <a:t>针对</a:t>
            </a:r>
            <a:r>
              <a:rPr lang="en-US" altLang="zh-CN" dirty="0" smtClean="0">
                <a:solidFill>
                  <a:srgbClr val="002060"/>
                </a:solidFill>
                <a:sym typeface="+mn-ea"/>
              </a:rPr>
              <a:t>170 </a:t>
            </a:r>
            <a:r>
              <a:rPr lang="en-US" altLang="zh-CN" dirty="0" err="1" smtClean="0">
                <a:solidFill>
                  <a:srgbClr val="002060"/>
                </a:solidFill>
                <a:sym typeface="+mn-ea"/>
              </a:rPr>
              <a:t>μm</a:t>
            </a:r>
            <a:r>
              <a:rPr lang="en-US" altLang="zh-CN" dirty="0" smtClean="0">
                <a:solidFill>
                  <a:srgbClr val="002060"/>
                </a:solidFill>
                <a:sym typeface="+mn-ea"/>
              </a:rPr>
              <a:t> × 30 </a:t>
            </a:r>
            <a:r>
              <a:rPr lang="en-US" altLang="zh-CN" dirty="0" err="1" smtClean="0">
                <a:solidFill>
                  <a:srgbClr val="002060"/>
                </a:solidFill>
                <a:sym typeface="+mn-ea"/>
              </a:rPr>
              <a:t>μm</a:t>
            </a:r>
            <a:r>
              <a:rPr lang="zh-CN" altLang="en-US" dirty="0" smtClean="0">
                <a:solidFill>
                  <a:srgbClr val="002060"/>
                </a:solidFill>
                <a:sym typeface="+mn-ea"/>
              </a:rPr>
              <a:t>像素进行了功耗仿真，按照完整芯片尺寸</a:t>
            </a:r>
            <a:r>
              <a:rPr lang="en-US" altLang="zh-CN" dirty="0" smtClean="0">
                <a:solidFill>
                  <a:srgbClr val="002060"/>
                </a:solidFill>
                <a:sym typeface="+mn-ea"/>
              </a:rPr>
              <a:t>2 cm × 2cm</a:t>
            </a:r>
            <a:r>
              <a:rPr lang="zh-CN" altLang="en-US" dirty="0" smtClean="0">
                <a:solidFill>
                  <a:srgbClr val="002060"/>
                </a:solidFill>
                <a:sym typeface="+mn-ea"/>
              </a:rPr>
              <a:t>计算</a:t>
            </a:r>
            <a:endParaRPr lang="en-US" altLang="zh-CN" dirty="0" smtClean="0">
              <a:solidFill>
                <a:srgbClr val="002060"/>
              </a:solidFill>
              <a:sym typeface="+mn-ea"/>
            </a:endParaRPr>
          </a:p>
          <a:p>
            <a:pPr marL="742950" lvl="1" indent="-285750">
              <a:lnSpc>
                <a:spcPct val="200000"/>
              </a:lnSpc>
              <a:buFont typeface="Wingdings" panose="05000000000000000000" charset="0"/>
              <a:buChar char="p"/>
            </a:pPr>
            <a:r>
              <a:rPr lang="en-US" altLang="zh-CN" b="1" dirty="0">
                <a:solidFill>
                  <a:srgbClr val="002060"/>
                </a:solidFill>
                <a:latin typeface="微软雅黑" panose="020B0503020204020204" pitchFamily="34" charset="-122"/>
                <a:ea typeface="微软雅黑" panose="020B0503020204020204" pitchFamily="34" charset="-122"/>
              </a:rPr>
              <a:t>Strip-based</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55.7 </a:t>
            </a:r>
            <a:r>
              <a:rPr lang="en-US" altLang="zh-CN" b="1" dirty="0" err="1">
                <a:solidFill>
                  <a:srgbClr val="002060"/>
                </a:solidFill>
                <a:latin typeface="微软雅黑" panose="020B0503020204020204" pitchFamily="34" charset="-122"/>
                <a:ea typeface="微软雅黑" panose="020B0503020204020204" pitchFamily="34" charset="-122"/>
              </a:rPr>
              <a:t>mW</a:t>
            </a:r>
            <a:r>
              <a:rPr lang="en-US" altLang="zh-CN" b="1" dirty="0">
                <a:solidFill>
                  <a:srgbClr val="002060"/>
                </a:solidFill>
                <a:latin typeface="微软雅黑" panose="020B0503020204020204" pitchFamily="34" charset="-122"/>
                <a:ea typeface="微软雅黑" panose="020B0503020204020204" pitchFamily="34" charset="-122"/>
              </a:rPr>
              <a:t>/cm</a:t>
            </a:r>
            <a:r>
              <a:rPr lang="en-US" altLang="zh-CN" b="1" baseline="30000" dirty="0">
                <a:solidFill>
                  <a:srgbClr val="002060"/>
                </a:solidFill>
                <a:latin typeface="微软雅黑" panose="020B0503020204020204" pitchFamily="34" charset="-122"/>
                <a:ea typeface="微软雅黑" panose="020B0503020204020204" pitchFamily="34" charset="-122"/>
              </a:rPr>
              <a:t>2</a:t>
            </a:r>
            <a:endParaRPr lang="zh-CN" altLang="zh-CN" b="1" baseline="30000" dirty="0">
              <a:solidFill>
                <a:srgbClr val="002060"/>
              </a:solidFill>
              <a:latin typeface="微软雅黑" panose="020B0503020204020204" pitchFamily="34" charset="-122"/>
              <a:ea typeface="微软雅黑" panose="020B0503020204020204" pitchFamily="34" charset="-122"/>
            </a:endParaRPr>
          </a:p>
          <a:p>
            <a:pPr marL="742950" lvl="1" indent="-285750">
              <a:lnSpc>
                <a:spcPct val="200000"/>
              </a:lnSpc>
              <a:buFont typeface="Wingdings" panose="05000000000000000000" charset="0"/>
              <a:buChar char="p"/>
            </a:pPr>
            <a:r>
              <a:rPr lang="en-US" altLang="zh-CN" b="1" dirty="0">
                <a:solidFill>
                  <a:srgbClr val="002060"/>
                </a:solidFill>
                <a:latin typeface="微软雅黑" panose="020B0503020204020204" pitchFamily="34" charset="-122"/>
                <a:ea typeface="微软雅黑" panose="020B0503020204020204" pitchFamily="34" charset="-122"/>
              </a:rPr>
              <a:t>Pixel-based</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46.2 </a:t>
            </a:r>
            <a:r>
              <a:rPr lang="en-US" altLang="zh-CN" b="1" dirty="0" err="1" smtClean="0">
                <a:solidFill>
                  <a:srgbClr val="002060"/>
                </a:solidFill>
                <a:latin typeface="微软雅黑" panose="020B0503020204020204" pitchFamily="34" charset="-122"/>
                <a:ea typeface="微软雅黑" panose="020B0503020204020204" pitchFamily="34" charset="-122"/>
              </a:rPr>
              <a:t>mW</a:t>
            </a:r>
            <a:r>
              <a:rPr lang="en-US" altLang="zh-CN" b="1" dirty="0" smtClean="0">
                <a:solidFill>
                  <a:srgbClr val="002060"/>
                </a:solidFill>
                <a:latin typeface="微软雅黑" panose="020B0503020204020204" pitchFamily="34" charset="-122"/>
                <a:ea typeface="微软雅黑" panose="020B0503020204020204" pitchFamily="34" charset="-122"/>
              </a:rPr>
              <a:t>/cm</a:t>
            </a:r>
            <a:r>
              <a:rPr lang="en-US" altLang="zh-CN" b="1" baseline="30000" dirty="0" smtClean="0">
                <a:solidFill>
                  <a:srgbClr val="002060"/>
                </a:solidFill>
                <a:latin typeface="微软雅黑" panose="020B0503020204020204" pitchFamily="34" charset="-122"/>
                <a:ea typeface="微软雅黑" panose="020B0503020204020204" pitchFamily="34" charset="-122"/>
              </a:rPr>
              <a:t>2</a:t>
            </a:r>
            <a:endParaRPr lang="en-US" altLang="zh-CN" b="1" baseline="30000" dirty="0" smtClean="0">
              <a:solidFill>
                <a:srgbClr val="002060"/>
              </a:solidFill>
              <a:latin typeface="微软雅黑" panose="020B0503020204020204" pitchFamily="34" charset="-122"/>
              <a:ea typeface="微软雅黑" panose="020B0503020204020204" pitchFamily="34" charset="-122"/>
            </a:endParaRPr>
          </a:p>
        </p:txBody>
      </p:sp>
      <p:graphicFrame>
        <p:nvGraphicFramePr>
          <p:cNvPr id="12" name="内容占位符 4"/>
          <p:cNvGraphicFramePr>
            <a:graphicFrameLocks noGrp="1"/>
          </p:cNvGraphicFramePr>
          <p:nvPr>
            <p:ph idx="1"/>
          </p:nvPr>
        </p:nvGraphicFramePr>
        <p:xfrm>
          <a:off x="1045848" y="3386848"/>
          <a:ext cx="5818712" cy="2605475"/>
        </p:xfrm>
        <a:graphic>
          <a:graphicData uri="http://schemas.openxmlformats.org/drawingml/2006/table">
            <a:tbl>
              <a:tblPr firstRow="1" firstCol="1" bandRow="1">
                <a:tableStyleId>{D27102A9-8310-4765-A935-A1911B00CA55}</a:tableStyleId>
              </a:tblPr>
              <a:tblGrid>
                <a:gridCol w="2304256"/>
                <a:gridCol w="1512168"/>
                <a:gridCol w="2002288"/>
              </a:tblGrid>
              <a:tr h="245345">
                <a:tc>
                  <a:txBody>
                    <a:bodyPr/>
                    <a:lstStyle/>
                    <a:p>
                      <a:pPr indent="304800" algn="l"/>
                      <a:r>
                        <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rPr>
                        <a:t>贡献项</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rPr>
                        <a:t>功耗</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rPr>
                        <a:t>备注</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5345">
                <a:tc rowSpan="2">
                  <a:txBody>
                    <a:bodyPr/>
                    <a:lstStyle/>
                    <a:p>
                      <a:pPr indent="304800" algn="l"/>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像素阵列模拟功耗</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~26 </a:t>
                      </a:r>
                      <a:r>
                        <a:rPr lang="en-US" sz="1400" b="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mW</a:t>
                      </a:r>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/cm</a:t>
                      </a:r>
                      <a:r>
                        <a:rPr lang="en-US" sz="1400" b="0" kern="100" baseline="30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Strip-based</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5345">
                <a:tc vMerge="1">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 </a:t>
                      </a:r>
                      <a:r>
                        <a:rPr lang="en-US" sz="1400" b="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mW</a:t>
                      </a:r>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/cm</a:t>
                      </a:r>
                      <a:r>
                        <a:rPr lang="en-US" sz="1400" b="0" kern="100" baseline="30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Pixel-based</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5345">
                <a:tc>
                  <a:txBody>
                    <a:bodyPr/>
                    <a:lstStyle/>
                    <a:p>
                      <a:pPr indent="304800" algn="l"/>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时间戳分发功耗</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12.2 </a:t>
                      </a:r>
                      <a:r>
                        <a:rPr lang="en-US" sz="1400" b="0" kern="100" dirty="0" err="1">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mW</a:t>
                      </a:r>
                      <a:r>
                        <a:rPr lang="en-US" sz="14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/cm</a:t>
                      </a:r>
                      <a:r>
                        <a:rPr lang="en-US" sz="1400" b="0" kern="100" baseline="300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14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7601">
                <a:tc>
                  <a:txBody>
                    <a:bodyPr/>
                    <a:lstStyle/>
                    <a:p>
                      <a:pPr indent="304800" algn="l"/>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像素阵列动态功耗</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 </a:t>
                      </a:r>
                      <a:r>
                        <a:rPr lang="en-US" sz="1400" b="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mW</a:t>
                      </a:r>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/cm</a:t>
                      </a:r>
                      <a:r>
                        <a:rPr lang="en-US" sz="1400" b="0" kern="100" baseline="30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8.7 MHz/cm</a:t>
                      </a:r>
                      <a:r>
                        <a:rPr lang="en-US" sz="1400" b="0" kern="100" baseline="30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事例率</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5345">
                <a:tc>
                  <a:txBody>
                    <a:bodyPr/>
                    <a:lstStyle/>
                    <a:p>
                      <a:pPr indent="304800" algn="l"/>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外围数字电路功耗</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23.5 </a:t>
                      </a:r>
                      <a:r>
                        <a:rPr lang="en-US" sz="1400" b="0" kern="100" dirty="0" err="1">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mW</a:t>
                      </a:r>
                      <a:endParaRPr lang="zh-CN" sz="14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30MHz/C</a:t>
                      </a:r>
                      <a:r>
                        <a:rPr lang="en-US" alt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hip</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15114">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PLL+</a:t>
                      </a:r>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串行器</a:t>
                      </a:r>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+LVDS</a:t>
                      </a:r>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功耗</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39 </a:t>
                      </a:r>
                      <a:r>
                        <a:rPr lang="en-US" sz="1400" b="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mW</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两路数据</a:t>
                      </a:r>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时钟输出</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5345">
                <a:tc>
                  <a:txBody>
                    <a:bodyPr/>
                    <a:lstStyle/>
                    <a:p>
                      <a:pPr indent="304800" algn="l"/>
                      <a:r>
                        <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模拟配置电路</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 </a:t>
                      </a:r>
                      <a:r>
                        <a:rPr lang="en-US" sz="1400" b="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mW</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sz="14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5345">
                <a:tc rowSpan="2">
                  <a:txBody>
                    <a:bodyPr/>
                    <a:lstStyle/>
                    <a:p>
                      <a:pPr indent="306070" algn="l"/>
                      <a:r>
                        <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rPr>
                        <a:t>总功耗</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effectLst/>
                          <a:latin typeface="Times New Roman" panose="02020603050405020304" pitchFamily="18" charset="0"/>
                          <a:ea typeface="宋体" panose="02010600030101010101" pitchFamily="2" charset="-122"/>
                          <a:cs typeface="Times New Roman" panose="02020603050405020304" pitchFamily="18" charset="0"/>
                        </a:rPr>
                        <a:t>222.6 </a:t>
                      </a:r>
                      <a:r>
                        <a:rPr lang="en-US" sz="1400" b="0" kern="100" dirty="0" err="1">
                          <a:effectLst/>
                          <a:latin typeface="Times New Roman" panose="02020603050405020304" pitchFamily="18" charset="0"/>
                          <a:ea typeface="宋体" panose="02010600030101010101" pitchFamily="2" charset="-122"/>
                          <a:cs typeface="Times New Roman" panose="02020603050405020304" pitchFamily="18" charset="0"/>
                        </a:rPr>
                        <a:t>mW</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effectLst/>
                          <a:latin typeface="Times New Roman" panose="02020603050405020304" pitchFamily="18" charset="0"/>
                          <a:ea typeface="宋体" panose="02010600030101010101" pitchFamily="2" charset="-122"/>
                          <a:cs typeface="Times New Roman" panose="02020603050405020304" pitchFamily="18" charset="0"/>
                        </a:rPr>
                        <a:t>Strip-based</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5345">
                <a:tc vMerge="1">
                  <a:tcPr/>
                </a:tc>
                <a:tc>
                  <a:txBody>
                    <a:bodyPr/>
                    <a:lstStyle/>
                    <a:p>
                      <a:pPr indent="304800" algn="l"/>
                      <a:r>
                        <a:rPr lang="en-US" sz="1400" b="0" kern="100" dirty="0">
                          <a:effectLst/>
                          <a:latin typeface="Times New Roman" panose="02020603050405020304" pitchFamily="18" charset="0"/>
                          <a:ea typeface="宋体" panose="02010600030101010101" pitchFamily="2" charset="-122"/>
                          <a:cs typeface="Times New Roman" panose="02020603050405020304" pitchFamily="18" charset="0"/>
                        </a:rPr>
                        <a:t>184.6 </a:t>
                      </a:r>
                      <a:r>
                        <a:rPr lang="en-US" sz="1400" b="0" kern="100" dirty="0" err="1">
                          <a:effectLst/>
                          <a:latin typeface="Times New Roman" panose="02020603050405020304" pitchFamily="18" charset="0"/>
                          <a:ea typeface="宋体" panose="02010600030101010101" pitchFamily="2" charset="-122"/>
                          <a:cs typeface="Times New Roman" panose="02020603050405020304" pitchFamily="18" charset="0"/>
                        </a:rPr>
                        <a:t>mW</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304800" algn="l"/>
                      <a:r>
                        <a:rPr lang="en-US" sz="1400" b="0" kern="100" dirty="0">
                          <a:effectLst/>
                          <a:latin typeface="Times New Roman" panose="02020603050405020304" pitchFamily="18" charset="0"/>
                          <a:ea typeface="宋体" panose="02010600030101010101" pitchFamily="2" charset="-122"/>
                          <a:cs typeface="Times New Roman" panose="02020603050405020304" pitchFamily="18" charset="0"/>
                        </a:rPr>
                        <a:t>Pixel-based</a:t>
                      </a:r>
                      <a:endParaRPr lang="zh-CN" sz="14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7479" marR="6747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3" name="图表 12"/>
          <p:cNvGraphicFramePr/>
          <p:nvPr/>
        </p:nvGraphicFramePr>
        <p:xfrm>
          <a:off x="7016083" y="2742249"/>
          <a:ext cx="4593254" cy="3406991"/>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像素阵列读出电路设计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3"/>
          <p:cNvSpPr txBox="1">
            <a:spLocks noChangeArrowheads="1"/>
          </p:cNvSpPr>
          <p:nvPr/>
        </p:nvSpPr>
        <p:spPr bwMode="auto">
          <a:xfrm>
            <a:off x="282000" y="761610"/>
            <a:ext cx="9579707" cy="903581"/>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设计了一种基于列级数据分布模式的数据压缩方法。</a:t>
            </a:r>
            <a:endParaRPr lang="en-US" altLang="zh-CN"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降低了传输数据量，压缩比最高可达</a:t>
            </a:r>
            <a:r>
              <a:rPr lang="en-US" altLang="zh-CN" sz="2000" dirty="0">
                <a:solidFill>
                  <a:srgbClr val="002060"/>
                </a:solidFill>
                <a:sym typeface="+mn-ea"/>
              </a:rPr>
              <a:t>50%</a:t>
            </a:r>
            <a:r>
              <a:rPr lang="zh-CN" altLang="en-US" sz="2000" dirty="0">
                <a:solidFill>
                  <a:srgbClr val="002060"/>
                </a:solidFill>
                <a:sym typeface="+mn-ea"/>
              </a:rPr>
              <a:t>。</a:t>
            </a:r>
            <a:endParaRPr lang="en-US" altLang="zh-CN" sz="2000" dirty="0">
              <a:solidFill>
                <a:srgbClr val="002060"/>
              </a:solidFill>
              <a:sym typeface="+mn-ea"/>
            </a:endParaRPr>
          </a:p>
        </p:txBody>
      </p:sp>
      <p:sp>
        <p:nvSpPr>
          <p:cNvPr id="4" name="文本框 28"/>
          <p:cNvSpPr txBox="1">
            <a:spLocks noChangeArrowheads="1"/>
          </p:cNvSpPr>
          <p:nvPr/>
        </p:nvSpPr>
        <p:spPr bwMode="auto">
          <a:xfrm>
            <a:off x="2683255" y="4415968"/>
            <a:ext cx="1939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列级读出模块框图</a:t>
            </a:r>
            <a:endParaRPr lang="en-US" altLang="zh-CN" sz="1600" dirty="0">
              <a:latin typeface="黑体" panose="02010609060101010101" charset="-122"/>
              <a:cs typeface="Times New Roman" panose="02020603050405020304" pitchFamily="18" charset="0"/>
            </a:endParaRPr>
          </a:p>
        </p:txBody>
      </p:sp>
      <p:sp>
        <p:nvSpPr>
          <p:cNvPr id="5" name="文本框 28"/>
          <p:cNvSpPr txBox="1">
            <a:spLocks noChangeArrowheads="1"/>
          </p:cNvSpPr>
          <p:nvPr/>
        </p:nvSpPr>
        <p:spPr bwMode="auto">
          <a:xfrm>
            <a:off x="1046059" y="6154321"/>
            <a:ext cx="18094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读出模块时序图</a:t>
            </a:r>
            <a:endParaRPr lang="en-US" altLang="zh-CN" sz="1600" dirty="0">
              <a:latin typeface="黑体" panose="02010609060101010101" charset="-122"/>
              <a:cs typeface="Times New Roman" panose="02020603050405020304" pitchFamily="18" charset="0"/>
            </a:endParaRPr>
          </a:p>
        </p:txBody>
      </p:sp>
      <p:pic>
        <p:nvPicPr>
          <p:cNvPr id="10" name="图片 9"/>
          <p:cNvPicPr>
            <a:picLocks noChangeAspect="1"/>
          </p:cNvPicPr>
          <p:nvPr/>
        </p:nvPicPr>
        <p:blipFill>
          <a:blip r:embed="rId1"/>
          <a:stretch>
            <a:fillRect/>
          </a:stretch>
        </p:blipFill>
        <p:spPr>
          <a:xfrm>
            <a:off x="795436" y="1679951"/>
            <a:ext cx="5465399" cy="2891480"/>
          </a:xfrm>
          <a:prstGeom prst="rect">
            <a:avLst/>
          </a:prstGeom>
        </p:spPr>
      </p:pic>
      <p:pic>
        <p:nvPicPr>
          <p:cNvPr id="11" name="图片 10"/>
          <p:cNvPicPr>
            <a:picLocks noChangeAspect="1"/>
          </p:cNvPicPr>
          <p:nvPr/>
        </p:nvPicPr>
        <p:blipFill>
          <a:blip r:embed="rId2"/>
          <a:stretch>
            <a:fillRect/>
          </a:stretch>
        </p:blipFill>
        <p:spPr>
          <a:xfrm>
            <a:off x="2683255" y="4754522"/>
            <a:ext cx="7050272" cy="2011767"/>
          </a:xfrm>
          <a:prstGeom prst="rect">
            <a:avLst/>
          </a:prstGeom>
        </p:spPr>
      </p:pic>
      <p:pic>
        <p:nvPicPr>
          <p:cNvPr id="12" name="图片 11"/>
          <p:cNvPicPr>
            <a:picLocks noChangeAspect="1"/>
          </p:cNvPicPr>
          <p:nvPr/>
        </p:nvPicPr>
        <p:blipFill>
          <a:blip r:embed="rId3"/>
          <a:srcRect r="67927"/>
          <a:stretch>
            <a:fillRect/>
          </a:stretch>
        </p:blipFill>
        <p:spPr>
          <a:xfrm>
            <a:off x="6974816" y="1333994"/>
            <a:ext cx="4090444" cy="3237437"/>
          </a:xfrm>
          <a:prstGeom prst="rect">
            <a:avLst/>
          </a:prstGeom>
        </p:spPr>
      </p:pic>
      <p:sp>
        <p:nvSpPr>
          <p:cNvPr id="15" name="文本框 28"/>
          <p:cNvSpPr txBox="1">
            <a:spLocks noChangeArrowheads="1"/>
          </p:cNvSpPr>
          <p:nvPr/>
        </p:nvSpPr>
        <p:spPr bwMode="auto">
          <a:xfrm>
            <a:off x="8295550" y="4415968"/>
            <a:ext cx="1939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压缩比仿真结果</a:t>
            </a:r>
            <a:endParaRPr lang="en-US" altLang="zh-CN" sz="1600" dirty="0">
              <a:latin typeface="黑体" panose="02010609060101010101" charset="-122"/>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MAPS</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原型芯片测试</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l="8628" t="-1" r="5062" b="-195"/>
          <a:stretch>
            <a:fillRect/>
          </a:stretch>
        </p:blipFill>
        <p:spPr>
          <a:xfrm>
            <a:off x="547242" y="1392641"/>
            <a:ext cx="2138745" cy="1863815"/>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15525" t="21887" r="21778" b="5853"/>
          <a:stretch>
            <a:fillRect/>
          </a:stretch>
        </p:blipFill>
        <p:spPr>
          <a:xfrm>
            <a:off x="2781798" y="1385292"/>
            <a:ext cx="2162766" cy="1871164"/>
          </a:xfrm>
          <a:prstGeom prst="rect">
            <a:avLst/>
          </a:prstGeom>
        </p:spPr>
      </p:pic>
      <p:pic>
        <p:nvPicPr>
          <p:cNvPr id="12" name="内容占位符 5"/>
          <p:cNvPicPr>
            <a:picLocks noGrp="1" noChangeAspect="1"/>
          </p:cNvPicPr>
          <p:nvPr/>
        </p:nvPicPr>
        <p:blipFill rotWithShape="1">
          <a:blip r:embed="rId3">
            <a:extLst>
              <a:ext uri="{28A0092B-C50C-407E-A947-70E740481C1C}">
                <a14:useLocalDpi xmlns:a14="http://schemas.microsoft.com/office/drawing/2010/main" val="0"/>
              </a:ext>
            </a:extLst>
          </a:blip>
          <a:srcRect b="16607"/>
          <a:stretch>
            <a:fillRect/>
          </a:stretch>
        </p:blipFill>
        <p:spPr>
          <a:xfrm>
            <a:off x="547242" y="3474799"/>
            <a:ext cx="4397322" cy="2750305"/>
          </a:xfrm>
          <a:prstGeom prst="rect">
            <a:avLst/>
          </a:prstGeom>
          <a:noFill/>
          <a:ln>
            <a:noFill/>
          </a:ln>
        </p:spPr>
      </p:pic>
      <p:pic>
        <p:nvPicPr>
          <p:cNvPr id="13" name="图片 12"/>
          <p:cNvPicPr>
            <a:picLocks noChangeAspect="1"/>
          </p:cNvPicPr>
          <p:nvPr/>
        </p:nvPicPr>
        <p:blipFill>
          <a:blip r:embed="rId4"/>
          <a:stretch>
            <a:fillRect/>
          </a:stretch>
        </p:blipFill>
        <p:spPr>
          <a:xfrm>
            <a:off x="8599321" y="1579888"/>
            <a:ext cx="2870132" cy="2092604"/>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04930" y="1579888"/>
            <a:ext cx="3194391" cy="2092604"/>
          </a:xfrm>
          <a:prstGeom prst="rect">
            <a:avLst/>
          </a:prstGeom>
        </p:spPr>
      </p:pic>
      <p:sp>
        <p:nvSpPr>
          <p:cNvPr id="15" name="文本框 14"/>
          <p:cNvSpPr txBox="1"/>
          <p:nvPr/>
        </p:nvSpPr>
        <p:spPr>
          <a:xfrm>
            <a:off x="5790766" y="2155227"/>
            <a:ext cx="1211358" cy="338554"/>
          </a:xfrm>
          <a:prstGeom prst="rect">
            <a:avLst/>
          </a:prstGeom>
          <a:noFill/>
        </p:spPr>
        <p:txBody>
          <a:bodyPr wrap="square" rtlCol="0">
            <a:spAutoFit/>
          </a:bodyPr>
          <a:lstStyle/>
          <a:p>
            <a:pPr algn="ctr"/>
            <a:r>
              <a:rPr lang="en-US" altLang="zh-CN" sz="1600" b="1" dirty="0" smtClean="0">
                <a:ea typeface="微软雅黑" panose="020B0503020204020204" pitchFamily="34" charset="-122"/>
              </a:rPr>
              <a:t>Strip-based</a:t>
            </a:r>
            <a:endParaRPr lang="zh-CN" altLang="en-US" sz="1600" b="1" dirty="0">
              <a:ea typeface="微软雅黑" panose="020B0503020204020204" pitchFamily="34" charset="-122"/>
            </a:endParaRPr>
          </a:p>
        </p:txBody>
      </p:sp>
      <p:sp>
        <p:nvSpPr>
          <p:cNvPr id="16" name="文本框 15"/>
          <p:cNvSpPr txBox="1"/>
          <p:nvPr/>
        </p:nvSpPr>
        <p:spPr>
          <a:xfrm>
            <a:off x="8766781" y="2155227"/>
            <a:ext cx="1267605" cy="338554"/>
          </a:xfrm>
          <a:prstGeom prst="rect">
            <a:avLst/>
          </a:prstGeom>
          <a:noFill/>
        </p:spPr>
        <p:txBody>
          <a:bodyPr wrap="square" rtlCol="0">
            <a:spAutoFit/>
          </a:bodyPr>
          <a:lstStyle/>
          <a:p>
            <a:pPr algn="ctr"/>
            <a:r>
              <a:rPr lang="en-US" altLang="zh-CN" sz="1600" b="1" dirty="0" smtClean="0">
                <a:ea typeface="微软雅黑" panose="020B0503020204020204" pitchFamily="34" charset="-122"/>
              </a:rPr>
              <a:t>Pixel-based</a:t>
            </a:r>
            <a:endParaRPr lang="zh-CN" altLang="en-US" sz="1600" b="1" dirty="0">
              <a:ea typeface="微软雅黑" panose="020B0503020204020204" pitchFamily="34" charset="-122"/>
            </a:endParaRPr>
          </a:p>
        </p:txBody>
      </p:sp>
      <p:sp>
        <p:nvSpPr>
          <p:cNvPr id="17" name="TextBox 33"/>
          <p:cNvSpPr txBox="1">
            <a:spLocks noChangeArrowheads="1"/>
          </p:cNvSpPr>
          <p:nvPr/>
        </p:nvSpPr>
        <p:spPr bwMode="auto">
          <a:xfrm>
            <a:off x="5070069" y="676746"/>
            <a:ext cx="6743239" cy="99885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lnSpc>
                <a:spcPct val="200000"/>
              </a:lnSpc>
              <a:buClr>
                <a:srgbClr val="0B3491"/>
              </a:buClr>
              <a:buFont typeface="Wingdings" panose="05000000000000000000" charset="0"/>
              <a:buChar char="n"/>
            </a:pPr>
            <a:r>
              <a:rPr lang="en-US" altLang="zh-CN" baseline="30000" dirty="0" smtClean="0">
                <a:solidFill>
                  <a:srgbClr val="002060"/>
                </a:solidFill>
                <a:sym typeface="+mn-ea"/>
              </a:rPr>
              <a:t>55</a:t>
            </a:r>
            <a:r>
              <a:rPr lang="en-US" altLang="zh-CN" dirty="0" smtClean="0">
                <a:solidFill>
                  <a:srgbClr val="002060"/>
                </a:solidFill>
                <a:sym typeface="+mn-ea"/>
              </a:rPr>
              <a:t>Fe</a:t>
            </a:r>
            <a:r>
              <a:rPr lang="zh-CN" altLang="en-US" dirty="0" smtClean="0">
                <a:solidFill>
                  <a:srgbClr val="002060"/>
                </a:solidFill>
                <a:sym typeface="+mn-ea"/>
              </a:rPr>
              <a:t>测试</a:t>
            </a:r>
            <a:endParaRPr lang="en-US" altLang="zh-CN" dirty="0" smtClean="0">
              <a:solidFill>
                <a:srgbClr val="002060"/>
              </a:solidFill>
              <a:sym typeface="+mn-ea"/>
            </a:endParaRPr>
          </a:p>
          <a:p>
            <a:pPr marL="528320" lvl="1" indent="-285750">
              <a:spcBef>
                <a:spcPts val="600"/>
              </a:spcBef>
              <a:buClr>
                <a:srgbClr val="0B3491"/>
              </a:buClr>
              <a:buFont typeface="Wingdings" panose="05000000000000000000" charset="0"/>
              <a:buChar char="p"/>
            </a:pPr>
            <a:r>
              <a:rPr lang="en-US" altLang="zh-CN" b="1" dirty="0">
                <a:solidFill>
                  <a:srgbClr val="002060"/>
                </a:solidFill>
                <a:sym typeface="+mn-ea"/>
              </a:rPr>
              <a:t>Strip-based</a:t>
            </a:r>
            <a:r>
              <a:rPr lang="zh-CN" altLang="en-US" b="1" dirty="0">
                <a:solidFill>
                  <a:srgbClr val="002060"/>
                </a:solidFill>
                <a:sym typeface="+mn-ea"/>
              </a:rPr>
              <a:t>像素观测到明显全能峰→更好的电荷收集</a:t>
            </a:r>
            <a:r>
              <a:rPr lang="zh-CN" altLang="en-US" b="1" dirty="0" smtClean="0">
                <a:solidFill>
                  <a:srgbClr val="002060"/>
                </a:solidFill>
                <a:sym typeface="+mn-ea"/>
              </a:rPr>
              <a:t>效率</a:t>
            </a:r>
            <a:endParaRPr lang="zh-CN" altLang="en-US" b="1" dirty="0">
              <a:solidFill>
                <a:srgbClr val="002060"/>
              </a:solidFill>
              <a:sym typeface="+mn-ea"/>
            </a:endParaRPr>
          </a:p>
        </p:txBody>
      </p:sp>
      <p:pic>
        <p:nvPicPr>
          <p:cNvPr id="2" name="图片 1"/>
          <p:cNvPicPr>
            <a:picLocks noChangeAspect="1"/>
          </p:cNvPicPr>
          <p:nvPr/>
        </p:nvPicPr>
        <p:blipFill>
          <a:blip r:embed="rId6"/>
          <a:stretch>
            <a:fillRect/>
          </a:stretch>
        </p:blipFill>
        <p:spPr>
          <a:xfrm>
            <a:off x="5520010" y="3841954"/>
            <a:ext cx="2964229" cy="2082971"/>
          </a:xfrm>
          <a:prstGeom prst="rect">
            <a:avLst/>
          </a:prstGeom>
        </p:spPr>
      </p:pic>
      <p:pic>
        <p:nvPicPr>
          <p:cNvPr id="4" name="图片 3"/>
          <p:cNvPicPr>
            <a:picLocks noChangeAspect="1"/>
          </p:cNvPicPr>
          <p:nvPr/>
        </p:nvPicPr>
        <p:blipFill>
          <a:blip r:embed="rId7"/>
          <a:stretch>
            <a:fillRect/>
          </a:stretch>
        </p:blipFill>
        <p:spPr>
          <a:xfrm>
            <a:off x="8630460" y="3841954"/>
            <a:ext cx="2807853" cy="2022531"/>
          </a:xfrm>
          <a:prstGeom prst="rect">
            <a:avLst/>
          </a:prstGeom>
        </p:spPr>
      </p:pic>
      <p:sp>
        <p:nvSpPr>
          <p:cNvPr id="20" name="内容占位符 2"/>
          <p:cNvSpPr txBox="1"/>
          <p:nvPr/>
        </p:nvSpPr>
        <p:spPr>
          <a:xfrm>
            <a:off x="4658965" y="5924925"/>
            <a:ext cx="4115119" cy="8176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Ø"/>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ü"/>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Wingdings" panose="05000000000000000000" charset="0"/>
              <a:buChar char="p"/>
            </a:pPr>
            <a:r>
              <a:rPr lang="en-US" altLang="zh-CN" sz="1800" b="1" dirty="0">
                <a:solidFill>
                  <a:srgbClr val="002060"/>
                </a:solidFill>
              </a:rPr>
              <a:t>Strip-based：</a:t>
            </a:r>
            <a:endParaRPr lang="en-US" altLang="zh-CN" sz="1800" b="1" dirty="0">
              <a:solidFill>
                <a:srgbClr val="002060"/>
              </a:solidFill>
            </a:endParaRPr>
          </a:p>
          <a:p>
            <a:pPr lvl="2">
              <a:buFont typeface="微软雅黑" panose="020B0503020204020204" pitchFamily="34" charset="-122"/>
              <a:buChar char="−"/>
            </a:pPr>
            <a:r>
              <a:rPr lang="zh-CN" altLang="en-US" sz="1300" dirty="0">
                <a:latin typeface="Arial" panose="020B0604020202020204" pitchFamily="34" charset="0"/>
                <a:ea typeface="微软雅黑" panose="020B0503020204020204" pitchFamily="34" charset="-122"/>
                <a:cs typeface="Arial" panose="020B0604020202020204" pitchFamily="34" charset="0"/>
              </a:rPr>
              <a:t>阈值均值</a:t>
            </a:r>
            <a:r>
              <a:rPr lang="en-US" altLang="zh-CN" sz="1300" dirty="0" smtClean="0">
                <a:latin typeface="Arial" panose="020B0604020202020204" pitchFamily="34" charset="0"/>
                <a:ea typeface="微软雅黑" panose="020B0503020204020204" pitchFamily="34" charset="-122"/>
                <a:cs typeface="Arial" panose="020B0604020202020204" pitchFamily="34" charset="0"/>
              </a:rPr>
              <a:t>319 </a:t>
            </a:r>
            <a:r>
              <a:rPr lang="en-US" altLang="zh-CN" sz="1300" dirty="0">
                <a:latin typeface="Arial" panose="020B0604020202020204" pitchFamily="34" charset="0"/>
                <a:ea typeface="微软雅黑" panose="020B0503020204020204" pitchFamily="34" charset="-122"/>
                <a:cs typeface="Arial" panose="020B0604020202020204" pitchFamily="34" charset="0"/>
              </a:rPr>
              <a:t>e-</a:t>
            </a:r>
            <a:r>
              <a:rPr lang="zh-CN" altLang="en-US" sz="1300" dirty="0">
                <a:latin typeface="Arial" panose="020B0604020202020204" pitchFamily="34" charset="0"/>
                <a:ea typeface="微软雅黑" panose="020B0503020204020204" pitchFamily="34" charset="-122"/>
                <a:cs typeface="Arial" panose="020B0604020202020204" pitchFamily="34" charset="0"/>
              </a:rPr>
              <a:t>，阈值离散</a:t>
            </a:r>
            <a:r>
              <a:rPr lang="en-US" altLang="zh-CN" sz="1300" dirty="0">
                <a:latin typeface="Arial" panose="020B0604020202020204" pitchFamily="34" charset="0"/>
                <a:ea typeface="微软雅黑" panose="020B0503020204020204" pitchFamily="34" charset="-122"/>
                <a:cs typeface="Arial" panose="020B0604020202020204" pitchFamily="34" charset="0"/>
              </a:rPr>
              <a:t>10.8 e-</a:t>
            </a:r>
            <a:endParaRPr lang="en-US" altLang="zh-CN" sz="1300" dirty="0">
              <a:latin typeface="Arial" panose="020B0604020202020204" pitchFamily="34" charset="0"/>
              <a:ea typeface="微软雅黑" panose="020B0503020204020204" pitchFamily="34" charset="-122"/>
              <a:cs typeface="Arial" panose="020B0604020202020204" pitchFamily="34" charset="0"/>
            </a:endParaRPr>
          </a:p>
          <a:p>
            <a:pPr lvl="2">
              <a:buFont typeface="微软雅黑" panose="020B0503020204020204" pitchFamily="34" charset="-122"/>
              <a:buChar char="−"/>
            </a:pPr>
            <a:r>
              <a:rPr lang="en-US" altLang="zh-CN" sz="1300" dirty="0">
                <a:latin typeface="Arial" panose="020B0604020202020204" pitchFamily="34" charset="0"/>
                <a:ea typeface="微软雅黑" panose="020B0503020204020204" pitchFamily="34" charset="-122"/>
                <a:cs typeface="Arial" panose="020B0604020202020204" pitchFamily="34" charset="0"/>
              </a:rPr>
              <a:t>ENC</a:t>
            </a:r>
            <a:r>
              <a:rPr lang="zh-CN" altLang="en-US" sz="1300" dirty="0">
                <a:latin typeface="Arial" panose="020B0604020202020204" pitchFamily="34" charset="0"/>
                <a:ea typeface="微软雅黑" panose="020B0503020204020204" pitchFamily="34" charset="-122"/>
                <a:cs typeface="Arial" panose="020B0604020202020204" pitchFamily="34" charset="0"/>
              </a:rPr>
              <a:t>均值</a:t>
            </a:r>
            <a:r>
              <a:rPr lang="en-US" altLang="zh-CN" sz="1300" dirty="0">
                <a:latin typeface="Arial" panose="020B0604020202020204" pitchFamily="34" charset="0"/>
                <a:ea typeface="微软雅黑" panose="020B0503020204020204" pitchFamily="34" charset="-122"/>
                <a:cs typeface="Arial" panose="020B0604020202020204" pitchFamily="34" charset="0"/>
              </a:rPr>
              <a:t>35.0 </a:t>
            </a:r>
            <a:r>
              <a:rPr lang="en-US" altLang="zh-CN" sz="1300" dirty="0" smtClean="0">
                <a:latin typeface="Arial" panose="020B0604020202020204" pitchFamily="34" charset="0"/>
                <a:ea typeface="微软雅黑" panose="020B0503020204020204" pitchFamily="34" charset="-122"/>
                <a:cs typeface="Arial" panose="020B0604020202020204" pitchFamily="34" charset="0"/>
              </a:rPr>
              <a:t>e-</a:t>
            </a:r>
            <a:endParaRPr lang="zh-CN" altLang="en-US" dirty="0">
              <a:ea typeface="微软雅黑" panose="020B0503020204020204" pitchFamily="34" charset="-122"/>
            </a:endParaRPr>
          </a:p>
        </p:txBody>
      </p:sp>
      <p:sp>
        <p:nvSpPr>
          <p:cNvPr id="21" name="内容占位符 2"/>
          <p:cNvSpPr txBox="1"/>
          <p:nvPr/>
        </p:nvSpPr>
        <p:spPr>
          <a:xfrm>
            <a:off x="7976826" y="5910868"/>
            <a:ext cx="4115119" cy="8176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Ø"/>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ü"/>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l">
              <a:buClrTx/>
              <a:buSzTx/>
              <a:buFont typeface="Wingdings" panose="05000000000000000000" charset="0"/>
              <a:buChar char="p"/>
            </a:pPr>
            <a:r>
              <a:rPr lang="en-US" altLang="zh-CN" sz="1800" b="1" dirty="0">
                <a:solidFill>
                  <a:srgbClr val="002060"/>
                </a:solidFill>
              </a:rPr>
              <a:t>Pixel-based：(偶数列）</a:t>
            </a:r>
            <a:endParaRPr lang="en-US" altLang="zh-CN" sz="1800" b="1" dirty="0">
              <a:solidFill>
                <a:srgbClr val="002060"/>
              </a:solidFill>
            </a:endParaRPr>
          </a:p>
          <a:p>
            <a:pPr lvl="2">
              <a:buFont typeface="微软雅黑" panose="020B0503020204020204" pitchFamily="34" charset="-122"/>
              <a:buChar char="−"/>
            </a:pPr>
            <a:r>
              <a:rPr lang="zh-CN" altLang="en-US" sz="1300" dirty="0">
                <a:latin typeface="Arial" panose="020B0604020202020204" pitchFamily="34" charset="0"/>
                <a:ea typeface="微软雅黑" panose="020B0503020204020204" pitchFamily="34" charset="-122"/>
                <a:cs typeface="Arial" panose="020B0604020202020204" pitchFamily="34" charset="0"/>
              </a:rPr>
              <a:t>阈值均值</a:t>
            </a:r>
            <a:r>
              <a:rPr lang="en-US" altLang="zh-CN" sz="1300" dirty="0" smtClean="0">
                <a:latin typeface="Arial" panose="020B0604020202020204" pitchFamily="34" charset="0"/>
                <a:ea typeface="微软雅黑" panose="020B0503020204020204" pitchFamily="34" charset="-122"/>
                <a:cs typeface="Arial" panose="020B0604020202020204" pitchFamily="34" charset="0"/>
              </a:rPr>
              <a:t>312 </a:t>
            </a:r>
            <a:r>
              <a:rPr lang="en-US" altLang="zh-CN" sz="1300" dirty="0">
                <a:latin typeface="Arial" panose="020B0604020202020204" pitchFamily="34" charset="0"/>
                <a:ea typeface="微软雅黑" panose="020B0503020204020204" pitchFamily="34" charset="-122"/>
                <a:cs typeface="Arial" panose="020B0604020202020204" pitchFamily="34" charset="0"/>
              </a:rPr>
              <a:t>e-</a:t>
            </a:r>
            <a:r>
              <a:rPr lang="zh-CN" altLang="en-US" sz="1300" dirty="0">
                <a:latin typeface="Arial" panose="020B0604020202020204" pitchFamily="34" charset="0"/>
                <a:ea typeface="微软雅黑" panose="020B0503020204020204" pitchFamily="34" charset="-122"/>
                <a:cs typeface="Arial" panose="020B0604020202020204" pitchFamily="34" charset="0"/>
              </a:rPr>
              <a:t>，阈值离散</a:t>
            </a:r>
            <a:r>
              <a:rPr lang="en-US" altLang="zh-CN" sz="1300" dirty="0" smtClean="0">
                <a:latin typeface="Arial" panose="020B0604020202020204" pitchFamily="34" charset="0"/>
                <a:ea typeface="微软雅黑" panose="020B0503020204020204" pitchFamily="34" charset="-122"/>
                <a:cs typeface="Arial" panose="020B0604020202020204" pitchFamily="34" charset="0"/>
              </a:rPr>
              <a:t>16.5 </a:t>
            </a:r>
            <a:r>
              <a:rPr lang="en-US" altLang="zh-CN" sz="1300" dirty="0">
                <a:latin typeface="Arial" panose="020B0604020202020204" pitchFamily="34" charset="0"/>
                <a:ea typeface="微软雅黑" panose="020B0503020204020204" pitchFamily="34" charset="-122"/>
                <a:cs typeface="Arial" panose="020B0604020202020204" pitchFamily="34" charset="0"/>
              </a:rPr>
              <a:t>e-</a:t>
            </a:r>
            <a:endParaRPr lang="en-US" altLang="zh-CN" sz="1300" dirty="0">
              <a:latin typeface="Arial" panose="020B0604020202020204" pitchFamily="34" charset="0"/>
              <a:ea typeface="微软雅黑" panose="020B0503020204020204" pitchFamily="34" charset="-122"/>
              <a:cs typeface="Arial" panose="020B0604020202020204" pitchFamily="34" charset="0"/>
            </a:endParaRPr>
          </a:p>
          <a:p>
            <a:pPr lvl="2">
              <a:buFont typeface="微软雅黑" panose="020B0503020204020204" pitchFamily="34" charset="-122"/>
              <a:buChar char="−"/>
            </a:pPr>
            <a:r>
              <a:rPr lang="en-US" altLang="zh-CN" sz="1300" dirty="0">
                <a:latin typeface="Arial" panose="020B0604020202020204" pitchFamily="34" charset="0"/>
                <a:ea typeface="微软雅黑" panose="020B0503020204020204" pitchFamily="34" charset="-122"/>
                <a:cs typeface="Arial" panose="020B0604020202020204" pitchFamily="34" charset="0"/>
              </a:rPr>
              <a:t>ENC</a:t>
            </a:r>
            <a:r>
              <a:rPr lang="zh-CN" altLang="en-US" sz="1300" dirty="0" smtClean="0">
                <a:latin typeface="Arial" panose="020B0604020202020204" pitchFamily="34" charset="0"/>
                <a:ea typeface="微软雅黑" panose="020B0503020204020204" pitchFamily="34" charset="-122"/>
                <a:cs typeface="Arial" panose="020B0604020202020204" pitchFamily="34" charset="0"/>
              </a:rPr>
              <a:t>均值</a:t>
            </a:r>
            <a:r>
              <a:rPr lang="en-US" altLang="zh-CN" sz="1300" dirty="0" smtClean="0">
                <a:latin typeface="Arial" panose="020B0604020202020204" pitchFamily="34" charset="0"/>
                <a:ea typeface="微软雅黑" panose="020B0503020204020204" pitchFamily="34" charset="-122"/>
                <a:cs typeface="Arial" panose="020B0604020202020204" pitchFamily="34" charset="0"/>
              </a:rPr>
              <a:t>17</a:t>
            </a:r>
            <a:r>
              <a:rPr lang="en-US" altLang="zh-CN" sz="1300" dirty="0" smtClean="0">
                <a:latin typeface="Arial" panose="020B0604020202020204" pitchFamily="34" charset="0"/>
                <a:ea typeface="微软雅黑" panose="020B0503020204020204" pitchFamily="34" charset="-122"/>
                <a:cs typeface="Arial" panose="020B0604020202020204" pitchFamily="34" charset="0"/>
              </a:rPr>
              <a:t>.9 e-</a:t>
            </a:r>
            <a:endParaRPr lang="zh-CN" altLang="en-US" dirty="0">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MAPS</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原型芯片测试</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 Placeholder 2"/>
          <p:cNvSpPr txBox="1"/>
          <p:nvPr/>
        </p:nvSpPr>
        <p:spPr>
          <a:xfrm>
            <a:off x="55850" y="868715"/>
            <a:ext cx="6568068" cy="1807442"/>
          </a:xfrm>
          <a:prstGeom prst="rect">
            <a:avLst/>
          </a:prstGeom>
        </p:spPr>
        <p:txBody>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Aft>
                <a:spcPts val="600"/>
              </a:spcAft>
              <a:buClr>
                <a:srgbClr val="0B3491"/>
              </a:buClr>
              <a:buFont typeface="Wingdings" panose="05000000000000000000" charset="0"/>
              <a:buChar char="n"/>
            </a:pPr>
            <a:r>
              <a:rPr lang="zh-CN" altLang="en-US" b="1" dirty="0">
                <a:solidFill>
                  <a:srgbClr val="002060"/>
                </a:solidFill>
                <a:latin typeface="微软雅黑" panose="020B0503020204020204" pitchFamily="34" charset="-122"/>
                <a:ea typeface="微软雅黑" panose="020B0503020204020204" pitchFamily="34" charset="-122"/>
              </a:rPr>
              <a:t>红</a:t>
            </a:r>
            <a:r>
              <a:rPr lang="zh-CN" altLang="en-US" b="1" dirty="0">
                <a:solidFill>
                  <a:srgbClr val="002060"/>
                </a:solidFill>
                <a:latin typeface="微软雅黑" panose="020B0503020204020204" pitchFamily="34" charset="-122"/>
                <a:ea typeface="微软雅黑" panose="020B0503020204020204" pitchFamily="34" charset="-122"/>
              </a:rPr>
              <a:t>外皮秒激光测试</a:t>
            </a:r>
            <a:endParaRPr lang="en-US" altLang="zh-CN" b="1" dirty="0">
              <a:solidFill>
                <a:srgbClr val="002060"/>
              </a:solidFill>
              <a:latin typeface="微软雅黑" panose="020B0503020204020204" pitchFamily="34" charset="-122"/>
              <a:ea typeface="微软雅黑" panose="020B0503020204020204" pitchFamily="34" charset="-122"/>
            </a:endParaRPr>
          </a:p>
          <a:p>
            <a:pPr lvl="1">
              <a:lnSpc>
                <a:spcPct val="150000"/>
              </a:lnSpc>
              <a:buFont typeface="Wingdings" panose="05000000000000000000" charset="0"/>
              <a:buChar char="p"/>
            </a:pPr>
            <a:r>
              <a:rPr lang="zh-CN" altLang="en-US" sz="1800" b="1" dirty="0">
                <a:solidFill>
                  <a:srgbClr val="002060"/>
                </a:solidFill>
                <a:latin typeface="微软雅黑" panose="020B0503020204020204" pitchFamily="34" charset="-122"/>
                <a:ea typeface="微软雅黑" panose="020B0503020204020204" pitchFamily="34" charset="-122"/>
              </a:rPr>
              <a:t>高精度三维移动平台（</a:t>
            </a:r>
            <a:r>
              <a:rPr lang="en-US" altLang="zh-CN" sz="1800" b="1" dirty="0">
                <a:solidFill>
                  <a:srgbClr val="002060"/>
                </a:solidFill>
                <a:latin typeface="微软雅黑" panose="020B0503020204020204" pitchFamily="34" charset="-122"/>
                <a:ea typeface="微软雅黑" panose="020B0503020204020204" pitchFamily="34" charset="-122"/>
              </a:rPr>
              <a:t>1</a:t>
            </a:r>
            <a:r>
              <a:rPr lang="el-GR" sz="1800" b="1" dirty="0">
                <a:solidFill>
                  <a:srgbClr val="002060"/>
                </a:solidFill>
                <a:latin typeface="微软雅黑" panose="020B0503020204020204" pitchFamily="34" charset="-122"/>
                <a:ea typeface="微软雅黑" panose="020B0503020204020204" pitchFamily="34" charset="-122"/>
              </a:rPr>
              <a:t>μ</a:t>
            </a:r>
            <a:r>
              <a:rPr lang="en-US" sz="1800" b="1" dirty="0">
                <a:solidFill>
                  <a:srgbClr val="002060"/>
                </a:solidFill>
                <a:latin typeface="微软雅黑" panose="020B0503020204020204" pitchFamily="34" charset="-122"/>
                <a:ea typeface="微软雅黑" panose="020B0503020204020204" pitchFamily="34" charset="-122"/>
              </a:rPr>
              <a:t>m</a:t>
            </a:r>
            <a:r>
              <a:rPr lang="zh-CN" altLang="en-US" sz="1800" b="1" dirty="0">
                <a:solidFill>
                  <a:srgbClr val="002060"/>
                </a:solidFill>
                <a:latin typeface="微软雅黑" panose="020B0503020204020204" pitchFamily="34" charset="-122"/>
                <a:ea typeface="微软雅黑" panose="020B0503020204020204" pitchFamily="34" charset="-122"/>
              </a:rPr>
              <a:t>精度）</a:t>
            </a:r>
            <a:endParaRPr lang="en-US" altLang="zh-CN" sz="1800" b="1" dirty="0">
              <a:solidFill>
                <a:srgbClr val="002060"/>
              </a:solidFill>
              <a:latin typeface="微软雅黑" panose="020B0503020204020204" pitchFamily="34" charset="-122"/>
              <a:ea typeface="微软雅黑" panose="020B0503020204020204" pitchFamily="34" charset="-122"/>
            </a:endParaRPr>
          </a:p>
          <a:p>
            <a:pPr lvl="1">
              <a:lnSpc>
                <a:spcPct val="150000"/>
              </a:lnSpc>
              <a:buFont typeface="Wingdings" panose="05000000000000000000" charset="0"/>
              <a:buChar char="p"/>
            </a:pPr>
            <a:r>
              <a:rPr lang="zh-CN" altLang="en-US" sz="1800" b="1" dirty="0">
                <a:solidFill>
                  <a:srgbClr val="002060"/>
                </a:solidFill>
                <a:latin typeface="微软雅黑" panose="020B0503020204020204" pitchFamily="34" charset="-122"/>
                <a:ea typeface="微软雅黑" panose="020B0503020204020204" pitchFamily="34" charset="-122"/>
              </a:rPr>
              <a:t>激光强度可调，利用</a:t>
            </a:r>
            <a:r>
              <a:rPr lang="en-US" altLang="zh-CN" sz="1800" b="1" dirty="0">
                <a:solidFill>
                  <a:srgbClr val="002060"/>
                </a:solidFill>
                <a:latin typeface="微软雅黑" panose="020B0503020204020204" pitchFamily="34" charset="-122"/>
                <a:ea typeface="微软雅黑" panose="020B0503020204020204" pitchFamily="34" charset="-122"/>
              </a:rPr>
              <a:t>S-curve</a:t>
            </a:r>
            <a:r>
              <a:rPr lang="zh-CN" altLang="en-US" sz="1800" b="1" dirty="0">
                <a:solidFill>
                  <a:srgbClr val="002060"/>
                </a:solidFill>
                <a:latin typeface="微软雅黑" panose="020B0503020204020204" pitchFamily="34" charset="-122"/>
                <a:ea typeface="微软雅黑" panose="020B0503020204020204" pitchFamily="34" charset="-122"/>
              </a:rPr>
              <a:t>标定激光强度</a:t>
            </a:r>
            <a:endParaRPr lang="en-US" altLang="zh-CN" sz="1800" b="1" dirty="0">
              <a:solidFill>
                <a:srgbClr val="002060"/>
              </a:solidFill>
              <a:latin typeface="微软雅黑" panose="020B0503020204020204" pitchFamily="34" charset="-122"/>
              <a:ea typeface="微软雅黑" panose="020B0503020204020204" pitchFamily="34" charset="-122"/>
            </a:endParaRPr>
          </a:p>
          <a:p>
            <a:endParaRPr lang="en-US" dirty="0">
              <a:solidFill>
                <a:schemeClr val="tx1"/>
              </a:solidFill>
            </a:endParaRPr>
          </a:p>
        </p:txBody>
      </p:sp>
      <p:pic>
        <p:nvPicPr>
          <p:cNvPr id="14" name="Picture 29"/>
          <p:cNvPicPr>
            <a:picLocks noChangeAspect="1"/>
          </p:cNvPicPr>
          <p:nvPr/>
        </p:nvPicPr>
        <p:blipFill>
          <a:blip r:embed="rId1"/>
          <a:stretch>
            <a:fillRect/>
          </a:stretch>
        </p:blipFill>
        <p:spPr>
          <a:xfrm>
            <a:off x="6023826" y="1080401"/>
            <a:ext cx="5933224" cy="4622395"/>
          </a:xfrm>
          <a:prstGeom prst="rect">
            <a:avLst/>
          </a:prstGeom>
        </p:spPr>
      </p:pic>
      <p:grpSp>
        <p:nvGrpSpPr>
          <p:cNvPr id="15" name="组合 4"/>
          <p:cNvGrpSpPr/>
          <p:nvPr/>
        </p:nvGrpSpPr>
        <p:grpSpPr>
          <a:xfrm>
            <a:off x="2092592" y="3812331"/>
            <a:ext cx="3379198" cy="2863106"/>
            <a:chOff x="7013920" y="2394946"/>
            <a:chExt cx="4865293" cy="3691420"/>
          </a:xfrm>
        </p:grpSpPr>
        <p:sp>
          <p:nvSpPr>
            <p:cNvPr id="16" name="矩形 5"/>
            <p:cNvSpPr/>
            <p:nvPr/>
          </p:nvSpPr>
          <p:spPr>
            <a:xfrm>
              <a:off x="9652649" y="4760803"/>
              <a:ext cx="819321" cy="1325563"/>
            </a:xfrm>
            <a:prstGeom prst="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200"/>
            </a:p>
          </p:txBody>
        </p:sp>
        <p:sp>
          <p:nvSpPr>
            <p:cNvPr id="17" name="矩形 6"/>
            <p:cNvSpPr/>
            <p:nvPr/>
          </p:nvSpPr>
          <p:spPr>
            <a:xfrm>
              <a:off x="8626700" y="5151121"/>
              <a:ext cx="1209227" cy="54893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200"/>
            </a:p>
          </p:txBody>
        </p:sp>
        <p:sp>
          <p:nvSpPr>
            <p:cNvPr id="18" name="流程图: 离页连接符 7"/>
            <p:cNvSpPr/>
            <p:nvPr/>
          </p:nvSpPr>
          <p:spPr>
            <a:xfrm>
              <a:off x="8841630" y="4032684"/>
              <a:ext cx="230819" cy="923278"/>
            </a:xfrm>
            <a:prstGeom prst="flowChartOffpageConnector">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 name="矩形 8"/>
            <p:cNvSpPr/>
            <p:nvPr/>
          </p:nvSpPr>
          <p:spPr>
            <a:xfrm>
              <a:off x="8847427" y="5308174"/>
              <a:ext cx="230819" cy="2308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200"/>
            </a:p>
          </p:txBody>
        </p:sp>
        <p:sp>
          <p:nvSpPr>
            <p:cNvPr id="20" name="矩形 9"/>
            <p:cNvSpPr/>
            <p:nvPr/>
          </p:nvSpPr>
          <p:spPr>
            <a:xfrm>
              <a:off x="9548793" y="2394946"/>
              <a:ext cx="1535828" cy="8128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激光发生器</a:t>
              </a:r>
              <a:endParaRPr lang="zh-CN" altLang="en-US" sz="1200" dirty="0"/>
            </a:p>
          </p:txBody>
        </p:sp>
        <p:cxnSp>
          <p:nvCxnSpPr>
            <p:cNvPr id="21" name="连接符: 肘形 10"/>
            <p:cNvCxnSpPr>
              <a:stCxn id="18" idx="0"/>
              <a:endCxn id="20" idx="2"/>
            </p:cNvCxnSpPr>
            <p:nvPr/>
          </p:nvCxnSpPr>
          <p:spPr>
            <a:xfrm rot="5400000" flipH="1" flipV="1">
              <a:off x="9224419" y="2940397"/>
              <a:ext cx="824908" cy="1359667"/>
            </a:xfrm>
            <a:prstGeom prst="bentConnector3">
              <a:avLst>
                <a:gd name="adj1" fmla="val 37683"/>
              </a:avLst>
            </a:prstGeom>
            <a:ln w="28575">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2" name="连接符: 肘形 11"/>
            <p:cNvCxnSpPr>
              <a:stCxn id="20" idx="3"/>
              <a:endCxn id="24" idx="0"/>
            </p:cNvCxnSpPr>
            <p:nvPr/>
          </p:nvCxnSpPr>
          <p:spPr>
            <a:xfrm>
              <a:off x="11084621" y="2801361"/>
              <a:ext cx="305065" cy="1573133"/>
            </a:xfrm>
            <a:prstGeom prst="bentConnector2">
              <a:avLst/>
            </a:prstGeom>
            <a:ln>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直接连接符 12"/>
            <p:cNvCxnSpPr>
              <a:stCxn id="18" idx="2"/>
              <a:endCxn id="19" idx="0"/>
            </p:cNvCxnSpPr>
            <p:nvPr/>
          </p:nvCxnSpPr>
          <p:spPr>
            <a:xfrm>
              <a:off x="8957040" y="4955962"/>
              <a:ext cx="0" cy="504000"/>
            </a:xfrm>
            <a:prstGeom prst="line">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矩形 13"/>
            <p:cNvSpPr/>
            <p:nvPr/>
          </p:nvSpPr>
          <p:spPr>
            <a:xfrm>
              <a:off x="10900158" y="4374494"/>
              <a:ext cx="979055" cy="491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衰减器</a:t>
              </a:r>
              <a:endParaRPr lang="zh-CN" altLang="en-US" sz="1200" dirty="0"/>
            </a:p>
          </p:txBody>
        </p:sp>
        <p:cxnSp>
          <p:nvCxnSpPr>
            <p:cNvPr id="25" name="连接符: 肘形 14"/>
            <p:cNvCxnSpPr>
              <a:stCxn id="24" idx="2"/>
              <a:endCxn id="16" idx="3"/>
            </p:cNvCxnSpPr>
            <p:nvPr/>
          </p:nvCxnSpPr>
          <p:spPr>
            <a:xfrm rot="5400000">
              <a:off x="10652236" y="4686134"/>
              <a:ext cx="557185" cy="91771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箭头: 右 15"/>
            <p:cNvSpPr/>
            <p:nvPr/>
          </p:nvSpPr>
          <p:spPr>
            <a:xfrm>
              <a:off x="10391005" y="5646148"/>
              <a:ext cx="726508" cy="365125"/>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2" name="文本框 16"/>
            <p:cNvSpPr txBox="1"/>
            <p:nvPr/>
          </p:nvSpPr>
          <p:spPr>
            <a:xfrm>
              <a:off x="11167578" y="5693569"/>
              <a:ext cx="492443" cy="276999"/>
            </a:xfrm>
            <a:prstGeom prst="rect">
              <a:avLst/>
            </a:prstGeom>
            <a:noFill/>
          </p:spPr>
          <p:txBody>
            <a:bodyPr wrap="none" rtlCol="0">
              <a:spAutoFit/>
            </a:bodyPr>
            <a:lstStyle/>
            <a:p>
              <a:r>
                <a:rPr lang="zh-CN" altLang="en-US" sz="1200" dirty="0"/>
                <a:t>数据</a:t>
              </a:r>
              <a:endParaRPr lang="zh-CN" altLang="en-US" sz="1200" dirty="0"/>
            </a:p>
          </p:txBody>
        </p:sp>
        <p:sp>
          <p:nvSpPr>
            <p:cNvPr id="33" name="文本框 17"/>
            <p:cNvSpPr txBox="1"/>
            <p:nvPr/>
          </p:nvSpPr>
          <p:spPr>
            <a:xfrm>
              <a:off x="7013920" y="3808570"/>
              <a:ext cx="1809122" cy="595227"/>
            </a:xfrm>
            <a:prstGeom prst="rect">
              <a:avLst/>
            </a:prstGeom>
            <a:noFill/>
          </p:spPr>
          <p:txBody>
            <a:bodyPr wrap="square" rtlCol="0">
              <a:spAutoFit/>
            </a:bodyPr>
            <a:lstStyle/>
            <a:p>
              <a:pPr algn="ctr"/>
              <a:r>
                <a:rPr lang="zh-CN" altLang="en-US" sz="1200" dirty="0"/>
                <a:t>激光头</a:t>
              </a:r>
              <a:endParaRPr lang="en-US" altLang="zh-CN" sz="1200" dirty="0"/>
            </a:p>
            <a:p>
              <a:pPr algn="ctr"/>
              <a:r>
                <a:rPr lang="zh-CN" altLang="en-US" sz="1200" dirty="0"/>
                <a:t>（三维移动）</a:t>
              </a:r>
              <a:endParaRPr lang="en-US" altLang="zh-CN" sz="1200" dirty="0"/>
            </a:p>
          </p:txBody>
        </p:sp>
        <p:sp>
          <p:nvSpPr>
            <p:cNvPr id="34" name="文本框 18"/>
            <p:cNvSpPr txBox="1"/>
            <p:nvPr/>
          </p:nvSpPr>
          <p:spPr>
            <a:xfrm>
              <a:off x="11441919" y="2916110"/>
              <a:ext cx="420267" cy="830997"/>
            </a:xfrm>
            <a:prstGeom prst="rect">
              <a:avLst/>
            </a:prstGeom>
            <a:noFill/>
          </p:spPr>
          <p:txBody>
            <a:bodyPr wrap="square" rtlCol="0">
              <a:spAutoFit/>
            </a:bodyPr>
            <a:lstStyle/>
            <a:p>
              <a:r>
                <a:rPr lang="zh-CN" altLang="en-US" sz="1200" dirty="0"/>
                <a:t>触发信号</a:t>
              </a:r>
              <a:endParaRPr lang="zh-CN" altLang="en-US" sz="1200" dirty="0"/>
            </a:p>
          </p:txBody>
        </p:sp>
        <p:sp>
          <p:nvSpPr>
            <p:cNvPr id="35" name="文本框 19"/>
            <p:cNvSpPr txBox="1"/>
            <p:nvPr/>
          </p:nvSpPr>
          <p:spPr>
            <a:xfrm>
              <a:off x="9594807" y="4374494"/>
              <a:ext cx="646331" cy="276999"/>
            </a:xfrm>
            <a:prstGeom prst="rect">
              <a:avLst/>
            </a:prstGeom>
            <a:noFill/>
          </p:spPr>
          <p:txBody>
            <a:bodyPr wrap="none" rtlCol="0">
              <a:spAutoFit/>
            </a:bodyPr>
            <a:lstStyle/>
            <a:p>
              <a:r>
                <a:rPr lang="zh-CN" altLang="en-US" sz="1200" dirty="0"/>
                <a:t>开发板</a:t>
              </a:r>
              <a:endParaRPr lang="zh-CN" altLang="en-US" sz="1200" dirty="0"/>
            </a:p>
          </p:txBody>
        </p:sp>
        <p:sp>
          <p:nvSpPr>
            <p:cNvPr id="36" name="文本框 20"/>
            <p:cNvSpPr txBox="1"/>
            <p:nvPr/>
          </p:nvSpPr>
          <p:spPr>
            <a:xfrm>
              <a:off x="8401412" y="5762903"/>
              <a:ext cx="915635" cy="276999"/>
            </a:xfrm>
            <a:prstGeom prst="rect">
              <a:avLst/>
            </a:prstGeom>
            <a:noFill/>
          </p:spPr>
          <p:txBody>
            <a:bodyPr wrap="none" rtlCol="0">
              <a:spAutoFit/>
            </a:bodyPr>
            <a:lstStyle/>
            <a:p>
              <a:r>
                <a:rPr lang="zh-CN" altLang="en-US" sz="1200" dirty="0"/>
                <a:t>芯片</a:t>
              </a:r>
              <a:r>
                <a:rPr lang="en-US" altLang="zh-CN" sz="1200" dirty="0"/>
                <a:t>&amp;</a:t>
              </a:r>
              <a:r>
                <a:rPr lang="zh-CN" altLang="en-US" sz="1200" dirty="0"/>
                <a:t>母板</a:t>
              </a:r>
              <a:endParaRPr lang="zh-CN" altLang="en-US" sz="1200" dirty="0"/>
            </a:p>
          </p:txBody>
        </p:sp>
        <p:sp>
          <p:nvSpPr>
            <p:cNvPr id="37" name="文本框 21"/>
            <p:cNvSpPr txBox="1"/>
            <p:nvPr/>
          </p:nvSpPr>
          <p:spPr>
            <a:xfrm>
              <a:off x="9109039" y="3324663"/>
              <a:ext cx="492443" cy="276999"/>
            </a:xfrm>
            <a:prstGeom prst="rect">
              <a:avLst/>
            </a:prstGeom>
            <a:noFill/>
          </p:spPr>
          <p:txBody>
            <a:bodyPr wrap="none" rtlCol="0">
              <a:spAutoFit/>
            </a:bodyPr>
            <a:lstStyle/>
            <a:p>
              <a:r>
                <a:rPr lang="zh-CN" altLang="en-US" sz="1200" dirty="0"/>
                <a:t>光纤</a:t>
              </a:r>
              <a:endParaRPr lang="zh-CN" altLang="en-US" sz="1200" dirty="0"/>
            </a:p>
          </p:txBody>
        </p:sp>
        <p:sp>
          <p:nvSpPr>
            <p:cNvPr id="38" name="箭头: 左右 22"/>
            <p:cNvSpPr/>
            <p:nvPr/>
          </p:nvSpPr>
          <p:spPr>
            <a:xfrm>
              <a:off x="7315120" y="4832334"/>
              <a:ext cx="720948" cy="13761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9" name="箭头: 左右 23"/>
            <p:cNvSpPr/>
            <p:nvPr/>
          </p:nvSpPr>
          <p:spPr>
            <a:xfrm rot="5400000">
              <a:off x="7315120" y="4832334"/>
              <a:ext cx="720948" cy="13761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0"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935" y="2563547"/>
            <a:ext cx="2612371" cy="1959279"/>
          </a:xfrm>
          <a:prstGeom prst="rect">
            <a:avLst/>
          </a:prstGeom>
        </p:spPr>
      </p:pic>
      <p:sp>
        <p:nvSpPr>
          <p:cNvPr id="42" name="Text Placeholder 2"/>
          <p:cNvSpPr txBox="1"/>
          <p:nvPr/>
        </p:nvSpPr>
        <p:spPr>
          <a:xfrm>
            <a:off x="6211588" y="5668412"/>
            <a:ext cx="5813556" cy="929118"/>
          </a:xfrm>
          <a:prstGeom prst="rect">
            <a:avLst/>
          </a:prstGeom>
        </p:spPr>
        <p:txBody>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0"/>
              </a:spcAft>
              <a:buFont typeface="Wingdings" panose="05000000000000000000" charset="0"/>
              <a:buChar char="p"/>
            </a:pPr>
            <a:r>
              <a:rPr lang="zh-CN" altLang="en-US" b="1" dirty="0" smtClean="0">
                <a:solidFill>
                  <a:srgbClr val="002060"/>
                </a:solidFill>
                <a:latin typeface="微软雅黑" panose="020B0503020204020204" pitchFamily="34" charset="-122"/>
                <a:ea typeface="微软雅黑" panose="020B0503020204020204" pitchFamily="34" charset="-122"/>
              </a:rPr>
              <a:t>电荷收集效率：</a:t>
            </a:r>
            <a:r>
              <a:rPr lang="en-US" altLang="zh-CN" b="1" dirty="0" smtClean="0">
                <a:solidFill>
                  <a:srgbClr val="002060"/>
                </a:solidFill>
                <a:latin typeface="微软雅黑" panose="020B0503020204020204" pitchFamily="34" charset="-122"/>
                <a:ea typeface="微软雅黑" panose="020B0503020204020204" pitchFamily="34" charset="-122"/>
              </a:rPr>
              <a:t>Strip-based &gt; Pixel-based</a:t>
            </a:r>
            <a:endParaRPr lang="en-US" altLang="zh-CN" b="1" dirty="0">
              <a:solidFill>
                <a:srgbClr val="002060"/>
              </a:solidFill>
              <a:latin typeface="微软雅黑" panose="020B0503020204020204" pitchFamily="34" charset="-122"/>
              <a:ea typeface="微软雅黑" panose="020B0503020204020204" pitchFamily="34" charset="-122"/>
            </a:endParaRPr>
          </a:p>
          <a:p>
            <a:pPr>
              <a:lnSpc>
                <a:spcPct val="150000"/>
              </a:lnSpc>
              <a:spcAft>
                <a:spcPts val="0"/>
              </a:spcAft>
              <a:buFont typeface="Wingdings" panose="05000000000000000000" charset="0"/>
              <a:buChar char="p"/>
            </a:pPr>
            <a:r>
              <a:rPr lang="zh-CN" altLang="en-US" b="1" dirty="0" smtClean="0">
                <a:solidFill>
                  <a:srgbClr val="002060"/>
                </a:solidFill>
                <a:latin typeface="微软雅黑" panose="020B0503020204020204" pitchFamily="34" charset="-122"/>
                <a:ea typeface="微软雅黑" panose="020B0503020204020204" pitchFamily="34" charset="-122"/>
              </a:rPr>
              <a:t>等效注入电荷</a:t>
            </a:r>
            <a:r>
              <a:rPr lang="en-US" altLang="zh-CN" b="1" dirty="0" smtClean="0">
                <a:solidFill>
                  <a:srgbClr val="002060"/>
                </a:solidFill>
                <a:latin typeface="微软雅黑" panose="020B0503020204020204" pitchFamily="34" charset="-122"/>
                <a:ea typeface="微软雅黑" panose="020B0503020204020204" pitchFamily="34" charset="-122"/>
              </a:rPr>
              <a:t>1600e-</a:t>
            </a:r>
            <a:r>
              <a:rPr lang="zh-CN" altLang="en-US" b="1" dirty="0" smtClean="0">
                <a:solidFill>
                  <a:srgbClr val="002060"/>
                </a:solidFill>
                <a:latin typeface="微软雅黑" panose="020B0503020204020204" pitchFamily="34" charset="-122"/>
                <a:ea typeface="微软雅黑" panose="020B0503020204020204" pitchFamily="34" charset="-122"/>
              </a:rPr>
              <a:t>时，探测效率均接近</a:t>
            </a:r>
            <a:r>
              <a:rPr lang="en-US" altLang="zh-CN" b="1" dirty="0" smtClean="0">
                <a:solidFill>
                  <a:srgbClr val="002060"/>
                </a:solidFill>
                <a:latin typeface="微软雅黑" panose="020B0503020204020204" pitchFamily="34" charset="-122"/>
                <a:ea typeface="微软雅黑" panose="020B0503020204020204" pitchFamily="34" charset="-122"/>
              </a:rPr>
              <a:t>100%</a:t>
            </a:r>
            <a:endParaRPr lang="en-US" altLang="zh-CN" b="1" dirty="0">
              <a:solidFill>
                <a:srgbClr val="002060"/>
              </a:solidFill>
              <a:latin typeface="微软雅黑" panose="020B0503020204020204" pitchFamily="34" charset="-122"/>
              <a:ea typeface="微软雅黑" panose="020B0503020204020204" pitchFamily="34" charset="-122"/>
            </a:endParaRPr>
          </a:p>
          <a:p>
            <a:endParaRPr lang="en-US"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片上线性稳压器设计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3"/>
          <p:cNvSpPr txBox="1">
            <a:spLocks noChangeArrowheads="1"/>
          </p:cNvSpPr>
          <p:nvPr/>
        </p:nvSpPr>
        <p:spPr bwMode="auto">
          <a:xfrm>
            <a:off x="631093" y="1001624"/>
            <a:ext cx="9579707" cy="903581"/>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设计了一种多级结构的误差放大器，分裂极点，增加栅驱动能力。</a:t>
            </a:r>
            <a:endParaRPr lang="en-US" altLang="zh-CN"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设计了一种负载电流分区频率补偿电路，使得在整个负载电压范围内保持稳定。</a:t>
            </a:r>
            <a:endParaRPr lang="en-US" altLang="zh-CN" sz="2000" dirty="0">
              <a:solidFill>
                <a:srgbClr val="002060"/>
              </a:solidFill>
              <a:sym typeface="+mn-ea"/>
            </a:endParaRPr>
          </a:p>
        </p:txBody>
      </p:sp>
      <p:graphicFrame>
        <p:nvGraphicFramePr>
          <p:cNvPr id="6" name="对象 5"/>
          <p:cNvGraphicFramePr>
            <a:graphicFrameLocks noChangeAspect="1"/>
          </p:cNvGraphicFramePr>
          <p:nvPr/>
        </p:nvGraphicFramePr>
        <p:xfrm>
          <a:off x="94963" y="2284046"/>
          <a:ext cx="7043112" cy="3748531"/>
        </p:xfrm>
        <a:graphic>
          <a:graphicData uri="http://schemas.openxmlformats.org/presentationml/2006/ole">
            <mc:AlternateContent xmlns:mc="http://schemas.openxmlformats.org/markup-compatibility/2006">
              <mc:Choice xmlns:v="urn:schemas-microsoft-com:vml" Requires="v">
                <p:oleObj spid="_x0000_s3080" name="Visio" r:id="rId1" imgW="8904605" imgH="4741545" progId="Visio.Drawing.15">
                  <p:embed/>
                </p:oleObj>
              </mc:Choice>
              <mc:Fallback>
                <p:oleObj name="Visio" r:id="rId1" imgW="8904605" imgH="4741545" progId="Visio.Drawing.15">
                  <p:embed/>
                  <p:pic>
                    <p:nvPicPr>
                      <p:cNvPr id="0" name="对象 5"/>
                      <p:cNvPicPr/>
                      <p:nvPr/>
                    </p:nvPicPr>
                    <p:blipFill>
                      <a:blip r:embed="rId2"/>
                      <a:stretch>
                        <a:fillRect/>
                      </a:stretch>
                    </p:blipFill>
                    <p:spPr>
                      <a:xfrm>
                        <a:off x="94963" y="2284046"/>
                        <a:ext cx="7043112" cy="3748531"/>
                      </a:xfrm>
                      <a:prstGeom prst="rect">
                        <a:avLst/>
                      </a:prstGeom>
                      <a:solidFill>
                        <a:schemeClr val="accent6">
                          <a:lumMod val="20000"/>
                          <a:lumOff val="80000"/>
                        </a:schemeClr>
                      </a:solidFill>
                    </p:spPr>
                  </p:pic>
                </p:oleObj>
              </mc:Fallback>
            </mc:AlternateContent>
          </a:graphicData>
        </a:graphic>
      </p:graphicFrame>
      <p:graphicFrame>
        <p:nvGraphicFramePr>
          <p:cNvPr id="2" name="对象 1"/>
          <p:cNvGraphicFramePr>
            <a:graphicFrameLocks noChangeAspect="1"/>
          </p:cNvGraphicFramePr>
          <p:nvPr/>
        </p:nvGraphicFramePr>
        <p:xfrm>
          <a:off x="7232176" y="2684751"/>
          <a:ext cx="4864861" cy="2559194"/>
        </p:xfrm>
        <a:graphic>
          <a:graphicData uri="http://schemas.openxmlformats.org/presentationml/2006/ole">
            <mc:AlternateContent xmlns:mc="http://schemas.openxmlformats.org/markup-compatibility/2006">
              <mc:Choice xmlns:v="urn:schemas-microsoft-com:vml" Requires="v">
                <p:oleObj spid="_x0000_s3" name="Visio" r:id="rId3" imgW="4432935" imgH="2333625" progId="Visio.Drawing.15">
                  <p:embed/>
                </p:oleObj>
              </mc:Choice>
              <mc:Fallback>
                <p:oleObj name="Visio" r:id="rId3" imgW="4432935" imgH="2333625" progId="Visio.Drawing.15">
                  <p:embed/>
                  <p:pic>
                    <p:nvPicPr>
                      <p:cNvPr id="0" name="对象 1"/>
                      <p:cNvPicPr/>
                      <p:nvPr/>
                    </p:nvPicPr>
                    <p:blipFill>
                      <a:blip r:embed="rId4"/>
                      <a:stretch>
                        <a:fillRect/>
                      </a:stretch>
                    </p:blipFill>
                    <p:spPr>
                      <a:xfrm>
                        <a:off x="7232176" y="2684751"/>
                        <a:ext cx="4864861" cy="2559194"/>
                      </a:xfrm>
                      <a:prstGeom prst="rect">
                        <a:avLst/>
                      </a:prstGeom>
                      <a:solidFill>
                        <a:schemeClr val="accent6">
                          <a:lumMod val="20000"/>
                          <a:lumOff val="80000"/>
                        </a:schemeClr>
                      </a:solidFill>
                    </p:spPr>
                  </p:pic>
                </p:oleObj>
              </mc:Fallback>
            </mc:AlternateContent>
          </a:graphicData>
        </a:graphic>
      </p:graphicFrame>
      <p:sp>
        <p:nvSpPr>
          <p:cNvPr id="4" name="文本框 28"/>
          <p:cNvSpPr txBox="1">
            <a:spLocks noChangeArrowheads="1"/>
          </p:cNvSpPr>
          <p:nvPr/>
        </p:nvSpPr>
        <p:spPr bwMode="auto">
          <a:xfrm>
            <a:off x="2752110" y="6242141"/>
            <a:ext cx="172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片上</a:t>
            </a:r>
            <a:r>
              <a:rPr lang="en-US" altLang="zh-CN" sz="1600" dirty="0">
                <a:latin typeface="黑体" panose="02010609060101010101" charset="-122"/>
                <a:cs typeface="Times New Roman" panose="02020603050405020304" pitchFamily="18" charset="0"/>
              </a:rPr>
              <a:t>LDO</a:t>
            </a:r>
            <a:r>
              <a:rPr lang="zh-CN" altLang="en-US" sz="1600" dirty="0">
                <a:latin typeface="黑体" panose="02010609060101010101" charset="-122"/>
                <a:cs typeface="Times New Roman" panose="02020603050405020304" pitchFamily="18" charset="0"/>
              </a:rPr>
              <a:t>结构设计</a:t>
            </a:r>
            <a:endParaRPr lang="en-US" altLang="zh-CN" sz="1600" dirty="0">
              <a:latin typeface="黑体" panose="02010609060101010101" charset="-122"/>
              <a:cs typeface="Times New Roman" panose="02020603050405020304" pitchFamily="18" charset="0"/>
            </a:endParaRPr>
          </a:p>
        </p:txBody>
      </p:sp>
      <p:sp>
        <p:nvSpPr>
          <p:cNvPr id="5" name="文本框 28"/>
          <p:cNvSpPr txBox="1">
            <a:spLocks noChangeArrowheads="1"/>
          </p:cNvSpPr>
          <p:nvPr/>
        </p:nvSpPr>
        <p:spPr bwMode="auto">
          <a:xfrm>
            <a:off x="7535433" y="5438716"/>
            <a:ext cx="45047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补偿电路在轻载（</a:t>
            </a:r>
            <a:r>
              <a:rPr lang="en-US" altLang="zh-CN" sz="1600" dirty="0">
                <a:latin typeface="黑体" panose="02010609060101010101" charset="-122"/>
                <a:cs typeface="Times New Roman" panose="02020603050405020304" pitchFamily="18" charset="0"/>
              </a:rPr>
              <a:t>a</a:t>
            </a:r>
            <a:r>
              <a:rPr lang="zh-CN" altLang="en-US" sz="1600" dirty="0">
                <a:latin typeface="黑体" panose="02010609060101010101" charset="-122"/>
                <a:cs typeface="Times New Roman" panose="02020603050405020304" pitchFamily="18" charset="0"/>
              </a:rPr>
              <a:t>）、中载（</a:t>
            </a:r>
            <a:r>
              <a:rPr lang="en-US" altLang="zh-CN" sz="1600" dirty="0">
                <a:latin typeface="黑体" panose="02010609060101010101" charset="-122"/>
                <a:cs typeface="Times New Roman" panose="02020603050405020304" pitchFamily="18" charset="0"/>
              </a:rPr>
              <a:t>b</a:t>
            </a:r>
            <a:r>
              <a:rPr lang="zh-CN" altLang="en-US" sz="1600" dirty="0">
                <a:latin typeface="黑体" panose="02010609060101010101" charset="-122"/>
                <a:cs typeface="Times New Roman" panose="02020603050405020304" pitchFamily="18" charset="0"/>
              </a:rPr>
              <a:t>）、重载（</a:t>
            </a:r>
            <a:r>
              <a:rPr lang="en-US" altLang="zh-CN" sz="1600" dirty="0">
                <a:latin typeface="黑体" panose="02010609060101010101" charset="-122"/>
                <a:cs typeface="Times New Roman" panose="02020603050405020304" pitchFamily="18" charset="0"/>
              </a:rPr>
              <a:t>c</a:t>
            </a:r>
            <a:r>
              <a:rPr lang="zh-CN" altLang="en-US" sz="1600" dirty="0">
                <a:latin typeface="黑体" panose="02010609060101010101" charset="-122"/>
                <a:cs typeface="Times New Roman" panose="02020603050405020304" pitchFamily="18" charset="0"/>
              </a:rPr>
              <a:t>）情况下的等效电路</a:t>
            </a:r>
            <a:endParaRPr lang="en-US" altLang="zh-CN" sz="1600" dirty="0">
              <a:latin typeface="黑体" panose="02010609060101010101" charset="-122"/>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片上线性稳压器设计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3"/>
          <p:cNvSpPr txBox="1">
            <a:spLocks noChangeArrowheads="1"/>
          </p:cNvSpPr>
          <p:nvPr/>
        </p:nvSpPr>
        <p:spPr bwMode="auto">
          <a:xfrm>
            <a:off x="631093" y="1001624"/>
            <a:ext cx="8900834" cy="903581"/>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补偿电阻分别用</a:t>
            </a:r>
            <a:r>
              <a:rPr lang="en-US" altLang="zh-CN" sz="2000" dirty="0">
                <a:solidFill>
                  <a:srgbClr val="002060"/>
                </a:solidFill>
                <a:sym typeface="+mn-ea"/>
              </a:rPr>
              <a:t>poly</a:t>
            </a:r>
            <a:r>
              <a:rPr lang="zh-CN" altLang="en-US" sz="2000" dirty="0">
                <a:solidFill>
                  <a:srgbClr val="002060"/>
                </a:solidFill>
                <a:sym typeface="+mn-ea"/>
              </a:rPr>
              <a:t>电阻和工作在线性区的</a:t>
            </a:r>
            <a:r>
              <a:rPr lang="en-US" altLang="zh-CN" sz="2000" dirty="0">
                <a:solidFill>
                  <a:srgbClr val="002060"/>
                </a:solidFill>
                <a:sym typeface="+mn-ea"/>
              </a:rPr>
              <a:t>MOS</a:t>
            </a:r>
            <a:r>
              <a:rPr lang="zh-CN" altLang="en-US" sz="2000" dirty="0">
                <a:solidFill>
                  <a:srgbClr val="002060"/>
                </a:solidFill>
                <a:sym typeface="+mn-ea"/>
              </a:rPr>
              <a:t>管实现，减小了芯片面积。</a:t>
            </a:r>
            <a:endParaRPr lang="en-US" altLang="zh-CN"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推挽级增大了栅极驱动能力。</a:t>
            </a:r>
            <a:endParaRPr lang="en-US" altLang="zh-CN" sz="2000" dirty="0">
              <a:solidFill>
                <a:srgbClr val="002060"/>
              </a:solidFill>
              <a:sym typeface="+mn-ea"/>
            </a:endParaRPr>
          </a:p>
        </p:txBody>
      </p:sp>
      <p:grpSp>
        <p:nvGrpSpPr>
          <p:cNvPr id="9" name="组合 8"/>
          <p:cNvGrpSpPr/>
          <p:nvPr/>
        </p:nvGrpSpPr>
        <p:grpSpPr>
          <a:xfrm>
            <a:off x="2016547" y="2035739"/>
            <a:ext cx="7647911" cy="3899594"/>
            <a:chOff x="631093" y="2333612"/>
            <a:chExt cx="7647911" cy="3899594"/>
          </a:xfrm>
        </p:grpSpPr>
        <p:pic>
          <p:nvPicPr>
            <p:cNvPr id="4" name="图片 3"/>
            <p:cNvPicPr>
              <a:picLocks noChangeAspect="1"/>
            </p:cNvPicPr>
            <p:nvPr/>
          </p:nvPicPr>
          <p:blipFill>
            <a:blip r:embed="rId1"/>
            <a:stretch>
              <a:fillRect/>
            </a:stretch>
          </p:blipFill>
          <p:spPr>
            <a:xfrm>
              <a:off x="631093" y="2333612"/>
              <a:ext cx="7647911" cy="3899594"/>
            </a:xfrm>
            <a:prstGeom prst="rect">
              <a:avLst/>
            </a:prstGeom>
            <a:solidFill>
              <a:schemeClr val="accent6">
                <a:lumMod val="20000"/>
                <a:lumOff val="80000"/>
              </a:schemeClr>
            </a:solidFill>
          </p:spPr>
        </p:pic>
        <p:sp>
          <p:nvSpPr>
            <p:cNvPr id="7" name="矩形 6"/>
            <p:cNvSpPr/>
            <p:nvPr/>
          </p:nvSpPr>
          <p:spPr>
            <a:xfrm>
              <a:off x="5493326" y="2944091"/>
              <a:ext cx="1309255" cy="2008909"/>
            </a:xfrm>
            <a:prstGeom prst="rect">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362275" y="2750127"/>
              <a:ext cx="1309255" cy="1316182"/>
            </a:xfrm>
            <a:prstGeom prst="rect">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8"/>
          <p:cNvSpPr txBox="1">
            <a:spLocks noChangeArrowheads="1"/>
          </p:cNvSpPr>
          <p:nvPr/>
        </p:nvSpPr>
        <p:spPr bwMode="auto">
          <a:xfrm>
            <a:off x="4529058" y="6154321"/>
            <a:ext cx="2622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片上</a:t>
            </a:r>
            <a:r>
              <a:rPr lang="en-US" altLang="zh-CN" sz="1600" dirty="0">
                <a:latin typeface="黑体" panose="02010609060101010101" charset="-122"/>
                <a:cs typeface="Times New Roman" panose="02020603050405020304" pitchFamily="18" charset="0"/>
              </a:rPr>
              <a:t>LDO</a:t>
            </a:r>
            <a:r>
              <a:rPr lang="zh-CN" altLang="en-US" sz="1600" dirty="0">
                <a:latin typeface="黑体" panose="02010609060101010101" charset="-122"/>
                <a:cs typeface="Times New Roman" panose="02020603050405020304" pitchFamily="18" charset="0"/>
              </a:rPr>
              <a:t>晶体管级电路结构</a:t>
            </a:r>
            <a:endParaRPr lang="en-US" altLang="zh-CN" sz="1600" dirty="0">
              <a:latin typeface="黑体" panose="02010609060101010101" charset="-122"/>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5761941" y="1885456"/>
            <a:ext cx="6301406" cy="3733583"/>
          </a:xfrm>
          <a:prstGeom prst="rect">
            <a:avLst/>
          </a:prstGeom>
        </p:spPr>
      </p:pic>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片上线性稳压器设计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3"/>
          <p:cNvSpPr txBox="1">
            <a:spLocks noChangeArrowheads="1"/>
          </p:cNvSpPr>
          <p:nvPr/>
        </p:nvSpPr>
        <p:spPr bwMode="auto">
          <a:xfrm>
            <a:off x="631093" y="1001624"/>
            <a:ext cx="8900834" cy="4419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采用</a:t>
            </a:r>
            <a:r>
              <a:rPr lang="en-US" altLang="zh-CN" sz="2000" dirty="0">
                <a:solidFill>
                  <a:srgbClr val="002060"/>
                </a:solidFill>
                <a:sym typeface="+mn-ea"/>
              </a:rPr>
              <a:t>0.18</a:t>
            </a:r>
            <a:r>
              <a:rPr lang="el-GR" altLang="zh-CN" sz="2000" dirty="0">
                <a:solidFill>
                  <a:srgbClr val="002060"/>
                </a:solidFill>
                <a:sym typeface="+mn-ea"/>
              </a:rPr>
              <a:t>μ</a:t>
            </a:r>
            <a:r>
              <a:rPr lang="en-US" altLang="zh-CN" sz="2000" dirty="0">
                <a:solidFill>
                  <a:srgbClr val="002060"/>
                </a:solidFill>
                <a:sym typeface="+mn-ea"/>
              </a:rPr>
              <a:t>m</a:t>
            </a:r>
            <a:r>
              <a:rPr lang="zh-CN" altLang="en-US" sz="2000" dirty="0">
                <a:solidFill>
                  <a:srgbClr val="002060"/>
                </a:solidFill>
                <a:sym typeface="+mn-ea"/>
              </a:rPr>
              <a:t>标准</a:t>
            </a:r>
            <a:r>
              <a:rPr lang="en-US" altLang="zh-CN" sz="2000" dirty="0">
                <a:solidFill>
                  <a:srgbClr val="002060"/>
                </a:solidFill>
                <a:sym typeface="+mn-ea"/>
              </a:rPr>
              <a:t>CMOS</a:t>
            </a:r>
            <a:r>
              <a:rPr lang="zh-CN" altLang="en-US" sz="2000" dirty="0">
                <a:solidFill>
                  <a:srgbClr val="002060"/>
                </a:solidFill>
                <a:sym typeface="+mn-ea"/>
              </a:rPr>
              <a:t>工艺流片并测试</a:t>
            </a:r>
            <a:endParaRPr lang="en-US" altLang="zh-CN" sz="2000" dirty="0">
              <a:solidFill>
                <a:srgbClr val="002060"/>
              </a:solidFill>
              <a:sym typeface="+mn-ea"/>
            </a:endParaRPr>
          </a:p>
        </p:txBody>
      </p:sp>
      <p:sp>
        <p:nvSpPr>
          <p:cNvPr id="30" name="文本框 28"/>
          <p:cNvSpPr txBox="1">
            <a:spLocks noChangeArrowheads="1"/>
          </p:cNvSpPr>
          <p:nvPr/>
        </p:nvSpPr>
        <p:spPr bwMode="auto">
          <a:xfrm>
            <a:off x="1188653" y="6042644"/>
            <a:ext cx="3785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线性调整率和负载调整率测试结果</a:t>
            </a:r>
            <a:endParaRPr lang="en-US" altLang="zh-CN" sz="1600" dirty="0">
              <a:latin typeface="黑体" panose="02010609060101010101" charset="-122"/>
              <a:cs typeface="Times New Roman" panose="02020603050405020304" pitchFamily="18" charset="0"/>
            </a:endParaRPr>
          </a:p>
        </p:txBody>
      </p:sp>
      <p:pic>
        <p:nvPicPr>
          <p:cNvPr id="3" name="图片 2"/>
          <p:cNvPicPr>
            <a:picLocks noChangeAspect="1"/>
          </p:cNvPicPr>
          <p:nvPr/>
        </p:nvPicPr>
        <p:blipFill>
          <a:blip r:embed="rId2"/>
          <a:stretch>
            <a:fillRect/>
          </a:stretch>
        </p:blipFill>
        <p:spPr>
          <a:xfrm>
            <a:off x="128653" y="1443540"/>
            <a:ext cx="5905736" cy="4495742"/>
          </a:xfrm>
          <a:prstGeom prst="rect">
            <a:avLst/>
          </a:prstGeom>
        </p:spPr>
      </p:pic>
      <p:sp>
        <p:nvSpPr>
          <p:cNvPr id="6" name="文本框 5"/>
          <p:cNvSpPr txBox="1"/>
          <p:nvPr/>
        </p:nvSpPr>
        <p:spPr>
          <a:xfrm>
            <a:off x="1375686" y="4560931"/>
            <a:ext cx="3720073" cy="830997"/>
          </a:xfrm>
          <a:prstGeom prst="rect">
            <a:avLst/>
          </a:prstGeom>
          <a:noFill/>
        </p:spPr>
        <p:txBody>
          <a:bodyPr wrap="square">
            <a:spAutoFit/>
          </a:bodyPr>
          <a:lstStyle/>
          <a:p>
            <a:r>
              <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线性调整率：</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2.67mV/</a:t>
            </a:r>
            <a:r>
              <a:rPr lang="en-US" altLang="zh-CN" sz="1600" b="1"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V@I</a:t>
            </a:r>
            <a:r>
              <a:rPr lang="en-US" altLang="zh-CN" sz="1600" b="1" baseline="-25000"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o</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=200mA</a:t>
            </a:r>
            <a:endPar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负载调整率：77.5 mV/A</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@I</a:t>
            </a:r>
            <a:r>
              <a:rPr lang="en-US" altLang="zh-CN" sz="1600" b="1" baseline="-250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omax</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=200mA</a:t>
            </a:r>
            <a:endPar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压降电压</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&lt;100mV</a:t>
            </a:r>
            <a:endPar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文本框 28"/>
          <p:cNvSpPr txBox="1">
            <a:spLocks noChangeArrowheads="1"/>
          </p:cNvSpPr>
          <p:nvPr/>
        </p:nvSpPr>
        <p:spPr bwMode="auto">
          <a:xfrm>
            <a:off x="6945343" y="6042644"/>
            <a:ext cx="39346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不同负载电流情况下，电源抑制测试结果</a:t>
            </a:r>
            <a:endParaRPr lang="en-US" altLang="zh-CN" sz="1600" dirty="0">
              <a:latin typeface="黑体" panose="02010609060101010101" charset="-122"/>
              <a:cs typeface="Times New Roman" panose="02020603050405020304" pitchFamily="18" charset="0"/>
            </a:endParaRPr>
          </a:p>
        </p:txBody>
      </p:sp>
      <p:sp>
        <p:nvSpPr>
          <p:cNvPr id="15" name="文本框 14"/>
          <p:cNvSpPr txBox="1"/>
          <p:nvPr/>
        </p:nvSpPr>
        <p:spPr>
          <a:xfrm>
            <a:off x="8828148" y="4450393"/>
            <a:ext cx="2075393" cy="338554"/>
          </a:xfrm>
          <a:prstGeom prst="rect">
            <a:avLst/>
          </a:prstGeom>
          <a:noFill/>
        </p:spPr>
        <p:txBody>
          <a:bodyPr wrap="square">
            <a:spAutoFit/>
          </a:bodyPr>
          <a:lstStyle/>
          <a:p>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-13dB@freq.=1 MHz</a:t>
            </a:r>
            <a:endPar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b="6519"/>
          <a:stretch>
            <a:fillRect/>
          </a:stretch>
        </p:blipFill>
        <p:spPr>
          <a:xfrm>
            <a:off x="575183" y="1466072"/>
            <a:ext cx="10488489" cy="4390304"/>
          </a:xfrm>
          <a:prstGeom prst="rect">
            <a:avLst/>
          </a:prstGeom>
        </p:spPr>
      </p:pic>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片上线性稳压器设计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3"/>
          <p:cNvSpPr txBox="1">
            <a:spLocks noChangeArrowheads="1"/>
          </p:cNvSpPr>
          <p:nvPr/>
        </p:nvSpPr>
        <p:spPr bwMode="auto">
          <a:xfrm>
            <a:off x="631093" y="1001624"/>
            <a:ext cx="8900834" cy="4419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采用</a:t>
            </a:r>
            <a:r>
              <a:rPr lang="en-US" altLang="zh-CN" sz="2000" dirty="0">
                <a:solidFill>
                  <a:srgbClr val="002060"/>
                </a:solidFill>
                <a:sym typeface="+mn-ea"/>
              </a:rPr>
              <a:t>0.18</a:t>
            </a:r>
            <a:r>
              <a:rPr lang="el-GR" altLang="zh-CN" sz="2000" dirty="0">
                <a:solidFill>
                  <a:srgbClr val="002060"/>
                </a:solidFill>
                <a:sym typeface="+mn-ea"/>
              </a:rPr>
              <a:t>μ</a:t>
            </a:r>
            <a:r>
              <a:rPr lang="en-US" altLang="zh-CN" sz="2000" dirty="0">
                <a:solidFill>
                  <a:srgbClr val="002060"/>
                </a:solidFill>
                <a:sym typeface="+mn-ea"/>
              </a:rPr>
              <a:t>m CMOS</a:t>
            </a:r>
            <a:r>
              <a:rPr lang="zh-CN" altLang="en-US" sz="2000" dirty="0">
                <a:solidFill>
                  <a:srgbClr val="002060"/>
                </a:solidFill>
                <a:sym typeface="+mn-ea"/>
              </a:rPr>
              <a:t>工艺流片并测试</a:t>
            </a:r>
            <a:endParaRPr lang="en-US" altLang="zh-CN" sz="2000" dirty="0">
              <a:solidFill>
                <a:srgbClr val="002060"/>
              </a:solidFill>
              <a:sym typeface="+mn-ea"/>
            </a:endParaRPr>
          </a:p>
        </p:txBody>
      </p:sp>
      <p:sp>
        <p:nvSpPr>
          <p:cNvPr id="6" name="文本框 5"/>
          <p:cNvSpPr txBox="1"/>
          <p:nvPr/>
        </p:nvSpPr>
        <p:spPr>
          <a:xfrm>
            <a:off x="8293320" y="5938729"/>
            <a:ext cx="2872583" cy="830997"/>
          </a:xfrm>
          <a:prstGeom prst="rect">
            <a:avLst/>
          </a:prstGeom>
          <a:noFill/>
        </p:spPr>
        <p:txBody>
          <a:bodyPr wrap="square">
            <a:spAutoFit/>
          </a:bodyPr>
          <a:lstStyle/>
          <a:p>
            <a:r>
              <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输出电压波形未振荡</a:t>
            </a:r>
            <a:endPar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最大过冲</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下冲电压</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&lt;0.23 V</a:t>
            </a:r>
            <a:endPar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a:p>
            <a:r>
              <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最大恢复时间</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&lt;5.4 </a:t>
            </a:r>
            <a:r>
              <a:rPr lang="el-GR"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μ</a:t>
            </a:r>
            <a:r>
              <a:rPr lang="en-US" altLang="zh-CN"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s</a:t>
            </a:r>
            <a:endParaRPr lang="zh-CN" altLang="en-US" sz="1600" b="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文本框 28"/>
          <p:cNvSpPr txBox="1">
            <a:spLocks noChangeArrowheads="1"/>
          </p:cNvSpPr>
          <p:nvPr/>
        </p:nvSpPr>
        <p:spPr bwMode="auto">
          <a:xfrm>
            <a:off x="2629609" y="6065060"/>
            <a:ext cx="5770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不同负载电流阶跃变化时，输出电压的瞬态响应测试结果</a:t>
            </a:r>
            <a:endParaRPr lang="en-US" altLang="zh-CN" sz="1600" dirty="0">
              <a:latin typeface="黑体" panose="02010609060101010101" charset="-122"/>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片上线性稳压器设计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3"/>
          <p:cNvSpPr txBox="1">
            <a:spLocks noChangeArrowheads="1"/>
          </p:cNvSpPr>
          <p:nvPr/>
        </p:nvSpPr>
        <p:spPr bwMode="auto">
          <a:xfrm>
            <a:off x="631093" y="1001624"/>
            <a:ext cx="8900834" cy="136524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设计了一种全</a:t>
            </a:r>
            <a:r>
              <a:rPr lang="en-US" altLang="zh-CN" sz="2000" dirty="0">
                <a:solidFill>
                  <a:srgbClr val="002060"/>
                </a:solidFill>
                <a:sym typeface="+mn-ea"/>
              </a:rPr>
              <a:t>MOS</a:t>
            </a:r>
            <a:r>
              <a:rPr lang="zh-CN" altLang="en-US" sz="2000" dirty="0">
                <a:solidFill>
                  <a:srgbClr val="002060"/>
                </a:solidFill>
                <a:sym typeface="+mn-ea"/>
              </a:rPr>
              <a:t>带隙基准电路，提高抗辐射能力。</a:t>
            </a:r>
            <a:endParaRPr lang="en-US" altLang="zh-CN"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采用低压</a:t>
            </a:r>
            <a:r>
              <a:rPr lang="en-US" altLang="zh-CN" sz="2000" dirty="0">
                <a:solidFill>
                  <a:srgbClr val="002060"/>
                </a:solidFill>
                <a:sym typeface="+mn-ea"/>
              </a:rPr>
              <a:t>MOS</a:t>
            </a:r>
            <a:r>
              <a:rPr lang="zh-CN" altLang="en-US" sz="2000" dirty="0">
                <a:solidFill>
                  <a:srgbClr val="002060"/>
                </a:solidFill>
                <a:sym typeface="+mn-ea"/>
              </a:rPr>
              <a:t>管，其栅氧厚度小，有利于提高抗</a:t>
            </a:r>
            <a:r>
              <a:rPr lang="en-US" altLang="zh-CN" sz="2000" dirty="0">
                <a:solidFill>
                  <a:srgbClr val="002060"/>
                </a:solidFill>
                <a:sym typeface="+mn-ea"/>
              </a:rPr>
              <a:t>TID</a:t>
            </a:r>
            <a:r>
              <a:rPr lang="zh-CN" altLang="en-US" sz="2000" dirty="0">
                <a:solidFill>
                  <a:srgbClr val="002060"/>
                </a:solidFill>
                <a:sym typeface="+mn-ea"/>
              </a:rPr>
              <a:t>能力。</a:t>
            </a:r>
            <a:endParaRPr lang="zh-CN" altLang="en-US"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增加调节功能，降低工艺角的影响（</a:t>
            </a:r>
            <a:r>
              <a:rPr lang="en-US" altLang="zh-CN" sz="2000" dirty="0">
                <a:solidFill>
                  <a:srgbClr val="002060"/>
                </a:solidFill>
                <a:sym typeface="+mn-ea"/>
              </a:rPr>
              <a:t>Vth</a:t>
            </a:r>
            <a:r>
              <a:rPr lang="zh-CN" altLang="en-US" sz="2000" dirty="0">
                <a:solidFill>
                  <a:srgbClr val="002060"/>
                </a:solidFill>
                <a:sym typeface="+mn-ea"/>
              </a:rPr>
              <a:t>）。</a:t>
            </a:r>
            <a:endParaRPr lang="zh-CN" altLang="en-US" sz="2000" dirty="0">
              <a:solidFill>
                <a:srgbClr val="002060"/>
              </a:solidFill>
              <a:sym typeface="+mn-ea"/>
            </a:endParaRPr>
          </a:p>
        </p:txBody>
      </p:sp>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2601625"/>
            <a:ext cx="8141340" cy="2943225"/>
          </a:xfrm>
          <a:prstGeom prst="rect">
            <a:avLst/>
          </a:prstGeom>
          <a:solidFill>
            <a:schemeClr val="accent6">
              <a:lumMod val="20000"/>
              <a:lumOff val="80000"/>
            </a:schemeClr>
          </a:solidFill>
        </p:spPr>
      </p:pic>
      <p:pic>
        <p:nvPicPr>
          <p:cNvPr id="3" name="图片 2"/>
          <p:cNvPicPr>
            <a:picLocks noChangeAspect="1"/>
          </p:cNvPicPr>
          <p:nvPr/>
        </p:nvPicPr>
        <p:blipFill>
          <a:blip r:embed="rId2"/>
          <a:stretch>
            <a:fillRect/>
          </a:stretch>
        </p:blipFill>
        <p:spPr>
          <a:xfrm>
            <a:off x="8016221" y="2263494"/>
            <a:ext cx="4175779" cy="3427662"/>
          </a:xfrm>
          <a:prstGeom prst="rect">
            <a:avLst/>
          </a:prstGeom>
        </p:spPr>
      </p:pic>
      <p:sp>
        <p:nvSpPr>
          <p:cNvPr id="6" name="文本框 28"/>
          <p:cNvSpPr txBox="1">
            <a:spLocks noChangeArrowheads="1"/>
          </p:cNvSpPr>
          <p:nvPr/>
        </p:nvSpPr>
        <p:spPr bwMode="auto">
          <a:xfrm>
            <a:off x="2759225" y="5823760"/>
            <a:ext cx="2622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带隙基准晶体管级电路结构</a:t>
            </a:r>
            <a:endParaRPr lang="en-US" altLang="zh-CN" sz="1600" dirty="0">
              <a:latin typeface="黑体" panose="02010609060101010101" charset="-122"/>
              <a:cs typeface="Times New Roman" panose="02020603050405020304" pitchFamily="18" charset="0"/>
            </a:endParaRPr>
          </a:p>
        </p:txBody>
      </p:sp>
      <p:sp>
        <p:nvSpPr>
          <p:cNvPr id="10" name="文本框 28"/>
          <p:cNvSpPr txBox="1">
            <a:spLocks noChangeArrowheads="1"/>
          </p:cNvSpPr>
          <p:nvPr/>
        </p:nvSpPr>
        <p:spPr bwMode="auto">
          <a:xfrm>
            <a:off x="8652741" y="5799628"/>
            <a:ext cx="33043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just">
              <a:spcBef>
                <a:spcPct val="0"/>
              </a:spcBef>
              <a:buClrTx/>
              <a:buSzTx/>
              <a:buFontTx/>
              <a:buNone/>
            </a:pPr>
            <a:r>
              <a:rPr lang="zh-CN" altLang="en-US" sz="1600" dirty="0">
                <a:latin typeface="黑体" panose="02010609060101010101" charset="-122"/>
                <a:cs typeface="Times New Roman" panose="02020603050405020304" pitchFamily="18" charset="0"/>
              </a:rPr>
              <a:t>不同工艺角下，基准电压随温度变化的仿真结果曲线</a:t>
            </a:r>
            <a:endParaRPr lang="en-US" altLang="zh-CN" sz="1600" dirty="0">
              <a:latin typeface="黑体" panose="02010609060101010101" charset="-122"/>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片上线性稳压器设计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3"/>
          <p:cNvSpPr txBox="1">
            <a:spLocks noChangeArrowheads="1"/>
          </p:cNvSpPr>
          <p:nvPr/>
        </p:nvSpPr>
        <p:spPr bwMode="auto">
          <a:xfrm>
            <a:off x="631093" y="1001624"/>
            <a:ext cx="8900834" cy="903581"/>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采用</a:t>
            </a:r>
            <a:r>
              <a:rPr lang="en-US" altLang="zh-CN" sz="2000" dirty="0">
                <a:solidFill>
                  <a:srgbClr val="002060"/>
                </a:solidFill>
                <a:sym typeface="+mn-ea"/>
              </a:rPr>
              <a:t>0.18</a:t>
            </a:r>
            <a:r>
              <a:rPr lang="el-GR" altLang="zh-CN" sz="2000" dirty="0">
                <a:solidFill>
                  <a:srgbClr val="002060"/>
                </a:solidFill>
                <a:latin typeface="Times New Roman" panose="02020603050405020304" pitchFamily="18" charset="0"/>
                <a:cs typeface="Times New Roman" panose="02020603050405020304" pitchFamily="18" charset="0"/>
                <a:sym typeface="+mn-ea"/>
              </a:rPr>
              <a:t>μ</a:t>
            </a:r>
            <a:r>
              <a:rPr lang="en-US" altLang="zh-CN" sz="2000" dirty="0">
                <a:solidFill>
                  <a:srgbClr val="002060"/>
                </a:solidFill>
                <a:latin typeface="Times New Roman" panose="02020603050405020304" pitchFamily="18" charset="0"/>
                <a:cs typeface="Times New Roman" panose="02020603050405020304" pitchFamily="18" charset="0"/>
                <a:sym typeface="+mn-ea"/>
              </a:rPr>
              <a:t>m</a:t>
            </a:r>
            <a:r>
              <a:rPr lang="zh-CN" altLang="en-US" sz="2000" dirty="0">
                <a:solidFill>
                  <a:srgbClr val="002060"/>
                </a:solidFill>
                <a:latin typeface="Times New Roman" panose="02020603050405020304" pitchFamily="18" charset="0"/>
                <a:cs typeface="Times New Roman" panose="02020603050405020304" pitchFamily="18" charset="0"/>
                <a:sym typeface="+mn-ea"/>
              </a:rPr>
              <a:t>商用</a:t>
            </a:r>
            <a:r>
              <a:rPr lang="en-US" altLang="zh-CN" sz="2000" dirty="0">
                <a:solidFill>
                  <a:srgbClr val="002060"/>
                </a:solidFill>
                <a:latin typeface="Times New Roman" panose="02020603050405020304" pitchFamily="18" charset="0"/>
                <a:cs typeface="Times New Roman" panose="02020603050405020304" pitchFamily="18" charset="0"/>
                <a:sym typeface="+mn-ea"/>
              </a:rPr>
              <a:t>CMOS</a:t>
            </a:r>
            <a:r>
              <a:rPr lang="zh-CN" altLang="en-US" sz="2000" dirty="0">
                <a:solidFill>
                  <a:srgbClr val="002060"/>
                </a:solidFill>
                <a:latin typeface="Times New Roman" panose="02020603050405020304" pitchFamily="18" charset="0"/>
                <a:cs typeface="Times New Roman" panose="02020603050405020304" pitchFamily="18" charset="0"/>
                <a:sym typeface="+mn-ea"/>
              </a:rPr>
              <a:t>工艺实现</a:t>
            </a:r>
            <a:endParaRPr lang="en-US" altLang="zh-CN"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优化了输出电压走线布局</a:t>
            </a:r>
            <a:endParaRPr lang="en-US" altLang="zh-CN" sz="2000" dirty="0">
              <a:solidFill>
                <a:srgbClr val="002060"/>
              </a:solidFill>
              <a:sym typeface="+mn-ea"/>
            </a:endParaRPr>
          </a:p>
        </p:txBody>
      </p:sp>
      <p:sp>
        <p:nvSpPr>
          <p:cNvPr id="30" name="文本框 28"/>
          <p:cNvSpPr txBox="1">
            <a:spLocks noChangeArrowheads="1"/>
          </p:cNvSpPr>
          <p:nvPr/>
        </p:nvSpPr>
        <p:spPr bwMode="auto">
          <a:xfrm>
            <a:off x="2028312" y="5953430"/>
            <a:ext cx="26228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包括</a:t>
            </a:r>
            <a:r>
              <a:rPr lang="en-US" altLang="zh-CN" sz="1600" dirty="0">
                <a:latin typeface="黑体" panose="02010609060101010101" charset="-122"/>
                <a:cs typeface="Times New Roman" panose="02020603050405020304" pitchFamily="18" charset="0"/>
              </a:rPr>
              <a:t>PAD</a:t>
            </a:r>
            <a:r>
              <a:rPr lang="zh-CN" altLang="en-US" sz="1600" dirty="0">
                <a:latin typeface="黑体" panose="02010609060101010101" charset="-122"/>
                <a:cs typeface="Times New Roman" panose="02020603050405020304" pitchFamily="18" charset="0"/>
              </a:rPr>
              <a:t>的片上</a:t>
            </a:r>
            <a:r>
              <a:rPr lang="en-US" altLang="zh-CN" sz="1600" dirty="0">
                <a:latin typeface="黑体" panose="02010609060101010101" charset="-122"/>
                <a:cs typeface="Times New Roman" panose="02020603050405020304" pitchFamily="18" charset="0"/>
              </a:rPr>
              <a:t>LDO</a:t>
            </a:r>
            <a:r>
              <a:rPr lang="zh-CN" altLang="en-US" sz="1600" dirty="0">
                <a:latin typeface="黑体" panose="02010609060101010101" charset="-122"/>
                <a:cs typeface="Times New Roman" panose="02020603050405020304" pitchFamily="18" charset="0"/>
              </a:rPr>
              <a:t>版图</a:t>
            </a:r>
            <a:endParaRPr lang="en-US" altLang="zh-CN" sz="1600" dirty="0">
              <a:latin typeface="黑体" panose="02010609060101010101" charset="-122"/>
              <a:cs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398555" y="2319256"/>
            <a:ext cx="5387598" cy="3467037"/>
          </a:xfrm>
          <a:prstGeom prst="rect">
            <a:avLst/>
          </a:prstGeom>
        </p:spPr>
      </p:pic>
      <p:pic>
        <p:nvPicPr>
          <p:cNvPr id="4" name="图片 3"/>
          <p:cNvPicPr>
            <a:picLocks noChangeAspect="1"/>
          </p:cNvPicPr>
          <p:nvPr/>
        </p:nvPicPr>
        <p:blipFill>
          <a:blip r:embed="rId2"/>
          <a:srcRect t="7051"/>
          <a:stretch>
            <a:fillRect/>
          </a:stretch>
        </p:blipFill>
        <p:spPr>
          <a:xfrm>
            <a:off x="6087347" y="2193995"/>
            <a:ext cx="5664230" cy="3717558"/>
          </a:xfrm>
          <a:prstGeom prst="rect">
            <a:avLst/>
          </a:prstGeom>
          <a:noFill/>
          <a:ln>
            <a:noFill/>
          </a:ln>
        </p:spPr>
      </p:pic>
      <p:sp>
        <p:nvSpPr>
          <p:cNvPr id="7" name="文本框 28"/>
          <p:cNvSpPr txBox="1">
            <a:spLocks noChangeArrowheads="1"/>
          </p:cNvSpPr>
          <p:nvPr/>
        </p:nvSpPr>
        <p:spPr bwMode="auto">
          <a:xfrm>
            <a:off x="8001265" y="5953430"/>
            <a:ext cx="32901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相位裕度随负载电阻变化仿真曲线</a:t>
            </a:r>
            <a:endParaRPr lang="en-US" altLang="zh-CN" sz="1600" dirty="0">
              <a:latin typeface="黑体" panose="02010609060101010101" charset="-122"/>
              <a:cs typeface="Times New Roman" panose="02020603050405020304" pitchFamily="18" charset="0"/>
            </a:endParaRPr>
          </a:p>
        </p:txBody>
      </p:sp>
      <p:sp>
        <p:nvSpPr>
          <p:cNvPr id="8" name="文本框 7"/>
          <p:cNvSpPr txBox="1"/>
          <p:nvPr/>
        </p:nvSpPr>
        <p:spPr>
          <a:xfrm>
            <a:off x="8843671" y="3934692"/>
            <a:ext cx="938077" cy="369332"/>
          </a:xfrm>
          <a:prstGeom prst="rect">
            <a:avLst/>
          </a:prstGeom>
          <a:noFill/>
        </p:spPr>
        <p:txBody>
          <a:bodyPr wrap="none" rtlCol="0">
            <a:spAutoFit/>
          </a:bodyPr>
          <a:lstStyle/>
          <a:p>
            <a:r>
              <a:rPr lang="en-US" altLang="zh-CN" dirty="0"/>
              <a:t>PM&gt;49°</a:t>
            </a: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片上线性稳压器设计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文本框 28"/>
          <p:cNvSpPr txBox="1">
            <a:spLocks noChangeArrowheads="1"/>
          </p:cNvSpPr>
          <p:nvPr/>
        </p:nvSpPr>
        <p:spPr bwMode="auto">
          <a:xfrm>
            <a:off x="422564" y="6096327"/>
            <a:ext cx="59304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en-US" altLang="zh-CN" sz="1600" dirty="0">
                <a:latin typeface="黑体" panose="02010609060101010101" charset="-122"/>
                <a:cs typeface="Times New Roman" panose="02020603050405020304" pitchFamily="18" charset="0"/>
              </a:rPr>
              <a:t>LDO</a:t>
            </a:r>
            <a:r>
              <a:rPr lang="zh-CN" altLang="en-US" sz="1600" dirty="0">
                <a:latin typeface="黑体" panose="02010609060101010101" charset="-122"/>
                <a:cs typeface="Times New Roman" panose="02020603050405020304" pitchFamily="18" charset="0"/>
              </a:rPr>
              <a:t>输出电压</a:t>
            </a:r>
            <a:r>
              <a:rPr lang="en-US" altLang="zh-CN" sz="1600" dirty="0" err="1">
                <a:latin typeface="黑体" panose="02010609060101010101" charset="-122"/>
                <a:cs typeface="Times New Roman" panose="02020603050405020304" pitchFamily="18" charset="0"/>
              </a:rPr>
              <a:t>Vout</a:t>
            </a:r>
            <a:r>
              <a:rPr lang="zh-CN" altLang="en-US" sz="1600" dirty="0">
                <a:latin typeface="黑体" panose="02010609060101010101" charset="-122"/>
                <a:cs typeface="Times New Roman" panose="02020603050405020304" pitchFamily="18" charset="0"/>
              </a:rPr>
              <a:t>和带隙基准电压</a:t>
            </a:r>
            <a:r>
              <a:rPr lang="en-US" altLang="zh-CN" sz="1600" dirty="0" err="1">
                <a:latin typeface="黑体" panose="02010609060101010101" charset="-122"/>
                <a:cs typeface="Times New Roman" panose="02020603050405020304" pitchFamily="18" charset="0"/>
              </a:rPr>
              <a:t>Vbg</a:t>
            </a:r>
            <a:r>
              <a:rPr lang="zh-CN" altLang="en-US" sz="1600" dirty="0">
                <a:latin typeface="黑体" panose="02010609060101010101" charset="-122"/>
                <a:cs typeface="Times New Roman" panose="02020603050405020304" pitchFamily="18" charset="0"/>
              </a:rPr>
              <a:t>随输入电压变化的仿真曲线</a:t>
            </a:r>
            <a:endParaRPr lang="en-US" altLang="zh-CN" sz="1600" dirty="0">
              <a:latin typeface="黑体" panose="02010609060101010101" charset="-122"/>
              <a:cs typeface="Times New Roman" panose="02020603050405020304" pitchFamily="18" charset="0"/>
            </a:endParaRPr>
          </a:p>
        </p:txBody>
      </p:sp>
      <p:pic>
        <p:nvPicPr>
          <p:cNvPr id="5" name="图片 4"/>
          <p:cNvPicPr>
            <a:picLocks noChangeAspect="1"/>
          </p:cNvPicPr>
          <p:nvPr/>
        </p:nvPicPr>
        <p:blipFill>
          <a:blip r:embed="rId1"/>
          <a:srcRect l="14507" t="7560"/>
          <a:stretch>
            <a:fillRect/>
          </a:stretch>
        </p:blipFill>
        <p:spPr>
          <a:xfrm>
            <a:off x="6438783" y="2024072"/>
            <a:ext cx="5471217" cy="3518519"/>
          </a:xfrm>
          <a:prstGeom prst="rect">
            <a:avLst/>
          </a:prstGeom>
          <a:noFill/>
          <a:ln>
            <a:noFill/>
          </a:ln>
        </p:spPr>
      </p:pic>
      <p:grpSp>
        <p:nvGrpSpPr>
          <p:cNvPr id="11" name="组合 10"/>
          <p:cNvGrpSpPr/>
          <p:nvPr/>
        </p:nvGrpSpPr>
        <p:grpSpPr>
          <a:xfrm>
            <a:off x="165540" y="1988131"/>
            <a:ext cx="5930460" cy="3805925"/>
            <a:chOff x="165540" y="1871710"/>
            <a:chExt cx="5147733" cy="3340452"/>
          </a:xfrm>
        </p:grpSpPr>
        <p:pic>
          <p:nvPicPr>
            <p:cNvPr id="3" name="图片 2"/>
            <p:cNvPicPr>
              <a:picLocks noChangeAspect="1"/>
            </p:cNvPicPr>
            <p:nvPr/>
          </p:nvPicPr>
          <p:blipFill>
            <a:blip r:embed="rId2"/>
            <a:srcRect l="15501" t="8316" r="2800"/>
            <a:stretch>
              <a:fillRect/>
            </a:stretch>
          </p:blipFill>
          <p:spPr>
            <a:xfrm>
              <a:off x="165540" y="1871710"/>
              <a:ext cx="5147733" cy="3340452"/>
            </a:xfrm>
            <a:prstGeom prst="rect">
              <a:avLst/>
            </a:prstGeom>
            <a:noFill/>
            <a:ln>
              <a:noFill/>
            </a:ln>
          </p:spPr>
        </p:pic>
        <p:sp>
          <p:nvSpPr>
            <p:cNvPr id="6" name="文本框 5"/>
            <p:cNvSpPr txBox="1"/>
            <p:nvPr/>
          </p:nvSpPr>
          <p:spPr>
            <a:xfrm>
              <a:off x="2739406" y="1903255"/>
              <a:ext cx="627031" cy="369332"/>
            </a:xfrm>
            <a:prstGeom prst="rect">
              <a:avLst/>
            </a:prstGeom>
            <a:noFill/>
          </p:spPr>
          <p:txBody>
            <a:bodyPr wrap="none" rtlCol="0">
              <a:spAutoFit/>
            </a:bodyPr>
            <a:lstStyle/>
            <a:p>
              <a:r>
                <a:rPr lang="en-US" altLang="zh-CN" dirty="0" err="1"/>
                <a:t>Vout</a:t>
              </a:r>
              <a:endParaRPr lang="zh-CN" altLang="en-US" dirty="0"/>
            </a:p>
          </p:txBody>
        </p:sp>
        <p:sp>
          <p:nvSpPr>
            <p:cNvPr id="10" name="文本框 9"/>
            <p:cNvSpPr txBox="1"/>
            <p:nvPr/>
          </p:nvSpPr>
          <p:spPr>
            <a:xfrm>
              <a:off x="3366437" y="3420781"/>
              <a:ext cx="546945" cy="369332"/>
            </a:xfrm>
            <a:prstGeom prst="rect">
              <a:avLst/>
            </a:prstGeom>
            <a:noFill/>
          </p:spPr>
          <p:txBody>
            <a:bodyPr wrap="none" rtlCol="0">
              <a:spAutoFit/>
            </a:bodyPr>
            <a:lstStyle/>
            <a:p>
              <a:r>
                <a:rPr lang="en-US" altLang="zh-CN" dirty="0" err="1"/>
                <a:t>Vbg</a:t>
              </a:r>
              <a:endParaRPr lang="zh-CN" altLang="en-US" dirty="0"/>
            </a:p>
          </p:txBody>
        </p:sp>
      </p:grpSp>
      <p:sp>
        <p:nvSpPr>
          <p:cNvPr id="12" name="文本框 28"/>
          <p:cNvSpPr txBox="1">
            <a:spLocks noChangeArrowheads="1"/>
          </p:cNvSpPr>
          <p:nvPr/>
        </p:nvSpPr>
        <p:spPr bwMode="auto">
          <a:xfrm>
            <a:off x="7772399" y="6096327"/>
            <a:ext cx="4077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zh-CN" altLang="en-US" sz="1600" dirty="0">
                <a:latin typeface="黑体" panose="02010609060101010101" charset="-122"/>
                <a:cs typeface="Times New Roman" panose="02020603050405020304" pitchFamily="18" charset="0"/>
              </a:rPr>
              <a:t>不同</a:t>
            </a:r>
            <a:r>
              <a:rPr lang="en-US" altLang="zh-CN" sz="1600" dirty="0">
                <a:latin typeface="黑体" panose="02010609060101010101" charset="-122"/>
                <a:cs typeface="Times New Roman" panose="02020603050405020304" pitchFamily="18" charset="0"/>
              </a:rPr>
              <a:t>corner</a:t>
            </a:r>
            <a:r>
              <a:rPr lang="zh-CN" altLang="en-US" sz="1600" dirty="0">
                <a:latin typeface="黑体" panose="02010609060101010101" charset="-122"/>
                <a:cs typeface="Times New Roman" panose="02020603050405020304" pitchFamily="18" charset="0"/>
              </a:rPr>
              <a:t>下的负载调整率仿真曲线</a:t>
            </a:r>
            <a:endParaRPr lang="en-US" altLang="zh-CN" sz="1600" dirty="0">
              <a:latin typeface="黑体" panose="02010609060101010101" charset="-122"/>
              <a:cs typeface="Times New Roman" panose="02020603050405020304" pitchFamily="18" charset="0"/>
            </a:endParaRPr>
          </a:p>
        </p:txBody>
      </p:sp>
      <p:sp>
        <p:nvSpPr>
          <p:cNvPr id="13" name="文本框 12"/>
          <p:cNvSpPr txBox="1"/>
          <p:nvPr/>
        </p:nvSpPr>
        <p:spPr>
          <a:xfrm>
            <a:off x="9119388" y="2174704"/>
            <a:ext cx="386644" cy="400110"/>
          </a:xfrm>
          <a:prstGeom prst="rect">
            <a:avLst/>
          </a:prstGeom>
          <a:noFill/>
        </p:spPr>
        <p:txBody>
          <a:bodyPr wrap="none" rtlCol="0">
            <a:spAutoFit/>
          </a:bodyPr>
          <a:lstStyle/>
          <a:p>
            <a:r>
              <a:rPr lang="en-US" altLang="zh-CN" sz="2000" dirty="0"/>
              <a:t>ss</a:t>
            </a:r>
            <a:endParaRPr lang="zh-CN" altLang="en-US" sz="2000" dirty="0"/>
          </a:p>
        </p:txBody>
      </p:sp>
      <p:sp>
        <p:nvSpPr>
          <p:cNvPr id="14" name="文本框 13"/>
          <p:cNvSpPr txBox="1"/>
          <p:nvPr/>
        </p:nvSpPr>
        <p:spPr>
          <a:xfrm>
            <a:off x="9174391" y="3858647"/>
            <a:ext cx="354136" cy="400110"/>
          </a:xfrm>
          <a:prstGeom prst="rect">
            <a:avLst/>
          </a:prstGeom>
          <a:noFill/>
        </p:spPr>
        <p:txBody>
          <a:bodyPr wrap="none" rtlCol="0">
            <a:spAutoFit/>
          </a:bodyPr>
          <a:lstStyle/>
          <a:p>
            <a:r>
              <a:rPr lang="en-US" altLang="zh-CN" sz="2000" dirty="0" err="1"/>
              <a:t>tt</a:t>
            </a:r>
            <a:endParaRPr lang="zh-CN" altLang="en-US" sz="2000" dirty="0"/>
          </a:p>
        </p:txBody>
      </p:sp>
      <p:sp>
        <p:nvSpPr>
          <p:cNvPr id="15" name="文本框 14"/>
          <p:cNvSpPr txBox="1"/>
          <p:nvPr/>
        </p:nvSpPr>
        <p:spPr>
          <a:xfrm>
            <a:off x="9189267" y="4812493"/>
            <a:ext cx="339260" cy="400110"/>
          </a:xfrm>
          <a:prstGeom prst="rect">
            <a:avLst/>
          </a:prstGeom>
          <a:noFill/>
        </p:spPr>
        <p:txBody>
          <a:bodyPr wrap="none" rtlCol="0">
            <a:spAutoFit/>
          </a:bodyPr>
          <a:lstStyle/>
          <a:p>
            <a:r>
              <a:rPr lang="en-US" altLang="zh-CN" sz="2000" dirty="0"/>
              <a:t>ff</a:t>
            </a:r>
            <a:endParaRPr lang="zh-CN" altLang="en-US" sz="2000" dirty="0"/>
          </a:p>
        </p:txBody>
      </p:sp>
      <p:sp>
        <p:nvSpPr>
          <p:cNvPr id="16" name="TextBox 33"/>
          <p:cNvSpPr txBox="1">
            <a:spLocks noChangeArrowheads="1"/>
          </p:cNvSpPr>
          <p:nvPr/>
        </p:nvSpPr>
        <p:spPr bwMode="auto">
          <a:xfrm>
            <a:off x="288433" y="817210"/>
            <a:ext cx="8900834" cy="903581"/>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最小压降电压</a:t>
            </a:r>
            <a:r>
              <a:rPr lang="en-US" altLang="zh-CN" sz="2000" dirty="0">
                <a:solidFill>
                  <a:srgbClr val="002060"/>
                </a:solidFill>
                <a:sym typeface="+mn-ea"/>
              </a:rPr>
              <a:t>&lt;160mV@I</a:t>
            </a:r>
            <a:r>
              <a:rPr lang="en-US" altLang="zh-CN" sz="2000" baseline="-25000" dirty="0">
                <a:solidFill>
                  <a:srgbClr val="002060"/>
                </a:solidFill>
                <a:sym typeface="+mn-ea"/>
              </a:rPr>
              <a:t>o</a:t>
            </a:r>
            <a:r>
              <a:rPr lang="en-US" altLang="zh-CN" sz="2000" dirty="0">
                <a:solidFill>
                  <a:srgbClr val="002060"/>
                </a:solidFill>
                <a:sym typeface="+mn-ea"/>
              </a:rPr>
              <a:t>=200mA</a:t>
            </a:r>
            <a:endParaRPr lang="en-US" altLang="zh-CN"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线性调整率： </a:t>
            </a:r>
            <a:r>
              <a:rPr lang="en-US" altLang="zh-CN" sz="2000" dirty="0">
                <a:solidFill>
                  <a:srgbClr val="002060"/>
                </a:solidFill>
                <a:sym typeface="+mn-ea"/>
              </a:rPr>
              <a:t>22mV/V</a:t>
            </a:r>
            <a:r>
              <a:rPr lang="zh-CN" altLang="en-US" sz="2000" dirty="0">
                <a:solidFill>
                  <a:srgbClr val="002060"/>
                </a:solidFill>
                <a:sym typeface="+mn-ea"/>
              </a:rPr>
              <a:t>，负载调整率： </a:t>
            </a:r>
            <a:r>
              <a:rPr lang="en-US" altLang="zh-CN" sz="2000" dirty="0">
                <a:solidFill>
                  <a:srgbClr val="002060"/>
                </a:solidFill>
                <a:sym typeface="+mn-ea"/>
              </a:rPr>
              <a:t>285</a:t>
            </a:r>
            <a:r>
              <a:rPr lang="el-GR" altLang="zh-CN" sz="2000" dirty="0">
                <a:solidFill>
                  <a:srgbClr val="002060"/>
                </a:solidFill>
                <a:sym typeface="+mn-ea"/>
              </a:rPr>
              <a:t>μ</a:t>
            </a:r>
            <a:r>
              <a:rPr lang="en-US" altLang="zh-CN" sz="2000" dirty="0">
                <a:solidFill>
                  <a:srgbClr val="002060"/>
                </a:solidFill>
                <a:sym typeface="+mn-ea"/>
              </a:rPr>
              <a:t>V/mA</a:t>
            </a:r>
            <a:endParaRPr lang="en-US" altLang="zh-CN" sz="2000" dirty="0">
              <a:solidFill>
                <a:srgbClr val="002060"/>
              </a:solidFill>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微信图片_20260918121828_45_80"/>
          <p:cNvPicPr>
            <a:picLocks noChangeAspect="1"/>
          </p:cNvPicPr>
          <p:nvPr/>
        </p:nvPicPr>
        <p:blipFill>
          <a:blip r:embed="rId1"/>
          <a:srcRect l="9906" t="11236" r="17448" b="10112"/>
          <a:stretch>
            <a:fillRect/>
          </a:stretch>
        </p:blipFill>
        <p:spPr>
          <a:xfrm>
            <a:off x="7952105" y="3432810"/>
            <a:ext cx="4074160" cy="2311400"/>
          </a:xfrm>
          <a:prstGeom prst="rect">
            <a:avLst/>
          </a:prstGeom>
          <a:ln w="12700" cmpd="sng">
            <a:noFill/>
            <a:prstDash val="solid"/>
          </a:ln>
        </p:spPr>
      </p:pic>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项目进展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MIC6_V4研发</a:t>
            </a:r>
            <a:endParaRPr lang="zh-CN" altLang="en-US" sz="2800" b="1" dirty="0">
              <a:solidFill>
                <a:schemeClr val="dk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28"/>
          <p:cNvSpPr txBox="1">
            <a:spLocks noChangeArrowheads="1"/>
          </p:cNvSpPr>
          <p:nvPr/>
        </p:nvSpPr>
        <p:spPr bwMode="auto">
          <a:xfrm>
            <a:off x="8942070" y="5808345"/>
            <a:ext cx="2403475" cy="2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spcBef>
                <a:spcPct val="0"/>
              </a:spcBef>
              <a:buClrTx/>
              <a:buSzTx/>
              <a:buFontTx/>
              <a:buNone/>
            </a:pPr>
            <a:r>
              <a:rPr lang="en-US" altLang="zh-CN" sz="1600" dirty="0">
                <a:latin typeface="黑体" panose="02010609060101010101" charset="-122"/>
                <a:cs typeface="Times New Roman" panose="02020603050405020304" pitchFamily="18" charset="0"/>
              </a:rPr>
              <a:t>α</a:t>
            </a:r>
            <a:r>
              <a:rPr lang="zh-CN" altLang="en-US" sz="1600" dirty="0">
                <a:latin typeface="黑体" panose="02010609060101010101" charset="-122"/>
                <a:cs typeface="Times New Roman" panose="02020603050405020304" pitchFamily="18" charset="0"/>
              </a:rPr>
              <a:t>源测试结果</a:t>
            </a:r>
            <a:endParaRPr lang="zh-CN" altLang="en-US" sz="1600" dirty="0">
              <a:latin typeface="黑体" panose="02010609060101010101" charset="-122"/>
              <a:cs typeface="Times New Roman" panose="02020603050405020304" pitchFamily="18" charset="0"/>
            </a:endParaRPr>
          </a:p>
        </p:txBody>
      </p:sp>
      <p:sp>
        <p:nvSpPr>
          <p:cNvPr id="16" name="TextBox 33"/>
          <p:cNvSpPr txBox="1">
            <a:spLocks noChangeArrowheads="1"/>
          </p:cNvSpPr>
          <p:nvPr/>
        </p:nvSpPr>
        <p:spPr bwMode="auto">
          <a:xfrm>
            <a:off x="288433" y="817210"/>
            <a:ext cx="8900834" cy="47561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基于国产工艺的全功能MAPS芯片原型研发</a:t>
            </a:r>
            <a:endParaRPr lang="en-US" altLang="zh-CN" sz="2000" dirty="0">
              <a:solidFill>
                <a:srgbClr val="002060"/>
              </a:solidFill>
              <a:sym typeface="+mn-ea"/>
            </a:endParaRPr>
          </a:p>
        </p:txBody>
      </p:sp>
      <p:pic>
        <p:nvPicPr>
          <p:cNvPr id="8" name="图片 7" descr="图片1"/>
          <p:cNvPicPr>
            <a:picLocks noChangeAspect="1"/>
          </p:cNvPicPr>
          <p:nvPr>
            <p:custDataLst>
              <p:tags r:id="rId2"/>
            </p:custDataLst>
          </p:nvPr>
        </p:nvPicPr>
        <p:blipFill>
          <a:blip r:embed="rId3"/>
          <a:stretch>
            <a:fillRect/>
          </a:stretch>
        </p:blipFill>
        <p:spPr>
          <a:xfrm>
            <a:off x="153035" y="3677920"/>
            <a:ext cx="2929890" cy="2460625"/>
          </a:xfrm>
          <a:prstGeom prst="rect">
            <a:avLst/>
          </a:prstGeom>
        </p:spPr>
      </p:pic>
      <p:pic>
        <p:nvPicPr>
          <p:cNvPr id="2" name="图片 1"/>
          <p:cNvPicPr>
            <a:picLocks noChangeAspect="1"/>
          </p:cNvPicPr>
          <p:nvPr/>
        </p:nvPicPr>
        <p:blipFill>
          <a:blip r:embed="rId4"/>
          <a:stretch>
            <a:fillRect/>
          </a:stretch>
        </p:blipFill>
        <p:spPr>
          <a:xfrm rot="16200000">
            <a:off x="565785" y="1306195"/>
            <a:ext cx="2016125" cy="2688590"/>
          </a:xfrm>
          <a:prstGeom prst="rect">
            <a:avLst/>
          </a:prstGeom>
        </p:spPr>
      </p:pic>
      <p:graphicFrame>
        <p:nvGraphicFramePr>
          <p:cNvPr id="4" name="表格 3"/>
          <p:cNvGraphicFramePr/>
          <p:nvPr>
            <p:custDataLst>
              <p:tags r:id="rId5"/>
            </p:custDataLst>
          </p:nvPr>
        </p:nvGraphicFramePr>
        <p:xfrm>
          <a:off x="2882161" y="1622119"/>
          <a:ext cx="5094605" cy="3865880"/>
        </p:xfrm>
        <a:graphic>
          <a:graphicData uri="http://schemas.openxmlformats.org/drawingml/2006/table">
            <a:tbl>
              <a:tblPr firstRow="1" bandRow="1">
                <a:tableStyleId>{5C22544A-7EE6-4342-B048-85BDC9FD1C3A}</a:tableStyleId>
              </a:tblPr>
              <a:tblGrid>
                <a:gridCol w="1331595"/>
                <a:gridCol w="1863725"/>
                <a:gridCol w="1899285"/>
              </a:tblGrid>
              <a:tr h="230345">
                <a:tc>
                  <a:txBody>
                    <a:bodyPr/>
                    <a:p>
                      <a:pPr marL="0" algn="l" defTabSz="685800" rtl="0" eaLnBrk="1" latinLnBrk="0" hangingPunct="1">
                        <a:buNone/>
                      </a:pPr>
                      <a:r>
                        <a:rPr lang="zh-CN" altLang="en-US" sz="1350" kern="1200" dirty="0">
                          <a:solidFill>
                            <a:schemeClr val="dk1"/>
                          </a:solidFill>
                          <a:latin typeface="+mn-lt"/>
                          <a:ea typeface="+mn-ea"/>
                          <a:cs typeface="+mn-cs"/>
                        </a:rPr>
                        <a:t>参数</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rPr>
                        <a:t>ALPIDE</a:t>
                      </a:r>
                      <a:endParaRPr lang="en-US" altLang="zh-CN"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MIC6_V4</a:t>
                      </a:r>
                      <a:endParaRPr lang="en-US" altLang="zh-CN" sz="1350" kern="1200">
                        <a:solidFill>
                          <a:schemeClr val="dk1"/>
                        </a:solidFill>
                        <a:latin typeface="+mn-lt"/>
                        <a:ea typeface="+mn-ea"/>
                        <a:cs typeface="+mn-cs"/>
                      </a:endParaRPr>
                    </a:p>
                  </a:txBody>
                  <a:tcPr/>
                </a:tc>
              </a:tr>
              <a:tr h="230345">
                <a:tc>
                  <a:txBody>
                    <a:bodyPr/>
                    <a:p>
                      <a:pPr marL="0" algn="l" defTabSz="685800" rtl="0" eaLnBrk="1" latinLnBrk="0" hangingPunct="1">
                        <a:buNone/>
                      </a:pPr>
                      <a:r>
                        <a:rPr lang="zh-CN" altLang="en-US" sz="1350" kern="1200" dirty="0">
                          <a:solidFill>
                            <a:schemeClr val="dk1"/>
                          </a:solidFill>
                          <a:latin typeface="+mn-lt"/>
                          <a:ea typeface="+mn-ea"/>
                          <a:cs typeface="+mn-cs"/>
                        </a:rPr>
                        <a:t>工艺</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180nm CIS</a:t>
                      </a:r>
                      <a:endParaRPr lang="en-US" altLang="zh-CN"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130nm </a:t>
                      </a:r>
                      <a:r>
                        <a:rPr lang="zh-CN" altLang="en-US" sz="1350" kern="1200">
                          <a:solidFill>
                            <a:schemeClr val="dk1"/>
                          </a:solidFill>
                          <a:latin typeface="+mn-lt"/>
                          <a:ea typeface="+mn-ea"/>
                          <a:cs typeface="+mn-cs"/>
                        </a:rPr>
                        <a:t>体硅</a:t>
                      </a:r>
                      <a:endParaRPr lang="zh-CN" altLang="en-US" sz="1350" kern="1200">
                        <a:solidFill>
                          <a:schemeClr val="dk1"/>
                        </a:solidFill>
                        <a:latin typeface="+mn-lt"/>
                        <a:ea typeface="+mn-ea"/>
                        <a:cs typeface="+mn-cs"/>
                      </a:endParaRPr>
                    </a:p>
                  </a:txBody>
                  <a:tcPr/>
                </a:tc>
              </a:tr>
              <a:tr h="230345">
                <a:tc>
                  <a:txBody>
                    <a:bodyPr/>
                    <a:p>
                      <a:pPr marL="0" algn="l" defTabSz="685800" rtl="0" eaLnBrk="1" latinLnBrk="0" hangingPunct="1">
                        <a:buNone/>
                      </a:pPr>
                      <a:r>
                        <a:rPr lang="zh-CN" altLang="en-US" sz="1350" kern="1200" dirty="0">
                          <a:solidFill>
                            <a:schemeClr val="dk1"/>
                          </a:solidFill>
                          <a:latin typeface="+mn-lt"/>
                          <a:ea typeface="+mn-ea"/>
                          <a:cs typeface="+mn-cs"/>
                        </a:rPr>
                        <a:t>核心电压</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1.8V</a:t>
                      </a:r>
                      <a:endParaRPr lang="en-US" altLang="zh-CN"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1.2V</a:t>
                      </a:r>
                      <a:endParaRPr lang="en-US" altLang="zh-CN" sz="1350" kern="1200">
                        <a:solidFill>
                          <a:schemeClr val="dk1"/>
                        </a:solidFill>
                        <a:latin typeface="+mn-lt"/>
                        <a:ea typeface="+mn-ea"/>
                        <a:cs typeface="+mn-cs"/>
                      </a:endParaRPr>
                    </a:p>
                  </a:txBody>
                  <a:tcPr/>
                </a:tc>
              </a:tr>
              <a:tr h="230345">
                <a:tc>
                  <a:txBody>
                    <a:bodyPr/>
                    <a:p>
                      <a:pPr marL="0" algn="l" defTabSz="685800" rtl="0" eaLnBrk="1" latinLnBrk="0" hangingPunct="1">
                        <a:buNone/>
                      </a:pPr>
                      <a:r>
                        <a:rPr lang="zh-CN" altLang="en-US" sz="1350" kern="1200" dirty="0">
                          <a:solidFill>
                            <a:schemeClr val="dk1"/>
                          </a:solidFill>
                          <a:latin typeface="+mn-lt"/>
                          <a:ea typeface="+mn-ea"/>
                          <a:cs typeface="+mn-cs"/>
                        </a:rPr>
                        <a:t>芯片尺寸</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30 mm x 15 mm</a:t>
                      </a:r>
                      <a:endParaRPr lang="en-US" altLang="zh-CN"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rPr>
                        <a:t>30 mm x15.48 mm</a:t>
                      </a:r>
                      <a:endParaRPr lang="en-US" altLang="zh-CN" sz="1350" kern="1200" dirty="0">
                        <a:solidFill>
                          <a:schemeClr val="dk1"/>
                        </a:solidFill>
                        <a:latin typeface="+mn-lt"/>
                        <a:ea typeface="+mn-ea"/>
                        <a:cs typeface="+mn-cs"/>
                      </a:endParaRPr>
                    </a:p>
                  </a:txBody>
                  <a:tcPr/>
                </a:tc>
              </a:tr>
              <a:tr h="230345">
                <a:tc>
                  <a:txBody>
                    <a:bodyPr/>
                    <a:p>
                      <a:pPr marL="0" algn="l" defTabSz="685800" rtl="0" eaLnBrk="1" latinLnBrk="0" hangingPunct="1">
                        <a:buNone/>
                      </a:pPr>
                      <a:r>
                        <a:rPr lang="zh-CN" altLang="en-US" sz="1350" kern="1200" dirty="0">
                          <a:solidFill>
                            <a:schemeClr val="dk1"/>
                          </a:solidFill>
                          <a:latin typeface="+mn-lt"/>
                          <a:ea typeface="+mn-ea"/>
                          <a:cs typeface="+mn-cs"/>
                        </a:rPr>
                        <a:t>像素阵列</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1024 x 512</a:t>
                      </a:r>
                      <a:endParaRPr lang="en-US" altLang="zh-CN"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980 x 512</a:t>
                      </a:r>
                      <a:endParaRPr lang="en-US" altLang="zh-CN" sz="1350" kern="1200">
                        <a:solidFill>
                          <a:schemeClr val="dk1"/>
                        </a:solidFill>
                        <a:latin typeface="+mn-lt"/>
                        <a:ea typeface="+mn-ea"/>
                        <a:cs typeface="+mn-cs"/>
                      </a:endParaRPr>
                    </a:p>
                  </a:txBody>
                  <a:tcPr/>
                </a:tc>
              </a:tr>
              <a:tr h="496128">
                <a:tc>
                  <a:txBody>
                    <a:bodyPr/>
                    <a:p>
                      <a:pPr marL="0" algn="l" defTabSz="685800" rtl="0" eaLnBrk="1" latinLnBrk="0" hangingPunct="1">
                        <a:buNone/>
                      </a:pPr>
                      <a:r>
                        <a:rPr lang="zh-CN" altLang="en-US" sz="1350" kern="1200" dirty="0">
                          <a:solidFill>
                            <a:schemeClr val="dk1"/>
                          </a:solidFill>
                          <a:latin typeface="+mn-lt"/>
                          <a:ea typeface="+mn-ea"/>
                          <a:cs typeface="+mn-cs"/>
                        </a:rPr>
                        <a:t>像素尺寸</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rPr>
                        <a:t>29.24 </a:t>
                      </a:r>
                      <a:r>
                        <a:rPr lang="zh-CN" altLang="en-US" sz="1350" kern="1200" dirty="0">
                          <a:solidFill>
                            <a:schemeClr val="dk1"/>
                          </a:solidFill>
                          <a:latin typeface="+mn-lt"/>
                          <a:ea typeface="+mn-ea"/>
                          <a:cs typeface="+mn-cs"/>
                          <a:sym typeface="+mn-ea"/>
                        </a:rPr>
                        <a:t>µm × 26.</a:t>
                      </a:r>
                      <a:r>
                        <a:rPr lang="en-US" altLang="zh-CN" sz="1350" kern="1200" dirty="0">
                          <a:solidFill>
                            <a:schemeClr val="dk1"/>
                          </a:solidFill>
                          <a:latin typeface="+mn-lt"/>
                          <a:ea typeface="+mn-ea"/>
                          <a:cs typeface="+mn-cs"/>
                          <a:sym typeface="+mn-ea"/>
                        </a:rPr>
                        <a:t>88</a:t>
                      </a:r>
                      <a:r>
                        <a:rPr lang="zh-CN" altLang="en-US" sz="1350" kern="1200" dirty="0">
                          <a:solidFill>
                            <a:schemeClr val="dk1"/>
                          </a:solidFill>
                          <a:latin typeface="+mn-lt"/>
                          <a:ea typeface="+mn-ea"/>
                          <a:cs typeface="+mn-cs"/>
                          <a:sym typeface="+mn-ea"/>
                        </a:rPr>
                        <a:t> µm</a:t>
                      </a:r>
                      <a:endParaRPr lang="en-US" altLang="zh-CN"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sym typeface="+mn-ea"/>
                        </a:rPr>
                        <a:t>30</a:t>
                      </a:r>
                      <a:r>
                        <a:rPr lang="zh-CN" altLang="en-US" sz="1350" kern="1200">
                          <a:solidFill>
                            <a:schemeClr val="dk1"/>
                          </a:solidFill>
                          <a:latin typeface="+mn-lt"/>
                          <a:ea typeface="+mn-ea"/>
                          <a:cs typeface="+mn-cs"/>
                          <a:sym typeface="+mn-ea"/>
                        </a:rPr>
                        <a:t>.</a:t>
                      </a:r>
                      <a:r>
                        <a:rPr lang="en-US" altLang="zh-CN" sz="1350" kern="1200">
                          <a:solidFill>
                            <a:schemeClr val="dk1"/>
                          </a:solidFill>
                          <a:latin typeface="+mn-lt"/>
                          <a:ea typeface="+mn-ea"/>
                          <a:cs typeface="+mn-cs"/>
                          <a:sym typeface="+mn-ea"/>
                        </a:rPr>
                        <a:t>53</a:t>
                      </a:r>
                      <a:r>
                        <a:rPr lang="zh-CN" altLang="en-US" sz="1350" kern="1200">
                          <a:solidFill>
                            <a:schemeClr val="dk1"/>
                          </a:solidFill>
                          <a:latin typeface="+mn-lt"/>
                          <a:ea typeface="+mn-ea"/>
                          <a:cs typeface="+mn-cs"/>
                          <a:sym typeface="+mn-ea"/>
                        </a:rPr>
                        <a:t> µm × 26.</a:t>
                      </a:r>
                      <a:r>
                        <a:rPr lang="en-US" altLang="zh-CN" sz="1350" kern="1200">
                          <a:solidFill>
                            <a:schemeClr val="dk1"/>
                          </a:solidFill>
                          <a:latin typeface="+mn-lt"/>
                          <a:ea typeface="+mn-ea"/>
                          <a:cs typeface="+mn-cs"/>
                          <a:sym typeface="+mn-ea"/>
                        </a:rPr>
                        <a:t>8</a:t>
                      </a:r>
                      <a:r>
                        <a:rPr lang="zh-CN" altLang="en-US" sz="1350" kern="1200">
                          <a:solidFill>
                            <a:schemeClr val="dk1"/>
                          </a:solidFill>
                          <a:latin typeface="+mn-lt"/>
                          <a:ea typeface="+mn-ea"/>
                          <a:cs typeface="+mn-cs"/>
                          <a:sym typeface="+mn-ea"/>
                        </a:rPr>
                        <a:t> µm</a:t>
                      </a:r>
                      <a:endParaRPr lang="en-US" altLang="zh-CN" sz="1350" kern="1200">
                        <a:solidFill>
                          <a:schemeClr val="dk1"/>
                        </a:solidFill>
                        <a:latin typeface="+mn-lt"/>
                        <a:ea typeface="+mn-ea"/>
                        <a:cs typeface="+mn-cs"/>
                      </a:endParaRPr>
                    </a:p>
                  </a:txBody>
                  <a:tcPr/>
                </a:tc>
              </a:tr>
              <a:tr h="283502">
                <a:tc>
                  <a:txBody>
                    <a:bodyPr/>
                    <a:p>
                      <a:pPr marL="0" algn="l" defTabSz="685800" rtl="0" eaLnBrk="1" latinLnBrk="0" hangingPunct="1">
                        <a:buNone/>
                      </a:pPr>
                      <a:r>
                        <a:rPr lang="zh-CN" altLang="en-US" sz="1350" kern="1200">
                          <a:solidFill>
                            <a:schemeClr val="dk1"/>
                          </a:solidFill>
                          <a:latin typeface="+mn-lt"/>
                          <a:ea typeface="+mn-ea"/>
                          <a:cs typeface="+mn-cs"/>
                        </a:rPr>
                        <a:t>像素达峰时间</a:t>
                      </a:r>
                      <a:endParaRPr lang="zh-CN" altLang="en-US"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rPr>
                        <a:t>2 </a:t>
                      </a:r>
                      <a:r>
                        <a:rPr lang="zh-CN" altLang="en-US" sz="1350" kern="1200" dirty="0">
                          <a:solidFill>
                            <a:schemeClr val="dk1"/>
                          </a:solidFill>
                          <a:latin typeface="+mn-lt"/>
                          <a:ea typeface="+mn-ea"/>
                          <a:cs typeface="+mn-cs"/>
                          <a:sym typeface="+mn-ea"/>
                        </a:rPr>
                        <a:t>µ</a:t>
                      </a:r>
                      <a:r>
                        <a:rPr lang="en-US" altLang="zh-CN" sz="1350" kern="1200" dirty="0">
                          <a:solidFill>
                            <a:schemeClr val="dk1"/>
                          </a:solidFill>
                          <a:latin typeface="+mn-lt"/>
                          <a:ea typeface="+mn-ea"/>
                          <a:cs typeface="+mn-cs"/>
                        </a:rPr>
                        <a:t>s</a:t>
                      </a:r>
                      <a:endParaRPr lang="en-US" altLang="zh-CN"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1 </a:t>
                      </a:r>
                      <a:r>
                        <a:rPr lang="zh-CN" altLang="en-US" sz="1350" kern="1200">
                          <a:solidFill>
                            <a:schemeClr val="dk1"/>
                          </a:solidFill>
                          <a:latin typeface="+mn-lt"/>
                          <a:ea typeface="+mn-ea"/>
                          <a:cs typeface="+mn-cs"/>
                          <a:sym typeface="+mn-ea"/>
                        </a:rPr>
                        <a:t>µ</a:t>
                      </a:r>
                      <a:r>
                        <a:rPr lang="en-US" altLang="zh-CN" sz="1350" kern="1200">
                          <a:solidFill>
                            <a:schemeClr val="dk1"/>
                          </a:solidFill>
                          <a:latin typeface="+mn-lt"/>
                          <a:ea typeface="+mn-ea"/>
                          <a:cs typeface="+mn-cs"/>
                        </a:rPr>
                        <a:t>s</a:t>
                      </a:r>
                      <a:endParaRPr lang="en-US" altLang="zh-CN" sz="1350" kern="1200">
                        <a:solidFill>
                          <a:schemeClr val="dk1"/>
                        </a:solidFill>
                        <a:latin typeface="+mn-lt"/>
                        <a:ea typeface="+mn-ea"/>
                        <a:cs typeface="+mn-cs"/>
                      </a:endParaRPr>
                    </a:p>
                  </a:txBody>
                  <a:tcPr/>
                </a:tc>
              </a:tr>
              <a:tr h="283502">
                <a:tc>
                  <a:txBody>
                    <a:bodyPr/>
                    <a:p>
                      <a:pPr marL="0" algn="l" defTabSz="685800" rtl="0" eaLnBrk="1" latinLnBrk="0" hangingPunct="1">
                        <a:buNone/>
                      </a:pPr>
                      <a:r>
                        <a:rPr lang="zh-CN" altLang="en-US" sz="1350" kern="1200">
                          <a:solidFill>
                            <a:schemeClr val="dk1"/>
                          </a:solidFill>
                          <a:latin typeface="+mn-lt"/>
                          <a:ea typeface="+mn-ea"/>
                          <a:cs typeface="+mn-cs"/>
                        </a:rPr>
                        <a:t>积分时间</a:t>
                      </a:r>
                      <a:endParaRPr lang="zh-CN" altLang="en-US"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rPr>
                        <a:t>5~10</a:t>
                      </a:r>
                      <a:r>
                        <a:rPr lang="en-US" altLang="zh-CN" sz="1350" kern="1200" dirty="0">
                          <a:solidFill>
                            <a:schemeClr val="dk1"/>
                          </a:solidFill>
                          <a:latin typeface="+mn-lt"/>
                          <a:ea typeface="+mn-ea"/>
                          <a:cs typeface="+mn-cs"/>
                          <a:sym typeface="+mn-ea"/>
                        </a:rPr>
                        <a:t> </a:t>
                      </a:r>
                      <a:r>
                        <a:rPr lang="zh-CN" altLang="en-US" sz="1350" kern="1200" dirty="0">
                          <a:solidFill>
                            <a:schemeClr val="dk1"/>
                          </a:solidFill>
                          <a:latin typeface="+mn-lt"/>
                          <a:ea typeface="+mn-ea"/>
                          <a:cs typeface="+mn-cs"/>
                          <a:sym typeface="+mn-ea"/>
                        </a:rPr>
                        <a:t>µ</a:t>
                      </a:r>
                      <a:r>
                        <a:rPr lang="en-US" altLang="zh-CN" sz="1350" kern="1200" dirty="0">
                          <a:solidFill>
                            <a:schemeClr val="dk1"/>
                          </a:solidFill>
                          <a:latin typeface="+mn-lt"/>
                          <a:ea typeface="+mn-ea"/>
                          <a:cs typeface="+mn-cs"/>
                          <a:sym typeface="+mn-ea"/>
                        </a:rPr>
                        <a:t>s</a:t>
                      </a:r>
                      <a:endParaRPr lang="en-US" altLang="zh-CN"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5~10</a:t>
                      </a:r>
                      <a:r>
                        <a:rPr lang="en-US" altLang="zh-CN" sz="1350" kern="1200">
                          <a:solidFill>
                            <a:schemeClr val="dk1"/>
                          </a:solidFill>
                          <a:latin typeface="+mn-lt"/>
                          <a:ea typeface="+mn-ea"/>
                          <a:cs typeface="+mn-cs"/>
                          <a:sym typeface="+mn-ea"/>
                        </a:rPr>
                        <a:t> </a:t>
                      </a:r>
                      <a:r>
                        <a:rPr lang="zh-CN" altLang="en-US" sz="1350" kern="1200">
                          <a:solidFill>
                            <a:schemeClr val="dk1"/>
                          </a:solidFill>
                          <a:latin typeface="+mn-lt"/>
                          <a:ea typeface="+mn-ea"/>
                          <a:cs typeface="+mn-cs"/>
                          <a:sym typeface="+mn-ea"/>
                        </a:rPr>
                        <a:t>µ</a:t>
                      </a:r>
                      <a:r>
                        <a:rPr lang="en-US" altLang="zh-CN" sz="1350" kern="1200">
                          <a:solidFill>
                            <a:schemeClr val="dk1"/>
                          </a:solidFill>
                          <a:latin typeface="+mn-lt"/>
                          <a:ea typeface="+mn-ea"/>
                          <a:cs typeface="+mn-cs"/>
                          <a:sym typeface="+mn-ea"/>
                        </a:rPr>
                        <a:t>s</a:t>
                      </a:r>
                      <a:endParaRPr lang="en-US" altLang="zh-CN" sz="1350" kern="1200">
                        <a:solidFill>
                          <a:schemeClr val="dk1"/>
                        </a:solidFill>
                        <a:latin typeface="+mn-lt"/>
                        <a:ea typeface="+mn-ea"/>
                        <a:cs typeface="+mn-cs"/>
                      </a:endParaRPr>
                    </a:p>
                  </a:txBody>
                  <a:tcPr/>
                </a:tc>
              </a:tr>
              <a:tr h="496128">
                <a:tc>
                  <a:txBody>
                    <a:bodyPr/>
                    <a:p>
                      <a:pPr marL="0" algn="l" defTabSz="685800" rtl="0" eaLnBrk="1" latinLnBrk="0" hangingPunct="1">
                        <a:buNone/>
                      </a:pPr>
                      <a:r>
                        <a:rPr lang="zh-CN" altLang="en-US" sz="1350" kern="1200">
                          <a:solidFill>
                            <a:schemeClr val="dk1"/>
                          </a:solidFill>
                          <a:latin typeface="+mn-lt"/>
                          <a:ea typeface="+mn-ea"/>
                          <a:cs typeface="+mn-cs"/>
                        </a:rPr>
                        <a:t>数据压缩读出</a:t>
                      </a:r>
                      <a:endParaRPr lang="zh-CN" altLang="en-US" sz="1350" kern="1200">
                        <a:solidFill>
                          <a:schemeClr val="dk1"/>
                        </a:solidFill>
                        <a:latin typeface="+mn-lt"/>
                        <a:ea typeface="+mn-ea"/>
                        <a:cs typeface="+mn-cs"/>
                      </a:endParaRPr>
                    </a:p>
                  </a:txBody>
                  <a:tcPr/>
                </a:tc>
                <a:tc>
                  <a:txBody>
                    <a:bodyPr/>
                    <a:p>
                      <a:pPr marL="0" algn="l" defTabSz="685800" rtl="0" eaLnBrk="1" latinLnBrk="0" hangingPunct="1">
                        <a:buNone/>
                      </a:pPr>
                      <a:r>
                        <a:rPr lang="zh-CN" altLang="en-US" sz="1350" kern="1200" dirty="0">
                          <a:solidFill>
                            <a:schemeClr val="dk1"/>
                          </a:solidFill>
                          <a:latin typeface="+mn-lt"/>
                          <a:ea typeface="+mn-ea"/>
                          <a:cs typeface="+mn-cs"/>
                        </a:rPr>
                        <a:t>采用</a:t>
                      </a:r>
                      <a:r>
                        <a:rPr lang="en-US" altLang="zh-CN" sz="1350" kern="1200" dirty="0">
                          <a:solidFill>
                            <a:schemeClr val="dk1"/>
                          </a:solidFill>
                          <a:latin typeface="+mn-lt"/>
                          <a:ea typeface="+mn-ea"/>
                          <a:cs typeface="+mn-cs"/>
                        </a:rPr>
                        <a:t>AERD</a:t>
                      </a:r>
                      <a:r>
                        <a:rPr lang="zh-CN" altLang="en-US" sz="1350" kern="1200" dirty="0">
                          <a:solidFill>
                            <a:schemeClr val="dk1"/>
                          </a:solidFill>
                          <a:latin typeface="+mn-lt"/>
                          <a:ea typeface="+mn-ea"/>
                          <a:cs typeface="+mn-cs"/>
                        </a:rPr>
                        <a:t>方式读出</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zh-CN" altLang="en-US" sz="1350" kern="1200">
                          <a:solidFill>
                            <a:schemeClr val="dk1"/>
                          </a:solidFill>
                          <a:latin typeface="+mn-lt"/>
                          <a:ea typeface="+mn-ea"/>
                          <a:cs typeface="+mn-cs"/>
                          <a:sym typeface="+mn-ea"/>
                        </a:rPr>
                        <a:t>采用</a:t>
                      </a:r>
                      <a:r>
                        <a:rPr lang="en-US" altLang="zh-CN" sz="1350" kern="1200">
                          <a:solidFill>
                            <a:schemeClr val="dk1"/>
                          </a:solidFill>
                          <a:latin typeface="+mn-lt"/>
                          <a:ea typeface="+mn-ea"/>
                          <a:cs typeface="+mn-cs"/>
                          <a:sym typeface="+mn-ea"/>
                        </a:rPr>
                        <a:t>AERD</a:t>
                      </a:r>
                      <a:r>
                        <a:rPr lang="zh-CN" altLang="en-US" sz="1350" kern="1200">
                          <a:solidFill>
                            <a:schemeClr val="dk1"/>
                          </a:solidFill>
                          <a:latin typeface="+mn-lt"/>
                          <a:ea typeface="+mn-ea"/>
                          <a:cs typeface="+mn-cs"/>
                          <a:sym typeface="+mn-ea"/>
                        </a:rPr>
                        <a:t>方式读出</a:t>
                      </a:r>
                      <a:endParaRPr lang="en-US" altLang="zh-CN" sz="1350" kern="1200">
                        <a:solidFill>
                          <a:schemeClr val="dk1"/>
                        </a:solidFill>
                        <a:latin typeface="+mn-lt"/>
                        <a:ea typeface="+mn-ea"/>
                        <a:cs typeface="+mn-cs"/>
                      </a:endParaRPr>
                    </a:p>
                  </a:txBody>
                  <a:tcPr/>
                </a:tc>
              </a:tr>
              <a:tr h="496128">
                <a:tc>
                  <a:txBody>
                    <a:bodyPr/>
                    <a:p>
                      <a:pPr marL="0" algn="l" defTabSz="685800" rtl="0" eaLnBrk="1" latinLnBrk="0" hangingPunct="1">
                        <a:buNone/>
                      </a:pPr>
                      <a:r>
                        <a:rPr lang="zh-CN" altLang="en-US" sz="1350" kern="1200" dirty="0">
                          <a:solidFill>
                            <a:schemeClr val="dk1"/>
                          </a:solidFill>
                          <a:latin typeface="+mn-lt"/>
                          <a:ea typeface="+mn-ea"/>
                          <a:cs typeface="+mn-cs"/>
                        </a:rPr>
                        <a:t>高速串行输出</a:t>
                      </a:r>
                      <a:endParaRPr lang="zh-CN" altLang="en-US" sz="1350" kern="12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a:solidFill>
                            <a:schemeClr val="dk1"/>
                          </a:solidFill>
                          <a:latin typeface="+mn-lt"/>
                          <a:ea typeface="+mn-ea"/>
                          <a:cs typeface="+mn-cs"/>
                        </a:rPr>
                        <a:t>1.2Gbps </a:t>
                      </a:r>
                      <a:r>
                        <a:rPr lang="zh-CN" altLang="en-US" sz="1350" kern="1200">
                          <a:solidFill>
                            <a:schemeClr val="dk1"/>
                          </a:solidFill>
                          <a:latin typeface="+mn-lt"/>
                          <a:ea typeface="+mn-ea"/>
                          <a:cs typeface="+mn-cs"/>
                        </a:rPr>
                        <a:t>（</a:t>
                      </a:r>
                      <a:r>
                        <a:rPr lang="en-US" altLang="zh-CN" sz="1350" kern="1200">
                          <a:solidFill>
                            <a:schemeClr val="dk1"/>
                          </a:solidFill>
                          <a:latin typeface="+mn-lt"/>
                          <a:ea typeface="+mn-ea"/>
                          <a:cs typeface="+mn-cs"/>
                        </a:rPr>
                        <a:t>8B10B</a:t>
                      </a:r>
                      <a:r>
                        <a:rPr lang="zh-CN" altLang="en-US" sz="1350" kern="1200">
                          <a:solidFill>
                            <a:schemeClr val="dk1"/>
                          </a:solidFill>
                          <a:latin typeface="+mn-lt"/>
                          <a:ea typeface="+mn-ea"/>
                          <a:cs typeface="+mn-cs"/>
                        </a:rPr>
                        <a:t>编码）</a:t>
                      </a:r>
                      <a:endParaRPr lang="zh-CN" altLang="en-US"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sym typeface="+mn-ea"/>
                        </a:rPr>
                        <a:t>1.1Gbps </a:t>
                      </a:r>
                      <a:r>
                        <a:rPr lang="zh-CN" altLang="en-US" sz="1350" kern="1200" dirty="0">
                          <a:solidFill>
                            <a:schemeClr val="dk1"/>
                          </a:solidFill>
                          <a:latin typeface="+mn-lt"/>
                          <a:ea typeface="+mn-ea"/>
                          <a:cs typeface="+mn-cs"/>
                          <a:sym typeface="+mn-ea"/>
                        </a:rPr>
                        <a:t>（</a:t>
                      </a:r>
                      <a:r>
                        <a:rPr lang="en-US" altLang="zh-CN" sz="1350" kern="1200" dirty="0">
                          <a:solidFill>
                            <a:schemeClr val="dk1"/>
                          </a:solidFill>
                          <a:latin typeface="+mn-lt"/>
                          <a:ea typeface="+mn-ea"/>
                          <a:cs typeface="+mn-cs"/>
                          <a:sym typeface="+mn-ea"/>
                        </a:rPr>
                        <a:t>8B10B</a:t>
                      </a:r>
                      <a:r>
                        <a:rPr lang="zh-CN" altLang="en-US" sz="1350" kern="1200" dirty="0">
                          <a:solidFill>
                            <a:schemeClr val="dk1"/>
                          </a:solidFill>
                          <a:latin typeface="+mn-lt"/>
                          <a:ea typeface="+mn-ea"/>
                          <a:cs typeface="+mn-cs"/>
                          <a:sym typeface="+mn-ea"/>
                        </a:rPr>
                        <a:t>编码）</a:t>
                      </a:r>
                      <a:endParaRPr lang="en-US" altLang="zh-CN" sz="1350" kern="1200" dirty="0">
                        <a:solidFill>
                          <a:schemeClr val="dk1"/>
                        </a:solidFill>
                        <a:latin typeface="+mn-lt"/>
                        <a:ea typeface="+mn-ea"/>
                        <a:cs typeface="+mn-cs"/>
                      </a:endParaRPr>
                    </a:p>
                  </a:txBody>
                  <a:tcPr/>
                </a:tc>
              </a:tr>
              <a:tr h="283502">
                <a:tc>
                  <a:txBody>
                    <a:bodyPr/>
                    <a:p>
                      <a:pPr marL="0" algn="l" defTabSz="685800" rtl="0" eaLnBrk="1" latinLnBrk="0" hangingPunct="1">
                        <a:buNone/>
                      </a:pPr>
                      <a:r>
                        <a:rPr lang="zh-CN" altLang="en-US" sz="1350" kern="1200">
                          <a:solidFill>
                            <a:schemeClr val="dk1"/>
                          </a:solidFill>
                          <a:latin typeface="+mn-lt"/>
                          <a:ea typeface="+mn-ea"/>
                          <a:cs typeface="+mn-cs"/>
                        </a:rPr>
                        <a:t>功耗</a:t>
                      </a:r>
                      <a:endParaRPr lang="zh-CN" altLang="en-US" sz="1350" kern="120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rPr>
                        <a:t>40 mW/cm</a:t>
                      </a:r>
                      <a:r>
                        <a:rPr lang="en-US" altLang="zh-CN" sz="1350" kern="1200" baseline="30000" dirty="0">
                          <a:solidFill>
                            <a:schemeClr val="dk1"/>
                          </a:solidFill>
                          <a:latin typeface="+mn-lt"/>
                          <a:ea typeface="+mn-ea"/>
                          <a:cs typeface="+mn-cs"/>
                        </a:rPr>
                        <a:t>2</a:t>
                      </a:r>
                      <a:endParaRPr lang="en-US" altLang="zh-CN" sz="1350" kern="1200" baseline="30000" dirty="0">
                        <a:solidFill>
                          <a:schemeClr val="dk1"/>
                        </a:solidFill>
                        <a:latin typeface="+mn-lt"/>
                        <a:ea typeface="+mn-ea"/>
                        <a:cs typeface="+mn-cs"/>
                      </a:endParaRPr>
                    </a:p>
                  </a:txBody>
                  <a:tcPr/>
                </a:tc>
                <a:tc>
                  <a:txBody>
                    <a:bodyPr/>
                    <a:p>
                      <a:pPr marL="0" algn="l" defTabSz="685800" rtl="0" eaLnBrk="1" latinLnBrk="0" hangingPunct="1">
                        <a:buNone/>
                      </a:pPr>
                      <a:r>
                        <a:rPr lang="en-US" altLang="zh-CN" sz="1350" kern="1200" dirty="0">
                          <a:solidFill>
                            <a:schemeClr val="dk1"/>
                          </a:solidFill>
                          <a:latin typeface="+mn-lt"/>
                          <a:ea typeface="+mn-ea"/>
                          <a:cs typeface="+mn-cs"/>
                          <a:sym typeface="+mn-ea"/>
                        </a:rPr>
                        <a:t>32 mW/cm</a:t>
                      </a:r>
                      <a:r>
                        <a:rPr lang="en-US" altLang="zh-CN" sz="1350" kern="1200" baseline="30000" dirty="0">
                          <a:solidFill>
                            <a:schemeClr val="dk1"/>
                          </a:solidFill>
                          <a:latin typeface="+mn-lt"/>
                          <a:ea typeface="+mn-ea"/>
                          <a:cs typeface="+mn-cs"/>
                          <a:sym typeface="+mn-ea"/>
                        </a:rPr>
                        <a:t>2</a:t>
                      </a:r>
                      <a:endParaRPr lang="en-US" altLang="zh-CN" sz="1350" kern="1200" baseline="30000" dirty="0">
                        <a:solidFill>
                          <a:schemeClr val="dk1"/>
                        </a:solidFill>
                        <a:latin typeface="+mn-lt"/>
                        <a:ea typeface="+mn-ea"/>
                        <a:cs typeface="+mn-cs"/>
                        <a:sym typeface="+mn-ea"/>
                      </a:endParaRPr>
                    </a:p>
                  </a:txBody>
                  <a:tcPr/>
                </a:tc>
              </a:tr>
            </a:tbl>
          </a:graphicData>
        </a:graphic>
      </p:graphicFrame>
      <p:sp>
        <p:nvSpPr>
          <p:cNvPr id="17" name="矩形 16"/>
          <p:cNvSpPr/>
          <p:nvPr/>
        </p:nvSpPr>
        <p:spPr>
          <a:xfrm>
            <a:off x="9785350" y="4277360"/>
            <a:ext cx="161925" cy="13716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8" name="直接连接符 17"/>
          <p:cNvCxnSpPr>
            <a:endCxn id="17" idx="1"/>
          </p:cNvCxnSpPr>
          <p:nvPr/>
        </p:nvCxnSpPr>
        <p:spPr>
          <a:xfrm>
            <a:off x="8611870" y="3510280"/>
            <a:ext cx="1173480" cy="835660"/>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cxnSp>
        <p:nvCxnSpPr>
          <p:cNvPr id="20" name="直接连接符 19"/>
          <p:cNvCxnSpPr>
            <a:endCxn id="17" idx="3"/>
          </p:cNvCxnSpPr>
          <p:nvPr/>
        </p:nvCxnSpPr>
        <p:spPr>
          <a:xfrm flipH="1">
            <a:off x="9947275" y="3491230"/>
            <a:ext cx="1358265" cy="854710"/>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pic>
        <p:nvPicPr>
          <p:cNvPr id="22" name="图片 21"/>
          <p:cNvPicPr>
            <a:picLocks noChangeAspect="1"/>
          </p:cNvPicPr>
          <p:nvPr/>
        </p:nvPicPr>
        <p:blipFill>
          <a:blip r:embed="rId6"/>
          <a:stretch>
            <a:fillRect/>
          </a:stretch>
        </p:blipFill>
        <p:spPr>
          <a:xfrm>
            <a:off x="8598535" y="1088390"/>
            <a:ext cx="2688590" cy="240093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MAPS</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模块组装与集成</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TextBox 33"/>
          <p:cNvSpPr txBox="1">
            <a:spLocks noChangeArrowheads="1"/>
          </p:cNvSpPr>
          <p:nvPr/>
        </p:nvSpPr>
        <p:spPr bwMode="auto">
          <a:xfrm>
            <a:off x="264694" y="909955"/>
            <a:ext cx="11645305" cy="4419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Stave</a:t>
            </a:r>
            <a:r>
              <a:rPr lang="zh-CN" altLang="en-US" sz="2000" dirty="0">
                <a:solidFill>
                  <a:srgbClr val="002060"/>
                </a:solidFill>
                <a:sym typeface="+mn-ea"/>
              </a:rPr>
              <a:t>模块设计</a:t>
            </a:r>
            <a:endParaRPr lang="zh-CN" altLang="en-US" sz="2000" dirty="0">
              <a:solidFill>
                <a:srgbClr val="002060"/>
              </a:solidFill>
              <a:sym typeface="+mn-ea"/>
            </a:endParaRPr>
          </a:p>
        </p:txBody>
      </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44" name="Picture 8"/>
          <p:cNvPicPr>
            <a:picLocks noChangeAspect="1"/>
          </p:cNvPicPr>
          <p:nvPr/>
        </p:nvPicPr>
        <p:blipFill rotWithShape="1">
          <a:blip r:embed="rId1" cstate="print">
            <a:extLst>
              <a:ext uri="{28A0092B-C50C-407E-A947-70E740481C1C}">
                <a14:useLocalDpi xmlns:a14="http://schemas.microsoft.com/office/drawing/2010/main" val="0"/>
              </a:ext>
            </a:extLst>
          </a:blip>
          <a:srcRect b="69687"/>
          <a:stretch>
            <a:fillRect/>
          </a:stretch>
        </p:blipFill>
        <p:spPr>
          <a:xfrm>
            <a:off x="4173591" y="5444188"/>
            <a:ext cx="3827509" cy="1085825"/>
          </a:xfrm>
          <a:prstGeom prst="rect">
            <a:avLst/>
          </a:prstGeom>
        </p:spPr>
      </p:pic>
      <p:pic>
        <p:nvPicPr>
          <p:cNvPr id="45"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1100" y="5300495"/>
            <a:ext cx="3827509" cy="1229518"/>
          </a:xfrm>
          <a:prstGeom prst="rect">
            <a:avLst/>
          </a:prstGeom>
        </p:spPr>
      </p:pic>
      <p:sp>
        <p:nvSpPr>
          <p:cNvPr id="2" name="文本框 1"/>
          <p:cNvSpPr txBox="1"/>
          <p:nvPr/>
        </p:nvSpPr>
        <p:spPr>
          <a:xfrm>
            <a:off x="504839" y="1406570"/>
            <a:ext cx="5726544" cy="1477328"/>
          </a:xfrm>
          <a:prstGeom prst="rect">
            <a:avLst/>
          </a:prstGeom>
          <a:noFill/>
        </p:spPr>
        <p:txBody>
          <a:bodyPr wrap="square" rtlCol="0">
            <a:spAutoFit/>
          </a:bodyPr>
          <a:lstStyle/>
          <a:p>
            <a:pPr marL="285750" indent="-285750">
              <a:buFont typeface="Wingdings" panose="05000000000000000000" pitchFamily="2" charset="2"/>
              <a:buChar char="p"/>
            </a:pPr>
            <a:r>
              <a:rPr lang="en-US" altLang="zh-CN" b="1" dirty="0">
                <a:solidFill>
                  <a:srgbClr val="002060"/>
                </a:solidFill>
                <a:latin typeface="微软雅黑" panose="020B0503020204020204" pitchFamily="34" charset="-122"/>
                <a:ea typeface="微软雅黑" panose="020B0503020204020204" pitchFamily="34" charset="-122"/>
              </a:rPr>
              <a:t>Stave</a:t>
            </a:r>
            <a:r>
              <a:rPr lang="zh-CN" altLang="en-US" b="1" dirty="0">
                <a:solidFill>
                  <a:srgbClr val="002060"/>
                </a:solidFill>
                <a:latin typeface="微软雅黑" panose="020B0503020204020204" pitchFamily="34" charset="-122"/>
                <a:ea typeface="微软雅黑" panose="020B0503020204020204" pitchFamily="34" charset="-122"/>
              </a:rPr>
              <a:t>模块由碳纤维支架，水冷冷却板，柔性印刷电路板和</a:t>
            </a:r>
            <a:r>
              <a:rPr lang="en-US" altLang="zh-CN" b="1" dirty="0">
                <a:solidFill>
                  <a:srgbClr val="002060"/>
                </a:solidFill>
                <a:latin typeface="微软雅黑" panose="020B0503020204020204" pitchFamily="34" charset="-122"/>
                <a:ea typeface="微软雅黑" panose="020B0503020204020204" pitchFamily="34" charset="-122"/>
              </a:rPr>
              <a:t>MAPS</a:t>
            </a:r>
            <a:r>
              <a:rPr lang="zh-CN" altLang="en-US" b="1" dirty="0">
                <a:solidFill>
                  <a:srgbClr val="002060"/>
                </a:solidFill>
                <a:latin typeface="微软雅黑" panose="020B0503020204020204" pitchFamily="34" charset="-122"/>
                <a:ea typeface="微软雅黑" panose="020B0503020204020204" pitchFamily="34" charset="-122"/>
              </a:rPr>
              <a:t>芯片构成。</a:t>
            </a:r>
            <a:endParaRPr lang="en-US" altLang="zh-CN" b="1" dirty="0">
              <a:solidFill>
                <a:srgbClr val="00206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b="1" dirty="0">
                <a:solidFill>
                  <a:srgbClr val="002060"/>
                </a:solidFill>
                <a:latin typeface="微软雅黑" panose="020B0503020204020204" pitchFamily="34" charset="-122"/>
                <a:ea typeface="微软雅黑" panose="020B0503020204020204" pitchFamily="34" charset="-122"/>
              </a:rPr>
              <a:t>针对</a:t>
            </a:r>
            <a:r>
              <a:rPr lang="en-US" altLang="zh-CN" b="1" dirty="0">
                <a:solidFill>
                  <a:srgbClr val="002060"/>
                </a:solidFill>
                <a:latin typeface="微软雅黑" panose="020B0503020204020204" pitchFamily="34" charset="-122"/>
                <a:ea typeface="微软雅黑" panose="020B0503020204020204" pitchFamily="34" charset="-122"/>
              </a:rPr>
              <a:t>ITK</a:t>
            </a:r>
            <a:r>
              <a:rPr lang="zh-CN" altLang="en-US" b="1" dirty="0">
                <a:solidFill>
                  <a:srgbClr val="002060"/>
                </a:solidFill>
                <a:latin typeface="微软雅黑" panose="020B0503020204020204" pitchFamily="34" charset="-122"/>
                <a:ea typeface="微软雅黑" panose="020B0503020204020204" pitchFamily="34" charset="-122"/>
              </a:rPr>
              <a:t>四层设计了两种不同结构的</a:t>
            </a:r>
            <a:r>
              <a:rPr lang="en-US" altLang="zh-CN" b="1" dirty="0">
                <a:solidFill>
                  <a:srgbClr val="002060"/>
                </a:solidFill>
                <a:latin typeface="微软雅黑" panose="020B0503020204020204" pitchFamily="34" charset="-122"/>
                <a:ea typeface="微软雅黑" panose="020B0503020204020204" pitchFamily="34" charset="-122"/>
              </a:rPr>
              <a:t>stave</a:t>
            </a:r>
            <a:r>
              <a:rPr lang="zh-CN" altLang="en-US" b="1" dirty="0">
                <a:solidFill>
                  <a:srgbClr val="002060"/>
                </a:solidFill>
                <a:latin typeface="微软雅黑" panose="020B0503020204020204" pitchFamily="34" charset="-122"/>
                <a:ea typeface="微软雅黑" panose="020B0503020204020204" pitchFamily="34" charset="-122"/>
              </a:rPr>
              <a:t>模块。最内层结构携带单列芯片，外三层结构相同，携带两列芯片，仅长度不同。</a:t>
            </a:r>
            <a:endParaRPr lang="en-US" altLang="zh-CN" b="1" dirty="0">
              <a:solidFill>
                <a:srgbClr val="002060"/>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52591" y="3178547"/>
            <a:ext cx="3652690" cy="3314328"/>
          </a:xfrm>
          <a:prstGeom prst="rect">
            <a:avLst/>
          </a:prstGeom>
        </p:spPr>
      </p:pic>
      <p:pic>
        <p:nvPicPr>
          <p:cNvPr id="7" name="图片 6"/>
          <p:cNvPicPr>
            <a:picLocks noChangeAspect="1"/>
          </p:cNvPicPr>
          <p:nvPr/>
        </p:nvPicPr>
        <p:blipFill>
          <a:blip r:embed="rId4"/>
          <a:stretch>
            <a:fillRect/>
          </a:stretch>
        </p:blipFill>
        <p:spPr>
          <a:xfrm>
            <a:off x="4590474" y="3334499"/>
            <a:ext cx="6658394" cy="1942442"/>
          </a:xfrm>
          <a:prstGeom prst="rect">
            <a:avLst/>
          </a:prstGeom>
        </p:spPr>
      </p:pic>
      <p:pic>
        <p:nvPicPr>
          <p:cNvPr id="51" name="图片 50"/>
          <p:cNvPicPr>
            <a:picLocks noChangeAspect="1"/>
          </p:cNvPicPr>
          <p:nvPr/>
        </p:nvPicPr>
        <p:blipFill rotWithShape="1">
          <a:blip r:embed="rId5"/>
          <a:srcRect l="26794" t="30310" r="26361" b="32462"/>
          <a:stretch>
            <a:fillRect/>
          </a:stretch>
        </p:blipFill>
        <p:spPr>
          <a:xfrm>
            <a:off x="6396938" y="1082411"/>
            <a:ext cx="5267074" cy="2072307"/>
          </a:xfrm>
          <a:prstGeom prst="rect">
            <a:avLst/>
          </a:prstGeom>
        </p:spPr>
      </p:pic>
      <p:cxnSp>
        <p:nvCxnSpPr>
          <p:cNvPr id="54" name="直接箭头连接符 53"/>
          <p:cNvCxnSpPr/>
          <p:nvPr/>
        </p:nvCxnSpPr>
        <p:spPr>
          <a:xfrm>
            <a:off x="2484582" y="4776409"/>
            <a:ext cx="2299854"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连接符: 肘形 58"/>
          <p:cNvCxnSpPr/>
          <p:nvPr/>
        </p:nvCxnSpPr>
        <p:spPr>
          <a:xfrm flipV="1">
            <a:off x="1316414" y="4716955"/>
            <a:ext cx="7563967" cy="559986"/>
          </a:xfrm>
          <a:prstGeom prst="bentConnector3">
            <a:avLst>
              <a:gd name="adj1" fmla="val 100065"/>
            </a:avLst>
          </a:prstGeom>
          <a:ln w="2857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TextBox 33"/>
          <p:cNvSpPr txBox="1">
            <a:spLocks noChangeArrowheads="1"/>
          </p:cNvSpPr>
          <p:nvPr/>
        </p:nvSpPr>
        <p:spPr bwMode="auto">
          <a:xfrm>
            <a:off x="264694" y="909955"/>
            <a:ext cx="11645305" cy="4419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Stave</a:t>
            </a:r>
            <a:r>
              <a:rPr lang="zh-CN" altLang="en-US" sz="2000" dirty="0">
                <a:solidFill>
                  <a:srgbClr val="002060"/>
                </a:solidFill>
                <a:sym typeface="+mn-ea"/>
              </a:rPr>
              <a:t>模块物质量模拟</a:t>
            </a:r>
            <a:endParaRPr lang="zh-CN" altLang="en-US" sz="2000" dirty="0">
              <a:solidFill>
                <a:srgbClr val="002060"/>
              </a:solidFill>
              <a:sym typeface="+mn-ea"/>
            </a:endParaRPr>
          </a:p>
        </p:txBody>
      </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1"/>
          <a:srcRect t="6508"/>
          <a:stretch>
            <a:fillRect/>
          </a:stretch>
        </p:blipFill>
        <p:spPr>
          <a:xfrm>
            <a:off x="5934506" y="1062181"/>
            <a:ext cx="5322640" cy="2567947"/>
          </a:xfrm>
          <a:prstGeom prst="rect">
            <a:avLst/>
          </a:prstGeom>
        </p:spPr>
      </p:pic>
      <p:pic>
        <p:nvPicPr>
          <p:cNvPr id="34" name="图片 33"/>
          <p:cNvPicPr>
            <a:picLocks noChangeAspect="1"/>
          </p:cNvPicPr>
          <p:nvPr/>
        </p:nvPicPr>
        <p:blipFill rotWithShape="1">
          <a:blip r:embed="rId2"/>
          <a:srcRect t="6866"/>
          <a:stretch>
            <a:fillRect/>
          </a:stretch>
        </p:blipFill>
        <p:spPr>
          <a:xfrm>
            <a:off x="5934506" y="3759697"/>
            <a:ext cx="5322641" cy="2567947"/>
          </a:xfrm>
          <a:prstGeom prst="rect">
            <a:avLst/>
          </a:prstGeom>
        </p:spPr>
      </p:pic>
      <p:pic>
        <p:nvPicPr>
          <p:cNvPr id="3" name="图片 2"/>
          <p:cNvPicPr>
            <a:picLocks noChangeAspect="1"/>
          </p:cNvPicPr>
          <p:nvPr/>
        </p:nvPicPr>
        <p:blipFill>
          <a:blip r:embed="rId3"/>
          <a:stretch>
            <a:fillRect/>
          </a:stretch>
        </p:blipFill>
        <p:spPr>
          <a:xfrm>
            <a:off x="383546" y="1546407"/>
            <a:ext cx="4972535" cy="2933857"/>
          </a:xfrm>
          <a:prstGeom prst="rect">
            <a:avLst/>
          </a:prstGeom>
        </p:spPr>
      </p:pic>
      <p:sp>
        <p:nvSpPr>
          <p:cNvPr id="4" name="文本框 3"/>
          <p:cNvSpPr txBox="1"/>
          <p:nvPr/>
        </p:nvSpPr>
        <p:spPr>
          <a:xfrm>
            <a:off x="650391" y="4549676"/>
            <a:ext cx="4438843" cy="1198880"/>
          </a:xfrm>
          <a:prstGeom prst="rect">
            <a:avLst/>
          </a:prstGeom>
          <a:noFill/>
        </p:spPr>
        <p:txBody>
          <a:bodyPr wrap="square" rtlCol="0">
            <a:spAutoFit/>
          </a:bodyPr>
          <a:lstStyle/>
          <a:p>
            <a:pPr marL="285750" indent="-285750">
              <a:buFont typeface="Wingdings" panose="05000000000000000000" pitchFamily="2" charset="2"/>
              <a:buChar char="p"/>
            </a:pPr>
            <a:r>
              <a:rPr lang="zh-CN" altLang="en-US" b="1" dirty="0">
                <a:solidFill>
                  <a:srgbClr val="002060"/>
                </a:solidFill>
                <a:latin typeface="微软雅黑" panose="020B0503020204020204" pitchFamily="34" charset="-122"/>
                <a:ea typeface="微软雅黑" panose="020B0503020204020204" pitchFamily="34" charset="-122"/>
              </a:rPr>
              <a:t>基于当前设计的</a:t>
            </a:r>
            <a:r>
              <a:rPr lang="en-US" altLang="zh-CN" b="1" dirty="0">
                <a:solidFill>
                  <a:srgbClr val="002060"/>
                </a:solidFill>
                <a:latin typeface="微软雅黑" panose="020B0503020204020204" pitchFamily="34" charset="-122"/>
                <a:ea typeface="微软雅黑" panose="020B0503020204020204" pitchFamily="34" charset="-122"/>
              </a:rPr>
              <a:t>stave</a:t>
            </a:r>
            <a:r>
              <a:rPr lang="zh-CN" altLang="en-US" b="1" dirty="0">
                <a:solidFill>
                  <a:srgbClr val="002060"/>
                </a:solidFill>
                <a:latin typeface="微软雅黑" panose="020B0503020204020204" pitchFamily="34" charset="-122"/>
                <a:ea typeface="微软雅黑" panose="020B0503020204020204" pitchFamily="34" charset="-122"/>
              </a:rPr>
              <a:t>模块物质量分布。</a:t>
            </a:r>
            <a:endParaRPr lang="en-US" altLang="zh-CN" b="1" dirty="0">
              <a:solidFill>
                <a:srgbClr val="002060"/>
              </a:solidFill>
              <a:latin typeface="微软雅黑" panose="020B0503020204020204" pitchFamily="34" charset="-122"/>
              <a:ea typeface="微软雅黑" panose="020B0503020204020204" pitchFamily="34" charset="-122"/>
            </a:endParaRPr>
          </a:p>
          <a:p>
            <a:r>
              <a:rPr lang="zh-CN" altLang="en-US" b="1" dirty="0">
                <a:solidFill>
                  <a:srgbClr val="002060"/>
                </a:solidFill>
                <a:latin typeface="微软雅黑" panose="020B0503020204020204" pitchFamily="34" charset="-122"/>
                <a:ea typeface="微软雅黑" panose="020B0503020204020204" pitchFamily="34" charset="-122"/>
              </a:rPr>
              <a:t>内层结构约</a:t>
            </a:r>
            <a:r>
              <a:rPr lang="en-US" altLang="zh-CN" b="1" dirty="0">
                <a:solidFill>
                  <a:srgbClr val="002060"/>
                </a:solidFill>
                <a:latin typeface="微软雅黑" panose="020B0503020204020204" pitchFamily="34" charset="-122"/>
                <a:ea typeface="微软雅黑" panose="020B0503020204020204" pitchFamily="34" charset="-122"/>
              </a:rPr>
              <a:t>0.305% X/X0</a:t>
            </a:r>
            <a:r>
              <a:rPr lang="zh-CN" altLang="en-US" b="1" dirty="0">
                <a:solidFill>
                  <a:srgbClr val="002060"/>
                </a:solidFill>
                <a:latin typeface="微软雅黑" panose="020B0503020204020204" pitchFamily="34" charset="-122"/>
                <a:ea typeface="微软雅黑" panose="020B0503020204020204" pitchFamily="34" charset="-122"/>
              </a:rPr>
              <a:t>物质量，达到目标。外层结构约</a:t>
            </a:r>
            <a:r>
              <a:rPr lang="en-US" altLang="zh-CN" b="1" dirty="0">
                <a:solidFill>
                  <a:srgbClr val="002060"/>
                </a:solidFill>
                <a:latin typeface="微软雅黑" panose="020B0503020204020204" pitchFamily="34" charset="-122"/>
                <a:ea typeface="微软雅黑" panose="020B0503020204020204" pitchFamily="34" charset="-122"/>
              </a:rPr>
              <a:t>0.386% X/X0</a:t>
            </a:r>
            <a:r>
              <a:rPr lang="zh-CN" altLang="en-US" b="1" dirty="0">
                <a:solidFill>
                  <a:srgbClr val="002060"/>
                </a:solidFill>
                <a:latin typeface="微软雅黑" panose="020B0503020204020204" pitchFamily="34" charset="-122"/>
                <a:ea typeface="微软雅黑" panose="020B0503020204020204" pitchFamily="34" charset="-122"/>
              </a:rPr>
              <a:t>物质量（按</a:t>
            </a:r>
            <a:r>
              <a:rPr lang="en-US" altLang="zh-CN" b="1" dirty="0">
                <a:solidFill>
                  <a:srgbClr val="002060"/>
                </a:solidFill>
                <a:latin typeface="微软雅黑" panose="020B0503020204020204" pitchFamily="34" charset="-122"/>
                <a:ea typeface="微软雅黑" panose="020B0503020204020204" pitchFamily="34" charset="-122"/>
              </a:rPr>
              <a:t>FPC</a:t>
            </a:r>
            <a:r>
              <a:rPr lang="zh-CN" altLang="en-US" b="1" dirty="0">
                <a:solidFill>
                  <a:srgbClr val="002060"/>
                </a:solidFill>
                <a:latin typeface="微软雅黑" panose="020B0503020204020204" pitchFamily="34" charset="-122"/>
                <a:ea typeface="微软雅黑" panose="020B0503020204020204" pitchFamily="34" charset="-122"/>
              </a:rPr>
              <a:t>三层铝计算）。</a:t>
            </a:r>
            <a:endParaRPr lang="zh-CN" altLang="en-US" dirty="0"/>
          </a:p>
        </p:txBody>
      </p:sp>
      <p:sp>
        <p:nvSpPr>
          <p:cNvPr id="5" name="文本框 4"/>
          <p:cNvSpPr txBox="1"/>
          <p:nvPr/>
        </p:nvSpPr>
        <p:spPr>
          <a:xfrm>
            <a:off x="2869813" y="1859267"/>
            <a:ext cx="1641796" cy="369332"/>
          </a:xfrm>
          <a:prstGeom prst="rect">
            <a:avLst/>
          </a:prstGeom>
          <a:noFill/>
        </p:spPr>
        <p:txBody>
          <a:bodyPr wrap="none" rtlCol="0">
            <a:spAutoFit/>
          </a:bodyPr>
          <a:lstStyle/>
          <a:p>
            <a:r>
              <a:rPr lang="en-US" altLang="zh-CN" dirty="0"/>
              <a:t>Stave</a:t>
            </a:r>
            <a:r>
              <a:rPr lang="zh-CN" altLang="en-US" dirty="0"/>
              <a:t>材料构成</a:t>
            </a:r>
            <a:endParaRPr lang="zh-CN" altLang="en-US" dirty="0"/>
          </a:p>
        </p:txBody>
      </p:sp>
      <p:sp>
        <p:nvSpPr>
          <p:cNvPr id="6" name="文本框 5"/>
          <p:cNvSpPr txBox="1"/>
          <p:nvPr/>
        </p:nvSpPr>
        <p:spPr>
          <a:xfrm>
            <a:off x="7443908" y="6269986"/>
            <a:ext cx="2621280" cy="337185"/>
          </a:xfrm>
          <a:prstGeom prst="rect">
            <a:avLst/>
          </a:prstGeom>
          <a:noFill/>
        </p:spPr>
        <p:txBody>
          <a:bodyPr wrap="none" rtlCol="0">
            <a:spAutoFit/>
          </a:bodyPr>
          <a:lstStyle/>
          <a:p>
            <a:r>
              <a:rPr lang="en-US" altLang="zh-CN" sz="1600" dirty="0">
                <a:latin typeface="黑体" panose="02010609060101010101" charset="-122"/>
                <a:ea typeface="黑体" panose="02010609060101010101" charset="-122"/>
                <a:cs typeface="Times New Roman" panose="02020603050405020304" pitchFamily="18" charset="0"/>
              </a:rPr>
              <a:t>平均物质量沿φ方向的分布</a:t>
            </a:r>
            <a:endParaRPr lang="zh-CN" altLang="en-US" sz="1400" b="1" dirty="0">
              <a:solidFill>
                <a:srgbClr val="002060"/>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099007" y="999208"/>
            <a:ext cx="1176775" cy="369332"/>
          </a:xfrm>
          <a:prstGeom prst="rect">
            <a:avLst/>
          </a:prstGeom>
          <a:noFill/>
        </p:spPr>
        <p:txBody>
          <a:bodyPr wrap="square">
            <a:spAutoFit/>
          </a:bodyPr>
          <a:lstStyle/>
          <a:p>
            <a:r>
              <a:rPr lang="zh-CN" altLang="en-US" sz="1800" b="1" dirty="0">
                <a:solidFill>
                  <a:srgbClr val="002060"/>
                </a:solidFill>
                <a:latin typeface="微软雅黑" panose="020B0503020204020204" pitchFamily="34" charset="-122"/>
                <a:ea typeface="微软雅黑" panose="020B0503020204020204" pitchFamily="34" charset="-122"/>
              </a:rPr>
              <a:t>内层结构</a:t>
            </a:r>
            <a:endParaRPr lang="zh-CN" altLang="en-US" dirty="0"/>
          </a:p>
        </p:txBody>
      </p:sp>
      <p:sp>
        <p:nvSpPr>
          <p:cNvPr id="37" name="文本框 36"/>
          <p:cNvSpPr txBox="1"/>
          <p:nvPr/>
        </p:nvSpPr>
        <p:spPr>
          <a:xfrm>
            <a:off x="7099007" y="3663466"/>
            <a:ext cx="1176775" cy="369332"/>
          </a:xfrm>
          <a:prstGeom prst="rect">
            <a:avLst/>
          </a:prstGeom>
          <a:noFill/>
        </p:spPr>
        <p:txBody>
          <a:bodyPr wrap="square">
            <a:spAutoFit/>
          </a:bodyPr>
          <a:lstStyle/>
          <a:p>
            <a:r>
              <a:rPr lang="zh-CN" altLang="en-US" sz="1800" b="1" dirty="0">
                <a:solidFill>
                  <a:srgbClr val="002060"/>
                </a:solidFill>
                <a:latin typeface="微软雅黑" panose="020B0503020204020204" pitchFamily="34" charset="-122"/>
                <a:ea typeface="微软雅黑" panose="020B0503020204020204" pitchFamily="34" charset="-122"/>
              </a:rPr>
              <a:t>外层结构</a:t>
            </a:r>
            <a:endParaRPr lang="zh-CN" altLang="en-US" dirty="0"/>
          </a:p>
        </p:txBody>
      </p:sp>
      <p:sp>
        <p:nvSpPr>
          <p:cNvPr id="2"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MAPS</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模块组装与集成</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TextBox 33"/>
          <p:cNvSpPr txBox="1">
            <a:spLocks noChangeArrowheads="1"/>
          </p:cNvSpPr>
          <p:nvPr/>
        </p:nvSpPr>
        <p:spPr bwMode="auto">
          <a:xfrm>
            <a:off x="264694" y="909955"/>
            <a:ext cx="11645305" cy="47561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FPC</a:t>
            </a:r>
            <a:r>
              <a:rPr lang="zh-CN" altLang="en-US" sz="2000" dirty="0">
                <a:solidFill>
                  <a:srgbClr val="002060"/>
                </a:solidFill>
                <a:sym typeface="+mn-ea"/>
              </a:rPr>
              <a:t>设计与样机</a:t>
            </a:r>
            <a:r>
              <a:rPr lang="zh-CN" altLang="en-US" sz="2000" dirty="0">
                <a:solidFill>
                  <a:srgbClr val="002060"/>
                </a:solidFill>
                <a:sym typeface="+mn-ea"/>
              </a:rPr>
              <a:t>制作</a:t>
            </a:r>
            <a:endParaRPr lang="zh-CN" altLang="en-US" sz="2000" dirty="0">
              <a:solidFill>
                <a:srgbClr val="002060"/>
              </a:solidFill>
              <a:sym typeface="+mn-ea"/>
            </a:endParaRPr>
          </a:p>
        </p:txBody>
      </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MAPS</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模块组装与集成</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Content Placeholder 3"/>
          <p:cNvSpPr>
            <a:spLocks noGrp="1"/>
          </p:cNvSpPr>
          <p:nvPr>
            <p:ph idx="1"/>
          </p:nvPr>
        </p:nvSpPr>
        <p:spPr>
          <a:xfrm>
            <a:off x="521970" y="1305770"/>
            <a:ext cx="11388090" cy="3635165"/>
          </a:xfrm>
          <a:ln>
            <a:noFill/>
          </a:ln>
        </p:spPr>
        <p:txBody>
          <a:bodyPr>
            <a:normAutofit/>
          </a:bodyPr>
          <a:lstStyle/>
          <a:p>
            <a:pPr>
              <a:lnSpc>
                <a:spcPct val="120000"/>
              </a:lnSpc>
              <a:buFont typeface="Wingdings" panose="05000000000000000000" charset="0"/>
              <a:buChar char="p"/>
            </a:pPr>
            <a:r>
              <a:rPr lang="en-US" altLang="zh-CN" sz="1600" kern="100" dirty="0">
                <a:latin typeface="Times New Roman" panose="02020603050405020304" pitchFamily="18" charset="0"/>
                <a:ea typeface="Hei" pitchFamily="2" charset="-122"/>
                <a:cs typeface="Times New Roman" panose="02020603050405020304" pitchFamily="18" charset="0"/>
              </a:rPr>
              <a:t>  </a:t>
            </a:r>
            <a:r>
              <a:rPr lang="zh-CN" altLang="en-US" sz="1600" kern="100" dirty="0">
                <a:latin typeface="黑体" panose="02010609060101010101" charset="-122"/>
                <a:ea typeface="黑体" panose="02010609060101010101" charset="-122"/>
                <a:cs typeface="黑体" panose="02010609060101010101" charset="-122"/>
              </a:rPr>
              <a:t>针对</a:t>
            </a:r>
            <a:r>
              <a:rPr lang="en-US" altLang="zh-CN" sz="1600" kern="100" dirty="0">
                <a:latin typeface="黑体" panose="02010609060101010101" charset="-122"/>
                <a:ea typeface="黑体" panose="02010609060101010101" charset="-122"/>
                <a:cs typeface="黑体" panose="02010609060101010101" charset="-122"/>
              </a:rPr>
              <a:t>ITKM</a:t>
            </a:r>
            <a:r>
              <a:rPr lang="zh-CN" altLang="en-US" sz="1600" kern="100" dirty="0">
                <a:latin typeface="黑体" panose="02010609060101010101" charset="-122"/>
                <a:ea typeface="黑体" panose="02010609060101010101" charset="-122"/>
                <a:cs typeface="黑体" panose="02010609060101010101" charset="-122"/>
              </a:rPr>
              <a:t>最内层模块，基于设计了</a:t>
            </a:r>
            <a:r>
              <a:rPr lang="en-US" altLang="zh-CN" sz="1600" kern="100" dirty="0">
                <a:latin typeface="黑体" panose="02010609060101010101" charset="-122"/>
                <a:ea typeface="黑体" panose="02010609060101010101" charset="-122"/>
                <a:cs typeface="黑体" panose="02010609060101010101" charset="-122"/>
              </a:rPr>
              <a:t>1*7</a:t>
            </a:r>
            <a:r>
              <a:rPr lang="zh-CN" altLang="en-US" sz="1600" kern="100" dirty="0">
                <a:latin typeface="黑体" panose="02010609060101010101" charset="-122"/>
                <a:ea typeface="黑体" panose="02010609060101010101" charset="-122"/>
                <a:cs typeface="黑体" panose="02010609060101010101" charset="-122"/>
              </a:rPr>
              <a:t>铜基柔性</a:t>
            </a:r>
            <a:r>
              <a:rPr lang="en-US" altLang="zh-CN" sz="1600" kern="100" dirty="0">
                <a:latin typeface="黑体" panose="02010609060101010101" charset="-122"/>
                <a:ea typeface="黑体" panose="02010609060101010101" charset="-122"/>
                <a:cs typeface="黑体" panose="02010609060101010101" charset="-122"/>
              </a:rPr>
              <a:t>PCB</a:t>
            </a:r>
            <a:r>
              <a:rPr lang="zh-CN" altLang="en-US" sz="1600" kern="100" dirty="0">
                <a:latin typeface="黑体" panose="02010609060101010101" charset="-122"/>
                <a:ea typeface="黑体" panose="02010609060101010101" charset="-122"/>
                <a:cs typeface="黑体" panose="02010609060101010101" charset="-122"/>
              </a:rPr>
              <a:t>。</a:t>
            </a:r>
            <a:endParaRPr lang="en-US" altLang="zh-CN" sz="1600" kern="100" dirty="0">
              <a:latin typeface="黑体" panose="02010609060101010101" charset="-122"/>
              <a:ea typeface="黑体" panose="02010609060101010101" charset="-122"/>
              <a:cs typeface="黑体" panose="02010609060101010101" charset="-122"/>
            </a:endParaRPr>
          </a:p>
          <a:p>
            <a:pPr marL="285750" lvl="1" indent="-285750">
              <a:lnSpc>
                <a:spcPct val="120000"/>
              </a:lnSpc>
              <a:buFont typeface="Wingdings" panose="05000000000000000000" charset="0"/>
              <a:buChar char="p"/>
            </a:pPr>
            <a:r>
              <a:rPr lang="en-US" altLang="zh-CN" sz="1600" kern="100" dirty="0">
                <a:latin typeface="黑体" panose="02010609060101010101" charset="-122"/>
                <a:ea typeface="黑体" panose="02010609060101010101" charset="-122"/>
                <a:cs typeface="黑体" panose="02010609060101010101" charset="-122"/>
              </a:rPr>
              <a:t>FPC</a:t>
            </a:r>
            <a:r>
              <a:rPr lang="zh-CN" altLang="en-US" sz="1600" kern="100" dirty="0">
                <a:latin typeface="黑体" panose="02010609060101010101" charset="-122"/>
                <a:ea typeface="黑体" panose="02010609060101010101" charset="-122"/>
                <a:cs typeface="黑体" panose="02010609060101010101" charset="-122"/>
              </a:rPr>
              <a:t>上有</a:t>
            </a:r>
            <a:r>
              <a:rPr lang="en-US" altLang="zh-CN" sz="1600" kern="100" dirty="0">
                <a:latin typeface="黑体" panose="02010609060101010101" charset="-122"/>
                <a:ea typeface="黑体" panose="02010609060101010101" charset="-122"/>
                <a:cs typeface="黑体" panose="02010609060101010101" charset="-122"/>
              </a:rPr>
              <a:t>1</a:t>
            </a:r>
            <a:r>
              <a:rPr lang="zh-CN" altLang="en-US" sz="1600" kern="100" dirty="0">
                <a:latin typeface="黑体" panose="02010609060101010101" charset="-122"/>
                <a:ea typeface="黑体" panose="02010609060101010101" charset="-122"/>
                <a:cs typeface="黑体" panose="02010609060101010101" charset="-122"/>
              </a:rPr>
              <a:t>排共</a:t>
            </a:r>
            <a:r>
              <a:rPr lang="en-US" altLang="zh-CN" sz="1600" kern="100" dirty="0">
                <a:latin typeface="黑体" panose="02010609060101010101" charset="-122"/>
                <a:ea typeface="黑体" panose="02010609060101010101" charset="-122"/>
                <a:cs typeface="黑体" panose="02010609060101010101" charset="-122"/>
              </a:rPr>
              <a:t>7</a:t>
            </a:r>
            <a:r>
              <a:rPr lang="zh-CN" altLang="en-US" sz="1600" kern="100" dirty="0">
                <a:latin typeface="黑体" panose="02010609060101010101" charset="-122"/>
                <a:ea typeface="黑体" panose="02010609060101010101" charset="-122"/>
                <a:cs typeface="黑体" panose="02010609060101010101" charset="-122"/>
              </a:rPr>
              <a:t>颗芯片，采用主从读出模式，</a:t>
            </a:r>
            <a:r>
              <a:rPr lang="en-US" altLang="zh-CN" sz="1600" kern="100" dirty="0">
                <a:latin typeface="黑体" panose="02010609060101010101" charset="-122"/>
                <a:ea typeface="黑体" panose="02010609060101010101" charset="-122"/>
                <a:cs typeface="黑体" panose="02010609060101010101" charset="-122"/>
              </a:rPr>
              <a:t>1</a:t>
            </a:r>
            <a:r>
              <a:rPr lang="zh-CN" altLang="en-US" sz="1600" kern="100" dirty="0">
                <a:latin typeface="黑体" panose="02010609060101010101" charset="-122"/>
                <a:ea typeface="黑体" panose="02010609060101010101" charset="-122"/>
                <a:cs typeface="黑体" panose="02010609060101010101" charset="-122"/>
              </a:rPr>
              <a:t>颗</a:t>
            </a:r>
            <a:r>
              <a:rPr lang="en-US" altLang="zh-CN" sz="1600" kern="100" dirty="0">
                <a:latin typeface="黑体" panose="02010609060101010101" charset="-122"/>
                <a:ea typeface="黑体" panose="02010609060101010101" charset="-122"/>
                <a:cs typeface="黑体" panose="02010609060101010101" charset="-122"/>
              </a:rPr>
              <a:t>Master</a:t>
            </a:r>
            <a:r>
              <a:rPr lang="zh-CN" altLang="en-US" sz="1600" kern="100" dirty="0">
                <a:latin typeface="黑体" panose="02010609060101010101" charset="-122"/>
                <a:ea typeface="黑体" panose="02010609060101010101" charset="-122"/>
                <a:cs typeface="黑体" panose="02010609060101010101" charset="-122"/>
              </a:rPr>
              <a:t>、</a:t>
            </a:r>
            <a:r>
              <a:rPr lang="en-US" altLang="zh-CN" sz="1600" kern="100" dirty="0">
                <a:latin typeface="黑体" panose="02010609060101010101" charset="-122"/>
                <a:ea typeface="黑体" panose="02010609060101010101" charset="-122"/>
                <a:cs typeface="黑体" panose="02010609060101010101" charset="-122"/>
              </a:rPr>
              <a:t>6</a:t>
            </a:r>
            <a:r>
              <a:rPr lang="zh-CN" altLang="en-US" sz="1600" kern="100" dirty="0">
                <a:latin typeface="黑体" panose="02010609060101010101" charset="-122"/>
                <a:ea typeface="黑体" panose="02010609060101010101" charset="-122"/>
                <a:cs typeface="黑体" panose="02010609060101010101" charset="-122"/>
              </a:rPr>
              <a:t>颗</a:t>
            </a:r>
            <a:r>
              <a:rPr lang="en-US" altLang="zh-CN" sz="1600" kern="100" dirty="0">
                <a:latin typeface="黑体" panose="02010609060101010101" charset="-122"/>
                <a:ea typeface="黑体" panose="02010609060101010101" charset="-122"/>
                <a:cs typeface="黑体" panose="02010609060101010101" charset="-122"/>
              </a:rPr>
              <a:t>Slave</a:t>
            </a:r>
            <a:r>
              <a:rPr lang="zh-CN" altLang="en-US" sz="1600" kern="100" dirty="0">
                <a:latin typeface="黑体" panose="02010609060101010101" charset="-122"/>
                <a:ea typeface="黑体" panose="02010609060101010101" charset="-122"/>
                <a:cs typeface="黑体" panose="02010609060101010101" charset="-122"/>
              </a:rPr>
              <a:t>芯片。</a:t>
            </a:r>
            <a:endParaRPr lang="zh-CN" altLang="en-US" sz="1600" kern="100" dirty="0">
              <a:latin typeface="黑体" panose="02010609060101010101" charset="-122"/>
              <a:ea typeface="黑体" panose="02010609060101010101" charset="-122"/>
              <a:cs typeface="黑体" panose="02010609060101010101" charset="-122"/>
            </a:endParaRPr>
          </a:p>
          <a:p>
            <a:pPr marL="285750" lvl="1" indent="-285750">
              <a:lnSpc>
                <a:spcPct val="120000"/>
              </a:lnSpc>
              <a:buFont typeface="Wingdings" panose="05000000000000000000" charset="0"/>
              <a:buChar char="p"/>
            </a:pPr>
            <a:r>
              <a:rPr lang="zh-CN" altLang="en-US" sz="1600" kern="100" dirty="0">
                <a:latin typeface="黑体" panose="02010609060101010101" charset="-122"/>
                <a:ea typeface="黑体" panose="02010609060101010101" charset="-122"/>
                <a:cs typeface="黑体" panose="02010609060101010101" charset="-122"/>
              </a:rPr>
              <a:t>完成了</a:t>
            </a:r>
            <a:r>
              <a:rPr lang="en-US" altLang="zh-CN" sz="1600" kern="100" dirty="0">
                <a:latin typeface="黑体" panose="02010609060101010101" charset="-122"/>
                <a:ea typeface="黑体" panose="02010609060101010101" charset="-122"/>
                <a:cs typeface="黑体" panose="02010609060101010101" charset="-122"/>
              </a:rPr>
              <a:t>FPC</a:t>
            </a:r>
            <a:r>
              <a:rPr lang="zh-CN" altLang="en-US" sz="1600" kern="100" dirty="0">
                <a:latin typeface="黑体" panose="02010609060101010101" charset="-122"/>
                <a:ea typeface="黑体" panose="02010609060101010101" charset="-122"/>
                <a:cs typeface="黑体" panose="02010609060101010101" charset="-122"/>
              </a:rPr>
              <a:t>样机的制作，经过切片测量，物质量构成符合设计要求。</a:t>
            </a:r>
            <a:endParaRPr lang="zh-CN" altLang="en-US" sz="1600" kern="100" dirty="0">
              <a:latin typeface="黑体" panose="02010609060101010101" charset="-122"/>
              <a:ea typeface="黑体" panose="02010609060101010101" charset="-122"/>
              <a:cs typeface="黑体" panose="02010609060101010101" charset="-122"/>
            </a:endParaRPr>
          </a:p>
        </p:txBody>
      </p:sp>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l="1302" t="11974" r="6538" b="4678"/>
          <a:stretch>
            <a:fillRect/>
          </a:stretch>
        </p:blipFill>
        <p:spPr>
          <a:xfrm>
            <a:off x="6238240" y="2350135"/>
            <a:ext cx="5758815" cy="2045970"/>
          </a:xfrm>
          <a:prstGeom prst="rect">
            <a:avLst/>
          </a:prstGeom>
        </p:spPr>
      </p:pic>
      <p:pic>
        <p:nvPicPr>
          <p:cNvPr id="3" name="图片 2"/>
          <p:cNvPicPr>
            <a:picLocks noChangeAspect="1"/>
          </p:cNvPicPr>
          <p:nvPr/>
        </p:nvPicPr>
        <p:blipFill rotWithShape="1">
          <a:blip r:embed="rId2"/>
          <a:srcRect l="3087" t="4118" r="2973" b="28080"/>
          <a:stretch>
            <a:fillRect/>
          </a:stretch>
        </p:blipFill>
        <p:spPr>
          <a:xfrm>
            <a:off x="7992110" y="4479925"/>
            <a:ext cx="3627120" cy="2248535"/>
          </a:xfrm>
          <a:prstGeom prst="rect">
            <a:avLst/>
          </a:prstGeom>
        </p:spPr>
      </p:pic>
      <p:grpSp>
        <p:nvGrpSpPr>
          <p:cNvPr id="9" name="组合 8"/>
          <p:cNvGrpSpPr/>
          <p:nvPr/>
        </p:nvGrpSpPr>
        <p:grpSpPr>
          <a:xfrm>
            <a:off x="129540" y="4776470"/>
            <a:ext cx="7504430" cy="1951355"/>
            <a:chOff x="623" y="7522"/>
            <a:chExt cx="11818" cy="3073"/>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 y="7522"/>
              <a:ext cx="11800" cy="1573"/>
            </a:xfrm>
            <a:prstGeom prst="rect">
              <a:avLst/>
            </a:prstGeom>
          </p:spPr>
        </p:pic>
        <p:pic>
          <p:nvPicPr>
            <p:cNvPr id="8" name="图片 8"/>
            <p:cNvPicPr>
              <a:picLocks noChangeAspect="1"/>
            </p:cNvPicPr>
            <p:nvPr/>
          </p:nvPicPr>
          <p:blipFill>
            <a:blip r:embed="rId4">
              <a:extLst>
                <a:ext uri="{28A0092B-C50C-407E-A947-70E740481C1C}">
                  <a14:useLocalDpi xmlns:a14="http://schemas.microsoft.com/office/drawing/2010/main" val="0"/>
                </a:ext>
              </a:extLst>
            </a:blip>
            <a:srcRect l="38581" t="2342" r="45829" b="1145"/>
            <a:stretch>
              <a:fillRect/>
            </a:stretch>
          </p:blipFill>
          <p:spPr>
            <a:xfrm rot="16200000">
              <a:off x="5816" y="3970"/>
              <a:ext cx="1432" cy="11819"/>
            </a:xfrm>
            <a:prstGeom prst="rect">
              <a:avLst/>
            </a:prstGeom>
          </p:spPr>
        </p:pic>
      </p:grpSp>
      <p:sp>
        <p:nvSpPr>
          <p:cNvPr id="11" name="文本框 10"/>
          <p:cNvSpPr txBox="1"/>
          <p:nvPr/>
        </p:nvSpPr>
        <p:spPr>
          <a:xfrm>
            <a:off x="2837815" y="2326005"/>
            <a:ext cx="1213485" cy="398780"/>
          </a:xfrm>
          <a:prstGeom prst="rect">
            <a:avLst/>
          </a:prstGeom>
          <a:noFill/>
        </p:spPr>
        <p:txBody>
          <a:bodyPr wrap="square" rtlCol="0">
            <a:spAutoFit/>
          </a:bodyPr>
          <a:p>
            <a:r>
              <a:rPr lang="zh-CN" altLang="en-US" sz="2000" b="1"/>
              <a:t>电路设计</a:t>
            </a:r>
            <a:endParaRPr lang="zh-CN" altLang="en-US" sz="2000" b="1"/>
          </a:p>
        </p:txBody>
      </p:sp>
      <p:sp>
        <p:nvSpPr>
          <p:cNvPr id="14" name="文本框 13"/>
          <p:cNvSpPr txBox="1"/>
          <p:nvPr/>
        </p:nvSpPr>
        <p:spPr>
          <a:xfrm>
            <a:off x="8214360" y="1823085"/>
            <a:ext cx="1805940" cy="398780"/>
          </a:xfrm>
          <a:prstGeom prst="rect">
            <a:avLst/>
          </a:prstGeom>
          <a:noFill/>
        </p:spPr>
        <p:txBody>
          <a:bodyPr wrap="square" rtlCol="0">
            <a:spAutoFit/>
          </a:bodyPr>
          <a:p>
            <a:r>
              <a:rPr lang="zh-CN" altLang="en-US" sz="2000" b="1"/>
              <a:t>叠层</a:t>
            </a:r>
            <a:r>
              <a:rPr lang="zh-CN" altLang="en-US" sz="2000" b="1"/>
              <a:t>结构设计</a:t>
            </a:r>
            <a:endParaRPr lang="zh-CN" altLang="en-US" sz="2000" b="1"/>
          </a:p>
        </p:txBody>
      </p:sp>
      <p:sp>
        <p:nvSpPr>
          <p:cNvPr id="18" name="文本框 17"/>
          <p:cNvSpPr txBox="1"/>
          <p:nvPr/>
        </p:nvSpPr>
        <p:spPr>
          <a:xfrm>
            <a:off x="2596515" y="6360160"/>
            <a:ext cx="1068705" cy="368300"/>
          </a:xfrm>
          <a:prstGeom prst="rect">
            <a:avLst/>
          </a:prstGeom>
          <a:noFill/>
        </p:spPr>
        <p:txBody>
          <a:bodyPr wrap="square" rtlCol="0">
            <a:spAutoFit/>
          </a:bodyPr>
          <a:p>
            <a:endParaRPr lang="zh-CN" altLang="en-US"/>
          </a:p>
        </p:txBody>
      </p:sp>
      <p:pic>
        <p:nvPicPr>
          <p:cNvPr id="23" name="图片 22"/>
          <p:cNvPicPr>
            <a:picLocks noChangeAspect="1"/>
          </p:cNvPicPr>
          <p:nvPr/>
        </p:nvPicPr>
        <p:blipFill>
          <a:blip r:embed="rId5"/>
          <a:stretch>
            <a:fillRect/>
          </a:stretch>
        </p:blipFill>
        <p:spPr>
          <a:xfrm>
            <a:off x="866775" y="2638425"/>
            <a:ext cx="4770755" cy="201993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TextBox 33"/>
          <p:cNvSpPr txBox="1">
            <a:spLocks noChangeArrowheads="1"/>
          </p:cNvSpPr>
          <p:nvPr/>
        </p:nvSpPr>
        <p:spPr bwMode="auto">
          <a:xfrm>
            <a:off x="281839" y="909955"/>
            <a:ext cx="11645305" cy="1676400"/>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Stave</a:t>
            </a:r>
            <a:r>
              <a:rPr lang="zh-CN" altLang="en-US" sz="2000" dirty="0">
                <a:solidFill>
                  <a:srgbClr val="002060"/>
                </a:solidFill>
                <a:sym typeface="+mn-ea"/>
              </a:rPr>
              <a:t>样机研制：碳纤维机械支撑</a:t>
            </a:r>
            <a:r>
              <a:rPr lang="en-US" altLang="zh-CN" sz="2000" dirty="0">
                <a:solidFill>
                  <a:srgbClr val="002060"/>
                </a:solidFill>
                <a:sym typeface="+mn-ea"/>
              </a:rPr>
              <a:t>/</a:t>
            </a:r>
            <a:r>
              <a:rPr lang="zh-CN" altLang="en-US" sz="2000" dirty="0">
                <a:solidFill>
                  <a:srgbClr val="002060"/>
                </a:solidFill>
                <a:sym typeface="+mn-ea"/>
              </a:rPr>
              <a:t>冷却</a:t>
            </a:r>
            <a:r>
              <a:rPr lang="zh-CN" altLang="en-US" sz="2000" dirty="0">
                <a:solidFill>
                  <a:srgbClr val="002060"/>
                </a:solidFill>
                <a:sym typeface="+mn-ea"/>
              </a:rPr>
              <a:t>结构</a:t>
            </a:r>
            <a:endParaRPr lang="zh-CN" altLang="en-US" sz="2000" dirty="0">
              <a:solidFill>
                <a:srgbClr val="002060"/>
              </a:solidFill>
              <a:sym typeface="+mn-ea"/>
            </a:endParaRPr>
          </a:p>
          <a:p>
            <a:pPr marL="800100" lvl="1" indent="-342900">
              <a:buClr>
                <a:srgbClr val="0B3491"/>
              </a:buClr>
              <a:buFont typeface="Wingdings" panose="05000000000000000000" charset="0"/>
              <a:buChar char="p"/>
            </a:pPr>
            <a:r>
              <a:rPr lang="zh-CN" altLang="en-US" dirty="0">
                <a:solidFill>
                  <a:srgbClr val="002060"/>
                </a:solidFill>
                <a:latin typeface="黑体" panose="02010609060101010101" charset="-122"/>
                <a:ea typeface="黑体" panose="02010609060101010101" charset="-122"/>
                <a:cs typeface="黑体" panose="02010609060101010101" charset="-122"/>
                <a:sym typeface="+mn-ea"/>
              </a:rPr>
              <a:t>完成了</a:t>
            </a:r>
            <a:r>
              <a:rPr lang="en-US" altLang="zh-CN" dirty="0">
                <a:solidFill>
                  <a:srgbClr val="002060"/>
                </a:solidFill>
                <a:latin typeface="黑体" panose="02010609060101010101" charset="-122"/>
                <a:ea typeface="黑体" panose="02010609060101010101" charset="-122"/>
                <a:cs typeface="黑体" panose="02010609060101010101" charset="-122"/>
                <a:sym typeface="+mn-ea"/>
              </a:rPr>
              <a:t>stave</a:t>
            </a:r>
            <a:r>
              <a:rPr lang="zh-CN" altLang="en-US" dirty="0">
                <a:solidFill>
                  <a:srgbClr val="002060"/>
                </a:solidFill>
                <a:latin typeface="黑体" panose="02010609060101010101" charset="-122"/>
                <a:ea typeface="黑体" panose="02010609060101010101" charset="-122"/>
                <a:cs typeface="黑体" panose="02010609060101010101" charset="-122"/>
                <a:sym typeface="+mn-ea"/>
              </a:rPr>
              <a:t>模块的碳纤维结构样</a:t>
            </a:r>
            <a:r>
              <a:rPr lang="zh-CN" altLang="en-US" dirty="0">
                <a:solidFill>
                  <a:srgbClr val="002060"/>
                </a:solidFill>
                <a:latin typeface="黑体" panose="02010609060101010101" charset="-122"/>
                <a:ea typeface="黑体" panose="02010609060101010101" charset="-122"/>
                <a:cs typeface="黑体" panose="02010609060101010101" charset="-122"/>
                <a:sym typeface="+mn-ea"/>
              </a:rPr>
              <a:t>品的制作。</a:t>
            </a:r>
            <a:endParaRPr lang="zh-CN" altLang="en-US" dirty="0">
              <a:solidFill>
                <a:srgbClr val="002060"/>
              </a:solidFill>
              <a:latin typeface="黑体" panose="02010609060101010101" charset="-122"/>
              <a:ea typeface="黑体" panose="02010609060101010101" charset="-122"/>
              <a:cs typeface="黑体" panose="02010609060101010101" charset="-122"/>
              <a:sym typeface="+mn-ea"/>
            </a:endParaRPr>
          </a:p>
          <a:p>
            <a:pPr marL="800100" lvl="1" indent="-342900">
              <a:buClr>
                <a:srgbClr val="0B3491"/>
              </a:buClr>
              <a:buFont typeface="Wingdings" panose="05000000000000000000" charset="0"/>
              <a:buChar char="p"/>
            </a:pPr>
            <a:r>
              <a:rPr lang="zh-CN" altLang="en-US" dirty="0">
                <a:solidFill>
                  <a:srgbClr val="002060"/>
                </a:solidFill>
                <a:latin typeface="黑体" panose="02010609060101010101" charset="-122"/>
                <a:ea typeface="黑体" panose="02010609060101010101" charset="-122"/>
                <a:cs typeface="黑体" panose="02010609060101010101" charset="-122"/>
                <a:sym typeface="+mn-ea"/>
              </a:rPr>
              <a:t>验证了碳纤维结构的加工工艺</a:t>
            </a:r>
            <a:r>
              <a:rPr lang="zh-CN" altLang="en-US" sz="2000" dirty="0">
                <a:solidFill>
                  <a:srgbClr val="002060"/>
                </a:solidFill>
                <a:latin typeface="黑体" panose="02010609060101010101" charset="-122"/>
                <a:ea typeface="黑体" panose="02010609060101010101" charset="-122"/>
                <a:cs typeface="黑体" panose="02010609060101010101" charset="-122"/>
                <a:sym typeface="+mn-ea"/>
              </a:rPr>
              <a:t>。</a:t>
            </a:r>
            <a:endParaRPr lang="zh-CN" altLang="en-US" sz="2000" dirty="0">
              <a:solidFill>
                <a:srgbClr val="002060"/>
              </a:solidFill>
              <a:sym typeface="+mn-ea"/>
            </a:endParaRPr>
          </a:p>
          <a:p>
            <a:pPr marL="800100" lvl="1" indent="-342900">
              <a:buClr>
                <a:srgbClr val="0B3491"/>
              </a:buClr>
              <a:buFont typeface="Wingdings" panose="05000000000000000000" charset="0"/>
              <a:buChar char="p"/>
            </a:pPr>
            <a:endParaRPr lang="zh-CN" altLang="en-US" sz="2000" dirty="0">
              <a:solidFill>
                <a:srgbClr val="002060"/>
              </a:solidFill>
              <a:sym typeface="+mn-ea"/>
            </a:endParaRPr>
          </a:p>
          <a:p>
            <a:pPr marL="742950" lvl="1" indent="-285750">
              <a:buClr>
                <a:srgbClr val="0B3491"/>
              </a:buClr>
              <a:buFont typeface="Wingdings" panose="05000000000000000000" charset="0"/>
              <a:buChar char="n"/>
            </a:pPr>
            <a:endParaRPr lang="zh-CN" altLang="en-US" sz="2000" dirty="0">
              <a:solidFill>
                <a:srgbClr val="002060"/>
              </a:solidFill>
              <a:sym typeface="+mn-ea"/>
            </a:endParaRPr>
          </a:p>
        </p:txBody>
      </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MAPS</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模块组装与集成</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 name="图片 1" descr="stave_Edrawing_L0"/>
          <p:cNvPicPr>
            <a:picLocks noChangeAspect="1"/>
          </p:cNvPicPr>
          <p:nvPr/>
        </p:nvPicPr>
        <p:blipFill>
          <a:blip r:embed="rId1"/>
          <a:srcRect l="-234"/>
          <a:stretch>
            <a:fillRect/>
          </a:stretch>
        </p:blipFill>
        <p:spPr>
          <a:xfrm>
            <a:off x="5711190" y="1197610"/>
            <a:ext cx="5718810" cy="1524635"/>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0" y="4318000"/>
            <a:ext cx="1713230" cy="1668780"/>
          </a:xfrm>
          <a:prstGeom prst="rect">
            <a:avLst/>
          </a:prstGeom>
        </p:spPr>
      </p:pic>
      <p:pic>
        <p:nvPicPr>
          <p:cNvPr id="10" name="图片 9"/>
          <p:cNvPicPr>
            <a:picLocks noChangeAspect="1"/>
          </p:cNvPicPr>
          <p:nvPr/>
        </p:nvPicPr>
        <p:blipFill rotWithShape="1">
          <a:blip r:embed="rId3"/>
          <a:srcRect l="5573" t="6258" r="6482"/>
          <a:stretch>
            <a:fillRect/>
          </a:stretch>
        </p:blipFill>
        <p:spPr>
          <a:xfrm>
            <a:off x="2640965" y="4337050"/>
            <a:ext cx="2826385" cy="1649730"/>
          </a:xfrm>
          <a:prstGeom prst="rect">
            <a:avLst/>
          </a:prstGeom>
        </p:spPr>
      </p:pic>
      <p:pic>
        <p:nvPicPr>
          <p:cNvPr id="11" name="图片 10"/>
          <p:cNvPicPr>
            <a:picLocks noChangeAspect="1"/>
          </p:cNvPicPr>
          <p:nvPr/>
        </p:nvPicPr>
        <p:blipFill>
          <a:blip r:embed="rId4"/>
          <a:srcRect l="8300" r="12542"/>
          <a:stretch>
            <a:fillRect/>
          </a:stretch>
        </p:blipFill>
        <p:spPr>
          <a:xfrm>
            <a:off x="5767070" y="4337050"/>
            <a:ext cx="3221355" cy="1671320"/>
          </a:xfrm>
          <a:prstGeom prst="rect">
            <a:avLst/>
          </a:prstGeom>
        </p:spPr>
      </p:pic>
      <p:pic>
        <p:nvPicPr>
          <p:cNvPr id="5" name="图片 4"/>
          <p:cNvPicPr>
            <a:picLocks noChangeAspect="1"/>
          </p:cNvPicPr>
          <p:nvPr/>
        </p:nvPicPr>
        <p:blipFill>
          <a:blip r:embed="rId5"/>
          <a:srcRect l="34942" r="41443"/>
          <a:stretch>
            <a:fillRect/>
          </a:stretch>
        </p:blipFill>
        <p:spPr>
          <a:xfrm rot="5400000">
            <a:off x="8017510" y="328930"/>
            <a:ext cx="1104900" cy="6454775"/>
          </a:xfrm>
          <a:prstGeom prst="rect">
            <a:avLst/>
          </a:prstGeom>
        </p:spPr>
      </p:pic>
      <p:sp>
        <p:nvSpPr>
          <p:cNvPr id="14" name="右箭头 13"/>
          <p:cNvSpPr/>
          <p:nvPr/>
        </p:nvSpPr>
        <p:spPr>
          <a:xfrm>
            <a:off x="1600835" y="6068060"/>
            <a:ext cx="8512810" cy="555625"/>
          </a:xfrm>
          <a:prstGeom prst="rightArrow">
            <a:avLst/>
          </a:prstGeom>
          <a:solidFill>
            <a:srgbClr val="EBF3FA"/>
          </a:solidFill>
          <a:ln>
            <a:solidFill>
              <a:srgbClr val="0B349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rgbClr val="0B3491"/>
                </a:solidFill>
              </a:rPr>
              <a:t>预浸料制备</a:t>
            </a:r>
            <a:r>
              <a:rPr lang="en-US" altLang="zh-CN">
                <a:solidFill>
                  <a:srgbClr val="0B3491"/>
                </a:solidFill>
              </a:rPr>
              <a:t>   →   </a:t>
            </a:r>
            <a:r>
              <a:rPr lang="zh-CN" altLang="en-US">
                <a:solidFill>
                  <a:srgbClr val="0B3491"/>
                </a:solidFill>
              </a:rPr>
              <a:t>冷却板叠层</a:t>
            </a:r>
            <a:r>
              <a:rPr lang="en-US" altLang="zh-CN">
                <a:solidFill>
                  <a:srgbClr val="0B3491"/>
                </a:solidFill>
              </a:rPr>
              <a:t>   →   </a:t>
            </a:r>
            <a:r>
              <a:rPr lang="zh-CN" altLang="en-US">
                <a:solidFill>
                  <a:srgbClr val="0B3491"/>
                </a:solidFill>
              </a:rPr>
              <a:t>支架缠绕成型</a:t>
            </a:r>
            <a:r>
              <a:rPr lang="en-US" altLang="zh-CN">
                <a:solidFill>
                  <a:srgbClr val="0B3491"/>
                </a:solidFill>
              </a:rPr>
              <a:t>   →   </a:t>
            </a:r>
            <a:r>
              <a:rPr lang="zh-CN" altLang="en-US">
                <a:solidFill>
                  <a:srgbClr val="0B3491"/>
                </a:solidFill>
              </a:rPr>
              <a:t>脱模</a:t>
            </a:r>
            <a:endParaRPr lang="zh-CN" altLang="en-US">
              <a:solidFill>
                <a:srgbClr val="0B3491"/>
              </a:solidFill>
            </a:endParaRPr>
          </a:p>
        </p:txBody>
      </p:sp>
      <p:pic>
        <p:nvPicPr>
          <p:cNvPr id="17"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5295" y="2015490"/>
            <a:ext cx="4789170" cy="2240280"/>
          </a:xfrm>
          <a:prstGeom prst="rect">
            <a:avLst/>
          </a:prstGeom>
        </p:spPr>
      </p:pic>
      <p:sp>
        <p:nvSpPr>
          <p:cNvPr id="12" name="文本框 11"/>
          <p:cNvSpPr txBox="1"/>
          <p:nvPr/>
        </p:nvSpPr>
        <p:spPr>
          <a:xfrm>
            <a:off x="7726680" y="2635885"/>
            <a:ext cx="2765425" cy="368300"/>
          </a:xfrm>
          <a:prstGeom prst="rect">
            <a:avLst/>
          </a:prstGeom>
          <a:noFill/>
        </p:spPr>
        <p:txBody>
          <a:bodyPr wrap="square" rtlCol="0">
            <a:spAutoFit/>
          </a:bodyPr>
          <a:p>
            <a:r>
              <a:rPr lang="zh-CN" altLang="en-US" b="1"/>
              <a:t>碳纤维支架</a:t>
            </a:r>
            <a:r>
              <a:rPr lang="en-US" altLang="zh-CN" b="1"/>
              <a:t>/</a:t>
            </a:r>
            <a:r>
              <a:rPr lang="zh-CN" altLang="en-US" b="1"/>
              <a:t>冷却板部件</a:t>
            </a:r>
            <a:endParaRPr lang="zh-CN" altLang="en-US" b="1"/>
          </a:p>
        </p:txBody>
      </p:sp>
      <p:pic>
        <p:nvPicPr>
          <p:cNvPr id="15" name="图片 14"/>
          <p:cNvPicPr>
            <a:picLocks noChangeAspect="1"/>
          </p:cNvPicPr>
          <p:nvPr/>
        </p:nvPicPr>
        <p:blipFill>
          <a:blip r:embed="rId7"/>
          <a:stretch>
            <a:fillRect/>
          </a:stretch>
        </p:blipFill>
        <p:spPr>
          <a:xfrm>
            <a:off x="9174480" y="4318000"/>
            <a:ext cx="2623185" cy="166941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TextBox 33"/>
          <p:cNvSpPr txBox="1">
            <a:spLocks noChangeArrowheads="1"/>
          </p:cNvSpPr>
          <p:nvPr/>
        </p:nvSpPr>
        <p:spPr bwMode="auto">
          <a:xfrm>
            <a:off x="264694" y="909955"/>
            <a:ext cx="11645305" cy="164528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Stave</a:t>
            </a:r>
            <a:r>
              <a:rPr lang="zh-CN" altLang="en-US" sz="2000" dirty="0">
                <a:solidFill>
                  <a:srgbClr val="002060"/>
                </a:solidFill>
                <a:sym typeface="+mn-ea"/>
              </a:rPr>
              <a:t>样机研制：</a:t>
            </a:r>
            <a:r>
              <a:rPr lang="en-US" altLang="zh-CN" sz="2000" dirty="0">
                <a:solidFill>
                  <a:srgbClr val="002060"/>
                </a:solidFill>
                <a:sym typeface="+mn-ea"/>
              </a:rPr>
              <a:t>HIC</a:t>
            </a:r>
            <a:r>
              <a:rPr lang="zh-CN" altLang="en-US" sz="2000" dirty="0">
                <a:solidFill>
                  <a:srgbClr val="002060"/>
                </a:solidFill>
                <a:sym typeface="+mn-ea"/>
              </a:rPr>
              <a:t>模块集成</a:t>
            </a:r>
            <a:endParaRPr lang="zh-CN" altLang="en-US" sz="2000" dirty="0">
              <a:solidFill>
                <a:srgbClr val="002060"/>
              </a:solidFill>
              <a:sym typeface="+mn-ea"/>
            </a:endParaRPr>
          </a:p>
          <a:p>
            <a:pPr marL="800100" lvl="1" indent="-342900">
              <a:buClr>
                <a:srgbClr val="0B3491"/>
              </a:buClr>
              <a:buFont typeface="Wingdings" panose="05000000000000000000" charset="0"/>
              <a:buChar char="p"/>
            </a:pPr>
            <a:r>
              <a:rPr lang="zh-CN" altLang="en-US" dirty="0">
                <a:latin typeface="黑体" panose="02010609060101010101" charset="-122"/>
                <a:ea typeface="黑体" panose="02010609060101010101" charset="-122"/>
                <a:cs typeface="黑体" panose="02010609060101010101" charset="-122"/>
                <a:sym typeface="+mn-ea"/>
              </a:rPr>
              <a:t>基于</a:t>
            </a:r>
            <a:r>
              <a:rPr lang="en-US" altLang="zh-CN" dirty="0">
                <a:latin typeface="黑体" panose="02010609060101010101" charset="-122"/>
                <a:ea typeface="黑体" panose="02010609060101010101" charset="-122"/>
                <a:cs typeface="黑体" panose="02010609060101010101" charset="-122"/>
                <a:sym typeface="+mn-ea"/>
              </a:rPr>
              <a:t>Dummy ALPIDE</a:t>
            </a:r>
            <a:r>
              <a:rPr lang="zh-CN" altLang="en-US" dirty="0">
                <a:latin typeface="黑体" panose="02010609060101010101" charset="-122"/>
                <a:ea typeface="黑体" panose="02010609060101010101" charset="-122"/>
                <a:cs typeface="黑体" panose="02010609060101010101" charset="-122"/>
                <a:sym typeface="+mn-ea"/>
              </a:rPr>
              <a:t>芯片 </a:t>
            </a:r>
            <a:r>
              <a:rPr lang="en-US" altLang="zh-CN" dirty="0">
                <a:latin typeface="黑体" panose="02010609060101010101" charset="-122"/>
                <a:ea typeface="黑体" panose="02010609060101010101" charset="-122"/>
                <a:cs typeface="黑体" panose="02010609060101010101" charset="-122"/>
                <a:sym typeface="+mn-ea"/>
              </a:rPr>
              <a:t>+ FPC</a:t>
            </a:r>
            <a:r>
              <a:rPr lang="zh-CN" altLang="en-US" dirty="0">
                <a:latin typeface="黑体" panose="02010609060101010101" charset="-122"/>
                <a:ea typeface="黑体" panose="02010609060101010101" charset="-122"/>
                <a:cs typeface="黑体" panose="02010609060101010101" charset="-122"/>
                <a:sym typeface="+mn-ea"/>
              </a:rPr>
              <a:t>完成了混合集成电路（</a:t>
            </a:r>
            <a:r>
              <a:rPr lang="en-US" altLang="zh-CN" dirty="0">
                <a:latin typeface="黑体" panose="02010609060101010101" charset="-122"/>
                <a:ea typeface="黑体" panose="02010609060101010101" charset="-122"/>
                <a:cs typeface="黑体" panose="02010609060101010101" charset="-122"/>
                <a:sym typeface="+mn-ea"/>
              </a:rPr>
              <a:t>HIC</a:t>
            </a:r>
            <a:r>
              <a:rPr lang="zh-CN" altLang="en-US" dirty="0">
                <a:latin typeface="黑体" panose="02010609060101010101" charset="-122"/>
                <a:ea typeface="黑体" panose="02010609060101010101" charset="-122"/>
                <a:cs typeface="黑体" panose="02010609060101010101" charset="-122"/>
                <a:sym typeface="+mn-ea"/>
              </a:rPr>
              <a:t>）模块的制作。</a:t>
            </a:r>
            <a:endParaRPr lang="en-US" altLang="zh-CN" dirty="0">
              <a:latin typeface="黑体" panose="02010609060101010101" charset="-122"/>
              <a:ea typeface="黑体" panose="02010609060101010101" charset="-122"/>
              <a:cs typeface="黑体" panose="02010609060101010101" charset="-122"/>
            </a:endParaRPr>
          </a:p>
          <a:p>
            <a:pPr marL="800100" lvl="1" indent="-342900">
              <a:buClr>
                <a:srgbClr val="0B3491"/>
              </a:buClr>
              <a:buFont typeface="Wingdings" panose="05000000000000000000" charset="0"/>
              <a:buChar char="p"/>
            </a:pPr>
            <a:r>
              <a:rPr lang="zh-CN" altLang="en-US" dirty="0">
                <a:latin typeface="黑体" panose="02010609060101010101" charset="-122"/>
                <a:ea typeface="黑体" panose="02010609060101010101" charset="-122"/>
                <a:cs typeface="黑体" panose="02010609060101010101" charset="-122"/>
                <a:sym typeface="+mn-ea"/>
              </a:rPr>
              <a:t>芯片集成精度优于</a:t>
            </a:r>
            <a:r>
              <a:rPr lang="en-US" altLang="zh-CN" dirty="0">
                <a:latin typeface="黑体" panose="02010609060101010101" charset="-122"/>
                <a:ea typeface="黑体" panose="02010609060101010101" charset="-122"/>
                <a:cs typeface="黑体" panose="02010609060101010101" charset="-122"/>
                <a:sym typeface="+mn-ea"/>
              </a:rPr>
              <a:t>5um</a:t>
            </a:r>
            <a:r>
              <a:rPr lang="zh-CN" altLang="en-US" dirty="0">
                <a:latin typeface="黑体" panose="02010609060101010101" charset="-122"/>
                <a:ea typeface="黑体" panose="02010609060101010101" charset="-122"/>
                <a:cs typeface="黑体" panose="02010609060101010101" charset="-122"/>
                <a:sym typeface="+mn-ea"/>
              </a:rPr>
              <a:t>，绑线质量合格。</a:t>
            </a:r>
            <a:endParaRPr lang="en-US" altLang="zh-CN" sz="2000" dirty="0">
              <a:latin typeface="黑体" panose="02010609060101010101" charset="-122"/>
              <a:ea typeface="黑体" panose="02010609060101010101" charset="-122"/>
              <a:cs typeface="黑体" panose="02010609060101010101" charset="-122"/>
            </a:endParaRPr>
          </a:p>
          <a:p>
            <a:pPr marL="742950" lvl="1" indent="-285750">
              <a:buClr>
                <a:srgbClr val="0B3491"/>
              </a:buClr>
              <a:buFont typeface="Wingdings" panose="05000000000000000000" charset="0"/>
              <a:buChar char="n"/>
            </a:pPr>
            <a:endParaRPr lang="zh-CN" altLang="en-US" sz="2000" dirty="0">
              <a:solidFill>
                <a:srgbClr val="002060"/>
              </a:solidFill>
              <a:sym typeface="+mn-ea"/>
            </a:endParaRPr>
          </a:p>
          <a:p>
            <a:pPr marL="742950" lvl="1" indent="-285750">
              <a:buClr>
                <a:srgbClr val="0B3491"/>
              </a:buClr>
              <a:buFont typeface="Wingdings" panose="05000000000000000000" charset="0"/>
              <a:buChar char="n"/>
            </a:pPr>
            <a:endParaRPr lang="zh-CN" altLang="en-US" sz="2000" dirty="0">
              <a:solidFill>
                <a:srgbClr val="002060"/>
              </a:solidFill>
              <a:sym typeface="+mn-ea"/>
            </a:endParaRPr>
          </a:p>
        </p:txBody>
      </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MAPS</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模块组装与集成</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rotWithShape="1">
          <a:blip r:embed="rId1"/>
          <a:srcRect l="20730" t="21602" r="10844" b="19010"/>
          <a:stretch>
            <a:fillRect/>
          </a:stretch>
        </p:blipFill>
        <p:spPr>
          <a:xfrm>
            <a:off x="881692" y="2206657"/>
            <a:ext cx="2775916" cy="1807722"/>
          </a:xfrm>
          <a:prstGeom prst="rect">
            <a:avLst/>
          </a:prstGeom>
        </p:spPr>
      </p:pic>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l="14078" t="21955" r="21323" b="21955"/>
          <a:stretch>
            <a:fillRect/>
          </a:stretch>
        </p:blipFill>
        <p:spPr>
          <a:xfrm>
            <a:off x="4221157" y="2206656"/>
            <a:ext cx="2775916" cy="1807722"/>
          </a:xfrm>
          <a:prstGeom prst="rect">
            <a:avLst/>
          </a:prstGeom>
        </p:spPr>
      </p:pic>
      <p:pic>
        <p:nvPicPr>
          <p:cNvPr id="11" name="图片 10"/>
          <p:cNvPicPr>
            <a:picLocks noChangeAspect="1"/>
          </p:cNvPicPr>
          <p:nvPr/>
        </p:nvPicPr>
        <p:blipFill rotWithShape="1">
          <a:blip r:embed="rId3"/>
          <a:srcRect t="9247" b="3819"/>
          <a:stretch>
            <a:fillRect/>
          </a:stretch>
        </p:blipFill>
        <p:spPr>
          <a:xfrm>
            <a:off x="881693" y="4365226"/>
            <a:ext cx="2775915" cy="1807722"/>
          </a:xfrm>
          <a:prstGeom prst="rect">
            <a:avLst/>
          </a:prstGeom>
        </p:spPr>
      </p:pic>
      <p:pic>
        <p:nvPicPr>
          <p:cNvPr id="12" name="图片 11"/>
          <p:cNvPicPr>
            <a:picLocks noChangeAspect="1"/>
          </p:cNvPicPr>
          <p:nvPr/>
        </p:nvPicPr>
        <p:blipFill rotWithShape="1">
          <a:blip r:embed="rId4"/>
          <a:srcRect l="18776" t="21533" r="10791" b="18904"/>
          <a:stretch>
            <a:fillRect/>
          </a:stretch>
        </p:blipFill>
        <p:spPr>
          <a:xfrm>
            <a:off x="4221158" y="4365225"/>
            <a:ext cx="2775915" cy="1807722"/>
          </a:xfrm>
          <a:prstGeom prst="rect">
            <a:avLst/>
          </a:prstGeom>
        </p:spPr>
      </p:pic>
      <p:sp>
        <p:nvSpPr>
          <p:cNvPr id="14" name="文本框 13"/>
          <p:cNvSpPr txBox="1"/>
          <p:nvPr/>
        </p:nvSpPr>
        <p:spPr>
          <a:xfrm>
            <a:off x="1635971" y="3861624"/>
            <a:ext cx="1267358" cy="377411"/>
          </a:xfrm>
          <a:prstGeom prst="rect">
            <a:avLst/>
          </a:prstGeom>
          <a:noFill/>
        </p:spPr>
        <p:txBody>
          <a:bodyPr wrap="square" rtlCol="0">
            <a:sp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芯片摆放对齐</a:t>
            </a:r>
            <a:endParaRPr lang="zh-CN" altLang="en-US" sz="1400" b="1"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4757252" y="3861625"/>
            <a:ext cx="1703024" cy="377411"/>
          </a:xfrm>
          <a:prstGeom prst="rect">
            <a:avLst/>
          </a:prstGeom>
          <a:noFill/>
        </p:spPr>
        <p:txBody>
          <a:bodyPr wrap="square" rtlCol="0">
            <a:sp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芯片</a:t>
            </a:r>
            <a:r>
              <a:rPr lang="en-US" altLang="zh-CN" sz="1400" b="1" dirty="0">
                <a:latin typeface="微软雅黑" panose="020B0503020204020204" pitchFamily="34" charset="-122"/>
                <a:ea typeface="微软雅黑" panose="020B0503020204020204" pitchFamily="34" charset="-122"/>
              </a:rPr>
              <a:t>-PFC</a:t>
            </a:r>
            <a:r>
              <a:rPr lang="zh-CN" altLang="en-US" sz="1400" b="1" dirty="0">
                <a:latin typeface="微软雅黑" panose="020B0503020204020204" pitchFamily="34" charset="-122"/>
                <a:ea typeface="微软雅黑" panose="020B0503020204020204" pitchFamily="34" charset="-122"/>
              </a:rPr>
              <a:t>粘合固化</a:t>
            </a:r>
            <a:endParaRPr lang="zh-CN" altLang="en-US" sz="1400" b="1"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1635970" y="6008784"/>
            <a:ext cx="1314542" cy="377411"/>
          </a:xfrm>
          <a:prstGeom prst="rect">
            <a:avLst/>
          </a:prstGeom>
          <a:noFill/>
        </p:spPr>
        <p:txBody>
          <a:bodyPr wrap="square" rtlCol="0">
            <a:sp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芯片</a:t>
            </a:r>
            <a:r>
              <a:rPr lang="en-US" altLang="zh-CN" sz="1400" b="1" dirty="0">
                <a:latin typeface="微软雅黑" panose="020B0503020204020204" pitchFamily="34" charset="-122"/>
                <a:ea typeface="微软雅黑" panose="020B0503020204020204" pitchFamily="34" charset="-122"/>
              </a:rPr>
              <a:t>-PFC</a:t>
            </a:r>
            <a:r>
              <a:rPr lang="zh-CN" altLang="en-US" sz="1400" b="1" dirty="0">
                <a:latin typeface="微软雅黑" panose="020B0503020204020204" pitchFamily="34" charset="-122"/>
                <a:ea typeface="微软雅黑" panose="020B0503020204020204" pitchFamily="34" charset="-122"/>
              </a:rPr>
              <a:t>绑线</a:t>
            </a:r>
            <a:endParaRPr lang="zh-CN" altLang="en-US" sz="1400" b="1"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4711533" y="6008784"/>
            <a:ext cx="1794549" cy="377411"/>
          </a:xfrm>
          <a:prstGeom prst="rect">
            <a:avLst/>
          </a:prstGeom>
          <a:noFill/>
        </p:spPr>
        <p:txBody>
          <a:bodyPr wrap="square" rtlCol="0">
            <a:sp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完成绑线的</a:t>
            </a:r>
            <a:r>
              <a:rPr lang="en-US" altLang="zh-CN" sz="1400" b="1" dirty="0">
                <a:latin typeface="微软雅黑" panose="020B0503020204020204" pitchFamily="34" charset="-122"/>
                <a:ea typeface="微软雅黑" panose="020B0503020204020204" pitchFamily="34" charset="-122"/>
              </a:rPr>
              <a:t>FPC</a:t>
            </a:r>
            <a:r>
              <a:rPr lang="zh-CN" altLang="en-US" sz="1400" b="1" dirty="0">
                <a:latin typeface="微软雅黑" panose="020B0503020204020204" pitchFamily="34" charset="-122"/>
                <a:ea typeface="微软雅黑" panose="020B0503020204020204" pitchFamily="34" charset="-122"/>
              </a:rPr>
              <a:t>焊盘</a:t>
            </a:r>
            <a:endParaRPr lang="zh-CN" altLang="en-US" sz="1400" b="1" dirty="0">
              <a:latin typeface="微软雅黑" panose="020B0503020204020204" pitchFamily="34" charset="-122"/>
              <a:ea typeface="微软雅黑" panose="020B0503020204020204" pitchFamily="34" charset="-122"/>
            </a:endParaRPr>
          </a:p>
        </p:txBody>
      </p:sp>
      <p:graphicFrame>
        <p:nvGraphicFramePr>
          <p:cNvPr id="13" name="表格 13"/>
          <p:cNvGraphicFramePr>
            <a:graphicFrameLocks noGrp="1"/>
          </p:cNvGraphicFramePr>
          <p:nvPr>
            <p:custDataLst>
              <p:tags r:id="rId5"/>
            </p:custDataLst>
          </p:nvPr>
        </p:nvGraphicFramePr>
        <p:xfrm>
          <a:off x="7452360" y="2181860"/>
          <a:ext cx="4241800" cy="4016375"/>
        </p:xfrm>
        <a:graphic>
          <a:graphicData uri="http://schemas.openxmlformats.org/drawingml/2006/table">
            <a:tbl>
              <a:tblPr firstRow="1" bandRow="1">
                <a:tableStyleId>{EB344D84-9AFB-497E-A393-DC336BA19D2E}</a:tableStyleId>
              </a:tblPr>
              <a:tblGrid>
                <a:gridCol w="848360"/>
                <a:gridCol w="848360"/>
                <a:gridCol w="848360"/>
                <a:gridCol w="848360"/>
                <a:gridCol w="848360"/>
              </a:tblGrid>
              <a:tr h="553720">
                <a:tc>
                  <a:txBody>
                    <a:bodyPr/>
                    <a:lstStyle/>
                    <a:p>
                      <a:r>
                        <a:rPr lang="en-US" altLang="zh-CN" dirty="0"/>
                        <a:t>Chip</a:t>
                      </a:r>
                      <a:endParaRPr lang="en-US" altLang="zh-CN" dirty="0"/>
                    </a:p>
                  </a:txBody>
                  <a:tcPr/>
                </a:tc>
                <a:tc>
                  <a:txBody>
                    <a:bodyPr/>
                    <a:lstStyle/>
                    <a:p>
                      <a:r>
                        <a:rPr lang="en-US" altLang="zh-CN" dirty="0"/>
                        <a:t>Δ X</a:t>
                      </a:r>
                      <a:endParaRPr lang="en-US" altLang="zh-CN" dirty="0"/>
                    </a:p>
                    <a:p>
                      <a:r>
                        <a:rPr lang="en-US" altLang="zh-CN" dirty="0"/>
                        <a:t>[um]</a:t>
                      </a:r>
                      <a:endParaRPr lang="en-US" altLang="zh-CN" dirty="0"/>
                    </a:p>
                  </a:txBody>
                  <a:tcPr/>
                </a:tc>
                <a:tc>
                  <a:txBody>
                    <a:bodyPr/>
                    <a:lstStyle/>
                    <a:p>
                      <a:r>
                        <a:rPr lang="en-US" altLang="zh-CN" dirty="0"/>
                        <a:t>Δ Y</a:t>
                      </a:r>
                      <a:endParaRPr lang="en-US" altLang="zh-CN" dirty="0"/>
                    </a:p>
                    <a:p>
                      <a:r>
                        <a:rPr lang="en-US" altLang="zh-CN" dirty="0"/>
                        <a:t>[um]</a:t>
                      </a:r>
                      <a:endParaRPr lang="en-US" altLang="zh-CN" dirty="0"/>
                    </a:p>
                  </a:txBody>
                  <a:tcPr/>
                </a:tc>
                <a:tc>
                  <a:txBody>
                    <a:bodyPr/>
                    <a:lstStyle/>
                    <a:p>
                      <a:r>
                        <a:rPr lang="en-US" altLang="zh-CN" dirty="0"/>
                        <a:t>Δ Rz</a:t>
                      </a:r>
                      <a:endParaRPr lang="en-US" altLang="zh-CN" dirty="0"/>
                    </a:p>
                    <a:p>
                      <a:r>
                        <a:rPr lang="en-US" altLang="zh-CN" dirty="0"/>
                        <a:t>[rad]</a:t>
                      </a:r>
                      <a:endParaRPr lang="en-US" altLang="zh-CN" dirty="0"/>
                    </a:p>
                  </a:txBody>
                  <a:tcPr/>
                </a:tc>
                <a:tc>
                  <a:txBody>
                    <a:bodyPr/>
                    <a:lstStyle/>
                    <a:p>
                      <a:r>
                        <a:rPr lang="en-US" altLang="zh-CN" dirty="0"/>
                        <a:t>Total</a:t>
                      </a:r>
                      <a:endParaRPr lang="en-US" altLang="zh-CN" dirty="0"/>
                    </a:p>
                    <a:p>
                      <a:r>
                        <a:rPr lang="en-US" altLang="zh-CN" dirty="0"/>
                        <a:t>[um]</a:t>
                      </a:r>
                      <a:endParaRPr lang="en-US" altLang="zh-CN" dirty="0"/>
                    </a:p>
                  </a:txBody>
                  <a:tcPr/>
                </a:tc>
              </a:tr>
              <a:tr h="494030">
                <a:tc>
                  <a:txBody>
                    <a:bodyPr/>
                    <a:lstStyle/>
                    <a:p>
                      <a:r>
                        <a:rPr lang="en-US" altLang="zh-CN" dirty="0"/>
                        <a:t>1</a:t>
                      </a:r>
                      <a:endParaRPr lang="en-US" altLang="zh-CN" dirty="0"/>
                    </a:p>
                  </a:txBody>
                  <a:tcPr/>
                </a:tc>
                <a:tc>
                  <a:txBody>
                    <a:bodyPr/>
                    <a:lstStyle/>
                    <a:p>
                      <a:r>
                        <a:rPr lang="en-US" altLang="zh-CN" dirty="0"/>
                        <a:t>2.3</a:t>
                      </a:r>
                      <a:endParaRPr lang="en-US" altLang="zh-CN" dirty="0"/>
                    </a:p>
                  </a:txBody>
                  <a:tcPr/>
                </a:tc>
                <a:tc>
                  <a:txBody>
                    <a:bodyPr/>
                    <a:lstStyle/>
                    <a:p>
                      <a:r>
                        <a:rPr lang="en-US" altLang="zh-CN" dirty="0"/>
                        <a:t>0.6</a:t>
                      </a:r>
                      <a:endParaRPr lang="en-US" altLang="zh-CN" dirty="0"/>
                    </a:p>
                  </a:txBody>
                  <a:tcPr/>
                </a:tc>
                <a:tc>
                  <a:txBody>
                    <a:bodyPr/>
                    <a:lstStyle/>
                    <a:p>
                      <a:r>
                        <a:rPr lang="en-US" altLang="zh-CN" dirty="0"/>
                        <a:t>0.04</a:t>
                      </a:r>
                      <a:endParaRPr lang="en-US" altLang="zh-CN" dirty="0"/>
                    </a:p>
                  </a:txBody>
                  <a:tcPr/>
                </a:tc>
                <a:tc>
                  <a:txBody>
                    <a:bodyPr/>
                    <a:lstStyle/>
                    <a:p>
                      <a:r>
                        <a:rPr lang="en-US" altLang="zh-CN" u="none" dirty="0">
                          <a:effectLst/>
                        </a:rPr>
                        <a:t>2.4</a:t>
                      </a:r>
                      <a:endParaRPr lang="en-US" altLang="zh-CN" u="none" dirty="0">
                        <a:effectLst/>
                      </a:endParaRPr>
                    </a:p>
                  </a:txBody>
                  <a:tcPr/>
                </a:tc>
              </a:tr>
              <a:tr h="495300">
                <a:tc>
                  <a:txBody>
                    <a:bodyPr/>
                    <a:lstStyle/>
                    <a:p>
                      <a:r>
                        <a:rPr lang="en-US" altLang="zh-CN" dirty="0"/>
                        <a:t>2</a:t>
                      </a:r>
                      <a:endParaRPr lang="en-US" altLang="zh-CN" dirty="0"/>
                    </a:p>
                  </a:txBody>
                  <a:tcPr/>
                </a:tc>
                <a:tc>
                  <a:txBody>
                    <a:bodyPr/>
                    <a:lstStyle/>
                    <a:p>
                      <a:r>
                        <a:rPr lang="en-US" altLang="zh-CN" dirty="0"/>
                        <a:t>-1.4</a:t>
                      </a:r>
                      <a:endParaRPr lang="en-US" altLang="zh-CN" dirty="0"/>
                    </a:p>
                  </a:txBody>
                  <a:tcPr/>
                </a:tc>
                <a:tc>
                  <a:txBody>
                    <a:bodyPr/>
                    <a:lstStyle/>
                    <a:p>
                      <a:r>
                        <a:rPr lang="en-US" altLang="zh-CN" dirty="0"/>
                        <a:t>-0.7</a:t>
                      </a:r>
                      <a:endParaRPr lang="en-US" altLang="zh-CN" dirty="0"/>
                    </a:p>
                  </a:txBody>
                  <a:tcPr/>
                </a:tc>
                <a:tc>
                  <a:txBody>
                    <a:bodyPr/>
                    <a:lstStyle/>
                    <a:p>
                      <a:r>
                        <a:rPr lang="en-US" altLang="zh-CN" dirty="0"/>
                        <a:t>0.04</a:t>
                      </a:r>
                      <a:endParaRPr lang="en-US" altLang="zh-CN" dirty="0"/>
                    </a:p>
                  </a:txBody>
                  <a:tcPr/>
                </a:tc>
                <a:tc>
                  <a:txBody>
                    <a:bodyPr/>
                    <a:lstStyle/>
                    <a:p>
                      <a:r>
                        <a:rPr lang="en-US" altLang="zh-CN" u="none" dirty="0">
                          <a:effectLst/>
                        </a:rPr>
                        <a:t>1.6</a:t>
                      </a:r>
                      <a:endParaRPr lang="en-US" altLang="zh-CN" u="none" dirty="0">
                        <a:effectLst/>
                      </a:endParaRPr>
                    </a:p>
                  </a:txBody>
                  <a:tcPr/>
                </a:tc>
              </a:tr>
              <a:tr h="494665">
                <a:tc>
                  <a:txBody>
                    <a:bodyPr/>
                    <a:lstStyle/>
                    <a:p>
                      <a:r>
                        <a:rPr lang="en-US" altLang="zh-CN" dirty="0"/>
                        <a:t>3</a:t>
                      </a:r>
                      <a:endParaRPr lang="en-US" altLang="zh-CN" dirty="0"/>
                    </a:p>
                  </a:txBody>
                  <a:tcPr/>
                </a:tc>
                <a:tc>
                  <a:txBody>
                    <a:bodyPr/>
                    <a:lstStyle/>
                    <a:p>
                      <a:r>
                        <a:rPr lang="en-US" altLang="zh-CN" dirty="0"/>
                        <a:t>-1.8</a:t>
                      </a:r>
                      <a:endParaRPr lang="en-US" altLang="zh-CN" dirty="0"/>
                    </a:p>
                  </a:txBody>
                  <a:tcPr/>
                </a:tc>
                <a:tc>
                  <a:txBody>
                    <a:bodyPr/>
                    <a:lstStyle/>
                    <a:p>
                      <a:r>
                        <a:rPr lang="en-US" altLang="zh-CN" dirty="0"/>
                        <a:t>-0.5</a:t>
                      </a:r>
                      <a:endParaRPr lang="en-US" altLang="zh-CN" dirty="0"/>
                    </a:p>
                  </a:txBody>
                  <a:tcPr/>
                </a:tc>
                <a:tc>
                  <a:txBody>
                    <a:bodyPr/>
                    <a:lstStyle/>
                    <a:p>
                      <a:r>
                        <a:rPr lang="en-US" altLang="zh-CN" dirty="0"/>
                        <a:t>0.05</a:t>
                      </a:r>
                      <a:endParaRPr lang="en-US" altLang="zh-CN" dirty="0"/>
                    </a:p>
                  </a:txBody>
                  <a:tcPr/>
                </a:tc>
                <a:tc>
                  <a:txBody>
                    <a:bodyPr/>
                    <a:lstStyle/>
                    <a:p>
                      <a:r>
                        <a:rPr lang="en-US" altLang="zh-CN" u="none" dirty="0">
                          <a:effectLst/>
                        </a:rPr>
                        <a:t>1.8</a:t>
                      </a:r>
                      <a:endParaRPr lang="en-US" altLang="zh-CN" u="none" dirty="0">
                        <a:effectLst/>
                      </a:endParaRPr>
                    </a:p>
                  </a:txBody>
                  <a:tcPr/>
                </a:tc>
              </a:tr>
              <a:tr h="494665">
                <a:tc>
                  <a:txBody>
                    <a:bodyPr/>
                    <a:lstStyle/>
                    <a:p>
                      <a:r>
                        <a:rPr lang="en-US" altLang="zh-CN" dirty="0"/>
                        <a:t>4</a:t>
                      </a:r>
                      <a:endParaRPr lang="en-US" altLang="zh-CN" dirty="0"/>
                    </a:p>
                  </a:txBody>
                  <a:tcPr/>
                </a:tc>
                <a:tc>
                  <a:txBody>
                    <a:bodyPr/>
                    <a:lstStyle/>
                    <a:p>
                      <a:r>
                        <a:rPr lang="en-US" altLang="zh-CN" dirty="0"/>
                        <a:t>-2.4</a:t>
                      </a:r>
                      <a:endParaRPr lang="en-US" altLang="zh-CN" dirty="0"/>
                    </a:p>
                  </a:txBody>
                  <a:tcPr/>
                </a:tc>
                <a:tc>
                  <a:txBody>
                    <a:bodyPr/>
                    <a:lstStyle/>
                    <a:p>
                      <a:r>
                        <a:rPr lang="en-US" altLang="zh-CN" dirty="0"/>
                        <a:t>-0.6</a:t>
                      </a:r>
                      <a:endParaRPr lang="en-US" altLang="zh-CN" dirty="0"/>
                    </a:p>
                  </a:txBody>
                  <a:tcPr/>
                </a:tc>
                <a:tc>
                  <a:txBody>
                    <a:bodyPr/>
                    <a:lstStyle/>
                    <a:p>
                      <a:r>
                        <a:rPr lang="en-US" altLang="zh-CN" dirty="0"/>
                        <a:t>0.02</a:t>
                      </a:r>
                      <a:endParaRPr lang="en-US" altLang="zh-CN" dirty="0"/>
                    </a:p>
                  </a:txBody>
                  <a:tcPr/>
                </a:tc>
                <a:tc>
                  <a:txBody>
                    <a:bodyPr/>
                    <a:lstStyle/>
                    <a:p>
                      <a:r>
                        <a:rPr lang="en-US" altLang="zh-CN" u="none" dirty="0">
                          <a:effectLst/>
                        </a:rPr>
                        <a:t>2.5</a:t>
                      </a:r>
                      <a:endParaRPr lang="en-US" altLang="zh-CN" u="none" dirty="0">
                        <a:effectLst/>
                      </a:endParaRPr>
                    </a:p>
                  </a:txBody>
                  <a:tcPr/>
                </a:tc>
              </a:tr>
              <a:tr h="494665">
                <a:tc>
                  <a:txBody>
                    <a:bodyPr/>
                    <a:lstStyle/>
                    <a:p>
                      <a:r>
                        <a:rPr lang="en-US" altLang="zh-CN" dirty="0"/>
                        <a:t>5</a:t>
                      </a:r>
                      <a:endParaRPr lang="en-US" altLang="zh-CN" dirty="0"/>
                    </a:p>
                  </a:txBody>
                  <a:tcPr/>
                </a:tc>
                <a:tc>
                  <a:txBody>
                    <a:bodyPr/>
                    <a:lstStyle/>
                    <a:p>
                      <a:r>
                        <a:rPr lang="en-US" altLang="zh-CN" dirty="0"/>
                        <a:t>-2.6</a:t>
                      </a:r>
                      <a:endParaRPr lang="en-US" altLang="zh-CN" dirty="0"/>
                    </a:p>
                  </a:txBody>
                  <a:tcPr/>
                </a:tc>
                <a:tc>
                  <a:txBody>
                    <a:bodyPr/>
                    <a:lstStyle/>
                    <a:p>
                      <a:r>
                        <a:rPr lang="en-US" altLang="zh-CN" dirty="0"/>
                        <a:t>-0.5</a:t>
                      </a:r>
                      <a:endParaRPr lang="en-US" altLang="zh-CN" dirty="0"/>
                    </a:p>
                  </a:txBody>
                  <a:tcPr/>
                </a:tc>
                <a:tc>
                  <a:txBody>
                    <a:bodyPr/>
                    <a:lstStyle/>
                    <a:p>
                      <a:r>
                        <a:rPr lang="en-US" altLang="zh-CN" dirty="0"/>
                        <a:t>0.03</a:t>
                      </a:r>
                      <a:endParaRPr lang="en-US" altLang="zh-CN" dirty="0"/>
                    </a:p>
                  </a:txBody>
                  <a:tcPr/>
                </a:tc>
                <a:tc>
                  <a:txBody>
                    <a:bodyPr/>
                    <a:lstStyle/>
                    <a:p>
                      <a:r>
                        <a:rPr lang="en-US" altLang="zh-CN" u="none" dirty="0">
                          <a:effectLst/>
                        </a:rPr>
                        <a:t>2.7</a:t>
                      </a:r>
                      <a:endParaRPr lang="en-US" altLang="zh-CN" u="none" dirty="0">
                        <a:effectLst/>
                      </a:endParaRPr>
                    </a:p>
                  </a:txBody>
                  <a:tcPr/>
                </a:tc>
              </a:tr>
              <a:tr h="495300">
                <a:tc>
                  <a:txBody>
                    <a:bodyPr/>
                    <a:lstStyle/>
                    <a:p>
                      <a:r>
                        <a:rPr lang="en-US" altLang="zh-CN" dirty="0"/>
                        <a:t>6</a:t>
                      </a:r>
                      <a:endParaRPr lang="en-US" altLang="zh-CN" dirty="0"/>
                    </a:p>
                  </a:txBody>
                  <a:tcPr/>
                </a:tc>
                <a:tc>
                  <a:txBody>
                    <a:bodyPr/>
                    <a:lstStyle/>
                    <a:p>
                      <a:r>
                        <a:rPr lang="en-US" altLang="zh-CN" dirty="0"/>
                        <a:t>-3.3</a:t>
                      </a:r>
                      <a:endParaRPr lang="en-US" altLang="zh-CN" dirty="0"/>
                    </a:p>
                  </a:txBody>
                  <a:tcPr/>
                </a:tc>
                <a:tc>
                  <a:txBody>
                    <a:bodyPr/>
                    <a:lstStyle/>
                    <a:p>
                      <a:r>
                        <a:rPr lang="en-US" altLang="zh-CN" dirty="0"/>
                        <a:t>-0.3</a:t>
                      </a:r>
                      <a:endParaRPr lang="en-US" altLang="zh-CN" dirty="0"/>
                    </a:p>
                  </a:txBody>
                  <a:tcPr/>
                </a:tc>
                <a:tc>
                  <a:txBody>
                    <a:bodyPr/>
                    <a:lstStyle/>
                    <a:p>
                      <a:r>
                        <a:rPr lang="en-US" altLang="zh-CN" dirty="0"/>
                        <a:t>0.01</a:t>
                      </a:r>
                      <a:endParaRPr lang="en-US" altLang="zh-CN" dirty="0"/>
                    </a:p>
                  </a:txBody>
                  <a:tcPr/>
                </a:tc>
                <a:tc>
                  <a:txBody>
                    <a:bodyPr/>
                    <a:lstStyle/>
                    <a:p>
                      <a:r>
                        <a:rPr lang="en-US" altLang="zh-CN" u="none" dirty="0">
                          <a:effectLst/>
                        </a:rPr>
                        <a:t>3.3</a:t>
                      </a:r>
                      <a:endParaRPr lang="en-US" altLang="zh-CN" u="none" dirty="0">
                        <a:effectLst/>
                      </a:endParaRPr>
                    </a:p>
                  </a:txBody>
                  <a:tcPr/>
                </a:tc>
              </a:tr>
              <a:tr h="494030">
                <a:tc>
                  <a:txBody>
                    <a:bodyPr/>
                    <a:lstStyle/>
                    <a:p>
                      <a:r>
                        <a:rPr lang="en-US" altLang="zh-CN" dirty="0"/>
                        <a:t>7</a:t>
                      </a:r>
                      <a:endParaRPr lang="en-US" altLang="zh-CN" dirty="0"/>
                    </a:p>
                  </a:txBody>
                  <a:tcPr/>
                </a:tc>
                <a:tc>
                  <a:txBody>
                    <a:bodyPr/>
                    <a:lstStyle/>
                    <a:p>
                      <a:r>
                        <a:rPr lang="en-US" altLang="zh-CN" dirty="0"/>
                        <a:t>-3.2</a:t>
                      </a:r>
                      <a:endParaRPr lang="en-US" altLang="zh-CN" dirty="0"/>
                    </a:p>
                  </a:txBody>
                  <a:tcPr/>
                </a:tc>
                <a:tc>
                  <a:txBody>
                    <a:bodyPr/>
                    <a:lstStyle/>
                    <a:p>
                      <a:r>
                        <a:rPr lang="en-US" altLang="zh-CN" dirty="0"/>
                        <a:t>-0.6</a:t>
                      </a:r>
                      <a:endParaRPr lang="en-US" altLang="zh-CN" dirty="0"/>
                    </a:p>
                  </a:txBody>
                  <a:tcPr/>
                </a:tc>
                <a:tc>
                  <a:txBody>
                    <a:bodyPr/>
                    <a:lstStyle/>
                    <a:p>
                      <a:r>
                        <a:rPr lang="en-US" altLang="zh-CN" dirty="0"/>
                        <a:t>0.09</a:t>
                      </a:r>
                      <a:endParaRPr lang="en-US" altLang="zh-CN" dirty="0"/>
                    </a:p>
                  </a:txBody>
                  <a:tcPr/>
                </a:tc>
                <a:tc>
                  <a:txBody>
                    <a:bodyPr/>
                    <a:lstStyle/>
                    <a:p>
                      <a:r>
                        <a:rPr lang="en-US" altLang="zh-CN" u="none" dirty="0">
                          <a:effectLst/>
                        </a:rPr>
                        <a:t>3.2</a:t>
                      </a:r>
                      <a:endParaRPr lang="en-US" altLang="zh-CN" u="none" dirty="0">
                        <a:effectLst/>
                      </a:endParaRPr>
                    </a:p>
                  </a:txBody>
                  <a:tcPr/>
                </a:tc>
              </a:tr>
            </a:tbl>
          </a:graphicData>
        </a:graphic>
      </p:graphicFrame>
      <p:sp>
        <p:nvSpPr>
          <p:cNvPr id="15" name="文本框 14"/>
          <p:cNvSpPr txBox="1"/>
          <p:nvPr/>
        </p:nvSpPr>
        <p:spPr>
          <a:xfrm>
            <a:off x="8419465" y="6115685"/>
            <a:ext cx="2718435" cy="554355"/>
          </a:xfrm>
          <a:prstGeom prst="rect">
            <a:avLst/>
          </a:prstGeom>
          <a:noFill/>
        </p:spPr>
        <p:txBody>
          <a:bodyPr wrap="square" rtlCol="0">
            <a:noAutofit/>
          </a:bodyPr>
          <a:lstStyle/>
          <a:p>
            <a:pPr fontAlgn="base">
              <a:lnSpc>
                <a:spcPct val="150000"/>
              </a:lnSpc>
              <a:spcBef>
                <a:spcPct val="20000"/>
              </a:spcBef>
              <a:spcAft>
                <a:spcPct val="0"/>
              </a:spcAft>
              <a:buClr>
                <a:srgbClr val="7030A0"/>
              </a:buClr>
            </a:pPr>
            <a:r>
              <a:rPr lang="en-US" altLang="zh-CN" sz="2000" b="1" dirty="0">
                <a:latin typeface="微软雅黑" panose="020B0503020204020204" pitchFamily="34" charset="-122"/>
                <a:ea typeface="微软雅黑" panose="020B0503020204020204" pitchFamily="34" charset="-122"/>
              </a:rPr>
              <a:t>HIC</a:t>
            </a:r>
            <a:r>
              <a:rPr lang="zh-CN" altLang="en-US" sz="2000" b="1" dirty="0">
                <a:latin typeface="微软雅黑" panose="020B0503020204020204" pitchFamily="34" charset="-122"/>
                <a:ea typeface="微软雅黑" panose="020B0503020204020204" pitchFamily="34" charset="-122"/>
              </a:rPr>
              <a:t>模块芯片集成精度</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TextBox 33"/>
          <p:cNvSpPr txBox="1">
            <a:spLocks noChangeArrowheads="1"/>
          </p:cNvSpPr>
          <p:nvPr/>
        </p:nvSpPr>
        <p:spPr bwMode="auto">
          <a:xfrm>
            <a:off x="264694" y="909955"/>
            <a:ext cx="11645305" cy="164528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Stave</a:t>
            </a:r>
            <a:r>
              <a:rPr lang="zh-CN" altLang="en-US" sz="2000" dirty="0">
                <a:solidFill>
                  <a:srgbClr val="002060"/>
                </a:solidFill>
                <a:sym typeface="+mn-ea"/>
              </a:rPr>
              <a:t>样机研制：</a:t>
            </a:r>
            <a:r>
              <a:rPr lang="en-US" altLang="zh-CN" sz="2000" dirty="0">
                <a:solidFill>
                  <a:srgbClr val="002060"/>
                </a:solidFill>
                <a:sym typeface="+mn-ea"/>
              </a:rPr>
              <a:t>stave</a:t>
            </a:r>
            <a:r>
              <a:rPr lang="zh-CN" altLang="en-US" sz="2000" dirty="0">
                <a:solidFill>
                  <a:srgbClr val="002060"/>
                </a:solidFill>
                <a:sym typeface="+mn-ea"/>
              </a:rPr>
              <a:t>模块集成</a:t>
            </a:r>
            <a:endParaRPr lang="zh-CN" altLang="en-US" sz="2000" dirty="0">
              <a:solidFill>
                <a:srgbClr val="002060"/>
              </a:solidFill>
              <a:sym typeface="+mn-ea"/>
            </a:endParaRPr>
          </a:p>
          <a:p>
            <a:pPr marL="800100" lvl="1" indent="-342900">
              <a:buClr>
                <a:srgbClr val="0B3491"/>
              </a:buClr>
              <a:buFont typeface="Wingdings" panose="05000000000000000000" charset="0"/>
              <a:buChar char="p"/>
            </a:pPr>
            <a:r>
              <a:rPr lang="zh-CN" altLang="en-US" dirty="0">
                <a:solidFill>
                  <a:srgbClr val="002060"/>
                </a:solidFill>
                <a:latin typeface="黑体" panose="02010609060101010101" charset="-122"/>
                <a:ea typeface="黑体" panose="02010609060101010101" charset="-122"/>
                <a:cs typeface="黑体" panose="02010609060101010101" charset="-122"/>
                <a:sym typeface="+mn-ea"/>
              </a:rPr>
              <a:t>完成了一个</a:t>
            </a:r>
            <a:r>
              <a:rPr lang="en-US" altLang="zh-CN" dirty="0">
                <a:solidFill>
                  <a:srgbClr val="002060"/>
                </a:solidFill>
                <a:latin typeface="黑体" panose="02010609060101010101" charset="-122"/>
                <a:ea typeface="黑体" panose="02010609060101010101" charset="-122"/>
                <a:cs typeface="黑体" panose="02010609060101010101" charset="-122"/>
                <a:sym typeface="+mn-ea"/>
              </a:rPr>
              <a:t>ITKM</a:t>
            </a:r>
            <a:r>
              <a:rPr lang="zh-CN" altLang="en-US" dirty="0">
                <a:solidFill>
                  <a:srgbClr val="002060"/>
                </a:solidFill>
                <a:latin typeface="黑体" panose="02010609060101010101" charset="-122"/>
                <a:ea typeface="黑体" panose="02010609060101010101" charset="-122"/>
                <a:cs typeface="黑体" panose="02010609060101010101" charset="-122"/>
                <a:sym typeface="+mn-ea"/>
              </a:rPr>
              <a:t>最内层</a:t>
            </a:r>
            <a:r>
              <a:rPr lang="en-US" altLang="zh-CN" dirty="0">
                <a:solidFill>
                  <a:srgbClr val="002060"/>
                </a:solidFill>
                <a:latin typeface="黑体" panose="02010609060101010101" charset="-122"/>
                <a:ea typeface="黑体" panose="02010609060101010101" charset="-122"/>
                <a:cs typeface="黑体" panose="02010609060101010101" charset="-122"/>
                <a:sym typeface="+mn-ea"/>
              </a:rPr>
              <a:t>stave</a:t>
            </a:r>
            <a:r>
              <a:rPr lang="zh-CN" altLang="en-US" dirty="0">
                <a:solidFill>
                  <a:srgbClr val="002060"/>
                </a:solidFill>
                <a:latin typeface="黑体" panose="02010609060101010101" charset="-122"/>
                <a:ea typeface="黑体" panose="02010609060101010101" charset="-122"/>
                <a:cs typeface="黑体" panose="02010609060101010101" charset="-122"/>
                <a:sym typeface="+mn-ea"/>
              </a:rPr>
              <a:t>模块样机的制作。</a:t>
            </a:r>
            <a:endParaRPr lang="zh-CN" altLang="en-US" dirty="0">
              <a:solidFill>
                <a:srgbClr val="002060"/>
              </a:solidFill>
              <a:latin typeface="黑体" panose="02010609060101010101" charset="-122"/>
              <a:ea typeface="黑体" panose="02010609060101010101" charset="-122"/>
              <a:cs typeface="黑体" panose="02010609060101010101" charset="-122"/>
              <a:sym typeface="+mn-ea"/>
            </a:endParaRPr>
          </a:p>
          <a:p>
            <a:pPr marL="800100" lvl="1" indent="-342900">
              <a:buClr>
                <a:srgbClr val="0B3491"/>
              </a:buClr>
              <a:buFont typeface="Wingdings" panose="05000000000000000000" charset="0"/>
              <a:buChar char="p"/>
            </a:pPr>
            <a:r>
              <a:rPr lang="zh-CN" altLang="en-US" dirty="0">
                <a:solidFill>
                  <a:srgbClr val="002060"/>
                </a:solidFill>
                <a:latin typeface="黑体" panose="02010609060101010101" charset="-122"/>
                <a:ea typeface="黑体" panose="02010609060101010101" charset="-122"/>
                <a:cs typeface="黑体" panose="02010609060101010101" charset="-122"/>
                <a:sym typeface="+mn-ea"/>
              </a:rPr>
              <a:t>验证了单</a:t>
            </a:r>
            <a:r>
              <a:rPr lang="en-US" altLang="zh-CN" dirty="0">
                <a:solidFill>
                  <a:srgbClr val="002060"/>
                </a:solidFill>
                <a:latin typeface="黑体" panose="02010609060101010101" charset="-122"/>
                <a:ea typeface="黑体" panose="02010609060101010101" charset="-122"/>
                <a:cs typeface="黑体" panose="02010609060101010101" charset="-122"/>
                <a:sym typeface="+mn-ea"/>
              </a:rPr>
              <a:t>HIC</a:t>
            </a:r>
            <a:r>
              <a:rPr lang="zh-CN" altLang="en-US" dirty="0">
                <a:solidFill>
                  <a:srgbClr val="002060"/>
                </a:solidFill>
                <a:latin typeface="黑体" panose="02010609060101010101" charset="-122"/>
                <a:ea typeface="黑体" panose="02010609060101010101" charset="-122"/>
                <a:cs typeface="黑体" panose="02010609060101010101" charset="-122"/>
                <a:sym typeface="+mn-ea"/>
              </a:rPr>
              <a:t>结构的</a:t>
            </a:r>
            <a:r>
              <a:rPr lang="en-US" altLang="zh-CN" dirty="0">
                <a:solidFill>
                  <a:srgbClr val="002060"/>
                </a:solidFill>
                <a:latin typeface="黑体" panose="02010609060101010101" charset="-122"/>
                <a:ea typeface="黑体" panose="02010609060101010101" charset="-122"/>
                <a:cs typeface="黑体" panose="02010609060101010101" charset="-122"/>
                <a:sym typeface="+mn-ea"/>
              </a:rPr>
              <a:t>MAPS</a:t>
            </a:r>
            <a:r>
              <a:rPr lang="zh-CN" altLang="en-US" dirty="0">
                <a:solidFill>
                  <a:srgbClr val="002060"/>
                </a:solidFill>
                <a:latin typeface="黑体" panose="02010609060101010101" charset="-122"/>
                <a:ea typeface="黑体" panose="02010609060101010101" charset="-122"/>
                <a:cs typeface="黑体" panose="02010609060101010101" charset="-122"/>
                <a:sym typeface="+mn-ea"/>
              </a:rPr>
              <a:t>模块级集成工艺，下一步将继续开发外三层大型</a:t>
            </a:r>
            <a:r>
              <a:rPr lang="en-US" altLang="zh-CN" dirty="0">
                <a:solidFill>
                  <a:srgbClr val="002060"/>
                </a:solidFill>
                <a:latin typeface="黑体" panose="02010609060101010101" charset="-122"/>
                <a:ea typeface="黑体" panose="02010609060101010101" charset="-122"/>
                <a:cs typeface="黑体" panose="02010609060101010101" charset="-122"/>
                <a:sym typeface="+mn-ea"/>
              </a:rPr>
              <a:t>stave</a:t>
            </a:r>
            <a:r>
              <a:rPr lang="zh-CN" altLang="en-US" dirty="0">
                <a:solidFill>
                  <a:srgbClr val="002060"/>
                </a:solidFill>
                <a:latin typeface="黑体" panose="02010609060101010101" charset="-122"/>
                <a:ea typeface="黑体" panose="02010609060101010101" charset="-122"/>
                <a:cs typeface="黑体" panose="02010609060101010101" charset="-122"/>
                <a:sym typeface="+mn-ea"/>
              </a:rPr>
              <a:t>模块的集成工艺。</a:t>
            </a:r>
            <a:endParaRPr lang="zh-CN" altLang="en-US" sz="2000" dirty="0">
              <a:solidFill>
                <a:srgbClr val="002060"/>
              </a:solidFill>
              <a:sym typeface="+mn-ea"/>
            </a:endParaRPr>
          </a:p>
          <a:p>
            <a:pPr marL="742950" lvl="1" indent="-285750">
              <a:buClr>
                <a:srgbClr val="0B3491"/>
              </a:buClr>
              <a:buFont typeface="Wingdings" panose="05000000000000000000" charset="0"/>
              <a:buChar char="n"/>
            </a:pPr>
            <a:endParaRPr lang="zh-CN" altLang="en-US" sz="2000" dirty="0">
              <a:solidFill>
                <a:srgbClr val="002060"/>
              </a:solidFill>
              <a:sym typeface="+mn-ea"/>
            </a:endParaRPr>
          </a:p>
          <a:p>
            <a:pPr marL="742950" lvl="1" indent="-285750">
              <a:buClr>
                <a:srgbClr val="0B3491"/>
              </a:buClr>
              <a:buFont typeface="Wingdings" panose="05000000000000000000" charset="0"/>
              <a:buChar char="n"/>
            </a:pPr>
            <a:endParaRPr lang="zh-CN" altLang="en-US" sz="2000" dirty="0">
              <a:solidFill>
                <a:srgbClr val="002060"/>
              </a:solidFill>
              <a:sym typeface="+mn-ea"/>
            </a:endParaRPr>
          </a:p>
        </p:txBody>
      </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MAPS</a:t>
            </a: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模块组装与集成</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1"/>
          <a:srcRect l="1976" r="2502"/>
          <a:stretch>
            <a:fillRect/>
          </a:stretch>
        </p:blipFill>
        <p:spPr>
          <a:xfrm>
            <a:off x="7285355" y="2863850"/>
            <a:ext cx="4749165" cy="2295525"/>
          </a:xfrm>
          <a:prstGeom prst="rect">
            <a:avLst/>
          </a:prstGeom>
        </p:spPr>
      </p:pic>
      <p:pic>
        <p:nvPicPr>
          <p:cNvPr id="18" name="图片 17" descr="c9202b948f5c211e4911ef516c2c7fae"/>
          <p:cNvPicPr>
            <a:picLocks noChangeAspect="1"/>
          </p:cNvPicPr>
          <p:nvPr/>
        </p:nvPicPr>
        <p:blipFill>
          <a:blip r:embed="rId2"/>
          <a:srcRect l="8183" t="4586" b="11668"/>
          <a:stretch>
            <a:fillRect/>
          </a:stretch>
        </p:blipFill>
        <p:spPr>
          <a:xfrm rot="16200000">
            <a:off x="905510" y="1708785"/>
            <a:ext cx="1880235" cy="2955290"/>
          </a:xfrm>
          <a:prstGeom prst="rect">
            <a:avLst/>
          </a:prstGeom>
        </p:spPr>
      </p:pic>
      <p:pic>
        <p:nvPicPr>
          <p:cNvPr id="20" name="图片 19" descr="89e1f4189433345b4e7749b55da7e24b"/>
          <p:cNvPicPr>
            <a:picLocks noChangeAspect="1"/>
          </p:cNvPicPr>
          <p:nvPr/>
        </p:nvPicPr>
        <p:blipFill>
          <a:blip r:embed="rId3"/>
          <a:srcRect l="1889" t="29392" r="2012" b="38946"/>
          <a:stretch>
            <a:fillRect/>
          </a:stretch>
        </p:blipFill>
        <p:spPr>
          <a:xfrm>
            <a:off x="3636645" y="2246630"/>
            <a:ext cx="3167380" cy="1873250"/>
          </a:xfrm>
          <a:prstGeom prst="rect">
            <a:avLst/>
          </a:prstGeom>
        </p:spPr>
      </p:pic>
      <p:pic>
        <p:nvPicPr>
          <p:cNvPr id="2" name="图片 1"/>
          <p:cNvPicPr>
            <a:picLocks noChangeAspect="1"/>
          </p:cNvPicPr>
          <p:nvPr/>
        </p:nvPicPr>
        <p:blipFill>
          <a:blip r:embed="rId4"/>
          <a:stretch>
            <a:fillRect/>
          </a:stretch>
        </p:blipFill>
        <p:spPr>
          <a:xfrm>
            <a:off x="368300" y="4362450"/>
            <a:ext cx="2955290" cy="1718945"/>
          </a:xfrm>
          <a:prstGeom prst="rect">
            <a:avLst/>
          </a:prstGeom>
        </p:spPr>
      </p:pic>
      <p:pic>
        <p:nvPicPr>
          <p:cNvPr id="3" name="图片 2"/>
          <p:cNvPicPr>
            <a:picLocks noChangeAspect="1"/>
          </p:cNvPicPr>
          <p:nvPr/>
        </p:nvPicPr>
        <p:blipFill>
          <a:blip r:embed="rId5"/>
          <a:srcRect b="27308"/>
          <a:stretch>
            <a:fillRect/>
          </a:stretch>
        </p:blipFill>
        <p:spPr>
          <a:xfrm>
            <a:off x="3636645" y="4354830"/>
            <a:ext cx="3167380" cy="1726565"/>
          </a:xfrm>
          <a:prstGeom prst="rect">
            <a:avLst/>
          </a:prstGeom>
        </p:spPr>
      </p:pic>
      <p:sp>
        <p:nvSpPr>
          <p:cNvPr id="14" name="文本框 13"/>
          <p:cNvSpPr txBox="1"/>
          <p:nvPr/>
        </p:nvSpPr>
        <p:spPr>
          <a:xfrm>
            <a:off x="676910" y="3963035"/>
            <a:ext cx="2435225" cy="414020"/>
          </a:xfrm>
          <a:prstGeom prst="rect">
            <a:avLst/>
          </a:prstGeom>
          <a:noFill/>
        </p:spPr>
        <p:txBody>
          <a:bodyPr wrap="square" rtlCol="0">
            <a:sp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支架</a:t>
            </a: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冷却板</a:t>
            </a:r>
            <a:r>
              <a:rPr lang="en-US" altLang="zh-CN" sz="1400" b="1" dirty="0">
                <a:latin typeface="微软雅黑" panose="020B0503020204020204" pitchFamily="34" charset="-122"/>
                <a:ea typeface="微软雅黑" panose="020B0503020204020204" pitchFamily="34" charset="-122"/>
              </a:rPr>
              <a:t> &amp; HIC</a:t>
            </a:r>
            <a:r>
              <a:rPr lang="zh-CN" altLang="en-US" sz="1400" b="1" dirty="0">
                <a:latin typeface="微软雅黑" panose="020B0503020204020204" pitchFamily="34" charset="-122"/>
                <a:ea typeface="微软雅黑" panose="020B0503020204020204" pitchFamily="34" charset="-122"/>
              </a:rPr>
              <a:t>模块</a:t>
            </a:r>
            <a:endParaRPr lang="zh-CN" altLang="en-US" sz="1400" b="1"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578350" y="3963035"/>
            <a:ext cx="1452245" cy="414020"/>
          </a:xfrm>
          <a:prstGeom prst="rect">
            <a:avLst/>
          </a:prstGeom>
          <a:noFill/>
        </p:spPr>
        <p:txBody>
          <a:bodyPr wrap="square" rtlCol="0">
            <a:spAutoFit/>
          </a:bodyPr>
          <a:lstStyle/>
          <a:p>
            <a:pPr fontAlgn="base">
              <a:lnSpc>
                <a:spcPct val="150000"/>
              </a:lnSpc>
              <a:spcBef>
                <a:spcPct val="20000"/>
              </a:spcBef>
              <a:spcAft>
                <a:spcPct val="0"/>
              </a:spcAft>
              <a:buClr>
                <a:srgbClr val="7030A0"/>
              </a:buClr>
            </a:pPr>
            <a:r>
              <a:rPr lang="en-US" altLang="zh-CN" sz="1400" b="1" dirty="0">
                <a:latin typeface="微软雅黑" panose="020B0503020204020204" pitchFamily="34" charset="-122"/>
                <a:ea typeface="微软雅黑" panose="020B0503020204020204" pitchFamily="34" charset="-122"/>
              </a:rPr>
              <a:t>HIC</a:t>
            </a:r>
            <a:r>
              <a:rPr lang="zh-CN" altLang="en-US" sz="1400" b="1" dirty="0">
                <a:latin typeface="微软雅黑" panose="020B0503020204020204" pitchFamily="34" charset="-122"/>
                <a:ea typeface="微软雅黑" panose="020B0503020204020204" pitchFamily="34" charset="-122"/>
              </a:rPr>
              <a:t>模块</a:t>
            </a:r>
            <a:r>
              <a:rPr lang="zh-CN" altLang="en-US" sz="1400" b="1" dirty="0">
                <a:latin typeface="微软雅黑" panose="020B0503020204020204" pitchFamily="34" charset="-122"/>
                <a:ea typeface="微软雅黑" panose="020B0503020204020204" pitchFamily="34" charset="-122"/>
              </a:rPr>
              <a:t>预处理</a:t>
            </a:r>
            <a:endParaRPr lang="zh-CN" altLang="en-US" sz="14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1221105" y="5934710"/>
            <a:ext cx="1087120" cy="435610"/>
          </a:xfrm>
          <a:prstGeom prst="rect">
            <a:avLst/>
          </a:prstGeom>
          <a:noFill/>
        </p:spPr>
        <p:txBody>
          <a:bodyPr wrap="square" rtlCol="0">
            <a:no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冷却板布</a:t>
            </a:r>
            <a:r>
              <a:rPr lang="zh-CN" altLang="en-US" sz="1400" b="1" dirty="0">
                <a:latin typeface="微软雅黑" panose="020B0503020204020204" pitchFamily="34" charset="-122"/>
                <a:ea typeface="微软雅黑" panose="020B0503020204020204" pitchFamily="34" charset="-122"/>
              </a:rPr>
              <a:t>胶</a:t>
            </a:r>
            <a:endParaRPr lang="zh-CN" altLang="en-US" sz="14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4316095" y="5934710"/>
            <a:ext cx="1976755" cy="435610"/>
          </a:xfrm>
          <a:prstGeom prst="rect">
            <a:avLst/>
          </a:prstGeom>
          <a:noFill/>
        </p:spPr>
        <p:txBody>
          <a:bodyPr wrap="square" rtlCol="0">
            <a:no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基于三坐标定位，粘接</a:t>
            </a:r>
            <a:endParaRPr lang="zh-CN" altLang="en-US" sz="1400" b="1" dirty="0">
              <a:latin typeface="微软雅黑" panose="020B0503020204020204" pitchFamily="34" charset="-122"/>
              <a:ea typeface="微软雅黑" panose="020B0503020204020204" pitchFamily="34" charset="-122"/>
            </a:endParaRPr>
          </a:p>
        </p:txBody>
      </p:sp>
      <p:sp>
        <p:nvSpPr>
          <p:cNvPr id="9" name="右箭头 8"/>
          <p:cNvSpPr/>
          <p:nvPr/>
        </p:nvSpPr>
        <p:spPr>
          <a:xfrm>
            <a:off x="6864985" y="4058920"/>
            <a:ext cx="358775" cy="377190"/>
          </a:xfrm>
          <a:prstGeom prst="rightArrow">
            <a:avLst/>
          </a:prstGeom>
          <a:solidFill>
            <a:srgbClr val="0070C0"/>
          </a:solidFill>
          <a:ln>
            <a:solidFill>
              <a:srgbClr val="0B349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nvSpPr>
        <p:spPr>
          <a:xfrm>
            <a:off x="8702040" y="5012055"/>
            <a:ext cx="1915160" cy="435610"/>
          </a:xfrm>
          <a:prstGeom prst="rect">
            <a:avLst/>
          </a:prstGeom>
          <a:noFill/>
        </p:spPr>
        <p:txBody>
          <a:bodyPr wrap="square" rtlCol="0">
            <a:noAutofit/>
          </a:bodyPr>
          <a:lstStyle/>
          <a:p>
            <a:pPr fontAlgn="base">
              <a:lnSpc>
                <a:spcPct val="150000"/>
              </a:lnSpc>
              <a:spcBef>
                <a:spcPct val="20000"/>
              </a:spcBef>
              <a:spcAft>
                <a:spcPct val="0"/>
              </a:spcAft>
              <a:buClr>
                <a:srgbClr val="7030A0"/>
              </a:buClr>
            </a:pPr>
            <a:r>
              <a:rPr lang="zh-CN" altLang="en-US" sz="1400" b="1" dirty="0">
                <a:latin typeface="微软雅黑" panose="020B0503020204020204" pitchFamily="34" charset="-122"/>
                <a:ea typeface="微软雅黑" panose="020B0503020204020204" pitchFamily="34" charset="-122"/>
              </a:rPr>
              <a:t>完成的</a:t>
            </a:r>
            <a:r>
              <a:rPr lang="en-US" altLang="zh-CN" sz="1400" b="1" dirty="0">
                <a:latin typeface="微软雅黑" panose="020B0503020204020204" pitchFamily="34" charset="-122"/>
                <a:ea typeface="微软雅黑" panose="020B0503020204020204" pitchFamily="34" charset="-122"/>
              </a:rPr>
              <a:t>stave</a:t>
            </a:r>
            <a:r>
              <a:rPr lang="zh-CN" altLang="en-US" sz="1400" b="1" dirty="0">
                <a:latin typeface="微软雅黑" panose="020B0503020204020204" pitchFamily="34" charset="-122"/>
                <a:ea typeface="微软雅黑" panose="020B0503020204020204" pitchFamily="34" charset="-122"/>
              </a:rPr>
              <a:t>模块样机</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读出电子学设计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rotWithShape="1">
          <a:blip r:embed="rId1"/>
          <a:srcRect b="1559"/>
          <a:stretch>
            <a:fillRect/>
          </a:stretch>
        </p:blipFill>
        <p:spPr>
          <a:xfrm>
            <a:off x="2839131" y="1076794"/>
            <a:ext cx="6056294" cy="3056333"/>
          </a:xfrm>
          <a:prstGeom prst="rect">
            <a:avLst/>
          </a:prstGeom>
        </p:spPr>
      </p:pic>
      <p:sp>
        <p:nvSpPr>
          <p:cNvPr id="11" name="TextBox 33"/>
          <p:cNvSpPr txBox="1">
            <a:spLocks noChangeArrowheads="1"/>
          </p:cNvSpPr>
          <p:nvPr/>
        </p:nvSpPr>
        <p:spPr bwMode="auto">
          <a:xfrm>
            <a:off x="1615736" y="4421458"/>
            <a:ext cx="10106364" cy="1985159"/>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lnSpc>
                <a:spcPct val="150000"/>
              </a:lnSpc>
              <a:buClr>
                <a:srgbClr val="0B3491"/>
              </a:buClr>
              <a:buFont typeface="Wingdings" panose="05000000000000000000" charset="0"/>
              <a:buChar char="n"/>
            </a:pPr>
            <a:r>
              <a:rPr lang="zh-CN" altLang="en-US" dirty="0">
                <a:solidFill>
                  <a:srgbClr val="002060"/>
                </a:solidFill>
                <a:sym typeface="+mn-ea"/>
              </a:rPr>
              <a:t>采用</a:t>
            </a:r>
            <a:r>
              <a:rPr lang="en-US" altLang="zh-CN" dirty="0">
                <a:solidFill>
                  <a:srgbClr val="002060"/>
                </a:solidFill>
                <a:sym typeface="+mn-ea"/>
              </a:rPr>
              <a:t>FPGA+</a:t>
            </a:r>
            <a:r>
              <a:rPr lang="zh-CN" altLang="en-US" dirty="0">
                <a:solidFill>
                  <a:srgbClr val="002060"/>
                </a:solidFill>
                <a:sym typeface="+mn-ea"/>
              </a:rPr>
              <a:t>光纤收发模块实现</a:t>
            </a:r>
            <a:r>
              <a:rPr lang="en-US" altLang="zh-CN" dirty="0">
                <a:solidFill>
                  <a:srgbClr val="002060"/>
                </a:solidFill>
                <a:sym typeface="+mn-ea"/>
              </a:rPr>
              <a:t>MAPS</a:t>
            </a:r>
            <a:r>
              <a:rPr lang="zh-CN" altLang="en-US" dirty="0">
                <a:solidFill>
                  <a:srgbClr val="002060"/>
                </a:solidFill>
                <a:sym typeface="+mn-ea"/>
              </a:rPr>
              <a:t>探测器的数据汇总及高速数据传输</a:t>
            </a:r>
            <a:endParaRPr lang="zh-CN" altLang="en-US" dirty="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a:solidFill>
                  <a:srgbClr val="002060"/>
                </a:solidFill>
                <a:sym typeface="+mn-ea"/>
              </a:rPr>
              <a:t>读出单元接收多个</a:t>
            </a:r>
            <a:r>
              <a:rPr lang="en-US" altLang="zh-CN" dirty="0">
                <a:solidFill>
                  <a:srgbClr val="002060"/>
                </a:solidFill>
                <a:sym typeface="+mn-ea"/>
              </a:rPr>
              <a:t>MAPS</a:t>
            </a:r>
            <a:r>
              <a:rPr lang="zh-CN" altLang="en-US" dirty="0">
                <a:solidFill>
                  <a:srgbClr val="002060"/>
                </a:solidFill>
                <a:sym typeface="+mn-ea"/>
              </a:rPr>
              <a:t>输出的高速串行数据，进而缓存、汇总、组帧、编码、串行化</a:t>
            </a:r>
            <a:endParaRPr lang="zh-CN" altLang="en-US" dirty="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a:solidFill>
                  <a:srgbClr val="002060"/>
                </a:solidFill>
                <a:sym typeface="+mn-ea"/>
              </a:rPr>
              <a:t>读出单元接收来自控制中心的时钟、触发和控制信号同步扇出至大面积硅像素芯片</a:t>
            </a:r>
            <a:endParaRPr lang="zh-CN" altLang="en-US" dirty="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a:solidFill>
                  <a:srgbClr val="002060"/>
                </a:solidFill>
                <a:sym typeface="+mn-ea"/>
              </a:rPr>
              <a:t>读出单元与后端数据获取系统之间采用光纤通信，支持高速、远距离传输</a:t>
            </a:r>
            <a:endParaRPr lang="zh-CN" altLang="en-US" dirty="0">
              <a:solidFill>
                <a:srgbClr val="002060"/>
              </a:solidFill>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读出电子学设计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59920" y="1590459"/>
            <a:ext cx="6664440" cy="3902954"/>
            <a:chOff x="264695" y="1590459"/>
            <a:chExt cx="6664440" cy="3902954"/>
          </a:xfrm>
        </p:grpSpPr>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l="11805" r="8796"/>
            <a:stretch>
              <a:fillRect/>
            </a:stretch>
          </p:blipFill>
          <p:spPr>
            <a:xfrm>
              <a:off x="264695" y="1590459"/>
              <a:ext cx="5943714" cy="3902954"/>
            </a:xfrm>
            <a:prstGeom prst="rect">
              <a:avLst/>
            </a:prstGeom>
          </p:spPr>
        </p:pic>
        <p:sp>
          <p:nvSpPr>
            <p:cNvPr id="9" name="文本框 19"/>
            <p:cNvSpPr txBox="1">
              <a:spLocks noChangeArrowheads="1"/>
            </p:cNvSpPr>
            <p:nvPr/>
          </p:nvSpPr>
          <p:spPr bwMode="auto">
            <a:xfrm>
              <a:off x="6208409" y="3670575"/>
              <a:ext cx="72072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zh-CN" altLang="en-US" sz="1600" dirty="0" smtClean="0"/>
                <a:t>数据获取系统</a:t>
              </a:r>
              <a:endParaRPr lang="en-US" altLang="zh-CN" sz="1600" dirty="0"/>
            </a:p>
          </p:txBody>
        </p:sp>
      </p:grpSp>
      <p:sp>
        <p:nvSpPr>
          <p:cNvPr id="10" name="TextBox 33"/>
          <p:cNvSpPr txBox="1">
            <a:spLocks noChangeArrowheads="1"/>
          </p:cNvSpPr>
          <p:nvPr/>
        </p:nvSpPr>
        <p:spPr bwMode="auto">
          <a:xfrm>
            <a:off x="6824360" y="1570872"/>
            <a:ext cx="4883151" cy="413959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lnSpc>
                <a:spcPct val="150000"/>
              </a:lnSpc>
              <a:buClr>
                <a:srgbClr val="0B3491"/>
              </a:buClr>
              <a:buFont typeface="Wingdings" panose="05000000000000000000" charset="0"/>
              <a:buChar char="n"/>
            </a:pPr>
            <a:r>
              <a:rPr lang="zh-CN" altLang="en-US" dirty="0" smtClean="0">
                <a:solidFill>
                  <a:srgbClr val="002060"/>
                </a:solidFill>
                <a:sym typeface="+mn-ea"/>
              </a:rPr>
              <a:t>读出电子学模块接收来自</a:t>
            </a:r>
            <a:r>
              <a:rPr lang="en-US" altLang="zh-CN" dirty="0" smtClean="0">
                <a:solidFill>
                  <a:srgbClr val="002060"/>
                </a:solidFill>
                <a:sym typeface="+mn-ea"/>
              </a:rPr>
              <a:t>MAPS</a:t>
            </a:r>
            <a:r>
              <a:rPr lang="zh-CN" altLang="en-US" dirty="0" smtClean="0">
                <a:solidFill>
                  <a:srgbClr val="002060"/>
                </a:solidFill>
                <a:sym typeface="+mn-ea"/>
              </a:rPr>
              <a:t>芯片的高速串行数据</a:t>
            </a:r>
            <a:endParaRPr lang="en-US" altLang="zh-CN" dirty="0" smtClean="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smtClean="0">
                <a:solidFill>
                  <a:srgbClr val="002060"/>
                </a:solidFill>
                <a:sym typeface="+mn-ea"/>
              </a:rPr>
              <a:t>基于</a:t>
            </a:r>
            <a:r>
              <a:rPr lang="en-US" altLang="zh-CN" dirty="0">
                <a:solidFill>
                  <a:srgbClr val="002060"/>
                </a:solidFill>
                <a:sym typeface="+mn-ea"/>
              </a:rPr>
              <a:t>FPGA</a:t>
            </a:r>
            <a:r>
              <a:rPr lang="zh-CN" altLang="en-US" dirty="0">
                <a:solidFill>
                  <a:srgbClr val="002060"/>
                </a:solidFill>
                <a:sym typeface="+mn-ea"/>
              </a:rPr>
              <a:t>实现多通道数据的缓存、汇总、打包、编码等</a:t>
            </a:r>
            <a:r>
              <a:rPr lang="zh-CN" altLang="en-US" dirty="0" smtClean="0">
                <a:solidFill>
                  <a:srgbClr val="002060"/>
                </a:solidFill>
                <a:sym typeface="+mn-ea"/>
              </a:rPr>
              <a:t>预处理</a:t>
            </a:r>
            <a:endParaRPr lang="en-US" altLang="zh-CN" dirty="0" smtClean="0">
              <a:solidFill>
                <a:srgbClr val="002060"/>
              </a:solidFill>
              <a:sym typeface="+mn-ea"/>
            </a:endParaRPr>
          </a:p>
          <a:p>
            <a:pPr marL="285750" indent="-285750">
              <a:lnSpc>
                <a:spcPct val="150000"/>
              </a:lnSpc>
              <a:buClr>
                <a:srgbClr val="0B3491"/>
              </a:buClr>
              <a:buFont typeface="Wingdings" panose="05000000000000000000" charset="0"/>
              <a:buChar char="n"/>
            </a:pPr>
            <a:r>
              <a:rPr lang="en-US" altLang="zh-CN" dirty="0" smtClean="0">
                <a:solidFill>
                  <a:srgbClr val="002060"/>
                </a:solidFill>
                <a:sym typeface="+mn-ea"/>
              </a:rPr>
              <a:t>FPGA</a:t>
            </a:r>
            <a:r>
              <a:rPr lang="zh-CN" altLang="en-US" dirty="0" smtClean="0">
                <a:solidFill>
                  <a:srgbClr val="002060"/>
                </a:solidFill>
                <a:sym typeface="+mn-ea"/>
              </a:rPr>
              <a:t>内实现</a:t>
            </a:r>
            <a:r>
              <a:rPr lang="en-US" altLang="zh-CN" dirty="0" smtClean="0">
                <a:solidFill>
                  <a:srgbClr val="002060"/>
                </a:solidFill>
                <a:sym typeface="+mn-ea"/>
              </a:rPr>
              <a:t>GBT</a:t>
            </a:r>
            <a:r>
              <a:rPr lang="zh-CN" altLang="en-US" dirty="0" smtClean="0">
                <a:solidFill>
                  <a:srgbClr val="002060"/>
                </a:solidFill>
                <a:sym typeface="+mn-ea"/>
              </a:rPr>
              <a:t>协议和功能，实现与后端的双向数据通信</a:t>
            </a:r>
            <a:endParaRPr lang="en-US" altLang="zh-CN" dirty="0" smtClean="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smtClean="0">
                <a:solidFill>
                  <a:srgbClr val="002060"/>
                </a:solidFill>
                <a:sym typeface="+mn-ea"/>
              </a:rPr>
              <a:t>集成下行命令解析功能，识别操作对象和命令类型，实现对</a:t>
            </a:r>
            <a:r>
              <a:rPr lang="en-US" altLang="zh-CN" dirty="0" smtClean="0">
                <a:solidFill>
                  <a:srgbClr val="002060"/>
                </a:solidFill>
                <a:sym typeface="+mn-ea"/>
              </a:rPr>
              <a:t>MAPS</a:t>
            </a:r>
            <a:r>
              <a:rPr lang="zh-CN" altLang="en-US" dirty="0" smtClean="0">
                <a:solidFill>
                  <a:srgbClr val="002060"/>
                </a:solidFill>
                <a:sym typeface="+mn-ea"/>
              </a:rPr>
              <a:t>的独立配置与访问</a:t>
            </a:r>
            <a:endParaRPr lang="en-US" altLang="zh-CN" dirty="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a:solidFill>
                  <a:srgbClr val="002060"/>
                </a:solidFill>
                <a:sym typeface="+mn-ea"/>
              </a:rPr>
              <a:t>板载温度</a:t>
            </a:r>
            <a:r>
              <a:rPr lang="zh-CN" altLang="en-US" dirty="0" smtClean="0">
                <a:solidFill>
                  <a:srgbClr val="002060"/>
                </a:solidFill>
                <a:sym typeface="+mn-ea"/>
              </a:rPr>
              <a:t>监控等</a:t>
            </a:r>
            <a:endParaRPr lang="en-US" altLang="zh-CN" dirty="0">
              <a:solidFill>
                <a:srgbClr val="002060"/>
              </a:solidFill>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读出电子学设计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51545" y="951658"/>
            <a:ext cx="6847277" cy="2421001"/>
            <a:chOff x="451545" y="951658"/>
            <a:chExt cx="6847277" cy="2421001"/>
          </a:xfrm>
        </p:grpSpPr>
        <p:pic>
          <p:nvPicPr>
            <p:cNvPr id="8" name="图片 7"/>
            <p:cNvPicPr>
              <a:picLocks noChangeAspect="1"/>
            </p:cNvPicPr>
            <p:nvPr/>
          </p:nvPicPr>
          <p:blipFill>
            <a:blip r:embed="rId1"/>
            <a:stretch>
              <a:fillRect/>
            </a:stretch>
          </p:blipFill>
          <p:spPr>
            <a:xfrm>
              <a:off x="451545" y="951658"/>
              <a:ext cx="6847277" cy="2421001"/>
            </a:xfrm>
            <a:prstGeom prst="rect">
              <a:avLst/>
            </a:prstGeom>
          </p:spPr>
        </p:pic>
        <p:sp>
          <p:nvSpPr>
            <p:cNvPr id="10" name="矩形 9"/>
            <p:cNvSpPr/>
            <p:nvPr/>
          </p:nvSpPr>
          <p:spPr>
            <a:xfrm>
              <a:off x="1264921" y="2162158"/>
              <a:ext cx="400050" cy="365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dirty="0" smtClean="0">
                  <a:solidFill>
                    <a:schemeClr val="tx1"/>
                  </a:solidFill>
                </a:rPr>
                <a:t>MAPS</a:t>
              </a:r>
              <a:endParaRPr lang="zh-CN" altLang="en-US" sz="700" dirty="0">
                <a:solidFill>
                  <a:schemeClr val="tx1"/>
                </a:solidFill>
              </a:endParaRPr>
            </a:p>
          </p:txBody>
        </p:sp>
        <p:sp>
          <p:nvSpPr>
            <p:cNvPr id="12" name="矩形 11"/>
            <p:cNvSpPr/>
            <p:nvPr/>
          </p:nvSpPr>
          <p:spPr>
            <a:xfrm>
              <a:off x="4482467" y="3004429"/>
              <a:ext cx="400050" cy="135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solidFill>
                  <a:schemeClr val="tx1"/>
                </a:solidFill>
              </a:endParaRPr>
            </a:p>
          </p:txBody>
        </p:sp>
      </p:grpSp>
      <p:sp>
        <p:nvSpPr>
          <p:cNvPr id="9" name="文本框 19"/>
          <p:cNvSpPr txBox="1">
            <a:spLocks noChangeArrowheads="1"/>
          </p:cNvSpPr>
          <p:nvPr/>
        </p:nvSpPr>
        <p:spPr bwMode="auto">
          <a:xfrm>
            <a:off x="2080260" y="3197299"/>
            <a:ext cx="334964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en-US" altLang="zh-CN" sz="1600" dirty="0">
                <a:latin typeface="黑体" panose="02010609060101010101" charset="-122"/>
                <a:cs typeface="Times New Roman" panose="02020603050405020304" pitchFamily="18" charset="0"/>
              </a:rPr>
              <a:t>读出电子学模块数据流示意图</a:t>
            </a:r>
            <a:endParaRPr lang="en-US" altLang="zh-CN" sz="1600" dirty="0">
              <a:latin typeface="黑体" panose="02010609060101010101" charset="-122"/>
              <a:cs typeface="Times New Roman" panose="02020603050405020304" pitchFamily="18" charset="0"/>
            </a:endParaRPr>
          </a:p>
        </p:txBody>
      </p:sp>
      <p:sp>
        <p:nvSpPr>
          <p:cNvPr id="14" name="内容占位符 2"/>
          <p:cNvSpPr>
            <a:spLocks noGrp="1"/>
          </p:cNvSpPr>
          <p:nvPr>
            <p:ph idx="1"/>
          </p:nvPr>
        </p:nvSpPr>
        <p:spPr>
          <a:xfrm>
            <a:off x="7457242" y="1050239"/>
            <a:ext cx="4154750" cy="2372573"/>
          </a:xfrm>
        </p:spPr>
        <p:txBody>
          <a:bodyPr>
            <a:noAutofit/>
          </a:bodyPr>
          <a:lstStyle/>
          <a:p>
            <a:pPr marL="285750"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rPr>
              <a:t>从MAPS读出数据</a:t>
            </a:r>
            <a:endParaRPr lang="zh-CN" altLang="en-US" sz="1800" b="1" dirty="0" smtClean="0">
              <a:solidFill>
                <a:srgbClr val="002060"/>
              </a:solidFill>
            </a:endParaRPr>
          </a:p>
          <a:p>
            <a:pPr marL="285750"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rPr>
              <a:t>CDR恢复出数据和时钟</a:t>
            </a:r>
            <a:endParaRPr lang="zh-CN" altLang="en-US" sz="1800" b="1" dirty="0" smtClean="0">
              <a:solidFill>
                <a:srgbClr val="002060"/>
              </a:solidFill>
            </a:endParaRPr>
          </a:p>
          <a:p>
            <a:pPr marL="285750"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rPr>
              <a:t>主FPGA进行8b/10b编码和解码</a:t>
            </a:r>
            <a:endParaRPr lang="zh-CN" altLang="en-US" sz="1800" b="1" dirty="0" smtClean="0">
              <a:solidFill>
                <a:srgbClr val="002060"/>
              </a:solidFill>
            </a:endParaRPr>
          </a:p>
          <a:p>
            <a:pPr marL="285750"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rPr>
              <a:t>组合数据和触发信号</a:t>
            </a:r>
            <a:endParaRPr lang="zh-CN" altLang="en-US" sz="1800" b="1" dirty="0" smtClean="0">
              <a:solidFill>
                <a:srgbClr val="002060"/>
              </a:solidFill>
            </a:endParaRPr>
          </a:p>
          <a:p>
            <a:pPr marL="285750"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rPr>
              <a:t>数据传输至GBT Logic </a:t>
            </a:r>
            <a:endParaRPr lang="zh-CN" altLang="en-US" sz="1800" b="1" dirty="0" smtClean="0">
              <a:solidFill>
                <a:srgbClr val="002060"/>
              </a:solidFill>
            </a:endParaRP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4459" y="4288537"/>
            <a:ext cx="7041241" cy="1444379"/>
          </a:xfrm>
          <a:prstGeom prst="rect">
            <a:avLst/>
          </a:prstGeom>
          <a:noFill/>
          <a:ln>
            <a:noFill/>
          </a:ln>
        </p:spPr>
      </p:pic>
      <p:sp>
        <p:nvSpPr>
          <p:cNvPr id="16" name="文本框 19"/>
          <p:cNvSpPr txBox="1">
            <a:spLocks noChangeArrowheads="1"/>
          </p:cNvSpPr>
          <p:nvPr/>
        </p:nvSpPr>
        <p:spPr bwMode="auto">
          <a:xfrm>
            <a:off x="1973728" y="5940498"/>
            <a:ext cx="334964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Arial" panose="020B0604020202020204" pitchFamily="34" charset="0"/>
                <a:ea typeface="黑体" panose="02010609060101010101" charset="-122"/>
                <a:cs typeface="Arial" panose="020B0604020202020204" pitchFamily="34" charset="0"/>
              </a:defRPr>
            </a:lvl1pPr>
            <a:lvl2pPr marL="621030" indent="-228600">
              <a:spcBef>
                <a:spcPts val="325"/>
              </a:spcBef>
              <a:buClr>
                <a:schemeClr val="accent1"/>
              </a:buClr>
              <a:buFont typeface="Verdana" panose="020B0604030504040204" pitchFamily="34" charset="0"/>
              <a:buChar char="◦"/>
              <a:defRPr sz="2300">
                <a:solidFill>
                  <a:schemeClr val="tx1"/>
                </a:solidFill>
                <a:latin typeface="Arial" panose="020B0604020202020204" pitchFamily="34" charset="0"/>
                <a:ea typeface="黑体" panose="02010609060101010101" charset="-122"/>
                <a:cs typeface="Arial" panose="020B0604020202020204" pitchFamily="34" charset="0"/>
              </a:defRPr>
            </a:lvl2pPr>
            <a:lvl3pPr marL="859155" indent="-228600">
              <a:spcBef>
                <a:spcPts val="350"/>
              </a:spcBef>
              <a:buClr>
                <a:schemeClr val="accent2"/>
              </a:buClr>
              <a:buSzPct val="100000"/>
              <a:buFont typeface="Wingdings 2" panose="05020102010507070707" pitchFamily="18" charset="2"/>
              <a:buChar char=""/>
              <a:defRPr sz="2100">
                <a:solidFill>
                  <a:schemeClr val="tx1"/>
                </a:solidFill>
                <a:latin typeface="Arial" panose="020B0604020202020204" pitchFamily="34" charset="0"/>
                <a:ea typeface="黑体" panose="02010609060101010101" charset="-122"/>
                <a:cs typeface="Arial" panose="020B0604020202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Arial" panose="020B0604020202020204" pitchFamily="34" charset="0"/>
                <a:ea typeface="黑体" panose="02010609060101010101" charset="-122"/>
                <a:cs typeface="Arial" panose="020B0604020202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Arial" panose="020B0604020202020204" pitchFamily="34" charset="0"/>
                <a:ea typeface="黑体" panose="02010609060101010101" charset="-122"/>
                <a:cs typeface="Arial" panose="020B0604020202020204" pitchFamily="34" charset="0"/>
              </a:defRPr>
            </a:lvl9pPr>
          </a:lstStyle>
          <a:p>
            <a:pPr algn="ctr" eaLnBrk="1" hangingPunct="1">
              <a:spcBef>
                <a:spcPct val="0"/>
              </a:spcBef>
              <a:buClrTx/>
              <a:buSzTx/>
              <a:buFontTx/>
              <a:buNone/>
            </a:pPr>
            <a:r>
              <a:rPr lang="en-US" altLang="zh-CN" sz="1600" dirty="0">
                <a:latin typeface="黑体" panose="02010609060101010101" charset="-122"/>
                <a:cs typeface="Times New Roman" panose="02020603050405020304" pitchFamily="18" charset="0"/>
              </a:rPr>
              <a:t>FPGA GBT数据处理流程示意图</a:t>
            </a:r>
            <a:endParaRPr lang="en-US" altLang="zh-CN" sz="1600" dirty="0">
              <a:latin typeface="黑体" panose="02010609060101010101" charset="-122"/>
              <a:cs typeface="Times New Roman" panose="02020603050405020304" pitchFamily="18" charset="0"/>
            </a:endParaRPr>
          </a:p>
        </p:txBody>
      </p:sp>
      <p:sp>
        <p:nvSpPr>
          <p:cNvPr id="4" name="矩形 3"/>
          <p:cNvSpPr/>
          <p:nvPr/>
        </p:nvSpPr>
        <p:spPr>
          <a:xfrm>
            <a:off x="7456805" y="3949065"/>
            <a:ext cx="4709795" cy="2814955"/>
          </a:xfrm>
          <a:prstGeom prst="rect">
            <a:avLst/>
          </a:prstGeom>
        </p:spPr>
        <p:txBody>
          <a:bodyPr wrap="square">
            <a:spAutoFit/>
          </a:bodyPr>
          <a:lstStyle/>
          <a:p>
            <a:pPr marL="285750" lvl="1"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latin typeface="微软雅黑" panose="020B0503020204020204" pitchFamily="34" charset="-122"/>
                <a:ea typeface="微软雅黑" panose="020B0503020204020204" pitchFamily="34" charset="-122"/>
              </a:rPr>
              <a:t>发送端采用扰码保证数据传输中的DC平衡</a:t>
            </a:r>
            <a:endParaRPr lang="zh-CN" altLang="en-US" sz="1800" b="1" dirty="0" smtClean="0">
              <a:solidFill>
                <a:srgbClr val="002060"/>
              </a:solidFill>
              <a:latin typeface="微软雅黑" panose="020B0503020204020204" pitchFamily="34" charset="-122"/>
              <a:ea typeface="微软雅黑" panose="020B0503020204020204" pitchFamily="34" charset="-122"/>
            </a:endParaRPr>
          </a:p>
          <a:p>
            <a:pPr marL="285750" lvl="1"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latin typeface="微软雅黑" panose="020B0503020204020204" pitchFamily="34" charset="-122"/>
                <a:ea typeface="微软雅黑" panose="020B0503020204020204" pitchFamily="34" charset="-122"/>
              </a:rPr>
              <a:t>数据经过R-S编码，保证具有前向纠错功能</a:t>
            </a:r>
            <a:endParaRPr lang="zh-CN" altLang="en-US" sz="1800" b="1" dirty="0" smtClean="0">
              <a:solidFill>
                <a:srgbClr val="002060"/>
              </a:solidFill>
              <a:latin typeface="微软雅黑" panose="020B0503020204020204" pitchFamily="34" charset="-122"/>
              <a:ea typeface="微软雅黑" panose="020B0503020204020204" pitchFamily="34" charset="-122"/>
            </a:endParaRPr>
          </a:p>
          <a:p>
            <a:pPr marL="285750" lvl="1"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latin typeface="微软雅黑" panose="020B0503020204020204" pitchFamily="34" charset="-122"/>
                <a:ea typeface="微软雅黑" panose="020B0503020204020204" pitchFamily="34" charset="-122"/>
              </a:rPr>
              <a:t>数据进入高速收发器的时钟域再经过串并转换后发送至光收发器</a:t>
            </a:r>
            <a:endParaRPr lang="zh-CN" altLang="en-US" sz="1800" b="1" dirty="0" smtClean="0">
              <a:solidFill>
                <a:srgbClr val="002060"/>
              </a:solidFill>
              <a:latin typeface="微软雅黑" panose="020B0503020204020204" pitchFamily="34" charset="-122"/>
              <a:ea typeface="微软雅黑" panose="020B0503020204020204" pitchFamily="34" charset="-122"/>
            </a:endParaRPr>
          </a:p>
          <a:p>
            <a:pPr marL="285750" lvl="1" indent="-285750" algn="l" defTabSz="914400">
              <a:lnSpc>
                <a:spcPct val="150000"/>
              </a:lnSpc>
              <a:spcBef>
                <a:spcPts val="600"/>
              </a:spcBef>
              <a:buClr>
                <a:srgbClr val="0B3491"/>
              </a:buClr>
              <a:buSzTx/>
              <a:buFont typeface="Wingdings" panose="05000000000000000000" charset="0"/>
              <a:buChar char="n"/>
            </a:pPr>
            <a:r>
              <a:rPr lang="zh-CN" altLang="en-US" sz="1800" b="1" dirty="0" smtClean="0">
                <a:solidFill>
                  <a:srgbClr val="002060"/>
                </a:solidFill>
                <a:latin typeface="微软雅黑" panose="020B0503020204020204" pitchFamily="34" charset="-122"/>
                <a:ea typeface="微软雅黑" panose="020B0503020204020204" pitchFamily="34" charset="-122"/>
              </a:rPr>
              <a:t>数据接收过程需调整相位实现数据对齐</a:t>
            </a:r>
            <a:endParaRPr lang="zh-CN" altLang="en-US" sz="1800" b="1" dirty="0" smtClean="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项目</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进展 </a:t>
            </a:r>
            <a:r>
              <a:rPr lang="en-US" altLang="zh-CN"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smtClean="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读出电子学设计</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1"/>
          <a:srcRect r="25509"/>
          <a:stretch>
            <a:fillRect/>
          </a:stretch>
        </p:blipFill>
        <p:spPr>
          <a:xfrm>
            <a:off x="655215" y="1210468"/>
            <a:ext cx="2414980" cy="2622623"/>
          </a:xfrm>
          <a:prstGeom prst="rect">
            <a:avLst/>
          </a:prstGeom>
        </p:spPr>
      </p:pic>
      <p:sp>
        <p:nvSpPr>
          <p:cNvPr id="9" name="TextBox 33"/>
          <p:cNvSpPr txBox="1">
            <a:spLocks noChangeArrowheads="1"/>
          </p:cNvSpPr>
          <p:nvPr/>
        </p:nvSpPr>
        <p:spPr bwMode="auto">
          <a:xfrm>
            <a:off x="1015433" y="4578235"/>
            <a:ext cx="5524480" cy="1492716"/>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lnSpc>
                <a:spcPct val="150000"/>
              </a:lnSpc>
              <a:buClr>
                <a:srgbClr val="0B3491"/>
              </a:buClr>
              <a:buFont typeface="Wingdings" panose="05000000000000000000" charset="0"/>
              <a:buChar char="n"/>
            </a:pPr>
            <a:r>
              <a:rPr lang="zh-CN" altLang="en-US" dirty="0">
                <a:solidFill>
                  <a:srgbClr val="002060"/>
                </a:solidFill>
                <a:sym typeface="+mn-ea"/>
              </a:rPr>
              <a:t>已</a:t>
            </a:r>
            <a:r>
              <a:rPr lang="zh-CN" altLang="en-US" dirty="0" smtClean="0">
                <a:solidFill>
                  <a:srgbClr val="002060"/>
                </a:solidFill>
                <a:sym typeface="+mn-ea"/>
              </a:rPr>
              <a:t>完成第一版读出电子学原型电路的硬件设计工作</a:t>
            </a:r>
            <a:endParaRPr lang="en-US" altLang="zh-CN" dirty="0" smtClean="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smtClean="0">
                <a:solidFill>
                  <a:srgbClr val="002060"/>
                </a:solidFill>
                <a:sym typeface="+mn-ea"/>
              </a:rPr>
              <a:t>完成</a:t>
            </a:r>
            <a:r>
              <a:rPr lang="en-US" altLang="zh-CN" dirty="0" smtClean="0">
                <a:solidFill>
                  <a:srgbClr val="002060"/>
                </a:solidFill>
                <a:sym typeface="+mn-ea"/>
              </a:rPr>
              <a:t>FPGA</a:t>
            </a:r>
            <a:r>
              <a:rPr lang="zh-CN" altLang="en-US" dirty="0" smtClean="0">
                <a:solidFill>
                  <a:srgbClr val="002060"/>
                </a:solidFill>
                <a:sym typeface="+mn-ea"/>
              </a:rPr>
              <a:t>逻辑开发</a:t>
            </a:r>
            <a:endParaRPr lang="en-US" altLang="zh-CN" dirty="0" smtClean="0">
              <a:solidFill>
                <a:srgbClr val="002060"/>
              </a:solidFill>
              <a:sym typeface="+mn-ea"/>
            </a:endParaRPr>
          </a:p>
          <a:p>
            <a:pPr marL="285750" indent="-285750">
              <a:lnSpc>
                <a:spcPct val="150000"/>
              </a:lnSpc>
              <a:buClr>
                <a:srgbClr val="0B3491"/>
              </a:buClr>
              <a:buFont typeface="Wingdings" panose="05000000000000000000" charset="0"/>
              <a:buChar char="n"/>
            </a:pPr>
            <a:r>
              <a:rPr lang="zh-CN" altLang="en-US" dirty="0" smtClean="0">
                <a:solidFill>
                  <a:srgbClr val="002060"/>
                </a:solidFill>
                <a:sym typeface="+mn-ea"/>
              </a:rPr>
              <a:t>完成电路</a:t>
            </a:r>
            <a:r>
              <a:rPr lang="zh-CN" altLang="en-US" dirty="0" smtClean="0">
                <a:solidFill>
                  <a:srgbClr val="002060"/>
                </a:solidFill>
                <a:sym typeface="+mn-ea"/>
              </a:rPr>
              <a:t>的制作、焊接</a:t>
            </a:r>
            <a:r>
              <a:rPr lang="zh-CN" altLang="en-US" dirty="0" smtClean="0">
                <a:solidFill>
                  <a:srgbClr val="002060"/>
                </a:solidFill>
                <a:sym typeface="+mn-ea"/>
              </a:rPr>
              <a:t>和初步测试</a:t>
            </a:r>
            <a:endParaRPr lang="en-US" altLang="zh-CN" dirty="0">
              <a:solidFill>
                <a:srgbClr val="002060"/>
              </a:solidFill>
              <a:sym typeface="+mn-ea"/>
            </a:endParaRPr>
          </a:p>
        </p:txBody>
      </p:sp>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5486" t="21474" r="10712"/>
          <a:stretch>
            <a:fillRect/>
          </a:stretch>
        </p:blipFill>
        <p:spPr bwMode="auto">
          <a:xfrm rot="16200000">
            <a:off x="3712743" y="1043140"/>
            <a:ext cx="2366701" cy="2957277"/>
          </a:xfrm>
          <a:prstGeom prst="rect">
            <a:avLst/>
          </a:prstGeom>
          <a:noFill/>
          <a:ln>
            <a:noFill/>
          </a:ln>
        </p:spPr>
      </p:pic>
      <p:pic>
        <p:nvPicPr>
          <p:cNvPr id="3" name="图片 2"/>
          <p:cNvPicPr>
            <a:picLocks noChangeAspect="1"/>
          </p:cNvPicPr>
          <p:nvPr/>
        </p:nvPicPr>
        <p:blipFill>
          <a:blip r:embed="rId3"/>
          <a:stretch>
            <a:fillRect/>
          </a:stretch>
        </p:blipFill>
        <p:spPr>
          <a:xfrm>
            <a:off x="7048421" y="1064639"/>
            <a:ext cx="3962479" cy="2914278"/>
          </a:xfrm>
          <a:prstGeom prst="rect">
            <a:avLst/>
          </a:prstGeom>
        </p:spPr>
      </p:pic>
      <p:pic>
        <p:nvPicPr>
          <p:cNvPr id="4" name="图片 3"/>
          <p:cNvPicPr>
            <a:picLocks noChangeAspect="1"/>
          </p:cNvPicPr>
          <p:nvPr/>
        </p:nvPicPr>
        <p:blipFill>
          <a:blip r:embed="rId4"/>
          <a:stretch>
            <a:fillRect/>
          </a:stretch>
        </p:blipFill>
        <p:spPr>
          <a:xfrm>
            <a:off x="7240380" y="4058194"/>
            <a:ext cx="3578560" cy="279980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a:spLocks noChangeArrowheads="1"/>
          </p:cNvSpPr>
          <p:nvPr/>
        </p:nvSpPr>
        <p:spPr bwMode="auto">
          <a:xfrm>
            <a:off x="264695" y="167761"/>
            <a:ext cx="116453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代表性成果：</a:t>
            </a:r>
            <a:r>
              <a:rPr lang="en-US" altLang="zh-CN"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endParaRPr lang="zh-CN" altLang="en-US" sz="28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82000" y="788463"/>
            <a:ext cx="11628000" cy="0"/>
            <a:chOff x="419290" y="788463"/>
            <a:chExt cx="11628000" cy="0"/>
          </a:xfrm>
        </p:grpSpPr>
        <p:cxnSp>
          <p:nvCxnSpPr>
            <p:cNvPr id="28" name="直接连接符 27"/>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TextBox 33"/>
          <p:cNvSpPr txBox="1">
            <a:spLocks noChangeArrowheads="1"/>
          </p:cNvSpPr>
          <p:nvPr/>
        </p:nvSpPr>
        <p:spPr bwMode="auto">
          <a:xfrm>
            <a:off x="264694" y="909955"/>
            <a:ext cx="11645305" cy="475615"/>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  </a:t>
            </a:r>
            <a:r>
              <a:rPr lang="zh-CN" altLang="en-US" sz="2000" dirty="0">
                <a:solidFill>
                  <a:srgbClr val="002060"/>
                </a:solidFill>
                <a:sym typeface="+mn-ea"/>
              </a:rPr>
              <a:t>发表高水平学术论文</a:t>
            </a:r>
            <a:r>
              <a:rPr lang="en-US" altLang="zh-CN" sz="2000" dirty="0">
                <a:solidFill>
                  <a:srgbClr val="002060"/>
                </a:solidFill>
                <a:sym typeface="+mn-ea"/>
              </a:rPr>
              <a:t>10</a:t>
            </a:r>
            <a:r>
              <a:rPr lang="zh-CN" altLang="en-US" sz="2000" dirty="0">
                <a:solidFill>
                  <a:srgbClr val="002060"/>
                </a:solidFill>
                <a:sym typeface="+mn-ea"/>
              </a:rPr>
              <a:t>篇</a:t>
            </a:r>
            <a:endParaRPr lang="zh-CN" altLang="en-US" sz="2000" dirty="0">
              <a:solidFill>
                <a:srgbClr val="002060"/>
              </a:solidFill>
              <a:sym typeface="+mn-ea"/>
            </a:endParaRPr>
          </a:p>
        </p:txBody>
      </p:sp>
      <p:sp>
        <p:nvSpPr>
          <p:cNvPr id="31" name="标题 1"/>
          <p:cNvSpPr>
            <a:spLocks noGrp="1"/>
          </p:cNvSpPr>
          <p:nvPr/>
        </p:nvSpPr>
        <p:spPr>
          <a:xfrm>
            <a:off x="9312710" y="173206"/>
            <a:ext cx="1106270" cy="494665"/>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200" b="1" kern="1200">
                <a:solidFill>
                  <a:srgbClr val="00206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mj-cs"/>
              </a:defRPr>
            </a:lvl1pPr>
          </a:lstStyle>
          <a:p>
            <a:endParaRPr lang="zh-CN" altLang="en-US" sz="1800" dirty="0">
              <a:solidFill>
                <a:schemeClr val="bg1">
                  <a:lumMod val="50000"/>
                </a:schemeClr>
              </a:solidFill>
              <a:effectLst/>
              <a:sym typeface="+mn-ea"/>
            </a:endParaRPr>
          </a:p>
        </p:txBody>
      </p:sp>
      <p:sp>
        <p:nvSpPr>
          <p:cNvPr id="35" name="圆角矩形 50"/>
          <p:cNvSpPr/>
          <p:nvPr/>
        </p:nvSpPr>
        <p:spPr>
          <a:xfrm>
            <a:off x="527050" y="1921510"/>
            <a:ext cx="11061065" cy="4369435"/>
          </a:xfrm>
          <a:prstGeom prst="roundRect">
            <a:avLst>
              <a:gd name="adj" fmla="val 0"/>
            </a:avLst>
          </a:prstGeom>
          <a:solidFill>
            <a:schemeClr val="bg1"/>
          </a:solidFill>
          <a:ln w="9525">
            <a:solidFill>
              <a:srgbClr val="00478B">
                <a:alpha val="5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2"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520065" y="2032000"/>
            <a:ext cx="10915650" cy="4154170"/>
          </a:xfrm>
          <a:prstGeom prst="rect">
            <a:avLst/>
          </a:prstGeom>
        </p:spPr>
        <p:txBody>
          <a:bodyPr wrap="square">
            <a:spAutoFit/>
          </a:bodyPr>
          <a:lstStyle/>
          <a:p>
            <a:pPr marL="342900" lvl="0" indent="-342900" algn="just">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Weiming Yang, Jia Wang, Xiayu Wang, et al. A Radiation Tolerant CMOS Voltage Reference Circuit for High Energy Physics Experiments, The 10th International Conference on Integrated Circuits and Microsystems, 391-396. </a:t>
            </a:r>
            <a:r>
              <a:rPr lang="zh-CN" altLang="en-US" sz="1200" dirty="0" err="1">
                <a:latin typeface="Times New Roman" panose="02020603050405020304" pitchFamily="18" charset="0"/>
                <a:ea typeface="宋体" panose="02010600030101010101" pitchFamily="2" charset="-122"/>
                <a:cs typeface="宋体" panose="02010600030101010101" pitchFamily="2" charset="-122"/>
                <a:sym typeface="+mn-ea"/>
              </a:rPr>
              <a:t>第一标注</a:t>
            </a:r>
            <a:endParaRPr lang="zh-CN" altLang="en-US" sz="1200" dirty="0" err="1">
              <a:latin typeface="Times New Roman" panose="02020603050405020304" pitchFamily="18" charset="0"/>
              <a:ea typeface="宋体" panose="02010600030101010101" pitchFamily="2" charset="-122"/>
              <a:cs typeface="宋体" panose="02010600030101010101" pitchFamily="2" charset="-122"/>
              <a:sym typeface="+mn-ea"/>
            </a:endParaRPr>
          </a:p>
          <a:p>
            <a:pPr marL="342900" lvl="0" indent="-342900" algn="just">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Zhang X, Bai R, Fu Y, Hao Y, Peng X, Wang J, Ge B, Liu J, Hu Y, Ouyang X, Jie W, Xu Y. High energy resolution CsPbBr3 alpha particle detector with a full-customized readout application specific integrated circuit. Nat Commun. 2024 Jul 27;15(1):6333. 第二标注</a:t>
            </a:r>
            <a:endParaRPr lang="en-US" altLang="zh-CN" sz="1200" dirty="0" err="1">
              <a:latin typeface="Times New Roman" panose="02020603050405020304" pitchFamily="18" charset="0"/>
              <a:ea typeface="宋体" panose="02010600030101010101" pitchFamily="2" charset="-122"/>
              <a:cs typeface="宋体" panose="02010600030101010101" pitchFamily="2" charset="-122"/>
            </a:endParaRPr>
          </a:p>
          <a:p>
            <a:pPr marL="342900" lvl="0" indent="-342900" algn="just">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rPr>
              <a:t>Dongwei</a:t>
            </a:r>
            <a:r>
              <a:rPr lang="en-US" altLang="zh-CN" sz="1200" dirty="0">
                <a:latin typeface="Times New Roman" panose="02020603050405020304" pitchFamily="18" charset="0"/>
                <a:ea typeface="宋体" panose="02010600030101010101" pitchFamily="2" charset="-122"/>
                <a:cs typeface="宋体" panose="02010600030101010101" pitchFamily="2" charset="-122"/>
              </a:rPr>
              <a:t> Xuan, Jiajun Qin*,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Lailin</a:t>
            </a:r>
            <a:r>
              <a:rPr lang="en-US" altLang="zh-CN" sz="1200" dirty="0">
                <a:latin typeface="Times New Roman" panose="02020603050405020304" pitchFamily="18" charset="0"/>
                <a:ea typeface="宋体" panose="02010600030101010101" pitchFamily="2" charset="-122"/>
                <a:cs typeface="宋体" panose="02010600030101010101" pitchFamily="2" charset="-122"/>
              </a:rPr>
              <a:t> Xu,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Jiacheng</a:t>
            </a:r>
            <a:r>
              <a:rPr lang="en-US" altLang="zh-CN" sz="1200" dirty="0">
                <a:latin typeface="Times New Roman" panose="02020603050405020304" pitchFamily="18" charset="0"/>
                <a:ea typeface="宋体" panose="02010600030101010101" pitchFamily="2" charset="-122"/>
                <a:cs typeface="宋体" panose="02010600030101010101" pitchFamily="2" charset="-122"/>
              </a:rPr>
              <a:t>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Guo</a:t>
            </a:r>
            <a:r>
              <a:rPr lang="en-US" altLang="zh-CN" sz="1200" dirty="0">
                <a:latin typeface="Times New Roman" panose="02020603050405020304" pitchFamily="18" charset="0"/>
                <a:ea typeface="宋体" panose="02010600030101010101" pitchFamily="2" charset="-122"/>
                <a:cs typeface="宋体" panose="02010600030101010101" pitchFamily="2" charset="-122"/>
              </a:rPr>
              <a:t>,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Xinyu</a:t>
            </a:r>
            <a:r>
              <a:rPr lang="en-US" altLang="zh-CN" sz="1200" dirty="0">
                <a:latin typeface="Times New Roman" panose="02020603050405020304" pitchFamily="18" charset="0"/>
                <a:ea typeface="宋体" panose="02010600030101010101" pitchFamily="2" charset="-122"/>
                <a:cs typeface="宋体" panose="02010600030101010101" pitchFamily="2" charset="-122"/>
              </a:rPr>
              <a:t> Bin,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Ruiyang</a:t>
            </a:r>
            <a:r>
              <a:rPr lang="en-US" altLang="zh-CN" sz="1200" dirty="0">
                <a:latin typeface="Times New Roman" panose="02020603050405020304" pitchFamily="18" charset="0"/>
                <a:ea typeface="宋体" panose="02010600030101010101" pitchFamily="2" charset="-122"/>
                <a:cs typeface="宋体" panose="02010600030101010101" pitchFamily="2" charset="-122"/>
              </a:rPr>
              <a:t> Zhang,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Boyu</a:t>
            </a:r>
            <a:r>
              <a:rPr lang="en-US" altLang="zh-CN" sz="1200" dirty="0">
                <a:latin typeface="Times New Roman" panose="02020603050405020304" pitchFamily="18" charset="0"/>
                <a:ea typeface="宋体" panose="02010600030101010101" pitchFamily="2" charset="-122"/>
                <a:cs typeface="宋体" panose="02010600030101010101" pitchFamily="2" charset="-122"/>
              </a:rPr>
              <a:t> Cheng,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Hongzhang</a:t>
            </a:r>
            <a:r>
              <a:rPr lang="en-US" altLang="zh-CN" sz="1200" dirty="0">
                <a:latin typeface="Times New Roman" panose="02020603050405020304" pitchFamily="18" charset="0"/>
                <a:ea typeface="宋体" panose="02010600030101010101" pitchFamily="2" charset="-122"/>
                <a:cs typeface="宋体" panose="02010600030101010101" pitchFamily="2" charset="-122"/>
              </a:rPr>
              <a:t>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Xie</a:t>
            </a:r>
            <a:r>
              <a:rPr lang="en-US" altLang="zh-CN" sz="1200" dirty="0">
                <a:latin typeface="Times New Roman" panose="02020603050405020304" pitchFamily="18" charset="0"/>
                <a:ea typeface="宋体" panose="02010600030101010101" pitchFamily="2" charset="-122"/>
                <a:cs typeface="宋体" panose="02010600030101010101" pitchFamily="2" charset="-122"/>
              </a:rPr>
              <a:t>,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Jianbei</a:t>
            </a:r>
            <a:r>
              <a:rPr lang="en-US" altLang="zh-CN" sz="1200" dirty="0">
                <a:latin typeface="Times New Roman" panose="02020603050405020304" pitchFamily="18" charset="0"/>
                <a:ea typeface="宋体" panose="02010600030101010101" pitchFamily="2" charset="-122"/>
                <a:cs typeface="宋体" panose="02010600030101010101" pitchFamily="2" charset="-122"/>
              </a:rPr>
              <a:t> Liu, and Lei Zhao, "CMOS MAPS with a Novel Readout Scheme for High Luminosity Particle Colliders," </a:t>
            </a:r>
            <a:r>
              <a:rPr lang="en-US" altLang="zh-CN" sz="1200" i="1" dirty="0">
                <a:latin typeface="Times New Roman" panose="02020603050405020304" pitchFamily="18" charset="0"/>
                <a:ea typeface="宋体" panose="02010600030101010101" pitchFamily="2" charset="-122"/>
                <a:cs typeface="宋体" panose="02010600030101010101" pitchFamily="2" charset="-122"/>
              </a:rPr>
              <a:t>IEEE Transactions on Nuclear Science</a:t>
            </a:r>
            <a:r>
              <a:rPr lang="en-US" altLang="zh-CN" sz="1200" dirty="0">
                <a:latin typeface="Times New Roman" panose="02020603050405020304" pitchFamily="18" charset="0"/>
                <a:ea typeface="宋体" panose="02010600030101010101" pitchFamily="2" charset="-122"/>
                <a:cs typeface="宋体" panose="02010600030101010101" pitchFamily="2" charset="-122"/>
              </a:rPr>
              <a:t>, vol. 72, no. 3, pp. 217-224, March </a:t>
            </a:r>
            <a:r>
              <a:rPr lang="en-US" altLang="zh-CN" sz="1200" dirty="0" smtClean="0">
                <a:latin typeface="Times New Roman" panose="02020603050405020304" pitchFamily="18" charset="0"/>
                <a:ea typeface="宋体" panose="02010600030101010101" pitchFamily="2" charset="-122"/>
                <a:cs typeface="宋体" panose="02010600030101010101" pitchFamily="2" charset="-122"/>
              </a:rPr>
              <a:t>2025. </a:t>
            </a: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第三标注</a:t>
            </a:r>
            <a:endParaRPr lang="zh-CN" altLang="zh-CN" sz="2000" dirty="0">
              <a:latin typeface="宋体" panose="02010600030101010101" pitchFamily="2" charset="-122"/>
              <a:ea typeface="宋体" panose="02010600030101010101" pitchFamily="2" charset="-122"/>
              <a:cs typeface="宋体" panose="02010600030101010101" pitchFamily="2" charset="-122"/>
            </a:endParaRPr>
          </a:p>
          <a:p>
            <a:pPr marL="342900" lvl="0" indent="-342900" algn="just">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rPr>
              <a:t>Dongwei</a:t>
            </a:r>
            <a:r>
              <a:rPr lang="en-US" altLang="zh-CN" sz="1200" dirty="0">
                <a:latin typeface="Times New Roman" panose="02020603050405020304" pitchFamily="18" charset="0"/>
                <a:ea typeface="宋体" panose="02010600030101010101" pitchFamily="2" charset="-122"/>
                <a:cs typeface="宋体" panose="02010600030101010101" pitchFamily="2" charset="-122"/>
              </a:rPr>
              <a:t> Xuan,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Ruiyang</a:t>
            </a:r>
            <a:r>
              <a:rPr lang="en-US" altLang="zh-CN" sz="1200" dirty="0">
                <a:latin typeface="Times New Roman" panose="02020603050405020304" pitchFamily="18" charset="0"/>
                <a:ea typeface="宋体" panose="02010600030101010101" pitchFamily="2" charset="-122"/>
                <a:cs typeface="宋体" panose="02010600030101010101" pitchFamily="2" charset="-122"/>
              </a:rPr>
              <a:t> Zhang, Jiajun Qin,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Hao</a:t>
            </a:r>
            <a:r>
              <a:rPr lang="en-US" altLang="zh-CN" sz="1200" dirty="0">
                <a:latin typeface="Times New Roman" panose="02020603050405020304" pitchFamily="18" charset="0"/>
                <a:ea typeface="宋体" panose="02010600030101010101" pitchFamily="2" charset="-122"/>
                <a:cs typeface="宋体" panose="02010600030101010101" pitchFamily="2" charset="-122"/>
              </a:rPr>
              <a:t> Han,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Xinyu</a:t>
            </a:r>
            <a:r>
              <a:rPr lang="en-US" altLang="zh-CN" sz="1200" dirty="0">
                <a:latin typeface="Times New Roman" panose="02020603050405020304" pitchFamily="18" charset="0"/>
                <a:ea typeface="宋体" panose="02010600030101010101" pitchFamily="2" charset="-122"/>
                <a:cs typeface="宋体" panose="02010600030101010101" pitchFamily="2" charset="-122"/>
              </a:rPr>
              <a:t> Bin,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Zihan</a:t>
            </a:r>
            <a:r>
              <a:rPr lang="en-US" altLang="zh-CN" sz="1200" dirty="0">
                <a:latin typeface="Times New Roman" panose="02020603050405020304" pitchFamily="18" charset="0"/>
                <a:ea typeface="宋体" panose="02010600030101010101" pitchFamily="2" charset="-122"/>
                <a:cs typeface="宋体" panose="02010600030101010101" pitchFamily="2" charset="-122"/>
              </a:rPr>
              <a:t> Xu, Lei Zhao,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Jianbei</a:t>
            </a:r>
            <a:r>
              <a:rPr lang="en-US" altLang="zh-CN" sz="1200" dirty="0">
                <a:latin typeface="Times New Roman" panose="02020603050405020304" pitchFamily="18" charset="0"/>
                <a:ea typeface="宋体" panose="02010600030101010101" pitchFamily="2" charset="-122"/>
                <a:cs typeface="宋体" panose="02010600030101010101" pitchFamily="2" charset="-122"/>
              </a:rPr>
              <a:t> Liu, Liang Zhang,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Anqing</a:t>
            </a:r>
            <a:r>
              <a:rPr lang="en-US" altLang="zh-CN" sz="1200" dirty="0">
                <a:latin typeface="Times New Roman" panose="02020603050405020304" pitchFamily="18" charset="0"/>
                <a:ea typeface="宋体" panose="02010600030101010101" pitchFamily="2" charset="-122"/>
                <a:cs typeface="宋体" panose="02010600030101010101" pitchFamily="2" charset="-122"/>
              </a:rPr>
              <a:t> Wang,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Aodong</a:t>
            </a:r>
            <a:r>
              <a:rPr lang="en-US" altLang="zh-CN" sz="1200" dirty="0">
                <a:latin typeface="Times New Roman" panose="02020603050405020304" pitchFamily="18" charset="0"/>
                <a:ea typeface="宋体" panose="02010600030101010101" pitchFamily="2" charset="-122"/>
                <a:cs typeface="宋体" panose="02010600030101010101" pitchFamily="2" charset="-122"/>
              </a:rPr>
              <a:t> Song,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Xiangming</a:t>
            </a:r>
            <a:r>
              <a:rPr lang="en-US" altLang="zh-CN" sz="1200" dirty="0">
                <a:latin typeface="Times New Roman" panose="02020603050405020304" pitchFamily="18" charset="0"/>
                <a:ea typeface="宋体" panose="02010600030101010101" pitchFamily="2" charset="-122"/>
                <a:cs typeface="宋体" panose="02010600030101010101" pitchFamily="2" charset="-122"/>
              </a:rPr>
              <a:t> Sun, Le Xiao, </a:t>
            </a:r>
            <a:r>
              <a:rPr lang="en-US" altLang="zh-CN" sz="1200" dirty="0" err="1">
                <a:latin typeface="Times New Roman" panose="02020603050405020304" pitchFamily="18" charset="0"/>
                <a:ea typeface="宋体" panose="02010600030101010101" pitchFamily="2" charset="-122"/>
                <a:cs typeface="宋体" panose="02010600030101010101" pitchFamily="2" charset="-122"/>
              </a:rPr>
              <a:t>Lailin</a:t>
            </a:r>
            <a:r>
              <a:rPr lang="en-US" altLang="zh-CN" sz="1200" dirty="0">
                <a:latin typeface="Times New Roman" panose="02020603050405020304" pitchFamily="18" charset="0"/>
                <a:ea typeface="宋体" panose="02010600030101010101" pitchFamily="2" charset="-122"/>
                <a:cs typeface="宋体" panose="02010600030101010101" pitchFamily="2" charset="-122"/>
              </a:rPr>
              <a:t> Xu*, “A low power monolithic active pixel sensor prototype for the STCF inner tracker,” </a:t>
            </a:r>
            <a:r>
              <a:rPr lang="en-US" altLang="zh-CN" sz="1200" i="1" dirty="0">
                <a:latin typeface="Times New Roman" panose="02020603050405020304" pitchFamily="18" charset="0"/>
                <a:ea typeface="宋体" panose="02010600030101010101" pitchFamily="2" charset="-122"/>
                <a:cs typeface="宋体" panose="02010600030101010101" pitchFamily="2" charset="-122"/>
              </a:rPr>
              <a:t>Nuclear Inst. and Methods in Physics Research, A.</a:t>
            </a:r>
            <a:r>
              <a:rPr lang="en-US" altLang="zh-CN" sz="1200" dirty="0">
                <a:latin typeface="Times New Roman" panose="02020603050405020304" pitchFamily="18" charset="0"/>
                <a:ea typeface="宋体" panose="02010600030101010101" pitchFamily="2" charset="-122"/>
                <a:cs typeface="宋体" panose="02010600030101010101" pitchFamily="2" charset="-122"/>
              </a:rPr>
              <a:t> vol. 1080, 170725, </a:t>
            </a:r>
            <a:r>
              <a:rPr lang="en-US" altLang="zh-CN" sz="1200" dirty="0" smtClean="0">
                <a:latin typeface="Times New Roman" panose="02020603050405020304" pitchFamily="18" charset="0"/>
                <a:ea typeface="宋体" panose="02010600030101010101" pitchFamily="2" charset="-122"/>
                <a:cs typeface="宋体" panose="02010600030101010101" pitchFamily="2" charset="-122"/>
              </a:rPr>
              <a:t>2025.</a:t>
            </a:r>
            <a:r>
              <a:rPr lang="zh-CN" altLang="en-US" sz="1200" dirty="0" smtClean="0">
                <a:latin typeface="Times New Roman" panose="02020603050405020304" pitchFamily="18" charset="0"/>
                <a:ea typeface="宋体" panose="02010600030101010101" pitchFamily="2" charset="-122"/>
                <a:cs typeface="宋体" panose="02010600030101010101" pitchFamily="2" charset="-122"/>
              </a:rPr>
              <a:t>第二标注</a:t>
            </a:r>
            <a:endParaRPr lang="zh-CN" altLang="en-US" sz="1200" dirty="0" smtClean="0">
              <a:latin typeface="Times New Roman" panose="02020603050405020304" pitchFamily="18" charset="0"/>
              <a:ea typeface="宋体" panose="02010600030101010101" pitchFamily="2" charset="-122"/>
              <a:cs typeface="宋体" panose="02010600030101010101" pitchFamily="2" charset="-122"/>
            </a:endParaRPr>
          </a:p>
          <a:p>
            <a:pPr marL="342900" lvl="0" indent="-342900" algn="just">
              <a:buFont typeface="+mj-lt"/>
              <a:buAutoNum type="arabicPeriod"/>
            </a:pPr>
            <a:r>
              <a:rPr lang="en-US" altLang="zh-CN" sz="1200" dirty="0" err="1" smtClean="0">
                <a:latin typeface="Times New Roman" panose="02020603050405020304" pitchFamily="18" charset="0"/>
                <a:ea typeface="宋体" panose="02010600030101010101" pitchFamily="2" charset="-122"/>
                <a:cs typeface="宋体" panose="02010600030101010101" pitchFamily="2" charset="-122"/>
                <a:sym typeface="+mn-ea"/>
              </a:rPr>
              <a:t>Ruiyang</a:t>
            </a:r>
            <a:r>
              <a:rPr lang="en-US" altLang="zh-CN" sz="1200" dirty="0" smtClean="0">
                <a:latin typeface="Times New Roman" panose="02020603050405020304" pitchFamily="18" charset="0"/>
                <a:ea typeface="宋体" panose="02010600030101010101" pitchFamily="2" charset="-122"/>
                <a:cs typeface="宋体" panose="02010600030101010101" pitchFamily="2" charset="-122"/>
                <a:sym typeface="+mn-ea"/>
              </a:rPr>
              <a:t> </a:t>
            </a:r>
            <a:r>
              <a:rPr lang="en-US" altLang="zh-CN" sz="1200" dirty="0">
                <a:latin typeface="Times New Roman" panose="02020603050405020304" pitchFamily="18" charset="0"/>
                <a:ea typeface="宋体" panose="02010600030101010101" pitchFamily="2" charset="-122"/>
                <a:cs typeface="宋体" panose="02010600030101010101" pitchFamily="2" charset="-122"/>
                <a:sym typeface="+mn-ea"/>
              </a:rPr>
              <a:t>Zhang, </a:t>
            </a: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Dongwei</a:t>
            </a:r>
            <a:r>
              <a:rPr lang="en-US" altLang="zh-CN" sz="1200" dirty="0">
                <a:latin typeface="Times New Roman" panose="02020603050405020304" pitchFamily="18" charset="0"/>
                <a:ea typeface="宋体" panose="02010600030101010101" pitchFamily="2" charset="-122"/>
                <a:cs typeface="宋体" panose="02010600030101010101" pitchFamily="2" charset="-122"/>
                <a:sym typeface="+mn-ea"/>
              </a:rPr>
              <a:t> Xuan, Jiajun Qin, Lei Zhao, Le Xiao, </a:t>
            </a: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Xiangming</a:t>
            </a:r>
            <a:r>
              <a:rPr lang="en-US" altLang="zh-CN" sz="1200" dirty="0">
                <a:latin typeface="Times New Roman" panose="02020603050405020304" pitchFamily="18" charset="0"/>
                <a:ea typeface="宋体" panose="02010600030101010101" pitchFamily="2" charset="-122"/>
                <a:cs typeface="宋体" panose="02010600030101010101" pitchFamily="2" charset="-122"/>
                <a:sym typeface="+mn-ea"/>
              </a:rPr>
              <a:t> Sun, </a:t>
            </a: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Lailin</a:t>
            </a:r>
            <a:r>
              <a:rPr lang="en-US" altLang="zh-CN" sz="1200" dirty="0">
                <a:latin typeface="Times New Roman" panose="02020603050405020304" pitchFamily="18" charset="0"/>
                <a:ea typeface="宋体" panose="02010600030101010101" pitchFamily="2" charset="-122"/>
                <a:cs typeface="宋体" panose="02010600030101010101" pitchFamily="2" charset="-122"/>
                <a:sym typeface="+mn-ea"/>
              </a:rPr>
              <a:t> Xu*, and </a:t>
            </a: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Jianbei</a:t>
            </a:r>
            <a:r>
              <a:rPr lang="en-US" altLang="zh-CN" sz="1200" dirty="0">
                <a:latin typeface="Times New Roman" panose="02020603050405020304" pitchFamily="18" charset="0"/>
                <a:ea typeface="宋体" panose="02010600030101010101" pitchFamily="2" charset="-122"/>
                <a:cs typeface="宋体" panose="02010600030101010101" pitchFamily="2" charset="-122"/>
                <a:sym typeface="+mn-ea"/>
              </a:rPr>
              <a:t> Liu*, “Simulation of MAPS and a MAPS-based inner tracker for the Super Tau-Charm Facility.” </a:t>
            </a:r>
            <a:r>
              <a:rPr lang="en-US" altLang="zh-CN" sz="1200" i="1" dirty="0">
                <a:latin typeface="Times New Roman" panose="02020603050405020304" pitchFamily="18" charset="0"/>
                <a:ea typeface="宋体" panose="02010600030101010101" pitchFamily="2" charset="-122"/>
                <a:cs typeface="宋体" panose="02010600030101010101" pitchFamily="2" charset="-122"/>
                <a:sym typeface="+mn-ea"/>
              </a:rPr>
              <a:t>Nuclear Inst. and Methods in Physics Research, A</a:t>
            </a:r>
            <a:r>
              <a:rPr lang="en-US" altLang="zh-CN" sz="1200" dirty="0">
                <a:latin typeface="Times New Roman" panose="02020603050405020304" pitchFamily="18" charset="0"/>
                <a:ea typeface="宋体" panose="02010600030101010101" pitchFamily="2" charset="-122"/>
                <a:cs typeface="宋体" panose="02010600030101010101" pitchFamily="2" charset="-122"/>
                <a:sym typeface="+mn-ea"/>
              </a:rPr>
              <a:t>. vol. 1087, 171383, </a:t>
            </a:r>
            <a:r>
              <a:rPr lang="en-US" altLang="zh-CN" sz="1200" dirty="0" smtClean="0">
                <a:latin typeface="Times New Roman" panose="02020603050405020304" pitchFamily="18" charset="0"/>
                <a:ea typeface="宋体" panose="02010600030101010101" pitchFamily="2" charset="-122"/>
                <a:cs typeface="宋体" panose="02010600030101010101" pitchFamily="2" charset="-122"/>
                <a:sym typeface="+mn-ea"/>
              </a:rPr>
              <a:t>2026. </a:t>
            </a:r>
            <a:r>
              <a:rPr lang="zh-CN" altLang="en-US" sz="1200" dirty="0" smtClean="0">
                <a:latin typeface="Times New Roman" panose="02020603050405020304" pitchFamily="18" charset="0"/>
                <a:ea typeface="宋体" panose="02010600030101010101" pitchFamily="2" charset="-122"/>
                <a:cs typeface="宋体" panose="02010600030101010101" pitchFamily="2" charset="-122"/>
                <a:sym typeface="+mn-ea"/>
              </a:rPr>
              <a:t>第二标注</a:t>
            </a:r>
            <a:endParaRPr lang="zh-CN" altLang="en-US" sz="1200" dirty="0" smtClean="0">
              <a:latin typeface="Times New Roman" panose="02020603050405020304" pitchFamily="18" charset="0"/>
              <a:ea typeface="宋体" panose="02010600030101010101" pitchFamily="2" charset="-122"/>
              <a:cs typeface="宋体" panose="02010600030101010101" pitchFamily="2" charset="-122"/>
            </a:endParaRPr>
          </a:p>
          <a:p>
            <a:pPr marL="342900" indent="-342900" algn="just">
              <a:buClrTx/>
              <a:buSzTx/>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Weiming Yang, Jia Wang, Xiayu Wang, et al. A Radiation Tolerant CMOS Voltage Reference Circuit for High Energy Physics Experiments, The 10th International Conference on Integrated Circuits and Microsystems, 391-396. 第一标注</a:t>
            </a:r>
            <a:endParaRPr lang="en-US" altLang="zh-CN" sz="1200" dirty="0" err="1">
              <a:latin typeface="Times New Roman" panose="02020603050405020304" pitchFamily="18" charset="0"/>
              <a:ea typeface="宋体" panose="02010600030101010101" pitchFamily="2" charset="-122"/>
              <a:cs typeface="宋体" panose="02010600030101010101" pitchFamily="2" charset="-122"/>
            </a:endParaRPr>
          </a:p>
          <a:p>
            <a:pPr marL="342900" indent="-342900" algn="just">
              <a:buClrTx/>
              <a:buSzTx/>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Liu C , Zheng R , Wang J ,et al. Low-noise and high-rate front-end ASIC for APD detectors in STCF ECAL.NUCLEAR SCIENCE AND TECHNIQUES, 2025(4). 第三标注</a:t>
            </a:r>
            <a:endParaRPr lang="en-US" altLang="zh-CN" sz="1200" dirty="0" err="1">
              <a:latin typeface="Times New Roman" panose="02020603050405020304" pitchFamily="18" charset="0"/>
              <a:ea typeface="宋体" panose="02010600030101010101" pitchFamily="2" charset="-122"/>
              <a:cs typeface="宋体" panose="02010600030101010101" pitchFamily="2" charset="-122"/>
            </a:endParaRPr>
          </a:p>
          <a:p>
            <a:pPr marL="342900" indent="-342900" algn="just">
              <a:buClrTx/>
              <a:buSzTx/>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Ziwei Zhao, Ran Zheng, Jia Wang, Xiaomin Wei, Feifei Xue, Ruiguang Zhao, Yongcai Hu, A 16-channel, multi-level Time-to-Digital Converter for high precision ToF measurement, Microelectronics Journal, Volume 160, 2025, 106669. 第四标注</a:t>
            </a:r>
            <a:endPar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endParaRPr>
          </a:p>
          <a:p>
            <a:pPr marL="342900" indent="-342900" algn="just">
              <a:buClrTx/>
              <a:buSzTx/>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5.Xu R , Zheng R , Zhao R ,et al.Gamma-Ray Incident Dose Detection Method Using Commercial-off-the-shelf (COTS) Image Sensors[C]//2025 IEEE 20th Conference on Industrial Electronics and Applications (ICIEA).0[2026-09-03].DOI:10.1109/ICIEA65512.2025.</a:t>
            </a:r>
            <a:r>
              <a:rPr lang="zh-CN" altLang="en-US" sz="1200" dirty="0" err="1">
                <a:latin typeface="Times New Roman" panose="02020603050405020304" pitchFamily="18" charset="0"/>
                <a:ea typeface="宋体" panose="02010600030101010101" pitchFamily="2" charset="-122"/>
                <a:cs typeface="宋体" panose="02010600030101010101" pitchFamily="2" charset="-122"/>
                <a:sym typeface="+mn-ea"/>
              </a:rPr>
              <a:t>第五标注</a:t>
            </a:r>
            <a:endParaRPr lang="zh-CN" altLang="en-US" sz="1200" dirty="0" err="1">
              <a:latin typeface="Times New Roman" panose="02020603050405020304" pitchFamily="18" charset="0"/>
              <a:ea typeface="宋体" panose="02010600030101010101" pitchFamily="2" charset="-122"/>
              <a:cs typeface="宋体" panose="02010600030101010101" pitchFamily="2" charset="-122"/>
              <a:sym typeface="+mn-ea"/>
            </a:endParaRPr>
          </a:p>
          <a:p>
            <a:pPr marL="342900" indent="-342900" algn="just">
              <a:buClrTx/>
              <a:buSzTx/>
              <a:buFont typeface="+mj-lt"/>
              <a:buAutoNum type="arabicPeriod"/>
            </a:pPr>
            <a:r>
              <a:rPr lang="en-US" altLang="zh-CN" sz="1200" dirty="0" err="1">
                <a:latin typeface="Times New Roman" panose="02020603050405020304" pitchFamily="18" charset="0"/>
                <a:ea typeface="宋体" panose="02010600030101010101" pitchFamily="2" charset="-122"/>
                <a:cs typeface="宋体" panose="02010600030101010101" pitchFamily="2" charset="-122"/>
                <a:sym typeface="+mn-ea"/>
              </a:rPr>
              <a:t>6.Zhao Y , Zhao Z , Jiao Y ,et al.Design of a Reusable UVM Verification Framework for Pixel Readout Chips[C]//2025 10th International Conference on Integrated Circuits and Microsystems (ICICM). </a:t>
            </a:r>
            <a:r>
              <a:rPr lang="zh-CN" altLang="en-US" sz="1200" dirty="0" err="1">
                <a:latin typeface="Times New Roman" panose="02020603050405020304" pitchFamily="18" charset="0"/>
                <a:ea typeface="宋体" panose="02010600030101010101" pitchFamily="2" charset="-122"/>
                <a:cs typeface="宋体" panose="02010600030101010101" pitchFamily="2" charset="-122"/>
                <a:sym typeface="+mn-ea"/>
              </a:rPr>
              <a:t>第五标注</a:t>
            </a:r>
            <a:endParaRPr lang="zh-CN" altLang="en-US" sz="1200" dirty="0" err="1">
              <a:latin typeface="Times New Roman" panose="02020603050405020304" pitchFamily="18" charset="0"/>
              <a:ea typeface="宋体" panose="02010600030101010101" pitchFamily="2" charset="-122"/>
              <a:cs typeface="宋体" panose="02010600030101010101" pitchFamily="2" charset="-122"/>
              <a:sym typeface="+mn-ea"/>
            </a:endParaRPr>
          </a:p>
          <a:p>
            <a:pPr marL="342900" lvl="0" indent="-342900" algn="just">
              <a:buClrTx/>
              <a:buSzTx/>
              <a:buFont typeface="+mj-lt"/>
              <a:buAutoNum type="arabicPeriod"/>
            </a:pPr>
            <a:endParaRPr lang="en-US" altLang="zh-CN" sz="1200" dirty="0" err="1">
              <a:latin typeface="Times New Roman" panose="02020603050405020304" pitchFamily="18" charset="0"/>
              <a:ea typeface="宋体" panose="02010600030101010101" pitchFamily="2" charset="-122"/>
              <a:cs typeface="宋体"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1"/>
            </p:custDataLst>
          </p:nvPr>
        </p:nvGrpSpPr>
        <p:grpSpPr>
          <a:xfrm>
            <a:off x="3319697" y="3645760"/>
            <a:ext cx="5395126" cy="1025310"/>
            <a:chOff x="3398437" y="1657575"/>
            <a:chExt cx="5395126" cy="1025310"/>
          </a:xfrm>
        </p:grpSpPr>
        <p:sp>
          <p:nvSpPr>
            <p:cNvPr id="11" name="圆角矩形 4"/>
            <p:cNvSpPr/>
            <p:nvPr>
              <p:custDataLst>
                <p:tags r:id="rId2"/>
              </p:custDataLst>
            </p:nvPr>
          </p:nvSpPr>
          <p:spPr>
            <a:xfrm>
              <a:off x="3398437" y="1657575"/>
              <a:ext cx="5395126" cy="1025310"/>
            </a:xfrm>
            <a:prstGeom prst="roundRect">
              <a:avLst>
                <a:gd name="adj" fmla="val 5758"/>
              </a:avLst>
            </a:prstGeom>
            <a:solidFill>
              <a:srgbClr val="0B3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758164" y="1810702"/>
              <a:ext cx="866210" cy="719057"/>
              <a:chOff x="759821" y="4576732"/>
              <a:chExt cx="622300" cy="516583"/>
            </a:xfrm>
          </p:grpSpPr>
          <p:sp>
            <p:nvSpPr>
              <p:cNvPr id="14" name="椭圆 13"/>
              <p:cNvSpPr/>
              <p:nvPr>
                <p:custDataLst>
                  <p:tags r:id="rId3"/>
                </p:custDataLst>
              </p:nvPr>
            </p:nvSpPr>
            <p:spPr>
              <a:xfrm>
                <a:off x="812680" y="4576732"/>
                <a:ext cx="516583" cy="516583"/>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15" name="文本框 14"/>
              <p:cNvSpPr txBox="1"/>
              <p:nvPr>
                <p:custDataLst>
                  <p:tags r:id="rId4"/>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3" name="矩形 12"/>
            <p:cNvSpPr/>
            <p:nvPr>
              <p:custDataLst>
                <p:tags r:id="rId5"/>
              </p:custDataLst>
            </p:nvPr>
          </p:nvSpPr>
          <p:spPr>
            <a:xfrm>
              <a:off x="4697951" y="1918018"/>
              <a:ext cx="2316480" cy="521970"/>
            </a:xfrm>
            <a:prstGeom prst="rect">
              <a:avLst/>
            </a:prstGeom>
          </p:spPr>
          <p:txBody>
            <a:bodyPr wrap="square">
              <a:spAutoFit/>
            </a:bodyPr>
            <a:lstStyle/>
            <a:p>
              <a:pPr fontAlgn="base">
                <a:spcBef>
                  <a:spcPct val="0"/>
                </a:spcBef>
                <a:spcAft>
                  <a:spcPct val="0"/>
                </a:spcAft>
              </a:pPr>
              <a:r>
                <a:rPr kumimoji="1" lang="zh-CN" altLang="en-US" sz="2800" b="1" dirty="0">
                  <a:solidFill>
                    <a:schemeClr val="bg1"/>
                  </a:solidFill>
                  <a:latin typeface="微软雅黑" panose="020B0503020204020204" pitchFamily="34" charset="-122"/>
                  <a:ea typeface="微软雅黑" panose="020B0503020204020204" pitchFamily="34" charset="-122"/>
                </a:rPr>
                <a:t>项目执行情况</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custDataLst>
              <p:tags r:id="rId6"/>
            </p:custDataLst>
          </p:nvPr>
        </p:nvGrpSpPr>
        <p:grpSpPr>
          <a:xfrm>
            <a:off x="3347002" y="2382344"/>
            <a:ext cx="5395126" cy="1025310"/>
            <a:chOff x="3398437" y="1657575"/>
            <a:chExt cx="5395126" cy="1025310"/>
          </a:xfrm>
        </p:grpSpPr>
        <p:sp>
          <p:nvSpPr>
            <p:cNvPr id="23" name="圆角矩形 4"/>
            <p:cNvSpPr/>
            <p:nvPr>
              <p:custDataLst>
                <p:tags r:id="rId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58164" y="1810702"/>
              <a:ext cx="866210" cy="719057"/>
              <a:chOff x="759821" y="4576732"/>
              <a:chExt cx="622300" cy="516583"/>
            </a:xfrm>
          </p:grpSpPr>
          <p:sp>
            <p:nvSpPr>
              <p:cNvPr id="26" name="椭圆 25"/>
              <p:cNvSpPr/>
              <p:nvPr>
                <p:custDataLst>
                  <p:tags r:id="rId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7" name="文本框 26"/>
              <p:cNvSpPr txBox="1"/>
              <p:nvPr>
                <p:custDataLst>
                  <p:tags r:id="rId9"/>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25" name="矩形 24"/>
            <p:cNvSpPr/>
            <p:nvPr>
              <p:custDataLst>
                <p:tags r:id="rId10"/>
              </p:custDataLst>
            </p:nvPr>
          </p:nvSpPr>
          <p:spPr>
            <a:xfrm>
              <a:off x="4697951" y="1918018"/>
              <a:ext cx="2672080" cy="521970"/>
            </a:xfrm>
            <a:prstGeom prst="rect">
              <a:avLst/>
            </a:prstGeom>
          </p:spPr>
          <p:txBody>
            <a:bodyPr wrap="squar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项目进展和成果</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sp>
        <p:nvSpPr>
          <p:cNvPr id="31" name="TextBox 6"/>
          <p:cNvSpPr txBox="1">
            <a:spLocks noChangeArrowheads="1"/>
          </p:cNvSpPr>
          <p:nvPr/>
        </p:nvSpPr>
        <p:spPr bwMode="auto">
          <a:xfrm>
            <a:off x="264695" y="167761"/>
            <a:ext cx="8488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汇报内容</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2" name="组合 31"/>
          <p:cNvGrpSpPr/>
          <p:nvPr/>
        </p:nvGrpSpPr>
        <p:grpSpPr>
          <a:xfrm>
            <a:off x="282000" y="788463"/>
            <a:ext cx="11628000" cy="0"/>
            <a:chOff x="419290" y="788463"/>
            <a:chExt cx="11628000" cy="0"/>
          </a:xfrm>
        </p:grpSpPr>
        <p:cxnSp>
          <p:nvCxnSpPr>
            <p:cNvPr id="33" name="直接连接符 32"/>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custDataLst>
              <p:tags r:id="rId11"/>
            </p:custDataLst>
          </p:nvPr>
        </p:nvGrpSpPr>
        <p:grpSpPr>
          <a:xfrm>
            <a:off x="3319697" y="4883609"/>
            <a:ext cx="5395126" cy="1025310"/>
            <a:chOff x="3398437" y="1657575"/>
            <a:chExt cx="5395126" cy="1025310"/>
          </a:xfrm>
        </p:grpSpPr>
        <p:sp>
          <p:nvSpPr>
            <p:cNvPr id="3" name="圆角矩形 4"/>
            <p:cNvSpPr/>
            <p:nvPr>
              <p:custDataLst>
                <p:tags r:id="rId12"/>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3758164" y="1810702"/>
              <a:ext cx="866210" cy="719057"/>
              <a:chOff x="759821" y="4576732"/>
              <a:chExt cx="622300" cy="516583"/>
            </a:xfrm>
          </p:grpSpPr>
          <p:sp>
            <p:nvSpPr>
              <p:cNvPr id="5" name="椭圆 4"/>
              <p:cNvSpPr/>
              <p:nvPr>
                <p:custDataLst>
                  <p:tags r:id="rId13"/>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6" name="文本框 5"/>
              <p:cNvSpPr txBox="1"/>
              <p:nvPr>
                <p:custDataLst>
                  <p:tags r:id="rId14"/>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 name="矩形 6"/>
            <p:cNvSpPr/>
            <p:nvPr>
              <p:custDataLst>
                <p:tags r:id="rId15"/>
              </p:custDataLst>
            </p:nvPr>
          </p:nvSpPr>
          <p:spPr>
            <a:xfrm>
              <a:off x="4697951" y="1918018"/>
              <a:ext cx="2316480" cy="521970"/>
            </a:xfrm>
            <a:prstGeom prst="rect">
              <a:avLst/>
            </a:prstGeom>
          </p:spPr>
          <p:txBody>
            <a:bodyPr wrap="squar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项目研究规划</a:t>
              </a:r>
              <a:endParaRPr kumimoji="1" lang="zh-CN" altLang="en-US" sz="2800" b="1" dirty="0">
                <a:solidFill>
                  <a:srgbClr val="0B3491"/>
                </a:solidFill>
                <a:latin typeface="微软雅黑" panose="020B0503020204020204" pitchFamily="34" charset="-122"/>
                <a:ea typeface="微软雅黑" panose="020B0503020204020204" pitchFamily="34" charset="-122"/>
              </a:endParaRPr>
            </a:p>
          </p:txBody>
        </p:sp>
      </p:grpSp>
      <p:grpSp>
        <p:nvGrpSpPr>
          <p:cNvPr id="8" name="组合 7"/>
          <p:cNvGrpSpPr/>
          <p:nvPr>
            <p:custDataLst>
              <p:tags r:id="rId16"/>
            </p:custDataLst>
          </p:nvPr>
        </p:nvGrpSpPr>
        <p:grpSpPr>
          <a:xfrm>
            <a:off x="3331127" y="1227045"/>
            <a:ext cx="5395126" cy="1025310"/>
            <a:chOff x="3398437" y="1657575"/>
            <a:chExt cx="5395126" cy="1025310"/>
          </a:xfrm>
        </p:grpSpPr>
        <p:sp>
          <p:nvSpPr>
            <p:cNvPr id="9" name="圆角矩形 4"/>
            <p:cNvSpPr/>
            <p:nvPr>
              <p:custDataLst>
                <p:tags r:id="rId1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758164" y="1810702"/>
              <a:ext cx="866210" cy="719057"/>
              <a:chOff x="759821" y="4576732"/>
              <a:chExt cx="622300" cy="516583"/>
            </a:xfrm>
          </p:grpSpPr>
          <p:sp>
            <p:nvSpPr>
              <p:cNvPr id="29" name="椭圆 28"/>
              <p:cNvSpPr/>
              <p:nvPr>
                <p:custDataLst>
                  <p:tags r:id="rId1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30" name="文本框 29"/>
              <p:cNvSpPr txBox="1"/>
              <p:nvPr>
                <p:custDataLst>
                  <p:tags r:id="rId19"/>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5" name="矩形 34"/>
            <p:cNvSpPr/>
            <p:nvPr>
              <p:custDataLst>
                <p:tags r:id="rId20"/>
              </p:custDataLst>
            </p:nvPr>
          </p:nvSpPr>
          <p:spPr>
            <a:xfrm>
              <a:off x="4697951" y="1918018"/>
              <a:ext cx="1605280" cy="521970"/>
            </a:xfrm>
            <a:prstGeom prst="rect">
              <a:avLst/>
            </a:prstGeom>
          </p:spPr>
          <p:txBody>
            <a:bodyPr wrap="squar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项目简介</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a:spLocks noChangeArrowheads="1"/>
          </p:cNvSpPr>
          <p:nvPr/>
        </p:nvSpPr>
        <p:spPr bwMode="auto">
          <a:xfrm>
            <a:off x="264695" y="167761"/>
            <a:ext cx="1164530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经费使用情况</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aphicFrame>
        <p:nvGraphicFramePr>
          <p:cNvPr id="2" name="表格 1"/>
          <p:cNvGraphicFramePr/>
          <p:nvPr/>
        </p:nvGraphicFramePr>
        <p:xfrm>
          <a:off x="1985645" y="2467293"/>
          <a:ext cx="8901430" cy="3905885"/>
        </p:xfrm>
        <a:graphic>
          <a:graphicData uri="http://schemas.openxmlformats.org/drawingml/2006/table">
            <a:tbl>
              <a:tblPr/>
              <a:tblGrid>
                <a:gridCol w="448310"/>
                <a:gridCol w="2891155"/>
                <a:gridCol w="1112520"/>
                <a:gridCol w="1018540"/>
                <a:gridCol w="1209040"/>
                <a:gridCol w="1098550"/>
              </a:tblGrid>
              <a:tr h="252095">
                <a:tc rowSpan="3">
                  <a:txBody>
                    <a:bodyPr/>
                    <a:p>
                      <a:pPr marL="386080" indent="-386080"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序号</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rowSpan="3">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科目名称</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gridSpan="3">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预算数</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hMerge="1">
                  <a:tcP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tcPr>
                </a:tc>
                <a:tc hMerge="1">
                  <a:tcPr>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tcPr>
                </a:tc>
                <a:tc rowSpan="2">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累计支出数</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08280">
                <a:tc vMerge="1">
                  <a:tcPr>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tcPr>
                </a:tc>
                <a:tc vMerge="1">
                  <a:tcPr>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批准预算</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预算调整</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调整后预算</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vMerge="1">
                  <a:tcPr>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B w="9525" cap="flat" cmpd="sng">
                      <a:solidFill>
                        <a:srgbClr val="000008"/>
                      </a:solidFill>
                      <a:prstDash val="solid"/>
                      <a:headEnd type="none" w="med" len="med"/>
                      <a:tailEnd type="none" w="med" len="med"/>
                    </a:lnB>
                  </a:tcPr>
                </a:tc>
              </a:tr>
              <a:tr h="244475">
                <a:tc vMerge="1">
                  <a:tcPr>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B w="9525" cap="flat" cmpd="sng">
                      <a:solidFill>
                        <a:srgbClr val="000008"/>
                      </a:solidFill>
                      <a:prstDash val="solid"/>
                      <a:headEnd type="none" w="med" len="med"/>
                      <a:tailEnd type="none" w="med" len="med"/>
                    </a:lnB>
                  </a:tcPr>
                </a:tc>
                <a:tc vMerge="1">
                  <a:tcPr>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B w="9525" cap="flat" cmpd="sng">
                      <a:solidFill>
                        <a:srgbClr val="000008"/>
                      </a:solidFill>
                      <a:prstDash val="solid"/>
                      <a:headEnd type="none" w="med" len="med"/>
                      <a:tailEnd type="none" w="med" len="med"/>
                    </a:lnB>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1</a:t>
                      </a:r>
                      <a:r>
                        <a:rPr lang="zh-CN" sz="1000" b="1">
                          <a:latin typeface="宋体" panose="02010600030101010101" pitchFamily="2" charset="-122"/>
                          <a:ea typeface="宋体" panose="02010600030101010101" pitchFamily="2" charset="-122"/>
                        </a:rPr>
                        <a:t>）</a:t>
                      </a:r>
                      <a:endParaRPr lang="zh-CN" sz="1000" b="1">
                        <a:latin typeface="宋体" panose="02010600030101010101" pitchFamily="2" charset="-122"/>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2</a:t>
                      </a:r>
                      <a:r>
                        <a:rPr lang="zh-CN" sz="1000" b="1">
                          <a:latin typeface="宋体" panose="02010600030101010101" pitchFamily="2" charset="-122"/>
                          <a:ea typeface="宋体" panose="02010600030101010101" pitchFamily="2" charset="-122"/>
                        </a:rPr>
                        <a:t>）</a:t>
                      </a:r>
                      <a:endParaRPr lang="zh-CN" sz="1000" b="1">
                        <a:latin typeface="宋体" panose="02010600030101010101" pitchFamily="2" charset="-122"/>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3</a:t>
                      </a: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a:t>
                      </a: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1</a:t>
                      </a: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a:t>
                      </a: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2</a:t>
                      </a:r>
                      <a:r>
                        <a:rPr lang="zh-CN" sz="1000" b="1">
                          <a:latin typeface="宋体" panose="02010600030101010101" pitchFamily="2" charset="-122"/>
                          <a:ea typeface="宋体" panose="02010600030101010101" pitchFamily="2" charset="-122"/>
                        </a:rPr>
                        <a:t>）</a:t>
                      </a:r>
                      <a:endParaRPr lang="zh-CN" sz="1000" b="1">
                        <a:latin typeface="宋体" panose="02010600030101010101" pitchFamily="2" charset="-122"/>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a:t>
                      </a:r>
                      <a:r>
                        <a:rPr lang="en-US" altLang="zh-CN" sz="1000" b="1">
                          <a:latin typeface="Times New Roman" panose="02020603050405020304"/>
                          <a:ea typeface="宋体" panose="02010600030101010101" pitchFamily="2" charset="-122"/>
                        </a:rPr>
                        <a:t>4</a:t>
                      </a:r>
                      <a:r>
                        <a:rPr lang="zh-CN" sz="1000" b="1">
                          <a:latin typeface="宋体" panose="02010600030101010101" pitchFamily="2" charset="-122"/>
                          <a:ea typeface="宋体" panose="02010600030101010101" pitchFamily="2" charset="-122"/>
                        </a:rPr>
                        <a:t>）</a:t>
                      </a:r>
                      <a:endParaRPr lang="zh-CN" sz="1000" b="1">
                        <a:latin typeface="宋体" panose="02010600030101010101" pitchFamily="2" charset="-122"/>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4066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1</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zh-CN" sz="1000" b="1">
                          <a:latin typeface="宋体" panose="02010600030101010101" pitchFamily="2" charset="-122"/>
                          <a:ea typeface="宋体" panose="02010600030101010101" pitchFamily="2" charset="-122"/>
                        </a:rPr>
                        <a:t>合计</a:t>
                      </a:r>
                      <a:endParaRPr lang="zh-CN" sz="1000" b="1">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350</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350</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71.264</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2</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1</a:t>
                      </a:r>
                      <a:r>
                        <a:rPr lang="zh-CN" sz="1000">
                          <a:latin typeface="宋体" panose="02010600030101010101" pitchFamily="2" charset="-122"/>
                          <a:ea typeface="宋体" panose="02010600030101010101" pitchFamily="2" charset="-122"/>
                        </a:rPr>
                        <a:t>、设备费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7</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7</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3</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381000">
                        <a:lnSpc>
                          <a:spcPct val="114000"/>
                        </a:lnSpc>
                        <a:spcBef>
                          <a:spcPct val="0"/>
                        </a:spcBef>
                        <a:spcAft>
                          <a:spcPts val="1000"/>
                        </a:spcAft>
                      </a:pP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1</a:t>
                      </a:r>
                      <a:r>
                        <a:rPr lang="zh-CN" sz="1000">
                          <a:latin typeface="宋体" panose="02010600030101010101" pitchFamily="2" charset="-122"/>
                          <a:ea typeface="宋体" panose="02010600030101010101" pitchFamily="2" charset="-122"/>
                        </a:rPr>
                        <a:t>）设备购置费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4</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381000">
                        <a:lnSpc>
                          <a:spcPct val="114000"/>
                        </a:lnSpc>
                        <a:spcBef>
                          <a:spcPct val="0"/>
                        </a:spcBef>
                        <a:spcAft>
                          <a:spcPts val="1000"/>
                        </a:spcAft>
                      </a:pP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2</a:t>
                      </a:r>
                      <a:r>
                        <a:rPr lang="zh-CN" sz="1000">
                          <a:latin typeface="宋体" panose="02010600030101010101" pitchFamily="2" charset="-122"/>
                          <a:ea typeface="宋体" panose="02010600030101010101" pitchFamily="2" charset="-122"/>
                        </a:rPr>
                        <a:t>）设备试制费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5</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381000">
                        <a:lnSpc>
                          <a:spcPct val="114000"/>
                        </a:lnSpc>
                        <a:spcBef>
                          <a:spcPct val="0"/>
                        </a:spcBef>
                        <a:spcAft>
                          <a:spcPts val="1000"/>
                        </a:spcAft>
                      </a:pP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3</a:t>
                      </a:r>
                      <a:r>
                        <a:rPr lang="zh-CN" sz="1000">
                          <a:latin typeface="宋体" panose="02010600030101010101" pitchFamily="2" charset="-122"/>
                          <a:ea typeface="宋体" panose="02010600030101010101" pitchFamily="2" charset="-122"/>
                        </a:rPr>
                        <a:t>）设备改造与租赁费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7</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7</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6</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2</a:t>
                      </a:r>
                      <a:r>
                        <a:rPr lang="zh-CN" sz="1000">
                          <a:latin typeface="宋体" panose="02010600030101010101" pitchFamily="2" charset="-122"/>
                          <a:ea typeface="宋体" panose="02010600030101010101" pitchFamily="2" charset="-122"/>
                        </a:rPr>
                        <a:t>、材料费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84.5</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84.5</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fontAlgn="t"/>
                      <a:r>
                        <a:rPr lang="en-US" altLang="zh-CN" sz="1000" b="0" i="0">
                          <a:solidFill>
                            <a:srgbClr val="000000"/>
                          </a:solidFill>
                          <a:latin typeface="Times New Roman" panose="02020603050405020304"/>
                          <a:ea typeface="Times New Roman" panose="02020603050405020304"/>
                        </a:rPr>
                        <a:t>3</a:t>
                      </a:r>
                      <a:endParaRPr lang="en-US" altLang="zh-CN" sz="1000" b="0" i="0">
                        <a:solidFill>
                          <a:srgbClr val="000000"/>
                        </a:solidFill>
                        <a:latin typeface="Times New Roman" panose="02020603050405020304"/>
                        <a:ea typeface="Times New Roman" panose="02020603050405020304"/>
                      </a:endParaRPr>
                    </a:p>
                  </a:txBody>
                  <a:tcPr marL="6667" marR="6667" marT="6667"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7</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3</a:t>
                      </a:r>
                      <a:r>
                        <a:rPr lang="zh-CN" sz="1000">
                          <a:latin typeface="宋体" panose="02010600030101010101" pitchFamily="2" charset="-122"/>
                          <a:ea typeface="宋体" panose="02010600030101010101" pitchFamily="2" charset="-122"/>
                        </a:rPr>
                        <a:t>、测试化验加工费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134</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134</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fontAlgn="t"/>
                      <a:r>
                        <a:rPr lang="en-US" altLang="zh-CN" sz="1000" b="0" i="0">
                          <a:solidFill>
                            <a:srgbClr val="000000"/>
                          </a:solidFill>
                          <a:latin typeface="Times New Roman" panose="02020603050405020304"/>
                          <a:ea typeface="Times New Roman" panose="02020603050405020304"/>
                        </a:rPr>
                        <a:t>31.414</a:t>
                      </a:r>
                      <a:endParaRPr lang="en-US" altLang="zh-CN" sz="1000" b="0" i="0">
                        <a:solidFill>
                          <a:srgbClr val="000000"/>
                        </a:solidFill>
                        <a:latin typeface="Times New Roman" panose="02020603050405020304"/>
                        <a:ea typeface="Times New Roman" panose="02020603050405020304"/>
                      </a:endParaRPr>
                    </a:p>
                  </a:txBody>
                  <a:tcPr marL="6667" marR="6667" marT="6667"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8</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4</a:t>
                      </a:r>
                      <a:r>
                        <a:rPr lang="zh-CN" sz="1000">
                          <a:latin typeface="宋体" panose="02010600030101010101" pitchFamily="2" charset="-122"/>
                          <a:ea typeface="宋体" panose="02010600030101010101" pitchFamily="2" charset="-122"/>
                        </a:rPr>
                        <a:t>、燃料动力费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fontAlgn="t"/>
                      <a:endParaRPr sz="1000" b="0" i="0">
                        <a:solidFill>
                          <a:srgbClr val="000000"/>
                        </a:solidFill>
                        <a:latin typeface="Times New Roman" panose="02020603050405020304"/>
                        <a:ea typeface="Times New Roman" panose="02020603050405020304"/>
                      </a:endParaRPr>
                    </a:p>
                  </a:txBody>
                  <a:tcPr marL="6667" marR="6667" marT="6667"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9</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5</a:t>
                      </a:r>
                      <a:r>
                        <a:rPr lang="zh-CN" sz="1000">
                          <a:latin typeface="宋体" panose="02010600030101010101" pitchFamily="2" charset="-122"/>
                          <a:ea typeface="宋体" panose="02010600030101010101" pitchFamily="2" charset="-122"/>
                        </a:rPr>
                        <a:t>、</a:t>
                      </a:r>
                      <a:r>
                        <a:rPr lang="zh-CN" sz="1000">
                          <a:latin typeface="宋体" panose="02010600030101010101" pitchFamily="2" charset="-122"/>
                          <a:ea typeface="宋体" panose="02010600030101010101" pitchFamily="2" charset="-122"/>
                        </a:rPr>
                        <a:t>差旅</a:t>
                      </a:r>
                      <a:r>
                        <a:rPr lang="en-US" altLang="zh-CN" sz="1000">
                          <a:latin typeface="Times New Roman" panose="02020603050405020304"/>
                          <a:ea typeface="宋体" panose="02010600030101010101" pitchFamily="2" charset="-122"/>
                        </a:rPr>
                        <a:t>/</a:t>
                      </a:r>
                      <a:r>
                        <a:rPr lang="zh-CN" sz="1000">
                          <a:latin typeface="宋体" panose="02010600030101010101" pitchFamily="2" charset="-122"/>
                          <a:ea typeface="宋体" panose="02010600030101010101" pitchFamily="2" charset="-122"/>
                        </a:rPr>
                        <a:t>会议</a:t>
                      </a:r>
                      <a:r>
                        <a:rPr lang="en-US" altLang="zh-CN" sz="1000">
                          <a:latin typeface="Times New Roman" panose="02020603050405020304"/>
                          <a:ea typeface="宋体" panose="02010600030101010101" pitchFamily="2" charset="-122"/>
                        </a:rPr>
                        <a:t>/</a:t>
                      </a:r>
                      <a:r>
                        <a:rPr lang="zh-CN" sz="1000">
                          <a:latin typeface="宋体" panose="02010600030101010101" pitchFamily="2" charset="-122"/>
                          <a:ea typeface="宋体" panose="02010600030101010101" pitchFamily="2" charset="-122"/>
                        </a:rPr>
                        <a:t>国际合作与交流费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37.5</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37.5</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fontAlgn="t"/>
                      <a:r>
                        <a:rPr lang="en-US" altLang="zh-CN" sz="1000" b="0" i="0">
                          <a:solidFill>
                            <a:srgbClr val="000000"/>
                          </a:solidFill>
                          <a:latin typeface="Times New Roman" panose="02020603050405020304"/>
                          <a:ea typeface="Times New Roman" panose="02020603050405020304"/>
                        </a:rPr>
                        <a:t>18.445</a:t>
                      </a:r>
                      <a:endParaRPr lang="en-US" altLang="zh-CN" sz="1000" b="0" i="0">
                        <a:solidFill>
                          <a:srgbClr val="000000"/>
                        </a:solidFill>
                        <a:latin typeface="Times New Roman" panose="02020603050405020304"/>
                        <a:ea typeface="Times New Roman" panose="02020603050405020304"/>
                      </a:endParaRPr>
                    </a:p>
                  </a:txBody>
                  <a:tcPr marL="6667" marR="6667" marT="6667"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10</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6</a:t>
                      </a:r>
                      <a:r>
                        <a:rPr lang="zh-CN" sz="1000">
                          <a:latin typeface="宋体" panose="02010600030101010101" pitchFamily="2" charset="-122"/>
                          <a:ea typeface="宋体" panose="02010600030101010101" pitchFamily="2" charset="-122"/>
                        </a:rPr>
                        <a:t>、出版</a:t>
                      </a:r>
                      <a:r>
                        <a:rPr lang="en-US" altLang="zh-CN" sz="1000">
                          <a:latin typeface="Times New Roman" panose="02020603050405020304"/>
                          <a:ea typeface="宋体" panose="02010600030101010101" pitchFamily="2" charset="-122"/>
                        </a:rPr>
                        <a:t>/</a:t>
                      </a:r>
                      <a:r>
                        <a:rPr lang="zh-CN" sz="1000">
                          <a:latin typeface="宋体" panose="02010600030101010101" pitchFamily="2" charset="-122"/>
                          <a:ea typeface="宋体" panose="02010600030101010101" pitchFamily="2" charset="-122"/>
                        </a:rPr>
                        <a:t>文献</a:t>
                      </a:r>
                      <a:r>
                        <a:rPr lang="en-US" altLang="zh-CN" sz="1000">
                          <a:latin typeface="Times New Roman" panose="02020603050405020304"/>
                          <a:ea typeface="宋体" panose="02010600030101010101" pitchFamily="2" charset="-122"/>
                        </a:rPr>
                        <a:t>/</a:t>
                      </a:r>
                      <a:r>
                        <a:rPr lang="zh-CN" sz="1000">
                          <a:latin typeface="宋体" panose="02010600030101010101" pitchFamily="2" charset="-122"/>
                          <a:ea typeface="宋体" panose="02010600030101010101" pitchFamily="2" charset="-122"/>
                        </a:rPr>
                        <a:t>信息传播</a:t>
                      </a:r>
                      <a:r>
                        <a:rPr lang="en-US" altLang="zh-CN" sz="1000">
                          <a:latin typeface="Times New Roman" panose="02020603050405020304"/>
                          <a:ea typeface="宋体" panose="02010600030101010101" pitchFamily="2" charset="-122"/>
                        </a:rPr>
                        <a:t>/</a:t>
                      </a:r>
                      <a:r>
                        <a:rPr lang="zh-CN" sz="1000">
                          <a:latin typeface="宋体" panose="02010600030101010101" pitchFamily="2" charset="-122"/>
                          <a:ea typeface="宋体" panose="02010600030101010101" pitchFamily="2" charset="-122"/>
                        </a:rPr>
                        <a:t>知识产权事务费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4</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4</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fontAlgn="t"/>
                      <a:r>
                        <a:rPr lang="en-US" altLang="zh-CN" sz="1000" b="0" i="0">
                          <a:solidFill>
                            <a:srgbClr val="000000"/>
                          </a:solidFill>
                          <a:latin typeface="Times New Roman" panose="02020603050405020304"/>
                          <a:ea typeface="Times New Roman" panose="02020603050405020304"/>
                        </a:rPr>
                        <a:t>1.39</a:t>
                      </a:r>
                      <a:endParaRPr lang="en-US" altLang="zh-CN" sz="1000" b="0" i="0">
                        <a:solidFill>
                          <a:srgbClr val="000000"/>
                        </a:solidFill>
                        <a:latin typeface="Times New Roman" panose="02020603050405020304"/>
                        <a:ea typeface="Times New Roman" panose="02020603050405020304"/>
                      </a:endParaRPr>
                    </a:p>
                  </a:txBody>
                  <a:tcPr marL="6667" marR="6667" marT="6667"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5209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11</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7</a:t>
                      </a:r>
                      <a:r>
                        <a:rPr lang="zh-CN" sz="1000">
                          <a:latin typeface="宋体" panose="02010600030101010101" pitchFamily="2" charset="-122"/>
                          <a:ea typeface="宋体" panose="02010600030101010101" pitchFamily="2" charset="-122"/>
                        </a:rPr>
                        <a:t>、劳务费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77</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77</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fontAlgn="t"/>
                      <a:r>
                        <a:rPr lang="en-US" altLang="zh-CN" sz="1000" b="0" i="0">
                          <a:solidFill>
                            <a:srgbClr val="000000"/>
                          </a:solidFill>
                          <a:latin typeface="Times New Roman" panose="02020603050405020304"/>
                          <a:ea typeface="Times New Roman" panose="02020603050405020304"/>
                        </a:rPr>
                        <a:t>16.605</a:t>
                      </a:r>
                      <a:endParaRPr lang="en-US" altLang="zh-CN" sz="1000" b="0" i="0">
                        <a:solidFill>
                          <a:srgbClr val="000000"/>
                        </a:solidFill>
                        <a:latin typeface="Times New Roman" panose="02020603050405020304"/>
                        <a:ea typeface="Times New Roman" panose="02020603050405020304"/>
                      </a:endParaRPr>
                    </a:p>
                  </a:txBody>
                  <a:tcPr marL="6667" marR="6667" marT="6667"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0383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12</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8</a:t>
                      </a:r>
                      <a:r>
                        <a:rPr lang="zh-CN" sz="1000">
                          <a:latin typeface="宋体" panose="02010600030101010101" pitchFamily="2" charset="-122"/>
                          <a:ea typeface="宋体" panose="02010600030101010101" pitchFamily="2" charset="-122"/>
                        </a:rPr>
                        <a:t>、专家咨询费</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6</a:t>
                      </a:r>
                      <a:endParaRPr lang="en-US" altLang="zh-CN" sz="1000">
                        <a:latin typeface="Times New Roman" panose="02020603050405020304"/>
                        <a:ea typeface="Times New Roman" panose="02020603050405020304"/>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Times New Roman" panose="02020603050405020304"/>
                        </a:rPr>
                        <a:t>6</a:t>
                      </a:r>
                      <a:endParaRPr lang="en-US" altLang="zh-CN" sz="1000">
                        <a:latin typeface="Times New Roman" panose="02020603050405020304"/>
                        <a:ea typeface="Times New Roman" panose="02020603050405020304"/>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fontAlgn="t"/>
                      <a:r>
                        <a:rPr lang="en-US" altLang="zh-CN" sz="1000" b="0" i="0">
                          <a:solidFill>
                            <a:srgbClr val="000000"/>
                          </a:solidFill>
                          <a:latin typeface="Times New Roman" panose="02020603050405020304"/>
                          <a:ea typeface="Times New Roman" panose="02020603050405020304"/>
                        </a:rPr>
                        <a:t>0.41</a:t>
                      </a:r>
                      <a:endParaRPr lang="en-US" altLang="zh-CN" sz="1000" b="0" i="0">
                        <a:solidFill>
                          <a:srgbClr val="000000"/>
                        </a:solidFill>
                        <a:latin typeface="Times New Roman" panose="02020603050405020304"/>
                        <a:ea typeface="Times New Roman" panose="02020603050405020304"/>
                      </a:endParaRPr>
                    </a:p>
                  </a:txBody>
                  <a:tcPr marL="6667" marR="6667" marT="6667"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r h="235585">
                <a:tc>
                  <a:txBody>
                    <a:bodyPr/>
                    <a:p>
                      <a:pPr marL="386080" indent="-386080" algn="ctr">
                        <a:lnSpc>
                          <a:spcPct val="114000"/>
                        </a:lnSpc>
                        <a:spcBef>
                          <a:spcPct val="0"/>
                        </a:spcBef>
                        <a:spcAft>
                          <a:spcPts val="1000"/>
                        </a:spcAft>
                      </a:pPr>
                      <a:r>
                        <a:rPr lang="en-US" altLang="zh-CN" sz="1000">
                          <a:latin typeface="Times New Roman" panose="02020603050405020304"/>
                          <a:ea typeface="宋体" panose="02010600030101010101" pitchFamily="2" charset="-122"/>
                        </a:rPr>
                        <a:t>13</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marL="0" indent="127000">
                        <a:lnSpc>
                          <a:spcPct val="114000"/>
                        </a:lnSpc>
                        <a:spcBef>
                          <a:spcPct val="0"/>
                        </a:spcBef>
                        <a:spcAft>
                          <a:spcPts val="1000"/>
                        </a:spcAft>
                      </a:pPr>
                      <a:r>
                        <a:rPr lang="en-US" altLang="zh-CN" sz="1000">
                          <a:latin typeface="Times New Roman" panose="02020603050405020304"/>
                          <a:ea typeface="宋体" panose="02010600030101010101" pitchFamily="2" charset="-122"/>
                        </a:rPr>
                        <a:t>9</a:t>
                      </a:r>
                      <a:r>
                        <a:rPr lang="zh-CN" sz="1000">
                          <a:latin typeface="宋体" panose="02010600030101010101" pitchFamily="2" charset="-122"/>
                          <a:ea typeface="宋体" panose="02010600030101010101" pitchFamily="2" charset="-122"/>
                        </a:rPr>
                        <a:t>、其他支出</a:t>
                      </a:r>
                      <a:endParaRPr lang="zh-CN" sz="1000">
                        <a:latin typeface="宋体" panose="02010600030101010101" pitchFamily="2" charset="-122"/>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ctr"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p>
                      <a:pPr algn="ctr">
                        <a:lnSpc>
                          <a:spcPct val="114000"/>
                        </a:lnSpc>
                        <a:spcBef>
                          <a:spcPct val="0"/>
                        </a:spcBef>
                        <a:spcAft>
                          <a:spcPts val="1000"/>
                        </a:spcAft>
                      </a:pPr>
                      <a:r>
                        <a:rPr lang="en-US" altLang="zh-CN" sz="1000">
                          <a:latin typeface="Times New Roman" panose="02020603050405020304"/>
                          <a:ea typeface="宋体" panose="02010600030101010101" pitchFamily="2" charset="-122"/>
                        </a:rPr>
                        <a:t> </a:t>
                      </a:r>
                      <a:endParaRPr lang="en-US" altLang="zh-CN" sz="1000">
                        <a:latin typeface="Times New Roman" panose="02020603050405020304"/>
                        <a:ea typeface="宋体" panose="02010600030101010101" pitchFamily="2" charset="-122"/>
                      </a:endParaRPr>
                    </a:p>
                  </a:txBody>
                  <a:tcPr marL="19050" marR="19050" marT="0" marB="0" anchor="t" anchorCtr="0">
                    <a:lnL w="9525" cap="flat" cmpd="sng">
                      <a:solidFill>
                        <a:srgbClr val="000008"/>
                      </a:solidFill>
                      <a:prstDash val="solid"/>
                      <a:headEnd type="none" w="med" len="med"/>
                      <a:tailEnd type="none" w="med" len="med"/>
                    </a:lnL>
                    <a:lnR w="9525" cap="flat" cmpd="sng">
                      <a:solidFill>
                        <a:srgbClr val="000008"/>
                      </a:solidFill>
                      <a:prstDash val="solid"/>
                      <a:headEnd type="none" w="med" len="med"/>
                      <a:tailEnd type="none" w="med" len="med"/>
                    </a:lnR>
                    <a:lnT w="9525"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r>
            </a:tbl>
          </a:graphicData>
        </a:graphic>
      </p:graphicFrame>
      <p:sp>
        <p:nvSpPr>
          <p:cNvPr id="4" name="TextBox 33"/>
          <p:cNvSpPr txBox="1">
            <a:spLocks noChangeArrowheads="1"/>
          </p:cNvSpPr>
          <p:nvPr/>
        </p:nvSpPr>
        <p:spPr bwMode="auto">
          <a:xfrm>
            <a:off x="264694" y="909955"/>
            <a:ext cx="11645305" cy="937260"/>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zh-CN" altLang="en-US" sz="2000" dirty="0">
                <a:solidFill>
                  <a:srgbClr val="002060"/>
                </a:solidFill>
                <a:sym typeface="+mn-ea"/>
              </a:rPr>
              <a:t>财政资金到账情况：直接经费</a:t>
            </a:r>
            <a:r>
              <a:rPr lang="en-US" altLang="zh-CN" sz="2000" dirty="0">
                <a:solidFill>
                  <a:srgbClr val="002060"/>
                </a:solidFill>
                <a:sym typeface="+mn-ea"/>
              </a:rPr>
              <a:t>234.5</a:t>
            </a:r>
            <a:r>
              <a:rPr lang="zh-CN" altLang="en-US" sz="2000" dirty="0">
                <a:solidFill>
                  <a:srgbClr val="002060"/>
                </a:solidFill>
                <a:sym typeface="+mn-ea"/>
              </a:rPr>
              <a:t>万元；间接经费</a:t>
            </a:r>
            <a:r>
              <a:rPr lang="en-US" altLang="zh-CN" sz="2000" dirty="0">
                <a:solidFill>
                  <a:srgbClr val="002060"/>
                </a:solidFill>
                <a:sym typeface="+mn-ea"/>
              </a:rPr>
              <a:t>52.5</a:t>
            </a:r>
            <a:r>
              <a:rPr lang="zh-CN" altLang="en-US" sz="2000" dirty="0">
                <a:solidFill>
                  <a:srgbClr val="002060"/>
                </a:solidFill>
                <a:sym typeface="+mn-ea"/>
              </a:rPr>
              <a:t>万元，总计</a:t>
            </a:r>
            <a:r>
              <a:rPr lang="en-US" altLang="zh-CN" sz="2000" dirty="0">
                <a:solidFill>
                  <a:srgbClr val="002060"/>
                </a:solidFill>
                <a:sym typeface="+mn-ea"/>
              </a:rPr>
              <a:t>287</a:t>
            </a:r>
            <a:r>
              <a:rPr lang="zh-CN" altLang="en-US" sz="2000" dirty="0">
                <a:solidFill>
                  <a:srgbClr val="002060"/>
                </a:solidFill>
                <a:sym typeface="+mn-ea"/>
              </a:rPr>
              <a:t>万元</a:t>
            </a:r>
            <a:endParaRPr lang="zh-CN" altLang="en-US"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002060"/>
                </a:solidFill>
                <a:sym typeface="+mn-ea"/>
              </a:rPr>
              <a:t>项目已支出直接经费</a:t>
            </a:r>
            <a:r>
              <a:rPr lang="en-US" altLang="zh-CN" sz="2000" dirty="0">
                <a:solidFill>
                  <a:srgbClr val="002060"/>
                </a:solidFill>
                <a:sym typeface="+mn-ea"/>
              </a:rPr>
              <a:t>71.264</a:t>
            </a:r>
            <a:r>
              <a:rPr lang="zh-CN" altLang="en-US" sz="2000" dirty="0">
                <a:solidFill>
                  <a:srgbClr val="002060"/>
                </a:solidFill>
                <a:sym typeface="+mn-ea"/>
              </a:rPr>
              <a:t>万元，</a:t>
            </a:r>
            <a:r>
              <a:rPr lang="zh-CN" altLang="en-US" sz="2000" dirty="0">
                <a:solidFill>
                  <a:srgbClr val="002060"/>
                </a:solidFill>
                <a:sym typeface="+mn-ea"/>
              </a:rPr>
              <a:t>直接经费</a:t>
            </a:r>
            <a:r>
              <a:rPr lang="zh-CN" altLang="en-US" sz="2000" dirty="0">
                <a:solidFill>
                  <a:srgbClr val="002060"/>
                </a:solidFill>
                <a:sym typeface="+mn-ea"/>
              </a:rPr>
              <a:t>支出率为</a:t>
            </a:r>
            <a:r>
              <a:rPr lang="en-US" altLang="zh-CN" sz="2000" dirty="0">
                <a:solidFill>
                  <a:srgbClr val="002060"/>
                </a:solidFill>
                <a:sym typeface="+mn-ea"/>
              </a:rPr>
              <a:t>30.4</a:t>
            </a:r>
            <a:r>
              <a:rPr lang="zh-CN" altLang="en-US" sz="2000" dirty="0">
                <a:solidFill>
                  <a:srgbClr val="002060"/>
                </a:solidFill>
                <a:sym typeface="+mn-ea"/>
              </a:rPr>
              <a:t>%，</a:t>
            </a:r>
            <a:r>
              <a:rPr lang="zh-CN" altLang="en-US" sz="2000" dirty="0">
                <a:solidFill>
                  <a:srgbClr val="002060"/>
                </a:solidFill>
                <a:sym typeface="+mn-ea"/>
              </a:rPr>
              <a:t>符合专款专用情况</a:t>
            </a:r>
            <a:r>
              <a:rPr lang="zh-CN" altLang="en-US" sz="2000" dirty="0">
                <a:solidFill>
                  <a:srgbClr val="002060"/>
                </a:solidFill>
                <a:sym typeface="+mn-ea"/>
              </a:rPr>
              <a:t>。</a:t>
            </a:r>
            <a:endParaRPr lang="zh-CN" altLang="en-US" sz="2000" dirty="0">
              <a:solidFill>
                <a:srgbClr val="002060"/>
              </a:solidFill>
              <a:sym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a:spLocks noChangeArrowheads="1"/>
          </p:cNvSpPr>
          <p:nvPr/>
        </p:nvSpPr>
        <p:spPr bwMode="auto">
          <a:xfrm>
            <a:off x="264695" y="167761"/>
            <a:ext cx="1164530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人才培养和国际交流合作</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 name="TextBox 33"/>
          <p:cNvSpPr txBox="1">
            <a:spLocks noChangeArrowheads="1"/>
          </p:cNvSpPr>
          <p:nvPr/>
        </p:nvSpPr>
        <p:spPr bwMode="auto">
          <a:xfrm>
            <a:off x="281839" y="1007110"/>
            <a:ext cx="11645305" cy="4939030"/>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indent="0">
              <a:buClr>
                <a:srgbClr val="0B3491"/>
              </a:buClr>
              <a:buFont typeface="Wingdings" panose="05000000000000000000" charset="0"/>
              <a:buNone/>
            </a:pPr>
            <a:r>
              <a:rPr lang="zh-CN" altLang="en-US" sz="2200" kern="100" dirty="0" smtClean="0">
                <a:solidFill>
                  <a:srgbClr val="990000"/>
                </a:solidFill>
                <a:cs typeface="微软雅黑" panose="020B0503020204020204" pitchFamily="34" charset="-122"/>
                <a:sym typeface="+mn-ea"/>
              </a:rPr>
              <a:t>人才培养：</a:t>
            </a:r>
            <a:endParaRPr lang="zh-CN" altLang="en-US" sz="3200" dirty="0">
              <a:solidFill>
                <a:srgbClr val="002060"/>
              </a:solidFill>
              <a:sym typeface="+mn-ea"/>
            </a:endParaRPr>
          </a:p>
          <a:p>
            <a:pPr marL="0" indent="0">
              <a:buClr>
                <a:srgbClr val="0B3491"/>
              </a:buClr>
              <a:buFont typeface="Wingdings" panose="05000000000000000000" charset="0"/>
              <a:buNone/>
            </a:pPr>
            <a:r>
              <a:rPr lang="en-US" altLang="zh-CN" sz="2000" dirty="0">
                <a:solidFill>
                  <a:srgbClr val="002060"/>
                </a:solidFill>
                <a:sym typeface="+mn-ea"/>
              </a:rPr>
              <a:t>     </a:t>
            </a:r>
            <a:r>
              <a:rPr lang="zh-CN" altLang="en-US" sz="2000" dirty="0">
                <a:solidFill>
                  <a:srgbClr val="002060"/>
                </a:solidFill>
                <a:sym typeface="+mn-ea"/>
              </a:rPr>
              <a:t>本项目已培养博士生3名，硕士生5名，其中</a:t>
            </a:r>
            <a:r>
              <a:rPr lang="en-US" altLang="zh-CN" sz="2000" dirty="0">
                <a:solidFill>
                  <a:srgbClr val="002060"/>
                </a:solidFill>
                <a:sym typeface="+mn-ea"/>
              </a:rPr>
              <a:t>2</a:t>
            </a:r>
            <a:r>
              <a:rPr lang="zh-CN" altLang="en-US" sz="2000" dirty="0">
                <a:solidFill>
                  <a:srgbClr val="002060"/>
                </a:solidFill>
                <a:sym typeface="+mn-ea"/>
              </a:rPr>
              <a:t>名硕士生</a:t>
            </a:r>
            <a:r>
              <a:rPr lang="zh-CN" altLang="en-US" sz="2000" dirty="0">
                <a:solidFill>
                  <a:srgbClr val="002060"/>
                </a:solidFill>
                <a:sym typeface="+mn-ea"/>
              </a:rPr>
              <a:t>今年毕业</a:t>
            </a:r>
            <a:r>
              <a:rPr lang="zh-CN" altLang="en-US" sz="2000" dirty="0">
                <a:solidFill>
                  <a:srgbClr val="002060"/>
                </a:solidFill>
                <a:sym typeface="+mn-ea"/>
              </a:rPr>
              <a:t>。</a:t>
            </a:r>
            <a:endParaRPr lang="zh-CN" altLang="en-US" sz="2000" dirty="0">
              <a:solidFill>
                <a:srgbClr val="002060"/>
              </a:solidFill>
              <a:sym typeface="+mn-ea"/>
            </a:endParaRPr>
          </a:p>
          <a:p>
            <a:pPr marL="0" indent="0">
              <a:buClr>
                <a:srgbClr val="0B3491"/>
              </a:buClr>
              <a:buFont typeface="Wingdings" panose="05000000000000000000" charset="0"/>
              <a:buNone/>
            </a:pPr>
            <a:endParaRPr lang="zh-CN" altLang="en-US" sz="2000" dirty="0">
              <a:solidFill>
                <a:srgbClr val="002060"/>
              </a:solidFill>
              <a:sym typeface="+mn-ea"/>
            </a:endParaRPr>
          </a:p>
          <a:p>
            <a:pPr marL="0" indent="0">
              <a:buClr>
                <a:srgbClr val="0B3491"/>
              </a:buClr>
              <a:buFont typeface="Wingdings" panose="05000000000000000000" charset="0"/>
              <a:buNone/>
            </a:pPr>
            <a:r>
              <a:rPr lang="zh-CN" altLang="en-US" sz="2200" kern="100" dirty="0" smtClean="0">
                <a:solidFill>
                  <a:srgbClr val="990000"/>
                </a:solidFill>
                <a:cs typeface="微软雅黑" panose="020B0503020204020204" pitchFamily="34" charset="-122"/>
                <a:sym typeface="+mn-ea"/>
              </a:rPr>
              <a:t>国际交流合作：</a:t>
            </a:r>
            <a:endParaRPr lang="zh-CN" altLang="en-US" sz="3200" dirty="0">
              <a:solidFill>
                <a:srgbClr val="002060"/>
              </a:solidFill>
              <a:sym typeface="+mn-ea"/>
            </a:endParaRPr>
          </a:p>
          <a:p>
            <a:pPr marL="342900" indent="-342900">
              <a:buClr>
                <a:srgbClr val="0B3491"/>
              </a:buClr>
              <a:buFont typeface="Arial" panose="020B0604020202020204" pitchFamily="34" charset="0"/>
              <a:buChar char="•"/>
            </a:pPr>
            <a:r>
              <a:rPr lang="zh-CN" altLang="en-US" sz="2000" dirty="0">
                <a:solidFill>
                  <a:srgbClr val="002060"/>
                </a:solidFill>
                <a:sym typeface="+mn-ea"/>
              </a:rPr>
              <a:t>参加国际会议International Conference on Integrated Circuits and Microsystems （ICICM） 2024、2025，并组织分论坛报告；</a:t>
            </a:r>
            <a:r>
              <a:rPr lang="zh-CN" altLang="en-US" sz="2000" dirty="0">
                <a:solidFill>
                  <a:srgbClr val="002060"/>
                </a:solidFill>
                <a:sym typeface="+mn-ea"/>
              </a:rPr>
              <a:t>参加国际会议</a:t>
            </a:r>
            <a:r>
              <a:rPr lang="zh-CN" altLang="en-US" sz="2000" dirty="0">
                <a:solidFill>
                  <a:srgbClr val="002060"/>
                </a:solidFill>
                <a:sym typeface="+mn-ea"/>
              </a:rPr>
              <a:t>17th Vienna Conference on Instrumentation 2025,并做报告交流。</a:t>
            </a:r>
            <a:endParaRPr lang="zh-CN" altLang="en-US" sz="2000" dirty="0">
              <a:solidFill>
                <a:srgbClr val="002060"/>
              </a:solidFill>
              <a:sym typeface="+mn-ea"/>
            </a:endParaRPr>
          </a:p>
          <a:p>
            <a:pPr marL="342900" indent="-342900" algn="l">
              <a:buClr>
                <a:srgbClr val="0B3491"/>
              </a:buClr>
              <a:buSzTx/>
              <a:buFont typeface="Arial" panose="020B0604020202020204" pitchFamily="34" charset="0"/>
              <a:buChar char="•"/>
            </a:pPr>
            <a:r>
              <a:rPr lang="zh-CN" altLang="en-US" sz="2000" dirty="0">
                <a:solidFill>
                  <a:srgbClr val="002060"/>
                </a:solidFill>
                <a:sym typeface="+mn-ea"/>
              </a:rPr>
              <a:t>多次邀请法国IPHC的Yann Hu和Christine Hu-Guo教授进行电路设计审查与讨论；邀请德国KIT的Hui Zhang博士后来实验室交流访问。</a:t>
            </a:r>
            <a:endParaRPr lang="zh-CN" altLang="en-US" sz="2000" dirty="0">
              <a:solidFill>
                <a:srgbClr val="002060"/>
              </a:solidFill>
              <a:sym typeface="+mn-ea"/>
            </a:endParaRPr>
          </a:p>
          <a:p>
            <a:pPr marL="342900" indent="-342900" algn="l">
              <a:buClr>
                <a:srgbClr val="0B3491"/>
              </a:buClr>
              <a:buSzTx/>
              <a:buFont typeface="Arial" panose="020B0604020202020204" pitchFamily="34" charset="0"/>
              <a:buChar char="•"/>
            </a:pPr>
            <a:r>
              <a:rPr lang="zh-CN" altLang="en-US" sz="2000" dirty="0">
                <a:solidFill>
                  <a:srgbClr val="002060"/>
                </a:solidFill>
                <a:sym typeface="+mn-ea"/>
              </a:rPr>
              <a:t>赴美国劳伦斯伯克利国家实验室参加CPOD2024国际会议，讨论交流探测器研制进展。</a:t>
            </a:r>
            <a:endParaRPr lang="zh-CN" altLang="en-US" sz="2000" dirty="0">
              <a:solidFill>
                <a:srgbClr val="002060"/>
              </a:solidFill>
              <a:sym typeface="+mn-ea"/>
            </a:endParaRPr>
          </a:p>
          <a:p>
            <a:pPr marL="342900" indent="-342900" algn="l">
              <a:buClr>
                <a:srgbClr val="0B3491"/>
              </a:buClr>
              <a:buSzTx/>
              <a:buFont typeface="Arial" panose="020B0604020202020204" pitchFamily="34" charset="0"/>
              <a:buChar char="•"/>
            </a:pPr>
            <a:r>
              <a:rPr lang="zh-CN" altLang="en-US" sz="2000" dirty="0">
                <a:solidFill>
                  <a:srgbClr val="002060"/>
                </a:solidFill>
                <a:sym typeface="+mn-ea"/>
              </a:rPr>
              <a:t>培养的博士生赴美国布鲁克海文国家实验室参加STAR实验值班，作为探测器操作员。</a:t>
            </a:r>
            <a:endParaRPr lang="zh-CN" altLang="en-US" sz="2000" dirty="0">
              <a:solidFill>
                <a:srgbClr val="002060"/>
              </a:solidFill>
              <a:sym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矩形 50"/>
          <p:cNvSpPr/>
          <p:nvPr/>
        </p:nvSpPr>
        <p:spPr>
          <a:xfrm>
            <a:off x="745490" y="1282065"/>
            <a:ext cx="10701655" cy="3566795"/>
          </a:xfrm>
          <a:prstGeom prst="roundRect">
            <a:avLst>
              <a:gd name="adj" fmla="val 0"/>
            </a:avLst>
          </a:prstGeom>
          <a:solidFill>
            <a:schemeClr val="bg1"/>
          </a:solidFill>
          <a:ln w="9525">
            <a:solidFill>
              <a:srgbClr val="00478B">
                <a:alpha val="5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TextBox 6"/>
          <p:cNvSpPr txBox="1">
            <a:spLocks noChangeArrowheads="1"/>
          </p:cNvSpPr>
          <p:nvPr/>
        </p:nvSpPr>
        <p:spPr bwMode="auto">
          <a:xfrm>
            <a:off x="264695" y="167761"/>
            <a:ext cx="1164530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存在的问题及今后应采取的措施</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82000" y="788463"/>
            <a:ext cx="11628000" cy="0"/>
            <a:chOff x="419290" y="788463"/>
            <a:chExt cx="11628000" cy="0"/>
          </a:xfrm>
        </p:grpSpPr>
        <p:cxnSp>
          <p:nvCxnSpPr>
            <p:cNvPr id="30" name="直接连接符 29"/>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TextBox 33"/>
          <p:cNvSpPr txBox="1">
            <a:spLocks noChangeArrowheads="1"/>
          </p:cNvSpPr>
          <p:nvPr/>
        </p:nvSpPr>
        <p:spPr bwMode="auto">
          <a:xfrm>
            <a:off x="1167130" y="1385570"/>
            <a:ext cx="9857740" cy="3784600"/>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indent="0">
              <a:buClr>
                <a:srgbClr val="0B3491"/>
              </a:buClr>
              <a:buFont typeface="Wingdings" panose="05000000000000000000" charset="0"/>
              <a:buNone/>
            </a:pPr>
            <a:r>
              <a:rPr lang="zh-CN" altLang="en-US" sz="2200" kern="100" dirty="0" smtClean="0">
                <a:solidFill>
                  <a:srgbClr val="990000"/>
                </a:solidFill>
                <a:cs typeface="微软雅黑" panose="020B0503020204020204" pitchFamily="34" charset="-122"/>
                <a:sym typeface="+mn-ea"/>
              </a:rPr>
              <a:t>存在的问题：</a:t>
            </a:r>
            <a:endParaRPr lang="zh-CN" altLang="en-US" sz="2200" kern="100" dirty="0" smtClean="0">
              <a:solidFill>
                <a:srgbClr val="990000"/>
              </a:solidFill>
              <a:cs typeface="微软雅黑" panose="020B0503020204020204" pitchFamily="34" charset="-122"/>
              <a:sym typeface="+mn-ea"/>
            </a:endParaRPr>
          </a:p>
          <a:p>
            <a:pPr marL="0" indent="0">
              <a:buClr>
                <a:srgbClr val="0B3491"/>
              </a:buClr>
              <a:buFont typeface="Wingdings" panose="05000000000000000000" charset="0"/>
              <a:buNone/>
            </a:pPr>
            <a:r>
              <a:rPr lang="en-US" altLang="zh-CN" sz="2000" dirty="0">
                <a:solidFill>
                  <a:srgbClr val="002060"/>
                </a:solidFill>
                <a:sym typeface="+mn-ea"/>
              </a:rPr>
              <a:t>1.</a:t>
            </a:r>
            <a:r>
              <a:rPr lang="zh-CN" altLang="en-US" sz="2000" dirty="0">
                <a:solidFill>
                  <a:srgbClr val="002060"/>
                </a:solidFill>
                <a:sym typeface="+mn-ea"/>
              </a:rPr>
              <a:t>目前芯片采用的国外工艺，受限于国际环境影响，芯片交付时间难以保证。</a:t>
            </a:r>
            <a:endParaRPr lang="zh-CN" altLang="en-US" sz="2000" dirty="0">
              <a:solidFill>
                <a:srgbClr val="002060"/>
              </a:solidFill>
              <a:sym typeface="+mn-ea"/>
            </a:endParaRPr>
          </a:p>
          <a:p>
            <a:pPr marL="0" indent="0">
              <a:buClr>
                <a:srgbClr val="0B3491"/>
              </a:buClr>
              <a:buFont typeface="Wingdings" panose="05000000000000000000" charset="0"/>
              <a:buNone/>
            </a:pPr>
            <a:r>
              <a:rPr lang="en-US" altLang="zh-CN" sz="2000" dirty="0">
                <a:solidFill>
                  <a:srgbClr val="002060"/>
                </a:solidFill>
                <a:sym typeface="+mn-ea"/>
              </a:rPr>
              <a:t>2.</a:t>
            </a:r>
            <a:r>
              <a:rPr lang="zh-CN" altLang="en-US" sz="2000" dirty="0">
                <a:solidFill>
                  <a:srgbClr val="002060"/>
                </a:solidFill>
                <a:sym typeface="+mn-ea"/>
              </a:rPr>
              <a:t>差旅费预算较低，没有考虑到辐照等可靠性实验时间较长。</a:t>
            </a:r>
            <a:endParaRPr lang="zh-CN" altLang="en-US" sz="2000" dirty="0">
              <a:solidFill>
                <a:srgbClr val="002060"/>
              </a:solidFill>
              <a:sym typeface="+mn-ea"/>
            </a:endParaRPr>
          </a:p>
          <a:p>
            <a:pPr marL="0" indent="0">
              <a:buClr>
                <a:srgbClr val="0B3491"/>
              </a:buClr>
              <a:buFont typeface="Wingdings" panose="05000000000000000000" charset="0"/>
              <a:buNone/>
            </a:pPr>
            <a:endParaRPr lang="zh-CN" altLang="en-US" sz="2000" dirty="0">
              <a:solidFill>
                <a:srgbClr val="002060"/>
              </a:solidFill>
              <a:sym typeface="+mn-ea"/>
            </a:endParaRPr>
          </a:p>
          <a:p>
            <a:pPr marL="0" indent="0">
              <a:buClr>
                <a:srgbClr val="0B3491"/>
              </a:buClr>
              <a:buFont typeface="Wingdings" panose="05000000000000000000" charset="0"/>
              <a:buNone/>
            </a:pPr>
            <a:r>
              <a:rPr lang="zh-CN" altLang="en-US" sz="2200" kern="100" dirty="0" smtClean="0">
                <a:solidFill>
                  <a:srgbClr val="990000"/>
                </a:solidFill>
                <a:cs typeface="微软雅黑" panose="020B0503020204020204" pitchFamily="34" charset="-122"/>
                <a:sym typeface="+mn-ea"/>
              </a:rPr>
              <a:t>采取的措施：</a:t>
            </a:r>
            <a:endParaRPr lang="zh-CN" altLang="en-US" sz="2200" kern="100" dirty="0" smtClean="0">
              <a:solidFill>
                <a:srgbClr val="990000"/>
              </a:solidFill>
              <a:cs typeface="微软雅黑" panose="020B0503020204020204" pitchFamily="34" charset="-122"/>
              <a:sym typeface="+mn-ea"/>
            </a:endParaRPr>
          </a:p>
          <a:p>
            <a:pPr marL="0" indent="0">
              <a:buClr>
                <a:srgbClr val="0B3491"/>
              </a:buClr>
              <a:buFont typeface="Wingdings" panose="05000000000000000000" charset="0"/>
              <a:buNone/>
            </a:pPr>
            <a:r>
              <a:rPr lang="en-US" altLang="zh-CN" sz="2000" dirty="0">
                <a:solidFill>
                  <a:srgbClr val="002060"/>
                </a:solidFill>
                <a:sym typeface="+mn-ea"/>
              </a:rPr>
              <a:t>1.</a:t>
            </a:r>
            <a:r>
              <a:rPr lang="zh-CN" altLang="en-US" sz="2000" dirty="0">
                <a:solidFill>
                  <a:srgbClr val="002060"/>
                </a:solidFill>
                <a:sym typeface="+mn-ea"/>
              </a:rPr>
              <a:t>计划采用国内工艺进行替代，验证关键电路结构。</a:t>
            </a:r>
            <a:endParaRPr lang="zh-CN" altLang="en-US" sz="2000" dirty="0">
              <a:solidFill>
                <a:srgbClr val="002060"/>
              </a:solidFill>
              <a:sym typeface="+mn-ea"/>
            </a:endParaRPr>
          </a:p>
          <a:p>
            <a:pPr marL="0" indent="0">
              <a:buClr>
                <a:srgbClr val="0B3491"/>
              </a:buClr>
              <a:buFont typeface="Wingdings" panose="05000000000000000000" charset="0"/>
              <a:buNone/>
            </a:pPr>
            <a:r>
              <a:rPr lang="en-US" altLang="zh-CN" sz="2000" dirty="0">
                <a:solidFill>
                  <a:srgbClr val="002060"/>
                </a:solidFill>
                <a:sym typeface="+mn-ea"/>
              </a:rPr>
              <a:t>2.</a:t>
            </a:r>
            <a:r>
              <a:rPr lang="zh-CN" altLang="en-US" sz="2000" dirty="0">
                <a:solidFill>
                  <a:srgbClr val="002060"/>
                </a:solidFill>
                <a:sym typeface="+mn-ea"/>
              </a:rPr>
              <a:t>将调整</a:t>
            </a:r>
            <a:r>
              <a:rPr lang="zh-CN" altLang="en-US" sz="2000" dirty="0">
                <a:solidFill>
                  <a:srgbClr val="002060"/>
                </a:solidFill>
                <a:sym typeface="+mn-ea"/>
              </a:rPr>
              <a:t>相关预算。</a:t>
            </a:r>
            <a:endParaRPr lang="zh-CN" altLang="en-US" sz="2000" dirty="0">
              <a:solidFill>
                <a:srgbClr val="002060"/>
              </a:solidFill>
              <a:sym typeface="+mn-ea"/>
            </a:endParaRPr>
          </a:p>
          <a:p>
            <a:pPr marL="0" indent="0">
              <a:buClr>
                <a:srgbClr val="0B3491"/>
              </a:buClr>
              <a:buFont typeface="Wingdings" panose="05000000000000000000" charset="0"/>
              <a:buNone/>
            </a:pPr>
            <a:r>
              <a:rPr lang="en-US" altLang="zh-CN" sz="2000" dirty="0">
                <a:solidFill>
                  <a:srgbClr val="002060"/>
                </a:solidFill>
                <a:sym typeface="+mn-ea"/>
              </a:rPr>
              <a:t>     </a:t>
            </a:r>
            <a:endParaRPr lang="en-US" altLang="zh-CN" sz="2000" dirty="0">
              <a:solidFill>
                <a:srgbClr val="002060"/>
              </a:solidFill>
              <a:sym typeface="+mn-ea"/>
            </a:endParaRPr>
          </a:p>
        </p:txBody>
      </p:sp>
      <p:sp>
        <p:nvSpPr>
          <p:cNvPr id="56"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custDataLst>
              <p:tags r:id="rId1"/>
            </p:custDataLst>
          </p:nvPr>
        </p:nvGrpSpPr>
        <p:grpSpPr>
          <a:xfrm>
            <a:off x="3388277" y="4918935"/>
            <a:ext cx="5395126" cy="1025310"/>
            <a:chOff x="3398437" y="1657575"/>
            <a:chExt cx="5395126" cy="1025310"/>
          </a:xfrm>
        </p:grpSpPr>
        <p:sp>
          <p:nvSpPr>
            <p:cNvPr id="11" name="圆角矩形 4"/>
            <p:cNvSpPr/>
            <p:nvPr>
              <p:custDataLst>
                <p:tags r:id="rId2"/>
              </p:custDataLst>
            </p:nvPr>
          </p:nvSpPr>
          <p:spPr>
            <a:xfrm>
              <a:off x="3398437" y="1657575"/>
              <a:ext cx="5395126" cy="1025310"/>
            </a:xfrm>
            <a:prstGeom prst="roundRect">
              <a:avLst>
                <a:gd name="adj" fmla="val 5758"/>
              </a:avLst>
            </a:prstGeom>
            <a:solidFill>
              <a:srgbClr val="0B3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758164" y="1810702"/>
              <a:ext cx="866210" cy="719057"/>
              <a:chOff x="759821" y="4576732"/>
              <a:chExt cx="622300" cy="516583"/>
            </a:xfrm>
          </p:grpSpPr>
          <p:sp>
            <p:nvSpPr>
              <p:cNvPr id="14" name="椭圆 13"/>
              <p:cNvSpPr/>
              <p:nvPr>
                <p:custDataLst>
                  <p:tags r:id="rId3"/>
                </p:custDataLst>
              </p:nvPr>
            </p:nvSpPr>
            <p:spPr>
              <a:xfrm>
                <a:off x="812680" y="4576732"/>
                <a:ext cx="516583" cy="516583"/>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15" name="文本框 14"/>
              <p:cNvSpPr txBox="1"/>
              <p:nvPr>
                <p:custDataLst>
                  <p:tags r:id="rId4"/>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3" name="矩形 12"/>
            <p:cNvSpPr/>
            <p:nvPr>
              <p:custDataLst>
                <p:tags r:id="rId5"/>
              </p:custDataLst>
            </p:nvPr>
          </p:nvSpPr>
          <p:spPr>
            <a:xfrm>
              <a:off x="4697951" y="1918018"/>
              <a:ext cx="2316480" cy="521970"/>
            </a:xfrm>
            <a:prstGeom prst="rect">
              <a:avLst/>
            </a:prstGeom>
          </p:spPr>
          <p:txBody>
            <a:bodyPr wrap="square">
              <a:spAutoFit/>
            </a:bodyPr>
            <a:lstStyle/>
            <a:p>
              <a:pPr fontAlgn="base">
                <a:spcBef>
                  <a:spcPct val="0"/>
                </a:spcBef>
                <a:spcAft>
                  <a:spcPct val="0"/>
                </a:spcAft>
              </a:pPr>
              <a:r>
                <a:rPr kumimoji="1" lang="zh-CN" altLang="en-US" sz="2800" b="1" dirty="0">
                  <a:solidFill>
                    <a:schemeClr val="bg1"/>
                  </a:solidFill>
                  <a:latin typeface="微软雅黑" panose="020B0503020204020204" pitchFamily="34" charset="-122"/>
                  <a:ea typeface="微软雅黑" panose="020B0503020204020204" pitchFamily="34" charset="-122"/>
                </a:rPr>
                <a:t>项目研究规划</a:t>
              </a:r>
              <a:endParaRPr kumimoji="1"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custDataLst>
              <p:tags r:id="rId6"/>
            </p:custDataLst>
          </p:nvPr>
        </p:nvGrpSpPr>
        <p:grpSpPr>
          <a:xfrm>
            <a:off x="3347002" y="2382344"/>
            <a:ext cx="5395126" cy="1025310"/>
            <a:chOff x="3398437" y="1657575"/>
            <a:chExt cx="5395126" cy="1025310"/>
          </a:xfrm>
        </p:grpSpPr>
        <p:sp>
          <p:nvSpPr>
            <p:cNvPr id="23" name="圆角矩形 4"/>
            <p:cNvSpPr/>
            <p:nvPr>
              <p:custDataLst>
                <p:tags r:id="rId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58164" y="1810702"/>
              <a:ext cx="866210" cy="719057"/>
              <a:chOff x="759821" y="4576732"/>
              <a:chExt cx="622300" cy="516583"/>
            </a:xfrm>
          </p:grpSpPr>
          <p:sp>
            <p:nvSpPr>
              <p:cNvPr id="26" name="椭圆 25"/>
              <p:cNvSpPr/>
              <p:nvPr>
                <p:custDataLst>
                  <p:tags r:id="rId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7" name="文本框 26"/>
              <p:cNvSpPr txBox="1"/>
              <p:nvPr>
                <p:custDataLst>
                  <p:tags r:id="rId9"/>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25" name="矩形 24"/>
            <p:cNvSpPr/>
            <p:nvPr>
              <p:custDataLst>
                <p:tags r:id="rId10"/>
              </p:custDataLst>
            </p:nvPr>
          </p:nvSpPr>
          <p:spPr>
            <a:xfrm>
              <a:off x="4697951" y="1918018"/>
              <a:ext cx="2672080" cy="521970"/>
            </a:xfrm>
            <a:prstGeom prst="rect">
              <a:avLst/>
            </a:prstGeom>
          </p:spPr>
          <p:txBody>
            <a:bodyPr wrap="squar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项目进展和成果</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sp>
        <p:nvSpPr>
          <p:cNvPr id="31" name="TextBox 6"/>
          <p:cNvSpPr txBox="1">
            <a:spLocks noChangeArrowheads="1"/>
          </p:cNvSpPr>
          <p:nvPr/>
        </p:nvSpPr>
        <p:spPr bwMode="auto">
          <a:xfrm>
            <a:off x="264695" y="167761"/>
            <a:ext cx="8488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汇报内容</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2" name="组合 31"/>
          <p:cNvGrpSpPr/>
          <p:nvPr/>
        </p:nvGrpSpPr>
        <p:grpSpPr>
          <a:xfrm>
            <a:off x="282000" y="788463"/>
            <a:ext cx="11628000" cy="0"/>
            <a:chOff x="419290" y="788463"/>
            <a:chExt cx="11628000" cy="0"/>
          </a:xfrm>
        </p:grpSpPr>
        <p:cxnSp>
          <p:nvCxnSpPr>
            <p:cNvPr id="33" name="直接连接符 32"/>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custDataLst>
              <p:tags r:id="rId11"/>
            </p:custDataLst>
          </p:nvPr>
        </p:nvGrpSpPr>
        <p:grpSpPr>
          <a:xfrm>
            <a:off x="3350177" y="3616149"/>
            <a:ext cx="5395126" cy="1025310"/>
            <a:chOff x="3398437" y="1657575"/>
            <a:chExt cx="5395126" cy="1025310"/>
          </a:xfrm>
        </p:grpSpPr>
        <p:sp>
          <p:nvSpPr>
            <p:cNvPr id="3" name="圆角矩形 4"/>
            <p:cNvSpPr/>
            <p:nvPr>
              <p:custDataLst>
                <p:tags r:id="rId12"/>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3758164" y="1810702"/>
              <a:ext cx="866210" cy="719057"/>
              <a:chOff x="759821" y="4576732"/>
              <a:chExt cx="622300" cy="516583"/>
            </a:xfrm>
          </p:grpSpPr>
          <p:sp>
            <p:nvSpPr>
              <p:cNvPr id="5" name="椭圆 4"/>
              <p:cNvSpPr/>
              <p:nvPr>
                <p:custDataLst>
                  <p:tags r:id="rId13"/>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6" name="文本框 5"/>
              <p:cNvSpPr txBox="1"/>
              <p:nvPr>
                <p:custDataLst>
                  <p:tags r:id="rId14"/>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 name="矩形 6"/>
            <p:cNvSpPr/>
            <p:nvPr>
              <p:custDataLst>
                <p:tags r:id="rId15"/>
              </p:custDataLst>
            </p:nvPr>
          </p:nvSpPr>
          <p:spPr>
            <a:xfrm>
              <a:off x="4697951" y="1918018"/>
              <a:ext cx="2316480" cy="521970"/>
            </a:xfrm>
            <a:prstGeom prst="rect">
              <a:avLst/>
            </a:prstGeom>
          </p:spPr>
          <p:txBody>
            <a:bodyPr wrap="squar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项目执行情况</a:t>
              </a:r>
              <a:endParaRPr kumimoji="1" lang="zh-CN" altLang="en-US" sz="2800" b="1" dirty="0">
                <a:solidFill>
                  <a:srgbClr val="0B3491"/>
                </a:solidFill>
                <a:latin typeface="微软雅黑" panose="020B0503020204020204" pitchFamily="34" charset="-122"/>
                <a:ea typeface="微软雅黑" panose="020B0503020204020204" pitchFamily="34" charset="-122"/>
              </a:endParaRPr>
            </a:p>
          </p:txBody>
        </p:sp>
      </p:grpSp>
      <p:grpSp>
        <p:nvGrpSpPr>
          <p:cNvPr id="8" name="组合 7"/>
          <p:cNvGrpSpPr/>
          <p:nvPr>
            <p:custDataLst>
              <p:tags r:id="rId16"/>
            </p:custDataLst>
          </p:nvPr>
        </p:nvGrpSpPr>
        <p:grpSpPr>
          <a:xfrm>
            <a:off x="3331127" y="1227045"/>
            <a:ext cx="5395126" cy="1025310"/>
            <a:chOff x="3398437" y="1657575"/>
            <a:chExt cx="5395126" cy="1025310"/>
          </a:xfrm>
        </p:grpSpPr>
        <p:sp>
          <p:nvSpPr>
            <p:cNvPr id="9" name="圆角矩形 4"/>
            <p:cNvSpPr/>
            <p:nvPr>
              <p:custDataLst>
                <p:tags r:id="rId17"/>
              </p:custDataLst>
            </p:nvPr>
          </p:nvSpPr>
          <p:spPr>
            <a:xfrm>
              <a:off x="3398437" y="1657575"/>
              <a:ext cx="5395126" cy="1025310"/>
            </a:xfrm>
            <a:prstGeom prst="roundRect">
              <a:avLst>
                <a:gd name="adj" fmla="val 575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758164" y="1810702"/>
              <a:ext cx="866210" cy="719057"/>
              <a:chOff x="759821" y="4576732"/>
              <a:chExt cx="622300" cy="516583"/>
            </a:xfrm>
          </p:grpSpPr>
          <p:sp>
            <p:nvSpPr>
              <p:cNvPr id="29" name="椭圆 28"/>
              <p:cNvSpPr/>
              <p:nvPr>
                <p:custDataLst>
                  <p:tags r:id="rId18"/>
                </p:custDataLst>
              </p:nvPr>
            </p:nvSpPr>
            <p:spPr>
              <a:xfrm>
                <a:off x="812680" y="4576732"/>
                <a:ext cx="516583" cy="516583"/>
              </a:xfrm>
              <a:prstGeom prst="ellipse">
                <a:avLst/>
              </a:prstGeom>
              <a:solidFill>
                <a:srgbClr val="0B34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30" name="文本框 29"/>
              <p:cNvSpPr txBox="1"/>
              <p:nvPr>
                <p:custDataLst>
                  <p:tags r:id="rId19"/>
                </p:custDataLst>
              </p:nvPr>
            </p:nvSpPr>
            <p:spPr>
              <a:xfrm>
                <a:off x="759821" y="4693205"/>
                <a:ext cx="622300" cy="28649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5" name="矩形 34"/>
            <p:cNvSpPr/>
            <p:nvPr>
              <p:custDataLst>
                <p:tags r:id="rId20"/>
              </p:custDataLst>
            </p:nvPr>
          </p:nvSpPr>
          <p:spPr>
            <a:xfrm>
              <a:off x="4697951" y="1918018"/>
              <a:ext cx="1605280" cy="521970"/>
            </a:xfrm>
            <a:prstGeom prst="rect">
              <a:avLst/>
            </a:prstGeom>
          </p:spPr>
          <p:txBody>
            <a:bodyPr wrap="square">
              <a:spAutoFit/>
            </a:bodyPr>
            <a:lstStyle/>
            <a:p>
              <a:pPr fontAlgn="base">
                <a:spcBef>
                  <a:spcPct val="0"/>
                </a:spcBef>
                <a:spcAft>
                  <a:spcPct val="0"/>
                </a:spcAft>
              </a:pPr>
              <a:r>
                <a:rPr kumimoji="1" lang="zh-CN" altLang="en-US" sz="2800" b="1" dirty="0">
                  <a:solidFill>
                    <a:srgbClr val="0B3491"/>
                  </a:solidFill>
                  <a:latin typeface="微软雅黑" panose="020B0503020204020204" pitchFamily="34" charset="-122"/>
                  <a:ea typeface="微软雅黑" panose="020B0503020204020204" pitchFamily="34" charset="-122"/>
                </a:rPr>
                <a:t>项目简介</a:t>
              </a:r>
              <a:endParaRPr kumimoji="1" lang="en-US" altLang="zh-CN" sz="2800" b="1" dirty="0">
                <a:solidFill>
                  <a:srgbClr val="0B349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a:spLocks noChangeArrowheads="1"/>
          </p:cNvSpPr>
          <p:nvPr/>
        </p:nvSpPr>
        <p:spPr bwMode="auto">
          <a:xfrm>
            <a:off x="264695" y="167761"/>
            <a:ext cx="1164530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defTabSz="914400" fontAlgn="base">
              <a:spcBef>
                <a:spcPct val="0"/>
              </a:spcBef>
              <a:spcAft>
                <a:spcPct val="0"/>
              </a:spcAft>
            </a:pPr>
            <a:r>
              <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项目研究规划</a:t>
            </a:r>
            <a:endParaRPr lang="zh-CN" altLang="en-US" sz="3200" b="1" dirty="0">
              <a:solidFill>
                <a:srgbClr val="0B349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1" name="组合 20"/>
          <p:cNvGrpSpPr/>
          <p:nvPr/>
        </p:nvGrpSpPr>
        <p:grpSpPr>
          <a:xfrm>
            <a:off x="282000" y="788463"/>
            <a:ext cx="11628000" cy="0"/>
            <a:chOff x="419290" y="788463"/>
            <a:chExt cx="11628000" cy="0"/>
          </a:xfrm>
        </p:grpSpPr>
        <p:cxnSp>
          <p:nvCxnSpPr>
            <p:cNvPr id="22" name="直接连接符 21"/>
            <p:cNvCxnSpPr/>
            <p:nvPr/>
          </p:nvCxnSpPr>
          <p:spPr>
            <a:xfrm>
              <a:off x="419290" y="788463"/>
              <a:ext cx="11628000" cy="0"/>
            </a:xfrm>
            <a:prstGeom prst="line">
              <a:avLst/>
            </a:prstGeom>
            <a:ln w="76200">
              <a:solidFill>
                <a:srgbClr val="0B349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19290" y="788463"/>
              <a:ext cx="11628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4" name="TextBox 33"/>
          <p:cNvSpPr txBox="1">
            <a:spLocks noChangeArrowheads="1"/>
          </p:cNvSpPr>
          <p:nvPr/>
        </p:nvSpPr>
        <p:spPr bwMode="auto">
          <a:xfrm>
            <a:off x="264694" y="1511935"/>
            <a:ext cx="11645305" cy="2630170"/>
          </a:xfrm>
          <a:prstGeom prst="rect">
            <a:avLst/>
          </a:prstGeom>
        </p:spPr>
        <p:txBody>
          <a:bodyPr wrap="square">
            <a:spAutoFit/>
          </a:bodyPr>
          <a:lstStyle>
            <a:defPPr>
              <a:defRPr lang="zh-CN"/>
            </a:defPPr>
            <a:lvl1pPr marL="214630" indent="-274320">
              <a:lnSpc>
                <a:spcPct val="125000"/>
              </a:lnSpc>
              <a:spcBef>
                <a:spcPts val="600"/>
              </a:spcBef>
              <a:buFont typeface="Wingdings" panose="05000000000000000000" pitchFamily="2" charset="2"/>
              <a:buChar char="v"/>
              <a:defRPr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285750" indent="-285750">
              <a:buClr>
                <a:srgbClr val="0B3491"/>
              </a:buClr>
              <a:buFont typeface="Wingdings" panose="05000000000000000000" charset="0"/>
              <a:buChar char="n"/>
            </a:pPr>
            <a:r>
              <a:rPr lang="en-US" altLang="zh-CN" sz="2000" dirty="0">
                <a:solidFill>
                  <a:srgbClr val="002060"/>
                </a:solidFill>
                <a:sym typeface="+mn-ea"/>
              </a:rPr>
              <a:t> </a:t>
            </a:r>
            <a:r>
              <a:rPr lang="zh-CN" altLang="en-US" sz="2000" dirty="0">
                <a:solidFill>
                  <a:srgbClr val="C00000"/>
                </a:solidFill>
                <a:sym typeface="+mn-ea"/>
              </a:rPr>
              <a:t>芯片研发：</a:t>
            </a:r>
            <a:r>
              <a:rPr lang="zh-CN" altLang="en-US" sz="2000" dirty="0">
                <a:solidFill>
                  <a:srgbClr val="002060"/>
                </a:solidFill>
                <a:sym typeface="+mn-ea"/>
              </a:rPr>
              <a:t>完成</a:t>
            </a:r>
            <a:r>
              <a:rPr lang="en-US" altLang="zh-CN" sz="2000" dirty="0">
                <a:solidFill>
                  <a:srgbClr val="002060"/>
                </a:solidFill>
                <a:sym typeface="+mn-ea"/>
              </a:rPr>
              <a:t> MAPS </a:t>
            </a:r>
            <a:r>
              <a:rPr lang="zh-CN" altLang="en-US" sz="2000" dirty="0">
                <a:solidFill>
                  <a:srgbClr val="002060"/>
                </a:solidFill>
                <a:sym typeface="+mn-ea"/>
              </a:rPr>
              <a:t>两版原型芯片的流片、测试与优化，同步推进片上线性稳压器、数据压缩电路的原型设计；</a:t>
            </a:r>
            <a:endParaRPr lang="zh-CN" altLang="en-US"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C00000"/>
                </a:solidFill>
                <a:sym typeface="+mn-ea"/>
              </a:rPr>
              <a:t>机械结构开发：</a:t>
            </a:r>
            <a:r>
              <a:rPr lang="zh-CN" altLang="en-US" sz="2000" dirty="0">
                <a:solidFill>
                  <a:srgbClr val="002060"/>
                </a:solidFill>
                <a:sym typeface="+mn-ea"/>
              </a:rPr>
              <a:t>研制</a:t>
            </a:r>
            <a:r>
              <a:rPr lang="en-US" altLang="zh-CN" sz="2000" dirty="0">
                <a:solidFill>
                  <a:srgbClr val="002060"/>
                </a:solidFill>
                <a:sym typeface="+mn-ea"/>
              </a:rPr>
              <a:t> Stave </a:t>
            </a:r>
            <a:r>
              <a:rPr lang="zh-CN" altLang="en-US" sz="2000" dirty="0">
                <a:solidFill>
                  <a:srgbClr val="002060"/>
                </a:solidFill>
                <a:sym typeface="+mn-ea"/>
              </a:rPr>
              <a:t>模块碳纤维构件、制冷板等部件，搭建集成工装与测试系统，完成内桶支撑机械结构样机的设计优化、制作及整体集成；</a:t>
            </a:r>
            <a:endParaRPr lang="zh-CN" altLang="en-US"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C00000"/>
                </a:solidFill>
                <a:sym typeface="+mn-ea"/>
              </a:rPr>
              <a:t>电子学系统：</a:t>
            </a:r>
            <a:r>
              <a:rPr lang="zh-CN" altLang="en-US" sz="2000" dirty="0">
                <a:solidFill>
                  <a:srgbClr val="002060"/>
                </a:solidFill>
                <a:sym typeface="+mn-ea"/>
              </a:rPr>
              <a:t>完成两版读出电子学原型样机的制作、测试与迭代优化；</a:t>
            </a:r>
            <a:endParaRPr lang="zh-CN" altLang="en-US" sz="2000" dirty="0">
              <a:solidFill>
                <a:srgbClr val="002060"/>
              </a:solidFill>
              <a:sym typeface="+mn-ea"/>
            </a:endParaRPr>
          </a:p>
          <a:p>
            <a:pPr marL="285750" indent="-285750">
              <a:buClr>
                <a:srgbClr val="0B3491"/>
              </a:buClr>
              <a:buFont typeface="Wingdings" panose="05000000000000000000" charset="0"/>
              <a:buChar char="n"/>
            </a:pPr>
            <a:r>
              <a:rPr lang="zh-CN" altLang="en-US" sz="2000" dirty="0">
                <a:solidFill>
                  <a:srgbClr val="C00000"/>
                </a:solidFill>
                <a:sym typeface="+mn-ea"/>
              </a:rPr>
              <a:t>成果总结：</a:t>
            </a:r>
            <a:r>
              <a:rPr lang="zh-CN" altLang="en-US" sz="2000" dirty="0">
                <a:solidFill>
                  <a:srgbClr val="002060"/>
                </a:solidFill>
                <a:sym typeface="+mn-ea"/>
              </a:rPr>
              <a:t>形成项目技术报告，发表相关学术论文。</a:t>
            </a:r>
            <a:endParaRPr lang="zh-CN" altLang="en-US" sz="2000" dirty="0">
              <a:solidFill>
                <a:srgbClr val="002060"/>
              </a:solidFill>
              <a:sym typeface="+mn-ea"/>
            </a:endParaRPr>
          </a:p>
        </p:txBody>
      </p:sp>
      <p:sp>
        <p:nvSpPr>
          <p:cNvPr id="44" name="灯片编号占位符 6"/>
          <p:cNvSpPr txBox="1"/>
          <p:nvPr/>
        </p:nvSpPr>
        <p:spPr>
          <a:xfrm>
            <a:off x="11722100" y="6492875"/>
            <a:ext cx="4699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A7D5FD2-C6E6-4AD1-80BF-C7CF5F32670C}" type="slidenum">
              <a:rPr lang="zh-CN" altLang="en-US" smtClean="0">
                <a:solidFill>
                  <a:schemeClr val="bg1">
                    <a:lumMod val="50000"/>
                  </a:schemeClr>
                </a:solidFill>
                <a:latin typeface="微软雅黑" panose="020B0503020204020204" pitchFamily="34" charset="-122"/>
                <a:ea typeface="微软雅黑" panose="020B0503020204020204" pitchFamily="34" charset="-122"/>
              </a:rPr>
            </a:fld>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rot="5400000">
            <a:off x="2666034" y="-2666032"/>
            <a:ext cx="6857999" cy="12190070"/>
          </a:xfrm>
          <a:prstGeom prst="rect">
            <a:avLst/>
          </a:prstGeom>
          <a:gradFill flip="none" rotWithShape="1">
            <a:gsLst>
              <a:gs pos="100000">
                <a:srgbClr val="00478B">
                  <a:alpha val="5000"/>
                </a:srgbClr>
              </a:gs>
              <a:gs pos="0">
                <a:srgbClr val="00478B">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0" y="2558627"/>
            <a:ext cx="12192000" cy="1427149"/>
          </a:xfrm>
          <a:prstGeom prst="rect">
            <a:avLst/>
          </a:prstGeom>
          <a:solidFill>
            <a:srgbClr val="1B6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25463" y="2929555"/>
            <a:ext cx="11141075" cy="640080"/>
          </a:xfrm>
        </p:spPr>
        <p:txBody>
          <a:bodyPr>
            <a:noAutofit/>
          </a:bodyPr>
          <a:lstStyle/>
          <a:p>
            <a:r>
              <a:rPr lang="zh-CN" altLang="en-US" sz="4800" dirty="0">
                <a:solidFill>
                  <a:schemeClr val="bg1"/>
                </a:solidFill>
                <a:effectLst/>
              </a:rPr>
              <a:t>感谢</a:t>
            </a:r>
            <a:r>
              <a:rPr lang="zh-CN" altLang="en-US" sz="4800" dirty="0">
                <a:solidFill>
                  <a:schemeClr val="bg1"/>
                </a:solidFill>
                <a:effectLst/>
              </a:rPr>
              <a:t>聆听！</a:t>
            </a:r>
            <a:endParaRPr lang="zh-CN" altLang="en-US" sz="4800" dirty="0">
              <a:solidFill>
                <a:schemeClr val="bg1"/>
              </a:solidFill>
              <a:effectLst/>
            </a:endParaRPr>
          </a:p>
        </p:txBody>
      </p:sp>
    </p:spTree>
  </p:cSld>
  <p:clrMapOvr>
    <a:masterClrMapping/>
  </p:clrMapOvr>
</p:sld>
</file>

<file path=ppt/tags/tag1.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2.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3.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4.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5.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6.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7.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8.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9.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0.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1.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2.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3.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4.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5.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6.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7.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8.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19.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20.xml><?xml version="1.0" encoding="utf-8"?>
<p:tagLst xmlns:p="http://schemas.openxmlformats.org/presentationml/2006/main">
  <p:tag name="KSO_WM_DIAGRAM_VIRTUALLY_FRAME" val="{&quot;height&quot;:336.95149606299213,&quot;left&quot;:262.2934645669292,&quot;top&quot;:82.56771653543306,&quot;width&quot;:430.1130708661418}"/>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26.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27.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28.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29.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0.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1.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2.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3.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4.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5.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6.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7.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8.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39.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40.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41.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42.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43.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44.xml><?xml version="1.0" encoding="utf-8"?>
<p:tagLst xmlns:p="http://schemas.openxmlformats.org/presentationml/2006/main">
  <p:tag name="KSO_WM_DIAGRAM_VIRTUALLY_FRAME" val="{&quot;height&quot;:382.70149606299213,&quot;left&quot;:261.39346456692914,&quot;top&quot;:82.56771653543306,&quot;width&quot;:431.0130708661418}"/>
</p:tagLst>
</file>

<file path=ppt/tags/tag45.xml><?xml version="1.0" encoding="utf-8"?>
<p:tagLst xmlns:p="http://schemas.openxmlformats.org/presentationml/2006/main">
  <p:tag name="KSO_WM_DIAGRAM_VIRTUALLY_FRAME" val="{&quot;height&quot;:419.1174015748032,&quot;left&quot;:35.581653543307084,&quot;top&quot;:73.74,&quot;width&quot;:312.3500787401575}"/>
</p:tagLst>
</file>

<file path=ppt/tags/tag46.xml><?xml version="1.0" encoding="utf-8"?>
<p:tagLst xmlns:p="http://schemas.openxmlformats.org/presentationml/2006/main">
  <p:tag name="KSO_WM_DIAGRAM_VIRTUALLY_FRAME" val="{&quot;height&quot;:419.1174015748032,&quot;left&quot;:35.581653543307084,&quot;top&quot;:73.74,&quot;width&quot;:312.3500787401575}"/>
</p:tagLst>
</file>

<file path=ppt/tags/tag47.xml><?xml version="1.0" encoding="utf-8"?>
<p:tagLst xmlns:p="http://schemas.openxmlformats.org/presentationml/2006/main">
  <p:tag name="KSO_WM_DIAGRAM_VIRTUALLY_FRAME" val="{&quot;height&quot;:419.1174015748032,&quot;left&quot;:35.581653543307084,&quot;top&quot;:73.74,&quot;width&quot;:312.3500787401575}"/>
</p:tagLst>
</file>

<file path=ppt/tags/tag48.xml><?xml version="1.0" encoding="utf-8"?>
<p:tagLst xmlns:p="http://schemas.openxmlformats.org/presentationml/2006/main">
  <p:tag name="KSO_WM_DIAGRAM_VIRTUALLY_FRAME" val="{&quot;height&quot;:419.1174015748032,&quot;left&quot;:35.581653543307084,&quot;top&quot;:73.74,&quot;width&quot;:312.3500787401575}"/>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TABLE_ENDDRAG_ORIGIN_RECT" val="545*142"/>
  <p:tag name="TABLE_ENDDRAG_RECT" val="91*82*545*142"/>
</p:tagLst>
</file>

<file path=ppt/tags/tag51.xml><?xml version="1.0" encoding="utf-8"?>
<p:tagLst xmlns:p="http://schemas.openxmlformats.org/presentationml/2006/main">
  <p:tag name="TABLE_ENDDRAG_ORIGIN_RECT" val="333*316"/>
  <p:tag name="TABLE_ENDDRAG_RECT" val="598*161*333*316"/>
</p:tagLst>
</file>

<file path=ppt/tags/tag52.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53.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54.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55.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56.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57.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58.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59.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0.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1.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2.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3.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4.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5.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6.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7.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8.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69.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70.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71.xml><?xml version="1.0" encoding="utf-8"?>
<p:tagLst xmlns:p="http://schemas.openxmlformats.org/presentationml/2006/main">
  <p:tag name="KSO_WM_DIAGRAM_VIRTUALLY_FRAME" val="{&quot;height&quot;:382.70149606299213,&quot;left&quot;:238.04346456692912,&quot;top&quot;:82.56771653543306,&quot;width&quot;:671.0130708661418}"/>
</p:tagLst>
</file>

<file path=ppt/tags/tag72.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73.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74.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75.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76.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77.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78.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79.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0.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1.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2.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3.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4.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5.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6.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7.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8.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89.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90.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91.xml><?xml version="1.0" encoding="utf-8"?>
<p:tagLst xmlns:p="http://schemas.openxmlformats.org/presentationml/2006/main">
  <p:tag name="KSO_WM_DIAGRAM_VIRTUALLY_FRAME" val="{&quot;height&quot;:509.4014960629921,&quot;left&quot;:238.04346456692912,&quot;top&quot;:82.56771653543306,&quot;width&quot;:671.0130708661418}"/>
</p:tagLst>
</file>

<file path=ppt/tags/tag92.xml><?xml version="1.0" encoding="utf-8"?>
<p:tagLst xmlns:p="http://schemas.openxmlformats.org/presentationml/2006/main">
  <p:tag name="KSO_WPP_MARK_KEY" val="c1ecd72c-e272-48fc-ae3c-0fe370dc1fe1"/>
  <p:tag name="COMMONDATA" val="eyJoZGlkIjoiMThkMzQwNjhmNzZmMGMzYTNkZGQwMDE0MTQ2OTA1MTMifQ=="/>
</p:tagLst>
</file>

<file path=ppt/theme/theme1.xml><?xml version="1.0" encoding="utf-8"?>
<a:theme xmlns:a="http://schemas.openxmlformats.org/drawingml/2006/main" name="Office 主题">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SIAT_Template_4_3_White_Blue_new</Template>
  <TotalTime>0</TotalTime>
  <Words>9264</Words>
  <Application>WPS 演示</Application>
  <PresentationFormat>宽屏</PresentationFormat>
  <Paragraphs>1188</Paragraphs>
  <Slides>44</Slides>
  <Notes>22</Notes>
  <HiddenSlides>0</HiddenSlides>
  <MMClips>0</MMClips>
  <ScaleCrop>false</ScaleCrop>
  <HeadingPairs>
    <vt:vector size="8" baseType="variant">
      <vt:variant>
        <vt:lpstr>已用的字体</vt:lpstr>
      </vt:variant>
      <vt:variant>
        <vt:i4>20</vt:i4>
      </vt:variant>
      <vt:variant>
        <vt:lpstr>主题</vt:lpstr>
      </vt:variant>
      <vt:variant>
        <vt:i4>1</vt:i4>
      </vt:variant>
      <vt:variant>
        <vt:lpstr>嵌入 OLE 服务器</vt:lpstr>
      </vt:variant>
      <vt:variant>
        <vt:i4>5</vt:i4>
      </vt:variant>
      <vt:variant>
        <vt:lpstr>幻灯片标题</vt:lpstr>
      </vt:variant>
      <vt:variant>
        <vt:i4>44</vt:i4>
      </vt:variant>
    </vt:vector>
  </HeadingPairs>
  <TitlesOfParts>
    <vt:vector size="70" baseType="lpstr">
      <vt:lpstr>Arial</vt:lpstr>
      <vt:lpstr>宋体</vt:lpstr>
      <vt:lpstr>Wingdings</vt:lpstr>
      <vt:lpstr>微软雅黑</vt:lpstr>
      <vt:lpstr>Calibri</vt:lpstr>
      <vt:lpstr>等线</vt:lpstr>
      <vt:lpstr>Symbol</vt:lpstr>
      <vt:lpstr>Times New Roman</vt:lpstr>
      <vt:lpstr>Wingdings</vt:lpstr>
      <vt:lpstr>Arial</vt:lpstr>
      <vt:lpstr>Wingdings 3</vt:lpstr>
      <vt:lpstr>黑体</vt:lpstr>
      <vt:lpstr>Verdana</vt:lpstr>
      <vt:lpstr>Wingdings 2</vt:lpstr>
      <vt:lpstr>Perpetua</vt:lpstr>
      <vt:lpstr>Arial Unicode MS</vt:lpstr>
      <vt:lpstr>Cambria Math</vt:lpstr>
      <vt:lpstr>Hei</vt:lpstr>
      <vt:lpstr>Times New Roman</vt:lpstr>
      <vt:lpstr>Calibri</vt:lpstr>
      <vt:lpstr>Office 主题</vt:lpstr>
      <vt:lpstr>Visio.Drawing.15</vt:lpstr>
      <vt:lpstr>Visio.Drawing.15</vt:lpstr>
      <vt:lpstr>Visio.Drawing.15</vt:lpstr>
      <vt:lpstr>Visio.Drawing.15</vt:lpstr>
      <vt:lpstr>Visio.Drawing.15</vt:lpstr>
      <vt:lpstr>新一代2-7GeV能区超高亮度正负电子对撞机硅像素內径迹探测器关键技术研究进展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纳米分辨X射线微分相衬显微镜</dc:title>
  <dc:creator>Z840-PC</dc:creator>
  <cp:lastModifiedBy>韩志慧</cp:lastModifiedBy>
  <cp:revision>3145</cp:revision>
  <dcterms:created xsi:type="dcterms:W3CDTF">2022-07-09T15:34:00Z</dcterms:created>
  <dcterms:modified xsi:type="dcterms:W3CDTF">2026-09-19T12:23:58Z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EF6DD901BA644808A9277A56E0031ED9_13</vt:lpwstr>
  </property>
  <property fmtid="{D5CDD505-2E9C-101B-9397-08002B2CF9AE}" pid="3" name="KSOProductBuildVer">
    <vt:lpwstr>2052-12.1.0.28505</vt:lpwstr>
  </property>
</Properties>
</file>