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3" r:id="rId3"/>
    <p:sldId id="329" r:id="rId4"/>
    <p:sldId id="349" r:id="rId5"/>
    <p:sldId id="331" r:id="rId6"/>
    <p:sldId id="333" r:id="rId7"/>
    <p:sldId id="352" r:id="rId8"/>
    <p:sldId id="334" r:id="rId9"/>
    <p:sldId id="351" r:id="rId10"/>
    <p:sldId id="353" r:id="rId11"/>
    <p:sldId id="354" r:id="rId12"/>
    <p:sldId id="356" r:id="rId13"/>
    <p:sldId id="355" r:id="rId14"/>
    <p:sldId id="357" r:id="rId15"/>
    <p:sldId id="358" r:id="rId16"/>
    <p:sldId id="360" r:id="rId17"/>
    <p:sldId id="361" r:id="rId18"/>
    <p:sldId id="362" r:id="rId19"/>
    <p:sldId id="363" r:id="rId20"/>
    <p:sldId id="364" r:id="rId21"/>
    <p:sldId id="327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14FE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41" autoAdjust="0"/>
    <p:restoredTop sz="87981" autoAdjust="0"/>
  </p:normalViewPr>
  <p:slideViewPr>
    <p:cSldViewPr>
      <p:cViewPr varScale="1">
        <p:scale>
          <a:sx n="75" d="100"/>
          <a:sy n="75" d="100"/>
        </p:scale>
        <p:origin x="61" y="203"/>
      </p:cViewPr>
      <p:guideLst>
        <p:guide orient="horz" pos="2160"/>
        <p:guide pos="3840"/>
      </p:guideLst>
    </p:cSldViewPr>
  </p:slid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100" d="100"/>
        <a:sy n="100" d="100"/>
      </p:scale>
      <p:origin x="0" y="49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9571B-CBDF-4259-8792-250738567C56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4498C-4CA4-4CC9-A5B4-39BD3FD3BD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737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ea typeface="仿宋" panose="02010609060101010101" pitchFamily="49" charset="-122"/>
                <a:cs typeface="Times New Roman" panose="02020603050405020304" pitchFamily="18" charset="0"/>
              </a:rPr>
              <a:t>汇报时长为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" panose="02010609060101010101" pitchFamily="49" charset="-122"/>
              </a:rPr>
              <a:t>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分钟（其中报告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" panose="02010609060101010101" pitchFamily="49" charset="-122"/>
              </a:rPr>
              <a:t>15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分钟，回答问题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" panose="02010609060101010101" pitchFamily="49" charset="-122"/>
              </a:rPr>
              <a:t>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分钟）</a:t>
            </a:r>
            <a:endParaRPr lang="zh-CN" altLang="en-US" sz="1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4498C-4CA4-4CC9-A5B4-39BD3FD3BD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78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dirty="0"/>
              <a:t>这是根据基金委要求的汇报提纲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4498C-4CA4-4CC9-A5B4-39BD3FD3BD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258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）环形正负电子对撞经过了近</a:t>
            </a:r>
            <a:r>
              <a:rPr lang="en-US" altLang="zh-CN" dirty="0"/>
              <a:t>30</a:t>
            </a:r>
            <a:r>
              <a:rPr lang="zh-CN" altLang="en-US" dirty="0"/>
              <a:t>年的发展，从第一代发展到第三代，</a:t>
            </a:r>
            <a:r>
              <a:rPr lang="en-US" altLang="zh-CN" dirty="0"/>
              <a:t>90</a:t>
            </a:r>
            <a:r>
              <a:rPr lang="zh-CN" altLang="en-US" dirty="0"/>
              <a:t>上世纪</a:t>
            </a:r>
            <a:r>
              <a:rPr lang="en-US" altLang="zh-CN" dirty="0"/>
              <a:t>90</a:t>
            </a:r>
            <a:r>
              <a:rPr lang="zh-CN" altLang="en-US" dirty="0"/>
              <a:t>年代亮度在</a:t>
            </a:r>
            <a:r>
              <a:rPr lang="en-US" altLang="zh-CN" dirty="0"/>
              <a:t>30-31</a:t>
            </a:r>
            <a:r>
              <a:rPr lang="zh-CN" altLang="en-US" dirty="0"/>
              <a:t>次方，</a:t>
            </a:r>
            <a:r>
              <a:rPr lang="en-US" altLang="zh-CN" dirty="0"/>
              <a:t>2000</a:t>
            </a:r>
            <a:r>
              <a:rPr lang="zh-CN" altLang="en-US" dirty="0"/>
              <a:t>年第二代达到</a:t>
            </a:r>
            <a:r>
              <a:rPr lang="en-US" altLang="zh-CN" dirty="0"/>
              <a:t>33-34</a:t>
            </a:r>
            <a:r>
              <a:rPr lang="zh-CN" altLang="en-US" dirty="0"/>
              <a:t>次方，现在是第三代，亮度要达到</a:t>
            </a:r>
            <a:r>
              <a:rPr lang="en-US" altLang="zh-CN" dirty="0"/>
              <a:t>35-36</a:t>
            </a:r>
            <a:r>
              <a:rPr lang="zh-CN" altLang="en-US" dirty="0"/>
              <a:t>次方。</a:t>
            </a:r>
            <a:endParaRPr lang="en-US" altLang="zh-CN" dirty="0"/>
          </a:p>
          <a:p>
            <a:r>
              <a:rPr lang="en-US" dirty="0"/>
              <a:t>2</a:t>
            </a:r>
            <a:r>
              <a:rPr lang="zh-CN" altLang="en-US" dirty="0"/>
              <a:t>）第一代是单环对撞机，第二代是双环对撞机，提高束团团和压低</a:t>
            </a:r>
            <a:r>
              <a:rPr lang="en-US" altLang="zh-CN" dirty="0" err="1"/>
              <a:t>Betay</a:t>
            </a:r>
            <a:r>
              <a:rPr lang="zh-CN" altLang="en-US" dirty="0"/>
              <a:t>，第三代的特点是大流强、大交叉角和极低</a:t>
            </a:r>
            <a:r>
              <a:rPr lang="en-US" altLang="zh-CN" dirty="0" err="1"/>
              <a:t>Betay</a:t>
            </a:r>
            <a:r>
              <a:rPr lang="en-US" altLang="zh-CN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291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）这一张片子介绍从第二代对撞机到第三代的变化；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）核心目标是将亮度提高约</a:t>
            </a:r>
            <a:r>
              <a:rPr lang="en-US" altLang="zh-CN" dirty="0"/>
              <a:t>2</a:t>
            </a:r>
            <a:r>
              <a:rPr lang="zh-CN" altLang="en-US" dirty="0"/>
              <a:t>个量级，措施是设计理念的重大变化；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）第二代是对撞点形成扁平束团，压缩</a:t>
            </a:r>
            <a:r>
              <a:rPr lang="en-US" altLang="zh-CN" dirty="0" err="1"/>
              <a:t>Betay</a:t>
            </a:r>
            <a:r>
              <a:rPr lang="zh-CN" altLang="en-US" dirty="0"/>
              <a:t>也要压缩束团长度；第三代是不压缩束团长度，但极限压缩</a:t>
            </a:r>
            <a:r>
              <a:rPr lang="en-US" altLang="zh-CN" dirty="0" err="1"/>
              <a:t>Betay</a:t>
            </a:r>
            <a:r>
              <a:rPr lang="zh-CN" altLang="en-US" dirty="0"/>
              <a:t>，并采用大交叉角；这导致了新的对撞区设计，大</a:t>
            </a:r>
            <a:r>
              <a:rPr lang="en-US" altLang="zh-CN" dirty="0" err="1"/>
              <a:t>Piwinski</a:t>
            </a:r>
            <a:r>
              <a:rPr lang="zh-CN" altLang="en-US" dirty="0"/>
              <a:t>角和</a:t>
            </a:r>
            <a:r>
              <a:rPr lang="en-US" altLang="zh-CN" dirty="0"/>
              <a:t>Crab-Waist</a:t>
            </a:r>
            <a:r>
              <a:rPr lang="zh-CN" altLang="en-US" dirty="0"/>
              <a:t>对撞；同时，适当提高流强，降低水平发射度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）在核心技术方面是对对撞区超导磁铁的要求更高了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615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新设计理念带来的加速器物理挑战：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）首先是对撞区的超强非线性，导致动力学孔径和动量孔径大幅度降低，继而是束流寿命的大幅度下降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）强非线性的几个来源：对撞点极小</a:t>
            </a:r>
            <a:r>
              <a:rPr lang="en-US" altLang="zh-CN" dirty="0"/>
              <a:t>Beta</a:t>
            </a:r>
            <a:r>
              <a:rPr lang="zh-CN" altLang="en-US" dirty="0"/>
              <a:t>，</a:t>
            </a:r>
            <a:r>
              <a:rPr lang="en-US" altLang="zh-CN" dirty="0"/>
              <a:t>Crab</a:t>
            </a:r>
            <a:r>
              <a:rPr lang="zh-CN" altLang="en-US" dirty="0"/>
              <a:t>六极磁铁，磁场边缘场，以及耦合场效应；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）第二个挑战是强束</a:t>
            </a:r>
            <a:r>
              <a:rPr lang="en-US" altLang="zh-CN" dirty="0"/>
              <a:t>-</a:t>
            </a:r>
            <a:r>
              <a:rPr lang="zh-CN" altLang="en-US" dirty="0"/>
              <a:t>束作用及与集体效应的耦合：大交叉角和</a:t>
            </a:r>
            <a:r>
              <a:rPr lang="en-US" altLang="zh-CN" dirty="0"/>
              <a:t>Crab-Waist</a:t>
            </a:r>
            <a:r>
              <a:rPr lang="zh-CN" altLang="en-US" dirty="0"/>
              <a:t>对撞的束</a:t>
            </a:r>
            <a:r>
              <a:rPr lang="en-US" altLang="zh-CN" dirty="0"/>
              <a:t>-</a:t>
            </a:r>
            <a:r>
              <a:rPr lang="zh-CN" altLang="en-US" dirty="0"/>
              <a:t>束作用是不一样的，更高流强和更小发射度也导致更强的集体效应；因为束损很大，需要很强的束流准直，这也导致阻抗大幅度增加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08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大束损对对撞区本底影响极大，主要是束流寿命太短，目前看来陶粲装置要做</a:t>
            </a:r>
            <a:r>
              <a:rPr lang="en-US" altLang="zh-CN" dirty="0"/>
              <a:t>300</a:t>
            </a:r>
            <a:r>
              <a:rPr lang="zh-CN" altLang="en-US" dirty="0"/>
              <a:t>秒都很困难；</a:t>
            </a:r>
            <a:r>
              <a:rPr lang="en-US" altLang="zh-CN" dirty="0"/>
              <a:t>2</a:t>
            </a:r>
            <a:r>
              <a:rPr lang="zh-CN" altLang="en-US" dirty="0"/>
              <a:t>个解决措施，一是采用更好的束流注入方法，优化传统的离轴注入，或者干脆采用新型的束团转换注入，但这对注入器和注入系统提出了很高的要求；</a:t>
            </a:r>
            <a:endParaRPr lang="en-US" altLang="zh-CN" dirty="0"/>
          </a:p>
          <a:p>
            <a:r>
              <a:rPr lang="zh-CN" altLang="en-US" dirty="0"/>
              <a:t>另一个措施是采用更有效的束流准直方法。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37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093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678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4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339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65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374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23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27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851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412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266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76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B772-BE26-4EC4-8890-F0A68D40133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28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4498C-4CA4-4CC9-A5B4-39BD3FD3BD3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63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14400" y="3196686"/>
            <a:ext cx="103632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538286"/>
          </a:xfrm>
        </p:spPr>
        <p:txBody>
          <a:bodyPr anchor="b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214686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C3AC-E561-473C-9799-79BC1941596C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09600" y="1410736"/>
            <a:ext cx="109728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SzPct val="70000"/>
              <a:buFont typeface="Wingdings" panose="05000000000000000000" pitchFamily="2" charset="2"/>
              <a:buChar char="p"/>
              <a:defRPr sz="2800"/>
            </a:lvl1pPr>
            <a:lvl2pPr marL="742950" indent="-285750">
              <a:buSzPct val="70000"/>
              <a:buFont typeface="Wingdings" panose="05000000000000000000" pitchFamily="2" charset="2"/>
              <a:buChar char="Ø"/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7536" y="6400800"/>
            <a:ext cx="4267200" cy="283800"/>
          </a:xfrm>
        </p:spPr>
        <p:txBody>
          <a:bodyPr/>
          <a:lstStyle/>
          <a:p>
            <a:fld id="{5DF7F445-235C-4D4D-BAF7-E5BB476C61FE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7107936" y="6400800"/>
            <a:ext cx="4978400" cy="283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14400" y="3143248"/>
            <a:ext cx="103632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3143249"/>
            <a:ext cx="103632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1643062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27AD-A81D-4CAF-842A-5B3A64F66065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09600" y="1410736"/>
            <a:ext cx="109728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1E319-5124-4791-91C7-C5F097735F68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09600" y="1410736"/>
            <a:ext cx="109728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116B6-1D45-47EA-B03A-A4489DBB7505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9600" y="1410736"/>
            <a:ext cx="109728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B25A7-1A4C-49BE-9656-CC3A74BAD9FD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DCA2-9B3A-464A-ACE0-4333C3A56FB7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714733" y="1053546"/>
            <a:ext cx="7872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14734" y="228600"/>
            <a:ext cx="7867669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14733" y="1142984"/>
            <a:ext cx="7867667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7" y="1142984"/>
            <a:ext cx="3009877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57768-7EA8-497D-AEB1-D52538D99A1D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200" y="304800"/>
            <a:ext cx="85344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935403" y="1143000"/>
            <a:ext cx="9630997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149600" y="5410200"/>
            <a:ext cx="7543851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B2579-E4BA-4654-9442-E16140778FC0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2F13-45CE-4429-81E6-6133F527811B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9600" y="1410736"/>
            <a:ext cx="109728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620275" y="274638"/>
            <a:ext cx="1962125" cy="6011882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915424" cy="6011882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E5E08-8DE2-4126-9661-587C3F1CD658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tint val="100000"/>
                <a:shade val="70000"/>
                <a:hueMod val="100000"/>
                <a:satMod val="100000"/>
              </a:schemeClr>
              <a:schemeClr val="bg2">
                <a:tint val="90000"/>
                <a:shade val="100000"/>
                <a:hueMod val="100000"/>
                <a:satMod val="1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risscrossEtching trans="4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12192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1600" y="6400800"/>
            <a:ext cx="42672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7D809CF1-1590-401A-8F87-AEA039959FC4}" type="datetime1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112000" y="6400800"/>
            <a:ext cx="49784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86400" y="6400800"/>
            <a:ext cx="12192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C119CD0-8D4D-42FB-839F-4C6C0F92230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9.jpe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07568" y="1604391"/>
            <a:ext cx="8928992" cy="1464569"/>
          </a:xfrm>
        </p:spPr>
        <p:txBody>
          <a:bodyPr>
            <a:noAutofit/>
          </a:bodyPr>
          <a:lstStyle/>
          <a:p>
            <a:r>
              <a:rPr lang="zh-CN" altLang="en-US" sz="4800" dirty="0">
                <a:solidFill>
                  <a:srgbClr val="FF0000"/>
                </a:solidFill>
              </a:rPr>
              <a:t>自然科学基金专项项目汇报暨</a:t>
            </a:r>
            <a:br>
              <a:rPr lang="en-US" altLang="zh-CN" sz="4800" dirty="0">
                <a:solidFill>
                  <a:srgbClr val="FF0000"/>
                </a:solidFill>
              </a:rPr>
            </a:br>
            <a:r>
              <a:rPr lang="zh-CN" altLang="en-US" sz="4800" dirty="0">
                <a:solidFill>
                  <a:srgbClr val="FF0000"/>
                </a:solidFill>
              </a:rPr>
              <a:t>发展研讨会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47528" y="3261543"/>
            <a:ext cx="9649072" cy="3168352"/>
          </a:xfrm>
        </p:spPr>
        <p:txBody>
          <a:bodyPr>
            <a:normAutofit fontScale="77500" lnSpcReduction="20000"/>
          </a:bodyPr>
          <a:lstStyle/>
          <a:p>
            <a:pPr indent="-720000" algn="l">
              <a:lnSpc>
                <a:spcPct val="134000"/>
              </a:lnSpc>
            </a:pPr>
            <a:r>
              <a:rPr lang="zh-CN" altLang="en-US" dirty="0"/>
              <a:t>项目名称：</a:t>
            </a:r>
            <a:r>
              <a:rPr lang="zh-CN" altLang="en-US" dirty="0">
                <a:solidFill>
                  <a:srgbClr val="4614FE"/>
                </a:solidFill>
              </a:rPr>
              <a:t>新一代</a:t>
            </a:r>
            <a:r>
              <a:rPr lang="en-US" altLang="zh-CN" dirty="0">
                <a:solidFill>
                  <a:srgbClr val="4614FE"/>
                </a:solidFill>
              </a:rPr>
              <a:t>2-7GeV</a:t>
            </a:r>
            <a:r>
              <a:rPr lang="zh-CN" altLang="en-US" dirty="0">
                <a:solidFill>
                  <a:srgbClr val="4614FE"/>
                </a:solidFill>
              </a:rPr>
              <a:t>能区超高亮度正负电子</a:t>
            </a:r>
            <a:endParaRPr lang="en-US" altLang="zh-CN" dirty="0">
              <a:solidFill>
                <a:srgbClr val="4614FE"/>
              </a:solidFill>
            </a:endParaRPr>
          </a:p>
          <a:p>
            <a:pPr indent="-720000" algn="l">
              <a:lnSpc>
                <a:spcPct val="134000"/>
              </a:lnSpc>
            </a:pPr>
            <a:r>
              <a:rPr lang="zh-CN" altLang="en-US" dirty="0">
                <a:solidFill>
                  <a:srgbClr val="4614FE"/>
                </a:solidFill>
              </a:rPr>
              <a:t>                    对撞机关键加速器物理问题研究（</a:t>
            </a:r>
            <a:r>
              <a:rPr lang="en-US" altLang="zh-CN" dirty="0">
                <a:solidFill>
                  <a:srgbClr val="4614FE"/>
                </a:solidFill>
              </a:rPr>
              <a:t>2024-01</a:t>
            </a:r>
            <a:r>
              <a:rPr lang="zh-CN" altLang="en-US" dirty="0">
                <a:solidFill>
                  <a:srgbClr val="4614FE"/>
                </a:solidFill>
              </a:rPr>
              <a:t>至</a:t>
            </a:r>
            <a:r>
              <a:rPr lang="en-US" altLang="zh-CN" dirty="0">
                <a:solidFill>
                  <a:srgbClr val="4614FE"/>
                </a:solidFill>
              </a:rPr>
              <a:t>2027-12</a:t>
            </a:r>
            <a:r>
              <a:rPr lang="zh-CN" altLang="en-US" dirty="0">
                <a:solidFill>
                  <a:srgbClr val="4614FE"/>
                </a:solidFill>
              </a:rPr>
              <a:t>）</a:t>
            </a:r>
            <a:endParaRPr lang="en-US" altLang="zh-CN" dirty="0">
              <a:solidFill>
                <a:srgbClr val="4614FE"/>
              </a:solidFill>
            </a:endParaRPr>
          </a:p>
          <a:p>
            <a:pPr algn="l">
              <a:lnSpc>
                <a:spcPct val="134000"/>
              </a:lnSpc>
            </a:pPr>
            <a:r>
              <a:rPr lang="zh-CN" altLang="en-US" dirty="0"/>
              <a:t>项目负责人： </a:t>
            </a:r>
            <a:r>
              <a:rPr lang="zh-CN" altLang="en-US" dirty="0">
                <a:solidFill>
                  <a:srgbClr val="4614FE"/>
                </a:solidFill>
              </a:rPr>
              <a:t>唐靖宇</a:t>
            </a:r>
            <a:endParaRPr lang="en-US" altLang="zh-CN" dirty="0">
              <a:solidFill>
                <a:srgbClr val="4614FE"/>
              </a:solidFill>
            </a:endParaRPr>
          </a:p>
          <a:p>
            <a:pPr algn="l">
              <a:lnSpc>
                <a:spcPct val="134000"/>
              </a:lnSpc>
            </a:pPr>
            <a:r>
              <a:rPr lang="zh-CN" altLang="en-US" dirty="0"/>
              <a:t>依托单位：</a:t>
            </a:r>
            <a:r>
              <a:rPr lang="zh-CN" altLang="en-US" dirty="0">
                <a:solidFill>
                  <a:srgbClr val="4614FE"/>
                </a:solidFill>
              </a:rPr>
              <a:t>中国科学技术大学</a:t>
            </a:r>
            <a:endParaRPr lang="en-US" altLang="zh-CN" dirty="0">
              <a:solidFill>
                <a:srgbClr val="4614FE"/>
              </a:solidFill>
            </a:endParaRPr>
          </a:p>
          <a:p>
            <a:pPr algn="l">
              <a:lnSpc>
                <a:spcPct val="134000"/>
              </a:lnSpc>
            </a:pPr>
            <a:r>
              <a:rPr lang="zh-CN" altLang="en-US" dirty="0"/>
              <a:t>参加单位：</a:t>
            </a:r>
            <a:r>
              <a:rPr lang="zh-CN" altLang="en-US" dirty="0">
                <a:solidFill>
                  <a:srgbClr val="4614FE"/>
                </a:solidFill>
              </a:rPr>
              <a:t>中国科学院近代物理研究所、华中科技大学</a:t>
            </a:r>
            <a:endParaRPr lang="en-US" altLang="zh-CN" dirty="0">
              <a:solidFill>
                <a:srgbClr val="4614FE"/>
              </a:solidFill>
            </a:endParaRPr>
          </a:p>
          <a:p>
            <a:pPr algn="l">
              <a:lnSpc>
                <a:spcPct val="134000"/>
              </a:lnSpc>
            </a:pPr>
            <a:r>
              <a:rPr lang="en-US" altLang="zh-CN" dirty="0">
                <a:solidFill>
                  <a:srgbClr val="4614FE"/>
                </a:solidFill>
              </a:rPr>
              <a:t>                    </a:t>
            </a:r>
            <a:r>
              <a:rPr lang="en-US" altLang="zh-CN" dirty="0">
                <a:solidFill>
                  <a:srgbClr val="002060"/>
                </a:solidFill>
              </a:rPr>
              <a:t>2026</a:t>
            </a:r>
            <a:r>
              <a:rPr lang="zh-CN" altLang="en-US" dirty="0">
                <a:solidFill>
                  <a:srgbClr val="002060"/>
                </a:solidFill>
              </a:rPr>
              <a:t>年</a:t>
            </a:r>
            <a:r>
              <a:rPr lang="en-US" altLang="zh-CN" dirty="0">
                <a:solidFill>
                  <a:srgbClr val="002060"/>
                </a:solidFill>
              </a:rPr>
              <a:t>09</a:t>
            </a:r>
            <a:r>
              <a:rPr lang="zh-CN" altLang="en-US" dirty="0">
                <a:solidFill>
                  <a:srgbClr val="002060"/>
                </a:solidFill>
              </a:rPr>
              <a:t>月</a:t>
            </a:r>
            <a:r>
              <a:rPr lang="en-US" altLang="zh-CN" dirty="0">
                <a:solidFill>
                  <a:srgbClr val="002060"/>
                </a:solidFill>
              </a:rPr>
              <a:t>20</a:t>
            </a:r>
            <a:r>
              <a:rPr lang="zh-CN" altLang="en-US" dirty="0">
                <a:solidFill>
                  <a:srgbClr val="002060"/>
                </a:solidFill>
              </a:rPr>
              <a:t>日，湖南湘潭（韶山）</a:t>
            </a:r>
          </a:p>
        </p:txBody>
      </p:sp>
      <p:pic>
        <p:nvPicPr>
          <p:cNvPr id="4" name="Picture 4" descr="基金委标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428105"/>
            <a:ext cx="1662112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839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报告提纲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55440" y="1844824"/>
            <a:ext cx="10526960" cy="444169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zh-CN" altLang="en-US" dirty="0"/>
              <a:t>第三代正负电子对撞机的挑战性</a:t>
            </a:r>
            <a:endParaRPr lang="en-US" altLang="zh-CN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zh-CN" altLang="en-US" dirty="0"/>
              <a:t>本项目研究工作取得的突出进展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zh-CN" altLang="en-US" dirty="0"/>
              <a:t>成果、人才培养、国际合作与交流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zh-CN" altLang="en-US" dirty="0"/>
              <a:t>总结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75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815F1D-D388-7305-ECFD-6DB34DF6317E}"/>
              </a:ext>
            </a:extLst>
          </p:cNvPr>
          <p:cNvSpPr txBox="1"/>
          <p:nvPr/>
        </p:nvSpPr>
        <p:spPr>
          <a:xfrm>
            <a:off x="2279576" y="1066800"/>
            <a:ext cx="16400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</a:rPr>
              <a:t>第一代 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algn="ctr"/>
            <a:r>
              <a:rPr lang="zh-CN" altLang="en-US" sz="2000" dirty="0">
                <a:solidFill>
                  <a:srgbClr val="0F34A6"/>
                </a:solidFill>
              </a:rPr>
              <a:t>单环</a:t>
            </a:r>
            <a:endParaRPr lang="en-US" altLang="zh-CN" sz="2000" dirty="0">
              <a:solidFill>
                <a:srgbClr val="0F34A6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B26E3C-864D-0CC1-E2A2-DE3520A7A551}"/>
              </a:ext>
            </a:extLst>
          </p:cNvPr>
          <p:cNvSpPr txBox="1"/>
          <p:nvPr/>
        </p:nvSpPr>
        <p:spPr>
          <a:xfrm>
            <a:off x="4489386" y="1042795"/>
            <a:ext cx="29027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</a:rPr>
              <a:t>第二代 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algn="ctr"/>
            <a:r>
              <a:rPr lang="zh-CN" altLang="en-US" sz="2000" dirty="0">
                <a:solidFill>
                  <a:srgbClr val="0F34A6"/>
                </a:solidFill>
              </a:rPr>
              <a:t>双环</a:t>
            </a:r>
            <a:endParaRPr lang="en-US" altLang="zh-CN" sz="2000" dirty="0">
              <a:solidFill>
                <a:srgbClr val="0F34A6"/>
              </a:solidFill>
            </a:endParaRPr>
          </a:p>
          <a:p>
            <a:pPr algn="ctr"/>
            <a:r>
              <a:rPr lang="zh-CN" altLang="en-US" sz="2000" dirty="0">
                <a:solidFill>
                  <a:srgbClr val="0F34A6"/>
                </a:solidFill>
                <a:latin typeface="+mj-ea"/>
                <a:ea typeface="+mj-ea"/>
              </a:rPr>
              <a:t>更多束团数，低</a:t>
            </a:r>
            <a:r>
              <a:rPr lang="en-US" altLang="zh-CN" sz="2000" dirty="0" err="1">
                <a:solidFill>
                  <a:srgbClr val="0F34A6"/>
                </a:solidFill>
                <a:latin typeface="Symbol" pitchFamily="2" charset="2"/>
                <a:ea typeface="+mj-ea"/>
              </a:rPr>
              <a:t>b</a:t>
            </a:r>
            <a:r>
              <a:rPr lang="en-US" altLang="zh-CN" sz="2000" baseline="-25000" dirty="0" err="1">
                <a:solidFill>
                  <a:srgbClr val="0F34A6"/>
                </a:solidFill>
                <a:latin typeface="+mj-ea"/>
                <a:ea typeface="+mj-ea"/>
              </a:rPr>
              <a:t>y</a:t>
            </a:r>
            <a:r>
              <a:rPr lang="en-US" altLang="zh-CN" sz="2000" dirty="0" err="1">
                <a:solidFill>
                  <a:srgbClr val="0F34A6"/>
                </a:solidFill>
                <a:latin typeface="+mj-ea"/>
                <a:ea typeface="+mj-ea"/>
              </a:rPr>
              <a:t>@IP</a:t>
            </a:r>
            <a:endParaRPr lang="zh-CN" altLang="en-US" sz="2000" dirty="0">
              <a:solidFill>
                <a:srgbClr val="0F34A6"/>
              </a:solidFill>
              <a:latin typeface="+mj-ea"/>
              <a:ea typeface="+mj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542B48-AF73-1814-8265-691DB0C136C8}"/>
              </a:ext>
            </a:extLst>
          </p:cNvPr>
          <p:cNvSpPr txBox="1"/>
          <p:nvPr/>
        </p:nvSpPr>
        <p:spPr>
          <a:xfrm>
            <a:off x="7743056" y="1066801"/>
            <a:ext cx="38255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</a:rPr>
              <a:t>第三代 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algn="ctr"/>
            <a:r>
              <a:rPr lang="zh-CN" altLang="en-US" sz="2000" dirty="0">
                <a:solidFill>
                  <a:srgbClr val="0F34A6"/>
                </a:solidFill>
              </a:rPr>
              <a:t>双环</a:t>
            </a:r>
            <a:endParaRPr lang="en-US" altLang="zh-CN" sz="2000" dirty="0">
              <a:solidFill>
                <a:srgbClr val="0F34A6"/>
              </a:solidFill>
            </a:endParaRPr>
          </a:p>
          <a:p>
            <a:pPr algn="ctr"/>
            <a:r>
              <a:rPr lang="zh-CN" altLang="en-US" sz="2000" dirty="0">
                <a:solidFill>
                  <a:srgbClr val="0F34A6"/>
                </a:solidFill>
                <a:latin typeface="+mj-ea"/>
                <a:ea typeface="+mj-ea"/>
              </a:rPr>
              <a:t>大流强，大交叉角，极低</a:t>
            </a:r>
            <a:r>
              <a:rPr lang="en-US" altLang="zh-CN" sz="2000" dirty="0" err="1">
                <a:solidFill>
                  <a:srgbClr val="0F34A6"/>
                </a:solidFill>
                <a:latin typeface="Symbol" pitchFamily="2" charset="2"/>
                <a:ea typeface="+mj-ea"/>
              </a:rPr>
              <a:t>b</a:t>
            </a:r>
            <a:r>
              <a:rPr lang="en-US" altLang="zh-CN" sz="2000" baseline="-25000" dirty="0" err="1">
                <a:solidFill>
                  <a:srgbClr val="0F34A6"/>
                </a:solidFill>
                <a:latin typeface="+mj-ea"/>
                <a:ea typeface="+mj-ea"/>
              </a:rPr>
              <a:t>y</a:t>
            </a:r>
            <a:r>
              <a:rPr lang="en-US" altLang="zh-CN" sz="2000" dirty="0" err="1">
                <a:solidFill>
                  <a:srgbClr val="0F34A6"/>
                </a:solidFill>
                <a:latin typeface="+mj-ea"/>
                <a:ea typeface="+mj-ea"/>
              </a:rPr>
              <a:t>@IP</a:t>
            </a:r>
            <a:r>
              <a:rPr lang="zh-CN" altLang="en-US" sz="2000" dirty="0">
                <a:solidFill>
                  <a:srgbClr val="0F34A6"/>
                </a:solidFill>
                <a:latin typeface="+mj-ea"/>
                <a:ea typeface="+mj-ea"/>
              </a:rPr>
              <a:t>  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78FC1A7D-E02D-6CB6-3D9B-D88E72F8790F}"/>
              </a:ext>
            </a:extLst>
          </p:cNvPr>
          <p:cNvSpPr txBox="1"/>
          <p:nvPr/>
        </p:nvSpPr>
        <p:spPr>
          <a:xfrm>
            <a:off x="1524000" y="200834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spc="113" dirty="0">
                <a:solidFill>
                  <a:srgbClr val="FF0000"/>
                </a:solidFill>
              </a:rPr>
              <a:t>环形正负电子对撞机</a:t>
            </a:r>
            <a:endParaRPr lang="en-CN" sz="4000" b="1" dirty="0">
              <a:solidFill>
                <a:srgbClr val="FF0000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12D3713-071D-4181-87C7-2498B4EB4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462" y="2240545"/>
            <a:ext cx="8240275" cy="399153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8A70F0D-5C52-442F-8022-1DA6F2B8E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3429000"/>
            <a:ext cx="2382982" cy="92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29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/>
              <p:cNvSpPr>
                <a:spLocks noGrp="1"/>
              </p:cNvSpPr>
              <p:nvPr>
                <p:ph idx="1"/>
              </p:nvPr>
            </p:nvSpPr>
            <p:spPr>
              <a:xfrm>
                <a:off x="695400" y="1460501"/>
                <a:ext cx="10729191" cy="5136515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lnSpc>
                    <a:spcPct val="110000"/>
                  </a:lnSpc>
                  <a:spcBef>
                    <a:spcPts val="300"/>
                  </a:spcBef>
                  <a:buSzPct val="85000"/>
                  <a:buNone/>
                </a:pP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对撞亮度</a:t>
                </a:r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200" i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L </a:t>
                </a:r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  </a:t>
                </a:r>
                <a:r>
                  <a:rPr lang="en-US" altLang="zh-CN" sz="2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~ </a:t>
                </a:r>
                <a:r>
                  <a:rPr lang="zh-CN" altLang="en-US" sz="2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2个量级</a:t>
                </a:r>
                <a:r>
                  <a:rPr lang="en-US" altLang="zh-CN" sz="2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200" b="1" i="1" dirty="0">
                        <a:solidFill>
                          <a:srgbClr val="FF0000"/>
                        </a:solidFill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⇑</m:t>
                    </m:r>
                  </m:oMath>
                </a14:m>
                <a:r>
                  <a:rPr lang="en-US" altLang="zh-CN" sz="2200" b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      </a:t>
                </a:r>
              </a:p>
              <a:p>
                <a:pPr marL="457200" lvl="1" indent="0">
                  <a:lnSpc>
                    <a:spcPct val="110000"/>
                  </a:lnSpc>
                  <a:spcBef>
                    <a:spcPts val="300"/>
                  </a:spcBef>
                  <a:buSzPct val="85000"/>
                  <a:buNone/>
                </a:pPr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200" i="1" dirty="0">
                        <a:latin typeface="Cambria Math" panose="02040503050406030204" charset="0"/>
                        <a:ea typeface="微软雅黑" panose="020B0503020204020204" pitchFamily="34" charset="-122"/>
                        <a:cs typeface="Cambria Math" panose="02040503050406030204" charset="0"/>
                      </a:rPr>
                      <m:t>⟹</m:t>
                    </m:r>
                  </m:oMath>
                </a14:m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  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设计理念重大变化（</a:t>
                </a:r>
                <a:r>
                  <a:rPr lang="zh-CN" altLang="en-US" sz="2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加速器物理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）</a:t>
                </a:r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+ 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部分加速器技术挑战</a:t>
                </a:r>
              </a:p>
              <a:p>
                <a:pPr marL="457200" lvl="1" indent="0">
                  <a:lnSpc>
                    <a:spcPct val="120000"/>
                  </a:lnSpc>
                  <a:spcBef>
                    <a:spcPts val="300"/>
                  </a:spcBef>
                  <a:buSzPct val="85000"/>
                  <a:buNone/>
                </a:pPr>
                <a:endParaRPr lang="en-US" altLang="zh-CN" sz="22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内容占位符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400" y="1460501"/>
                <a:ext cx="10729191" cy="5136515"/>
              </a:xfrm>
              <a:blipFill>
                <a:blip r:embed="rId4"/>
                <a:stretch>
                  <a:fillRect t="-7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5560" y="451049"/>
            <a:ext cx="8229600" cy="671767"/>
          </a:xfrm>
        </p:spPr>
        <p:txBody>
          <a:bodyPr>
            <a:norm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</a:rPr>
              <a:t>从第二代到第三代</a:t>
            </a:r>
            <a:r>
              <a:rPr lang="en-US" altLang="zh-CN" sz="3600" dirty="0">
                <a:solidFill>
                  <a:srgbClr val="FF0000"/>
                </a:solidFill>
              </a:rPr>
              <a:t>e+/e-</a:t>
            </a:r>
            <a:r>
              <a:rPr lang="zh-CN" altLang="en-US" sz="3600" dirty="0">
                <a:solidFill>
                  <a:srgbClr val="FF0000"/>
                </a:solidFill>
              </a:rPr>
              <a:t>对撞机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2783206" y="2564765"/>
            <a:ext cx="3302635" cy="7023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0681" y="3860801"/>
            <a:ext cx="2931795" cy="9582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5369" y="2780511"/>
            <a:ext cx="1125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841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</a:rPr>
              <a:t>第二代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847215" y="4220620"/>
            <a:ext cx="1008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841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</a:rPr>
              <a:t>第三代</a:t>
            </a:r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5793160" y="6468681"/>
            <a:ext cx="914400" cy="283464"/>
          </a:xfrm>
        </p:spPr>
        <p:txBody>
          <a:bodyPr/>
          <a:lstStyle/>
          <a:p>
            <a:fld id="{1C119CD0-8D4D-42FB-839F-4C6C0F92230C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426461" y="5157470"/>
            <a:ext cx="5333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 </a:t>
            </a: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87846" y="2420621"/>
            <a:ext cx="2604135" cy="26117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1199457" y="5229225"/>
                <a:ext cx="9217024" cy="126188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极限压缩  </a:t>
                </a:r>
                <a:r>
                  <a:rPr lang="zh-CN" altLang="en-US" sz="22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β</a:t>
                </a:r>
                <a:r>
                  <a:rPr lang="zh-CN" altLang="en-US" sz="22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y</a:t>
                </a:r>
                <a:r>
                  <a:rPr lang="zh-CN" altLang="en-US" sz="2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*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  &lt; 1 mm  </a:t>
                </a:r>
                <a14:m>
                  <m:oMath xmlns:m="http://schemas.openxmlformats.org/officeDocument/2006/math">
                    <m:r>
                      <a:rPr lang="zh-CN" altLang="en-US" sz="2200" dirty="0"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    ⟹</m:t>
                    </m:r>
                  </m:oMath>
                </a14:m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      </a:t>
                </a:r>
                <a:r>
                  <a:rPr lang="zh-CN" altLang="en-US" sz="2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新型对撞区设计</a:t>
                </a:r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(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大</a:t>
                </a:r>
                <a:r>
                  <a:rPr lang="zh-CN" altLang="en-US" sz="2200" i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 </a:t>
                </a:r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+CW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对撞</a:t>
                </a:r>
                <a:r>
                  <a:rPr lang="en-US" altLang="zh-CN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)</a:t>
                </a:r>
                <a:endParaRPr lang="zh-CN" altLang="en-US" sz="22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流强 </a:t>
                </a:r>
                <a:r>
                  <a:rPr lang="zh-CN" altLang="en-US" sz="2200" i="1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I</a:t>
                </a:r>
                <a:r>
                  <a:rPr lang="zh-CN" altLang="en-US" sz="2200" i="1" baseline="-25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b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 适当提高，</a:t>
                </a: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降低水平发射度</a:t>
                </a:r>
                <a:endParaRPr lang="zh-CN" altLang="en-US" sz="22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22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  <a:sym typeface="+mn-ea"/>
                  </a:rPr>
                  <a:t>核心技术 ：对撞区超导磁铁</a:t>
                </a: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457" y="5229225"/>
                <a:ext cx="9217024" cy="1261884"/>
              </a:xfrm>
              <a:prstGeom prst="rect">
                <a:avLst/>
              </a:prstGeom>
              <a:blipFill>
                <a:blip r:embed="rId8"/>
                <a:stretch>
                  <a:fillRect l="-794" t="-3865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/>
          <p:cNvSpPr txBox="1"/>
          <p:nvPr/>
        </p:nvSpPr>
        <p:spPr>
          <a:xfrm>
            <a:off x="3215640" y="3357246"/>
            <a:ext cx="2954020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压缩  </a:t>
            </a:r>
            <a:r>
              <a:rPr lang="zh-CN" altLang="en-US" sz="2200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β</a:t>
            </a:r>
            <a:r>
              <a:rPr lang="zh-CN" altLang="en-US" sz="2200" i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*  ~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10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mm</a:t>
            </a:r>
            <a:endParaRPr lang="en-US" altLang="zh-CN" dirty="0"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/>
          <a:srcRect l="3551" t="12201"/>
          <a:stretch/>
        </p:blipFill>
        <p:spPr>
          <a:xfrm>
            <a:off x="7700863" y="5922962"/>
            <a:ext cx="2664296" cy="52638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89012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3392" y="1460754"/>
            <a:ext cx="11233248" cy="494004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对撞区超强非线性：大大降低动力学孔径和动量孔径，</a:t>
            </a:r>
            <a:r>
              <a:rPr lang="zh-CN" altLang="en-US" sz="25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束流寿命</a:t>
            </a: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大幅下降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对撞点极小</a:t>
            </a:r>
            <a:r>
              <a:rPr lang="zh-CN" altLang="en-US" sz="22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β</a:t>
            </a:r>
            <a:r>
              <a:rPr lang="zh-CN" altLang="en-US" sz="2200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* 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：</a:t>
            </a:r>
            <a:r>
              <a:rPr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1mm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，局部色品非常强，局部校正（色散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六极磁铁）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Crab-Waist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Crab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六极磁铁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超导磁铁边缘场非线性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与螺线管场的耦合：谱仪螺线管场，反螺线管场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强束</a:t>
            </a:r>
            <a:r>
              <a:rPr lang="en-US" altLang="zh-CN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束作用及与集体效应的耦合：束流稳定性更难控制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新型束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束作用（大交叉角）（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BEPC-II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22mrad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60mrad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更高的流强（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BEPC-II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0.9A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2A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准直器阻抗（大束损下，保护机器和降低本底；数量多，间隙小，阻抗大）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5560" y="451049"/>
            <a:ext cx="8229600" cy="671767"/>
          </a:xfrm>
        </p:spPr>
        <p:txBody>
          <a:bodyPr>
            <a:noAutofit/>
          </a:bodyPr>
          <a:lstStyle/>
          <a:p>
            <a:r>
              <a:rPr lang="zh-CN" altLang="en-US" sz="4000" dirty="0">
                <a:solidFill>
                  <a:srgbClr val="FF0000"/>
                </a:solidFill>
              </a:rPr>
              <a:t>新设计理念带来的加速器物理挑战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B640DBD-DFC8-4869-BB3A-C2281F7B15D8}"/>
              </a:ext>
            </a:extLst>
          </p:cNvPr>
          <p:cNvSpPr txBox="1"/>
          <p:nvPr/>
        </p:nvSpPr>
        <p:spPr>
          <a:xfrm>
            <a:off x="8469288" y="2513150"/>
            <a:ext cx="3791744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光源：小时量级</a:t>
            </a:r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zh-CN" altLang="en-US" sz="2000" dirty="0">
                <a:solidFill>
                  <a:srgbClr val="FF0000"/>
                </a:solidFill>
              </a:rPr>
              <a:t>第二代对撞机：</a:t>
            </a:r>
            <a:r>
              <a:rPr lang="en-US" altLang="zh-CN" sz="2000" dirty="0">
                <a:solidFill>
                  <a:srgbClr val="FF0000"/>
                </a:solidFill>
              </a:rPr>
              <a:t>&gt;0.5</a:t>
            </a:r>
            <a:r>
              <a:rPr lang="zh-CN" altLang="en-US" sz="2000" dirty="0">
                <a:solidFill>
                  <a:srgbClr val="FF0000"/>
                </a:solidFill>
              </a:rPr>
              <a:t>小时</a:t>
            </a:r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zh-CN" altLang="en-US" sz="2000" dirty="0">
                <a:solidFill>
                  <a:srgbClr val="FF0000"/>
                </a:solidFill>
              </a:rPr>
              <a:t>第三代中低能对撞机：分钟量级</a:t>
            </a: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2D4D26B3-FC36-4B1A-A84F-D96C19B1EB31}"/>
              </a:ext>
            </a:extLst>
          </p:cNvPr>
          <p:cNvCxnSpPr/>
          <p:nvPr/>
        </p:nvCxnSpPr>
        <p:spPr>
          <a:xfrm>
            <a:off x="9768408" y="1844824"/>
            <a:ext cx="792088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F75DF7D-56A5-4EC4-B653-3D62A7042ED3}"/>
              </a:ext>
            </a:extLst>
          </p:cNvPr>
          <p:cNvCxnSpPr/>
          <p:nvPr/>
        </p:nvCxnSpPr>
        <p:spPr>
          <a:xfrm>
            <a:off x="9840416" y="3717032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999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1384" y="476672"/>
            <a:ext cx="11521280" cy="230425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降低对撞区</a:t>
            </a:r>
            <a:r>
              <a:rPr lang="zh-CN" altLang="en-US" sz="25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本底</a:t>
            </a: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成为关键性因素：束流注入方法（注入器）和准直方法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束流寿命极短：</a:t>
            </a:r>
            <a:r>
              <a:rPr lang="en-US" altLang="zh-CN" sz="21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&lt;300s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（大流强、小发射度和小动量孔径），注入束流损失增加本底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离轴注入方法：传统，与束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束作用耦合，束损大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束团置换注入方法：新方法，要求更复杂的注入器和超快冲击磁铁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准直方法：位置选取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非线性准直；减小对撞区损失；避免小孔径准直器，降低阻抗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9103EAD5-C97D-4217-AF6E-8EA6FCAE6598}"/>
              </a:ext>
            </a:extLst>
          </p:cNvPr>
          <p:cNvSpPr txBox="1">
            <a:spLocks/>
          </p:cNvSpPr>
          <p:nvPr/>
        </p:nvSpPr>
        <p:spPr>
          <a:xfrm>
            <a:off x="551384" y="2924944"/>
            <a:ext cx="11305256" cy="3600400"/>
          </a:xfrm>
          <a:prstGeom prst="rect">
            <a:avLst/>
          </a:prstGeom>
        </p:spPr>
        <p:txBody>
          <a:bodyPr vert="horz" rtlCol="0">
            <a:normAutofit fontScale="925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p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Ø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 2"/>
              <a:buChar char="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 2"/>
              <a:buChar char="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 2"/>
              <a:buChar char="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自</a:t>
            </a:r>
            <a:r>
              <a:rPr lang="en-US" altLang="zh-CN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2006</a:t>
            </a: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P. Raimondi</a:t>
            </a: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提出新的对撞理念以来</a:t>
            </a:r>
            <a:endParaRPr lang="en-US" altLang="zh-CN" sz="26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物理能区：意大利</a:t>
            </a:r>
            <a:r>
              <a:rPr lang="en-US" altLang="zh-CN" sz="23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SuperB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，未获批；</a:t>
            </a:r>
            <a:endParaRPr lang="en-US" altLang="zh-CN" sz="23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864000" lvl="1" indent="0">
              <a:lnSpc>
                <a:spcPct val="114000"/>
              </a:lnSpc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日本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SuperKEKB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原采用大流强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+Crab Cavity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方案，后来改为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Crab-Waist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方案，并于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年分阶段全部建成；现达到：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.1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10</a:t>
            </a:r>
            <a:r>
              <a:rPr lang="en-US" altLang="zh-CN" sz="2300" baseline="30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34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cm</a:t>
            </a:r>
            <a:r>
              <a:rPr lang="en-US" altLang="zh-CN" sz="2300" baseline="30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-2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s</a:t>
            </a:r>
            <a:r>
              <a:rPr lang="en-US" altLang="zh-CN" sz="2300" baseline="30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-1 </a:t>
            </a:r>
            <a:r>
              <a:rPr lang="zh-CN" altLang="en-US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（</a:t>
            </a:r>
            <a:r>
              <a:rPr lang="zh-CN" altLang="en-US" sz="2300" dirty="0">
                <a:solidFill>
                  <a:srgbClr val="4614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世界纪录</a:t>
            </a:r>
            <a:r>
              <a:rPr lang="zh-CN" altLang="en-US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）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目标亮度：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610</a:t>
            </a:r>
            <a:r>
              <a:rPr lang="en-US" altLang="zh-CN" sz="2300" baseline="30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35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cm</a:t>
            </a:r>
            <a:r>
              <a:rPr lang="en-US" altLang="zh-CN" sz="2300" baseline="30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-2</a:t>
            </a:r>
            <a:r>
              <a:rPr lang="en-US" altLang="zh-CN" sz="2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s</a:t>
            </a:r>
            <a:r>
              <a:rPr lang="en-US" altLang="zh-CN" sz="2300" baseline="30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-1</a:t>
            </a:r>
            <a:endParaRPr lang="en-US" altLang="zh-CN" sz="23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陶粲能区：意大利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Tau/Charm Factory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（已停止）、俄罗斯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VEPP6/SCTF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（设计）和中国</a:t>
            </a:r>
            <a:r>
              <a:rPr lang="en-US" altLang="zh-CN" sz="23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（设计和预研）</a:t>
            </a:r>
            <a:endParaRPr lang="en-US" altLang="zh-CN" sz="23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物理能区：中国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CEPC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和欧洲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FCC-</a:t>
            </a:r>
            <a:r>
              <a:rPr lang="en-US" altLang="zh-CN" sz="23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ee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设计都包括了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Z-pole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能区（进行中）</a:t>
            </a:r>
            <a:endParaRPr lang="en-US" altLang="zh-CN" sz="23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2">
              <a:lnSpc>
                <a:spcPct val="114000"/>
              </a:lnSpc>
              <a:spcBef>
                <a:spcPts val="600"/>
              </a:spcBef>
            </a:pP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CEPC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FCC-</a:t>
            </a:r>
            <a:r>
              <a:rPr lang="en-US" altLang="zh-CN" sz="23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ee</a:t>
            </a:r>
            <a:r>
              <a:rPr lang="zh-CN" altLang="en-US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能区：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 (90 GeV), W (160 GeV), </a:t>
            </a:r>
            <a:r>
              <a:rPr lang="en-US" altLang="zh-CN" sz="23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 (240 GeV),   </a:t>
            </a:r>
            <a:r>
              <a:rPr lang="en-US" altLang="zh-CN" sz="2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ttbar (350 GeV)</a:t>
            </a:r>
          </a:p>
        </p:txBody>
      </p:sp>
    </p:spTree>
    <p:extLst>
      <p:ext uri="{BB962C8B-B14F-4D97-AF65-F5344CB8AC3E}">
        <p14:creationId xmlns:p14="http://schemas.microsoft.com/office/powerpoint/2010/main" val="386912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9103EAD5-C97D-4217-AF6E-8EA6FCAE6598}"/>
              </a:ext>
            </a:extLst>
          </p:cNvPr>
          <p:cNvSpPr txBox="1">
            <a:spLocks/>
          </p:cNvSpPr>
          <p:nvPr/>
        </p:nvSpPr>
        <p:spPr>
          <a:xfrm>
            <a:off x="656885" y="260648"/>
            <a:ext cx="11305256" cy="2630014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p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Ø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 2"/>
              <a:buChar char="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 2"/>
              <a:buChar char="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 2"/>
              <a:buChar char="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zh-CN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加速器概念设计</a:t>
            </a:r>
            <a:endParaRPr lang="en-US" altLang="zh-CN" sz="26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本研究项目是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加速器物理设计研究的组成部分；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加速器概念设计于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2025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年初完成，并通过了国内评审（总体方案，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2025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月）和国际评审（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2025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月，很高评价）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概念设计报告（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CDR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）在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Nuclear Science and Techniques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上作为封面文章发表（全球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460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人签名作者）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3C6DFC0-9331-48BD-8D67-96A5C91B1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59" y="2996952"/>
            <a:ext cx="2691208" cy="36004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9B432F5-633B-4BB9-9FAE-683F7E433E7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0795" y="3429000"/>
            <a:ext cx="3312369" cy="30243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6EE028E-6F42-4709-BCCA-4F1F79ABDC3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8637" y="4149080"/>
            <a:ext cx="5542280" cy="2063115"/>
          </a:xfrm>
          <a:prstGeom prst="rect">
            <a:avLst/>
          </a:prstGeom>
          <a:noFill/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1BA0831-0C10-4E67-BF1D-91CF7E3B6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1718" y="4145919"/>
            <a:ext cx="2030522" cy="151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1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79576" y="3789040"/>
            <a:ext cx="8568952" cy="936104"/>
          </a:xfrm>
        </p:spPr>
        <p:txBody>
          <a:bodyPr>
            <a:noAutofit/>
          </a:bodyPr>
          <a:lstStyle/>
          <a:p>
            <a:r>
              <a:rPr lang="zh-CN" altLang="en-US" sz="4400" dirty="0">
                <a:solidFill>
                  <a:srgbClr val="FF0000"/>
                </a:solidFill>
              </a:rPr>
              <a:t>项目研究突出进展或成果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99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D760864-16D8-4F1D-94D9-52D4DA61716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231904" y="4945736"/>
            <a:ext cx="6840760" cy="1584176"/>
          </a:xfrm>
          <a:prstGeom prst="rect">
            <a:avLst/>
          </a:prstGeom>
        </p:spPr>
      </p:pic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3392" y="1556792"/>
            <a:ext cx="11233248" cy="403244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对撞区是对撞机设计的最关键部分，物理设计和技术实现挑战性都极大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对撞区布局与光学设计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采用：正负电子双环，大交叉角（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~60mrad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），对撞点极小</a:t>
            </a:r>
            <a:r>
              <a:rPr lang="zh-CN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β</a:t>
            </a:r>
            <a:r>
              <a:rPr lang="zh-CN" altLang="en-US" sz="2000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* 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：</a:t>
            </a:r>
            <a:r>
              <a:rPr lang="en-US" altLang="zh-CN" sz="21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1mm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局部色品非常强（占全环约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90%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），需要局部校正（布局光学提供：局部色散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系列六极磁铁）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Crab-Waist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对撞：合适位置（相移非常苛刻）放置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Crab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六极磁铁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足够大的束流清晰区，超导磁铁处实现困难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（尤其是宽能量范围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1-3.5 GeV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）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避免同步辐射光直接照射中心束流管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极为复杂的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MDI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空间协调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5560" y="188640"/>
            <a:ext cx="8229600" cy="111319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4000" dirty="0">
                <a:solidFill>
                  <a:srgbClr val="FF0000"/>
                </a:solidFill>
              </a:rPr>
              <a:t>关键加速器物理问题研究 </a:t>
            </a:r>
            <a:r>
              <a:rPr lang="en-US" altLang="zh-CN" sz="4000" dirty="0">
                <a:solidFill>
                  <a:srgbClr val="FF0000"/>
                </a:solidFill>
              </a:rPr>
              <a:t>- 1</a:t>
            </a:r>
            <a:br>
              <a:rPr lang="en-US" altLang="zh-CN" sz="4000" dirty="0">
                <a:solidFill>
                  <a:srgbClr val="FF0000"/>
                </a:solidFill>
              </a:rPr>
            </a:br>
            <a:r>
              <a:rPr lang="en-US" altLang="zh-CN" sz="2800" dirty="0">
                <a:solidFill>
                  <a:srgbClr val="4614FE"/>
                </a:solidFill>
              </a:rPr>
              <a:t>- </a:t>
            </a:r>
            <a:r>
              <a:rPr lang="zh-CN" altLang="en-US" sz="2800" dirty="0">
                <a:solidFill>
                  <a:srgbClr val="4614FE"/>
                </a:solidFill>
              </a:rPr>
              <a:t>对撞区物理问题和设计方案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2495600" y="6365737"/>
            <a:ext cx="1219200" cy="283464"/>
          </a:xfrm>
        </p:spPr>
        <p:txBody>
          <a:bodyPr/>
          <a:lstStyle/>
          <a:p>
            <a:fld id="{1C119CD0-8D4D-42FB-839F-4C6C0F92230C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6" name="星形: 五角 5">
            <a:extLst>
              <a:ext uri="{FF2B5EF4-FFF2-40B4-BE49-F238E27FC236}">
                <a16:creationId xmlns:a16="http://schemas.microsoft.com/office/drawing/2014/main" id="{D6299C38-7E67-4AC1-9C11-C7E5016CBB1F}"/>
              </a:ext>
            </a:extLst>
          </p:cNvPr>
          <p:cNvSpPr/>
          <p:nvPr/>
        </p:nvSpPr>
        <p:spPr>
          <a:xfrm>
            <a:off x="8603933" y="5214296"/>
            <a:ext cx="144016" cy="110942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AD32FEB-C59E-46DE-907B-FDD71B4B6F5D}"/>
              </a:ext>
            </a:extLst>
          </p:cNvPr>
          <p:cNvSpPr txBox="1"/>
          <p:nvPr/>
        </p:nvSpPr>
        <p:spPr>
          <a:xfrm>
            <a:off x="8279897" y="537571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对撞点</a:t>
            </a:r>
            <a:r>
              <a:rPr lang="en-US" altLang="zh-CN" dirty="0"/>
              <a:t>(IP)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8029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63352" y="1685850"/>
            <a:ext cx="5832648" cy="46234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对撞区布局与光学设计进展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模块化光学设计：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FFT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MCY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CCY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YMX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CCX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XMC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CS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MS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局部色品校正：色散分布和校正六极磁铁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满足非常严格的模块间相移关系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中心束流管上避开同步光：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B0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磁铁距离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IP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约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8m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，弱场（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），外环入射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保证动力学孔径和局部动量孔径：局部非线性校正和全环优化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优化同步辐射功率分布（解决真空和冷却）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341054D-097D-4178-BBD5-7A41383F3F0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93013" y="1757859"/>
            <a:ext cx="5719330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E97D549-4B80-439F-B0ED-E6C323B1761C}"/>
              </a:ext>
            </a:extLst>
          </p:cNvPr>
          <p:cNvSpPr txBox="1"/>
          <p:nvPr/>
        </p:nvSpPr>
        <p:spPr>
          <a:xfrm>
            <a:off x="8328248" y="609329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对撞区右侧（一个环）</a:t>
            </a:r>
          </a:p>
        </p:txBody>
      </p:sp>
    </p:spTree>
    <p:extLst>
      <p:ext uri="{BB962C8B-B14F-4D97-AF65-F5344CB8AC3E}">
        <p14:creationId xmlns:p14="http://schemas.microsoft.com/office/powerpoint/2010/main" val="766048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971385" y="6361098"/>
            <a:ext cx="1219200" cy="283464"/>
          </a:xfrm>
        </p:spPr>
        <p:txBody>
          <a:bodyPr/>
          <a:lstStyle/>
          <a:p>
            <a:fld id="{1C119CD0-8D4D-42FB-839F-4C6C0F92230C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8779387-85BC-4EEE-9581-3B3340F6A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58" y="506337"/>
            <a:ext cx="7471033" cy="1860845"/>
          </a:xfrm>
        </p:spPr>
        <p:txBody>
          <a:bodyPr>
            <a:normAutofit fontScale="92500"/>
          </a:bodyPr>
          <a:lstStyle/>
          <a:p>
            <a:r>
              <a:rPr lang="zh-CN" altLang="en-US" sz="27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非线性优化和模拟结果</a:t>
            </a:r>
            <a:endParaRPr lang="en-US" altLang="zh-CN" sz="27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/>
            <a:r>
              <a:rPr lang="zh-CN" altLang="en-US" dirty="0"/>
              <a:t>大动量带宽（</a:t>
            </a:r>
            <a:r>
              <a:rPr lang="en-US" altLang="zh-CN" dirty="0"/>
              <a:t>Touschek</a:t>
            </a:r>
            <a:r>
              <a:rPr lang="zh-CN" altLang="en-US" dirty="0"/>
              <a:t>散射粒子生存需要）</a:t>
            </a:r>
            <a:endParaRPr lang="en-US" altLang="zh-CN" dirty="0"/>
          </a:p>
          <a:p>
            <a:pPr lvl="1"/>
            <a:r>
              <a:rPr lang="zh-CN" altLang="en-US" dirty="0"/>
              <a:t>大动力学孔径</a:t>
            </a:r>
            <a:r>
              <a:rPr lang="en-US" altLang="zh-CN" dirty="0"/>
              <a:t>DA</a:t>
            </a:r>
            <a:r>
              <a:rPr lang="zh-CN" altLang="en-US" dirty="0"/>
              <a:t>（</a:t>
            </a:r>
            <a:r>
              <a:rPr lang="en-US" altLang="zh-CN" dirty="0"/>
              <a:t>Touschek</a:t>
            </a:r>
            <a:r>
              <a:rPr lang="zh-CN" altLang="en-US" dirty="0"/>
              <a:t>寿命和满足</a:t>
            </a:r>
            <a:r>
              <a:rPr lang="zh-CN" altLang="en-US" dirty="0">
                <a:solidFill>
                  <a:srgbClr val="FF0000"/>
                </a:solidFill>
              </a:rPr>
              <a:t>束流注入需要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大局部动量孔径</a:t>
            </a:r>
            <a:r>
              <a:rPr lang="en-US" altLang="zh-CN" dirty="0"/>
              <a:t>LMA</a:t>
            </a:r>
            <a:r>
              <a:rPr lang="zh-CN" altLang="en-US" dirty="0"/>
              <a:t>（</a:t>
            </a:r>
            <a:r>
              <a:rPr lang="zh-CN" altLang="en-US" dirty="0">
                <a:solidFill>
                  <a:srgbClr val="FF0000"/>
                </a:solidFill>
              </a:rPr>
              <a:t>所有能点</a:t>
            </a:r>
            <a:r>
              <a:rPr lang="en-US" altLang="zh-CN" dirty="0">
                <a:solidFill>
                  <a:srgbClr val="FF0000"/>
                </a:solidFill>
              </a:rPr>
              <a:t>Touschek</a:t>
            </a:r>
            <a:r>
              <a:rPr lang="zh-CN" altLang="en-US" dirty="0">
                <a:solidFill>
                  <a:srgbClr val="FF0000"/>
                </a:solidFill>
              </a:rPr>
              <a:t>寿命</a:t>
            </a:r>
            <a:r>
              <a:rPr lang="en-US" altLang="zh-CN" dirty="0">
                <a:solidFill>
                  <a:srgbClr val="FF0000"/>
                </a:solidFill>
              </a:rPr>
              <a:t>&gt;250 s</a:t>
            </a:r>
            <a:r>
              <a:rPr lang="zh-CN" altLang="en-US" dirty="0"/>
              <a:t>）</a:t>
            </a:r>
          </a:p>
        </p:txBody>
      </p:sp>
      <p:pic>
        <p:nvPicPr>
          <p:cNvPr id="8" name="图片 7" descr="IMG_256">
            <a:extLst>
              <a:ext uri="{FF2B5EF4-FFF2-40B4-BE49-F238E27FC236}">
                <a16:creationId xmlns:a16="http://schemas.microsoft.com/office/drawing/2014/main" id="{946C54C8-8850-4498-8463-2F25FDA8F5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95400" y="2564904"/>
            <a:ext cx="2454275" cy="15455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IMG_256">
            <a:extLst>
              <a:ext uri="{FF2B5EF4-FFF2-40B4-BE49-F238E27FC236}">
                <a16:creationId xmlns:a16="http://schemas.microsoft.com/office/drawing/2014/main" id="{78C55888-0784-4BB2-9EFC-34EE16C9268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94725" y="4326518"/>
            <a:ext cx="2557145" cy="1576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850935B-A0C8-4603-A67F-94EE769E79C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046537" y="2350377"/>
            <a:ext cx="2879725" cy="19227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F7BDEC-12D3-4317-A139-43497DB1E96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055427" y="4273157"/>
            <a:ext cx="2870835" cy="184404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1108C58-7FC8-4A58-9A0D-5B3607B32155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8837562" y="272392"/>
            <a:ext cx="3312160" cy="20089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3A676A0-0B33-48DE-9F05-713CE5E20473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7176120" y="2233397"/>
            <a:ext cx="3312160" cy="220789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F74ADA5-C388-41A4-966E-71F38B198935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7437543" y="4309694"/>
            <a:ext cx="2870835" cy="172823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C353C0B-C30B-4E5E-9B50-3AECA0644655}"/>
              </a:ext>
            </a:extLst>
          </p:cNvPr>
          <p:cNvSpPr txBox="1"/>
          <p:nvPr/>
        </p:nvSpPr>
        <p:spPr>
          <a:xfrm>
            <a:off x="724537" y="6037933"/>
            <a:ext cx="2592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CN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对撞区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全</a:t>
            </a:r>
            <a:r>
              <a:rPr lang="zh-CN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环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的动量带宽</a:t>
            </a:r>
            <a:endParaRPr lang="zh-CN" altLang="zh-CN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5C3F88A-8FC6-43F0-9E0F-D7168830FE55}"/>
              </a:ext>
            </a:extLst>
          </p:cNvPr>
          <p:cNvSpPr txBox="1"/>
          <p:nvPr/>
        </p:nvSpPr>
        <p:spPr>
          <a:xfrm>
            <a:off x="4295800" y="6153734"/>
            <a:ext cx="2592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标能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DA(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偏能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DA(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4C5120-C668-4074-8428-015A0DA060AA}"/>
              </a:ext>
            </a:extLst>
          </p:cNvPr>
          <p:cNvSpPr txBox="1"/>
          <p:nvPr/>
        </p:nvSpPr>
        <p:spPr>
          <a:xfrm>
            <a:off x="7748002" y="6037933"/>
            <a:ext cx="2592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边缘场并校正后标能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DA(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偏能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DA(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下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E73D06-21C0-49E9-ADF4-E52D67CC3A8B}"/>
              </a:ext>
            </a:extLst>
          </p:cNvPr>
          <p:cNvSpPr txBox="1"/>
          <p:nvPr/>
        </p:nvSpPr>
        <p:spPr>
          <a:xfrm>
            <a:off x="10738138" y="222637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全环</a:t>
            </a:r>
            <a:r>
              <a:rPr lang="en-US" altLang="zh-CN" dirty="0"/>
              <a:t>LMA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8478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971385" y="6361098"/>
            <a:ext cx="1219200" cy="283464"/>
          </a:xfrm>
        </p:spPr>
        <p:txBody>
          <a:bodyPr/>
          <a:lstStyle/>
          <a:p>
            <a:fld id="{1C119CD0-8D4D-42FB-839F-4C6C0F92230C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8779387-85BC-4EEE-9581-3B3340F6A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226" y="548680"/>
            <a:ext cx="5798774" cy="3456384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altLang="zh-CN" sz="27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MDI</a:t>
            </a:r>
            <a:r>
              <a:rPr lang="zh-CN" altLang="en-US" sz="27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相关的物理</a:t>
            </a:r>
            <a:endParaRPr lang="en-US" altLang="zh-CN" sz="27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dirty="0"/>
              <a:t>准直误差和超导磁铁性能的要求（校正手段）</a:t>
            </a:r>
            <a:endParaRPr lang="en-US" altLang="zh-CN" dirty="0"/>
          </a:p>
          <a:p>
            <a:pPr lvl="1">
              <a:lnSpc>
                <a:spcPct val="120000"/>
              </a:lnSpc>
            </a:pPr>
            <a:r>
              <a:rPr lang="zh-CN" altLang="en-US" dirty="0"/>
              <a:t>谱仪磁场（</a:t>
            </a:r>
            <a:r>
              <a:rPr lang="en-US" altLang="zh-CN" dirty="0"/>
              <a:t>1T </a:t>
            </a:r>
            <a:r>
              <a:rPr lang="zh-CN" altLang="en-US" dirty="0"/>
              <a:t>）的屏蔽</a:t>
            </a:r>
            <a:r>
              <a:rPr lang="en-US" altLang="zh-CN" dirty="0"/>
              <a:t>(&lt;50G)</a:t>
            </a:r>
            <a:r>
              <a:rPr lang="zh-CN" altLang="en-US" dirty="0"/>
              <a:t>和补偿</a:t>
            </a:r>
            <a:endParaRPr lang="en-US" altLang="zh-CN" dirty="0"/>
          </a:p>
          <a:p>
            <a:pPr lvl="1">
              <a:lnSpc>
                <a:spcPct val="120000"/>
              </a:lnSpc>
            </a:pPr>
            <a:r>
              <a:rPr lang="zh-CN" altLang="en-US" dirty="0"/>
              <a:t>元件位置和孔径协调（束流清晰区、磁场、束测、真空、机械）</a:t>
            </a:r>
            <a:endParaRPr lang="en-US" altLang="zh-CN" dirty="0"/>
          </a:p>
          <a:p>
            <a:pPr lvl="1">
              <a:lnSpc>
                <a:spcPct val="120000"/>
              </a:lnSpc>
            </a:pPr>
            <a:r>
              <a:rPr lang="zh-CN" altLang="en-US" dirty="0"/>
              <a:t>同步光和阻抗热负载处理</a:t>
            </a:r>
            <a:endParaRPr lang="en-US" altLang="zh-CN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C353C0B-C30B-4E5E-9B50-3AECA0644655}"/>
              </a:ext>
            </a:extLst>
          </p:cNvPr>
          <p:cNvSpPr txBox="1"/>
          <p:nvPr/>
        </p:nvSpPr>
        <p:spPr>
          <a:xfrm>
            <a:off x="724536" y="6037933"/>
            <a:ext cx="47233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束流清晰区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左：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2GeV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；右：</a:t>
            </a: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3.5 GeV)</a:t>
            </a:r>
            <a:endParaRPr lang="zh-CN" altLang="zh-CN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4C5120-C668-4074-8428-015A0DA060AA}"/>
              </a:ext>
            </a:extLst>
          </p:cNvPr>
          <p:cNvSpPr txBox="1"/>
          <p:nvPr/>
        </p:nvSpPr>
        <p:spPr>
          <a:xfrm>
            <a:off x="7750646" y="5753304"/>
            <a:ext cx="3715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CN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IP</a:t>
            </a: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附近的同步光</a:t>
            </a:r>
            <a:endParaRPr lang="en-US" altLang="zh-CN" sz="1800" dirty="0">
              <a:effectLst/>
              <a:latin typeface="等线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CN" altLang="en-US" sz="18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（左：外环入射；右：内环入射</a:t>
            </a:r>
            <a:endParaRPr lang="zh-CN" altLang="zh-CN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816A40DD-14E9-4136-ABE2-34A9C864DB6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53321" y="856695"/>
            <a:ext cx="5728970" cy="227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CFEC659-B02B-48DA-B7AA-4617B4AE459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146335" y="3417295"/>
            <a:ext cx="2788920" cy="218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91893DA-4E2A-46C0-A8DE-05627852391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117806" y="3480801"/>
            <a:ext cx="2790825" cy="218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788D304-96F4-4706-9EDD-8F846BF6BDC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03649" y="4091052"/>
            <a:ext cx="2618105" cy="1976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1B0A070-C99D-40FE-9FAF-94DE3E2920DC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869699" y="4091459"/>
            <a:ext cx="2588260" cy="1985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826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51384" y="1628800"/>
            <a:ext cx="11089232" cy="4623469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主要结论</a:t>
            </a: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STCF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可以实现所期望的高亮度：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 (0.5-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</a:rPr>
              <a:t>10)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10</a:t>
            </a:r>
            <a:r>
              <a:rPr lang="en-US" altLang="zh-CN" sz="2200" baseline="30000" dirty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34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 cm</a:t>
            </a:r>
            <a:r>
              <a:rPr lang="en-US" altLang="zh-CN" sz="2200" baseline="30000" dirty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-2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s</a:t>
            </a:r>
            <a:r>
              <a:rPr lang="en-US" altLang="zh-CN" sz="2200" baseline="30000" dirty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-1 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@4 GeV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（质心能量）</a:t>
            </a:r>
            <a:endParaRPr lang="en-US" altLang="zh-CN" sz="22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Touschek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寿命是限制亮度的关键因素（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&lt;250s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机器很难运行）</a:t>
            </a:r>
            <a:endParaRPr lang="en-US" altLang="zh-CN" sz="22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通过非线性优化和避开束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束作用的耦合，能增大动力学孔径和局部动量孔径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  <a:sym typeface="Wingdings" panose="05000000000000000000" pitchFamily="2" charset="2"/>
              </a:rPr>
              <a:t>增加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  <a:sym typeface="Wingdings" panose="05000000000000000000" pitchFamily="2" charset="2"/>
              </a:rPr>
              <a:t>Touschek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  <a:sym typeface="Wingdings" panose="05000000000000000000" pitchFamily="2" charset="2"/>
              </a:rPr>
              <a:t>寿命（目前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Wingdings" panose="05000000000000000000" pitchFamily="2" charset="2"/>
              </a:rPr>
              <a:t>全能区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Wingdings" panose="05000000000000000000" pitchFamily="2" charset="2"/>
              </a:rPr>
              <a:t>&gt;250s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endParaRPr lang="en-US" altLang="zh-CN" sz="22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STCF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的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MDI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非常复杂，对撞区物理是核心；在可行的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MDI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技术条件下（仍有挑战）实现达到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亮度和稳定性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要求</a:t>
            </a:r>
            <a:endParaRPr lang="en-US" altLang="zh-CN" sz="22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目前聚焦的难点</a:t>
            </a:r>
            <a:endParaRPr lang="en-US" altLang="zh-CN" sz="26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谱仪磁场屏蔽和补偿后的束流动力学</a:t>
            </a:r>
            <a:endParaRPr lang="en-US" altLang="zh-CN" sz="22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对撞点的轨道校正（靠近对撞点的</a:t>
            </a:r>
            <a:r>
              <a:rPr lang="en-US" altLang="zh-CN" sz="2200" dirty="0">
                <a:latin typeface="+mj-ea"/>
                <a:ea typeface="+mj-ea"/>
                <a:cs typeface="Times New Roman" panose="02020603050405020304" pitchFamily="18" charset="0"/>
              </a:rPr>
              <a:t>BPM</a:t>
            </a:r>
            <a:r>
              <a:rPr lang="zh-CN" altLang="en-US" sz="2200" dirty="0">
                <a:latin typeface="+mj-ea"/>
                <a:ea typeface="+mj-ea"/>
                <a:cs typeface="Times New Roman" panose="02020603050405020304" pitchFamily="18" charset="0"/>
              </a:rPr>
              <a:t>可能不工作）</a:t>
            </a:r>
            <a:endParaRPr lang="en-US" altLang="zh-CN" sz="22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4000"/>
              </a:lnSpc>
              <a:spcBef>
                <a:spcPts val="600"/>
              </a:spcBef>
              <a:buNone/>
            </a:pP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286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35360" y="1556792"/>
            <a:ext cx="10873208" cy="374441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zh-CN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对撞环束流注入的任务和面临的挑战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双环对撞机：正电子束和负电子束分别注入各自的环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注入方案要兼容：较为成熟的离子注入方案和新型的束团置换注入方案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对撞环中束流寿命很短：是已知储存环寿命最短的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(&lt;300 s)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，需要连续高重频注入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对撞环动力学孔径和局部动量孔径非常小：离轴注入效率较低，置换注入可行但代价大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注入过程中对储存束流的影响：尽可能避免（影响对撞实验）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注入设计：在硬件布局上兼容离轴注入的不同方案和置换注入方案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引出设计：置换注入下的单束团引出；机器保护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5560" y="188640"/>
            <a:ext cx="8229600" cy="111319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4000" dirty="0">
                <a:solidFill>
                  <a:srgbClr val="FF0000"/>
                </a:solidFill>
              </a:rPr>
              <a:t>关键加速器物理问题研究 </a:t>
            </a:r>
            <a:r>
              <a:rPr lang="en-US" altLang="zh-CN" sz="4000" dirty="0">
                <a:solidFill>
                  <a:srgbClr val="FF0000"/>
                </a:solidFill>
              </a:rPr>
              <a:t>- 2</a:t>
            </a:r>
            <a:br>
              <a:rPr lang="en-US" altLang="zh-CN" sz="4000" dirty="0">
                <a:solidFill>
                  <a:srgbClr val="FF0000"/>
                </a:solidFill>
              </a:rPr>
            </a:br>
            <a:r>
              <a:rPr lang="en-US" altLang="zh-CN" sz="2800" dirty="0">
                <a:solidFill>
                  <a:srgbClr val="4614FE"/>
                </a:solidFill>
              </a:rPr>
              <a:t>- </a:t>
            </a:r>
            <a:r>
              <a:rPr lang="zh-CN" altLang="en-US" sz="2800" dirty="0">
                <a:solidFill>
                  <a:srgbClr val="4614FE"/>
                </a:solidFill>
              </a:rPr>
              <a:t>注入引出物理设计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17997BA-B25A-4705-BF6B-1E630A927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490" y="4944948"/>
            <a:ext cx="4896544" cy="163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80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76623" y="173736"/>
            <a:ext cx="7383991" cy="462346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注入和引出布局设计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单环：注入和引出在同一个长直线节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Lattice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：可灵活调整，兼容离轴注入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注入点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函数大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和置换注入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注入点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函数小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注入束线：偏转角都限制在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60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，抑制发射度增长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非常严格的模块间相移关系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注入物理设计与注入器的匹配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直线加速器和输运线上发射度、能散、束团长度的控制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43ED317-DA3E-4DA2-8AF4-BA082AD7D248}"/>
              </a:ext>
            </a:extLst>
          </p:cNvPr>
          <p:cNvPicPr/>
          <p:nvPr/>
        </p:nvPicPr>
        <p:blipFill>
          <a:blip r:embed="rId3"/>
          <a:srcRect l="2498" r="2597"/>
          <a:stretch>
            <a:fillRect/>
          </a:stretch>
        </p:blipFill>
        <p:spPr>
          <a:xfrm>
            <a:off x="377623" y="3651911"/>
            <a:ext cx="3240360" cy="2433446"/>
          </a:xfrm>
          <a:prstGeom prst="rect">
            <a:avLst/>
          </a:prstGeom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542DA0C-EFD7-4A24-ADBD-B42955036A68}"/>
              </a:ext>
            </a:extLst>
          </p:cNvPr>
          <p:cNvPicPr/>
          <p:nvPr/>
        </p:nvPicPr>
        <p:blipFill>
          <a:blip r:embed="rId4"/>
          <a:srcRect r="5836"/>
          <a:stretch>
            <a:fillRect/>
          </a:stretch>
        </p:blipFill>
        <p:spPr>
          <a:xfrm>
            <a:off x="3732255" y="3713226"/>
            <a:ext cx="3599815" cy="2404110"/>
          </a:xfrm>
          <a:prstGeom prst="rect">
            <a:avLst/>
          </a:prstGeom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8796DDE-E6BB-48C4-A355-B428B29F7FE0}"/>
              </a:ext>
            </a:extLst>
          </p:cNvPr>
          <p:cNvSpPr txBox="1"/>
          <p:nvPr/>
        </p:nvSpPr>
        <p:spPr>
          <a:xfrm>
            <a:off x="1822850" y="6216134"/>
            <a:ext cx="5184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Lattice</a:t>
            </a:r>
            <a:r>
              <a:rPr lang="zh-CN" altLang="en-US" dirty="0"/>
              <a:t>函数：离轴注入（左），置换注入（右）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9C2B1A0-90A4-4819-868B-4DDAB2DBB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651" y="516348"/>
            <a:ext cx="4600581" cy="618189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23C6301-A192-45F7-8FB4-181F1DFE3E7D}"/>
              </a:ext>
            </a:extLst>
          </p:cNvPr>
          <p:cNvSpPr txBox="1"/>
          <p:nvPr/>
        </p:nvSpPr>
        <p:spPr>
          <a:xfrm>
            <a:off x="8040216" y="116632"/>
            <a:ext cx="3888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rgbClr val="C00000"/>
                </a:solidFill>
              </a:rPr>
              <a:t>注入束流参数</a:t>
            </a:r>
          </a:p>
        </p:txBody>
      </p:sp>
    </p:spTree>
    <p:extLst>
      <p:ext uri="{BB962C8B-B14F-4D97-AF65-F5344CB8AC3E}">
        <p14:creationId xmlns:p14="http://schemas.microsoft.com/office/powerpoint/2010/main" val="695258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07368" y="908720"/>
            <a:ext cx="11377264" cy="549208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置换注入的注入器设计</a:t>
            </a:r>
            <a:endParaRPr lang="en-US" altLang="zh-CN" sz="26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单次注入大电荷量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e+/e-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8.5nC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电子：采用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波段光阴极电子枪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正电子：提高找靶束流能量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(1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2.5GeV)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重复频率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(30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90Hz)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，需要阻尼环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累积环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主直线加速器和输运线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e-/e+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交替加速、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抑制发射度增长（</a:t>
            </a:r>
            <a:r>
              <a:rPr lang="zh-CN" altLang="en-US" sz="2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大电荷量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2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作为升级方案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（预留空间）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正在开展的工作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深度的注入过程模拟：结合束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束作用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多种离轴注入方案的研究：凸轴方案为基准方案，比较非线性冲击磁铁方案、反切割磁铁方案、纵向注入方案等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7A1758-2B95-45DC-857E-88706B943A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80"/>
          <a:stretch/>
        </p:blipFill>
        <p:spPr>
          <a:xfrm>
            <a:off x="7805551" y="3212976"/>
            <a:ext cx="3763057" cy="213242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D920F00-6386-4E5D-9440-14E6BE8C977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538" y="188640"/>
            <a:ext cx="3674078" cy="297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5343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23392" y="1556792"/>
            <a:ext cx="11233248" cy="475252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中的束</a:t>
            </a:r>
            <a:r>
              <a:rPr lang="en-US" altLang="zh-CN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束相互作用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束相互作用是对撞机所独有的，第三代对撞机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Crab-Waist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对撞的束束作用形式独特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与其他物理效应的耦合很强：注入过程、大交叉角带来的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X/Z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Y/Z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耦合、集体效应等（束流寿命短加剧这一点）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的特点：低能、连续宽能区，带来更多的挑战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STCF</a:t>
            </a: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中的束流集体效应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集体效应非常强：高流强（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~2A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）、低发射度（水平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~5 </a:t>
            </a:r>
            <a:r>
              <a:rPr lang="en-US" altLang="zh-CN" sz="21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nm.rad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，垂直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~25 </a:t>
            </a:r>
            <a:r>
              <a:rPr lang="en-US" altLang="zh-CN" sz="21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pm.rad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）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多效应耦合：单粒子效应（如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Touschek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散射）、集体不稳定性（阻抗、真空剩余气体、电子云等）、束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束作用、束流注入</a:t>
            </a: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STCF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典型特点：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Touschek</a:t>
            </a:r>
            <a:r>
              <a:rPr lang="zh-CN" altLang="en-US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散射寿命</a:t>
            </a:r>
            <a:r>
              <a:rPr lang="en-US" altLang="zh-CN" sz="2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~350 s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5560" y="188640"/>
            <a:ext cx="8229600" cy="111319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4000" dirty="0">
                <a:solidFill>
                  <a:srgbClr val="FF0000"/>
                </a:solidFill>
              </a:rPr>
              <a:t>关键加速器物理问题研究 </a:t>
            </a:r>
            <a:r>
              <a:rPr lang="en-US" altLang="zh-CN" sz="4000" dirty="0">
                <a:solidFill>
                  <a:srgbClr val="FF0000"/>
                </a:solidFill>
              </a:rPr>
              <a:t>- 3</a:t>
            </a:r>
            <a:br>
              <a:rPr lang="en-US" altLang="zh-CN" sz="4000" dirty="0">
                <a:solidFill>
                  <a:srgbClr val="FF0000"/>
                </a:solidFill>
              </a:rPr>
            </a:br>
            <a:r>
              <a:rPr lang="en-US" altLang="zh-CN" sz="2800" dirty="0">
                <a:solidFill>
                  <a:srgbClr val="4614FE"/>
                </a:solidFill>
              </a:rPr>
              <a:t>- </a:t>
            </a:r>
            <a:r>
              <a:rPr lang="zh-CN" altLang="en-US" sz="2800" dirty="0">
                <a:solidFill>
                  <a:srgbClr val="4614FE"/>
                </a:solidFill>
              </a:rPr>
              <a:t>束束相互作用与束流集体效应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AF72598-8262-4BFB-9071-CAD0B84AB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296" y="3284984"/>
            <a:ext cx="2931795" cy="95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77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53407" y="560900"/>
            <a:ext cx="6480720" cy="301211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</a:t>
            </a:r>
            <a:r>
              <a:rPr lang="en-US" altLang="zh-CN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6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束相互作用进展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优化设计和模拟：工作点扫描，弱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强模拟，强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强模拟，带非线性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Lattice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和空间电荷效应（国际上也才开始）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结论：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STCF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设计亮度目标理论上可以达到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刚开始（新工具）：与更多物理机制耦合的模拟（尤其束流注入）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</a:pP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514927" y="6414106"/>
            <a:ext cx="1219200" cy="283464"/>
          </a:xfrm>
        </p:spPr>
        <p:txBody>
          <a:bodyPr/>
          <a:lstStyle/>
          <a:p>
            <a:fld id="{1C119CD0-8D4D-42FB-839F-4C6C0F92230C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E97D549-4B80-439F-B0ED-E6C323B1761C}"/>
              </a:ext>
            </a:extLst>
          </p:cNvPr>
          <p:cNvSpPr txBox="1"/>
          <p:nvPr/>
        </p:nvSpPr>
        <p:spPr>
          <a:xfrm>
            <a:off x="7897283" y="6090739"/>
            <a:ext cx="2783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束</a:t>
            </a:r>
            <a:r>
              <a:rPr lang="en-US" altLang="zh-CN" dirty="0"/>
              <a:t>-</a:t>
            </a:r>
            <a:r>
              <a:rPr lang="zh-CN" altLang="en-US" dirty="0"/>
              <a:t>束带来的</a:t>
            </a:r>
            <a:r>
              <a:rPr lang="en-US" altLang="zh-CN" dirty="0"/>
              <a:t>X/Z</a:t>
            </a:r>
            <a:r>
              <a:rPr lang="zh-CN" altLang="en-US" dirty="0"/>
              <a:t>不稳定性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796DDE-E6BB-48C4-A355-B428B29F7FE0}"/>
              </a:ext>
            </a:extLst>
          </p:cNvPr>
          <p:cNvSpPr txBox="1"/>
          <p:nvPr/>
        </p:nvSpPr>
        <p:spPr>
          <a:xfrm>
            <a:off x="6856169" y="2975440"/>
            <a:ext cx="5184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工作点扫描：</a:t>
            </a:r>
            <a:r>
              <a:rPr lang="en-US" altLang="zh-CN" dirty="0"/>
              <a:t>Crab-Waist</a:t>
            </a:r>
            <a:r>
              <a:rPr lang="zh-CN" altLang="en-US" dirty="0"/>
              <a:t>（左），无</a:t>
            </a:r>
            <a:r>
              <a:rPr lang="en-US" altLang="zh-CN" dirty="0"/>
              <a:t>Crab</a:t>
            </a:r>
            <a:r>
              <a:rPr lang="zh-CN" altLang="en-US" dirty="0"/>
              <a:t>（右）</a:t>
            </a:r>
          </a:p>
        </p:txBody>
      </p:sp>
      <p:pic>
        <p:nvPicPr>
          <p:cNvPr id="10" name="Picture 1" descr="A close-up of a graph&#10;&#10;Description automatically generated">
            <a:extLst>
              <a:ext uri="{FF2B5EF4-FFF2-40B4-BE49-F238E27FC236}">
                <a16:creationId xmlns:a16="http://schemas.microsoft.com/office/drawing/2014/main" id="{8F890D77-6686-4508-9E09-83124424DD6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0097" y="781622"/>
            <a:ext cx="4976718" cy="209686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94EECFC-86CF-40A2-8F86-0C2B19A04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160" y="3614831"/>
            <a:ext cx="3505835" cy="246154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DBE1D84-9F11-4951-80C9-82797CC6A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8612" y="3668314"/>
            <a:ext cx="4053840" cy="235458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A839EB8-127A-4CA7-ACCD-942DC21DDD0D}"/>
              </a:ext>
            </a:extLst>
          </p:cNvPr>
          <p:cNvSpPr txBox="1"/>
          <p:nvPr/>
        </p:nvSpPr>
        <p:spPr>
          <a:xfrm>
            <a:off x="1511130" y="6076378"/>
            <a:ext cx="4408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Lattice+</a:t>
            </a:r>
            <a:r>
              <a:rPr lang="zh-CN" altLang="en-US" dirty="0"/>
              <a:t>空间电荷效应（</a:t>
            </a:r>
            <a:r>
              <a:rPr lang="en-US" altLang="zh-CN" dirty="0"/>
              <a:t>SC</a:t>
            </a:r>
            <a:r>
              <a:rPr lang="zh-CN" altLang="en-US" dirty="0"/>
              <a:t>）</a:t>
            </a:r>
            <a:r>
              <a:rPr lang="en-US" altLang="zh-CN" dirty="0"/>
              <a:t>+</a:t>
            </a:r>
            <a:r>
              <a:rPr lang="zh-CN" altLang="en-US" dirty="0"/>
              <a:t>强强模拟</a:t>
            </a:r>
          </a:p>
        </p:txBody>
      </p:sp>
    </p:spTree>
    <p:extLst>
      <p:ext uri="{BB962C8B-B14F-4D97-AF65-F5344CB8AC3E}">
        <p14:creationId xmlns:p14="http://schemas.microsoft.com/office/powerpoint/2010/main" val="418164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87261" y="493086"/>
            <a:ext cx="7816951" cy="636491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集体效应研究进展</a:t>
            </a: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Touschek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散射和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IBS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效应模拟：所有能量点的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Touschek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寿命均大于</a:t>
            </a:r>
            <a:r>
              <a:rPr lang="en-US" altLang="zh-CN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250 </a:t>
            </a:r>
            <a:r>
              <a:rPr lang="en-US" altLang="zh-CN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s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（满足亮度目标）</a:t>
            </a:r>
            <a:endParaRPr lang="en-US" altLang="zh-CN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阻抗模型：全环重点阻抗源（准直器、中心束流管、高频腔等）模拟，其它采用公式估算</a:t>
            </a:r>
            <a:endParaRPr lang="en-US" altLang="zh-CN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电子云不稳定性（正电子环）：初步研究了要求和抑制的手段</a:t>
            </a:r>
            <a:endParaRPr lang="en-US" altLang="zh-CN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快离子不稳定性（电子环）：真空度要求（动态平均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&lt;</a:t>
            </a:r>
            <a:r>
              <a:rPr lang="en-US" altLang="zh-CN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5</a:t>
            </a:r>
            <a:r>
              <a:rPr lang="en-US" altLang="zh-CN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10</a:t>
            </a:r>
            <a:r>
              <a:rPr lang="en-US" altLang="zh-CN" baseline="30000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-8</a:t>
            </a:r>
            <a:r>
              <a:rPr lang="en-US" altLang="zh-CN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 Pa</a:t>
            </a:r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，超出已知电子储存环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）和快反馈要求（横向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&lt;0.4 </a:t>
            </a:r>
            <a:r>
              <a:rPr lang="en-US" altLang="zh-CN" dirty="0" err="1">
                <a:latin typeface="+mj-ea"/>
                <a:ea typeface="+mj-ea"/>
                <a:cs typeface="Times New Roman" panose="02020603050405020304" pitchFamily="18" charset="0"/>
              </a:rPr>
              <a:t>ms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）</a:t>
            </a:r>
            <a:endParaRPr lang="en-US" altLang="zh-CN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其他重点集体不稳定性：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CSR/CWR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不稳定性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低能区有困难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，束</a:t>
            </a:r>
            <a:r>
              <a:rPr lang="en-US" altLang="zh-CN" dirty="0"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腔耦合不稳定性（高频腔特殊设计解决），横向单束团不稳定性</a:t>
            </a:r>
            <a:endParaRPr lang="en-US" altLang="zh-CN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zh-CN" altLang="en-US" dirty="0">
                <a:latin typeface="+mj-ea"/>
                <a:ea typeface="+mj-ea"/>
                <a:cs typeface="Times New Roman" panose="02020603050405020304" pitchFamily="18" charset="0"/>
              </a:rPr>
              <a:t>下一步：全面阻抗模型，正电子云不稳定，低能区微波不稳定性</a:t>
            </a:r>
            <a:endParaRPr lang="en-US" altLang="zh-CN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514927" y="6414106"/>
            <a:ext cx="1219200" cy="283464"/>
          </a:xfrm>
        </p:spPr>
        <p:txBody>
          <a:bodyPr/>
          <a:lstStyle/>
          <a:p>
            <a:fld id="{1C119CD0-8D4D-42FB-839F-4C6C0F92230C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15" name="图片 14" descr="1GeV">
            <a:extLst>
              <a:ext uri="{FF2B5EF4-FFF2-40B4-BE49-F238E27FC236}">
                <a16:creationId xmlns:a16="http://schemas.microsoft.com/office/drawing/2014/main" id="{622B73A5-4C0A-4F7A-B367-9156C3F2A7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399" b="-2391"/>
          <a:stretch>
            <a:fillRect/>
          </a:stretch>
        </p:blipFill>
        <p:spPr>
          <a:xfrm>
            <a:off x="8184232" y="260647"/>
            <a:ext cx="3744416" cy="252028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42CF8878-181E-4DFA-9E58-F8B6E60929E4}"/>
              </a:ext>
            </a:extLst>
          </p:cNvPr>
          <p:cNvSpPr txBox="1"/>
          <p:nvPr/>
        </p:nvSpPr>
        <p:spPr>
          <a:xfrm>
            <a:off x="8544272" y="2780928"/>
            <a:ext cx="328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纵向微波不稳定性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12C2F1B-4587-46DC-AC9E-00CDCA193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3207020"/>
            <a:ext cx="3360420" cy="253492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99B578B-9285-4122-AD8A-06EB95179D85}"/>
              </a:ext>
            </a:extLst>
          </p:cNvPr>
          <p:cNvSpPr txBox="1"/>
          <p:nvPr/>
        </p:nvSpPr>
        <p:spPr>
          <a:xfrm>
            <a:off x="8904312" y="5877272"/>
            <a:ext cx="2846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纵向高次模临界阻抗阈值（束</a:t>
            </a:r>
            <a:r>
              <a:rPr lang="en-US" altLang="zh-CN" dirty="0"/>
              <a:t>-</a:t>
            </a:r>
            <a:r>
              <a:rPr lang="zh-CN" altLang="en-US" dirty="0"/>
              <a:t>腔作用）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199816D-2E21-4B76-B2BA-269169A6BDBF}"/>
              </a:ext>
            </a:extLst>
          </p:cNvPr>
          <p:cNvSpPr txBox="1"/>
          <p:nvPr/>
        </p:nvSpPr>
        <p:spPr>
          <a:xfrm>
            <a:off x="10751983" y="1844824"/>
            <a:ext cx="1064260" cy="3683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1 GeV</a:t>
            </a:r>
          </a:p>
        </p:txBody>
      </p:sp>
    </p:spTree>
    <p:extLst>
      <p:ext uri="{BB962C8B-B14F-4D97-AF65-F5344CB8AC3E}">
        <p14:creationId xmlns:p14="http://schemas.microsoft.com/office/powerpoint/2010/main" val="3656820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02927" y="1556792"/>
            <a:ext cx="11581705" cy="5040560"/>
          </a:xfrm>
        </p:spPr>
        <p:txBody>
          <a:bodyPr>
            <a:normAutofit fontScale="92500"/>
          </a:bodyPr>
          <a:lstStyle/>
          <a:p>
            <a:pPr>
              <a:lnSpc>
                <a:spcPct val="130000"/>
              </a:lnSpc>
              <a:spcBef>
                <a:spcPts val="3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论文发表</a:t>
            </a:r>
          </a:p>
          <a:p>
            <a:pPr lvl="1">
              <a:lnSpc>
                <a:spcPct val="130000"/>
              </a:lnSpc>
              <a:spcBef>
                <a:spcPts val="3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发表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SCI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杂志文章</a:t>
            </a:r>
            <a:r>
              <a:rPr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篇（标注），包括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Nuclear Science and Techniques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Q1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区）封面文章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篇。</a:t>
            </a:r>
            <a:endParaRPr lang="en-US" altLang="zh-CN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3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人才培养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3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出站博士后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名，在站博士后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名；</a:t>
            </a:r>
          </a:p>
          <a:p>
            <a:pPr lvl="1">
              <a:lnSpc>
                <a:spcPct val="130000"/>
              </a:lnSpc>
              <a:spcBef>
                <a:spcPts val="3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博士毕业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名，目前在读博士生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名；</a:t>
            </a:r>
          </a:p>
          <a:p>
            <a:pPr lvl="1">
              <a:lnSpc>
                <a:spcPct val="130000"/>
              </a:lnSpc>
              <a:spcBef>
                <a:spcPts val="3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在读硕士生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名；本科生科研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名。</a:t>
            </a:r>
          </a:p>
          <a:p>
            <a:pPr>
              <a:lnSpc>
                <a:spcPct val="130000"/>
              </a:lnSpc>
              <a:spcBef>
                <a:spcPts val="300"/>
              </a:spcBef>
            </a:pPr>
            <a:r>
              <a:rPr lang="zh-CN" altLang="en-US" sz="2500" dirty="0">
                <a:solidFill>
                  <a:srgbClr val="0F34A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国际交流</a:t>
            </a:r>
            <a:endParaRPr lang="en-US" altLang="zh-CN" sz="2500" dirty="0">
              <a:solidFill>
                <a:srgbClr val="0F34A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1">
              <a:lnSpc>
                <a:spcPct val="130000"/>
              </a:lnSpc>
              <a:spcBef>
                <a:spcPts val="3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参加国际会议：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IPAC2026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邀请报告；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ICHEP2024/ICHEP2026 (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各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), eeFACT2025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个），多人参加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FTCF2024/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FTCF2024 (Guangzhou)/FTCF2025/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，并作邀请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口头报告；</a:t>
            </a:r>
          </a:p>
          <a:p>
            <a:pPr lvl="1">
              <a:lnSpc>
                <a:spcPct val="130000"/>
              </a:lnSpc>
              <a:spcBef>
                <a:spcPts val="3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团队访问俄罗斯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BINP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研究所；与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CERN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FCC-</a:t>
            </a:r>
            <a:r>
              <a:rPr lang="en-US" altLang="zh-CN" sz="22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ee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加速器物理团队建立合作；</a:t>
            </a:r>
          </a:p>
          <a:p>
            <a:pPr lvl="1">
              <a:lnSpc>
                <a:spcPct val="130000"/>
              </a:lnSpc>
              <a:spcBef>
                <a:spcPts val="300"/>
              </a:spcBef>
            </a:pP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接待国外合作者：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P. Raimondi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周），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名日本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KEK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专家（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人月），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名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BINP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专家（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周）。</a:t>
            </a:r>
          </a:p>
          <a:p>
            <a:pPr lvl="1">
              <a:lnSpc>
                <a:spcPct val="130000"/>
              </a:lnSpc>
              <a:spcBef>
                <a:spcPts val="300"/>
              </a:spcBef>
            </a:pPr>
            <a:endParaRPr lang="en-US" altLang="zh-CN" sz="21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5560" y="188640"/>
            <a:ext cx="8229600" cy="111319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4000" dirty="0">
                <a:solidFill>
                  <a:srgbClr val="FF0000"/>
                </a:solidFill>
              </a:rPr>
              <a:t>主要成果、人才培养、国际交流</a:t>
            </a:r>
            <a:endParaRPr lang="zh-CN" altLang="en-US" sz="2800" dirty="0">
              <a:solidFill>
                <a:srgbClr val="4614FE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87E018-7932-4698-816F-520D88238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9612" y="2492896"/>
            <a:ext cx="2311095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72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600200"/>
            <a:ext cx="10585176" cy="3124944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zh-CN" altLang="en-US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</a:t>
            </a:r>
            <a:r>
              <a:rPr lang="en-US" altLang="zh-CN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STCF</a:t>
            </a:r>
            <a:r>
              <a:rPr lang="zh-CN" altLang="en-US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预研工作的重要组成部分，本项目深入地开展了</a:t>
            </a:r>
            <a:r>
              <a:rPr lang="en-US" altLang="zh-CN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个关键加速器物理问题（对撞区、束流注入、束</a:t>
            </a:r>
            <a:r>
              <a:rPr lang="en-US" altLang="zh-CN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束与集体效应）等国际前沿问题的研究，目前进展顺利</a:t>
            </a:r>
            <a:endParaRPr lang="en-US" altLang="zh-CN" sz="26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en-US" altLang="zh-CN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STCF</a:t>
            </a:r>
            <a:r>
              <a:rPr lang="zh-CN" altLang="en-US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加速器概念设计报告（包含本项目研究内容）得到了国内外同行的高度认可，现已完成技术设计报告（</a:t>
            </a:r>
            <a:r>
              <a:rPr lang="en-US" altLang="zh-CN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TDR</a:t>
            </a:r>
            <a:r>
              <a:rPr lang="zh-CN" altLang="en-US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）的初稿</a:t>
            </a:r>
            <a:endParaRPr lang="en-US" altLang="zh-CN" sz="26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zh-CN" altLang="en-US" sz="26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项目研究可望达到预期研究目标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9CD0-8D4D-42FB-839F-4C6C0F92230C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3647728" y="5301438"/>
            <a:ext cx="4464496" cy="6478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宋体"/>
                <a:ea typeface="宋体"/>
              </a:rPr>
              <a:t>请各位专家指导</a:t>
            </a:r>
            <a:r>
              <a:rPr lang="en-US" altLang="zh-CN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宋体"/>
                <a:ea typeface="宋体"/>
              </a:rPr>
              <a:t>!</a:t>
            </a:r>
            <a:endParaRPr lang="zh-CN" altLang="en-US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宋体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841888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14729</TotalTime>
  <Words>2831</Words>
  <Application>Microsoft Office PowerPoint</Application>
  <PresentationFormat>宽屏</PresentationFormat>
  <Paragraphs>227</Paragraphs>
  <Slides>21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等线</vt:lpstr>
      <vt:lpstr>宋体</vt:lpstr>
      <vt:lpstr>微软雅黑</vt:lpstr>
      <vt:lpstr>Arial</vt:lpstr>
      <vt:lpstr>Calibri</vt:lpstr>
      <vt:lpstr>Cambria Math</vt:lpstr>
      <vt:lpstr>Franklin Gothic Book</vt:lpstr>
      <vt:lpstr>Franklin Gothic Medium</vt:lpstr>
      <vt:lpstr>Symbol</vt:lpstr>
      <vt:lpstr>Times New Roman</vt:lpstr>
      <vt:lpstr>Wingdings</vt:lpstr>
      <vt:lpstr>Wingdings 2</vt:lpstr>
      <vt:lpstr>暗香扑面</vt:lpstr>
      <vt:lpstr>自然科学基金专项项目汇报暨 发展研讨会</vt:lpstr>
      <vt:lpstr>报告提纲</vt:lpstr>
      <vt:lpstr>PowerPoint 演示文稿</vt:lpstr>
      <vt:lpstr>从第二代到第三代e+/e-对撞机</vt:lpstr>
      <vt:lpstr>新设计理念带来的加速器物理挑战</vt:lpstr>
      <vt:lpstr>PowerPoint 演示文稿</vt:lpstr>
      <vt:lpstr>PowerPoint 演示文稿</vt:lpstr>
      <vt:lpstr>项目研究突出进展或成果</vt:lpstr>
      <vt:lpstr>关键加速器物理问题研究 - 1 - 对撞区物理问题和设计方案</vt:lpstr>
      <vt:lpstr>PowerPoint 演示文稿</vt:lpstr>
      <vt:lpstr>PowerPoint 演示文稿</vt:lpstr>
      <vt:lpstr>PowerPoint 演示文稿</vt:lpstr>
      <vt:lpstr>PowerPoint 演示文稿</vt:lpstr>
      <vt:lpstr>关键加速器物理问题研究 - 2 - 注入引出物理设计</vt:lpstr>
      <vt:lpstr>PowerPoint 演示文稿</vt:lpstr>
      <vt:lpstr>PowerPoint 演示文稿</vt:lpstr>
      <vt:lpstr>关键加速器物理问题研究 - 3 - 束束相互作用与束流集体效应</vt:lpstr>
      <vt:lpstr>PowerPoint 演示文稿</vt:lpstr>
      <vt:lpstr>PowerPoint 演示文稿</vt:lpstr>
      <vt:lpstr>主要成果、人才培养、国际交流</vt:lpstr>
      <vt:lpstr>总结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自然科学基金重点项目答辩</dc:title>
  <dc:creator>J.Y. Tang</dc:creator>
  <cp:lastModifiedBy>Jing-Yu Tang</cp:lastModifiedBy>
  <cp:revision>295</cp:revision>
  <dcterms:created xsi:type="dcterms:W3CDTF">2012-06-18T09:37:47Z</dcterms:created>
  <dcterms:modified xsi:type="dcterms:W3CDTF">2026-09-19T12:48:51Z</dcterms:modified>
</cp:coreProperties>
</file>