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tiff" ContentType="image/tiff"/>
  <Default Extension="gif" ContentType="image/gif"/>
  <Default Extension="wdp" ContentType="image/vnd.ms-photo"/>
  <Default Extension="wmf" ContentType="image/x-wmf"/>
  <Default Extension="emf" ContentType="image/x-e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37"/>
  </p:handoutMasterIdLst>
  <p:sldIdLst>
    <p:sldId id="2460" r:id="rId3"/>
    <p:sldId id="16672747" r:id="rId5"/>
    <p:sldId id="16672490" r:id="rId6"/>
    <p:sldId id="1298" r:id="rId7"/>
    <p:sldId id="16672205" r:id="rId8"/>
    <p:sldId id="2457" r:id="rId9"/>
    <p:sldId id="16672276" r:id="rId10"/>
    <p:sldId id="16672750" r:id="rId11"/>
    <p:sldId id="16672751" r:id="rId12"/>
    <p:sldId id="16672752" r:id="rId13"/>
    <p:sldId id="16672753" r:id="rId14"/>
    <p:sldId id="16672621" r:id="rId15"/>
    <p:sldId id="16672756" r:id="rId16"/>
    <p:sldId id="16672816" r:id="rId17"/>
    <p:sldId id="16672849" r:id="rId18"/>
    <p:sldId id="16672876" r:id="rId19"/>
    <p:sldId id="16672845" r:id="rId20"/>
    <p:sldId id="16672903" r:id="rId21"/>
    <p:sldId id="16672892" r:id="rId22"/>
    <p:sldId id="16672899" r:id="rId23"/>
    <p:sldId id="16672900" r:id="rId24"/>
    <p:sldId id="16672492" r:id="rId25"/>
    <p:sldId id="16672895" r:id="rId26"/>
    <p:sldId id="16672906" r:id="rId27"/>
    <p:sldId id="16490632" r:id="rId28"/>
    <p:sldId id="1408" r:id="rId29"/>
    <p:sldId id="16672901" r:id="rId30"/>
    <p:sldId id="16672902" r:id="rId31"/>
    <p:sldId id="16672907" r:id="rId32"/>
    <p:sldId id="1451" r:id="rId33"/>
    <p:sldId id="16672908" r:id="rId34"/>
    <p:sldId id="1361" r:id="rId35"/>
    <p:sldId id="1362"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083B77"/>
    <a:srgbClr val="1612FF"/>
    <a:srgbClr val="31FFFF"/>
    <a:srgbClr val="2D64FF"/>
    <a:srgbClr val="FFFF67"/>
    <a:srgbClr val="1EFF12"/>
    <a:srgbClr val="FF23DA"/>
    <a:srgbClr val="8ACD2A"/>
    <a:srgbClr val="57D4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81"/>
    <p:restoredTop sz="93741"/>
  </p:normalViewPr>
  <p:slideViewPr>
    <p:cSldViewPr snapToGrid="0" snapToObjects="1" showGuides="1">
      <p:cViewPr varScale="1">
        <p:scale>
          <a:sx n="115" d="100"/>
          <a:sy n="115" d="100"/>
        </p:scale>
        <p:origin x="888" y="200"/>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166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52425A-B869-ED44-AABC-864CA411AED4}" type="datetimeFigureOut">
              <a:rPr lang="en-US" smtClean="0"/>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4D4BE7-F420-8A48-AFA4-886DC4867292}" type="slidenum">
              <a:rPr lang="en-US" smtClean="0"/>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34C7EB-5FA1-2A48-96AC-B3FDC2A4A197}" type="datetimeFigureOut">
              <a:rPr lang="en-US" smtClean="0"/>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512964-9D25-F140-BCE5-41B8A8543C54}" type="slidenum">
              <a:rPr lang="en-US" smtClean="0"/>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5"/>
          </p:nvPr>
        </p:nvSpPr>
        <p:spPr/>
        <p:txBody>
          <a:bodyPr/>
          <a:lstStyle/>
          <a:p>
            <a:fld id="{95512964-9D25-F140-BCE5-41B8A8543C54}"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突破人类认知边界，向极微观深入，就是探索物质的原子以下的深层次结构，其最基本科学问题是物质世界最基本的组分是什么？它们是如何构成物质世界的？</a:t>
            </a:r>
            <a:endParaRPr lang="en-US"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极微观领域的探索需要大科学装置创造极端的条件。最有效的办法是粒子对撞机：他是将两束粒子，例如正负电子加速到接近光速后进行对撞，产生出基本粒子及其构成的物质。粒子探测谱仪对产生的粒子进行精确探测，来研究物质深层次结构。基于对撞机的科学发现与技术突破，至少产生了</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8</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个 诺贝尔物理学奖。</a:t>
            </a:r>
            <a:endParaRPr lang="en-US" sz="1200" kern="1200" dirty="0">
              <a:solidFill>
                <a:schemeClr val="tx1"/>
              </a:solidFill>
              <a:effectLst/>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1" dirty="0">
                <a:solidFill>
                  <a:srgbClr val="0000FF"/>
                </a:solidFill>
              </a:rPr>
              <a:t>Questions to the SM:</a:t>
            </a:r>
            <a:endParaRPr lang="en-US" sz="1200" b="1" dirty="0">
              <a:solidFill>
                <a:srgbClr val="0000FF"/>
              </a:solidFill>
            </a:endParaRPr>
          </a:p>
          <a:p>
            <a:pPr marL="285750" indent="-285750">
              <a:buFont typeface="Arial"/>
              <a:buChar char="•"/>
            </a:pPr>
            <a:r>
              <a:rPr lang="en-US" sz="1200" b="1" dirty="0">
                <a:solidFill>
                  <a:srgbClr val="0000FF"/>
                </a:solidFill>
              </a:rPr>
              <a:t>Are these elementary particles fundamental? </a:t>
            </a:r>
            <a:endParaRPr lang="en-US" sz="1200" b="1" dirty="0">
              <a:solidFill>
                <a:srgbClr val="0000FF"/>
              </a:solidFill>
            </a:endParaRPr>
          </a:p>
          <a:p>
            <a:pPr marL="285750" indent="-285750">
              <a:buFont typeface="Arial"/>
              <a:buChar char="•"/>
            </a:pPr>
            <a:r>
              <a:rPr lang="en-US" sz="1200" b="1" dirty="0">
                <a:solidFill>
                  <a:srgbClr val="0000FF"/>
                </a:solidFill>
              </a:rPr>
              <a:t>Why there are three families? </a:t>
            </a:r>
            <a:endParaRPr lang="en-US" sz="1200" b="1" dirty="0">
              <a:solidFill>
                <a:srgbClr val="0000FF"/>
              </a:solidFill>
            </a:endParaRPr>
          </a:p>
          <a:p>
            <a:pPr marL="285750" indent="-285750">
              <a:buFont typeface="Arial"/>
              <a:buChar char="•"/>
            </a:pPr>
            <a:r>
              <a:rPr lang="en-US" sz="1200" b="1" dirty="0">
                <a:solidFill>
                  <a:srgbClr val="0000FF"/>
                </a:solidFill>
              </a:rPr>
              <a:t>Are there more interactions and what are their relations?</a:t>
            </a:r>
            <a:endParaRPr lang="en-US" sz="1200" b="1" dirty="0">
              <a:solidFill>
                <a:srgbClr val="0000FF"/>
              </a:solidFill>
            </a:endParaRPr>
          </a:p>
          <a:p>
            <a:pPr marL="285750" indent="-285750">
              <a:buFont typeface="Arial"/>
              <a:buChar char="•"/>
            </a:pPr>
            <a:r>
              <a:rPr lang="en-US" sz="1200" b="1" dirty="0">
                <a:solidFill>
                  <a:srgbClr val="0000FF"/>
                </a:solidFill>
              </a:rPr>
              <a:t>Why gravity cannot be built into the SM? </a:t>
            </a:r>
            <a:endParaRPr lang="en-US" sz="1200" b="1" dirty="0">
              <a:solidFill>
                <a:srgbClr val="0000FF"/>
              </a:solidFill>
            </a:endParaRPr>
          </a:p>
          <a:p>
            <a:pPr marL="285750" indent="-285750">
              <a:buFont typeface="Arial"/>
              <a:buChar char="•"/>
            </a:pPr>
            <a:r>
              <a:rPr lang="en-US" sz="1200" b="1" dirty="0">
                <a:solidFill>
                  <a:srgbClr val="0000FF"/>
                </a:solidFill>
              </a:rPr>
              <a:t>Are there more Higgs bosons? Does Higgs has structure? </a:t>
            </a:r>
            <a:endParaRPr lang="en-US" sz="1200" b="1" dirty="0">
              <a:solidFill>
                <a:srgbClr val="0000FF"/>
              </a:solidFill>
            </a:endParaRPr>
          </a:p>
          <a:p>
            <a:pPr marL="285750" indent="-285750">
              <a:buFont typeface="Arial"/>
              <a:buChar char="•"/>
            </a:pPr>
            <a:r>
              <a:rPr lang="en-US" sz="1200" b="1" dirty="0">
                <a:solidFill>
                  <a:srgbClr val="0000FF"/>
                </a:solidFill>
              </a:rPr>
              <a:t>What is the origin of the electroweak symmetry spontaneous  breaking?</a:t>
            </a:r>
            <a:endParaRPr lang="en-US" sz="1200" b="1" dirty="0">
              <a:solidFill>
                <a:srgbClr val="0000FF"/>
              </a:solidFill>
            </a:endParaRPr>
          </a:p>
          <a:p>
            <a:pPr marL="342900" indent="-342900">
              <a:buFont typeface="Arial"/>
              <a:buChar char="•"/>
            </a:pPr>
            <a:r>
              <a:rPr lang="en-US" sz="1200" b="1" dirty="0">
                <a:solidFill>
                  <a:srgbClr val="0000FF"/>
                </a:solidFill>
              </a:rPr>
              <a:t>What is the property of neutrinos? </a:t>
            </a:r>
            <a:endParaRPr lang="en-US" sz="1200" b="1" dirty="0">
              <a:solidFill>
                <a:srgbClr val="0000FF"/>
              </a:solidFill>
            </a:endParaRPr>
          </a:p>
          <a:p>
            <a:pPr marL="342900" indent="-342900">
              <a:buFont typeface="Arial"/>
              <a:buChar char="•"/>
            </a:pPr>
            <a:r>
              <a:rPr lang="en-US" sz="1200" b="1" dirty="0">
                <a:solidFill>
                  <a:srgbClr val="0000FF"/>
                </a:solidFill>
              </a:rPr>
              <a:t>Why the mass of photon is zero, why the mass of them differ over 11 orders. </a:t>
            </a:r>
            <a:endParaRPr lang="en-US" sz="1200" b="1" dirty="0">
              <a:solidFill>
                <a:srgbClr val="0000FF"/>
              </a:solidFill>
            </a:endParaRPr>
          </a:p>
          <a:p>
            <a:pPr marL="342900" indent="-342900">
              <a:buFont typeface="Arial"/>
              <a:buChar char="•"/>
            </a:pPr>
            <a:r>
              <a:rPr lang="en-US" sz="1200" b="1" dirty="0">
                <a:solidFill>
                  <a:srgbClr val="0000FF"/>
                </a:solidFill>
              </a:rPr>
              <a:t>Why electric charge is quantitated? </a:t>
            </a:r>
            <a:endParaRPr lang="en-US" sz="1200" b="1" dirty="0">
              <a:solidFill>
                <a:srgbClr val="0000FF"/>
              </a:solidFill>
            </a:endParaRPr>
          </a:p>
        </p:txBody>
      </p:sp>
      <p:sp>
        <p:nvSpPr>
          <p:cNvPr id="4" name="Slide Number Placeholder 3"/>
          <p:cNvSpPr>
            <a:spLocks noGrp="1"/>
          </p:cNvSpPr>
          <p:nvPr>
            <p:ph type="sldNum" sz="quarter" idx="10"/>
          </p:nvPr>
        </p:nvSpPr>
        <p:spPr/>
        <p:txBody>
          <a:bodyPr/>
          <a:lstStyle/>
          <a:p>
            <a:fld id="{95512964-9D25-F140-BCE5-41B8A8543C54}"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‘hierarchy problem’ plagues the Standard Model of particle physics. The source of this problem is our inability to answer the following question: Why is the Higgs mass so much below the GUT or Planck scale? </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Higgs mass is 10^17 times smaller than the Planck mass, but quantum corrections from Higgs interactions with other particles should cause the two masses to be nearly equal. This dilemma is deemed the electroweak hierarchy problem.</a:t>
            </a:r>
            <a:endParaRPr lang="en-US" dirty="0"/>
          </a:p>
        </p:txBody>
      </p:sp>
      <p:sp>
        <p:nvSpPr>
          <p:cNvPr id="4" name="Slide Number Placeholder 3"/>
          <p:cNvSpPr>
            <a:spLocks noGrp="1"/>
          </p:cNvSpPr>
          <p:nvPr>
            <p:ph type="sldNum" sz="quarter" idx="5"/>
          </p:nvPr>
        </p:nvSpPr>
        <p:spPr/>
        <p:txBody>
          <a:bodyPr/>
          <a:lstStyle/>
          <a:p>
            <a:fld id="{0197B772-BE26-4EC4-8890-F0A68D40133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dirty="0">
              <a:cs typeface="Comic Sans MS"/>
            </a:endParaRPr>
          </a:p>
        </p:txBody>
      </p:sp>
      <p:sp>
        <p:nvSpPr>
          <p:cNvPr id="4" name="Slide Number Placeholder 3"/>
          <p:cNvSpPr>
            <a:spLocks noGrp="1"/>
          </p:cNvSpPr>
          <p:nvPr>
            <p:ph type="sldNum" sz="quarter" idx="10"/>
          </p:nvPr>
        </p:nvSpPr>
        <p:spPr/>
        <p:txBody>
          <a:bodyPr/>
          <a:lstStyle/>
          <a:p>
            <a:fld id="{95512964-9D25-F140-BCE5-41B8A8543C54}"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Heaviet detector in the world CMS: 14000 tons, </a:t>
            </a:r>
            <a:endParaRPr lang="en-US" dirty="0"/>
          </a:p>
          <a:p>
            <a:r>
              <a:rPr lang="en-US" dirty="0"/>
              <a:t>The largest detector in the world ATLAS L=46m  H=20 m W=7000 tons</a:t>
            </a:r>
            <a:endParaRPr lang="en-US" dirty="0"/>
          </a:p>
        </p:txBody>
      </p:sp>
      <p:sp>
        <p:nvSpPr>
          <p:cNvPr id="4" name="Slide Number Placeholder 3"/>
          <p:cNvSpPr>
            <a:spLocks noGrp="1"/>
          </p:cNvSpPr>
          <p:nvPr>
            <p:ph type="sldNum" sz="quarter" idx="5"/>
          </p:nvPr>
        </p:nvSpPr>
        <p:spPr/>
        <p:txBody>
          <a:bodyPr/>
          <a:lstStyle/>
          <a:p>
            <a:fld id="{95512964-9D25-F140-BCE5-41B8A8543C54}"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12964-9D25-F140-BCE5-41B8A8543C54}"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Reuses</a:t>
            </a:r>
            <a:r>
              <a:rPr lang="en-US" baseline="0" dirty="0"/>
              <a:t> the structure, solenoid and </a:t>
            </a:r>
            <a:r>
              <a:rPr lang="en-US" baseline="0" dirty="0" err="1"/>
              <a:t>CsI</a:t>
            </a:r>
            <a:r>
              <a:rPr lang="en-US" baseline="0" dirty="0"/>
              <a:t>(</a:t>
            </a:r>
            <a:r>
              <a:rPr lang="en-US" baseline="0" dirty="0" err="1"/>
              <a:t>Tl</a:t>
            </a:r>
            <a:r>
              <a:rPr lang="en-US" baseline="0" dirty="0"/>
              <a:t>) crystals and part of the barrel RPCs. Most other components are new.</a:t>
            </a:r>
            <a:endParaRPr lang="en-US" baseline="0" dirty="0"/>
          </a:p>
          <a:p>
            <a:r>
              <a:rPr lang="en-US" baseline="0" dirty="0"/>
              <a:t>We must prepare for backgrounds a factor of 10-20 higher. Hence the use of DEPFET pixels for inner </a:t>
            </a:r>
            <a:r>
              <a:rPr lang="en-US" baseline="0" dirty="0" err="1"/>
              <a:t>vertexing</a:t>
            </a:r>
            <a:r>
              <a:rPr lang="en-US" baseline="0" dirty="0"/>
              <a:t> and a new silicon vertex detector with the APV2.5 readout chip from CMS. The PID is based on Cherenkov counters. For the barrel, the Cerenkov light is totally internally reflected to an array of pixelated </a:t>
            </a:r>
            <a:r>
              <a:rPr lang="en-US" baseline="0" dirty="0" err="1"/>
              <a:t>PMTs.</a:t>
            </a:r>
            <a:r>
              <a:rPr lang="en-US" baseline="0" dirty="0"/>
              <a:t> High precision timing and position information is used to distinguish </a:t>
            </a:r>
            <a:r>
              <a:rPr lang="en-US" baseline="0" dirty="0" err="1"/>
              <a:t>kaons</a:t>
            </a:r>
            <a:r>
              <a:rPr lang="en-US" baseline="0" dirty="0"/>
              <a:t> from </a:t>
            </a:r>
            <a:r>
              <a:rPr lang="en-US" baseline="0" dirty="0" err="1"/>
              <a:t>pions</a:t>
            </a:r>
            <a:r>
              <a:rPr lang="en-US" baseline="0" dirty="0"/>
              <a:t>.</a:t>
            </a:r>
            <a:endParaRPr lang="en-US" dirty="0"/>
          </a:p>
        </p:txBody>
      </p:sp>
      <p:sp>
        <p:nvSpPr>
          <p:cNvPr id="4" name="Slide Number Placeholder 3"/>
          <p:cNvSpPr>
            <a:spLocks noGrp="1"/>
          </p:cNvSpPr>
          <p:nvPr>
            <p:ph type="sldNum" sz="quarter" idx="10"/>
          </p:nvPr>
        </p:nvSpPr>
        <p:spPr/>
        <p:txBody>
          <a:bodyPr/>
          <a:lstStyle/>
          <a:p>
            <a:fld id="{852E659B-DB8A-8842-AD44-AC5ECEBF7E49}" type="slidenum">
              <a:rPr 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just">
              <a:buFont typeface="+mj-lt"/>
              <a:buNone/>
            </a:pPr>
            <a:r>
              <a:rPr lang="zh-CN" sz="1800" b="1" kern="100" dirty="0">
                <a:solidFill>
                  <a:srgbClr val="000000"/>
                </a:solidFill>
                <a:effectLst/>
                <a:latin typeface="SimSun" pitchFamily="2" charset="-122"/>
                <a:ea typeface="SimSun" pitchFamily="2" charset="-122"/>
                <a:cs typeface="SimSun" pitchFamily="2" charset="-122"/>
              </a:rPr>
              <a:t>北京谱仪实验建造费用比欧洲核子中心的大型强子对撞机每个实验低</a:t>
            </a:r>
            <a:r>
              <a:rPr lang="zh-CN" altLang="en-US" sz="1800" b="1" kern="100" dirty="0">
                <a:solidFill>
                  <a:srgbClr val="000000"/>
                </a:solidFill>
                <a:effectLst/>
                <a:latin typeface="SimSun" pitchFamily="2" charset="-122"/>
                <a:ea typeface="SimSun" pitchFamily="2" charset="-122"/>
                <a:cs typeface="SimSun" pitchFamily="2" charset="-122"/>
              </a:rPr>
              <a:t>约</a:t>
            </a:r>
            <a:r>
              <a:rPr lang="zh-CN" sz="1800" b="1" kern="100" dirty="0">
                <a:solidFill>
                  <a:srgbClr val="000000"/>
                </a:solidFill>
                <a:effectLst/>
                <a:latin typeface="SimSun" pitchFamily="2" charset="-122"/>
                <a:ea typeface="SimSun" pitchFamily="2" charset="-122"/>
                <a:cs typeface="SimSun" pitchFamily="2" charset="-122"/>
              </a:rPr>
              <a:t>两个量级。北京谱仪实验的人数大约是大型强子对撞机上两个最大的实验</a:t>
            </a:r>
            <a:r>
              <a:rPr lang="zh-CN" sz="1800" b="1" kern="100" dirty="0">
                <a:solidFill>
                  <a:srgbClr val="FF0000"/>
                </a:solidFill>
                <a:effectLst/>
                <a:latin typeface="SimSun" pitchFamily="2" charset="-122"/>
                <a:ea typeface="SimSun" pitchFamily="2" charset="-122"/>
                <a:cs typeface="SimSun" pitchFamily="2" charset="-122"/>
              </a:rPr>
              <a:t>（</a:t>
            </a:r>
            <a:r>
              <a:rPr lang="en-US" sz="1800" b="1" kern="100" dirty="0">
                <a:solidFill>
                  <a:srgbClr val="FF0000"/>
                </a:solidFill>
                <a:effectLst/>
                <a:latin typeface="SimSun" pitchFamily="2" charset="-122"/>
                <a:ea typeface="SimSun" pitchFamily="2" charset="-122"/>
                <a:cs typeface="SimSun" pitchFamily="2" charset="-122"/>
              </a:rPr>
              <a:t>ATLAS</a:t>
            </a:r>
            <a:r>
              <a:rPr lang="zh-CN" sz="1800" b="1" kern="100" dirty="0">
                <a:solidFill>
                  <a:srgbClr val="FF0000"/>
                </a:solidFill>
                <a:effectLst/>
                <a:latin typeface="SimSun" pitchFamily="2" charset="-122"/>
                <a:ea typeface="SimSun" pitchFamily="2" charset="-122"/>
                <a:cs typeface="SimSun" pitchFamily="2" charset="-122"/>
              </a:rPr>
              <a:t>，</a:t>
            </a:r>
            <a:r>
              <a:rPr lang="en-US" sz="1800" b="1" kern="100" dirty="0">
                <a:solidFill>
                  <a:srgbClr val="FF0000"/>
                </a:solidFill>
                <a:effectLst/>
                <a:latin typeface="SimSun" pitchFamily="2" charset="-122"/>
                <a:ea typeface="SimSun" pitchFamily="2" charset="-122"/>
                <a:cs typeface="SimSun" pitchFamily="2" charset="-122"/>
              </a:rPr>
              <a:t>CMS</a:t>
            </a:r>
            <a:r>
              <a:rPr lang="zh-CN" sz="1800" b="1" kern="100" dirty="0">
                <a:solidFill>
                  <a:srgbClr val="FF0000"/>
                </a:solidFill>
                <a:effectLst/>
                <a:latin typeface="SimSun" pitchFamily="2" charset="-122"/>
                <a:ea typeface="SimSun" pitchFamily="2" charset="-122"/>
                <a:cs typeface="SimSun" pitchFamily="2" charset="-122"/>
              </a:rPr>
              <a:t>）</a:t>
            </a:r>
            <a:r>
              <a:rPr lang="zh-CN" sz="1800" b="1" kern="100" dirty="0">
                <a:solidFill>
                  <a:srgbClr val="000000"/>
                </a:solidFill>
                <a:effectLst/>
                <a:latin typeface="SimSun" pitchFamily="2" charset="-122"/>
                <a:ea typeface="SimSun" pitchFamily="2" charset="-122"/>
                <a:cs typeface="SimSun" pitchFamily="2" charset="-122"/>
              </a:rPr>
              <a:t>各自人数的</a:t>
            </a:r>
            <a:r>
              <a:rPr lang="en-US" sz="1800" b="1" kern="100" dirty="0">
                <a:solidFill>
                  <a:srgbClr val="000000"/>
                </a:solidFill>
                <a:effectLst/>
                <a:latin typeface="SimSun" pitchFamily="2" charset="-122"/>
                <a:ea typeface="SimSun" pitchFamily="2" charset="-122"/>
                <a:cs typeface="SimSun" pitchFamily="2" charset="-122"/>
              </a:rPr>
              <a:t>1/4</a:t>
            </a:r>
            <a:r>
              <a:rPr lang="zh-CN" sz="1800" b="1" kern="100" dirty="0">
                <a:solidFill>
                  <a:srgbClr val="000000"/>
                </a:solidFill>
                <a:effectLst/>
                <a:latin typeface="SimSun" pitchFamily="2" charset="-122"/>
                <a:ea typeface="SimSun" pitchFamily="2" charset="-122"/>
                <a:cs typeface="SimSun" pitchFamily="2" charset="-122"/>
              </a:rPr>
              <a:t>到</a:t>
            </a:r>
            <a:r>
              <a:rPr lang="en-US" sz="1800" b="1" kern="100" dirty="0">
                <a:solidFill>
                  <a:srgbClr val="000000"/>
                </a:solidFill>
                <a:effectLst/>
                <a:latin typeface="SimSun" pitchFamily="2" charset="-122"/>
                <a:ea typeface="SimSun" pitchFamily="2" charset="-122"/>
                <a:cs typeface="SimSun" pitchFamily="2" charset="-122"/>
              </a:rPr>
              <a:t>1/5</a:t>
            </a:r>
            <a:r>
              <a:rPr lang="zh-CN" sz="1800" b="1" kern="100" dirty="0">
                <a:solidFill>
                  <a:srgbClr val="000000"/>
                </a:solidFill>
                <a:effectLst/>
                <a:latin typeface="SimSun" pitchFamily="2" charset="-122"/>
                <a:ea typeface="SimSun" pitchFamily="2" charset="-122"/>
                <a:cs typeface="SimSun" pitchFamily="2" charset="-122"/>
              </a:rPr>
              <a:t>。但是在文章发表的总数上，最近几年北京谱仪实验的总数已经分别与这两个实验接近，而人均发表的文章数却远远超过这两个实验，也远超过其他对撞机实验。 这充分说明：北京谱仪实验成果丰硕，陶粲能区物理重要且丰富，也充分体现了中国高能物理发展的非对称优势，但北京正负电子对撞机已经历三次升级，再升级难以支撑下一阶段取得重大科学发现和突破的需求。因次，建造超级陶粲装置，保持我国在该领域的优势地位，从而实现引领世界，十分必要，且非常紧迫，</a:t>
            </a:r>
            <a:r>
              <a:rPr lang="zh-CN" sz="1800" b="1" kern="100" dirty="0">
                <a:solidFill>
                  <a:srgbClr val="FF0000"/>
                </a:solidFill>
                <a:effectLst/>
                <a:latin typeface="SimSun" pitchFamily="2" charset="-122"/>
                <a:ea typeface="SimSun" pitchFamily="2" charset="-122"/>
                <a:cs typeface="SimSun" pitchFamily="2" charset="-122"/>
              </a:rPr>
              <a:t>这也是科技界经</a:t>
            </a:r>
            <a:r>
              <a:rPr lang="en-US" sz="1800" b="1" kern="100" dirty="0">
                <a:solidFill>
                  <a:srgbClr val="FF0000"/>
                </a:solidFill>
                <a:effectLst/>
                <a:latin typeface="SimSun" pitchFamily="2" charset="-122"/>
                <a:ea typeface="SimSun" pitchFamily="2" charset="-122"/>
                <a:cs typeface="SimSun" pitchFamily="2" charset="-122"/>
              </a:rPr>
              <a:t>10</a:t>
            </a:r>
            <a:r>
              <a:rPr lang="zh-CN" sz="1800" b="1" kern="100" dirty="0">
                <a:solidFill>
                  <a:srgbClr val="FF0000"/>
                </a:solidFill>
                <a:effectLst/>
                <a:latin typeface="SimSun" pitchFamily="2" charset="-122"/>
                <a:ea typeface="SimSun" pitchFamily="2" charset="-122"/>
                <a:cs typeface="SimSun" pitchFamily="2" charset="-122"/>
              </a:rPr>
              <a:t>多年充分研讨，不断凝炼形成的共识</a:t>
            </a:r>
            <a:endParaRPr lang="en-US" sz="1800" kern="100" dirty="0">
              <a:effectLst/>
              <a:latin typeface="SimSun" pitchFamily="2" charset="-122"/>
              <a:ea typeface="SimSun" pitchFamily="2" charset="-122"/>
              <a:cs typeface="SimSun" pitchFamily="2"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美国能源部在</a:t>
            </a:r>
            <a:r>
              <a:rPr lang="en-US" dirty="0" err="1"/>
              <a:t>几个月</a:t>
            </a:r>
            <a:r>
              <a:rPr lang="zh-CN" altLang="en-US" dirty="0"/>
              <a:t>前</a:t>
            </a:r>
            <a:r>
              <a:rPr lang="en-US" dirty="0"/>
              <a:t>发布了</a:t>
            </a:r>
            <a:r>
              <a:rPr lang="zh-CN" altLang="en-US" dirty="0"/>
              <a:t> </a:t>
            </a:r>
            <a:r>
              <a:rPr lang="en-US" altLang="zh-CN" dirty="0"/>
              <a:t>《</a:t>
            </a:r>
            <a:r>
              <a:rPr lang="zh-CN" altLang="en-US" sz="1200" b="1" dirty="0">
                <a:solidFill>
                  <a:schemeClr val="bg1"/>
                </a:solidFill>
              </a:rPr>
              <a:t>创世纪任务：国家科学技术挑战</a:t>
            </a:r>
            <a:r>
              <a:rPr lang="en-US" altLang="zh-CN" sz="1200" b="1" dirty="0">
                <a:solidFill>
                  <a:schemeClr val="bg1"/>
                </a:solidFill>
              </a:rPr>
              <a:t>》</a:t>
            </a:r>
            <a:r>
              <a:rPr lang="zh-CN" altLang="en-US" sz="1200" b="1" dirty="0">
                <a:solidFill>
                  <a:schemeClr val="bg1"/>
                </a:solidFill>
              </a:rPr>
              <a:t>。其中</a:t>
            </a:r>
            <a:r>
              <a:rPr lang="en-US" altLang="zh-CN" sz="1200" b="1" dirty="0">
                <a:solidFill>
                  <a:schemeClr val="bg1"/>
                </a:solidFill>
              </a:rPr>
              <a:t>26</a:t>
            </a:r>
            <a:r>
              <a:rPr lang="zh-CN" altLang="en-US" sz="1200" b="1" dirty="0">
                <a:solidFill>
                  <a:schemeClr val="bg1"/>
                </a:solidFill>
              </a:rPr>
              <a:t>项科学技术挑战中有两项分别是：</a:t>
            </a:r>
            <a:endParaRPr lang="en-US" altLang="zh-CN" sz="12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en-US" b="1" dirty="0" err="1">
                <a:solidFill>
                  <a:srgbClr val="073B77"/>
                </a:solidFill>
                <a:effectLst>
                  <a:glow rad="85568">
                    <a:schemeClr val="bg1"/>
                  </a:glow>
                </a:effectLst>
                <a:latin typeface="Microsoft YaHei" panose="020B0503020204020204" pitchFamily="34" charset="-122"/>
                <a:ea typeface="Microsoft YaHei" panose="020B0503020204020204" pitchFamily="34" charset="-122"/>
              </a:rPr>
              <a:t>强化加速器</a:t>
            </a:r>
            <a:r>
              <a:rPr lang="zh-CN" altLang="en-US" b="1" dirty="0">
                <a:solidFill>
                  <a:srgbClr val="073B77"/>
                </a:solidFill>
                <a:effectLst>
                  <a:glow rad="85568">
                    <a:schemeClr val="bg1"/>
                  </a:glow>
                </a:effectLst>
                <a:latin typeface="Microsoft YaHei" panose="020B0503020204020204" pitchFamily="34" charset="-122"/>
                <a:ea typeface="Microsoft YaHei" panose="020B0503020204020204" pitchFamily="34" charset="-122"/>
              </a:rPr>
              <a:t>驱动的科学发现，构建从夸克到宇宙的统一物理</a:t>
            </a:r>
            <a:r>
              <a:rPr lang="zh-CN" altLang="en-US" sz="1200" dirty="0">
                <a:solidFill>
                  <a:srgbClr val="C00000"/>
                </a:solidFill>
              </a:rPr>
              <a:t>。超级陶粲装置，正是新一代的有重大科学发现潜力的粒子加速器，</a:t>
            </a:r>
            <a:endParaRPr lang="en-US" altLang="zh-CN" sz="120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a:solidFill>
                  <a:srgbClr val="C00000"/>
                </a:solidFill>
              </a:rPr>
              <a:t>他的科学目标（寻找宇宙不对称新来源，揭秘夸克如何构成组成宇宙万物的物质）将对</a:t>
            </a:r>
            <a:r>
              <a:rPr lang="en-US" sz="1200" dirty="0">
                <a:solidFill>
                  <a:srgbClr val="C00000"/>
                </a:solidFill>
              </a:rPr>
              <a:t>统一夸克与宇宙的物理做出独特</a:t>
            </a:r>
            <a:r>
              <a:rPr lang="zh-CN" altLang="en-US" sz="1200" dirty="0">
                <a:solidFill>
                  <a:srgbClr val="C00000"/>
                </a:solidFill>
              </a:rPr>
              <a:t>，重要的贡献。</a:t>
            </a:r>
            <a:r>
              <a:rPr lang="zh-CN" sz="1800" b="1" kern="0" dirty="0">
                <a:solidFill>
                  <a:srgbClr val="000000"/>
                </a:solidFill>
                <a:effectLst/>
                <a:ea typeface="SimSun" pitchFamily="2" charset="-122"/>
                <a:cs typeface="SimSun" pitchFamily="2" charset="-122"/>
              </a:rPr>
              <a:t>显著增强我国基础研究和原始创新能力</a:t>
            </a:r>
            <a:r>
              <a:rPr lang="zh-CN" altLang="en-US" sz="1800" b="1" kern="0" dirty="0">
                <a:solidFill>
                  <a:srgbClr val="000000"/>
                </a:solidFill>
                <a:effectLst/>
                <a:ea typeface="SimSun" pitchFamily="2" charset="-122"/>
                <a:cs typeface="SimSun" pitchFamily="2" charset="-122"/>
              </a:rPr>
              <a:t>，</a:t>
            </a:r>
            <a:r>
              <a:rPr lang="zh-CN" altLang="en-US" sz="1200" b="1" kern="100" dirty="0">
                <a:solidFill>
                  <a:srgbClr val="000000"/>
                </a:solidFill>
                <a:effectLst/>
                <a:latin typeface="SimSun" pitchFamily="2" charset="-122"/>
                <a:ea typeface="SimSun" pitchFamily="2" charset="-122"/>
                <a:cs typeface="SimSun" pitchFamily="2" charset="-122"/>
              </a:rPr>
              <a:t>这也显示及时建造</a:t>
            </a:r>
            <a:r>
              <a:rPr lang="en-US" b="1" dirty="0">
                <a:solidFill>
                  <a:srgbClr val="C00000"/>
                </a:solidFill>
                <a:latin typeface="Microsoft YaHei" panose="020B0503020204020204" pitchFamily="34" charset="-122"/>
                <a:ea typeface="Microsoft YaHei" panose="020B0503020204020204" pitchFamily="34" charset="-122"/>
              </a:rPr>
              <a:t>超级陶粲装置</a:t>
            </a:r>
            <a:r>
              <a:rPr lang="zh-CN" altLang="en-US" b="1" dirty="0">
                <a:solidFill>
                  <a:srgbClr val="C00000"/>
                </a:solidFill>
                <a:latin typeface="Microsoft YaHei" panose="020B0503020204020204" pitchFamily="34" charset="-122"/>
                <a:ea typeface="Microsoft YaHei" panose="020B0503020204020204" pitchFamily="34" charset="-122"/>
              </a:rPr>
              <a:t>，在</a:t>
            </a:r>
            <a:r>
              <a:rPr lang="zh-CN" altLang="en-US" sz="1200" dirty="0">
                <a:solidFill>
                  <a:schemeClr val="bg1"/>
                </a:solidFill>
                <a:latin typeface="Microsoft YaHei" panose="020B0503020204020204" pitchFamily="34" charset="-122"/>
                <a:ea typeface="Microsoft YaHei" panose="020B0503020204020204" pitchFamily="34" charset="-122"/>
              </a:rPr>
              <a:t>中美科技博弈的基础科学前沿领域取得竞争优势的重要性和必要性。</a:t>
            </a:r>
            <a:endParaRPr lang="en-US" sz="1200" dirty="0">
              <a:solidFill>
                <a:srgbClr val="C00000"/>
              </a:solidFill>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对撞机装置是大国重器，是综合国力的体现。目前世界上正在运行的对撞机有中国，日本的正负电子对撞机，以及欧洲的大型强子对撞机。全球制定的粒子物理战略规划提出</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6</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大发展方向。欧美日将抢占高能量前沿方向</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1</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，建造下一代环形对撞机，为抢占高亮度前沿方向</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3</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，俄罗斯和中国分别提出建造超级陶粲装置。 由于我国及时得到各方支持，有效组织队伍开展关键技术攻关并取得突破进展，成为国际公认的建造超级陶粲装置最有利的地方。俄罗斯放弃了竞争。使我国及时</a:t>
            </a:r>
            <a:r>
              <a:rPr lang="zh-CN" altLang="en-US" sz="12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抢占到粒子物理科技制高点，</a:t>
            </a:r>
            <a:r>
              <a:rPr lang="zh-CN" altLang="en-US" sz="1200" dirty="0">
                <a:solidFill>
                  <a:schemeClr val="bg1"/>
                </a:solidFill>
                <a:latin typeface="Microsoft YaHei" panose="020B0503020204020204" pitchFamily="34" charset="-122"/>
                <a:ea typeface="Microsoft YaHei" panose="020B0503020204020204" pitchFamily="34" charset="-122"/>
              </a:rPr>
              <a:t>显著增强基础研究和原始创新能力</a:t>
            </a:r>
            <a:endParaRPr lang="zh-CN" altLang="en-US" sz="1400" b="1" dirty="0">
              <a:solidFill>
                <a:schemeClr val="bg1"/>
              </a:solidFill>
              <a:latin typeface="Microsoft YaHei" panose="020B0503020204020204" pitchFamily="34" charset="-122"/>
              <a:ea typeface="Microsoft YaHei" panose="020B0503020204020204" pitchFamily="34" charset="-122"/>
            </a:endParaRPr>
          </a:p>
        </p:txBody>
      </p:sp>
      <p:sp>
        <p:nvSpPr>
          <p:cNvPr id="4" name="灯片编号占位符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80604020202020204" pitchFamily="34" charset="0"/>
              <a:buNone/>
              <a:defRPr/>
            </a:pPr>
            <a:r>
              <a:rPr lang="zh-CN" sz="1800" b="1" kern="100" dirty="0">
                <a:solidFill>
                  <a:srgbClr val="000000"/>
                </a:solidFill>
                <a:effectLst/>
                <a:latin typeface="SimSun" pitchFamily="2" charset="-122"/>
                <a:ea typeface="SimSun" pitchFamily="2" charset="-122"/>
                <a:cs typeface="SimSun" pitchFamily="2" charset="-122"/>
              </a:rPr>
              <a:t>世界上正在运行的粒子对撞机有</a:t>
            </a:r>
            <a:r>
              <a:rPr lang="en-US" sz="1800" b="1" kern="100" dirty="0">
                <a:solidFill>
                  <a:srgbClr val="000000"/>
                </a:solidFill>
                <a:effectLst/>
                <a:latin typeface="SimSun" pitchFamily="2" charset="-122"/>
                <a:ea typeface="SimSun" pitchFamily="2" charset="-122"/>
                <a:cs typeface="SimSun" pitchFamily="2" charset="-122"/>
              </a:rPr>
              <a:t>4</a:t>
            </a:r>
            <a:r>
              <a:rPr lang="zh-CN" sz="1800" b="1" kern="100" dirty="0">
                <a:solidFill>
                  <a:srgbClr val="000000"/>
                </a:solidFill>
                <a:effectLst/>
                <a:latin typeface="SimSun" pitchFamily="2" charset="-122"/>
                <a:ea typeface="SimSun" pitchFamily="2" charset="-122"/>
                <a:cs typeface="SimSun" pitchFamily="2" charset="-122"/>
              </a:rPr>
              <a:t>个，俄罗斯的去年刚关机。其它三个计划运行到大约</a:t>
            </a:r>
            <a:r>
              <a:rPr lang="en-US" sz="1800" b="1" kern="100" dirty="0">
                <a:solidFill>
                  <a:srgbClr val="000000"/>
                </a:solidFill>
                <a:effectLst/>
                <a:latin typeface="SimSun" pitchFamily="2" charset="-122"/>
                <a:ea typeface="SimSun" pitchFamily="2" charset="-122"/>
                <a:cs typeface="SimSun" pitchFamily="2" charset="-122"/>
              </a:rPr>
              <a:t>2030</a:t>
            </a:r>
            <a:r>
              <a:rPr lang="zh-CN" sz="1800" b="1" kern="100" dirty="0">
                <a:solidFill>
                  <a:srgbClr val="000000"/>
                </a:solidFill>
                <a:effectLst/>
                <a:latin typeface="SimSun" pitchFamily="2" charset="-122"/>
                <a:ea typeface="SimSun" pitchFamily="2" charset="-122"/>
                <a:cs typeface="SimSun" pitchFamily="2" charset="-122"/>
              </a:rPr>
              <a:t>，</a:t>
            </a:r>
            <a:r>
              <a:rPr lang="en-US" sz="1800" b="1" kern="100" dirty="0">
                <a:solidFill>
                  <a:srgbClr val="000000"/>
                </a:solidFill>
                <a:effectLst/>
                <a:latin typeface="SimSun" pitchFamily="2" charset="-122"/>
                <a:ea typeface="SimSun" pitchFamily="2" charset="-122"/>
                <a:cs typeface="SimSun" pitchFamily="2" charset="-122"/>
              </a:rPr>
              <a:t>2040</a:t>
            </a:r>
            <a:r>
              <a:rPr lang="zh-CN" sz="1800" b="1" kern="100" dirty="0">
                <a:solidFill>
                  <a:srgbClr val="000000"/>
                </a:solidFill>
                <a:effectLst/>
                <a:latin typeface="SimSun" pitchFamily="2" charset="-122"/>
                <a:ea typeface="SimSun" pitchFamily="2" charset="-122"/>
                <a:cs typeface="SimSun" pitchFamily="2" charset="-122"/>
              </a:rPr>
              <a:t>年。如果在</a:t>
            </a:r>
            <a:r>
              <a:rPr lang="en-US" sz="1800" b="1" kern="100" dirty="0">
                <a:solidFill>
                  <a:srgbClr val="000000"/>
                </a:solidFill>
                <a:effectLst/>
                <a:latin typeface="SimSun" pitchFamily="2" charset="-122"/>
                <a:ea typeface="SimSun" pitchFamily="2" charset="-122"/>
                <a:cs typeface="SimSun" pitchFamily="2" charset="-122"/>
              </a:rPr>
              <a:t>155</a:t>
            </a:r>
            <a:r>
              <a:rPr lang="zh-CN" sz="1800" b="1" kern="100" dirty="0">
                <a:solidFill>
                  <a:srgbClr val="000000"/>
                </a:solidFill>
                <a:effectLst/>
                <a:latin typeface="SimSun" pitchFamily="2" charset="-122"/>
                <a:ea typeface="SimSun" pitchFamily="2" charset="-122"/>
                <a:cs typeface="SimSun" pitchFamily="2" charset="-122"/>
              </a:rPr>
              <a:t>期间建造超级陶粲装置，那它将在约</a:t>
            </a:r>
            <a:r>
              <a:rPr lang="en-US" sz="1800" b="1" kern="100" dirty="0">
                <a:solidFill>
                  <a:srgbClr val="000000"/>
                </a:solidFill>
                <a:effectLst/>
                <a:latin typeface="SimSun" pitchFamily="2" charset="-122"/>
                <a:ea typeface="SimSun" pitchFamily="2" charset="-122"/>
                <a:cs typeface="SimSun" pitchFamily="2" charset="-122"/>
              </a:rPr>
              <a:t>10</a:t>
            </a:r>
            <a:r>
              <a:rPr lang="zh-CN" sz="1800" b="1" kern="100" dirty="0">
                <a:solidFill>
                  <a:srgbClr val="000000"/>
                </a:solidFill>
                <a:effectLst/>
                <a:latin typeface="SimSun" pitchFamily="2" charset="-122"/>
                <a:ea typeface="SimSun" pitchFamily="2" charset="-122"/>
                <a:cs typeface="SimSun" pitchFamily="2" charset="-122"/>
              </a:rPr>
              <a:t>年的窗口期，成为世界唯一的高能物理对撞机</a:t>
            </a:r>
            <a:r>
              <a:rPr lang="zh-CN" altLang="en-US" sz="1800" b="1" kern="100" dirty="0">
                <a:solidFill>
                  <a:srgbClr val="000000"/>
                </a:solidFill>
                <a:effectLst/>
                <a:latin typeface="SimSun" pitchFamily="2" charset="-122"/>
                <a:ea typeface="SimSun" pitchFamily="2" charset="-122"/>
                <a:cs typeface="SimSun" pitchFamily="2" charset="-122"/>
              </a:rPr>
              <a:t>，</a:t>
            </a:r>
            <a:r>
              <a:rPr lang="zh-CN" altLang="en-US" sz="1800" b="1" dirty="0">
                <a:solidFill>
                  <a:schemeClr val="bg1"/>
                </a:solidFill>
                <a:latin typeface="Microsoft YaHei" panose="020B0503020204020204" pitchFamily="34" charset="-122"/>
                <a:ea typeface="Microsoft YaHei" panose="020B0503020204020204" pitchFamily="34" charset="-122"/>
                <a:sym typeface="+mn-ea"/>
              </a:rPr>
              <a:t>引领世界陶粲领域</a:t>
            </a:r>
            <a:r>
              <a:rPr lang="en-US" altLang="zh-CN" sz="1800" b="1" dirty="0">
                <a:solidFill>
                  <a:schemeClr val="bg1"/>
                </a:solidFill>
                <a:latin typeface="Microsoft YaHei" panose="020B0503020204020204" pitchFamily="34" charset="-122"/>
                <a:ea typeface="Microsoft YaHei" panose="020B0503020204020204" pitchFamily="34" charset="-122"/>
                <a:sym typeface="+mn-ea"/>
              </a:rPr>
              <a:t>30</a:t>
            </a:r>
            <a:r>
              <a:rPr lang="zh-CN" altLang="en-US" sz="1800" b="1" dirty="0">
                <a:solidFill>
                  <a:schemeClr val="bg1"/>
                </a:solidFill>
                <a:latin typeface="Microsoft YaHei" panose="020B0503020204020204" pitchFamily="34" charset="-122"/>
                <a:ea typeface="Microsoft YaHei" panose="020B0503020204020204" pitchFamily="34" charset="-122"/>
                <a:sym typeface="+mn-ea"/>
              </a:rPr>
              <a:t>年。</a:t>
            </a:r>
            <a:r>
              <a:rPr lang="zh-CN" sz="1800" b="1" kern="100" dirty="0">
                <a:solidFill>
                  <a:srgbClr val="000000"/>
                </a:solidFill>
                <a:effectLst/>
                <a:latin typeface="SimSun" pitchFamily="2" charset="-122"/>
                <a:ea typeface="SimSun" pitchFamily="2" charset="-122"/>
                <a:cs typeface="SimSun" pitchFamily="2" charset="-122"/>
              </a:rPr>
              <a:t>因此，及时抢占这一科技制高点，</a:t>
            </a:r>
            <a:r>
              <a:rPr lang="zh-CN" altLang="en-US" sz="1800" b="1" kern="100" dirty="0">
                <a:solidFill>
                  <a:srgbClr val="000000"/>
                </a:solidFill>
                <a:effectLst/>
                <a:latin typeface="SimSun" pitchFamily="2" charset="-122"/>
                <a:ea typeface="SimSun" pitchFamily="2" charset="-122"/>
                <a:cs typeface="SimSun" pitchFamily="2" charset="-122"/>
              </a:rPr>
              <a:t>为</a:t>
            </a:r>
            <a:r>
              <a:rPr lang="zh-CN" altLang="en-US" sz="1800" dirty="0">
                <a:solidFill>
                  <a:schemeClr val="bg1"/>
                </a:solidFill>
                <a:latin typeface="Microsoft YaHei" panose="020B0503020204020204" pitchFamily="34" charset="-122"/>
                <a:ea typeface="Microsoft YaHei" panose="020B0503020204020204" pitchFamily="34" charset="-122"/>
              </a:rPr>
              <a:t>长远发展下好先手棋，在未来国际竞争中赢得战略主动</a:t>
            </a:r>
            <a:r>
              <a:rPr lang="zh-CN" sz="1800" b="1" kern="100" dirty="0">
                <a:solidFill>
                  <a:srgbClr val="000000"/>
                </a:solidFill>
                <a:effectLst/>
                <a:latin typeface="SimSun" pitchFamily="2" charset="-122"/>
                <a:ea typeface="SimSun" pitchFamily="2" charset="-122"/>
                <a:cs typeface="SimSun" pitchFamily="2" charset="-122"/>
              </a:rPr>
              <a:t>，既重要，必要，也很紧迫</a:t>
            </a:r>
            <a:endParaRPr lang="en-US" sz="1800" kern="100" dirty="0">
              <a:effectLst/>
              <a:latin typeface="SimSun" pitchFamily="2" charset="-122"/>
              <a:ea typeface="SimSun" pitchFamily="2" charset="-122"/>
              <a:cs typeface="SimSun" pitchFamily="2" charset="-122"/>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什么是超级陶粲装置呢？超级陶粲装置由正负电子对撞机和粒子探测谱仪构成。它据有三超特点：超宽连续可调的能区，超高的亮度，和超高精度的粒子探测能力，具有超丰富的物理频谱</a:t>
            </a:r>
            <a:endParaRPr lang="en-US" altLang="zh-CN" sz="1200" b="1" kern="1200" dirty="0">
              <a:solidFill>
                <a:schemeClr val="tx1"/>
              </a:solidFill>
              <a:effectLst/>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能够产生比现有装置高两个量级的超大量的粲夸克和陶轻子，因此称为超级陶粲装置。</a:t>
            </a:r>
            <a:endParaRPr lang="en-US" altLang="zh-CN" sz="1200" b="1" kern="1200" dirty="0">
              <a:solidFill>
                <a:schemeClr val="tx1"/>
              </a:solidFill>
              <a:effectLst/>
              <a:latin typeface="Microsoft YaHei" panose="020B0503020204020204" pitchFamily="34" charset="-122"/>
              <a:ea typeface="Microsoft YaHei"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它</a:t>
            </a:r>
            <a:r>
              <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是向极微观深入，研究</a:t>
            </a:r>
            <a:r>
              <a:rPr kumimoji="0" lang="zh-CN" altLang="en-US" sz="12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物质深层次结构</a:t>
            </a:r>
            <a:r>
              <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、探索</a:t>
            </a:r>
            <a:r>
              <a:rPr kumimoji="0" lang="zh-CN" altLang="en-US" sz="12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夸克如何构成物质</a:t>
            </a:r>
            <a:r>
              <a:rPr kumimoji="0" lang="zh-CN" altLang="en-US" sz="1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的独特大科学装置</a:t>
            </a:r>
            <a:endParaRPr lang="en-US" sz="1200" kern="1200" dirty="0">
              <a:solidFill>
                <a:schemeClr val="tx1"/>
              </a:solidFill>
              <a:effectLst/>
              <a:latin typeface="Microsoft YaHei" panose="020B0503020204020204" pitchFamily="34" charset="-122"/>
              <a:ea typeface="Microsoft YaHei" panose="020B0503020204020204" pitchFamily="34" charset="-122"/>
              <a:cs typeface="+mn-cs"/>
            </a:endParaRPr>
          </a:p>
          <a:p>
            <a:pPr lvl="0"/>
            <a:endParaRPr lang="en-US"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mj-lt"/>
              <a:buNone/>
              <a:defRPr/>
            </a:pP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粒子物理的研究不仅导致重大科学发现，也带动了前沿技术突破，应用广泛，例如：粒子束治疗癌症</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 </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医学成像诊断，我们每天使用的万维网都来自于本领域的技术应用</a:t>
            </a:r>
            <a:endParaRPr lang="en-US" altLang="zh-CN" sz="1200" b="1" kern="1200" dirty="0">
              <a:solidFill>
                <a:schemeClr val="tx1"/>
              </a:solidFill>
              <a:effectLst/>
              <a:latin typeface="Microsoft YaHei" panose="020B0503020204020204" pitchFamily="34" charset="-122"/>
              <a:ea typeface="Microsoft YaHei" panose="020B0503020204020204" pitchFamily="34" charset="-122"/>
              <a:cs typeface="+mn-cs"/>
            </a:endParaRPr>
          </a:p>
          <a:p>
            <a:pPr marL="0" indent="0">
              <a:lnSpc>
                <a:spcPct val="120000"/>
              </a:lnSpc>
              <a:spcAft>
                <a:spcPts val="600"/>
              </a:spcAft>
              <a:buClr>
                <a:srgbClr val="093B77"/>
              </a:buClr>
              <a:buSzPct val="80000"/>
              <a:buFont typeface="Arial" panose="02080604020202020204" pitchFamily="34" charset="0"/>
              <a:buNone/>
              <a:defRPr/>
            </a:pPr>
            <a:r>
              <a:rPr lang="zh-CN" altLang="en-US" sz="1800" b="1" dirty="0">
                <a:solidFill>
                  <a:srgbClr val="093B77"/>
                </a:solidFill>
                <a:latin typeface="Microsoft YaHei" panose="020B0503020204020204" pitchFamily="34" charset="-122"/>
                <a:ea typeface="Microsoft YaHei" panose="020B0503020204020204" pitchFamily="34" charset="-122"/>
              </a:rPr>
              <a:t>粒子加速和探测技术是全球科技竞争与核心技术博弈的战略制高点</a:t>
            </a:r>
            <a:r>
              <a:rPr lang="zh-CN" altLang="en-US" sz="1800" b="1" kern="1200" dirty="0">
                <a:solidFill>
                  <a:srgbClr val="093B77"/>
                </a:solidFill>
                <a:effectLst/>
                <a:latin typeface="Microsoft YaHei" panose="020B0503020204020204" pitchFamily="34" charset="-122"/>
                <a:ea typeface="Microsoft YaHei" panose="020B0503020204020204" pitchFamily="34" charset="-122"/>
                <a:cs typeface="+mn-cs"/>
              </a:rPr>
              <a:t>，</a:t>
            </a:r>
            <a:r>
              <a:rPr lang="zh-CN" altLang="en-US" sz="1800" kern="1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西方发达国家定期都会发布粒子加速器，探测器技术发展战略报告。</a:t>
            </a:r>
            <a:endParaRPr kumimoji="0" lang="zh-CN" altLang="en-US"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a:p>
            <a:pPr marL="0" marR="0" lvl="0" indent="0" algn="just" defTabSz="914400" rtl="0" eaLnBrk="1" fontAlgn="auto" latinLnBrk="0" hangingPunct="1">
              <a:lnSpc>
                <a:spcPct val="100000"/>
              </a:lnSpc>
              <a:spcBef>
                <a:spcPts val="0"/>
              </a:spcBef>
              <a:spcAft>
                <a:spcPts val="0"/>
              </a:spcAft>
              <a:buClrTx/>
              <a:buSzTx/>
              <a:buFont typeface="+mj-lt"/>
              <a:buNone/>
              <a:defRPr/>
            </a:pPr>
            <a:endParaRPr lang="en-US" sz="1800" b="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0" rtl="0" eaLnBrk="1" fontAlgn="base" latinLnBrk="0" hangingPunct="1">
              <a:lnSpc>
                <a:spcPct val="120000"/>
              </a:lnSpc>
              <a:spcBef>
                <a:spcPct val="0"/>
              </a:spcBef>
              <a:spcAft>
                <a:spcPct val="0"/>
              </a:spcAft>
              <a:buClrTx/>
              <a:buSzTx/>
              <a:buFontTx/>
              <a:buNone/>
            </a:pP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对撞机的核心技术主要有</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a:t>
            </a: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超高亮度对撞环物理设计，</a:t>
            </a:r>
            <a:r>
              <a:rPr lang="en-US" sz="1200" b="1" kern="1200" dirty="0" err="1">
                <a:solidFill>
                  <a:srgbClr val="FF0000"/>
                </a:solidFill>
                <a:effectLst/>
                <a:latin typeface="Microsoft YaHei" panose="020B0503020204020204" pitchFamily="34" charset="-122"/>
                <a:ea typeface="Microsoft YaHei" panose="020B0503020204020204" pitchFamily="34" charset="-122"/>
                <a:cs typeface="+mn-cs"/>
              </a:rPr>
              <a:t>高梯度</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 </a:t>
            </a: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双孔径超导磁铁、环高频系统</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a:t>
            </a: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束流精确测量和反馈控制</a:t>
            </a:r>
            <a:r>
              <a:rPr lang="zh-CN" altLang="en-US" sz="1200" b="1" kern="1200" dirty="0">
                <a:solidFill>
                  <a:schemeClr val="tx1"/>
                </a:solidFill>
                <a:effectLst/>
                <a:latin typeface="Microsoft YaHei" panose="020B0503020204020204" pitchFamily="34" charset="-122"/>
                <a:ea typeface="Microsoft YaHei" panose="020B0503020204020204" pitchFamily="34" charset="-122"/>
                <a:cs typeface="+mn-cs"/>
              </a:rPr>
              <a:t>，正电子源</a:t>
            </a: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等</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a:t>
            </a:r>
            <a:endParaRPr lang="en-US" sz="1200" b="1" kern="1200" dirty="0">
              <a:solidFill>
                <a:schemeClr val="tx1"/>
              </a:solidFill>
              <a:effectLst/>
              <a:latin typeface="Microsoft YaHei" panose="020B0503020204020204" pitchFamily="34" charset="-122"/>
              <a:ea typeface="Microsoft YaHei" panose="020B0503020204020204" pitchFamily="34" charset="-122"/>
              <a:cs typeface="+mn-cs"/>
            </a:endParaRPr>
          </a:p>
          <a:p>
            <a:pPr marL="0" marR="0" lvl="0" indent="0" algn="l" defTabSz="0" rtl="0" eaLnBrk="1" fontAlgn="base" latinLnBrk="0" hangingPunct="1">
              <a:lnSpc>
                <a:spcPct val="120000"/>
              </a:lnSpc>
              <a:spcBef>
                <a:spcPct val="0"/>
              </a:spcBef>
              <a:spcAft>
                <a:spcPct val="0"/>
              </a:spcAft>
              <a:buClrTx/>
              <a:buSzTx/>
              <a:buFontTx/>
              <a:buNone/>
            </a:pPr>
            <a:r>
              <a:rPr lang="en-US" sz="1200" b="1" kern="1200" dirty="0" err="1">
                <a:solidFill>
                  <a:schemeClr val="tx1"/>
                </a:solidFill>
                <a:effectLst/>
                <a:latin typeface="Microsoft YaHei" panose="020B0503020204020204" pitchFamily="34" charset="-122"/>
                <a:ea typeface="Microsoft YaHei" panose="020B0503020204020204" pitchFamily="34" charset="-122"/>
                <a:cs typeface="+mn-cs"/>
              </a:rPr>
              <a:t>各项核心技术指标均达到或超过世界先进水平</a:t>
            </a:r>
            <a:r>
              <a:rPr lang="en-US" sz="1200" b="1" kern="1200" dirty="0">
                <a:solidFill>
                  <a:schemeClr val="tx1"/>
                </a:solidFill>
                <a:effectLst/>
                <a:latin typeface="Microsoft YaHei" panose="020B0503020204020204" pitchFamily="34" charset="-122"/>
                <a:ea typeface="Microsoft YaHei" panose="020B0503020204020204" pitchFamily="34" charset="-122"/>
                <a:cs typeface="+mn-cs"/>
              </a:rPr>
              <a:t>!</a:t>
            </a:r>
            <a:r>
              <a:rPr lang="en-US" dirty="0">
                <a:effectLst/>
              </a:rPr>
              <a:t> </a:t>
            </a:r>
            <a:endParaRPr lang="en-US" dirty="0"/>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mj-lt"/>
              <a:buNone/>
              <a:defRPr/>
            </a:pPr>
            <a:r>
              <a:rPr lang="zh-CN" sz="1800" b="1" kern="100" dirty="0">
                <a:solidFill>
                  <a:srgbClr val="000000"/>
                </a:solidFill>
                <a:effectLst/>
                <a:latin typeface="SimSun" pitchFamily="2" charset="-122"/>
                <a:ea typeface="SimSun" pitchFamily="2" charset="-122"/>
                <a:cs typeface="SimSun" pitchFamily="2" charset="-122"/>
              </a:rPr>
              <a:t>粒子探测谱仪核心技术主要包括新型的 粒子顶点探测器，粒子鉴别器和电磁量能器，以及电子学读出</a:t>
            </a:r>
            <a:r>
              <a:rPr lang="en-US" sz="1800" b="1" kern="100" dirty="0">
                <a:solidFill>
                  <a:srgbClr val="000000"/>
                </a:solidFill>
                <a:effectLst/>
                <a:latin typeface="SimSun" pitchFamily="2" charset="-122"/>
                <a:ea typeface="SimSun" pitchFamily="2" charset="-122"/>
                <a:cs typeface="SimSun" pitchFamily="2" charset="-122"/>
              </a:rPr>
              <a:t>ASIC</a:t>
            </a:r>
            <a:r>
              <a:rPr lang="zh-CN" sz="1800" b="1" kern="100" dirty="0">
                <a:solidFill>
                  <a:srgbClr val="000000"/>
                </a:solidFill>
                <a:effectLst/>
                <a:latin typeface="SimSun" pitchFamily="2" charset="-122"/>
                <a:ea typeface="SimSun" pitchFamily="2" charset="-122"/>
                <a:cs typeface="SimSun" pitchFamily="2" charset="-122"/>
              </a:rPr>
              <a:t>芯片等。</a:t>
            </a:r>
            <a:endParaRPr lang="en-US" altLang="zh-CN" sz="1800" b="1" kern="100" dirty="0">
              <a:solidFill>
                <a:srgbClr val="000000"/>
              </a:solidFill>
              <a:effectLst/>
              <a:latin typeface="SimSun" pitchFamily="2" charset="-122"/>
              <a:ea typeface="SimSun" pitchFamily="2" charset="-122"/>
              <a:cs typeface="SimSun" pitchFamily="2" charset="-122"/>
            </a:endParaRPr>
          </a:p>
          <a:p>
            <a:pPr marL="0" marR="0" lvl="0" indent="0" algn="just" defTabSz="914400" rtl="0" eaLnBrk="1" fontAlgn="auto" latinLnBrk="0" hangingPunct="1">
              <a:lnSpc>
                <a:spcPct val="100000"/>
              </a:lnSpc>
              <a:spcBef>
                <a:spcPts val="0"/>
              </a:spcBef>
              <a:spcAft>
                <a:spcPts val="0"/>
              </a:spcAft>
              <a:buClrTx/>
              <a:buSzTx/>
              <a:buFont typeface="+mj-lt"/>
              <a:buNone/>
              <a:defRPr/>
            </a:pPr>
            <a:r>
              <a:rPr lang="zh-CN" sz="1800" b="1" kern="100" dirty="0">
                <a:solidFill>
                  <a:srgbClr val="000000"/>
                </a:solidFill>
                <a:effectLst/>
                <a:latin typeface="SimSun" pitchFamily="2" charset="-122"/>
                <a:ea typeface="SimSun" pitchFamily="2" charset="-122"/>
                <a:cs typeface="SimSun" pitchFamily="2" charset="-122"/>
              </a:rPr>
              <a:t>各项核心技术指标达到或超过国际同类装置的先进水平</a:t>
            </a:r>
            <a:endParaRPr lang="en-US" altLang="zh-CN" sz="1800" b="1" kern="100" dirty="0">
              <a:solidFill>
                <a:srgbClr val="000000"/>
              </a:solidFill>
              <a:effectLst/>
              <a:latin typeface="SimSun" pitchFamily="2" charset="-122"/>
              <a:ea typeface="SimSun" pitchFamily="2" charset="-122"/>
              <a:cs typeface="SimSun" pitchFamily="2" charset="-122"/>
            </a:endParaRPr>
          </a:p>
          <a:p>
            <a:pPr lvl="0"/>
            <a:endParaRPr lang="en-US" sz="1200" kern="1200" dirty="0">
              <a:solidFill>
                <a:schemeClr val="tx1"/>
              </a:solidFill>
              <a:effectLst/>
              <a:latin typeface="Microsoft YaHei" panose="020B0503020204020204" pitchFamily="34" charset="-122"/>
              <a:ea typeface="Microsoft YaHei" panose="020B0503020204020204" pitchFamily="34" charset="-122"/>
              <a:cs typeface="+mn-cs"/>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sz="1800" b="1" kern="100" dirty="0">
                <a:solidFill>
                  <a:srgbClr val="000000"/>
                </a:solidFill>
                <a:effectLst/>
                <a:latin typeface="DengXian" panose="02010600030101010101" pitchFamily="2" charset="-122"/>
                <a:ea typeface="DengXian" panose="02010600030101010101" pitchFamily="2" charset="-122"/>
                <a:cs typeface="Times New Roman" panose="02020603050405020304" pitchFamily="18" charset="0"/>
              </a:rPr>
              <a:t>项目将牵头制定国际大科学计划，建成国际领先的新一代粒子大型科技基础设施，并成为世界粒子物理和相关尖端技术中心。它将在极微观领域的研究中取得重大发现和突破，同时推动高新技术和产业发展，为国家吸引和培养世界一流高科技领域综合性人才。</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sz="12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71DE925-9B23-4FAA-8518-B7E7EE5D1CC5}"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bird in the hand is worth two in the bush = </a:t>
            </a:r>
            <a:r>
              <a:rPr lang="zh-CN" altLang="en-US" b="1" dirty="0"/>
              <a:t>一鸟在手，胜过双鸟在林。</a:t>
            </a:r>
            <a:endParaRPr lang="zh-CN" altLang="en-US" dirty="0"/>
          </a:p>
          <a:p>
            <a:r>
              <a:rPr lang="zh-CN" altLang="en-US" b="1" dirty="0"/>
              <a:t>到手的才是实在的，再多可望不可即的好处都比不上已拥有的。</a:t>
            </a:r>
            <a:endParaRPr lang="zh-CN" altLang="en-US" dirty="0"/>
          </a:p>
          <a:p>
            <a:endParaRPr lang="en-US" dirty="0"/>
          </a:p>
        </p:txBody>
      </p:sp>
      <p:sp>
        <p:nvSpPr>
          <p:cNvPr id="4" name="Slide Number Placeholder 3"/>
          <p:cNvSpPr>
            <a:spLocks noGrp="1"/>
          </p:cNvSpPr>
          <p:nvPr>
            <p:ph type="sldNum" sz="quarter" idx="5"/>
          </p:nvPr>
        </p:nvSpPr>
        <p:spPr/>
        <p:txBody>
          <a:bodyPr/>
          <a:lstStyle/>
          <a:p>
            <a:fld id="{95512964-9D25-F140-BCE5-41B8A8543C54}"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Dense, fast. ~80s. Don't dwell — this is where the clock will break if I let it.
Point: the exploitation theme is universal because the technology base is shared. Sets up slide 5.</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r>
              <a:rPr lang="en-US" sz="1200"/>
              <a:t>Brazil’s premier machine: the 3 GeV Sirius facility in Campinas - a pioneering 4th-generation light source utilizing a cutting-edge 5-Bend Achromat lattice - engineering teams are actively collaborating on the future of global HEP accelerator R&amp;D</a:t>
            </a:r>
            <a:endParaRPr lang="en-GB" sz="1200" dirty="0"/>
          </a:p>
          <a:p>
            <a:endParaRPr lang="en-US" dirty="0"/>
          </a:p>
        </p:txBody>
      </p:sp>
      <p:sp>
        <p:nvSpPr>
          <p:cNvPr id="4" name="Slide Number Placeholder 3"/>
          <p:cNvSpPr>
            <a:spLocks noGrp="1"/>
          </p:cNvSpPr>
          <p:nvPr>
            <p:ph type="sldNum" sz="quarter" idx="5"/>
          </p:nvPr>
        </p:nvSpPr>
        <p:spPr/>
        <p:txBody>
          <a:bodyPr/>
          <a:lstStyle/>
          <a:p>
            <a:fld id="{95512964-9D25-F140-BCE5-41B8A8543C54}"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Yanba</a:t>
            </a:r>
            <a:r>
              <a:rPr lang="en-US" dirty="0"/>
              <a:t> Jing in Tibet:</a:t>
            </a:r>
            <a:r>
              <a:rPr lang="en-US" baseline="0" dirty="0"/>
              <a:t> </a:t>
            </a:r>
            <a:r>
              <a:rPr lang="en-US" dirty="0"/>
              <a:t>Cosmic Ray Observatory</a:t>
            </a:r>
            <a:endParaRPr lang="en-US" dirty="0"/>
          </a:p>
          <a:p>
            <a:r>
              <a:rPr lang="en-US" dirty="0"/>
              <a:t>IMP of CAS in Lanzhou:</a:t>
            </a:r>
            <a:r>
              <a:rPr lang="en-US" baseline="0" dirty="0"/>
              <a:t> Heavy Ion Accelerator </a:t>
            </a:r>
            <a:endParaRPr lang="en-US" baseline="0" dirty="0"/>
          </a:p>
          <a:p>
            <a:r>
              <a:rPr lang="en-US" baseline="0" dirty="0"/>
              <a:t>IHEP of CAS in Beijing:  BEPC </a:t>
            </a:r>
            <a:r>
              <a:rPr lang="en-US" dirty="0"/>
              <a:t>  </a:t>
            </a:r>
            <a:endParaRPr lang="en-US" dirty="0"/>
          </a:p>
          <a:p>
            <a:r>
              <a:rPr lang="en-US" dirty="0"/>
              <a:t>Shanghai</a:t>
            </a:r>
            <a:r>
              <a:rPr lang="en-US" baseline="0" dirty="0"/>
              <a:t> Light Source</a:t>
            </a:r>
            <a:endParaRPr lang="en-US" dirty="0"/>
          </a:p>
          <a:p>
            <a:r>
              <a:rPr lang="en-US" dirty="0"/>
              <a:t>Neutron Spallation Source in Dongguan, </a:t>
            </a:r>
            <a:r>
              <a:rPr lang="en-US" dirty="0" err="1"/>
              <a:t>Guang</a:t>
            </a:r>
            <a:r>
              <a:rPr lang="en-US" dirty="0"/>
              <a:t> Zhou</a:t>
            </a:r>
            <a:endParaRPr lang="en-US" dirty="0"/>
          </a:p>
          <a:p>
            <a:r>
              <a:rPr lang="en-US" dirty="0" err="1"/>
              <a:t>Daya</a:t>
            </a:r>
            <a:r>
              <a:rPr lang="en-US" dirty="0"/>
              <a:t> Bay Nuclear Reactor Neutrino Experiment</a:t>
            </a:r>
            <a:endParaRPr lang="en-US" baseline="0" dirty="0"/>
          </a:p>
          <a:p>
            <a:r>
              <a:rPr lang="en-US" baseline="0" dirty="0"/>
              <a:t>Deep Underground Laboratory: Jing Ping Shan in Shi </a:t>
            </a:r>
            <a:r>
              <a:rPr lang="en-US" baseline="0" dirty="0" err="1"/>
              <a:t>Chuan</a:t>
            </a:r>
            <a:endParaRPr lang="en-US" dirty="0"/>
          </a:p>
          <a:p>
            <a:r>
              <a:rPr lang="en-US" dirty="0"/>
              <a:t> </a:t>
            </a:r>
            <a:endParaRPr lang="en-US" dirty="0"/>
          </a:p>
        </p:txBody>
      </p:sp>
      <p:sp>
        <p:nvSpPr>
          <p:cNvPr id="4" name="Slide Number Placeholder 3"/>
          <p:cNvSpPr>
            <a:spLocks noGrp="1"/>
          </p:cNvSpPr>
          <p:nvPr>
            <p:ph type="sldNum" sz="quarter" idx="10"/>
          </p:nvPr>
        </p:nvSpPr>
        <p:spPr/>
        <p:txBody>
          <a:bodyPr/>
          <a:lstStyle/>
          <a:p>
            <a:fld id="{01282AC6-07ED-2C4D-90A1-A57DA9648585}"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12964-9D25-F140-BCE5-41B8A8543C54}"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cs typeface="Comic Sans MS"/>
              </a:rPr>
              <a:t>E=mC2</a:t>
            </a:r>
            <a:endParaRPr lang="en-US" sz="1200" dirty="0">
              <a:cs typeface="Comic Sans MS"/>
            </a:endParaRPr>
          </a:p>
        </p:txBody>
      </p:sp>
      <p:sp>
        <p:nvSpPr>
          <p:cNvPr id="4" name="Slide Number Placeholder 3"/>
          <p:cNvSpPr>
            <a:spLocks noGrp="1"/>
          </p:cNvSpPr>
          <p:nvPr>
            <p:ph type="sldNum" sz="quarter" idx="10"/>
          </p:nvPr>
        </p:nvSpPr>
        <p:spPr/>
        <p:txBody>
          <a:bodyPr/>
          <a:lstStyle/>
          <a:p>
            <a:fld id="{95512964-9D25-F140-BCE5-41B8A8543C54}"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Detector design for radiation hardness and pile-up rejection</a:t>
            </a:r>
            <a:endParaRPr lang="en-US" dirty="0"/>
          </a:p>
        </p:txBody>
      </p:sp>
      <p:sp>
        <p:nvSpPr>
          <p:cNvPr id="4" name="Slide Number Placeholder 3"/>
          <p:cNvSpPr>
            <a:spLocks noGrp="1"/>
          </p:cNvSpPr>
          <p:nvPr>
            <p:ph type="sldNum" sz="quarter" idx="10"/>
          </p:nvPr>
        </p:nvSpPr>
        <p:spPr/>
        <p:txBody>
          <a:bodyPr/>
          <a:lstStyle/>
          <a:p>
            <a:fld id="{95512964-9D25-F140-BCE5-41B8A8543C54}"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p:spPr>
        <p:txBody>
          <a:bodyPr/>
          <a:lstStyle>
            <a:lvl1pPr>
              <a:defRPr baseline="0"/>
            </a:lvl1pPr>
          </a:lstStyle>
          <a:p>
            <a:r>
              <a:rPr lang="en-US" dirty="0"/>
              <a:t>Hadron Physics </a:t>
            </a:r>
            <a:br>
              <a:rPr lang="en-US" dirty="0"/>
            </a:br>
            <a:r>
              <a:rPr lang="en-US" dirty="0"/>
              <a:t>in China and the Facilities </a:t>
            </a:r>
            <a:endParaRPr lang="en-US" dirty="0"/>
          </a:p>
        </p:txBody>
      </p:sp>
      <p:sp>
        <p:nvSpPr>
          <p:cNvPr id="3" name="Subtitle 2"/>
          <p:cNvSpPr>
            <a:spLocks noGrp="1"/>
          </p:cNvSpPr>
          <p:nvPr>
            <p:ph type="subTitle" idx="1" hasCustomPrompt="1"/>
          </p:nvPr>
        </p:nvSpPr>
        <p:spPr>
          <a:xfrm>
            <a:off x="1162756" y="3886200"/>
            <a:ext cx="982133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a:t>Zhengguo</a:t>
            </a:r>
            <a:r>
              <a:rPr lang="en-US" dirty="0"/>
              <a:t> Zhao</a:t>
            </a:r>
            <a:endParaRPr lang="en-US" dirty="0"/>
          </a:p>
          <a:p>
            <a:r>
              <a:rPr lang="en-US" dirty="0"/>
              <a:t>University of Science and Technology of China </a:t>
            </a:r>
            <a:endParaRPr lang="en-US" dirty="0"/>
          </a:p>
        </p:txBody>
      </p:sp>
      <p:sp>
        <p:nvSpPr>
          <p:cNvPr id="4" name="Date Placeholder 3"/>
          <p:cNvSpPr>
            <a:spLocks noGrp="1"/>
          </p:cNvSpPr>
          <p:nvPr>
            <p:ph type="dt" sz="half" idx="10"/>
          </p:nvPr>
        </p:nvSpPr>
        <p:spPr/>
        <p:txBody>
          <a:bodyPr/>
          <a:lstStyle/>
          <a:p>
            <a:r>
              <a:rPr lang="en-US"/>
              <a:t>20/08/2016  H.P.  Peng</a:t>
            </a:r>
            <a:endParaRPr lang="en-US"/>
          </a:p>
        </p:txBody>
      </p:sp>
      <p:sp>
        <p:nvSpPr>
          <p:cNvPr id="5" name="Footer Placeholder 4"/>
          <p:cNvSpPr>
            <a:spLocks noGrp="1"/>
          </p:cNvSpPr>
          <p:nvPr>
            <p:ph type="ftr" sz="quarter" idx="11"/>
          </p:nvPr>
        </p:nvSpPr>
        <p:spPr/>
        <p:txBody>
          <a:bodyPr/>
          <a:lstStyle/>
          <a:p>
            <a:r>
              <a:rPr lang="zh-TW" altLang="en-US"/>
              <a:t>高能物理战略研讨会 </a:t>
            </a:r>
            <a:r>
              <a:rPr lang="en-US" altLang="zh-TW"/>
              <a:t>(</a:t>
            </a:r>
            <a:r>
              <a:rPr lang="zh-TW" altLang="en-US"/>
              <a:t>合肥</a:t>
            </a:r>
            <a:r>
              <a:rPr lang="en-US" altLang="zh-TW"/>
              <a:t>)</a:t>
            </a:r>
            <a:endParaRPr lang="en-US"/>
          </a:p>
        </p:txBody>
      </p:sp>
      <p:sp>
        <p:nvSpPr>
          <p:cNvPr id="6" name="Slide Number Placeholder 5"/>
          <p:cNvSpPr>
            <a:spLocks noGrp="1"/>
          </p:cNvSpPr>
          <p:nvPr>
            <p:ph type="sldNum" sz="quarter" idx="12"/>
          </p:nvPr>
        </p:nvSpPr>
        <p:spPr/>
        <p:txBody>
          <a:bodyPr/>
          <a:lstStyle/>
          <a:p>
            <a:fld id="{C973300C-797F-D148-A78D-320196FBAF0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nvPr>
        </p:nvSpPr>
        <p:spPr/>
        <p:txBody>
          <a:bodyPr/>
          <a:lstStyle/>
          <a:p>
            <a:r>
              <a:rPr lang="en-US"/>
              <a:t>20/08/2016  H.P.  Peng</a:t>
            </a:r>
            <a:endParaRPr lang="en-US"/>
          </a:p>
        </p:txBody>
      </p:sp>
      <p:sp>
        <p:nvSpPr>
          <p:cNvPr id="5" name="Footer Placeholder 4"/>
          <p:cNvSpPr>
            <a:spLocks noGrp="1"/>
          </p:cNvSpPr>
          <p:nvPr>
            <p:ph type="ftr" sz="quarter" idx="11"/>
          </p:nvPr>
        </p:nvSpPr>
        <p:spPr/>
        <p:txBody>
          <a:bodyPr/>
          <a:lstStyle/>
          <a:p>
            <a:r>
              <a:rPr lang="zh-TW" altLang="en-US"/>
              <a:t>高能物理战略研讨会 </a:t>
            </a:r>
            <a:r>
              <a:rPr lang="en-US" altLang="zh-TW"/>
              <a:t>(</a:t>
            </a:r>
            <a:r>
              <a:rPr lang="zh-TW" altLang="en-US"/>
              <a:t>合肥</a:t>
            </a:r>
            <a:r>
              <a:rPr lang="en-US" altLang="zh-TW"/>
              <a:t>)</a:t>
            </a:r>
            <a:endParaRPr lang="en-US"/>
          </a:p>
        </p:txBody>
      </p:sp>
      <p:sp>
        <p:nvSpPr>
          <p:cNvPr id="6" name="Slide Number Placeholder 5"/>
          <p:cNvSpPr>
            <a:spLocks noGrp="1"/>
          </p:cNvSpPr>
          <p:nvPr>
            <p:ph type="sldNum" sz="quarter" idx="12"/>
          </p:nvPr>
        </p:nvSpPr>
        <p:spPr/>
        <p:txBody>
          <a:bodyPr/>
          <a:lstStyle/>
          <a:p>
            <a:fld id="{C973300C-797F-D148-A78D-320196FBAF0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r>
              <a:rPr lang="en-US"/>
              <a:t>20/08/2016  H.P.  Peng</a:t>
            </a:r>
            <a:endParaRPr lang="en-US"/>
          </a:p>
        </p:txBody>
      </p:sp>
      <p:sp>
        <p:nvSpPr>
          <p:cNvPr id="6" name="Footer Placeholder 5"/>
          <p:cNvSpPr>
            <a:spLocks noGrp="1"/>
          </p:cNvSpPr>
          <p:nvPr>
            <p:ph type="ftr" sz="quarter" idx="11"/>
          </p:nvPr>
        </p:nvSpPr>
        <p:spPr/>
        <p:txBody>
          <a:bodyPr/>
          <a:lstStyle/>
          <a:p>
            <a:r>
              <a:rPr lang="zh-TW" altLang="en-US"/>
              <a:t>高能物理战略研讨会 </a:t>
            </a:r>
            <a:r>
              <a:rPr lang="en-US" altLang="zh-TW"/>
              <a:t>(</a:t>
            </a:r>
            <a:r>
              <a:rPr lang="zh-TW" altLang="en-US"/>
              <a:t>合肥</a:t>
            </a:r>
            <a:r>
              <a:rPr lang="en-US" altLang="zh-TW"/>
              <a:t>)</a:t>
            </a:r>
            <a:endParaRPr lang="en-US"/>
          </a:p>
        </p:txBody>
      </p:sp>
      <p:sp>
        <p:nvSpPr>
          <p:cNvPr id="7" name="Slide Number Placeholder 6"/>
          <p:cNvSpPr>
            <a:spLocks noGrp="1"/>
          </p:cNvSpPr>
          <p:nvPr>
            <p:ph type="sldNum" sz="quarter" idx="12"/>
          </p:nvPr>
        </p:nvSpPr>
        <p:spPr/>
        <p:txBody>
          <a:bodyPr/>
          <a:lstStyle/>
          <a:p>
            <a:fld id="{C973300C-797F-D148-A78D-320196FBAF0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20/08/2016  H.P.  Peng</a:t>
            </a:r>
            <a:endParaRPr lang="en-US"/>
          </a:p>
        </p:txBody>
      </p:sp>
      <p:sp>
        <p:nvSpPr>
          <p:cNvPr id="3" name="Footer Placeholder 2"/>
          <p:cNvSpPr>
            <a:spLocks noGrp="1"/>
          </p:cNvSpPr>
          <p:nvPr>
            <p:ph type="ftr" sz="quarter" idx="11"/>
          </p:nvPr>
        </p:nvSpPr>
        <p:spPr/>
        <p:txBody>
          <a:bodyPr/>
          <a:lstStyle/>
          <a:p>
            <a:r>
              <a:rPr lang="zh-TW" altLang="en-US"/>
              <a:t>高能物理战略研讨会 </a:t>
            </a:r>
            <a:r>
              <a:rPr lang="en-US" altLang="zh-TW"/>
              <a:t>(</a:t>
            </a:r>
            <a:r>
              <a:rPr lang="zh-TW" altLang="en-US"/>
              <a:t>合肥</a:t>
            </a:r>
            <a:r>
              <a:rPr lang="en-US" altLang="zh-TW"/>
              <a:t>)</a:t>
            </a:r>
            <a:endParaRPr lang="en-US"/>
          </a:p>
        </p:txBody>
      </p:sp>
      <p:sp>
        <p:nvSpPr>
          <p:cNvPr id="4" name="Slide Number Placeholder 3"/>
          <p:cNvSpPr>
            <a:spLocks noGrp="1"/>
          </p:cNvSpPr>
          <p:nvPr>
            <p:ph type="sldNum" sz="quarter" idx="12"/>
          </p:nvPr>
        </p:nvSpPr>
        <p:spPr/>
        <p:txBody>
          <a:bodyPr/>
          <a:lstStyle/>
          <a:p>
            <a:fld id="{679A2F6C-EB47-8E48-9100-153391A91E0C}"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r>
              <a:rPr lang="en-US" altLang="zh-CN">
                <a:solidFill>
                  <a:srgbClr val="000000"/>
                </a:solidFill>
              </a:rPr>
              <a:t>20/08/2016  H.P.  Peng</a:t>
            </a:r>
            <a:endParaRPr lang="en-US" altLang="zh-CN">
              <a:solidFill>
                <a:srgbClr val="000000"/>
              </a:solidFill>
            </a:endParaRPr>
          </a:p>
        </p:txBody>
      </p:sp>
      <p:sp>
        <p:nvSpPr>
          <p:cNvPr id="4" name="页脚占位符 3"/>
          <p:cNvSpPr>
            <a:spLocks noGrp="1"/>
          </p:cNvSpPr>
          <p:nvPr>
            <p:ph type="ftr" sz="quarter" idx="11"/>
          </p:nvPr>
        </p:nvSpPr>
        <p:spPr/>
        <p:txBody>
          <a:bodyPr/>
          <a:lstStyle>
            <a:lvl1pPr>
              <a:defRPr/>
            </a:lvl1pPr>
          </a:lstStyle>
          <a:p>
            <a:r>
              <a:rPr lang="zh-TW" altLang="en-US">
                <a:solidFill>
                  <a:srgbClr val="000000"/>
                </a:solidFill>
              </a:rPr>
              <a:t>高能物理战略研讨会 </a:t>
            </a:r>
            <a:r>
              <a:rPr lang="en-US" altLang="zh-TW">
                <a:solidFill>
                  <a:srgbClr val="000000"/>
                </a:solidFill>
              </a:rPr>
              <a:t>(</a:t>
            </a:r>
            <a:r>
              <a:rPr lang="zh-TW" altLang="en-US">
                <a:solidFill>
                  <a:srgbClr val="000000"/>
                </a:solidFill>
              </a:rPr>
              <a:t>合肥</a:t>
            </a:r>
            <a:r>
              <a:rPr lang="en-US" altLang="zh-TW">
                <a:solidFill>
                  <a:srgbClr val="000000"/>
                </a:solidFill>
              </a:rPr>
              <a:t>)</a:t>
            </a:r>
            <a:endParaRPr lang="en-US" altLang="zh-CN">
              <a:solidFill>
                <a:srgbClr val="000000"/>
              </a:solidFill>
            </a:endParaRPr>
          </a:p>
        </p:txBody>
      </p:sp>
      <p:sp>
        <p:nvSpPr>
          <p:cNvPr id="5" name="灯片编号占位符 4"/>
          <p:cNvSpPr>
            <a:spLocks noGrp="1"/>
          </p:cNvSpPr>
          <p:nvPr>
            <p:ph type="sldNum" sz="quarter" idx="12"/>
          </p:nvPr>
        </p:nvSpPr>
        <p:spPr/>
        <p:txBody>
          <a:bodyPr/>
          <a:lstStyle>
            <a:lvl1pPr>
              <a:defRPr/>
            </a:lvl1pPr>
          </a:lstStyle>
          <a:p>
            <a:fld id="{D05B27C3-D61C-4257-AB62-CFBA9F60C70D}" type="slidenum">
              <a:rPr lang="en-US" altLang="zh-CN">
                <a:solidFill>
                  <a:srgbClr val="000000"/>
                </a:solidFill>
              </a:rPr>
            </a:fld>
            <a:endParaRPr lang="en-US" altLang="zh-CN">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Title 5"/>
          <p:cNvSpPr>
            <a:spLocks noGrp="1"/>
          </p:cNvSpPr>
          <p:nvPr>
            <p:ph type="title"/>
          </p:nvPr>
        </p:nvSpPr>
        <p:spPr>
          <a:xfrm>
            <a:off x="609600" y="-24"/>
            <a:ext cx="10972800" cy="785818"/>
          </a:xfrm>
          <a:prstGeom prst="rect">
            <a:avLst/>
          </a:prstGeom>
        </p:spPr>
        <p:txBody>
          <a:bodyPr anchor="b">
            <a:normAutofit/>
          </a:bodyPr>
          <a:lstStyle/>
          <a:p>
            <a:r>
              <a:rPr lang="ja-JP" altLang="en-US"/>
              <a:t>マスタ タイトルの書式設定</a:t>
            </a:r>
            <a:endParaRPr lang="en-US"/>
          </a:p>
        </p:txBody>
      </p:sp>
      <p:sp>
        <p:nvSpPr>
          <p:cNvPr id="3" name="Date Placeholder 6"/>
          <p:cNvSpPr>
            <a:spLocks noGrp="1"/>
          </p:cNvSpPr>
          <p:nvPr>
            <p:ph type="dt" sz="half" idx="10"/>
          </p:nvPr>
        </p:nvSpPr>
        <p:spPr>
          <a:xfrm>
            <a:off x="609600" y="6245225"/>
            <a:ext cx="2844800" cy="476250"/>
          </a:xfrm>
          <a:prstGeom prst="rect">
            <a:avLst/>
          </a:prstGeom>
        </p:spPr>
        <p:txBody>
          <a:bodyPr vert="horz" wrap="square" lIns="91440" tIns="45720" rIns="91440" bIns="45720" numCol="1" anchor="t" anchorCtr="0" compatLnSpc="1"/>
          <a:lstStyle>
            <a:lvl1pPr>
              <a:defRPr smtClean="0">
                <a:solidFill>
                  <a:srgbClr val="000000"/>
                </a:solidFill>
                <a:cs typeface="+mn-cs"/>
              </a:defRPr>
            </a:lvl1pPr>
          </a:lstStyle>
          <a:p>
            <a:pPr>
              <a:defRPr/>
            </a:pPr>
            <a:fld id="{7A9DAFAA-52CA-084B-8649-86A309E371E3}" type="datetime1">
              <a:rPr lang="en-US" smtClean="0"/>
            </a:fld>
            <a:endParaRPr lang="en-US"/>
          </a:p>
        </p:txBody>
      </p:sp>
      <p:sp>
        <p:nvSpPr>
          <p:cNvPr id="4" name="Slide Number Placeholder 7"/>
          <p:cNvSpPr>
            <a:spLocks noGrp="1"/>
          </p:cNvSpPr>
          <p:nvPr>
            <p:ph type="sldNum" sz="quarter" idx="11"/>
          </p:nvPr>
        </p:nvSpPr>
        <p:spPr/>
        <p:txBody>
          <a:bodyPr/>
          <a:lstStyle>
            <a:lvl1pPr>
              <a:defRPr smtClean="0">
                <a:solidFill>
                  <a:srgbClr val="000000"/>
                </a:solidFill>
              </a:defRPr>
            </a:lvl1pPr>
          </a:lstStyle>
          <a:p>
            <a:pPr>
              <a:defRPr/>
            </a:pPr>
            <a:fld id="{26C485F6-F622-9D4E-98CB-D3BEE147E703}" type="slidenum">
              <a:rPr lang="en-US"/>
            </a:fld>
            <a:endParaRPr lang="en-US"/>
          </a:p>
        </p:txBody>
      </p:sp>
      <p:sp>
        <p:nvSpPr>
          <p:cNvPr id="5" name="Footer Placeholder 8"/>
          <p:cNvSpPr>
            <a:spLocks noGrp="1"/>
          </p:cNvSpPr>
          <p:nvPr>
            <p:ph type="ftr" sz="quarter" idx="12"/>
          </p:nvPr>
        </p:nvSpPr>
        <p:spPr>
          <a:xfrm>
            <a:off x="4165600" y="6245225"/>
            <a:ext cx="3860800" cy="476250"/>
          </a:xfrm>
          <a:prstGeom prst="rect">
            <a:avLst/>
          </a:prstGeom>
        </p:spPr>
        <p:txBody>
          <a:bodyPr/>
          <a:lstStyle>
            <a:lvl1pPr>
              <a:defRPr>
                <a:solidFill>
                  <a:prstClr val="black"/>
                </a:solidFill>
                <a:latin typeface="Symbol" pitchFamily="18" charset="2"/>
                <a:ea typeface="+mn-ea"/>
                <a:cs typeface="+mn-cs"/>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6" name="矩形 5"/>
          <p:cNvSpPr/>
          <p:nvPr userDrawn="1"/>
        </p:nvSpPr>
        <p:spPr>
          <a:xfrm>
            <a:off x="0" y="0"/>
            <a:ext cx="12192000" cy="6857999"/>
          </a:xfrm>
          <a:prstGeom prst="rect">
            <a:avLst/>
          </a:prstGeom>
          <a:solidFill>
            <a:srgbClr val="093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cxnSp>
        <p:nvCxnSpPr>
          <p:cNvPr id="8" name="直接连接符 7"/>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9" name="任意多边形: 形状 8"/>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2" name="灯片编号占位符 3"/>
          <p:cNvSpPr>
            <a:spLocks noGrp="1"/>
          </p:cNvSpPr>
          <p:nvPr>
            <p:ph type="sldNum" sz="quarter" idx="12"/>
          </p:nvPr>
        </p:nvSpPr>
        <p:spPr>
          <a:xfrm>
            <a:off x="11372850" y="6514306"/>
            <a:ext cx="339725" cy="169277"/>
          </a:xfrm>
          <a:noFill/>
        </p:spPr>
        <p:txBody>
          <a:bodyPr wrap="square" lIns="0" tIns="0" rIns="0" bIns="0" rtlCol="0">
            <a:spAutoFit/>
          </a:bodyPr>
          <a:lstStyle>
            <a:lvl1pPr>
              <a:defRPr lang="zh-CN" altLang="en-US" sz="1100" smtClean="0">
                <a:solidFill>
                  <a:schemeClr val="bg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4_自定义版式">
    <p:spTree>
      <p:nvGrpSpPr>
        <p:cNvPr id="1" name=""/>
        <p:cNvGrpSpPr/>
        <p:nvPr/>
      </p:nvGrpSpPr>
      <p:grpSpPr>
        <a:xfrm>
          <a:off x="0" y="0"/>
          <a:ext cx="0" cy="0"/>
          <a:chOff x="0" y="0"/>
          <a:chExt cx="0" cy="0"/>
        </a:xfrm>
      </p:grpSpPr>
      <p:sp>
        <p:nvSpPr>
          <p:cNvPr id="2" name="矩形: 圆角 1"/>
          <p:cNvSpPr/>
          <p:nvPr userDrawn="1"/>
        </p:nvSpPr>
        <p:spPr>
          <a:xfrm>
            <a:off x="0" y="0"/>
            <a:ext cx="12192000" cy="841664"/>
          </a:xfrm>
          <a:prstGeom prst="roundRect">
            <a:avLst>
              <a:gd name="adj" fmla="val 0"/>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dirty="0">
              <a:latin typeface="Microsoft YaHei" panose="020B0503020204020204" pitchFamily="34" charset="-122"/>
              <a:ea typeface="Microsoft YaHei" panose="020B0503020204020204" pitchFamily="34" charset="-122"/>
            </a:endParaRPr>
          </a:p>
        </p:txBody>
      </p:sp>
      <p:grpSp>
        <p:nvGrpSpPr>
          <p:cNvPr id="4" name="组合 3"/>
          <p:cNvGrpSpPr/>
          <p:nvPr userDrawn="1"/>
        </p:nvGrpSpPr>
        <p:grpSpPr>
          <a:xfrm>
            <a:off x="397535" y="697706"/>
            <a:ext cx="11794465" cy="65264"/>
            <a:chOff x="397535" y="697706"/>
            <a:chExt cx="11794465" cy="65264"/>
          </a:xfrm>
        </p:grpSpPr>
        <p:cxnSp>
          <p:nvCxnSpPr>
            <p:cNvPr id="10" name="直接连接符 9"/>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任意多边形: 形状 10"/>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sp>
        <p:nvSpPr>
          <p:cNvPr id="3" name="灯片编号占位符 3"/>
          <p:cNvSpPr>
            <a:spLocks noGrp="1"/>
          </p:cNvSpPr>
          <p:nvPr>
            <p:ph type="sldNum" sz="quarter" idx="12"/>
          </p:nvPr>
        </p:nvSpPr>
        <p:spPr>
          <a:xfrm>
            <a:off x="11249026" y="6514306"/>
            <a:ext cx="463550" cy="169277"/>
          </a:xfrm>
          <a:noFill/>
        </p:spPr>
        <p:txBody>
          <a:bodyPr wrap="square" lIns="0" tIns="0" rIns="0" bIns="0" rtlCol="0">
            <a:spAutoFit/>
          </a:bodyPr>
          <a:lstStyle>
            <a:lvl1pPr>
              <a:defRPr lang="zh-CN" altLang="en-US" sz="1100" smtClean="0">
                <a:solidFill>
                  <a:schemeClr val="tx1">
                    <a:alpha val="50000"/>
                  </a:schemeClr>
                </a:solidFill>
                <a:latin typeface="Microsoft YaHei" panose="020B0503020204020204" pitchFamily="34" charset="-122"/>
                <a:ea typeface="Microsoft YaHei" panose="020B0503020204020204" pitchFamily="34" charset="-122"/>
              </a:defRPr>
            </a:lvl1pPr>
          </a:lstStyle>
          <a:p>
            <a:fld id="{60AC1AA2-F6CD-4146-9E8D-3B5F92316F04}" type="slidenum">
              <a:rPr lang="en-US" altLang="zh-CN"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989" y="1316736"/>
            <a:ext cx="11376024" cy="4884039"/>
          </a:xfrm>
        </p:spPr>
        <p:txBody>
          <a:bodyPr/>
          <a:lstStyle>
            <a:lvl1pPr>
              <a:defRPr>
                <a:solidFill>
                  <a:schemeClr val="tx1"/>
                </a:solidFill>
              </a:defRPr>
            </a:lvl1pPr>
            <a:lvl2pPr marL="323850" indent="-323850">
              <a:buFont typeface="Arial" panose="02080604020202020204" pitchFamily="34" charset="0"/>
              <a:buChar char="•"/>
              <a:defRPr sz="1800">
                <a:solidFill>
                  <a:schemeClr val="tx1"/>
                </a:solidFill>
              </a:defRPr>
            </a:lvl2pPr>
            <a:lvl3pPr marL="647700" indent="-323850">
              <a:buSzPct val="100000"/>
              <a:buFont typeface="Arial" panose="02080604020202020204" pitchFamily="34" charset="0"/>
              <a:buChar char="•"/>
              <a:defRPr>
                <a:solidFill>
                  <a:schemeClr val="tx1"/>
                </a:solidFill>
              </a:defRPr>
            </a:lvl3pPr>
            <a:lvl4pPr marL="972185" indent="-323850">
              <a:buSzPct val="100000"/>
              <a:buFont typeface="Arial" panose="02080604020202020204" pitchFamily="34" charset="0"/>
              <a:buChar char="•"/>
              <a:defRPr>
                <a:solidFill>
                  <a:schemeClr val="tx1"/>
                </a:solidFill>
              </a:defRPr>
            </a:lvl4pPr>
            <a:lvl5pPr marL="2057400" indent="-228600">
              <a:buSzPct val="100000"/>
              <a:buFont typeface="Arial" panose="02080604020202020204" pitchFamily="34" charset="0"/>
              <a:buChar char="•"/>
              <a:defRPr>
                <a:solidFill>
                  <a:schemeClr val="tx2">
                    <a:lumMod val="50000"/>
                  </a:schemeClr>
                </a:solidFill>
              </a:defRPr>
            </a:lvl5pPr>
          </a:lstStyle>
          <a:p>
            <a:pPr lvl="0"/>
            <a:r>
              <a:rPr lang="en-GB" dirty="0"/>
              <a:t>Click to edit Master text styles</a:t>
            </a:r>
            <a:endParaRPr lang="en-GB" dirty="0"/>
          </a:p>
          <a:p>
            <a:pPr lvl="1"/>
            <a:r>
              <a:rPr lang="en-GB" dirty="0"/>
              <a:t>Second level</a:t>
            </a:r>
            <a:endParaRPr lang="en-GB" dirty="0"/>
          </a:p>
          <a:p>
            <a:pPr lvl="2"/>
            <a:r>
              <a:rPr lang="en-GB" dirty="0"/>
              <a:t>Third level</a:t>
            </a:r>
            <a:endParaRPr lang="en-GB" dirty="0"/>
          </a:p>
          <a:p>
            <a:pPr lvl="3"/>
            <a:r>
              <a:rPr lang="en-GB" dirty="0"/>
              <a:t>Fourth level</a:t>
            </a:r>
            <a:endParaRPr lang="en-GB" dirty="0"/>
          </a:p>
        </p:txBody>
      </p:sp>
      <p:sp>
        <p:nvSpPr>
          <p:cNvPr id="7" name="Title 6"/>
          <p:cNvSpPr>
            <a:spLocks noGrp="1"/>
          </p:cNvSpPr>
          <p:nvPr>
            <p:ph type="title"/>
          </p:nvPr>
        </p:nvSpPr>
        <p:spPr>
          <a:xfrm>
            <a:off x="407988" y="373593"/>
            <a:ext cx="11376025" cy="531663"/>
          </a:xfrm>
        </p:spPr>
        <p:txBody>
          <a:bodyPr/>
          <a:lstStyle/>
          <a:p>
            <a:r>
              <a:rPr lang="en-GB"/>
              <a:t>Click to edit Master title style</a:t>
            </a:r>
            <a:endParaRPr lang="en-US" dirty="0"/>
          </a:p>
        </p:txBody>
      </p:sp>
      <p:sp>
        <p:nvSpPr>
          <p:cNvPr id="13" name="Slide Number Placeholder 12"/>
          <p:cNvSpPr>
            <a:spLocks noGrp="1"/>
          </p:cNvSpPr>
          <p:nvPr>
            <p:ph type="sldNum" sz="quarter" idx="12"/>
          </p:nvPr>
        </p:nvSpPr>
        <p:spPr>
          <a:xfrm>
            <a:off x="11107546" y="6356350"/>
            <a:ext cx="681254" cy="365125"/>
          </a:xfrm>
          <a:prstGeom prst="rect">
            <a:avLst/>
          </a:prstGeom>
        </p:spPr>
        <p:txBody>
          <a:bodyPr/>
          <a:lstStyle/>
          <a:p>
            <a:fld id="{36B5EA5A-BC32-A742-B11B-8E7414D5B535}"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67" y="50539"/>
            <a:ext cx="12147733" cy="714850"/>
          </a:xfrm>
          <a:prstGeom prst="rect">
            <a:avLst/>
          </a:prstGeom>
        </p:spPr>
        <p:txBody>
          <a:bodyPr vert="horz" lIns="91440" tIns="45720" rIns="91440" bIns="45720" rtlCol="0" anchor="ctr">
            <a:normAutofit/>
          </a:bodyPr>
          <a:lstStyle/>
          <a:p>
            <a:r>
              <a:rPr lang="en-US" dirty="0"/>
              <a:t>Hadron Physics</a:t>
            </a:r>
            <a:endParaRPr lang="en-US" dirty="0"/>
          </a:p>
        </p:txBody>
      </p:sp>
      <p:sp>
        <p:nvSpPr>
          <p:cNvPr id="3" name="Text Placeholder 2"/>
          <p:cNvSpPr>
            <a:spLocks noGrp="1"/>
          </p:cNvSpPr>
          <p:nvPr>
            <p:ph type="body" idx="1"/>
          </p:nvPr>
        </p:nvSpPr>
        <p:spPr>
          <a:xfrm>
            <a:off x="302767" y="1059769"/>
            <a:ext cx="11538807" cy="5066395"/>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20/08/2016  H.P.  Peng</a:t>
            </a:r>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TW" altLang="en-US"/>
              <a:t>高能物理战略研讨会 </a:t>
            </a:r>
            <a:r>
              <a:rPr lang="en-US" altLang="zh-TW"/>
              <a:t>(</a:t>
            </a:r>
            <a:r>
              <a:rPr lang="zh-TW" altLang="en-US"/>
              <a:t>合肥</a:t>
            </a:r>
            <a:r>
              <a:rPr lang="en-US" altLang="zh-TW"/>
              <a:t>)</a:t>
            </a: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73300C-797F-D148-A78D-320196FBAF04}" type="slidenum">
              <a:rPr lang="en-US" smtClean="0"/>
            </a:fld>
            <a:endParaRPr lang="en-US"/>
          </a:p>
        </p:txBody>
      </p:sp>
      <p:cxnSp>
        <p:nvCxnSpPr>
          <p:cNvPr id="9" name="Straight Connector 8"/>
          <p:cNvCxnSpPr/>
          <p:nvPr userDrawn="1"/>
        </p:nvCxnSpPr>
        <p:spPr>
          <a:xfrm>
            <a:off x="11067" y="889795"/>
            <a:ext cx="12158800" cy="0"/>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ctr"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5" Type="http://schemas.openxmlformats.org/officeDocument/2006/relationships/notesSlide" Target="../notesSlides/notesSlide2.xml"/><Relationship Id="rId24" Type="http://schemas.openxmlformats.org/officeDocument/2006/relationships/slideLayout" Target="../slideLayouts/slideLayout7.xml"/><Relationship Id="rId23" Type="http://schemas.openxmlformats.org/officeDocument/2006/relationships/tags" Target="../tags/tag1.xml"/><Relationship Id="rId22" Type="http://schemas.openxmlformats.org/officeDocument/2006/relationships/image" Target="../media/image22.png"/><Relationship Id="rId21" Type="http://schemas.openxmlformats.org/officeDocument/2006/relationships/image" Target="../media/image21.jpeg"/><Relationship Id="rId20" Type="http://schemas.openxmlformats.org/officeDocument/2006/relationships/image" Target="../media/image20.jpeg"/><Relationship Id="rId2" Type="http://schemas.openxmlformats.org/officeDocument/2006/relationships/image" Target="../media/image2.png"/><Relationship Id="rId19" Type="http://schemas.openxmlformats.org/officeDocument/2006/relationships/image" Target="../media/image19.jpe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microsoft.com/office/2007/relationships/hdphoto" Target="../media/image14.wdp"/><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8.xml"/><Relationship Id="rId5" Type="http://schemas.openxmlformats.org/officeDocument/2006/relationships/tags" Target="../tags/tag2.xml"/><Relationship Id="rId4" Type="http://schemas.openxmlformats.org/officeDocument/2006/relationships/image" Target="../media/image24.tiff"/><Relationship Id="rId3" Type="http://schemas.openxmlformats.org/officeDocument/2006/relationships/image" Target="../media/image23.png"/><Relationship Id="rId2" Type="http://schemas.microsoft.com/office/2007/relationships/media" Target="../media/media1.mp4"/><Relationship Id="rId1" Type="http://schemas.openxmlformats.org/officeDocument/2006/relationships/video" Target="../media/media1.mp4"/></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9" Type="http://schemas.openxmlformats.org/officeDocument/2006/relationships/image" Target="../media/image39.GIF"/><Relationship Id="rId8" Type="http://schemas.openxmlformats.org/officeDocument/2006/relationships/image" Target="../media/image38.GIF"/><Relationship Id="rId7" Type="http://schemas.openxmlformats.org/officeDocument/2006/relationships/image" Target="../media/image37.png"/><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5" Type="http://schemas.openxmlformats.org/officeDocument/2006/relationships/notesSlide" Target="../notesSlides/notesSlide6.xml"/><Relationship Id="rId14" Type="http://schemas.openxmlformats.org/officeDocument/2006/relationships/slideLayout" Target="../slideLayouts/slideLayout8.xml"/><Relationship Id="rId13" Type="http://schemas.openxmlformats.org/officeDocument/2006/relationships/image" Target="../media/image43.png"/><Relationship Id="rId12" Type="http://schemas.openxmlformats.org/officeDocument/2006/relationships/image" Target="../media/image42.png"/><Relationship Id="rId11" Type="http://schemas.openxmlformats.org/officeDocument/2006/relationships/image" Target="../media/image41.GIF"/><Relationship Id="rId10" Type="http://schemas.openxmlformats.org/officeDocument/2006/relationships/image" Target="../media/image40.png"/><Relationship Id="rId1" Type="http://schemas.openxmlformats.org/officeDocument/2006/relationships/image" Target="../media/image3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45.jpeg"/><Relationship Id="rId1"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image" Target="../media/image48.wmf"/><Relationship Id="rId1" Type="http://schemas.openxmlformats.org/officeDocument/2006/relationships/image" Target="../media/image47.tiff"/></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8.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emf"/></Relationships>
</file>

<file path=ppt/slides/_rels/slide11.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8.xml"/><Relationship Id="rId4" Type="http://schemas.openxmlformats.org/officeDocument/2006/relationships/image" Target="../media/image53.png"/><Relationship Id="rId3" Type="http://schemas.openxmlformats.org/officeDocument/2006/relationships/oleObject" Target="../embeddings/oleObject1.bin"/><Relationship Id="rId2" Type="http://schemas.openxmlformats.org/officeDocument/2006/relationships/image" Target="../media/image50.png"/><Relationship Id="rId1" Type="http://schemas.openxmlformats.org/officeDocument/2006/relationships/image" Target="../media/image5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54.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8.xml"/><Relationship Id="rId2" Type="http://schemas.openxmlformats.org/officeDocument/2006/relationships/image" Target="../media/image56.png"/><Relationship Id="rId1" Type="http://schemas.openxmlformats.org/officeDocument/2006/relationships/image" Target="../media/image55.png"/></Relationships>
</file>

<file path=ppt/slides/_rels/slide15.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image" Target="../media/image64.jpeg"/><Relationship Id="rId7" Type="http://schemas.openxmlformats.org/officeDocument/2006/relationships/image" Target="../media/image63.png"/><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1" Type="http://schemas.openxmlformats.org/officeDocument/2006/relationships/notesSlide" Target="../notesSlides/notesSlide12.xml"/><Relationship Id="rId10" Type="http://schemas.openxmlformats.org/officeDocument/2006/relationships/slideLayout" Target="../slideLayouts/slideLayout8.xml"/><Relationship Id="rId1" Type="http://schemas.openxmlformats.org/officeDocument/2006/relationships/image" Target="../media/image57.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8.xml"/><Relationship Id="rId7" Type="http://schemas.openxmlformats.org/officeDocument/2006/relationships/image" Target="../media/image71.jpeg"/><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image" Target="../media/image65.jpeg"/></Relationships>
</file>

<file path=ppt/slides/_rels/slide17.xml.rels><?xml version="1.0" encoding="UTF-8" standalone="yes"?>
<Relationships xmlns="http://schemas.openxmlformats.org/package/2006/relationships"><Relationship Id="rId9" Type="http://schemas.openxmlformats.org/officeDocument/2006/relationships/image" Target="../media/image80.png"/><Relationship Id="rId8" Type="http://schemas.openxmlformats.org/officeDocument/2006/relationships/image" Target="../media/image79.png"/><Relationship Id="rId7" Type="http://schemas.openxmlformats.org/officeDocument/2006/relationships/image" Target="../media/image78.png"/><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image" Target="../media/image74.png"/><Relationship Id="rId2" Type="http://schemas.openxmlformats.org/officeDocument/2006/relationships/image" Target="../media/image73.png"/><Relationship Id="rId12" Type="http://schemas.openxmlformats.org/officeDocument/2006/relationships/notesSlide" Target="../notesSlides/notesSlide14.xml"/><Relationship Id="rId11" Type="http://schemas.openxmlformats.org/officeDocument/2006/relationships/slideLayout" Target="../slideLayouts/slideLayout7.xml"/><Relationship Id="rId10" Type="http://schemas.openxmlformats.org/officeDocument/2006/relationships/tags" Target="../tags/tag5.xml"/><Relationship Id="rId1" Type="http://schemas.openxmlformats.org/officeDocument/2006/relationships/image" Target="../media/image72.png"/></Relationships>
</file>

<file path=ppt/slides/_rels/slide18.xml.rels><?xml version="1.0" encoding="UTF-8" standalone="yes"?>
<Relationships xmlns="http://schemas.openxmlformats.org/package/2006/relationships"><Relationship Id="rId9" Type="http://schemas.openxmlformats.org/officeDocument/2006/relationships/image" Target="../media/image89.png"/><Relationship Id="rId8" Type="http://schemas.openxmlformats.org/officeDocument/2006/relationships/image" Target="../media/image88.png"/><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3" Type="http://schemas.openxmlformats.org/officeDocument/2006/relationships/image" Target="../media/image83.png"/><Relationship Id="rId22" Type="http://schemas.openxmlformats.org/officeDocument/2006/relationships/notesSlide" Target="../notesSlides/notesSlide15.xml"/><Relationship Id="rId21" Type="http://schemas.openxmlformats.org/officeDocument/2006/relationships/slideLayout" Target="../slideLayouts/slideLayout8.xml"/><Relationship Id="rId20" Type="http://schemas.openxmlformats.org/officeDocument/2006/relationships/tags" Target="../tags/tag6.xml"/><Relationship Id="rId2" Type="http://schemas.openxmlformats.org/officeDocument/2006/relationships/image" Target="../media/image82.jpeg"/><Relationship Id="rId19" Type="http://schemas.openxmlformats.org/officeDocument/2006/relationships/image" Target="../media/image99.jpeg"/><Relationship Id="rId18" Type="http://schemas.openxmlformats.org/officeDocument/2006/relationships/image" Target="../media/image98.tiff"/><Relationship Id="rId17" Type="http://schemas.openxmlformats.org/officeDocument/2006/relationships/image" Target="../media/image97.png"/><Relationship Id="rId16" Type="http://schemas.openxmlformats.org/officeDocument/2006/relationships/image" Target="../media/image96.jpeg"/><Relationship Id="rId15" Type="http://schemas.openxmlformats.org/officeDocument/2006/relationships/image" Target="../media/image95.jpeg"/><Relationship Id="rId14" Type="http://schemas.openxmlformats.org/officeDocument/2006/relationships/image" Target="../media/image94.jpeg"/><Relationship Id="rId13" Type="http://schemas.openxmlformats.org/officeDocument/2006/relationships/image" Target="../media/image93.jpeg"/><Relationship Id="rId12" Type="http://schemas.openxmlformats.org/officeDocument/2006/relationships/image" Target="../media/image92.png"/><Relationship Id="rId11" Type="http://schemas.openxmlformats.org/officeDocument/2006/relationships/image" Target="../media/image91.jpeg"/><Relationship Id="rId10" Type="http://schemas.openxmlformats.org/officeDocument/2006/relationships/image" Target="../media/image90.jpeg"/><Relationship Id="rId1" Type="http://schemas.openxmlformats.org/officeDocument/2006/relationships/image" Target="../media/image8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image" Target="../media/image101.png"/><Relationship Id="rId1" Type="http://schemas.openxmlformats.org/officeDocument/2006/relationships/image" Target="../media/image10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image" Target="../media/image10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0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0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8.xml"/><Relationship Id="rId2" Type="http://schemas.openxmlformats.org/officeDocument/2006/relationships/image" Target="../media/image106.jpeg"/><Relationship Id="rId1" Type="http://schemas.openxmlformats.org/officeDocument/2006/relationships/image" Target="../media/image10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image" Target="../media/image107.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image" Target="../media/image108.jpeg"/></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8.xml"/><Relationship Id="rId7" Type="http://schemas.openxmlformats.org/officeDocument/2006/relationships/image" Target="../media/image118.tiff"/><Relationship Id="rId6" Type="http://schemas.openxmlformats.org/officeDocument/2006/relationships/image" Target="../media/image117.png"/><Relationship Id="rId5" Type="http://schemas.openxmlformats.org/officeDocument/2006/relationships/image" Target="../media/image43.png"/><Relationship Id="rId4" Type="http://schemas.openxmlformats.org/officeDocument/2006/relationships/image" Target="../media/image116.GIF"/><Relationship Id="rId3" Type="http://schemas.openxmlformats.org/officeDocument/2006/relationships/image" Target="../media/image115.png"/><Relationship Id="rId2" Type="http://schemas.openxmlformats.org/officeDocument/2006/relationships/image" Target="../media/image114.tiff"/><Relationship Id="rId1"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a:defRPr/>
            </a:pPr>
            <a:fld id="{A8BB8B8A-648C-404C-83E1-03CD76C63819}" type="slidenum">
              <a:rPr lang="en-US" altLang="zh-CN" smtClean="0"/>
            </a:fld>
            <a:endParaRPr lang="en-US" altLang="zh-CN"/>
          </a:p>
        </p:txBody>
      </p:sp>
      <p:sp>
        <p:nvSpPr>
          <p:cNvPr id="3" name="TextBox 2"/>
          <p:cNvSpPr txBox="1"/>
          <p:nvPr/>
        </p:nvSpPr>
        <p:spPr>
          <a:xfrm>
            <a:off x="1262672" y="1923553"/>
            <a:ext cx="7914987" cy="2780698"/>
          </a:xfrm>
          <a:prstGeom prst="rect">
            <a:avLst/>
          </a:prstGeom>
          <a:noFill/>
        </p:spPr>
        <p:txBody>
          <a:bodyPr wrap="none" rtlCol="0">
            <a:spAutoFit/>
          </a:bodyPr>
          <a:lstStyle/>
          <a:p>
            <a:pPr marL="285750" indent="-285750">
              <a:lnSpc>
                <a:spcPct val="150000"/>
              </a:lnSpc>
              <a:buFont typeface="Arial" panose="02080604020202020204" pitchFamily="34" charset="0"/>
              <a:buChar char="•"/>
            </a:pPr>
            <a:r>
              <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Key Science Questions </a:t>
            </a:r>
            <a:endPar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marL="285750" indent="-285750">
              <a:lnSpc>
                <a:spcPct val="150000"/>
              </a:lnSpc>
              <a:buFont typeface="Arial" panose="02080604020202020204" pitchFamily="34" charset="0"/>
              <a:buChar char="•"/>
            </a:pPr>
            <a:r>
              <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Accelerators Based Particle Physics</a:t>
            </a:r>
            <a:endPar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marL="285750" indent="-285750">
              <a:lnSpc>
                <a:spcPct val="150000"/>
              </a:lnSpc>
              <a:buFont typeface="Arial" panose="02080604020202020204" pitchFamily="34" charset="0"/>
              <a:buChar char="•"/>
            </a:pPr>
            <a:r>
              <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Future Facilities and Key Technologies </a:t>
            </a:r>
            <a:endPar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marL="285750" indent="-285750">
              <a:lnSpc>
                <a:spcPct val="150000"/>
              </a:lnSpc>
              <a:buFont typeface="Arial" panose="02080604020202020204" pitchFamily="34" charset="0"/>
              <a:buChar char="•"/>
            </a:pPr>
            <a:r>
              <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Summary </a:t>
            </a:r>
            <a:endParaRPr lang="en-US" sz="3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文本框 1"/>
          <p:cNvSpPr txBox="1"/>
          <p:nvPr/>
        </p:nvSpPr>
        <p:spPr>
          <a:xfrm>
            <a:off x="477431" y="108507"/>
            <a:ext cx="10551930" cy="538609"/>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defRPr/>
            </a:pP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Accelerators for Particle Physics</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hqprint">
            <a:alphaModFix amt="70000"/>
          </a:blip>
          <a:srcRect/>
          <a:stretch>
            <a:fillRect/>
          </a:stretch>
        </p:blipFill>
        <p:spPr>
          <a:xfrm>
            <a:off x="21177" y="-17412"/>
            <a:ext cx="12187134" cy="6875412"/>
          </a:xfrm>
          <a:prstGeom prst="rect">
            <a:avLst/>
          </a:prstGeom>
        </p:spPr>
      </p:pic>
      <p:sp>
        <p:nvSpPr>
          <p:cNvPr id="9" name="矩形 8"/>
          <p:cNvSpPr/>
          <p:nvPr/>
        </p:nvSpPr>
        <p:spPr>
          <a:xfrm flipH="1">
            <a:off x="0" y="-17412"/>
            <a:ext cx="12192000" cy="6875412"/>
          </a:xfrm>
          <a:prstGeom prst="rect">
            <a:avLst/>
          </a:prstGeom>
          <a:gradFill flip="none" rotWithShape="1">
            <a:gsLst>
              <a:gs pos="0">
                <a:srgbClr val="093B77"/>
              </a:gs>
              <a:gs pos="67000">
                <a:srgbClr val="093B77">
                  <a:alpha val="0"/>
                </a:srgbClr>
              </a:gs>
              <a:gs pos="49000">
                <a:srgbClr val="093B77">
                  <a:alpha val="0"/>
                </a:srgbClr>
              </a:gs>
              <a:gs pos="100000">
                <a:srgbClr val="093B77"/>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 name="矩形 2"/>
          <p:cNvSpPr/>
          <p:nvPr/>
        </p:nvSpPr>
        <p:spPr>
          <a:xfrm flipH="1">
            <a:off x="0" y="-8706"/>
            <a:ext cx="12192000" cy="6875412"/>
          </a:xfrm>
          <a:prstGeom prst="rect">
            <a:avLst/>
          </a:prstGeom>
          <a:gradFill flip="none" rotWithShape="1">
            <a:gsLst>
              <a:gs pos="22914">
                <a:srgbClr val="216FB7">
                  <a:alpha val="0"/>
                </a:srgbClr>
              </a:gs>
              <a:gs pos="0">
                <a:srgbClr val="216FB7">
                  <a:alpha val="20000"/>
                </a:srgbClr>
              </a:gs>
              <a:gs pos="100000">
                <a:srgbClr val="216FB7">
                  <a:alpha val="30000"/>
                </a:srgbClr>
              </a:gs>
              <a:gs pos="67000">
                <a:srgbClr val="216FB7">
                  <a:alpha val="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472" name="组合 471"/>
          <p:cNvGrpSpPr/>
          <p:nvPr/>
        </p:nvGrpSpPr>
        <p:grpSpPr>
          <a:xfrm>
            <a:off x="-101600" y="-931017"/>
            <a:ext cx="12721422" cy="8043937"/>
            <a:chOff x="-101600" y="-931017"/>
            <a:chExt cx="12721422" cy="8043937"/>
          </a:xfrm>
        </p:grpSpPr>
        <p:grpSp>
          <p:nvGrpSpPr>
            <p:cNvPr id="473" name="组合 472"/>
            <p:cNvGrpSpPr/>
            <p:nvPr/>
          </p:nvGrpSpPr>
          <p:grpSpPr>
            <a:xfrm rot="152194">
              <a:off x="0" y="3423427"/>
              <a:ext cx="12192001" cy="2083749"/>
              <a:chOff x="0" y="3443554"/>
              <a:chExt cx="12192001" cy="1647436"/>
            </a:xfrm>
          </p:grpSpPr>
          <p:pic>
            <p:nvPicPr>
              <p:cNvPr id="66" name="图片 65"/>
              <p:cNvPicPr>
                <a:picLocks noChangeAspect="1"/>
              </p:cNvPicPr>
              <p:nvPr/>
            </p:nvPicPr>
            <p:blipFill>
              <a:blip r:embed="rId2"/>
              <a:stretch>
                <a:fillRect/>
              </a:stretch>
            </p:blipFill>
            <p:spPr>
              <a:xfrm>
                <a:off x="1" y="3443555"/>
                <a:ext cx="12192000" cy="1647435"/>
              </a:xfrm>
              <a:prstGeom prst="rect">
                <a:avLst/>
              </a:prstGeom>
            </p:spPr>
          </p:pic>
          <p:pic>
            <p:nvPicPr>
              <p:cNvPr id="69" name="图片 68"/>
              <p:cNvPicPr>
                <a:picLocks noChangeAspect="1"/>
              </p:cNvPicPr>
              <p:nvPr/>
            </p:nvPicPr>
            <p:blipFill>
              <a:blip r:embed="rId2"/>
              <a:stretch>
                <a:fillRect/>
              </a:stretch>
            </p:blipFill>
            <p:spPr>
              <a:xfrm>
                <a:off x="0" y="3443554"/>
                <a:ext cx="12192000" cy="1647435"/>
              </a:xfrm>
              <a:prstGeom prst="rect">
                <a:avLst/>
              </a:prstGeom>
            </p:spPr>
          </p:pic>
          <p:pic>
            <p:nvPicPr>
              <p:cNvPr id="70" name="图片 69"/>
              <p:cNvPicPr>
                <a:picLocks noChangeAspect="1"/>
              </p:cNvPicPr>
              <p:nvPr/>
            </p:nvPicPr>
            <p:blipFill>
              <a:blip r:embed="rId2"/>
              <a:stretch>
                <a:fillRect/>
              </a:stretch>
            </p:blipFill>
            <p:spPr>
              <a:xfrm>
                <a:off x="0" y="3443554"/>
                <a:ext cx="12192000" cy="1647435"/>
              </a:xfrm>
              <a:prstGeom prst="rect">
                <a:avLst/>
              </a:prstGeom>
            </p:spPr>
          </p:pic>
        </p:grpSp>
        <p:sp>
          <p:nvSpPr>
            <p:cNvPr id="474" name="任意多边形: 形状 473"/>
            <p:cNvSpPr/>
            <p:nvPr/>
          </p:nvSpPr>
          <p:spPr>
            <a:xfrm>
              <a:off x="19675" y="1198170"/>
              <a:ext cx="12193200" cy="3898641"/>
            </a:xfrm>
            <a:custGeom>
              <a:avLst/>
              <a:gdLst>
                <a:gd name="connsiteX0" fmla="*/ 11980404 w 12193200"/>
                <a:gd name="connsiteY0" fmla="*/ 0 h 5655017"/>
                <a:gd name="connsiteX1" fmla="*/ 12193200 w 12193200"/>
                <a:gd name="connsiteY1" fmla="*/ 0 h 5655017"/>
                <a:gd name="connsiteX2" fmla="*/ 12193200 w 12193200"/>
                <a:gd name="connsiteY2" fmla="*/ 3568682 h 5655017"/>
                <a:gd name="connsiteX3" fmla="*/ 12063552 w 12193200"/>
                <a:gd name="connsiteY3" fmla="*/ 3530710 h 5655017"/>
                <a:gd name="connsiteX4" fmla="*/ 6248205 w 12193200"/>
                <a:gd name="connsiteY4" fmla="*/ 3351073 h 5655017"/>
                <a:gd name="connsiteX5" fmla="*/ 81215 w 12193200"/>
                <a:gd name="connsiteY5" fmla="*/ 5587679 h 5655017"/>
                <a:gd name="connsiteX6" fmla="*/ 0 w 12193200"/>
                <a:gd name="connsiteY6" fmla="*/ 5655017 h 5655017"/>
                <a:gd name="connsiteX7" fmla="*/ 0 w 12193200"/>
                <a:gd name="connsiteY7" fmla="*/ 1920814 h 5655017"/>
                <a:gd name="connsiteX8" fmla="*/ 128449 w 12193200"/>
                <a:gd name="connsiteY8" fmla="*/ 1958434 h 5655017"/>
                <a:gd name="connsiteX9" fmla="*/ 5943797 w 12193200"/>
                <a:gd name="connsiteY9" fmla="*/ 2138071 h 5655017"/>
                <a:gd name="connsiteX10" fmla="*/ 11913926 w 12193200"/>
                <a:gd name="connsiteY10" fmla="*/ 50240 h 5655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3200" h="5655017">
                  <a:moveTo>
                    <a:pt x="11980404" y="0"/>
                  </a:moveTo>
                  <a:lnTo>
                    <a:pt x="12193200" y="0"/>
                  </a:lnTo>
                  <a:lnTo>
                    <a:pt x="12193200" y="3568682"/>
                  </a:lnTo>
                  <a:lnTo>
                    <a:pt x="12063552" y="3530710"/>
                  </a:lnTo>
                  <a:cubicBezTo>
                    <a:pt x="10574671" y="3123310"/>
                    <a:pt x="8497378" y="3030424"/>
                    <a:pt x="6248205" y="3351073"/>
                  </a:cubicBezTo>
                  <a:cubicBezTo>
                    <a:pt x="3602118" y="3728307"/>
                    <a:pt x="1344396" y="4588625"/>
                    <a:pt x="81215" y="5587679"/>
                  </a:cubicBezTo>
                  <a:lnTo>
                    <a:pt x="0" y="5655017"/>
                  </a:lnTo>
                  <a:lnTo>
                    <a:pt x="0" y="1920814"/>
                  </a:lnTo>
                  <a:lnTo>
                    <a:pt x="128449" y="1958434"/>
                  </a:lnTo>
                  <a:cubicBezTo>
                    <a:pt x="1617330" y="2365835"/>
                    <a:pt x="3694623" y="2458720"/>
                    <a:pt x="5943797" y="2138071"/>
                  </a:cubicBezTo>
                  <a:cubicBezTo>
                    <a:pt x="8457579" y="1779699"/>
                    <a:pt x="10620862" y="985343"/>
                    <a:pt x="11913926" y="50240"/>
                  </a:cubicBezTo>
                  <a:close/>
                </a:path>
              </a:pathLst>
            </a:custGeom>
            <a:gradFill flip="none" rotWithShape="1">
              <a:gsLst>
                <a:gs pos="51400">
                  <a:srgbClr val="4696DE">
                    <a:alpha val="50000"/>
                  </a:srgbClr>
                </a:gs>
                <a:gs pos="0">
                  <a:srgbClr val="216FB7">
                    <a:alpha val="0"/>
                  </a:srgbClr>
                </a:gs>
                <a:gs pos="100000">
                  <a:srgbClr val="216FB7">
                    <a:alpha val="0"/>
                  </a:srgbClr>
                </a:gs>
              </a:gsLst>
              <a:lin ang="0" scaled="1"/>
              <a:tileRect/>
            </a:gra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endParaRPr>
            </a:p>
          </p:txBody>
        </p:sp>
        <p:pic>
          <p:nvPicPr>
            <p:cNvPr id="475" name="图片 474"/>
            <p:cNvPicPr>
              <a:picLocks noChangeAspect="1"/>
            </p:cNvPicPr>
            <p:nvPr/>
          </p:nvPicPr>
          <p:blipFill>
            <a:blip r:embed="rId3" cstate="screen"/>
            <a:stretch>
              <a:fillRect/>
            </a:stretch>
          </p:blipFill>
          <p:spPr>
            <a:xfrm rot="21195121">
              <a:off x="103218" y="-931017"/>
              <a:ext cx="12192000" cy="6096000"/>
            </a:xfrm>
            <a:prstGeom prst="rect">
              <a:avLst/>
            </a:prstGeom>
          </p:spPr>
        </p:pic>
        <p:pic>
          <p:nvPicPr>
            <p:cNvPr id="476" name="图片 475"/>
            <p:cNvPicPr>
              <a:picLocks noChangeAspect="1"/>
            </p:cNvPicPr>
            <p:nvPr/>
          </p:nvPicPr>
          <p:blipFill>
            <a:blip r:embed="rId4" cstate="screen"/>
            <a:stretch>
              <a:fillRect/>
            </a:stretch>
          </p:blipFill>
          <p:spPr>
            <a:xfrm rot="10395121">
              <a:off x="-64729" y="1016920"/>
              <a:ext cx="11872275" cy="6096000"/>
            </a:xfrm>
            <a:prstGeom prst="rect">
              <a:avLst/>
            </a:prstGeom>
          </p:spPr>
        </p:pic>
        <p:sp>
          <p:nvSpPr>
            <p:cNvPr id="477" name="文本框 476"/>
            <p:cNvSpPr txBox="1"/>
            <p:nvPr/>
          </p:nvSpPr>
          <p:spPr>
            <a:xfrm>
              <a:off x="557718" y="4950428"/>
              <a:ext cx="723275" cy="328936"/>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icrosoft YaHei" panose="020B0503020204020204" pitchFamily="34" charset="-122"/>
                </a:rPr>
                <a:t>大爆炸</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icrosoft YaHei" panose="020B0503020204020204" pitchFamily="34" charset="-122"/>
              </a:endParaRPr>
            </a:p>
          </p:txBody>
        </p:sp>
        <p:pic>
          <p:nvPicPr>
            <p:cNvPr id="478" name="图片 477"/>
            <p:cNvPicPr>
              <a:picLocks noChangeAspect="1"/>
            </p:cNvPicPr>
            <p:nvPr/>
          </p:nvPicPr>
          <p:blipFill>
            <a:blip r:embed="rId5" cstate="screen"/>
            <a:srcRect/>
            <a:stretch>
              <a:fillRect/>
            </a:stretch>
          </p:blipFill>
          <p:spPr>
            <a:xfrm>
              <a:off x="-101600" y="2971799"/>
              <a:ext cx="1282824" cy="1662247"/>
            </a:xfrm>
            <a:prstGeom prst="rect">
              <a:avLst/>
            </a:prstGeom>
            <a:effectLst>
              <a:softEdge rad="0"/>
            </a:effectLst>
          </p:spPr>
        </p:pic>
        <p:sp>
          <p:nvSpPr>
            <p:cNvPr id="484" name="文本框 483"/>
            <p:cNvSpPr txBox="1"/>
            <p:nvPr/>
          </p:nvSpPr>
          <p:spPr>
            <a:xfrm>
              <a:off x="9265016" y="3687772"/>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银河系</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85" name="文本框 484"/>
            <p:cNvSpPr txBox="1"/>
            <p:nvPr/>
          </p:nvSpPr>
          <p:spPr>
            <a:xfrm>
              <a:off x="4850305" y="3747799"/>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细胞</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86" name="文本框 485"/>
            <p:cNvSpPr txBox="1"/>
            <p:nvPr/>
          </p:nvSpPr>
          <p:spPr>
            <a:xfrm>
              <a:off x="4026134" y="3848478"/>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DNA</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88" name="文本框 487"/>
            <p:cNvSpPr txBox="1"/>
            <p:nvPr/>
          </p:nvSpPr>
          <p:spPr>
            <a:xfrm>
              <a:off x="8326216" y="3614576"/>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行星</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89" name="文本框 488"/>
            <p:cNvSpPr txBox="1"/>
            <p:nvPr/>
          </p:nvSpPr>
          <p:spPr>
            <a:xfrm>
              <a:off x="6288745" y="3634059"/>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城市</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90" name="文本框 489"/>
            <p:cNvSpPr txBox="1"/>
            <p:nvPr/>
          </p:nvSpPr>
          <p:spPr>
            <a:xfrm>
              <a:off x="5465936" y="3715619"/>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人类</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91" name="文本框 490"/>
            <p:cNvSpPr txBox="1"/>
            <p:nvPr/>
          </p:nvSpPr>
          <p:spPr>
            <a:xfrm>
              <a:off x="7258328" y="3600284"/>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大陆</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92" name="文本框 491"/>
            <p:cNvSpPr txBox="1"/>
            <p:nvPr/>
          </p:nvSpPr>
          <p:spPr>
            <a:xfrm>
              <a:off x="3327557" y="4034273"/>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原子</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93" name="文本框 492"/>
            <p:cNvSpPr txBox="1"/>
            <p:nvPr/>
          </p:nvSpPr>
          <p:spPr>
            <a:xfrm>
              <a:off x="2629719" y="4217775"/>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原子核</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sp>
          <p:nvSpPr>
            <p:cNvPr id="494" name="文本框 493"/>
            <p:cNvSpPr txBox="1"/>
            <p:nvPr/>
          </p:nvSpPr>
          <p:spPr>
            <a:xfrm>
              <a:off x="1216134" y="4681088"/>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夸克</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pic>
          <p:nvPicPr>
            <p:cNvPr id="495" name="图片 494"/>
            <p:cNvPicPr>
              <a:picLocks noChangeAspect="1"/>
            </p:cNvPicPr>
            <p:nvPr/>
          </p:nvPicPr>
          <p:blipFill>
            <a:blip r:embed="rId6" cstate="screen"/>
            <a:srcRect/>
            <a:stretch>
              <a:fillRect/>
            </a:stretch>
          </p:blipFill>
          <p:spPr>
            <a:xfrm>
              <a:off x="1197129" y="3486150"/>
              <a:ext cx="461208" cy="461208"/>
            </a:xfrm>
            <a:prstGeom prst="rect">
              <a:avLst/>
            </a:prstGeom>
          </p:spPr>
        </p:pic>
        <p:sp>
          <p:nvSpPr>
            <p:cNvPr id="496" name="文本框 495"/>
            <p:cNvSpPr txBox="1"/>
            <p:nvPr/>
          </p:nvSpPr>
          <p:spPr>
            <a:xfrm>
              <a:off x="10535452" y="3843487"/>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sym typeface="+mn-ea"/>
                </a:rPr>
                <a:t>宇宙</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sym typeface="+mn-ea"/>
              </a:endParaRPr>
            </a:p>
          </p:txBody>
        </p:sp>
        <p:pic>
          <p:nvPicPr>
            <p:cNvPr id="497" name="图片 496"/>
            <p:cNvPicPr>
              <a:picLocks noChangeAspect="1"/>
            </p:cNvPicPr>
            <p:nvPr/>
          </p:nvPicPr>
          <p:blipFill>
            <a:blip r:embed="rId7" cstate="screen"/>
            <a:stretch>
              <a:fillRect/>
            </a:stretch>
          </p:blipFill>
          <p:spPr>
            <a:xfrm>
              <a:off x="2616200" y="3048000"/>
              <a:ext cx="757507" cy="792744"/>
            </a:xfrm>
            <a:prstGeom prst="rect">
              <a:avLst/>
            </a:prstGeom>
          </p:spPr>
        </p:pic>
        <p:pic>
          <p:nvPicPr>
            <p:cNvPr id="498" name="图片 497"/>
            <p:cNvPicPr>
              <a:picLocks noChangeAspect="1"/>
            </p:cNvPicPr>
            <p:nvPr/>
          </p:nvPicPr>
          <p:blipFill>
            <a:blip r:embed="rId8" cstate="screen"/>
            <a:srcRect/>
            <a:stretch>
              <a:fillRect/>
            </a:stretch>
          </p:blipFill>
          <p:spPr>
            <a:xfrm>
              <a:off x="3325662" y="2781300"/>
              <a:ext cx="961848" cy="985696"/>
            </a:xfrm>
            <a:prstGeom prst="rect">
              <a:avLst/>
            </a:prstGeom>
          </p:spPr>
        </p:pic>
        <p:pic>
          <p:nvPicPr>
            <p:cNvPr id="499" name="图片 498"/>
            <p:cNvPicPr>
              <a:picLocks noChangeAspect="1"/>
            </p:cNvPicPr>
            <p:nvPr/>
          </p:nvPicPr>
          <p:blipFill>
            <a:blip r:embed="rId9" cstate="screen"/>
            <a:stretch>
              <a:fillRect/>
            </a:stretch>
          </p:blipFill>
          <p:spPr>
            <a:xfrm>
              <a:off x="4822280" y="2697428"/>
              <a:ext cx="848767" cy="833172"/>
            </a:xfrm>
            <a:prstGeom prst="rect">
              <a:avLst/>
            </a:prstGeom>
          </p:spPr>
        </p:pic>
        <p:pic>
          <p:nvPicPr>
            <p:cNvPr id="500" name="图片 499"/>
            <p:cNvPicPr>
              <a:picLocks noChangeAspect="1"/>
            </p:cNvPicPr>
            <p:nvPr/>
          </p:nvPicPr>
          <p:blipFill>
            <a:blip r:embed="rId10" cstate="hqprint"/>
            <a:stretch>
              <a:fillRect/>
            </a:stretch>
          </p:blipFill>
          <p:spPr>
            <a:xfrm>
              <a:off x="6205603" y="2528579"/>
              <a:ext cx="1127814" cy="946860"/>
            </a:xfrm>
            <a:prstGeom prst="rect">
              <a:avLst/>
            </a:prstGeom>
          </p:spPr>
        </p:pic>
        <p:pic>
          <p:nvPicPr>
            <p:cNvPr id="501" name="图片 500"/>
            <p:cNvPicPr>
              <a:picLocks noChangeAspect="1"/>
            </p:cNvPicPr>
            <p:nvPr/>
          </p:nvPicPr>
          <p:blipFill>
            <a:blip r:embed="rId11" cstate="screen"/>
            <a:stretch>
              <a:fillRect/>
            </a:stretch>
          </p:blipFill>
          <p:spPr>
            <a:xfrm>
              <a:off x="6920974" y="2156088"/>
              <a:ext cx="1591788" cy="1591788"/>
            </a:xfrm>
            <a:prstGeom prst="rect">
              <a:avLst/>
            </a:prstGeom>
          </p:spPr>
        </p:pic>
        <p:pic>
          <p:nvPicPr>
            <p:cNvPr id="502" name="图片 501"/>
            <p:cNvPicPr>
              <a:picLocks noChangeAspect="1"/>
            </p:cNvPicPr>
            <p:nvPr/>
          </p:nvPicPr>
          <p:blipFill>
            <a:blip r:embed="rId12" cstate="screen"/>
            <a:stretch>
              <a:fillRect/>
            </a:stretch>
          </p:blipFill>
          <p:spPr>
            <a:xfrm>
              <a:off x="8195520" y="2228765"/>
              <a:ext cx="1221530" cy="1234404"/>
            </a:xfrm>
            <a:prstGeom prst="rect">
              <a:avLst/>
            </a:prstGeom>
          </p:spPr>
        </p:pic>
        <p:pic>
          <p:nvPicPr>
            <p:cNvPr id="503" name="图片 502"/>
            <p:cNvPicPr>
              <a:picLocks noChangeAspect="1"/>
            </p:cNvPicPr>
            <p:nvPr/>
          </p:nvPicPr>
          <p:blipFill>
            <a:blip r:embed="rId13" cstate="screen">
              <a:extLst>
                <a:ext uri="{BEBA8EAE-BF5A-486C-A8C5-ECC9F3942E4B}">
                  <a14:imgProps xmlns:a14="http://schemas.microsoft.com/office/drawing/2010/main">
                    <a14:imgLayer r:embed="rId14">
                      <a14:imgEffect>
                        <a14:brightnessContrast bright="20000"/>
                      </a14:imgEffect>
                    </a14:imgLayer>
                  </a14:imgProps>
                </a:ext>
              </a:extLst>
            </a:blip>
            <a:stretch>
              <a:fillRect/>
            </a:stretch>
          </p:blipFill>
          <p:spPr>
            <a:xfrm rot="775735">
              <a:off x="9235353" y="1597330"/>
              <a:ext cx="1420224" cy="2211050"/>
            </a:xfrm>
            <a:prstGeom prst="rect">
              <a:avLst/>
            </a:prstGeom>
            <a:effectLst>
              <a:softEdge rad="139700"/>
            </a:effectLst>
          </p:spPr>
        </p:pic>
        <p:pic>
          <p:nvPicPr>
            <p:cNvPr id="504" name="图片 503"/>
            <p:cNvPicPr>
              <a:picLocks noChangeAspect="1"/>
            </p:cNvPicPr>
            <p:nvPr/>
          </p:nvPicPr>
          <p:blipFill>
            <a:blip r:embed="rId15" cstate="hqprint"/>
            <a:stretch>
              <a:fillRect/>
            </a:stretch>
          </p:blipFill>
          <p:spPr>
            <a:xfrm rot="18968304">
              <a:off x="9932734" y="2124769"/>
              <a:ext cx="2687088" cy="1240092"/>
            </a:xfrm>
            <a:prstGeom prst="rect">
              <a:avLst/>
            </a:prstGeom>
            <a:effectLst>
              <a:softEdge rad="0"/>
            </a:effectLst>
          </p:spPr>
        </p:pic>
        <p:pic>
          <p:nvPicPr>
            <p:cNvPr id="505" name="图片 504"/>
            <p:cNvPicPr>
              <a:picLocks noChangeAspect="1"/>
            </p:cNvPicPr>
            <p:nvPr/>
          </p:nvPicPr>
          <p:blipFill>
            <a:blip r:embed="rId16" cstate="screen"/>
            <a:stretch>
              <a:fillRect/>
            </a:stretch>
          </p:blipFill>
          <p:spPr>
            <a:xfrm rot="2167574">
              <a:off x="4260196" y="2727976"/>
              <a:ext cx="498066" cy="981456"/>
            </a:xfrm>
            <a:prstGeom prst="rect">
              <a:avLst/>
            </a:prstGeom>
          </p:spPr>
        </p:pic>
        <p:pic>
          <p:nvPicPr>
            <p:cNvPr id="506" name="图片 505"/>
            <p:cNvPicPr>
              <a:picLocks noChangeAspect="1"/>
            </p:cNvPicPr>
            <p:nvPr/>
          </p:nvPicPr>
          <p:blipFill>
            <a:blip r:embed="rId17" cstate="screen"/>
            <a:stretch>
              <a:fillRect/>
            </a:stretch>
          </p:blipFill>
          <p:spPr>
            <a:xfrm>
              <a:off x="5615334" y="2349889"/>
              <a:ext cx="723900" cy="1303188"/>
            </a:xfrm>
            <a:prstGeom prst="rect">
              <a:avLst/>
            </a:prstGeom>
          </p:spPr>
        </p:pic>
        <p:sp>
          <p:nvSpPr>
            <p:cNvPr id="507" name="矩形: 圆角 506"/>
            <p:cNvSpPr/>
            <p:nvPr/>
          </p:nvSpPr>
          <p:spPr>
            <a:xfrm rot="20700000">
              <a:off x="1392969" y="4299648"/>
              <a:ext cx="657816" cy="238196"/>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bIns="36000" rtlCol="0" anchor="ct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en-US"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10</a:t>
              </a:r>
              <a:r>
                <a:rPr kumimoji="0" lang="en-US" altLang="zh-CN" sz="1200" b="1" i="0" u="none" strike="noStrike" kern="1200" cap="none" spc="0" normalizeH="0" baseline="30000" noProof="0" dirty="0">
                  <a:ln>
                    <a:noFill/>
                  </a:ln>
                  <a:solidFill>
                    <a:srgbClr val="31FFFF"/>
                  </a:solidFill>
                  <a:effectLst/>
                  <a:uLnTx/>
                  <a:uFillTx/>
                  <a:latin typeface="Microsoft YaHei" panose="020B0503020204020204" pitchFamily="34" charset="-122"/>
                  <a:ea typeface="Microsoft YaHei" panose="020B0503020204020204" pitchFamily="34" charset="-122"/>
                </a:rPr>
                <a:t>-18 </a:t>
              </a:r>
              <a:r>
                <a:rPr kumimoji="0" lang="en-US" altLang="zh-CN"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m</a:t>
              </a:r>
              <a:endParaRPr kumimoji="0" lang="en-US" altLang="en-US"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endParaRPr>
            </a:p>
          </p:txBody>
        </p:sp>
        <p:sp>
          <p:nvSpPr>
            <p:cNvPr id="508" name="矩形: 圆角 507"/>
            <p:cNvSpPr/>
            <p:nvPr/>
          </p:nvSpPr>
          <p:spPr>
            <a:xfrm rot="308201">
              <a:off x="10714997" y="3547993"/>
              <a:ext cx="657816" cy="238196"/>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none" bIns="36000" rtlCol="0" anchor="ct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en-US"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10</a:t>
              </a:r>
              <a:r>
                <a:rPr kumimoji="0" lang="en-US" altLang="zh-CN" sz="1200" b="1" i="0" u="none" strike="noStrike" kern="1200" cap="none" spc="0" normalizeH="0" baseline="30000" noProof="0" dirty="0">
                  <a:ln>
                    <a:noFill/>
                  </a:ln>
                  <a:solidFill>
                    <a:srgbClr val="31FFFF"/>
                  </a:solidFill>
                  <a:effectLst/>
                  <a:uLnTx/>
                  <a:uFillTx/>
                  <a:latin typeface="Microsoft YaHei" panose="020B0503020204020204" pitchFamily="34" charset="-122"/>
                  <a:ea typeface="Microsoft YaHei" panose="020B0503020204020204" pitchFamily="34" charset="-122"/>
                </a:rPr>
                <a:t>26 </a:t>
              </a:r>
              <a:r>
                <a:rPr kumimoji="0" lang="en-US" altLang="zh-CN"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m</a:t>
              </a:r>
              <a:endParaRPr kumimoji="0" lang="en-US" altLang="en-US" sz="12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endParaRPr>
            </a:p>
          </p:txBody>
        </p:sp>
        <p:cxnSp>
          <p:nvCxnSpPr>
            <p:cNvPr id="509" name="直接连接符 508"/>
            <p:cNvCxnSpPr/>
            <p:nvPr/>
          </p:nvCxnSpPr>
          <p:spPr>
            <a:xfrm>
              <a:off x="1769956" y="4521851"/>
              <a:ext cx="15081" cy="54769"/>
            </a:xfrm>
            <a:prstGeom prst="line">
              <a:avLst/>
            </a:prstGeom>
            <a:ln w="9525">
              <a:solidFill>
                <a:srgbClr val="31FFFF"/>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flipH="1">
              <a:off x="11029361" y="3779381"/>
              <a:ext cx="7189" cy="76472"/>
            </a:xfrm>
            <a:prstGeom prst="line">
              <a:avLst/>
            </a:prstGeom>
            <a:ln w="9525">
              <a:solidFill>
                <a:srgbClr val="31FFFF"/>
              </a:solidFill>
            </a:ln>
          </p:spPr>
          <p:style>
            <a:lnRef idx="1">
              <a:schemeClr val="accent1"/>
            </a:lnRef>
            <a:fillRef idx="0">
              <a:schemeClr val="accent1"/>
            </a:fillRef>
            <a:effectRef idx="0">
              <a:schemeClr val="accent1"/>
            </a:effectRef>
            <a:fontRef idx="minor">
              <a:schemeClr val="tx1"/>
            </a:fontRef>
          </p:style>
        </p:cxnSp>
        <p:pic>
          <p:nvPicPr>
            <p:cNvPr id="511" name="图片 510"/>
            <p:cNvPicPr>
              <a:picLocks noChangeAspect="1"/>
            </p:cNvPicPr>
            <p:nvPr/>
          </p:nvPicPr>
          <p:blipFill>
            <a:blip r:embed="rId18" cstate="screen"/>
            <a:srcRect/>
            <a:stretch>
              <a:fillRect/>
            </a:stretch>
          </p:blipFill>
          <p:spPr>
            <a:xfrm>
              <a:off x="1727223" y="3089507"/>
              <a:ext cx="895328" cy="902072"/>
            </a:xfrm>
            <a:prstGeom prst="rect">
              <a:avLst/>
            </a:prstGeom>
          </p:spPr>
        </p:pic>
        <p:sp>
          <p:nvSpPr>
            <p:cNvPr id="65" name="文本框 64"/>
            <p:cNvSpPr txBox="1"/>
            <p:nvPr/>
          </p:nvSpPr>
          <p:spPr>
            <a:xfrm>
              <a:off x="1914634" y="4414388"/>
              <a:ext cx="917080" cy="33207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400" b="1" dirty="0">
                  <a:solidFill>
                    <a:prstClr val="white"/>
                  </a:solidFill>
                  <a:latin typeface="Microsoft YaHei" panose="020B0503020204020204" pitchFamily="34" charset="-122"/>
                  <a:ea typeface="Microsoft YaHei" panose="020B0503020204020204" pitchFamily="34" charset="-122"/>
                  <a:cs typeface="思源宋体 CN Heavy" panose="02020900000000000000" charset="-122"/>
                  <a:sym typeface="+mn-ea"/>
                </a:rPr>
                <a:t>核子</a:t>
              </a: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grpSp>
      <p:sp>
        <p:nvSpPr>
          <p:cNvPr id="20" name="矩形 19"/>
          <p:cNvSpPr/>
          <p:nvPr/>
        </p:nvSpPr>
        <p:spPr>
          <a:xfrm>
            <a:off x="0" y="0"/>
            <a:ext cx="12192000" cy="730338"/>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5" name="组合 4"/>
          <p:cNvGrpSpPr/>
          <p:nvPr/>
        </p:nvGrpSpPr>
        <p:grpSpPr>
          <a:xfrm>
            <a:off x="397535" y="697706"/>
            <a:ext cx="11794465" cy="65264"/>
            <a:chOff x="397535" y="697706"/>
            <a:chExt cx="11794465" cy="65264"/>
          </a:xfrm>
        </p:grpSpPr>
        <p:cxnSp>
          <p:nvCxnSpPr>
            <p:cNvPr id="7" name="直接连接符 6"/>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8" name="任意多边形: 形状 7"/>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cxnSp>
        <p:nvCxnSpPr>
          <p:cNvPr id="483" name="直接连接符 482"/>
          <p:cNvCxnSpPr/>
          <p:nvPr/>
        </p:nvCxnSpPr>
        <p:spPr>
          <a:xfrm>
            <a:off x="1769956" y="4521851"/>
            <a:ext cx="15081" cy="54769"/>
          </a:xfrm>
          <a:prstGeom prst="line">
            <a:avLst/>
          </a:prstGeom>
          <a:ln w="9525">
            <a:solidFill>
              <a:srgbClr val="31FFFF"/>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19" cstate="screen"/>
          <a:srcRect/>
          <a:stretch>
            <a:fillRect/>
          </a:stretch>
        </p:blipFill>
        <p:spPr>
          <a:xfrm>
            <a:off x="9832177" y="4045502"/>
            <a:ext cx="936000" cy="936000"/>
          </a:xfrm>
          <a:prstGeom prst="ellipse">
            <a:avLst/>
          </a:prstGeom>
          <a:ln>
            <a:solidFill>
              <a:schemeClr val="bg1"/>
            </a:solidFill>
          </a:ln>
        </p:spPr>
      </p:pic>
      <p:pic>
        <p:nvPicPr>
          <p:cNvPr id="13" name="图片 12"/>
          <p:cNvPicPr>
            <a:picLocks noChangeAspect="1"/>
          </p:cNvPicPr>
          <p:nvPr/>
        </p:nvPicPr>
        <p:blipFill>
          <a:blip r:embed="rId20" cstate="screen"/>
          <a:srcRect/>
          <a:stretch>
            <a:fillRect/>
          </a:stretch>
        </p:blipFill>
        <p:spPr>
          <a:xfrm>
            <a:off x="4402544" y="4181870"/>
            <a:ext cx="936000" cy="936000"/>
          </a:xfrm>
          <a:prstGeom prst="ellipse">
            <a:avLst/>
          </a:prstGeom>
          <a:ln>
            <a:solidFill>
              <a:schemeClr val="bg1"/>
            </a:solidFill>
          </a:ln>
        </p:spPr>
      </p:pic>
      <p:pic>
        <p:nvPicPr>
          <p:cNvPr id="14" name="图片 13"/>
          <p:cNvPicPr>
            <a:picLocks noChangeAspect="1"/>
          </p:cNvPicPr>
          <p:nvPr/>
        </p:nvPicPr>
        <p:blipFill>
          <a:blip r:embed="rId21" cstate="screen"/>
          <a:srcRect/>
          <a:stretch>
            <a:fillRect/>
          </a:stretch>
        </p:blipFill>
        <p:spPr>
          <a:xfrm>
            <a:off x="6734919" y="3930933"/>
            <a:ext cx="936000" cy="936000"/>
          </a:xfrm>
          <a:prstGeom prst="ellipse">
            <a:avLst/>
          </a:prstGeom>
          <a:ln>
            <a:solidFill>
              <a:schemeClr val="bg1"/>
            </a:solidFill>
          </a:ln>
        </p:spPr>
      </p:pic>
      <p:grpSp>
        <p:nvGrpSpPr>
          <p:cNvPr id="19" name="组合 18"/>
          <p:cNvGrpSpPr>
            <a:grpSpLocks noChangeAspect="1"/>
          </p:cNvGrpSpPr>
          <p:nvPr/>
        </p:nvGrpSpPr>
        <p:grpSpPr>
          <a:xfrm>
            <a:off x="2095282" y="4660392"/>
            <a:ext cx="936000" cy="936000"/>
            <a:chOff x="2039539" y="5100402"/>
            <a:chExt cx="480584" cy="480584"/>
          </a:xfrm>
        </p:grpSpPr>
        <p:sp>
          <p:nvSpPr>
            <p:cNvPr id="15" name="椭圆 14"/>
            <p:cNvSpPr/>
            <p:nvPr/>
          </p:nvSpPr>
          <p:spPr>
            <a:xfrm>
              <a:off x="2039539" y="5100402"/>
              <a:ext cx="480584" cy="480584"/>
            </a:xfrm>
            <a:prstGeom prst="ellipse">
              <a:avLst/>
            </a:prstGeom>
            <a:solidFill>
              <a:srgbClr val="06254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Microsoft YaHei" panose="020B0503020204020204" pitchFamily="34" charset="-122"/>
                <a:ea typeface="Microsoft YaHei" panose="020B0503020204020204" pitchFamily="34" charset="-122"/>
              </a:endParaRPr>
            </a:p>
          </p:txBody>
        </p:sp>
        <p:pic>
          <p:nvPicPr>
            <p:cNvPr id="16" name="图片 15"/>
            <p:cNvPicPr>
              <a:picLocks noChangeAspect="1"/>
            </p:cNvPicPr>
            <p:nvPr/>
          </p:nvPicPr>
          <p:blipFill>
            <a:blip r:embed="rId22" cstate="screen"/>
            <a:stretch>
              <a:fillRect/>
            </a:stretch>
          </p:blipFill>
          <p:spPr>
            <a:xfrm>
              <a:off x="2072086" y="5191496"/>
              <a:ext cx="428908" cy="297645"/>
            </a:xfrm>
            <a:prstGeom prst="rect">
              <a:avLst/>
            </a:prstGeom>
          </p:spPr>
        </p:pic>
      </p:grpSp>
      <p:sp>
        <p:nvSpPr>
          <p:cNvPr id="10" name="灯片编号占位符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white">
                    <a:alpha val="50000"/>
                  </a:prstClr>
                </a:solidFill>
                <a:effectLst/>
                <a:uLnTx/>
                <a:uFillTx/>
                <a:latin typeface="Microsoft YaHei" panose="020B0503020204020204" pitchFamily="34" charset="-122"/>
                <a:ea typeface="Microsoft YaHei" panose="020B0503020204020204" pitchFamily="34" charset="-122"/>
              </a:rPr>
            </a:fld>
            <a:endParaRPr kumimoji="0" lang="en-US"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grpSp>
        <p:nvGrpSpPr>
          <p:cNvPr id="24" name="组合 23"/>
          <p:cNvGrpSpPr/>
          <p:nvPr/>
        </p:nvGrpSpPr>
        <p:grpSpPr>
          <a:xfrm>
            <a:off x="1995202" y="1025580"/>
            <a:ext cx="4969309" cy="670633"/>
            <a:chOff x="553048" y="843419"/>
            <a:chExt cx="4969309" cy="670633"/>
          </a:xfrm>
        </p:grpSpPr>
        <p:sp>
          <p:nvSpPr>
            <p:cNvPr id="26" name="文本框 25"/>
            <p:cNvSpPr txBox="1"/>
            <p:nvPr/>
          </p:nvSpPr>
          <p:spPr>
            <a:xfrm>
              <a:off x="553048" y="1206275"/>
              <a:ext cx="4969309"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物质世界最</a:t>
              </a:r>
              <a:r>
                <a:rPr kumimoji="0" lang="zh-CN" altLang="en-US" sz="20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基本的组份</a:t>
              </a:r>
              <a:r>
                <a:rPr kumimoji="0" lang="en-US" altLang="zh-CN" sz="20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 (</a:t>
              </a:r>
              <a:r>
                <a:rPr kumimoji="0" lang="zh-CN" altLang="en-US" sz="20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基本粒子</a:t>
              </a:r>
              <a:r>
                <a:rPr kumimoji="0" lang="en-US" altLang="zh-CN" sz="20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a:t>
              </a:r>
              <a:r>
                <a:rPr lang="en-US" altLang="zh-CN" sz="20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是什么？</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27" name="文本框 26"/>
            <p:cNvSpPr txBox="1"/>
            <p:nvPr/>
          </p:nvSpPr>
          <p:spPr>
            <a:xfrm>
              <a:off x="553048" y="843419"/>
              <a:ext cx="1795363"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基本科学问题：</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grpSp>
        <p:nvGrpSpPr>
          <p:cNvPr id="39" name="组合 38"/>
          <p:cNvGrpSpPr/>
          <p:nvPr/>
        </p:nvGrpSpPr>
        <p:grpSpPr>
          <a:xfrm>
            <a:off x="409091" y="1420697"/>
            <a:ext cx="10427075" cy="1400851"/>
            <a:chOff x="409091" y="-2408353"/>
            <a:chExt cx="10427075" cy="1400851"/>
          </a:xfrm>
        </p:grpSpPr>
        <p:sp>
          <p:nvSpPr>
            <p:cNvPr id="33" name="任意多边形: 形状 32"/>
            <p:cNvSpPr/>
            <p:nvPr/>
          </p:nvSpPr>
          <p:spPr>
            <a:xfrm>
              <a:off x="1355834" y="-2408353"/>
              <a:ext cx="9480332" cy="1267886"/>
            </a:xfrm>
            <a:custGeom>
              <a:avLst/>
              <a:gdLst>
                <a:gd name="connsiteX0" fmla="*/ 11980404 w 12193200"/>
                <a:gd name="connsiteY0" fmla="*/ 0 h 5655017"/>
                <a:gd name="connsiteX1" fmla="*/ 12193200 w 12193200"/>
                <a:gd name="connsiteY1" fmla="*/ 0 h 5655017"/>
                <a:gd name="connsiteX2" fmla="*/ 12193200 w 12193200"/>
                <a:gd name="connsiteY2" fmla="*/ 3568682 h 5655017"/>
                <a:gd name="connsiteX3" fmla="*/ 12063552 w 12193200"/>
                <a:gd name="connsiteY3" fmla="*/ 3530710 h 5655017"/>
                <a:gd name="connsiteX4" fmla="*/ 6248205 w 12193200"/>
                <a:gd name="connsiteY4" fmla="*/ 3351073 h 5655017"/>
                <a:gd name="connsiteX5" fmla="*/ 81215 w 12193200"/>
                <a:gd name="connsiteY5" fmla="*/ 5587679 h 5655017"/>
                <a:gd name="connsiteX6" fmla="*/ 0 w 12193200"/>
                <a:gd name="connsiteY6" fmla="*/ 5655017 h 5655017"/>
                <a:gd name="connsiteX7" fmla="*/ 0 w 12193200"/>
                <a:gd name="connsiteY7" fmla="*/ 1920814 h 5655017"/>
                <a:gd name="connsiteX8" fmla="*/ 128449 w 12193200"/>
                <a:gd name="connsiteY8" fmla="*/ 1958434 h 5655017"/>
                <a:gd name="connsiteX9" fmla="*/ 5943797 w 12193200"/>
                <a:gd name="connsiteY9" fmla="*/ 2138071 h 5655017"/>
                <a:gd name="connsiteX10" fmla="*/ 11913926 w 12193200"/>
                <a:gd name="connsiteY10" fmla="*/ 50240 h 5655017"/>
                <a:gd name="connsiteX0-1" fmla="*/ 6248205 w 12193200"/>
                <a:gd name="connsiteY0-2" fmla="*/ 3351073 h 5655017"/>
                <a:gd name="connsiteX1-3" fmla="*/ 81215 w 12193200"/>
                <a:gd name="connsiteY1-4" fmla="*/ 5587679 h 5655017"/>
                <a:gd name="connsiteX2-5" fmla="*/ 0 w 12193200"/>
                <a:gd name="connsiteY2-6" fmla="*/ 5655017 h 5655017"/>
                <a:gd name="connsiteX3-7" fmla="*/ 0 w 12193200"/>
                <a:gd name="connsiteY3-8" fmla="*/ 1920814 h 5655017"/>
                <a:gd name="connsiteX4-9" fmla="*/ 128449 w 12193200"/>
                <a:gd name="connsiteY4-10" fmla="*/ 1958434 h 5655017"/>
                <a:gd name="connsiteX5-11" fmla="*/ 5943797 w 12193200"/>
                <a:gd name="connsiteY5-12" fmla="*/ 2138071 h 5655017"/>
                <a:gd name="connsiteX6-13" fmla="*/ 11913926 w 12193200"/>
                <a:gd name="connsiteY6-14" fmla="*/ 50240 h 5655017"/>
                <a:gd name="connsiteX7-15" fmla="*/ 11980404 w 12193200"/>
                <a:gd name="connsiteY7-16" fmla="*/ 0 h 5655017"/>
                <a:gd name="connsiteX8-17" fmla="*/ 12193200 w 12193200"/>
                <a:gd name="connsiteY8-18" fmla="*/ 0 h 5655017"/>
                <a:gd name="connsiteX9-19" fmla="*/ 12193200 w 12193200"/>
                <a:gd name="connsiteY9-20" fmla="*/ 3568682 h 5655017"/>
                <a:gd name="connsiteX10-21" fmla="*/ 12063552 w 12193200"/>
                <a:gd name="connsiteY10-22" fmla="*/ 3530710 h 5655017"/>
                <a:gd name="connsiteX11" fmla="*/ 6339645 w 12193200"/>
                <a:gd name="connsiteY11" fmla="*/ 3483708 h 5655017"/>
                <a:gd name="connsiteX0-23" fmla="*/ 6248205 w 12193200"/>
                <a:gd name="connsiteY0-24" fmla="*/ 3351073 h 5674119"/>
                <a:gd name="connsiteX1-25" fmla="*/ 0 w 12193200"/>
                <a:gd name="connsiteY1-26" fmla="*/ 5655017 h 5674119"/>
                <a:gd name="connsiteX2-27" fmla="*/ 0 w 12193200"/>
                <a:gd name="connsiteY2-28" fmla="*/ 1920814 h 5674119"/>
                <a:gd name="connsiteX3-29" fmla="*/ 128449 w 12193200"/>
                <a:gd name="connsiteY3-30" fmla="*/ 1958434 h 5674119"/>
                <a:gd name="connsiteX4-31" fmla="*/ 5943797 w 12193200"/>
                <a:gd name="connsiteY4-32" fmla="*/ 2138071 h 5674119"/>
                <a:gd name="connsiteX5-33" fmla="*/ 11913926 w 12193200"/>
                <a:gd name="connsiteY5-34" fmla="*/ 50240 h 5674119"/>
                <a:gd name="connsiteX6-35" fmla="*/ 11980404 w 12193200"/>
                <a:gd name="connsiteY6-36" fmla="*/ 0 h 5674119"/>
                <a:gd name="connsiteX7-37" fmla="*/ 12193200 w 12193200"/>
                <a:gd name="connsiteY7-38" fmla="*/ 0 h 5674119"/>
                <a:gd name="connsiteX8-39" fmla="*/ 12193200 w 12193200"/>
                <a:gd name="connsiteY8-40" fmla="*/ 3568682 h 5674119"/>
                <a:gd name="connsiteX9-41" fmla="*/ 12063552 w 12193200"/>
                <a:gd name="connsiteY9-42" fmla="*/ 3530710 h 5674119"/>
                <a:gd name="connsiteX10-43" fmla="*/ 6339645 w 12193200"/>
                <a:gd name="connsiteY10-44" fmla="*/ 3483708 h 5674119"/>
                <a:gd name="connsiteX0-45" fmla="*/ 6248205 w 12193200"/>
                <a:gd name="connsiteY0-46" fmla="*/ 3351073 h 5674119"/>
                <a:gd name="connsiteX1-47" fmla="*/ 0 w 12193200"/>
                <a:gd name="connsiteY1-48" fmla="*/ 5655017 h 5674119"/>
                <a:gd name="connsiteX2-49" fmla="*/ 0 w 12193200"/>
                <a:gd name="connsiteY2-50" fmla="*/ 1920814 h 5674119"/>
                <a:gd name="connsiteX3-51" fmla="*/ 128449 w 12193200"/>
                <a:gd name="connsiteY3-52" fmla="*/ 1958434 h 5674119"/>
                <a:gd name="connsiteX4-53" fmla="*/ 5943797 w 12193200"/>
                <a:gd name="connsiteY4-54" fmla="*/ 2138071 h 5674119"/>
                <a:gd name="connsiteX5-55" fmla="*/ 11913926 w 12193200"/>
                <a:gd name="connsiteY5-56" fmla="*/ 50240 h 5674119"/>
                <a:gd name="connsiteX6-57" fmla="*/ 11980404 w 12193200"/>
                <a:gd name="connsiteY6-58" fmla="*/ 0 h 5674119"/>
                <a:gd name="connsiteX7-59" fmla="*/ 12193200 w 12193200"/>
                <a:gd name="connsiteY7-60" fmla="*/ 0 h 5674119"/>
                <a:gd name="connsiteX8-61" fmla="*/ 12193200 w 12193200"/>
                <a:gd name="connsiteY8-62" fmla="*/ 3568682 h 5674119"/>
                <a:gd name="connsiteX9-63" fmla="*/ 12063552 w 12193200"/>
                <a:gd name="connsiteY9-64" fmla="*/ 3530710 h 5674119"/>
                <a:gd name="connsiteX0-65" fmla="*/ 0 w 12193200"/>
                <a:gd name="connsiteY0-66" fmla="*/ 5655017 h 5655017"/>
                <a:gd name="connsiteX1-67" fmla="*/ 0 w 12193200"/>
                <a:gd name="connsiteY1-68" fmla="*/ 1920814 h 5655017"/>
                <a:gd name="connsiteX2-69" fmla="*/ 128449 w 12193200"/>
                <a:gd name="connsiteY2-70" fmla="*/ 1958434 h 5655017"/>
                <a:gd name="connsiteX3-71" fmla="*/ 5943797 w 12193200"/>
                <a:gd name="connsiteY3-72" fmla="*/ 2138071 h 5655017"/>
                <a:gd name="connsiteX4-73" fmla="*/ 11913926 w 12193200"/>
                <a:gd name="connsiteY4-74" fmla="*/ 50240 h 5655017"/>
                <a:gd name="connsiteX5-75" fmla="*/ 11980404 w 12193200"/>
                <a:gd name="connsiteY5-76" fmla="*/ 0 h 5655017"/>
                <a:gd name="connsiteX6-77" fmla="*/ 12193200 w 12193200"/>
                <a:gd name="connsiteY6-78" fmla="*/ 0 h 5655017"/>
                <a:gd name="connsiteX7-79" fmla="*/ 12193200 w 12193200"/>
                <a:gd name="connsiteY7-80" fmla="*/ 3568682 h 5655017"/>
                <a:gd name="connsiteX8-81" fmla="*/ 12063552 w 12193200"/>
                <a:gd name="connsiteY8-82" fmla="*/ 3530710 h 5655017"/>
                <a:gd name="connsiteX0-83" fmla="*/ 0 w 12193200"/>
                <a:gd name="connsiteY0-84" fmla="*/ 5655017 h 5655017"/>
                <a:gd name="connsiteX1-85" fmla="*/ 0 w 12193200"/>
                <a:gd name="connsiteY1-86" fmla="*/ 1920814 h 5655017"/>
                <a:gd name="connsiteX2-87" fmla="*/ 128449 w 12193200"/>
                <a:gd name="connsiteY2-88" fmla="*/ 1958434 h 5655017"/>
                <a:gd name="connsiteX3-89" fmla="*/ 5943797 w 12193200"/>
                <a:gd name="connsiteY3-90" fmla="*/ 2138071 h 5655017"/>
                <a:gd name="connsiteX4-91" fmla="*/ 11913926 w 12193200"/>
                <a:gd name="connsiteY4-92" fmla="*/ 50240 h 5655017"/>
                <a:gd name="connsiteX5-93" fmla="*/ 11980404 w 12193200"/>
                <a:gd name="connsiteY5-94" fmla="*/ 0 h 5655017"/>
                <a:gd name="connsiteX6-95" fmla="*/ 12193200 w 12193200"/>
                <a:gd name="connsiteY6-96" fmla="*/ 0 h 5655017"/>
                <a:gd name="connsiteX7-97" fmla="*/ 12063552 w 12193200"/>
                <a:gd name="connsiteY7-98" fmla="*/ 3530710 h 5655017"/>
                <a:gd name="connsiteX0-99" fmla="*/ 0 w 12193200"/>
                <a:gd name="connsiteY0-100" fmla="*/ 5655017 h 5655017"/>
                <a:gd name="connsiteX1-101" fmla="*/ 0 w 12193200"/>
                <a:gd name="connsiteY1-102" fmla="*/ 1920814 h 5655017"/>
                <a:gd name="connsiteX2-103" fmla="*/ 128449 w 12193200"/>
                <a:gd name="connsiteY2-104" fmla="*/ 1958434 h 5655017"/>
                <a:gd name="connsiteX3-105" fmla="*/ 5943797 w 12193200"/>
                <a:gd name="connsiteY3-106" fmla="*/ 2138071 h 5655017"/>
                <a:gd name="connsiteX4-107" fmla="*/ 11913926 w 12193200"/>
                <a:gd name="connsiteY4-108" fmla="*/ 50240 h 5655017"/>
                <a:gd name="connsiteX5-109" fmla="*/ 11980404 w 12193200"/>
                <a:gd name="connsiteY5-110" fmla="*/ 0 h 5655017"/>
                <a:gd name="connsiteX6-111" fmla="*/ 12193200 w 12193200"/>
                <a:gd name="connsiteY6-112" fmla="*/ 0 h 5655017"/>
                <a:gd name="connsiteX0-113" fmla="*/ 0 w 12193200"/>
                <a:gd name="connsiteY0-114" fmla="*/ 1920814 h 2330755"/>
                <a:gd name="connsiteX1-115" fmla="*/ 128449 w 12193200"/>
                <a:gd name="connsiteY1-116" fmla="*/ 1958434 h 2330755"/>
                <a:gd name="connsiteX2-117" fmla="*/ 5943797 w 12193200"/>
                <a:gd name="connsiteY2-118" fmla="*/ 2138071 h 2330755"/>
                <a:gd name="connsiteX3-119" fmla="*/ 11913926 w 12193200"/>
                <a:gd name="connsiteY3-120" fmla="*/ 50240 h 2330755"/>
                <a:gd name="connsiteX4-121" fmla="*/ 11980404 w 12193200"/>
                <a:gd name="connsiteY4-122" fmla="*/ 0 h 2330755"/>
                <a:gd name="connsiteX5-123" fmla="*/ 12193200 w 12193200"/>
                <a:gd name="connsiteY5-124" fmla="*/ 0 h 2330755"/>
                <a:gd name="connsiteX0-125" fmla="*/ 0 w 12064751"/>
                <a:gd name="connsiteY0-126" fmla="*/ 1958434 h 2330755"/>
                <a:gd name="connsiteX1-127" fmla="*/ 5815348 w 12064751"/>
                <a:gd name="connsiteY1-128" fmla="*/ 2138071 h 2330755"/>
                <a:gd name="connsiteX2-129" fmla="*/ 11785477 w 12064751"/>
                <a:gd name="connsiteY2-130" fmla="*/ 50240 h 2330755"/>
                <a:gd name="connsiteX3-131" fmla="*/ 11851955 w 12064751"/>
                <a:gd name="connsiteY3-132" fmla="*/ 0 h 2330755"/>
                <a:gd name="connsiteX4-133" fmla="*/ 12064751 w 12064751"/>
                <a:gd name="connsiteY4-134" fmla="*/ 0 h 2330755"/>
                <a:gd name="connsiteX0-135" fmla="*/ 0 w 11851955"/>
                <a:gd name="connsiteY0-136" fmla="*/ 1958434 h 2330755"/>
                <a:gd name="connsiteX1-137" fmla="*/ 5815348 w 11851955"/>
                <a:gd name="connsiteY1-138" fmla="*/ 2138071 h 2330755"/>
                <a:gd name="connsiteX2-139" fmla="*/ 11785477 w 11851955"/>
                <a:gd name="connsiteY2-140" fmla="*/ 50240 h 2330755"/>
                <a:gd name="connsiteX3-141" fmla="*/ 11851955 w 11851955"/>
                <a:gd name="connsiteY3-142" fmla="*/ 0 h 2330755"/>
              </a:gdLst>
              <a:ahLst/>
              <a:cxnLst>
                <a:cxn ang="0">
                  <a:pos x="connsiteX0-1" y="connsiteY0-2"/>
                </a:cxn>
                <a:cxn ang="0">
                  <a:pos x="connsiteX1-3" y="connsiteY1-4"/>
                </a:cxn>
                <a:cxn ang="0">
                  <a:pos x="connsiteX2-5" y="connsiteY2-6"/>
                </a:cxn>
                <a:cxn ang="0">
                  <a:pos x="connsiteX3-7" y="connsiteY3-8"/>
                </a:cxn>
              </a:cxnLst>
              <a:rect l="l" t="t" r="r" b="b"/>
              <a:pathLst>
                <a:path w="11851955" h="2330755">
                  <a:moveTo>
                    <a:pt x="0" y="1958434"/>
                  </a:moveTo>
                  <a:cubicBezTo>
                    <a:pt x="1488881" y="2365835"/>
                    <a:pt x="3566174" y="2458720"/>
                    <a:pt x="5815348" y="2138071"/>
                  </a:cubicBezTo>
                  <a:cubicBezTo>
                    <a:pt x="8329130" y="1779699"/>
                    <a:pt x="10492413" y="985343"/>
                    <a:pt x="11785477" y="50240"/>
                  </a:cubicBezTo>
                  <a:lnTo>
                    <a:pt x="11851955" y="0"/>
                  </a:lnTo>
                </a:path>
              </a:pathLst>
            </a:custGeom>
            <a:ln w="12700">
              <a:gradFill flip="none" rotWithShape="1">
                <a:gsLst>
                  <a:gs pos="14000">
                    <a:srgbClr val="31FFFF"/>
                  </a:gs>
                  <a:gs pos="46000">
                    <a:srgbClr val="093B77">
                      <a:alpha val="0"/>
                    </a:srgbClr>
                  </a:gs>
                  <a:gs pos="77000">
                    <a:srgbClr val="31FFFF">
                      <a:alpha val="0"/>
                    </a:srgbClr>
                  </a:gs>
                </a:gsLst>
                <a:lin ang="0" scaled="1"/>
                <a:tileRect/>
              </a:gradFill>
              <a:prstDash val="lgDash"/>
              <a:headEnd type="triangle"/>
              <a:tailEnd type="non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nvGrpSpPr>
            <p:cNvPr id="38" name="组合 37"/>
            <p:cNvGrpSpPr/>
            <p:nvPr/>
          </p:nvGrpSpPr>
          <p:grpSpPr>
            <a:xfrm>
              <a:off x="409091" y="-1865946"/>
              <a:ext cx="5206070" cy="858444"/>
              <a:chOff x="409091" y="-1865946"/>
              <a:chExt cx="5206070" cy="858444"/>
            </a:xfrm>
          </p:grpSpPr>
          <p:sp>
            <p:nvSpPr>
              <p:cNvPr id="37" name="文本框 36"/>
              <p:cNvSpPr txBox="1"/>
              <p:nvPr/>
            </p:nvSpPr>
            <p:spPr>
              <a:xfrm rot="21120000">
                <a:off x="1489425" y="-1865946"/>
                <a:ext cx="4125736" cy="858444"/>
              </a:xfrm>
              <a:custGeom>
                <a:avLst/>
                <a:gdLst/>
                <a:ahLst/>
                <a:cxnLst/>
                <a:rect l="l" t="t" r="r" b="b"/>
                <a:pathLst>
                  <a:path w="4125736" h="858444">
                    <a:moveTo>
                      <a:pt x="3291595" y="752501"/>
                    </a:moveTo>
                    <a:lnTo>
                      <a:pt x="3256298" y="749392"/>
                    </a:lnTo>
                    <a:cubicBezTo>
                      <a:pt x="3247494" y="759020"/>
                      <a:pt x="3240400" y="765738"/>
                      <a:pt x="3235017" y="769548"/>
                    </a:cubicBezTo>
                    <a:lnTo>
                      <a:pt x="3282295" y="772106"/>
                    </a:lnTo>
                    <a:lnTo>
                      <a:pt x="3275583" y="762335"/>
                    </a:lnTo>
                    <a:close/>
                    <a:moveTo>
                      <a:pt x="2828717" y="675663"/>
                    </a:moveTo>
                    <a:cubicBezTo>
                      <a:pt x="2827155" y="684075"/>
                      <a:pt x="2826374" y="688281"/>
                      <a:pt x="2826374" y="688281"/>
                    </a:cubicBezTo>
                    <a:cubicBezTo>
                      <a:pt x="2825169" y="694893"/>
                      <a:pt x="2823561" y="701000"/>
                      <a:pt x="2821549" y="706601"/>
                    </a:cubicBezTo>
                    <a:lnTo>
                      <a:pt x="2887377" y="745077"/>
                    </a:lnTo>
                    <a:lnTo>
                      <a:pt x="2869235" y="771328"/>
                    </a:lnTo>
                    <a:cubicBezTo>
                      <a:pt x="2856290" y="762354"/>
                      <a:pt x="2834652" y="748873"/>
                      <a:pt x="2804319" y="730885"/>
                    </a:cubicBezTo>
                    <a:cubicBezTo>
                      <a:pt x="2796888" y="736948"/>
                      <a:pt x="2787245" y="741881"/>
                      <a:pt x="2775390" y="745683"/>
                    </a:cubicBezTo>
                    <a:cubicBezTo>
                      <a:pt x="2763536" y="749484"/>
                      <a:pt x="2748090" y="752843"/>
                      <a:pt x="2729051" y="755757"/>
                    </a:cubicBezTo>
                    <a:lnTo>
                      <a:pt x="2720541" y="725122"/>
                    </a:lnTo>
                    <a:cubicBezTo>
                      <a:pt x="2740017" y="722410"/>
                      <a:pt x="2754525" y="719559"/>
                      <a:pt x="2764064" y="716571"/>
                    </a:cubicBezTo>
                    <a:cubicBezTo>
                      <a:pt x="2773602" y="713581"/>
                      <a:pt x="2780563" y="709650"/>
                      <a:pt x="2784947" y="704776"/>
                    </a:cubicBezTo>
                    <a:cubicBezTo>
                      <a:pt x="2789331" y="699903"/>
                      <a:pt x="2792590" y="692755"/>
                      <a:pt x="2794726" y="683334"/>
                    </a:cubicBezTo>
                    <a:cubicBezTo>
                      <a:pt x="2795216" y="681702"/>
                      <a:pt x="2795678" y="679645"/>
                      <a:pt x="2796111" y="677163"/>
                    </a:cubicBezTo>
                    <a:cubicBezTo>
                      <a:pt x="2796544" y="674682"/>
                      <a:pt x="2796812" y="672986"/>
                      <a:pt x="2796914" y="672078"/>
                    </a:cubicBezTo>
                    <a:close/>
                    <a:moveTo>
                      <a:pt x="2937954" y="687328"/>
                    </a:moveTo>
                    <a:lnTo>
                      <a:pt x="2952738" y="693405"/>
                    </a:lnTo>
                    <a:lnTo>
                      <a:pt x="2968227" y="699324"/>
                    </a:lnTo>
                    <a:lnTo>
                      <a:pt x="2936202" y="775834"/>
                    </a:lnTo>
                    <a:lnTo>
                      <a:pt x="2905520" y="763338"/>
                    </a:lnTo>
                    <a:close/>
                    <a:moveTo>
                      <a:pt x="3670028" y="786100"/>
                    </a:moveTo>
                    <a:lnTo>
                      <a:pt x="3669753" y="818841"/>
                    </a:lnTo>
                    <a:lnTo>
                      <a:pt x="3596232" y="825791"/>
                    </a:lnTo>
                    <a:lnTo>
                      <a:pt x="3594608" y="794075"/>
                    </a:lnTo>
                    <a:close/>
                    <a:moveTo>
                      <a:pt x="1187871" y="435939"/>
                    </a:moveTo>
                    <a:lnTo>
                      <a:pt x="1205409" y="454613"/>
                    </a:lnTo>
                    <a:cubicBezTo>
                      <a:pt x="1198345" y="460749"/>
                      <a:pt x="1190970" y="466507"/>
                      <a:pt x="1183286" y="471888"/>
                    </a:cubicBezTo>
                    <a:lnTo>
                      <a:pt x="1200282" y="475492"/>
                    </a:lnTo>
                    <a:cubicBezTo>
                      <a:pt x="1205201" y="476535"/>
                      <a:pt x="1208504" y="476574"/>
                      <a:pt x="1210189" y="475607"/>
                    </a:cubicBezTo>
                    <a:cubicBezTo>
                      <a:pt x="1211874" y="474640"/>
                      <a:pt x="1213127" y="472218"/>
                      <a:pt x="1213949" y="468342"/>
                    </a:cubicBezTo>
                    <a:lnTo>
                      <a:pt x="1219402" y="442625"/>
                    </a:lnTo>
                    <a:close/>
                    <a:moveTo>
                      <a:pt x="3343891" y="729339"/>
                    </a:moveTo>
                    <a:lnTo>
                      <a:pt x="3341465" y="756893"/>
                    </a:lnTo>
                    <a:lnTo>
                      <a:pt x="3307535" y="753904"/>
                    </a:lnTo>
                    <a:cubicBezTo>
                      <a:pt x="3320955" y="771762"/>
                      <a:pt x="3331530" y="786310"/>
                      <a:pt x="3339261" y="797547"/>
                    </a:cubicBezTo>
                    <a:lnTo>
                      <a:pt x="3314128" y="817135"/>
                    </a:lnTo>
                    <a:cubicBezTo>
                      <a:pt x="3310069" y="811116"/>
                      <a:pt x="3306259" y="805732"/>
                      <a:pt x="3302700" y="800982"/>
                    </a:cubicBezTo>
                    <a:lnTo>
                      <a:pt x="3193101" y="797296"/>
                    </a:lnTo>
                    <a:lnTo>
                      <a:pt x="3188617" y="770051"/>
                    </a:lnTo>
                    <a:cubicBezTo>
                      <a:pt x="3199345" y="762888"/>
                      <a:pt x="3209305" y="754891"/>
                      <a:pt x="3218497" y="746062"/>
                    </a:cubicBezTo>
                    <a:lnTo>
                      <a:pt x="3190716" y="743616"/>
                    </a:lnTo>
                    <a:lnTo>
                      <a:pt x="3193142" y="716062"/>
                    </a:lnTo>
                    <a:close/>
                    <a:moveTo>
                      <a:pt x="3760445" y="780009"/>
                    </a:moveTo>
                    <a:lnTo>
                      <a:pt x="3711855" y="776881"/>
                    </a:lnTo>
                    <a:lnTo>
                      <a:pt x="3710313" y="800834"/>
                    </a:lnTo>
                    <a:lnTo>
                      <a:pt x="3758904" y="803962"/>
                    </a:lnTo>
                    <a:close/>
                    <a:moveTo>
                      <a:pt x="1743211" y="494029"/>
                    </a:moveTo>
                    <a:lnTo>
                      <a:pt x="1765457" y="516172"/>
                    </a:lnTo>
                    <a:cubicBezTo>
                      <a:pt x="1752125" y="530797"/>
                      <a:pt x="1738212" y="543072"/>
                      <a:pt x="1723718" y="552994"/>
                    </a:cubicBezTo>
                    <a:cubicBezTo>
                      <a:pt x="1726337" y="555636"/>
                      <a:pt x="1732199" y="562195"/>
                      <a:pt x="1741300" y="572668"/>
                    </a:cubicBezTo>
                    <a:lnTo>
                      <a:pt x="1754481" y="587132"/>
                    </a:lnTo>
                    <a:lnTo>
                      <a:pt x="1729965" y="609646"/>
                    </a:lnTo>
                    <a:cubicBezTo>
                      <a:pt x="1720550" y="598341"/>
                      <a:pt x="1708944" y="585013"/>
                      <a:pt x="1695149" y="569664"/>
                    </a:cubicBezTo>
                    <a:cubicBezTo>
                      <a:pt x="1676987" y="578459"/>
                      <a:pt x="1654755" y="586209"/>
                      <a:pt x="1628453" y="592912"/>
                    </a:cubicBezTo>
                    <a:lnTo>
                      <a:pt x="1612066" y="560212"/>
                    </a:lnTo>
                    <a:cubicBezTo>
                      <a:pt x="1632849" y="555763"/>
                      <a:pt x="1650715" y="550747"/>
                      <a:pt x="1665663" y="545165"/>
                    </a:cubicBezTo>
                    <a:cubicBezTo>
                      <a:pt x="1680611" y="539584"/>
                      <a:pt x="1694280" y="532725"/>
                      <a:pt x="1706670" y="524589"/>
                    </a:cubicBezTo>
                    <a:cubicBezTo>
                      <a:pt x="1719060" y="516454"/>
                      <a:pt x="1731240" y="506267"/>
                      <a:pt x="1743211" y="494029"/>
                    </a:cubicBezTo>
                    <a:close/>
                    <a:moveTo>
                      <a:pt x="2168713" y="542871"/>
                    </a:moveTo>
                    <a:lnTo>
                      <a:pt x="2166236" y="559142"/>
                    </a:lnTo>
                    <a:lnTo>
                      <a:pt x="2181831" y="561515"/>
                    </a:lnTo>
                    <a:lnTo>
                      <a:pt x="2184307" y="545244"/>
                    </a:lnTo>
                    <a:close/>
                    <a:moveTo>
                      <a:pt x="2121705" y="535716"/>
                    </a:moveTo>
                    <a:lnTo>
                      <a:pt x="2119264" y="551762"/>
                    </a:lnTo>
                    <a:lnTo>
                      <a:pt x="2134631" y="554101"/>
                    </a:lnTo>
                    <a:lnTo>
                      <a:pt x="2137074" y="538055"/>
                    </a:lnTo>
                    <a:close/>
                    <a:moveTo>
                      <a:pt x="3401206" y="709801"/>
                    </a:moveTo>
                    <a:lnTo>
                      <a:pt x="3433775" y="721679"/>
                    </a:lnTo>
                    <a:cubicBezTo>
                      <a:pt x="3429597" y="730379"/>
                      <a:pt x="3416776" y="760277"/>
                      <a:pt x="3395311" y="811374"/>
                    </a:cubicBezTo>
                    <a:lnTo>
                      <a:pt x="3362161" y="795096"/>
                    </a:lnTo>
                    <a:cubicBezTo>
                      <a:pt x="3365359" y="789226"/>
                      <a:pt x="3372264" y="774811"/>
                      <a:pt x="3382875" y="751852"/>
                    </a:cubicBezTo>
                    <a:cubicBezTo>
                      <a:pt x="3393487" y="728892"/>
                      <a:pt x="3399598" y="714875"/>
                      <a:pt x="3401206" y="709801"/>
                    </a:cubicBezTo>
                    <a:close/>
                    <a:moveTo>
                      <a:pt x="1206971" y="400964"/>
                    </a:moveTo>
                    <a:lnTo>
                      <a:pt x="1205027" y="410133"/>
                    </a:lnTo>
                    <a:lnTo>
                      <a:pt x="1276588" y="425306"/>
                    </a:lnTo>
                    <a:lnTo>
                      <a:pt x="1278532" y="416138"/>
                    </a:lnTo>
                    <a:close/>
                    <a:moveTo>
                      <a:pt x="3065116" y="656427"/>
                    </a:moveTo>
                    <a:lnTo>
                      <a:pt x="3062744" y="680082"/>
                    </a:lnTo>
                    <a:lnTo>
                      <a:pt x="3119154" y="685739"/>
                    </a:lnTo>
                    <a:lnTo>
                      <a:pt x="3116143" y="715763"/>
                    </a:lnTo>
                    <a:lnTo>
                      <a:pt x="3070424" y="711179"/>
                    </a:lnTo>
                    <a:cubicBezTo>
                      <a:pt x="3075851" y="718156"/>
                      <a:pt x="3082282" y="724660"/>
                      <a:pt x="3089719" y="730690"/>
                    </a:cubicBezTo>
                    <a:cubicBezTo>
                      <a:pt x="3097156" y="736719"/>
                      <a:pt x="3106992" y="743640"/>
                      <a:pt x="3119227" y="751453"/>
                    </a:cubicBezTo>
                    <a:lnTo>
                      <a:pt x="3098020" y="779653"/>
                    </a:lnTo>
                    <a:cubicBezTo>
                      <a:pt x="3081949" y="767320"/>
                      <a:pt x="3068251" y="753464"/>
                      <a:pt x="3056928" y="738084"/>
                    </a:cubicBezTo>
                    <a:lnTo>
                      <a:pt x="3051865" y="788581"/>
                    </a:lnTo>
                    <a:lnTo>
                      <a:pt x="3018428" y="785227"/>
                    </a:lnTo>
                    <a:lnTo>
                      <a:pt x="3023720" y="732458"/>
                    </a:lnTo>
                    <a:cubicBezTo>
                      <a:pt x="3016090" y="739810"/>
                      <a:pt x="3008002" y="746389"/>
                      <a:pt x="2999454" y="752195"/>
                    </a:cubicBezTo>
                    <a:cubicBezTo>
                      <a:pt x="2990908" y="758000"/>
                      <a:pt x="2981319" y="763510"/>
                      <a:pt x="2970688" y="768724"/>
                    </a:cubicBezTo>
                    <a:lnTo>
                      <a:pt x="2955251" y="739376"/>
                    </a:lnTo>
                    <a:cubicBezTo>
                      <a:pt x="2969309" y="733587"/>
                      <a:pt x="2980878" y="728200"/>
                      <a:pt x="2989955" y="723213"/>
                    </a:cubicBezTo>
                    <a:cubicBezTo>
                      <a:pt x="2999032" y="718226"/>
                      <a:pt x="3007279" y="712352"/>
                      <a:pt x="3014697" y="705591"/>
                    </a:cubicBezTo>
                    <a:lnTo>
                      <a:pt x="2971479" y="701258"/>
                    </a:lnTo>
                    <a:lnTo>
                      <a:pt x="2974490" y="671232"/>
                    </a:lnTo>
                    <a:lnTo>
                      <a:pt x="3029307" y="676729"/>
                    </a:lnTo>
                    <a:lnTo>
                      <a:pt x="3031680" y="653074"/>
                    </a:lnTo>
                    <a:close/>
                    <a:moveTo>
                      <a:pt x="892003" y="348624"/>
                    </a:moveTo>
                    <a:lnTo>
                      <a:pt x="1034173" y="381161"/>
                    </a:lnTo>
                    <a:lnTo>
                      <a:pt x="1026830" y="413249"/>
                    </a:lnTo>
                    <a:lnTo>
                      <a:pt x="884659" y="380713"/>
                    </a:lnTo>
                    <a:close/>
                    <a:moveTo>
                      <a:pt x="3337242" y="690200"/>
                    </a:moveTo>
                    <a:lnTo>
                      <a:pt x="3334855" y="717298"/>
                    </a:lnTo>
                    <a:lnTo>
                      <a:pt x="3201867" y="705585"/>
                    </a:lnTo>
                    <a:lnTo>
                      <a:pt x="3204254" y="678487"/>
                    </a:lnTo>
                    <a:close/>
                    <a:moveTo>
                      <a:pt x="2582437" y="583095"/>
                    </a:moveTo>
                    <a:lnTo>
                      <a:pt x="2578355" y="582583"/>
                    </a:lnTo>
                    <a:cubicBezTo>
                      <a:pt x="2570070" y="593523"/>
                      <a:pt x="2561161" y="603925"/>
                      <a:pt x="2551629" y="613787"/>
                    </a:cubicBezTo>
                    <a:lnTo>
                      <a:pt x="2534201" y="594781"/>
                    </a:lnTo>
                    <a:lnTo>
                      <a:pt x="2531639" y="615195"/>
                    </a:lnTo>
                    <a:lnTo>
                      <a:pt x="2542415" y="611940"/>
                    </a:lnTo>
                    <a:lnTo>
                      <a:pt x="2541639" y="632808"/>
                    </a:lnTo>
                    <a:lnTo>
                      <a:pt x="2541437" y="639925"/>
                    </a:lnTo>
                    <a:cubicBezTo>
                      <a:pt x="2550665" y="632481"/>
                      <a:pt x="2558661" y="624154"/>
                      <a:pt x="2565423" y="614942"/>
                    </a:cubicBezTo>
                    <a:cubicBezTo>
                      <a:pt x="2572186" y="605730"/>
                      <a:pt x="2577857" y="595115"/>
                      <a:pt x="2582437" y="583095"/>
                    </a:cubicBezTo>
                    <a:close/>
                    <a:moveTo>
                      <a:pt x="3795279" y="751326"/>
                    </a:moveTo>
                    <a:lnTo>
                      <a:pt x="3789186" y="845999"/>
                    </a:lnTo>
                    <a:lnTo>
                      <a:pt x="3756334" y="843884"/>
                    </a:lnTo>
                    <a:lnTo>
                      <a:pt x="3756966" y="834074"/>
                    </a:lnTo>
                    <a:lnTo>
                      <a:pt x="3708374" y="830948"/>
                    </a:lnTo>
                    <a:lnTo>
                      <a:pt x="3707743" y="840756"/>
                    </a:lnTo>
                    <a:lnTo>
                      <a:pt x="3674893" y="838642"/>
                    </a:lnTo>
                    <a:lnTo>
                      <a:pt x="3680987" y="743970"/>
                    </a:lnTo>
                    <a:close/>
                    <a:moveTo>
                      <a:pt x="1903858" y="484651"/>
                    </a:moveTo>
                    <a:cubicBezTo>
                      <a:pt x="1895143" y="495253"/>
                      <a:pt x="1885827" y="505291"/>
                      <a:pt x="1875909" y="514765"/>
                    </a:cubicBezTo>
                    <a:lnTo>
                      <a:pt x="1859253" y="495079"/>
                    </a:lnTo>
                    <a:lnTo>
                      <a:pt x="1855878" y="515374"/>
                    </a:lnTo>
                    <a:lnTo>
                      <a:pt x="1866776" y="512551"/>
                    </a:lnTo>
                    <a:lnTo>
                      <a:pt x="1865168" y="533372"/>
                    </a:lnTo>
                    <a:lnTo>
                      <a:pt x="1864682" y="540475"/>
                    </a:lnTo>
                    <a:cubicBezTo>
                      <a:pt x="1874200" y="533406"/>
                      <a:pt x="1882521" y="525404"/>
                      <a:pt x="1889646" y="516470"/>
                    </a:cubicBezTo>
                    <a:cubicBezTo>
                      <a:pt x="1896770" y="507535"/>
                      <a:pt x="1902861" y="497154"/>
                      <a:pt x="1907917" y="485326"/>
                    </a:cubicBezTo>
                    <a:close/>
                    <a:moveTo>
                      <a:pt x="2938427" y="620748"/>
                    </a:moveTo>
                    <a:cubicBezTo>
                      <a:pt x="2955604" y="637327"/>
                      <a:pt x="2967876" y="649356"/>
                      <a:pt x="2975244" y="656834"/>
                    </a:cubicBezTo>
                    <a:lnTo>
                      <a:pt x="2952855" y="680781"/>
                    </a:lnTo>
                    <a:cubicBezTo>
                      <a:pt x="2948458" y="675745"/>
                      <a:pt x="2942581" y="669450"/>
                      <a:pt x="2935220" y="661896"/>
                    </a:cubicBezTo>
                    <a:cubicBezTo>
                      <a:pt x="2927860" y="654342"/>
                      <a:pt x="2921731" y="648252"/>
                      <a:pt x="2916835" y="643626"/>
                    </a:cubicBezTo>
                    <a:close/>
                    <a:moveTo>
                      <a:pt x="1213610" y="369656"/>
                    </a:moveTo>
                    <a:lnTo>
                      <a:pt x="1211523" y="379496"/>
                    </a:lnTo>
                    <a:lnTo>
                      <a:pt x="1283084" y="394670"/>
                    </a:lnTo>
                    <a:lnTo>
                      <a:pt x="1285171" y="384830"/>
                    </a:lnTo>
                    <a:close/>
                    <a:moveTo>
                      <a:pt x="2175077" y="501061"/>
                    </a:moveTo>
                    <a:lnTo>
                      <a:pt x="2172772" y="516202"/>
                    </a:lnTo>
                    <a:lnTo>
                      <a:pt x="2188365" y="518576"/>
                    </a:lnTo>
                    <a:lnTo>
                      <a:pt x="2190670" y="503434"/>
                    </a:lnTo>
                    <a:close/>
                    <a:moveTo>
                      <a:pt x="2128103" y="493681"/>
                    </a:moveTo>
                    <a:lnTo>
                      <a:pt x="2125765" y="509048"/>
                    </a:lnTo>
                    <a:lnTo>
                      <a:pt x="2141132" y="511387"/>
                    </a:lnTo>
                    <a:lnTo>
                      <a:pt x="2143471" y="496019"/>
                    </a:lnTo>
                    <a:close/>
                    <a:moveTo>
                      <a:pt x="3948603" y="747044"/>
                    </a:moveTo>
                    <a:cubicBezTo>
                      <a:pt x="3943821" y="756710"/>
                      <a:pt x="3938861" y="765377"/>
                      <a:pt x="3933725" y="773041"/>
                    </a:cubicBezTo>
                    <a:lnTo>
                      <a:pt x="3958716" y="772300"/>
                    </a:lnTo>
                    <a:cubicBezTo>
                      <a:pt x="3955914" y="764674"/>
                      <a:pt x="3952543" y="756255"/>
                      <a:pt x="3948603" y="747044"/>
                    </a:cubicBezTo>
                    <a:close/>
                    <a:moveTo>
                      <a:pt x="3517955" y="684985"/>
                    </a:moveTo>
                    <a:lnTo>
                      <a:pt x="3517348" y="692962"/>
                    </a:lnTo>
                    <a:cubicBezTo>
                      <a:pt x="3512955" y="738633"/>
                      <a:pt x="3531312" y="774572"/>
                      <a:pt x="3572419" y="800779"/>
                    </a:cubicBezTo>
                    <a:lnTo>
                      <a:pt x="3549510" y="830674"/>
                    </a:lnTo>
                    <a:cubicBezTo>
                      <a:pt x="3525090" y="812156"/>
                      <a:pt x="3507796" y="790359"/>
                      <a:pt x="3497630" y="765284"/>
                    </a:cubicBezTo>
                    <a:cubicBezTo>
                      <a:pt x="3483190" y="788334"/>
                      <a:pt x="3460793" y="807492"/>
                      <a:pt x="3430439" y="822759"/>
                    </a:cubicBezTo>
                    <a:lnTo>
                      <a:pt x="3410583" y="791444"/>
                    </a:lnTo>
                    <a:cubicBezTo>
                      <a:pt x="3427221" y="783692"/>
                      <a:pt x="3440470" y="775798"/>
                      <a:pt x="3450329" y="767760"/>
                    </a:cubicBezTo>
                    <a:cubicBezTo>
                      <a:pt x="3460187" y="759721"/>
                      <a:pt x="3467578" y="750464"/>
                      <a:pt x="3472503" y="739987"/>
                    </a:cubicBezTo>
                    <a:cubicBezTo>
                      <a:pt x="3477426" y="729510"/>
                      <a:pt x="3480384" y="716744"/>
                      <a:pt x="3481377" y="701688"/>
                    </a:cubicBezTo>
                    <a:lnTo>
                      <a:pt x="3482624" y="682296"/>
                    </a:lnTo>
                    <a:close/>
                    <a:moveTo>
                      <a:pt x="3317656" y="636382"/>
                    </a:moveTo>
                    <a:lnTo>
                      <a:pt x="3199470" y="625973"/>
                    </a:lnTo>
                    <a:lnTo>
                      <a:pt x="3198227" y="640091"/>
                    </a:lnTo>
                    <a:lnTo>
                      <a:pt x="3316412" y="650500"/>
                    </a:lnTo>
                    <a:close/>
                    <a:moveTo>
                      <a:pt x="830326" y="283699"/>
                    </a:moveTo>
                    <a:lnTo>
                      <a:pt x="826385" y="299679"/>
                    </a:lnTo>
                    <a:lnTo>
                      <a:pt x="841700" y="303455"/>
                    </a:lnTo>
                    <a:lnTo>
                      <a:pt x="845640" y="287475"/>
                    </a:lnTo>
                    <a:close/>
                    <a:moveTo>
                      <a:pt x="2101318" y="460007"/>
                    </a:moveTo>
                    <a:lnTo>
                      <a:pt x="2226521" y="479061"/>
                    </a:lnTo>
                    <a:lnTo>
                      <a:pt x="2208910" y="594772"/>
                    </a:lnTo>
                    <a:lnTo>
                      <a:pt x="2161903" y="587618"/>
                    </a:lnTo>
                    <a:lnTo>
                      <a:pt x="2160045" y="599822"/>
                    </a:lnTo>
                    <a:lnTo>
                      <a:pt x="2207731" y="607080"/>
                    </a:lnTo>
                    <a:lnTo>
                      <a:pt x="2203294" y="636233"/>
                    </a:lnTo>
                    <a:lnTo>
                      <a:pt x="2155608" y="628975"/>
                    </a:lnTo>
                    <a:lnTo>
                      <a:pt x="2153957" y="639824"/>
                    </a:lnTo>
                    <a:lnTo>
                      <a:pt x="2208649" y="648147"/>
                    </a:lnTo>
                    <a:lnTo>
                      <a:pt x="2204109" y="677979"/>
                    </a:lnTo>
                    <a:lnTo>
                      <a:pt x="2061053" y="656206"/>
                    </a:lnTo>
                    <a:lnTo>
                      <a:pt x="2063460" y="640387"/>
                    </a:lnTo>
                    <a:cubicBezTo>
                      <a:pt x="2052952" y="641562"/>
                      <a:pt x="2041495" y="642902"/>
                      <a:pt x="2029088" y="644404"/>
                    </a:cubicBezTo>
                    <a:cubicBezTo>
                      <a:pt x="2016681" y="645908"/>
                      <a:pt x="2008179" y="647080"/>
                      <a:pt x="2003580" y="647922"/>
                    </a:cubicBezTo>
                    <a:lnTo>
                      <a:pt x="2004843" y="612273"/>
                    </a:lnTo>
                    <a:cubicBezTo>
                      <a:pt x="2008551" y="612221"/>
                      <a:pt x="2015270" y="611625"/>
                      <a:pt x="2025001" y="610485"/>
                    </a:cubicBezTo>
                    <a:lnTo>
                      <a:pt x="2032671" y="560087"/>
                    </a:lnTo>
                    <a:lnTo>
                      <a:pt x="2016400" y="557611"/>
                    </a:lnTo>
                    <a:lnTo>
                      <a:pt x="2021249" y="525746"/>
                    </a:lnTo>
                    <a:lnTo>
                      <a:pt x="2037521" y="528222"/>
                    </a:lnTo>
                    <a:lnTo>
                      <a:pt x="2043472" y="489124"/>
                    </a:lnTo>
                    <a:lnTo>
                      <a:pt x="2026974" y="486614"/>
                    </a:lnTo>
                    <a:lnTo>
                      <a:pt x="2031928" y="454070"/>
                    </a:lnTo>
                    <a:lnTo>
                      <a:pt x="2095884" y="463804"/>
                    </a:lnTo>
                    <a:lnTo>
                      <a:pt x="2090932" y="496348"/>
                    </a:lnTo>
                    <a:lnTo>
                      <a:pt x="2073756" y="493733"/>
                    </a:lnTo>
                    <a:lnTo>
                      <a:pt x="2067805" y="532831"/>
                    </a:lnTo>
                    <a:lnTo>
                      <a:pt x="2083625" y="535238"/>
                    </a:lnTo>
                    <a:lnTo>
                      <a:pt x="2078775" y="567105"/>
                    </a:lnTo>
                    <a:lnTo>
                      <a:pt x="2062955" y="564697"/>
                    </a:lnTo>
                    <a:lnTo>
                      <a:pt x="2056593" y="606506"/>
                    </a:lnTo>
                    <a:cubicBezTo>
                      <a:pt x="2066045" y="605170"/>
                      <a:pt x="2072132" y="604170"/>
                      <a:pt x="2074853" y="603505"/>
                    </a:cubicBezTo>
                    <a:lnTo>
                      <a:pt x="2073060" y="622887"/>
                    </a:lnTo>
                    <a:lnTo>
                      <a:pt x="2072824" y="627475"/>
                    </a:lnTo>
                    <a:lnTo>
                      <a:pt x="2122318" y="635008"/>
                    </a:lnTo>
                    <a:lnTo>
                      <a:pt x="2123969" y="624160"/>
                    </a:lnTo>
                    <a:lnTo>
                      <a:pt x="2077413" y="617075"/>
                    </a:lnTo>
                    <a:lnTo>
                      <a:pt x="2081850" y="587921"/>
                    </a:lnTo>
                    <a:lnTo>
                      <a:pt x="2128406" y="595006"/>
                    </a:lnTo>
                    <a:lnTo>
                      <a:pt x="2130263" y="582803"/>
                    </a:lnTo>
                    <a:lnTo>
                      <a:pt x="2083708" y="575717"/>
                    </a:lnTo>
                    <a:close/>
                    <a:moveTo>
                      <a:pt x="2451407" y="508616"/>
                    </a:moveTo>
                    <a:cubicBezTo>
                      <a:pt x="2440516" y="522799"/>
                      <a:pt x="2431448" y="538543"/>
                      <a:pt x="2424202" y="555847"/>
                    </a:cubicBezTo>
                    <a:cubicBezTo>
                      <a:pt x="2416956" y="573152"/>
                      <a:pt x="2412182" y="590106"/>
                      <a:pt x="2409879" y="606712"/>
                    </a:cubicBezTo>
                    <a:cubicBezTo>
                      <a:pt x="2407597" y="623166"/>
                      <a:pt x="2407584" y="640742"/>
                      <a:pt x="2409837" y="659441"/>
                    </a:cubicBezTo>
                    <a:cubicBezTo>
                      <a:pt x="2412091" y="678139"/>
                      <a:pt x="2416528" y="695795"/>
                      <a:pt x="2423148" y="712406"/>
                    </a:cubicBezTo>
                    <a:lnTo>
                      <a:pt x="2385107" y="707131"/>
                    </a:lnTo>
                    <a:cubicBezTo>
                      <a:pt x="2378383" y="691274"/>
                      <a:pt x="2373898" y="673959"/>
                      <a:pt x="2371655" y="655185"/>
                    </a:cubicBezTo>
                    <a:cubicBezTo>
                      <a:pt x="2369411" y="636410"/>
                      <a:pt x="2369473" y="618494"/>
                      <a:pt x="2371838" y="601436"/>
                    </a:cubicBezTo>
                    <a:cubicBezTo>
                      <a:pt x="2374225" y="584227"/>
                      <a:pt x="2379040" y="566971"/>
                      <a:pt x="2386287" y="549667"/>
                    </a:cubicBezTo>
                    <a:cubicBezTo>
                      <a:pt x="2393532" y="532362"/>
                      <a:pt x="2402559" y="516920"/>
                      <a:pt x="2413366" y="503341"/>
                    </a:cubicBezTo>
                    <a:close/>
                    <a:moveTo>
                      <a:pt x="784160" y="272316"/>
                    </a:moveTo>
                    <a:lnTo>
                      <a:pt x="780274" y="288073"/>
                    </a:lnTo>
                    <a:lnTo>
                      <a:pt x="795367" y="291795"/>
                    </a:lnTo>
                    <a:lnTo>
                      <a:pt x="799252" y="276037"/>
                    </a:lnTo>
                    <a:close/>
                    <a:moveTo>
                      <a:pt x="2577477" y="523492"/>
                    </a:moveTo>
                    <a:lnTo>
                      <a:pt x="2606762" y="534309"/>
                    </a:lnTo>
                    <a:cubicBezTo>
                      <a:pt x="2603034" y="541982"/>
                      <a:pt x="2599865" y="548266"/>
                      <a:pt x="2597254" y="553160"/>
                    </a:cubicBezTo>
                    <a:lnTo>
                      <a:pt x="2675507" y="562982"/>
                    </a:lnTo>
                    <a:cubicBezTo>
                      <a:pt x="2662839" y="641876"/>
                      <a:pt x="2655047" y="689281"/>
                      <a:pt x="2652128" y="705196"/>
                    </a:cubicBezTo>
                    <a:cubicBezTo>
                      <a:pt x="2649967" y="717519"/>
                      <a:pt x="2645784" y="726057"/>
                      <a:pt x="2639582" y="730807"/>
                    </a:cubicBezTo>
                    <a:cubicBezTo>
                      <a:pt x="2633379" y="735558"/>
                      <a:pt x="2624456" y="737204"/>
                      <a:pt x="2612813" y="735742"/>
                    </a:cubicBezTo>
                    <a:lnTo>
                      <a:pt x="2586502" y="732440"/>
                    </a:lnTo>
                    <a:lnTo>
                      <a:pt x="2585072" y="699774"/>
                    </a:lnTo>
                    <a:lnTo>
                      <a:pt x="2606393" y="702450"/>
                    </a:lnTo>
                    <a:cubicBezTo>
                      <a:pt x="2610779" y="703001"/>
                      <a:pt x="2614082" y="702994"/>
                      <a:pt x="2616304" y="702427"/>
                    </a:cubicBezTo>
                    <a:cubicBezTo>
                      <a:pt x="2618525" y="701862"/>
                      <a:pt x="2620198" y="700458"/>
                      <a:pt x="2621324" y="698219"/>
                    </a:cubicBezTo>
                    <a:cubicBezTo>
                      <a:pt x="2622450" y="695980"/>
                      <a:pt x="2623392" y="692450"/>
                      <a:pt x="2624150" y="687631"/>
                    </a:cubicBezTo>
                    <a:cubicBezTo>
                      <a:pt x="2626406" y="677008"/>
                      <a:pt x="2631250" y="648816"/>
                      <a:pt x="2638683" y="603056"/>
                    </a:cubicBezTo>
                    <a:cubicBezTo>
                      <a:pt x="2639119" y="600807"/>
                      <a:pt x="2639469" y="598624"/>
                      <a:pt x="2639735" y="596507"/>
                    </a:cubicBezTo>
                    <a:cubicBezTo>
                      <a:pt x="2640000" y="594390"/>
                      <a:pt x="2640332" y="592359"/>
                      <a:pt x="2640730" y="590411"/>
                    </a:cubicBezTo>
                    <a:lnTo>
                      <a:pt x="2634379" y="589614"/>
                    </a:lnTo>
                    <a:cubicBezTo>
                      <a:pt x="2629813" y="612541"/>
                      <a:pt x="2624386" y="631905"/>
                      <a:pt x="2618102" y="647705"/>
                    </a:cubicBezTo>
                    <a:cubicBezTo>
                      <a:pt x="2611819" y="663504"/>
                      <a:pt x="2603169" y="677970"/>
                      <a:pt x="2592151" y="691102"/>
                    </a:cubicBezTo>
                    <a:cubicBezTo>
                      <a:pt x="2581133" y="704234"/>
                      <a:pt x="2566529" y="717184"/>
                      <a:pt x="2548338" y="729953"/>
                    </a:cubicBezTo>
                    <a:lnTo>
                      <a:pt x="2528362" y="701873"/>
                    </a:lnTo>
                    <a:cubicBezTo>
                      <a:pt x="2551507" y="687575"/>
                      <a:pt x="2569525" y="671290"/>
                      <a:pt x="2582417" y="653017"/>
                    </a:cubicBezTo>
                    <a:cubicBezTo>
                      <a:pt x="2595308" y="634744"/>
                      <a:pt x="2605522" y="612718"/>
                      <a:pt x="2613058" y="586938"/>
                    </a:cubicBezTo>
                    <a:lnTo>
                      <a:pt x="2604439" y="585856"/>
                    </a:lnTo>
                    <a:cubicBezTo>
                      <a:pt x="2601275" y="600051"/>
                      <a:pt x="2597285" y="612260"/>
                      <a:pt x="2592469" y="622484"/>
                    </a:cubicBezTo>
                    <a:cubicBezTo>
                      <a:pt x="2587653" y="632708"/>
                      <a:pt x="2581837" y="641731"/>
                      <a:pt x="2575018" y="649554"/>
                    </a:cubicBezTo>
                    <a:cubicBezTo>
                      <a:pt x="2568199" y="657377"/>
                      <a:pt x="2559741" y="665415"/>
                      <a:pt x="2549642" y="673671"/>
                    </a:cubicBezTo>
                    <a:lnTo>
                      <a:pt x="2531394" y="650183"/>
                    </a:lnTo>
                    <a:cubicBezTo>
                      <a:pt x="2530449" y="650372"/>
                      <a:pt x="2529012" y="650807"/>
                      <a:pt x="2527084" y="651486"/>
                    </a:cubicBezTo>
                    <a:lnTo>
                      <a:pt x="2517404" y="728606"/>
                    </a:lnTo>
                    <a:lnTo>
                      <a:pt x="2486102" y="724677"/>
                    </a:lnTo>
                    <a:lnTo>
                      <a:pt x="2493989" y="661847"/>
                    </a:lnTo>
                    <a:cubicBezTo>
                      <a:pt x="2477522" y="667000"/>
                      <a:pt x="2467511" y="670274"/>
                      <a:pt x="2463957" y="671671"/>
                    </a:cubicBezTo>
                    <a:lnTo>
                      <a:pt x="2459807" y="634978"/>
                    </a:lnTo>
                    <a:cubicBezTo>
                      <a:pt x="2464968" y="634244"/>
                      <a:pt x="2477909" y="630876"/>
                      <a:pt x="2498629" y="624875"/>
                    </a:cubicBezTo>
                    <a:lnTo>
                      <a:pt x="2503326" y="587450"/>
                    </a:lnTo>
                    <a:lnTo>
                      <a:pt x="2493800" y="586254"/>
                    </a:lnTo>
                    <a:cubicBezTo>
                      <a:pt x="2491773" y="595062"/>
                      <a:pt x="2489359" y="603898"/>
                      <a:pt x="2486557" y="612762"/>
                    </a:cubicBezTo>
                    <a:lnTo>
                      <a:pt x="2463083" y="605208"/>
                    </a:lnTo>
                    <a:cubicBezTo>
                      <a:pt x="2472246" y="578710"/>
                      <a:pt x="2479149" y="552467"/>
                      <a:pt x="2483793" y="526478"/>
                    </a:cubicBezTo>
                    <a:lnTo>
                      <a:pt x="2505567" y="531054"/>
                    </a:lnTo>
                    <a:cubicBezTo>
                      <a:pt x="2503369" y="541223"/>
                      <a:pt x="2501739" y="549313"/>
                      <a:pt x="2500678" y="555323"/>
                    </a:cubicBezTo>
                    <a:lnTo>
                      <a:pt x="2507255" y="556149"/>
                    </a:lnTo>
                    <a:lnTo>
                      <a:pt x="2512181" y="516908"/>
                    </a:lnTo>
                    <a:lnTo>
                      <a:pt x="2543482" y="520838"/>
                    </a:lnTo>
                    <a:lnTo>
                      <a:pt x="2538557" y="560077"/>
                    </a:lnTo>
                    <a:lnTo>
                      <a:pt x="2548763" y="561358"/>
                    </a:lnTo>
                    <a:lnTo>
                      <a:pt x="2547141" y="574287"/>
                    </a:lnTo>
                    <a:cubicBezTo>
                      <a:pt x="2559644" y="559114"/>
                      <a:pt x="2569756" y="542183"/>
                      <a:pt x="2577477" y="523492"/>
                    </a:cubicBezTo>
                    <a:close/>
                    <a:moveTo>
                      <a:pt x="1840356" y="416390"/>
                    </a:moveTo>
                    <a:lnTo>
                      <a:pt x="1871475" y="421564"/>
                    </a:lnTo>
                    <a:lnTo>
                      <a:pt x="1864989" y="460577"/>
                    </a:lnTo>
                    <a:lnTo>
                      <a:pt x="1875137" y="462264"/>
                    </a:lnTo>
                    <a:lnTo>
                      <a:pt x="1873000" y="475117"/>
                    </a:lnTo>
                    <a:cubicBezTo>
                      <a:pt x="1886097" y="460455"/>
                      <a:pt x="1896877" y="443941"/>
                      <a:pt x="1905338" y="425572"/>
                    </a:cubicBezTo>
                    <a:lnTo>
                      <a:pt x="1934168" y="437550"/>
                    </a:lnTo>
                    <a:cubicBezTo>
                      <a:pt x="1930137" y="445068"/>
                      <a:pt x="1926719" y="451220"/>
                      <a:pt x="1923915" y="456006"/>
                    </a:cubicBezTo>
                    <a:lnTo>
                      <a:pt x="2001714" y="468941"/>
                    </a:lnTo>
                    <a:cubicBezTo>
                      <a:pt x="1985911" y="547268"/>
                      <a:pt x="1976233" y="594323"/>
                      <a:pt x="1972681" y="610109"/>
                    </a:cubicBezTo>
                    <a:cubicBezTo>
                      <a:pt x="1970030" y="622337"/>
                      <a:pt x="1965511" y="630701"/>
                      <a:pt x="1959125" y="635201"/>
                    </a:cubicBezTo>
                    <a:cubicBezTo>
                      <a:pt x="1952737" y="639700"/>
                      <a:pt x="1943756" y="640987"/>
                      <a:pt x="1932180" y="639063"/>
                    </a:cubicBezTo>
                    <a:lnTo>
                      <a:pt x="1906021" y="634714"/>
                    </a:lnTo>
                    <a:lnTo>
                      <a:pt x="1905896" y="602017"/>
                    </a:lnTo>
                    <a:lnTo>
                      <a:pt x="1927093" y="605542"/>
                    </a:lnTo>
                    <a:cubicBezTo>
                      <a:pt x="1931453" y="606267"/>
                      <a:pt x="1934754" y="606391"/>
                      <a:pt x="1936996" y="605914"/>
                    </a:cubicBezTo>
                    <a:cubicBezTo>
                      <a:pt x="1939238" y="605437"/>
                      <a:pt x="1940966" y="604102"/>
                      <a:pt x="1942181" y="601910"/>
                    </a:cubicBezTo>
                    <a:cubicBezTo>
                      <a:pt x="1943395" y="599717"/>
                      <a:pt x="1944477" y="596228"/>
                      <a:pt x="1945428" y="591442"/>
                    </a:cubicBezTo>
                    <a:cubicBezTo>
                      <a:pt x="1948104" y="580918"/>
                      <a:pt x="1954068" y="552942"/>
                      <a:pt x="1963321" y="507515"/>
                    </a:cubicBezTo>
                    <a:cubicBezTo>
                      <a:pt x="1963846" y="505285"/>
                      <a:pt x="1964284" y="503118"/>
                      <a:pt x="1964634" y="501013"/>
                    </a:cubicBezTo>
                    <a:cubicBezTo>
                      <a:pt x="1964984" y="498908"/>
                      <a:pt x="1965396" y="496891"/>
                      <a:pt x="1965872" y="494962"/>
                    </a:cubicBezTo>
                    <a:lnTo>
                      <a:pt x="1959558" y="493912"/>
                    </a:lnTo>
                    <a:cubicBezTo>
                      <a:pt x="1954080" y="516639"/>
                      <a:pt x="1947886" y="535770"/>
                      <a:pt x="1940977" y="551307"/>
                    </a:cubicBezTo>
                    <a:cubicBezTo>
                      <a:pt x="1934069" y="566843"/>
                      <a:pt x="1924847" y="580952"/>
                      <a:pt x="1913315" y="593634"/>
                    </a:cubicBezTo>
                    <a:cubicBezTo>
                      <a:pt x="1901782" y="606317"/>
                      <a:pt x="1886673" y="618674"/>
                      <a:pt x="1867987" y="630707"/>
                    </a:cubicBezTo>
                    <a:lnTo>
                      <a:pt x="1849147" y="601852"/>
                    </a:lnTo>
                    <a:cubicBezTo>
                      <a:pt x="1872844" y="588489"/>
                      <a:pt x="1891497" y="572935"/>
                      <a:pt x="1905107" y="555191"/>
                    </a:cubicBezTo>
                    <a:cubicBezTo>
                      <a:pt x="1918717" y="537448"/>
                      <a:pt x="1929802" y="515847"/>
                      <a:pt x="1938361" y="490388"/>
                    </a:cubicBezTo>
                    <a:lnTo>
                      <a:pt x="1929791" y="488962"/>
                    </a:lnTo>
                    <a:cubicBezTo>
                      <a:pt x="1926064" y="503020"/>
                      <a:pt x="1921590" y="515060"/>
                      <a:pt x="1916370" y="525084"/>
                    </a:cubicBezTo>
                    <a:cubicBezTo>
                      <a:pt x="1911150" y="535108"/>
                      <a:pt x="1904977" y="543892"/>
                      <a:pt x="1897852" y="551435"/>
                    </a:cubicBezTo>
                    <a:cubicBezTo>
                      <a:pt x="1890727" y="558980"/>
                      <a:pt x="1881955" y="566675"/>
                      <a:pt x="1871535" y="574522"/>
                    </a:cubicBezTo>
                    <a:lnTo>
                      <a:pt x="1854238" y="550325"/>
                    </a:lnTo>
                    <a:cubicBezTo>
                      <a:pt x="1853286" y="550476"/>
                      <a:pt x="1851833" y="550853"/>
                      <a:pt x="1849879" y="551455"/>
                    </a:cubicBezTo>
                    <a:lnTo>
                      <a:pt x="1837132" y="628127"/>
                    </a:lnTo>
                    <a:lnTo>
                      <a:pt x="1806012" y="622952"/>
                    </a:lnTo>
                    <a:lnTo>
                      <a:pt x="1816398" y="560488"/>
                    </a:lnTo>
                    <a:cubicBezTo>
                      <a:pt x="1799738" y="564978"/>
                      <a:pt x="1789605" y="567851"/>
                      <a:pt x="1785997" y="569106"/>
                    </a:cubicBezTo>
                    <a:lnTo>
                      <a:pt x="1783315" y="532276"/>
                    </a:lnTo>
                    <a:cubicBezTo>
                      <a:pt x="1788501" y="531749"/>
                      <a:pt x="1801565" y="528900"/>
                      <a:pt x="1822509" y="523730"/>
                    </a:cubicBezTo>
                    <a:lnTo>
                      <a:pt x="1828696" y="486522"/>
                    </a:lnTo>
                    <a:lnTo>
                      <a:pt x="1819224" y="484948"/>
                    </a:lnTo>
                    <a:cubicBezTo>
                      <a:pt x="1816847" y="493668"/>
                      <a:pt x="1814082" y="502400"/>
                      <a:pt x="1810929" y="511144"/>
                    </a:cubicBezTo>
                    <a:lnTo>
                      <a:pt x="1787775" y="502661"/>
                    </a:lnTo>
                    <a:cubicBezTo>
                      <a:pt x="1797987" y="476550"/>
                      <a:pt x="1805932" y="450603"/>
                      <a:pt x="1811609" y="424820"/>
                    </a:cubicBezTo>
                    <a:lnTo>
                      <a:pt x="1833183" y="430260"/>
                    </a:lnTo>
                    <a:cubicBezTo>
                      <a:pt x="1830581" y="440333"/>
                      <a:pt x="1828630" y="448351"/>
                      <a:pt x="1827330" y="454315"/>
                    </a:cubicBezTo>
                    <a:lnTo>
                      <a:pt x="1833870" y="455402"/>
                    </a:lnTo>
                    <a:close/>
                    <a:moveTo>
                      <a:pt x="1182089" y="323247"/>
                    </a:moveTo>
                    <a:lnTo>
                      <a:pt x="1171704" y="372221"/>
                    </a:lnTo>
                    <a:cubicBezTo>
                      <a:pt x="1167089" y="393988"/>
                      <a:pt x="1162391" y="411919"/>
                      <a:pt x="1157610" y="426017"/>
                    </a:cubicBezTo>
                    <a:cubicBezTo>
                      <a:pt x="1152829" y="440115"/>
                      <a:pt x="1147118" y="452536"/>
                      <a:pt x="1140478" y="463279"/>
                    </a:cubicBezTo>
                    <a:cubicBezTo>
                      <a:pt x="1156244" y="454314"/>
                      <a:pt x="1170103" y="444790"/>
                      <a:pt x="1182056" y="434706"/>
                    </a:cubicBezTo>
                    <a:lnTo>
                      <a:pt x="1169086" y="431955"/>
                    </a:lnTo>
                    <a:lnTo>
                      <a:pt x="1189523" y="335572"/>
                    </a:lnTo>
                    <a:lnTo>
                      <a:pt x="1226198" y="343349"/>
                    </a:lnTo>
                    <a:cubicBezTo>
                      <a:pt x="1228172" y="340651"/>
                      <a:pt x="1230241" y="337507"/>
                      <a:pt x="1232405" y="333915"/>
                    </a:cubicBezTo>
                    <a:close/>
                    <a:moveTo>
                      <a:pt x="2893955" y="560170"/>
                    </a:moveTo>
                    <a:lnTo>
                      <a:pt x="2896379" y="591730"/>
                    </a:lnTo>
                    <a:cubicBezTo>
                      <a:pt x="2882764" y="591422"/>
                      <a:pt x="2862822" y="590785"/>
                      <a:pt x="2836552" y="589818"/>
                    </a:cubicBezTo>
                    <a:lnTo>
                      <a:pt x="2841096" y="590330"/>
                    </a:lnTo>
                    <a:lnTo>
                      <a:pt x="2839533" y="604187"/>
                    </a:lnTo>
                    <a:lnTo>
                      <a:pt x="2901094" y="611125"/>
                    </a:lnTo>
                    <a:lnTo>
                      <a:pt x="2897843" y="639975"/>
                    </a:lnTo>
                    <a:lnTo>
                      <a:pt x="2836282" y="633036"/>
                    </a:lnTo>
                    <a:lnTo>
                      <a:pt x="2835283" y="641895"/>
                    </a:lnTo>
                    <a:lnTo>
                      <a:pt x="2887530" y="647784"/>
                    </a:lnTo>
                    <a:lnTo>
                      <a:pt x="2879388" y="720022"/>
                    </a:lnTo>
                    <a:lnTo>
                      <a:pt x="2847359" y="716412"/>
                    </a:lnTo>
                    <a:lnTo>
                      <a:pt x="2852198" y="673478"/>
                    </a:lnTo>
                    <a:lnTo>
                      <a:pt x="2781096" y="665464"/>
                    </a:lnTo>
                    <a:lnTo>
                      <a:pt x="2776206" y="708852"/>
                    </a:lnTo>
                    <a:lnTo>
                      <a:pt x="2743722" y="705191"/>
                    </a:lnTo>
                    <a:lnTo>
                      <a:pt x="2751915" y="632499"/>
                    </a:lnTo>
                    <a:lnTo>
                      <a:pt x="2801436" y="638080"/>
                    </a:lnTo>
                    <a:lnTo>
                      <a:pt x="2802435" y="629221"/>
                    </a:lnTo>
                    <a:lnTo>
                      <a:pt x="2747234" y="623000"/>
                    </a:lnTo>
                    <a:lnTo>
                      <a:pt x="2750486" y="594150"/>
                    </a:lnTo>
                    <a:lnTo>
                      <a:pt x="2805686" y="600372"/>
                    </a:lnTo>
                    <a:lnTo>
                      <a:pt x="2807018" y="588559"/>
                    </a:lnTo>
                    <a:cubicBezTo>
                      <a:pt x="2792680" y="587863"/>
                      <a:pt x="2773109" y="586654"/>
                      <a:pt x="2748305" y="584932"/>
                    </a:cubicBezTo>
                    <a:lnTo>
                      <a:pt x="2743363" y="628775"/>
                    </a:lnTo>
                    <a:cubicBezTo>
                      <a:pt x="2740871" y="650885"/>
                      <a:pt x="2738218" y="668644"/>
                      <a:pt x="2735403" y="682053"/>
                    </a:cubicBezTo>
                    <a:cubicBezTo>
                      <a:pt x="2732587" y="695462"/>
                      <a:pt x="2728698" y="707523"/>
                      <a:pt x="2723733" y="718236"/>
                    </a:cubicBezTo>
                    <a:cubicBezTo>
                      <a:pt x="2718768" y="728949"/>
                      <a:pt x="2711884" y="740021"/>
                      <a:pt x="2703080" y="751450"/>
                    </a:cubicBezTo>
                    <a:lnTo>
                      <a:pt x="2679319" y="723467"/>
                    </a:lnTo>
                    <a:cubicBezTo>
                      <a:pt x="2686184" y="714272"/>
                      <a:pt x="2691356" y="705807"/>
                      <a:pt x="2694834" y="698070"/>
                    </a:cubicBezTo>
                    <a:cubicBezTo>
                      <a:pt x="2698314" y="690334"/>
                      <a:pt x="2701003" y="681435"/>
                      <a:pt x="2702904" y="671374"/>
                    </a:cubicBezTo>
                    <a:cubicBezTo>
                      <a:pt x="2704805" y="661313"/>
                      <a:pt x="2706857" y="646514"/>
                      <a:pt x="2709058" y="626978"/>
                    </a:cubicBezTo>
                    <a:lnTo>
                      <a:pt x="2717559" y="551561"/>
                    </a:lnTo>
                    <a:cubicBezTo>
                      <a:pt x="2740763" y="553869"/>
                      <a:pt x="2768959" y="555782"/>
                      <a:pt x="2802145" y="557299"/>
                    </a:cubicBezTo>
                    <a:cubicBezTo>
                      <a:pt x="2835330" y="558815"/>
                      <a:pt x="2865934" y="559773"/>
                      <a:pt x="2893955" y="560170"/>
                    </a:cubicBezTo>
                    <a:close/>
                    <a:moveTo>
                      <a:pt x="1730400" y="392748"/>
                    </a:moveTo>
                    <a:cubicBezTo>
                      <a:pt x="1731208" y="397695"/>
                      <a:pt x="1732074" y="404898"/>
                      <a:pt x="1732996" y="414358"/>
                    </a:cubicBezTo>
                    <a:lnTo>
                      <a:pt x="1782260" y="423268"/>
                    </a:lnTo>
                    <a:lnTo>
                      <a:pt x="1776686" y="454086"/>
                    </a:lnTo>
                    <a:lnTo>
                      <a:pt x="1712800" y="442531"/>
                    </a:lnTo>
                    <a:cubicBezTo>
                      <a:pt x="1703445" y="452299"/>
                      <a:pt x="1694068" y="460903"/>
                      <a:pt x="1684669" y="468340"/>
                    </a:cubicBezTo>
                    <a:lnTo>
                      <a:pt x="1708083" y="471182"/>
                    </a:lnTo>
                    <a:cubicBezTo>
                      <a:pt x="1714376" y="465505"/>
                      <a:pt x="1722049" y="457756"/>
                      <a:pt x="1731105" y="447933"/>
                    </a:cubicBezTo>
                    <a:lnTo>
                      <a:pt x="1754392" y="468174"/>
                    </a:lnTo>
                    <a:cubicBezTo>
                      <a:pt x="1724177" y="504215"/>
                      <a:pt x="1683397" y="529749"/>
                      <a:pt x="1632048" y="544777"/>
                    </a:cubicBezTo>
                    <a:lnTo>
                      <a:pt x="1619856" y="515857"/>
                    </a:lnTo>
                    <a:cubicBezTo>
                      <a:pt x="1641865" y="509770"/>
                      <a:pt x="1660164" y="502781"/>
                      <a:pt x="1674757" y="494889"/>
                    </a:cubicBezTo>
                    <a:lnTo>
                      <a:pt x="1644737" y="491318"/>
                    </a:lnTo>
                    <a:lnTo>
                      <a:pt x="1643050" y="480095"/>
                    </a:lnTo>
                    <a:lnTo>
                      <a:pt x="1622587" y="505896"/>
                    </a:lnTo>
                    <a:lnTo>
                      <a:pt x="1614134" y="497398"/>
                    </a:lnTo>
                    <a:lnTo>
                      <a:pt x="1598104" y="586029"/>
                    </a:lnTo>
                    <a:lnTo>
                      <a:pt x="1566386" y="580292"/>
                    </a:lnTo>
                    <a:lnTo>
                      <a:pt x="1580138" y="504259"/>
                    </a:lnTo>
                    <a:cubicBezTo>
                      <a:pt x="1573086" y="514134"/>
                      <a:pt x="1566142" y="522558"/>
                      <a:pt x="1559306" y="529530"/>
                    </a:cubicBezTo>
                    <a:lnTo>
                      <a:pt x="1548806" y="495107"/>
                    </a:lnTo>
                    <a:cubicBezTo>
                      <a:pt x="1555819" y="488012"/>
                      <a:pt x="1563154" y="479350"/>
                      <a:pt x="1570813" y="469120"/>
                    </a:cubicBezTo>
                    <a:cubicBezTo>
                      <a:pt x="1578471" y="458889"/>
                      <a:pt x="1585430" y="448455"/>
                      <a:pt x="1591691" y="437817"/>
                    </a:cubicBezTo>
                    <a:lnTo>
                      <a:pt x="1573695" y="434562"/>
                    </a:lnTo>
                    <a:lnTo>
                      <a:pt x="1579269" y="403744"/>
                    </a:lnTo>
                    <a:lnTo>
                      <a:pt x="1597714" y="407080"/>
                    </a:lnTo>
                    <a:lnTo>
                      <a:pt x="1603248" y="376487"/>
                    </a:lnTo>
                    <a:lnTo>
                      <a:pt x="1634966" y="382224"/>
                    </a:lnTo>
                    <a:lnTo>
                      <a:pt x="1629432" y="412817"/>
                    </a:lnTo>
                    <a:lnTo>
                      <a:pt x="1644729" y="415583"/>
                    </a:lnTo>
                    <a:lnTo>
                      <a:pt x="1639155" y="446402"/>
                    </a:lnTo>
                    <a:lnTo>
                      <a:pt x="1623858" y="443636"/>
                    </a:lnTo>
                    <a:lnTo>
                      <a:pt x="1620807" y="460506"/>
                    </a:lnTo>
                    <a:cubicBezTo>
                      <a:pt x="1631160" y="469194"/>
                      <a:pt x="1638514" y="475634"/>
                      <a:pt x="1642866" y="479829"/>
                    </a:cubicBezTo>
                    <a:lnTo>
                      <a:pt x="1640458" y="463596"/>
                    </a:lnTo>
                    <a:cubicBezTo>
                      <a:pt x="1652843" y="455924"/>
                      <a:pt x="1664284" y="446611"/>
                      <a:pt x="1674784" y="435655"/>
                    </a:cubicBezTo>
                    <a:lnTo>
                      <a:pt x="1646665" y="430570"/>
                    </a:lnTo>
                    <a:lnTo>
                      <a:pt x="1652239" y="399751"/>
                    </a:lnTo>
                    <a:lnTo>
                      <a:pt x="1695654" y="407604"/>
                    </a:lnTo>
                    <a:lnTo>
                      <a:pt x="1693984" y="392434"/>
                    </a:lnTo>
                    <a:close/>
                    <a:moveTo>
                      <a:pt x="2950999" y="564113"/>
                    </a:moveTo>
                    <a:cubicBezTo>
                      <a:pt x="2965219" y="576567"/>
                      <a:pt x="2976370" y="586798"/>
                      <a:pt x="2984451" y="594807"/>
                    </a:cubicBezTo>
                    <a:lnTo>
                      <a:pt x="2986184" y="577520"/>
                    </a:lnTo>
                    <a:lnTo>
                      <a:pt x="3125616" y="591502"/>
                    </a:lnTo>
                    <a:lnTo>
                      <a:pt x="3121009" y="637448"/>
                    </a:lnTo>
                    <a:lnTo>
                      <a:pt x="3092122" y="634552"/>
                    </a:lnTo>
                    <a:cubicBezTo>
                      <a:pt x="3105312" y="645064"/>
                      <a:pt x="3113522" y="651784"/>
                      <a:pt x="3116751" y="654711"/>
                    </a:cubicBezTo>
                    <a:lnTo>
                      <a:pt x="3096227" y="678385"/>
                    </a:lnTo>
                    <a:cubicBezTo>
                      <a:pt x="3086615" y="668844"/>
                      <a:pt x="3072364" y="656694"/>
                      <a:pt x="3053473" y="641934"/>
                    </a:cubicBezTo>
                    <a:lnTo>
                      <a:pt x="3072314" y="619011"/>
                    </a:lnTo>
                    <a:lnTo>
                      <a:pt x="3088710" y="631912"/>
                    </a:lnTo>
                    <a:lnTo>
                      <a:pt x="3090193" y="617127"/>
                    </a:lnTo>
                    <a:lnTo>
                      <a:pt x="3015587" y="609646"/>
                    </a:lnTo>
                    <a:lnTo>
                      <a:pt x="3014080" y="624659"/>
                    </a:lnTo>
                    <a:cubicBezTo>
                      <a:pt x="3018343" y="621869"/>
                      <a:pt x="3022734" y="618557"/>
                      <a:pt x="3027254" y="614722"/>
                    </a:cubicBezTo>
                    <a:lnTo>
                      <a:pt x="3044466" y="640112"/>
                    </a:lnTo>
                    <a:cubicBezTo>
                      <a:pt x="3038839" y="644295"/>
                      <a:pt x="3033258" y="648025"/>
                      <a:pt x="3027722" y="651299"/>
                    </a:cubicBezTo>
                    <a:cubicBezTo>
                      <a:pt x="3022186" y="654572"/>
                      <a:pt x="3014633" y="658869"/>
                      <a:pt x="3005063" y="664190"/>
                    </a:cubicBezTo>
                    <a:lnTo>
                      <a:pt x="2994097" y="670442"/>
                    </a:lnTo>
                    <a:lnTo>
                      <a:pt x="2979365" y="643233"/>
                    </a:lnTo>
                    <a:cubicBezTo>
                      <a:pt x="2985143" y="640596"/>
                      <a:pt x="2990899" y="637804"/>
                      <a:pt x="2996632" y="634855"/>
                    </a:cubicBezTo>
                    <a:cubicBezTo>
                      <a:pt x="3002364" y="631908"/>
                      <a:pt x="3007439" y="629047"/>
                      <a:pt x="3011852" y="626273"/>
                    </a:cubicBezTo>
                    <a:lnTo>
                      <a:pt x="2981600" y="623240"/>
                    </a:lnTo>
                    <a:lnTo>
                      <a:pt x="2984313" y="596172"/>
                    </a:lnTo>
                    <a:lnTo>
                      <a:pt x="2962379" y="620163"/>
                    </a:lnTo>
                    <a:cubicBezTo>
                      <a:pt x="2954936" y="611912"/>
                      <a:pt x="2944096" y="600869"/>
                      <a:pt x="2929861" y="587036"/>
                    </a:cubicBezTo>
                    <a:close/>
                    <a:moveTo>
                      <a:pt x="1379313" y="337713"/>
                    </a:moveTo>
                    <a:lnTo>
                      <a:pt x="1550252" y="371226"/>
                    </a:lnTo>
                    <a:lnTo>
                      <a:pt x="1543874" y="403754"/>
                    </a:lnTo>
                    <a:lnTo>
                      <a:pt x="1465717" y="435255"/>
                    </a:lnTo>
                    <a:lnTo>
                      <a:pt x="1465234" y="437722"/>
                    </a:lnTo>
                    <a:lnTo>
                      <a:pt x="1544422" y="453247"/>
                    </a:lnTo>
                    <a:lnTo>
                      <a:pt x="1538089" y="485550"/>
                    </a:lnTo>
                    <a:lnTo>
                      <a:pt x="1458900" y="470026"/>
                    </a:lnTo>
                    <a:lnTo>
                      <a:pt x="1448609" y="522518"/>
                    </a:lnTo>
                    <a:cubicBezTo>
                      <a:pt x="1446967" y="530893"/>
                      <a:pt x="1444578" y="537142"/>
                      <a:pt x="1441440" y="541263"/>
                    </a:cubicBezTo>
                    <a:cubicBezTo>
                      <a:pt x="1438302" y="545385"/>
                      <a:pt x="1433926" y="547905"/>
                      <a:pt x="1428310" y="548823"/>
                    </a:cubicBezTo>
                    <a:cubicBezTo>
                      <a:pt x="1422695" y="549741"/>
                      <a:pt x="1415102" y="549261"/>
                      <a:pt x="1405530" y="547385"/>
                    </a:cubicBezTo>
                    <a:lnTo>
                      <a:pt x="1374348" y="541272"/>
                    </a:lnTo>
                    <a:lnTo>
                      <a:pt x="1374391" y="505406"/>
                    </a:lnTo>
                    <a:lnTo>
                      <a:pt x="1400638" y="510551"/>
                    </a:lnTo>
                    <a:cubicBezTo>
                      <a:pt x="1404675" y="511343"/>
                      <a:pt x="1407606" y="511646"/>
                      <a:pt x="1409428" y="511459"/>
                    </a:cubicBezTo>
                    <a:cubicBezTo>
                      <a:pt x="1411251" y="511273"/>
                      <a:pt x="1412570" y="510484"/>
                      <a:pt x="1413387" y="509091"/>
                    </a:cubicBezTo>
                    <a:cubicBezTo>
                      <a:pt x="1414203" y="507698"/>
                      <a:pt x="1414963" y="505207"/>
                      <a:pt x="1415667" y="501617"/>
                    </a:cubicBezTo>
                    <a:lnTo>
                      <a:pt x="1423232" y="463032"/>
                    </a:lnTo>
                    <a:lnTo>
                      <a:pt x="1340903" y="446892"/>
                    </a:lnTo>
                    <a:lnTo>
                      <a:pt x="1347236" y="414589"/>
                    </a:lnTo>
                    <a:lnTo>
                      <a:pt x="1429565" y="430729"/>
                    </a:lnTo>
                    <a:lnTo>
                      <a:pt x="1433259" y="411886"/>
                    </a:lnTo>
                    <a:lnTo>
                      <a:pt x="1489631" y="392886"/>
                    </a:lnTo>
                    <a:lnTo>
                      <a:pt x="1372980" y="370017"/>
                    </a:lnTo>
                    <a:close/>
                    <a:moveTo>
                      <a:pt x="3352419" y="611676"/>
                    </a:moveTo>
                    <a:lnTo>
                      <a:pt x="3346362" y="680447"/>
                    </a:lnTo>
                    <a:lnTo>
                      <a:pt x="3195840" y="667189"/>
                    </a:lnTo>
                    <a:lnTo>
                      <a:pt x="3194476" y="682674"/>
                    </a:lnTo>
                    <a:cubicBezTo>
                      <a:pt x="3192698" y="702865"/>
                      <a:pt x="3190691" y="719135"/>
                      <a:pt x="3188456" y="731484"/>
                    </a:cubicBezTo>
                    <a:cubicBezTo>
                      <a:pt x="3186221" y="743832"/>
                      <a:pt x="3182870" y="755393"/>
                      <a:pt x="3178402" y="766168"/>
                    </a:cubicBezTo>
                    <a:cubicBezTo>
                      <a:pt x="3173934" y="776943"/>
                      <a:pt x="3167516" y="788157"/>
                      <a:pt x="3159146" y="799812"/>
                    </a:cubicBezTo>
                    <a:lnTo>
                      <a:pt x="3134856" y="773348"/>
                    </a:lnTo>
                    <a:cubicBezTo>
                      <a:pt x="3140714" y="765909"/>
                      <a:pt x="3145307" y="758472"/>
                      <a:pt x="3148640" y="751040"/>
                    </a:cubicBezTo>
                    <a:cubicBezTo>
                      <a:pt x="3151971" y="743607"/>
                      <a:pt x="3154710" y="733789"/>
                      <a:pt x="3156856" y="721586"/>
                    </a:cubicBezTo>
                    <a:cubicBezTo>
                      <a:pt x="3159001" y="709383"/>
                      <a:pt x="3161037" y="692351"/>
                      <a:pt x="3162962" y="670490"/>
                    </a:cubicBezTo>
                    <a:lnTo>
                      <a:pt x="3169561" y="595570"/>
                    </a:lnTo>
                    <a:close/>
                    <a:moveTo>
                      <a:pt x="3410036" y="614872"/>
                    </a:moveTo>
                    <a:cubicBezTo>
                      <a:pt x="3414203" y="622372"/>
                      <a:pt x="3419210" y="631886"/>
                      <a:pt x="3425058" y="643411"/>
                    </a:cubicBezTo>
                    <a:lnTo>
                      <a:pt x="3438711" y="671288"/>
                    </a:lnTo>
                    <a:lnTo>
                      <a:pt x="3437426" y="673464"/>
                    </a:lnTo>
                    <a:lnTo>
                      <a:pt x="3406798" y="687530"/>
                    </a:lnTo>
                    <a:cubicBezTo>
                      <a:pt x="3403848" y="680122"/>
                      <a:pt x="3399520" y="670202"/>
                      <a:pt x="3393818" y="657770"/>
                    </a:cubicBezTo>
                    <a:cubicBezTo>
                      <a:pt x="3388116" y="645338"/>
                      <a:pt x="3383467" y="635622"/>
                      <a:pt x="3379872" y="628625"/>
                    </a:cubicBezTo>
                    <a:close/>
                    <a:moveTo>
                      <a:pt x="3472715" y="613681"/>
                    </a:moveTo>
                    <a:lnTo>
                      <a:pt x="3505000" y="623244"/>
                    </a:lnTo>
                    <a:lnTo>
                      <a:pt x="3498280" y="639240"/>
                    </a:lnTo>
                    <a:lnTo>
                      <a:pt x="3580112" y="645467"/>
                    </a:lnTo>
                    <a:lnTo>
                      <a:pt x="3577701" y="677151"/>
                    </a:lnTo>
                    <a:lnTo>
                      <a:pt x="3548841" y="718973"/>
                    </a:lnTo>
                    <a:lnTo>
                      <a:pt x="3520705" y="703076"/>
                    </a:lnTo>
                    <a:lnTo>
                      <a:pt x="3542774" y="675181"/>
                    </a:lnTo>
                    <a:lnTo>
                      <a:pt x="3482141" y="670567"/>
                    </a:lnTo>
                    <a:cubicBezTo>
                      <a:pt x="3472955" y="686833"/>
                      <a:pt x="3462285" y="702528"/>
                      <a:pt x="3450130" y="717651"/>
                    </a:cubicBezTo>
                    <a:lnTo>
                      <a:pt x="3423761" y="696616"/>
                    </a:lnTo>
                    <a:lnTo>
                      <a:pt x="3437426" y="673464"/>
                    </a:lnTo>
                    <a:lnTo>
                      <a:pt x="3439345" y="672583"/>
                    </a:lnTo>
                    <a:lnTo>
                      <a:pt x="3438711" y="671288"/>
                    </a:lnTo>
                    <a:close/>
                    <a:moveTo>
                      <a:pt x="840450" y="242637"/>
                    </a:moveTo>
                    <a:lnTo>
                      <a:pt x="836784" y="257508"/>
                    </a:lnTo>
                    <a:lnTo>
                      <a:pt x="852098" y="261284"/>
                    </a:lnTo>
                    <a:lnTo>
                      <a:pt x="855765" y="246413"/>
                    </a:lnTo>
                    <a:close/>
                    <a:moveTo>
                      <a:pt x="1156335" y="286005"/>
                    </a:moveTo>
                    <a:lnTo>
                      <a:pt x="1338815" y="324698"/>
                    </a:lnTo>
                    <a:lnTo>
                      <a:pt x="1332366" y="355111"/>
                    </a:lnTo>
                    <a:lnTo>
                      <a:pt x="1267962" y="341455"/>
                    </a:lnTo>
                    <a:cubicBezTo>
                      <a:pt x="1267654" y="342169"/>
                      <a:pt x="1265809" y="345361"/>
                      <a:pt x="1262426" y="351031"/>
                    </a:cubicBezTo>
                    <a:lnTo>
                      <a:pt x="1320569" y="363359"/>
                    </a:lnTo>
                    <a:lnTo>
                      <a:pt x="1300132" y="459744"/>
                    </a:lnTo>
                    <a:lnTo>
                      <a:pt x="1277545" y="454953"/>
                    </a:lnTo>
                    <a:cubicBezTo>
                      <a:pt x="1289867" y="472522"/>
                      <a:pt x="1300448" y="488008"/>
                      <a:pt x="1309290" y="501411"/>
                    </a:cubicBezTo>
                    <a:lnTo>
                      <a:pt x="1284049" y="516857"/>
                    </a:lnTo>
                    <a:cubicBezTo>
                      <a:pt x="1280940" y="511679"/>
                      <a:pt x="1271868" y="497527"/>
                      <a:pt x="1256831" y="474397"/>
                    </a:cubicBezTo>
                    <a:lnTo>
                      <a:pt x="1252250" y="467350"/>
                    </a:lnTo>
                    <a:lnTo>
                      <a:pt x="1274415" y="454290"/>
                    </a:lnTo>
                    <a:lnTo>
                      <a:pt x="1252052" y="449548"/>
                    </a:lnTo>
                    <a:lnTo>
                      <a:pt x="1244085" y="487118"/>
                    </a:lnTo>
                    <a:cubicBezTo>
                      <a:pt x="1242537" y="494422"/>
                      <a:pt x="1240337" y="499837"/>
                      <a:pt x="1237487" y="503361"/>
                    </a:cubicBezTo>
                    <a:cubicBezTo>
                      <a:pt x="1234636" y="506885"/>
                      <a:pt x="1230763" y="508985"/>
                      <a:pt x="1225869" y="509661"/>
                    </a:cubicBezTo>
                    <a:cubicBezTo>
                      <a:pt x="1220974" y="510337"/>
                      <a:pt x="1214501" y="509821"/>
                      <a:pt x="1206451" y="508114"/>
                    </a:cubicBezTo>
                    <a:lnTo>
                      <a:pt x="1182299" y="502993"/>
                    </a:lnTo>
                    <a:lnTo>
                      <a:pt x="1182425" y="472641"/>
                    </a:lnTo>
                    <a:cubicBezTo>
                      <a:pt x="1171244" y="480552"/>
                      <a:pt x="1161094" y="487279"/>
                      <a:pt x="1151973" y="492823"/>
                    </a:cubicBezTo>
                    <a:lnTo>
                      <a:pt x="1137104" y="468172"/>
                    </a:lnTo>
                    <a:cubicBezTo>
                      <a:pt x="1132054" y="475825"/>
                      <a:pt x="1125944" y="483331"/>
                      <a:pt x="1118775" y="490691"/>
                    </a:cubicBezTo>
                    <a:lnTo>
                      <a:pt x="1096540" y="463309"/>
                    </a:lnTo>
                    <a:cubicBezTo>
                      <a:pt x="1105235" y="453158"/>
                      <a:pt x="1111937" y="444141"/>
                      <a:pt x="1116646" y="436259"/>
                    </a:cubicBezTo>
                    <a:cubicBezTo>
                      <a:pt x="1121355" y="428377"/>
                      <a:pt x="1125339" y="419330"/>
                      <a:pt x="1128595" y="409114"/>
                    </a:cubicBezTo>
                    <a:cubicBezTo>
                      <a:pt x="1131851" y="398900"/>
                      <a:pt x="1135424" y="384625"/>
                      <a:pt x="1139312" y="366287"/>
                    </a:cubicBezTo>
                    <a:close/>
                    <a:moveTo>
                      <a:pt x="572101" y="201347"/>
                    </a:moveTo>
                    <a:cubicBezTo>
                      <a:pt x="562422" y="211077"/>
                      <a:pt x="552197" y="220188"/>
                      <a:pt x="541427" y="228681"/>
                    </a:cubicBezTo>
                    <a:lnTo>
                      <a:pt x="526709" y="207506"/>
                    </a:lnTo>
                    <a:lnTo>
                      <a:pt x="521428" y="227391"/>
                    </a:lnTo>
                    <a:lnTo>
                      <a:pt x="532544" y="225612"/>
                    </a:lnTo>
                    <a:lnTo>
                      <a:pt x="528973" y="246187"/>
                    </a:lnTo>
                    <a:lnTo>
                      <a:pt x="527817" y="253213"/>
                    </a:lnTo>
                    <a:cubicBezTo>
                      <a:pt x="537961" y="247076"/>
                      <a:pt x="547002" y="239898"/>
                      <a:pt x="554941" y="231677"/>
                    </a:cubicBezTo>
                    <a:cubicBezTo>
                      <a:pt x="562879" y="223458"/>
                      <a:pt x="569925" y="213699"/>
                      <a:pt x="576078" y="202403"/>
                    </a:cubicBezTo>
                    <a:close/>
                    <a:moveTo>
                      <a:pt x="794339" y="231031"/>
                    </a:moveTo>
                    <a:lnTo>
                      <a:pt x="790618" y="246125"/>
                    </a:lnTo>
                    <a:lnTo>
                      <a:pt x="805710" y="249846"/>
                    </a:lnTo>
                    <a:lnTo>
                      <a:pt x="809432" y="234753"/>
                    </a:lnTo>
                    <a:close/>
                    <a:moveTo>
                      <a:pt x="947593" y="238932"/>
                    </a:moveTo>
                    <a:lnTo>
                      <a:pt x="983693" y="247193"/>
                    </a:lnTo>
                    <a:lnTo>
                      <a:pt x="978480" y="263823"/>
                    </a:lnTo>
                    <a:lnTo>
                      <a:pt x="1107503" y="293352"/>
                    </a:lnTo>
                    <a:lnTo>
                      <a:pt x="1100159" y="325440"/>
                    </a:lnTo>
                    <a:lnTo>
                      <a:pt x="968685" y="295351"/>
                    </a:lnTo>
                    <a:lnTo>
                      <a:pt x="962739" y="314159"/>
                    </a:lnTo>
                    <a:lnTo>
                      <a:pt x="1093322" y="344044"/>
                    </a:lnTo>
                    <a:lnTo>
                      <a:pt x="1067287" y="434234"/>
                    </a:lnTo>
                    <a:cubicBezTo>
                      <a:pt x="1063914" y="444876"/>
                      <a:pt x="1060005" y="452736"/>
                      <a:pt x="1055559" y="457816"/>
                    </a:cubicBezTo>
                    <a:cubicBezTo>
                      <a:pt x="1051114" y="462896"/>
                      <a:pt x="1045461" y="465901"/>
                      <a:pt x="1038604" y="466833"/>
                    </a:cubicBezTo>
                    <a:cubicBezTo>
                      <a:pt x="1031746" y="467765"/>
                      <a:pt x="1022746" y="466956"/>
                      <a:pt x="1011604" y="464406"/>
                    </a:cubicBezTo>
                    <a:lnTo>
                      <a:pt x="971716" y="455277"/>
                    </a:lnTo>
                    <a:lnTo>
                      <a:pt x="973535" y="418641"/>
                    </a:lnTo>
                    <a:lnTo>
                      <a:pt x="1009857" y="426954"/>
                    </a:lnTo>
                    <a:cubicBezTo>
                      <a:pt x="1015503" y="428246"/>
                      <a:pt x="1019664" y="428846"/>
                      <a:pt x="1022343" y="428756"/>
                    </a:cubicBezTo>
                    <a:cubicBezTo>
                      <a:pt x="1025021" y="428666"/>
                      <a:pt x="1027101" y="427774"/>
                      <a:pt x="1028583" y="426080"/>
                    </a:cubicBezTo>
                    <a:cubicBezTo>
                      <a:pt x="1030066" y="424387"/>
                      <a:pt x="1031613" y="421380"/>
                      <a:pt x="1033228" y="417059"/>
                    </a:cubicBezTo>
                    <a:cubicBezTo>
                      <a:pt x="1035263" y="411584"/>
                      <a:pt x="1039414" y="398229"/>
                      <a:pt x="1045680" y="376993"/>
                    </a:cubicBezTo>
                    <a:cubicBezTo>
                      <a:pt x="1047044" y="373085"/>
                      <a:pt x="1047913" y="370313"/>
                      <a:pt x="1048287" y="368679"/>
                    </a:cubicBezTo>
                    <a:lnTo>
                      <a:pt x="916812" y="338589"/>
                    </a:lnTo>
                    <a:close/>
                    <a:moveTo>
                      <a:pt x="3761476" y="632323"/>
                    </a:moveTo>
                    <a:lnTo>
                      <a:pt x="3759860" y="657417"/>
                    </a:lnTo>
                    <a:lnTo>
                      <a:pt x="3809364" y="660603"/>
                    </a:lnTo>
                    <a:lnTo>
                      <a:pt x="3807367" y="691628"/>
                    </a:lnTo>
                    <a:lnTo>
                      <a:pt x="3757863" y="688442"/>
                    </a:lnTo>
                    <a:lnTo>
                      <a:pt x="3756704" y="706464"/>
                    </a:lnTo>
                    <a:lnTo>
                      <a:pt x="3801873" y="709372"/>
                    </a:lnTo>
                    <a:lnTo>
                      <a:pt x="3799876" y="740397"/>
                    </a:lnTo>
                    <a:lnTo>
                      <a:pt x="3679197" y="732630"/>
                    </a:lnTo>
                    <a:lnTo>
                      <a:pt x="3681193" y="701604"/>
                    </a:lnTo>
                    <a:lnTo>
                      <a:pt x="3722941" y="704291"/>
                    </a:lnTo>
                    <a:lnTo>
                      <a:pt x="3724101" y="686269"/>
                    </a:lnTo>
                    <a:lnTo>
                      <a:pt x="3678703" y="683347"/>
                    </a:lnTo>
                    <a:lnTo>
                      <a:pt x="3686210" y="687725"/>
                    </a:lnTo>
                    <a:cubicBezTo>
                      <a:pt x="3678171" y="701105"/>
                      <a:pt x="3670241" y="713384"/>
                      <a:pt x="3662420" y="724563"/>
                    </a:cubicBezTo>
                    <a:cubicBezTo>
                      <a:pt x="3654600" y="735742"/>
                      <a:pt x="3649647" y="742105"/>
                      <a:pt x="3647562" y="743650"/>
                    </a:cubicBezTo>
                    <a:lnTo>
                      <a:pt x="3672523" y="740217"/>
                    </a:lnTo>
                    <a:lnTo>
                      <a:pt x="3670983" y="771272"/>
                    </a:lnTo>
                    <a:lnTo>
                      <a:pt x="3608514" y="777330"/>
                    </a:lnTo>
                    <a:lnTo>
                      <a:pt x="3603122" y="747204"/>
                    </a:lnTo>
                    <a:cubicBezTo>
                      <a:pt x="3612437" y="737725"/>
                      <a:pt x="3621011" y="727892"/>
                      <a:pt x="3628845" y="717706"/>
                    </a:cubicBezTo>
                    <a:lnTo>
                      <a:pt x="3606569" y="718563"/>
                    </a:lnTo>
                    <a:lnTo>
                      <a:pt x="3601723" y="687097"/>
                    </a:lnTo>
                    <a:cubicBezTo>
                      <a:pt x="3607648" y="680454"/>
                      <a:pt x="3614277" y="671182"/>
                      <a:pt x="3621609" y="659284"/>
                    </a:cubicBezTo>
                    <a:cubicBezTo>
                      <a:pt x="3628942" y="647387"/>
                      <a:pt x="3635594" y="635368"/>
                      <a:pt x="3641569" y="623231"/>
                    </a:cubicBezTo>
                    <a:lnTo>
                      <a:pt x="3669666" y="635118"/>
                    </a:lnTo>
                    <a:cubicBezTo>
                      <a:pt x="3665468" y="643400"/>
                      <a:pt x="3660254" y="652647"/>
                      <a:pt x="3654022" y="662860"/>
                    </a:cubicBezTo>
                    <a:cubicBezTo>
                      <a:pt x="3647790" y="673073"/>
                      <a:pt x="3642397" y="681545"/>
                      <a:pt x="3637840" y="688277"/>
                    </a:cubicBezTo>
                    <a:lnTo>
                      <a:pt x="3650203" y="688385"/>
                    </a:lnTo>
                    <a:lnTo>
                      <a:pt x="3660157" y="672532"/>
                    </a:lnTo>
                    <a:lnTo>
                      <a:pt x="3677165" y="682332"/>
                    </a:lnTo>
                    <a:lnTo>
                      <a:pt x="3679103" y="652219"/>
                    </a:lnTo>
                    <a:lnTo>
                      <a:pt x="3726098" y="655243"/>
                    </a:lnTo>
                    <a:lnTo>
                      <a:pt x="3727713" y="630150"/>
                    </a:lnTo>
                    <a:close/>
                    <a:moveTo>
                      <a:pt x="3928997" y="641393"/>
                    </a:moveTo>
                    <a:lnTo>
                      <a:pt x="3959827" y="651490"/>
                    </a:lnTo>
                    <a:cubicBezTo>
                      <a:pt x="3957863" y="656880"/>
                      <a:pt x="3956025" y="661362"/>
                      <a:pt x="3954310" y="664934"/>
                    </a:cubicBezTo>
                    <a:lnTo>
                      <a:pt x="4032154" y="669042"/>
                    </a:lnTo>
                    <a:lnTo>
                      <a:pt x="4020130" y="823156"/>
                    </a:lnTo>
                    <a:cubicBezTo>
                      <a:pt x="4019167" y="835619"/>
                      <a:pt x="4015467" y="844275"/>
                      <a:pt x="4009030" y="849125"/>
                    </a:cubicBezTo>
                    <a:cubicBezTo>
                      <a:pt x="4002594" y="853974"/>
                      <a:pt x="3992298" y="856025"/>
                      <a:pt x="3978145" y="855278"/>
                    </a:cubicBezTo>
                    <a:lnTo>
                      <a:pt x="3941392" y="853338"/>
                    </a:lnTo>
                    <a:lnTo>
                      <a:pt x="3936626" y="817834"/>
                    </a:lnTo>
                    <a:lnTo>
                      <a:pt x="3967216" y="819448"/>
                    </a:lnTo>
                    <a:cubicBezTo>
                      <a:pt x="3973304" y="819769"/>
                      <a:pt x="3977739" y="819583"/>
                      <a:pt x="3980523" y="818891"/>
                    </a:cubicBezTo>
                    <a:cubicBezTo>
                      <a:pt x="3983306" y="818199"/>
                      <a:pt x="3985253" y="816737"/>
                      <a:pt x="3986363" y="814506"/>
                    </a:cubicBezTo>
                    <a:cubicBezTo>
                      <a:pt x="3987473" y="812276"/>
                      <a:pt x="3988312" y="808658"/>
                      <a:pt x="3988882" y="803651"/>
                    </a:cubicBezTo>
                    <a:lnTo>
                      <a:pt x="3972720" y="810582"/>
                    </a:lnTo>
                    <a:lnTo>
                      <a:pt x="3969322" y="801246"/>
                    </a:lnTo>
                    <a:lnTo>
                      <a:pt x="3905077" y="804036"/>
                    </a:lnTo>
                    <a:lnTo>
                      <a:pt x="3896347" y="774274"/>
                    </a:lnTo>
                    <a:cubicBezTo>
                      <a:pt x="3904070" y="763845"/>
                      <a:pt x="3911258" y="752704"/>
                      <a:pt x="3917912" y="740845"/>
                    </a:cubicBezTo>
                    <a:cubicBezTo>
                      <a:pt x="3924566" y="728987"/>
                      <a:pt x="3929680" y="718116"/>
                      <a:pt x="3933254" y="708233"/>
                    </a:cubicBezTo>
                    <a:lnTo>
                      <a:pt x="3961992" y="718906"/>
                    </a:lnTo>
                    <a:cubicBezTo>
                      <a:pt x="3959019" y="726075"/>
                      <a:pt x="3955145" y="734417"/>
                      <a:pt x="3950370" y="743932"/>
                    </a:cubicBezTo>
                    <a:lnTo>
                      <a:pt x="3972623" y="734347"/>
                    </a:lnTo>
                    <a:cubicBezTo>
                      <a:pt x="3977020" y="743583"/>
                      <a:pt x="3983117" y="758174"/>
                      <a:pt x="3990916" y="778120"/>
                    </a:cubicBezTo>
                    <a:lnTo>
                      <a:pt x="3996862" y="700143"/>
                    </a:lnTo>
                    <a:lnTo>
                      <a:pt x="3937052" y="696987"/>
                    </a:lnTo>
                    <a:cubicBezTo>
                      <a:pt x="3930210" y="708072"/>
                      <a:pt x="3922791" y="718516"/>
                      <a:pt x="3914796" y="728319"/>
                    </a:cubicBezTo>
                    <a:lnTo>
                      <a:pt x="3891657" y="711303"/>
                    </a:lnTo>
                    <a:lnTo>
                      <a:pt x="3882298" y="710809"/>
                    </a:lnTo>
                    <a:lnTo>
                      <a:pt x="3881659" y="722908"/>
                    </a:lnTo>
                    <a:lnTo>
                      <a:pt x="3889348" y="729037"/>
                    </a:lnTo>
                    <a:cubicBezTo>
                      <a:pt x="3895628" y="734404"/>
                      <a:pt x="3901850" y="739387"/>
                      <a:pt x="3908018" y="743986"/>
                    </a:cubicBezTo>
                    <a:lnTo>
                      <a:pt x="3888477" y="771570"/>
                    </a:lnTo>
                    <a:lnTo>
                      <a:pt x="3879563" y="762629"/>
                    </a:lnTo>
                    <a:lnTo>
                      <a:pt x="3874865" y="851659"/>
                    </a:lnTo>
                    <a:lnTo>
                      <a:pt x="3842449" y="849948"/>
                    </a:lnTo>
                    <a:lnTo>
                      <a:pt x="3846689" y="769593"/>
                    </a:lnTo>
                    <a:cubicBezTo>
                      <a:pt x="3840056" y="782520"/>
                      <a:pt x="3833329" y="794298"/>
                      <a:pt x="3826512" y="804926"/>
                    </a:cubicBezTo>
                    <a:lnTo>
                      <a:pt x="3823214" y="754618"/>
                    </a:lnTo>
                    <a:cubicBezTo>
                      <a:pt x="3832948" y="740787"/>
                      <a:pt x="3840772" y="725557"/>
                      <a:pt x="3846686" y="708930"/>
                    </a:cubicBezTo>
                    <a:lnTo>
                      <a:pt x="3829793" y="708038"/>
                    </a:lnTo>
                    <a:lnTo>
                      <a:pt x="3831504" y="675622"/>
                    </a:lnTo>
                    <a:lnTo>
                      <a:pt x="3851593" y="676682"/>
                    </a:lnTo>
                    <a:lnTo>
                      <a:pt x="3853496" y="640613"/>
                    </a:lnTo>
                    <a:lnTo>
                      <a:pt x="3885912" y="642324"/>
                    </a:lnTo>
                    <a:lnTo>
                      <a:pt x="3884009" y="678393"/>
                    </a:lnTo>
                    <a:lnTo>
                      <a:pt x="3901587" y="679320"/>
                    </a:lnTo>
                    <a:lnTo>
                      <a:pt x="3900792" y="694387"/>
                    </a:lnTo>
                    <a:cubicBezTo>
                      <a:pt x="3914139" y="675710"/>
                      <a:pt x="3923541" y="658045"/>
                      <a:pt x="3928997" y="641393"/>
                    </a:cubicBezTo>
                    <a:close/>
                    <a:moveTo>
                      <a:pt x="702147" y="182872"/>
                    </a:moveTo>
                    <a:lnTo>
                      <a:pt x="764960" y="198359"/>
                    </a:lnTo>
                    <a:lnTo>
                      <a:pt x="757079" y="230320"/>
                    </a:lnTo>
                    <a:lnTo>
                      <a:pt x="740210" y="226161"/>
                    </a:lnTo>
                    <a:lnTo>
                      <a:pt x="730742" y="264558"/>
                    </a:lnTo>
                    <a:lnTo>
                      <a:pt x="746279" y="268390"/>
                    </a:lnTo>
                    <a:lnTo>
                      <a:pt x="738562" y="299684"/>
                    </a:lnTo>
                    <a:lnTo>
                      <a:pt x="723025" y="295854"/>
                    </a:lnTo>
                    <a:lnTo>
                      <a:pt x="712900" y="336915"/>
                    </a:lnTo>
                    <a:cubicBezTo>
                      <a:pt x="722435" y="336441"/>
                      <a:pt x="728588" y="335996"/>
                      <a:pt x="731359" y="335580"/>
                    </a:cubicBezTo>
                    <a:lnTo>
                      <a:pt x="727817" y="354720"/>
                    </a:lnTo>
                    <a:lnTo>
                      <a:pt x="727166" y="359268"/>
                    </a:lnTo>
                    <a:lnTo>
                      <a:pt x="775774" y="371254"/>
                    </a:lnTo>
                    <a:lnTo>
                      <a:pt x="778401" y="360601"/>
                    </a:lnTo>
                    <a:lnTo>
                      <a:pt x="732678" y="349326"/>
                    </a:lnTo>
                    <a:lnTo>
                      <a:pt x="739738" y="320694"/>
                    </a:lnTo>
                    <a:lnTo>
                      <a:pt x="785461" y="331968"/>
                    </a:lnTo>
                    <a:lnTo>
                      <a:pt x="788416" y="319983"/>
                    </a:lnTo>
                    <a:lnTo>
                      <a:pt x="742694" y="308709"/>
                    </a:lnTo>
                    <a:lnTo>
                      <a:pt x="770715" y="195069"/>
                    </a:lnTo>
                    <a:lnTo>
                      <a:pt x="893676" y="225389"/>
                    </a:lnTo>
                    <a:lnTo>
                      <a:pt x="865655" y="339029"/>
                    </a:lnTo>
                    <a:lnTo>
                      <a:pt x="819489" y="327645"/>
                    </a:lnTo>
                    <a:lnTo>
                      <a:pt x="816534" y="339630"/>
                    </a:lnTo>
                    <a:lnTo>
                      <a:pt x="863366" y="351178"/>
                    </a:lnTo>
                    <a:lnTo>
                      <a:pt x="856306" y="379810"/>
                    </a:lnTo>
                    <a:lnTo>
                      <a:pt x="809474" y="368262"/>
                    </a:lnTo>
                    <a:lnTo>
                      <a:pt x="806847" y="378916"/>
                    </a:lnTo>
                    <a:lnTo>
                      <a:pt x="860560" y="392160"/>
                    </a:lnTo>
                    <a:lnTo>
                      <a:pt x="853335" y="421458"/>
                    </a:lnTo>
                    <a:lnTo>
                      <a:pt x="712840" y="386815"/>
                    </a:lnTo>
                    <a:lnTo>
                      <a:pt x="716670" y="371278"/>
                    </a:lnTo>
                    <a:cubicBezTo>
                      <a:pt x="706100" y="371497"/>
                      <a:pt x="694569" y="371793"/>
                      <a:pt x="682076" y="372166"/>
                    </a:cubicBezTo>
                    <a:cubicBezTo>
                      <a:pt x="669584" y="372539"/>
                      <a:pt x="661010" y="372936"/>
                      <a:pt x="656355" y="373358"/>
                    </a:cubicBezTo>
                    <a:lnTo>
                      <a:pt x="660842" y="337970"/>
                    </a:lnTo>
                    <a:cubicBezTo>
                      <a:pt x="664539" y="338253"/>
                      <a:pt x="671285" y="338269"/>
                      <a:pt x="681079" y="338016"/>
                    </a:cubicBezTo>
                    <a:lnTo>
                      <a:pt x="693284" y="288520"/>
                    </a:lnTo>
                    <a:lnTo>
                      <a:pt x="677303" y="284580"/>
                    </a:lnTo>
                    <a:lnTo>
                      <a:pt x="685020" y="253285"/>
                    </a:lnTo>
                    <a:lnTo>
                      <a:pt x="701000" y="257226"/>
                    </a:lnTo>
                    <a:lnTo>
                      <a:pt x="710469" y="218827"/>
                    </a:lnTo>
                    <a:lnTo>
                      <a:pt x="694266" y="214832"/>
                    </a:lnTo>
                    <a:close/>
                    <a:moveTo>
                      <a:pt x="4102183" y="652879"/>
                    </a:moveTo>
                    <a:cubicBezTo>
                      <a:pt x="4110399" y="668166"/>
                      <a:pt x="4116531" y="684970"/>
                      <a:pt x="4120579" y="703288"/>
                    </a:cubicBezTo>
                    <a:cubicBezTo>
                      <a:pt x="4124626" y="721606"/>
                      <a:pt x="4126292" y="739445"/>
                      <a:pt x="4125574" y="756803"/>
                    </a:cubicBezTo>
                    <a:cubicBezTo>
                      <a:pt x="4124864" y="774010"/>
                      <a:pt x="4121733" y="791651"/>
                      <a:pt x="4116181" y="809725"/>
                    </a:cubicBezTo>
                    <a:cubicBezTo>
                      <a:pt x="4110630" y="827799"/>
                      <a:pt x="4103133" y="844038"/>
                      <a:pt x="4093691" y="858444"/>
                    </a:cubicBezTo>
                    <a:lnTo>
                      <a:pt x="4055320" y="856859"/>
                    </a:lnTo>
                    <a:cubicBezTo>
                      <a:pt x="4064793" y="841692"/>
                      <a:pt x="4072304" y="825110"/>
                      <a:pt x="4077851" y="807111"/>
                    </a:cubicBezTo>
                    <a:cubicBezTo>
                      <a:pt x="4083400" y="789114"/>
                      <a:pt x="4086517" y="771815"/>
                      <a:pt x="4087203" y="755218"/>
                    </a:cubicBezTo>
                    <a:cubicBezTo>
                      <a:pt x="4087894" y="738469"/>
                      <a:pt x="4086216" y="720934"/>
                      <a:pt x="4082169" y="702616"/>
                    </a:cubicBezTo>
                    <a:cubicBezTo>
                      <a:pt x="4078121" y="684298"/>
                      <a:pt x="4072001" y="667190"/>
                      <a:pt x="4063811" y="651295"/>
                    </a:cubicBezTo>
                    <a:close/>
                    <a:moveTo>
                      <a:pt x="148083" y="92030"/>
                    </a:moveTo>
                    <a:cubicBezTo>
                      <a:pt x="147233" y="109308"/>
                      <a:pt x="145812" y="131033"/>
                      <a:pt x="143819" y="157208"/>
                    </a:cubicBezTo>
                    <a:cubicBezTo>
                      <a:pt x="143484" y="163483"/>
                      <a:pt x="143176" y="168889"/>
                      <a:pt x="142896" y="173427"/>
                    </a:cubicBezTo>
                    <a:cubicBezTo>
                      <a:pt x="142616" y="177965"/>
                      <a:pt x="142342" y="181707"/>
                      <a:pt x="142074" y="184654"/>
                    </a:cubicBezTo>
                    <a:cubicBezTo>
                      <a:pt x="149916" y="171600"/>
                      <a:pt x="158234" y="157258"/>
                      <a:pt x="167029" y="141626"/>
                    </a:cubicBezTo>
                    <a:cubicBezTo>
                      <a:pt x="175823" y="125995"/>
                      <a:pt x="182803" y="113154"/>
                      <a:pt x="187967" y="103103"/>
                    </a:cubicBezTo>
                    <a:lnTo>
                      <a:pt x="217918" y="119252"/>
                    </a:lnTo>
                    <a:cubicBezTo>
                      <a:pt x="204541" y="143041"/>
                      <a:pt x="187541" y="171614"/>
                      <a:pt x="166916" y="204971"/>
                    </a:cubicBezTo>
                    <a:lnTo>
                      <a:pt x="197068" y="214247"/>
                    </a:lnTo>
                    <a:lnTo>
                      <a:pt x="187928" y="243963"/>
                    </a:lnTo>
                    <a:lnTo>
                      <a:pt x="71032" y="208004"/>
                    </a:lnTo>
                    <a:lnTo>
                      <a:pt x="80172" y="178289"/>
                    </a:lnTo>
                    <a:lnTo>
                      <a:pt x="135452" y="195293"/>
                    </a:lnTo>
                    <a:lnTo>
                      <a:pt x="141234" y="185830"/>
                    </a:lnTo>
                    <a:lnTo>
                      <a:pt x="109854" y="182874"/>
                    </a:lnTo>
                    <a:cubicBezTo>
                      <a:pt x="110952" y="172051"/>
                      <a:pt x="112278" y="156594"/>
                      <a:pt x="113834" y="136504"/>
                    </a:cubicBezTo>
                    <a:cubicBezTo>
                      <a:pt x="115390" y="116414"/>
                      <a:pt x="116419" y="100627"/>
                      <a:pt x="116923" y="89141"/>
                    </a:cubicBezTo>
                    <a:close/>
                    <a:moveTo>
                      <a:pt x="515346" y="127382"/>
                    </a:moveTo>
                    <a:lnTo>
                      <a:pt x="545836" y="135479"/>
                    </a:lnTo>
                    <a:lnTo>
                      <a:pt x="535686" y="173701"/>
                    </a:lnTo>
                    <a:lnTo>
                      <a:pt x="545628" y="176342"/>
                    </a:lnTo>
                    <a:lnTo>
                      <a:pt x="542284" y="188936"/>
                    </a:lnTo>
                    <a:cubicBezTo>
                      <a:pt x="556711" y="175579"/>
                      <a:pt x="569005" y="160158"/>
                      <a:pt x="579167" y="142674"/>
                    </a:cubicBezTo>
                    <a:lnTo>
                      <a:pt x="606734" y="157327"/>
                    </a:lnTo>
                    <a:cubicBezTo>
                      <a:pt x="602009" y="164430"/>
                      <a:pt x="598025" y="170230"/>
                      <a:pt x="594780" y="174730"/>
                    </a:cubicBezTo>
                    <a:lnTo>
                      <a:pt x="671005" y="194972"/>
                    </a:lnTo>
                    <a:cubicBezTo>
                      <a:pt x="647858" y="271450"/>
                      <a:pt x="633769" y="317378"/>
                      <a:pt x="628739" y="332757"/>
                    </a:cubicBezTo>
                    <a:cubicBezTo>
                      <a:pt x="624942" y="344678"/>
                      <a:pt x="619652" y="352577"/>
                      <a:pt x="612868" y="356452"/>
                    </a:cubicBezTo>
                    <a:cubicBezTo>
                      <a:pt x="606083" y="360327"/>
                      <a:pt x="597021" y="360759"/>
                      <a:pt x="585679" y="357747"/>
                    </a:cubicBezTo>
                    <a:lnTo>
                      <a:pt x="560050" y="350941"/>
                    </a:lnTo>
                    <a:lnTo>
                      <a:pt x="563020" y="318380"/>
                    </a:lnTo>
                    <a:lnTo>
                      <a:pt x="583789" y="323895"/>
                    </a:lnTo>
                    <a:cubicBezTo>
                      <a:pt x="588059" y="325029"/>
                      <a:pt x="591334" y="325465"/>
                      <a:pt x="593611" y="325203"/>
                    </a:cubicBezTo>
                    <a:cubicBezTo>
                      <a:pt x="595889" y="324940"/>
                      <a:pt x="597736" y="323775"/>
                      <a:pt x="599152" y="321707"/>
                    </a:cubicBezTo>
                    <a:cubicBezTo>
                      <a:pt x="600568" y="319639"/>
                      <a:pt x="601976" y="316268"/>
                      <a:pt x="603375" y="311593"/>
                    </a:cubicBezTo>
                    <a:cubicBezTo>
                      <a:pt x="607036" y="301370"/>
                      <a:pt x="615622" y="274084"/>
                      <a:pt x="629132" y="229738"/>
                    </a:cubicBezTo>
                    <a:cubicBezTo>
                      <a:pt x="629866" y="227568"/>
                      <a:pt x="630507" y="225451"/>
                      <a:pt x="631055" y="223389"/>
                    </a:cubicBezTo>
                    <a:cubicBezTo>
                      <a:pt x="631602" y="221327"/>
                      <a:pt x="632204" y="219358"/>
                      <a:pt x="632860" y="217482"/>
                    </a:cubicBezTo>
                    <a:lnTo>
                      <a:pt x="626674" y="215839"/>
                    </a:lnTo>
                    <a:cubicBezTo>
                      <a:pt x="619069" y="237945"/>
                      <a:pt x="611092" y="256404"/>
                      <a:pt x="602744" y="271217"/>
                    </a:cubicBezTo>
                    <a:cubicBezTo>
                      <a:pt x="594395" y="286030"/>
                      <a:pt x="583881" y="299203"/>
                      <a:pt x="571199" y="310736"/>
                    </a:cubicBezTo>
                    <a:cubicBezTo>
                      <a:pt x="558517" y="322269"/>
                      <a:pt x="542307" y="333142"/>
                      <a:pt x="522565" y="343352"/>
                    </a:cubicBezTo>
                    <a:lnTo>
                      <a:pt x="506542" y="312843"/>
                    </a:lnTo>
                    <a:cubicBezTo>
                      <a:pt x="531397" y="301783"/>
                      <a:pt x="551438" y="288065"/>
                      <a:pt x="566667" y="271689"/>
                    </a:cubicBezTo>
                    <a:cubicBezTo>
                      <a:pt x="581896" y="255313"/>
                      <a:pt x="594975" y="234858"/>
                      <a:pt x="605905" y="210324"/>
                    </a:cubicBezTo>
                    <a:lnTo>
                      <a:pt x="597509" y="208094"/>
                    </a:lnTo>
                    <a:cubicBezTo>
                      <a:pt x="592468" y="221735"/>
                      <a:pt x="586875" y="233298"/>
                      <a:pt x="580729" y="242783"/>
                    </a:cubicBezTo>
                    <a:cubicBezTo>
                      <a:pt x="574583" y="252268"/>
                      <a:pt x="567608" y="260428"/>
                      <a:pt x="559800" y="267264"/>
                    </a:cubicBezTo>
                    <a:cubicBezTo>
                      <a:pt x="551993" y="274100"/>
                      <a:pt x="542532" y="280930"/>
                      <a:pt x="531416" y="287754"/>
                    </a:cubicBezTo>
                    <a:lnTo>
                      <a:pt x="516487" y="262030"/>
                    </a:lnTo>
                    <a:cubicBezTo>
                      <a:pt x="515525" y="262090"/>
                      <a:pt x="514043" y="262327"/>
                      <a:pt x="512041" y="262741"/>
                    </a:cubicBezTo>
                    <a:lnTo>
                      <a:pt x="492093" y="337862"/>
                    </a:lnTo>
                    <a:lnTo>
                      <a:pt x="461603" y="329765"/>
                    </a:lnTo>
                    <a:lnTo>
                      <a:pt x="477855" y="268564"/>
                    </a:lnTo>
                    <a:cubicBezTo>
                      <a:pt x="460845" y="271458"/>
                      <a:pt x="450485" y="273359"/>
                      <a:pt x="446776" y="274265"/>
                    </a:cubicBezTo>
                    <a:lnTo>
                      <a:pt x="447591" y="237348"/>
                    </a:lnTo>
                    <a:cubicBezTo>
                      <a:pt x="452804" y="237313"/>
                      <a:pt x="466079" y="235714"/>
                      <a:pt x="487418" y="232551"/>
                    </a:cubicBezTo>
                    <a:lnTo>
                      <a:pt x="497099" y="196095"/>
                    </a:lnTo>
                    <a:lnTo>
                      <a:pt x="487819" y="193631"/>
                    </a:lnTo>
                    <a:cubicBezTo>
                      <a:pt x="484628" y="202086"/>
                      <a:pt x="481048" y="210519"/>
                      <a:pt x="477081" y="218925"/>
                    </a:cubicBezTo>
                    <a:lnTo>
                      <a:pt x="454835" y="208288"/>
                    </a:lnTo>
                    <a:cubicBezTo>
                      <a:pt x="467473" y="183261"/>
                      <a:pt x="477838" y="158183"/>
                      <a:pt x="485930" y="133052"/>
                    </a:cubicBezTo>
                    <a:lnTo>
                      <a:pt x="506893" y="140511"/>
                    </a:lnTo>
                    <a:cubicBezTo>
                      <a:pt x="503349" y="150292"/>
                      <a:pt x="500648" y="158090"/>
                      <a:pt x="498788" y="163904"/>
                    </a:cubicBezTo>
                    <a:lnTo>
                      <a:pt x="505196" y="165605"/>
                    </a:lnTo>
                    <a:close/>
                    <a:moveTo>
                      <a:pt x="280956" y="68417"/>
                    </a:moveTo>
                    <a:lnTo>
                      <a:pt x="448442" y="116294"/>
                    </a:lnTo>
                    <a:lnTo>
                      <a:pt x="439331" y="148163"/>
                    </a:lnTo>
                    <a:lnTo>
                      <a:pt x="358786" y="172929"/>
                    </a:lnTo>
                    <a:lnTo>
                      <a:pt x="358095" y="175347"/>
                    </a:lnTo>
                    <a:lnTo>
                      <a:pt x="435683" y="197525"/>
                    </a:lnTo>
                    <a:lnTo>
                      <a:pt x="426636" y="229176"/>
                    </a:lnTo>
                    <a:lnTo>
                      <a:pt x="349047" y="206997"/>
                    </a:lnTo>
                    <a:lnTo>
                      <a:pt x="334346" y="258430"/>
                    </a:lnTo>
                    <a:cubicBezTo>
                      <a:pt x="332000" y="266635"/>
                      <a:pt x="329090" y="272659"/>
                      <a:pt x="325613" y="276499"/>
                    </a:cubicBezTo>
                    <a:cubicBezTo>
                      <a:pt x="322138" y="280341"/>
                      <a:pt x="317564" y="282481"/>
                      <a:pt x="311891" y="282920"/>
                    </a:cubicBezTo>
                    <a:cubicBezTo>
                      <a:pt x="306218" y="283359"/>
                      <a:pt x="298693" y="282238"/>
                      <a:pt x="289314" y="279556"/>
                    </a:cubicBezTo>
                    <a:lnTo>
                      <a:pt x="258763" y="270824"/>
                    </a:lnTo>
                    <a:lnTo>
                      <a:pt x="261844" y="235090"/>
                    </a:lnTo>
                    <a:lnTo>
                      <a:pt x="287561" y="242441"/>
                    </a:lnTo>
                    <a:cubicBezTo>
                      <a:pt x="291517" y="243572"/>
                      <a:pt x="294411" y="244122"/>
                      <a:pt x="296243" y="244090"/>
                    </a:cubicBezTo>
                    <a:cubicBezTo>
                      <a:pt x="298075" y="244060"/>
                      <a:pt x="299457" y="243384"/>
                      <a:pt x="300388" y="242066"/>
                    </a:cubicBezTo>
                    <a:cubicBezTo>
                      <a:pt x="301319" y="240747"/>
                      <a:pt x="302288" y="238330"/>
                      <a:pt x="303293" y="234813"/>
                    </a:cubicBezTo>
                    <a:lnTo>
                      <a:pt x="314100" y="197008"/>
                    </a:lnTo>
                    <a:lnTo>
                      <a:pt x="233434" y="173950"/>
                    </a:lnTo>
                    <a:lnTo>
                      <a:pt x="242482" y="142299"/>
                    </a:lnTo>
                    <a:lnTo>
                      <a:pt x="323147" y="165357"/>
                    </a:lnTo>
                    <a:lnTo>
                      <a:pt x="328425" y="146894"/>
                    </a:lnTo>
                    <a:lnTo>
                      <a:pt x="386203" y="132739"/>
                    </a:lnTo>
                    <a:lnTo>
                      <a:pt x="271909" y="100069"/>
                    </a:lnTo>
                    <a:close/>
                    <a:moveTo>
                      <a:pt x="167558" y="27943"/>
                    </a:moveTo>
                    <a:lnTo>
                      <a:pt x="201324" y="34025"/>
                    </a:lnTo>
                    <a:cubicBezTo>
                      <a:pt x="201145" y="42900"/>
                      <a:pt x="200350" y="54295"/>
                      <a:pt x="198939" y="68211"/>
                    </a:cubicBezTo>
                    <a:lnTo>
                      <a:pt x="234773" y="79233"/>
                    </a:lnTo>
                    <a:lnTo>
                      <a:pt x="225498" y="109386"/>
                    </a:lnTo>
                    <a:lnTo>
                      <a:pt x="117998" y="76318"/>
                    </a:lnTo>
                    <a:lnTo>
                      <a:pt x="127273" y="46166"/>
                    </a:lnTo>
                    <a:lnTo>
                      <a:pt x="165510" y="57927"/>
                    </a:lnTo>
                    <a:cubicBezTo>
                      <a:pt x="166596" y="48694"/>
                      <a:pt x="167278" y="38700"/>
                      <a:pt x="167558" y="27943"/>
                    </a:cubicBezTo>
                    <a:close/>
                    <a:moveTo>
                      <a:pt x="79050" y="0"/>
                    </a:moveTo>
                    <a:lnTo>
                      <a:pt x="107455" y="8738"/>
                    </a:lnTo>
                    <a:lnTo>
                      <a:pt x="94886" y="49596"/>
                    </a:lnTo>
                    <a:cubicBezTo>
                      <a:pt x="102975" y="38850"/>
                      <a:pt x="109136" y="30222"/>
                      <a:pt x="113372" y="23713"/>
                    </a:cubicBezTo>
                    <a:lnTo>
                      <a:pt x="132381" y="38888"/>
                    </a:lnTo>
                    <a:cubicBezTo>
                      <a:pt x="120069" y="56625"/>
                      <a:pt x="110143" y="70234"/>
                      <a:pt x="102603" y="79714"/>
                    </a:cubicBezTo>
                    <a:lnTo>
                      <a:pt x="89173" y="68169"/>
                    </a:lnTo>
                    <a:lnTo>
                      <a:pt x="86082" y="78219"/>
                    </a:lnTo>
                    <a:lnTo>
                      <a:pt x="112301" y="86284"/>
                    </a:lnTo>
                    <a:lnTo>
                      <a:pt x="103160" y="116000"/>
                    </a:lnTo>
                    <a:lnTo>
                      <a:pt x="76941" y="107935"/>
                    </a:lnTo>
                    <a:lnTo>
                      <a:pt x="74454" y="116020"/>
                    </a:lnTo>
                    <a:cubicBezTo>
                      <a:pt x="79978" y="121386"/>
                      <a:pt x="88461" y="130612"/>
                      <a:pt x="99902" y="143699"/>
                    </a:cubicBezTo>
                    <a:lnTo>
                      <a:pt x="79836" y="166945"/>
                    </a:lnTo>
                    <a:cubicBezTo>
                      <a:pt x="77449" y="163819"/>
                      <a:pt x="72384" y="157477"/>
                      <a:pt x="64641" y="147920"/>
                    </a:cubicBezTo>
                    <a:lnTo>
                      <a:pt x="46158" y="208006"/>
                    </a:lnTo>
                    <a:lnTo>
                      <a:pt x="17753" y="199268"/>
                    </a:lnTo>
                    <a:lnTo>
                      <a:pt x="34086" y="146174"/>
                    </a:lnTo>
                    <a:cubicBezTo>
                      <a:pt x="26254" y="153492"/>
                      <a:pt x="16887" y="161133"/>
                      <a:pt x="5986" y="169101"/>
                    </a:cubicBezTo>
                    <a:lnTo>
                      <a:pt x="0" y="135689"/>
                    </a:lnTo>
                    <a:cubicBezTo>
                      <a:pt x="7170" y="131039"/>
                      <a:pt x="14630" y="125321"/>
                      <a:pt x="22377" y="118536"/>
                    </a:cubicBezTo>
                    <a:cubicBezTo>
                      <a:pt x="30125" y="111750"/>
                      <a:pt x="37024" y="104745"/>
                      <a:pt x="43074" y="97517"/>
                    </a:cubicBezTo>
                    <a:lnTo>
                      <a:pt x="21005" y="90729"/>
                    </a:lnTo>
                    <a:lnTo>
                      <a:pt x="30146" y="61013"/>
                    </a:lnTo>
                    <a:lnTo>
                      <a:pt x="57677" y="69482"/>
                    </a:lnTo>
                    <a:lnTo>
                      <a:pt x="60970" y="58776"/>
                    </a:lnTo>
                    <a:lnTo>
                      <a:pt x="40600" y="59685"/>
                    </a:lnTo>
                    <a:cubicBezTo>
                      <a:pt x="40936" y="53410"/>
                      <a:pt x="41120" y="45295"/>
                      <a:pt x="41153" y="35340"/>
                    </a:cubicBezTo>
                    <a:cubicBezTo>
                      <a:pt x="41186" y="25384"/>
                      <a:pt x="41056" y="17253"/>
                      <a:pt x="40765" y="10944"/>
                    </a:cubicBezTo>
                    <a:lnTo>
                      <a:pt x="65672" y="9279"/>
                    </a:lnTo>
                    <a:cubicBezTo>
                      <a:pt x="65965" y="19732"/>
                      <a:pt x="66077" y="30769"/>
                      <a:pt x="66011" y="42388"/>
                    </a:cubicBezTo>
                    <a:close/>
                  </a:path>
                </a:pathLst>
              </a:custGeom>
              <a:solidFill>
                <a:prstClr val="white"/>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4" name="文本框 33"/>
              <p:cNvSpPr txBox="1"/>
              <p:nvPr/>
            </p:nvSpPr>
            <p:spPr>
              <a:xfrm rot="957611">
                <a:off x="409091" y="-1630441"/>
                <a:ext cx="1013098"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极微观 </a:t>
                </a:r>
                <a:endParaRPr kumimoji="0" lang="zh-CN" altLang="en-US" sz="24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endParaRPr>
              </a:p>
            </p:txBody>
          </p:sp>
        </p:grpSp>
      </p:grpSp>
      <p:grpSp>
        <p:nvGrpSpPr>
          <p:cNvPr id="51" name="组合 50"/>
          <p:cNvGrpSpPr/>
          <p:nvPr/>
        </p:nvGrpSpPr>
        <p:grpSpPr>
          <a:xfrm>
            <a:off x="1355834" y="1028771"/>
            <a:ext cx="10433720" cy="1659812"/>
            <a:chOff x="1355834" y="-2819329"/>
            <a:chExt cx="10433720" cy="1659812"/>
          </a:xfrm>
        </p:grpSpPr>
        <p:sp>
          <p:nvSpPr>
            <p:cNvPr id="50" name="文本框 49"/>
            <p:cNvSpPr txBox="1"/>
            <p:nvPr/>
          </p:nvSpPr>
          <p:spPr>
            <a:xfrm rot="21120000">
              <a:off x="9386815" y="-2524307"/>
              <a:ext cx="1331369" cy="460677"/>
            </a:xfrm>
            <a:custGeom>
              <a:avLst/>
              <a:gdLst/>
              <a:ahLst/>
              <a:cxnLst/>
              <a:rect l="l" t="t" r="r" b="b"/>
              <a:pathLst>
                <a:path w="1331369" h="460677">
                  <a:moveTo>
                    <a:pt x="336309" y="301941"/>
                  </a:moveTo>
                  <a:cubicBezTo>
                    <a:pt x="332210" y="318142"/>
                    <a:pt x="326326" y="333885"/>
                    <a:pt x="318659" y="349168"/>
                  </a:cubicBezTo>
                  <a:lnTo>
                    <a:pt x="343871" y="344711"/>
                  </a:lnTo>
                  <a:close/>
                  <a:moveTo>
                    <a:pt x="367414" y="296674"/>
                  </a:moveTo>
                  <a:lnTo>
                    <a:pt x="374936" y="339220"/>
                  </a:lnTo>
                  <a:lnTo>
                    <a:pt x="399248" y="334922"/>
                  </a:lnTo>
                  <a:cubicBezTo>
                    <a:pt x="387813" y="323634"/>
                    <a:pt x="377201" y="310885"/>
                    <a:pt x="367414" y="296674"/>
                  </a:cubicBezTo>
                  <a:close/>
                  <a:moveTo>
                    <a:pt x="174077" y="233703"/>
                  </a:moveTo>
                  <a:lnTo>
                    <a:pt x="179203" y="265294"/>
                  </a:lnTo>
                  <a:lnTo>
                    <a:pt x="111284" y="276316"/>
                  </a:lnTo>
                  <a:lnTo>
                    <a:pt x="116886" y="310840"/>
                  </a:lnTo>
                  <a:lnTo>
                    <a:pt x="197443" y="297767"/>
                  </a:lnTo>
                  <a:lnTo>
                    <a:pt x="202715" y="330261"/>
                  </a:lnTo>
                  <a:lnTo>
                    <a:pt x="125318" y="342821"/>
                  </a:lnTo>
                  <a:cubicBezTo>
                    <a:pt x="135176" y="357896"/>
                    <a:pt x="147752" y="369750"/>
                    <a:pt x="163049" y="378384"/>
                  </a:cubicBezTo>
                  <a:cubicBezTo>
                    <a:pt x="178346" y="387018"/>
                    <a:pt x="196700" y="392608"/>
                    <a:pt x="218109" y="395156"/>
                  </a:cubicBezTo>
                  <a:lnTo>
                    <a:pt x="205625" y="432383"/>
                  </a:lnTo>
                  <a:cubicBezTo>
                    <a:pt x="182925" y="426649"/>
                    <a:pt x="163983" y="419572"/>
                    <a:pt x="148798" y="411151"/>
                  </a:cubicBezTo>
                  <a:cubicBezTo>
                    <a:pt x="133613" y="402730"/>
                    <a:pt x="121061" y="392223"/>
                    <a:pt x="111143" y="379628"/>
                  </a:cubicBezTo>
                  <a:cubicBezTo>
                    <a:pt x="98941" y="409091"/>
                    <a:pt x="74223" y="436107"/>
                    <a:pt x="36986" y="460677"/>
                  </a:cubicBezTo>
                  <a:lnTo>
                    <a:pt x="12381" y="431784"/>
                  </a:lnTo>
                  <a:cubicBezTo>
                    <a:pt x="33126" y="419771"/>
                    <a:pt x="49316" y="407031"/>
                    <a:pt x="60949" y="393564"/>
                  </a:cubicBezTo>
                  <a:cubicBezTo>
                    <a:pt x="72582" y="380097"/>
                    <a:pt x="79446" y="365550"/>
                    <a:pt x="81543" y="349925"/>
                  </a:cubicBezTo>
                  <a:lnTo>
                    <a:pt x="5273" y="362302"/>
                  </a:lnTo>
                  <a:lnTo>
                    <a:pt x="0" y="329809"/>
                  </a:lnTo>
                  <a:lnTo>
                    <a:pt x="79880" y="316846"/>
                  </a:lnTo>
                  <a:lnTo>
                    <a:pt x="74277" y="282321"/>
                  </a:lnTo>
                  <a:lnTo>
                    <a:pt x="6809" y="293271"/>
                  </a:lnTo>
                  <a:lnTo>
                    <a:pt x="1681" y="261681"/>
                  </a:lnTo>
                  <a:close/>
                  <a:moveTo>
                    <a:pt x="598385" y="272739"/>
                  </a:moveTo>
                  <a:lnTo>
                    <a:pt x="604592" y="305067"/>
                  </a:lnTo>
                  <a:lnTo>
                    <a:pt x="461360" y="332558"/>
                  </a:lnTo>
                  <a:lnTo>
                    <a:pt x="455153" y="300230"/>
                  </a:lnTo>
                  <a:close/>
                  <a:moveTo>
                    <a:pt x="349070" y="192899"/>
                  </a:moveTo>
                  <a:lnTo>
                    <a:pt x="355158" y="227340"/>
                  </a:lnTo>
                  <a:lnTo>
                    <a:pt x="408059" y="217988"/>
                  </a:lnTo>
                  <a:lnTo>
                    <a:pt x="413670" y="249729"/>
                  </a:lnTo>
                  <a:lnTo>
                    <a:pt x="371799" y="257131"/>
                  </a:lnTo>
                  <a:cubicBezTo>
                    <a:pt x="381630" y="270715"/>
                    <a:pt x="392373" y="282898"/>
                    <a:pt x="404030" y="293683"/>
                  </a:cubicBezTo>
                  <a:cubicBezTo>
                    <a:pt x="415686" y="304468"/>
                    <a:pt x="427577" y="313509"/>
                    <a:pt x="439699" y="320806"/>
                  </a:cubicBezTo>
                  <a:lnTo>
                    <a:pt x="427290" y="358286"/>
                  </a:lnTo>
                  <a:cubicBezTo>
                    <a:pt x="419166" y="352603"/>
                    <a:pt x="411033" y="345993"/>
                    <a:pt x="402890" y="338456"/>
                  </a:cubicBezTo>
                  <a:lnTo>
                    <a:pt x="407587" y="365019"/>
                  </a:lnTo>
                  <a:lnTo>
                    <a:pt x="380348" y="369834"/>
                  </a:lnTo>
                  <a:lnTo>
                    <a:pt x="385960" y="401575"/>
                  </a:lnTo>
                  <a:lnTo>
                    <a:pt x="354894" y="407067"/>
                  </a:lnTo>
                  <a:lnTo>
                    <a:pt x="349284" y="375326"/>
                  </a:lnTo>
                  <a:lnTo>
                    <a:pt x="320470" y="380420"/>
                  </a:lnTo>
                  <a:lnTo>
                    <a:pt x="315854" y="354308"/>
                  </a:lnTo>
                  <a:cubicBezTo>
                    <a:pt x="311769" y="361839"/>
                    <a:pt x="307170" y="369539"/>
                    <a:pt x="302062" y="377406"/>
                  </a:cubicBezTo>
                  <a:lnTo>
                    <a:pt x="286045" y="357720"/>
                  </a:lnTo>
                  <a:lnTo>
                    <a:pt x="296551" y="417149"/>
                  </a:lnTo>
                  <a:lnTo>
                    <a:pt x="265938" y="422561"/>
                  </a:lnTo>
                  <a:lnTo>
                    <a:pt x="249502" y="329591"/>
                  </a:lnTo>
                  <a:cubicBezTo>
                    <a:pt x="246193" y="337140"/>
                    <a:pt x="242620" y="344504"/>
                    <a:pt x="238782" y="351683"/>
                  </a:cubicBezTo>
                  <a:lnTo>
                    <a:pt x="221131" y="314874"/>
                  </a:lnTo>
                  <a:cubicBezTo>
                    <a:pt x="226478" y="303095"/>
                    <a:pt x="231332" y="287651"/>
                    <a:pt x="235690" y="268541"/>
                  </a:cubicBezTo>
                  <a:cubicBezTo>
                    <a:pt x="240050" y="249430"/>
                    <a:pt x="243140" y="230583"/>
                    <a:pt x="244963" y="211999"/>
                  </a:cubicBezTo>
                  <a:lnTo>
                    <a:pt x="278002" y="212426"/>
                  </a:lnTo>
                  <a:cubicBezTo>
                    <a:pt x="275935" y="231364"/>
                    <a:pt x="273150" y="248880"/>
                    <a:pt x="269650" y="264975"/>
                  </a:cubicBezTo>
                  <a:lnTo>
                    <a:pt x="283539" y="343538"/>
                  </a:lnTo>
                  <a:cubicBezTo>
                    <a:pt x="292044" y="332130"/>
                    <a:pt x="298946" y="320385"/>
                    <a:pt x="304239" y="308307"/>
                  </a:cubicBezTo>
                  <a:cubicBezTo>
                    <a:pt x="309532" y="296228"/>
                    <a:pt x="314120" y="282340"/>
                    <a:pt x="317998" y="266642"/>
                  </a:cubicBezTo>
                  <a:lnTo>
                    <a:pt x="283105" y="272810"/>
                  </a:lnTo>
                  <a:lnTo>
                    <a:pt x="277495" y="241070"/>
                  </a:lnTo>
                  <a:lnTo>
                    <a:pt x="324093" y="232832"/>
                  </a:lnTo>
                  <a:lnTo>
                    <a:pt x="318004" y="198391"/>
                  </a:lnTo>
                  <a:close/>
                  <a:moveTo>
                    <a:pt x="993999" y="219154"/>
                  </a:moveTo>
                  <a:lnTo>
                    <a:pt x="960319" y="226716"/>
                  </a:lnTo>
                  <a:lnTo>
                    <a:pt x="964476" y="245228"/>
                  </a:lnTo>
                  <a:lnTo>
                    <a:pt x="998155" y="237667"/>
                  </a:lnTo>
                  <a:close/>
                  <a:moveTo>
                    <a:pt x="630130" y="162830"/>
                  </a:moveTo>
                  <a:lnTo>
                    <a:pt x="636334" y="195158"/>
                  </a:lnTo>
                  <a:lnTo>
                    <a:pt x="503879" y="220581"/>
                  </a:lnTo>
                  <a:lnTo>
                    <a:pt x="506012" y="240190"/>
                  </a:lnTo>
                  <a:lnTo>
                    <a:pt x="637571" y="214939"/>
                  </a:lnTo>
                  <a:lnTo>
                    <a:pt x="650073" y="307975"/>
                  </a:lnTo>
                  <a:cubicBezTo>
                    <a:pt x="651273" y="319074"/>
                    <a:pt x="650861" y="327843"/>
                    <a:pt x="648840" y="334284"/>
                  </a:cubicBezTo>
                  <a:cubicBezTo>
                    <a:pt x="646816" y="340724"/>
                    <a:pt x="642854" y="345752"/>
                    <a:pt x="636953" y="349367"/>
                  </a:cubicBezTo>
                  <a:cubicBezTo>
                    <a:pt x="631052" y="352983"/>
                    <a:pt x="622489" y="355868"/>
                    <a:pt x="611264" y="358023"/>
                  </a:cubicBezTo>
                  <a:lnTo>
                    <a:pt x="571078" y="365736"/>
                  </a:lnTo>
                  <a:lnTo>
                    <a:pt x="557983" y="331471"/>
                  </a:lnTo>
                  <a:lnTo>
                    <a:pt x="594578" y="324447"/>
                  </a:lnTo>
                  <a:cubicBezTo>
                    <a:pt x="600264" y="323356"/>
                    <a:pt x="604315" y="322229"/>
                    <a:pt x="606730" y="321067"/>
                  </a:cubicBezTo>
                  <a:cubicBezTo>
                    <a:pt x="609146" y="319905"/>
                    <a:pt x="610690" y="318250"/>
                    <a:pt x="611365" y="316104"/>
                  </a:cubicBezTo>
                  <a:cubicBezTo>
                    <a:pt x="612040" y="313957"/>
                    <a:pt x="612244" y="310581"/>
                    <a:pt x="611981" y="305977"/>
                  </a:cubicBezTo>
                  <a:cubicBezTo>
                    <a:pt x="611639" y="300145"/>
                    <a:pt x="610058" y="286250"/>
                    <a:pt x="607238" y="264289"/>
                  </a:cubicBezTo>
                  <a:cubicBezTo>
                    <a:pt x="606913" y="260162"/>
                    <a:pt x="606590" y="257275"/>
                    <a:pt x="606274" y="255629"/>
                  </a:cubicBezTo>
                  <a:lnTo>
                    <a:pt x="473818" y="281051"/>
                  </a:lnTo>
                  <a:lnTo>
                    <a:pt x="461846" y="177438"/>
                  </a:lnTo>
                  <a:lnTo>
                    <a:pt x="498215" y="170458"/>
                  </a:lnTo>
                  <a:lnTo>
                    <a:pt x="500142" y="187778"/>
                  </a:lnTo>
                  <a:close/>
                  <a:moveTo>
                    <a:pt x="1059799" y="204380"/>
                  </a:moveTo>
                  <a:lnTo>
                    <a:pt x="1026564" y="211842"/>
                  </a:lnTo>
                  <a:lnTo>
                    <a:pt x="1030722" y="230355"/>
                  </a:lnTo>
                  <a:lnTo>
                    <a:pt x="1063954" y="222893"/>
                  </a:lnTo>
                  <a:close/>
                  <a:moveTo>
                    <a:pt x="842275" y="164760"/>
                  </a:moveTo>
                  <a:lnTo>
                    <a:pt x="848695" y="195646"/>
                  </a:lnTo>
                  <a:lnTo>
                    <a:pt x="797888" y="206207"/>
                  </a:lnTo>
                  <a:lnTo>
                    <a:pt x="801656" y="224336"/>
                  </a:lnTo>
                  <a:lnTo>
                    <a:pt x="876410" y="208798"/>
                  </a:lnTo>
                  <a:lnTo>
                    <a:pt x="882831" y="239685"/>
                  </a:lnTo>
                  <a:lnTo>
                    <a:pt x="808077" y="255223"/>
                  </a:lnTo>
                  <a:lnTo>
                    <a:pt x="813566" y="281633"/>
                  </a:lnTo>
                  <a:cubicBezTo>
                    <a:pt x="815984" y="293272"/>
                    <a:pt x="814804" y="302195"/>
                    <a:pt x="810023" y="308403"/>
                  </a:cubicBezTo>
                  <a:cubicBezTo>
                    <a:pt x="805243" y="314611"/>
                    <a:pt x="796064" y="319126"/>
                    <a:pt x="782486" y="321948"/>
                  </a:cubicBezTo>
                  <a:lnTo>
                    <a:pt x="749808" y="328740"/>
                  </a:lnTo>
                  <a:lnTo>
                    <a:pt x="737029" y="298709"/>
                  </a:lnTo>
                  <a:lnTo>
                    <a:pt x="767468" y="292382"/>
                  </a:lnTo>
                  <a:cubicBezTo>
                    <a:pt x="771050" y="291638"/>
                    <a:pt x="773569" y="290841"/>
                    <a:pt x="775027" y="289994"/>
                  </a:cubicBezTo>
                  <a:cubicBezTo>
                    <a:pt x="776485" y="289145"/>
                    <a:pt x="777320" y="287921"/>
                    <a:pt x="777534" y="286321"/>
                  </a:cubicBezTo>
                  <a:cubicBezTo>
                    <a:pt x="777744" y="284720"/>
                    <a:pt x="777525" y="282353"/>
                    <a:pt x="776873" y="279219"/>
                  </a:cubicBezTo>
                  <a:lnTo>
                    <a:pt x="773384" y="262433"/>
                  </a:lnTo>
                  <a:lnTo>
                    <a:pt x="689229" y="279925"/>
                  </a:lnTo>
                  <a:lnTo>
                    <a:pt x="682810" y="249038"/>
                  </a:lnTo>
                  <a:lnTo>
                    <a:pt x="766965" y="231547"/>
                  </a:lnTo>
                  <a:lnTo>
                    <a:pt x="763196" y="213417"/>
                  </a:lnTo>
                  <a:lnTo>
                    <a:pt x="702767" y="225978"/>
                  </a:lnTo>
                  <a:lnTo>
                    <a:pt x="696346" y="195092"/>
                  </a:lnTo>
                  <a:close/>
                  <a:moveTo>
                    <a:pt x="983282" y="171421"/>
                  </a:moveTo>
                  <a:lnTo>
                    <a:pt x="949602" y="178984"/>
                  </a:lnTo>
                  <a:lnTo>
                    <a:pt x="953759" y="197497"/>
                  </a:lnTo>
                  <a:lnTo>
                    <a:pt x="987439" y="189935"/>
                  </a:lnTo>
                  <a:close/>
                  <a:moveTo>
                    <a:pt x="1049081" y="156648"/>
                  </a:moveTo>
                  <a:lnTo>
                    <a:pt x="1015847" y="164110"/>
                  </a:lnTo>
                  <a:lnTo>
                    <a:pt x="1020003" y="182623"/>
                  </a:lnTo>
                  <a:lnTo>
                    <a:pt x="1053237" y="175160"/>
                  </a:lnTo>
                  <a:close/>
                  <a:moveTo>
                    <a:pt x="854738" y="111270"/>
                  </a:moveTo>
                  <a:lnTo>
                    <a:pt x="863810" y="154913"/>
                  </a:lnTo>
                  <a:lnTo>
                    <a:pt x="830685" y="161799"/>
                  </a:lnTo>
                  <a:lnTo>
                    <a:pt x="828126" y="149489"/>
                  </a:lnTo>
                  <a:lnTo>
                    <a:pt x="703237" y="175447"/>
                  </a:lnTo>
                  <a:lnTo>
                    <a:pt x="705935" y="188428"/>
                  </a:lnTo>
                  <a:lnTo>
                    <a:pt x="672810" y="195314"/>
                  </a:lnTo>
                  <a:lnTo>
                    <a:pt x="663599" y="150998"/>
                  </a:lnTo>
                  <a:lnTo>
                    <a:pt x="741712" y="134762"/>
                  </a:lnTo>
                  <a:lnTo>
                    <a:pt x="734558" y="119438"/>
                  </a:lnTo>
                  <a:lnTo>
                    <a:pt x="773390" y="108565"/>
                  </a:lnTo>
                  <a:lnTo>
                    <a:pt x="781775" y="126435"/>
                  </a:lnTo>
                  <a:close/>
                  <a:moveTo>
                    <a:pt x="1075380" y="119348"/>
                  </a:moveTo>
                  <a:lnTo>
                    <a:pt x="1105830" y="254960"/>
                  </a:lnTo>
                  <a:lnTo>
                    <a:pt x="1072818" y="262372"/>
                  </a:lnTo>
                  <a:lnTo>
                    <a:pt x="1070465" y="251889"/>
                  </a:lnTo>
                  <a:lnTo>
                    <a:pt x="970986" y="274225"/>
                  </a:lnTo>
                  <a:lnTo>
                    <a:pt x="973340" y="284708"/>
                  </a:lnTo>
                  <a:lnTo>
                    <a:pt x="940775" y="292020"/>
                  </a:lnTo>
                  <a:lnTo>
                    <a:pt x="910325" y="156407"/>
                  </a:lnTo>
                  <a:lnTo>
                    <a:pt x="976570" y="141533"/>
                  </a:lnTo>
                  <a:lnTo>
                    <a:pt x="972665" y="124136"/>
                  </a:lnTo>
                  <a:lnTo>
                    <a:pt x="1005229" y="116824"/>
                  </a:lnTo>
                  <a:lnTo>
                    <a:pt x="1009137" y="134222"/>
                  </a:lnTo>
                  <a:close/>
                  <a:moveTo>
                    <a:pt x="1078032" y="62288"/>
                  </a:moveTo>
                  <a:lnTo>
                    <a:pt x="1089051" y="111359"/>
                  </a:lnTo>
                  <a:lnTo>
                    <a:pt x="1055593" y="118870"/>
                  </a:lnTo>
                  <a:lnTo>
                    <a:pt x="1051136" y="99019"/>
                  </a:lnTo>
                  <a:lnTo>
                    <a:pt x="922885" y="127815"/>
                  </a:lnTo>
                  <a:lnTo>
                    <a:pt x="927341" y="147667"/>
                  </a:lnTo>
                  <a:lnTo>
                    <a:pt x="894330" y="155078"/>
                  </a:lnTo>
                  <a:lnTo>
                    <a:pt x="883313" y="106008"/>
                  </a:lnTo>
                  <a:lnTo>
                    <a:pt x="964725" y="87729"/>
                  </a:lnTo>
                  <a:lnTo>
                    <a:pt x="955542" y="72921"/>
                  </a:lnTo>
                  <a:lnTo>
                    <a:pt x="994594" y="61107"/>
                  </a:lnTo>
                  <a:lnTo>
                    <a:pt x="1004650" y="78765"/>
                  </a:lnTo>
                  <a:close/>
                  <a:moveTo>
                    <a:pt x="1276329" y="76082"/>
                  </a:moveTo>
                  <a:lnTo>
                    <a:pt x="1283485" y="105632"/>
                  </a:lnTo>
                  <a:lnTo>
                    <a:pt x="1258408" y="130286"/>
                  </a:lnTo>
                  <a:lnTo>
                    <a:pt x="1323729" y="114466"/>
                  </a:lnTo>
                  <a:lnTo>
                    <a:pt x="1331369" y="146016"/>
                  </a:lnTo>
                  <a:lnTo>
                    <a:pt x="1255385" y="164417"/>
                  </a:lnTo>
                  <a:lnTo>
                    <a:pt x="1260549" y="185747"/>
                  </a:lnTo>
                  <a:cubicBezTo>
                    <a:pt x="1262487" y="193745"/>
                    <a:pt x="1262800" y="200216"/>
                    <a:pt x="1261488" y="205159"/>
                  </a:cubicBezTo>
                  <a:cubicBezTo>
                    <a:pt x="1260176" y="210103"/>
                    <a:pt x="1257107" y="214100"/>
                    <a:pt x="1252279" y="217151"/>
                  </a:cubicBezTo>
                  <a:cubicBezTo>
                    <a:pt x="1247452" y="220202"/>
                    <a:pt x="1240298" y="222875"/>
                    <a:pt x="1230817" y="225171"/>
                  </a:cubicBezTo>
                  <a:lnTo>
                    <a:pt x="1203269" y="231843"/>
                  </a:lnTo>
                  <a:lnTo>
                    <a:pt x="1189069" y="202353"/>
                  </a:lnTo>
                  <a:lnTo>
                    <a:pt x="1216176" y="195788"/>
                  </a:lnTo>
                  <a:cubicBezTo>
                    <a:pt x="1219582" y="194963"/>
                    <a:pt x="1221944" y="194195"/>
                    <a:pt x="1223261" y="193484"/>
                  </a:cubicBezTo>
                  <a:cubicBezTo>
                    <a:pt x="1224579" y="192773"/>
                    <a:pt x="1225317" y="191771"/>
                    <a:pt x="1225475" y="190478"/>
                  </a:cubicBezTo>
                  <a:cubicBezTo>
                    <a:pt x="1225631" y="189186"/>
                    <a:pt x="1225350" y="187058"/>
                    <a:pt x="1224634" y="184096"/>
                  </a:cubicBezTo>
                  <a:lnTo>
                    <a:pt x="1221836" y="172542"/>
                  </a:lnTo>
                  <a:lnTo>
                    <a:pt x="1136964" y="193097"/>
                  </a:lnTo>
                  <a:lnTo>
                    <a:pt x="1129324" y="161548"/>
                  </a:lnTo>
                  <a:lnTo>
                    <a:pt x="1214196" y="140994"/>
                  </a:lnTo>
                  <a:lnTo>
                    <a:pt x="1212742" y="134995"/>
                  </a:lnTo>
                  <a:lnTo>
                    <a:pt x="1233771" y="117906"/>
                  </a:lnTo>
                  <a:lnTo>
                    <a:pt x="1162897" y="135070"/>
                  </a:lnTo>
                  <a:lnTo>
                    <a:pt x="1155686" y="105299"/>
                  </a:lnTo>
                  <a:close/>
                  <a:moveTo>
                    <a:pt x="1278984" y="1583"/>
                  </a:moveTo>
                  <a:lnTo>
                    <a:pt x="1267601" y="34212"/>
                  </a:lnTo>
                  <a:lnTo>
                    <a:pt x="1300926" y="26141"/>
                  </a:lnTo>
                  <a:lnTo>
                    <a:pt x="1313141" y="76575"/>
                  </a:lnTo>
                  <a:lnTo>
                    <a:pt x="1282926" y="83893"/>
                  </a:lnTo>
                  <a:lnTo>
                    <a:pt x="1278136" y="64119"/>
                  </a:lnTo>
                  <a:lnTo>
                    <a:pt x="1148384" y="95542"/>
                  </a:lnTo>
                  <a:lnTo>
                    <a:pt x="1153173" y="115316"/>
                  </a:lnTo>
                  <a:lnTo>
                    <a:pt x="1121624" y="122957"/>
                  </a:lnTo>
                  <a:lnTo>
                    <a:pt x="1109410" y="72523"/>
                  </a:lnTo>
                  <a:lnTo>
                    <a:pt x="1137848" y="65635"/>
                  </a:lnTo>
                  <a:lnTo>
                    <a:pt x="1118808" y="46255"/>
                  </a:lnTo>
                  <a:lnTo>
                    <a:pt x="1143412" y="25478"/>
                  </a:lnTo>
                  <a:lnTo>
                    <a:pt x="1169844" y="50125"/>
                  </a:lnTo>
                  <a:lnTo>
                    <a:pt x="1158511" y="60631"/>
                  </a:lnTo>
                  <a:lnTo>
                    <a:pt x="1192059" y="52506"/>
                  </a:lnTo>
                  <a:lnTo>
                    <a:pt x="1172488" y="29962"/>
                  </a:lnTo>
                  <a:lnTo>
                    <a:pt x="1197361" y="10296"/>
                  </a:lnTo>
                  <a:lnTo>
                    <a:pt x="1221072" y="35366"/>
                  </a:lnTo>
                  <a:lnTo>
                    <a:pt x="1204058" y="49601"/>
                  </a:lnTo>
                  <a:lnTo>
                    <a:pt x="1230719" y="43144"/>
                  </a:lnTo>
                  <a:cubicBezTo>
                    <a:pt x="1237728" y="24824"/>
                    <a:pt x="1242400" y="10444"/>
                    <a:pt x="1244732" y="0"/>
                  </a:cubicBezTo>
                  <a:close/>
                </a:path>
              </a:pathLst>
            </a:custGeom>
            <a:solidFill>
              <a:prstClr val="white"/>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2" name="文本框 41"/>
            <p:cNvSpPr txBox="1"/>
            <p:nvPr/>
          </p:nvSpPr>
          <p:spPr>
            <a:xfrm rot="20258294">
              <a:off x="10866224" y="-2819329"/>
              <a:ext cx="923330" cy="369332"/>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rPr>
                <a:t>极宏观</a:t>
              </a:r>
              <a:endParaRPr kumimoji="0" lang="zh-CN" altLang="en-US" sz="2400" b="1" i="0" u="none" strike="noStrike" kern="1200" cap="none" spc="0" normalizeH="0" baseline="0" noProof="0" dirty="0">
                <a:ln>
                  <a:noFill/>
                </a:ln>
                <a:solidFill>
                  <a:srgbClr val="31FFFF"/>
                </a:solidFill>
                <a:effectLst/>
                <a:uLnTx/>
                <a:uFillTx/>
                <a:latin typeface="Microsoft YaHei" panose="020B0503020204020204" pitchFamily="34" charset="-122"/>
                <a:ea typeface="Microsoft YaHei" panose="020B0503020204020204" pitchFamily="34" charset="-122"/>
              </a:endParaRPr>
            </a:p>
          </p:txBody>
        </p:sp>
        <p:sp>
          <p:nvSpPr>
            <p:cNvPr id="48" name="任意多边形: 形状 47"/>
            <p:cNvSpPr/>
            <p:nvPr/>
          </p:nvSpPr>
          <p:spPr>
            <a:xfrm>
              <a:off x="1355834" y="-2427403"/>
              <a:ext cx="9480332" cy="1267886"/>
            </a:xfrm>
            <a:custGeom>
              <a:avLst/>
              <a:gdLst>
                <a:gd name="connsiteX0" fmla="*/ 11980404 w 12193200"/>
                <a:gd name="connsiteY0" fmla="*/ 0 h 5655017"/>
                <a:gd name="connsiteX1" fmla="*/ 12193200 w 12193200"/>
                <a:gd name="connsiteY1" fmla="*/ 0 h 5655017"/>
                <a:gd name="connsiteX2" fmla="*/ 12193200 w 12193200"/>
                <a:gd name="connsiteY2" fmla="*/ 3568682 h 5655017"/>
                <a:gd name="connsiteX3" fmla="*/ 12063552 w 12193200"/>
                <a:gd name="connsiteY3" fmla="*/ 3530710 h 5655017"/>
                <a:gd name="connsiteX4" fmla="*/ 6248205 w 12193200"/>
                <a:gd name="connsiteY4" fmla="*/ 3351073 h 5655017"/>
                <a:gd name="connsiteX5" fmla="*/ 81215 w 12193200"/>
                <a:gd name="connsiteY5" fmla="*/ 5587679 h 5655017"/>
                <a:gd name="connsiteX6" fmla="*/ 0 w 12193200"/>
                <a:gd name="connsiteY6" fmla="*/ 5655017 h 5655017"/>
                <a:gd name="connsiteX7" fmla="*/ 0 w 12193200"/>
                <a:gd name="connsiteY7" fmla="*/ 1920814 h 5655017"/>
                <a:gd name="connsiteX8" fmla="*/ 128449 w 12193200"/>
                <a:gd name="connsiteY8" fmla="*/ 1958434 h 5655017"/>
                <a:gd name="connsiteX9" fmla="*/ 5943797 w 12193200"/>
                <a:gd name="connsiteY9" fmla="*/ 2138071 h 5655017"/>
                <a:gd name="connsiteX10" fmla="*/ 11913926 w 12193200"/>
                <a:gd name="connsiteY10" fmla="*/ 50240 h 5655017"/>
                <a:gd name="connsiteX0-1" fmla="*/ 6248205 w 12193200"/>
                <a:gd name="connsiteY0-2" fmla="*/ 3351073 h 5655017"/>
                <a:gd name="connsiteX1-3" fmla="*/ 81215 w 12193200"/>
                <a:gd name="connsiteY1-4" fmla="*/ 5587679 h 5655017"/>
                <a:gd name="connsiteX2-5" fmla="*/ 0 w 12193200"/>
                <a:gd name="connsiteY2-6" fmla="*/ 5655017 h 5655017"/>
                <a:gd name="connsiteX3-7" fmla="*/ 0 w 12193200"/>
                <a:gd name="connsiteY3-8" fmla="*/ 1920814 h 5655017"/>
                <a:gd name="connsiteX4-9" fmla="*/ 128449 w 12193200"/>
                <a:gd name="connsiteY4-10" fmla="*/ 1958434 h 5655017"/>
                <a:gd name="connsiteX5-11" fmla="*/ 5943797 w 12193200"/>
                <a:gd name="connsiteY5-12" fmla="*/ 2138071 h 5655017"/>
                <a:gd name="connsiteX6-13" fmla="*/ 11913926 w 12193200"/>
                <a:gd name="connsiteY6-14" fmla="*/ 50240 h 5655017"/>
                <a:gd name="connsiteX7-15" fmla="*/ 11980404 w 12193200"/>
                <a:gd name="connsiteY7-16" fmla="*/ 0 h 5655017"/>
                <a:gd name="connsiteX8-17" fmla="*/ 12193200 w 12193200"/>
                <a:gd name="connsiteY8-18" fmla="*/ 0 h 5655017"/>
                <a:gd name="connsiteX9-19" fmla="*/ 12193200 w 12193200"/>
                <a:gd name="connsiteY9-20" fmla="*/ 3568682 h 5655017"/>
                <a:gd name="connsiteX10-21" fmla="*/ 12063552 w 12193200"/>
                <a:gd name="connsiteY10-22" fmla="*/ 3530710 h 5655017"/>
                <a:gd name="connsiteX11" fmla="*/ 6339645 w 12193200"/>
                <a:gd name="connsiteY11" fmla="*/ 3483708 h 5655017"/>
                <a:gd name="connsiteX0-23" fmla="*/ 6248205 w 12193200"/>
                <a:gd name="connsiteY0-24" fmla="*/ 3351073 h 5674119"/>
                <a:gd name="connsiteX1-25" fmla="*/ 0 w 12193200"/>
                <a:gd name="connsiteY1-26" fmla="*/ 5655017 h 5674119"/>
                <a:gd name="connsiteX2-27" fmla="*/ 0 w 12193200"/>
                <a:gd name="connsiteY2-28" fmla="*/ 1920814 h 5674119"/>
                <a:gd name="connsiteX3-29" fmla="*/ 128449 w 12193200"/>
                <a:gd name="connsiteY3-30" fmla="*/ 1958434 h 5674119"/>
                <a:gd name="connsiteX4-31" fmla="*/ 5943797 w 12193200"/>
                <a:gd name="connsiteY4-32" fmla="*/ 2138071 h 5674119"/>
                <a:gd name="connsiteX5-33" fmla="*/ 11913926 w 12193200"/>
                <a:gd name="connsiteY5-34" fmla="*/ 50240 h 5674119"/>
                <a:gd name="connsiteX6-35" fmla="*/ 11980404 w 12193200"/>
                <a:gd name="connsiteY6-36" fmla="*/ 0 h 5674119"/>
                <a:gd name="connsiteX7-37" fmla="*/ 12193200 w 12193200"/>
                <a:gd name="connsiteY7-38" fmla="*/ 0 h 5674119"/>
                <a:gd name="connsiteX8-39" fmla="*/ 12193200 w 12193200"/>
                <a:gd name="connsiteY8-40" fmla="*/ 3568682 h 5674119"/>
                <a:gd name="connsiteX9-41" fmla="*/ 12063552 w 12193200"/>
                <a:gd name="connsiteY9-42" fmla="*/ 3530710 h 5674119"/>
                <a:gd name="connsiteX10-43" fmla="*/ 6339645 w 12193200"/>
                <a:gd name="connsiteY10-44" fmla="*/ 3483708 h 5674119"/>
                <a:gd name="connsiteX0-45" fmla="*/ 6248205 w 12193200"/>
                <a:gd name="connsiteY0-46" fmla="*/ 3351073 h 5674119"/>
                <a:gd name="connsiteX1-47" fmla="*/ 0 w 12193200"/>
                <a:gd name="connsiteY1-48" fmla="*/ 5655017 h 5674119"/>
                <a:gd name="connsiteX2-49" fmla="*/ 0 w 12193200"/>
                <a:gd name="connsiteY2-50" fmla="*/ 1920814 h 5674119"/>
                <a:gd name="connsiteX3-51" fmla="*/ 128449 w 12193200"/>
                <a:gd name="connsiteY3-52" fmla="*/ 1958434 h 5674119"/>
                <a:gd name="connsiteX4-53" fmla="*/ 5943797 w 12193200"/>
                <a:gd name="connsiteY4-54" fmla="*/ 2138071 h 5674119"/>
                <a:gd name="connsiteX5-55" fmla="*/ 11913926 w 12193200"/>
                <a:gd name="connsiteY5-56" fmla="*/ 50240 h 5674119"/>
                <a:gd name="connsiteX6-57" fmla="*/ 11980404 w 12193200"/>
                <a:gd name="connsiteY6-58" fmla="*/ 0 h 5674119"/>
                <a:gd name="connsiteX7-59" fmla="*/ 12193200 w 12193200"/>
                <a:gd name="connsiteY7-60" fmla="*/ 0 h 5674119"/>
                <a:gd name="connsiteX8-61" fmla="*/ 12193200 w 12193200"/>
                <a:gd name="connsiteY8-62" fmla="*/ 3568682 h 5674119"/>
                <a:gd name="connsiteX9-63" fmla="*/ 12063552 w 12193200"/>
                <a:gd name="connsiteY9-64" fmla="*/ 3530710 h 5674119"/>
                <a:gd name="connsiteX0-65" fmla="*/ 0 w 12193200"/>
                <a:gd name="connsiteY0-66" fmla="*/ 5655017 h 5655017"/>
                <a:gd name="connsiteX1-67" fmla="*/ 0 w 12193200"/>
                <a:gd name="connsiteY1-68" fmla="*/ 1920814 h 5655017"/>
                <a:gd name="connsiteX2-69" fmla="*/ 128449 w 12193200"/>
                <a:gd name="connsiteY2-70" fmla="*/ 1958434 h 5655017"/>
                <a:gd name="connsiteX3-71" fmla="*/ 5943797 w 12193200"/>
                <a:gd name="connsiteY3-72" fmla="*/ 2138071 h 5655017"/>
                <a:gd name="connsiteX4-73" fmla="*/ 11913926 w 12193200"/>
                <a:gd name="connsiteY4-74" fmla="*/ 50240 h 5655017"/>
                <a:gd name="connsiteX5-75" fmla="*/ 11980404 w 12193200"/>
                <a:gd name="connsiteY5-76" fmla="*/ 0 h 5655017"/>
                <a:gd name="connsiteX6-77" fmla="*/ 12193200 w 12193200"/>
                <a:gd name="connsiteY6-78" fmla="*/ 0 h 5655017"/>
                <a:gd name="connsiteX7-79" fmla="*/ 12193200 w 12193200"/>
                <a:gd name="connsiteY7-80" fmla="*/ 3568682 h 5655017"/>
                <a:gd name="connsiteX8-81" fmla="*/ 12063552 w 12193200"/>
                <a:gd name="connsiteY8-82" fmla="*/ 3530710 h 5655017"/>
                <a:gd name="connsiteX0-83" fmla="*/ 0 w 12193200"/>
                <a:gd name="connsiteY0-84" fmla="*/ 5655017 h 5655017"/>
                <a:gd name="connsiteX1-85" fmla="*/ 0 w 12193200"/>
                <a:gd name="connsiteY1-86" fmla="*/ 1920814 h 5655017"/>
                <a:gd name="connsiteX2-87" fmla="*/ 128449 w 12193200"/>
                <a:gd name="connsiteY2-88" fmla="*/ 1958434 h 5655017"/>
                <a:gd name="connsiteX3-89" fmla="*/ 5943797 w 12193200"/>
                <a:gd name="connsiteY3-90" fmla="*/ 2138071 h 5655017"/>
                <a:gd name="connsiteX4-91" fmla="*/ 11913926 w 12193200"/>
                <a:gd name="connsiteY4-92" fmla="*/ 50240 h 5655017"/>
                <a:gd name="connsiteX5-93" fmla="*/ 11980404 w 12193200"/>
                <a:gd name="connsiteY5-94" fmla="*/ 0 h 5655017"/>
                <a:gd name="connsiteX6-95" fmla="*/ 12193200 w 12193200"/>
                <a:gd name="connsiteY6-96" fmla="*/ 0 h 5655017"/>
                <a:gd name="connsiteX7-97" fmla="*/ 12063552 w 12193200"/>
                <a:gd name="connsiteY7-98" fmla="*/ 3530710 h 5655017"/>
                <a:gd name="connsiteX0-99" fmla="*/ 0 w 12193200"/>
                <a:gd name="connsiteY0-100" fmla="*/ 5655017 h 5655017"/>
                <a:gd name="connsiteX1-101" fmla="*/ 0 w 12193200"/>
                <a:gd name="connsiteY1-102" fmla="*/ 1920814 h 5655017"/>
                <a:gd name="connsiteX2-103" fmla="*/ 128449 w 12193200"/>
                <a:gd name="connsiteY2-104" fmla="*/ 1958434 h 5655017"/>
                <a:gd name="connsiteX3-105" fmla="*/ 5943797 w 12193200"/>
                <a:gd name="connsiteY3-106" fmla="*/ 2138071 h 5655017"/>
                <a:gd name="connsiteX4-107" fmla="*/ 11913926 w 12193200"/>
                <a:gd name="connsiteY4-108" fmla="*/ 50240 h 5655017"/>
                <a:gd name="connsiteX5-109" fmla="*/ 11980404 w 12193200"/>
                <a:gd name="connsiteY5-110" fmla="*/ 0 h 5655017"/>
                <a:gd name="connsiteX6-111" fmla="*/ 12193200 w 12193200"/>
                <a:gd name="connsiteY6-112" fmla="*/ 0 h 5655017"/>
                <a:gd name="connsiteX0-113" fmla="*/ 0 w 12193200"/>
                <a:gd name="connsiteY0-114" fmla="*/ 1920814 h 2330755"/>
                <a:gd name="connsiteX1-115" fmla="*/ 128449 w 12193200"/>
                <a:gd name="connsiteY1-116" fmla="*/ 1958434 h 2330755"/>
                <a:gd name="connsiteX2-117" fmla="*/ 5943797 w 12193200"/>
                <a:gd name="connsiteY2-118" fmla="*/ 2138071 h 2330755"/>
                <a:gd name="connsiteX3-119" fmla="*/ 11913926 w 12193200"/>
                <a:gd name="connsiteY3-120" fmla="*/ 50240 h 2330755"/>
                <a:gd name="connsiteX4-121" fmla="*/ 11980404 w 12193200"/>
                <a:gd name="connsiteY4-122" fmla="*/ 0 h 2330755"/>
                <a:gd name="connsiteX5-123" fmla="*/ 12193200 w 12193200"/>
                <a:gd name="connsiteY5-124" fmla="*/ 0 h 2330755"/>
                <a:gd name="connsiteX0-125" fmla="*/ 0 w 12064751"/>
                <a:gd name="connsiteY0-126" fmla="*/ 1958434 h 2330755"/>
                <a:gd name="connsiteX1-127" fmla="*/ 5815348 w 12064751"/>
                <a:gd name="connsiteY1-128" fmla="*/ 2138071 h 2330755"/>
                <a:gd name="connsiteX2-129" fmla="*/ 11785477 w 12064751"/>
                <a:gd name="connsiteY2-130" fmla="*/ 50240 h 2330755"/>
                <a:gd name="connsiteX3-131" fmla="*/ 11851955 w 12064751"/>
                <a:gd name="connsiteY3-132" fmla="*/ 0 h 2330755"/>
                <a:gd name="connsiteX4-133" fmla="*/ 12064751 w 12064751"/>
                <a:gd name="connsiteY4-134" fmla="*/ 0 h 2330755"/>
                <a:gd name="connsiteX0-135" fmla="*/ 0 w 11851955"/>
                <a:gd name="connsiteY0-136" fmla="*/ 1958434 h 2330755"/>
                <a:gd name="connsiteX1-137" fmla="*/ 5815348 w 11851955"/>
                <a:gd name="connsiteY1-138" fmla="*/ 2138071 h 2330755"/>
                <a:gd name="connsiteX2-139" fmla="*/ 11785477 w 11851955"/>
                <a:gd name="connsiteY2-140" fmla="*/ 50240 h 2330755"/>
                <a:gd name="connsiteX3-141" fmla="*/ 11851955 w 11851955"/>
                <a:gd name="connsiteY3-142" fmla="*/ 0 h 2330755"/>
              </a:gdLst>
              <a:ahLst/>
              <a:cxnLst>
                <a:cxn ang="0">
                  <a:pos x="connsiteX0-1" y="connsiteY0-2"/>
                </a:cxn>
                <a:cxn ang="0">
                  <a:pos x="connsiteX1-3" y="connsiteY1-4"/>
                </a:cxn>
                <a:cxn ang="0">
                  <a:pos x="connsiteX2-5" y="connsiteY2-6"/>
                </a:cxn>
                <a:cxn ang="0">
                  <a:pos x="connsiteX3-7" y="connsiteY3-8"/>
                </a:cxn>
              </a:cxnLst>
              <a:rect l="l" t="t" r="r" b="b"/>
              <a:pathLst>
                <a:path w="11851955" h="2330755">
                  <a:moveTo>
                    <a:pt x="0" y="1958434"/>
                  </a:moveTo>
                  <a:cubicBezTo>
                    <a:pt x="1488881" y="2365835"/>
                    <a:pt x="3566174" y="2458720"/>
                    <a:pt x="5815348" y="2138071"/>
                  </a:cubicBezTo>
                  <a:cubicBezTo>
                    <a:pt x="8329130" y="1779699"/>
                    <a:pt x="10492413" y="985343"/>
                    <a:pt x="11785477" y="50240"/>
                  </a:cubicBezTo>
                  <a:lnTo>
                    <a:pt x="11851955" y="0"/>
                  </a:lnTo>
                </a:path>
              </a:pathLst>
            </a:custGeom>
            <a:ln w="12700">
              <a:gradFill flip="none" rotWithShape="1">
                <a:gsLst>
                  <a:gs pos="14000">
                    <a:srgbClr val="31FFFF">
                      <a:lumMod val="98000"/>
                      <a:alpha val="1000"/>
                    </a:srgbClr>
                  </a:gs>
                  <a:gs pos="46000">
                    <a:srgbClr val="093B77">
                      <a:alpha val="0"/>
                    </a:srgbClr>
                  </a:gs>
                  <a:gs pos="87000">
                    <a:srgbClr val="31FFFF"/>
                  </a:gs>
                </a:gsLst>
                <a:lin ang="0" scaled="1"/>
                <a:tileRect/>
              </a:gradFill>
              <a:prstDash val="lgDash"/>
              <a:headEnd type="none"/>
              <a:tailEnd type="triangle"/>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sp>
        <p:nvSpPr>
          <p:cNvPr id="2" name="文本框 1"/>
          <p:cNvSpPr txBox="1"/>
          <p:nvPr/>
        </p:nvSpPr>
        <p:spPr>
          <a:xfrm>
            <a:off x="477431" y="108507"/>
            <a:ext cx="10551930" cy="538609"/>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突破人类认知边界，向极微观深入</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nvGrpSpPr>
          <p:cNvPr id="12" name="Group 11"/>
          <p:cNvGrpSpPr/>
          <p:nvPr/>
        </p:nvGrpSpPr>
        <p:grpSpPr>
          <a:xfrm>
            <a:off x="16613" y="5835510"/>
            <a:ext cx="12148096" cy="622944"/>
            <a:chOff x="16613" y="5835510"/>
            <a:chExt cx="12148096" cy="622944"/>
          </a:xfrm>
        </p:grpSpPr>
        <p:sp>
          <p:nvSpPr>
            <p:cNvPr id="77" name="六边形 76"/>
            <p:cNvSpPr/>
            <p:nvPr/>
          </p:nvSpPr>
          <p:spPr>
            <a:xfrm>
              <a:off x="16613" y="5835510"/>
              <a:ext cx="12148096" cy="622944"/>
            </a:xfrm>
            <a:prstGeom prst="hexagon">
              <a:avLst>
                <a:gd name="adj" fmla="val 0"/>
                <a:gd name="vf" fmla="val 115470"/>
              </a:avLst>
            </a:prstGeom>
            <a:gradFill>
              <a:gsLst>
                <a:gs pos="0">
                  <a:srgbClr val="093B77">
                    <a:alpha val="0"/>
                  </a:srgbClr>
                </a:gs>
                <a:gs pos="85000">
                  <a:srgbClr val="1F69AD"/>
                </a:gs>
                <a:gs pos="15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8" name="TextBox 17"/>
            <p:cNvSpPr txBox="1"/>
            <p:nvPr/>
          </p:nvSpPr>
          <p:spPr>
            <a:xfrm>
              <a:off x="324069" y="5965686"/>
              <a:ext cx="11581349" cy="369332"/>
            </a:xfrm>
            <a:prstGeom prst="rect">
              <a:avLst/>
            </a:prstGeom>
            <a:noFill/>
          </p:spPr>
          <p:txBody>
            <a:bodyPr wrap="square" rtlCol="0">
              <a:spAutoFit/>
            </a:bodyPr>
            <a:lstStyle/>
            <a:p>
              <a:pPr algn="ctr"/>
              <a:r>
                <a:rPr lang="en-US" altLang="zh-CN" b="1" dirty="0">
                  <a:solidFill>
                    <a:prstClr val="white"/>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rPr>
                <a:t>“</a:t>
              </a:r>
              <a:r>
                <a:rPr lang="zh-CN" altLang="en-US"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科学研究向极宏观拓展、</a:t>
              </a:r>
              <a:r>
                <a:rPr lang="zh-CN" altLang="en-US"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向极微观深入</a:t>
              </a:r>
              <a:r>
                <a:rPr lang="zh-CN" altLang="en-US"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、向极端条件迈进、向极综合交叉发力，不断突破人类认知边界</a:t>
              </a:r>
              <a:r>
                <a:rPr lang="en-US" altLang="zh-CN" b="1" dirty="0">
                  <a:solidFill>
                    <a:prstClr val="white"/>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rPr>
                <a:t>”</a:t>
              </a:r>
              <a:endParaRPr lang="en-US" altLang="zh-CN" b="1" dirty="0">
                <a:solidFill>
                  <a:prstClr val="white"/>
                </a:solidFill>
                <a:effectLst>
                  <a:outerShdw blurRad="38100" dist="38100" dir="2700000" algn="tl">
                    <a:srgbClr val="000000">
                      <a:alpha val="43137"/>
                    </a:srgbClr>
                  </a:outerShdw>
                </a:effectLst>
                <a:latin typeface="Times New Roman" panose="02020603050405020304" pitchFamily="18" charset="0"/>
                <a:ea typeface="Microsoft YaHei" panose="020B0503020204020204" pitchFamily="34" charset="-122"/>
                <a:cs typeface="Times New Roman" panose="02020603050405020304" pitchFamily="18" charset="0"/>
              </a:endParaRPr>
            </a:p>
          </p:txBody>
        </p:sp>
      </p:grpSp>
      <p:sp>
        <p:nvSpPr>
          <p:cNvPr id="6" name="文本框 24"/>
          <p:cNvSpPr txBox="1"/>
          <p:nvPr/>
        </p:nvSpPr>
        <p:spPr>
          <a:xfrm>
            <a:off x="2009320" y="1748570"/>
            <a:ext cx="3404778"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它们</a:t>
            </a: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是如何构成</a:t>
            </a:r>
            <a:r>
              <a:rPr kumimoji="0" lang="zh-CN" altLang="en-US" sz="20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物质世界</a:t>
            </a: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的？</a:t>
            </a:r>
            <a:endPar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Tree>
    <p:custDataLst>
      <p:tags r:id="rId2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72"/>
                                        </p:tgtEl>
                                        <p:attrNameLst>
                                          <p:attrName>style.visibility</p:attrName>
                                        </p:attrNameLst>
                                      </p:cBhvr>
                                      <p:to>
                                        <p:strVal val="visible"/>
                                      </p:to>
                                    </p:set>
                                    <p:animEffect transition="in" filter="wipe(left)">
                                      <p:cBhvr>
                                        <p:cTn id="7" dur="1000"/>
                                        <p:tgtEl>
                                          <p:spTgt spid="472"/>
                                        </p:tgtEl>
                                      </p:cBhvr>
                                    </p:animEffect>
                                  </p:childTnLst>
                                </p:cTn>
                              </p:par>
                              <p:par>
                                <p:cTn id="8" presetID="53" presetClass="entr" presetSubtype="16"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par>
                                <p:cTn id="13" presetID="53" presetClass="entr" presetSubtype="16"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par>
                                <p:cTn id="23" presetID="53" presetClass="entr" presetSubtype="16" fill="hold" nodeType="withEffect">
                                  <p:stCondLst>
                                    <p:cond delay="5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1000"/>
                                        <p:tgtEl>
                                          <p:spTgt spid="51"/>
                                        </p:tgtEl>
                                      </p:cBhvr>
                                    </p:animEffect>
                                  </p:childTnLst>
                                </p:cTn>
                              </p:par>
                            </p:childTnLst>
                          </p:cTn>
                        </p:par>
                        <p:par>
                          <p:cTn id="32" fill="hold">
                            <p:stCondLst>
                              <p:cond delay="2000"/>
                            </p:stCondLst>
                            <p:childTnLst>
                              <p:par>
                                <p:cTn id="33" presetID="16" presetClass="entr" presetSubtype="37"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outVertical)">
                                      <p:cBhvr>
                                        <p:cTn id="35" dur="500"/>
                                        <p:tgtEl>
                                          <p:spTgt spid="12"/>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right)">
                                      <p:cBhvr>
                                        <p:cTn id="39" dur="10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750"/>
                                        <p:tgtEl>
                                          <p:spTgt spid="2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800" y="108000"/>
            <a:ext cx="9638584" cy="553998"/>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粒子加速器</a:t>
            </a:r>
            <a:r>
              <a:rPr kumimoji="0" lang="zh-CN" alt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是研究极微观世界的超级显微镜</a:t>
            </a:r>
            <a:endParaRPr lang="en-US" altLang="zh-CN" sz="36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nvGrpSpPr>
          <p:cNvPr id="7" name="Group 6"/>
          <p:cNvGrpSpPr/>
          <p:nvPr/>
        </p:nvGrpSpPr>
        <p:grpSpPr>
          <a:xfrm>
            <a:off x="478800" y="4830853"/>
            <a:ext cx="3477349" cy="1852730"/>
            <a:chOff x="-143750" y="1124722"/>
            <a:chExt cx="3477349" cy="1852730"/>
          </a:xfrm>
        </p:grpSpPr>
        <p:sp>
          <p:nvSpPr>
            <p:cNvPr id="32" name="矩形: 圆角 5"/>
            <p:cNvSpPr/>
            <p:nvPr/>
          </p:nvSpPr>
          <p:spPr>
            <a:xfrm>
              <a:off x="-143750" y="1124722"/>
              <a:ext cx="3477349" cy="1852730"/>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0" name="TextBox 9"/>
            <p:cNvSpPr txBox="1"/>
            <p:nvPr/>
          </p:nvSpPr>
          <p:spPr>
            <a:xfrm>
              <a:off x="220063" y="1977366"/>
              <a:ext cx="2749471" cy="799642"/>
            </a:xfrm>
            <a:prstGeom prst="rect">
              <a:avLst/>
            </a:prstGeom>
            <a:noFill/>
          </p:spPr>
          <p:txBody>
            <a:bodyPr wrap="none" rtlCol="0">
              <a:spAutoFit/>
            </a:bodyPr>
            <a:lstStyle/>
            <a:p>
              <a:pPr>
                <a:lnSpc>
                  <a:spcPct val="120000"/>
                </a:lnSpc>
              </a:pPr>
              <a:r>
                <a:rPr lang="zh-CN" altLang="en-US" sz="2000" b="1" dirty="0">
                  <a:latin typeface="Microsoft YaHei" panose="020B0503020204020204" pitchFamily="34" charset="-122"/>
                  <a:ea typeface="Microsoft YaHei" panose="020B0503020204020204" pitchFamily="34" charset="-122"/>
                </a:rPr>
                <a:t>高的</a:t>
              </a:r>
              <a:r>
                <a:rPr lang="zh-CN" altLang="en-US" sz="2000" b="1" dirty="0">
                  <a:solidFill>
                    <a:srgbClr val="C00000"/>
                  </a:solidFill>
                  <a:latin typeface="Microsoft YaHei" panose="020B0503020204020204" pitchFamily="34" charset="-122"/>
                  <a:ea typeface="Microsoft YaHei" panose="020B0503020204020204" pitchFamily="34" charset="-122"/>
                </a:rPr>
                <a:t>能量</a:t>
              </a:r>
              <a:r>
                <a:rPr lang="zh-CN" altLang="en-US" sz="2000" b="1" dirty="0">
                  <a:latin typeface="Microsoft YaHei" panose="020B0503020204020204" pitchFamily="34" charset="-122"/>
                  <a:ea typeface="Microsoft YaHei" panose="020B0503020204020204" pitchFamily="34" charset="-122"/>
                </a:rPr>
                <a:t>产生重的粒子</a:t>
              </a:r>
              <a:endParaRPr lang="en-US" altLang="zh-CN" sz="2000" b="1" dirty="0">
                <a:latin typeface="Microsoft YaHei" panose="020B0503020204020204" pitchFamily="34" charset="-122"/>
                <a:ea typeface="Microsoft YaHei" panose="020B0503020204020204" pitchFamily="34" charset="-122"/>
              </a:endParaRPr>
            </a:p>
            <a:p>
              <a:pPr>
                <a:lnSpc>
                  <a:spcPct val="120000"/>
                </a:lnSpc>
              </a:pPr>
              <a:r>
                <a:rPr lang="zh-CN" altLang="en-US" sz="2000" b="1" dirty="0">
                  <a:latin typeface="Microsoft YaHei" panose="020B0503020204020204" pitchFamily="34" charset="-122"/>
                  <a:ea typeface="Microsoft YaHei" panose="020B0503020204020204" pitchFamily="34" charset="-122"/>
                </a:rPr>
                <a:t>高的</a:t>
              </a:r>
              <a:r>
                <a:rPr lang="zh-CN" altLang="en-US" sz="2000" b="1" dirty="0">
                  <a:solidFill>
                    <a:srgbClr val="C00000"/>
                  </a:solidFill>
                  <a:latin typeface="Microsoft YaHei" panose="020B0503020204020204" pitchFamily="34" charset="-122"/>
                  <a:ea typeface="Microsoft YaHei" panose="020B0503020204020204" pitchFamily="34" charset="-122"/>
                </a:rPr>
                <a:t>亮度</a:t>
              </a:r>
              <a:r>
                <a:rPr lang="zh-CN" altLang="en-US" sz="2000" b="1" dirty="0">
                  <a:latin typeface="Microsoft YaHei" panose="020B0503020204020204" pitchFamily="34" charset="-122"/>
                  <a:ea typeface="Microsoft YaHei" panose="020B0503020204020204" pitchFamily="34" charset="-122"/>
                </a:rPr>
                <a:t>产生多的粒子</a:t>
              </a:r>
              <a:endParaRPr lang="en-US" altLang="zh-CN" sz="2000" b="1" dirty="0">
                <a:latin typeface="Microsoft YaHei" panose="020B0503020204020204" pitchFamily="34" charset="-122"/>
                <a:ea typeface="Microsoft YaHei" panose="020B0503020204020204" pitchFamily="34" charset="-122"/>
              </a:endParaRPr>
            </a:p>
          </p:txBody>
        </p:sp>
        <p:sp>
          <p:nvSpPr>
            <p:cNvPr id="34" name="矩形: 圆角 15"/>
            <p:cNvSpPr/>
            <p:nvPr/>
          </p:nvSpPr>
          <p:spPr>
            <a:xfrm>
              <a:off x="-94740" y="1275844"/>
              <a:ext cx="3379076" cy="49315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5" name="TextBox 34"/>
            <p:cNvSpPr txBox="1"/>
            <p:nvPr/>
          </p:nvSpPr>
          <p:spPr>
            <a:xfrm>
              <a:off x="1040801" y="1308139"/>
              <a:ext cx="1107996" cy="461665"/>
            </a:xfrm>
            <a:prstGeom prst="rect">
              <a:avLst/>
            </a:prstGeom>
            <a:noFill/>
          </p:spPr>
          <p:txBody>
            <a:bodyPr wrap="none" rtlCol="0" anchor="ctr">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对撞机</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grpSp>
        <p:nvGrpSpPr>
          <p:cNvPr id="4" name="Group 3"/>
          <p:cNvGrpSpPr/>
          <p:nvPr/>
        </p:nvGrpSpPr>
        <p:grpSpPr>
          <a:xfrm>
            <a:off x="4141504" y="4830853"/>
            <a:ext cx="3490751" cy="1852730"/>
            <a:chOff x="8077250" y="3726761"/>
            <a:chExt cx="3490751" cy="1852730"/>
          </a:xfrm>
        </p:grpSpPr>
        <p:sp>
          <p:nvSpPr>
            <p:cNvPr id="36" name="矩形: 圆角 5"/>
            <p:cNvSpPr/>
            <p:nvPr/>
          </p:nvSpPr>
          <p:spPr>
            <a:xfrm>
              <a:off x="8083826" y="3726761"/>
              <a:ext cx="3477600" cy="1852730"/>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5" name="TextBox 24"/>
            <p:cNvSpPr txBox="1"/>
            <p:nvPr/>
          </p:nvSpPr>
          <p:spPr>
            <a:xfrm>
              <a:off x="8077250" y="4546759"/>
              <a:ext cx="3490751" cy="876843"/>
            </a:xfrm>
            <a:prstGeom prst="rect">
              <a:avLst/>
            </a:prstGeom>
            <a:noFill/>
          </p:spPr>
          <p:txBody>
            <a:bodyPr wrap="square" rtlCol="0">
              <a:spAutoFit/>
            </a:bodyPr>
            <a:lstStyle/>
            <a:p>
              <a:pPr algn="ctr">
                <a:lnSpc>
                  <a:spcPct val="120000"/>
                </a:lnSpc>
              </a:pPr>
              <a:r>
                <a:rPr lang="zh-CN" altLang="en-US" sz="2200" b="1" dirty="0">
                  <a:latin typeface="Microsoft YaHei" panose="020B0503020204020204" pitchFamily="34" charset="-122"/>
                  <a:ea typeface="Microsoft YaHei" panose="020B0503020204020204" pitchFamily="34" charset="-122"/>
                </a:rPr>
                <a:t>精确</a:t>
              </a:r>
              <a:r>
                <a:rPr lang="zh-CN" altLang="en-US" sz="2200" b="1" dirty="0">
                  <a:solidFill>
                    <a:srgbClr val="C00000"/>
                  </a:solidFill>
                  <a:latin typeface="Microsoft YaHei" panose="020B0503020204020204" pitchFamily="34" charset="-122"/>
                  <a:ea typeface="Microsoft YaHei" panose="020B0503020204020204" pitchFamily="34" charset="-122"/>
                </a:rPr>
                <a:t>测量</a:t>
              </a:r>
              <a:r>
                <a:rPr lang="zh-CN" altLang="en-US" sz="2200" b="1" dirty="0">
                  <a:latin typeface="Microsoft YaHei" panose="020B0503020204020204" pitchFamily="34" charset="-122"/>
                  <a:ea typeface="Microsoft YaHei" panose="020B0503020204020204" pitchFamily="34" charset="-122"/>
                </a:rPr>
                <a:t>和</a:t>
              </a:r>
              <a:r>
                <a:rPr lang="zh-CN" altLang="en-US" sz="2200" b="1" dirty="0">
                  <a:solidFill>
                    <a:srgbClr val="C00000"/>
                  </a:solidFill>
                  <a:latin typeface="Microsoft YaHei" panose="020B0503020204020204" pitchFamily="34" charset="-122"/>
                  <a:ea typeface="Microsoft YaHei" panose="020B0503020204020204" pitchFamily="34" charset="-122"/>
                </a:rPr>
                <a:t>鉴别</a:t>
              </a:r>
              <a:r>
                <a:rPr lang="zh-CN" altLang="en-US" sz="2200" b="1" dirty="0">
                  <a:latin typeface="Microsoft YaHei" panose="020B0503020204020204" pitchFamily="34" charset="-122"/>
                  <a:ea typeface="Microsoft YaHei" panose="020B0503020204020204" pitchFamily="34" charset="-122"/>
                </a:rPr>
                <a:t>产生粒子</a:t>
              </a:r>
              <a:br>
                <a:rPr lang="en-US" altLang="zh-CN" sz="2200" b="1" dirty="0">
                  <a:latin typeface="Microsoft YaHei" panose="020B0503020204020204" pitchFamily="34" charset="-122"/>
                  <a:ea typeface="Microsoft YaHei" panose="020B0503020204020204" pitchFamily="34" charset="-122"/>
                </a:rPr>
              </a:br>
              <a:r>
                <a:rPr lang="zh-CN" altLang="en-US" sz="2200" b="1" dirty="0">
                  <a:latin typeface="Microsoft YaHei" panose="020B0503020204020204" pitchFamily="34" charset="-122"/>
                  <a:ea typeface="Microsoft YaHei" panose="020B0503020204020204" pitchFamily="34" charset="-122"/>
                </a:rPr>
                <a:t>揭示物质的深层次结构</a:t>
              </a:r>
              <a:endParaRPr lang="en-US" sz="2200" dirty="0"/>
            </a:p>
          </p:txBody>
        </p:sp>
        <p:sp>
          <p:nvSpPr>
            <p:cNvPr id="37" name="矩形: 圆角 15"/>
            <p:cNvSpPr/>
            <p:nvPr/>
          </p:nvSpPr>
          <p:spPr>
            <a:xfrm>
              <a:off x="8139053" y="3862763"/>
              <a:ext cx="3367144" cy="493158"/>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8" name="TextBox 37"/>
            <p:cNvSpPr txBox="1"/>
            <p:nvPr/>
          </p:nvSpPr>
          <p:spPr>
            <a:xfrm>
              <a:off x="8801852" y="3894256"/>
              <a:ext cx="2041548" cy="461665"/>
            </a:xfrm>
            <a:prstGeom prst="rect">
              <a:avLst/>
            </a:prstGeom>
            <a:noFill/>
          </p:spPr>
          <p:txBody>
            <a:bodyPr wrap="square" rtlCol="0" anchor="ctr">
              <a:spAutoFit/>
            </a:bodyPr>
            <a:lstStyle/>
            <a:p>
              <a:pPr algn="ctr"/>
              <a:r>
                <a:rPr lang="zh-CN" altLang="en-US" sz="2400" b="1" dirty="0">
                  <a:solidFill>
                    <a:schemeClr val="bg1"/>
                  </a:solidFill>
                  <a:latin typeface="Microsoft YaHei" panose="020B0503020204020204" pitchFamily="34" charset="-122"/>
                  <a:ea typeface="Microsoft YaHei" panose="020B0503020204020204" pitchFamily="34" charset="-122"/>
                </a:rPr>
                <a:t>探测谱仪</a:t>
              </a:r>
              <a:endParaRPr lang="en-US" altLang="zh-CN" sz="2400" b="1" dirty="0">
                <a:solidFill>
                  <a:schemeClr val="bg1"/>
                </a:solidFill>
                <a:latin typeface="Microsoft YaHei" panose="020B0503020204020204" pitchFamily="34" charset="-122"/>
                <a:ea typeface="Microsoft YaHei" panose="020B0503020204020204" pitchFamily="34" charset="-122"/>
              </a:endParaRPr>
            </a:p>
          </p:txBody>
        </p:sp>
      </p:grpSp>
      <p:pic>
        <p:nvPicPr>
          <p:cNvPr id="5" name="77741e3d5054d445ab899687dd76623a">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61632" y="1033638"/>
            <a:ext cx="7153392" cy="3576697"/>
          </a:xfrm>
          <a:prstGeom prst="rect">
            <a:avLst/>
          </a:prstGeom>
        </p:spPr>
      </p:pic>
      <p:grpSp>
        <p:nvGrpSpPr>
          <p:cNvPr id="11" name="Group 10"/>
          <p:cNvGrpSpPr/>
          <p:nvPr/>
        </p:nvGrpSpPr>
        <p:grpSpPr>
          <a:xfrm>
            <a:off x="7678056" y="1033638"/>
            <a:ext cx="4437744" cy="4426375"/>
            <a:chOff x="7678056" y="1033638"/>
            <a:chExt cx="4437744" cy="4426375"/>
          </a:xfrm>
        </p:grpSpPr>
        <p:grpSp>
          <p:nvGrpSpPr>
            <p:cNvPr id="9" name="Group 8"/>
            <p:cNvGrpSpPr/>
            <p:nvPr/>
          </p:nvGrpSpPr>
          <p:grpSpPr>
            <a:xfrm>
              <a:off x="7678056" y="1033638"/>
              <a:ext cx="4437744" cy="893068"/>
              <a:chOff x="7655873" y="1005734"/>
              <a:chExt cx="4437744" cy="893068"/>
            </a:xfrm>
          </p:grpSpPr>
          <p:sp>
            <p:nvSpPr>
              <p:cNvPr id="18" name="六边形 44"/>
              <p:cNvSpPr/>
              <p:nvPr/>
            </p:nvSpPr>
            <p:spPr>
              <a:xfrm>
                <a:off x="7655873" y="1005734"/>
                <a:ext cx="4437744" cy="893068"/>
              </a:xfrm>
              <a:prstGeom prst="hexagon">
                <a:avLst>
                  <a:gd name="adj" fmla="val 0"/>
                  <a:gd name="vf" fmla="val 115470"/>
                </a:avLst>
              </a:prstGeom>
              <a:gradFill>
                <a:gsLst>
                  <a:gs pos="0">
                    <a:srgbClr val="093B77"/>
                  </a:gs>
                  <a:gs pos="85000">
                    <a:srgbClr val="1F69AD"/>
                  </a:gs>
                  <a:gs pos="15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19" name="文本框 47"/>
              <p:cNvSpPr txBox="1"/>
              <p:nvPr/>
            </p:nvSpPr>
            <p:spPr>
              <a:xfrm>
                <a:off x="7671472" y="1028541"/>
                <a:ext cx="4406546" cy="778098"/>
              </a:xfrm>
              <a:prstGeom prst="rect">
                <a:avLst/>
              </a:prstGeom>
              <a:noFill/>
            </p:spPr>
            <p:txBody>
              <a:bodyPr wrap="square" lIns="0" tIns="0" rIns="0" bIns="0" rtlCol="0">
                <a:spAutoFit/>
              </a:bodyPr>
              <a:lstStyle/>
              <a:p>
                <a:pPr algn="ctr">
                  <a:lnSpc>
                    <a:spcPct val="120000"/>
                  </a:lnSpc>
                  <a:defRPr/>
                </a:pPr>
                <a:r>
                  <a:rPr lang="zh-CN" altLang="en-US" sz="2200" b="1" dirty="0">
                    <a:solidFill>
                      <a:schemeClr val="bg1"/>
                    </a:solidFill>
                    <a:latin typeface="Microsoft YaHei" panose="020B0503020204020204" pitchFamily="34" charset="-122"/>
                    <a:ea typeface="Microsoft YaHei" panose="020B0503020204020204" pitchFamily="34" charset="-122"/>
                  </a:rPr>
                  <a:t>基于对撞机的重大发现</a:t>
                </a:r>
                <a:br>
                  <a:rPr lang="en-US" altLang="zh-CN" sz="2200" b="1" dirty="0">
                    <a:solidFill>
                      <a:schemeClr val="bg1"/>
                    </a:solidFill>
                    <a:latin typeface="Microsoft YaHei" panose="020B0503020204020204" pitchFamily="34" charset="-122"/>
                    <a:ea typeface="Microsoft YaHei" panose="020B0503020204020204" pitchFamily="34" charset="-122"/>
                  </a:rPr>
                </a:br>
                <a:r>
                  <a:rPr lang="zh-CN" altLang="en-US" sz="2200" b="1" dirty="0">
                    <a:solidFill>
                      <a:schemeClr val="bg1"/>
                    </a:solidFill>
                    <a:latin typeface="Microsoft YaHei" panose="020B0503020204020204" pitchFamily="34" charset="-122"/>
                    <a:ea typeface="Microsoft YaHei" panose="020B0503020204020204" pitchFamily="34" charset="-122"/>
                  </a:rPr>
                  <a:t>已直接催生</a:t>
                </a:r>
                <a:r>
                  <a:rPr lang="en-US" altLang="zh-CN" sz="2200" b="1" dirty="0">
                    <a:solidFill>
                      <a:srgbClr val="30FFFF"/>
                    </a:solidFill>
                    <a:latin typeface="Microsoft YaHei" panose="020B0503020204020204" pitchFamily="34" charset="-122"/>
                    <a:ea typeface="Microsoft YaHei" panose="020B0503020204020204" pitchFamily="34" charset="-122"/>
                  </a:rPr>
                  <a:t>8</a:t>
                </a:r>
                <a:r>
                  <a:rPr lang="zh-CN" altLang="en-US" sz="2200" b="1" dirty="0">
                    <a:solidFill>
                      <a:srgbClr val="30FFFF"/>
                    </a:solidFill>
                    <a:latin typeface="Microsoft YaHei" panose="020B0503020204020204" pitchFamily="34" charset="-122"/>
                    <a:ea typeface="Microsoft YaHei" panose="020B0503020204020204" pitchFamily="34" charset="-122"/>
                  </a:rPr>
                  <a:t>项</a:t>
                </a:r>
                <a:r>
                  <a:rPr lang="zh-CN" altLang="en-US" sz="2200" b="1" dirty="0">
                    <a:solidFill>
                      <a:schemeClr val="bg1"/>
                    </a:solidFill>
                    <a:latin typeface="Microsoft YaHei" panose="020B0503020204020204" pitchFamily="34" charset="-122"/>
                    <a:ea typeface="Microsoft YaHei" panose="020B0503020204020204" pitchFamily="34" charset="-122"/>
                  </a:rPr>
                  <a:t>诺贝尔物理学奖</a:t>
                </a:r>
                <a:endParaRPr lang="zh-CN" altLang="en-US" sz="2200" b="1" dirty="0">
                  <a:solidFill>
                    <a:schemeClr val="bg1"/>
                  </a:solidFill>
                  <a:latin typeface="Microsoft YaHei" panose="020B0503020204020204" pitchFamily="34" charset="-122"/>
                  <a:ea typeface="Microsoft YaHei" panose="020B0503020204020204" pitchFamily="34" charset="-122"/>
                </a:endParaRPr>
              </a:p>
            </p:txBody>
          </p:sp>
        </p:grpSp>
        <p:pic>
          <p:nvPicPr>
            <p:cNvPr id="8" name="Image" descr="Image"/>
            <p:cNvPicPr>
              <a:picLocks noChangeAspect="1"/>
            </p:cNvPicPr>
            <p:nvPr/>
          </p:nvPicPr>
          <p:blipFill>
            <a:blip r:embed="rId4">
              <a:alphaModFix amt="40000"/>
            </a:blip>
            <a:srcRect l="11272" t="2777" r="11028" b="1910"/>
            <a:stretch>
              <a:fillRect/>
            </a:stretch>
          </p:blipFill>
          <p:spPr>
            <a:xfrm>
              <a:off x="9213377" y="2879263"/>
              <a:ext cx="2547729" cy="2580750"/>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2" y="1005"/>
                    <a:pt x="2881" y="3015"/>
                  </a:cubicBezTo>
                  <a:cubicBezTo>
                    <a:pt x="-961" y="7037"/>
                    <a:pt x="-961" y="13557"/>
                    <a:pt x="2881" y="17579"/>
                  </a:cubicBezTo>
                  <a:cubicBezTo>
                    <a:pt x="6724" y="21600"/>
                    <a:pt x="12954" y="21600"/>
                    <a:pt x="16797" y="17579"/>
                  </a:cubicBezTo>
                  <a:cubicBezTo>
                    <a:pt x="20639" y="13557"/>
                    <a:pt x="20639" y="7037"/>
                    <a:pt x="16797" y="3015"/>
                  </a:cubicBezTo>
                  <a:cubicBezTo>
                    <a:pt x="14876" y="1005"/>
                    <a:pt x="12357" y="0"/>
                    <a:pt x="9839" y="0"/>
                  </a:cubicBezTo>
                  <a:close/>
                </a:path>
              </a:pathLst>
            </a:custGeom>
            <a:ln w="12700">
              <a:miter lim="400000"/>
              <a:headEnd/>
              <a:tailEnd/>
            </a:ln>
          </p:spPr>
        </p:pic>
      </p:grpSp>
      <p:graphicFrame>
        <p:nvGraphicFramePr>
          <p:cNvPr id="6" name="表格 25"/>
          <p:cNvGraphicFramePr>
            <a:graphicFrameLocks noGrp="1"/>
          </p:cNvGraphicFramePr>
          <p:nvPr/>
        </p:nvGraphicFramePr>
        <p:xfrm>
          <a:off x="8149194" y="2228366"/>
          <a:ext cx="3669278" cy="3595996"/>
        </p:xfrm>
        <a:graphic>
          <a:graphicData uri="http://schemas.openxmlformats.org/drawingml/2006/table">
            <a:tbl>
              <a:tblPr firstRow="1" bandRow="1">
                <a:tableStyleId>{69CF1AB2-1976-4502-BF36-3FF5EA218861}</a:tableStyleId>
              </a:tblPr>
              <a:tblGrid>
                <a:gridCol w="1148669"/>
                <a:gridCol w="2520609"/>
              </a:tblGrid>
              <a:tr h="427996">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获奖年份</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获奖成果</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1959</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发现反质子</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1976</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b="1" dirty="0">
                          <a:solidFill>
                            <a:srgbClr val="083B77"/>
                          </a:solidFill>
                          <a:latin typeface="Microsoft YaHei" panose="020B0503020204020204" pitchFamily="34" charset="-122"/>
                          <a:ea typeface="Microsoft YaHei" panose="020B0503020204020204" pitchFamily="34" charset="-122"/>
                        </a:rPr>
                        <a:t>发现 </a:t>
                      </a:r>
                      <a:r>
                        <a:rPr lang="en-US" altLang="zh-CN" sz="1600" b="1" dirty="0">
                          <a:solidFill>
                            <a:srgbClr val="083B77"/>
                          </a:solidFill>
                          <a:latin typeface="Microsoft YaHei" panose="020B0503020204020204" pitchFamily="34" charset="-122"/>
                          <a:ea typeface="Microsoft YaHei" panose="020B0503020204020204" pitchFamily="34" charset="-122"/>
                        </a:rPr>
                        <a:t>J/</a:t>
                      </a:r>
                      <a:r>
                        <a:rPr lang="el-GR" altLang="zh-CN" sz="1600" b="1" dirty="0">
                          <a:solidFill>
                            <a:srgbClr val="083B77"/>
                          </a:solidFill>
                          <a:latin typeface="Microsoft YaHei" panose="020B0503020204020204" pitchFamily="34" charset="-122"/>
                          <a:ea typeface="Microsoft YaHei" panose="020B0503020204020204" pitchFamily="34" charset="-122"/>
                        </a:rPr>
                        <a:t>ψ</a:t>
                      </a:r>
                      <a:r>
                        <a:rPr lang="zh-CN" altLang="en-US" sz="1600" b="1" dirty="0">
                          <a:solidFill>
                            <a:srgbClr val="083B77"/>
                          </a:solidFill>
                          <a:latin typeface="Microsoft YaHei" panose="020B0503020204020204" pitchFamily="34" charset="-122"/>
                          <a:ea typeface="Microsoft YaHei" panose="020B0503020204020204" pitchFamily="34" charset="-122"/>
                        </a:rPr>
                        <a:t> 粒子</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1980</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发现 </a:t>
                      </a:r>
                      <a:r>
                        <a:rPr lang="en-US" altLang="zh-CN" sz="1600" b="1" dirty="0">
                          <a:solidFill>
                            <a:srgbClr val="083B77"/>
                          </a:solidFill>
                          <a:latin typeface="Microsoft YaHei" panose="020B0503020204020204" pitchFamily="34" charset="-122"/>
                          <a:ea typeface="Microsoft YaHei" panose="020B0503020204020204" pitchFamily="34" charset="-122"/>
                        </a:rPr>
                        <a:t>CP</a:t>
                      </a:r>
                      <a:r>
                        <a:rPr lang="zh-CN" altLang="en-US" sz="1600" b="1" dirty="0">
                          <a:solidFill>
                            <a:srgbClr val="083B77"/>
                          </a:solidFill>
                          <a:latin typeface="Microsoft YaHei" panose="020B0503020204020204" pitchFamily="34" charset="-122"/>
                          <a:ea typeface="Microsoft YaHei" panose="020B0503020204020204" pitchFamily="34" charset="-122"/>
                        </a:rPr>
                        <a:t> 破坏</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1984</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发现 </a:t>
                      </a:r>
                      <a:r>
                        <a:rPr lang="en-US" altLang="zh-CN" sz="1600" b="1" dirty="0">
                          <a:solidFill>
                            <a:srgbClr val="083B77"/>
                          </a:solidFill>
                          <a:latin typeface="Microsoft YaHei" panose="020B0503020204020204" pitchFamily="34" charset="-122"/>
                          <a:ea typeface="Microsoft YaHei" panose="020B0503020204020204" pitchFamily="34" charset="-122"/>
                        </a:rPr>
                        <a:t>W</a:t>
                      </a:r>
                      <a:r>
                        <a:rPr lang="zh-CN" altLang="en-US" sz="1600" b="1" dirty="0">
                          <a:solidFill>
                            <a:srgbClr val="083B77"/>
                          </a:solidFill>
                          <a:latin typeface="Microsoft YaHei" panose="020B0503020204020204" pitchFamily="34" charset="-122"/>
                          <a:ea typeface="Microsoft YaHei" panose="020B0503020204020204" pitchFamily="34" charset="-122"/>
                        </a:rPr>
                        <a:t> 和 </a:t>
                      </a:r>
                      <a:r>
                        <a:rPr lang="en-US" altLang="zh-CN" sz="1600" b="1" dirty="0">
                          <a:solidFill>
                            <a:srgbClr val="083B77"/>
                          </a:solidFill>
                          <a:latin typeface="Microsoft YaHei" panose="020B0503020204020204" pitchFamily="34" charset="-122"/>
                          <a:ea typeface="Microsoft YaHei" panose="020B0503020204020204" pitchFamily="34" charset="-122"/>
                        </a:rPr>
                        <a:t>Z</a:t>
                      </a:r>
                      <a:r>
                        <a:rPr lang="zh-CN" altLang="en-US" sz="1600" b="1" dirty="0">
                          <a:solidFill>
                            <a:srgbClr val="083B77"/>
                          </a:solidFill>
                          <a:latin typeface="Microsoft YaHei" panose="020B0503020204020204" pitchFamily="34" charset="-122"/>
                          <a:ea typeface="Microsoft YaHei" panose="020B0503020204020204" pitchFamily="34" charset="-122"/>
                        </a:rPr>
                        <a:t> 玻色子</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1995</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发现</a:t>
                      </a:r>
                      <a:r>
                        <a:rPr lang="zh-CN" altLang="el-GR" sz="1600" b="1" dirty="0">
                          <a:solidFill>
                            <a:srgbClr val="083B77"/>
                          </a:solidFill>
                          <a:latin typeface="Microsoft YaHei" panose="020B0503020204020204" pitchFamily="34" charset="-122"/>
                          <a:ea typeface="Microsoft YaHei" panose="020B0503020204020204" pitchFamily="34" charset="-122"/>
                        </a:rPr>
                        <a:t>陶子</a:t>
                      </a:r>
                      <a:r>
                        <a:rPr lang="zh-CN" altLang="en-US" sz="1600" b="1" dirty="0">
                          <a:solidFill>
                            <a:srgbClr val="083B77"/>
                          </a:solidFill>
                          <a:latin typeface="Microsoft YaHei" panose="020B0503020204020204" pitchFamily="34" charset="-122"/>
                          <a:ea typeface="Microsoft YaHei" panose="020B0503020204020204" pitchFamily="34" charset="-122"/>
                        </a:rPr>
                        <a:t>中微子</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2004</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强</a:t>
                      </a:r>
                      <a:r>
                        <a:rPr lang="zh-CN" altLang="en-US" sz="1600" b="1" dirty="0">
                          <a:solidFill>
                            <a:srgbClr val="083B77"/>
                          </a:solidFill>
                          <a:latin typeface="Microsoft YaHei" panose="020B0503020204020204" pitchFamily="34" charset="-122"/>
                          <a:ea typeface="Microsoft YaHei" panose="020B0503020204020204" pitchFamily="34" charset="-122"/>
                        </a:rPr>
                        <a:t>相互作用渐进自由验证</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2008</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发现 </a:t>
                      </a:r>
                      <a:r>
                        <a:rPr lang="en-US" altLang="zh-CN" sz="1600" b="1" dirty="0">
                          <a:solidFill>
                            <a:srgbClr val="083B77"/>
                          </a:solidFill>
                          <a:latin typeface="Microsoft YaHei" panose="020B0503020204020204" pitchFamily="34" charset="-122"/>
                          <a:ea typeface="Microsoft YaHei" panose="020B0503020204020204" pitchFamily="34" charset="-122"/>
                        </a:rPr>
                        <a:t>CP</a:t>
                      </a:r>
                      <a:r>
                        <a:rPr lang="zh-CN" altLang="en-US" sz="1600" b="1" dirty="0">
                          <a:solidFill>
                            <a:srgbClr val="083B77"/>
                          </a:solidFill>
                          <a:latin typeface="Microsoft YaHei" panose="020B0503020204020204" pitchFamily="34" charset="-122"/>
                          <a:ea typeface="Microsoft YaHei" panose="020B0503020204020204" pitchFamily="34" charset="-122"/>
                        </a:rPr>
                        <a:t> 破坏的起源</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96000">
                <a:tc>
                  <a:txBody>
                    <a:bodyPr/>
                    <a:lstStyle/>
                    <a:p>
                      <a:pPr algn="ctr"/>
                      <a:r>
                        <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rPr>
                        <a:t>2012</a:t>
                      </a:r>
                      <a:endParaRPr lang="en-US" altLang="zh-CN" sz="1600" b="1" i="0" dirty="0">
                        <a:solidFill>
                          <a:srgbClr val="083B77"/>
                        </a:solidFill>
                        <a:latin typeface="Arial" panose="02080604020202020204" pitchFamily="34" charset="0"/>
                        <a:ea typeface="Microsoft YaHei" panose="020B0503020204020204" pitchFamily="34" charset="-122"/>
                        <a:cs typeface="Arial" panose="02080604020202020204" pitchFamily="34" charset="0"/>
                      </a:endParaRP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600" b="1" dirty="0">
                          <a:solidFill>
                            <a:srgbClr val="083B77"/>
                          </a:solidFill>
                          <a:latin typeface="Microsoft YaHei" panose="020B0503020204020204" pitchFamily="34" charset="-122"/>
                          <a:ea typeface="Microsoft YaHei" panose="020B0503020204020204" pitchFamily="34" charset="-122"/>
                        </a:rPr>
                        <a:t>希格斯机制最终验证</a:t>
                      </a:r>
                      <a:endParaRPr lang="zh-CN" altLang="en-US" sz="1600" b="1" dirty="0">
                        <a:solidFill>
                          <a:srgbClr val="083B77"/>
                        </a:solidFill>
                        <a:latin typeface="Microsoft YaHei" panose="020B0503020204020204" pitchFamily="34" charset="-122"/>
                        <a:ea typeface="Microsoft YaHei" panose="020B0503020204020204" pitchFamily="34" charset="-122"/>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2" name="灯片编号占位符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white">
                    <a:alpha val="50000"/>
                  </a:prstClr>
                </a:solidFill>
                <a:effectLst/>
                <a:uLnTx/>
                <a:uFillTx/>
                <a:latin typeface="Microsoft YaHei" panose="020B0503020204020204" pitchFamily="34" charset="-122"/>
                <a:ea typeface="Microsoft YaHei" panose="020B0503020204020204" pitchFamily="34" charset="-122"/>
              </a:rPr>
            </a:fld>
            <a:endParaRPr kumimoji="0" lang="en-US"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5"/>
                </p:tgtEl>
              </p:cMediaNode>
            </p:vide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73300C-797F-D148-A78D-320196FBAF04}" type="slidenum">
              <a:rPr lang="en-US" smtClean="0"/>
            </a:fld>
            <a:endParaRPr lang="en-US"/>
          </a:p>
        </p:txBody>
      </p:sp>
      <p:pic>
        <p:nvPicPr>
          <p:cNvPr id="6" name="Picture 5"/>
          <p:cNvPicPr>
            <a:picLocks noChangeAspect="1"/>
          </p:cNvPicPr>
          <p:nvPr/>
        </p:nvPicPr>
        <p:blipFill>
          <a:blip r:embed="rId1"/>
          <a:stretch>
            <a:fillRect/>
          </a:stretch>
        </p:blipFill>
        <p:spPr>
          <a:xfrm>
            <a:off x="840516" y="1121555"/>
            <a:ext cx="4912880" cy="3276670"/>
          </a:xfrm>
          <a:prstGeom prst="rect">
            <a:avLst/>
          </a:prstGeom>
        </p:spPr>
      </p:pic>
      <p:sp>
        <p:nvSpPr>
          <p:cNvPr id="4" name="Rectangle 3"/>
          <p:cNvSpPr/>
          <p:nvPr/>
        </p:nvSpPr>
        <p:spPr>
          <a:xfrm>
            <a:off x="336186" y="4872665"/>
            <a:ext cx="5683614" cy="1200329"/>
          </a:xfrm>
          <a:prstGeom prst="rect">
            <a:avLst/>
          </a:prstGeom>
        </p:spPr>
        <p:txBody>
          <a:bodyPr wrap="square">
            <a:spAutoFit/>
          </a:bodyPr>
          <a:lstStyle/>
          <a:p>
            <a:pPr algn="ctr"/>
            <a:r>
              <a:rPr lang="en-US" sz="2400" b="1" dirty="0">
                <a:solidFill>
                  <a:srgbClr val="083B77"/>
                </a:solidFill>
              </a:rPr>
              <a:t>SM has been tested for decades by many experiments with precision down to </a:t>
            </a:r>
            <a:r>
              <a:rPr lang="en-US" sz="2400" b="1" dirty="0">
                <a:solidFill>
                  <a:srgbClr val="941100"/>
                </a:solidFill>
              </a:rPr>
              <a:t>&lt; pp</a:t>
            </a:r>
            <a:r>
              <a:rPr lang="en-US" altLang="zh-CN" sz="2400" b="1" dirty="0">
                <a:solidFill>
                  <a:srgbClr val="941100"/>
                </a:solidFill>
              </a:rPr>
              <a:t>m</a:t>
            </a:r>
            <a:r>
              <a:rPr lang="en-US" sz="2400" b="1" dirty="0">
                <a:solidFill>
                  <a:srgbClr val="941100"/>
                </a:solidFill>
              </a:rPr>
              <a:t> </a:t>
            </a:r>
            <a:r>
              <a:rPr lang="en-US" sz="2400" b="1" dirty="0">
                <a:solidFill>
                  <a:srgbClr val="083B77"/>
                </a:solidFill>
              </a:rPr>
              <a:t>at low energy and </a:t>
            </a:r>
            <a:r>
              <a:rPr lang="en-US" altLang="zh-CN" sz="2400" b="1" dirty="0">
                <a:solidFill>
                  <a:srgbClr val="941100"/>
                </a:solidFill>
                <a:latin typeface="Times New Roman" panose="02020603050405020304" pitchFamily="18" charset="0"/>
                <a:cs typeface="Times New Roman" panose="02020603050405020304" pitchFamily="18" charset="0"/>
              </a:rPr>
              <a:t>~</a:t>
            </a:r>
            <a:r>
              <a:rPr lang="zh-CN" altLang="en-US" sz="2400" b="1" dirty="0">
                <a:solidFill>
                  <a:srgbClr val="941100"/>
                </a:solidFill>
                <a:latin typeface="Times New Roman" panose="02020603050405020304" pitchFamily="18" charset="0"/>
                <a:cs typeface="Times New Roman" panose="02020603050405020304" pitchFamily="18" charset="0"/>
              </a:rPr>
              <a:t> </a:t>
            </a:r>
            <a:r>
              <a:rPr lang="en-US" sz="2400" b="1" dirty="0">
                <a:solidFill>
                  <a:srgbClr val="941100"/>
                </a:solidFill>
              </a:rPr>
              <a:t>1% </a:t>
            </a:r>
            <a:r>
              <a:rPr lang="en-US" sz="2400" b="1" dirty="0">
                <a:solidFill>
                  <a:srgbClr val="083B77"/>
                </a:solidFill>
              </a:rPr>
              <a:t>at TeV scale</a:t>
            </a:r>
            <a:endParaRPr lang="en-US" sz="2400" b="1" dirty="0">
              <a:solidFill>
                <a:srgbClr val="083B77"/>
              </a:solidFill>
            </a:endParaRPr>
          </a:p>
        </p:txBody>
      </p:sp>
      <p:grpSp>
        <p:nvGrpSpPr>
          <p:cNvPr id="16" name="Group 15"/>
          <p:cNvGrpSpPr/>
          <p:nvPr/>
        </p:nvGrpSpPr>
        <p:grpSpPr>
          <a:xfrm>
            <a:off x="7376673" y="3795913"/>
            <a:ext cx="2868224" cy="1853178"/>
            <a:chOff x="5639472" y="928330"/>
            <a:chExt cx="2430466" cy="1697252"/>
          </a:xfrm>
        </p:grpSpPr>
        <p:pic>
          <p:nvPicPr>
            <p:cNvPr id="3" name="Picture 2"/>
            <p:cNvPicPr>
              <a:picLocks noChangeAspect="1"/>
            </p:cNvPicPr>
            <p:nvPr/>
          </p:nvPicPr>
          <p:blipFill>
            <a:blip r:embed="rId2"/>
            <a:stretch>
              <a:fillRect/>
            </a:stretch>
          </p:blipFill>
          <p:spPr>
            <a:xfrm>
              <a:off x="5639472" y="928330"/>
              <a:ext cx="2430466" cy="1697252"/>
            </a:xfrm>
            <a:prstGeom prst="rect">
              <a:avLst/>
            </a:prstGeom>
          </p:spPr>
        </p:pic>
        <p:sp>
          <p:nvSpPr>
            <p:cNvPr id="7" name="Oval 6"/>
            <p:cNvSpPr/>
            <p:nvPr/>
          </p:nvSpPr>
          <p:spPr>
            <a:xfrm>
              <a:off x="6511538" y="1561117"/>
              <a:ext cx="337350" cy="343975"/>
            </a:xfrm>
            <a:prstGeom prst="ellipse">
              <a:avLst/>
            </a:prstGeom>
            <a:solidFill>
              <a:srgbClr val="ED61FF">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7190182" y="1574347"/>
              <a:ext cx="324383" cy="343975"/>
            </a:xfrm>
            <a:prstGeom prst="ellipse">
              <a:avLst/>
            </a:prstGeom>
            <a:solidFill>
              <a:srgbClr val="ED61FF">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832403" y="1686798"/>
              <a:ext cx="351053" cy="523220"/>
            </a:xfrm>
            <a:prstGeom prst="rect">
              <a:avLst/>
            </a:prstGeom>
            <a:noFill/>
          </p:spPr>
          <p:txBody>
            <a:bodyPr wrap="none" rtlCol="0">
              <a:spAutoFit/>
            </a:bodyPr>
            <a:lstStyle/>
            <a:p>
              <a:r>
                <a:rPr lang="en-US" sz="2800" b="1" dirty="0">
                  <a:solidFill>
                    <a:srgbClr val="ED61FF"/>
                  </a:solidFill>
                </a:rPr>
                <a:t>?</a:t>
              </a:r>
              <a:endParaRPr lang="en-US" sz="2800" b="1" dirty="0">
                <a:solidFill>
                  <a:srgbClr val="ED61FF"/>
                </a:solidFill>
              </a:endParaRPr>
            </a:p>
          </p:txBody>
        </p:sp>
      </p:grpSp>
      <p:sp>
        <p:nvSpPr>
          <p:cNvPr id="15" name="Rectangle 14"/>
          <p:cNvSpPr/>
          <p:nvPr/>
        </p:nvSpPr>
        <p:spPr>
          <a:xfrm>
            <a:off x="6172202" y="5761887"/>
            <a:ext cx="5770709" cy="523220"/>
          </a:xfrm>
          <a:prstGeom prst="rect">
            <a:avLst/>
          </a:prstGeom>
        </p:spPr>
        <p:txBody>
          <a:bodyPr wrap="square">
            <a:spAutoFit/>
          </a:bodyPr>
          <a:lstStyle/>
          <a:p>
            <a:r>
              <a:rPr lang="en-US" sz="2800" b="1" dirty="0">
                <a:solidFill>
                  <a:srgbClr val="083B77"/>
                </a:solidFill>
              </a:rPr>
              <a:t>A </a:t>
            </a:r>
            <a:r>
              <a:rPr lang="en-US" sz="2800" b="1" dirty="0">
                <a:solidFill>
                  <a:srgbClr val="941100"/>
                </a:solidFill>
              </a:rPr>
              <a:t>new</a:t>
            </a:r>
            <a:r>
              <a:rPr lang="en-US" sz="2800" b="1" dirty="0">
                <a:solidFill>
                  <a:srgbClr val="083B77"/>
                </a:solidFill>
              </a:rPr>
              <a:t> interaction to be understood! </a:t>
            </a:r>
            <a:endParaRPr lang="en-US" sz="2800" b="1" dirty="0">
              <a:solidFill>
                <a:srgbClr val="083B77"/>
              </a:solidFill>
            </a:endParaRPr>
          </a:p>
        </p:txBody>
      </p:sp>
      <p:grpSp>
        <p:nvGrpSpPr>
          <p:cNvPr id="18" name="Group 17"/>
          <p:cNvGrpSpPr/>
          <p:nvPr/>
        </p:nvGrpSpPr>
        <p:grpSpPr>
          <a:xfrm>
            <a:off x="6656559" y="999736"/>
            <a:ext cx="4082256" cy="2566978"/>
            <a:chOff x="6656559" y="999736"/>
            <a:chExt cx="4082256" cy="2566978"/>
          </a:xfrm>
        </p:grpSpPr>
        <p:grpSp>
          <p:nvGrpSpPr>
            <p:cNvPr id="19" name="Group 18"/>
            <p:cNvGrpSpPr/>
            <p:nvPr/>
          </p:nvGrpSpPr>
          <p:grpSpPr>
            <a:xfrm>
              <a:off x="6656559" y="999736"/>
              <a:ext cx="4082256" cy="2566978"/>
              <a:chOff x="6869872" y="922831"/>
              <a:chExt cx="3374680" cy="2608663"/>
            </a:xfrm>
          </p:grpSpPr>
          <p:grpSp>
            <p:nvGrpSpPr>
              <p:cNvPr id="8" name="Group 7"/>
              <p:cNvGrpSpPr/>
              <p:nvPr/>
            </p:nvGrpSpPr>
            <p:grpSpPr>
              <a:xfrm>
                <a:off x="6869872" y="922831"/>
                <a:ext cx="3342522" cy="2589228"/>
                <a:chOff x="5217232" y="3858687"/>
                <a:chExt cx="3342522" cy="2589228"/>
              </a:xfrm>
            </p:grpSpPr>
            <p:pic>
              <p:nvPicPr>
                <p:cNvPr id="9" name="Picture 8"/>
                <p:cNvPicPr>
                  <a:picLocks noChangeAspect="1"/>
                </p:cNvPicPr>
                <p:nvPr/>
              </p:nvPicPr>
              <p:blipFill>
                <a:blip r:embed="rId3"/>
                <a:stretch>
                  <a:fillRect/>
                </a:stretch>
              </p:blipFill>
              <p:spPr>
                <a:xfrm>
                  <a:off x="5239257" y="3858687"/>
                  <a:ext cx="1406548" cy="1249680"/>
                </a:xfrm>
                <a:prstGeom prst="rect">
                  <a:avLst/>
                </a:prstGeom>
              </p:spPr>
            </p:pic>
            <p:pic>
              <p:nvPicPr>
                <p:cNvPr id="10" name="Picture 9"/>
                <p:cNvPicPr>
                  <a:picLocks noChangeAspect="1"/>
                </p:cNvPicPr>
                <p:nvPr/>
              </p:nvPicPr>
              <p:blipFill>
                <a:blip r:embed="rId4"/>
                <a:stretch>
                  <a:fillRect/>
                </a:stretch>
              </p:blipFill>
              <p:spPr>
                <a:xfrm>
                  <a:off x="7153206" y="3858687"/>
                  <a:ext cx="1406548" cy="1246211"/>
                </a:xfrm>
                <a:prstGeom prst="rect">
                  <a:avLst/>
                </a:prstGeom>
              </p:spPr>
            </p:pic>
            <p:pic>
              <p:nvPicPr>
                <p:cNvPr id="11" name="Picture 10"/>
                <p:cNvPicPr>
                  <a:picLocks noChangeAspect="1"/>
                </p:cNvPicPr>
                <p:nvPr/>
              </p:nvPicPr>
              <p:blipFill>
                <a:blip r:embed="rId5"/>
                <a:stretch>
                  <a:fillRect/>
                </a:stretch>
              </p:blipFill>
              <p:spPr>
                <a:xfrm>
                  <a:off x="5217232" y="5187191"/>
                  <a:ext cx="1428573" cy="1260724"/>
                </a:xfrm>
                <a:prstGeom prst="rect">
                  <a:avLst/>
                </a:prstGeom>
              </p:spPr>
            </p:pic>
          </p:grpSp>
          <p:pic>
            <p:nvPicPr>
              <p:cNvPr id="12" name="Picture 11"/>
              <p:cNvPicPr>
                <a:picLocks noChangeAspect="1"/>
              </p:cNvPicPr>
              <p:nvPr/>
            </p:nvPicPr>
            <p:blipFill>
              <a:blip r:embed="rId6"/>
              <a:stretch>
                <a:fillRect/>
              </a:stretch>
            </p:blipFill>
            <p:spPr>
              <a:xfrm>
                <a:off x="8805846" y="2250024"/>
                <a:ext cx="1438706" cy="1280160"/>
              </a:xfrm>
              <a:prstGeom prst="rect">
                <a:avLst/>
              </a:prstGeom>
            </p:spPr>
          </p:pic>
          <p:sp>
            <p:nvSpPr>
              <p:cNvPr id="17" name="Rectangle 16"/>
              <p:cNvSpPr/>
              <p:nvPr/>
            </p:nvSpPr>
            <p:spPr>
              <a:xfrm>
                <a:off x="8805846" y="2250024"/>
                <a:ext cx="1431087" cy="1281470"/>
              </a:xfrm>
              <a:prstGeom prst="rect">
                <a:avLst/>
              </a:prstGeom>
              <a:solidFill>
                <a:srgbClr val="FFFF00">
                  <a:alpha val="28000"/>
                </a:srgbClr>
              </a:solid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rgbClr val="2D64FF"/>
                  </a:solidFill>
                </a:endParaRPr>
              </a:p>
            </p:txBody>
          </p:sp>
        </p:grpSp>
        <p:sp>
          <p:nvSpPr>
            <p:cNvPr id="20" name="TextBox 19"/>
            <p:cNvSpPr txBox="1"/>
            <p:nvPr/>
          </p:nvSpPr>
          <p:spPr>
            <a:xfrm>
              <a:off x="9275219" y="3139530"/>
              <a:ext cx="951222" cy="400110"/>
            </a:xfrm>
            <a:prstGeom prst="rect">
              <a:avLst/>
            </a:prstGeom>
            <a:noFill/>
          </p:spPr>
          <p:txBody>
            <a:bodyPr wrap="none" rtlCol="0">
              <a:spAutoFit/>
            </a:bodyPr>
            <a:lstStyle/>
            <a:p>
              <a:r>
                <a:rPr lang="en-US" sz="2000" b="1" dirty="0">
                  <a:solidFill>
                    <a:srgbClr val="2D64FF"/>
                  </a:solidFill>
                </a:rPr>
                <a:t>Gravity</a:t>
              </a:r>
              <a:endParaRPr lang="en-US" sz="2000" b="1" dirty="0">
                <a:solidFill>
                  <a:srgbClr val="2D64FF"/>
                </a:solidFill>
              </a:endParaRPr>
            </a:p>
          </p:txBody>
        </p:sp>
      </p:grpSp>
      <p:sp>
        <p:nvSpPr>
          <p:cNvPr id="22" name="文本框 1"/>
          <p:cNvSpPr txBox="1"/>
          <p:nvPr/>
        </p:nvSpPr>
        <p:spPr>
          <a:xfrm>
            <a:off x="477431" y="108507"/>
            <a:ext cx="10551930" cy="538609"/>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defRPr/>
            </a:pP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Standard Model of Elementary Particles</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checkerboard(across)">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0599" y="1049279"/>
            <a:ext cx="10195712" cy="4462760"/>
          </a:xfrm>
          <a:prstGeom prst="rect">
            <a:avLst/>
          </a:prstGeom>
        </p:spPr>
        <p:txBody>
          <a:bodyPr wrap="square">
            <a:spAutoFit/>
          </a:bodyPr>
          <a:lstStyle/>
          <a:p>
            <a:r>
              <a:rPr lang="en-US" sz="2400" b="1" dirty="0">
                <a:solidFill>
                  <a:srgbClr val="0000FF"/>
                </a:solidFill>
              </a:rPr>
              <a:t>Particle properties:</a:t>
            </a:r>
            <a:endParaRPr lang="en-US" sz="2400" b="1" dirty="0">
              <a:solidFill>
                <a:srgbClr val="0000FF"/>
              </a:solidFill>
            </a:endParaRPr>
          </a:p>
          <a:p>
            <a:pPr marL="342900" indent="-342900">
              <a:buFont typeface="Arial"/>
              <a:buChar char="•"/>
            </a:pPr>
            <a:r>
              <a:rPr lang="en-US" sz="2400" b="1" dirty="0">
                <a:solidFill>
                  <a:srgbClr val="FF0000"/>
                </a:solidFill>
              </a:rPr>
              <a:t>Neutrino</a:t>
            </a:r>
            <a:r>
              <a:rPr lang="en-US" sz="2400" b="1" dirty="0">
                <a:solidFill>
                  <a:srgbClr val="000000"/>
                </a:solidFill>
              </a:rPr>
              <a:t> oscillation and their </a:t>
            </a:r>
            <a:r>
              <a:rPr lang="en-US" sz="2400" b="1" dirty="0">
                <a:solidFill>
                  <a:srgbClr val="FF0000"/>
                </a:solidFill>
              </a:rPr>
              <a:t>masses</a:t>
            </a:r>
            <a:r>
              <a:rPr lang="en-US" sz="2400" b="1" dirty="0">
                <a:solidFill>
                  <a:srgbClr val="000000"/>
                </a:solidFill>
              </a:rPr>
              <a:t> are not incorporated</a:t>
            </a:r>
            <a:endParaRPr lang="en-US" sz="2400" b="1" dirty="0">
              <a:solidFill>
                <a:srgbClr val="000000"/>
              </a:solidFill>
            </a:endParaRPr>
          </a:p>
          <a:p>
            <a:pPr marL="342900" indent="-342900">
              <a:buFont typeface="Arial"/>
              <a:buChar char="•"/>
            </a:pPr>
            <a:r>
              <a:rPr lang="en-US" sz="2400" b="1" dirty="0">
                <a:solidFill>
                  <a:srgbClr val="000000"/>
                </a:solidFill>
              </a:rPr>
              <a:t>Does not explain electric </a:t>
            </a:r>
            <a:r>
              <a:rPr lang="en-US" sz="2400" b="1" dirty="0">
                <a:solidFill>
                  <a:srgbClr val="FF0000"/>
                </a:solidFill>
              </a:rPr>
              <a:t>charge</a:t>
            </a:r>
            <a:r>
              <a:rPr lang="en-US" sz="2400" b="1" dirty="0">
                <a:solidFill>
                  <a:srgbClr val="000000"/>
                </a:solidFill>
              </a:rPr>
              <a:t> quantization</a:t>
            </a:r>
            <a:endParaRPr lang="en-US" sz="2400" b="1" dirty="0">
              <a:solidFill>
                <a:srgbClr val="000000"/>
              </a:solidFill>
            </a:endParaRPr>
          </a:p>
          <a:p>
            <a:endParaRPr lang="en-US" sz="1000" b="1" dirty="0">
              <a:solidFill>
                <a:srgbClr val="0000FF"/>
              </a:solidFill>
            </a:endParaRPr>
          </a:p>
          <a:p>
            <a:r>
              <a:rPr lang="en-US" sz="2400" b="1" dirty="0">
                <a:solidFill>
                  <a:srgbClr val="0000FF"/>
                </a:solidFill>
              </a:rPr>
              <a:t>Force and unification: </a:t>
            </a:r>
            <a:endParaRPr lang="en-US" sz="2400" b="1" dirty="0">
              <a:solidFill>
                <a:srgbClr val="0000FF"/>
              </a:solidFill>
            </a:endParaRPr>
          </a:p>
          <a:p>
            <a:pPr marL="342900" indent="-342900">
              <a:buFont typeface="Arial"/>
              <a:buChar char="•"/>
            </a:pPr>
            <a:r>
              <a:rPr lang="en-US" sz="2400" b="1" dirty="0">
                <a:solidFill>
                  <a:srgbClr val="000000"/>
                </a:solidFill>
              </a:rPr>
              <a:t>Unable to incorporate </a:t>
            </a:r>
            <a:r>
              <a:rPr lang="en-US" sz="2400" b="1" dirty="0">
                <a:solidFill>
                  <a:srgbClr val="FF0000"/>
                </a:solidFill>
              </a:rPr>
              <a:t>gravity</a:t>
            </a:r>
            <a:endParaRPr lang="en-US" sz="2400" b="1" dirty="0">
              <a:solidFill>
                <a:srgbClr val="000000"/>
              </a:solidFill>
            </a:endParaRPr>
          </a:p>
          <a:p>
            <a:pPr marL="342900" indent="-342900">
              <a:buFont typeface="Arial"/>
              <a:buChar char="•"/>
            </a:pPr>
            <a:r>
              <a:rPr lang="en-US" sz="2400" b="1" dirty="0">
                <a:solidFill>
                  <a:srgbClr val="000000"/>
                </a:solidFill>
              </a:rPr>
              <a:t>No answer to the origin of electroweak symmetry breaking</a:t>
            </a:r>
            <a:endParaRPr lang="en-US" sz="2400" b="1" dirty="0">
              <a:solidFill>
                <a:srgbClr val="000000"/>
              </a:solidFill>
            </a:endParaRPr>
          </a:p>
          <a:p>
            <a:pPr marL="342900" indent="-342900">
              <a:buFont typeface="Arial"/>
              <a:buChar char="•"/>
            </a:pPr>
            <a:r>
              <a:rPr lang="en-US" sz="2400" b="1" dirty="0">
                <a:solidFill>
                  <a:srgbClr val="000000"/>
                </a:solidFill>
              </a:rPr>
              <a:t>No solution to </a:t>
            </a:r>
            <a:r>
              <a:rPr lang="en-US" sz="2400" b="1" dirty="0">
                <a:solidFill>
                  <a:srgbClr val="FF0000"/>
                </a:solidFill>
              </a:rPr>
              <a:t>hierarchy</a:t>
            </a:r>
            <a:r>
              <a:rPr lang="en-US" sz="2400" b="1" dirty="0">
                <a:solidFill>
                  <a:srgbClr val="000000"/>
                </a:solidFill>
              </a:rPr>
              <a:t> problem</a:t>
            </a:r>
            <a:endParaRPr lang="en-US" sz="2400" b="1" dirty="0">
              <a:solidFill>
                <a:srgbClr val="000000"/>
              </a:solidFill>
            </a:endParaRPr>
          </a:p>
          <a:p>
            <a:endParaRPr lang="en-US" sz="1000" b="1" dirty="0">
              <a:solidFill>
                <a:srgbClr val="000000"/>
              </a:solidFill>
            </a:endParaRPr>
          </a:p>
          <a:p>
            <a:r>
              <a:rPr lang="en-US" sz="2400" b="1" dirty="0">
                <a:solidFill>
                  <a:srgbClr val="0000FF"/>
                </a:solidFill>
              </a:rPr>
              <a:t>Cosmology: </a:t>
            </a:r>
            <a:endParaRPr lang="en-US" sz="2400" b="1" dirty="0">
              <a:solidFill>
                <a:srgbClr val="0000FF"/>
              </a:solidFill>
            </a:endParaRPr>
          </a:p>
          <a:p>
            <a:pPr marL="342900" indent="-342900">
              <a:buFont typeface="Arial"/>
              <a:buChar char="•"/>
            </a:pPr>
            <a:r>
              <a:rPr lang="en-US" sz="2400" b="1" dirty="0">
                <a:solidFill>
                  <a:srgbClr val="000000"/>
                </a:solidFill>
              </a:rPr>
              <a:t>Unable to explain matter anti-matter </a:t>
            </a:r>
            <a:r>
              <a:rPr lang="en-US" sz="2400" b="1" dirty="0">
                <a:solidFill>
                  <a:srgbClr val="FF0000"/>
                </a:solidFill>
              </a:rPr>
              <a:t>asymmetry</a:t>
            </a:r>
            <a:endParaRPr lang="en-US" sz="2400" b="1" dirty="0">
              <a:solidFill>
                <a:srgbClr val="000000"/>
              </a:solidFill>
            </a:endParaRPr>
          </a:p>
          <a:p>
            <a:pPr marL="342900" indent="-342900">
              <a:buFont typeface="Arial"/>
              <a:buChar char="•"/>
            </a:pPr>
            <a:r>
              <a:rPr lang="en-US" sz="2400" b="1" dirty="0">
                <a:solidFill>
                  <a:srgbClr val="000000"/>
                </a:solidFill>
              </a:rPr>
              <a:t>No prediction power for </a:t>
            </a:r>
            <a:r>
              <a:rPr lang="en-US" sz="2400" b="1" dirty="0">
                <a:solidFill>
                  <a:srgbClr val="FF0000"/>
                </a:solidFill>
              </a:rPr>
              <a:t>dark matter </a:t>
            </a:r>
            <a:r>
              <a:rPr lang="en-US" sz="2400" b="1" dirty="0"/>
              <a:t>candidates, nor for</a:t>
            </a:r>
            <a:r>
              <a:rPr lang="en-US" sz="2400" b="1" dirty="0">
                <a:solidFill>
                  <a:srgbClr val="000000"/>
                </a:solidFill>
              </a:rPr>
              <a:t> the accelerating expansion of the universe (</a:t>
            </a:r>
            <a:r>
              <a:rPr lang="en-US" sz="2400" b="1" dirty="0">
                <a:solidFill>
                  <a:srgbClr val="FF0000"/>
                </a:solidFill>
              </a:rPr>
              <a:t>dark energy</a:t>
            </a:r>
            <a:r>
              <a:rPr lang="en-US" sz="2400" b="1" dirty="0">
                <a:solidFill>
                  <a:srgbClr val="000000"/>
                </a:solidFill>
              </a:rPr>
              <a:t>)</a:t>
            </a:r>
            <a:endParaRPr lang="en-US" sz="2400" b="1" dirty="0"/>
          </a:p>
        </p:txBody>
      </p:sp>
      <p:sp>
        <p:nvSpPr>
          <p:cNvPr id="2" name="TextBox 1"/>
          <p:cNvSpPr txBox="1"/>
          <p:nvPr/>
        </p:nvSpPr>
        <p:spPr>
          <a:xfrm>
            <a:off x="2756332" y="5742540"/>
            <a:ext cx="6786345" cy="646331"/>
          </a:xfrm>
          <a:prstGeom prst="rect">
            <a:avLst/>
          </a:prstGeom>
          <a:solidFill>
            <a:srgbClr val="FFFF00"/>
          </a:solidFill>
        </p:spPr>
        <p:txBody>
          <a:bodyPr wrap="none" rtlCol="0">
            <a:spAutoFit/>
          </a:bodyPr>
          <a:lstStyle/>
          <a:p>
            <a:r>
              <a:rPr lang="en-US" sz="3600" dirty="0">
                <a:solidFill>
                  <a:srgbClr val="FF0000"/>
                </a:solidFill>
              </a:rPr>
              <a:t>Expect for new physics beyond SM!</a:t>
            </a:r>
            <a:endParaRPr lang="en-US" sz="3600" dirty="0">
              <a:solidFill>
                <a:srgbClr val="FF0000"/>
              </a:solidFill>
            </a:endParaRPr>
          </a:p>
        </p:txBody>
      </p:sp>
      <p:sp>
        <p:nvSpPr>
          <p:cNvPr id="6" name="文本框 1"/>
          <p:cNvSpPr txBox="1"/>
          <p:nvPr/>
        </p:nvSpPr>
        <p:spPr>
          <a:xfrm>
            <a:off x="477431" y="108507"/>
            <a:ext cx="10551930" cy="538609"/>
          </a:xfrm>
          <a:prstGeom prst="rect">
            <a:avLst/>
          </a:prstGeom>
          <a:noFill/>
        </p:spPr>
        <p:txBody>
          <a:bodyPr wrap="square" lIns="0" tIns="0" rIns="0" bIns="0" rtlCol="0">
            <a:spAutoFit/>
          </a:bodyPr>
          <a:lstStyle/>
          <a:p>
            <a:pPr marR="0" lvl="0" indent="0" fontAlgn="auto">
              <a:lnSpc>
                <a:spcPct val="100000"/>
              </a:lnSpc>
              <a:spcBef>
                <a:spcPts val="0"/>
              </a:spcBef>
              <a:spcAft>
                <a:spcPts val="0"/>
              </a:spcAft>
              <a:buClrTx/>
              <a:buSzTx/>
              <a:buFontTx/>
              <a:buNone/>
              <a:defRPr/>
            </a:pP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Key Questions To The Standard Model</a:t>
            </a:r>
            <a:endPar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7" name="Slide Number Placeholder 6"/>
          <p:cNvSpPr>
            <a:spLocks noGrp="1"/>
          </p:cNvSpPr>
          <p:nvPr>
            <p:ph type="sldNum" sz="quarter" idx="12"/>
          </p:nvPr>
        </p:nvSpPr>
        <p:spPr/>
        <p:txBody>
          <a:bodyPr/>
          <a:lstStyle/>
          <a:p>
            <a:fld id="{60AC1AA2-F6CD-4146-9E8D-3B5F92316F04}" type="slidenum">
              <a:rPr lang="en-US" altLang="zh-CN"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780977" y="3078117"/>
            <a:ext cx="2336571" cy="2107827"/>
            <a:chOff x="5261107" y="3108777"/>
            <a:chExt cx="2336571" cy="2107827"/>
          </a:xfrm>
        </p:grpSpPr>
        <p:pic>
          <p:nvPicPr>
            <p:cNvPr id="19"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261107" y="3203743"/>
              <a:ext cx="2235518" cy="1964235"/>
            </a:xfrm>
            <a:prstGeom prst="rect">
              <a:avLst/>
            </a:prstGeom>
            <a:noFill/>
            <a:ln>
              <a:noFill/>
            </a:ln>
          </p:spPr>
        </p:pic>
        <p:sp>
          <p:nvSpPr>
            <p:cNvPr id="21" name="TextBox 1"/>
            <p:cNvSpPr txBox="1">
              <a:spLocks noChangeArrowheads="1"/>
            </p:cNvSpPr>
            <p:nvPr/>
          </p:nvSpPr>
          <p:spPr bwMode="auto">
            <a:xfrm>
              <a:off x="6434583" y="4469399"/>
              <a:ext cx="1163095" cy="646331"/>
            </a:xfrm>
            <a:prstGeom prst="rect">
              <a:avLst/>
            </a:prstGeom>
            <a:noFill/>
            <a:ln w="9525">
              <a:noFill/>
              <a:miter lim="800000"/>
            </a:ln>
          </p:spPr>
          <p:txBody>
            <a:bodyPr wrap="square">
              <a:spAutoFit/>
            </a:bodyPr>
            <a:lstStyle/>
            <a:p>
              <a:pPr algn="ctr"/>
              <a:r>
                <a:rPr lang="zh-CN" altLang="en-US" b="1" dirty="0">
                  <a:solidFill>
                    <a:srgbClr val="FFFF00"/>
                  </a:solidFill>
                  <a:latin typeface="华文楷体" panose="02010600040101010101" pitchFamily="2" charset="-122"/>
                  <a:ea typeface="华文楷体" panose="02010600040101010101" pitchFamily="2" charset="-122"/>
                </a:rPr>
                <a:t>暗物质</a:t>
              </a:r>
              <a:endParaRPr lang="en-US" altLang="zh-CN" b="1" dirty="0">
                <a:solidFill>
                  <a:srgbClr val="FFFF00"/>
                </a:solidFill>
                <a:latin typeface="华文楷体" panose="02010600040101010101" pitchFamily="2" charset="-122"/>
                <a:ea typeface="华文楷体" panose="02010600040101010101" pitchFamily="2" charset="-122"/>
              </a:endParaRPr>
            </a:p>
            <a:p>
              <a:pPr algn="ctr"/>
              <a:r>
                <a:rPr lang="zh-CN" altLang="en-US" b="1" dirty="0">
                  <a:solidFill>
                    <a:srgbClr val="FFFF00"/>
                  </a:solidFill>
                  <a:latin typeface="华文楷体" panose="02010600040101010101" pitchFamily="2" charset="-122"/>
                  <a:ea typeface="华文楷体" panose="02010600040101010101" pitchFamily="2" charset="-122"/>
                </a:rPr>
                <a:t>反物质</a:t>
              </a:r>
              <a:endParaRPr lang="en-US" altLang="zh-CN" b="1" dirty="0">
                <a:solidFill>
                  <a:srgbClr val="FFFF00"/>
                </a:solidFill>
                <a:latin typeface="华文楷体" panose="02010600040101010101" pitchFamily="2" charset="-122"/>
                <a:ea typeface="华文楷体" panose="02010600040101010101" pitchFamily="2" charset="-122"/>
              </a:endParaRPr>
            </a:p>
          </p:txBody>
        </p:sp>
        <p:sp>
          <p:nvSpPr>
            <p:cNvPr id="65" name="Rectangle 64"/>
            <p:cNvSpPr/>
            <p:nvPr/>
          </p:nvSpPr>
          <p:spPr>
            <a:xfrm>
              <a:off x="5810163" y="3108777"/>
              <a:ext cx="697627" cy="400110"/>
            </a:xfrm>
            <a:prstGeom prst="rect">
              <a:avLst/>
            </a:prstGeom>
          </p:spPr>
          <p:txBody>
            <a:bodyPr wrap="none">
              <a:spAutoFit/>
            </a:bodyPr>
            <a:lstStyle/>
            <a:p>
              <a:pPr algn="ctr"/>
              <a:r>
                <a:rPr lang="zh-CN" altLang="en-US" sz="2000" b="1" dirty="0">
                  <a:solidFill>
                    <a:schemeClr val="bg1"/>
                  </a:solidFill>
                  <a:latin typeface="华文楷体" panose="02010600040101010101" pitchFamily="2" charset="-122"/>
                  <a:ea typeface="华文楷体" panose="02010600040101010101" pitchFamily="2" charset="-122"/>
                </a:rPr>
                <a:t>夸克</a:t>
              </a:r>
              <a:endParaRPr lang="en-US" sz="2000" b="1" dirty="0">
                <a:solidFill>
                  <a:schemeClr val="bg1"/>
                </a:solidFill>
                <a:latin typeface="华文楷体" panose="02010600040101010101" pitchFamily="2" charset="-122"/>
                <a:ea typeface="华文楷体" panose="02010600040101010101" pitchFamily="2" charset="-122"/>
              </a:endParaRPr>
            </a:p>
          </p:txBody>
        </p:sp>
        <p:sp>
          <p:nvSpPr>
            <p:cNvPr id="66" name="Rectangle 65"/>
            <p:cNvSpPr/>
            <p:nvPr/>
          </p:nvSpPr>
          <p:spPr>
            <a:xfrm>
              <a:off x="6478955" y="3378179"/>
              <a:ext cx="1107996" cy="369332"/>
            </a:xfrm>
            <a:prstGeom prst="rect">
              <a:avLst/>
            </a:prstGeom>
          </p:spPr>
          <p:txBody>
            <a:bodyPr wrap="none">
              <a:spAutoFit/>
            </a:bodyPr>
            <a:lstStyle/>
            <a:p>
              <a:pPr algn="ctr"/>
              <a:r>
                <a:rPr lang="zh-CN" altLang="en-US" b="1" dirty="0">
                  <a:solidFill>
                    <a:schemeClr val="bg1"/>
                  </a:solidFill>
                  <a:latin typeface="华文楷体" panose="02010600040101010101" pitchFamily="2" charset="-122"/>
                  <a:ea typeface="华文楷体" panose="02010600040101010101" pitchFamily="2" charset="-122"/>
                </a:rPr>
                <a:t>力传播子</a:t>
              </a:r>
              <a:endParaRPr lang="en-US" b="1" dirty="0">
                <a:solidFill>
                  <a:schemeClr val="bg1"/>
                </a:solidFill>
                <a:latin typeface="华文楷体" panose="02010600040101010101" pitchFamily="2" charset="-122"/>
                <a:ea typeface="华文楷体" panose="02010600040101010101" pitchFamily="2" charset="-122"/>
              </a:endParaRPr>
            </a:p>
          </p:txBody>
        </p:sp>
        <p:sp>
          <p:nvSpPr>
            <p:cNvPr id="67" name="Rectangle 66"/>
            <p:cNvSpPr/>
            <p:nvPr/>
          </p:nvSpPr>
          <p:spPr>
            <a:xfrm>
              <a:off x="5453433" y="4847272"/>
              <a:ext cx="646331" cy="369332"/>
            </a:xfrm>
            <a:prstGeom prst="rect">
              <a:avLst/>
            </a:prstGeom>
          </p:spPr>
          <p:txBody>
            <a:bodyPr wrap="none">
              <a:spAutoFit/>
            </a:bodyPr>
            <a:lstStyle/>
            <a:p>
              <a:pPr algn="ctr"/>
              <a:r>
                <a:rPr lang="zh-CN" altLang="en-US" b="1" dirty="0">
                  <a:solidFill>
                    <a:schemeClr val="bg1"/>
                  </a:solidFill>
                  <a:latin typeface="华文楷体" panose="02010600040101010101" pitchFamily="2" charset="-122"/>
                  <a:ea typeface="华文楷体" panose="02010600040101010101" pitchFamily="2" charset="-122"/>
                </a:rPr>
                <a:t>轻子</a:t>
              </a:r>
              <a:endParaRPr lang="en-US" b="1" dirty="0">
                <a:solidFill>
                  <a:schemeClr val="bg1"/>
                </a:solidFill>
                <a:latin typeface="华文楷体" panose="02010600040101010101" pitchFamily="2" charset="-122"/>
                <a:ea typeface="华文楷体" panose="02010600040101010101" pitchFamily="2" charset="-122"/>
              </a:endParaRPr>
            </a:p>
          </p:txBody>
        </p:sp>
      </p:grpSp>
      <p:grpSp>
        <p:nvGrpSpPr>
          <p:cNvPr id="7" name="Group 6"/>
          <p:cNvGrpSpPr/>
          <p:nvPr/>
        </p:nvGrpSpPr>
        <p:grpSpPr>
          <a:xfrm>
            <a:off x="6177237" y="5234615"/>
            <a:ext cx="2466251" cy="1529703"/>
            <a:chOff x="6725913" y="5282107"/>
            <a:chExt cx="2526698" cy="1529703"/>
          </a:xfrm>
        </p:grpSpPr>
        <p:grpSp>
          <p:nvGrpSpPr>
            <p:cNvPr id="154" name="Group 153"/>
            <p:cNvGrpSpPr/>
            <p:nvPr/>
          </p:nvGrpSpPr>
          <p:grpSpPr>
            <a:xfrm>
              <a:off x="6725913" y="5282107"/>
              <a:ext cx="2526698" cy="1529703"/>
              <a:chOff x="6737518" y="5268128"/>
              <a:chExt cx="2526698" cy="1573063"/>
            </a:xfrm>
          </p:grpSpPr>
          <p:pic>
            <p:nvPicPr>
              <p:cNvPr id="157" name="图片 3"/>
              <p:cNvPicPr/>
              <p:nvPr/>
            </p:nvPicPr>
            <p:blipFill>
              <a:blip r:embed="rId2" cstate="print">
                <a:extLst>
                  <a:ext uri="{28A0092B-C50C-407E-A947-70E740481C1C}">
                    <a14:useLocalDpi xmlns:a14="http://schemas.microsoft.com/office/drawing/2010/main" val="0"/>
                  </a:ext>
                </a:extLst>
              </a:blip>
              <a:stretch>
                <a:fillRect/>
              </a:stretch>
            </p:blipFill>
            <p:spPr>
              <a:xfrm>
                <a:off x="6806766" y="5318132"/>
                <a:ext cx="2457450" cy="1523059"/>
              </a:xfrm>
              <a:prstGeom prst="rect">
                <a:avLst/>
              </a:prstGeom>
            </p:spPr>
          </p:pic>
          <p:sp>
            <p:nvSpPr>
              <p:cNvPr id="156" name="TextBox 155"/>
              <p:cNvSpPr txBox="1"/>
              <p:nvPr/>
            </p:nvSpPr>
            <p:spPr>
              <a:xfrm>
                <a:off x="6737518" y="5268128"/>
                <a:ext cx="975851" cy="601351"/>
              </a:xfrm>
              <a:prstGeom prst="rect">
                <a:avLst/>
              </a:prstGeom>
              <a:noFill/>
            </p:spPr>
            <p:txBody>
              <a:bodyPr wrap="none" rtlCol="0">
                <a:spAutoFit/>
              </a:bodyPr>
              <a:lstStyle/>
              <a:p>
                <a:pPr algn="ctr"/>
                <a:r>
                  <a:rPr lang="zh-CN" altLang="en-US" sz="1600" b="1" dirty="0">
                    <a:solidFill>
                      <a:srgbClr val="FFFF67"/>
                    </a:solidFill>
                    <a:latin typeface="华文楷体"/>
                    <a:ea typeface="华文楷体"/>
                    <a:cs typeface="华文楷体"/>
                  </a:rPr>
                  <a:t>中国</a:t>
                </a:r>
                <a:endParaRPr lang="en-US" altLang="zh-CN" sz="1600" b="1" dirty="0">
                  <a:solidFill>
                    <a:srgbClr val="FFFF67"/>
                  </a:solidFill>
                  <a:latin typeface="华文楷体"/>
                  <a:ea typeface="华文楷体"/>
                  <a:cs typeface="华文楷体"/>
                </a:endParaRPr>
              </a:p>
              <a:p>
                <a:pPr algn="ctr"/>
                <a:r>
                  <a:rPr lang="en-US" altLang="zh-CN" sz="1600" b="1" dirty="0">
                    <a:solidFill>
                      <a:srgbClr val="FFFF67"/>
                    </a:solidFill>
                    <a:latin typeface="华文楷体"/>
                    <a:ea typeface="华文楷体"/>
                    <a:cs typeface="华文楷体"/>
                  </a:rPr>
                  <a:t>DAMPE</a:t>
                </a:r>
                <a:endParaRPr lang="en-US" sz="1600" b="1" dirty="0">
                  <a:solidFill>
                    <a:srgbClr val="FFFF67"/>
                  </a:solidFill>
                  <a:latin typeface="华文楷体"/>
                  <a:ea typeface="华文楷体"/>
                  <a:cs typeface="华文楷体"/>
                </a:endParaRPr>
              </a:p>
            </p:txBody>
          </p:sp>
        </p:grpSp>
        <p:sp>
          <p:nvSpPr>
            <p:cNvPr id="27" name="TextBox 26"/>
            <p:cNvSpPr txBox="1"/>
            <p:nvPr/>
          </p:nvSpPr>
          <p:spPr>
            <a:xfrm>
              <a:off x="7619460" y="6461271"/>
              <a:ext cx="1476749" cy="307777"/>
            </a:xfrm>
            <a:prstGeom prst="rect">
              <a:avLst/>
            </a:prstGeom>
            <a:noFill/>
          </p:spPr>
          <p:txBody>
            <a:bodyPr wrap="none" rtlCol="0">
              <a:spAutoFit/>
            </a:bodyPr>
            <a:lstStyle/>
            <a:p>
              <a:r>
                <a:rPr lang="en-US" sz="1400" dirty="0">
                  <a:solidFill>
                    <a:srgbClr val="FFFF00"/>
                  </a:solidFill>
                </a:rPr>
                <a:t>宇宙线</a:t>
              </a:r>
              <a:r>
                <a:rPr lang="zh-CN" altLang="en-US" sz="1400" dirty="0">
                  <a:solidFill>
                    <a:srgbClr val="FFFF00"/>
                  </a:solidFill>
                </a:rPr>
                <a:t>，</a:t>
              </a:r>
              <a:r>
                <a:rPr lang="en-US" sz="1400" dirty="0">
                  <a:solidFill>
                    <a:srgbClr val="FFFF00"/>
                  </a:solidFill>
                </a:rPr>
                <a:t>暗物质</a:t>
              </a:r>
              <a:endParaRPr lang="en-US" sz="1400" dirty="0">
                <a:solidFill>
                  <a:srgbClr val="FFFF00"/>
                </a:solidFill>
              </a:endParaRPr>
            </a:p>
          </p:txBody>
        </p:sp>
      </p:grpSp>
      <p:grpSp>
        <p:nvGrpSpPr>
          <p:cNvPr id="8" name="Group 7"/>
          <p:cNvGrpSpPr/>
          <p:nvPr/>
        </p:nvGrpSpPr>
        <p:grpSpPr>
          <a:xfrm>
            <a:off x="8595988" y="5232771"/>
            <a:ext cx="2449896" cy="1506622"/>
            <a:chOff x="9183941" y="5305185"/>
            <a:chExt cx="2449896" cy="1506622"/>
          </a:xfrm>
        </p:grpSpPr>
        <p:grpSp>
          <p:nvGrpSpPr>
            <p:cNvPr id="150" name="Group 149"/>
            <p:cNvGrpSpPr/>
            <p:nvPr/>
          </p:nvGrpSpPr>
          <p:grpSpPr>
            <a:xfrm>
              <a:off x="9183941" y="5305185"/>
              <a:ext cx="2449896" cy="1506622"/>
              <a:chOff x="4745029" y="4261264"/>
              <a:chExt cx="2786565" cy="1560368"/>
            </a:xfrm>
          </p:grpSpPr>
          <p:pic>
            <p:nvPicPr>
              <p:cNvPr id="151" name="Picture 4"/>
              <p:cNvPicPr>
                <a:picLocks noChangeAspect="1" noChangeArrowheads="1"/>
              </p:cNvPicPr>
              <p:nvPr/>
            </p:nvPicPr>
            <p:blipFill>
              <a:blip r:embed="rId3" cstate="print"/>
              <a:srcRect/>
              <a:stretch>
                <a:fillRect/>
              </a:stretch>
            </p:blipFill>
            <p:spPr bwMode="auto">
              <a:xfrm>
                <a:off x="4803307" y="4289035"/>
                <a:ext cx="2728287" cy="1532597"/>
              </a:xfrm>
              <a:prstGeom prst="rect">
                <a:avLst/>
              </a:prstGeom>
              <a:noFill/>
              <a:ln w="9525">
                <a:noFill/>
                <a:miter lim="800000"/>
                <a:headEnd/>
                <a:tailEnd/>
              </a:ln>
            </p:spPr>
          </p:pic>
          <p:sp>
            <p:nvSpPr>
              <p:cNvPr id="153" name="TextBox 152"/>
              <p:cNvSpPr txBox="1"/>
              <p:nvPr/>
            </p:nvSpPr>
            <p:spPr>
              <a:xfrm>
                <a:off x="4745029" y="4261264"/>
                <a:ext cx="1815429" cy="414383"/>
              </a:xfrm>
              <a:prstGeom prst="rect">
                <a:avLst/>
              </a:prstGeom>
              <a:noFill/>
            </p:spPr>
            <p:txBody>
              <a:bodyPr wrap="square" rtlCol="0">
                <a:spAutoFit/>
              </a:bodyPr>
              <a:lstStyle/>
              <a:p>
                <a:r>
                  <a:rPr lang="zh-CN" altLang="en-US" sz="2000" b="1" dirty="0">
                    <a:solidFill>
                      <a:srgbClr val="FF0000"/>
                    </a:solidFill>
                    <a:latin typeface="华文楷体"/>
                    <a:ea typeface="华文楷体"/>
                    <a:cs typeface="华文楷体"/>
                  </a:rPr>
                  <a:t>美国</a:t>
                </a:r>
                <a:r>
                  <a:rPr lang="en-US" altLang="zh-CN" sz="2000" b="1" dirty="0">
                    <a:solidFill>
                      <a:srgbClr val="FF0000"/>
                    </a:solidFill>
                    <a:latin typeface="华文楷体"/>
                    <a:ea typeface="华文楷体"/>
                    <a:cs typeface="华文楷体"/>
                  </a:rPr>
                  <a:t>AMS</a:t>
                </a:r>
                <a:endParaRPr lang="en-US" sz="2000" b="1" dirty="0">
                  <a:solidFill>
                    <a:srgbClr val="FF0000"/>
                  </a:solidFill>
                  <a:latin typeface="华文楷体"/>
                  <a:ea typeface="华文楷体"/>
                  <a:cs typeface="华文楷体"/>
                </a:endParaRPr>
              </a:p>
            </p:txBody>
          </p:sp>
        </p:grpSp>
        <p:sp>
          <p:nvSpPr>
            <p:cNvPr id="28" name="TextBox 27"/>
            <p:cNvSpPr txBox="1"/>
            <p:nvPr/>
          </p:nvSpPr>
          <p:spPr>
            <a:xfrm>
              <a:off x="9283563" y="6478703"/>
              <a:ext cx="2139712" cy="307777"/>
            </a:xfrm>
            <a:prstGeom prst="rect">
              <a:avLst/>
            </a:prstGeom>
            <a:noFill/>
          </p:spPr>
          <p:txBody>
            <a:bodyPr wrap="square" rtlCol="0">
              <a:spAutoFit/>
            </a:bodyPr>
            <a:lstStyle/>
            <a:p>
              <a:r>
                <a:rPr lang="en-US" sz="1400" dirty="0">
                  <a:solidFill>
                    <a:srgbClr val="FFFF00"/>
                  </a:solidFill>
                </a:rPr>
                <a:t>宇宙线</a:t>
              </a:r>
              <a:r>
                <a:rPr lang="zh-CN" altLang="en-US" sz="1400" dirty="0">
                  <a:solidFill>
                    <a:srgbClr val="FFFF00"/>
                  </a:solidFill>
                </a:rPr>
                <a:t>，</a:t>
              </a:r>
              <a:r>
                <a:rPr lang="en-US" sz="1400" dirty="0">
                  <a:solidFill>
                    <a:srgbClr val="FFFF00"/>
                  </a:solidFill>
                </a:rPr>
                <a:t>反物质</a:t>
              </a:r>
              <a:r>
                <a:rPr lang="zh-CN" altLang="en-US" sz="1400" dirty="0">
                  <a:solidFill>
                    <a:srgbClr val="FFFF00"/>
                  </a:solidFill>
                </a:rPr>
                <a:t>，</a:t>
              </a:r>
              <a:r>
                <a:rPr lang="en-US" sz="1400" dirty="0">
                  <a:solidFill>
                    <a:srgbClr val="FFFF00"/>
                  </a:solidFill>
                </a:rPr>
                <a:t>暗物质</a:t>
              </a:r>
              <a:endParaRPr lang="en-US" sz="1400" dirty="0">
                <a:solidFill>
                  <a:srgbClr val="FFFF00"/>
                </a:solidFill>
              </a:endParaRPr>
            </a:p>
          </p:txBody>
        </p:sp>
      </p:grpSp>
      <p:grpSp>
        <p:nvGrpSpPr>
          <p:cNvPr id="122" name="Group 121"/>
          <p:cNvGrpSpPr/>
          <p:nvPr/>
        </p:nvGrpSpPr>
        <p:grpSpPr>
          <a:xfrm>
            <a:off x="1862199" y="5272838"/>
            <a:ext cx="2124299" cy="1508199"/>
            <a:chOff x="7416386" y="1463027"/>
            <a:chExt cx="3130688" cy="1446210"/>
          </a:xfrm>
        </p:grpSpPr>
        <p:pic>
          <p:nvPicPr>
            <p:cNvPr id="123" name="Picture 5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4458" b="1323"/>
            <a:stretch>
              <a:fillRect/>
            </a:stretch>
          </p:blipFill>
          <p:spPr bwMode="auto">
            <a:xfrm>
              <a:off x="7416386" y="1463027"/>
              <a:ext cx="3068589" cy="1446210"/>
            </a:xfrm>
            <a:prstGeom prst="rect">
              <a:avLst/>
            </a:prstGeom>
            <a:noFill/>
            <a:ln>
              <a:noFill/>
            </a:ln>
            <a:effectLst/>
          </p:spPr>
        </p:pic>
        <p:sp>
          <p:nvSpPr>
            <p:cNvPr id="130" name="TextBox 129"/>
            <p:cNvSpPr txBox="1"/>
            <p:nvPr/>
          </p:nvSpPr>
          <p:spPr>
            <a:xfrm>
              <a:off x="7416386" y="1518095"/>
              <a:ext cx="3130688" cy="324639"/>
            </a:xfrm>
            <a:prstGeom prst="rect">
              <a:avLst/>
            </a:prstGeom>
            <a:noFill/>
          </p:spPr>
          <p:txBody>
            <a:bodyPr wrap="none" rtlCol="0">
              <a:spAutoFit/>
            </a:bodyPr>
            <a:lstStyle/>
            <a:p>
              <a:r>
                <a:rPr lang="zh-CN" altLang="en-US" sz="1600" b="1" dirty="0">
                  <a:solidFill>
                    <a:srgbClr val="FF0000"/>
                  </a:solidFill>
                  <a:latin typeface="华文楷体"/>
                  <a:ea typeface="华文楷体"/>
                  <a:cs typeface="华文楷体"/>
                </a:rPr>
                <a:t>中国核反应堆中微子</a:t>
              </a:r>
              <a:endParaRPr lang="en-US" sz="1600" b="1" dirty="0">
                <a:solidFill>
                  <a:srgbClr val="FF0000"/>
                </a:solidFill>
                <a:latin typeface="华文楷体"/>
                <a:ea typeface="华文楷体"/>
                <a:cs typeface="华文楷体"/>
              </a:endParaRPr>
            </a:p>
          </p:txBody>
        </p:sp>
      </p:grpSp>
      <p:grpSp>
        <p:nvGrpSpPr>
          <p:cNvPr id="5" name="Group 4"/>
          <p:cNvGrpSpPr/>
          <p:nvPr/>
        </p:nvGrpSpPr>
        <p:grpSpPr>
          <a:xfrm>
            <a:off x="9477540" y="3576298"/>
            <a:ext cx="2141692" cy="1391709"/>
            <a:chOff x="2218876" y="5325406"/>
            <a:chExt cx="2250115" cy="1511338"/>
          </a:xfrm>
        </p:grpSpPr>
        <p:grpSp>
          <p:nvGrpSpPr>
            <p:cNvPr id="147" name="Group 146"/>
            <p:cNvGrpSpPr/>
            <p:nvPr/>
          </p:nvGrpSpPr>
          <p:grpSpPr>
            <a:xfrm>
              <a:off x="2218876" y="5325406"/>
              <a:ext cx="2250115" cy="1511338"/>
              <a:chOff x="2633337" y="5365431"/>
              <a:chExt cx="3170757" cy="1541394"/>
            </a:xfrm>
          </p:grpSpPr>
          <p:pic>
            <p:nvPicPr>
              <p:cNvPr id="148"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3337" y="5368633"/>
                <a:ext cx="3170757" cy="1538192"/>
              </a:xfrm>
              <a:prstGeom prst="rect">
                <a:avLst/>
              </a:prstGeom>
            </p:spPr>
          </p:pic>
          <p:sp>
            <p:nvSpPr>
              <p:cNvPr id="149" name="TextBox 148"/>
              <p:cNvSpPr txBox="1"/>
              <p:nvPr/>
            </p:nvSpPr>
            <p:spPr>
              <a:xfrm>
                <a:off x="2884843" y="5365431"/>
                <a:ext cx="2537171" cy="376677"/>
              </a:xfrm>
              <a:prstGeom prst="rect">
                <a:avLst/>
              </a:prstGeom>
              <a:noFill/>
            </p:spPr>
            <p:txBody>
              <a:bodyPr wrap="none" rtlCol="0">
                <a:spAutoFit/>
              </a:bodyPr>
              <a:lstStyle/>
              <a:p>
                <a:r>
                  <a:rPr lang="zh-CN" altLang="en-US" dirty="0">
                    <a:solidFill>
                      <a:srgbClr val="FF0000"/>
                    </a:solidFill>
                    <a:latin typeface="华文楷体"/>
                    <a:ea typeface="华文楷体"/>
                    <a:cs typeface="华文楷体"/>
                  </a:rPr>
                  <a:t>中国深地实验室</a:t>
                </a:r>
                <a:endParaRPr lang="en-US" dirty="0">
                  <a:solidFill>
                    <a:srgbClr val="FF0000"/>
                  </a:solidFill>
                  <a:latin typeface="华文楷体"/>
                  <a:ea typeface="华文楷体"/>
                  <a:cs typeface="华文楷体"/>
                </a:endParaRPr>
              </a:p>
            </p:txBody>
          </p:sp>
        </p:grpSp>
        <p:sp>
          <p:nvSpPr>
            <p:cNvPr id="86" name="TextBox 85"/>
            <p:cNvSpPr txBox="1"/>
            <p:nvPr/>
          </p:nvSpPr>
          <p:spPr>
            <a:xfrm>
              <a:off x="2375483" y="6433635"/>
              <a:ext cx="1977316" cy="334233"/>
            </a:xfrm>
            <a:prstGeom prst="rect">
              <a:avLst/>
            </a:prstGeom>
            <a:noFill/>
          </p:spPr>
          <p:txBody>
            <a:bodyPr wrap="square" rtlCol="0">
              <a:spAutoFit/>
            </a:bodyPr>
            <a:lstStyle/>
            <a:p>
              <a:pPr algn="ctr"/>
              <a:r>
                <a:rPr lang="zh-CN" altLang="en-US" sz="1400" dirty="0">
                  <a:solidFill>
                    <a:srgbClr val="FFFF67"/>
                  </a:solidFill>
                </a:rPr>
                <a:t>暗物质，中微子特性</a:t>
              </a:r>
              <a:endParaRPr lang="en-US" sz="1400" dirty="0">
                <a:solidFill>
                  <a:srgbClr val="FFFF67"/>
                </a:solidFill>
              </a:endParaRPr>
            </a:p>
          </p:txBody>
        </p:sp>
      </p:grpSp>
      <p:grpSp>
        <p:nvGrpSpPr>
          <p:cNvPr id="3" name="Group 2"/>
          <p:cNvGrpSpPr/>
          <p:nvPr/>
        </p:nvGrpSpPr>
        <p:grpSpPr>
          <a:xfrm>
            <a:off x="7280061" y="3532185"/>
            <a:ext cx="2149522" cy="1423776"/>
            <a:chOff x="2509225" y="3423421"/>
            <a:chExt cx="2149522" cy="1423776"/>
          </a:xfrm>
        </p:grpSpPr>
        <p:grpSp>
          <p:nvGrpSpPr>
            <p:cNvPr id="23" name="Group 22"/>
            <p:cNvGrpSpPr/>
            <p:nvPr/>
          </p:nvGrpSpPr>
          <p:grpSpPr>
            <a:xfrm>
              <a:off x="2509225" y="3423421"/>
              <a:ext cx="2136789" cy="1423776"/>
              <a:chOff x="1064616" y="5247268"/>
              <a:chExt cx="1752508" cy="1571808"/>
            </a:xfrm>
          </p:grpSpPr>
          <p:pic>
            <p:nvPicPr>
              <p:cNvPr id="71" name="Picture 1"/>
              <p:cNvPicPr>
                <a:picLocks noChangeAspect="1" noChangeArrowheads="1"/>
              </p:cNvPicPr>
              <p:nvPr/>
            </p:nvPicPr>
            <p:blipFill>
              <a:blip r:embed="rId6" cstate="print"/>
              <a:srcRect/>
              <a:stretch>
                <a:fillRect/>
              </a:stretch>
            </p:blipFill>
            <p:spPr bwMode="auto">
              <a:xfrm>
                <a:off x="1064618" y="5280884"/>
                <a:ext cx="1708366" cy="1538192"/>
              </a:xfrm>
              <a:prstGeom prst="rect">
                <a:avLst/>
              </a:prstGeom>
              <a:noFill/>
              <a:ln w="9525">
                <a:noFill/>
                <a:round/>
              </a:ln>
            </p:spPr>
          </p:pic>
          <p:sp>
            <p:nvSpPr>
              <p:cNvPr id="73" name="TextBox 72"/>
              <p:cNvSpPr txBox="1"/>
              <p:nvPr/>
            </p:nvSpPr>
            <p:spPr>
              <a:xfrm>
                <a:off x="1064616" y="5247268"/>
                <a:ext cx="1752508" cy="369333"/>
              </a:xfrm>
              <a:prstGeom prst="rect">
                <a:avLst/>
              </a:prstGeom>
              <a:noFill/>
            </p:spPr>
            <p:txBody>
              <a:bodyPr wrap="none" rtlCol="0">
                <a:spAutoFit/>
              </a:bodyPr>
              <a:lstStyle/>
              <a:p>
                <a:r>
                  <a:rPr lang="zh-CN" altLang="en-US" b="1" dirty="0">
                    <a:solidFill>
                      <a:srgbClr val="FF0000"/>
                    </a:solidFill>
                    <a:latin typeface="华文楷体"/>
                    <a:ea typeface="华文楷体"/>
                    <a:cs typeface="华文楷体"/>
                  </a:rPr>
                  <a:t>意大利深地实验室</a:t>
                </a:r>
                <a:endParaRPr lang="en-US" b="1" dirty="0">
                  <a:solidFill>
                    <a:srgbClr val="FF0000"/>
                  </a:solidFill>
                  <a:latin typeface="华文楷体"/>
                  <a:ea typeface="华文楷体"/>
                  <a:cs typeface="华文楷体"/>
                </a:endParaRPr>
              </a:p>
            </p:txBody>
          </p:sp>
        </p:grpSp>
        <p:sp>
          <p:nvSpPr>
            <p:cNvPr id="87" name="TextBox 86"/>
            <p:cNvSpPr txBox="1"/>
            <p:nvPr/>
          </p:nvSpPr>
          <p:spPr>
            <a:xfrm>
              <a:off x="3086557" y="4530002"/>
              <a:ext cx="1572190" cy="307777"/>
            </a:xfrm>
            <a:prstGeom prst="rect">
              <a:avLst/>
            </a:prstGeom>
            <a:noFill/>
          </p:spPr>
          <p:txBody>
            <a:bodyPr wrap="square" rtlCol="0">
              <a:spAutoFit/>
            </a:bodyPr>
            <a:lstStyle/>
            <a:p>
              <a:pPr algn="ctr"/>
              <a:r>
                <a:rPr lang="zh-CN" altLang="en-US" sz="1400" dirty="0">
                  <a:solidFill>
                    <a:srgbClr val="FFFF67"/>
                  </a:solidFill>
                </a:rPr>
                <a:t>暗物质，中微子</a:t>
              </a:r>
              <a:endParaRPr lang="en-US" sz="1400" dirty="0">
                <a:solidFill>
                  <a:srgbClr val="FFFF67"/>
                </a:solidFill>
              </a:endParaRPr>
            </a:p>
          </p:txBody>
        </p:sp>
      </p:grpSp>
      <p:grpSp>
        <p:nvGrpSpPr>
          <p:cNvPr id="6" name="Group 5"/>
          <p:cNvGrpSpPr/>
          <p:nvPr/>
        </p:nvGrpSpPr>
        <p:grpSpPr>
          <a:xfrm>
            <a:off x="4046179" y="5268623"/>
            <a:ext cx="2436835" cy="1511237"/>
            <a:chOff x="4503061" y="5310344"/>
            <a:chExt cx="2518689" cy="1511237"/>
          </a:xfrm>
        </p:grpSpPr>
        <p:pic>
          <p:nvPicPr>
            <p:cNvPr id="89" name="图片 10"/>
            <p:cNvPicPr>
              <a:picLocks noChangeAspect="1"/>
            </p:cNvPicPr>
            <p:nvPr/>
          </p:nvPicPr>
          <p:blipFill rotWithShape="1">
            <a:blip r:embed="rId7"/>
            <a:srcRect t="2731"/>
            <a:stretch>
              <a:fillRect/>
            </a:stretch>
          </p:blipFill>
          <p:spPr>
            <a:xfrm>
              <a:off x="4503061" y="5325404"/>
              <a:ext cx="2235518" cy="1496177"/>
            </a:xfrm>
            <a:prstGeom prst="rect">
              <a:avLst/>
            </a:prstGeom>
          </p:spPr>
        </p:pic>
        <p:sp>
          <p:nvSpPr>
            <p:cNvPr id="90" name="TextBox 89"/>
            <p:cNvSpPr txBox="1"/>
            <p:nvPr/>
          </p:nvSpPr>
          <p:spPr>
            <a:xfrm>
              <a:off x="4504527" y="5310344"/>
              <a:ext cx="2517223" cy="338554"/>
            </a:xfrm>
            <a:prstGeom prst="rect">
              <a:avLst/>
            </a:prstGeom>
            <a:noFill/>
          </p:spPr>
          <p:txBody>
            <a:bodyPr wrap="square" rtlCol="0">
              <a:spAutoFit/>
            </a:bodyPr>
            <a:lstStyle/>
            <a:p>
              <a:r>
                <a:rPr lang="zh-CN" altLang="en-US" sz="1600" dirty="0">
                  <a:solidFill>
                    <a:srgbClr val="FF0000"/>
                  </a:solidFill>
                  <a:latin typeface="华文楷体"/>
                  <a:ea typeface="华文楷体"/>
                  <a:cs typeface="华文楷体"/>
                </a:rPr>
                <a:t>中国高山宇宙线观测站</a:t>
              </a:r>
              <a:endParaRPr lang="en-US" sz="1600" dirty="0">
                <a:solidFill>
                  <a:srgbClr val="FF0000"/>
                </a:solidFill>
                <a:latin typeface="华文楷体"/>
                <a:ea typeface="华文楷体"/>
                <a:cs typeface="华文楷体"/>
              </a:endParaRPr>
            </a:p>
          </p:txBody>
        </p:sp>
        <p:sp>
          <p:nvSpPr>
            <p:cNvPr id="91" name="TextBox 90"/>
            <p:cNvSpPr txBox="1"/>
            <p:nvPr/>
          </p:nvSpPr>
          <p:spPr>
            <a:xfrm>
              <a:off x="4688637" y="6497314"/>
              <a:ext cx="1634406" cy="307777"/>
            </a:xfrm>
            <a:prstGeom prst="rect">
              <a:avLst/>
            </a:prstGeom>
            <a:noFill/>
          </p:spPr>
          <p:txBody>
            <a:bodyPr wrap="square" rtlCol="0">
              <a:spAutoFit/>
            </a:bodyPr>
            <a:lstStyle/>
            <a:p>
              <a:pPr algn="ctr"/>
              <a:r>
                <a:rPr lang="zh-CN" altLang="en-US" sz="1400" dirty="0">
                  <a:solidFill>
                    <a:srgbClr val="FFFF67"/>
                  </a:solidFill>
                </a:rPr>
                <a:t>宇宙线，寻找</a:t>
              </a:r>
              <a:r>
                <a:rPr lang="en-US" altLang="zh-CN" sz="1400" dirty="0">
                  <a:solidFill>
                    <a:srgbClr val="FFFF67"/>
                  </a:solidFill>
                  <a:latin typeface="Symbol" pitchFamily="18" charset="2"/>
                </a:rPr>
                <a:t>g</a:t>
              </a:r>
              <a:r>
                <a:rPr lang="zh-CN" altLang="en-US" sz="1400" dirty="0">
                  <a:solidFill>
                    <a:srgbClr val="FFFF67"/>
                  </a:solidFill>
                </a:rPr>
                <a:t>源</a:t>
              </a:r>
              <a:endParaRPr lang="en-US" sz="1400" dirty="0">
                <a:solidFill>
                  <a:srgbClr val="FFFF67"/>
                </a:solidFill>
              </a:endParaRPr>
            </a:p>
          </p:txBody>
        </p:sp>
      </p:grpSp>
      <p:sp>
        <p:nvSpPr>
          <p:cNvPr id="30" name="Rectangle 29"/>
          <p:cNvSpPr/>
          <p:nvPr/>
        </p:nvSpPr>
        <p:spPr>
          <a:xfrm>
            <a:off x="4760052" y="3173083"/>
            <a:ext cx="2256443" cy="196423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组合 8"/>
          <p:cNvGrpSpPr/>
          <p:nvPr/>
        </p:nvGrpSpPr>
        <p:grpSpPr>
          <a:xfrm>
            <a:off x="4417703" y="1008338"/>
            <a:ext cx="2848771" cy="1939316"/>
            <a:chOff x="337381" y="3039898"/>
            <a:chExt cx="2848771" cy="2005811"/>
          </a:xfrm>
        </p:grpSpPr>
        <p:pic>
          <p:nvPicPr>
            <p:cNvPr id="18" name="图片 6"/>
            <p:cNvPicPr>
              <a:picLocks noChangeAspect="1"/>
            </p:cNvPicPr>
            <p:nvPr/>
          </p:nvPicPr>
          <p:blipFill>
            <a:blip r:embed="rId8"/>
            <a:stretch>
              <a:fillRect/>
            </a:stretch>
          </p:blipFill>
          <p:spPr>
            <a:xfrm>
              <a:off x="337381" y="3039898"/>
              <a:ext cx="2848771" cy="2005811"/>
            </a:xfrm>
            <a:prstGeom prst="rect">
              <a:avLst/>
            </a:prstGeom>
          </p:spPr>
        </p:pic>
        <p:sp>
          <p:nvSpPr>
            <p:cNvPr id="31" name="TextBox 30"/>
            <p:cNvSpPr txBox="1"/>
            <p:nvPr/>
          </p:nvSpPr>
          <p:spPr>
            <a:xfrm>
              <a:off x="501650" y="4021072"/>
              <a:ext cx="857927" cy="400110"/>
            </a:xfrm>
            <a:prstGeom prst="rect">
              <a:avLst/>
            </a:prstGeom>
            <a:noFill/>
          </p:spPr>
          <p:txBody>
            <a:bodyPr wrap="none" rtlCol="0">
              <a:spAutoFit/>
            </a:bodyPr>
            <a:lstStyle/>
            <a:p>
              <a:pPr algn="ctr"/>
              <a:r>
                <a:rPr lang="en-US" sz="2000" b="1" dirty="0">
                  <a:solidFill>
                    <a:srgbClr val="FF0000"/>
                  </a:solidFill>
                </a:rPr>
                <a:t>SKEKB</a:t>
              </a:r>
              <a:endParaRPr lang="en-US" sz="2000" b="1" dirty="0">
                <a:solidFill>
                  <a:srgbClr val="FF0000"/>
                </a:solidFill>
              </a:endParaRPr>
            </a:p>
          </p:txBody>
        </p:sp>
        <p:sp>
          <p:nvSpPr>
            <p:cNvPr id="32" name="TextBox 31"/>
            <p:cNvSpPr txBox="1"/>
            <p:nvPr/>
          </p:nvSpPr>
          <p:spPr>
            <a:xfrm>
              <a:off x="1110932" y="3294027"/>
              <a:ext cx="1019613" cy="504154"/>
            </a:xfrm>
            <a:prstGeom prst="rect">
              <a:avLst/>
            </a:prstGeom>
            <a:noFill/>
          </p:spPr>
          <p:txBody>
            <a:bodyPr wrap="none" rtlCol="0">
              <a:spAutoFit/>
            </a:bodyPr>
            <a:lstStyle/>
            <a:p>
              <a:r>
                <a:rPr lang="zh-CN" altLang="en-US" sz="2400" b="1" dirty="0">
                  <a:solidFill>
                    <a:srgbClr val="FF0000"/>
                  </a:solidFill>
                  <a:latin typeface="华文楷体"/>
                  <a:ea typeface="华文楷体"/>
                  <a:cs typeface="华文楷体"/>
                </a:rPr>
                <a:t>日本</a:t>
              </a:r>
              <a:endParaRPr lang="en-US" sz="2400" b="1" dirty="0">
                <a:solidFill>
                  <a:srgbClr val="FF0000"/>
                </a:solidFill>
                <a:latin typeface="华文楷体"/>
                <a:ea typeface="华文楷体"/>
                <a:cs typeface="华文楷体"/>
              </a:endParaRPr>
            </a:p>
          </p:txBody>
        </p:sp>
      </p:grpSp>
      <p:sp>
        <p:nvSpPr>
          <p:cNvPr id="33" name="TextBox 32"/>
          <p:cNvSpPr txBox="1"/>
          <p:nvPr/>
        </p:nvSpPr>
        <p:spPr>
          <a:xfrm>
            <a:off x="4486706" y="2379308"/>
            <a:ext cx="1051890" cy="523220"/>
          </a:xfrm>
          <a:prstGeom prst="rect">
            <a:avLst/>
          </a:prstGeom>
          <a:noFill/>
        </p:spPr>
        <p:txBody>
          <a:bodyPr wrap="none" rtlCol="0">
            <a:spAutoFit/>
          </a:bodyPr>
          <a:lstStyle/>
          <a:p>
            <a:pPr algn="ctr"/>
            <a:r>
              <a:rPr lang="en-US" sz="1400" dirty="0">
                <a:solidFill>
                  <a:srgbClr val="2D64FF"/>
                </a:solidFill>
                <a:latin typeface="+mn-ea"/>
              </a:rPr>
              <a:t>b 夸克物理</a:t>
            </a:r>
            <a:endParaRPr lang="en-US" sz="1400" dirty="0">
              <a:solidFill>
                <a:srgbClr val="2D64FF"/>
              </a:solidFill>
              <a:latin typeface="+mn-ea"/>
            </a:endParaRPr>
          </a:p>
          <a:p>
            <a:pPr algn="ctr"/>
            <a:r>
              <a:rPr lang="en-US" sz="1400" dirty="0">
                <a:solidFill>
                  <a:srgbClr val="2D64FF"/>
                </a:solidFill>
                <a:latin typeface="+mn-ea"/>
              </a:rPr>
              <a:t>CP</a:t>
            </a:r>
            <a:r>
              <a:rPr lang="zh-CN" altLang="en-US" sz="1400" dirty="0">
                <a:solidFill>
                  <a:srgbClr val="2D64FF"/>
                </a:solidFill>
                <a:latin typeface="+mn-ea"/>
              </a:rPr>
              <a:t> 破缺</a:t>
            </a:r>
            <a:endParaRPr lang="en-US" sz="1400" dirty="0">
              <a:solidFill>
                <a:srgbClr val="2D64FF"/>
              </a:solidFill>
              <a:latin typeface="+mn-ea"/>
            </a:endParaRPr>
          </a:p>
        </p:txBody>
      </p:sp>
      <p:grpSp>
        <p:nvGrpSpPr>
          <p:cNvPr id="34" name="组合 24"/>
          <p:cNvGrpSpPr/>
          <p:nvPr/>
        </p:nvGrpSpPr>
        <p:grpSpPr>
          <a:xfrm>
            <a:off x="938151" y="1041210"/>
            <a:ext cx="3313851" cy="1896602"/>
            <a:chOff x="8421524" y="920635"/>
            <a:chExt cx="3371737" cy="1896602"/>
          </a:xfrm>
        </p:grpSpPr>
        <p:pic>
          <p:nvPicPr>
            <p:cNvPr id="35" name="图片 23"/>
            <p:cNvPicPr>
              <a:picLocks noChangeAspect="1"/>
            </p:cNvPicPr>
            <p:nvPr/>
          </p:nvPicPr>
          <p:blipFill>
            <a:blip r:embed="rId9"/>
            <a:stretch>
              <a:fillRect/>
            </a:stretch>
          </p:blipFill>
          <p:spPr>
            <a:xfrm>
              <a:off x="8421524" y="920635"/>
              <a:ext cx="3371737" cy="1896602"/>
            </a:xfrm>
            <a:prstGeom prst="rect">
              <a:avLst/>
            </a:prstGeom>
          </p:spPr>
        </p:pic>
        <p:pic>
          <p:nvPicPr>
            <p:cNvPr id="36" name="Picture 7" descr="BES3_2_0211 (2)"/>
            <p:cNvPicPr>
              <a:picLocks noChangeAspect="1" noChangeArrowheads="1"/>
            </p:cNvPicPr>
            <p:nvPr/>
          </p:nvPicPr>
          <p:blipFill>
            <a:blip r:embed="rId10"/>
            <a:srcRect/>
            <a:stretch>
              <a:fillRect/>
            </a:stretch>
          </p:blipFill>
          <p:spPr bwMode="auto">
            <a:xfrm>
              <a:off x="9215482" y="1374971"/>
              <a:ext cx="954468" cy="770884"/>
            </a:xfrm>
            <a:prstGeom prst="rect">
              <a:avLst/>
            </a:prstGeom>
            <a:noFill/>
          </p:spPr>
        </p:pic>
        <p:sp>
          <p:nvSpPr>
            <p:cNvPr id="37" name="TextBox 36"/>
            <p:cNvSpPr txBox="1"/>
            <p:nvPr/>
          </p:nvSpPr>
          <p:spPr>
            <a:xfrm>
              <a:off x="10312878" y="1380175"/>
              <a:ext cx="800219" cy="461665"/>
            </a:xfrm>
            <a:prstGeom prst="rect">
              <a:avLst/>
            </a:prstGeom>
            <a:noFill/>
          </p:spPr>
          <p:txBody>
            <a:bodyPr wrap="none" rtlCol="0">
              <a:spAutoFit/>
            </a:bodyPr>
            <a:lstStyle/>
            <a:p>
              <a:r>
                <a:rPr lang="zh-CN" altLang="en-US" sz="2400" b="1" dirty="0">
                  <a:solidFill>
                    <a:srgbClr val="FF0000"/>
                  </a:solidFill>
                  <a:latin typeface="华文楷体"/>
                  <a:ea typeface="华文楷体"/>
                  <a:cs typeface="华文楷体"/>
                </a:rPr>
                <a:t>中国</a:t>
              </a:r>
              <a:endParaRPr lang="en-US" sz="2400" b="1" dirty="0">
                <a:solidFill>
                  <a:srgbClr val="FF0000"/>
                </a:solidFill>
                <a:latin typeface="华文楷体"/>
                <a:ea typeface="华文楷体"/>
                <a:cs typeface="华文楷体"/>
              </a:endParaRPr>
            </a:p>
          </p:txBody>
        </p:sp>
      </p:grpSp>
      <p:sp>
        <p:nvSpPr>
          <p:cNvPr id="38" name="TextBox 37"/>
          <p:cNvSpPr txBox="1"/>
          <p:nvPr/>
        </p:nvSpPr>
        <p:spPr>
          <a:xfrm>
            <a:off x="2781889" y="1911047"/>
            <a:ext cx="1181734" cy="523220"/>
          </a:xfrm>
          <a:prstGeom prst="rect">
            <a:avLst/>
          </a:prstGeom>
          <a:noFill/>
        </p:spPr>
        <p:txBody>
          <a:bodyPr wrap="none" rtlCol="0">
            <a:spAutoFit/>
          </a:bodyPr>
          <a:lstStyle/>
          <a:p>
            <a:pPr algn="ctr"/>
            <a:r>
              <a:rPr lang="en-US" sz="1400" dirty="0" err="1">
                <a:solidFill>
                  <a:schemeClr val="bg1"/>
                </a:solidFill>
              </a:rPr>
              <a:t>c夸克</a:t>
            </a:r>
            <a:r>
              <a:rPr lang="en-US" sz="1400" dirty="0">
                <a:solidFill>
                  <a:schemeClr val="bg1"/>
                </a:solidFill>
              </a:rPr>
              <a:t>. </a:t>
            </a:r>
            <a:r>
              <a:rPr lang="en-US" sz="1400" dirty="0">
                <a:solidFill>
                  <a:schemeClr val="bg1"/>
                </a:solidFill>
                <a:latin typeface="Symbol" pitchFamily="18" charset="2"/>
              </a:rPr>
              <a:t>t</a:t>
            </a:r>
            <a:r>
              <a:rPr lang="zh-CN" altLang="en-US" sz="1400" dirty="0">
                <a:solidFill>
                  <a:schemeClr val="bg1"/>
                </a:solidFill>
              </a:rPr>
              <a:t> 轻子</a:t>
            </a:r>
            <a:endParaRPr lang="en-US" altLang="zh-CN" sz="1400" dirty="0">
              <a:solidFill>
                <a:schemeClr val="bg1"/>
              </a:solidFill>
            </a:endParaRPr>
          </a:p>
          <a:p>
            <a:pPr algn="ctr"/>
            <a:r>
              <a:rPr lang="zh-CN" altLang="en-US" sz="1400" dirty="0">
                <a:solidFill>
                  <a:schemeClr val="bg1"/>
                </a:solidFill>
              </a:rPr>
              <a:t>强子结构</a:t>
            </a:r>
            <a:endParaRPr lang="en-US" sz="1400" dirty="0">
              <a:solidFill>
                <a:schemeClr val="bg1"/>
              </a:solidFill>
            </a:endParaRPr>
          </a:p>
        </p:txBody>
      </p:sp>
      <p:grpSp>
        <p:nvGrpSpPr>
          <p:cNvPr id="39" name="组合 10"/>
          <p:cNvGrpSpPr/>
          <p:nvPr/>
        </p:nvGrpSpPr>
        <p:grpSpPr>
          <a:xfrm>
            <a:off x="7476108" y="1041210"/>
            <a:ext cx="3371736" cy="1896601"/>
            <a:chOff x="8485428" y="3222539"/>
            <a:chExt cx="2888598" cy="1624836"/>
          </a:xfrm>
        </p:grpSpPr>
        <p:pic>
          <p:nvPicPr>
            <p:cNvPr id="40" name="图片 67"/>
            <p:cNvPicPr>
              <a:picLocks noChangeAspect="1"/>
            </p:cNvPicPr>
            <p:nvPr/>
          </p:nvPicPr>
          <p:blipFill>
            <a:blip r:embed="rId11"/>
            <a:stretch>
              <a:fillRect/>
            </a:stretch>
          </p:blipFill>
          <p:spPr>
            <a:xfrm>
              <a:off x="8485428" y="3222539"/>
              <a:ext cx="2888598" cy="1624836"/>
            </a:xfrm>
            <a:prstGeom prst="rect">
              <a:avLst/>
            </a:prstGeom>
          </p:spPr>
        </p:pic>
        <p:sp>
          <p:nvSpPr>
            <p:cNvPr id="41" name="TextBox 40"/>
            <p:cNvSpPr txBox="1"/>
            <p:nvPr/>
          </p:nvSpPr>
          <p:spPr>
            <a:xfrm>
              <a:off x="10183447" y="3262609"/>
              <a:ext cx="1037122" cy="342778"/>
            </a:xfrm>
            <a:prstGeom prst="rect">
              <a:avLst/>
            </a:prstGeom>
            <a:noFill/>
          </p:spPr>
          <p:txBody>
            <a:bodyPr wrap="none" rtlCol="0">
              <a:spAutoFit/>
            </a:bodyPr>
            <a:lstStyle/>
            <a:p>
              <a:pPr algn="ctr"/>
              <a:r>
                <a:rPr lang="zh-CN" altLang="en-US" sz="2000" b="1" dirty="0">
                  <a:solidFill>
                    <a:srgbClr val="FFFF00"/>
                  </a:solidFill>
                  <a:latin typeface="华文楷体" panose="02010600040101010101" pitchFamily="2" charset="-122"/>
                  <a:ea typeface="华文楷体" panose="02010600040101010101" pitchFamily="2" charset="-122"/>
                </a:rPr>
                <a:t>西欧中心</a:t>
              </a:r>
              <a:endParaRPr lang="en-US" sz="2000" b="1" dirty="0">
                <a:solidFill>
                  <a:srgbClr val="FFFF00"/>
                </a:solidFill>
                <a:latin typeface="华文楷体" panose="02010600040101010101" pitchFamily="2" charset="-122"/>
                <a:ea typeface="华文楷体" panose="02010600040101010101" pitchFamily="2" charset="-122"/>
              </a:endParaRPr>
            </a:p>
          </p:txBody>
        </p:sp>
      </p:grpSp>
      <p:sp>
        <p:nvSpPr>
          <p:cNvPr id="42" name="TextBox 41"/>
          <p:cNvSpPr txBox="1"/>
          <p:nvPr/>
        </p:nvSpPr>
        <p:spPr>
          <a:xfrm>
            <a:off x="9626601" y="2232475"/>
            <a:ext cx="1261884" cy="738664"/>
          </a:xfrm>
          <a:prstGeom prst="rect">
            <a:avLst/>
          </a:prstGeom>
          <a:noFill/>
        </p:spPr>
        <p:txBody>
          <a:bodyPr wrap="none" rtlCol="0">
            <a:spAutoFit/>
          </a:bodyPr>
          <a:lstStyle/>
          <a:p>
            <a:pPr algn="ctr"/>
            <a:r>
              <a:rPr lang="en-US" sz="1400" dirty="0">
                <a:solidFill>
                  <a:srgbClr val="FFFF00"/>
                </a:solidFill>
              </a:rPr>
              <a:t>质量起源</a:t>
            </a:r>
            <a:endParaRPr lang="en-US" sz="1400" dirty="0">
              <a:solidFill>
                <a:srgbClr val="FFFF00"/>
              </a:solidFill>
            </a:endParaRPr>
          </a:p>
          <a:p>
            <a:pPr algn="ctr"/>
            <a:r>
              <a:rPr lang="en-US" sz="1400" dirty="0">
                <a:solidFill>
                  <a:srgbClr val="FFFF00"/>
                </a:solidFill>
              </a:rPr>
              <a:t>奇异物质形态</a:t>
            </a:r>
            <a:endParaRPr lang="en-US" sz="1400" dirty="0">
              <a:solidFill>
                <a:srgbClr val="FFFF00"/>
              </a:solidFill>
            </a:endParaRPr>
          </a:p>
          <a:p>
            <a:pPr algn="ctr"/>
            <a:r>
              <a:rPr lang="en-US" sz="1400" dirty="0">
                <a:solidFill>
                  <a:srgbClr val="FFFF00"/>
                </a:solidFill>
              </a:rPr>
              <a:t>新物理</a:t>
            </a:r>
            <a:endParaRPr lang="en-US" sz="1400" dirty="0">
              <a:solidFill>
                <a:srgbClr val="FFFF00"/>
              </a:solidFill>
            </a:endParaRPr>
          </a:p>
        </p:txBody>
      </p:sp>
      <p:grpSp>
        <p:nvGrpSpPr>
          <p:cNvPr id="9" name="Group 8"/>
          <p:cNvGrpSpPr/>
          <p:nvPr/>
        </p:nvGrpSpPr>
        <p:grpSpPr>
          <a:xfrm>
            <a:off x="0" y="3664611"/>
            <a:ext cx="2447433" cy="1402633"/>
            <a:chOff x="-1280240" y="3194173"/>
            <a:chExt cx="3026549" cy="1402633"/>
          </a:xfrm>
        </p:grpSpPr>
        <p:pic>
          <p:nvPicPr>
            <p:cNvPr id="2" name="Picture 1"/>
            <p:cNvPicPr>
              <a:picLocks noChangeAspect="1"/>
            </p:cNvPicPr>
            <p:nvPr/>
          </p:nvPicPr>
          <p:blipFill>
            <a:blip r:embed="rId12"/>
            <a:stretch>
              <a:fillRect/>
            </a:stretch>
          </p:blipFill>
          <p:spPr>
            <a:xfrm>
              <a:off x="-1280240" y="3194173"/>
              <a:ext cx="3026549" cy="1402633"/>
            </a:xfrm>
            <a:prstGeom prst="rect">
              <a:avLst/>
            </a:prstGeom>
          </p:spPr>
        </p:pic>
        <p:sp>
          <p:nvSpPr>
            <p:cNvPr id="4" name="TextBox 3"/>
            <p:cNvSpPr txBox="1"/>
            <p:nvPr/>
          </p:nvSpPr>
          <p:spPr>
            <a:xfrm>
              <a:off x="-506267" y="3204222"/>
              <a:ext cx="1528863" cy="523220"/>
            </a:xfrm>
            <a:prstGeom prst="rect">
              <a:avLst/>
            </a:prstGeom>
            <a:noFill/>
          </p:spPr>
          <p:txBody>
            <a:bodyPr wrap="square" rtlCol="0">
              <a:spAutoFit/>
            </a:bodyPr>
            <a:lstStyle/>
            <a:p>
              <a:r>
                <a:rPr lang="zh-CN" altLang="en-US" sz="1400" dirty="0">
                  <a:solidFill>
                    <a:srgbClr val="FF0000"/>
                  </a:solidFill>
                  <a:latin typeface="华文楷体"/>
                  <a:ea typeface="华文楷体"/>
                  <a:cs typeface="华文楷体"/>
                </a:rPr>
                <a:t>日本加速器中微子 </a:t>
              </a:r>
              <a:endParaRPr lang="en-US" sz="1400" dirty="0">
                <a:solidFill>
                  <a:srgbClr val="FF0000"/>
                </a:solidFill>
                <a:latin typeface="华文楷体"/>
                <a:ea typeface="华文楷体"/>
                <a:cs typeface="华文楷体"/>
              </a:endParaRPr>
            </a:p>
          </p:txBody>
        </p:sp>
      </p:grpSp>
      <p:pic>
        <p:nvPicPr>
          <p:cNvPr id="10" name="Picture 9"/>
          <p:cNvPicPr>
            <a:picLocks noChangeAspect="1"/>
          </p:cNvPicPr>
          <p:nvPr/>
        </p:nvPicPr>
        <p:blipFill>
          <a:blip r:embed="rId13"/>
          <a:stretch>
            <a:fillRect/>
          </a:stretch>
        </p:blipFill>
        <p:spPr>
          <a:xfrm>
            <a:off x="2495390" y="3633413"/>
            <a:ext cx="2195261" cy="1402633"/>
          </a:xfrm>
          <a:prstGeom prst="rect">
            <a:avLst/>
          </a:prstGeom>
        </p:spPr>
      </p:pic>
      <p:sp>
        <p:nvSpPr>
          <p:cNvPr id="12" name="TextBox 11"/>
          <p:cNvSpPr txBox="1"/>
          <p:nvPr/>
        </p:nvSpPr>
        <p:spPr>
          <a:xfrm>
            <a:off x="2514491" y="3607594"/>
            <a:ext cx="1972215" cy="338554"/>
          </a:xfrm>
          <a:prstGeom prst="rect">
            <a:avLst/>
          </a:prstGeom>
          <a:noFill/>
        </p:spPr>
        <p:txBody>
          <a:bodyPr wrap="square" rtlCol="0">
            <a:spAutoFit/>
          </a:bodyPr>
          <a:lstStyle/>
          <a:p>
            <a:r>
              <a:rPr lang="zh-CN" altLang="en-US" sz="1600" b="1" dirty="0">
                <a:solidFill>
                  <a:srgbClr val="FF0000"/>
                </a:solidFill>
                <a:latin typeface="华文楷体"/>
                <a:ea typeface="华文楷体"/>
                <a:cs typeface="华文楷体"/>
              </a:rPr>
              <a:t>美国</a:t>
            </a:r>
            <a:r>
              <a:rPr lang="en-US" altLang="zh-CN" sz="1600" b="1" dirty="0">
                <a:solidFill>
                  <a:srgbClr val="FF0000"/>
                </a:solidFill>
                <a:latin typeface="华文楷体"/>
                <a:ea typeface="华文楷体"/>
                <a:cs typeface="华文楷体"/>
              </a:rPr>
              <a:t> </a:t>
            </a:r>
            <a:r>
              <a:rPr lang="zh-CN" altLang="en-US" sz="1600" b="1" dirty="0">
                <a:solidFill>
                  <a:srgbClr val="FF0000"/>
                </a:solidFill>
                <a:latin typeface="华文楷体"/>
                <a:ea typeface="华文楷体"/>
                <a:cs typeface="华文楷体"/>
              </a:rPr>
              <a:t>加速器中微子</a:t>
            </a:r>
            <a:endParaRPr lang="en-US" sz="1600" b="1" dirty="0">
              <a:solidFill>
                <a:srgbClr val="FF0000"/>
              </a:solidFill>
              <a:latin typeface="华文楷体"/>
              <a:ea typeface="华文楷体"/>
              <a:cs typeface="华文楷体"/>
            </a:endParaRPr>
          </a:p>
        </p:txBody>
      </p:sp>
      <p:sp>
        <p:nvSpPr>
          <p:cNvPr id="13" name="文本框 2"/>
          <p:cNvSpPr txBox="1"/>
          <p:nvPr/>
        </p:nvSpPr>
        <p:spPr>
          <a:xfrm>
            <a:off x="478800" y="108000"/>
            <a:ext cx="9638584" cy="538609"/>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一些粒子物理的大科学装置及主要科学目标</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4" name="Slide Number Placeholder 13"/>
          <p:cNvSpPr>
            <a:spLocks noGrp="1"/>
          </p:cNvSpPr>
          <p:nvPr>
            <p:ph type="sldNum" sz="quarter" idx="12"/>
          </p:nvPr>
        </p:nvSpPr>
        <p:spPr/>
        <p:txBody>
          <a:bodyPr/>
          <a:lstStyle/>
          <a:p>
            <a:fld id="{60AC1AA2-F6CD-4146-9E8D-3B5F92316F04}" type="slidenum">
              <a:rPr lang="en-US" altLang="zh-CN"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2737026" y="3344472"/>
            <a:ext cx="8527827" cy="3144196"/>
          </a:xfrm>
          <a:prstGeom prst="rect">
            <a:avLst/>
          </a:prstGeom>
        </p:spPr>
      </p:pic>
      <p:sp>
        <p:nvSpPr>
          <p:cNvPr id="12" name="TextBox 11"/>
          <p:cNvSpPr txBox="1"/>
          <p:nvPr/>
        </p:nvSpPr>
        <p:spPr>
          <a:xfrm>
            <a:off x="4964049" y="3483229"/>
            <a:ext cx="3357076" cy="1433341"/>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lnSpc>
                <a:spcPct val="150000"/>
              </a:lnSpc>
            </a:pPr>
            <a:r>
              <a:rPr lang="zh-CN" altLang="en-US" sz="2000" b="1" dirty="0">
                <a:solidFill>
                  <a:srgbClr val="FF0000"/>
                </a:solidFill>
                <a:latin typeface="Microsoft YaHei" panose="020B0503020204020204" pitchFamily="34" charset="-122"/>
                <a:ea typeface="Microsoft YaHei" panose="020B0503020204020204" pitchFamily="34" charset="-122"/>
              </a:rPr>
              <a:t>寻找超越标准模型的新物理</a:t>
            </a:r>
            <a:endParaRPr lang="en-US" altLang="zh-CN" sz="2000" b="1" dirty="0">
              <a:solidFill>
                <a:srgbClr val="FF0000"/>
              </a:solidFill>
              <a:latin typeface="Microsoft YaHei" panose="020B0503020204020204" pitchFamily="34" charset="-122"/>
              <a:ea typeface="Microsoft YaHei" panose="020B0503020204020204" pitchFamily="34" charset="-122"/>
            </a:endParaRPr>
          </a:p>
          <a:p>
            <a:pPr algn="ctr">
              <a:lnSpc>
                <a:spcPct val="150000"/>
              </a:lnSpc>
            </a:pPr>
            <a:r>
              <a:rPr lang="zh-CN" altLang="en-US" sz="2000" b="1" dirty="0">
                <a:solidFill>
                  <a:srgbClr val="FF0000"/>
                </a:solidFill>
                <a:latin typeface="Microsoft YaHei" panose="020B0503020204020204" pitchFamily="34" charset="-122"/>
                <a:ea typeface="Microsoft YaHei" panose="020B0503020204020204" pitchFamily="34" charset="-122"/>
              </a:rPr>
              <a:t>精确测量电弱物理</a:t>
            </a:r>
            <a:endParaRPr lang="en-US" altLang="zh-CN" sz="2000" b="1" dirty="0">
              <a:solidFill>
                <a:srgbClr val="FF0000"/>
              </a:solidFill>
              <a:latin typeface="Microsoft YaHei" panose="020B0503020204020204" pitchFamily="34" charset="-122"/>
              <a:ea typeface="Microsoft YaHei" panose="020B0503020204020204" pitchFamily="34" charset="-122"/>
            </a:endParaRPr>
          </a:p>
          <a:p>
            <a:pPr algn="ctr">
              <a:lnSpc>
                <a:spcPct val="150000"/>
              </a:lnSpc>
            </a:pPr>
            <a:r>
              <a:rPr lang="zh-CN" altLang="en-US" sz="2000" b="1" dirty="0">
                <a:solidFill>
                  <a:srgbClr val="FF0000"/>
                </a:solidFill>
                <a:latin typeface="Microsoft YaHei" panose="020B0503020204020204" pitchFamily="34" charset="-122"/>
                <a:ea typeface="Microsoft YaHei" panose="020B0503020204020204" pitchFamily="34" charset="-122"/>
              </a:rPr>
              <a:t>强相互作用本质和性质研究 </a:t>
            </a:r>
            <a:endParaRPr lang="en-US" altLang="zh-CN" sz="2000" b="1" dirty="0">
              <a:solidFill>
                <a:srgbClr val="FF0000"/>
              </a:solidFill>
              <a:latin typeface="Microsoft YaHei" panose="020B0503020204020204" pitchFamily="34" charset="-122"/>
              <a:ea typeface="Microsoft YaHei" panose="020B0503020204020204" pitchFamily="34" charset="-122"/>
            </a:endParaRPr>
          </a:p>
        </p:txBody>
      </p:sp>
      <p:sp>
        <p:nvSpPr>
          <p:cNvPr id="15" name="TextBox 14"/>
          <p:cNvSpPr txBox="1"/>
          <p:nvPr/>
        </p:nvSpPr>
        <p:spPr>
          <a:xfrm>
            <a:off x="80277" y="2985779"/>
            <a:ext cx="3357076" cy="646331"/>
          </a:xfrm>
          <a:prstGeom prst="rect">
            <a:avLst/>
          </a:prstGeom>
          <a:noFill/>
        </p:spPr>
        <p:txBody>
          <a:bodyPr wrap="square">
            <a:spAutoFit/>
          </a:bodyPr>
          <a:lstStyle/>
          <a:p>
            <a:r>
              <a:rPr lang="zh-CN" altLang="en-US" dirty="0">
                <a:solidFill>
                  <a:srgbClr val="C00000"/>
                </a:solidFill>
                <a:latin typeface="Microsoft YaHei" panose="020B0503020204020204" pitchFamily="34" charset="-122"/>
                <a:ea typeface="Microsoft YaHei" panose="020B0503020204020204" pitchFamily="34" charset="-122"/>
              </a:rPr>
              <a:t>寻找宇宙正反物质不对称来源</a:t>
            </a:r>
            <a:r>
              <a:rPr lang="zh-CN" altLang="en-US" dirty="0">
                <a:solidFill>
                  <a:srgbClr val="002060"/>
                </a:solidFill>
                <a:latin typeface="Microsoft YaHei" panose="020B0503020204020204" pitchFamily="34" charset="-122"/>
                <a:ea typeface="Microsoft YaHei" panose="020B0503020204020204" pitchFamily="34" charset="-122"/>
              </a:rPr>
              <a:t>：精确测量</a:t>
            </a:r>
            <a:r>
              <a:rPr lang="zh-CN" dirty="0">
                <a:solidFill>
                  <a:srgbClr val="002060"/>
                </a:solidFill>
                <a:latin typeface="Times New Roman" panose="02020603050405020304" pitchFamily="18" charset="0"/>
                <a:ea typeface="Microsoft YaHei" panose="020B0503020204020204" pitchFamily="34" charset="-122"/>
                <a:cs typeface="Times New Roman" panose="02020603050405020304" pitchFamily="18" charset="0"/>
              </a:rPr>
              <a:t>B</a:t>
            </a:r>
            <a:r>
              <a:rPr lang="zh-CN" dirty="0">
                <a:solidFill>
                  <a:srgbClr val="002060"/>
                </a:solidFill>
                <a:latin typeface="Microsoft YaHei" panose="020B0503020204020204" pitchFamily="34" charset="-122"/>
                <a:ea typeface="Microsoft YaHei" panose="020B0503020204020204" pitchFamily="34" charset="-122"/>
              </a:rPr>
              <a:t>衰变研究</a:t>
            </a:r>
            <a:r>
              <a:rPr lang="zh-CN" altLang="en-US" dirty="0">
                <a:solidFill>
                  <a:srgbClr val="002060"/>
                </a:solidFill>
                <a:latin typeface="Microsoft YaHei" panose="020B0503020204020204" pitchFamily="34" charset="-122"/>
                <a:ea typeface="Microsoft YaHei" panose="020B0503020204020204" pitchFamily="34" charset="-122"/>
              </a:rPr>
              <a:t>宇称不守恒</a:t>
            </a:r>
            <a:endParaRPr lang="en-US" altLang="zh-CN" dirty="0">
              <a:solidFill>
                <a:srgbClr val="002060"/>
              </a:solidFill>
              <a:latin typeface="Microsoft YaHei" panose="020B0503020204020204" pitchFamily="34" charset="-122"/>
              <a:ea typeface="Microsoft YaHei" panose="020B0503020204020204" pitchFamily="34" charset="-122"/>
            </a:endParaRPr>
          </a:p>
        </p:txBody>
      </p:sp>
      <p:sp>
        <p:nvSpPr>
          <p:cNvPr id="18" name="TextBox 17"/>
          <p:cNvSpPr txBox="1"/>
          <p:nvPr/>
        </p:nvSpPr>
        <p:spPr>
          <a:xfrm>
            <a:off x="7280638" y="6380668"/>
            <a:ext cx="3984215" cy="369332"/>
          </a:xfrm>
          <a:prstGeom prst="rect">
            <a:avLst/>
          </a:prstGeom>
          <a:noFill/>
        </p:spPr>
        <p:txBody>
          <a:bodyPr wrap="square">
            <a:spAutoFit/>
          </a:bodyPr>
          <a:lstStyle/>
          <a:p>
            <a:r>
              <a:rPr lang="zh-CN" altLang="en-US" dirty="0">
                <a:solidFill>
                  <a:srgbClr val="C00000"/>
                </a:solidFill>
                <a:latin typeface="Microsoft YaHei" panose="020B0503020204020204" pitchFamily="34" charset="-122"/>
                <a:ea typeface="Microsoft YaHei" panose="020B0503020204020204" pitchFamily="34" charset="-122"/>
              </a:rPr>
              <a:t>物质的特殊形态</a:t>
            </a:r>
            <a:r>
              <a:rPr lang="zh-CN" altLang="en-US" dirty="0">
                <a:solidFill>
                  <a:srgbClr val="002060"/>
                </a:solidFill>
                <a:latin typeface="Microsoft YaHei" panose="020B0503020204020204" pitchFamily="34" charset="-122"/>
                <a:ea typeface="Microsoft YaHei" panose="020B0503020204020204" pitchFamily="34" charset="-122"/>
              </a:rPr>
              <a:t>：夸克胶子等离子体</a:t>
            </a:r>
            <a:endParaRPr lang="en-US" dirty="0">
              <a:solidFill>
                <a:srgbClr val="002060"/>
              </a:solidFill>
              <a:latin typeface="Microsoft YaHei" panose="020B0503020204020204" pitchFamily="34" charset="-122"/>
              <a:ea typeface="Microsoft YaHei" panose="020B0503020204020204" pitchFamily="34" charset="-122"/>
            </a:endParaRPr>
          </a:p>
        </p:txBody>
      </p:sp>
      <p:grpSp>
        <p:nvGrpSpPr>
          <p:cNvPr id="3" name="组合 2"/>
          <p:cNvGrpSpPr/>
          <p:nvPr/>
        </p:nvGrpSpPr>
        <p:grpSpPr>
          <a:xfrm>
            <a:off x="3664844" y="885825"/>
            <a:ext cx="4656281" cy="2508200"/>
            <a:chOff x="2955852" y="964258"/>
            <a:chExt cx="5237443" cy="2374454"/>
          </a:xfrm>
        </p:grpSpPr>
        <p:pic>
          <p:nvPicPr>
            <p:cNvPr id="2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45"/>
            <a:stretch>
              <a:fillRect/>
            </a:stretch>
          </p:blipFill>
          <p:spPr bwMode="auto">
            <a:xfrm>
              <a:off x="2955852" y="964258"/>
              <a:ext cx="5237443" cy="237445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3342902" y="1004702"/>
              <a:ext cx="845796" cy="495320"/>
            </a:xfrm>
            <a:prstGeom prst="rect">
              <a:avLst/>
            </a:prstGeom>
            <a:noFill/>
          </p:spPr>
          <p:txBody>
            <a:bodyPr wrap="square" rtlCol="0">
              <a:spAutoFit/>
            </a:bodyPr>
            <a:lstStyle/>
            <a:p>
              <a:pPr algn="ctr"/>
              <a:r>
                <a:rPr lang="en-US" sz="1400" b="1" dirty="0">
                  <a:solidFill>
                    <a:srgbClr val="F3F300"/>
                  </a:solidFill>
                </a:rPr>
                <a:t>ATLAS</a:t>
              </a:r>
              <a:endParaRPr lang="en-US" sz="1400" b="1" dirty="0">
                <a:solidFill>
                  <a:srgbClr val="F3F300"/>
                </a:solidFill>
              </a:endParaRPr>
            </a:p>
            <a:p>
              <a:pPr algn="ctr"/>
              <a:r>
                <a:rPr lang="en-US" sz="1400" b="1" dirty="0">
                  <a:solidFill>
                    <a:srgbClr val="F3F300"/>
                  </a:solidFill>
                </a:rPr>
                <a:t>CMS</a:t>
              </a:r>
              <a:endParaRPr lang="en-US" sz="1400" b="1" dirty="0">
                <a:solidFill>
                  <a:srgbClr val="F3F300"/>
                </a:solidFill>
              </a:endParaRPr>
            </a:p>
          </p:txBody>
        </p:sp>
        <p:sp>
          <p:nvSpPr>
            <p:cNvPr id="29" name="TextBox 28"/>
            <p:cNvSpPr txBox="1"/>
            <p:nvPr/>
          </p:nvSpPr>
          <p:spPr>
            <a:xfrm>
              <a:off x="3907386" y="1004702"/>
              <a:ext cx="1074394" cy="291365"/>
            </a:xfrm>
            <a:prstGeom prst="rect">
              <a:avLst/>
            </a:prstGeom>
            <a:noFill/>
          </p:spPr>
          <p:txBody>
            <a:bodyPr wrap="square" rtlCol="0">
              <a:spAutoFit/>
            </a:bodyPr>
            <a:lstStyle/>
            <a:p>
              <a:pPr algn="ctr"/>
              <a:r>
                <a:rPr lang="en-US" sz="1400" b="1" dirty="0">
                  <a:solidFill>
                    <a:srgbClr val="FFFF00"/>
                  </a:solidFill>
                </a:rPr>
                <a:t>ALICE</a:t>
              </a:r>
              <a:endParaRPr lang="en-US" sz="1400" b="1" dirty="0">
                <a:solidFill>
                  <a:srgbClr val="FFFF00"/>
                </a:solidFill>
              </a:endParaRPr>
            </a:p>
          </p:txBody>
        </p:sp>
        <p:sp>
          <p:nvSpPr>
            <p:cNvPr id="30" name="TextBox 29"/>
            <p:cNvSpPr txBox="1"/>
            <p:nvPr/>
          </p:nvSpPr>
          <p:spPr>
            <a:xfrm>
              <a:off x="3950412" y="1223337"/>
              <a:ext cx="957923" cy="291365"/>
            </a:xfrm>
            <a:prstGeom prst="rect">
              <a:avLst/>
            </a:prstGeom>
            <a:noFill/>
          </p:spPr>
          <p:txBody>
            <a:bodyPr wrap="square" rtlCol="0">
              <a:spAutoFit/>
            </a:bodyPr>
            <a:lstStyle/>
            <a:p>
              <a:pPr algn="ctr"/>
              <a:r>
                <a:rPr lang="en-US" sz="1400" b="1" dirty="0">
                  <a:solidFill>
                    <a:srgbClr val="FFFF00"/>
                  </a:solidFill>
                </a:rPr>
                <a:t>LHCb</a:t>
              </a:r>
              <a:endParaRPr lang="en-US" sz="1400" b="1" dirty="0">
                <a:solidFill>
                  <a:srgbClr val="FFFF00"/>
                </a:solidFill>
              </a:endParaRPr>
            </a:p>
          </p:txBody>
        </p:sp>
      </p:grpSp>
      <p:sp>
        <p:nvSpPr>
          <p:cNvPr id="6" name="文本框 5"/>
          <p:cNvSpPr txBox="1"/>
          <p:nvPr/>
        </p:nvSpPr>
        <p:spPr>
          <a:xfrm>
            <a:off x="1819004" y="1500518"/>
            <a:ext cx="1836043" cy="707886"/>
          </a:xfrm>
          <a:prstGeom prst="rect">
            <a:avLst/>
          </a:prstGeom>
          <a:noFill/>
        </p:spPr>
        <p:txBody>
          <a:bodyPr wrap="square" rtlCol="0">
            <a:spAutoFit/>
          </a:bodyPr>
          <a:lstStyle/>
          <a:p>
            <a:r>
              <a:rPr lang="zh-CN" altLang="en-US" sz="2000" dirty="0">
                <a:solidFill>
                  <a:srgbClr val="FF0000"/>
                </a:solidFill>
                <a:latin typeface="Microsoft YaHei" panose="020B0503020204020204" pitchFamily="34" charset="-122"/>
                <a:ea typeface="Microsoft YaHei" panose="020B0503020204020204" pitchFamily="34" charset="-122"/>
              </a:rPr>
              <a:t>创造和探索</a:t>
            </a:r>
            <a:endParaRPr lang="en-US" altLang="zh-CN" sz="2000" dirty="0">
              <a:solidFill>
                <a:srgbClr val="FF0000"/>
              </a:solidFill>
              <a:latin typeface="Microsoft YaHei" panose="020B0503020204020204" pitchFamily="34" charset="-122"/>
              <a:ea typeface="Microsoft YaHei" panose="020B0503020204020204" pitchFamily="34" charset="-122"/>
            </a:endParaRPr>
          </a:p>
          <a:p>
            <a:r>
              <a:rPr lang="zh-CN" altLang="en-US" sz="2000" dirty="0">
                <a:solidFill>
                  <a:srgbClr val="FF0000"/>
                </a:solidFill>
                <a:latin typeface="Microsoft YaHei" panose="020B0503020204020204" pitchFamily="34" charset="-122"/>
                <a:ea typeface="Microsoft YaHei" panose="020B0503020204020204" pitchFamily="34" charset="-122"/>
              </a:rPr>
              <a:t>宇宙早期状态</a:t>
            </a:r>
            <a:endParaRPr lang="en-US" sz="2000" dirty="0">
              <a:solidFill>
                <a:srgbClr val="FF0000"/>
              </a:solidFill>
              <a:latin typeface="Microsoft YaHei" panose="020B0503020204020204" pitchFamily="34" charset="-122"/>
              <a:ea typeface="Microsoft YaHei" panose="020B0503020204020204" pitchFamily="34" charset="-122"/>
            </a:endParaRPr>
          </a:p>
        </p:txBody>
      </p:sp>
      <p:grpSp>
        <p:nvGrpSpPr>
          <p:cNvPr id="8" name="Group 7"/>
          <p:cNvGrpSpPr/>
          <p:nvPr/>
        </p:nvGrpSpPr>
        <p:grpSpPr>
          <a:xfrm>
            <a:off x="80277" y="2723979"/>
            <a:ext cx="11321148" cy="3076699"/>
            <a:chOff x="80277" y="2715205"/>
            <a:chExt cx="11321148" cy="3076699"/>
          </a:xfrm>
        </p:grpSpPr>
        <p:sp>
          <p:nvSpPr>
            <p:cNvPr id="19" name="TextBox 18"/>
            <p:cNvSpPr txBox="1"/>
            <p:nvPr/>
          </p:nvSpPr>
          <p:spPr>
            <a:xfrm>
              <a:off x="80277" y="5145573"/>
              <a:ext cx="3063437" cy="646331"/>
            </a:xfrm>
            <a:prstGeom prst="rect">
              <a:avLst/>
            </a:prstGeom>
            <a:noFill/>
          </p:spPr>
          <p:txBody>
            <a:bodyPr wrap="square">
              <a:spAutoFit/>
            </a:bodyPr>
            <a:lstStyle/>
            <a:p>
              <a:r>
                <a:rPr lang="zh-CN" altLang="en-US" dirty="0">
                  <a:solidFill>
                    <a:srgbClr val="C00000"/>
                  </a:solidFill>
                  <a:latin typeface="Microsoft YaHei" panose="020B0503020204020204" pitchFamily="34" charset="-122"/>
                  <a:ea typeface="Microsoft YaHei" panose="020B0503020204020204" pitchFamily="34" charset="-122"/>
                </a:rPr>
                <a:t>质量起源</a:t>
              </a:r>
              <a:r>
                <a:rPr lang="zh-CN" altLang="en-US" dirty="0">
                  <a:solidFill>
                    <a:srgbClr val="002060"/>
                  </a:solidFill>
                  <a:latin typeface="Microsoft YaHei" panose="020B0503020204020204" pitchFamily="34" charset="-122"/>
                  <a:ea typeface="Microsoft YaHei" panose="020B0503020204020204" pitchFamily="34" charset="-122"/>
                </a:rPr>
                <a:t>：</a:t>
              </a:r>
              <a:r>
                <a:rPr lang="zh-CN" dirty="0">
                  <a:solidFill>
                    <a:srgbClr val="002060"/>
                  </a:solidFill>
                  <a:latin typeface="Microsoft YaHei" panose="020B0503020204020204" pitchFamily="34" charset="-122"/>
                  <a:ea typeface="Microsoft YaHei" panose="020B0503020204020204" pitchFamily="34" charset="-122"/>
                </a:rPr>
                <a:t>寻找希格斯玻色</a:t>
              </a:r>
              <a:endParaRPr lang="en-US" altLang="zh-CN" dirty="0">
                <a:solidFill>
                  <a:srgbClr val="002060"/>
                </a:solidFill>
                <a:latin typeface="Microsoft YaHei" panose="020B0503020204020204" pitchFamily="34" charset="-122"/>
                <a:ea typeface="Microsoft YaHei" panose="020B0503020204020204" pitchFamily="34" charset="-122"/>
              </a:endParaRPr>
            </a:p>
            <a:p>
              <a:r>
                <a:rPr lang="zh-CN" dirty="0">
                  <a:solidFill>
                    <a:srgbClr val="002060"/>
                  </a:solidFill>
                  <a:latin typeface="Microsoft YaHei" panose="020B0503020204020204" pitchFamily="34" charset="-122"/>
                  <a:ea typeface="Microsoft YaHei" panose="020B0503020204020204" pitchFamily="34" charset="-122"/>
                </a:rPr>
                <a:t>子</a:t>
              </a:r>
              <a:r>
                <a:rPr lang="en-US" altLang="zh-CN" dirty="0">
                  <a:solidFill>
                    <a:srgbClr val="002060"/>
                  </a:solidFill>
                  <a:latin typeface="Microsoft YaHei" panose="020B0503020204020204" pitchFamily="34" charset="-122"/>
                  <a:ea typeface="Microsoft YaHei" panose="020B0503020204020204" pitchFamily="34" charset="-122"/>
                </a:rPr>
                <a:t>,</a:t>
              </a:r>
              <a:r>
                <a:rPr lang="zh-CN" altLang="en-US" dirty="0">
                  <a:solidFill>
                    <a:srgbClr val="002060"/>
                  </a:solidFill>
                  <a:latin typeface="Microsoft YaHei" panose="020B0503020204020204" pitchFamily="34" charset="-122"/>
                  <a:ea typeface="Microsoft YaHei" panose="020B0503020204020204" pitchFamily="34" charset="-122"/>
                </a:rPr>
                <a:t> 研究</a:t>
              </a:r>
              <a:r>
                <a:rPr lang="zh-CN" dirty="0">
                  <a:solidFill>
                    <a:srgbClr val="002060"/>
                  </a:solidFill>
                  <a:latin typeface="Microsoft YaHei" panose="020B0503020204020204" pitchFamily="34" charset="-122"/>
                  <a:ea typeface="Microsoft YaHei" panose="020B0503020204020204" pitchFamily="34" charset="-122"/>
                </a:rPr>
                <a:t>自发对称破缺机制</a:t>
              </a:r>
              <a:endParaRPr lang="en-US" altLang="zh-CN" dirty="0">
                <a:solidFill>
                  <a:srgbClr val="002060"/>
                </a:solidFill>
                <a:latin typeface="Microsoft YaHei" panose="020B0503020204020204" pitchFamily="34" charset="-122"/>
                <a:ea typeface="Microsoft YaHei" panose="020B0503020204020204" pitchFamily="34" charset="-122"/>
              </a:endParaRPr>
            </a:p>
          </p:txBody>
        </p:sp>
        <p:sp>
          <p:nvSpPr>
            <p:cNvPr id="7" name="TextBox 6"/>
            <p:cNvSpPr txBox="1"/>
            <p:nvPr/>
          </p:nvSpPr>
          <p:spPr>
            <a:xfrm>
              <a:off x="8438686" y="2715205"/>
              <a:ext cx="2962739" cy="646331"/>
            </a:xfrm>
            <a:prstGeom prst="rect">
              <a:avLst/>
            </a:prstGeom>
            <a:noFill/>
          </p:spPr>
          <p:txBody>
            <a:bodyPr wrap="square">
              <a:spAutoFit/>
            </a:bodyPr>
            <a:lstStyle/>
            <a:p>
              <a:r>
                <a:rPr lang="zh-CN" altLang="en-US" dirty="0">
                  <a:solidFill>
                    <a:srgbClr val="C00000"/>
                  </a:solidFill>
                  <a:latin typeface="Microsoft YaHei" panose="020B0503020204020204" pitchFamily="34" charset="-122"/>
                  <a:ea typeface="Microsoft YaHei" panose="020B0503020204020204" pitchFamily="34" charset="-122"/>
                </a:rPr>
                <a:t>质量起源</a:t>
              </a:r>
              <a:r>
                <a:rPr lang="zh-CN" altLang="en-US" dirty="0">
                  <a:solidFill>
                    <a:srgbClr val="002060"/>
                  </a:solidFill>
                  <a:latin typeface="Microsoft YaHei" panose="020B0503020204020204" pitchFamily="34" charset="-122"/>
                  <a:ea typeface="Microsoft YaHei" panose="020B0503020204020204" pitchFamily="34" charset="-122"/>
                </a:rPr>
                <a:t>：</a:t>
              </a:r>
              <a:r>
                <a:rPr lang="zh-CN" dirty="0">
                  <a:solidFill>
                    <a:srgbClr val="002060"/>
                  </a:solidFill>
                  <a:latin typeface="Microsoft YaHei" panose="020B0503020204020204" pitchFamily="34" charset="-122"/>
                  <a:ea typeface="Microsoft YaHei" panose="020B0503020204020204" pitchFamily="34" charset="-122"/>
                </a:rPr>
                <a:t>寻找希格斯玻色</a:t>
              </a:r>
              <a:endParaRPr lang="en-US" altLang="zh-CN" dirty="0">
                <a:solidFill>
                  <a:srgbClr val="002060"/>
                </a:solidFill>
                <a:latin typeface="Microsoft YaHei" panose="020B0503020204020204" pitchFamily="34" charset="-122"/>
                <a:ea typeface="Microsoft YaHei" panose="020B0503020204020204" pitchFamily="34" charset="-122"/>
              </a:endParaRPr>
            </a:p>
            <a:p>
              <a:r>
                <a:rPr lang="zh-CN" dirty="0">
                  <a:solidFill>
                    <a:srgbClr val="002060"/>
                  </a:solidFill>
                  <a:latin typeface="Microsoft YaHei" panose="020B0503020204020204" pitchFamily="34" charset="-122"/>
                  <a:ea typeface="Microsoft YaHei" panose="020B0503020204020204" pitchFamily="34" charset="-122"/>
                </a:rPr>
                <a:t>子</a:t>
              </a:r>
              <a:r>
                <a:rPr lang="en-US" altLang="zh-CN" dirty="0">
                  <a:solidFill>
                    <a:srgbClr val="002060"/>
                  </a:solidFill>
                  <a:latin typeface="Microsoft YaHei" panose="020B0503020204020204" pitchFamily="34" charset="-122"/>
                  <a:ea typeface="Microsoft YaHei" panose="020B0503020204020204" pitchFamily="34" charset="-122"/>
                </a:rPr>
                <a:t>,</a:t>
              </a:r>
              <a:r>
                <a:rPr lang="zh-CN" altLang="en-US" dirty="0">
                  <a:solidFill>
                    <a:srgbClr val="002060"/>
                  </a:solidFill>
                  <a:latin typeface="Microsoft YaHei" panose="020B0503020204020204" pitchFamily="34" charset="-122"/>
                  <a:ea typeface="Microsoft YaHei" panose="020B0503020204020204" pitchFamily="34" charset="-122"/>
                </a:rPr>
                <a:t> 研究</a:t>
              </a:r>
              <a:r>
                <a:rPr lang="zh-CN" dirty="0">
                  <a:solidFill>
                    <a:srgbClr val="002060"/>
                  </a:solidFill>
                  <a:latin typeface="Microsoft YaHei" panose="020B0503020204020204" pitchFamily="34" charset="-122"/>
                  <a:ea typeface="Microsoft YaHei" panose="020B0503020204020204" pitchFamily="34" charset="-122"/>
                </a:rPr>
                <a:t>自发对称破缺机制</a:t>
              </a:r>
              <a:endParaRPr lang="en-US" altLang="zh-CN" dirty="0">
                <a:solidFill>
                  <a:srgbClr val="002060"/>
                </a:solidFill>
                <a:latin typeface="Microsoft YaHei" panose="020B0503020204020204" pitchFamily="34" charset="-122"/>
                <a:ea typeface="Microsoft YaHei" panose="020B0503020204020204" pitchFamily="34" charset="-122"/>
              </a:endParaRPr>
            </a:p>
          </p:txBody>
        </p:sp>
      </p:grpSp>
      <p:sp>
        <p:nvSpPr>
          <p:cNvPr id="4" name="Slide Number Placeholder 26"/>
          <p:cNvSpPr>
            <a:spLocks noGrp="1"/>
          </p:cNvSpPr>
          <p:nvPr>
            <p:ph type="sldNum" sz="quarter" idx="12"/>
          </p:nvPr>
        </p:nvSpPr>
        <p:spPr>
          <a:xfrm>
            <a:off x="11249026" y="6514306"/>
            <a:ext cx="463550" cy="169277"/>
          </a:xfrm>
        </p:spPr>
        <p:txBody>
          <a:bodyPr/>
          <a:lstStyle/>
          <a:p>
            <a:fld id="{B995AD9E-1881-594F-89D1-A4CAC8FC4114}" type="slidenum">
              <a:rPr lang="en-US" smtClean="0"/>
            </a:fld>
            <a:endParaRPr lang="en-US" dirty="0"/>
          </a:p>
        </p:txBody>
      </p:sp>
      <p:sp>
        <p:nvSpPr>
          <p:cNvPr id="9" name="文本框 2"/>
          <p:cNvSpPr txBox="1"/>
          <p:nvPr/>
        </p:nvSpPr>
        <p:spPr>
          <a:xfrm>
            <a:off x="478800" y="108000"/>
            <a:ext cx="11903700" cy="507365"/>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LHC: </a:t>
            </a:r>
            <a:r>
              <a:rPr lang="zh-CN" altLang="en-US"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四大实验和重大科学问题</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93188" y="4424316"/>
            <a:ext cx="10796067" cy="1969770"/>
          </a:xfrm>
          <a:prstGeom prst="rect">
            <a:avLst/>
          </a:prstGeom>
          <a:noFill/>
        </p:spPr>
        <p:txBody>
          <a:bodyPr wrap="square" rtlCol="0">
            <a:spAutoFit/>
          </a:bodyPr>
          <a:lstStyle/>
          <a:p>
            <a:pPr marL="457200" indent="-457200">
              <a:buFont typeface="Arial"/>
              <a:buChar char="•"/>
            </a:pPr>
            <a:r>
              <a:rPr lang="en-US" altLang="zh-CN" sz="2800" b="1" dirty="0">
                <a:latin typeface="+mj-lt"/>
                <a:ea typeface="华文楷体"/>
                <a:cs typeface="华文楷体"/>
              </a:rPr>
              <a:t>High </a:t>
            </a:r>
            <a:r>
              <a:rPr lang="en-US" altLang="zh-CN" sz="2800" b="1" dirty="0">
                <a:solidFill>
                  <a:srgbClr val="FF0000"/>
                </a:solidFill>
                <a:latin typeface="+mj-lt"/>
                <a:ea typeface="华文楷体"/>
                <a:cs typeface="华文楷体"/>
              </a:rPr>
              <a:t>statistics</a:t>
            </a:r>
            <a:r>
              <a:rPr lang="en-US" altLang="zh-CN" sz="2800" b="1" dirty="0">
                <a:latin typeface="+mj-lt"/>
                <a:ea typeface="华文楷体"/>
                <a:cs typeface="华文楷体"/>
              </a:rPr>
              <a:t> data to study Higgs boson property and search for new phenomenon beyond SM</a:t>
            </a:r>
            <a:endParaRPr lang="en-US" altLang="zh-CN" sz="2800" b="1" dirty="0">
              <a:latin typeface="+mj-lt"/>
              <a:ea typeface="华文楷体"/>
              <a:cs typeface="华文楷体"/>
            </a:endParaRPr>
          </a:p>
          <a:p>
            <a:endParaRPr lang="en-US" altLang="zh-CN" sz="1000" b="1" dirty="0">
              <a:latin typeface="华文楷体"/>
              <a:ea typeface="华文楷体"/>
              <a:cs typeface="华文楷体"/>
            </a:endParaRPr>
          </a:p>
          <a:p>
            <a:pPr marL="457200" indent="-457200">
              <a:buFont typeface="Arial"/>
              <a:buChar char="•"/>
            </a:pPr>
            <a:r>
              <a:rPr lang="en-US" altLang="zh-CN" sz="2800" b="1" dirty="0">
                <a:solidFill>
                  <a:srgbClr val="FF0000"/>
                </a:solidFill>
                <a:ea typeface="华文楷体"/>
                <a:cs typeface="Symbol" pitchFamily="18" charset="2"/>
              </a:rPr>
              <a:t>Unique</a:t>
            </a:r>
            <a:r>
              <a:rPr lang="en-US" altLang="zh-CN" sz="2800" b="1" dirty="0">
                <a:ea typeface="华文楷体"/>
                <a:cs typeface="Symbol" pitchFamily="18" charset="2"/>
              </a:rPr>
              <a:t> frontier for tackling </a:t>
            </a:r>
            <a:r>
              <a:rPr lang="en-US" altLang="zh-CN" sz="2800" b="1" dirty="0">
                <a:solidFill>
                  <a:srgbClr val="FF0000"/>
                </a:solidFill>
                <a:ea typeface="华文楷体"/>
                <a:cs typeface="Symbol" pitchFamily="18" charset="2"/>
              </a:rPr>
              <a:t>key</a:t>
            </a:r>
            <a:r>
              <a:rPr lang="en-US" altLang="zh-CN" sz="2800" b="1" dirty="0">
                <a:ea typeface="华文楷体"/>
                <a:cs typeface="Symbol" pitchFamily="18" charset="2"/>
              </a:rPr>
              <a:t> science questions, training world first class </a:t>
            </a:r>
            <a:r>
              <a:rPr lang="en-US" altLang="zh-CN" sz="2800" b="1" dirty="0">
                <a:solidFill>
                  <a:srgbClr val="FF0000"/>
                </a:solidFill>
                <a:ea typeface="华文楷体"/>
                <a:cs typeface="Symbol" pitchFamily="18" charset="2"/>
              </a:rPr>
              <a:t>scientists</a:t>
            </a:r>
            <a:r>
              <a:rPr lang="en-US" altLang="zh-CN" sz="2800" b="1" dirty="0">
                <a:ea typeface="华文楷体"/>
                <a:cs typeface="Symbol" pitchFamily="18" charset="2"/>
              </a:rPr>
              <a:t> and develop cutting edge </a:t>
            </a:r>
            <a:r>
              <a:rPr lang="en-US" altLang="zh-CN" sz="2800" b="1" dirty="0">
                <a:solidFill>
                  <a:srgbClr val="FF0000"/>
                </a:solidFill>
                <a:ea typeface="华文楷体"/>
                <a:cs typeface="Symbol" pitchFamily="18" charset="2"/>
              </a:rPr>
              <a:t>technologies</a:t>
            </a:r>
            <a:r>
              <a:rPr lang="en-US" altLang="zh-CN" sz="2800" b="1" dirty="0">
                <a:ea typeface="华文楷体"/>
                <a:cs typeface="Symbol" pitchFamily="18" charset="2"/>
              </a:rPr>
              <a:t>   </a:t>
            </a:r>
            <a:endParaRPr lang="en-US" sz="2800" b="1" dirty="0">
              <a:ea typeface="华文楷体"/>
              <a:cs typeface="Symbol" pitchFamily="18" charset="2"/>
            </a:endParaRPr>
          </a:p>
        </p:txBody>
      </p:sp>
      <p:pic>
        <p:nvPicPr>
          <p:cNvPr id="2" name="Picture 1"/>
          <p:cNvPicPr>
            <a:picLocks noChangeAspect="1"/>
          </p:cNvPicPr>
          <p:nvPr/>
        </p:nvPicPr>
        <p:blipFill>
          <a:blip r:embed="rId1"/>
          <a:stretch>
            <a:fillRect/>
          </a:stretch>
        </p:blipFill>
        <p:spPr>
          <a:xfrm>
            <a:off x="1175095" y="1048217"/>
            <a:ext cx="9841810" cy="2943712"/>
          </a:xfrm>
          <a:prstGeom prst="rect">
            <a:avLst/>
          </a:prstGeom>
        </p:spPr>
      </p:pic>
      <p:sp>
        <p:nvSpPr>
          <p:cNvPr id="3" name="文本框 2"/>
          <p:cNvSpPr txBox="1"/>
          <p:nvPr/>
        </p:nvSpPr>
        <p:spPr>
          <a:xfrm>
            <a:off x="478800" y="108000"/>
            <a:ext cx="11903700" cy="507831"/>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Plan: From LHC to HL-LHC</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Slide Number Placeholder 26"/>
          <p:cNvSpPr>
            <a:spLocks noGrp="1"/>
          </p:cNvSpPr>
          <p:nvPr>
            <p:ph type="sldNum" sz="quarter" idx="12"/>
          </p:nvPr>
        </p:nvSpPr>
        <p:spPr>
          <a:xfrm>
            <a:off x="11249026" y="6514306"/>
            <a:ext cx="463550" cy="169277"/>
          </a:xfrm>
        </p:spPr>
        <p:txBody>
          <a:bodyPr/>
          <a:lstStyle/>
          <a:p>
            <a:fld id="{B995AD9E-1881-594F-89D1-A4CAC8FC4114}"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a:p>
        </p:txBody>
      </p:sp>
      <p:pic>
        <p:nvPicPr>
          <p:cNvPr id="3" name="Picture 2"/>
          <p:cNvPicPr>
            <a:picLocks noChangeAspect="1"/>
          </p:cNvPicPr>
          <p:nvPr/>
        </p:nvPicPr>
        <p:blipFill>
          <a:blip r:embed="rId1"/>
          <a:stretch>
            <a:fillRect/>
          </a:stretch>
        </p:blipFill>
        <p:spPr>
          <a:xfrm>
            <a:off x="6997910" y="1245011"/>
            <a:ext cx="5102125" cy="5187539"/>
          </a:xfrm>
          <a:prstGeom prst="rect">
            <a:avLst/>
          </a:prstGeom>
        </p:spPr>
      </p:pic>
      <p:pic>
        <p:nvPicPr>
          <p:cNvPr id="14"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66" y="1363717"/>
            <a:ext cx="6532644" cy="462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261543" y="1530457"/>
            <a:ext cx="3607289" cy="2308324"/>
          </a:xfrm>
          <a:prstGeom prst="rect">
            <a:avLst/>
          </a:prstGeom>
          <a:noFill/>
          <a:ln>
            <a:noFill/>
          </a:ln>
        </p:spPr>
        <p:txBody>
          <a:bodyPr wrap="square" rtlCol="0">
            <a:spAutoFit/>
          </a:bodyPr>
          <a:lstStyle/>
          <a:p>
            <a:pPr marL="457200" indent="-457200">
              <a:buFont typeface="Arial" panose="02080604020202020204" pitchFamily="34" charset="0"/>
              <a:buChar char="•"/>
            </a:pPr>
            <a:r>
              <a:rPr lang="en-US" sz="2400" b="1" dirty="0">
                <a:solidFill>
                  <a:srgbClr val="FFFF67"/>
                </a:solidFill>
                <a:effectLst>
                  <a:glow rad="76200">
                    <a:srgbClr val="002060">
                      <a:alpha val="75000"/>
                    </a:srgbClr>
                  </a:glow>
                </a:effectLst>
              </a:rPr>
              <a:t>Start operating 2018</a:t>
            </a:r>
            <a:endParaRPr lang="en-US" sz="2400" b="1" dirty="0">
              <a:solidFill>
                <a:srgbClr val="FFFF67"/>
              </a:solidFill>
              <a:effectLst>
                <a:glow rad="76200">
                  <a:srgbClr val="002060">
                    <a:alpha val="75000"/>
                  </a:srgbClr>
                </a:glow>
              </a:effectLst>
            </a:endParaRPr>
          </a:p>
          <a:p>
            <a:pPr marL="457200" indent="-457200">
              <a:buFont typeface="Arial" panose="02080604020202020204" pitchFamily="34" charset="0"/>
              <a:buChar char="•"/>
            </a:pPr>
            <a:r>
              <a:rPr lang="en-US" sz="2400" b="1" i="1" dirty="0" err="1">
                <a:solidFill>
                  <a:srgbClr val="FFFF67"/>
                </a:solidFill>
                <a:effectLst>
                  <a:glow rad="76200">
                    <a:srgbClr val="002060">
                      <a:alpha val="75000"/>
                    </a:srgbClr>
                  </a:glow>
                </a:effectLst>
              </a:rPr>
              <a:t>E</a:t>
            </a:r>
            <a:r>
              <a:rPr lang="en-US" sz="2400" b="1" baseline="-25000" dirty="0" err="1">
                <a:solidFill>
                  <a:srgbClr val="FFFF67"/>
                </a:solidFill>
                <a:effectLst>
                  <a:glow rad="76200">
                    <a:srgbClr val="002060">
                      <a:alpha val="75000"/>
                    </a:srgbClr>
                  </a:glow>
                </a:effectLst>
              </a:rPr>
              <a:t>e</a:t>
            </a:r>
            <a:r>
              <a:rPr lang="en-US" sz="2400" b="1" baseline="-25000" dirty="0">
                <a:solidFill>
                  <a:srgbClr val="FFFF67"/>
                </a:solidFill>
                <a:effectLst>
                  <a:glow rad="76200">
                    <a:srgbClr val="002060">
                      <a:alpha val="75000"/>
                    </a:srgbClr>
                  </a:glow>
                </a:effectLst>
              </a:rPr>
              <a:t>+ </a:t>
            </a:r>
            <a:r>
              <a:rPr lang="en-US" sz="2400" b="1" dirty="0">
                <a:solidFill>
                  <a:srgbClr val="FFFF67"/>
                </a:solidFill>
                <a:effectLst>
                  <a:glow rad="76200">
                    <a:srgbClr val="002060">
                      <a:alpha val="75000"/>
                    </a:srgbClr>
                  </a:glow>
                </a:effectLst>
              </a:rPr>
              <a:t>= 4 GeV, </a:t>
            </a:r>
            <a:r>
              <a:rPr lang="en-US" sz="2400" b="1" i="1" dirty="0" err="1">
                <a:solidFill>
                  <a:srgbClr val="FFFF67"/>
                </a:solidFill>
                <a:effectLst>
                  <a:glow rad="76200">
                    <a:srgbClr val="002060">
                      <a:alpha val="75000"/>
                    </a:srgbClr>
                  </a:glow>
                </a:effectLst>
              </a:rPr>
              <a:t>E</a:t>
            </a:r>
            <a:r>
              <a:rPr lang="en-US" sz="2400" b="1" baseline="-25000" dirty="0" err="1">
                <a:solidFill>
                  <a:srgbClr val="FFFF67"/>
                </a:solidFill>
                <a:effectLst>
                  <a:glow rad="76200">
                    <a:srgbClr val="002060">
                      <a:alpha val="75000"/>
                    </a:srgbClr>
                  </a:glow>
                </a:effectLst>
              </a:rPr>
              <a:t>e</a:t>
            </a:r>
            <a:r>
              <a:rPr lang="en-US" sz="2400" b="1" baseline="-25000" dirty="0">
                <a:solidFill>
                  <a:srgbClr val="FFFF67"/>
                </a:solidFill>
                <a:effectLst>
                  <a:glow rad="76200">
                    <a:srgbClr val="002060">
                      <a:alpha val="75000"/>
                    </a:srgbClr>
                  </a:glow>
                </a:effectLst>
              </a:rPr>
              <a:t>- </a:t>
            </a:r>
            <a:r>
              <a:rPr lang="en-US" sz="2400" b="1" dirty="0">
                <a:solidFill>
                  <a:srgbClr val="FFFF67"/>
                </a:solidFill>
                <a:effectLst>
                  <a:glow rad="76200">
                    <a:srgbClr val="002060">
                      <a:alpha val="75000"/>
                    </a:srgbClr>
                  </a:glow>
                </a:effectLst>
              </a:rPr>
              <a:t>= 7 GeV</a:t>
            </a:r>
            <a:endParaRPr lang="en-US" sz="2400" b="1" dirty="0">
              <a:solidFill>
                <a:srgbClr val="FFFF67"/>
              </a:solidFill>
              <a:effectLst>
                <a:glow rad="76200">
                  <a:srgbClr val="002060">
                    <a:alpha val="75000"/>
                  </a:srgbClr>
                </a:glow>
              </a:effectLst>
            </a:endParaRPr>
          </a:p>
          <a:p>
            <a:pPr marL="457200" indent="-457200">
              <a:buFont typeface="Arial" panose="02080604020202020204" pitchFamily="34" charset="0"/>
              <a:buChar char="•"/>
            </a:pPr>
            <a:r>
              <a:rPr lang="en-US" sz="2400" b="1" dirty="0">
                <a:solidFill>
                  <a:srgbClr val="FFFF67"/>
                </a:solidFill>
                <a:effectLst>
                  <a:glow rad="76200">
                    <a:srgbClr val="002060">
                      <a:alpha val="75000"/>
                    </a:srgbClr>
                  </a:glow>
                </a:effectLst>
              </a:rPr>
              <a:t>Luminosity nominal: </a:t>
            </a:r>
            <a:endParaRPr lang="en-US" sz="2400" b="1" dirty="0">
              <a:solidFill>
                <a:srgbClr val="FFFF67"/>
              </a:solidFill>
              <a:effectLst>
                <a:glow rad="76200">
                  <a:srgbClr val="002060">
                    <a:alpha val="75000"/>
                  </a:srgbClr>
                </a:glow>
              </a:effectLst>
            </a:endParaRPr>
          </a:p>
          <a:p>
            <a:r>
              <a:rPr lang="en-US" sz="2400" b="1" dirty="0">
                <a:solidFill>
                  <a:srgbClr val="FFFF67"/>
                </a:solidFill>
                <a:effectLst>
                  <a:glow rad="76200">
                    <a:srgbClr val="002060">
                      <a:alpha val="75000"/>
                    </a:srgbClr>
                  </a:glow>
                </a:effectLst>
              </a:rPr>
              <a:t>      		</a:t>
            </a:r>
            <a:r>
              <a:rPr lang="en-US" sz="2400" b="1" i="1" dirty="0">
                <a:solidFill>
                  <a:srgbClr val="FFFF67"/>
                </a:solidFill>
                <a:effectLst>
                  <a:glow rad="76200">
                    <a:srgbClr val="002060">
                      <a:alpha val="75000"/>
                    </a:srgbClr>
                  </a:glow>
                </a:effectLst>
              </a:rPr>
              <a:t>L</a:t>
            </a:r>
            <a:r>
              <a:rPr lang="en-US" sz="2400" b="1" dirty="0">
                <a:solidFill>
                  <a:srgbClr val="FFFF67"/>
                </a:solidFill>
                <a:effectLst>
                  <a:glow rad="76200">
                    <a:srgbClr val="002060">
                      <a:alpha val="75000"/>
                    </a:srgbClr>
                  </a:glow>
                </a:effectLst>
              </a:rPr>
              <a:t> = 8 × 10</a:t>
            </a:r>
            <a:r>
              <a:rPr lang="en-US" sz="2400" b="1" baseline="30000" dirty="0">
                <a:solidFill>
                  <a:srgbClr val="FFFF67"/>
                </a:solidFill>
                <a:effectLst>
                  <a:glow rad="76200">
                    <a:srgbClr val="002060">
                      <a:alpha val="75000"/>
                    </a:srgbClr>
                  </a:glow>
                </a:effectLst>
              </a:rPr>
              <a:t>35</a:t>
            </a:r>
            <a:r>
              <a:rPr lang="en-US" sz="2400" b="1" dirty="0">
                <a:solidFill>
                  <a:srgbClr val="FFFF67"/>
                </a:solidFill>
                <a:effectLst>
                  <a:glow rad="76200">
                    <a:srgbClr val="002060">
                      <a:alpha val="75000"/>
                    </a:srgbClr>
                  </a:glow>
                </a:effectLst>
              </a:rPr>
              <a:t> cm</a:t>
            </a:r>
            <a:r>
              <a:rPr lang="en-US" sz="2400" b="1" baseline="30000" dirty="0">
                <a:solidFill>
                  <a:srgbClr val="FFFF67"/>
                </a:solidFill>
                <a:effectLst>
                  <a:glow rad="76200">
                    <a:srgbClr val="002060">
                      <a:alpha val="75000"/>
                    </a:srgbClr>
                  </a:glow>
                </a:effectLst>
              </a:rPr>
              <a:t>-2</a:t>
            </a:r>
            <a:r>
              <a:rPr lang="en-US" sz="2400" b="1" dirty="0">
                <a:solidFill>
                  <a:srgbClr val="FFFF67"/>
                </a:solidFill>
                <a:effectLst>
                  <a:glow rad="76200">
                    <a:srgbClr val="002060">
                      <a:alpha val="75000"/>
                    </a:srgbClr>
                  </a:glow>
                </a:effectLst>
              </a:rPr>
              <a:t>s</a:t>
            </a:r>
            <a:r>
              <a:rPr lang="en-US" sz="2400" b="1" baseline="30000" dirty="0">
                <a:solidFill>
                  <a:srgbClr val="FFFF67"/>
                </a:solidFill>
                <a:effectLst>
                  <a:glow rad="76200">
                    <a:srgbClr val="002060">
                      <a:alpha val="75000"/>
                    </a:srgbClr>
                  </a:glow>
                </a:effectLst>
              </a:rPr>
              <a:t>-1</a:t>
            </a:r>
            <a:endParaRPr lang="en-US" sz="2400" b="1" dirty="0">
              <a:solidFill>
                <a:srgbClr val="FFFF67"/>
              </a:solidFill>
              <a:effectLst>
                <a:glow rad="76200">
                  <a:srgbClr val="002060">
                    <a:alpha val="75000"/>
                  </a:srgbClr>
                </a:glow>
              </a:effectLst>
            </a:endParaRPr>
          </a:p>
          <a:p>
            <a:pPr marL="457200" indent="-457200">
              <a:buFont typeface="Arial" panose="02080604020202020204" pitchFamily="34" charset="0"/>
              <a:buChar char="•"/>
            </a:pPr>
            <a:r>
              <a:rPr lang="en-US" sz="2400" b="1" dirty="0">
                <a:solidFill>
                  <a:srgbClr val="FFFF67"/>
                </a:solidFill>
                <a:effectLst>
                  <a:glow rad="76200">
                    <a:srgbClr val="002060">
                      <a:alpha val="75000"/>
                    </a:srgbClr>
                  </a:glow>
                </a:effectLst>
              </a:rPr>
              <a:t>Luminosity reached: </a:t>
            </a:r>
            <a:endParaRPr lang="en-US" sz="2400" b="1" dirty="0">
              <a:solidFill>
                <a:srgbClr val="FFFF67"/>
              </a:solidFill>
              <a:effectLst>
                <a:glow rad="76200">
                  <a:srgbClr val="002060">
                    <a:alpha val="75000"/>
                  </a:srgbClr>
                </a:glow>
              </a:effectLst>
            </a:endParaRPr>
          </a:p>
          <a:p>
            <a:r>
              <a:rPr lang="en-US" sz="2400" b="1" i="1" dirty="0">
                <a:solidFill>
                  <a:srgbClr val="FFFF67"/>
                </a:solidFill>
                <a:effectLst>
                  <a:glow rad="76200">
                    <a:srgbClr val="002060">
                      <a:alpha val="75000"/>
                    </a:srgbClr>
                  </a:glow>
                </a:effectLst>
              </a:rPr>
              <a:t>		L</a:t>
            </a:r>
            <a:r>
              <a:rPr lang="en-US" sz="2400" b="1" dirty="0">
                <a:solidFill>
                  <a:srgbClr val="FFFF67"/>
                </a:solidFill>
                <a:effectLst>
                  <a:glow rad="76200">
                    <a:srgbClr val="002060">
                      <a:alpha val="75000"/>
                    </a:srgbClr>
                  </a:glow>
                </a:effectLst>
              </a:rPr>
              <a:t> = 2 × 10</a:t>
            </a:r>
            <a:r>
              <a:rPr lang="en-US" sz="2400" b="1" baseline="30000" dirty="0">
                <a:solidFill>
                  <a:srgbClr val="FFFF67"/>
                </a:solidFill>
                <a:effectLst>
                  <a:glow rad="76200">
                    <a:srgbClr val="002060">
                      <a:alpha val="75000"/>
                    </a:srgbClr>
                  </a:glow>
                </a:effectLst>
              </a:rPr>
              <a:t>34</a:t>
            </a:r>
            <a:r>
              <a:rPr lang="en-US" sz="2400" b="1" dirty="0">
                <a:solidFill>
                  <a:srgbClr val="FFFF67"/>
                </a:solidFill>
                <a:effectLst>
                  <a:glow rad="76200">
                    <a:srgbClr val="002060">
                      <a:alpha val="75000"/>
                    </a:srgbClr>
                  </a:glow>
                </a:effectLst>
              </a:rPr>
              <a:t> cm</a:t>
            </a:r>
            <a:r>
              <a:rPr lang="en-US" sz="2400" b="1" baseline="30000" dirty="0">
                <a:solidFill>
                  <a:srgbClr val="FFFF67"/>
                </a:solidFill>
                <a:effectLst>
                  <a:glow rad="76200">
                    <a:srgbClr val="002060">
                      <a:alpha val="75000"/>
                    </a:srgbClr>
                  </a:glow>
                </a:effectLst>
              </a:rPr>
              <a:t>-2</a:t>
            </a:r>
            <a:r>
              <a:rPr lang="en-US" sz="2400" b="1" dirty="0">
                <a:solidFill>
                  <a:srgbClr val="FFFF67"/>
                </a:solidFill>
                <a:effectLst>
                  <a:glow rad="76200">
                    <a:srgbClr val="002060">
                      <a:alpha val="75000"/>
                    </a:srgbClr>
                  </a:glow>
                </a:effectLst>
              </a:rPr>
              <a:t>s</a:t>
            </a:r>
            <a:r>
              <a:rPr lang="en-US" sz="2400" b="1" baseline="30000" dirty="0">
                <a:solidFill>
                  <a:srgbClr val="FFFF67"/>
                </a:solidFill>
                <a:effectLst>
                  <a:glow rad="76200">
                    <a:srgbClr val="002060">
                      <a:alpha val="75000"/>
                    </a:srgbClr>
                  </a:glow>
                </a:effectLst>
              </a:rPr>
              <a:t>-1</a:t>
            </a:r>
            <a:r>
              <a:rPr lang="en-US" sz="2400" b="1" dirty="0">
                <a:solidFill>
                  <a:srgbClr val="FFFF67"/>
                </a:solidFill>
                <a:effectLst>
                  <a:glow rad="76200">
                    <a:srgbClr val="002060">
                      <a:alpha val="75000"/>
                    </a:srgbClr>
                  </a:glow>
                </a:effectLst>
              </a:rPr>
              <a:t> </a:t>
            </a:r>
            <a:endParaRPr lang="en-US" sz="2400" b="1" dirty="0">
              <a:solidFill>
                <a:srgbClr val="FFFF67"/>
              </a:solidFill>
              <a:effectLst>
                <a:glow rad="76200">
                  <a:srgbClr val="002060">
                    <a:alpha val="75000"/>
                  </a:srgbClr>
                </a:glow>
              </a:effectLst>
            </a:endParaRPr>
          </a:p>
        </p:txBody>
      </p:sp>
      <p:sp>
        <p:nvSpPr>
          <p:cNvPr id="5" name="文本框 2"/>
          <p:cNvSpPr txBox="1"/>
          <p:nvPr/>
        </p:nvSpPr>
        <p:spPr>
          <a:xfrm>
            <a:off x="478800" y="108000"/>
            <a:ext cx="11903700" cy="507831"/>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Belle II at Super-KEKB (SKEKB)</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6C485F6-F622-9D4E-98CB-D3BEE147E703}" type="slidenum">
              <a:rPr lang="en-US"/>
            </a:fld>
            <a:endParaRPr lang="en-US"/>
          </a:p>
        </p:txBody>
      </p:sp>
      <p:grpSp>
        <p:nvGrpSpPr>
          <p:cNvPr id="132098" name="グループ化 13"/>
          <p:cNvGrpSpPr/>
          <p:nvPr/>
        </p:nvGrpSpPr>
        <p:grpSpPr bwMode="auto">
          <a:xfrm>
            <a:off x="1110239" y="2416096"/>
            <a:ext cx="5852340" cy="3716503"/>
            <a:chOff x="151952" y="751911"/>
            <a:chExt cx="8837976" cy="5544944"/>
          </a:xfrm>
        </p:grpSpPr>
        <p:pic>
          <p:nvPicPr>
            <p:cNvPr id="132099" name="Picture 2"/>
            <p:cNvPicPr>
              <a:picLocks noChangeAspect="1" noChangeArrowheads="1"/>
            </p:cNvPicPr>
            <p:nvPr/>
          </p:nvPicPr>
          <p:blipFill>
            <a:blip r:embed="rId1"/>
            <a:srcRect/>
            <a:stretch>
              <a:fillRect/>
            </a:stretch>
          </p:blipFill>
          <p:spPr bwMode="auto">
            <a:xfrm>
              <a:off x="539552" y="751911"/>
              <a:ext cx="7848872" cy="5544944"/>
            </a:xfrm>
            <a:prstGeom prst="rect">
              <a:avLst/>
            </a:prstGeom>
            <a:noFill/>
            <a:ln>
              <a:noFill/>
            </a:ln>
          </p:spPr>
        </p:pic>
        <p:cxnSp>
          <p:nvCxnSpPr>
            <p:cNvPr id="7" name="直線矢印コネクタ 6"/>
            <p:cNvCxnSpPr/>
            <p:nvPr/>
          </p:nvCxnSpPr>
          <p:spPr>
            <a:xfrm>
              <a:off x="540832" y="2348914"/>
              <a:ext cx="2199850" cy="519089"/>
            </a:xfrm>
            <a:prstGeom prst="straightConnector1">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32101" name="テキスト ボックス 7"/>
            <p:cNvSpPr txBox="1">
              <a:spLocks noChangeArrowheads="1"/>
            </p:cNvSpPr>
            <p:nvPr/>
          </p:nvSpPr>
          <p:spPr bwMode="auto">
            <a:xfrm rot="815677">
              <a:off x="151952" y="2546323"/>
              <a:ext cx="2043751" cy="688794"/>
            </a:xfrm>
            <a:prstGeom prst="rect">
              <a:avLst/>
            </a:prstGeom>
            <a:noFill/>
            <a:ln>
              <a:noFill/>
            </a:ln>
          </p:spPr>
          <p:txBody>
            <a:bodyPr wrap="square">
              <a:spAutoFit/>
            </a:bodyPr>
            <a:lstStyle>
              <a:lvl1pPr eaLnBrk="0" hangingPunct="0">
                <a:defRPr sz="2400">
                  <a:solidFill>
                    <a:schemeClr val="tx1"/>
                  </a:solidFill>
                  <a:latin typeface="Symbol" charset="0"/>
                  <a:ea typeface="MS PGothic" charset="0"/>
                  <a:cs typeface="MS PGothic" charset="0"/>
                </a:defRPr>
              </a:lvl1pPr>
              <a:lvl2pPr marL="742950" indent="-285750" eaLnBrk="0" hangingPunct="0">
                <a:defRPr sz="2400">
                  <a:solidFill>
                    <a:schemeClr val="tx1"/>
                  </a:solidFill>
                  <a:latin typeface="Symbol" charset="0"/>
                  <a:ea typeface="MS PGothic" charset="0"/>
                </a:defRPr>
              </a:lvl2pPr>
              <a:lvl3pPr marL="1143000" indent="-228600" eaLnBrk="0" hangingPunct="0">
                <a:defRPr sz="2400">
                  <a:solidFill>
                    <a:schemeClr val="tx1"/>
                  </a:solidFill>
                  <a:latin typeface="Symbol" charset="0"/>
                  <a:ea typeface="MS PGothic" charset="0"/>
                </a:defRPr>
              </a:lvl3pPr>
              <a:lvl4pPr marL="1600200" indent="-228600" eaLnBrk="0" hangingPunct="0">
                <a:defRPr sz="2400">
                  <a:solidFill>
                    <a:schemeClr val="tx1"/>
                  </a:solidFill>
                  <a:latin typeface="Symbol" charset="0"/>
                  <a:ea typeface="MS PGothic" charset="0"/>
                </a:defRPr>
              </a:lvl4pPr>
              <a:lvl5pPr marL="2057400" indent="-228600" eaLnBrk="0" hangingPunct="0">
                <a:defRPr sz="2400">
                  <a:solidFill>
                    <a:schemeClr val="tx1"/>
                  </a:solidFill>
                  <a:latin typeface="Symbol" charset="0"/>
                  <a:ea typeface="MS PGothic" charset="0"/>
                </a:defRPr>
              </a:lvl5pPr>
              <a:lvl6pPr marL="2514600" indent="-228600" eaLnBrk="0" fontAlgn="base" hangingPunct="0">
                <a:spcBef>
                  <a:spcPct val="0"/>
                </a:spcBef>
                <a:spcAft>
                  <a:spcPct val="0"/>
                </a:spcAft>
                <a:defRPr sz="2400">
                  <a:solidFill>
                    <a:schemeClr val="tx1"/>
                  </a:solidFill>
                  <a:latin typeface="Symbol" charset="0"/>
                  <a:ea typeface="MS PGothic" charset="0"/>
                </a:defRPr>
              </a:lvl6pPr>
              <a:lvl7pPr marL="2971800" indent="-228600" eaLnBrk="0" fontAlgn="base" hangingPunct="0">
                <a:spcBef>
                  <a:spcPct val="0"/>
                </a:spcBef>
                <a:spcAft>
                  <a:spcPct val="0"/>
                </a:spcAft>
                <a:defRPr sz="2400">
                  <a:solidFill>
                    <a:schemeClr val="tx1"/>
                  </a:solidFill>
                  <a:latin typeface="Symbol" charset="0"/>
                  <a:ea typeface="MS PGothic" charset="0"/>
                </a:defRPr>
              </a:lvl7pPr>
              <a:lvl8pPr marL="3429000" indent="-228600" eaLnBrk="0" fontAlgn="base" hangingPunct="0">
                <a:spcBef>
                  <a:spcPct val="0"/>
                </a:spcBef>
                <a:spcAft>
                  <a:spcPct val="0"/>
                </a:spcAft>
                <a:defRPr sz="2400">
                  <a:solidFill>
                    <a:schemeClr val="tx1"/>
                  </a:solidFill>
                  <a:latin typeface="Symbol" charset="0"/>
                  <a:ea typeface="MS PGothic" charset="0"/>
                </a:defRPr>
              </a:lvl8pPr>
              <a:lvl9pPr marL="3886200" indent="-228600" eaLnBrk="0" fontAlgn="base" hangingPunct="0">
                <a:spcBef>
                  <a:spcPct val="0"/>
                </a:spcBef>
                <a:spcAft>
                  <a:spcPct val="0"/>
                </a:spcAft>
                <a:defRPr sz="2400">
                  <a:solidFill>
                    <a:schemeClr val="tx1"/>
                  </a:solidFill>
                  <a:latin typeface="Symbol" charset="0"/>
                  <a:ea typeface="MS PGothic" charset="0"/>
                </a:defRPr>
              </a:lvl9pPr>
            </a:lstStyle>
            <a:p>
              <a:pPr algn="ctr" eaLnBrk="1" hangingPunct="1"/>
              <a:r>
                <a:rPr kumimoji="1" lang="en-US" altLang="ja-JP" dirty="0">
                  <a:solidFill>
                    <a:srgbClr val="0000FF"/>
                  </a:solidFill>
                  <a:latin typeface="Calibri" charset="0"/>
                  <a:ea typeface="MS PGothic" charset="0"/>
                  <a:cs typeface="MS PGothic" charset="0"/>
                </a:rPr>
                <a:t>7</a:t>
              </a:r>
              <a:r>
                <a:rPr kumimoji="1" lang="zh-CN" altLang="en-US" dirty="0">
                  <a:solidFill>
                    <a:srgbClr val="0000FF"/>
                  </a:solidFill>
                  <a:latin typeface="Calibri" charset="0"/>
                  <a:ea typeface="MS PGothic" charset="0"/>
                  <a:cs typeface="MS PGothic" charset="0"/>
                </a:rPr>
                <a:t> </a:t>
              </a:r>
              <a:r>
                <a:rPr kumimoji="1" lang="en-US" altLang="ja-JP" dirty="0">
                  <a:solidFill>
                    <a:srgbClr val="0000FF"/>
                  </a:solidFill>
                  <a:latin typeface="Calibri" charset="0"/>
                  <a:ea typeface="MS PGothic" charset="0"/>
                  <a:cs typeface="MS PGothic" charset="0"/>
                </a:rPr>
                <a:t>GeV e</a:t>
              </a:r>
              <a:r>
                <a:rPr kumimoji="1" lang="en-US" altLang="ja-JP" baseline="30000" dirty="0">
                  <a:solidFill>
                    <a:srgbClr val="0000FF"/>
                  </a:solidFill>
                  <a:latin typeface="Calibri" charset="0"/>
                  <a:ea typeface="MS PGothic" charset="0"/>
                  <a:cs typeface="MS PGothic" charset="0"/>
                </a:rPr>
                <a:t>+</a:t>
              </a:r>
              <a:endParaRPr kumimoji="1" lang="ja-JP" altLang="en-US" baseline="30000">
                <a:solidFill>
                  <a:srgbClr val="0000FF"/>
                </a:solidFill>
                <a:latin typeface="Calibri" charset="0"/>
                <a:ea typeface="MS PGothic" charset="0"/>
                <a:cs typeface="MS PGothic" charset="0"/>
              </a:endParaRPr>
            </a:p>
          </p:txBody>
        </p:sp>
        <p:cxnSp>
          <p:nvCxnSpPr>
            <p:cNvPr id="9" name="直線矢印コネクタ 8"/>
            <p:cNvCxnSpPr/>
            <p:nvPr/>
          </p:nvCxnSpPr>
          <p:spPr>
            <a:xfrm>
              <a:off x="6892780" y="3882373"/>
              <a:ext cx="1604653" cy="411144"/>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32103" name="テキスト ボックス 9"/>
            <p:cNvSpPr txBox="1">
              <a:spLocks noChangeArrowheads="1"/>
            </p:cNvSpPr>
            <p:nvPr/>
          </p:nvSpPr>
          <p:spPr bwMode="auto">
            <a:xfrm rot="829476">
              <a:off x="6888167" y="4160507"/>
              <a:ext cx="2101761" cy="688794"/>
            </a:xfrm>
            <a:prstGeom prst="rect">
              <a:avLst/>
            </a:prstGeom>
            <a:noFill/>
            <a:ln>
              <a:noFill/>
            </a:ln>
          </p:spPr>
          <p:txBody>
            <a:bodyPr wrap="square">
              <a:spAutoFit/>
            </a:bodyPr>
            <a:lstStyle>
              <a:lvl1pPr eaLnBrk="0" hangingPunct="0">
                <a:defRPr sz="2400">
                  <a:solidFill>
                    <a:schemeClr val="tx1"/>
                  </a:solidFill>
                  <a:latin typeface="Symbol" charset="0"/>
                  <a:ea typeface="MS PGothic" charset="0"/>
                  <a:cs typeface="MS PGothic" charset="0"/>
                </a:defRPr>
              </a:lvl1pPr>
              <a:lvl2pPr marL="742950" indent="-285750" eaLnBrk="0" hangingPunct="0">
                <a:defRPr sz="2400">
                  <a:solidFill>
                    <a:schemeClr val="tx1"/>
                  </a:solidFill>
                  <a:latin typeface="Symbol" charset="0"/>
                  <a:ea typeface="MS PGothic" charset="0"/>
                </a:defRPr>
              </a:lvl2pPr>
              <a:lvl3pPr marL="1143000" indent="-228600" eaLnBrk="0" hangingPunct="0">
                <a:defRPr sz="2400">
                  <a:solidFill>
                    <a:schemeClr val="tx1"/>
                  </a:solidFill>
                  <a:latin typeface="Symbol" charset="0"/>
                  <a:ea typeface="MS PGothic" charset="0"/>
                </a:defRPr>
              </a:lvl3pPr>
              <a:lvl4pPr marL="1600200" indent="-228600" eaLnBrk="0" hangingPunct="0">
                <a:defRPr sz="2400">
                  <a:solidFill>
                    <a:schemeClr val="tx1"/>
                  </a:solidFill>
                  <a:latin typeface="Symbol" charset="0"/>
                  <a:ea typeface="MS PGothic" charset="0"/>
                </a:defRPr>
              </a:lvl4pPr>
              <a:lvl5pPr marL="2057400" indent="-228600" eaLnBrk="0" hangingPunct="0">
                <a:defRPr sz="2400">
                  <a:solidFill>
                    <a:schemeClr val="tx1"/>
                  </a:solidFill>
                  <a:latin typeface="Symbol" charset="0"/>
                  <a:ea typeface="MS PGothic" charset="0"/>
                </a:defRPr>
              </a:lvl5pPr>
              <a:lvl6pPr marL="2514600" indent="-228600" eaLnBrk="0" fontAlgn="base" hangingPunct="0">
                <a:spcBef>
                  <a:spcPct val="0"/>
                </a:spcBef>
                <a:spcAft>
                  <a:spcPct val="0"/>
                </a:spcAft>
                <a:defRPr sz="2400">
                  <a:solidFill>
                    <a:schemeClr val="tx1"/>
                  </a:solidFill>
                  <a:latin typeface="Symbol" charset="0"/>
                  <a:ea typeface="MS PGothic" charset="0"/>
                </a:defRPr>
              </a:lvl6pPr>
              <a:lvl7pPr marL="2971800" indent="-228600" eaLnBrk="0" fontAlgn="base" hangingPunct="0">
                <a:spcBef>
                  <a:spcPct val="0"/>
                </a:spcBef>
                <a:spcAft>
                  <a:spcPct val="0"/>
                </a:spcAft>
                <a:defRPr sz="2400">
                  <a:solidFill>
                    <a:schemeClr val="tx1"/>
                  </a:solidFill>
                  <a:latin typeface="Symbol" charset="0"/>
                  <a:ea typeface="MS PGothic" charset="0"/>
                </a:defRPr>
              </a:lvl7pPr>
              <a:lvl8pPr marL="3429000" indent="-228600" eaLnBrk="0" fontAlgn="base" hangingPunct="0">
                <a:spcBef>
                  <a:spcPct val="0"/>
                </a:spcBef>
                <a:spcAft>
                  <a:spcPct val="0"/>
                </a:spcAft>
                <a:defRPr sz="2400">
                  <a:solidFill>
                    <a:schemeClr val="tx1"/>
                  </a:solidFill>
                  <a:latin typeface="Symbol" charset="0"/>
                  <a:ea typeface="MS PGothic" charset="0"/>
                </a:defRPr>
              </a:lvl8pPr>
              <a:lvl9pPr marL="3886200" indent="-228600" eaLnBrk="0" fontAlgn="base" hangingPunct="0">
                <a:spcBef>
                  <a:spcPct val="0"/>
                </a:spcBef>
                <a:spcAft>
                  <a:spcPct val="0"/>
                </a:spcAft>
                <a:defRPr sz="2400">
                  <a:solidFill>
                    <a:schemeClr val="tx1"/>
                  </a:solidFill>
                  <a:latin typeface="Symbol" charset="0"/>
                  <a:ea typeface="MS PGothic" charset="0"/>
                </a:defRPr>
              </a:lvl9pPr>
            </a:lstStyle>
            <a:p>
              <a:pPr eaLnBrk="1" hangingPunct="1"/>
              <a:r>
                <a:rPr kumimoji="1" lang="en-US" altLang="ja-JP" dirty="0">
                  <a:solidFill>
                    <a:srgbClr val="FF0000"/>
                  </a:solidFill>
                  <a:latin typeface="Calibri" charset="0"/>
                  <a:ea typeface="MS PGothic" charset="0"/>
                  <a:cs typeface="MS PGothic" charset="0"/>
                </a:rPr>
                <a:t>4</a:t>
              </a:r>
              <a:r>
                <a:rPr kumimoji="1" lang="zh-CN" altLang="en-US" dirty="0">
                  <a:solidFill>
                    <a:srgbClr val="FF0000"/>
                  </a:solidFill>
                  <a:latin typeface="Calibri" charset="0"/>
                  <a:ea typeface="MS PGothic" charset="0"/>
                  <a:cs typeface="MS PGothic" charset="0"/>
                </a:rPr>
                <a:t> </a:t>
              </a:r>
              <a:r>
                <a:rPr kumimoji="1" lang="en-US" altLang="ja-JP" dirty="0">
                  <a:solidFill>
                    <a:srgbClr val="FF0000"/>
                  </a:solidFill>
                  <a:latin typeface="Calibri" charset="0"/>
                  <a:ea typeface="MS PGothic" charset="0"/>
                  <a:cs typeface="MS PGothic" charset="0"/>
                </a:rPr>
                <a:t>GeV e</a:t>
              </a:r>
              <a:r>
                <a:rPr kumimoji="1" lang="en-US" altLang="ja-JP" baseline="30000" dirty="0">
                  <a:solidFill>
                    <a:srgbClr val="FF0000"/>
                  </a:solidFill>
                  <a:latin typeface="Calibri" charset="0"/>
                  <a:ea typeface="MS PGothic" charset="0"/>
                  <a:cs typeface="MS PGothic" charset="0"/>
                </a:rPr>
                <a:t>+</a:t>
              </a:r>
              <a:endParaRPr kumimoji="1" lang="ja-JP" altLang="en-US" baseline="30000" dirty="0">
                <a:solidFill>
                  <a:srgbClr val="FF0000"/>
                </a:solidFill>
                <a:latin typeface="Calibri" charset="0"/>
                <a:ea typeface="MS PGothic" charset="0"/>
                <a:cs typeface="MS PGothic" charset="0"/>
              </a:endParaRPr>
            </a:p>
          </p:txBody>
        </p:sp>
      </p:grpSp>
      <p:grpSp>
        <p:nvGrpSpPr>
          <p:cNvPr id="8" name="Group 7"/>
          <p:cNvGrpSpPr/>
          <p:nvPr/>
        </p:nvGrpSpPr>
        <p:grpSpPr>
          <a:xfrm>
            <a:off x="252485" y="1062225"/>
            <a:ext cx="1804304" cy="2114311"/>
            <a:chOff x="157813" y="2170264"/>
            <a:chExt cx="2377407" cy="2978453"/>
          </a:xfrm>
        </p:grpSpPr>
        <p:pic>
          <p:nvPicPr>
            <p:cNvPr id="20" name="Picture 8" descr="generation_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813" y="2170264"/>
              <a:ext cx="2377407" cy="2978453"/>
            </a:xfrm>
            <a:prstGeom prst="rect">
              <a:avLst/>
            </a:prstGeom>
            <a:noFill/>
            <a:ln>
              <a:noFill/>
            </a:ln>
          </p:spPr>
        </p:pic>
        <p:sp>
          <p:nvSpPr>
            <p:cNvPr id="21" name="Rectangle 20"/>
            <p:cNvSpPr/>
            <p:nvPr/>
          </p:nvSpPr>
          <p:spPr>
            <a:xfrm>
              <a:off x="1974737" y="3005479"/>
              <a:ext cx="482009" cy="531628"/>
            </a:xfrm>
            <a:prstGeom prst="rect">
              <a:avLst/>
            </a:prstGeom>
            <a:solidFill>
              <a:srgbClr val="FF23DA">
                <a:alpha val="3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401082" y="2473851"/>
              <a:ext cx="1049077" cy="2236381"/>
              <a:chOff x="1401082" y="2473851"/>
              <a:chExt cx="1049077" cy="2236381"/>
            </a:xfrm>
          </p:grpSpPr>
          <p:sp>
            <p:nvSpPr>
              <p:cNvPr id="22" name="Rectangle 21"/>
              <p:cNvSpPr/>
              <p:nvPr/>
            </p:nvSpPr>
            <p:spPr>
              <a:xfrm>
                <a:off x="1401082" y="2473851"/>
                <a:ext cx="482009" cy="531628"/>
              </a:xfrm>
              <a:prstGeom prst="rect">
                <a:avLst/>
              </a:prstGeom>
              <a:solidFill>
                <a:srgbClr val="1EFF12">
                  <a:alpha val="63529"/>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p:cNvSpPr/>
              <p:nvPr/>
            </p:nvSpPr>
            <p:spPr>
              <a:xfrm>
                <a:off x="1968150" y="4178604"/>
                <a:ext cx="482009" cy="531628"/>
              </a:xfrm>
              <a:prstGeom prst="rect">
                <a:avLst/>
              </a:prstGeom>
              <a:solidFill>
                <a:srgbClr val="1EFF12">
                  <a:alpha val="63529"/>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pic>
        <p:nvPicPr>
          <p:cNvPr id="6" name="Picture 5"/>
          <p:cNvPicPr>
            <a:picLocks noChangeAspect="1"/>
          </p:cNvPicPr>
          <p:nvPr/>
        </p:nvPicPr>
        <p:blipFill>
          <a:blip r:embed="rId3"/>
          <a:stretch>
            <a:fillRect/>
          </a:stretch>
        </p:blipFill>
        <p:spPr>
          <a:xfrm>
            <a:off x="7060985" y="1888624"/>
            <a:ext cx="4932181" cy="3479471"/>
          </a:xfrm>
          <a:prstGeom prst="rect">
            <a:avLst/>
          </a:prstGeom>
        </p:spPr>
      </p:pic>
      <p:sp>
        <p:nvSpPr>
          <p:cNvPr id="5" name="文本框 2"/>
          <p:cNvSpPr txBox="1"/>
          <p:nvPr/>
        </p:nvSpPr>
        <p:spPr>
          <a:xfrm>
            <a:off x="478800" y="108000"/>
            <a:ext cx="11903700" cy="507831"/>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Belle II Detector</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0892" y="955119"/>
            <a:ext cx="5112811" cy="3367090"/>
          </a:xfrm>
          <a:prstGeom prst="rect">
            <a:avLst/>
          </a:prstGeom>
          <a:noFill/>
          <a:ln>
            <a:noFill/>
          </a:ln>
          <a:effectLst/>
        </p:spPr>
      </p:pic>
      <p:sp>
        <p:nvSpPr>
          <p:cNvPr id="4101" name="Text Box 7"/>
          <p:cNvSpPr txBox="1">
            <a:spLocks noChangeArrowheads="1"/>
          </p:cNvSpPr>
          <p:nvPr/>
        </p:nvSpPr>
        <p:spPr bwMode="auto">
          <a:xfrm>
            <a:off x="432932" y="2510012"/>
            <a:ext cx="1393762" cy="830997"/>
          </a:xfrm>
          <a:prstGeom prst="rect">
            <a:avLst/>
          </a:prstGeom>
          <a:noFill/>
          <a:ln>
            <a:noFill/>
          </a:ln>
          <a:effectLst/>
        </p:spPr>
        <p:txBody>
          <a:bodyPr wrap="square">
            <a:spAutoFit/>
          </a:bodyPr>
          <a:lstStyle>
            <a:lvl1pPr eaLnBrk="0" hangingPunct="0">
              <a:defRPr b="1">
                <a:solidFill>
                  <a:schemeClr val="tx1"/>
                </a:solidFill>
                <a:latin typeface="Times New Roman" panose="02020603050405020304" pitchFamily="18" charset="0"/>
                <a:ea typeface="宋体" charset="0"/>
                <a:cs typeface="宋体" charset="0"/>
              </a:defRPr>
            </a:lvl1pPr>
            <a:lvl2pPr marL="742950" indent="-285750" eaLnBrk="0" hangingPunct="0">
              <a:defRPr b="1">
                <a:solidFill>
                  <a:schemeClr val="tx1"/>
                </a:solidFill>
                <a:latin typeface="Times New Roman" panose="02020603050405020304" pitchFamily="18" charset="0"/>
                <a:ea typeface="宋体" charset="0"/>
                <a:cs typeface="宋体" charset="0"/>
              </a:defRPr>
            </a:lvl2pPr>
            <a:lvl3pPr marL="1143000" indent="-228600" eaLnBrk="0" hangingPunct="0">
              <a:defRPr b="1">
                <a:solidFill>
                  <a:schemeClr val="tx1"/>
                </a:solidFill>
                <a:latin typeface="Times New Roman" panose="02020603050405020304" pitchFamily="18" charset="0"/>
                <a:ea typeface="宋体" charset="0"/>
                <a:cs typeface="宋体" charset="0"/>
              </a:defRPr>
            </a:lvl3pPr>
            <a:lvl4pPr marL="1600200" indent="-228600" eaLnBrk="0" hangingPunct="0">
              <a:defRPr b="1">
                <a:solidFill>
                  <a:schemeClr val="tx1"/>
                </a:solidFill>
                <a:latin typeface="Times New Roman" panose="02020603050405020304" pitchFamily="18" charset="0"/>
                <a:ea typeface="宋体" charset="0"/>
                <a:cs typeface="宋体" charset="0"/>
              </a:defRPr>
            </a:lvl4pPr>
            <a:lvl5pPr marL="2057400" indent="-228600" eaLnBrk="0" hangingPunct="0">
              <a:defRPr b="1">
                <a:solidFill>
                  <a:schemeClr val="tx1"/>
                </a:solidFill>
                <a:latin typeface="Times New Roman" panose="02020603050405020304" pitchFamily="18" charset="0"/>
                <a:ea typeface="宋体" charset="0"/>
                <a:cs typeface="宋体"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9pPr>
          </a:lstStyle>
          <a:p>
            <a:pPr algn="ctr" eaLnBrk="1" hangingPunct="1"/>
            <a:r>
              <a:rPr lang="en-US" altLang="zh-CN" sz="2400" dirty="0">
                <a:solidFill>
                  <a:srgbClr val="FF0000"/>
                </a:solidFill>
                <a:effectLst>
                  <a:glow rad="63500">
                    <a:srgbClr val="002060">
                      <a:alpha val="79938"/>
                    </a:srgbClr>
                  </a:glow>
                </a:effectLst>
                <a:latin typeface="Calibri" charset="0"/>
              </a:rPr>
              <a:t>BESIII </a:t>
            </a:r>
            <a:endParaRPr lang="en-US" altLang="zh-CN" sz="2400" dirty="0">
              <a:solidFill>
                <a:srgbClr val="FF0000"/>
              </a:solidFill>
              <a:effectLst>
                <a:glow rad="63500">
                  <a:srgbClr val="002060">
                    <a:alpha val="79938"/>
                  </a:srgbClr>
                </a:glow>
              </a:effectLst>
              <a:latin typeface="Calibri" charset="0"/>
            </a:endParaRPr>
          </a:p>
          <a:p>
            <a:pPr algn="ctr" eaLnBrk="1" hangingPunct="1"/>
            <a:r>
              <a:rPr lang="en-US" altLang="zh-CN" sz="2400" dirty="0">
                <a:solidFill>
                  <a:srgbClr val="FF0000"/>
                </a:solidFill>
                <a:effectLst>
                  <a:glow rad="63500">
                    <a:srgbClr val="002060">
                      <a:alpha val="79938"/>
                    </a:srgbClr>
                  </a:glow>
                </a:effectLst>
                <a:latin typeface="Calibri" charset="0"/>
              </a:rPr>
              <a:t>detector</a:t>
            </a:r>
            <a:endParaRPr lang="en-US" altLang="zh-CN" sz="2400" dirty="0">
              <a:solidFill>
                <a:srgbClr val="FF0000"/>
              </a:solidFill>
              <a:effectLst>
                <a:glow rad="63500">
                  <a:srgbClr val="002060">
                    <a:alpha val="79938"/>
                  </a:srgbClr>
                </a:glow>
              </a:effectLst>
              <a:latin typeface="Calibri" charset="0"/>
            </a:endParaRPr>
          </a:p>
        </p:txBody>
      </p:sp>
      <p:sp>
        <p:nvSpPr>
          <p:cNvPr id="4103" name="Text Box 9"/>
          <p:cNvSpPr txBox="1">
            <a:spLocks noChangeArrowheads="1"/>
          </p:cNvSpPr>
          <p:nvPr/>
        </p:nvSpPr>
        <p:spPr bwMode="auto">
          <a:xfrm rot="19814535">
            <a:off x="3343896" y="1254597"/>
            <a:ext cx="1003300" cy="461962"/>
          </a:xfrm>
          <a:prstGeom prst="rect">
            <a:avLst/>
          </a:prstGeom>
          <a:noFill/>
          <a:ln>
            <a:noFill/>
          </a:ln>
          <a:effectLst/>
        </p:spPr>
        <p:txBody>
          <a:bodyPr>
            <a:spAutoFit/>
          </a:bodyPr>
          <a:lstStyle>
            <a:lvl1pPr eaLnBrk="0" hangingPunct="0">
              <a:defRPr b="1">
                <a:solidFill>
                  <a:schemeClr val="tx1"/>
                </a:solidFill>
                <a:latin typeface="Times New Roman" panose="02020603050405020304" pitchFamily="18" charset="0"/>
                <a:ea typeface="宋体" charset="0"/>
                <a:cs typeface="宋体" charset="0"/>
              </a:defRPr>
            </a:lvl1pPr>
            <a:lvl2pPr marL="742950" indent="-285750" eaLnBrk="0" hangingPunct="0">
              <a:defRPr b="1">
                <a:solidFill>
                  <a:schemeClr val="tx1"/>
                </a:solidFill>
                <a:latin typeface="Times New Roman" panose="02020603050405020304" pitchFamily="18" charset="0"/>
                <a:ea typeface="宋体" charset="0"/>
                <a:cs typeface="宋体" charset="0"/>
              </a:defRPr>
            </a:lvl2pPr>
            <a:lvl3pPr marL="1143000" indent="-228600" eaLnBrk="0" hangingPunct="0">
              <a:defRPr b="1">
                <a:solidFill>
                  <a:schemeClr val="tx1"/>
                </a:solidFill>
                <a:latin typeface="Times New Roman" panose="02020603050405020304" pitchFamily="18" charset="0"/>
                <a:ea typeface="宋体" charset="0"/>
                <a:cs typeface="宋体" charset="0"/>
              </a:defRPr>
            </a:lvl3pPr>
            <a:lvl4pPr marL="1600200" indent="-228600" eaLnBrk="0" hangingPunct="0">
              <a:defRPr b="1">
                <a:solidFill>
                  <a:schemeClr val="tx1"/>
                </a:solidFill>
                <a:latin typeface="Times New Roman" panose="02020603050405020304" pitchFamily="18" charset="0"/>
                <a:ea typeface="宋体" charset="0"/>
                <a:cs typeface="宋体" charset="0"/>
              </a:defRPr>
            </a:lvl4pPr>
            <a:lvl5pPr marL="2057400" indent="-228600" eaLnBrk="0" hangingPunct="0">
              <a:defRPr b="1">
                <a:solidFill>
                  <a:schemeClr val="tx1"/>
                </a:solidFill>
                <a:latin typeface="Times New Roman" panose="02020603050405020304" pitchFamily="18" charset="0"/>
                <a:ea typeface="宋体" charset="0"/>
                <a:cs typeface="宋体"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9pPr>
          </a:lstStyle>
          <a:p>
            <a:pPr eaLnBrk="1" hangingPunct="1"/>
            <a:r>
              <a:rPr lang="en-US" altLang="zh-CN" sz="2400" dirty="0">
                <a:solidFill>
                  <a:srgbClr val="FF0000"/>
                </a:solidFill>
                <a:effectLst>
                  <a:glow rad="63500">
                    <a:srgbClr val="002060">
                      <a:alpha val="79938"/>
                    </a:srgbClr>
                  </a:glow>
                </a:effectLst>
                <a:latin typeface="Calibri" charset="0"/>
              </a:rPr>
              <a:t>LINAC</a:t>
            </a:r>
            <a:endParaRPr lang="en-US" altLang="zh-CN" sz="2400" dirty="0">
              <a:solidFill>
                <a:srgbClr val="FF0000"/>
              </a:solidFill>
              <a:effectLst>
                <a:glow rad="63500">
                  <a:srgbClr val="002060">
                    <a:alpha val="79938"/>
                  </a:srgbClr>
                </a:glow>
              </a:effectLst>
              <a:latin typeface="Calibri" charset="0"/>
            </a:endParaRPr>
          </a:p>
        </p:txBody>
      </p:sp>
      <p:sp>
        <p:nvSpPr>
          <p:cNvPr id="2" name="TextBox 1"/>
          <p:cNvSpPr txBox="1"/>
          <p:nvPr/>
        </p:nvSpPr>
        <p:spPr>
          <a:xfrm>
            <a:off x="1890613" y="3196364"/>
            <a:ext cx="1716880" cy="461665"/>
          </a:xfrm>
          <a:prstGeom prst="rect">
            <a:avLst/>
          </a:prstGeom>
          <a:noFill/>
        </p:spPr>
        <p:txBody>
          <a:bodyPr wrap="none" rtlCol="0">
            <a:spAutoFit/>
          </a:bodyPr>
          <a:lstStyle/>
          <a:p>
            <a:r>
              <a:rPr lang="en-US" sz="2400" b="1" dirty="0">
                <a:solidFill>
                  <a:srgbClr val="FF0000"/>
                </a:solidFill>
                <a:effectLst>
                  <a:glow rad="63500">
                    <a:srgbClr val="002060">
                      <a:alpha val="79938"/>
                    </a:srgbClr>
                  </a:glow>
                </a:effectLst>
              </a:rPr>
              <a:t>Storage ring</a:t>
            </a:r>
            <a:endParaRPr lang="en-US" sz="2400" b="1" dirty="0">
              <a:solidFill>
                <a:srgbClr val="FF0000"/>
              </a:solidFill>
              <a:effectLst>
                <a:glow rad="63500">
                  <a:srgbClr val="002060">
                    <a:alpha val="79938"/>
                  </a:srgbClr>
                </a:glow>
              </a:effectLst>
            </a:endParaRPr>
          </a:p>
        </p:txBody>
      </p:sp>
      <p:grpSp>
        <p:nvGrpSpPr>
          <p:cNvPr id="8" name="Group 7"/>
          <p:cNvGrpSpPr/>
          <p:nvPr/>
        </p:nvGrpSpPr>
        <p:grpSpPr>
          <a:xfrm>
            <a:off x="9609512" y="1136809"/>
            <a:ext cx="2397914" cy="2908824"/>
            <a:chOff x="9599386" y="1170595"/>
            <a:chExt cx="2397914" cy="2908824"/>
          </a:xfrm>
        </p:grpSpPr>
        <p:pic>
          <p:nvPicPr>
            <p:cNvPr id="17" name="Picture 8" descr="generation_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9386" y="1170595"/>
              <a:ext cx="2397914" cy="2908824"/>
            </a:xfrm>
            <a:prstGeom prst="rect">
              <a:avLst/>
            </a:prstGeom>
            <a:noFill/>
            <a:ln>
              <a:noFill/>
            </a:ln>
          </p:spPr>
        </p:pic>
        <p:sp>
          <p:nvSpPr>
            <p:cNvPr id="18" name="Rectangle 17"/>
            <p:cNvSpPr>
              <a:spLocks noChangeArrowheads="1"/>
            </p:cNvSpPr>
            <p:nvPr/>
          </p:nvSpPr>
          <p:spPr bwMode="auto">
            <a:xfrm>
              <a:off x="10840825" y="1439782"/>
              <a:ext cx="539820" cy="495304"/>
            </a:xfrm>
            <a:prstGeom prst="rect">
              <a:avLst/>
            </a:prstGeom>
            <a:noFill/>
            <a:ln w="38100">
              <a:solidFill>
                <a:srgbClr val="FF0000"/>
              </a:solidFill>
              <a:round/>
            </a:ln>
            <a:effectLst>
              <a:outerShdw blurRad="40000" dist="23000" dir="5400000" rotWithShape="0">
                <a:srgbClr val="000000">
                  <a:alpha val="34999"/>
                </a:srgbClr>
              </a:outerShdw>
            </a:effectLst>
          </p:spPr>
          <p:txBody>
            <a:bodyPr anchor="ctr"/>
            <a:lstStyle/>
            <a:p>
              <a:pPr algn="ctr"/>
              <a:endParaRPr lang="en-US" altLang="zh-CN">
                <a:solidFill>
                  <a:srgbClr val="FFFFFF"/>
                </a:solidFill>
                <a:latin typeface="Calibri" charset="0"/>
              </a:endParaRPr>
            </a:p>
          </p:txBody>
        </p:sp>
        <p:sp>
          <p:nvSpPr>
            <p:cNvPr id="19" name="Rectangle 18"/>
            <p:cNvSpPr>
              <a:spLocks noChangeArrowheads="1"/>
            </p:cNvSpPr>
            <p:nvPr/>
          </p:nvSpPr>
          <p:spPr bwMode="auto">
            <a:xfrm>
              <a:off x="11446462" y="3110846"/>
              <a:ext cx="502622" cy="470882"/>
            </a:xfrm>
            <a:prstGeom prst="rect">
              <a:avLst/>
            </a:prstGeom>
            <a:noFill/>
            <a:ln w="38100">
              <a:solidFill>
                <a:srgbClr val="FF0000"/>
              </a:solidFill>
              <a:round/>
            </a:ln>
            <a:effectLst>
              <a:outerShdw blurRad="40000" dist="23000" dir="5400000" rotWithShape="0">
                <a:srgbClr val="000000">
                  <a:alpha val="34999"/>
                </a:srgbClr>
              </a:outerShdw>
            </a:effectLst>
          </p:spPr>
          <p:txBody>
            <a:bodyPr anchor="ctr"/>
            <a:lstStyle/>
            <a:p>
              <a:pPr algn="ctr"/>
              <a:endParaRPr lang="en-US" altLang="zh-CN">
                <a:solidFill>
                  <a:srgbClr val="FFFFFF"/>
                </a:solidFill>
                <a:latin typeface="Calibri" charset="0"/>
              </a:endParaRPr>
            </a:p>
          </p:txBody>
        </p:sp>
        <p:cxnSp>
          <p:nvCxnSpPr>
            <p:cNvPr id="20" name="Straight Connector 19"/>
            <p:cNvCxnSpPr>
              <a:cxnSpLocks noChangeShapeType="1"/>
            </p:cNvCxnSpPr>
            <p:nvPr/>
          </p:nvCxnSpPr>
          <p:spPr bwMode="auto">
            <a:xfrm>
              <a:off x="11499143" y="3602448"/>
              <a:ext cx="14" cy="111162"/>
            </a:xfrm>
            <a:prstGeom prst="line">
              <a:avLst/>
            </a:prstGeom>
            <a:noFill/>
            <a:ln w="38100">
              <a:solidFill>
                <a:srgbClr val="404040"/>
              </a:solidFill>
              <a:round/>
            </a:ln>
            <a:effectLst>
              <a:outerShdw blurRad="40000" dist="20000" dir="5400000" rotWithShape="0">
                <a:srgbClr val="000000">
                  <a:alpha val="37999"/>
                </a:srgbClr>
              </a:outerShdw>
            </a:effectLst>
          </p:spPr>
        </p:cxnSp>
      </p:grpSp>
      <p:graphicFrame>
        <p:nvGraphicFramePr>
          <p:cNvPr id="15" name="Object 2"/>
          <p:cNvGraphicFramePr>
            <a:graphicFrameLocks noChangeAspect="1"/>
          </p:cNvGraphicFramePr>
          <p:nvPr/>
        </p:nvGraphicFramePr>
        <p:xfrm>
          <a:off x="5233703" y="937091"/>
          <a:ext cx="4256867" cy="3345865"/>
        </p:xfrm>
        <a:graphic>
          <a:graphicData uri="http://schemas.openxmlformats.org/presentationml/2006/ole">
            <mc:AlternateContent xmlns:mc="http://schemas.openxmlformats.org/markup-compatibility/2006">
              <mc:Choice xmlns:v="urn:schemas-microsoft-com:vml" Requires="v">
                <p:oleObj spid="_x0000_s0" name="Photo Editor 照片" r:id="rId3" imgW="7696200" imgH="5905500" progId="">
                  <p:embed/>
                </p:oleObj>
              </mc:Choice>
              <mc:Fallback>
                <p:oleObj name="Photo Editor 照片" r:id="rId3" imgW="7696200" imgH="59055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l="23392" t="6097" r="14035" b="12193"/>
                      <a:stretch>
                        <a:fillRect/>
                      </a:stretch>
                    </p:blipFill>
                    <p:spPr bwMode="auto">
                      <a:xfrm>
                        <a:off x="5233703" y="937091"/>
                        <a:ext cx="4256867" cy="3345865"/>
                      </a:xfrm>
                      <a:prstGeom prst="rect">
                        <a:avLst/>
                      </a:prstGeom>
                      <a:solidFill>
                        <a:srgbClr val="F3B712"/>
                      </a:solidFill>
                      <a:ln>
                        <a:noFill/>
                      </a:ln>
                      <a:effectLst/>
                    </p:spPr>
                  </p:pic>
                </p:oleObj>
              </mc:Fallback>
            </mc:AlternateContent>
          </a:graphicData>
        </a:graphic>
      </p:graphicFrame>
      <p:sp>
        <p:nvSpPr>
          <p:cNvPr id="26" name="Rectangle 25"/>
          <p:cNvSpPr/>
          <p:nvPr/>
        </p:nvSpPr>
        <p:spPr>
          <a:xfrm>
            <a:off x="547795" y="4383240"/>
            <a:ext cx="4383936" cy="1200329"/>
          </a:xfrm>
          <a:prstGeom prst="rect">
            <a:avLst/>
          </a:prstGeom>
        </p:spPr>
        <p:txBody>
          <a:bodyPr wrap="square">
            <a:spAutoFit/>
          </a:bodyPr>
          <a:lstStyle/>
          <a:p>
            <a:pPr defTabSz="914400"/>
            <a:r>
              <a:rPr lang="en-US" altLang="zh-CN" sz="2400" b="1" i="1" dirty="0" err="1">
                <a:solidFill>
                  <a:srgbClr val="0000FF"/>
                </a:solidFill>
                <a:ea typeface="宋体" charset="-122"/>
                <a:cs typeface="Comic Sans MS"/>
              </a:rPr>
              <a:t>E</a:t>
            </a:r>
            <a:r>
              <a:rPr lang="en-US" altLang="zh-CN" sz="2400" b="1" baseline="-25000" dirty="0" err="1">
                <a:solidFill>
                  <a:srgbClr val="0000FF"/>
                </a:solidFill>
                <a:ea typeface="宋体" charset="-122"/>
                <a:cs typeface="Comic Sans MS"/>
              </a:rPr>
              <a:t>cm</a:t>
            </a:r>
            <a:r>
              <a:rPr lang="zh-CN" altLang="en-US" sz="2400" b="1" baseline="-25000" dirty="0">
                <a:solidFill>
                  <a:srgbClr val="0000FF"/>
                </a:solidFill>
                <a:ea typeface="宋体" charset="-122"/>
                <a:cs typeface="Comic Sans MS"/>
              </a:rPr>
              <a:t> </a:t>
            </a:r>
            <a:r>
              <a:rPr lang="en-US" altLang="zh-CN" sz="2400" b="1" dirty="0">
                <a:solidFill>
                  <a:srgbClr val="0000FF"/>
                </a:solidFill>
                <a:ea typeface="宋体" charset="-122"/>
                <a:cs typeface="Comic Sans MS"/>
              </a:rPr>
              <a:t>=</a:t>
            </a:r>
            <a:r>
              <a:rPr lang="zh-CN" altLang="en-US" sz="2400" b="1" dirty="0">
                <a:solidFill>
                  <a:srgbClr val="0000FF"/>
                </a:solidFill>
                <a:ea typeface="宋体" charset="-122"/>
                <a:cs typeface="Comic Sans MS"/>
              </a:rPr>
              <a:t> </a:t>
            </a:r>
            <a:r>
              <a:rPr lang="en-US" altLang="zh-CN" sz="2400" b="1" dirty="0">
                <a:solidFill>
                  <a:srgbClr val="0000FF"/>
                </a:solidFill>
                <a:ea typeface="宋体" charset="-122"/>
                <a:cs typeface="Comic Sans MS"/>
              </a:rPr>
              <a:t>2-4.6 GeV</a:t>
            </a:r>
            <a:endParaRPr lang="en-US" altLang="zh-CN" sz="2400" b="1" dirty="0">
              <a:solidFill>
                <a:srgbClr val="0000FF"/>
              </a:solidFill>
              <a:ea typeface="宋体" charset="-122"/>
              <a:cs typeface="Comic Sans MS"/>
            </a:endParaRPr>
          </a:p>
          <a:p>
            <a:pPr defTabSz="914400"/>
            <a:r>
              <a:rPr lang="en-US" altLang="zh-CN" sz="2400" b="1" i="1" dirty="0">
                <a:solidFill>
                  <a:srgbClr val="0000FF"/>
                </a:solidFill>
                <a:ea typeface="宋体" charset="-122"/>
                <a:cs typeface="Comic Sans MS"/>
              </a:rPr>
              <a:t>L</a:t>
            </a:r>
            <a:r>
              <a:rPr lang="zh-CN" altLang="en-US" sz="2400" b="1" i="1" dirty="0">
                <a:solidFill>
                  <a:srgbClr val="0000FF"/>
                </a:solidFill>
                <a:ea typeface="宋体" charset="-122"/>
                <a:cs typeface="Comic Sans MS"/>
              </a:rPr>
              <a:t> </a:t>
            </a:r>
            <a:r>
              <a:rPr lang="en-US" altLang="zh-CN" sz="2400" b="1" dirty="0">
                <a:solidFill>
                  <a:srgbClr val="0000FF"/>
                </a:solidFill>
                <a:ea typeface="宋体" charset="-122"/>
                <a:cs typeface="Comic Sans MS"/>
              </a:rPr>
              <a:t>=</a:t>
            </a:r>
            <a:r>
              <a:rPr lang="zh-CN" altLang="en-US" sz="2400" b="1" dirty="0">
                <a:solidFill>
                  <a:srgbClr val="0000FF"/>
                </a:solidFill>
                <a:ea typeface="宋体" charset="-122"/>
                <a:cs typeface="Comic Sans MS"/>
              </a:rPr>
              <a:t> </a:t>
            </a:r>
            <a:r>
              <a:rPr lang="en-US" altLang="zh-CN" sz="2400" b="1" dirty="0">
                <a:solidFill>
                  <a:srgbClr val="0000FF"/>
                </a:solidFill>
                <a:ea typeface="宋体" charset="-122"/>
                <a:cs typeface="Comic Sans MS"/>
              </a:rPr>
              <a:t>0.7</a:t>
            </a:r>
            <a:r>
              <a:rPr lang="en-US" altLang="zh-CN" sz="2400" b="1" dirty="0">
                <a:solidFill>
                  <a:srgbClr val="0000FF"/>
                </a:solidFill>
                <a:latin typeface="Calibri" charset="0"/>
                <a:cs typeface="Times New Roman" panose="02020603050405020304" pitchFamily="18" charset="0"/>
              </a:rPr>
              <a:t>×</a:t>
            </a:r>
            <a:r>
              <a:rPr lang="en-US" altLang="zh-CN" sz="2400" b="1" dirty="0">
                <a:solidFill>
                  <a:srgbClr val="0000FF"/>
                </a:solidFill>
                <a:ea typeface="宋体" charset="-122"/>
                <a:cs typeface="Comic Sans MS"/>
              </a:rPr>
              <a:t>10</a:t>
            </a:r>
            <a:r>
              <a:rPr lang="en-US" altLang="zh-CN" sz="2400" b="1" baseline="30000" dirty="0">
                <a:solidFill>
                  <a:srgbClr val="0000FF"/>
                </a:solidFill>
                <a:ea typeface="宋体" charset="-122"/>
                <a:cs typeface="Comic Sans MS"/>
              </a:rPr>
              <a:t>33</a:t>
            </a:r>
            <a:r>
              <a:rPr lang="en-US" altLang="zh-CN" sz="2400" b="1" dirty="0">
                <a:solidFill>
                  <a:srgbClr val="0000FF"/>
                </a:solidFill>
                <a:ea typeface="宋体" charset="-122"/>
                <a:cs typeface="Comic Sans MS"/>
              </a:rPr>
              <a:t>/cm</a:t>
            </a:r>
            <a:r>
              <a:rPr lang="en-US" altLang="zh-CN" sz="2400" b="1" baseline="30000" dirty="0">
                <a:solidFill>
                  <a:srgbClr val="0000FF"/>
                </a:solidFill>
                <a:ea typeface="宋体" charset="-122"/>
                <a:cs typeface="Comic Sans MS"/>
              </a:rPr>
              <a:t>2</a:t>
            </a:r>
            <a:r>
              <a:rPr lang="en-US" altLang="zh-CN" sz="2400" b="1" dirty="0">
                <a:solidFill>
                  <a:srgbClr val="0000FF"/>
                </a:solidFill>
                <a:ea typeface="宋体" charset="-122"/>
                <a:cs typeface="Comic Sans MS"/>
              </a:rPr>
              <a:t>s at 1.89 GeV</a:t>
            </a:r>
            <a:endParaRPr lang="en-US" altLang="zh-CN" sz="2400" b="1" dirty="0">
              <a:solidFill>
                <a:srgbClr val="0000FF"/>
              </a:solidFill>
              <a:ea typeface="宋体" charset="-122"/>
              <a:cs typeface="Comic Sans MS"/>
            </a:endParaRPr>
          </a:p>
          <a:p>
            <a:pPr defTabSz="914400"/>
            <a:r>
              <a:rPr lang="en-US" altLang="zh-CN" sz="2400" b="1" i="1" dirty="0" err="1">
                <a:solidFill>
                  <a:srgbClr val="0000FF"/>
                </a:solidFill>
                <a:latin typeface="Symbol" charset="0"/>
              </a:rPr>
              <a:t>s</a:t>
            </a:r>
            <a:r>
              <a:rPr lang="en-US" altLang="zh-CN" sz="2400" b="1" baseline="-25000" dirty="0" err="1">
                <a:solidFill>
                  <a:srgbClr val="0000FF"/>
                </a:solidFill>
                <a:latin typeface="Symbol" charset="0"/>
              </a:rPr>
              <a:t>E</a:t>
            </a:r>
            <a:r>
              <a:rPr lang="en-US" altLang="zh-CN" sz="2400" b="1" dirty="0">
                <a:solidFill>
                  <a:srgbClr val="0000FF"/>
                </a:solidFill>
                <a:latin typeface="Symbol" charset="0"/>
              </a:rPr>
              <a:t> </a:t>
            </a:r>
            <a:r>
              <a:rPr lang="en-US" altLang="zh-CN" sz="2400" b="1" dirty="0">
                <a:solidFill>
                  <a:srgbClr val="0000FF"/>
                </a:solidFill>
                <a:ea typeface="宋体" charset="-122"/>
                <a:cs typeface="Comic Sans MS"/>
              </a:rPr>
              <a:t>=</a:t>
            </a:r>
            <a:r>
              <a:rPr lang="en-US" altLang="zh-CN" sz="2400" b="1" dirty="0">
                <a:solidFill>
                  <a:srgbClr val="0000FF"/>
                </a:solidFill>
                <a:latin typeface="Symbol" charset="0"/>
              </a:rPr>
              <a:t> </a:t>
            </a:r>
            <a:r>
              <a:rPr lang="en-US" altLang="zh-CN" sz="2400" b="1" dirty="0">
                <a:solidFill>
                  <a:srgbClr val="0000FF"/>
                </a:solidFill>
                <a:latin typeface="Calibri" charset="0"/>
                <a:cs typeface="Times New Roman" panose="02020603050405020304" pitchFamily="18" charset="0"/>
              </a:rPr>
              <a:t>5.16×10</a:t>
            </a:r>
            <a:r>
              <a:rPr lang="en-US" altLang="zh-CN" sz="2400" b="1" baseline="30000" dirty="0">
                <a:solidFill>
                  <a:srgbClr val="0000FF"/>
                </a:solidFill>
                <a:latin typeface="Calibri" charset="0"/>
                <a:cs typeface="Times New Roman" panose="02020603050405020304" pitchFamily="18" charset="0"/>
              </a:rPr>
              <a:t>-4</a:t>
            </a:r>
            <a:r>
              <a:rPr lang="en-US" altLang="zh-CN" sz="2400" b="1" dirty="0">
                <a:solidFill>
                  <a:srgbClr val="0000FF"/>
                </a:solidFill>
                <a:latin typeface="Calibri" charset="0"/>
                <a:ea typeface="华文新魏" charset="0"/>
                <a:cs typeface="华文新魏" charset="0"/>
              </a:rPr>
              <a:t>    </a:t>
            </a:r>
            <a:endParaRPr lang="en-US" altLang="zh-CN" sz="2400" b="1" dirty="0">
              <a:solidFill>
                <a:srgbClr val="0000FF"/>
              </a:solidFill>
              <a:latin typeface="Calibri" charset="0"/>
              <a:ea typeface="华文新魏" charset="0"/>
              <a:cs typeface="华文新魏" charset="0"/>
            </a:endParaRPr>
          </a:p>
        </p:txBody>
      </p:sp>
      <p:sp>
        <p:nvSpPr>
          <p:cNvPr id="9" name="Rectangle 8"/>
          <p:cNvSpPr/>
          <p:nvPr/>
        </p:nvSpPr>
        <p:spPr>
          <a:xfrm>
            <a:off x="4791212" y="4559588"/>
            <a:ext cx="2448718" cy="969561"/>
          </a:xfrm>
          <a:prstGeom prst="rect">
            <a:avLst/>
          </a:prstGeom>
        </p:spPr>
        <p:txBody>
          <a:bodyPr wrap="square">
            <a:spAutoFit/>
          </a:bodyPr>
          <a:lstStyle/>
          <a:p>
            <a:pPr marL="342900" indent="-342900">
              <a:spcBef>
                <a:spcPts val="600"/>
              </a:spcBef>
            </a:pPr>
            <a:r>
              <a:rPr lang="en-US" altLang="zh-CN" dirty="0">
                <a:solidFill>
                  <a:srgbClr val="FF0000"/>
                </a:solidFill>
                <a:cs typeface="Times CY"/>
              </a:rPr>
              <a:t>Drift chamber (MDC)</a:t>
            </a:r>
            <a:endParaRPr lang="en-US" altLang="zh-CN" dirty="0">
              <a:solidFill>
                <a:srgbClr val="FF0000"/>
              </a:solidFill>
              <a:cs typeface="Times CY"/>
            </a:endParaRPr>
          </a:p>
          <a:p>
            <a:pPr marL="342900" indent="-342900">
              <a:lnSpc>
                <a:spcPct val="80000"/>
              </a:lnSpc>
              <a:spcBef>
                <a:spcPts val="600"/>
              </a:spcBef>
            </a:pPr>
            <a:r>
              <a:rPr lang="en-US" altLang="zh-CN" dirty="0" err="1">
                <a:solidFill>
                  <a:srgbClr val="1612FF"/>
                </a:solidFill>
                <a:latin typeface="Symbol" pitchFamily="18" charset="2"/>
                <a:cs typeface="Symbol" pitchFamily="18" charset="2"/>
              </a:rPr>
              <a:t>s</a:t>
            </a:r>
            <a:r>
              <a:rPr lang="en-US" altLang="zh-CN" baseline="-25000" dirty="0" err="1">
                <a:solidFill>
                  <a:srgbClr val="1612FF"/>
                </a:solidFill>
                <a:cs typeface="Times CY"/>
              </a:rPr>
              <a:t>xy</a:t>
            </a:r>
            <a:r>
              <a:rPr lang="en-US" altLang="zh-CN" dirty="0">
                <a:solidFill>
                  <a:srgbClr val="1612FF"/>
                </a:solidFill>
                <a:cs typeface="Times CY"/>
              </a:rPr>
              <a:t>=130 </a:t>
            </a:r>
            <a:r>
              <a:rPr lang="en-US" altLang="zh-CN" dirty="0">
                <a:solidFill>
                  <a:srgbClr val="1612FF"/>
                </a:solidFill>
                <a:latin typeface="Symbol" pitchFamily="18" charset="2"/>
                <a:cs typeface="Symbol" pitchFamily="18" charset="2"/>
              </a:rPr>
              <a:t>m</a:t>
            </a:r>
            <a:r>
              <a:rPr lang="en-US" altLang="zh-CN" dirty="0">
                <a:solidFill>
                  <a:srgbClr val="1612FF"/>
                </a:solidFill>
                <a:cs typeface="Times CY"/>
              </a:rPr>
              <a:t>m, </a:t>
            </a:r>
            <a:r>
              <a:rPr lang="en-US" altLang="zh-CN" dirty="0" err="1">
                <a:solidFill>
                  <a:srgbClr val="1612FF"/>
                </a:solidFill>
                <a:cs typeface="Times CY"/>
              </a:rPr>
              <a:t>dE</a:t>
            </a:r>
            <a:r>
              <a:rPr lang="en-US" altLang="zh-CN" dirty="0">
                <a:solidFill>
                  <a:srgbClr val="1612FF"/>
                </a:solidFill>
                <a:cs typeface="Times CY"/>
              </a:rPr>
              <a:t>/dx~6%</a:t>
            </a:r>
            <a:endParaRPr lang="en-US" altLang="zh-CN" dirty="0">
              <a:solidFill>
                <a:srgbClr val="1612FF"/>
              </a:solidFill>
              <a:cs typeface="Times CY"/>
            </a:endParaRPr>
          </a:p>
          <a:p>
            <a:pPr marL="342900" indent="-342900">
              <a:lnSpc>
                <a:spcPct val="80000"/>
              </a:lnSpc>
              <a:spcBef>
                <a:spcPts val="600"/>
              </a:spcBef>
            </a:pPr>
            <a:r>
              <a:rPr lang="en-US" altLang="zh-CN" dirty="0" err="1">
                <a:solidFill>
                  <a:srgbClr val="1612FF"/>
                </a:solidFill>
                <a:latin typeface="Symbol" pitchFamily="18" charset="2"/>
                <a:cs typeface="Symbol" pitchFamily="18" charset="2"/>
              </a:rPr>
              <a:t>s</a:t>
            </a:r>
            <a:r>
              <a:rPr lang="en-US" altLang="zh-CN" baseline="-25000" dirty="0" err="1">
                <a:solidFill>
                  <a:srgbClr val="1612FF"/>
                </a:solidFill>
                <a:cs typeface="Times CY"/>
              </a:rPr>
              <a:t>p</a:t>
            </a:r>
            <a:r>
              <a:rPr lang="en-US" altLang="zh-CN" dirty="0">
                <a:solidFill>
                  <a:srgbClr val="1612FF"/>
                </a:solidFill>
                <a:cs typeface="Times CY"/>
              </a:rPr>
              <a:t>/p = 0.6% at 1 GeV</a:t>
            </a:r>
            <a:endParaRPr lang="en-US" altLang="zh-CN" dirty="0">
              <a:solidFill>
                <a:srgbClr val="1612FF"/>
              </a:solidFill>
              <a:cs typeface="Times CY"/>
            </a:endParaRPr>
          </a:p>
        </p:txBody>
      </p:sp>
      <p:sp>
        <p:nvSpPr>
          <p:cNvPr id="10" name="Rectangle 9"/>
          <p:cNvSpPr/>
          <p:nvPr/>
        </p:nvSpPr>
        <p:spPr>
          <a:xfrm>
            <a:off x="4791211" y="5876281"/>
            <a:ext cx="4192948" cy="873509"/>
          </a:xfrm>
          <a:prstGeom prst="rect">
            <a:avLst/>
          </a:prstGeom>
        </p:spPr>
        <p:txBody>
          <a:bodyPr wrap="square">
            <a:spAutoFit/>
          </a:bodyPr>
          <a:lstStyle/>
          <a:p>
            <a:pPr marL="342900" indent="-342900">
              <a:spcBef>
                <a:spcPts val="600"/>
              </a:spcBef>
            </a:pPr>
            <a:r>
              <a:rPr lang="en-GB" altLang="zh-CN" dirty="0">
                <a:solidFill>
                  <a:srgbClr val="FF0000"/>
                </a:solidFill>
                <a:latin typeface="Calibri" charset="0"/>
              </a:rPr>
              <a:t>Time-of-flight (TOF)</a:t>
            </a:r>
            <a:endParaRPr lang="en-GB" altLang="zh-CN" dirty="0">
              <a:solidFill>
                <a:srgbClr val="FF0000"/>
              </a:solidFill>
              <a:latin typeface="Calibri" charset="0"/>
            </a:endParaRPr>
          </a:p>
          <a:p>
            <a:pPr marL="342900" indent="-342900">
              <a:lnSpc>
                <a:spcPts val="1260"/>
              </a:lnSpc>
              <a:spcBef>
                <a:spcPts val="600"/>
              </a:spcBef>
            </a:pPr>
            <a:r>
              <a:rPr lang="en-GB" altLang="zh-CN" dirty="0">
                <a:solidFill>
                  <a:srgbClr val="1612FF"/>
                </a:solidFill>
                <a:latin typeface="Calibri" charset="0"/>
              </a:rPr>
              <a:t>Plastic scintillator </a:t>
            </a:r>
            <a:r>
              <a:rPr lang="en-GB" altLang="zh-CN" dirty="0" err="1">
                <a:solidFill>
                  <a:srgbClr val="1612FF"/>
                </a:solidFill>
                <a:latin typeface="Symbol" charset="0"/>
              </a:rPr>
              <a:t>s</a:t>
            </a:r>
            <a:r>
              <a:rPr lang="en-GB" altLang="zh-CN" baseline="-25000" dirty="0" err="1">
                <a:solidFill>
                  <a:srgbClr val="1612FF"/>
                </a:solidFill>
                <a:latin typeface="Symbol" charset="0"/>
              </a:rPr>
              <a:t>T</a:t>
            </a:r>
            <a:r>
              <a:rPr lang="en-GB" altLang="zh-CN" dirty="0">
                <a:solidFill>
                  <a:srgbClr val="1612FF"/>
                </a:solidFill>
                <a:latin typeface="Symbol" charset="0"/>
              </a:rPr>
              <a:t>(</a:t>
            </a:r>
            <a:r>
              <a:rPr lang="en-GB" altLang="zh-CN" dirty="0">
                <a:solidFill>
                  <a:srgbClr val="1612FF"/>
                </a:solidFill>
                <a:latin typeface="Calibri" charset="0"/>
              </a:rPr>
              <a:t>barrel):   105 </a:t>
            </a:r>
            <a:r>
              <a:rPr lang="en-GB" altLang="zh-CN" dirty="0" err="1">
                <a:solidFill>
                  <a:srgbClr val="1612FF"/>
                </a:solidFill>
                <a:latin typeface="Calibri" charset="0"/>
              </a:rPr>
              <a:t>ps</a:t>
            </a:r>
            <a:endParaRPr lang="en-GB" altLang="zh-CN" dirty="0">
              <a:solidFill>
                <a:srgbClr val="1612FF"/>
              </a:solidFill>
              <a:latin typeface="Calibri" charset="0"/>
            </a:endParaRPr>
          </a:p>
          <a:p>
            <a:pPr marL="342900" indent="-342900">
              <a:lnSpc>
                <a:spcPts val="1260"/>
              </a:lnSpc>
              <a:spcBef>
                <a:spcPts val="600"/>
              </a:spcBef>
            </a:pPr>
            <a:r>
              <a:rPr lang="en-GB" altLang="zh-CN" dirty="0">
                <a:solidFill>
                  <a:srgbClr val="1612FF"/>
                </a:solidFill>
              </a:rPr>
              <a:t>MRPC</a:t>
            </a:r>
            <a:r>
              <a:rPr lang="zh-CN" altLang="en-US" dirty="0">
                <a:solidFill>
                  <a:srgbClr val="1612FF"/>
                </a:solidFill>
              </a:rPr>
              <a:t> </a:t>
            </a:r>
            <a:r>
              <a:rPr lang="en-GB" altLang="zh-CN" dirty="0" err="1">
                <a:solidFill>
                  <a:srgbClr val="1612FF"/>
                </a:solidFill>
                <a:latin typeface="Symbol" charset="0"/>
              </a:rPr>
              <a:t>s</a:t>
            </a:r>
            <a:r>
              <a:rPr lang="en-GB" altLang="zh-CN" baseline="-25000" dirty="0" err="1">
                <a:solidFill>
                  <a:srgbClr val="1612FF"/>
                </a:solidFill>
                <a:latin typeface="Symbol" charset="0"/>
              </a:rPr>
              <a:t>T</a:t>
            </a:r>
            <a:r>
              <a:rPr lang="en-GB" altLang="zh-CN" dirty="0">
                <a:solidFill>
                  <a:srgbClr val="1612FF"/>
                </a:solidFill>
                <a:latin typeface="Symbol" charset="0"/>
              </a:rPr>
              <a:t>(</a:t>
            </a:r>
            <a:r>
              <a:rPr lang="en-GB" altLang="zh-CN" dirty="0">
                <a:solidFill>
                  <a:srgbClr val="1612FF"/>
                </a:solidFill>
              </a:rPr>
              <a:t>endcap): 70 </a:t>
            </a:r>
            <a:r>
              <a:rPr lang="en-GB" altLang="zh-CN" dirty="0" err="1">
                <a:solidFill>
                  <a:srgbClr val="1612FF"/>
                </a:solidFill>
              </a:rPr>
              <a:t>ps</a:t>
            </a:r>
            <a:endParaRPr lang="en-GB" altLang="zh-CN" dirty="0">
              <a:solidFill>
                <a:srgbClr val="1612FF"/>
              </a:solidFill>
            </a:endParaRPr>
          </a:p>
        </p:txBody>
      </p:sp>
      <p:sp>
        <p:nvSpPr>
          <p:cNvPr id="11" name="Rectangle 10"/>
          <p:cNvSpPr/>
          <p:nvPr/>
        </p:nvSpPr>
        <p:spPr>
          <a:xfrm>
            <a:off x="7329266" y="4520335"/>
            <a:ext cx="2618400" cy="1600118"/>
          </a:xfrm>
          <a:prstGeom prst="rect">
            <a:avLst/>
          </a:prstGeom>
        </p:spPr>
        <p:txBody>
          <a:bodyPr wrap="square">
            <a:spAutoFit/>
          </a:bodyPr>
          <a:lstStyle/>
          <a:p>
            <a:pPr marL="342900" indent="-342900">
              <a:spcBef>
                <a:spcPts val="600"/>
              </a:spcBef>
            </a:pPr>
            <a:r>
              <a:rPr lang="en-GB" altLang="zh-CN" dirty="0">
                <a:solidFill>
                  <a:srgbClr val="FF0000"/>
                </a:solidFill>
                <a:latin typeface="Calibri" charset="0"/>
              </a:rPr>
              <a:t>ECAL calorimeter </a:t>
            </a:r>
            <a:endParaRPr lang="en-GB" altLang="zh-CN" dirty="0">
              <a:solidFill>
                <a:srgbClr val="FF0000"/>
              </a:solidFill>
              <a:latin typeface="Calibri" charset="0"/>
            </a:endParaRPr>
          </a:p>
          <a:p>
            <a:pPr marL="342900" indent="-342900">
              <a:lnSpc>
                <a:spcPts val="1260"/>
              </a:lnSpc>
              <a:spcBef>
                <a:spcPts val="600"/>
              </a:spcBef>
            </a:pPr>
            <a:r>
              <a:rPr lang="en-GB" altLang="zh-CN" dirty="0" err="1">
                <a:solidFill>
                  <a:srgbClr val="1612FF"/>
                </a:solidFill>
              </a:rPr>
              <a:t>CsI</a:t>
            </a:r>
            <a:r>
              <a:rPr lang="en-GB" altLang="zh-CN" dirty="0">
                <a:solidFill>
                  <a:srgbClr val="1612FF"/>
                </a:solidFill>
              </a:rPr>
              <a:t>(Tl): L=28 cm</a:t>
            </a:r>
            <a:r>
              <a:rPr lang="en-GB" altLang="zh-CN" dirty="0">
                <a:solidFill>
                  <a:srgbClr val="1612FF"/>
                </a:solidFill>
                <a:sym typeface="Wingdings"/>
              </a:rPr>
              <a:t> (15X</a:t>
            </a:r>
            <a:r>
              <a:rPr lang="en-GB" altLang="zh-CN" baseline="-25000" dirty="0">
                <a:solidFill>
                  <a:srgbClr val="1612FF"/>
                </a:solidFill>
                <a:sym typeface="Wingdings"/>
              </a:rPr>
              <a:t>0</a:t>
            </a:r>
            <a:r>
              <a:rPr lang="en-GB" altLang="zh-CN" dirty="0">
                <a:solidFill>
                  <a:srgbClr val="1612FF"/>
                </a:solidFill>
                <a:sym typeface="Wingdings"/>
              </a:rPr>
              <a:t>)</a:t>
            </a:r>
            <a:endParaRPr lang="en-GB" altLang="zh-CN" dirty="0">
              <a:solidFill>
                <a:srgbClr val="1612FF"/>
              </a:solidFill>
              <a:sym typeface="Wingdings"/>
            </a:endParaRPr>
          </a:p>
          <a:p>
            <a:pPr marL="342900" indent="-342900">
              <a:lnSpc>
                <a:spcPts val="1260"/>
              </a:lnSpc>
              <a:spcBef>
                <a:spcPts val="600"/>
              </a:spcBef>
            </a:pPr>
            <a:r>
              <a:rPr lang="en-GB" altLang="zh-CN" dirty="0">
                <a:solidFill>
                  <a:srgbClr val="1612FF"/>
                </a:solidFill>
                <a:sym typeface="Wingdings"/>
              </a:rPr>
              <a:t>Energy range: 0.02-2GeV</a:t>
            </a:r>
            <a:endParaRPr lang="en-GB" altLang="zh-CN" dirty="0">
              <a:solidFill>
                <a:srgbClr val="1612FF"/>
              </a:solidFill>
              <a:sym typeface="Wingdings"/>
            </a:endParaRPr>
          </a:p>
          <a:p>
            <a:pPr marL="342900" indent="-342900">
              <a:lnSpc>
                <a:spcPts val="1260"/>
              </a:lnSpc>
              <a:spcBef>
                <a:spcPts val="600"/>
              </a:spcBef>
            </a:pPr>
            <a:r>
              <a:rPr lang="en-GB" altLang="zh-CN" dirty="0">
                <a:solidFill>
                  <a:srgbClr val="1612FF"/>
                </a:solidFill>
                <a:sym typeface="Wingdings"/>
              </a:rPr>
              <a:t>At 1 GeV   </a:t>
            </a:r>
            <a:r>
              <a:rPr lang="en-US" altLang="zh-CN" dirty="0" err="1">
                <a:solidFill>
                  <a:srgbClr val="1612FF"/>
                </a:solidFill>
                <a:latin typeface="Symbol" charset="0"/>
              </a:rPr>
              <a:t>s</a:t>
            </a:r>
            <a:r>
              <a:rPr lang="en-US" altLang="zh-CN" baseline="-25000" dirty="0" err="1">
                <a:solidFill>
                  <a:srgbClr val="1612FF"/>
                </a:solidFill>
                <a:latin typeface="Calibri" charset="0"/>
              </a:rPr>
              <a:t>E</a:t>
            </a:r>
            <a:r>
              <a:rPr lang="en-US" altLang="zh-CN" baseline="-25000" dirty="0">
                <a:solidFill>
                  <a:srgbClr val="1612FF"/>
                </a:solidFill>
                <a:latin typeface="Calibri" charset="0"/>
              </a:rPr>
              <a:t> </a:t>
            </a:r>
            <a:r>
              <a:rPr lang="en-US" altLang="zh-CN" dirty="0">
                <a:solidFill>
                  <a:srgbClr val="1612FF"/>
                </a:solidFill>
                <a:latin typeface="Calibri" charset="0"/>
              </a:rPr>
              <a:t>(%)</a:t>
            </a:r>
            <a:r>
              <a:rPr lang="en-US" altLang="zh-CN" baseline="-25000" dirty="0">
                <a:solidFill>
                  <a:srgbClr val="1612FF"/>
                </a:solidFill>
                <a:latin typeface="Calibri" charset="0"/>
              </a:rPr>
              <a:t>  </a:t>
            </a:r>
            <a:r>
              <a:rPr lang="en-US" altLang="zh-CN" dirty="0" err="1">
                <a:solidFill>
                  <a:srgbClr val="1612FF"/>
                </a:solidFill>
                <a:latin typeface="Symbol" charset="0"/>
              </a:rPr>
              <a:t>s</a:t>
            </a:r>
            <a:r>
              <a:rPr lang="en-US" altLang="zh-CN" baseline="-25000" dirty="0" err="1">
                <a:solidFill>
                  <a:srgbClr val="1612FF"/>
                </a:solidFill>
                <a:latin typeface="Calibri" charset="0"/>
              </a:rPr>
              <a:t>l</a:t>
            </a:r>
            <a:r>
              <a:rPr lang="en-US" altLang="zh-CN" dirty="0">
                <a:solidFill>
                  <a:srgbClr val="1612FF"/>
                </a:solidFill>
                <a:latin typeface="Calibri" charset="0"/>
              </a:rPr>
              <a:t>(mm)</a:t>
            </a:r>
            <a:endParaRPr lang="en-GB" altLang="zh-CN" dirty="0">
              <a:solidFill>
                <a:srgbClr val="1612FF"/>
              </a:solidFill>
            </a:endParaRPr>
          </a:p>
          <a:p>
            <a:pPr marL="342900" indent="-342900">
              <a:lnSpc>
                <a:spcPts val="1260"/>
              </a:lnSpc>
              <a:spcBef>
                <a:spcPts val="600"/>
              </a:spcBef>
            </a:pPr>
            <a:r>
              <a:rPr lang="en-US" altLang="zh-CN" dirty="0">
                <a:solidFill>
                  <a:srgbClr val="1612FF"/>
                </a:solidFill>
              </a:rPr>
              <a:t>Barrel:       </a:t>
            </a:r>
            <a:r>
              <a:rPr lang="en-GB" altLang="zh-CN" dirty="0">
                <a:solidFill>
                  <a:srgbClr val="1612FF"/>
                </a:solidFill>
                <a:latin typeface="Calibri" charset="0"/>
              </a:rPr>
              <a:t>2.5       6.1</a:t>
            </a:r>
            <a:endParaRPr lang="en-GB" altLang="zh-CN" dirty="0">
              <a:solidFill>
                <a:srgbClr val="1612FF"/>
              </a:solidFill>
              <a:latin typeface="Calibri" charset="0"/>
            </a:endParaRPr>
          </a:p>
          <a:p>
            <a:pPr marL="342900" indent="-342900">
              <a:lnSpc>
                <a:spcPts val="1260"/>
              </a:lnSpc>
              <a:spcBef>
                <a:spcPts val="600"/>
              </a:spcBef>
            </a:pPr>
            <a:r>
              <a:rPr lang="en-GB" altLang="zh-CN" dirty="0">
                <a:solidFill>
                  <a:srgbClr val="1612FF"/>
                </a:solidFill>
                <a:cs typeface="Symbol" pitchFamily="18" charset="2"/>
              </a:rPr>
              <a:t>Endcap</a:t>
            </a:r>
            <a:r>
              <a:rPr lang="en-GB" altLang="zh-CN" dirty="0">
                <a:solidFill>
                  <a:srgbClr val="1612FF"/>
                </a:solidFill>
                <a:latin typeface="Calibri" charset="0"/>
              </a:rPr>
              <a:t>:     5          9 </a:t>
            </a:r>
            <a:endParaRPr lang="en-GB" altLang="zh-CN" dirty="0">
              <a:solidFill>
                <a:srgbClr val="1612FF"/>
              </a:solidFill>
              <a:latin typeface="Calibri" charset="0"/>
            </a:endParaRPr>
          </a:p>
        </p:txBody>
      </p:sp>
      <p:sp>
        <p:nvSpPr>
          <p:cNvPr id="12" name="Rectangle 11"/>
          <p:cNvSpPr/>
          <p:nvPr/>
        </p:nvSpPr>
        <p:spPr>
          <a:xfrm>
            <a:off x="9870362" y="4534288"/>
            <a:ext cx="2439808" cy="1366528"/>
          </a:xfrm>
          <a:prstGeom prst="rect">
            <a:avLst/>
          </a:prstGeom>
        </p:spPr>
        <p:txBody>
          <a:bodyPr wrap="square">
            <a:spAutoFit/>
          </a:bodyPr>
          <a:lstStyle/>
          <a:p>
            <a:r>
              <a:rPr lang="en-US" altLang="zh-CN" dirty="0">
                <a:solidFill>
                  <a:srgbClr val="FF0000"/>
                </a:solidFill>
                <a:latin typeface="Calibri" charset="0"/>
              </a:rPr>
              <a:t>Muon counter</a:t>
            </a:r>
            <a:endParaRPr lang="en-US" altLang="zh-CN" dirty="0">
              <a:solidFill>
                <a:srgbClr val="FF0000"/>
              </a:solidFill>
              <a:latin typeface="Calibri" charset="0"/>
            </a:endParaRPr>
          </a:p>
          <a:p>
            <a:pPr>
              <a:lnSpc>
                <a:spcPct val="90000"/>
              </a:lnSpc>
            </a:pPr>
            <a:r>
              <a:rPr lang="en-US" altLang="zh-CN" dirty="0">
                <a:solidFill>
                  <a:srgbClr val="0000FF"/>
                </a:solidFill>
                <a:latin typeface="Calibri" charset="0"/>
              </a:rPr>
              <a:t>Resistive plate chamber  </a:t>
            </a:r>
            <a:endParaRPr lang="en-US" altLang="zh-CN" dirty="0">
              <a:solidFill>
                <a:srgbClr val="0000FF"/>
              </a:solidFill>
              <a:latin typeface="Calibri" charset="0"/>
            </a:endParaRPr>
          </a:p>
          <a:p>
            <a:pPr>
              <a:lnSpc>
                <a:spcPct val="90000"/>
              </a:lnSpc>
            </a:pPr>
            <a:r>
              <a:rPr lang="en-US" altLang="zh-CN" dirty="0">
                <a:solidFill>
                  <a:srgbClr val="0000FF"/>
                </a:solidFill>
                <a:latin typeface="Calibri" charset="0"/>
              </a:rPr>
              <a:t>Barrel: 9 layers</a:t>
            </a:r>
            <a:endParaRPr lang="en-US" altLang="zh-CN" dirty="0">
              <a:solidFill>
                <a:srgbClr val="0000FF"/>
              </a:solidFill>
              <a:latin typeface="Calibri" charset="0"/>
            </a:endParaRPr>
          </a:p>
          <a:p>
            <a:pPr>
              <a:lnSpc>
                <a:spcPct val="90000"/>
              </a:lnSpc>
            </a:pPr>
            <a:r>
              <a:rPr lang="en-US" altLang="zh-CN" dirty="0">
                <a:solidFill>
                  <a:srgbClr val="0000FF"/>
                </a:solidFill>
                <a:latin typeface="Calibri" charset="0"/>
              </a:rPr>
              <a:t>Endcaps: 8 layers</a:t>
            </a:r>
            <a:endParaRPr lang="en-US" altLang="zh-CN" dirty="0">
              <a:solidFill>
                <a:srgbClr val="0000FF"/>
              </a:solidFill>
              <a:latin typeface="Calibri" charset="0"/>
            </a:endParaRPr>
          </a:p>
          <a:p>
            <a:pPr>
              <a:lnSpc>
                <a:spcPct val="90000"/>
              </a:lnSpc>
            </a:pPr>
            <a:r>
              <a:rPr lang="en-US" altLang="zh-CN" dirty="0" err="1">
                <a:solidFill>
                  <a:srgbClr val="0000FF"/>
                </a:solidFill>
                <a:latin typeface="Symbol" charset="0"/>
              </a:rPr>
              <a:t>s</a:t>
            </a:r>
            <a:r>
              <a:rPr lang="en-US" altLang="zh-CN" baseline="-25000" dirty="0" err="1">
                <a:solidFill>
                  <a:srgbClr val="0000FF"/>
                </a:solidFill>
                <a:latin typeface="Calibri" charset="0"/>
              </a:rPr>
              <a:t>spatial</a:t>
            </a:r>
            <a:r>
              <a:rPr lang="en-US" altLang="zh-CN" dirty="0">
                <a:solidFill>
                  <a:srgbClr val="0000FF"/>
                </a:solidFill>
                <a:latin typeface="Calibri" charset="0"/>
              </a:rPr>
              <a:t>: 1.48 cm</a:t>
            </a:r>
            <a:endParaRPr lang="en-US" dirty="0"/>
          </a:p>
        </p:txBody>
      </p:sp>
      <p:sp>
        <p:nvSpPr>
          <p:cNvPr id="21" name="Text Box 13"/>
          <p:cNvSpPr txBox="1">
            <a:spLocks noChangeArrowheads="1"/>
          </p:cNvSpPr>
          <p:nvPr/>
        </p:nvSpPr>
        <p:spPr bwMode="auto">
          <a:xfrm>
            <a:off x="478800" y="5644600"/>
            <a:ext cx="4383936" cy="1200329"/>
          </a:xfrm>
          <a:prstGeom prst="rect">
            <a:avLst/>
          </a:prstGeom>
          <a:noFill/>
          <a:ln>
            <a:noFill/>
          </a:ln>
          <a:effectLst/>
        </p:spPr>
        <p:txBody>
          <a:bodyPr wrap="square">
            <a:spAutoFit/>
          </a:bodyPr>
          <a:lstStyle>
            <a:lvl1pPr eaLnBrk="0" hangingPunct="0">
              <a:defRPr b="1">
                <a:solidFill>
                  <a:schemeClr val="tx1"/>
                </a:solidFill>
                <a:latin typeface="Times New Roman" panose="02020603050405020304" pitchFamily="18" charset="0"/>
                <a:ea typeface="宋体" charset="0"/>
                <a:cs typeface="宋体" charset="0"/>
              </a:defRPr>
            </a:lvl1pPr>
            <a:lvl2pPr marL="742950" indent="-285750" eaLnBrk="0" hangingPunct="0">
              <a:defRPr b="1">
                <a:solidFill>
                  <a:schemeClr val="tx1"/>
                </a:solidFill>
                <a:latin typeface="Times New Roman" panose="02020603050405020304" pitchFamily="18" charset="0"/>
                <a:ea typeface="宋体" charset="0"/>
                <a:cs typeface="宋体" charset="0"/>
              </a:defRPr>
            </a:lvl2pPr>
            <a:lvl3pPr marL="1143000" indent="-228600" eaLnBrk="0" hangingPunct="0">
              <a:defRPr b="1">
                <a:solidFill>
                  <a:schemeClr val="tx1"/>
                </a:solidFill>
                <a:latin typeface="Times New Roman" panose="02020603050405020304" pitchFamily="18" charset="0"/>
                <a:ea typeface="宋体" charset="0"/>
                <a:cs typeface="宋体" charset="0"/>
              </a:defRPr>
            </a:lvl3pPr>
            <a:lvl4pPr marL="1600200" indent="-228600" eaLnBrk="0" hangingPunct="0">
              <a:defRPr b="1">
                <a:solidFill>
                  <a:schemeClr val="tx1"/>
                </a:solidFill>
                <a:latin typeface="Times New Roman" panose="02020603050405020304" pitchFamily="18" charset="0"/>
                <a:ea typeface="宋体" charset="0"/>
                <a:cs typeface="宋体" charset="0"/>
              </a:defRPr>
            </a:lvl4pPr>
            <a:lvl5pPr marL="2057400" indent="-228600" eaLnBrk="0" hangingPunct="0">
              <a:defRPr b="1">
                <a:solidFill>
                  <a:schemeClr val="tx1"/>
                </a:solidFill>
                <a:latin typeface="Times New Roman" panose="02020603050405020304" pitchFamily="18" charset="0"/>
                <a:ea typeface="宋体" charset="0"/>
                <a:cs typeface="宋体" charset="0"/>
              </a:defRPr>
            </a:lvl5pPr>
            <a:lvl6pPr marL="25146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6pPr>
            <a:lvl7pPr marL="29718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7pPr>
            <a:lvl8pPr marL="34290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8pPr>
            <a:lvl9pPr marL="3886200" indent="-228600" eaLnBrk="0" fontAlgn="base" hangingPunct="0">
              <a:spcBef>
                <a:spcPct val="0"/>
              </a:spcBef>
              <a:spcAft>
                <a:spcPct val="0"/>
              </a:spcAft>
              <a:defRPr b="1">
                <a:solidFill>
                  <a:schemeClr val="tx1"/>
                </a:solidFill>
                <a:latin typeface="Times New Roman" panose="02020603050405020304" pitchFamily="18" charset="0"/>
                <a:ea typeface="宋体" charset="0"/>
                <a:cs typeface="宋体" charset="0"/>
              </a:defRPr>
            </a:lvl9pPr>
          </a:lstStyle>
          <a:p>
            <a:pPr eaLnBrk="1" hangingPunct="1"/>
            <a:r>
              <a:rPr lang="en-US" altLang="zh-CN" sz="2400" dirty="0">
                <a:solidFill>
                  <a:srgbClr val="1612FF"/>
                </a:solidFill>
                <a:latin typeface="Calibri" charset="0"/>
                <a:sym typeface="SymbolPS" charset="0"/>
              </a:rPr>
              <a:t>1988: BES at BEPCI </a:t>
            </a:r>
            <a:endParaRPr lang="en-US" altLang="zh-CN" sz="2400" dirty="0">
              <a:solidFill>
                <a:srgbClr val="1612FF"/>
              </a:solidFill>
              <a:latin typeface="Calibri" charset="0"/>
              <a:sym typeface="SymbolPS" charset="0"/>
            </a:endParaRPr>
          </a:p>
          <a:p>
            <a:pPr eaLnBrk="1" hangingPunct="1"/>
            <a:r>
              <a:rPr lang="en-US" altLang="zh-CN" sz="2400" dirty="0">
                <a:solidFill>
                  <a:srgbClr val="1612FF"/>
                </a:solidFill>
                <a:latin typeface="Calibri" charset="0"/>
                <a:sym typeface="SymbolPS" charset="0"/>
              </a:rPr>
              <a:t>1995-1998: BESII</a:t>
            </a:r>
            <a:endParaRPr lang="en-US" altLang="zh-CN" sz="2400" dirty="0">
              <a:solidFill>
                <a:srgbClr val="1612FF"/>
              </a:solidFill>
              <a:latin typeface="Calibri" charset="0"/>
              <a:sym typeface="SymbolPS" charset="0"/>
            </a:endParaRPr>
          </a:p>
          <a:p>
            <a:pPr eaLnBrk="1" hangingPunct="1"/>
            <a:r>
              <a:rPr lang="en-US" altLang="zh-CN" sz="2400" dirty="0">
                <a:solidFill>
                  <a:srgbClr val="1612FF"/>
                </a:solidFill>
                <a:latin typeface="Calibri" charset="0"/>
                <a:sym typeface="SymbolPS" charset="0"/>
              </a:rPr>
              <a:t>2004 – present: BESIII at BEPCII  </a:t>
            </a:r>
            <a:endParaRPr lang="en-US" altLang="zh-CN" sz="2400" dirty="0">
              <a:solidFill>
                <a:srgbClr val="1612FF"/>
              </a:solidFill>
              <a:latin typeface="Calibri" charset="0"/>
              <a:sym typeface="SymbolPS" charset="0"/>
            </a:endParaRPr>
          </a:p>
        </p:txBody>
      </p:sp>
      <p:sp>
        <p:nvSpPr>
          <p:cNvPr id="3" name="文本框 2"/>
          <p:cNvSpPr txBox="1"/>
          <p:nvPr/>
        </p:nvSpPr>
        <p:spPr>
          <a:xfrm>
            <a:off x="478800" y="108000"/>
            <a:ext cx="11903700" cy="507831"/>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 </a:t>
            </a:r>
            <a:r>
              <a:rPr lang="en-US" altLang="zh-CN" sz="33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B</a:t>
            </a: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eijing </a:t>
            </a:r>
            <a:r>
              <a:rPr lang="en-US" altLang="zh-CN" sz="33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a:t>
            </a: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lectron </a:t>
            </a:r>
            <a:r>
              <a:rPr lang="en-US" altLang="zh-CN" sz="33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P</a:t>
            </a: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ositron </a:t>
            </a:r>
            <a:r>
              <a:rPr lang="en-US" altLang="zh-CN" sz="33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a:t>
            </a: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ollider (BEPC) </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Slide Number Placeholder 2"/>
          <p:cNvSpPr>
            <a:spLocks noGrp="1"/>
          </p:cNvSpPr>
          <p:nvPr>
            <p:ph type="sldNum" sz="quarter" idx="12"/>
          </p:nvPr>
        </p:nvSpPr>
        <p:spPr>
          <a:xfrm>
            <a:off x="11249026" y="6514306"/>
            <a:ext cx="463550" cy="169277"/>
          </a:xfrm>
        </p:spPr>
        <p:txBody>
          <a:bodyPr/>
          <a:lstStyle/>
          <a:p>
            <a:pPr>
              <a:defRPr/>
            </a:pPr>
            <a:fld id="{26C485F6-F622-9D4E-98CB-D3BEE147E703}" type="slidenum">
              <a:rPr lang="en-US"/>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27"/>
          <p:cNvSpPr/>
          <p:nvPr/>
        </p:nvSpPr>
        <p:spPr>
          <a:xfrm>
            <a:off x="-3247" y="4840408"/>
            <a:ext cx="12192000" cy="1553630"/>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Microsoft YaHei" panose="020B0503020204020204" pitchFamily="34" charset="-122"/>
              <a:ea typeface="Microsoft YaHei" panose="020B0503020204020204" pitchFamily="34" charset="-122"/>
            </a:endParaRPr>
          </a:p>
        </p:txBody>
      </p:sp>
      <p:sp>
        <p:nvSpPr>
          <p:cNvPr id="45" name="文本框 28"/>
          <p:cNvSpPr txBox="1"/>
          <p:nvPr/>
        </p:nvSpPr>
        <p:spPr>
          <a:xfrm>
            <a:off x="390265" y="5430049"/>
            <a:ext cx="11719074" cy="438774"/>
          </a:xfrm>
          <a:prstGeom prst="rect">
            <a:avLst/>
          </a:prstGeom>
          <a:noFill/>
        </p:spPr>
        <p:txBody>
          <a:bodyPr wrap="square" rtlCol="0" anchor="t">
            <a:spAutoFit/>
          </a:bodyPr>
          <a:lstStyle/>
          <a:p>
            <a:pPr marL="342900" indent="-342900">
              <a:lnSpc>
                <a:spcPct val="110000"/>
              </a:lnSpc>
              <a:buFont typeface="Arial" panose="02080604020202020204" pitchFamily="34" charset="0"/>
              <a:buChar char="•"/>
            </a:pPr>
            <a:r>
              <a:rPr lang="zh-CN" altLang="en-US"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充分体现了中国高能物理发展的非对称优势</a:t>
            </a:r>
            <a:endParaRPr lang="en-US" altLang="zh-CN"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3" name="文本框 2"/>
          <p:cNvSpPr txBox="1"/>
          <p:nvPr/>
        </p:nvSpPr>
        <p:spPr>
          <a:xfrm>
            <a:off x="479425" y="108000"/>
            <a:ext cx="7573917"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北京正负电子对撞机的非对称优势</a:t>
            </a:r>
            <a:endPar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130" name="文本框 47"/>
          <p:cNvSpPr txBox="1"/>
          <p:nvPr/>
        </p:nvSpPr>
        <p:spPr>
          <a:xfrm>
            <a:off x="390265" y="691339"/>
            <a:ext cx="11400790" cy="860520"/>
          </a:xfrm>
          <a:prstGeom prst="rect">
            <a:avLst/>
          </a:prstGeom>
          <a:noFill/>
        </p:spPr>
        <p:txBody>
          <a:bodyPr wrap="square" lIns="0" tIns="0" rIns="0" bIns="0" rtlCol="0" anchor="ctr">
            <a:noAutofit/>
          </a:bodyPr>
          <a:lstStyle/>
          <a:p>
            <a:pPr algn="ctr">
              <a:defRPr/>
            </a:pPr>
            <a:r>
              <a:rPr lang="zh-CN" altLang="en-US" sz="2400" b="1" dirty="0">
                <a:solidFill>
                  <a:srgbClr val="C00000"/>
                </a:solidFill>
                <a:latin typeface="Microsoft YaHei" panose="020B0503020204020204" pitchFamily="34" charset="-122"/>
                <a:ea typeface="Microsoft YaHei" panose="020B0503020204020204" pitchFamily="34" charset="-122"/>
              </a:rPr>
              <a:t>能区独特</a:t>
            </a:r>
            <a:r>
              <a:rPr lang="zh-CN" altLang="en-US" sz="2400" b="1" dirty="0">
                <a:solidFill>
                  <a:schemeClr val="bg1"/>
                </a:solidFill>
                <a:latin typeface="Microsoft YaHei" panose="020B0503020204020204" pitchFamily="34" charset="-122"/>
                <a:ea typeface="Microsoft YaHei" panose="020B0503020204020204" pitchFamily="34" charset="-122"/>
              </a:rPr>
              <a:t>、成果丰硕、使得我国在陶粲物理的研究处于</a:t>
            </a:r>
            <a:r>
              <a:rPr lang="zh-CN" altLang="en-US" sz="2400" b="1" dirty="0">
                <a:solidFill>
                  <a:srgbClr val="C00000"/>
                </a:solidFill>
                <a:latin typeface="Microsoft YaHei" panose="020B0503020204020204" pitchFamily="34" charset="-122"/>
                <a:ea typeface="Microsoft YaHei" panose="020B0503020204020204" pitchFamily="34" charset="-122"/>
              </a:rPr>
              <a:t>国际优势地位</a:t>
            </a:r>
            <a:endParaRPr lang="zh-CN" altLang="en-US" sz="2400" b="1" dirty="0">
              <a:solidFill>
                <a:srgbClr val="C00000"/>
              </a:solidFill>
              <a:latin typeface="Microsoft YaHei" panose="020B0503020204020204" pitchFamily="34" charset="-122"/>
              <a:ea typeface="Microsoft YaHei" panose="020B0503020204020204" pitchFamily="34" charset="-122"/>
            </a:endParaRPr>
          </a:p>
        </p:txBody>
      </p:sp>
      <p:sp>
        <p:nvSpPr>
          <p:cNvPr id="6" name="矩形: 圆角 14"/>
          <p:cNvSpPr/>
          <p:nvPr/>
        </p:nvSpPr>
        <p:spPr>
          <a:xfrm>
            <a:off x="479425" y="1415225"/>
            <a:ext cx="5400000" cy="3126202"/>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7" name="矩形: 圆角 22"/>
          <p:cNvSpPr/>
          <p:nvPr/>
        </p:nvSpPr>
        <p:spPr>
          <a:xfrm>
            <a:off x="488677" y="1554729"/>
            <a:ext cx="5400000" cy="39361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crosoft YaHei" panose="020B0503020204020204" pitchFamily="34" charset="-122"/>
              <a:ea typeface="Microsoft YaHei" panose="020B0503020204020204" pitchFamily="34" charset="-122"/>
            </a:endParaRPr>
          </a:p>
        </p:txBody>
      </p:sp>
      <p:sp>
        <p:nvSpPr>
          <p:cNvPr id="8" name="文本框 17"/>
          <p:cNvSpPr txBox="1"/>
          <p:nvPr/>
        </p:nvSpPr>
        <p:spPr>
          <a:xfrm>
            <a:off x="1560400" y="1567530"/>
            <a:ext cx="3197359" cy="400110"/>
          </a:xfrm>
          <a:prstGeom prst="rect">
            <a:avLst/>
          </a:prstGeom>
          <a:noFill/>
        </p:spPr>
        <p:txBody>
          <a:bodyPr wrap="square" rtlCol="0" anchor="ctr">
            <a:spAutoFit/>
          </a:bodyPr>
          <a:lstStyle>
            <a:defPPr>
              <a:defRPr lang="zh-CN"/>
            </a:defPPr>
            <a:lvl1pPr>
              <a:defRPr sz="2400" spc="120">
                <a:solidFill>
                  <a:schemeClr val="bg1"/>
                </a:solidFill>
                <a:latin typeface="MiSans Heavy" pitchFamily="2" charset="-122"/>
                <a:ea typeface="MiSans Heavy" pitchFamily="2" charset="-122"/>
                <a:cs typeface="MiSans VF Bold" pitchFamily="2" charset="-122"/>
              </a:defRPr>
            </a:lvl1pPr>
          </a:lstStyle>
          <a:p>
            <a:pPr algn="ctr"/>
            <a:r>
              <a:rPr lang="zh-CN" altLang="en-US" sz="2000" b="1" dirty="0">
                <a:latin typeface="Microsoft YaHei" panose="020B0503020204020204" pitchFamily="34" charset="-122"/>
                <a:ea typeface="Microsoft YaHei" panose="020B0503020204020204" pitchFamily="34" charset="-122"/>
              </a:rPr>
              <a:t>年度文章发表数</a:t>
            </a:r>
            <a:endParaRPr lang="zh-CN" altLang="en-US" sz="2000" b="1" dirty="0">
              <a:latin typeface="Microsoft YaHei" panose="020B0503020204020204" pitchFamily="34" charset="-122"/>
              <a:ea typeface="Microsoft YaHei" panose="020B0503020204020204" pitchFamily="34" charset="-122"/>
            </a:endParaRPr>
          </a:p>
        </p:txBody>
      </p:sp>
      <p:grpSp>
        <p:nvGrpSpPr>
          <p:cNvPr id="10" name="Group 9"/>
          <p:cNvGrpSpPr/>
          <p:nvPr/>
        </p:nvGrpSpPr>
        <p:grpSpPr>
          <a:xfrm>
            <a:off x="4979937" y="2358271"/>
            <a:ext cx="1304773" cy="588251"/>
            <a:chOff x="4979937" y="2760607"/>
            <a:chExt cx="1304773" cy="588251"/>
          </a:xfrm>
        </p:grpSpPr>
        <p:sp>
          <p:nvSpPr>
            <p:cNvPr id="488" name="TextBox 4"/>
            <p:cNvSpPr txBox="1"/>
            <p:nvPr/>
          </p:nvSpPr>
          <p:spPr>
            <a:xfrm>
              <a:off x="4993058" y="3010304"/>
              <a:ext cx="11174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b="1" dirty="0">
                  <a:solidFill>
                    <a:srgbClr val="093B77"/>
                  </a:solidFill>
                  <a:latin typeface="Microsoft YaHei" panose="020B0503020204020204" pitchFamily="34" charset="-122"/>
                  <a:ea typeface="Microsoft YaHei" panose="020B0503020204020204" pitchFamily="34" charset="-122"/>
                </a:rPr>
                <a:t>CMS</a:t>
              </a:r>
              <a:endParaRPr lang="en-US" sz="1600" b="1" dirty="0">
                <a:solidFill>
                  <a:srgbClr val="093B77"/>
                </a:solidFill>
                <a:latin typeface="Microsoft YaHei" panose="020B0503020204020204" pitchFamily="34" charset="-122"/>
                <a:ea typeface="Microsoft YaHei" panose="020B0503020204020204" pitchFamily="34" charset="-122"/>
              </a:endParaRPr>
            </a:p>
          </p:txBody>
        </p:sp>
        <p:sp>
          <p:nvSpPr>
            <p:cNvPr id="489" name="TextBox 4"/>
            <p:cNvSpPr txBox="1"/>
            <p:nvPr/>
          </p:nvSpPr>
          <p:spPr>
            <a:xfrm>
              <a:off x="4979937" y="2760607"/>
              <a:ext cx="130477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ATLAS</a:t>
              </a:r>
              <a:endParaRPr kumimoji="0" lang="en-US" sz="1600" b="1"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grpSp>
      <p:sp>
        <p:nvSpPr>
          <p:cNvPr id="490" name="TextBox 7"/>
          <p:cNvSpPr txBox="1"/>
          <p:nvPr/>
        </p:nvSpPr>
        <p:spPr>
          <a:xfrm>
            <a:off x="4973084" y="3700818"/>
            <a:ext cx="114631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BelleII</a:t>
            </a:r>
            <a:endPar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sp>
        <p:nvSpPr>
          <p:cNvPr id="491" name="TextBox 7"/>
          <p:cNvSpPr txBox="1"/>
          <p:nvPr/>
        </p:nvSpPr>
        <p:spPr>
          <a:xfrm>
            <a:off x="4973084" y="3410376"/>
            <a:ext cx="11174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LHCb</a:t>
            </a:r>
            <a:endPar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grpSp>
        <p:nvGrpSpPr>
          <p:cNvPr id="14" name="组合 90"/>
          <p:cNvGrpSpPr/>
          <p:nvPr/>
        </p:nvGrpSpPr>
        <p:grpSpPr>
          <a:xfrm>
            <a:off x="1035729" y="2212801"/>
            <a:ext cx="4443921" cy="1971134"/>
            <a:chOff x="3690938" y="2576513"/>
            <a:chExt cx="4014787" cy="2538412"/>
          </a:xfrm>
        </p:grpSpPr>
        <p:sp>
          <p:nvSpPr>
            <p:cNvPr id="479" name="任意多边形: 形状 83"/>
            <p:cNvSpPr/>
            <p:nvPr/>
          </p:nvSpPr>
          <p:spPr>
            <a:xfrm>
              <a:off x="4217988"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0" name="任意多边形: 形状 84"/>
            <p:cNvSpPr/>
            <p:nvPr/>
          </p:nvSpPr>
          <p:spPr>
            <a:xfrm>
              <a:off x="4720432"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1" name="任意多边形: 形状 85"/>
            <p:cNvSpPr/>
            <p:nvPr/>
          </p:nvSpPr>
          <p:spPr>
            <a:xfrm>
              <a:off x="5222876"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2" name="任意多边形: 形状 86"/>
            <p:cNvSpPr/>
            <p:nvPr/>
          </p:nvSpPr>
          <p:spPr>
            <a:xfrm>
              <a:off x="5725320"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3" name="任意多边形: 形状 87"/>
            <p:cNvSpPr/>
            <p:nvPr/>
          </p:nvSpPr>
          <p:spPr>
            <a:xfrm>
              <a:off x="6227764"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4" name="任意多边形: 形状 88"/>
            <p:cNvSpPr/>
            <p:nvPr/>
          </p:nvSpPr>
          <p:spPr>
            <a:xfrm>
              <a:off x="6730208"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5" name="任意多边形: 形状 89"/>
            <p:cNvSpPr/>
            <p:nvPr/>
          </p:nvSpPr>
          <p:spPr>
            <a:xfrm>
              <a:off x="7232653"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sp>
          <p:nvSpPr>
            <p:cNvPr id="486" name="任意多边形: 形状 53"/>
            <p:cNvSpPr/>
            <p:nvPr/>
          </p:nvSpPr>
          <p:spPr>
            <a:xfrm>
              <a:off x="3690938" y="2576513"/>
              <a:ext cx="4014787" cy="2538412"/>
            </a:xfrm>
            <a:custGeom>
              <a:avLst/>
              <a:gdLst>
                <a:gd name="connsiteX0" fmla="*/ 0 w 4014787"/>
                <a:gd name="connsiteY0" fmla="*/ 0 h 2538412"/>
                <a:gd name="connsiteX1" fmla="*/ 0 w 4014787"/>
                <a:gd name="connsiteY1" fmla="*/ 2538412 h 2538412"/>
                <a:gd name="connsiteX2" fmla="*/ 4014787 w 4014787"/>
                <a:gd name="connsiteY2" fmla="*/ 2538412 h 2538412"/>
              </a:gdLst>
              <a:ahLst/>
              <a:cxnLst>
                <a:cxn ang="0">
                  <a:pos x="connsiteX0" y="connsiteY0"/>
                </a:cxn>
                <a:cxn ang="0">
                  <a:pos x="connsiteX1" y="connsiteY1"/>
                </a:cxn>
                <a:cxn ang="0">
                  <a:pos x="connsiteX2" y="connsiteY2"/>
                </a:cxn>
              </a:cxnLst>
              <a:rect l="l" t="t" r="r" b="b"/>
              <a:pathLst>
                <a:path w="4014787" h="2538412">
                  <a:moveTo>
                    <a:pt x="0" y="0"/>
                  </a:moveTo>
                  <a:lnTo>
                    <a:pt x="0" y="2538412"/>
                  </a:lnTo>
                  <a:lnTo>
                    <a:pt x="4014787" y="2538412"/>
                  </a:lnTo>
                </a:path>
              </a:pathLst>
            </a:cu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crosoft YaHei" panose="020B0503020204020204" pitchFamily="34" charset="-122"/>
                <a:ea typeface="Microsoft YaHei" panose="020B0503020204020204" pitchFamily="34" charset="-122"/>
              </a:endParaRPr>
            </a:p>
          </p:txBody>
        </p:sp>
      </p:grpSp>
      <p:grpSp>
        <p:nvGrpSpPr>
          <p:cNvPr id="15" name="组合 52"/>
          <p:cNvGrpSpPr/>
          <p:nvPr/>
        </p:nvGrpSpPr>
        <p:grpSpPr>
          <a:xfrm>
            <a:off x="1031511" y="2220197"/>
            <a:ext cx="3936798" cy="1738885"/>
            <a:chOff x="3596640" y="2567940"/>
            <a:chExt cx="3985260" cy="2257422"/>
          </a:xfrm>
        </p:grpSpPr>
        <p:cxnSp>
          <p:nvCxnSpPr>
            <p:cNvPr id="469" name="直接连接符 38"/>
            <p:cNvCxnSpPr/>
            <p:nvPr/>
          </p:nvCxnSpPr>
          <p:spPr>
            <a:xfrm>
              <a:off x="3596640" y="2567940"/>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0" name="直接连接符 39"/>
            <p:cNvCxnSpPr/>
            <p:nvPr/>
          </p:nvCxnSpPr>
          <p:spPr>
            <a:xfrm>
              <a:off x="3596640" y="2850118"/>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1" name="直接连接符 41"/>
            <p:cNvCxnSpPr/>
            <p:nvPr/>
          </p:nvCxnSpPr>
          <p:spPr>
            <a:xfrm>
              <a:off x="3596640" y="3132296"/>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2" name="直接连接符 43"/>
            <p:cNvCxnSpPr/>
            <p:nvPr/>
          </p:nvCxnSpPr>
          <p:spPr>
            <a:xfrm>
              <a:off x="3596640" y="3414474"/>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4" name="直接连接符 45"/>
            <p:cNvCxnSpPr/>
            <p:nvPr/>
          </p:nvCxnSpPr>
          <p:spPr>
            <a:xfrm>
              <a:off x="3596640" y="3696652"/>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5" name="直接连接符 47"/>
            <p:cNvCxnSpPr/>
            <p:nvPr/>
          </p:nvCxnSpPr>
          <p:spPr>
            <a:xfrm>
              <a:off x="3596640" y="3978830"/>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6" name="直接连接符 48"/>
            <p:cNvCxnSpPr/>
            <p:nvPr/>
          </p:nvCxnSpPr>
          <p:spPr>
            <a:xfrm>
              <a:off x="3596640" y="4261008"/>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7" name="直接连接符 49"/>
            <p:cNvCxnSpPr/>
            <p:nvPr/>
          </p:nvCxnSpPr>
          <p:spPr>
            <a:xfrm>
              <a:off x="3596640" y="4543186"/>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8" name="直接连接符 50"/>
            <p:cNvCxnSpPr/>
            <p:nvPr/>
          </p:nvCxnSpPr>
          <p:spPr>
            <a:xfrm>
              <a:off x="3596640" y="4825362"/>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6" name="组合 461"/>
          <p:cNvGrpSpPr/>
          <p:nvPr/>
        </p:nvGrpSpPr>
        <p:grpSpPr>
          <a:xfrm>
            <a:off x="756443" y="2171622"/>
            <a:ext cx="4376264" cy="2190006"/>
            <a:chOff x="3352897" y="2523483"/>
            <a:chExt cx="3953663" cy="2820274"/>
          </a:xfrm>
        </p:grpSpPr>
        <p:sp>
          <p:nvSpPr>
            <p:cNvPr id="55" name="TextBox 4"/>
            <p:cNvSpPr txBox="1"/>
            <p:nvPr/>
          </p:nvSpPr>
          <p:spPr>
            <a:xfrm>
              <a:off x="3352897" y="2523483"/>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180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6" name="TextBox 4"/>
            <p:cNvSpPr txBox="1"/>
            <p:nvPr/>
          </p:nvSpPr>
          <p:spPr>
            <a:xfrm>
              <a:off x="3352897" y="2801031"/>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160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7" name="TextBox 4"/>
            <p:cNvSpPr txBox="1"/>
            <p:nvPr/>
          </p:nvSpPr>
          <p:spPr>
            <a:xfrm>
              <a:off x="3352897" y="3078579"/>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140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8" name="TextBox 4"/>
            <p:cNvSpPr txBox="1"/>
            <p:nvPr/>
          </p:nvSpPr>
          <p:spPr>
            <a:xfrm>
              <a:off x="3352897" y="3356127"/>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120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9" name="TextBox 4"/>
            <p:cNvSpPr txBox="1"/>
            <p:nvPr/>
          </p:nvSpPr>
          <p:spPr>
            <a:xfrm>
              <a:off x="3352897" y="3633675"/>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100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0" name="TextBox 4"/>
            <p:cNvSpPr txBox="1"/>
            <p:nvPr/>
          </p:nvSpPr>
          <p:spPr>
            <a:xfrm>
              <a:off x="3352897" y="3911223"/>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80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1" name="TextBox 4"/>
            <p:cNvSpPr txBox="1"/>
            <p:nvPr/>
          </p:nvSpPr>
          <p:spPr>
            <a:xfrm>
              <a:off x="3352897" y="4188771"/>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800" dirty="0">
                  <a:solidFill>
                    <a:srgbClr val="7F7F7F"/>
                  </a:solidFill>
                  <a:latin typeface="Microsoft YaHei" panose="020B0503020204020204" pitchFamily="34" charset="-122"/>
                  <a:ea typeface="Microsoft YaHei" panose="020B0503020204020204" pitchFamily="34" charset="-122"/>
                </a:rPr>
                <a:t>6</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2" name="TextBox 4"/>
            <p:cNvSpPr txBox="1"/>
            <p:nvPr/>
          </p:nvSpPr>
          <p:spPr>
            <a:xfrm>
              <a:off x="3352897" y="4466319"/>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40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3" name="TextBox 4"/>
            <p:cNvSpPr txBox="1"/>
            <p:nvPr/>
          </p:nvSpPr>
          <p:spPr>
            <a:xfrm>
              <a:off x="3352897" y="4743867"/>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48" name="TextBox 4"/>
            <p:cNvSpPr txBox="1"/>
            <p:nvPr/>
          </p:nvSpPr>
          <p:spPr>
            <a:xfrm>
              <a:off x="3352897" y="5021415"/>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55" name="TextBox 4"/>
            <p:cNvSpPr txBox="1"/>
            <p:nvPr/>
          </p:nvSpPr>
          <p:spPr>
            <a:xfrm>
              <a:off x="3483863"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58" name="TextBox 4"/>
            <p:cNvSpPr txBox="1"/>
            <p:nvPr/>
          </p:nvSpPr>
          <p:spPr>
            <a:xfrm>
              <a:off x="3990176"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59" name="TextBox 4"/>
            <p:cNvSpPr txBox="1"/>
            <p:nvPr/>
          </p:nvSpPr>
          <p:spPr>
            <a:xfrm>
              <a:off x="4496489"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64" name="TextBox 4"/>
            <p:cNvSpPr txBox="1"/>
            <p:nvPr/>
          </p:nvSpPr>
          <p:spPr>
            <a:xfrm>
              <a:off x="5002802"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2016</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65" name="TextBox 4"/>
            <p:cNvSpPr txBox="1"/>
            <p:nvPr/>
          </p:nvSpPr>
          <p:spPr>
            <a:xfrm>
              <a:off x="5509115"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2018</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66" name="TextBox 4"/>
            <p:cNvSpPr txBox="1"/>
            <p:nvPr/>
          </p:nvSpPr>
          <p:spPr>
            <a:xfrm>
              <a:off x="6015428"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67" name="TextBox 4"/>
            <p:cNvSpPr txBox="1"/>
            <p:nvPr/>
          </p:nvSpPr>
          <p:spPr>
            <a:xfrm>
              <a:off x="6521741"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468" name="TextBox 4"/>
            <p:cNvSpPr txBox="1"/>
            <p:nvPr/>
          </p:nvSpPr>
          <p:spPr>
            <a:xfrm>
              <a:off x="7028051" y="5220646"/>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grpSp>
      <p:sp>
        <p:nvSpPr>
          <p:cNvPr id="19" name="任意多边形: 形状 77"/>
          <p:cNvSpPr/>
          <p:nvPr/>
        </p:nvSpPr>
        <p:spPr>
          <a:xfrm>
            <a:off x="1052621" y="3833137"/>
            <a:ext cx="3904559" cy="342636"/>
          </a:xfrm>
          <a:custGeom>
            <a:avLst/>
            <a:gdLst>
              <a:gd name="connsiteX0" fmla="*/ 0 w 3527509"/>
              <a:gd name="connsiteY0" fmla="*/ 441245 h 441244"/>
              <a:gd name="connsiteX1" fmla="*/ 256938 w 3527509"/>
              <a:gd name="connsiteY1" fmla="*/ 437318 h 441244"/>
              <a:gd name="connsiteX2" fmla="*/ 511130 w 3527509"/>
              <a:gd name="connsiteY2" fmla="*/ 437318 h 441244"/>
              <a:gd name="connsiteX3" fmla="*/ 763648 w 3527509"/>
              <a:gd name="connsiteY3" fmla="*/ 437318 h 441244"/>
              <a:gd name="connsiteX4" fmla="*/ 1009522 w 3527509"/>
              <a:gd name="connsiteY4" fmla="*/ 437318 h 441244"/>
              <a:gd name="connsiteX5" fmla="*/ 1263139 w 3527509"/>
              <a:gd name="connsiteY5" fmla="*/ 441245 h 441244"/>
              <a:gd name="connsiteX6" fmla="*/ 1516781 w 3527509"/>
              <a:gd name="connsiteY6" fmla="*/ 439259 h 441244"/>
              <a:gd name="connsiteX7" fmla="*/ 1768750 w 3527509"/>
              <a:gd name="connsiteY7" fmla="*/ 437318 h 441244"/>
              <a:gd name="connsiteX8" fmla="*/ 2016822 w 3527509"/>
              <a:gd name="connsiteY8" fmla="*/ 363762 h 441244"/>
              <a:gd name="connsiteX9" fmla="*/ 2269889 w 3527509"/>
              <a:gd name="connsiteY9" fmla="*/ 363762 h 441244"/>
              <a:gd name="connsiteX10" fmla="*/ 2522407 w 3527509"/>
              <a:gd name="connsiteY10" fmla="*/ 363762 h 441244"/>
              <a:gd name="connsiteX11" fmla="*/ 2774950 w 3527509"/>
              <a:gd name="connsiteY11" fmla="*/ 373558 h 441244"/>
              <a:gd name="connsiteX12" fmla="*/ 3033562 w 3527509"/>
              <a:gd name="connsiteY12" fmla="*/ 252966 h 441244"/>
              <a:gd name="connsiteX13" fmla="*/ 3277763 w 3527509"/>
              <a:gd name="connsiteY13" fmla="*/ 70599 h 441244"/>
              <a:gd name="connsiteX14" fmla="*/ 3527509 w 3527509"/>
              <a:gd name="connsiteY14" fmla="*/ 0 h 441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27509" h="441244">
                <a:moveTo>
                  <a:pt x="0" y="441245"/>
                </a:moveTo>
                <a:lnTo>
                  <a:pt x="256938" y="437318"/>
                </a:lnTo>
                <a:lnTo>
                  <a:pt x="511130" y="437318"/>
                </a:lnTo>
                <a:lnTo>
                  <a:pt x="763648" y="437318"/>
                </a:lnTo>
                <a:lnTo>
                  <a:pt x="1009522" y="437318"/>
                </a:lnTo>
                <a:lnTo>
                  <a:pt x="1263139" y="441245"/>
                </a:lnTo>
                <a:lnTo>
                  <a:pt x="1516781" y="439259"/>
                </a:lnTo>
                <a:lnTo>
                  <a:pt x="1768750" y="437318"/>
                </a:lnTo>
                <a:lnTo>
                  <a:pt x="2016822" y="363762"/>
                </a:lnTo>
                <a:lnTo>
                  <a:pt x="2269889" y="363762"/>
                </a:lnTo>
                <a:lnTo>
                  <a:pt x="2522407" y="363762"/>
                </a:lnTo>
                <a:lnTo>
                  <a:pt x="2774950" y="373558"/>
                </a:lnTo>
                <a:lnTo>
                  <a:pt x="3033562" y="252966"/>
                </a:lnTo>
                <a:lnTo>
                  <a:pt x="3277763" y="70599"/>
                </a:lnTo>
                <a:lnTo>
                  <a:pt x="3527509" y="0"/>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21" name="任意多边形: 形状 79"/>
          <p:cNvSpPr/>
          <p:nvPr/>
        </p:nvSpPr>
        <p:spPr>
          <a:xfrm>
            <a:off x="1052621" y="3292799"/>
            <a:ext cx="3907323" cy="850732"/>
          </a:xfrm>
          <a:custGeom>
            <a:avLst/>
            <a:gdLst>
              <a:gd name="connsiteX0" fmla="*/ 0 w 3530006"/>
              <a:gd name="connsiteY0" fmla="*/ 1095567 h 1095566"/>
              <a:gd name="connsiteX1" fmla="*/ 256938 w 3530006"/>
              <a:gd name="connsiteY1" fmla="*/ 755632 h 1095566"/>
              <a:gd name="connsiteX2" fmla="*/ 511130 w 3530006"/>
              <a:gd name="connsiteY2" fmla="*/ 261438 h 1095566"/>
              <a:gd name="connsiteX3" fmla="*/ 763648 w 3530006"/>
              <a:gd name="connsiteY3" fmla="*/ 52464 h 1095566"/>
              <a:gd name="connsiteX4" fmla="*/ 1009522 w 3530006"/>
              <a:gd name="connsiteY4" fmla="*/ 0 h 1095566"/>
              <a:gd name="connsiteX5" fmla="*/ 1263139 w 3530006"/>
              <a:gd name="connsiteY5" fmla="*/ 320300 h 1095566"/>
              <a:gd name="connsiteX6" fmla="*/ 1516781 w 3530006"/>
              <a:gd name="connsiteY6" fmla="*/ 213077 h 1095566"/>
              <a:gd name="connsiteX7" fmla="*/ 1768750 w 3530006"/>
              <a:gd name="connsiteY7" fmla="*/ 213077 h 1095566"/>
              <a:gd name="connsiteX8" fmla="*/ 2016822 w 3530006"/>
              <a:gd name="connsiteY8" fmla="*/ 525434 h 1095566"/>
              <a:gd name="connsiteX9" fmla="*/ 2269889 w 3530006"/>
              <a:gd name="connsiteY9" fmla="*/ 403960 h 1095566"/>
              <a:gd name="connsiteX10" fmla="*/ 2522407 w 3530006"/>
              <a:gd name="connsiteY10" fmla="*/ 419668 h 1095566"/>
              <a:gd name="connsiteX11" fmla="*/ 2774950 w 3530006"/>
              <a:gd name="connsiteY11" fmla="*/ 325506 h 1095566"/>
              <a:gd name="connsiteX12" fmla="*/ 3033562 w 3530006"/>
              <a:gd name="connsiteY12" fmla="*/ 294134 h 1095566"/>
              <a:gd name="connsiteX13" fmla="*/ 3277763 w 3530006"/>
              <a:gd name="connsiteY13" fmla="*/ 291531 h 1095566"/>
              <a:gd name="connsiteX14" fmla="*/ 3530007 w 3530006"/>
              <a:gd name="connsiteY14" fmla="*/ 345142 h 109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30006" h="1095566">
                <a:moveTo>
                  <a:pt x="0" y="1095567"/>
                </a:moveTo>
                <a:lnTo>
                  <a:pt x="256938" y="755632"/>
                </a:lnTo>
                <a:lnTo>
                  <a:pt x="511130" y="261438"/>
                </a:lnTo>
                <a:lnTo>
                  <a:pt x="763648" y="52464"/>
                </a:lnTo>
                <a:lnTo>
                  <a:pt x="1009522" y="0"/>
                </a:lnTo>
                <a:lnTo>
                  <a:pt x="1263139" y="320300"/>
                </a:lnTo>
                <a:lnTo>
                  <a:pt x="1516781" y="213077"/>
                </a:lnTo>
                <a:lnTo>
                  <a:pt x="1768750" y="213077"/>
                </a:lnTo>
                <a:lnTo>
                  <a:pt x="2016822" y="525434"/>
                </a:lnTo>
                <a:lnTo>
                  <a:pt x="2269889" y="403960"/>
                </a:lnTo>
                <a:lnTo>
                  <a:pt x="2522407" y="419668"/>
                </a:lnTo>
                <a:lnTo>
                  <a:pt x="2774950" y="325506"/>
                </a:lnTo>
                <a:lnTo>
                  <a:pt x="3033562" y="294134"/>
                </a:lnTo>
                <a:lnTo>
                  <a:pt x="3277763" y="291531"/>
                </a:lnTo>
                <a:lnTo>
                  <a:pt x="3530007" y="345142"/>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38" name="任意多边形: 形状 80"/>
          <p:cNvSpPr/>
          <p:nvPr/>
        </p:nvSpPr>
        <p:spPr>
          <a:xfrm>
            <a:off x="1052621" y="2579087"/>
            <a:ext cx="3907323" cy="1309796"/>
          </a:xfrm>
          <a:custGeom>
            <a:avLst/>
            <a:gdLst>
              <a:gd name="connsiteX0" fmla="*/ 0 w 3530006"/>
              <a:gd name="connsiteY0" fmla="*/ 1686747 h 1686746"/>
              <a:gd name="connsiteX1" fmla="*/ 256938 w 3530006"/>
              <a:gd name="connsiteY1" fmla="*/ 900140 h 1686746"/>
              <a:gd name="connsiteX2" fmla="*/ 511130 w 3530006"/>
              <a:gd name="connsiteY2" fmla="*/ 162775 h 1686746"/>
              <a:gd name="connsiteX3" fmla="*/ 763648 w 3530006"/>
              <a:gd name="connsiteY3" fmla="*/ 523581 h 1686746"/>
              <a:gd name="connsiteX4" fmla="*/ 1009522 w 3530006"/>
              <a:gd name="connsiteY4" fmla="*/ 829055 h 1686746"/>
              <a:gd name="connsiteX5" fmla="*/ 1263139 w 3530006"/>
              <a:gd name="connsiteY5" fmla="*/ 633407 h 1686746"/>
              <a:gd name="connsiteX6" fmla="*/ 1516781 w 3530006"/>
              <a:gd name="connsiteY6" fmla="*/ 517713 h 1686746"/>
              <a:gd name="connsiteX7" fmla="*/ 1768750 w 3530006"/>
              <a:gd name="connsiteY7" fmla="*/ 115694 h 1686746"/>
              <a:gd name="connsiteX8" fmla="*/ 2016822 w 3530006"/>
              <a:gd name="connsiteY8" fmla="*/ 0 h 1686746"/>
              <a:gd name="connsiteX9" fmla="*/ 2269889 w 3530006"/>
              <a:gd name="connsiteY9" fmla="*/ 443186 h 1686746"/>
              <a:gd name="connsiteX10" fmla="*/ 2522407 w 3530006"/>
              <a:gd name="connsiteY10" fmla="*/ 823628 h 1686746"/>
              <a:gd name="connsiteX11" fmla="*/ 2774950 w 3530006"/>
              <a:gd name="connsiteY11" fmla="*/ 776591 h 1686746"/>
              <a:gd name="connsiteX12" fmla="*/ 3033562 w 3530006"/>
              <a:gd name="connsiteY12" fmla="*/ 292192 h 1686746"/>
              <a:gd name="connsiteX13" fmla="*/ 3277763 w 3530006"/>
              <a:gd name="connsiteY13" fmla="*/ 762868 h 1686746"/>
              <a:gd name="connsiteX14" fmla="*/ 3530007 w 3530006"/>
              <a:gd name="connsiteY14" fmla="*/ 249039 h 1686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30006" h="1686746">
                <a:moveTo>
                  <a:pt x="0" y="1686747"/>
                </a:moveTo>
                <a:lnTo>
                  <a:pt x="256938" y="900140"/>
                </a:lnTo>
                <a:lnTo>
                  <a:pt x="511130" y="162775"/>
                </a:lnTo>
                <a:lnTo>
                  <a:pt x="763648" y="523581"/>
                </a:lnTo>
                <a:lnTo>
                  <a:pt x="1009522" y="829055"/>
                </a:lnTo>
                <a:lnTo>
                  <a:pt x="1263139" y="633407"/>
                </a:lnTo>
                <a:lnTo>
                  <a:pt x="1516781" y="517713"/>
                </a:lnTo>
                <a:lnTo>
                  <a:pt x="1768750" y="115694"/>
                </a:lnTo>
                <a:lnTo>
                  <a:pt x="2016822" y="0"/>
                </a:lnTo>
                <a:lnTo>
                  <a:pt x="2269889" y="443186"/>
                </a:lnTo>
                <a:lnTo>
                  <a:pt x="2522407" y="823628"/>
                </a:lnTo>
                <a:lnTo>
                  <a:pt x="2774950" y="776591"/>
                </a:lnTo>
                <a:lnTo>
                  <a:pt x="3033562" y="292192"/>
                </a:lnTo>
                <a:lnTo>
                  <a:pt x="3277763" y="762868"/>
                </a:lnTo>
                <a:lnTo>
                  <a:pt x="3530007" y="249039"/>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47" name="任意多边形: 形状 81"/>
          <p:cNvSpPr/>
          <p:nvPr/>
        </p:nvSpPr>
        <p:spPr>
          <a:xfrm>
            <a:off x="1052621" y="2443026"/>
            <a:ext cx="3907323" cy="1259908"/>
          </a:xfrm>
          <a:custGeom>
            <a:avLst/>
            <a:gdLst>
              <a:gd name="connsiteX0" fmla="*/ 0 w 3530006"/>
              <a:gd name="connsiteY0" fmla="*/ 1622502 h 1622501"/>
              <a:gd name="connsiteX1" fmla="*/ 256938 w 3530006"/>
              <a:gd name="connsiteY1" fmla="*/ 852441 h 1622501"/>
              <a:gd name="connsiteX2" fmla="*/ 511130 w 3530006"/>
              <a:gd name="connsiteY2" fmla="*/ 0 h 1622501"/>
              <a:gd name="connsiteX3" fmla="*/ 763648 w 3530006"/>
              <a:gd name="connsiteY3" fmla="*/ 1367550 h 1622501"/>
              <a:gd name="connsiteX4" fmla="*/ 1009522 w 3530006"/>
              <a:gd name="connsiteY4" fmla="*/ 600137 h 1622501"/>
              <a:gd name="connsiteX5" fmla="*/ 1263139 w 3530006"/>
              <a:gd name="connsiteY5" fmla="*/ 499445 h 1622501"/>
              <a:gd name="connsiteX6" fmla="*/ 1516781 w 3530006"/>
              <a:gd name="connsiteY6" fmla="*/ 601814 h 1622501"/>
              <a:gd name="connsiteX7" fmla="*/ 1768750 w 3530006"/>
              <a:gd name="connsiteY7" fmla="*/ 704712 h 1622501"/>
              <a:gd name="connsiteX8" fmla="*/ 2016822 w 3530006"/>
              <a:gd name="connsiteY8" fmla="*/ 728231 h 1622501"/>
              <a:gd name="connsiteX9" fmla="*/ 2269889 w 3530006"/>
              <a:gd name="connsiteY9" fmla="*/ 851117 h 1622501"/>
              <a:gd name="connsiteX10" fmla="*/ 2522407 w 3530006"/>
              <a:gd name="connsiteY10" fmla="*/ 1059032 h 1622501"/>
              <a:gd name="connsiteX11" fmla="*/ 2774950 w 3530006"/>
              <a:gd name="connsiteY11" fmla="*/ 1277360 h 1622501"/>
              <a:gd name="connsiteX12" fmla="*/ 3033562 w 3530006"/>
              <a:gd name="connsiteY12" fmla="*/ 652425 h 1622501"/>
              <a:gd name="connsiteX13" fmla="*/ 3277763 w 3530006"/>
              <a:gd name="connsiteY13" fmla="*/ 511226 h 1622501"/>
              <a:gd name="connsiteX14" fmla="*/ 3530007 w 3530006"/>
              <a:gd name="connsiteY14" fmla="*/ 333140 h 1622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30006" h="1622501">
                <a:moveTo>
                  <a:pt x="0" y="1622502"/>
                </a:moveTo>
                <a:lnTo>
                  <a:pt x="256938" y="852441"/>
                </a:lnTo>
                <a:lnTo>
                  <a:pt x="511130" y="0"/>
                </a:lnTo>
                <a:lnTo>
                  <a:pt x="763648" y="1367550"/>
                </a:lnTo>
                <a:lnTo>
                  <a:pt x="1009522" y="600137"/>
                </a:lnTo>
                <a:lnTo>
                  <a:pt x="1263139" y="499445"/>
                </a:lnTo>
                <a:lnTo>
                  <a:pt x="1516781" y="601814"/>
                </a:lnTo>
                <a:lnTo>
                  <a:pt x="1768750" y="704712"/>
                </a:lnTo>
                <a:lnTo>
                  <a:pt x="2016822" y="728231"/>
                </a:lnTo>
                <a:lnTo>
                  <a:pt x="2269889" y="851117"/>
                </a:lnTo>
                <a:lnTo>
                  <a:pt x="2522407" y="1059032"/>
                </a:lnTo>
                <a:lnTo>
                  <a:pt x="2774950" y="1277360"/>
                </a:lnTo>
                <a:lnTo>
                  <a:pt x="3033562" y="652425"/>
                </a:lnTo>
                <a:lnTo>
                  <a:pt x="3277763" y="511226"/>
                </a:lnTo>
                <a:lnTo>
                  <a:pt x="3530007" y="333140"/>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nvGrpSpPr>
          <p:cNvPr id="2" name="Group 1"/>
          <p:cNvGrpSpPr/>
          <p:nvPr/>
        </p:nvGrpSpPr>
        <p:grpSpPr>
          <a:xfrm>
            <a:off x="1052621" y="2912323"/>
            <a:ext cx="5113540" cy="1187487"/>
            <a:chOff x="1052621" y="3314659"/>
            <a:chExt cx="5113540" cy="1187487"/>
          </a:xfrm>
        </p:grpSpPr>
        <p:sp>
          <p:nvSpPr>
            <p:cNvPr id="487" name="TextBox 4"/>
            <p:cNvSpPr txBox="1"/>
            <p:nvPr/>
          </p:nvSpPr>
          <p:spPr>
            <a:xfrm>
              <a:off x="4987655" y="3314659"/>
              <a:ext cx="117850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rPr>
                <a:t>BESIII</a:t>
              </a:r>
              <a:endParaRPr kumimoji="0" lang="en-US" sz="16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endParaRPr>
            </a:p>
          </p:txBody>
        </p:sp>
        <p:sp>
          <p:nvSpPr>
            <p:cNvPr id="52" name="任意多边形: 形状 78"/>
            <p:cNvSpPr/>
            <p:nvPr/>
          </p:nvSpPr>
          <p:spPr>
            <a:xfrm>
              <a:off x="1052621" y="3375695"/>
              <a:ext cx="3907323" cy="1126451"/>
            </a:xfrm>
            <a:custGeom>
              <a:avLst/>
              <a:gdLst>
                <a:gd name="connsiteX0" fmla="*/ 0 w 3530006"/>
                <a:gd name="connsiteY0" fmla="*/ 1450637 h 1450636"/>
                <a:gd name="connsiteX1" fmla="*/ 256938 w 3530006"/>
                <a:gd name="connsiteY1" fmla="*/ 1398437 h 1450636"/>
                <a:gd name="connsiteX2" fmla="*/ 511130 w 3530006"/>
                <a:gd name="connsiteY2" fmla="*/ 1221278 h 1450636"/>
                <a:gd name="connsiteX3" fmla="*/ 763648 w 3530006"/>
                <a:gd name="connsiteY3" fmla="*/ 1270962 h 1450636"/>
                <a:gd name="connsiteX4" fmla="*/ 1009522 w 3530006"/>
                <a:gd name="connsiteY4" fmla="*/ 1257239 h 1450636"/>
                <a:gd name="connsiteX5" fmla="*/ 1263139 w 3530006"/>
                <a:gd name="connsiteY5" fmla="*/ 962399 h 1450636"/>
                <a:gd name="connsiteX6" fmla="*/ 1516781 w 3530006"/>
                <a:gd name="connsiteY6" fmla="*/ 1184037 h 1450636"/>
                <a:gd name="connsiteX7" fmla="*/ 1768750 w 3530006"/>
                <a:gd name="connsiteY7" fmla="*/ 1013407 h 1450636"/>
                <a:gd name="connsiteX8" fmla="*/ 2016822 w 3530006"/>
                <a:gd name="connsiteY8" fmla="*/ 808140 h 1450636"/>
                <a:gd name="connsiteX9" fmla="*/ 2269889 w 3530006"/>
                <a:gd name="connsiteY9" fmla="*/ 899345 h 1450636"/>
                <a:gd name="connsiteX10" fmla="*/ 2522407 w 3530006"/>
                <a:gd name="connsiteY10" fmla="*/ 872871 h 1450636"/>
                <a:gd name="connsiteX11" fmla="*/ 2774950 w 3530006"/>
                <a:gd name="connsiteY11" fmla="*/ 643423 h 1450636"/>
                <a:gd name="connsiteX12" fmla="*/ 3033562 w 3530006"/>
                <a:gd name="connsiteY12" fmla="*/ 372146 h 1450636"/>
                <a:gd name="connsiteX13" fmla="*/ 3277763 w 3530006"/>
                <a:gd name="connsiteY13" fmla="*/ 429640 h 1450636"/>
                <a:gd name="connsiteX14" fmla="*/ 3530007 w 3530006"/>
                <a:gd name="connsiteY14" fmla="*/ 0 h 145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30006" h="1450636">
                  <a:moveTo>
                    <a:pt x="0" y="1450637"/>
                  </a:moveTo>
                  <a:lnTo>
                    <a:pt x="256938" y="1398437"/>
                  </a:lnTo>
                  <a:lnTo>
                    <a:pt x="511130" y="1221278"/>
                  </a:lnTo>
                  <a:lnTo>
                    <a:pt x="763648" y="1270962"/>
                  </a:lnTo>
                  <a:lnTo>
                    <a:pt x="1009522" y="1257239"/>
                  </a:lnTo>
                  <a:lnTo>
                    <a:pt x="1263139" y="962399"/>
                  </a:lnTo>
                  <a:lnTo>
                    <a:pt x="1516781" y="1184037"/>
                  </a:lnTo>
                  <a:lnTo>
                    <a:pt x="1768750" y="1013407"/>
                  </a:lnTo>
                  <a:lnTo>
                    <a:pt x="2016822" y="808140"/>
                  </a:lnTo>
                  <a:lnTo>
                    <a:pt x="2269889" y="899345"/>
                  </a:lnTo>
                  <a:lnTo>
                    <a:pt x="2522407" y="872871"/>
                  </a:lnTo>
                  <a:lnTo>
                    <a:pt x="2774950" y="643423"/>
                  </a:lnTo>
                  <a:lnTo>
                    <a:pt x="3033562" y="372146"/>
                  </a:lnTo>
                  <a:lnTo>
                    <a:pt x="3277763" y="429640"/>
                  </a:lnTo>
                  <a:lnTo>
                    <a:pt x="3530007" y="0"/>
                  </a:lnTo>
                </a:path>
              </a:pathLst>
            </a:custGeom>
            <a:noFill/>
            <a:ln w="25400" cap="flat">
              <a:solidFill>
                <a:srgbClr val="C9161E"/>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sp>
        <p:nvSpPr>
          <p:cNvPr id="493" name="矩形: 圆角 15"/>
          <p:cNvSpPr/>
          <p:nvPr/>
        </p:nvSpPr>
        <p:spPr>
          <a:xfrm>
            <a:off x="6326234" y="1415226"/>
            <a:ext cx="5400000" cy="3126202"/>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94" name="矩形: 圆角 541"/>
          <p:cNvSpPr/>
          <p:nvPr/>
        </p:nvSpPr>
        <p:spPr>
          <a:xfrm>
            <a:off x="6331636" y="1554730"/>
            <a:ext cx="5400000" cy="393616"/>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crosoft YaHei" panose="020B0503020204020204" pitchFamily="34" charset="-122"/>
              <a:ea typeface="Microsoft YaHei" panose="020B0503020204020204" pitchFamily="34" charset="-122"/>
            </a:endParaRPr>
          </a:p>
        </p:txBody>
      </p:sp>
      <p:sp>
        <p:nvSpPr>
          <p:cNvPr id="495" name="文本框 18"/>
          <p:cNvSpPr txBox="1"/>
          <p:nvPr/>
        </p:nvSpPr>
        <p:spPr>
          <a:xfrm>
            <a:off x="7014350" y="1565545"/>
            <a:ext cx="4041138" cy="400110"/>
          </a:xfrm>
          <a:prstGeom prst="rect">
            <a:avLst/>
          </a:prstGeom>
          <a:noFill/>
        </p:spPr>
        <p:txBody>
          <a:bodyPr wrap="square" rtlCol="0" anchor="ctr">
            <a:spAutoFit/>
          </a:bodyPr>
          <a:lstStyle>
            <a:defPPr>
              <a:defRPr lang="zh-CN"/>
            </a:defPPr>
            <a:lvl1pPr>
              <a:defRPr sz="2400" spc="120">
                <a:solidFill>
                  <a:schemeClr val="bg1"/>
                </a:solidFill>
                <a:latin typeface="MiSans Heavy" pitchFamily="2" charset="-122"/>
                <a:ea typeface="MiSans Heavy" pitchFamily="2" charset="-122"/>
                <a:cs typeface="MiSans VF Bold" pitchFamily="2" charset="-122"/>
              </a:defRPr>
            </a:lvl1pPr>
          </a:lstStyle>
          <a:p>
            <a:pPr algn="ctr"/>
            <a:r>
              <a:rPr lang="zh-CN" altLang="en-US" sz="2000" b="1" dirty="0">
                <a:latin typeface="Microsoft YaHei" panose="020B0503020204020204" pitchFamily="34" charset="-122"/>
                <a:ea typeface="Microsoft YaHei" panose="020B0503020204020204" pitchFamily="34" charset="-122"/>
              </a:rPr>
              <a:t>人均发表文章数</a:t>
            </a:r>
            <a:endParaRPr lang="zh-CN" altLang="en-US" sz="2000" b="1" dirty="0">
              <a:latin typeface="Microsoft YaHei" panose="020B0503020204020204" pitchFamily="34" charset="-122"/>
              <a:ea typeface="Microsoft YaHei" panose="020B0503020204020204" pitchFamily="34" charset="-122"/>
            </a:endParaRPr>
          </a:p>
        </p:txBody>
      </p:sp>
      <p:sp>
        <p:nvSpPr>
          <p:cNvPr id="551" name="TextBox 4"/>
          <p:cNvSpPr txBox="1"/>
          <p:nvPr/>
        </p:nvSpPr>
        <p:spPr>
          <a:xfrm>
            <a:off x="10817586" y="3535235"/>
            <a:ext cx="113980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b="1" dirty="0">
                <a:solidFill>
                  <a:srgbClr val="093B77"/>
                </a:solidFill>
                <a:latin typeface="Microsoft YaHei" panose="020B0503020204020204" pitchFamily="34" charset="-122"/>
                <a:ea typeface="Microsoft YaHei" panose="020B0503020204020204" pitchFamily="34" charset="-122"/>
              </a:rPr>
              <a:t>CMS</a:t>
            </a:r>
            <a:endParaRPr lang="en-US" sz="1600" b="1" dirty="0">
              <a:solidFill>
                <a:srgbClr val="093B77"/>
              </a:solidFill>
              <a:latin typeface="Microsoft YaHei" panose="020B0503020204020204" pitchFamily="34" charset="-122"/>
              <a:ea typeface="Microsoft YaHei" panose="020B0503020204020204" pitchFamily="34" charset="-122"/>
            </a:endParaRPr>
          </a:p>
        </p:txBody>
      </p:sp>
      <p:sp>
        <p:nvSpPr>
          <p:cNvPr id="552" name="TextBox 4"/>
          <p:cNvSpPr txBox="1"/>
          <p:nvPr/>
        </p:nvSpPr>
        <p:spPr>
          <a:xfrm>
            <a:off x="10815369" y="3774322"/>
            <a:ext cx="133087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ATLAS</a:t>
            </a:r>
            <a:endParaRPr kumimoji="0" lang="en-US" sz="1600" b="1"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sp>
        <p:nvSpPr>
          <p:cNvPr id="553" name="TextBox 7"/>
          <p:cNvSpPr txBox="1"/>
          <p:nvPr/>
        </p:nvSpPr>
        <p:spPr>
          <a:xfrm>
            <a:off x="10817585" y="3041763"/>
            <a:ext cx="9086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BelleII</a:t>
            </a:r>
            <a:endPar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sp>
        <p:nvSpPr>
          <p:cNvPr id="554" name="TextBox 7"/>
          <p:cNvSpPr txBox="1"/>
          <p:nvPr/>
        </p:nvSpPr>
        <p:spPr>
          <a:xfrm>
            <a:off x="10815367" y="3288685"/>
            <a:ext cx="113980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rPr>
              <a:t>LHCb</a:t>
            </a:r>
            <a:endParaRPr kumimoji="0" lang="en-US" sz="1600" i="0" u="none" strike="noStrike" kern="1200" cap="none" spc="0" normalizeH="0" baseline="0" noProof="0" dirty="0">
              <a:ln>
                <a:noFill/>
              </a:ln>
              <a:solidFill>
                <a:srgbClr val="093B77"/>
              </a:solidFill>
              <a:effectLst/>
              <a:uLnTx/>
              <a:uFillTx/>
              <a:latin typeface="Microsoft YaHei" panose="020B0503020204020204" pitchFamily="34" charset="-122"/>
              <a:ea typeface="Microsoft YaHei" panose="020B0503020204020204" pitchFamily="34" charset="-122"/>
            </a:endParaRPr>
          </a:p>
        </p:txBody>
      </p:sp>
      <p:grpSp>
        <p:nvGrpSpPr>
          <p:cNvPr id="505" name="组合 101"/>
          <p:cNvGrpSpPr/>
          <p:nvPr/>
        </p:nvGrpSpPr>
        <p:grpSpPr>
          <a:xfrm>
            <a:off x="6931557" y="2209372"/>
            <a:ext cx="3795399" cy="1975246"/>
            <a:chOff x="3596640" y="2567940"/>
            <a:chExt cx="3985260" cy="1975246"/>
          </a:xfrm>
        </p:grpSpPr>
        <p:cxnSp>
          <p:nvCxnSpPr>
            <p:cNvPr id="525" name="直接连接符 102"/>
            <p:cNvCxnSpPr/>
            <p:nvPr/>
          </p:nvCxnSpPr>
          <p:spPr>
            <a:xfrm>
              <a:off x="3596640" y="2567940"/>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6" name="直接连接符 103"/>
            <p:cNvCxnSpPr/>
            <p:nvPr/>
          </p:nvCxnSpPr>
          <p:spPr>
            <a:xfrm>
              <a:off x="3596640" y="2850118"/>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8" name="直接连接符 104"/>
            <p:cNvCxnSpPr/>
            <p:nvPr/>
          </p:nvCxnSpPr>
          <p:spPr>
            <a:xfrm>
              <a:off x="3596640" y="3132296"/>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9" name="直接连接符 105"/>
            <p:cNvCxnSpPr/>
            <p:nvPr/>
          </p:nvCxnSpPr>
          <p:spPr>
            <a:xfrm>
              <a:off x="3596640" y="3414474"/>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0" name="直接连接符 106"/>
            <p:cNvCxnSpPr/>
            <p:nvPr/>
          </p:nvCxnSpPr>
          <p:spPr>
            <a:xfrm>
              <a:off x="3596640" y="3696652"/>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8" name="直接连接符 107"/>
            <p:cNvCxnSpPr/>
            <p:nvPr/>
          </p:nvCxnSpPr>
          <p:spPr>
            <a:xfrm>
              <a:off x="3596640" y="3978830"/>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9" name="直接连接符 108"/>
            <p:cNvCxnSpPr/>
            <p:nvPr/>
          </p:nvCxnSpPr>
          <p:spPr>
            <a:xfrm>
              <a:off x="3596640" y="4261008"/>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0" name="直接连接符 109"/>
            <p:cNvCxnSpPr/>
            <p:nvPr/>
          </p:nvCxnSpPr>
          <p:spPr>
            <a:xfrm>
              <a:off x="3596640" y="4543186"/>
              <a:ext cx="3985260"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04" name="组合 92"/>
          <p:cNvGrpSpPr/>
          <p:nvPr/>
        </p:nvGrpSpPr>
        <p:grpSpPr>
          <a:xfrm>
            <a:off x="6943936" y="2212802"/>
            <a:ext cx="4284307" cy="1971134"/>
            <a:chOff x="3690938" y="2576513"/>
            <a:chExt cx="4014787" cy="2538412"/>
          </a:xfrm>
        </p:grpSpPr>
        <p:sp>
          <p:nvSpPr>
            <p:cNvPr id="542" name="任意多边形: 形状 93"/>
            <p:cNvSpPr/>
            <p:nvPr/>
          </p:nvSpPr>
          <p:spPr>
            <a:xfrm>
              <a:off x="4217988"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3" name="任意多边形: 形状 94"/>
            <p:cNvSpPr/>
            <p:nvPr/>
          </p:nvSpPr>
          <p:spPr>
            <a:xfrm>
              <a:off x="4720432"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4" name="任意多边形: 形状 95"/>
            <p:cNvSpPr/>
            <p:nvPr/>
          </p:nvSpPr>
          <p:spPr>
            <a:xfrm>
              <a:off x="5222876"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5" name="任意多边形: 形状 96"/>
            <p:cNvSpPr/>
            <p:nvPr/>
          </p:nvSpPr>
          <p:spPr>
            <a:xfrm>
              <a:off x="5725320"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6" name="任意多边形: 形状 97"/>
            <p:cNvSpPr/>
            <p:nvPr/>
          </p:nvSpPr>
          <p:spPr>
            <a:xfrm>
              <a:off x="6227764"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7" name="任意多边形: 形状 98"/>
            <p:cNvSpPr/>
            <p:nvPr/>
          </p:nvSpPr>
          <p:spPr>
            <a:xfrm>
              <a:off x="6730208"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8" name="任意多边形: 形状 99"/>
            <p:cNvSpPr/>
            <p:nvPr/>
          </p:nvSpPr>
          <p:spPr>
            <a:xfrm>
              <a:off x="7232653" y="2576513"/>
              <a:ext cx="0" cy="2538412"/>
            </a:xfrm>
            <a:custGeom>
              <a:avLst/>
              <a:gdLst>
                <a:gd name="connsiteX0" fmla="*/ 0 w 4014787"/>
                <a:gd name="connsiteY0" fmla="*/ 0 h 2538412"/>
                <a:gd name="connsiteX1" fmla="*/ 0 w 4014787"/>
                <a:gd name="connsiteY1" fmla="*/ 2538412 h 2538412"/>
                <a:gd name="connsiteX2" fmla="*/ 4014787 w 4014787"/>
                <a:gd name="connsiteY2" fmla="*/ 2538412 h 2538412"/>
                <a:gd name="connsiteX0-1" fmla="*/ 0 w 0"/>
                <a:gd name="connsiteY0-2" fmla="*/ 0 h 2538412"/>
                <a:gd name="connsiteX1-3" fmla="*/ 0 w 0"/>
                <a:gd name="connsiteY1-4" fmla="*/ 2538412 h 2538412"/>
              </a:gdLst>
              <a:ahLst/>
              <a:cxnLst>
                <a:cxn ang="0">
                  <a:pos x="connsiteX0-1" y="connsiteY0-2"/>
                </a:cxn>
                <a:cxn ang="0">
                  <a:pos x="connsiteX1-3" y="connsiteY1-4"/>
                </a:cxn>
              </a:cxnLst>
              <a:rect l="l" t="t" r="r" b="b"/>
              <a:pathLst>
                <a:path h="2538412">
                  <a:moveTo>
                    <a:pt x="0" y="0"/>
                  </a:moveTo>
                  <a:lnTo>
                    <a:pt x="0" y="2538412"/>
                  </a:lnTo>
                </a:path>
              </a:pathLst>
            </a:custGeom>
            <a:noFill/>
            <a:ln w="12700">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sp>
          <p:nvSpPr>
            <p:cNvPr id="549" name="任意多边形: 形状 100"/>
            <p:cNvSpPr/>
            <p:nvPr/>
          </p:nvSpPr>
          <p:spPr>
            <a:xfrm>
              <a:off x="3690938" y="2576513"/>
              <a:ext cx="4014787" cy="2538412"/>
            </a:xfrm>
            <a:custGeom>
              <a:avLst/>
              <a:gdLst>
                <a:gd name="connsiteX0" fmla="*/ 0 w 4014787"/>
                <a:gd name="connsiteY0" fmla="*/ 0 h 2538412"/>
                <a:gd name="connsiteX1" fmla="*/ 0 w 4014787"/>
                <a:gd name="connsiteY1" fmla="*/ 2538412 h 2538412"/>
                <a:gd name="connsiteX2" fmla="*/ 4014787 w 4014787"/>
                <a:gd name="connsiteY2" fmla="*/ 2538412 h 2538412"/>
              </a:gdLst>
              <a:ahLst/>
              <a:cxnLst>
                <a:cxn ang="0">
                  <a:pos x="connsiteX0" y="connsiteY0"/>
                </a:cxn>
                <a:cxn ang="0">
                  <a:pos x="connsiteX1" y="connsiteY1"/>
                </a:cxn>
                <a:cxn ang="0">
                  <a:pos x="connsiteX2" y="connsiteY2"/>
                </a:cxn>
              </a:cxnLst>
              <a:rect l="l" t="t" r="r" b="b"/>
              <a:pathLst>
                <a:path w="4014787" h="2538412">
                  <a:moveTo>
                    <a:pt x="0" y="0"/>
                  </a:moveTo>
                  <a:lnTo>
                    <a:pt x="0" y="2538412"/>
                  </a:lnTo>
                  <a:lnTo>
                    <a:pt x="4014787" y="2538412"/>
                  </a:lnTo>
                </a:path>
              </a:pathLst>
            </a:cu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icrosoft YaHei" panose="020B0503020204020204" pitchFamily="34" charset="-122"/>
                <a:ea typeface="Microsoft YaHei" panose="020B0503020204020204" pitchFamily="34" charset="-122"/>
              </a:endParaRPr>
            </a:p>
          </p:txBody>
        </p:sp>
      </p:grpSp>
      <p:grpSp>
        <p:nvGrpSpPr>
          <p:cNvPr id="506" name="组合 117"/>
          <p:cNvGrpSpPr/>
          <p:nvPr/>
        </p:nvGrpSpPr>
        <p:grpSpPr>
          <a:xfrm>
            <a:off x="6631012" y="2171623"/>
            <a:ext cx="4422567" cy="2190006"/>
            <a:chOff x="3311975" y="2523483"/>
            <a:chExt cx="4144349" cy="2820274"/>
          </a:xfrm>
        </p:grpSpPr>
        <p:sp>
          <p:nvSpPr>
            <p:cNvPr id="507" name="TextBox 4"/>
            <p:cNvSpPr txBox="1"/>
            <p:nvPr/>
          </p:nvSpPr>
          <p:spPr>
            <a:xfrm>
              <a:off x="3311975" y="2523483"/>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18</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08" name="TextBox 4"/>
            <p:cNvSpPr txBox="1"/>
            <p:nvPr/>
          </p:nvSpPr>
          <p:spPr>
            <a:xfrm>
              <a:off x="3311975" y="2801031"/>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16</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09" name="TextBox 4"/>
            <p:cNvSpPr txBox="1"/>
            <p:nvPr/>
          </p:nvSpPr>
          <p:spPr>
            <a:xfrm>
              <a:off x="3311975" y="3078579"/>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10" name="TextBox 4"/>
            <p:cNvSpPr txBox="1"/>
            <p:nvPr/>
          </p:nvSpPr>
          <p:spPr>
            <a:xfrm>
              <a:off x="3311975" y="3356127"/>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11" name="TextBox 4"/>
            <p:cNvSpPr txBox="1"/>
            <p:nvPr/>
          </p:nvSpPr>
          <p:spPr>
            <a:xfrm>
              <a:off x="3311975" y="3633675"/>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10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4" name="TextBox 4"/>
            <p:cNvSpPr txBox="1"/>
            <p:nvPr/>
          </p:nvSpPr>
          <p:spPr>
            <a:xfrm>
              <a:off x="3311975" y="3911223"/>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8</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5" name="TextBox 4"/>
            <p:cNvSpPr txBox="1"/>
            <p:nvPr/>
          </p:nvSpPr>
          <p:spPr>
            <a:xfrm>
              <a:off x="3311975" y="4188771"/>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0.0</a:t>
              </a:r>
              <a:r>
                <a:rPr lang="en-US" sz="800" dirty="0">
                  <a:solidFill>
                    <a:srgbClr val="7F7F7F"/>
                  </a:solidFill>
                  <a:latin typeface="Microsoft YaHei" panose="020B0503020204020204" pitchFamily="34" charset="-122"/>
                  <a:ea typeface="Microsoft YaHei" panose="020B0503020204020204" pitchFamily="34" charset="-122"/>
                </a:rPr>
                <a:t>6</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6" name="TextBox 4"/>
            <p:cNvSpPr txBox="1"/>
            <p:nvPr/>
          </p:nvSpPr>
          <p:spPr>
            <a:xfrm>
              <a:off x="3311975" y="4466319"/>
              <a:ext cx="278509" cy="123111"/>
            </a:xfrm>
            <a:prstGeom prst="rect">
              <a:avLst/>
            </a:prstGeom>
            <a:noFill/>
          </p:spPr>
          <p:txBody>
            <a:bodyPr wrap="square" lIns="0" tIns="0" rIns="0" bIns="0" rtlCol="0">
              <a:spAutoFit/>
            </a:bodyPr>
            <a:lstStyle/>
            <a:p>
              <a:pPr lvl="0">
                <a:defRPr/>
              </a:pPr>
              <a:r>
                <a:rPr lang="en-US" altLang="zh-CN" sz="800" dirty="0">
                  <a:solidFill>
                    <a:srgbClr val="7F7F7F"/>
                  </a:solidFill>
                  <a:latin typeface="Microsoft YaHei" panose="020B0503020204020204" pitchFamily="34" charset="-122"/>
                  <a:ea typeface="Microsoft YaHei" panose="020B0503020204020204" pitchFamily="34" charset="-122"/>
                </a:rPr>
                <a:t>0.0</a:t>
              </a: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67" name="TextBox 4"/>
            <p:cNvSpPr txBox="1"/>
            <p:nvPr/>
          </p:nvSpPr>
          <p:spPr>
            <a:xfrm>
              <a:off x="3311975" y="4743867"/>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0.02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73" name="TextBox 4"/>
            <p:cNvSpPr txBox="1"/>
            <p:nvPr/>
          </p:nvSpPr>
          <p:spPr>
            <a:xfrm>
              <a:off x="3352897" y="5021415"/>
              <a:ext cx="278509"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75" name="TextBox 4"/>
            <p:cNvSpPr txBox="1"/>
            <p:nvPr/>
          </p:nvSpPr>
          <p:spPr>
            <a:xfrm>
              <a:off x="3483863"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76" name="TextBox 4"/>
            <p:cNvSpPr txBox="1"/>
            <p:nvPr/>
          </p:nvSpPr>
          <p:spPr>
            <a:xfrm>
              <a:off x="3990176"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77" name="TextBox 4"/>
            <p:cNvSpPr txBox="1"/>
            <p:nvPr/>
          </p:nvSpPr>
          <p:spPr>
            <a:xfrm>
              <a:off x="4496488"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92" name="TextBox 4"/>
            <p:cNvSpPr txBox="1"/>
            <p:nvPr/>
          </p:nvSpPr>
          <p:spPr>
            <a:xfrm>
              <a:off x="5002802"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2016</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21" name="TextBox 4"/>
            <p:cNvSpPr txBox="1"/>
            <p:nvPr/>
          </p:nvSpPr>
          <p:spPr>
            <a:xfrm>
              <a:off x="5509115"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2018</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22" name="TextBox 4"/>
            <p:cNvSpPr txBox="1"/>
            <p:nvPr/>
          </p:nvSpPr>
          <p:spPr>
            <a:xfrm>
              <a:off x="6015428"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2020</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23" name="TextBox 4"/>
            <p:cNvSpPr txBox="1"/>
            <p:nvPr/>
          </p:nvSpPr>
          <p:spPr>
            <a:xfrm>
              <a:off x="6521741"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2022</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sp>
          <p:nvSpPr>
            <p:cNvPr id="524" name="TextBox 4"/>
            <p:cNvSpPr txBox="1"/>
            <p:nvPr/>
          </p:nvSpPr>
          <p:spPr>
            <a:xfrm>
              <a:off x="7028051" y="5220646"/>
              <a:ext cx="42827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rPr>
                <a:t>2024</a:t>
              </a:r>
              <a:endParaRPr kumimoji="0" lang="en-US" sz="800" i="0" u="none" strike="noStrike" kern="1200" cap="none" spc="0" normalizeH="0" baseline="0" noProof="0" dirty="0">
                <a:ln>
                  <a:noFill/>
                </a:ln>
                <a:solidFill>
                  <a:srgbClr val="7F7F7F"/>
                </a:solidFill>
                <a:effectLst/>
                <a:uLnTx/>
                <a:uFillTx/>
                <a:latin typeface="Microsoft YaHei" panose="020B0503020204020204" pitchFamily="34" charset="-122"/>
                <a:ea typeface="Microsoft YaHei" panose="020B0503020204020204" pitchFamily="34" charset="-122"/>
              </a:endParaRPr>
            </a:p>
          </p:txBody>
        </p:sp>
      </p:grpSp>
      <p:sp>
        <p:nvSpPr>
          <p:cNvPr id="499" name="任意多边形: 形状 530"/>
          <p:cNvSpPr/>
          <p:nvPr/>
        </p:nvSpPr>
        <p:spPr>
          <a:xfrm>
            <a:off x="6961875" y="3244697"/>
            <a:ext cx="3755237" cy="931221"/>
          </a:xfrm>
          <a:custGeom>
            <a:avLst/>
            <a:gdLst>
              <a:gd name="connsiteX0" fmla="*/ 0 w 2870134"/>
              <a:gd name="connsiteY0" fmla="*/ 1199220 h 1199219"/>
              <a:gd name="connsiteX1" fmla="*/ 208929 w 2870134"/>
              <a:gd name="connsiteY1" fmla="*/ 1199220 h 1199219"/>
              <a:gd name="connsiteX2" fmla="*/ 415608 w 2870134"/>
              <a:gd name="connsiteY2" fmla="*/ 1199220 h 1199219"/>
              <a:gd name="connsiteX3" fmla="*/ 620908 w 2870134"/>
              <a:gd name="connsiteY3" fmla="*/ 1199220 h 1199219"/>
              <a:gd name="connsiteX4" fmla="*/ 820817 w 2870134"/>
              <a:gd name="connsiteY4" fmla="*/ 1199220 h 1199219"/>
              <a:gd name="connsiteX5" fmla="*/ 1027030 w 2870134"/>
              <a:gd name="connsiteY5" fmla="*/ 1199220 h 1199219"/>
              <a:gd name="connsiteX6" fmla="*/ 1233243 w 2870134"/>
              <a:gd name="connsiteY6" fmla="*/ 1199220 h 1199219"/>
              <a:gd name="connsiteX7" fmla="*/ 1438118 w 2870134"/>
              <a:gd name="connsiteY7" fmla="*/ 1199220 h 1199219"/>
              <a:gd name="connsiteX8" fmla="*/ 1639831 w 2870134"/>
              <a:gd name="connsiteY8" fmla="*/ 1077763 h 1199219"/>
              <a:gd name="connsiteX9" fmla="*/ 1845598 w 2870134"/>
              <a:gd name="connsiteY9" fmla="*/ 1011499 h 1199219"/>
              <a:gd name="connsiteX10" fmla="*/ 2050898 w 2870134"/>
              <a:gd name="connsiteY10" fmla="*/ 998232 h 1199219"/>
              <a:gd name="connsiteX11" fmla="*/ 2256219 w 2870134"/>
              <a:gd name="connsiteY11" fmla="*/ 1060097 h 1199219"/>
              <a:gd name="connsiteX12" fmla="*/ 2466506 w 2870134"/>
              <a:gd name="connsiteY12" fmla="*/ 746484 h 1199219"/>
              <a:gd name="connsiteX13" fmla="*/ 2665057 w 2870134"/>
              <a:gd name="connsiteY13" fmla="*/ 269040 h 1199219"/>
              <a:gd name="connsiteX14" fmla="*/ 2870135 w 2870134"/>
              <a:gd name="connsiteY14" fmla="*/ 0 h 119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0134" h="1199219">
                <a:moveTo>
                  <a:pt x="0" y="1199220"/>
                </a:moveTo>
                <a:lnTo>
                  <a:pt x="208929" y="1199220"/>
                </a:lnTo>
                <a:lnTo>
                  <a:pt x="415608" y="1199220"/>
                </a:lnTo>
                <a:lnTo>
                  <a:pt x="620908" y="1199220"/>
                </a:lnTo>
                <a:lnTo>
                  <a:pt x="820817" y="1199220"/>
                </a:lnTo>
                <a:lnTo>
                  <a:pt x="1027030" y="1199220"/>
                </a:lnTo>
                <a:lnTo>
                  <a:pt x="1233243" y="1199220"/>
                </a:lnTo>
                <a:lnTo>
                  <a:pt x="1438118" y="1199220"/>
                </a:lnTo>
                <a:lnTo>
                  <a:pt x="1639831" y="1077763"/>
                </a:lnTo>
                <a:lnTo>
                  <a:pt x="1845598" y="1011499"/>
                </a:lnTo>
                <a:lnTo>
                  <a:pt x="2050898" y="998232"/>
                </a:lnTo>
                <a:lnTo>
                  <a:pt x="2256219" y="1060097"/>
                </a:lnTo>
                <a:lnTo>
                  <a:pt x="2466506" y="746484"/>
                </a:lnTo>
                <a:lnTo>
                  <a:pt x="2665057" y="269040"/>
                </a:lnTo>
                <a:lnTo>
                  <a:pt x="2870135" y="0"/>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500" name="任意多边形: 形状 531"/>
          <p:cNvSpPr/>
          <p:nvPr/>
        </p:nvSpPr>
        <p:spPr>
          <a:xfrm>
            <a:off x="6961875" y="2903441"/>
            <a:ext cx="3755237" cy="1221891"/>
          </a:xfrm>
          <a:custGeom>
            <a:avLst/>
            <a:gdLst>
              <a:gd name="connsiteX0" fmla="*/ 0 w 2870134"/>
              <a:gd name="connsiteY0" fmla="*/ 1573543 h 1573542"/>
              <a:gd name="connsiteX1" fmla="*/ 208929 w 2870134"/>
              <a:gd name="connsiteY1" fmla="*/ 1005947 h 1573542"/>
              <a:gd name="connsiteX2" fmla="*/ 415608 w 2870134"/>
              <a:gd name="connsiteY2" fmla="*/ 274928 h 1573542"/>
              <a:gd name="connsiteX3" fmla="*/ 620908 w 2870134"/>
              <a:gd name="connsiteY3" fmla="*/ 0 h 1573542"/>
              <a:gd name="connsiteX4" fmla="*/ 820817 w 2870134"/>
              <a:gd name="connsiteY4" fmla="*/ 49679 h 1573542"/>
              <a:gd name="connsiteX5" fmla="*/ 1027030 w 2870134"/>
              <a:gd name="connsiteY5" fmla="*/ 549894 h 1573542"/>
              <a:gd name="connsiteX6" fmla="*/ 1233243 w 2870134"/>
              <a:gd name="connsiteY6" fmla="*/ 453816 h 1573542"/>
              <a:gd name="connsiteX7" fmla="*/ 1438118 w 2870134"/>
              <a:gd name="connsiteY7" fmla="*/ 503532 h 1573542"/>
              <a:gd name="connsiteX8" fmla="*/ 1639831 w 2870134"/>
              <a:gd name="connsiteY8" fmla="*/ 907670 h 1573542"/>
              <a:gd name="connsiteX9" fmla="*/ 1845598 w 2870134"/>
              <a:gd name="connsiteY9" fmla="*/ 854674 h 1573542"/>
              <a:gd name="connsiteX10" fmla="*/ 2050898 w 2870134"/>
              <a:gd name="connsiteY10" fmla="*/ 914304 h 1573542"/>
              <a:gd name="connsiteX11" fmla="*/ 2256219 w 2870134"/>
              <a:gd name="connsiteY11" fmla="*/ 848041 h 1573542"/>
              <a:gd name="connsiteX12" fmla="*/ 2466506 w 2870134"/>
              <a:gd name="connsiteY12" fmla="*/ 834810 h 1573542"/>
              <a:gd name="connsiteX13" fmla="*/ 2665057 w 2870134"/>
              <a:gd name="connsiteY13" fmla="*/ 887806 h 1573542"/>
              <a:gd name="connsiteX14" fmla="*/ 2870135 w 2870134"/>
              <a:gd name="connsiteY14" fmla="*/ 950752 h 157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0134" h="1573542">
                <a:moveTo>
                  <a:pt x="0" y="1573543"/>
                </a:moveTo>
                <a:lnTo>
                  <a:pt x="208929" y="1005947"/>
                </a:lnTo>
                <a:lnTo>
                  <a:pt x="415608" y="274928"/>
                </a:lnTo>
                <a:lnTo>
                  <a:pt x="620908" y="0"/>
                </a:lnTo>
                <a:lnTo>
                  <a:pt x="820817" y="49679"/>
                </a:lnTo>
                <a:lnTo>
                  <a:pt x="1027030" y="549894"/>
                </a:lnTo>
                <a:lnTo>
                  <a:pt x="1233243" y="453816"/>
                </a:lnTo>
                <a:lnTo>
                  <a:pt x="1438118" y="503532"/>
                </a:lnTo>
                <a:lnTo>
                  <a:pt x="1639831" y="907670"/>
                </a:lnTo>
                <a:lnTo>
                  <a:pt x="1845598" y="854674"/>
                </a:lnTo>
                <a:lnTo>
                  <a:pt x="2050898" y="914304"/>
                </a:lnTo>
                <a:lnTo>
                  <a:pt x="2256219" y="848041"/>
                </a:lnTo>
                <a:lnTo>
                  <a:pt x="2466506" y="834810"/>
                </a:lnTo>
                <a:lnTo>
                  <a:pt x="2665057" y="887806"/>
                </a:lnTo>
                <a:lnTo>
                  <a:pt x="2870135" y="950752"/>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501" name="任意多边形: 形状 532"/>
          <p:cNvSpPr/>
          <p:nvPr/>
        </p:nvSpPr>
        <p:spPr>
          <a:xfrm>
            <a:off x="6961875" y="3588993"/>
            <a:ext cx="3755237" cy="433429"/>
          </a:xfrm>
          <a:custGeom>
            <a:avLst/>
            <a:gdLst>
              <a:gd name="connsiteX0" fmla="*/ 0 w 2870134"/>
              <a:gd name="connsiteY0" fmla="*/ 558168 h 558167"/>
              <a:gd name="connsiteX1" fmla="*/ 208929 w 2870134"/>
              <a:gd name="connsiteY1" fmla="*/ 297587 h 558167"/>
              <a:gd name="connsiteX2" fmla="*/ 415608 w 2870134"/>
              <a:gd name="connsiteY2" fmla="*/ 0 h 558167"/>
              <a:gd name="connsiteX3" fmla="*/ 620908 w 2870134"/>
              <a:gd name="connsiteY3" fmla="*/ 462351 h 558167"/>
              <a:gd name="connsiteX4" fmla="*/ 820817 w 2870134"/>
              <a:gd name="connsiteY4" fmla="*/ 194876 h 558167"/>
              <a:gd name="connsiteX5" fmla="*/ 1027030 w 2870134"/>
              <a:gd name="connsiteY5" fmla="*/ 156229 h 558167"/>
              <a:gd name="connsiteX6" fmla="*/ 1233243 w 2870134"/>
              <a:gd name="connsiteY6" fmla="*/ 194876 h 558167"/>
              <a:gd name="connsiteX7" fmla="*/ 1438118 w 2870134"/>
              <a:gd name="connsiteY7" fmla="*/ 230206 h 558167"/>
              <a:gd name="connsiteX8" fmla="*/ 1639831 w 2870134"/>
              <a:gd name="connsiteY8" fmla="*/ 246791 h 558167"/>
              <a:gd name="connsiteX9" fmla="*/ 1845598 w 2870134"/>
              <a:gd name="connsiteY9" fmla="*/ 294271 h 558167"/>
              <a:gd name="connsiteX10" fmla="*/ 2050898 w 2870134"/>
              <a:gd name="connsiteY10" fmla="*/ 359416 h 558167"/>
              <a:gd name="connsiteX11" fmla="*/ 2256219 w 2870134"/>
              <a:gd name="connsiteY11" fmla="*/ 437828 h 558167"/>
              <a:gd name="connsiteX12" fmla="*/ 2466506 w 2870134"/>
              <a:gd name="connsiteY12" fmla="*/ 223610 h 558167"/>
              <a:gd name="connsiteX13" fmla="*/ 2665057 w 2870134"/>
              <a:gd name="connsiteY13" fmla="*/ 179410 h 558167"/>
              <a:gd name="connsiteX14" fmla="*/ 2870135 w 2870134"/>
              <a:gd name="connsiteY14" fmla="*/ 121122 h 55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0134" h="558167">
                <a:moveTo>
                  <a:pt x="0" y="558168"/>
                </a:moveTo>
                <a:lnTo>
                  <a:pt x="208929" y="297587"/>
                </a:lnTo>
                <a:lnTo>
                  <a:pt x="415608" y="0"/>
                </a:lnTo>
                <a:lnTo>
                  <a:pt x="620908" y="462351"/>
                </a:lnTo>
                <a:lnTo>
                  <a:pt x="820817" y="194876"/>
                </a:lnTo>
                <a:lnTo>
                  <a:pt x="1027030" y="156229"/>
                </a:lnTo>
                <a:lnTo>
                  <a:pt x="1233243" y="194876"/>
                </a:lnTo>
                <a:lnTo>
                  <a:pt x="1438118" y="230206"/>
                </a:lnTo>
                <a:lnTo>
                  <a:pt x="1639831" y="246791"/>
                </a:lnTo>
                <a:lnTo>
                  <a:pt x="1845598" y="294271"/>
                </a:lnTo>
                <a:lnTo>
                  <a:pt x="2050898" y="359416"/>
                </a:lnTo>
                <a:lnTo>
                  <a:pt x="2256219" y="437828"/>
                </a:lnTo>
                <a:lnTo>
                  <a:pt x="2466506" y="223610"/>
                </a:lnTo>
                <a:lnTo>
                  <a:pt x="2665057" y="179410"/>
                </a:lnTo>
                <a:lnTo>
                  <a:pt x="2870135" y="121122"/>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sp>
        <p:nvSpPr>
          <p:cNvPr id="502" name="任意多边形: 形状 533"/>
          <p:cNvSpPr/>
          <p:nvPr/>
        </p:nvSpPr>
        <p:spPr>
          <a:xfrm>
            <a:off x="6961875" y="3482235"/>
            <a:ext cx="3755237" cy="571066"/>
          </a:xfrm>
          <a:custGeom>
            <a:avLst/>
            <a:gdLst>
              <a:gd name="connsiteX0" fmla="*/ 0 w 2870134"/>
              <a:gd name="connsiteY0" fmla="*/ 735416 h 735415"/>
              <a:gd name="connsiteX1" fmla="*/ 208929 w 2870134"/>
              <a:gd name="connsiteY1" fmla="*/ 380808 h 735415"/>
              <a:gd name="connsiteX2" fmla="*/ 415608 w 2870134"/>
              <a:gd name="connsiteY2" fmla="*/ 41405 h 735415"/>
              <a:gd name="connsiteX3" fmla="*/ 620908 w 2870134"/>
              <a:gd name="connsiteY3" fmla="*/ 215299 h 735415"/>
              <a:gd name="connsiteX4" fmla="*/ 820817 w 2870134"/>
              <a:gd name="connsiteY4" fmla="*/ 332359 h 735415"/>
              <a:gd name="connsiteX5" fmla="*/ 1027030 w 2870134"/>
              <a:gd name="connsiteY5" fmla="*/ 287078 h 735415"/>
              <a:gd name="connsiteX6" fmla="*/ 1233243 w 2870134"/>
              <a:gd name="connsiteY6" fmla="*/ 210901 h 735415"/>
              <a:gd name="connsiteX7" fmla="*/ 1438118 w 2870134"/>
              <a:gd name="connsiteY7" fmla="*/ 41405 h 735415"/>
              <a:gd name="connsiteX8" fmla="*/ 1639831 w 2870134"/>
              <a:gd name="connsiteY8" fmla="*/ 0 h 735415"/>
              <a:gd name="connsiteX9" fmla="*/ 1845598 w 2870134"/>
              <a:gd name="connsiteY9" fmla="*/ 198752 h 735415"/>
              <a:gd name="connsiteX10" fmla="*/ 2050898 w 2870134"/>
              <a:gd name="connsiteY10" fmla="*/ 374323 h 735415"/>
              <a:gd name="connsiteX11" fmla="*/ 2256219 w 2870134"/>
              <a:gd name="connsiteY11" fmla="*/ 361093 h 735415"/>
              <a:gd name="connsiteX12" fmla="*/ 2466506 w 2870134"/>
              <a:gd name="connsiteY12" fmla="*/ 158987 h 735415"/>
              <a:gd name="connsiteX13" fmla="*/ 2665057 w 2870134"/>
              <a:gd name="connsiteY13" fmla="*/ 357776 h 735415"/>
              <a:gd name="connsiteX14" fmla="*/ 2870135 w 2870134"/>
              <a:gd name="connsiteY14" fmla="*/ 138824 h 73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0134" h="735415">
                <a:moveTo>
                  <a:pt x="0" y="735416"/>
                </a:moveTo>
                <a:lnTo>
                  <a:pt x="208929" y="380808"/>
                </a:lnTo>
                <a:lnTo>
                  <a:pt x="415608" y="41405"/>
                </a:lnTo>
                <a:lnTo>
                  <a:pt x="620908" y="215299"/>
                </a:lnTo>
                <a:lnTo>
                  <a:pt x="820817" y="332359"/>
                </a:lnTo>
                <a:lnTo>
                  <a:pt x="1027030" y="287078"/>
                </a:lnTo>
                <a:lnTo>
                  <a:pt x="1233243" y="210901"/>
                </a:lnTo>
                <a:lnTo>
                  <a:pt x="1438118" y="41405"/>
                </a:lnTo>
                <a:lnTo>
                  <a:pt x="1639831" y="0"/>
                </a:lnTo>
                <a:lnTo>
                  <a:pt x="1845598" y="198752"/>
                </a:lnTo>
                <a:lnTo>
                  <a:pt x="2050898" y="374323"/>
                </a:lnTo>
                <a:lnTo>
                  <a:pt x="2256219" y="361093"/>
                </a:lnTo>
                <a:lnTo>
                  <a:pt x="2466506" y="158987"/>
                </a:lnTo>
                <a:lnTo>
                  <a:pt x="2665057" y="357776"/>
                </a:lnTo>
                <a:lnTo>
                  <a:pt x="2870135" y="138824"/>
                </a:lnTo>
              </a:path>
            </a:pathLst>
          </a:custGeom>
          <a:noFill/>
          <a:ln w="19050" cap="flat">
            <a:solidFill>
              <a:srgbClr val="093B77">
                <a:alpha val="50000"/>
              </a:srgbClr>
            </a:solidFill>
            <a:prstDash val="solid"/>
            <a:miter/>
            <a:headEnd type="oval" w="sm" len="sm"/>
            <a:tailEnd type="oval" w="sm" len="sm"/>
          </a:ln>
        </p:spPr>
        <p:txBody>
          <a:bodyPr rtlCol="0" anchor="ctr"/>
          <a:lstStyle/>
          <a:p>
            <a:endParaRPr lang="zh-CN" altLang="en-US" dirty="0">
              <a:latin typeface="Microsoft YaHei" panose="020B0503020204020204" pitchFamily="34" charset="-122"/>
              <a:ea typeface="Microsoft YaHei" panose="020B0503020204020204" pitchFamily="34" charset="-122"/>
            </a:endParaRPr>
          </a:p>
        </p:txBody>
      </p:sp>
      <p:grpSp>
        <p:nvGrpSpPr>
          <p:cNvPr id="12" name="Group 11"/>
          <p:cNvGrpSpPr/>
          <p:nvPr/>
        </p:nvGrpSpPr>
        <p:grpSpPr>
          <a:xfrm>
            <a:off x="6961875" y="2316902"/>
            <a:ext cx="4764363" cy="1631116"/>
            <a:chOff x="6961875" y="2719238"/>
            <a:chExt cx="4764363" cy="1631116"/>
          </a:xfrm>
        </p:grpSpPr>
        <p:sp>
          <p:nvSpPr>
            <p:cNvPr id="550" name="TextBox 4"/>
            <p:cNvSpPr txBox="1"/>
            <p:nvPr/>
          </p:nvSpPr>
          <p:spPr>
            <a:xfrm>
              <a:off x="10817583" y="2719238"/>
              <a:ext cx="9086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rPr>
                <a:t>BESIII</a:t>
              </a:r>
              <a:endParaRPr kumimoji="0" lang="en-US" sz="1600" b="1" i="0" u="none" strike="noStrike" kern="1200" cap="none" spc="0" normalizeH="0" baseline="0" noProof="0" dirty="0">
                <a:ln>
                  <a:noFill/>
                </a:ln>
                <a:solidFill>
                  <a:srgbClr val="C9161E"/>
                </a:solidFill>
                <a:effectLst/>
                <a:uLnTx/>
                <a:uFillTx/>
                <a:latin typeface="Microsoft YaHei" panose="020B0503020204020204" pitchFamily="34" charset="-122"/>
                <a:ea typeface="Microsoft YaHei" panose="020B0503020204020204" pitchFamily="34" charset="-122"/>
              </a:endParaRPr>
            </a:p>
          </p:txBody>
        </p:sp>
        <p:sp>
          <p:nvSpPr>
            <p:cNvPr id="503" name="任意多边形: 形状 534"/>
            <p:cNvSpPr/>
            <p:nvPr/>
          </p:nvSpPr>
          <p:spPr>
            <a:xfrm>
              <a:off x="6961875" y="2836288"/>
              <a:ext cx="3755237" cy="1514066"/>
            </a:xfrm>
            <a:custGeom>
              <a:avLst/>
              <a:gdLst>
                <a:gd name="connsiteX0" fmla="*/ 0 w 2870134"/>
                <a:gd name="connsiteY0" fmla="*/ 1949804 h 1949803"/>
                <a:gd name="connsiteX1" fmla="*/ 208929 w 2870134"/>
                <a:gd name="connsiteY1" fmla="*/ 1870050 h 1949803"/>
                <a:gd name="connsiteX2" fmla="*/ 415608 w 2870134"/>
                <a:gd name="connsiteY2" fmla="*/ 1364878 h 1949803"/>
                <a:gd name="connsiteX3" fmla="*/ 620908 w 2870134"/>
                <a:gd name="connsiteY3" fmla="*/ 1545405 h 1949803"/>
                <a:gd name="connsiteX4" fmla="*/ 820817 w 2870134"/>
                <a:gd name="connsiteY4" fmla="*/ 1570263 h 1949803"/>
                <a:gd name="connsiteX5" fmla="*/ 1027030 w 2870134"/>
                <a:gd name="connsiteY5" fmla="*/ 838127 h 1949803"/>
                <a:gd name="connsiteX6" fmla="*/ 1233243 w 2870134"/>
                <a:gd name="connsiteY6" fmla="*/ 1401289 h 1949803"/>
                <a:gd name="connsiteX7" fmla="*/ 1438118 w 2870134"/>
                <a:gd name="connsiteY7" fmla="*/ 1060097 h 1949803"/>
                <a:gd name="connsiteX8" fmla="*/ 1639831 w 2870134"/>
                <a:gd name="connsiteY8" fmla="*/ 679141 h 1949803"/>
                <a:gd name="connsiteX9" fmla="*/ 1845598 w 2870134"/>
                <a:gd name="connsiteY9" fmla="*/ 911024 h 1949803"/>
                <a:gd name="connsiteX10" fmla="*/ 2050898 w 2870134"/>
                <a:gd name="connsiteY10" fmla="*/ 942479 h 1949803"/>
                <a:gd name="connsiteX11" fmla="*/ 2256219 w 2870134"/>
                <a:gd name="connsiteY11" fmla="*/ 526750 h 1949803"/>
                <a:gd name="connsiteX12" fmla="*/ 2466506 w 2870134"/>
                <a:gd name="connsiteY12" fmla="*/ 243511 h 1949803"/>
                <a:gd name="connsiteX13" fmla="*/ 2665057 w 2870134"/>
                <a:gd name="connsiteY13" fmla="*/ 159024 h 1949803"/>
                <a:gd name="connsiteX14" fmla="*/ 2870135 w 2870134"/>
                <a:gd name="connsiteY14" fmla="*/ 0 h 194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70134" h="1949803">
                  <a:moveTo>
                    <a:pt x="0" y="1949804"/>
                  </a:moveTo>
                  <a:lnTo>
                    <a:pt x="208929" y="1870050"/>
                  </a:lnTo>
                  <a:lnTo>
                    <a:pt x="415608" y="1364878"/>
                  </a:lnTo>
                  <a:lnTo>
                    <a:pt x="620908" y="1545405"/>
                  </a:lnTo>
                  <a:lnTo>
                    <a:pt x="820817" y="1570263"/>
                  </a:lnTo>
                  <a:lnTo>
                    <a:pt x="1027030" y="838127"/>
                  </a:lnTo>
                  <a:lnTo>
                    <a:pt x="1233243" y="1401289"/>
                  </a:lnTo>
                  <a:lnTo>
                    <a:pt x="1438118" y="1060097"/>
                  </a:lnTo>
                  <a:lnTo>
                    <a:pt x="1639831" y="679141"/>
                  </a:lnTo>
                  <a:lnTo>
                    <a:pt x="1845598" y="911024"/>
                  </a:lnTo>
                  <a:lnTo>
                    <a:pt x="2050898" y="942479"/>
                  </a:lnTo>
                  <a:lnTo>
                    <a:pt x="2256219" y="526750"/>
                  </a:lnTo>
                  <a:lnTo>
                    <a:pt x="2466506" y="243511"/>
                  </a:lnTo>
                  <a:lnTo>
                    <a:pt x="2665057" y="159024"/>
                  </a:lnTo>
                  <a:lnTo>
                    <a:pt x="2870135" y="0"/>
                  </a:lnTo>
                </a:path>
              </a:pathLst>
            </a:custGeom>
            <a:noFill/>
            <a:ln w="25400" cap="flat">
              <a:solidFill>
                <a:srgbClr val="C9161E"/>
              </a:solidFill>
              <a:prstDash val="solid"/>
              <a:miter/>
              <a:headEnd type="oval" w="sm" len="sm"/>
              <a:tailEnd type="oval" w="sm" len="sm"/>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dirty="0">
                <a:latin typeface="Microsoft YaHei" panose="020B0503020204020204" pitchFamily="34" charset="-122"/>
                <a:ea typeface="Microsoft YaHei" panose="020B0503020204020204" pitchFamily="34" charset="-122"/>
              </a:endParaRPr>
            </a:p>
          </p:txBody>
        </p:sp>
      </p:grpSp>
      <p:sp>
        <p:nvSpPr>
          <p:cNvPr id="4" name="文本框 28"/>
          <p:cNvSpPr txBox="1"/>
          <p:nvPr/>
        </p:nvSpPr>
        <p:spPr>
          <a:xfrm>
            <a:off x="390265" y="4944567"/>
            <a:ext cx="11719074" cy="438774"/>
          </a:xfrm>
          <a:prstGeom prst="rect">
            <a:avLst/>
          </a:prstGeom>
          <a:noFill/>
        </p:spPr>
        <p:txBody>
          <a:bodyPr wrap="square" rtlCol="0" anchor="t">
            <a:spAutoFit/>
          </a:bodyPr>
          <a:lstStyle/>
          <a:p>
            <a:pPr marL="342900" indent="-342900">
              <a:lnSpc>
                <a:spcPct val="110000"/>
              </a:lnSpc>
              <a:buFont typeface="Arial" panose="02080604020202020204" pitchFamily="34" charset="0"/>
              <a:buChar char="•"/>
            </a:pPr>
            <a:r>
              <a:rPr lang="zh-CN" altLang="en-US"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北京谱仪实验成果丰硕，陶粲能区物理重要且丰富</a:t>
            </a:r>
            <a:endParaRPr lang="en-US" altLang="zh-CN"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9" name="文本框 28"/>
          <p:cNvSpPr txBox="1"/>
          <p:nvPr/>
        </p:nvSpPr>
        <p:spPr>
          <a:xfrm>
            <a:off x="390265" y="5915530"/>
            <a:ext cx="7504779" cy="438774"/>
          </a:xfrm>
          <a:prstGeom prst="rect">
            <a:avLst/>
          </a:prstGeom>
          <a:noFill/>
        </p:spPr>
        <p:txBody>
          <a:bodyPr wrap="square" rtlCol="0" anchor="t">
            <a:spAutoFit/>
          </a:bodyPr>
          <a:lstStyle/>
          <a:p>
            <a:pPr marL="342900" indent="-342900">
              <a:lnSpc>
                <a:spcPct val="110000"/>
              </a:lnSpc>
              <a:buFont typeface="Arial" panose="02080604020202020204" pitchFamily="34" charset="0"/>
              <a:buChar char="•"/>
            </a:pPr>
            <a:r>
              <a:rPr lang="zh-CN" altLang="en-US"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装置已达寿命，再升级不能满足解决重大科学问题需求</a:t>
            </a:r>
            <a:endParaRPr lang="en-US" altLang="zh-CN" sz="22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3" name="灯片编号占位符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fld>
            <a:endParaRPr kumimoji="0" lang="zh-CN"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accel="50000" autoRev="1" fill="hold" nodeType="clickEffect" p14:presetBounceEnd="50000">
                                      <p:stCondLst>
                                        <p:cond delay="0"/>
                                      </p:stCondLst>
                                      <p:childTnLst>
                                        <p:animScale p14:bounceEnd="50000">
                                          <p:cBhvr>
                                            <p:cTn id="10" dur="1000" fill="hold"/>
                                            <p:tgtEl>
                                              <p:spTgt spid="10"/>
                                            </p:tgtEl>
                                          </p:cBhvr>
                                          <p:by x="120000" y="120000"/>
                                        </p:animScale>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2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2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10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10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p:bldP spid="4"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mph" presetSubtype="0" accel="50000" autoRev="1" fill="hold" nodeType="clickEffect">
                                      <p:stCondLst>
                                        <p:cond delay="0"/>
                                      </p:stCondLst>
                                      <p:childTnLst>
                                        <p:animScale>
                                          <p:cBhvr>
                                            <p:cTn id="10" dur="1000" fill="hold"/>
                                            <p:tgtEl>
                                              <p:spTgt spid="10"/>
                                            </p:tgtEl>
                                          </p:cBhvr>
                                          <p:by x="120000" y="120000"/>
                                        </p:animScale>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2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20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10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10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p:bldP spid="4" grpId="0"/>
          <p:bldP spid="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712788" y="1008063"/>
            <a:ext cx="11479212" cy="531812"/>
          </a:xfrm>
        </p:spPr>
        <p:txBody>
          <a:bodyPr>
            <a:noAutofit/>
          </a:bodyPr>
          <a:lstStyle/>
          <a:p>
            <a:pPr marL="0" indent="0">
              <a:buNone/>
            </a:pPr>
            <a:r>
              <a:rPr lang="en-US" sz="2400" b="1">
                <a:solidFill>
                  <a:srgbClr val="1612FF"/>
                </a:solidFill>
              </a:rPr>
              <a:t>BEPCII → BEPCII-U</a:t>
            </a:r>
            <a:r>
              <a:rPr lang="en-US" sz="2400" b="1" dirty="0">
                <a:solidFill>
                  <a:srgbClr val="1612FF"/>
                </a:solidFill>
              </a:rPr>
              <a:t> (</a:t>
            </a:r>
            <a:r>
              <a:rPr lang="en-US" sz="2400" b="1">
                <a:solidFill>
                  <a:srgbClr val="1612FF"/>
                </a:solidFill>
              </a:rPr>
              <a:t>2025-2030</a:t>
            </a:r>
            <a:r>
              <a:rPr lang="en-US" sz="2400" b="1" dirty="0">
                <a:solidFill>
                  <a:srgbClr val="1612FF"/>
                </a:solidFill>
              </a:rPr>
              <a:t>)</a:t>
            </a:r>
            <a:r>
              <a:rPr lang="en-US" sz="2400" b="1">
                <a:solidFill>
                  <a:srgbClr val="1612FF"/>
                </a:solidFill>
              </a:rPr>
              <a:t> → BEPCII-UP</a:t>
            </a:r>
            <a:r>
              <a:rPr lang="en-US" sz="2400" b="1" dirty="0">
                <a:solidFill>
                  <a:srgbClr val="1612FF"/>
                </a:solidFill>
              </a:rPr>
              <a:t> (</a:t>
            </a:r>
            <a:r>
              <a:rPr lang="en-US" sz="2400" b="1">
                <a:solidFill>
                  <a:srgbClr val="1612FF"/>
                </a:solidFill>
              </a:rPr>
              <a:t>2030-2035</a:t>
            </a:r>
            <a:r>
              <a:rPr lang="en-US" sz="2400" b="1" dirty="0">
                <a:solidFill>
                  <a:srgbClr val="1612FF"/>
                </a:solidFill>
              </a:rPr>
              <a:t>)</a:t>
            </a:r>
            <a:endParaRPr lang="en-US" sz="2400" b="1" dirty="0">
              <a:solidFill>
                <a:srgbClr val="1612FF"/>
              </a:solidFill>
            </a:endParaRPr>
          </a:p>
        </p:txBody>
      </p:sp>
      <p:grpSp>
        <p:nvGrpSpPr>
          <p:cNvPr id="4" name="Group 3"/>
          <p:cNvGrpSpPr/>
          <p:nvPr/>
        </p:nvGrpSpPr>
        <p:grpSpPr>
          <a:xfrm>
            <a:off x="1806646" y="1717965"/>
            <a:ext cx="8137453" cy="1976754"/>
            <a:chOff x="0" y="4880906"/>
            <a:chExt cx="6686496" cy="1587400"/>
          </a:xfrm>
        </p:grpSpPr>
        <p:pic>
          <p:nvPicPr>
            <p:cNvPr id="5" name="Picture 4"/>
            <p:cNvPicPr>
              <a:picLocks noChangeAspect="1"/>
            </p:cNvPicPr>
            <p:nvPr/>
          </p:nvPicPr>
          <p:blipFill>
            <a:blip r:embed="rId1"/>
            <a:stretch>
              <a:fillRect/>
            </a:stretch>
          </p:blipFill>
          <p:spPr>
            <a:xfrm>
              <a:off x="0" y="4880906"/>
              <a:ext cx="6686496" cy="1587400"/>
            </a:xfrm>
            <a:prstGeom prst="rect">
              <a:avLst/>
            </a:prstGeom>
          </p:spPr>
        </p:pic>
        <p:sp>
          <p:nvSpPr>
            <p:cNvPr id="6" name="Rectangle 5"/>
            <p:cNvSpPr/>
            <p:nvPr/>
          </p:nvSpPr>
          <p:spPr>
            <a:xfrm>
              <a:off x="0" y="4880906"/>
              <a:ext cx="3211033" cy="336828"/>
            </a:xfrm>
            <a:prstGeom prst="rect">
              <a:avLst/>
            </a:prstGeom>
            <a:solidFill>
              <a:schemeClr val="accent4">
                <a:lumMod val="20000"/>
                <a:lumOff val="8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solidFill>
                </a:rPr>
                <a:t>BEPCII</a:t>
              </a:r>
              <a:r>
                <a:rPr lang="en-GB" dirty="0">
                  <a:solidFill>
                    <a:schemeClr val="tx1"/>
                  </a:solidFill>
                </a:rPr>
                <a:t>-UP</a:t>
              </a:r>
              <a:endParaRPr lang="en-GB" dirty="0">
                <a:solidFill>
                  <a:schemeClr val="tx1"/>
                </a:solidFill>
              </a:endParaRPr>
            </a:p>
          </p:txBody>
        </p:sp>
      </p:grpSp>
      <p:graphicFrame>
        <p:nvGraphicFramePr>
          <p:cNvPr id="7" name="Table 6"/>
          <p:cNvGraphicFramePr>
            <a:graphicFrameLocks noGrp="1"/>
          </p:cNvGraphicFramePr>
          <p:nvPr/>
        </p:nvGraphicFramePr>
        <p:xfrm>
          <a:off x="2960847" y="4285008"/>
          <a:ext cx="6049803" cy="1981200"/>
        </p:xfrm>
        <a:graphic>
          <a:graphicData uri="http://schemas.openxmlformats.org/drawingml/2006/table">
            <a:tbl>
              <a:tblPr firstRow="1" bandRow="1">
                <a:tableStyleId>{8EC20E35-A176-4012-BC5E-935CFFF8708E}</a:tableStyleId>
              </a:tblPr>
              <a:tblGrid>
                <a:gridCol w="2916078"/>
                <a:gridCol w="1628775"/>
                <a:gridCol w="1504950"/>
              </a:tblGrid>
              <a:tr h="370840">
                <a:tc>
                  <a:txBody>
                    <a:bodyPr/>
                    <a:lstStyle/>
                    <a:p>
                      <a:endParaRPr lang="en-GB" sz="2000" dirty="0"/>
                    </a:p>
                  </a:txBody>
                  <a:tcPr anchor="ctr">
                    <a:noFill/>
                  </a:tcPr>
                </a:tc>
                <a:tc>
                  <a:txBody>
                    <a:bodyPr/>
                    <a:lstStyle/>
                    <a:p>
                      <a:pPr algn="ctr"/>
                      <a:r>
                        <a:rPr lang="en-GB" sz="2000" dirty="0">
                          <a:solidFill>
                            <a:schemeClr val="tx1"/>
                          </a:solidFill>
                        </a:rPr>
                        <a:t>Lumi cm</a:t>
                      </a:r>
                      <a:r>
                        <a:rPr lang="en-GB" sz="2000" baseline="30000" dirty="0">
                          <a:solidFill>
                            <a:schemeClr val="tx1"/>
                          </a:solidFill>
                        </a:rPr>
                        <a:t>-2</a:t>
                      </a:r>
                      <a:r>
                        <a:rPr lang="en-GB" sz="2000" dirty="0">
                          <a:solidFill>
                            <a:schemeClr val="tx1"/>
                          </a:solidFill>
                        </a:rPr>
                        <a:t>s</a:t>
                      </a:r>
                      <a:r>
                        <a:rPr lang="en-GB" sz="2000" baseline="30000" dirty="0">
                          <a:solidFill>
                            <a:schemeClr val="tx1"/>
                          </a:solidFill>
                        </a:rPr>
                        <a:t>-1</a:t>
                      </a:r>
                      <a:endParaRPr lang="en-GB" sz="2000" dirty="0">
                        <a:solidFill>
                          <a:schemeClr val="tx1"/>
                        </a:solidFill>
                      </a:endParaRPr>
                    </a:p>
                  </a:txBody>
                  <a:tcPr anchor="ctr">
                    <a:noFill/>
                  </a:tcPr>
                </a:tc>
                <a:tc>
                  <a:txBody>
                    <a:bodyPr/>
                    <a:lstStyle/>
                    <a:p>
                      <a:pPr algn="ctr"/>
                      <a:r>
                        <a:rPr lang="en-GB" sz="2000" i="1" dirty="0" err="1">
                          <a:solidFill>
                            <a:schemeClr val="tx1"/>
                          </a:solidFill>
                        </a:rPr>
                        <a:t>E</a:t>
                      </a:r>
                      <a:r>
                        <a:rPr lang="en-GB" sz="2000" baseline="-25000" dirty="0" err="1">
                          <a:solidFill>
                            <a:schemeClr val="tx1"/>
                          </a:solidFill>
                        </a:rPr>
                        <a:t>cm</a:t>
                      </a:r>
                      <a:r>
                        <a:rPr lang="zh-CN" altLang="en-US" sz="2000" baseline="-25000" dirty="0">
                          <a:solidFill>
                            <a:schemeClr val="tx1"/>
                          </a:solidFill>
                        </a:rPr>
                        <a:t> </a:t>
                      </a:r>
                      <a:r>
                        <a:rPr lang="en-GB" sz="2000" dirty="0">
                          <a:solidFill>
                            <a:schemeClr val="tx1"/>
                          </a:solidFill>
                        </a:rPr>
                        <a:t>GeV</a:t>
                      </a:r>
                      <a:endParaRPr lang="en-GB" sz="2000" dirty="0">
                        <a:solidFill>
                          <a:schemeClr val="tx1"/>
                        </a:solidFill>
                      </a:endParaRPr>
                    </a:p>
                  </a:txBody>
                  <a:tcPr anchor="ctr">
                    <a:noFill/>
                  </a:tcPr>
                </a:tc>
              </a:tr>
              <a:tr h="370840">
                <a:tc>
                  <a:txBody>
                    <a:bodyPr/>
                    <a:lstStyle/>
                    <a:p>
                      <a:r>
                        <a:rPr lang="en-GB" sz="2000" b="1" dirty="0" err="1">
                          <a:solidFill>
                            <a:srgbClr val="1612FF"/>
                          </a:solidFill>
                        </a:rPr>
                        <a:t>BEPCII</a:t>
                      </a:r>
                      <a:r>
                        <a:rPr lang="en-GB" sz="2000" b="1" dirty="0">
                          <a:solidFill>
                            <a:srgbClr val="1612FF"/>
                          </a:solidFill>
                        </a:rPr>
                        <a:t>-Upgrade</a:t>
                      </a:r>
                      <a:endParaRPr lang="en-GB" sz="2000" dirty="0">
                        <a:solidFill>
                          <a:srgbClr val="1612FF"/>
                        </a:solidFill>
                      </a:endParaRPr>
                    </a:p>
                  </a:txBody>
                  <a:tcPr/>
                </a:tc>
                <a:tc>
                  <a:txBody>
                    <a:bodyPr/>
                    <a:lstStyle/>
                    <a:p>
                      <a:pPr algn="ctr"/>
                      <a:r>
                        <a:rPr lang="en-GB" sz="2000" dirty="0">
                          <a:solidFill>
                            <a:srgbClr val="1612FF"/>
                          </a:solidFill>
                        </a:rPr>
                        <a:t>1.1 x 10</a:t>
                      </a:r>
                      <a:r>
                        <a:rPr lang="en-GB" sz="2000" baseline="30000" dirty="0">
                          <a:solidFill>
                            <a:srgbClr val="1612FF"/>
                          </a:solidFill>
                        </a:rPr>
                        <a:t>33</a:t>
                      </a:r>
                      <a:r>
                        <a:rPr lang="en-GB" sz="2000" dirty="0">
                          <a:solidFill>
                            <a:srgbClr val="1612FF"/>
                          </a:solidFill>
                        </a:rPr>
                        <a:t> </a:t>
                      </a:r>
                      <a:endParaRPr lang="en-GB" sz="2000" dirty="0">
                        <a:solidFill>
                          <a:srgbClr val="1612FF"/>
                        </a:solidFill>
                      </a:endParaRPr>
                    </a:p>
                  </a:txBody>
                  <a:tcPr/>
                </a:tc>
                <a:tc>
                  <a:txBody>
                    <a:bodyPr/>
                    <a:lstStyle/>
                    <a:p>
                      <a:pPr algn="ctr"/>
                      <a:r>
                        <a:rPr lang="en-GB" sz="2000" dirty="0">
                          <a:solidFill>
                            <a:srgbClr val="1612FF"/>
                          </a:solidFill>
                        </a:rPr>
                        <a:t>2.35</a:t>
                      </a:r>
                      <a:endParaRPr lang="en-GB" sz="2000" dirty="0">
                        <a:solidFill>
                          <a:srgbClr val="1612FF"/>
                        </a:solidFill>
                      </a:endParaRPr>
                    </a:p>
                  </a:txBody>
                  <a:tcPr/>
                </a:tc>
              </a:tr>
              <a:tr h="370840">
                <a:tc>
                  <a:txBody>
                    <a:bodyPr/>
                    <a:lstStyle/>
                    <a:p>
                      <a:r>
                        <a:rPr lang="en-US" sz="2000" b="1" dirty="0">
                          <a:solidFill>
                            <a:srgbClr val="1612FF"/>
                          </a:solidFill>
                        </a:rPr>
                        <a:t>BEPCII-Upgrade Plus</a:t>
                      </a:r>
                      <a:endParaRPr lang="en-GB" sz="2000" dirty="0">
                        <a:solidFill>
                          <a:srgbClr val="1612FF"/>
                        </a:solidFill>
                      </a:endParaRPr>
                    </a:p>
                  </a:txBody>
                  <a:tcPr/>
                </a:tc>
                <a:tc>
                  <a:txBody>
                    <a:bodyPr/>
                    <a:lstStyle/>
                    <a:p>
                      <a:pPr algn="ctr"/>
                      <a:r>
                        <a:rPr lang="en-GB" sz="2000" dirty="0">
                          <a:solidFill>
                            <a:srgbClr val="1612FF"/>
                          </a:solidFill>
                        </a:rPr>
                        <a:t>1 x 10</a:t>
                      </a:r>
                      <a:r>
                        <a:rPr lang="en-GB" sz="2000" baseline="30000" dirty="0">
                          <a:solidFill>
                            <a:srgbClr val="1612FF"/>
                          </a:solidFill>
                        </a:rPr>
                        <a:t>34</a:t>
                      </a:r>
                      <a:endParaRPr lang="en-GB" sz="2000" baseline="30000" dirty="0">
                        <a:solidFill>
                          <a:srgbClr val="1612FF"/>
                        </a:solidFill>
                      </a:endParaRPr>
                    </a:p>
                  </a:txBody>
                  <a:tcPr/>
                </a:tc>
                <a:tc>
                  <a:txBody>
                    <a:bodyPr/>
                    <a:lstStyle/>
                    <a:p>
                      <a:pPr algn="ctr"/>
                      <a:r>
                        <a:rPr lang="en-GB" sz="2000" dirty="0">
                          <a:solidFill>
                            <a:srgbClr val="1612FF"/>
                          </a:solidFill>
                        </a:rPr>
                        <a:t>4 </a:t>
                      </a:r>
                      <a:endParaRPr lang="en-GB" sz="2000" dirty="0">
                        <a:solidFill>
                          <a:srgbClr val="1612FF"/>
                        </a:solidFill>
                      </a:endParaRPr>
                    </a:p>
                  </a:txBody>
                  <a:tcPr/>
                </a:tc>
              </a:tr>
              <a:tr h="370840">
                <a:tc>
                  <a:txBody>
                    <a:bodyPr/>
                    <a:lstStyle/>
                    <a:p>
                      <a:r>
                        <a:rPr lang="en-US" sz="2000" b="1" dirty="0">
                          <a:solidFill>
                            <a:srgbClr val="FF0000"/>
                          </a:solidFill>
                        </a:rPr>
                        <a:t>Super Tau-Charm Facility </a:t>
                      </a:r>
                      <a:endParaRPr lang="en-GB" sz="2000" dirty="0">
                        <a:solidFill>
                          <a:srgbClr val="FF0000"/>
                        </a:solidFill>
                      </a:endParaRPr>
                    </a:p>
                  </a:txBody>
                  <a:tcPr/>
                </a:tc>
                <a:tc>
                  <a:txBody>
                    <a:bodyPr/>
                    <a:lstStyle/>
                    <a:p>
                      <a:pPr algn="ctr"/>
                      <a:r>
                        <a:rPr lang="en-US" sz="2000">
                          <a:solidFill>
                            <a:srgbClr val="FF0000"/>
                          </a:solidFill>
                        </a:rPr>
                        <a:t>&gt;</a:t>
                      </a:r>
                      <a:r>
                        <a:rPr lang="zh-CN" altLang="en-US" sz="2000" dirty="0">
                          <a:solidFill>
                            <a:srgbClr val="FF0000"/>
                          </a:solidFill>
                        </a:rPr>
                        <a:t> </a:t>
                      </a:r>
                      <a:r>
                        <a:rPr lang="en-GB" sz="2000" dirty="0">
                          <a:solidFill>
                            <a:srgbClr val="FF0000"/>
                          </a:solidFill>
                        </a:rPr>
                        <a:t>0.5 x 10</a:t>
                      </a:r>
                      <a:r>
                        <a:rPr lang="en-GB" sz="2000" baseline="30000" dirty="0">
                          <a:solidFill>
                            <a:srgbClr val="FF0000"/>
                          </a:solidFill>
                        </a:rPr>
                        <a:t>35</a:t>
                      </a:r>
                      <a:r>
                        <a:rPr lang="en-GB" sz="2000" dirty="0">
                          <a:solidFill>
                            <a:srgbClr val="FF0000"/>
                          </a:solidFill>
                        </a:rPr>
                        <a:t> </a:t>
                      </a:r>
                      <a:endParaRPr lang="en-GB" sz="2000" dirty="0">
                        <a:solidFill>
                          <a:srgbClr val="FF0000"/>
                        </a:solidFill>
                      </a:endParaRPr>
                    </a:p>
                  </a:txBody>
                  <a:tcPr/>
                </a:tc>
                <a:tc>
                  <a:txBody>
                    <a:bodyPr/>
                    <a:lstStyle/>
                    <a:p>
                      <a:pPr algn="ctr"/>
                      <a:r>
                        <a:rPr lang="en-GB" sz="2000" dirty="0">
                          <a:solidFill>
                            <a:srgbClr val="FF0000"/>
                          </a:solidFill>
                        </a:rPr>
                        <a:t>2 – 7 </a:t>
                      </a:r>
                      <a:endParaRPr lang="en-GB" sz="2000" dirty="0">
                        <a:solidFill>
                          <a:srgbClr val="FF0000"/>
                        </a:solidFill>
                      </a:endParaRPr>
                    </a:p>
                  </a:txBody>
                  <a:tcPr/>
                </a:tc>
              </a:tr>
              <a:tr h="370840">
                <a:tc>
                  <a:txBody>
                    <a:bodyPr/>
                    <a:lstStyle/>
                    <a:p>
                      <a:r>
                        <a:rPr lang="en-GB" sz="2000" b="1" dirty="0">
                          <a:solidFill>
                            <a:srgbClr val="FF0000"/>
                          </a:solidFill>
                        </a:rPr>
                        <a:t>Super Tau-Charm Factory </a:t>
                      </a:r>
                      <a:endParaRPr lang="en-GB" sz="2000" dirty="0">
                        <a:solidFill>
                          <a:srgbClr val="FF0000"/>
                        </a:solidFill>
                      </a:endParaRPr>
                    </a:p>
                  </a:txBody>
                  <a:tcPr/>
                </a:tc>
                <a:tc>
                  <a:txBody>
                    <a:bodyPr/>
                    <a:lstStyle/>
                    <a:p>
                      <a:pPr algn="ctr"/>
                      <a:r>
                        <a:rPr lang="en-GB" sz="2000" dirty="0">
                          <a:solidFill>
                            <a:srgbClr val="FF0000"/>
                          </a:solidFill>
                        </a:rPr>
                        <a:t>~</a:t>
                      </a:r>
                      <a:r>
                        <a:rPr lang="zh-CN" altLang="en-US" sz="2000" dirty="0">
                          <a:solidFill>
                            <a:srgbClr val="FF0000"/>
                          </a:solidFill>
                        </a:rPr>
                        <a:t> </a:t>
                      </a:r>
                      <a:r>
                        <a:rPr lang="en-GB" sz="2000" dirty="0">
                          <a:solidFill>
                            <a:srgbClr val="FF0000"/>
                          </a:solidFill>
                        </a:rPr>
                        <a:t>1 x 10</a:t>
                      </a:r>
                      <a:r>
                        <a:rPr lang="en-GB" sz="2000" baseline="30000" dirty="0">
                          <a:solidFill>
                            <a:srgbClr val="FF0000"/>
                          </a:solidFill>
                        </a:rPr>
                        <a:t>35</a:t>
                      </a:r>
                      <a:endParaRPr lang="en-GB" sz="2000" dirty="0">
                        <a:solidFill>
                          <a:srgbClr val="FF0000"/>
                        </a:solidFill>
                      </a:endParaRPr>
                    </a:p>
                  </a:txBody>
                  <a:tcPr/>
                </a:tc>
                <a:tc>
                  <a:txBody>
                    <a:bodyPr/>
                    <a:lstStyle/>
                    <a:p>
                      <a:pPr algn="ctr"/>
                      <a:r>
                        <a:rPr lang="en-GB" sz="2000" dirty="0">
                          <a:solidFill>
                            <a:srgbClr val="FF0000"/>
                          </a:solidFill>
                        </a:rPr>
                        <a:t>2 – 6</a:t>
                      </a:r>
                      <a:endParaRPr lang="en-GB" sz="2000" dirty="0">
                        <a:solidFill>
                          <a:srgbClr val="FF0000"/>
                        </a:solidFill>
                      </a:endParaRPr>
                    </a:p>
                  </a:txBody>
                  <a:tcPr/>
                </a:tc>
              </a:tr>
            </a:tbl>
          </a:graphicData>
        </a:graphic>
      </p:graphicFrame>
      <p:sp>
        <p:nvSpPr>
          <p:cNvPr id="8" name="文本框 2"/>
          <p:cNvSpPr txBox="1"/>
          <p:nvPr/>
        </p:nvSpPr>
        <p:spPr>
          <a:xfrm>
            <a:off x="479425" y="108000"/>
            <a:ext cx="11855450"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BEPCII Continues to Expand Energy and Luminosity </a:t>
            </a:r>
            <a:endPar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9" name="灯片编号占位符 1"/>
          <p:cNvSpPr>
            <a:spLocks noGrp="1"/>
          </p:cNvSpPr>
          <p:nvPr>
            <p:ph type="sldNum" sz="quarter" idx="12"/>
          </p:nvPr>
        </p:nvSpPr>
        <p:spPr>
          <a:xfrm>
            <a:off x="11249026" y="6514306"/>
            <a:ext cx="463550" cy="169277"/>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fld>
            <a:endParaRPr kumimoji="0" lang="zh-CN"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4"/>
          <p:cNvSpPr/>
          <p:nvPr/>
        </p:nvSpPr>
        <p:spPr>
          <a:xfrm>
            <a:off x="319546" y="978042"/>
            <a:ext cx="6988762" cy="5422758"/>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2" name="Slide Number Placeholder 1"/>
          <p:cNvSpPr>
            <a:spLocks noGrp="1"/>
          </p:cNvSpPr>
          <p:nvPr>
            <p:ph type="sldNum" sz="quarter" idx="12"/>
          </p:nvPr>
        </p:nvSpPr>
        <p:spPr/>
        <p:txBody>
          <a:bodyPr/>
          <a:lstStyle/>
          <a:p>
            <a:fld id="{60AC1AA2-F6CD-4146-9E8D-3B5F92316F04}" type="slidenum">
              <a:rPr lang="en-US" altLang="zh-CN" smtClean="0"/>
            </a:fld>
            <a:endParaRPr lang="en-US" dirty="0"/>
          </a:p>
        </p:txBody>
      </p:sp>
      <p:sp>
        <p:nvSpPr>
          <p:cNvPr id="5" name="TextBox 4"/>
          <p:cNvSpPr txBox="1"/>
          <p:nvPr/>
        </p:nvSpPr>
        <p:spPr>
          <a:xfrm>
            <a:off x="771440" y="5836142"/>
            <a:ext cx="2095445" cy="323165"/>
          </a:xfrm>
          <a:prstGeom prst="rect">
            <a:avLst/>
          </a:prstGeom>
          <a:noFill/>
        </p:spPr>
        <p:txBody>
          <a:bodyPr wrap="none" rtlCol="0">
            <a:spAutoFit/>
          </a:bodyPr>
          <a:lstStyle/>
          <a:p>
            <a:r>
              <a:rPr lang="en-US" altLang="zh-CN" sz="1500" b="1" dirty="0">
                <a:latin typeface="Microsoft YaHei" panose="020B0503020204020204" pitchFamily="34" charset="-122"/>
                <a:ea typeface="Microsoft YaHei" panose="020B0503020204020204" pitchFamily="34" charset="-122"/>
              </a:rPr>
              <a:t>2025</a:t>
            </a:r>
            <a:r>
              <a:rPr lang="zh-CN" altLang="en-US" sz="1500" b="1" dirty="0">
                <a:latin typeface="Microsoft YaHei" panose="020B0503020204020204" pitchFamily="34" charset="-122"/>
                <a:ea typeface="Microsoft YaHei" panose="020B0503020204020204" pitchFamily="34" charset="-122"/>
              </a:rPr>
              <a:t>年</a:t>
            </a:r>
            <a:r>
              <a:rPr lang="en-US" altLang="zh-CN" sz="1500" b="1" dirty="0">
                <a:latin typeface="Microsoft YaHei" panose="020B0503020204020204" pitchFamily="34" charset="-122"/>
                <a:ea typeface="Microsoft YaHei" panose="020B0503020204020204" pitchFamily="34" charset="-122"/>
              </a:rPr>
              <a:t>11</a:t>
            </a:r>
            <a:r>
              <a:rPr lang="zh-CN" altLang="en-US" sz="1500" b="1" dirty="0">
                <a:latin typeface="Microsoft YaHei" panose="020B0503020204020204" pitchFamily="34" charset="-122"/>
                <a:ea typeface="Microsoft YaHei" panose="020B0503020204020204" pitchFamily="34" charset="-122"/>
              </a:rPr>
              <a:t>月</a:t>
            </a:r>
            <a:r>
              <a:rPr lang="en-US" altLang="zh-CN" sz="1500" b="1" dirty="0">
                <a:latin typeface="Microsoft YaHei" panose="020B0503020204020204" pitchFamily="34" charset="-122"/>
                <a:ea typeface="Microsoft YaHei" panose="020B0503020204020204" pitchFamily="34" charset="-122"/>
              </a:rPr>
              <a:t>24</a:t>
            </a:r>
            <a:r>
              <a:rPr lang="zh-CN" altLang="en-US" sz="1500" b="1" dirty="0">
                <a:latin typeface="Microsoft YaHei" panose="020B0503020204020204" pitchFamily="34" charset="-122"/>
                <a:ea typeface="Microsoft YaHei" panose="020B0503020204020204" pitchFamily="34" charset="-122"/>
              </a:rPr>
              <a:t>日发布</a:t>
            </a:r>
            <a:endParaRPr lang="en-US" sz="1500" b="1" dirty="0">
              <a:latin typeface="Microsoft YaHei" panose="020B0503020204020204" pitchFamily="34" charset="-122"/>
              <a:ea typeface="Microsoft YaHei" panose="020B0503020204020204" pitchFamily="34" charset="-122"/>
            </a:endParaRPr>
          </a:p>
        </p:txBody>
      </p:sp>
      <p:sp>
        <p:nvSpPr>
          <p:cNvPr id="7" name="文本框 1"/>
          <p:cNvSpPr txBox="1"/>
          <p:nvPr/>
        </p:nvSpPr>
        <p:spPr>
          <a:xfrm>
            <a:off x="479424" y="108000"/>
            <a:ext cx="10403112"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在国际竞争和中美科技博弈中取得竞争优势</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18" name="矩形: 圆角 22"/>
          <p:cNvSpPr/>
          <p:nvPr/>
        </p:nvSpPr>
        <p:spPr>
          <a:xfrm>
            <a:off x="324172" y="1065628"/>
            <a:ext cx="6979510" cy="916311"/>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crosoft YaHei" panose="020B0503020204020204" pitchFamily="34" charset="-122"/>
              <a:ea typeface="Microsoft YaHei" panose="020B0503020204020204" pitchFamily="34" charset="-122"/>
            </a:endParaRPr>
          </a:p>
        </p:txBody>
      </p:sp>
      <p:sp>
        <p:nvSpPr>
          <p:cNvPr id="19" name="文本框 17"/>
          <p:cNvSpPr txBox="1"/>
          <p:nvPr/>
        </p:nvSpPr>
        <p:spPr>
          <a:xfrm>
            <a:off x="334230" y="1080691"/>
            <a:ext cx="6979509" cy="870431"/>
          </a:xfrm>
          <a:prstGeom prst="rect">
            <a:avLst/>
          </a:prstGeom>
          <a:noFill/>
        </p:spPr>
        <p:txBody>
          <a:bodyPr wrap="square" rtlCol="0" anchor="ctr">
            <a:spAutoFit/>
          </a:bodyPr>
          <a:lstStyle>
            <a:defPPr>
              <a:defRPr lang="zh-CN"/>
            </a:defPPr>
            <a:lvl1pPr>
              <a:defRPr sz="2400" spc="120">
                <a:solidFill>
                  <a:schemeClr val="bg1"/>
                </a:solidFill>
                <a:latin typeface="MiSans Heavy" pitchFamily="2" charset="-122"/>
                <a:ea typeface="MiSans Heavy" pitchFamily="2" charset="-122"/>
                <a:cs typeface="MiSans VF Bold" pitchFamily="2" charset="-122"/>
              </a:defRPr>
            </a:lvl1pPr>
          </a:lstStyle>
          <a:p>
            <a:pPr algn="ctr">
              <a:lnSpc>
                <a:spcPct val="120000"/>
              </a:lnSpc>
            </a:pPr>
            <a:r>
              <a:rPr lang="zh-CN" altLang="en-US" sz="2200" b="1" dirty="0">
                <a:solidFill>
                  <a:srgbClr val="31FFFF"/>
                </a:solidFill>
                <a:latin typeface="Microsoft YaHei" panose="020B0503020204020204" pitchFamily="34" charset="-122"/>
                <a:ea typeface="Microsoft YaHei" panose="020B0503020204020204" pitchFamily="34" charset="-122"/>
              </a:rPr>
              <a:t>美国能源部</a:t>
            </a:r>
            <a:endParaRPr lang="zh-CN" altLang="en-US" sz="2200" b="1" dirty="0">
              <a:solidFill>
                <a:srgbClr val="31FFFF"/>
              </a:solidFill>
              <a:latin typeface="Microsoft YaHei" panose="020B0503020204020204" pitchFamily="34" charset="-122"/>
              <a:ea typeface="Microsoft YaHei" panose="020B0503020204020204" pitchFamily="34" charset="-122"/>
            </a:endParaRPr>
          </a:p>
          <a:p>
            <a:pPr algn="ctr">
              <a:lnSpc>
                <a:spcPct val="120000"/>
              </a:lnSpc>
            </a:pPr>
            <a:r>
              <a:rPr lang="en-US" altLang="zh-CN" sz="2200" b="1" dirty="0">
                <a:latin typeface="Microsoft YaHei" panose="020B0503020204020204" pitchFamily="34" charset="-122"/>
                <a:ea typeface="Microsoft YaHei" panose="020B0503020204020204" pitchFamily="34" charset="-122"/>
              </a:rPr>
              <a:t>《</a:t>
            </a:r>
            <a:r>
              <a:rPr lang="zh-CN" altLang="en-US" sz="2200" b="1" dirty="0">
                <a:latin typeface="Microsoft YaHei" panose="020B0503020204020204" pitchFamily="34" charset="-122"/>
                <a:ea typeface="Microsoft YaHei" panose="020B0503020204020204" pitchFamily="34" charset="-122"/>
              </a:rPr>
              <a:t>创世纪任务</a:t>
            </a:r>
            <a:r>
              <a:rPr lang="en-US" altLang="zh-CN" sz="2200" b="1" dirty="0">
                <a:latin typeface="Microsoft YaHei" panose="020B0503020204020204" pitchFamily="34" charset="-122"/>
                <a:ea typeface="Microsoft YaHei" panose="020B0503020204020204" pitchFamily="34" charset="-122"/>
              </a:rPr>
              <a:t>:</a:t>
            </a:r>
            <a:r>
              <a:rPr lang="zh-CN" altLang="en-US" sz="2200" b="1" dirty="0">
                <a:latin typeface="Microsoft YaHei" panose="020B0503020204020204" pitchFamily="34" charset="-122"/>
                <a:ea typeface="Microsoft YaHei" panose="020B0503020204020204" pitchFamily="34" charset="-122"/>
              </a:rPr>
              <a:t> 国家科学技术挑战</a:t>
            </a:r>
            <a:r>
              <a:rPr lang="en-US" altLang="zh-CN" sz="2200" b="1" dirty="0">
                <a:latin typeface="Microsoft YaHei" panose="020B0503020204020204" pitchFamily="34" charset="-122"/>
                <a:ea typeface="Microsoft YaHei" panose="020B0503020204020204" pitchFamily="34" charset="-122"/>
              </a:rPr>
              <a:t>》</a:t>
            </a:r>
            <a:endParaRPr lang="zh-CN" altLang="en-US" sz="2200" b="1" dirty="0">
              <a:latin typeface="Microsoft YaHei" panose="020B0503020204020204" pitchFamily="34" charset="-122"/>
              <a:ea typeface="Microsoft YaHei" panose="020B0503020204020204" pitchFamily="34" charset="-122"/>
            </a:endParaRPr>
          </a:p>
        </p:txBody>
      </p:sp>
      <p:grpSp>
        <p:nvGrpSpPr>
          <p:cNvPr id="21" name="Group 20"/>
          <p:cNvGrpSpPr/>
          <p:nvPr/>
        </p:nvGrpSpPr>
        <p:grpSpPr>
          <a:xfrm>
            <a:off x="501485" y="2232403"/>
            <a:ext cx="6595465" cy="3685412"/>
            <a:chOff x="179723" y="2314374"/>
            <a:chExt cx="6595465" cy="3685412"/>
          </a:xfrm>
        </p:grpSpPr>
        <p:pic>
          <p:nvPicPr>
            <p:cNvPr id="3" name="Picture 2"/>
            <p:cNvPicPr>
              <a:picLocks noChangeAspect="1"/>
            </p:cNvPicPr>
            <p:nvPr/>
          </p:nvPicPr>
          <p:blipFill>
            <a:blip r:embed="rId1"/>
            <a:stretch>
              <a:fillRect/>
            </a:stretch>
          </p:blipFill>
          <p:spPr>
            <a:xfrm>
              <a:off x="179723" y="2698691"/>
              <a:ext cx="1955260" cy="2954914"/>
            </a:xfrm>
            <a:prstGeom prst="rect">
              <a:avLst/>
            </a:prstGeom>
            <a:effectLst>
              <a:outerShdw blurRad="50800" dist="38100" dir="5400000" algn="t" rotWithShape="0">
                <a:prstClr val="black">
                  <a:alpha val="40000"/>
                </a:prstClr>
              </a:outerShdw>
            </a:effectLst>
          </p:spPr>
        </p:pic>
        <p:pic>
          <p:nvPicPr>
            <p:cNvPr id="4" name="Picture 3"/>
            <p:cNvPicPr>
              <a:picLocks noChangeAspect="1"/>
            </p:cNvPicPr>
            <p:nvPr/>
          </p:nvPicPr>
          <p:blipFill>
            <a:blip r:embed="rId2"/>
            <a:stretch>
              <a:fillRect/>
            </a:stretch>
          </p:blipFill>
          <p:spPr>
            <a:xfrm>
              <a:off x="3571582" y="2378069"/>
              <a:ext cx="3203606" cy="359615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rapezoid 19"/>
            <p:cNvSpPr/>
            <p:nvPr/>
          </p:nvSpPr>
          <p:spPr>
            <a:xfrm rot="16200000">
              <a:off x="977860" y="3471497"/>
              <a:ext cx="3685412" cy="1371166"/>
            </a:xfrm>
            <a:prstGeom prst="trapezoid">
              <a:avLst>
                <a:gd name="adj" fmla="val 33802"/>
              </a:avLst>
            </a:prstGeom>
            <a:gradFill>
              <a:gsLst>
                <a:gs pos="0">
                  <a:schemeClr val="accent1">
                    <a:lumMod val="0"/>
                    <a:lumOff val="100000"/>
                    <a:alpha val="67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2420599" y="3293994"/>
            <a:ext cx="1492716" cy="693588"/>
          </a:xfrm>
          <a:prstGeom prst="rect">
            <a:avLst/>
          </a:prstGeom>
          <a:noFill/>
        </p:spPr>
        <p:txBody>
          <a:bodyPr wrap="none" rtlCol="0">
            <a:spAutoFit/>
          </a:bodyPr>
          <a:lstStyle/>
          <a:p>
            <a:pPr algn="ctr">
              <a:lnSpc>
                <a:spcPct val="120000"/>
              </a:lnSpc>
            </a:pPr>
            <a:r>
              <a:rPr lang="en-US" altLang="zh-CN" sz="1700" b="1" dirty="0">
                <a:latin typeface="Microsoft YaHei" panose="020B0503020204020204" pitchFamily="34" charset="-122"/>
                <a:ea typeface="Microsoft YaHei" panose="020B0503020204020204" pitchFamily="34" charset="-122"/>
              </a:rPr>
              <a:t>26</a:t>
            </a:r>
            <a:r>
              <a:rPr lang="zh-CN" altLang="en-US" sz="1700" b="1" dirty="0">
                <a:latin typeface="Microsoft YaHei" panose="020B0503020204020204" pitchFamily="34" charset="-122"/>
                <a:ea typeface="Microsoft YaHei" panose="020B0503020204020204" pitchFamily="34" charset="-122"/>
              </a:rPr>
              <a:t>项</a:t>
            </a:r>
            <a:br>
              <a:rPr lang="en-US" altLang="zh-CN" sz="1700" b="1" dirty="0">
                <a:latin typeface="Microsoft YaHei" panose="020B0503020204020204" pitchFamily="34" charset="-122"/>
                <a:ea typeface="Microsoft YaHei" panose="020B0503020204020204" pitchFamily="34" charset="-122"/>
              </a:rPr>
            </a:br>
            <a:r>
              <a:rPr lang="zh-CN" altLang="en-US" sz="1700" b="1" dirty="0">
                <a:latin typeface="Microsoft YaHei" panose="020B0503020204020204" pitchFamily="34" charset="-122"/>
                <a:ea typeface="Microsoft YaHei" panose="020B0503020204020204" pitchFamily="34" charset="-122"/>
              </a:rPr>
              <a:t>科学技术挑战</a:t>
            </a:r>
            <a:endParaRPr lang="en-US" sz="1700" b="1" dirty="0">
              <a:latin typeface="Microsoft YaHei" panose="020B0503020204020204" pitchFamily="34" charset="-122"/>
              <a:ea typeface="Microsoft YaHei" panose="020B0503020204020204" pitchFamily="34" charset="-122"/>
            </a:endParaRPr>
          </a:p>
        </p:txBody>
      </p:sp>
      <p:sp>
        <p:nvSpPr>
          <p:cNvPr id="6" name="Rectangle 5"/>
          <p:cNvSpPr/>
          <p:nvPr/>
        </p:nvSpPr>
        <p:spPr>
          <a:xfrm>
            <a:off x="3930901" y="4097033"/>
            <a:ext cx="1471910" cy="80026"/>
          </a:xfrm>
          <a:prstGeom prst="rect">
            <a:avLst/>
          </a:prstGeom>
          <a:solidFill>
            <a:srgbClr val="FFFF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930901" y="4204422"/>
            <a:ext cx="1471910" cy="80026"/>
          </a:xfrm>
          <a:prstGeom prst="rect">
            <a:avLst/>
          </a:prstGeom>
          <a:solidFill>
            <a:srgbClr val="FFFF0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7509306" y="2480919"/>
            <a:ext cx="4485280" cy="2026001"/>
            <a:chOff x="7528761" y="3084032"/>
            <a:chExt cx="4485280" cy="2026001"/>
          </a:xfrm>
        </p:grpSpPr>
        <p:sp>
          <p:nvSpPr>
            <p:cNvPr id="8" name="矩形: 圆角 14"/>
            <p:cNvSpPr/>
            <p:nvPr/>
          </p:nvSpPr>
          <p:spPr>
            <a:xfrm>
              <a:off x="7528761" y="3084032"/>
              <a:ext cx="4485280" cy="2026001"/>
            </a:xfrm>
            <a:prstGeom prst="roundRect">
              <a:avLst>
                <a:gd name="adj" fmla="val 2454"/>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16" name="TextBox 15"/>
            <p:cNvSpPr txBox="1"/>
            <p:nvPr/>
          </p:nvSpPr>
          <p:spPr>
            <a:xfrm>
              <a:off x="7655500" y="3203379"/>
              <a:ext cx="4273926" cy="782074"/>
            </a:xfrm>
            <a:prstGeom prst="rect">
              <a:avLst/>
            </a:prstGeom>
            <a:solidFill>
              <a:schemeClr val="accent4">
                <a:lumMod val="20000"/>
                <a:lumOff val="80000"/>
              </a:schemeClr>
            </a:solidFill>
            <a:ln w="6350">
              <a:noFill/>
            </a:ln>
          </p:spPr>
          <p:txBody>
            <a:bodyPr wrap="none" rtlCol="0">
              <a:spAutoFit/>
            </a:bodyPr>
            <a:lstStyle/>
            <a:p>
              <a:pPr algn="ctr">
                <a:lnSpc>
                  <a:spcPct val="150000"/>
                </a:lnSpc>
              </a:pPr>
              <a:r>
                <a:rPr lang="en-US" sz="1400" b="1" dirty="0">
                  <a:effectLst>
                    <a:glow rad="85568">
                      <a:schemeClr val="bg1"/>
                    </a:glow>
                  </a:effectLst>
                  <a:latin typeface="Microsoft YaHei" panose="020B0503020204020204" pitchFamily="34" charset="-122"/>
                  <a:ea typeface="Microsoft YaHei" panose="020B0503020204020204" pitchFamily="34" charset="-122"/>
                </a:rPr>
                <a:t>En</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hancing</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Particle</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Accelerators</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for</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Discovery</a:t>
              </a:r>
              <a:br>
                <a:rPr lang="en-US" b="1" dirty="0">
                  <a:effectLst>
                    <a:glow rad="85568">
                      <a:schemeClr val="bg1"/>
                    </a:glow>
                  </a:effectLst>
                  <a:latin typeface="Microsoft YaHei" panose="020B0503020204020204" pitchFamily="34" charset="-122"/>
                  <a:ea typeface="Microsoft YaHei" panose="020B0503020204020204" pitchFamily="34" charset="-122"/>
                </a:rPr>
              </a:br>
              <a:r>
                <a:rPr lang="en-US" b="1" dirty="0" err="1">
                  <a:effectLst>
                    <a:glow rad="85568">
                      <a:schemeClr val="bg1"/>
                    </a:glow>
                  </a:effectLst>
                  <a:latin typeface="Microsoft YaHei" panose="020B0503020204020204" pitchFamily="34" charset="-122"/>
                  <a:ea typeface="Microsoft YaHei" panose="020B0503020204020204" pitchFamily="34" charset="-122"/>
                </a:rPr>
                <a:t>强化加速器研发</a:t>
              </a:r>
              <a:r>
                <a:rPr lang="zh-CN" altLang="en-US" b="1" dirty="0">
                  <a:effectLst>
                    <a:glow rad="85568">
                      <a:schemeClr val="bg1"/>
                    </a:glow>
                  </a:effectLst>
                  <a:latin typeface="Microsoft YaHei" panose="020B0503020204020204" pitchFamily="34" charset="-122"/>
                  <a:ea typeface="Microsoft YaHei" panose="020B0503020204020204" pitchFamily="34" charset="-122"/>
                </a:rPr>
                <a:t>，驱动科学发现</a:t>
              </a:r>
              <a:endParaRPr lang="en-US" b="1" dirty="0">
                <a:effectLst>
                  <a:glow rad="85568">
                    <a:schemeClr val="bg1"/>
                  </a:glow>
                </a:effectLst>
                <a:latin typeface="Microsoft YaHei" panose="020B0503020204020204" pitchFamily="34" charset="-122"/>
                <a:ea typeface="Microsoft YaHei" panose="020B0503020204020204" pitchFamily="34" charset="-122"/>
              </a:endParaRPr>
            </a:p>
          </p:txBody>
        </p:sp>
        <p:sp>
          <p:nvSpPr>
            <p:cNvPr id="29" name="TextBox 28"/>
            <p:cNvSpPr txBox="1"/>
            <p:nvPr/>
          </p:nvSpPr>
          <p:spPr>
            <a:xfrm>
              <a:off x="7671061" y="4198581"/>
              <a:ext cx="4211409" cy="782074"/>
            </a:xfrm>
            <a:prstGeom prst="rect">
              <a:avLst/>
            </a:prstGeom>
            <a:solidFill>
              <a:schemeClr val="accent4">
                <a:lumMod val="20000"/>
                <a:lumOff val="80000"/>
                <a:alpha val="69000"/>
              </a:schemeClr>
            </a:solidFill>
          </p:spPr>
          <p:txBody>
            <a:bodyPr wrap="none" rtlCol="0">
              <a:spAutoFit/>
            </a:bodyPr>
            <a:lstStyle/>
            <a:p>
              <a:pPr algn="ctr">
                <a:lnSpc>
                  <a:spcPct val="150000"/>
                </a:lnSpc>
              </a:pPr>
              <a:r>
                <a:rPr lang="en-US" altLang="zh-CN" sz="1400" b="1" dirty="0">
                  <a:effectLst>
                    <a:glow rad="85568">
                      <a:schemeClr val="bg1"/>
                    </a:glow>
                  </a:effectLst>
                  <a:latin typeface="Microsoft YaHei" panose="020B0503020204020204" pitchFamily="34" charset="-122"/>
                  <a:ea typeface="Microsoft YaHei" panose="020B0503020204020204" pitchFamily="34" charset="-122"/>
                </a:rPr>
                <a:t>Unifying</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Physics</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from</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Quarks</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to</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the</a:t>
              </a:r>
              <a:r>
                <a:rPr lang="zh-CN" altLang="en-US" sz="1400" b="1" dirty="0">
                  <a:effectLst>
                    <a:glow rad="85568">
                      <a:schemeClr val="bg1"/>
                    </a:glow>
                  </a:effectLst>
                  <a:latin typeface="Microsoft YaHei" panose="020B0503020204020204" pitchFamily="34" charset="-122"/>
                  <a:ea typeface="Microsoft YaHei" panose="020B0503020204020204" pitchFamily="34" charset="-122"/>
                </a:rPr>
                <a:t> </a:t>
              </a:r>
              <a:r>
                <a:rPr lang="en-US" altLang="zh-CN" sz="1400" b="1" dirty="0">
                  <a:effectLst>
                    <a:glow rad="85568">
                      <a:schemeClr val="bg1"/>
                    </a:glow>
                  </a:effectLst>
                  <a:latin typeface="Microsoft YaHei" panose="020B0503020204020204" pitchFamily="34" charset="-122"/>
                  <a:ea typeface="Microsoft YaHei" panose="020B0503020204020204" pitchFamily="34" charset="-122"/>
                </a:rPr>
                <a:t>Cosmos</a:t>
              </a:r>
              <a:br>
                <a:rPr lang="en-US" altLang="zh-CN" b="1" dirty="0">
                  <a:effectLst>
                    <a:glow rad="85568">
                      <a:schemeClr val="bg1"/>
                    </a:glow>
                  </a:effectLst>
                  <a:latin typeface="Microsoft YaHei" panose="020B0503020204020204" pitchFamily="34" charset="-122"/>
                  <a:ea typeface="Microsoft YaHei" panose="020B0503020204020204" pitchFamily="34" charset="-122"/>
                </a:rPr>
              </a:br>
              <a:r>
                <a:rPr lang="zh-CN" altLang="en-US" b="1" dirty="0">
                  <a:effectLst>
                    <a:glow rad="85568">
                      <a:schemeClr val="bg1"/>
                    </a:glow>
                  </a:effectLst>
                  <a:latin typeface="Microsoft YaHei" panose="020B0503020204020204" pitchFamily="34" charset="-122"/>
                  <a:ea typeface="Microsoft YaHei" panose="020B0503020204020204" pitchFamily="34" charset="-122"/>
                </a:rPr>
                <a:t>构建从夸克到宇宙的统一物理</a:t>
              </a:r>
              <a:endParaRPr lang="en-US" b="1" dirty="0">
                <a:effectLst>
                  <a:glow rad="85568">
                    <a:schemeClr val="bg1"/>
                  </a:glow>
                </a:effectLst>
                <a:latin typeface="Microsoft YaHei" panose="020B0503020204020204" pitchFamily="34" charset="-122"/>
                <a:ea typeface="Microsoft YaHei" panose="020B0503020204020204" pitchFamily="34" charset="-122"/>
              </a:endParaRPr>
            </a:p>
          </p:txBody>
        </p:sp>
      </p:grpSp>
      <p:grpSp>
        <p:nvGrpSpPr>
          <p:cNvPr id="27" name="Group 26"/>
          <p:cNvGrpSpPr/>
          <p:nvPr/>
        </p:nvGrpSpPr>
        <p:grpSpPr>
          <a:xfrm>
            <a:off x="8022003" y="4394301"/>
            <a:ext cx="3443049" cy="1741001"/>
            <a:chOff x="8041458" y="4924262"/>
            <a:chExt cx="3443049" cy="1741001"/>
          </a:xfrm>
        </p:grpSpPr>
        <p:sp>
          <p:nvSpPr>
            <p:cNvPr id="9" name="TextBox 8"/>
            <p:cNvSpPr txBox="1"/>
            <p:nvPr/>
          </p:nvSpPr>
          <p:spPr>
            <a:xfrm>
              <a:off x="8041458" y="5530016"/>
              <a:ext cx="3443049" cy="1135247"/>
            </a:xfrm>
            <a:prstGeom prst="rect">
              <a:avLst/>
            </a:prstGeom>
            <a:noFill/>
          </p:spPr>
          <p:txBody>
            <a:bodyPr wrap="square" rtlCol="0">
              <a:spAutoFit/>
            </a:bodyPr>
            <a:lstStyle/>
            <a:p>
              <a:pPr>
                <a:lnSpc>
                  <a:spcPct val="120000"/>
                </a:lnSpc>
              </a:pPr>
              <a:r>
                <a:rPr lang="en-US" sz="2200" b="1" dirty="0">
                  <a:solidFill>
                    <a:srgbClr val="C00000"/>
                  </a:solidFill>
                  <a:latin typeface="Microsoft YaHei" panose="020B0503020204020204" pitchFamily="34" charset="-122"/>
                  <a:ea typeface="Microsoft YaHei" panose="020B0503020204020204" pitchFamily="34" charset="-122"/>
                </a:rPr>
                <a:t>超级陶粲装置科学目标</a:t>
              </a:r>
              <a:endParaRPr lang="en-US" altLang="zh-CN" sz="2200" b="1" dirty="0">
                <a:solidFill>
                  <a:srgbClr val="C00000"/>
                </a:solidFill>
                <a:latin typeface="Microsoft YaHei" panose="020B0503020204020204" pitchFamily="34" charset="-122"/>
                <a:ea typeface="Microsoft YaHei" panose="020B0503020204020204" pitchFamily="34" charset="-122"/>
              </a:endParaRPr>
            </a:p>
            <a:p>
              <a:pPr marL="179705" indent="-179705">
                <a:lnSpc>
                  <a:spcPct val="120000"/>
                </a:lnSpc>
                <a:buFont typeface="Arial" panose="02080604020202020204" pitchFamily="34" charset="0"/>
                <a:buChar char="•"/>
              </a:pPr>
              <a:r>
                <a:rPr lang="zh-CN" altLang="en-US" dirty="0">
                  <a:solidFill>
                    <a:schemeClr val="bg1"/>
                  </a:solidFill>
                  <a:latin typeface="Microsoft YaHei" panose="020B0503020204020204" pitchFamily="34" charset="-122"/>
                  <a:ea typeface="Microsoft YaHei" panose="020B0503020204020204" pitchFamily="34" charset="-122"/>
                </a:rPr>
                <a:t>寻找宇宙不对称新来源</a:t>
              </a:r>
              <a:endParaRPr lang="en-US" altLang="zh-CN" dirty="0">
                <a:solidFill>
                  <a:schemeClr val="bg1"/>
                </a:solidFill>
                <a:latin typeface="Microsoft YaHei" panose="020B0503020204020204" pitchFamily="34" charset="-122"/>
                <a:ea typeface="Microsoft YaHei" panose="020B0503020204020204" pitchFamily="34" charset="-122"/>
              </a:endParaRPr>
            </a:p>
            <a:p>
              <a:pPr marL="179705" indent="-179705">
                <a:lnSpc>
                  <a:spcPct val="120000"/>
                </a:lnSpc>
                <a:buFont typeface="Arial" panose="02080604020202020204" pitchFamily="34" charset="0"/>
                <a:buChar char="•"/>
              </a:pPr>
              <a:r>
                <a:rPr lang="zh-CN" altLang="en-US" dirty="0">
                  <a:solidFill>
                    <a:schemeClr val="bg1"/>
                  </a:solidFill>
                  <a:latin typeface="Microsoft YaHei" panose="020B0503020204020204" pitchFamily="34" charset="-122"/>
                  <a:ea typeface="Microsoft YaHei" panose="020B0503020204020204" pitchFamily="34" charset="-122"/>
                </a:rPr>
                <a:t>揭秘夸克如何构成宇宙物质</a:t>
              </a:r>
              <a:endParaRPr lang="en-US" dirty="0">
                <a:solidFill>
                  <a:schemeClr val="bg1"/>
                </a:solidFill>
                <a:latin typeface="Microsoft YaHei" panose="020B0503020204020204" pitchFamily="34" charset="-122"/>
                <a:ea typeface="Microsoft YaHei" panose="020B0503020204020204" pitchFamily="34" charset="-122"/>
              </a:endParaRPr>
            </a:p>
          </p:txBody>
        </p:sp>
        <p:cxnSp>
          <p:nvCxnSpPr>
            <p:cNvPr id="11" name="Straight Arrow Connector 10"/>
            <p:cNvCxnSpPr/>
            <p:nvPr/>
          </p:nvCxnSpPr>
          <p:spPr>
            <a:xfrm flipV="1">
              <a:off x="9690945" y="4924262"/>
              <a:ext cx="0" cy="532366"/>
            </a:xfrm>
            <a:prstGeom prst="straightConnector1">
              <a:avLst/>
            </a:prstGeom>
            <a:ln w="63500" cap="sq">
              <a:solidFill>
                <a:srgbClr val="093B77"/>
              </a:solidFill>
              <a:round/>
              <a:headEnd type="none"/>
              <a:tailEnd type="stealth"/>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7998873" y="1517774"/>
            <a:ext cx="3584845" cy="1069228"/>
            <a:chOff x="8000040" y="2120887"/>
            <a:chExt cx="3584845" cy="1069228"/>
          </a:xfrm>
        </p:grpSpPr>
        <p:sp>
          <p:nvSpPr>
            <p:cNvPr id="12" name="TextBox 11"/>
            <p:cNvSpPr txBox="1"/>
            <p:nvPr/>
          </p:nvSpPr>
          <p:spPr>
            <a:xfrm>
              <a:off x="8000040" y="2120887"/>
              <a:ext cx="3584845" cy="464166"/>
            </a:xfrm>
            <a:prstGeom prst="rect">
              <a:avLst/>
            </a:prstGeom>
            <a:noFill/>
          </p:spPr>
          <p:txBody>
            <a:bodyPr wrap="square" rtlCol="0">
              <a:spAutoFit/>
            </a:bodyPr>
            <a:lstStyle/>
            <a:p>
              <a:pPr algn="ctr">
                <a:lnSpc>
                  <a:spcPct val="120000"/>
                </a:lnSpc>
              </a:pPr>
              <a:r>
                <a:rPr lang="en-US" sz="2200" b="1" dirty="0">
                  <a:solidFill>
                    <a:srgbClr val="C00000"/>
                  </a:solidFill>
                  <a:latin typeface="Microsoft YaHei" panose="020B0503020204020204" pitchFamily="34" charset="-122"/>
                  <a:ea typeface="Microsoft YaHei" panose="020B0503020204020204" pitchFamily="34" charset="-122"/>
                </a:rPr>
                <a:t>建设超级陶粲装置</a:t>
              </a:r>
              <a:endParaRPr lang="en-US" sz="2200" b="1" dirty="0">
                <a:solidFill>
                  <a:srgbClr val="C00000"/>
                </a:solidFill>
                <a:latin typeface="Microsoft YaHei" panose="020B0503020204020204" pitchFamily="34" charset="-122"/>
                <a:ea typeface="Microsoft YaHei" panose="020B0503020204020204" pitchFamily="34" charset="-122"/>
              </a:endParaRPr>
            </a:p>
          </p:txBody>
        </p:sp>
        <p:cxnSp>
          <p:nvCxnSpPr>
            <p:cNvPr id="23" name="Straight Arrow Connector 22"/>
            <p:cNvCxnSpPr/>
            <p:nvPr/>
          </p:nvCxnSpPr>
          <p:spPr>
            <a:xfrm>
              <a:off x="9651857" y="2644726"/>
              <a:ext cx="0" cy="545389"/>
            </a:xfrm>
            <a:prstGeom prst="straightConnector1">
              <a:avLst/>
            </a:prstGeom>
            <a:ln w="63500" cap="sq">
              <a:solidFill>
                <a:srgbClr val="093B77"/>
              </a:solidFill>
              <a:round/>
              <a:headEnd type="none"/>
              <a:tailEnd type="stealt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7411977" y="1133342"/>
            <a:ext cx="4416873" cy="4225123"/>
            <a:chOff x="7337027" y="2341212"/>
            <a:chExt cx="4416873" cy="4225123"/>
          </a:xfrm>
        </p:grpSpPr>
        <p:grpSp>
          <p:nvGrpSpPr>
            <p:cNvPr id="21" name="组合 3"/>
            <p:cNvGrpSpPr>
              <a:grpSpLocks noChangeAspect="1"/>
            </p:cNvGrpSpPr>
            <p:nvPr/>
          </p:nvGrpSpPr>
          <p:grpSpPr>
            <a:xfrm>
              <a:off x="7337027" y="2341212"/>
              <a:ext cx="4416873" cy="4225123"/>
              <a:chOff x="6789054" y="1778473"/>
              <a:chExt cx="4791773" cy="4583747"/>
            </a:xfrm>
          </p:grpSpPr>
          <p:sp>
            <p:nvSpPr>
              <p:cNvPr id="26" name="矩形: 圆角 166"/>
              <p:cNvSpPr/>
              <p:nvPr/>
            </p:nvSpPr>
            <p:spPr>
              <a:xfrm>
                <a:off x="6789054" y="1778473"/>
                <a:ext cx="4791773" cy="4583747"/>
              </a:xfrm>
              <a:prstGeom prst="roundRect">
                <a:avLst>
                  <a:gd name="adj" fmla="val 897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b="1" dirty="0">
                  <a:solidFill>
                    <a:srgbClr val="0171B3"/>
                  </a:solidFill>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27" name="组合 3081"/>
              <p:cNvGrpSpPr/>
              <p:nvPr/>
            </p:nvGrpSpPr>
            <p:grpSpPr>
              <a:xfrm>
                <a:off x="6934837" y="2005238"/>
                <a:ext cx="4481748" cy="4171025"/>
                <a:chOff x="6904138" y="1976226"/>
                <a:chExt cx="4543622" cy="4228610"/>
              </a:xfrm>
            </p:grpSpPr>
            <p:grpSp>
              <p:nvGrpSpPr>
                <p:cNvPr id="28" name="组合 164"/>
                <p:cNvGrpSpPr/>
                <p:nvPr/>
              </p:nvGrpSpPr>
              <p:grpSpPr>
                <a:xfrm>
                  <a:off x="7319965" y="2008434"/>
                  <a:ext cx="3677877" cy="4196402"/>
                  <a:chOff x="7320978" y="2129085"/>
                  <a:chExt cx="3677877" cy="4196402"/>
                </a:xfrm>
              </p:grpSpPr>
              <p:pic>
                <p:nvPicPr>
                  <p:cNvPr id="49" name="Picture 4" descr="查看图片"/>
                  <p:cNvPicPr>
                    <a:picLocks noChangeAspect="1" noChangeArrowheads="1"/>
                  </p:cNvPicPr>
                  <p:nvPr/>
                </p:nvPicPr>
                <p:blipFill rotWithShape="1">
                  <a:blip r:embed="rId1" cstate="screen">
                    <a:alphaModFix amt="32000"/>
                    <a:duotone>
                      <a:schemeClr val="accent5">
                        <a:shade val="45000"/>
                        <a:satMod val="135000"/>
                      </a:schemeClr>
                      <a:prstClr val="white"/>
                    </a:duotone>
                  </a:blip>
                  <a:srcRect r="11918"/>
                  <a:stretch>
                    <a:fillRect/>
                  </a:stretch>
                </p:blipFill>
                <p:spPr bwMode="auto">
                  <a:xfrm>
                    <a:off x="7320978" y="2129085"/>
                    <a:ext cx="3677877" cy="4196402"/>
                  </a:xfrm>
                  <a:prstGeom prst="rect">
                    <a:avLst/>
                  </a:prstGeom>
                  <a:noFill/>
                  <a:extLst>
                    <a:ext uri="{909E8E84-426E-40DD-AFC4-6F175D3DCCD1}">
                      <a14:hiddenFill xmlns:a14="http://schemas.microsoft.com/office/drawing/2010/main">
                        <a:solidFill>
                          <a:srgbClr val="FFFFFF"/>
                        </a:solidFill>
                      </a14:hiddenFill>
                    </a:ext>
                  </a:extLst>
                </p:spPr>
              </p:pic>
              <p:sp>
                <p:nvSpPr>
                  <p:cNvPr id="50" name="椭圆 163"/>
                  <p:cNvSpPr/>
                  <p:nvPr/>
                </p:nvSpPr>
                <p:spPr>
                  <a:xfrm>
                    <a:off x="7815467" y="2831928"/>
                    <a:ext cx="2851127" cy="2770994"/>
                  </a:xfrm>
                  <a:prstGeom prst="ellipse">
                    <a:avLst/>
                  </a:prstGeom>
                  <a:solidFill>
                    <a:schemeClr val="bg1"/>
                  </a:solidFill>
                  <a:ln>
                    <a:noFill/>
                  </a:ln>
                  <a:effectLst>
                    <a:softEdge rad="889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Microsoft YaHei" panose="020B0503020204020204" pitchFamily="34" charset="-122"/>
                      <a:ea typeface="Microsoft YaHei" panose="020B0503020204020204" pitchFamily="34" charset="-122"/>
                    </a:endParaRPr>
                  </a:p>
                </p:txBody>
              </p:sp>
            </p:grpSp>
            <p:grpSp>
              <p:nvGrpSpPr>
                <p:cNvPr id="31" name="组合 3080"/>
                <p:cNvGrpSpPr/>
                <p:nvPr/>
              </p:nvGrpSpPr>
              <p:grpSpPr>
                <a:xfrm>
                  <a:off x="6904138" y="1976226"/>
                  <a:ext cx="4543622" cy="4155926"/>
                  <a:chOff x="6904138" y="1976226"/>
                  <a:chExt cx="4543622" cy="4155926"/>
                </a:xfrm>
              </p:grpSpPr>
              <p:sp>
                <p:nvSpPr>
                  <p:cNvPr id="33" name="Oval 13"/>
                  <p:cNvSpPr/>
                  <p:nvPr/>
                </p:nvSpPr>
                <p:spPr>
                  <a:xfrm>
                    <a:off x="9584739" y="2039700"/>
                    <a:ext cx="1140136" cy="1140136"/>
                  </a:xfrm>
                  <a:prstGeom prst="ellipse">
                    <a:avLst/>
                  </a:prstGeom>
                  <a:solidFill>
                    <a:schemeClr val="bg1"/>
                  </a:solidFill>
                  <a:ln w="6350">
                    <a:solidFill>
                      <a:srgbClr val="093B77"/>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latin typeface="Microsoft YaHei" panose="020B0503020204020204" pitchFamily="34" charset="-122"/>
                      <a:ea typeface="Microsoft YaHei" panose="020B0503020204020204" pitchFamily="34" charset="-122"/>
                    </a:endParaRPr>
                  </a:p>
                </p:txBody>
              </p:sp>
              <p:sp>
                <p:nvSpPr>
                  <p:cNvPr id="35" name="Oval 14"/>
                  <p:cNvSpPr/>
                  <p:nvPr/>
                </p:nvSpPr>
                <p:spPr>
                  <a:xfrm>
                    <a:off x="10307624" y="3481817"/>
                    <a:ext cx="1140136" cy="1140136"/>
                  </a:xfrm>
                  <a:prstGeom prst="ellipse">
                    <a:avLst/>
                  </a:prstGeom>
                  <a:solidFill>
                    <a:schemeClr val="bg1"/>
                  </a:solidFill>
                  <a:ln w="6350">
                    <a:solidFill>
                      <a:srgbClr val="093B77"/>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latin typeface="Microsoft YaHei" panose="020B0503020204020204" pitchFamily="34" charset="-122"/>
                      <a:ea typeface="Microsoft YaHei" panose="020B0503020204020204" pitchFamily="34" charset="-122"/>
                    </a:endParaRPr>
                  </a:p>
                </p:txBody>
              </p:sp>
              <p:sp>
                <p:nvSpPr>
                  <p:cNvPr id="36" name="Oval 15"/>
                  <p:cNvSpPr/>
                  <p:nvPr/>
                </p:nvSpPr>
                <p:spPr>
                  <a:xfrm>
                    <a:off x="9584739" y="4992016"/>
                    <a:ext cx="1140136" cy="1140136"/>
                  </a:xfrm>
                  <a:prstGeom prst="ellipse">
                    <a:avLst/>
                  </a:prstGeom>
                  <a:solidFill>
                    <a:schemeClr val="bg1"/>
                  </a:solidFill>
                  <a:ln w="6350">
                    <a:solidFill>
                      <a:srgbClr val="093B77"/>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atin typeface="Microsoft YaHei" panose="020B0503020204020204" pitchFamily="34" charset="-122"/>
                      <a:ea typeface="Microsoft YaHei" panose="020B0503020204020204" pitchFamily="34" charset="-122"/>
                    </a:endParaRPr>
                  </a:p>
                </p:txBody>
              </p:sp>
              <p:sp>
                <p:nvSpPr>
                  <p:cNvPr id="39" name="Oval 16"/>
                  <p:cNvSpPr/>
                  <p:nvPr/>
                </p:nvSpPr>
                <p:spPr>
                  <a:xfrm>
                    <a:off x="6904138" y="3481817"/>
                    <a:ext cx="1140136" cy="1140136"/>
                  </a:xfrm>
                  <a:prstGeom prst="ellipse">
                    <a:avLst/>
                  </a:prstGeom>
                  <a:solidFill>
                    <a:srgbClr val="093B77"/>
                  </a:solidFill>
                  <a:ln w="12700">
                    <a:solidFill>
                      <a:schemeClr val="bg1"/>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Microsoft YaHei" panose="020B0503020204020204" pitchFamily="34" charset="-122"/>
                      <a:ea typeface="Microsoft YaHei" panose="020B0503020204020204" pitchFamily="34" charset="-122"/>
                    </a:endParaRPr>
                  </a:p>
                </p:txBody>
              </p:sp>
              <p:sp>
                <p:nvSpPr>
                  <p:cNvPr id="42" name="TextBox 23"/>
                  <p:cNvSpPr txBox="1"/>
                  <p:nvPr/>
                </p:nvSpPr>
                <p:spPr>
                  <a:xfrm>
                    <a:off x="7019175" y="3473134"/>
                    <a:ext cx="916723" cy="1083232"/>
                  </a:xfrm>
                  <a:prstGeom prst="rect">
                    <a:avLst/>
                  </a:prstGeom>
                  <a:noFill/>
                </p:spPr>
                <p:txBody>
                  <a:bodyPr wrap="square">
                    <a:spAutoFit/>
                  </a:bodyPr>
                  <a:lstStyle/>
                  <a:p>
                    <a:pPr algn="ctr"/>
                    <a:r>
                      <a:rPr lang="en-US" altLang="zh-CN" sz="2800" b="1" dirty="0">
                        <a:solidFill>
                          <a:srgbClr val="30FFFF"/>
                        </a:solidFill>
                        <a:latin typeface="Impact" panose="020B0806030902050204" pitchFamily="34" charset="0"/>
                        <a:ea typeface="Microsoft YaHei" panose="020B0503020204020204" pitchFamily="34" charset="-122"/>
                        <a:cs typeface="Arial" panose="02080604020202020204" pitchFamily="34" charset="0"/>
                      </a:rPr>
                      <a:t>2</a:t>
                    </a:r>
                    <a:endParaRPr lang="en-US" altLang="zh-CN" sz="1200" b="1" dirty="0">
                      <a:solidFill>
                        <a:srgbClr val="30FFFF"/>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新粒子</a:t>
                    </a:r>
                    <a:endParaRPr lang="en-US" altLang="zh-CN"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新相互作用新原理</a:t>
                    </a:r>
                    <a:endParaRPr lang="en-US" altLang="zh-CN"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3" name="TextBox 24"/>
                  <p:cNvSpPr txBox="1"/>
                  <p:nvPr/>
                </p:nvSpPr>
                <p:spPr>
                  <a:xfrm>
                    <a:off x="9589261" y="4958269"/>
                    <a:ext cx="1122822" cy="913977"/>
                  </a:xfrm>
                  <a:prstGeom prst="rect">
                    <a:avLst/>
                  </a:prstGeom>
                  <a:noFill/>
                </p:spPr>
                <p:txBody>
                  <a:bodyPr wrap="square">
                    <a:spAutoFit/>
                  </a:bodyPr>
                  <a:lstStyle/>
                  <a:p>
                    <a:pPr algn="ctr"/>
                    <a:r>
                      <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rPr>
                      <a:t>4</a:t>
                    </a:r>
                    <a:r>
                      <a:rPr lang="zh-CN" altLang="en-US" sz="12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 </a:t>
                    </a:r>
                    <a:endParaRPr lang="en-US" altLang="zh-CN" sz="12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理解</a:t>
                    </a:r>
                    <a:r>
                      <a:rPr lang="zh-CN" altLang="en-US"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宇宙</a:t>
                    </a: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加速与膨胀</a:t>
                    </a:r>
                    <a:endPar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5" name="矩形 105"/>
                  <p:cNvSpPr/>
                  <p:nvPr/>
                </p:nvSpPr>
                <p:spPr>
                  <a:xfrm>
                    <a:off x="9542759" y="1976226"/>
                    <a:ext cx="1223692" cy="1083232"/>
                  </a:xfrm>
                  <a:prstGeom prst="rect">
                    <a:avLst/>
                  </a:prstGeom>
                </p:spPr>
                <p:txBody>
                  <a:bodyPr wrap="square">
                    <a:spAutoFit/>
                  </a:bodyPr>
                  <a:lstStyle/>
                  <a:p>
                    <a:pPr algn="ctr"/>
                    <a:r>
                      <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rPr>
                      <a:t>6</a:t>
                    </a:r>
                    <a:endPar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endParaRPr>
                  </a:p>
                  <a:p>
                    <a:pPr algn="ctr"/>
                    <a:r>
                      <a:rPr lang="zh-CN" altLang="en-US"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中微子</a:t>
                    </a:r>
                    <a:endParaRPr lang="en-US" altLang="zh-CN"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质量相关的</a:t>
                    </a:r>
                    <a:endPar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物理学</a:t>
                    </a:r>
                    <a:r>
                      <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 </a:t>
                    </a:r>
                    <a:endPar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6" name="矩形 124"/>
                  <p:cNvSpPr/>
                  <p:nvPr/>
                </p:nvSpPr>
                <p:spPr>
                  <a:xfrm>
                    <a:off x="10370757" y="3473133"/>
                    <a:ext cx="1055683" cy="1083232"/>
                  </a:xfrm>
                  <a:prstGeom prst="rect">
                    <a:avLst/>
                  </a:prstGeom>
                </p:spPr>
                <p:txBody>
                  <a:bodyPr wrap="square">
                    <a:spAutoFit/>
                  </a:bodyPr>
                  <a:lstStyle/>
                  <a:p>
                    <a:pPr algn="ctr"/>
                    <a:r>
                      <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rPr>
                      <a:t>5</a:t>
                    </a:r>
                    <a:endPar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endParaRPr>
                  </a:p>
                  <a:p>
                    <a:pPr algn="ctr"/>
                    <a:r>
                      <a:rPr lang="zh-CN" altLang="en-US"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暗物质</a:t>
                    </a:r>
                    <a:endParaRPr lang="en-US" altLang="zh-CN"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暗能量</a:t>
                    </a:r>
                    <a:endParaRPr lang="en-US" altLang="zh-CN"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的本质</a:t>
                    </a:r>
                    <a:endPar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p:txBody>
              </p:sp>
            </p:grpSp>
          </p:grpSp>
        </p:grpSp>
        <p:sp>
          <p:nvSpPr>
            <p:cNvPr id="24" name="TextBox 8"/>
            <p:cNvSpPr txBox="1"/>
            <p:nvPr/>
          </p:nvSpPr>
          <p:spPr>
            <a:xfrm>
              <a:off x="8378113" y="3938284"/>
              <a:ext cx="2447963" cy="961225"/>
            </a:xfrm>
            <a:prstGeom prst="rect">
              <a:avLst/>
            </a:prstGeom>
            <a:noFill/>
          </p:spPr>
          <p:txBody>
            <a:bodyPr wrap="square">
              <a:spAutoFit/>
            </a:bodyPr>
            <a:lstStyle/>
            <a:p>
              <a:pPr algn="ctr">
                <a:lnSpc>
                  <a:spcPct val="150000"/>
                </a:lnSpc>
              </a:pPr>
              <a:r>
                <a:rPr lang="zh-CN" altLang="en-US" sz="2000" b="1" dirty="0">
                  <a:solidFill>
                    <a:srgbClr val="002060"/>
                  </a:solidFill>
                  <a:latin typeface="Microsoft YaHei" panose="020B0503020204020204" pitchFamily="34" charset="-122"/>
                  <a:ea typeface="Microsoft YaHei" panose="020B0503020204020204" pitchFamily="34" charset="-122"/>
                  <a:sym typeface="+mn-ea"/>
                </a:rPr>
                <a:t>国际共识</a:t>
              </a:r>
              <a:endParaRPr lang="en-US" altLang="zh-CN" sz="2000" b="1" dirty="0">
                <a:solidFill>
                  <a:srgbClr val="002060"/>
                </a:solidFill>
                <a:latin typeface="Microsoft YaHei" panose="020B0503020204020204" pitchFamily="34" charset="-122"/>
                <a:ea typeface="Microsoft YaHei" panose="020B0503020204020204" pitchFamily="34" charset="-122"/>
                <a:sym typeface="+mn-ea"/>
              </a:endParaRPr>
            </a:p>
            <a:p>
              <a:pPr algn="ctr">
                <a:lnSpc>
                  <a:spcPct val="150000"/>
                </a:lnSpc>
              </a:pPr>
              <a:r>
                <a:rPr lang="zh-CN" altLang="en-US" sz="2000" b="1" dirty="0">
                  <a:solidFill>
                    <a:srgbClr val="002060"/>
                  </a:solidFill>
                  <a:latin typeface="Microsoft YaHei" panose="020B0503020204020204" pitchFamily="34" charset="-122"/>
                  <a:ea typeface="Microsoft YaHei" panose="020B0503020204020204" pitchFamily="34" charset="-122"/>
                  <a:sym typeface="+mn-ea"/>
                </a:rPr>
                <a:t>六大发展方向</a:t>
              </a:r>
              <a:endParaRPr lang="en-US" altLang="zh-CN" sz="2000" b="1" dirty="0">
                <a:solidFill>
                  <a:srgbClr val="002060"/>
                </a:solidFill>
                <a:latin typeface="Microsoft YaHei" panose="020B0503020204020204" pitchFamily="34" charset="-122"/>
                <a:ea typeface="Microsoft YaHei" panose="020B0503020204020204" pitchFamily="34" charset="-122"/>
                <a:sym typeface="+mn-ea"/>
              </a:endParaRPr>
            </a:p>
          </p:txBody>
        </p:sp>
      </p:grpSp>
      <p:pic>
        <p:nvPicPr>
          <p:cNvPr id="8" name="Picture 7"/>
          <p:cNvPicPr>
            <a:picLocks noChangeAspect="1"/>
          </p:cNvPicPr>
          <p:nvPr/>
        </p:nvPicPr>
        <p:blipFill>
          <a:blip r:embed="rId2" cstate="screen"/>
          <a:srcRect l="55780"/>
          <a:stretch>
            <a:fillRect/>
          </a:stretch>
        </p:blipFill>
        <p:spPr>
          <a:xfrm>
            <a:off x="4727501" y="3534559"/>
            <a:ext cx="3547389" cy="1438257"/>
          </a:xfrm>
          <a:prstGeom prst="rect">
            <a:avLst/>
          </a:prstGeom>
        </p:spPr>
      </p:pic>
      <p:sp>
        <p:nvSpPr>
          <p:cNvPr id="2" name="文本框 1"/>
          <p:cNvSpPr txBox="1"/>
          <p:nvPr/>
        </p:nvSpPr>
        <p:spPr>
          <a:xfrm>
            <a:off x="478800" y="108000"/>
            <a:ext cx="10061938"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激烈的国际竞争：抢占粒子物理科技制高点</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23" name="TextBox 8"/>
          <p:cNvSpPr txBox="1"/>
          <p:nvPr/>
        </p:nvSpPr>
        <p:spPr>
          <a:xfrm>
            <a:off x="1824106" y="1031561"/>
            <a:ext cx="1803718" cy="400110"/>
          </a:xfrm>
          <a:prstGeom prst="rect">
            <a:avLst/>
          </a:prstGeom>
          <a:noFill/>
        </p:spPr>
        <p:txBody>
          <a:bodyPr wrap="square">
            <a:spAutoFit/>
          </a:bodyPr>
          <a:lstStyle/>
          <a:p>
            <a:pPr algn="ctr"/>
            <a:r>
              <a:rPr lang="zh-CN" altLang="en-US" sz="2000" b="1" dirty="0">
                <a:solidFill>
                  <a:srgbClr val="002060"/>
                </a:solidFill>
                <a:latin typeface="Microsoft YaHei" panose="020B0503020204020204" pitchFamily="34" charset="-122"/>
                <a:ea typeface="Microsoft YaHei" panose="020B0503020204020204" pitchFamily="34" charset="-122"/>
                <a:cs typeface="Arial" panose="02080604020202020204" pitchFamily="34" charset="0"/>
              </a:rPr>
              <a:t>运行中</a:t>
            </a:r>
            <a:endParaRPr lang="en-US" altLang="zh-CN" sz="2000" b="1" dirty="0">
              <a:solidFill>
                <a:srgbClr val="002060"/>
              </a:solidFill>
              <a:latin typeface="Microsoft YaHei" panose="020B0503020204020204" pitchFamily="34" charset="-122"/>
              <a:ea typeface="Microsoft YaHei" panose="020B0503020204020204" pitchFamily="34" charset="-122"/>
              <a:cs typeface="Arial" panose="02080604020202020204" pitchFamily="34" charset="0"/>
            </a:endParaRPr>
          </a:p>
        </p:txBody>
      </p:sp>
      <p:pic>
        <p:nvPicPr>
          <p:cNvPr id="11" name="图片 10" descr="山上有许多车&#10;&#10;AI 生成的内容可能不正确。"/>
          <p:cNvPicPr>
            <a:picLocks noChangeAspect="1"/>
          </p:cNvPicPr>
          <p:nvPr/>
        </p:nvPicPr>
        <p:blipFill>
          <a:blip r:embed="rId3" cstate="hqprint"/>
          <a:srcRect/>
          <a:stretch>
            <a:fillRect/>
          </a:stretch>
        </p:blipFill>
        <p:spPr>
          <a:xfrm>
            <a:off x="5004654" y="3703441"/>
            <a:ext cx="1683305" cy="1094532"/>
          </a:xfrm>
          <a:prstGeom prst="rect">
            <a:avLst/>
          </a:prstGeom>
          <a:effectLst>
            <a:outerShdw blurRad="50800" dist="38100" dir="2700000" algn="tl" rotWithShape="0">
              <a:schemeClr val="bg1"/>
            </a:outerShdw>
          </a:effectLst>
        </p:spPr>
      </p:pic>
      <p:sp>
        <p:nvSpPr>
          <p:cNvPr id="25" name="TextBox 8"/>
          <p:cNvSpPr txBox="1"/>
          <p:nvPr/>
        </p:nvSpPr>
        <p:spPr>
          <a:xfrm>
            <a:off x="5135278" y="1031754"/>
            <a:ext cx="1803718" cy="400110"/>
          </a:xfrm>
          <a:prstGeom prst="rect">
            <a:avLst/>
          </a:prstGeom>
          <a:noFill/>
        </p:spPr>
        <p:txBody>
          <a:bodyPr wrap="square">
            <a:spAutoFit/>
          </a:bodyPr>
          <a:lstStyle/>
          <a:p>
            <a:pPr algn="ctr"/>
            <a:r>
              <a:rPr lang="zh-CN" altLang="en-US" sz="2000" b="1" dirty="0">
                <a:solidFill>
                  <a:srgbClr val="002060"/>
                </a:solidFill>
                <a:latin typeface="Microsoft YaHei" panose="020B0503020204020204" pitchFamily="34" charset="-122"/>
                <a:ea typeface="Microsoft YaHei" panose="020B0503020204020204" pitchFamily="34" charset="-122"/>
                <a:cs typeface="Arial" panose="02080604020202020204" pitchFamily="34" charset="0"/>
              </a:rPr>
              <a:t>规划中</a:t>
            </a:r>
            <a:endParaRPr lang="en-US" altLang="zh-CN" sz="2000" b="1" dirty="0">
              <a:solidFill>
                <a:srgbClr val="002060"/>
              </a:solidFill>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63" name="灯片编号占位符 4"/>
          <p:cNvSpPr>
            <a:spLocks noGrp="1"/>
          </p:cNvSpPr>
          <p:nvPr>
            <p:ph type="sldNum" sz="quarter" idx="12"/>
          </p:nvPr>
        </p:nvSpPr>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fld>
            <a:endParaRPr lang="en-US" dirty="0">
              <a:latin typeface="Microsoft YaHei" panose="020B0503020204020204" pitchFamily="34" charset="-122"/>
              <a:ea typeface="Microsoft YaHei" panose="020B0503020204020204" pitchFamily="34" charset="-122"/>
            </a:endParaRPr>
          </a:p>
        </p:txBody>
      </p:sp>
      <p:sp>
        <p:nvSpPr>
          <p:cNvPr id="10" name="文本框 18"/>
          <p:cNvSpPr txBox="1"/>
          <p:nvPr/>
        </p:nvSpPr>
        <p:spPr>
          <a:xfrm>
            <a:off x="5339848" y="3686687"/>
            <a:ext cx="16284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、俄罗斯</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sp>
        <p:nvSpPr>
          <p:cNvPr id="12" name="文本框 18"/>
          <p:cNvSpPr txBox="1"/>
          <p:nvPr/>
        </p:nvSpPr>
        <p:spPr>
          <a:xfrm>
            <a:off x="5014455" y="4037816"/>
            <a:ext cx="16284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 </a:t>
            </a:r>
            <a:r>
              <a:rPr lang="en-US" altLang="zh-CN" b="1" dirty="0">
                <a:solidFill>
                  <a:schemeClr val="bg1"/>
                </a:solidFill>
                <a:effectLst>
                  <a:glow rad="101600">
                    <a:schemeClr val="tx1"/>
                  </a:glow>
                </a:effectLst>
                <a:latin typeface="Microsoft YaHei" panose="020B0503020204020204" pitchFamily="34" charset="-122"/>
                <a:ea typeface="Microsoft YaHei" panose="020B0503020204020204" pitchFamily="34" charset="-122"/>
                <a:sym typeface="+mn-ea"/>
              </a:rPr>
              <a:t>STCF</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sp>
        <p:nvSpPr>
          <p:cNvPr id="13" name="文本框 18"/>
          <p:cNvSpPr txBox="1"/>
          <p:nvPr/>
        </p:nvSpPr>
        <p:spPr>
          <a:xfrm>
            <a:off x="4983138" y="3694172"/>
            <a:ext cx="80129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中国 </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grpSp>
        <p:nvGrpSpPr>
          <p:cNvPr id="59" name="Group 58"/>
          <p:cNvGrpSpPr/>
          <p:nvPr/>
        </p:nvGrpSpPr>
        <p:grpSpPr>
          <a:xfrm>
            <a:off x="8215611" y="4025186"/>
            <a:ext cx="1036622" cy="1138773"/>
            <a:chOff x="8215611" y="4170326"/>
            <a:chExt cx="1036622" cy="1138773"/>
          </a:xfrm>
        </p:grpSpPr>
        <p:sp>
          <p:nvSpPr>
            <p:cNvPr id="56" name="Oval 17"/>
            <p:cNvSpPr/>
            <p:nvPr/>
          </p:nvSpPr>
          <p:spPr>
            <a:xfrm>
              <a:off x="8215611" y="4229490"/>
              <a:ext cx="1036622" cy="1036623"/>
            </a:xfrm>
            <a:prstGeom prst="ellipse">
              <a:avLst/>
            </a:prstGeom>
            <a:solidFill>
              <a:srgbClr val="093B77"/>
            </a:solidFill>
            <a:ln w="12700">
              <a:solidFill>
                <a:schemeClr val="bg1"/>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latin typeface="Microsoft YaHei" panose="020B0503020204020204" pitchFamily="34" charset="-122"/>
                <a:ea typeface="Microsoft YaHei" panose="020B0503020204020204" pitchFamily="34" charset="-122"/>
              </a:endParaRPr>
            </a:p>
          </p:txBody>
        </p:sp>
        <p:sp>
          <p:nvSpPr>
            <p:cNvPr id="58" name="TextBox 21"/>
            <p:cNvSpPr txBox="1"/>
            <p:nvPr/>
          </p:nvSpPr>
          <p:spPr>
            <a:xfrm>
              <a:off x="8256060" y="4170326"/>
              <a:ext cx="968134" cy="1138773"/>
            </a:xfrm>
            <a:prstGeom prst="rect">
              <a:avLst/>
            </a:prstGeom>
            <a:noFill/>
          </p:spPr>
          <p:txBody>
            <a:bodyPr wrap="square">
              <a:spAutoFit/>
            </a:bodyPr>
            <a:lstStyle/>
            <a:p>
              <a:pPr algn="ctr"/>
              <a:r>
                <a:rPr lang="en-US" altLang="zh-CN" sz="2800" b="1" dirty="0">
                  <a:solidFill>
                    <a:srgbClr val="30FFFF"/>
                  </a:solidFill>
                  <a:latin typeface="Impact" panose="020B0806030902050204" pitchFamily="34" charset="0"/>
                  <a:ea typeface="Microsoft YaHei" panose="020B0503020204020204" pitchFamily="34" charset="-122"/>
                  <a:cs typeface="Arial" panose="02080604020202020204" pitchFamily="34" charset="0"/>
                </a:rPr>
                <a:t>3</a:t>
              </a:r>
              <a:br>
                <a:rPr lang="en-US" altLang="zh-CN" sz="12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br>
              <a:r>
                <a:rPr lang="en-US" altLang="zh-CN"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c</a:t>
              </a:r>
              <a:r>
                <a:rPr lang="zh-CN" altLang="en-US"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a:t>
              </a:r>
              <a:r>
                <a:rPr lang="en-US" altLang="zh-CN"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b</a:t>
              </a:r>
              <a:r>
                <a:rPr lang="zh-CN" altLang="en-US" sz="1000" b="1" dirty="0">
                  <a:solidFill>
                    <a:schemeClr val="bg1"/>
                  </a:solidFill>
                  <a:latin typeface="Microsoft YaHei" panose="020B0503020204020204" pitchFamily="34" charset="-122"/>
                  <a:ea typeface="Microsoft YaHei" panose="020B0503020204020204" pitchFamily="34" charset="-122"/>
                  <a:cs typeface="Arial" panose="02080604020202020204" pitchFamily="34" charset="0"/>
                </a:rPr>
                <a:t>夸克</a:t>
              </a:r>
              <a:endParaRPr lang="en-US" altLang="zh-CN" sz="1000" b="1" dirty="0">
                <a:solidFill>
                  <a:schemeClr val="bg1"/>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chemeClr val="bg1"/>
                  </a:solidFill>
                  <a:latin typeface="Microsoft YaHei" panose="020B0503020204020204" pitchFamily="34" charset="-122"/>
                  <a:ea typeface="Microsoft YaHei" panose="020B0503020204020204" pitchFamily="34" charset="-122"/>
                  <a:cs typeface="Arial" panose="02080604020202020204" pitchFamily="34" charset="0"/>
                </a:rPr>
                <a:t>研究</a:t>
              </a:r>
              <a:r>
                <a:rPr lang="zh-CN" altLang="en-US"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rPr>
                <a:t>味物理</a:t>
              </a:r>
              <a:endParaRPr lang="en-US" altLang="zh-CN" sz="1000" b="1" dirty="0">
                <a:solidFill>
                  <a:srgbClr val="31FFFF"/>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chemeClr val="bg1"/>
                  </a:solidFill>
                  <a:latin typeface="Microsoft YaHei" panose="020B0503020204020204" pitchFamily="34" charset="-122"/>
                  <a:ea typeface="Microsoft YaHei" panose="020B0503020204020204" pitchFamily="34" charset="-122"/>
                  <a:cs typeface="Arial" panose="02080604020202020204" pitchFamily="34" charset="0"/>
                </a:rPr>
                <a:t>精确检验标准模型</a:t>
              </a:r>
              <a:endParaRPr lang="zh-CN" altLang="en-US" sz="1000" b="1" dirty="0">
                <a:solidFill>
                  <a:schemeClr val="bg1"/>
                </a:solidFill>
                <a:latin typeface="Microsoft YaHei" panose="020B0503020204020204" pitchFamily="34" charset="-122"/>
                <a:ea typeface="Microsoft YaHei" panose="020B0503020204020204" pitchFamily="34" charset="-122"/>
                <a:cs typeface="Arial" panose="02080604020202020204" pitchFamily="34" charset="0"/>
              </a:endParaRPr>
            </a:p>
          </p:txBody>
        </p:sp>
      </p:grpSp>
      <p:grpSp>
        <p:nvGrpSpPr>
          <p:cNvPr id="41" name="Group 40"/>
          <p:cNvGrpSpPr/>
          <p:nvPr/>
        </p:nvGrpSpPr>
        <p:grpSpPr>
          <a:xfrm>
            <a:off x="-107273" y="1530987"/>
            <a:ext cx="4826698" cy="1438257"/>
            <a:chOff x="-107273" y="1676127"/>
            <a:chExt cx="4826698" cy="1438257"/>
          </a:xfrm>
        </p:grpSpPr>
        <p:pic>
          <p:nvPicPr>
            <p:cNvPr id="66" name="Picture 65"/>
            <p:cNvPicPr>
              <a:picLocks noChangeAspect="1"/>
            </p:cNvPicPr>
            <p:nvPr/>
          </p:nvPicPr>
          <p:blipFill>
            <a:blip r:embed="rId4" cstate="screen"/>
            <a:srcRect l="-1" r="44084"/>
            <a:stretch>
              <a:fillRect/>
            </a:stretch>
          </p:blipFill>
          <p:spPr>
            <a:xfrm>
              <a:off x="253528" y="1676127"/>
              <a:ext cx="4465897" cy="1438257"/>
            </a:xfrm>
            <a:prstGeom prst="rect">
              <a:avLst/>
            </a:prstGeom>
          </p:spPr>
        </p:pic>
        <p:grpSp>
          <p:nvGrpSpPr>
            <p:cNvPr id="34" name="Group 33"/>
            <p:cNvGrpSpPr/>
            <p:nvPr/>
          </p:nvGrpSpPr>
          <p:grpSpPr>
            <a:xfrm>
              <a:off x="1850776" y="1820607"/>
              <a:ext cx="1787090" cy="1134378"/>
              <a:chOff x="1265347" y="1563370"/>
              <a:chExt cx="1787090" cy="1134378"/>
            </a:xfrm>
          </p:grpSpPr>
          <p:pic>
            <p:nvPicPr>
              <p:cNvPr id="1030" name="Picture 6" descr="Introduction to the Large Hadron Collider at CERN | Energy Blog"/>
              <p:cNvPicPr>
                <a:picLocks noChangeAspect="1" noChangeArrowheads="1"/>
              </p:cNvPicPr>
              <p:nvPr/>
            </p:nvPicPr>
            <p:blipFill>
              <a:blip r:embed="rId5" cstate="screen"/>
              <a:srcRect/>
              <a:stretch>
                <a:fillRect/>
              </a:stretch>
            </p:blipFill>
            <p:spPr bwMode="auto">
              <a:xfrm>
                <a:off x="1265347" y="1563370"/>
                <a:ext cx="1787090" cy="1134378"/>
              </a:xfrm>
              <a:prstGeom prst="rect">
                <a:avLst/>
              </a:prstGeom>
              <a:noFill/>
              <a:effectLst>
                <a:outerShdw blurRad="50800" dist="38100" dir="2700000" algn="tl" rotWithShape="0">
                  <a:schemeClr val="bg1"/>
                </a:outerShdw>
              </a:effectLst>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1265347" y="1628085"/>
                <a:ext cx="1787089"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欧美共建 </a:t>
                </a:r>
                <a:br>
                  <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br>
                <a:r>
                  <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LHC</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grpSp>
        <p:sp>
          <p:nvSpPr>
            <p:cNvPr id="65" name="TextBox 8"/>
            <p:cNvSpPr txBox="1"/>
            <p:nvPr/>
          </p:nvSpPr>
          <p:spPr>
            <a:xfrm>
              <a:off x="-107273" y="2012327"/>
              <a:ext cx="1803718" cy="707886"/>
            </a:xfrm>
            <a:prstGeom prst="rect">
              <a:avLst/>
            </a:prstGeom>
            <a:noFill/>
          </p:spPr>
          <p:txBody>
            <a:bodyPr wrap="square">
              <a:spAutoFit/>
            </a:bodyPr>
            <a:lstStyle/>
            <a:p>
              <a:pPr algn="ctr"/>
              <a:r>
                <a:rPr lang="zh-CN" altLang="en-US" sz="2000" b="1" dirty="0">
                  <a:solidFill>
                    <a:srgbClr val="093B77"/>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t>高能量</a:t>
              </a:r>
              <a:br>
                <a:rPr lang="en-US" altLang="zh-CN" sz="2000" b="1" dirty="0">
                  <a:solidFill>
                    <a:srgbClr val="093B77"/>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br>
              <a:r>
                <a:rPr lang="zh-CN" altLang="en-US" sz="2000" b="1" dirty="0">
                  <a:solidFill>
                    <a:srgbClr val="093B77"/>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t>前沿</a:t>
              </a:r>
              <a:endParaRPr lang="en-US" altLang="zh-CN" sz="2000" b="1" dirty="0">
                <a:solidFill>
                  <a:srgbClr val="093B77"/>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endParaRPr>
            </a:p>
          </p:txBody>
        </p:sp>
        <p:sp>
          <p:nvSpPr>
            <p:cNvPr id="4" name="TextBox 3"/>
            <p:cNvSpPr txBox="1"/>
            <p:nvPr/>
          </p:nvSpPr>
          <p:spPr>
            <a:xfrm>
              <a:off x="2320074" y="2566954"/>
              <a:ext cx="909223" cy="338554"/>
            </a:xfrm>
            <a:prstGeom prst="rect">
              <a:avLst/>
            </a:prstGeom>
            <a:noFill/>
          </p:spPr>
          <p:txBody>
            <a:bodyPr wrap="none" rtlCol="0">
              <a:spAutoFit/>
            </a:bodyPr>
            <a:lstStyle/>
            <a:p>
              <a:pPr algn="ctr">
                <a:defRPr/>
              </a:pP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27</a:t>
              </a:r>
              <a:r>
                <a:rPr lang="zh-CN" alt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 </a:t>
              </a: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千米</a:t>
              </a:r>
              <a:endPar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endParaRPr>
            </a:p>
          </p:txBody>
        </p:sp>
      </p:grpSp>
      <p:grpSp>
        <p:nvGrpSpPr>
          <p:cNvPr id="44" name="Group 43"/>
          <p:cNvGrpSpPr/>
          <p:nvPr/>
        </p:nvGrpSpPr>
        <p:grpSpPr>
          <a:xfrm>
            <a:off x="4719426" y="1532152"/>
            <a:ext cx="3523601" cy="1438257"/>
            <a:chOff x="4719426" y="1677292"/>
            <a:chExt cx="3523601" cy="1438257"/>
          </a:xfrm>
        </p:grpSpPr>
        <p:grpSp>
          <p:nvGrpSpPr>
            <p:cNvPr id="60" name="Group 59"/>
            <p:cNvGrpSpPr/>
            <p:nvPr/>
          </p:nvGrpSpPr>
          <p:grpSpPr>
            <a:xfrm>
              <a:off x="4719426" y="1677292"/>
              <a:ext cx="3523601" cy="1438257"/>
              <a:chOff x="4719426" y="1677292"/>
              <a:chExt cx="3523601" cy="1438257"/>
            </a:xfrm>
          </p:grpSpPr>
          <p:pic>
            <p:nvPicPr>
              <p:cNvPr id="14" name="Picture 13"/>
              <p:cNvPicPr>
                <a:picLocks noChangeAspect="1"/>
              </p:cNvPicPr>
              <p:nvPr/>
            </p:nvPicPr>
            <p:blipFill>
              <a:blip r:embed="rId4" cstate="screen"/>
              <a:srcRect l="55881"/>
              <a:stretch>
                <a:fillRect/>
              </a:stretch>
            </p:blipFill>
            <p:spPr>
              <a:xfrm>
                <a:off x="4719426" y="1677292"/>
                <a:ext cx="3523601" cy="1438257"/>
              </a:xfrm>
              <a:prstGeom prst="rect">
                <a:avLst/>
              </a:prstGeom>
            </p:spPr>
          </p:pic>
          <p:grpSp>
            <p:nvGrpSpPr>
              <p:cNvPr id="22" name="Group 21"/>
              <p:cNvGrpSpPr/>
              <p:nvPr/>
            </p:nvGrpSpPr>
            <p:grpSpPr>
              <a:xfrm>
                <a:off x="4973821" y="1802710"/>
                <a:ext cx="1752690" cy="1149132"/>
                <a:chOff x="5063397" y="1400503"/>
                <a:chExt cx="1964668" cy="1149132"/>
              </a:xfrm>
            </p:grpSpPr>
            <p:pic>
              <p:nvPicPr>
                <p:cNvPr id="1028" name="Picture 4" descr="International collaboration publishes design for post-LHC future circular  collider - News - University of Liverpool"/>
                <p:cNvPicPr>
                  <a:picLocks noChangeAspect="1" noChangeArrowheads="1"/>
                </p:cNvPicPr>
                <p:nvPr/>
              </p:nvPicPr>
              <p:blipFill>
                <a:blip r:embed="rId6" cstate="screen"/>
                <a:srcRect/>
                <a:stretch>
                  <a:fillRect/>
                </a:stretch>
              </p:blipFill>
              <p:spPr bwMode="auto">
                <a:xfrm>
                  <a:off x="5063402" y="1400503"/>
                  <a:ext cx="1964663" cy="1149132"/>
                </a:xfrm>
                <a:prstGeom prst="rect">
                  <a:avLst/>
                </a:prstGeom>
                <a:noFill/>
                <a:effectLst>
                  <a:outerShdw blurRad="50800" dist="38100" dir="2700000" algn="tl" rotWithShape="0">
                    <a:schemeClr val="bg1"/>
                  </a:outerShdw>
                </a:effectLst>
                <a:extLst>
                  <a:ext uri="{909E8E84-426E-40DD-AFC4-6F175D3DCCD1}">
                    <a14:hiddenFill xmlns:a14="http://schemas.microsoft.com/office/drawing/2010/main">
                      <a:solidFill>
                        <a:srgbClr val="FFFFFF"/>
                      </a:solidFill>
                    </a14:hiddenFill>
                  </a:ext>
                </a:extLst>
              </p:spPr>
            </p:pic>
            <p:sp>
              <p:nvSpPr>
                <p:cNvPr id="17" name="文本框 16"/>
                <p:cNvSpPr txBox="1"/>
                <p:nvPr/>
              </p:nvSpPr>
              <p:spPr>
                <a:xfrm>
                  <a:off x="5063397" y="1483115"/>
                  <a:ext cx="196466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欧美日 </a:t>
                  </a:r>
                  <a:r>
                    <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FCC</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中 </a:t>
                  </a:r>
                  <a:r>
                    <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CEPC</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grpSp>
        </p:grpSp>
        <p:sp>
          <p:nvSpPr>
            <p:cNvPr id="6" name="TextBox 5"/>
            <p:cNvSpPr txBox="1"/>
            <p:nvPr/>
          </p:nvSpPr>
          <p:spPr>
            <a:xfrm>
              <a:off x="5391162" y="2572508"/>
              <a:ext cx="909223" cy="338554"/>
            </a:xfrm>
            <a:prstGeom prst="rect">
              <a:avLst/>
            </a:prstGeom>
            <a:noFill/>
          </p:spPr>
          <p:txBody>
            <a:bodyPr wrap="none" rtlCol="0">
              <a:spAutoFit/>
            </a:bodyPr>
            <a:lstStyle/>
            <a:p>
              <a:pPr algn="ctr">
                <a:defRPr/>
              </a:pP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97</a:t>
              </a:r>
              <a:r>
                <a:rPr lang="zh-CN" alt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 </a:t>
              </a: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千米</a:t>
              </a:r>
              <a:endPar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endParaRPr>
            </a:p>
          </p:txBody>
        </p:sp>
      </p:grpSp>
      <p:grpSp>
        <p:nvGrpSpPr>
          <p:cNvPr id="32" name="Group 31"/>
          <p:cNvGrpSpPr/>
          <p:nvPr/>
        </p:nvGrpSpPr>
        <p:grpSpPr>
          <a:xfrm>
            <a:off x="-84204" y="3531578"/>
            <a:ext cx="4803629" cy="1438257"/>
            <a:chOff x="-84204" y="3676718"/>
            <a:chExt cx="4803629" cy="1438257"/>
          </a:xfrm>
        </p:grpSpPr>
        <p:pic>
          <p:nvPicPr>
            <p:cNvPr id="68" name="Picture 67"/>
            <p:cNvPicPr>
              <a:picLocks noChangeAspect="1"/>
            </p:cNvPicPr>
            <p:nvPr/>
          </p:nvPicPr>
          <p:blipFill>
            <a:blip r:embed="rId2" cstate="screen"/>
            <a:srcRect r="44329"/>
            <a:stretch>
              <a:fillRect/>
            </a:stretch>
          </p:blipFill>
          <p:spPr>
            <a:xfrm>
              <a:off x="253527" y="3676718"/>
              <a:ext cx="4465898" cy="1438257"/>
            </a:xfrm>
            <a:prstGeom prst="rect">
              <a:avLst/>
            </a:prstGeom>
          </p:spPr>
        </p:pic>
        <p:sp>
          <p:nvSpPr>
            <p:cNvPr id="69" name="TextBox 8"/>
            <p:cNvSpPr txBox="1"/>
            <p:nvPr/>
          </p:nvSpPr>
          <p:spPr>
            <a:xfrm>
              <a:off x="-84204" y="3986394"/>
              <a:ext cx="1803718" cy="707886"/>
            </a:xfrm>
            <a:prstGeom prst="rect">
              <a:avLst/>
            </a:prstGeom>
            <a:noFill/>
          </p:spPr>
          <p:txBody>
            <a:bodyPr wrap="square">
              <a:spAutoFit/>
            </a:bodyPr>
            <a:lstStyle/>
            <a:p>
              <a:pPr algn="ctr"/>
              <a:r>
                <a:rPr lang="zh-CN" altLang="en-US" sz="2000" b="1" dirty="0">
                  <a:solidFill>
                    <a:srgbClr val="C00000"/>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t>高亮度</a:t>
              </a:r>
              <a:br>
                <a:rPr lang="en-US" altLang="zh-CN" sz="2000" b="1" dirty="0">
                  <a:solidFill>
                    <a:srgbClr val="C00000"/>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br>
              <a:r>
                <a:rPr lang="zh-CN" altLang="en-US" sz="2000" b="1" dirty="0">
                  <a:solidFill>
                    <a:srgbClr val="C00000"/>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rPr>
                <a:t>前沿</a:t>
              </a:r>
              <a:endParaRPr lang="en-US" altLang="zh-CN" sz="2000" b="1" dirty="0">
                <a:solidFill>
                  <a:srgbClr val="C00000"/>
                </a:solidFill>
                <a:effectLst>
                  <a:glow rad="101600">
                    <a:schemeClr val="bg1"/>
                  </a:glow>
                </a:effectLst>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37" name="Group 36"/>
            <p:cNvGrpSpPr/>
            <p:nvPr/>
          </p:nvGrpSpPr>
          <p:grpSpPr>
            <a:xfrm>
              <a:off x="1034002" y="3892173"/>
              <a:ext cx="2295096" cy="1030559"/>
              <a:chOff x="681879" y="3769135"/>
              <a:chExt cx="2295096" cy="1030559"/>
            </a:xfrm>
          </p:grpSpPr>
          <p:pic>
            <p:nvPicPr>
              <p:cNvPr id="9" name="图片 8"/>
              <p:cNvPicPr>
                <a:picLocks noChangeAspect="1"/>
              </p:cNvPicPr>
              <p:nvPr/>
            </p:nvPicPr>
            <p:blipFill>
              <a:blip r:embed="rId7" cstate="hqprint"/>
              <a:stretch>
                <a:fillRect/>
              </a:stretch>
            </p:blipFill>
            <p:spPr>
              <a:xfrm>
                <a:off x="985566" y="3769135"/>
                <a:ext cx="1619888" cy="1030559"/>
              </a:xfrm>
              <a:prstGeom prst="rect">
                <a:avLst/>
              </a:prstGeom>
              <a:effectLst>
                <a:outerShdw blurRad="50800" dist="38100" dir="2700000" algn="tl" rotWithShape="0">
                  <a:schemeClr val="bg1"/>
                </a:outerShdw>
              </a:effectLst>
            </p:spPr>
          </p:pic>
          <p:sp>
            <p:nvSpPr>
              <p:cNvPr id="18" name="文本框 17"/>
              <p:cNvSpPr txBox="1"/>
              <p:nvPr/>
            </p:nvSpPr>
            <p:spPr>
              <a:xfrm>
                <a:off x="681879" y="3775191"/>
                <a:ext cx="229509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日本 </a:t>
                </a:r>
                <a:br>
                  <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br>
                <a:r>
                  <a:rPr lang="en-US" altLang="zh-CN" b="1" dirty="0" err="1">
                    <a:solidFill>
                      <a:schemeClr val="bg1"/>
                    </a:solidFill>
                    <a:effectLst>
                      <a:glow rad="101600">
                        <a:schemeClr val="tx1"/>
                      </a:glow>
                    </a:effectLst>
                    <a:latin typeface="Microsoft YaHei" panose="020B0503020204020204" pitchFamily="34" charset="-122"/>
                    <a:ea typeface="Microsoft YaHei" panose="020B0503020204020204" pitchFamily="34" charset="-122"/>
                    <a:sym typeface="+mn-ea"/>
                  </a:rPr>
                  <a:t>SuperKEKB</a:t>
                </a:r>
                <a:endParaRPr kumimoji="0" lang="en-US" altLang="zh-CN" sz="1800"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grpSp>
        <p:grpSp>
          <p:nvGrpSpPr>
            <p:cNvPr id="38" name="Group 37"/>
            <p:cNvGrpSpPr/>
            <p:nvPr/>
          </p:nvGrpSpPr>
          <p:grpSpPr>
            <a:xfrm>
              <a:off x="2952089" y="3911747"/>
              <a:ext cx="1696371" cy="1010535"/>
              <a:chOff x="547875" y="5092278"/>
              <a:chExt cx="1696371" cy="1010535"/>
            </a:xfrm>
          </p:grpSpPr>
          <p:pic>
            <p:nvPicPr>
              <p:cNvPr id="3" name="Picture 4"/>
              <p:cNvPicPr>
                <a:picLocks noChangeAspect="1" noChangeArrowheads="1"/>
              </p:cNvPicPr>
              <p:nvPr/>
            </p:nvPicPr>
            <p:blipFill>
              <a:blip r:embed="rId8" cstate="screen"/>
              <a:srcRect/>
              <a:stretch>
                <a:fillRect/>
              </a:stretch>
            </p:blipFill>
            <p:spPr bwMode="auto">
              <a:xfrm>
                <a:off x="605766" y="5098534"/>
                <a:ext cx="1504116" cy="1004279"/>
              </a:xfrm>
              <a:prstGeom prst="rect">
                <a:avLst/>
              </a:prstGeom>
              <a:noFill/>
              <a:ln>
                <a:noFill/>
              </a:ln>
              <a:effectLst>
                <a:outerShdw blurRad="50800" dist="38100" dir="2700000" algn="tl" rotWithShape="0">
                  <a:schemeClr val="bg1"/>
                </a:outerShdw>
              </a:effectLst>
            </p:spPr>
          </p:pic>
          <p:sp>
            <p:nvSpPr>
              <p:cNvPr id="5" name="文本框 17"/>
              <p:cNvSpPr txBox="1"/>
              <p:nvPr/>
            </p:nvSpPr>
            <p:spPr>
              <a:xfrm>
                <a:off x="547875" y="5092278"/>
                <a:ext cx="169637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t>中国 </a:t>
                </a:r>
                <a:br>
                  <a:rPr kumimoji="0" lang="en-US" altLang="zh-CN"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rPr>
                </a:br>
                <a:r>
                  <a:rPr lang="en-US" altLang="zh-CN" b="1" dirty="0">
                    <a:solidFill>
                      <a:schemeClr val="bg1"/>
                    </a:solidFill>
                    <a:effectLst>
                      <a:glow rad="101600">
                        <a:schemeClr val="tx1"/>
                      </a:glow>
                    </a:effectLst>
                    <a:latin typeface="Microsoft YaHei" panose="020B0503020204020204" pitchFamily="34" charset="-122"/>
                    <a:ea typeface="Microsoft YaHei" panose="020B0503020204020204" pitchFamily="34" charset="-122"/>
                    <a:sym typeface="+mn-ea"/>
                  </a:rPr>
                  <a:t>BEPCII</a:t>
                </a:r>
                <a:endParaRPr kumimoji="0" lang="en-US" altLang="zh-CN" b="1" i="0" u="none" strike="noStrike" kern="1200" cap="none" spc="0" normalizeH="0" baseline="0" noProof="0" dirty="0">
                  <a:ln>
                    <a:noFill/>
                  </a:ln>
                  <a:solidFill>
                    <a:schemeClr val="bg1"/>
                  </a:solidFill>
                  <a:effectLst>
                    <a:glow rad="101600">
                      <a:schemeClr val="tx1"/>
                    </a:glow>
                  </a:effectLst>
                  <a:uLnTx/>
                  <a:uFillTx/>
                  <a:latin typeface="Microsoft YaHei" panose="020B0503020204020204" pitchFamily="34" charset="-122"/>
                  <a:ea typeface="Microsoft YaHei" panose="020B0503020204020204" pitchFamily="34" charset="-122"/>
                  <a:sym typeface="+mn-ea"/>
                </a:endParaRPr>
              </a:p>
            </p:txBody>
          </p:sp>
        </p:grpSp>
        <p:sp>
          <p:nvSpPr>
            <p:cNvPr id="7" name="TextBox 6"/>
            <p:cNvSpPr txBox="1"/>
            <p:nvPr/>
          </p:nvSpPr>
          <p:spPr>
            <a:xfrm>
              <a:off x="1702893" y="4601816"/>
              <a:ext cx="957314" cy="338554"/>
            </a:xfrm>
            <a:prstGeom prst="rect">
              <a:avLst/>
            </a:prstGeom>
            <a:noFill/>
          </p:spPr>
          <p:txBody>
            <a:bodyPr wrap="none" rtlCol="0">
              <a:spAutoFit/>
            </a:bodyPr>
            <a:lstStyle/>
            <a:p>
              <a:pPr algn="ctr">
                <a:defRPr/>
              </a:pP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3016 米</a:t>
              </a:r>
              <a:endPar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endParaRPr>
            </a:p>
          </p:txBody>
        </p:sp>
        <p:sp>
          <p:nvSpPr>
            <p:cNvPr id="16" name="TextBox 15"/>
            <p:cNvSpPr txBox="1"/>
            <p:nvPr/>
          </p:nvSpPr>
          <p:spPr>
            <a:xfrm>
              <a:off x="3414589" y="4611562"/>
              <a:ext cx="830677" cy="338554"/>
            </a:xfrm>
            <a:prstGeom prst="rect">
              <a:avLst/>
            </a:prstGeom>
            <a:noFill/>
          </p:spPr>
          <p:txBody>
            <a:bodyPr wrap="none" rtlCol="0">
              <a:spAutoFit/>
            </a:bodyPr>
            <a:lstStyle/>
            <a:p>
              <a:pPr algn="ctr">
                <a:defRPr/>
              </a:pP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240 米</a:t>
              </a:r>
              <a:endPar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endParaRPr>
            </a:p>
          </p:txBody>
        </p:sp>
      </p:grpSp>
      <p:sp>
        <p:nvSpPr>
          <p:cNvPr id="19" name="TextBox 18"/>
          <p:cNvSpPr txBox="1"/>
          <p:nvPr/>
        </p:nvSpPr>
        <p:spPr>
          <a:xfrm>
            <a:off x="4943145" y="4493565"/>
            <a:ext cx="830677" cy="338554"/>
          </a:xfrm>
          <a:prstGeom prst="rect">
            <a:avLst/>
          </a:prstGeom>
          <a:noFill/>
        </p:spPr>
        <p:txBody>
          <a:bodyPr wrap="none" rtlCol="0">
            <a:spAutoFit/>
          </a:bodyPr>
          <a:lstStyle>
            <a:defPPr>
              <a:defRPr lang="zh-CN"/>
            </a:defPPr>
            <a:lvl1pPr algn="ctr">
              <a:defRPr sz="1600" b="1">
                <a:solidFill>
                  <a:schemeClr val="bg1"/>
                </a:solidFill>
                <a:effectLst>
                  <a:glow rad="101600">
                    <a:schemeClr val="tx1"/>
                  </a:glow>
                </a:effectLst>
                <a:latin typeface="Microsoft YaHei" panose="020B0503020204020204" pitchFamily="34" charset="-122"/>
                <a:ea typeface="Microsoft YaHei" panose="020B0503020204020204" pitchFamily="34" charset="-122"/>
              </a:defRPr>
            </a:lvl1pPr>
          </a:lstStyle>
          <a:p>
            <a:r>
              <a:rPr lang="en-US" dirty="0"/>
              <a:t>860</a:t>
            </a:r>
            <a:r>
              <a:rPr lang="zh-CN" altLang="en-US" dirty="0"/>
              <a:t> </a:t>
            </a:r>
            <a:r>
              <a:rPr lang="en-US" dirty="0"/>
              <a:t>米</a:t>
            </a:r>
            <a:endParaRPr lang="en-US" dirty="0"/>
          </a:p>
        </p:txBody>
      </p:sp>
      <p:sp>
        <p:nvSpPr>
          <p:cNvPr id="29" name="TextBox 28"/>
          <p:cNvSpPr txBox="1"/>
          <p:nvPr/>
        </p:nvSpPr>
        <p:spPr>
          <a:xfrm>
            <a:off x="5908879" y="4487002"/>
            <a:ext cx="830677" cy="338554"/>
          </a:xfrm>
          <a:prstGeom prst="rect">
            <a:avLst/>
          </a:prstGeom>
          <a:noFill/>
        </p:spPr>
        <p:txBody>
          <a:bodyPr wrap="none" rtlCol="0">
            <a:spAutoFit/>
          </a:bodyPr>
          <a:lstStyle/>
          <a:p>
            <a:pPr algn="ct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980</a:t>
            </a:r>
            <a:r>
              <a:rPr lang="zh-CN" alt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 </a:t>
            </a:r>
            <a:r>
              <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rPr>
              <a:t>米</a:t>
            </a:r>
            <a:endParaRPr lang="en-US" sz="1600" b="1" dirty="0">
              <a:solidFill>
                <a:schemeClr val="bg1"/>
              </a:solidFill>
              <a:effectLst>
                <a:glow rad="101600">
                  <a:schemeClr val="tx1"/>
                </a:glow>
              </a:effectLst>
              <a:latin typeface="Microsoft YaHei" panose="020B0503020204020204" pitchFamily="34" charset="-122"/>
              <a:ea typeface="Microsoft YaHei" panose="020B0503020204020204" pitchFamily="34" charset="-122"/>
            </a:endParaRPr>
          </a:p>
        </p:txBody>
      </p:sp>
      <p:grpSp>
        <p:nvGrpSpPr>
          <p:cNvPr id="55" name="Group 54"/>
          <p:cNvGrpSpPr/>
          <p:nvPr/>
        </p:nvGrpSpPr>
        <p:grpSpPr>
          <a:xfrm>
            <a:off x="8022764" y="1352917"/>
            <a:ext cx="1422315" cy="1083781"/>
            <a:chOff x="8022764" y="1498057"/>
            <a:chExt cx="1422315" cy="1083781"/>
          </a:xfrm>
        </p:grpSpPr>
        <p:sp>
          <p:nvSpPr>
            <p:cNvPr id="51" name="Oval 12"/>
            <p:cNvSpPr/>
            <p:nvPr/>
          </p:nvSpPr>
          <p:spPr>
            <a:xfrm>
              <a:off x="8215611" y="1545215"/>
              <a:ext cx="1036622" cy="1036623"/>
            </a:xfrm>
            <a:prstGeom prst="ellipse">
              <a:avLst/>
            </a:prstGeom>
            <a:solidFill>
              <a:schemeClr val="bg1"/>
            </a:solidFill>
            <a:ln w="6350">
              <a:solidFill>
                <a:srgbClr val="093B77"/>
              </a:solidFill>
              <a:prstDash val="lgDash"/>
            </a:ln>
            <a:effectLst>
              <a:outerShdw blurRad="50800" dist="38100" dir="2700000" algn="tl" rotWithShape="0">
                <a:srgbClr val="093B77">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zh-CN" b="1" dirty="0">
                <a:latin typeface="Microsoft YaHei" panose="020B0503020204020204" pitchFamily="34" charset="-122"/>
                <a:ea typeface="Microsoft YaHei" panose="020B0503020204020204" pitchFamily="34" charset="-122"/>
              </a:endParaRPr>
            </a:p>
          </p:txBody>
        </p:sp>
        <p:sp>
          <p:nvSpPr>
            <p:cNvPr id="54" name="矩形 96"/>
            <p:cNvSpPr/>
            <p:nvPr/>
          </p:nvSpPr>
          <p:spPr>
            <a:xfrm>
              <a:off x="8022764" y="1498057"/>
              <a:ext cx="1422315" cy="984885"/>
            </a:xfrm>
            <a:prstGeom prst="rect">
              <a:avLst/>
            </a:prstGeom>
          </p:spPr>
          <p:txBody>
            <a:bodyPr wrap="square">
              <a:spAutoFit/>
            </a:bodyPr>
            <a:lstStyle/>
            <a:p>
              <a:pPr algn="ctr"/>
              <a:r>
                <a:rPr lang="en-US" altLang="zh-CN" sz="2800" b="1" dirty="0">
                  <a:solidFill>
                    <a:srgbClr val="C00000"/>
                  </a:solidFill>
                  <a:latin typeface="Impact" panose="020B0806030902050204" pitchFamily="34" charset="0"/>
                  <a:ea typeface="Microsoft YaHei" panose="020B0503020204020204" pitchFamily="34" charset="-122"/>
                  <a:cs typeface="Arial" panose="02080604020202020204" pitchFamily="34" charset="0"/>
                </a:rPr>
                <a:t>1</a:t>
              </a:r>
              <a:r>
                <a:rPr lang="zh-CN" altLang="en-US" sz="28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 </a:t>
              </a:r>
              <a:endParaRPr lang="en-US" altLang="zh-CN" sz="28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rPr>
                <a:t>希格斯粒子</a:t>
              </a:r>
              <a:endParaRPr lang="en-US" altLang="zh-CN" sz="1000" b="1" dirty="0">
                <a:solidFill>
                  <a:srgbClr val="C00000"/>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为探针发现</a:t>
              </a:r>
              <a:endPar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a:p>
              <a:pPr algn="ctr"/>
              <a:r>
                <a:rPr lang="zh-CN" altLang="en-US"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rPr>
                <a:t>新物理</a:t>
              </a:r>
              <a:endParaRPr lang="en-US" altLang="zh-CN" sz="1000" b="1" dirty="0">
                <a:solidFill>
                  <a:srgbClr val="093B77"/>
                </a:solidFill>
                <a:latin typeface="Microsoft YaHei" panose="020B0503020204020204" pitchFamily="34" charset="-122"/>
                <a:ea typeface="Microsoft YaHei" panose="020B0503020204020204" pitchFamily="34" charset="-122"/>
                <a:cs typeface="Arial" panose="02080604020202020204" pitchFamily="34" charset="0"/>
              </a:endParaRPr>
            </a:p>
          </p:txBody>
        </p:sp>
      </p:grpSp>
      <p:cxnSp>
        <p:nvCxnSpPr>
          <p:cNvPr id="30" name="直接连接符 29"/>
          <p:cNvCxnSpPr/>
          <p:nvPr/>
        </p:nvCxnSpPr>
        <p:spPr>
          <a:xfrm>
            <a:off x="4719428" y="1334638"/>
            <a:ext cx="0" cy="385242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40" name="六边形 44"/>
          <p:cNvSpPr/>
          <p:nvPr/>
        </p:nvSpPr>
        <p:spPr>
          <a:xfrm>
            <a:off x="-9990" y="5613555"/>
            <a:ext cx="12211979" cy="756000"/>
          </a:xfrm>
          <a:prstGeom prst="hexagon">
            <a:avLst>
              <a:gd name="adj" fmla="val 0"/>
              <a:gd name="vf" fmla="val 115470"/>
            </a:avLst>
          </a:prstGeom>
          <a:gradFill>
            <a:gsLst>
              <a:gs pos="0">
                <a:srgbClr val="093B77"/>
              </a:gs>
              <a:gs pos="85000">
                <a:srgbClr val="1F69AD"/>
              </a:gs>
              <a:gs pos="15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47" name="文本框 47"/>
          <p:cNvSpPr txBox="1"/>
          <p:nvPr/>
        </p:nvSpPr>
        <p:spPr>
          <a:xfrm>
            <a:off x="137850" y="5788526"/>
            <a:ext cx="11798574" cy="405624"/>
          </a:xfrm>
          <a:prstGeom prst="rect">
            <a:avLst/>
          </a:prstGeom>
          <a:noFill/>
        </p:spPr>
        <p:txBody>
          <a:bodyPr wrap="square" lIns="0" tIns="0" rIns="0" bIns="0" rtlCol="0">
            <a:spAutoFit/>
          </a:bodyPr>
          <a:lstStyle/>
          <a:p>
            <a:pPr algn="ctr">
              <a:lnSpc>
                <a:spcPct val="120000"/>
              </a:lnSpc>
              <a:defRPr/>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机装置在所有国家都是</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大国重器</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，是综合国力的体现，全球科技竞争的前沿战场</a:t>
            </a:r>
            <a:endPar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500"/>
                                </p:stCondLst>
                                <p:childTnLst>
                                  <p:par>
                                    <p:cTn id="17" presetID="6" presetClass="emph" presetSubtype="0" accel="50000" autoRev="1" fill="hold" nodeType="afterEffect" p14:presetBounceEnd="50000">
                                      <p:stCondLst>
                                        <p:cond delay="0"/>
                                      </p:stCondLst>
                                      <p:childTnLst>
                                        <p:animScale p14:bounceEnd="50000">
                                          <p:cBhvr>
                                            <p:cTn id="18" dur="1500" fill="hold"/>
                                            <p:tgtEl>
                                              <p:spTgt spid="55"/>
                                            </p:tgtEl>
                                          </p:cBhvr>
                                          <p:by x="125000" y="125000"/>
                                        </p:animScale>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500"/>
                                </p:stCondLst>
                                <p:childTnLst>
                                  <p:par>
                                    <p:cTn id="45" presetID="6" presetClass="emph" presetSubtype="0" accel="50000" autoRev="1" fill="hold" nodeType="afterEffect" p14:presetBounceEnd="50000">
                                      <p:stCondLst>
                                        <p:cond delay="0"/>
                                      </p:stCondLst>
                                      <p:childTnLst>
                                        <p:animScale p14:bounceEnd="50000">
                                          <p:cBhvr>
                                            <p:cTn id="46" dur="1500" fill="hold"/>
                                            <p:tgtEl>
                                              <p:spTgt spid="59"/>
                                            </p:tgtEl>
                                          </p:cBhvr>
                                          <p:by x="125000" y="125000"/>
                                        </p:animScale>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1" nodeType="clickEffect">
                                      <p:stCondLst>
                                        <p:cond delay="0"/>
                                      </p:stCondLst>
                                      <p:iterate type="lt">
                                        <p:tmPct val="0"/>
                                      </p:iterate>
                                      <p:childTnLst>
                                        <p:animEffect transition="out" filter="dissolv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subTnLst>
                                        <p:set>
                                          <p:cBhvr override="childStyle">
                                            <p:cTn dur="1" fill="hold" display="0" masterRel="sameClick" afterEffect="1">
                                              <p:stCondLst>
                                                <p:cond evt="end" delay="0">
                                                  <p:tn val="49"/>
                                                </p:cond>
                                              </p:stCondLst>
                                            </p:cTn>
                                            <p:tgtEl>
                                              <p:spTgt spid="10"/>
                                            </p:tgtEl>
                                            <p:attrNameLst>
                                              <p:attrName>style.visibility</p:attrName>
                                            </p:attrNameLst>
                                          </p:cBhvr>
                                          <p:to>
                                            <p:strVal val="hidden"/>
                                          </p:to>
                                        </p:set>
                                      </p:subTnLst>
                                    </p:cTn>
                                  </p:par>
                                  <p:par>
                                    <p:cTn id="52" presetID="9" presetClass="exit" presetSubtype="0" fill="hold" grpId="1" nodeType="withEffect">
                                      <p:stCondLst>
                                        <p:cond delay="0"/>
                                      </p:stCondLst>
                                      <p:childTnLst>
                                        <p:animEffect transition="out" filter="dissolve">
                                          <p:cBhvr>
                                            <p:cTn id="53" dur="500"/>
                                            <p:tgtEl>
                                              <p:spTgt spid="29"/>
                                            </p:tgtEl>
                                          </p:cBhvr>
                                        </p:animEffect>
                                        <p:set>
                                          <p:cBhvr>
                                            <p:cTn id="54"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 grpId="0"/>
          <p:bldP spid="10" grpId="1"/>
          <p:bldP spid="12" grpId="0"/>
          <p:bldP spid="13" grpId="0"/>
          <p:bldP spid="19" grpId="0"/>
          <p:bldP spid="29" grpId="0"/>
          <p:bldP spid="29"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500"/>
                                </p:stCondLst>
                                <p:childTnLst>
                                  <p:par>
                                    <p:cTn id="17" presetID="6" presetClass="emph" presetSubtype="0" accel="50000" autoRev="1" fill="hold" nodeType="afterEffect">
                                      <p:stCondLst>
                                        <p:cond delay="0"/>
                                      </p:stCondLst>
                                      <p:childTnLst>
                                        <p:animScale>
                                          <p:cBhvr>
                                            <p:cTn id="18" dur="1500" fill="hold"/>
                                            <p:tgtEl>
                                              <p:spTgt spid="55"/>
                                            </p:tgtEl>
                                          </p:cBhvr>
                                          <p:by x="125000" y="125000"/>
                                        </p:animScale>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par>
                              <p:cTn id="44" fill="hold">
                                <p:stCondLst>
                                  <p:cond delay="500"/>
                                </p:stCondLst>
                                <p:childTnLst>
                                  <p:par>
                                    <p:cTn id="45" presetID="6" presetClass="emph" presetSubtype="0" accel="50000" autoRev="1" fill="hold" nodeType="afterEffect">
                                      <p:stCondLst>
                                        <p:cond delay="0"/>
                                      </p:stCondLst>
                                      <p:childTnLst>
                                        <p:animScale>
                                          <p:cBhvr>
                                            <p:cTn id="46" dur="1500" fill="hold"/>
                                            <p:tgtEl>
                                              <p:spTgt spid="59"/>
                                            </p:tgtEl>
                                          </p:cBhvr>
                                          <p:by x="125000" y="125000"/>
                                        </p:animScale>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1" nodeType="clickEffect">
                                      <p:stCondLst>
                                        <p:cond delay="0"/>
                                      </p:stCondLst>
                                      <p:iterate type="lt">
                                        <p:tmPct val="0"/>
                                      </p:iterate>
                                      <p:childTnLst>
                                        <p:animEffect transition="out" filter="dissolve">
                                          <p:cBhvr>
                                            <p:cTn id="50" dur="500"/>
                                            <p:tgtEl>
                                              <p:spTgt spid="10"/>
                                            </p:tgtEl>
                                          </p:cBhvr>
                                        </p:animEffect>
                                        <p:set>
                                          <p:cBhvr>
                                            <p:cTn id="51" dur="1" fill="hold">
                                              <p:stCondLst>
                                                <p:cond delay="499"/>
                                              </p:stCondLst>
                                            </p:cTn>
                                            <p:tgtEl>
                                              <p:spTgt spid="10"/>
                                            </p:tgtEl>
                                            <p:attrNameLst>
                                              <p:attrName>style.visibility</p:attrName>
                                            </p:attrNameLst>
                                          </p:cBhvr>
                                          <p:to>
                                            <p:strVal val="hidden"/>
                                          </p:to>
                                        </p:set>
                                      </p:childTnLst>
                                      <p:subTnLst>
                                        <p:set>
                                          <p:cBhvr override="childStyle">
                                            <p:cTn dur="1" fill="hold" display="0" masterRel="sameClick" afterEffect="1">
                                              <p:stCondLst>
                                                <p:cond evt="end" delay="0">
                                                  <p:tn val="49"/>
                                                </p:cond>
                                              </p:stCondLst>
                                            </p:cTn>
                                            <p:tgtEl>
                                              <p:spTgt spid="10"/>
                                            </p:tgtEl>
                                            <p:attrNameLst>
                                              <p:attrName>style.visibility</p:attrName>
                                            </p:attrNameLst>
                                          </p:cBhvr>
                                          <p:to>
                                            <p:strVal val="hidden"/>
                                          </p:to>
                                        </p:set>
                                      </p:subTnLst>
                                    </p:cTn>
                                  </p:par>
                                  <p:par>
                                    <p:cTn id="52" presetID="9" presetClass="exit" presetSubtype="0" fill="hold" grpId="1" nodeType="withEffect">
                                      <p:stCondLst>
                                        <p:cond delay="0"/>
                                      </p:stCondLst>
                                      <p:childTnLst>
                                        <p:animEffect transition="out" filter="dissolve">
                                          <p:cBhvr>
                                            <p:cTn id="53" dur="500"/>
                                            <p:tgtEl>
                                              <p:spTgt spid="29"/>
                                            </p:tgtEl>
                                          </p:cBhvr>
                                        </p:animEffect>
                                        <p:set>
                                          <p:cBhvr>
                                            <p:cTn id="54"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 grpId="0"/>
          <p:bldP spid="10" grpId="1"/>
          <p:bldP spid="12" grpId="0"/>
          <p:bldP spid="13" grpId="0"/>
          <p:bldP spid="19" grpId="0"/>
          <p:bldP spid="29" grpId="0"/>
          <p:bldP spid="29"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009822" y="1166516"/>
            <a:ext cx="9318147" cy="4330396"/>
            <a:chOff x="907145" y="1912256"/>
            <a:chExt cx="10377730" cy="3352800"/>
          </a:xfrm>
        </p:grpSpPr>
        <p:cxnSp>
          <p:nvCxnSpPr>
            <p:cNvPr id="47" name="直接连接符 46"/>
            <p:cNvCxnSpPr/>
            <p:nvPr/>
          </p:nvCxnSpPr>
          <p:spPr>
            <a:xfrm>
              <a:off x="907145"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a:off x="1944918"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a:off x="2982691"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a:off x="4020464"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a:off x="5058237"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a:off x="6096010"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a:off x="7133783"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a:off x="8171556"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a:off x="9209329"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a:off x="10247102"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a:off x="11284875" y="1912256"/>
              <a:ext cx="0" cy="335280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479424" y="108000"/>
            <a:ext cx="10403112" cy="553998"/>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国际现状与竞争：抢占向极微观深入的科技制高点</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灯片编号占位符 4"/>
          <p:cNvSpPr>
            <a:spLocks noGrp="1"/>
          </p:cNvSpPr>
          <p:nvPr>
            <p:ph type="sldNum" sz="quarter" idx="12"/>
          </p:nvPr>
        </p:nvSpPr>
        <p:spPr/>
        <p:txBody>
          <a:bodyPr/>
          <a:lstStyle/>
          <a:p>
            <a:fld id="{60AC1AA2-F6CD-4146-9E8D-3B5F92316F04}" type="slidenum">
              <a:rPr lang="en-US" altLang="zh-CN" smtClean="0">
                <a:latin typeface="Microsoft YaHei" panose="020B0503020204020204" pitchFamily="34" charset="-122"/>
                <a:ea typeface="Microsoft YaHei" panose="020B0503020204020204" pitchFamily="34" charset="-122"/>
              </a:rPr>
            </a:fld>
            <a:endParaRPr lang="en-US" dirty="0">
              <a:latin typeface="Microsoft YaHei" panose="020B0503020204020204" pitchFamily="34" charset="-122"/>
              <a:ea typeface="Microsoft YaHei" panose="020B0503020204020204" pitchFamily="34" charset="-122"/>
            </a:endParaRPr>
          </a:p>
        </p:txBody>
      </p:sp>
      <p:grpSp>
        <p:nvGrpSpPr>
          <p:cNvPr id="6" name="组合 5"/>
          <p:cNvGrpSpPr/>
          <p:nvPr/>
        </p:nvGrpSpPr>
        <p:grpSpPr>
          <a:xfrm>
            <a:off x="0" y="3120358"/>
            <a:ext cx="12192000" cy="444552"/>
            <a:chOff x="0" y="3233368"/>
            <a:chExt cx="12192000" cy="444552"/>
          </a:xfrm>
        </p:grpSpPr>
        <p:sp>
          <p:nvSpPr>
            <p:cNvPr id="77" name="任意多边形: 形状 76"/>
            <p:cNvSpPr/>
            <p:nvPr/>
          </p:nvSpPr>
          <p:spPr>
            <a:xfrm flipV="1">
              <a:off x="0" y="3233368"/>
              <a:ext cx="12192000" cy="444552"/>
            </a:xfrm>
            <a:custGeom>
              <a:avLst/>
              <a:gdLst>
                <a:gd name="connsiteX0" fmla="*/ 11750601 w 12192000"/>
                <a:gd name="connsiteY0" fmla="*/ 444552 h 444552"/>
                <a:gd name="connsiteX1" fmla="*/ 12191999 w 12192000"/>
                <a:gd name="connsiteY1" fmla="*/ 45720 h 444552"/>
                <a:gd name="connsiteX2" fmla="*/ 12192000 w 12192000"/>
                <a:gd name="connsiteY2" fmla="*/ 45720 h 444552"/>
                <a:gd name="connsiteX3" fmla="*/ 12192000 w 12192000"/>
                <a:gd name="connsiteY3" fmla="*/ 45719 h 444552"/>
                <a:gd name="connsiteX4" fmla="*/ 12192000 w 12192000"/>
                <a:gd name="connsiteY4" fmla="*/ 0 h 444552"/>
                <a:gd name="connsiteX5" fmla="*/ 0 w 12192000"/>
                <a:gd name="connsiteY5" fmla="*/ 0 h 444552"/>
                <a:gd name="connsiteX6" fmla="*/ 0 w 12192000"/>
                <a:gd name="connsiteY6" fmla="*/ 45719 h 444552"/>
                <a:gd name="connsiteX7" fmla="*/ 0 w 12192000"/>
                <a:gd name="connsiteY7" fmla="*/ 45720 h 444552"/>
                <a:gd name="connsiteX8" fmla="*/ 0 w 12192000"/>
                <a:gd name="connsiteY8" fmla="*/ 245085 h 444552"/>
                <a:gd name="connsiteX9" fmla="*/ 11793755 w 12192000"/>
                <a:gd name="connsiteY9" fmla="*/ 245085 h 444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444552">
                  <a:moveTo>
                    <a:pt x="11750601" y="444552"/>
                  </a:moveTo>
                  <a:lnTo>
                    <a:pt x="12191999" y="45720"/>
                  </a:lnTo>
                  <a:lnTo>
                    <a:pt x="12192000" y="45720"/>
                  </a:lnTo>
                  <a:lnTo>
                    <a:pt x="12192000" y="45719"/>
                  </a:lnTo>
                  <a:lnTo>
                    <a:pt x="12192000" y="0"/>
                  </a:lnTo>
                  <a:lnTo>
                    <a:pt x="0" y="0"/>
                  </a:lnTo>
                  <a:lnTo>
                    <a:pt x="0" y="45719"/>
                  </a:lnTo>
                  <a:lnTo>
                    <a:pt x="0" y="45720"/>
                  </a:lnTo>
                  <a:lnTo>
                    <a:pt x="0" y="245085"/>
                  </a:lnTo>
                  <a:lnTo>
                    <a:pt x="11793755" y="245085"/>
                  </a:lnTo>
                  <a:close/>
                </a:path>
              </a:pathLst>
            </a:custGeom>
            <a:solidFill>
              <a:srgbClr val="093B77">
                <a:alpha val="20000"/>
              </a:srgbClr>
            </a:solidFill>
            <a:ln w="8021"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dirty="0">
                <a:solidFill>
                  <a:schemeClr val="tx1"/>
                </a:solidFill>
                <a:latin typeface="Microsoft YaHei" panose="020B0503020204020204" pitchFamily="34" charset="-122"/>
                <a:ea typeface="Microsoft YaHei" panose="020B0503020204020204" pitchFamily="34" charset="-122"/>
              </a:endParaRPr>
            </a:p>
          </p:txBody>
        </p:sp>
        <p:sp>
          <p:nvSpPr>
            <p:cNvPr id="474" name="文本框 473"/>
            <p:cNvSpPr txBox="1"/>
            <p:nvPr/>
          </p:nvSpPr>
          <p:spPr>
            <a:xfrm>
              <a:off x="1699526"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2010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75" name="文本框 474"/>
            <p:cNvSpPr txBox="1"/>
            <p:nvPr/>
          </p:nvSpPr>
          <p:spPr>
            <a:xfrm>
              <a:off x="2631339"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2015</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76" name="文本框 475"/>
            <p:cNvSpPr txBox="1"/>
            <p:nvPr/>
          </p:nvSpPr>
          <p:spPr>
            <a:xfrm>
              <a:off x="3563151"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2020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77" name="文本框 476"/>
            <p:cNvSpPr txBox="1"/>
            <p:nvPr/>
          </p:nvSpPr>
          <p:spPr>
            <a:xfrm>
              <a:off x="4494964"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2025</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78" name="文本框 477"/>
            <p:cNvSpPr txBox="1"/>
            <p:nvPr/>
          </p:nvSpPr>
          <p:spPr>
            <a:xfrm>
              <a:off x="5426777"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2030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79" name="文本框 478"/>
            <p:cNvSpPr txBox="1"/>
            <p:nvPr/>
          </p:nvSpPr>
          <p:spPr>
            <a:xfrm>
              <a:off x="6358590"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2035</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80" name="文本框 479"/>
            <p:cNvSpPr txBox="1"/>
            <p:nvPr/>
          </p:nvSpPr>
          <p:spPr>
            <a:xfrm>
              <a:off x="7290403"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2040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81" name="文本框 480"/>
            <p:cNvSpPr txBox="1"/>
            <p:nvPr/>
          </p:nvSpPr>
          <p:spPr>
            <a:xfrm>
              <a:off x="8222216"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2045</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82" name="文本框 481"/>
            <p:cNvSpPr txBox="1"/>
            <p:nvPr/>
          </p:nvSpPr>
          <p:spPr>
            <a:xfrm>
              <a:off x="9154029"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2050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83" name="文本框 482"/>
            <p:cNvSpPr txBox="1"/>
            <p:nvPr/>
          </p:nvSpPr>
          <p:spPr>
            <a:xfrm>
              <a:off x="10085842"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2055</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sp>
          <p:nvSpPr>
            <p:cNvPr id="484" name="文本框 483"/>
            <p:cNvSpPr txBox="1"/>
            <p:nvPr/>
          </p:nvSpPr>
          <p:spPr>
            <a:xfrm>
              <a:off x="11017654" y="3453357"/>
              <a:ext cx="630625" cy="210208"/>
            </a:xfrm>
            <a:prstGeom prst="roundRect">
              <a:avLst>
                <a:gd name="adj" fmla="val 50000"/>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zh-CN"/>
              </a:defPPr>
              <a:lvl1pPr algn="ctr">
                <a:defRPr kumimoji="1">
                  <a:solidFill>
                    <a:srgbClr val="0171B3"/>
                  </a:solidFill>
                  <a:latin typeface="Arial" panose="02080604020202020204" pitchFamily="34" charset="0"/>
                  <a:cs typeface="Arial" panose="0208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200" dirty="0">
                  <a:solidFill>
                    <a:srgbClr val="093B77"/>
                  </a:solidFill>
                  <a:latin typeface="Microsoft YaHei" panose="020B0503020204020204" pitchFamily="34" charset="-122"/>
                  <a:ea typeface="Microsoft YaHei" panose="020B0503020204020204" pitchFamily="34" charset="-122"/>
                </a:rPr>
                <a:t>2060</a:t>
              </a:r>
              <a:endParaRPr lang="zh-CN" altLang="en-US" sz="1200" dirty="0">
                <a:solidFill>
                  <a:srgbClr val="093B77"/>
                </a:solidFill>
                <a:latin typeface="Microsoft YaHei" panose="020B0503020204020204" pitchFamily="34" charset="-122"/>
                <a:ea typeface="Microsoft YaHei" panose="020B0503020204020204" pitchFamily="34" charset="-122"/>
              </a:endParaRPr>
            </a:p>
          </p:txBody>
        </p:sp>
      </p:grpSp>
      <p:sp>
        <p:nvSpPr>
          <p:cNvPr id="485" name="矩形 484"/>
          <p:cNvSpPr/>
          <p:nvPr/>
        </p:nvSpPr>
        <p:spPr>
          <a:xfrm>
            <a:off x="1731258" y="1959474"/>
            <a:ext cx="4105191" cy="35345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sp>
        <p:nvSpPr>
          <p:cNvPr id="486" name="矩形 485"/>
          <p:cNvSpPr/>
          <p:nvPr/>
        </p:nvSpPr>
        <p:spPr>
          <a:xfrm>
            <a:off x="1731257" y="2387716"/>
            <a:ext cx="5758666" cy="35345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Microsoft YaHei" panose="020B0503020204020204" pitchFamily="34" charset="-122"/>
                <a:ea typeface="Microsoft YaHei" panose="020B0503020204020204" pitchFamily="34" charset="-122"/>
              </a:rPr>
              <a:t>                                     </a:t>
            </a:r>
            <a:r>
              <a:rPr lang="zh-CN" altLang="en-US" sz="1400" b="1" dirty="0">
                <a:latin typeface="Microsoft YaHei" panose="020B0503020204020204" pitchFamily="34" charset="-122"/>
                <a:ea typeface="Microsoft YaHei" panose="020B0503020204020204" pitchFamily="34" charset="-122"/>
              </a:rPr>
              <a:t>美国建造贡献超过</a:t>
            </a:r>
            <a:r>
              <a:rPr lang="en-US" altLang="zh-CN" sz="1400" b="1" dirty="0">
                <a:latin typeface="Microsoft YaHei" panose="020B0503020204020204" pitchFamily="34" charset="-122"/>
                <a:ea typeface="Microsoft YaHei" panose="020B0503020204020204" pitchFamily="34" charset="-122"/>
              </a:rPr>
              <a:t>20%</a:t>
            </a:r>
            <a:endParaRPr lang="zh-CN" altLang="en-US" sz="1600" b="1" dirty="0">
              <a:latin typeface="Microsoft YaHei" panose="020B0503020204020204" pitchFamily="34" charset="-122"/>
              <a:ea typeface="Microsoft YaHei" panose="020B0503020204020204" pitchFamily="34" charset="-122"/>
            </a:endParaRPr>
          </a:p>
        </p:txBody>
      </p:sp>
      <p:sp>
        <p:nvSpPr>
          <p:cNvPr id="487" name="矩形 486"/>
          <p:cNvSpPr/>
          <p:nvPr/>
        </p:nvSpPr>
        <p:spPr>
          <a:xfrm>
            <a:off x="3873434" y="2815958"/>
            <a:ext cx="3617980" cy="35345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sp>
        <p:nvSpPr>
          <p:cNvPr id="488" name="矩形 487"/>
          <p:cNvSpPr/>
          <p:nvPr/>
        </p:nvSpPr>
        <p:spPr>
          <a:xfrm>
            <a:off x="2557783" y="1528100"/>
            <a:ext cx="2358870" cy="35345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pic>
        <p:nvPicPr>
          <p:cNvPr id="492" name="图片 491"/>
          <p:cNvPicPr>
            <a:picLocks noChangeAspect="1"/>
          </p:cNvPicPr>
          <p:nvPr/>
        </p:nvPicPr>
        <p:blipFill>
          <a:blip r:embed="rId1" cstate="hqprint"/>
          <a:srcRect/>
          <a:stretch>
            <a:fillRect/>
          </a:stretch>
        </p:blipFill>
        <p:spPr>
          <a:xfrm>
            <a:off x="5368987" y="1972552"/>
            <a:ext cx="452331" cy="327295"/>
          </a:xfrm>
          <a:prstGeom prst="rect">
            <a:avLst/>
          </a:prstGeom>
        </p:spPr>
      </p:pic>
      <p:pic>
        <p:nvPicPr>
          <p:cNvPr id="493" name="图片 492"/>
          <p:cNvPicPr>
            <a:picLocks noChangeAspect="1"/>
          </p:cNvPicPr>
          <p:nvPr/>
        </p:nvPicPr>
        <p:blipFill>
          <a:blip r:embed="rId2" cstate="hqprint"/>
          <a:srcRect/>
          <a:stretch>
            <a:fillRect/>
          </a:stretch>
        </p:blipFill>
        <p:spPr>
          <a:xfrm>
            <a:off x="7015252" y="2833281"/>
            <a:ext cx="454729" cy="318805"/>
          </a:xfrm>
          <a:prstGeom prst="rect">
            <a:avLst/>
          </a:prstGeom>
        </p:spPr>
      </p:pic>
      <p:pic>
        <p:nvPicPr>
          <p:cNvPr id="494" name="图片 493"/>
          <p:cNvPicPr>
            <a:picLocks noChangeAspect="1"/>
          </p:cNvPicPr>
          <p:nvPr/>
        </p:nvPicPr>
        <p:blipFill>
          <a:blip r:embed="rId3" cstate="hqprint"/>
          <a:srcRect/>
          <a:stretch>
            <a:fillRect/>
          </a:stretch>
        </p:blipFill>
        <p:spPr>
          <a:xfrm>
            <a:off x="7017651" y="2402005"/>
            <a:ext cx="452330" cy="324873"/>
          </a:xfrm>
          <a:prstGeom prst="rect">
            <a:avLst/>
          </a:prstGeom>
        </p:spPr>
      </p:pic>
      <p:pic>
        <p:nvPicPr>
          <p:cNvPr id="495" name="图片 494"/>
          <p:cNvPicPr>
            <a:picLocks noChangeAspect="1"/>
          </p:cNvPicPr>
          <p:nvPr/>
        </p:nvPicPr>
        <p:blipFill>
          <a:blip r:embed="rId4" cstate="hqprint"/>
          <a:srcRect/>
          <a:stretch>
            <a:fillRect/>
          </a:stretch>
        </p:blipFill>
        <p:spPr>
          <a:xfrm>
            <a:off x="4411186" y="1545742"/>
            <a:ext cx="480502" cy="318166"/>
          </a:xfrm>
          <a:prstGeom prst="rect">
            <a:avLst/>
          </a:prstGeom>
        </p:spPr>
      </p:pic>
      <p:sp>
        <p:nvSpPr>
          <p:cNvPr id="501" name="文本框 500"/>
          <p:cNvSpPr txBox="1"/>
          <p:nvPr/>
        </p:nvSpPr>
        <p:spPr>
          <a:xfrm>
            <a:off x="847364" y="1982311"/>
            <a:ext cx="1211231"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BEPCⅡ</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502" name="文本框 501"/>
          <p:cNvSpPr txBox="1"/>
          <p:nvPr/>
        </p:nvSpPr>
        <p:spPr>
          <a:xfrm>
            <a:off x="847364" y="2410553"/>
            <a:ext cx="1211231"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LHC</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503" name="文本框 502"/>
          <p:cNvSpPr txBox="1"/>
          <p:nvPr/>
        </p:nvSpPr>
        <p:spPr>
          <a:xfrm>
            <a:off x="847364" y="2838795"/>
            <a:ext cx="1431330"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SuperKEKB</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504" name="文本框 503"/>
          <p:cNvSpPr txBox="1"/>
          <p:nvPr/>
        </p:nvSpPr>
        <p:spPr>
          <a:xfrm>
            <a:off x="847364" y="1554369"/>
            <a:ext cx="1211231"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VEPP-4M</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510" name="矩形: 圆角 509"/>
          <p:cNvSpPr/>
          <p:nvPr/>
        </p:nvSpPr>
        <p:spPr>
          <a:xfrm>
            <a:off x="479425" y="1990034"/>
            <a:ext cx="303586" cy="1135456"/>
          </a:xfrm>
          <a:prstGeom prst="roundRect">
            <a:avLst>
              <a:gd name="adj" fmla="val 50000"/>
            </a:avLst>
          </a:prstGeom>
          <a:solidFill>
            <a:srgbClr val="093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Microsoft YaHei" panose="020B0503020204020204" pitchFamily="34" charset="-122"/>
                <a:ea typeface="Microsoft YaHei" panose="020B0503020204020204" pitchFamily="34" charset="-122"/>
              </a:rPr>
              <a:t>运行中</a:t>
            </a:r>
            <a:endParaRPr lang="zh-CN" altLang="en-US" sz="1600" b="1" dirty="0">
              <a:latin typeface="Microsoft YaHei" panose="020B0503020204020204" pitchFamily="34" charset="-122"/>
              <a:ea typeface="Microsoft YaHei" panose="020B0503020204020204" pitchFamily="34" charset="-122"/>
            </a:endParaRPr>
          </a:p>
        </p:txBody>
      </p:sp>
      <p:grpSp>
        <p:nvGrpSpPr>
          <p:cNvPr id="12" name="Group 11"/>
          <p:cNvGrpSpPr/>
          <p:nvPr/>
        </p:nvGrpSpPr>
        <p:grpSpPr>
          <a:xfrm>
            <a:off x="879754" y="3721494"/>
            <a:ext cx="10465944" cy="385561"/>
            <a:chOff x="847364" y="4797801"/>
            <a:chExt cx="10465944" cy="385561"/>
          </a:xfrm>
        </p:grpSpPr>
        <p:sp>
          <p:nvSpPr>
            <p:cNvPr id="489" name="矩形 488"/>
            <p:cNvSpPr/>
            <p:nvPr/>
          </p:nvSpPr>
          <p:spPr>
            <a:xfrm>
              <a:off x="5779211" y="4797801"/>
              <a:ext cx="5506627" cy="385561"/>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Microsoft YaHei" panose="020B0503020204020204" pitchFamily="34" charset="-122"/>
                  <a:ea typeface="Microsoft YaHei" panose="020B0503020204020204" pitchFamily="34" charset="-122"/>
                </a:rPr>
                <a:t>                                                        </a:t>
              </a:r>
              <a:r>
                <a:rPr lang="en-US" altLang="zh-CN" sz="1400" b="1" dirty="0">
                  <a:solidFill>
                    <a:srgbClr val="C00000"/>
                  </a:solidFill>
                  <a:latin typeface="Microsoft YaHei" panose="020B0503020204020204" pitchFamily="34" charset="-122"/>
                  <a:ea typeface="Microsoft YaHei" panose="020B0503020204020204" pitchFamily="34" charset="-122"/>
                </a:rPr>
                <a:t>49.6</a:t>
              </a:r>
              <a:r>
                <a:rPr lang="zh-CN" altLang="en-US" sz="1400" b="1" dirty="0">
                  <a:solidFill>
                    <a:srgbClr val="C00000"/>
                  </a:solidFill>
                  <a:latin typeface="Microsoft YaHei" panose="020B0503020204020204" pitchFamily="34" charset="-122"/>
                  <a:ea typeface="Microsoft YaHei" panose="020B0503020204020204" pitchFamily="34" charset="-122"/>
                </a:rPr>
                <a:t> 亿</a:t>
              </a:r>
              <a:endParaRPr lang="zh-CN" altLang="en-US" sz="1400" b="1" dirty="0">
                <a:solidFill>
                  <a:srgbClr val="C00000"/>
                </a:solidFill>
                <a:latin typeface="Microsoft YaHei" panose="020B0503020204020204" pitchFamily="34" charset="-122"/>
                <a:ea typeface="Microsoft YaHei" panose="020B0503020204020204" pitchFamily="34" charset="-122"/>
              </a:endParaRPr>
            </a:p>
          </p:txBody>
        </p:sp>
        <p:pic>
          <p:nvPicPr>
            <p:cNvPr id="497" name="图片 496"/>
            <p:cNvPicPr>
              <a:picLocks noChangeAspect="1"/>
            </p:cNvPicPr>
            <p:nvPr/>
          </p:nvPicPr>
          <p:blipFill>
            <a:blip r:embed="rId5" cstate="hqprint"/>
            <a:srcRect/>
            <a:stretch>
              <a:fillRect/>
            </a:stretch>
          </p:blipFill>
          <p:spPr>
            <a:xfrm>
              <a:off x="10870189" y="4835626"/>
              <a:ext cx="443119" cy="320630"/>
            </a:xfrm>
            <a:prstGeom prst="rect">
              <a:avLst/>
            </a:prstGeom>
          </p:spPr>
        </p:pic>
        <p:sp>
          <p:nvSpPr>
            <p:cNvPr id="505" name="文本框 504"/>
            <p:cNvSpPr txBox="1"/>
            <p:nvPr/>
          </p:nvSpPr>
          <p:spPr>
            <a:xfrm>
              <a:off x="847364" y="4826664"/>
              <a:ext cx="1211231" cy="338554"/>
            </a:xfrm>
            <a:prstGeom prst="rect">
              <a:avLst/>
            </a:prstGeom>
            <a:noFill/>
          </p:spPr>
          <p:txBody>
            <a:bodyPr wrap="square" rtlCol="0">
              <a:spAutoFit/>
            </a:bodyPr>
            <a:lstStyle/>
            <a:p>
              <a:r>
                <a:rPr lang="en-US" altLang="zh-CN" sz="1600" b="1" dirty="0">
                  <a:solidFill>
                    <a:srgbClr val="C9161E"/>
                  </a:solidFill>
                  <a:latin typeface="Microsoft YaHei" panose="020B0503020204020204" pitchFamily="34" charset="-122"/>
                  <a:ea typeface="Microsoft YaHei" panose="020B0503020204020204" pitchFamily="34" charset="-122"/>
                </a:rPr>
                <a:t>STCF</a:t>
              </a:r>
              <a:r>
                <a:rPr lang="zh-CN" altLang="en-US" sz="1600" b="1" dirty="0">
                  <a:solidFill>
                    <a:srgbClr val="C9161E"/>
                  </a:solidFill>
                  <a:latin typeface="Microsoft YaHei" panose="020B0503020204020204" pitchFamily="34" charset="-122"/>
                  <a:ea typeface="Microsoft YaHei" panose="020B0503020204020204" pitchFamily="34" charset="-122"/>
                </a:rPr>
                <a:t> </a:t>
              </a:r>
              <a:endParaRPr lang="zh-CN" altLang="en-US" sz="1600" b="1" dirty="0">
                <a:solidFill>
                  <a:srgbClr val="C9161E"/>
                </a:solidFill>
                <a:latin typeface="Microsoft YaHei" panose="020B0503020204020204" pitchFamily="34" charset="-122"/>
                <a:ea typeface="Microsoft YaHei" panose="020B0503020204020204" pitchFamily="34" charset="-122"/>
              </a:endParaRPr>
            </a:p>
          </p:txBody>
        </p:sp>
      </p:grpSp>
      <p:grpSp>
        <p:nvGrpSpPr>
          <p:cNvPr id="9" name="Group 8"/>
          <p:cNvGrpSpPr/>
          <p:nvPr/>
        </p:nvGrpSpPr>
        <p:grpSpPr>
          <a:xfrm>
            <a:off x="862939" y="4164720"/>
            <a:ext cx="10480580" cy="353450"/>
            <a:chOff x="847364" y="3976910"/>
            <a:chExt cx="10480580" cy="353450"/>
          </a:xfrm>
        </p:grpSpPr>
        <p:sp>
          <p:nvSpPr>
            <p:cNvPr id="490" name="矩形 489"/>
            <p:cNvSpPr/>
            <p:nvPr/>
          </p:nvSpPr>
          <p:spPr>
            <a:xfrm>
              <a:off x="9446779" y="3976910"/>
              <a:ext cx="1881165" cy="35345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1400" b="1" dirty="0">
                  <a:solidFill>
                    <a:srgbClr val="01457A"/>
                  </a:solidFill>
                  <a:latin typeface="Microsoft YaHei" panose="020B0503020204020204" pitchFamily="34" charset="-122"/>
                  <a:ea typeface="Microsoft YaHei" panose="020B0503020204020204" pitchFamily="34" charset="-122"/>
                </a:rPr>
                <a:t> </a:t>
              </a:r>
              <a:r>
                <a:rPr lang="zh-CN" altLang="en-US" sz="1400" b="1" dirty="0">
                  <a:solidFill>
                    <a:srgbClr val="01457A"/>
                  </a:solidFill>
                  <a:latin typeface="Microsoft YaHei" panose="020B0503020204020204" pitchFamily="34" charset="-122"/>
                  <a:ea typeface="Microsoft YaHei" panose="020B0503020204020204" pitchFamily="34" charset="-122"/>
                </a:rPr>
                <a:t>       </a:t>
              </a:r>
              <a:r>
                <a:rPr lang="en-US" altLang="zh-CN" sz="1400" b="1" dirty="0">
                  <a:solidFill>
                    <a:srgbClr val="093B77"/>
                  </a:solidFill>
                  <a:latin typeface="Microsoft YaHei" panose="020B0503020204020204" pitchFamily="34" charset="-122"/>
                  <a:ea typeface="Microsoft YaHei" panose="020B0503020204020204" pitchFamily="34" charset="-122"/>
                </a:rPr>
                <a:t>1319.0</a:t>
              </a:r>
              <a:r>
                <a:rPr lang="zh-CN" altLang="en-US" sz="1400" b="1" dirty="0">
                  <a:solidFill>
                    <a:srgbClr val="093B77"/>
                  </a:solidFill>
                  <a:latin typeface="Microsoft YaHei" panose="020B0503020204020204" pitchFamily="34" charset="-122"/>
                  <a:ea typeface="Microsoft YaHei" panose="020B0503020204020204" pitchFamily="34" charset="-122"/>
                </a:rPr>
                <a:t> 亿</a:t>
              </a:r>
              <a:endParaRPr lang="zh-CN" altLang="en-US" sz="1400" b="1" dirty="0">
                <a:solidFill>
                  <a:srgbClr val="093B77"/>
                </a:solidFill>
                <a:latin typeface="Microsoft YaHei" panose="020B0503020204020204" pitchFamily="34" charset="-122"/>
                <a:ea typeface="Microsoft YaHei" panose="020B0503020204020204" pitchFamily="34" charset="-122"/>
              </a:endParaRPr>
            </a:p>
          </p:txBody>
        </p:sp>
        <p:pic>
          <p:nvPicPr>
            <p:cNvPr id="498" name="图片 497"/>
            <p:cNvPicPr>
              <a:picLocks noChangeAspect="1"/>
            </p:cNvPicPr>
            <p:nvPr/>
          </p:nvPicPr>
          <p:blipFill>
            <a:blip r:embed="rId6" cstate="hqprint"/>
            <a:srcRect/>
            <a:stretch>
              <a:fillRect/>
            </a:stretch>
          </p:blipFill>
          <p:spPr>
            <a:xfrm>
              <a:off x="10870189" y="3994507"/>
              <a:ext cx="443119" cy="318257"/>
            </a:xfrm>
            <a:prstGeom prst="rect">
              <a:avLst/>
            </a:prstGeom>
          </p:spPr>
        </p:pic>
        <p:sp>
          <p:nvSpPr>
            <p:cNvPr id="507" name="文本框 506"/>
            <p:cNvSpPr txBox="1"/>
            <p:nvPr/>
          </p:nvSpPr>
          <p:spPr>
            <a:xfrm>
              <a:off x="847364" y="3999747"/>
              <a:ext cx="1431330"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FCC-ee</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grpSp>
      <p:sp>
        <p:nvSpPr>
          <p:cNvPr id="511" name="矩形: 圆角 510"/>
          <p:cNvSpPr/>
          <p:nvPr/>
        </p:nvSpPr>
        <p:spPr>
          <a:xfrm>
            <a:off x="479425" y="3777251"/>
            <a:ext cx="284147" cy="814173"/>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latin typeface="Microsoft YaHei" panose="020B0503020204020204" pitchFamily="34" charset="-122"/>
                <a:ea typeface="Microsoft YaHei" panose="020B0503020204020204" pitchFamily="34" charset="-122"/>
              </a:rPr>
              <a:t>规划中</a:t>
            </a:r>
            <a:endParaRPr lang="zh-CN" altLang="en-US" sz="1600" b="1" dirty="0">
              <a:latin typeface="Microsoft YaHei" panose="020B0503020204020204" pitchFamily="34" charset="-122"/>
              <a:ea typeface="Microsoft YaHei" panose="020B0503020204020204" pitchFamily="34" charset="-122"/>
            </a:endParaRPr>
          </a:p>
        </p:txBody>
      </p:sp>
      <p:sp>
        <p:nvSpPr>
          <p:cNvPr id="22" name="文本框 21"/>
          <p:cNvSpPr txBox="1"/>
          <p:nvPr/>
        </p:nvSpPr>
        <p:spPr>
          <a:xfrm>
            <a:off x="2535072" y="1555759"/>
            <a:ext cx="2086147" cy="307777"/>
          </a:xfrm>
          <a:prstGeom prst="rect">
            <a:avLst/>
          </a:prstGeom>
          <a:noFill/>
        </p:spPr>
        <p:txBody>
          <a:bodyPr wrap="square" rtlCol="0">
            <a:spAutoFit/>
          </a:bodyPr>
          <a:lstStyle/>
          <a:p>
            <a:r>
              <a:rPr lang="zh-CN" altLang="en-US" sz="1200" dirty="0">
                <a:latin typeface="Microsoft YaHei" panose="020B0503020204020204" pitchFamily="34" charset="-122"/>
                <a:ea typeface="Microsoft YaHei" panose="020B0503020204020204" pitchFamily="34" charset="-122"/>
              </a:rPr>
              <a:t>第一代对撞机装置</a:t>
            </a:r>
            <a:r>
              <a:rPr lang="en-US" altLang="zh-CN" sz="1200" dirty="0">
                <a:latin typeface="Microsoft YaHei" panose="020B0503020204020204" pitchFamily="34" charset="-122"/>
                <a:ea typeface="Microsoft YaHei" panose="020B0503020204020204" pitchFamily="34" charset="-122"/>
              </a:rPr>
              <a:t>  </a:t>
            </a:r>
            <a:r>
              <a:rPr lang="en-US" altLang="zh-CN" sz="1400" dirty="0">
                <a:solidFill>
                  <a:srgbClr val="01457A"/>
                </a:solidFill>
                <a:latin typeface="Microsoft YaHei" panose="020B0503020204020204" pitchFamily="34" charset="-122"/>
                <a:ea typeface="Microsoft YaHei" panose="020B0503020204020204" pitchFamily="34" charset="-122"/>
              </a:rPr>
              <a:t>s, c</a:t>
            </a:r>
            <a:endParaRPr lang="zh-CN" altLang="en-US" sz="1400" dirty="0">
              <a:solidFill>
                <a:srgbClr val="01457A"/>
              </a:solidFill>
              <a:latin typeface="Microsoft YaHei" panose="020B0503020204020204" pitchFamily="34" charset="-122"/>
              <a:ea typeface="Microsoft YaHei" panose="020B0503020204020204" pitchFamily="34" charset="-122"/>
            </a:endParaRPr>
          </a:p>
        </p:txBody>
      </p:sp>
      <p:sp>
        <p:nvSpPr>
          <p:cNvPr id="23" name="文本框 22"/>
          <p:cNvSpPr txBox="1"/>
          <p:nvPr/>
        </p:nvSpPr>
        <p:spPr>
          <a:xfrm>
            <a:off x="1950638" y="1990034"/>
            <a:ext cx="2086147" cy="307777"/>
          </a:xfrm>
          <a:prstGeom prst="rect">
            <a:avLst/>
          </a:prstGeom>
          <a:noFill/>
        </p:spPr>
        <p:txBody>
          <a:bodyPr wrap="square" rtlCol="0">
            <a:spAutoFit/>
          </a:bodyPr>
          <a:lstStyle/>
          <a:p>
            <a:r>
              <a:rPr lang="zh-CN" altLang="en-US" sz="1200" dirty="0">
                <a:latin typeface="Microsoft YaHei" panose="020B0503020204020204" pitchFamily="34" charset="-122"/>
                <a:ea typeface="Microsoft YaHei" panose="020B0503020204020204" pitchFamily="34" charset="-122"/>
              </a:rPr>
              <a:t>第二代对撞机装置</a:t>
            </a:r>
            <a:r>
              <a:rPr lang="en-US" altLang="zh-CN" sz="1200" dirty="0">
                <a:latin typeface="Microsoft YaHei" panose="020B0503020204020204" pitchFamily="34" charset="-122"/>
                <a:ea typeface="Microsoft YaHei" panose="020B0503020204020204" pitchFamily="34" charset="-122"/>
              </a:rPr>
              <a:t>  c</a:t>
            </a:r>
            <a:r>
              <a:rPr lang="en-US" altLang="zh-CN" sz="1400" dirty="0">
                <a:latin typeface="Microsoft YaHei" panose="020B0503020204020204" pitchFamily="34" charset="-122"/>
                <a:ea typeface="Microsoft YaHei" panose="020B0503020204020204" pitchFamily="34" charset="-122"/>
              </a:rPr>
              <a:t>, </a:t>
            </a:r>
            <a:r>
              <a:rPr lang="en-US" altLang="zh-CN" sz="1400" dirty="0">
                <a:latin typeface="Symbol" pitchFamily="18" charset="2"/>
                <a:ea typeface="Microsoft YaHei" panose="020B0503020204020204" pitchFamily="34" charset="-122"/>
              </a:rPr>
              <a:t>t</a:t>
            </a:r>
            <a:endParaRPr lang="zh-CN" altLang="en-US" sz="1400" dirty="0">
              <a:latin typeface="Symbol" pitchFamily="18" charset="2"/>
              <a:ea typeface="Microsoft YaHei" panose="020B0503020204020204" pitchFamily="34" charset="-122"/>
            </a:endParaRPr>
          </a:p>
        </p:txBody>
      </p:sp>
      <p:sp>
        <p:nvSpPr>
          <p:cNvPr id="24" name="文本框 23"/>
          <p:cNvSpPr txBox="1"/>
          <p:nvPr/>
        </p:nvSpPr>
        <p:spPr>
          <a:xfrm>
            <a:off x="1950638" y="2408786"/>
            <a:ext cx="2537164" cy="276999"/>
          </a:xfrm>
          <a:prstGeom prst="rect">
            <a:avLst/>
          </a:prstGeom>
          <a:noFill/>
        </p:spPr>
        <p:txBody>
          <a:bodyPr wrap="square" rtlCol="0">
            <a:spAutoFit/>
          </a:bodyPr>
          <a:lstStyle/>
          <a:p>
            <a:r>
              <a:rPr lang="zh-CN" altLang="en-US" sz="1200" dirty="0">
                <a:latin typeface="Microsoft YaHei" panose="020B0503020204020204" pitchFamily="34" charset="-122"/>
                <a:ea typeface="Microsoft YaHei" panose="020B0503020204020204" pitchFamily="34" charset="-122"/>
              </a:rPr>
              <a:t>强子对撞机装置</a:t>
            </a:r>
            <a:r>
              <a:rPr lang="en-US" altLang="zh-CN" sz="1200" dirty="0">
                <a:latin typeface="Microsoft YaHei" panose="020B0503020204020204" pitchFamily="34" charset="-122"/>
                <a:ea typeface="Microsoft YaHei" panose="020B0503020204020204" pitchFamily="34" charset="-122"/>
              </a:rPr>
              <a:t>  b, t, Z, W, H</a:t>
            </a:r>
            <a:endParaRPr lang="zh-CN" altLang="en-US" sz="1200" dirty="0">
              <a:latin typeface="Microsoft YaHei" panose="020B0503020204020204" pitchFamily="34" charset="-122"/>
              <a:ea typeface="Microsoft YaHei" panose="020B0503020204020204" pitchFamily="34" charset="-122"/>
            </a:endParaRPr>
          </a:p>
        </p:txBody>
      </p:sp>
      <p:sp>
        <p:nvSpPr>
          <p:cNvPr id="25" name="文本框 24"/>
          <p:cNvSpPr txBox="1"/>
          <p:nvPr/>
        </p:nvSpPr>
        <p:spPr>
          <a:xfrm>
            <a:off x="4078498" y="2853286"/>
            <a:ext cx="2086147" cy="276999"/>
          </a:xfrm>
          <a:prstGeom prst="rect">
            <a:avLst/>
          </a:prstGeom>
          <a:noFill/>
        </p:spPr>
        <p:txBody>
          <a:bodyPr wrap="square" rtlCol="0">
            <a:spAutoFit/>
          </a:bodyPr>
          <a:lstStyle/>
          <a:p>
            <a:r>
              <a:rPr lang="zh-CN" altLang="en-US" sz="1200" dirty="0">
                <a:latin typeface="Microsoft YaHei" panose="020B0503020204020204" pitchFamily="34" charset="-122"/>
                <a:ea typeface="Microsoft YaHei" panose="020B0503020204020204" pitchFamily="34" charset="-122"/>
              </a:rPr>
              <a:t>第三代对撞机装置</a:t>
            </a:r>
            <a:r>
              <a:rPr lang="en-US" altLang="zh-CN" sz="1200" dirty="0">
                <a:latin typeface="Microsoft YaHei" panose="020B0503020204020204" pitchFamily="34" charset="-122"/>
                <a:ea typeface="Microsoft YaHei" panose="020B0503020204020204" pitchFamily="34" charset="-122"/>
              </a:rPr>
              <a:t>  b </a:t>
            </a:r>
            <a:endParaRPr lang="zh-CN" altLang="en-US" sz="1200" dirty="0">
              <a:latin typeface="Microsoft YaHei" panose="020B0503020204020204" pitchFamily="34" charset="-122"/>
              <a:ea typeface="Microsoft YaHei" panose="020B0503020204020204" pitchFamily="34" charset="-122"/>
            </a:endParaRPr>
          </a:p>
        </p:txBody>
      </p:sp>
      <p:grpSp>
        <p:nvGrpSpPr>
          <p:cNvPr id="8" name="Group 7"/>
          <p:cNvGrpSpPr/>
          <p:nvPr/>
        </p:nvGrpSpPr>
        <p:grpSpPr>
          <a:xfrm>
            <a:off x="847364" y="4599632"/>
            <a:ext cx="10472327" cy="353450"/>
            <a:chOff x="847364" y="3555757"/>
            <a:chExt cx="10472327" cy="353450"/>
          </a:xfrm>
        </p:grpSpPr>
        <p:sp>
          <p:nvSpPr>
            <p:cNvPr id="506" name="文本框 505"/>
            <p:cNvSpPr txBox="1"/>
            <p:nvPr/>
          </p:nvSpPr>
          <p:spPr>
            <a:xfrm>
              <a:off x="847364" y="3578594"/>
              <a:ext cx="1499747" cy="307777"/>
            </a:xfrm>
            <a:prstGeom prst="rect">
              <a:avLst/>
            </a:prstGeom>
            <a:noFill/>
          </p:spPr>
          <p:txBody>
            <a:bodyPr wrap="square" rtlCol="0">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VEPP-6</a:t>
              </a:r>
              <a:endParaRPr lang="zh-CN" altLang="en-US" sz="1400" dirty="0">
                <a:solidFill>
                  <a:schemeClr val="bg1"/>
                </a:solidFill>
                <a:latin typeface="Microsoft YaHei" panose="020B0503020204020204" pitchFamily="34" charset="-122"/>
                <a:ea typeface="Microsoft YaHei" panose="020B0503020204020204" pitchFamily="34" charset="-122"/>
              </a:endParaRPr>
            </a:p>
          </p:txBody>
        </p:sp>
        <p:sp>
          <p:nvSpPr>
            <p:cNvPr id="4" name="矩形 3"/>
            <p:cNvSpPr/>
            <p:nvPr/>
          </p:nvSpPr>
          <p:spPr>
            <a:xfrm>
              <a:off x="9446779" y="3555757"/>
              <a:ext cx="1872912" cy="353450"/>
            </a:xfrm>
            <a:prstGeom prst="rect">
              <a:avLst/>
            </a:prstGeom>
            <a:solidFill>
              <a:schemeClr val="bg1">
                <a:lumMod val="95000"/>
                <a:alpha val="50000"/>
              </a:schemeClr>
            </a:solidFill>
            <a:ln w="15875">
              <a:solidFill>
                <a:schemeClr val="bg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CN" altLang="en-US" sz="1000" b="1" dirty="0">
                  <a:solidFill>
                    <a:schemeClr val="bg1">
                      <a:lumMod val="75000"/>
                    </a:schemeClr>
                  </a:solidFill>
                  <a:latin typeface="Microsoft YaHei" panose="020B0503020204020204" pitchFamily="34" charset="-122"/>
                  <a:ea typeface="Microsoft YaHei" panose="020B0503020204020204" pitchFamily="34" charset="-122"/>
                </a:rPr>
                <a:t>尚不确定        </a:t>
              </a:r>
              <a:r>
                <a:rPr lang="zh-CN" altLang="en-US" sz="1400" b="1" dirty="0">
                  <a:solidFill>
                    <a:srgbClr val="FF0000"/>
                  </a:solidFill>
                  <a:latin typeface="Microsoft YaHei" panose="020B0503020204020204" pitchFamily="34" charset="-122"/>
                  <a:ea typeface="Microsoft YaHei" panose="020B0503020204020204" pitchFamily="34" charset="-122"/>
                </a:rPr>
                <a:t> </a:t>
              </a:r>
              <a:r>
                <a:rPr lang="zh-CN" altLang="en-US" sz="1400" b="1" dirty="0">
                  <a:solidFill>
                    <a:srgbClr val="093B77"/>
                  </a:solidFill>
                  <a:latin typeface="Microsoft YaHei" panose="020B0503020204020204" pitchFamily="34" charset="-122"/>
                  <a:ea typeface="Microsoft YaHei" panose="020B0503020204020204" pitchFamily="34" charset="-122"/>
                </a:rPr>
                <a:t>？</a:t>
              </a:r>
              <a:endParaRPr lang="zh-CN" altLang="en-US" sz="1400" b="1" dirty="0">
                <a:solidFill>
                  <a:srgbClr val="093B77"/>
                </a:solidFill>
                <a:latin typeface="Microsoft YaHei" panose="020B0503020204020204" pitchFamily="34" charset="-122"/>
                <a:ea typeface="Microsoft YaHei" panose="020B0503020204020204" pitchFamily="34" charset="-122"/>
              </a:endParaRPr>
            </a:p>
          </p:txBody>
        </p:sp>
        <p:pic>
          <p:nvPicPr>
            <p:cNvPr id="7" name="图片 6"/>
            <p:cNvPicPr>
              <a:picLocks noChangeAspect="1"/>
            </p:cNvPicPr>
            <p:nvPr/>
          </p:nvPicPr>
          <p:blipFill>
            <a:blip r:embed="rId7" cstate="hqprint"/>
            <a:srcRect/>
            <a:stretch>
              <a:fillRect/>
            </a:stretch>
          </p:blipFill>
          <p:spPr>
            <a:xfrm>
              <a:off x="10867189" y="3587211"/>
              <a:ext cx="431750" cy="285885"/>
            </a:xfrm>
            <a:prstGeom prst="rect">
              <a:avLst/>
            </a:prstGeom>
          </p:spPr>
        </p:pic>
      </p:grpSp>
      <p:grpSp>
        <p:nvGrpSpPr>
          <p:cNvPr id="10" name="组合 9"/>
          <p:cNvGrpSpPr/>
          <p:nvPr/>
        </p:nvGrpSpPr>
        <p:grpSpPr>
          <a:xfrm>
            <a:off x="7546631" y="1528100"/>
            <a:ext cx="1948729" cy="3527790"/>
            <a:chOff x="7564076" y="788676"/>
            <a:chExt cx="1948729" cy="5326956"/>
          </a:xfrm>
        </p:grpSpPr>
        <p:sp>
          <p:nvSpPr>
            <p:cNvPr id="471" name="矩形: 圆角 470"/>
            <p:cNvSpPr/>
            <p:nvPr/>
          </p:nvSpPr>
          <p:spPr>
            <a:xfrm>
              <a:off x="7583150" y="788676"/>
              <a:ext cx="1907788" cy="5326956"/>
            </a:xfrm>
            <a:prstGeom prst="roundRect">
              <a:avLst>
                <a:gd name="adj" fmla="val 18808"/>
              </a:avLst>
            </a:prstGeom>
            <a:solidFill>
              <a:srgbClr val="C9161E">
                <a:alpha val="10000"/>
              </a:srgbClr>
            </a:solidFill>
            <a:ln w="254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Microsoft YaHei" panose="020B0503020204020204" pitchFamily="34" charset="-122"/>
                <a:ea typeface="Microsoft YaHei" panose="020B0503020204020204" pitchFamily="34" charset="-122"/>
              </a:endParaRPr>
            </a:p>
          </p:txBody>
        </p:sp>
        <p:sp>
          <p:nvSpPr>
            <p:cNvPr id="3" name="文本框 2"/>
            <p:cNvSpPr txBox="1"/>
            <p:nvPr/>
          </p:nvSpPr>
          <p:spPr>
            <a:xfrm>
              <a:off x="7564076" y="4088162"/>
              <a:ext cx="1948729" cy="598840"/>
            </a:xfrm>
            <a:prstGeom prst="rect">
              <a:avLst/>
            </a:prstGeom>
            <a:noFill/>
          </p:spPr>
          <p:txBody>
            <a:bodyPr wrap="square" rtlCol="0">
              <a:spAutoFit/>
            </a:bodyPr>
            <a:lstStyle/>
            <a:p>
              <a:pPr algn="ctr">
                <a:lnSpc>
                  <a:spcPct val="120000"/>
                </a:lnSpc>
              </a:pPr>
              <a:r>
                <a:rPr lang="zh-CN" altLang="en-US" b="1" dirty="0">
                  <a:solidFill>
                    <a:srgbClr val="C00000"/>
                  </a:solidFill>
                  <a:effectLst>
                    <a:outerShdw blurRad="38100" dist="38100" dir="2700000" algn="tl">
                      <a:schemeClr val="bg1">
                        <a:alpha val="43000"/>
                      </a:schemeClr>
                    </a:outerShdw>
                  </a:effectLst>
                  <a:latin typeface="Microsoft YaHei" panose="020B0503020204020204" pitchFamily="34" charset="-122"/>
                  <a:ea typeface="Microsoft YaHei" panose="020B0503020204020204" pitchFamily="34" charset="-122"/>
                </a:rPr>
                <a:t>独领风骚十数年</a:t>
              </a:r>
              <a:endParaRPr lang="zh-CN" altLang="en-US" b="1" dirty="0">
                <a:solidFill>
                  <a:srgbClr val="C00000"/>
                </a:solidFill>
                <a:effectLst>
                  <a:outerShdw blurRad="38100" dist="38100" dir="2700000" algn="tl">
                    <a:schemeClr val="bg1">
                      <a:alpha val="43000"/>
                    </a:schemeClr>
                  </a:outerShdw>
                </a:effectLst>
                <a:latin typeface="Microsoft YaHei" panose="020B0503020204020204" pitchFamily="34" charset="-122"/>
                <a:ea typeface="Microsoft YaHei" panose="020B0503020204020204" pitchFamily="34" charset="-122"/>
              </a:endParaRPr>
            </a:p>
          </p:txBody>
        </p:sp>
      </p:grpSp>
      <p:grpSp>
        <p:nvGrpSpPr>
          <p:cNvPr id="14" name="组合 13"/>
          <p:cNvGrpSpPr/>
          <p:nvPr/>
        </p:nvGrpSpPr>
        <p:grpSpPr>
          <a:xfrm>
            <a:off x="0" y="5075359"/>
            <a:ext cx="12192000" cy="1403241"/>
            <a:chOff x="1944924" y="5405675"/>
            <a:chExt cx="8273142" cy="1609173"/>
          </a:xfrm>
        </p:grpSpPr>
        <p:sp>
          <p:nvSpPr>
            <p:cNvPr id="15" name="矩形 14"/>
            <p:cNvSpPr/>
            <p:nvPr/>
          </p:nvSpPr>
          <p:spPr>
            <a:xfrm>
              <a:off x="1944924" y="5405675"/>
              <a:ext cx="8273142" cy="1587512"/>
            </a:xfrm>
            <a:prstGeom prst="rect">
              <a:avLst/>
            </a:prstGeom>
            <a:gradFill>
              <a:gsLst>
                <a:gs pos="0">
                  <a:srgbClr val="093B77"/>
                </a:gs>
                <a:gs pos="50000">
                  <a:srgbClr val="216FB7"/>
                </a:gs>
                <a:gs pos="100000">
                  <a:srgbClr val="093B77"/>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Microsoft YaHei" panose="020B0503020204020204" pitchFamily="34" charset="-122"/>
                <a:ea typeface="Microsoft YaHei" panose="020B0503020204020204" pitchFamily="34" charset="-122"/>
              </a:endParaRPr>
            </a:p>
          </p:txBody>
        </p:sp>
        <p:sp>
          <p:nvSpPr>
            <p:cNvPr id="16" name="文本框 15"/>
            <p:cNvSpPr txBox="1"/>
            <p:nvPr/>
          </p:nvSpPr>
          <p:spPr>
            <a:xfrm>
              <a:off x="2243453" y="5427335"/>
              <a:ext cx="7583712" cy="1587513"/>
            </a:xfrm>
            <a:prstGeom prst="rect">
              <a:avLst/>
            </a:prstGeom>
            <a:noFill/>
          </p:spPr>
          <p:txBody>
            <a:bodyPr wrap="square" rtlCol="0" anchor="t">
              <a:spAutoFit/>
            </a:bodyPr>
            <a:lstStyle/>
            <a:p>
              <a:pPr algn="ctr">
                <a:lnSpc>
                  <a:spcPct val="120000"/>
                </a:lnSpc>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约</a:t>
              </a:r>
              <a:r>
                <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10</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年窗口期成为全球</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唯一运行</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的对撞机，引领世界陶粲物理</a:t>
              </a:r>
              <a:r>
                <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30</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rPr>
                <a:t>年</a:t>
              </a:r>
              <a:endPar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endParaRPr>
            </a:p>
            <a:p>
              <a:pPr algn="ctr">
                <a:lnSpc>
                  <a:spcPct val="120000"/>
                </a:lnSpc>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为长远发展下好</a:t>
              </a:r>
              <a:r>
                <a:rPr lang="zh-CN" altLang="en-US" sz="24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先手棋</a:t>
              </a: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，在未来国际竞争中赢得战略主动</a:t>
              </a:r>
              <a:endParaRPr lang="en-US" altLang="zh-CN"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lnSpc>
                  <a:spcPct val="120000"/>
                </a:lnSpc>
              </a:pPr>
              <a:r>
                <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既重要、必要，也很紧迫</a:t>
              </a:r>
              <a:endParaRPr lang="zh-CN" altLang="en-US" sz="24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n-ea"/>
              </a:endParaRPr>
            </a:p>
          </p:txBody>
        </p:sp>
      </p:grpSp>
      <p:sp>
        <p:nvSpPr>
          <p:cNvPr id="11" name="文本框 47"/>
          <p:cNvSpPr txBox="1"/>
          <p:nvPr/>
        </p:nvSpPr>
        <p:spPr>
          <a:xfrm>
            <a:off x="1978080" y="838050"/>
            <a:ext cx="8372225" cy="546423"/>
          </a:xfrm>
          <a:prstGeom prst="rect">
            <a:avLst/>
          </a:prstGeom>
          <a:noFill/>
        </p:spPr>
        <p:txBody>
          <a:bodyPr wrap="square" lIns="0" tIns="0" rIns="0" bIns="0" rtlCol="0" anchor="ctr">
            <a:noAutofit/>
          </a:bodyPr>
          <a:lstStyle/>
          <a:p>
            <a:pPr algn="ctr">
              <a:lnSpc>
                <a:spcPct val="120000"/>
              </a:lnSpc>
              <a:defRPr/>
            </a:pPr>
            <a:r>
              <a:rPr lang="zh-CN" altLang="en-US" sz="2200" b="1" dirty="0">
                <a:solidFill>
                  <a:schemeClr val="bg1"/>
                </a:solidFill>
                <a:latin typeface="Microsoft YaHei" panose="020B0503020204020204" pitchFamily="34" charset="-122"/>
                <a:ea typeface="Microsoft YaHei" panose="020B0503020204020204" pitchFamily="34" charset="-122"/>
              </a:rPr>
              <a:t>不同能量的对撞机，产生不同类型的基本粒子，不可相互替代</a:t>
            </a:r>
            <a:endParaRPr lang="zh-CN" altLang="en-US" sz="2200" b="1" dirty="0">
              <a:solidFill>
                <a:schemeClr val="bg1"/>
              </a:solidFill>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9425" y="108000"/>
            <a:ext cx="11258275" cy="5386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新一代正负电子对撞机：超级陶粲装置 </a:t>
            </a:r>
            <a:r>
              <a:rPr kumimoji="0" lang="en-US" altLang="zh-CN"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STCF</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 </a:t>
            </a:r>
            <a:endPar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grpSp>
        <p:nvGrpSpPr>
          <p:cNvPr id="57" name="组合 56"/>
          <p:cNvGrpSpPr/>
          <p:nvPr/>
        </p:nvGrpSpPr>
        <p:grpSpPr>
          <a:xfrm>
            <a:off x="397535" y="697706"/>
            <a:ext cx="11794465" cy="65264"/>
            <a:chOff x="397535" y="697706"/>
            <a:chExt cx="11794465" cy="65264"/>
          </a:xfrm>
        </p:grpSpPr>
        <p:cxnSp>
          <p:nvCxnSpPr>
            <p:cNvPr id="59" name="直接连接符 58"/>
            <p:cNvCxnSpPr/>
            <p:nvPr userDrawn="1"/>
          </p:nvCxnSpPr>
          <p:spPr>
            <a:xfrm>
              <a:off x="479425" y="730338"/>
              <a:ext cx="11712575"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60" name="任意多边形: 形状 59"/>
            <p:cNvSpPr/>
            <p:nvPr userDrawn="1"/>
          </p:nvSpPr>
          <p:spPr>
            <a:xfrm>
              <a:off x="397535" y="697706"/>
              <a:ext cx="65580" cy="65264"/>
            </a:xfrm>
            <a:custGeom>
              <a:avLst/>
              <a:gdLst>
                <a:gd name="connsiteX0" fmla="*/ 157097 w 158238"/>
                <a:gd name="connsiteY0" fmla="*/ 77217 h 157477"/>
                <a:gd name="connsiteX1" fmla="*/ 81021 w 158238"/>
                <a:gd name="connsiteY1" fmla="*/ 1141 h 157477"/>
                <a:gd name="connsiteX2" fmla="*/ 77978 w 158238"/>
                <a:gd name="connsiteY2" fmla="*/ 1141 h 157477"/>
                <a:gd name="connsiteX3" fmla="*/ 55916 w 158238"/>
                <a:gd name="connsiteY3" fmla="*/ 52112 h 157477"/>
                <a:gd name="connsiteX4" fmla="*/ 1141 w 158238"/>
                <a:gd name="connsiteY4" fmla="*/ 77217 h 157477"/>
                <a:gd name="connsiteX5" fmla="*/ 1141 w 158238"/>
                <a:gd name="connsiteY5" fmla="*/ 80260 h 157477"/>
                <a:gd name="connsiteX6" fmla="*/ 77217 w 158238"/>
                <a:gd name="connsiteY6" fmla="*/ 156337 h 157477"/>
                <a:gd name="connsiteX7" fmla="*/ 80260 w 158238"/>
                <a:gd name="connsiteY7" fmla="*/ 156337 h 157477"/>
                <a:gd name="connsiteX8" fmla="*/ 104605 w 158238"/>
                <a:gd name="connsiteY8" fmla="*/ 102323 h 157477"/>
                <a:gd name="connsiteX9" fmla="*/ 157097 w 158238"/>
                <a:gd name="connsiteY9" fmla="*/ 79500 h 157477"/>
                <a:gd name="connsiteX10" fmla="*/ 157097 w 158238"/>
                <a:gd name="connsiteY10" fmla="*/ 77217 h 15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238" h="157477">
                  <a:moveTo>
                    <a:pt x="157097" y="77217"/>
                  </a:moveTo>
                  <a:cubicBezTo>
                    <a:pt x="104605" y="65045"/>
                    <a:pt x="93193" y="52873"/>
                    <a:pt x="81021" y="1141"/>
                  </a:cubicBezTo>
                  <a:cubicBezTo>
                    <a:pt x="81021" y="-380"/>
                    <a:pt x="78739" y="-380"/>
                    <a:pt x="77978" y="1141"/>
                  </a:cubicBezTo>
                  <a:cubicBezTo>
                    <a:pt x="71892" y="26246"/>
                    <a:pt x="66567" y="41462"/>
                    <a:pt x="55916" y="52112"/>
                  </a:cubicBezTo>
                  <a:cubicBezTo>
                    <a:pt x="44505" y="64284"/>
                    <a:pt x="28529" y="70371"/>
                    <a:pt x="1141" y="77217"/>
                  </a:cubicBezTo>
                  <a:cubicBezTo>
                    <a:pt x="-380" y="77217"/>
                    <a:pt x="-380" y="79500"/>
                    <a:pt x="1141" y="80260"/>
                  </a:cubicBezTo>
                  <a:cubicBezTo>
                    <a:pt x="53634" y="92433"/>
                    <a:pt x="65045" y="104605"/>
                    <a:pt x="77217" y="156337"/>
                  </a:cubicBezTo>
                  <a:cubicBezTo>
                    <a:pt x="77217" y="157858"/>
                    <a:pt x="79500" y="157858"/>
                    <a:pt x="80260" y="156337"/>
                  </a:cubicBezTo>
                  <a:cubicBezTo>
                    <a:pt x="86347" y="129710"/>
                    <a:pt x="92433" y="113734"/>
                    <a:pt x="104605" y="102323"/>
                  </a:cubicBezTo>
                  <a:cubicBezTo>
                    <a:pt x="115255" y="91672"/>
                    <a:pt x="131232" y="85586"/>
                    <a:pt x="157097" y="79500"/>
                  </a:cubicBezTo>
                  <a:cubicBezTo>
                    <a:pt x="158619" y="80260"/>
                    <a:pt x="158619" y="77978"/>
                    <a:pt x="157097" y="77217"/>
                  </a:cubicBezTo>
                </a:path>
              </a:pathLst>
            </a:custGeom>
            <a:solidFill>
              <a:schemeClr val="bg1">
                <a:alpha val="50000"/>
              </a:schemeClr>
            </a:solidFill>
            <a:ln w="760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grpSp>
        <p:nvGrpSpPr>
          <p:cNvPr id="55" name="Group 54"/>
          <p:cNvGrpSpPr/>
          <p:nvPr/>
        </p:nvGrpSpPr>
        <p:grpSpPr>
          <a:xfrm>
            <a:off x="-19979" y="722859"/>
            <a:ext cx="12231958" cy="6215825"/>
            <a:chOff x="-19979" y="697705"/>
            <a:chExt cx="12231958" cy="6215825"/>
          </a:xfrm>
        </p:grpSpPr>
        <p:pic>
          <p:nvPicPr>
            <p:cNvPr id="17" name="图片 16"/>
            <p:cNvPicPr/>
            <p:nvPr/>
          </p:nvPicPr>
          <p:blipFill>
            <a:blip r:embed="rId1">
              <a:extLst>
                <a:ext uri="{28A0092B-C50C-407E-A947-70E740481C1C}">
                  <a14:useLocalDpi xmlns:a14="http://schemas.microsoft.com/office/drawing/2010/main" val="0"/>
                </a:ext>
              </a:extLst>
            </a:blip>
            <a:srcRect l="19438" t="16006" r="1" b="16593"/>
            <a:stretch>
              <a:fillRect/>
            </a:stretch>
          </p:blipFill>
          <p:spPr>
            <a:xfrm>
              <a:off x="-19979" y="732140"/>
              <a:ext cx="11428755" cy="6127664"/>
            </a:xfrm>
            <a:prstGeom prst="rect">
              <a:avLst/>
            </a:prstGeom>
          </p:spPr>
        </p:pic>
        <p:sp>
          <p:nvSpPr>
            <p:cNvPr id="56" name="矩形 55"/>
            <p:cNvSpPr/>
            <p:nvPr/>
          </p:nvSpPr>
          <p:spPr>
            <a:xfrm>
              <a:off x="19979" y="697705"/>
              <a:ext cx="12192000" cy="6215825"/>
            </a:xfrm>
            <a:prstGeom prst="rect">
              <a:avLst/>
            </a:prstGeom>
            <a:gradFill>
              <a:gsLst>
                <a:gs pos="0">
                  <a:srgbClr val="03152B">
                    <a:alpha val="0"/>
                  </a:srgbClr>
                </a:gs>
                <a:gs pos="50000">
                  <a:srgbClr val="03152B">
                    <a:alpha val="0"/>
                  </a:srgbClr>
                </a:gs>
                <a:gs pos="87000">
                  <a:srgbClr val="03152B"/>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3" name="矩形 2"/>
            <p:cNvSpPr/>
            <p:nvPr/>
          </p:nvSpPr>
          <p:spPr>
            <a:xfrm>
              <a:off x="-19979" y="704374"/>
              <a:ext cx="12192000" cy="6143250"/>
            </a:xfrm>
            <a:prstGeom prst="rect">
              <a:avLst/>
            </a:prstGeom>
            <a:gradFill flip="none" rotWithShape="1">
              <a:gsLst>
                <a:gs pos="0">
                  <a:srgbClr val="06254A"/>
                </a:gs>
                <a:gs pos="27000">
                  <a:srgbClr val="093B77">
                    <a:alpha val="30000"/>
                  </a:srgbClr>
                </a:gs>
                <a:gs pos="0">
                  <a:srgbClr val="093B77">
                    <a:alpha val="0"/>
                  </a:srgbClr>
                </a:gs>
                <a:gs pos="100000">
                  <a:srgbClr val="093B7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pic>
          <p:nvPicPr>
            <p:cNvPr id="5" name="图片 38"/>
            <p:cNvPicPr/>
            <p:nvPr/>
          </p:nvPicPr>
          <p:blipFill>
            <a:blip r:embed="rId2">
              <a:extLst>
                <a:ext uri="{28A0092B-C50C-407E-A947-70E740481C1C}">
                  <a14:useLocalDpi xmlns:a14="http://schemas.microsoft.com/office/drawing/2010/main" val="0"/>
                </a:ext>
              </a:extLst>
            </a:blip>
            <a:srcRect l="19901" t="16364" b="16593"/>
            <a:stretch>
              <a:fillRect/>
            </a:stretch>
          </p:blipFill>
          <p:spPr>
            <a:xfrm>
              <a:off x="33040" y="766957"/>
              <a:ext cx="11363176" cy="6095031"/>
            </a:xfrm>
            <a:prstGeom prst="rect">
              <a:avLst/>
            </a:prstGeom>
          </p:spPr>
        </p:pic>
      </p:grpSp>
      <p:pic>
        <p:nvPicPr>
          <p:cNvPr id="65" name="图片 53"/>
          <p:cNvPicPr/>
          <p:nvPr/>
        </p:nvPicPr>
        <p:blipFill>
          <a:blip r:embed="rId3">
            <a:extLst>
              <a:ext uri="{28A0092B-C50C-407E-A947-70E740481C1C}">
                <a14:useLocalDpi xmlns:a14="http://schemas.microsoft.com/office/drawing/2010/main" val="0"/>
              </a:ext>
            </a:extLst>
          </a:blip>
          <a:srcRect l="19438" t="16005" r="1" b="16593"/>
          <a:stretch>
            <a:fillRect/>
          </a:stretch>
        </p:blipFill>
        <p:spPr>
          <a:xfrm>
            <a:off x="-59937" y="698587"/>
            <a:ext cx="11428755" cy="6127663"/>
          </a:xfrm>
          <a:prstGeom prst="rect">
            <a:avLst/>
          </a:prstGeom>
        </p:spPr>
      </p:pic>
      <p:grpSp>
        <p:nvGrpSpPr>
          <p:cNvPr id="71" name="组合 7"/>
          <p:cNvGrpSpPr/>
          <p:nvPr/>
        </p:nvGrpSpPr>
        <p:grpSpPr>
          <a:xfrm>
            <a:off x="642406" y="908622"/>
            <a:ext cx="11265774" cy="3985912"/>
            <a:chOff x="642406" y="940372"/>
            <a:chExt cx="11265774" cy="3985912"/>
          </a:xfrm>
        </p:grpSpPr>
        <p:grpSp>
          <p:nvGrpSpPr>
            <p:cNvPr id="72" name="组合 65"/>
            <p:cNvGrpSpPr/>
            <p:nvPr/>
          </p:nvGrpSpPr>
          <p:grpSpPr>
            <a:xfrm>
              <a:off x="642406" y="2043826"/>
              <a:ext cx="1701712" cy="793487"/>
              <a:chOff x="1365898" y="2205751"/>
              <a:chExt cx="1701712" cy="793487"/>
            </a:xfrm>
          </p:grpSpPr>
          <p:sp>
            <p:nvSpPr>
              <p:cNvPr id="99" name="Rectangle 24"/>
              <p:cNvSpPr>
                <a:spLocks noChangeArrowheads="1"/>
              </p:cNvSpPr>
              <p:nvPr/>
            </p:nvSpPr>
            <p:spPr bwMode="auto">
              <a:xfrm>
                <a:off x="1365898" y="2205751"/>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正电子阻尼环</a:t>
                </a:r>
                <a:endPar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100" name="文本框 10"/>
              <p:cNvSpPr txBox="1"/>
              <p:nvPr/>
            </p:nvSpPr>
            <p:spPr>
              <a:xfrm>
                <a:off x="1365898" y="2427478"/>
                <a:ext cx="1701712" cy="57176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150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rPr>
                  <a:t>米</a:t>
                </a:r>
                <a:endPar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cs typeface="思源宋体 CN Heavy" panose="02020900000000000000" charset="-122"/>
                  <a:sym typeface="+mn-ea"/>
                </a:endParaRPr>
              </a:p>
            </p:txBody>
          </p:sp>
        </p:grpSp>
        <p:cxnSp>
          <p:nvCxnSpPr>
            <p:cNvPr id="74" name="直接连接符 11"/>
            <p:cNvCxnSpPr/>
            <p:nvPr/>
          </p:nvCxnSpPr>
          <p:spPr>
            <a:xfrm>
              <a:off x="642406" y="2109848"/>
              <a:ext cx="0" cy="2433577"/>
            </a:xfrm>
            <a:prstGeom prst="line">
              <a:avLst/>
            </a:prstGeom>
            <a:ln w="3175">
              <a:solidFill>
                <a:schemeClr val="bg1"/>
              </a:solidFill>
              <a:tailEnd type="oval"/>
            </a:ln>
          </p:spPr>
          <p:style>
            <a:lnRef idx="1">
              <a:schemeClr val="accent1"/>
            </a:lnRef>
            <a:fillRef idx="0">
              <a:schemeClr val="accent1"/>
            </a:fillRef>
            <a:effectRef idx="0">
              <a:schemeClr val="accent1"/>
            </a:effectRef>
            <a:fontRef idx="minor">
              <a:schemeClr val="tx1"/>
            </a:fontRef>
          </p:style>
        </p:cxnSp>
        <p:grpSp>
          <p:nvGrpSpPr>
            <p:cNvPr id="75" name="组合 66"/>
            <p:cNvGrpSpPr/>
            <p:nvPr/>
          </p:nvGrpSpPr>
          <p:grpSpPr>
            <a:xfrm>
              <a:off x="2494491" y="2043826"/>
              <a:ext cx="2031325" cy="793487"/>
              <a:chOff x="3175092" y="2205751"/>
              <a:chExt cx="2031325" cy="793487"/>
            </a:xfrm>
          </p:grpSpPr>
          <p:sp>
            <p:nvSpPr>
              <p:cNvPr id="97" name="Rectangle 24"/>
              <p:cNvSpPr>
                <a:spLocks noChangeArrowheads="1"/>
              </p:cNvSpPr>
              <p:nvPr/>
            </p:nvSpPr>
            <p:spPr bwMode="auto">
              <a:xfrm>
                <a:off x="3175092" y="2205751"/>
                <a:ext cx="2031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80604020202020204" pitchFamily="34" charset="0"/>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多段直线加速器总长</a:t>
                </a:r>
                <a:endPar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98" name="文本框 14"/>
              <p:cNvSpPr txBox="1"/>
              <p:nvPr/>
            </p:nvSpPr>
            <p:spPr>
              <a:xfrm>
                <a:off x="3175092" y="2427478"/>
                <a:ext cx="1701712" cy="571760"/>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550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endPar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grpSp>
        <p:cxnSp>
          <p:nvCxnSpPr>
            <p:cNvPr id="76" name="直接连接符 15"/>
            <p:cNvCxnSpPr/>
            <p:nvPr/>
          </p:nvCxnSpPr>
          <p:spPr>
            <a:xfrm>
              <a:off x="2494491" y="2109848"/>
              <a:ext cx="0" cy="1919227"/>
            </a:xfrm>
            <a:prstGeom prst="line">
              <a:avLst/>
            </a:prstGeom>
            <a:ln w="3175">
              <a:solidFill>
                <a:schemeClr val="bg1"/>
              </a:solidFill>
              <a:tailEnd type="oval"/>
            </a:ln>
          </p:spPr>
          <p:style>
            <a:lnRef idx="1">
              <a:schemeClr val="accent1"/>
            </a:lnRef>
            <a:fillRef idx="0">
              <a:schemeClr val="accent1"/>
            </a:fillRef>
            <a:effectRef idx="0">
              <a:schemeClr val="accent1"/>
            </a:effectRef>
            <a:fontRef idx="minor">
              <a:schemeClr val="tx1"/>
            </a:fontRef>
          </p:style>
        </p:cxnSp>
        <p:grpSp>
          <p:nvGrpSpPr>
            <p:cNvPr id="77" name="组合 67"/>
            <p:cNvGrpSpPr/>
            <p:nvPr/>
          </p:nvGrpSpPr>
          <p:grpSpPr>
            <a:xfrm>
              <a:off x="4958304" y="4132797"/>
              <a:ext cx="1826142" cy="793487"/>
              <a:chOff x="4958304" y="4132797"/>
              <a:chExt cx="1826142" cy="793487"/>
            </a:xfrm>
          </p:grpSpPr>
          <p:sp>
            <p:nvSpPr>
              <p:cNvPr id="95" name="Rectangle 24"/>
              <p:cNvSpPr>
                <a:spLocks noChangeArrowheads="1"/>
              </p:cNvSpPr>
              <p:nvPr/>
            </p:nvSpPr>
            <p:spPr bwMode="auto">
              <a:xfrm>
                <a:off x="4958304" y="4132797"/>
                <a:ext cx="1826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正负电子双对撞环</a:t>
                </a:r>
                <a:endParaRPr kumimoji="0" lang="zh-CN" altLang="en-US" sz="16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96" name="文本框 18"/>
              <p:cNvSpPr txBox="1"/>
              <p:nvPr/>
            </p:nvSpPr>
            <p:spPr>
              <a:xfrm>
                <a:off x="5082734" y="4354524"/>
                <a:ext cx="1701712" cy="571760"/>
              </a:xfrm>
              <a:prstGeom prst="rect">
                <a:avLst/>
              </a:prstGeom>
              <a:noFill/>
            </p:spPr>
            <p:txBody>
              <a:bodyPr wrap="square" rtlCol="0">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860</a:t>
                </a: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米</a:t>
                </a:r>
                <a:endPar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grpSp>
        <p:cxnSp>
          <p:nvCxnSpPr>
            <p:cNvPr id="78" name="直接连接符 19"/>
            <p:cNvCxnSpPr/>
            <p:nvPr/>
          </p:nvCxnSpPr>
          <p:spPr>
            <a:xfrm>
              <a:off x="6784446" y="3483429"/>
              <a:ext cx="0" cy="1334863"/>
            </a:xfrm>
            <a:prstGeom prst="line">
              <a:avLst/>
            </a:prstGeom>
            <a:ln w="3175">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79" name="椭圆 20"/>
            <p:cNvSpPr/>
            <p:nvPr/>
          </p:nvSpPr>
          <p:spPr>
            <a:xfrm>
              <a:off x="6750453" y="2155019"/>
              <a:ext cx="620468" cy="620466"/>
            </a:xfrm>
            <a:prstGeom prst="ellipse">
              <a:avLst/>
            </a:prstGeom>
            <a:gradFill flip="none" rotWithShape="1">
              <a:gsLst>
                <a:gs pos="30000">
                  <a:srgbClr val="093B77">
                    <a:alpha val="0"/>
                  </a:srgbClr>
                </a:gs>
                <a:gs pos="67000">
                  <a:srgbClr val="216FB7"/>
                </a:gs>
              </a:gsLst>
              <a:path path="circle">
                <a:fillToRect l="50000" t="50000" r="50000" b="50000"/>
              </a:path>
              <a:tileRect/>
            </a:grad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80" name="组合 69"/>
            <p:cNvGrpSpPr/>
            <p:nvPr/>
          </p:nvGrpSpPr>
          <p:grpSpPr>
            <a:xfrm>
              <a:off x="7060687" y="961860"/>
              <a:ext cx="3193833" cy="2013484"/>
              <a:chOff x="7060687" y="961860"/>
              <a:chExt cx="3193833" cy="2013484"/>
            </a:xfrm>
          </p:grpSpPr>
          <p:cxnSp>
            <p:nvCxnSpPr>
              <p:cNvPr id="93" name="直接连接符 31"/>
              <p:cNvCxnSpPr>
                <a:stCxn id="79" idx="4"/>
                <a:endCxn id="82" idx="4"/>
              </p:cNvCxnSpPr>
              <p:nvPr/>
            </p:nvCxnSpPr>
            <p:spPr>
              <a:xfrm>
                <a:off x="7060687" y="2775485"/>
                <a:ext cx="3193833" cy="199859"/>
              </a:xfrm>
              <a:prstGeom prst="line">
                <a:avLst/>
              </a:prstGeom>
              <a:no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cxnSp>
          <p:cxnSp>
            <p:nvCxnSpPr>
              <p:cNvPr id="94" name="直接连接符 32"/>
              <p:cNvCxnSpPr>
                <a:stCxn id="79" idx="0"/>
              </p:cNvCxnSpPr>
              <p:nvPr/>
            </p:nvCxnSpPr>
            <p:spPr>
              <a:xfrm flipV="1">
                <a:off x="7060687" y="961860"/>
                <a:ext cx="2894143" cy="1193159"/>
              </a:xfrm>
              <a:prstGeom prst="line">
                <a:avLst/>
              </a:prstGeom>
              <a:no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cxnSp>
        </p:grpSp>
        <p:grpSp>
          <p:nvGrpSpPr>
            <p:cNvPr id="81" name="组合 68"/>
            <p:cNvGrpSpPr/>
            <p:nvPr/>
          </p:nvGrpSpPr>
          <p:grpSpPr>
            <a:xfrm>
              <a:off x="8863639" y="940372"/>
              <a:ext cx="3044541" cy="2034972"/>
              <a:chOff x="9310449" y="2018095"/>
              <a:chExt cx="1503828" cy="1005159"/>
            </a:xfrm>
          </p:grpSpPr>
          <p:sp>
            <p:nvSpPr>
              <p:cNvPr id="82" name="椭圆 21"/>
              <p:cNvSpPr/>
              <p:nvPr/>
            </p:nvSpPr>
            <p:spPr>
              <a:xfrm>
                <a:off x="9484416" y="2018095"/>
                <a:ext cx="1026096" cy="1005159"/>
              </a:xfrm>
              <a:prstGeom prst="ellipse">
                <a:avLst/>
              </a:prstGeom>
              <a:solidFill>
                <a:srgbClr val="093B77"/>
              </a:solidFill>
              <a:ln w="12700">
                <a:solidFill>
                  <a:schemeClr val="bg1"/>
                </a:solidFill>
                <a:prstDash val="lg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nvGrpSpPr>
              <p:cNvPr id="83" name="组合 22"/>
              <p:cNvGrpSpPr/>
              <p:nvPr/>
            </p:nvGrpSpPr>
            <p:grpSpPr>
              <a:xfrm>
                <a:off x="9310449" y="2085565"/>
                <a:ext cx="1503828" cy="804975"/>
                <a:chOff x="8748136" y="1142471"/>
                <a:chExt cx="2999047" cy="1605340"/>
              </a:xfrm>
            </p:grpSpPr>
            <p:pic>
              <p:nvPicPr>
                <p:cNvPr id="85"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1021" y="1142471"/>
                  <a:ext cx="2313285" cy="1605340"/>
                </a:xfrm>
                <a:prstGeom prst="rect">
                  <a:avLst/>
                </a:prstGeom>
              </p:spPr>
            </p:pic>
            <p:grpSp>
              <p:nvGrpSpPr>
                <p:cNvPr id="86" name="组合 24"/>
                <p:cNvGrpSpPr/>
                <p:nvPr/>
              </p:nvGrpSpPr>
              <p:grpSpPr>
                <a:xfrm>
                  <a:off x="8748136" y="1308460"/>
                  <a:ext cx="2999047" cy="1135869"/>
                  <a:chOff x="8925142" y="1884105"/>
                  <a:chExt cx="2999047" cy="1135869"/>
                </a:xfrm>
              </p:grpSpPr>
              <p:grpSp>
                <p:nvGrpSpPr>
                  <p:cNvPr id="87" name="组合 25"/>
                  <p:cNvGrpSpPr/>
                  <p:nvPr/>
                </p:nvGrpSpPr>
                <p:grpSpPr>
                  <a:xfrm>
                    <a:off x="8925142" y="1884105"/>
                    <a:ext cx="2999047" cy="1135869"/>
                    <a:chOff x="2652553" y="1211955"/>
                    <a:chExt cx="3878546" cy="1468972"/>
                  </a:xfrm>
                </p:grpSpPr>
                <p:sp>
                  <p:nvSpPr>
                    <p:cNvPr id="91" name="图形 125"/>
                    <p:cNvSpPr/>
                    <p:nvPr/>
                  </p:nvSpPr>
                  <p:spPr>
                    <a:xfrm rot="20992911">
                      <a:off x="2652553" y="1618765"/>
                      <a:ext cx="1774884" cy="1062162"/>
                    </a:xfrm>
                    <a:custGeom>
                      <a:avLst/>
                      <a:gdLst>
                        <a:gd name="connsiteX0" fmla="*/ 1762125 w 1762125"/>
                        <a:gd name="connsiteY0" fmla="*/ 242888 h 485775"/>
                        <a:gd name="connsiteX1" fmla="*/ 1508760 w 1762125"/>
                        <a:gd name="connsiteY1" fmla="*/ 158115 h 485775"/>
                        <a:gd name="connsiteX2" fmla="*/ 1549718 w 1762125"/>
                        <a:gd name="connsiteY2" fmla="*/ 207645 h 485775"/>
                        <a:gd name="connsiteX3" fmla="*/ 0 w 1762125"/>
                        <a:gd name="connsiteY3" fmla="*/ 0 h 485775"/>
                        <a:gd name="connsiteX4" fmla="*/ 0 w 1762125"/>
                        <a:gd name="connsiteY4" fmla="*/ 485775 h 485775"/>
                        <a:gd name="connsiteX5" fmla="*/ 1549718 w 1762125"/>
                        <a:gd name="connsiteY5" fmla="*/ 278130 h 485775"/>
                        <a:gd name="connsiteX6" fmla="*/ 1508760 w 1762125"/>
                        <a:gd name="connsiteY6" fmla="*/ 327660 h 485775"/>
                        <a:gd name="connsiteX7" fmla="*/ 1762125 w 1762125"/>
                        <a:gd name="connsiteY7"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125" h="485775">
                          <a:moveTo>
                            <a:pt x="1762125" y="242888"/>
                          </a:moveTo>
                          <a:lnTo>
                            <a:pt x="1508760" y="158115"/>
                          </a:lnTo>
                          <a:lnTo>
                            <a:pt x="1549718" y="207645"/>
                          </a:lnTo>
                          <a:cubicBezTo>
                            <a:pt x="418148" y="202883"/>
                            <a:pt x="0" y="0"/>
                            <a:pt x="0" y="0"/>
                          </a:cubicBezTo>
                          <a:lnTo>
                            <a:pt x="0" y="485775"/>
                          </a:lnTo>
                          <a:cubicBezTo>
                            <a:pt x="0" y="485775"/>
                            <a:pt x="418148" y="282893"/>
                            <a:pt x="1549718" y="278130"/>
                          </a:cubicBezTo>
                          <a:lnTo>
                            <a:pt x="1508760" y="327660"/>
                          </a:lnTo>
                          <a:lnTo>
                            <a:pt x="1762125" y="242888"/>
                          </a:lnTo>
                          <a:close/>
                        </a:path>
                      </a:pathLst>
                    </a:custGeom>
                    <a:gradFill>
                      <a:gsLst>
                        <a:gs pos="28000">
                          <a:srgbClr val="266FB7">
                            <a:alpha val="0"/>
                          </a:srgbClr>
                        </a:gs>
                        <a:gs pos="100000">
                          <a:srgbClr val="266FB7"/>
                        </a:gs>
                        <a:gs pos="70000">
                          <a:srgbClr val="266FB7"/>
                        </a:gs>
                      </a:gsLst>
                      <a:lin ang="0" scaled="0"/>
                    </a:gradFill>
                    <a:ln w="9525" cap="flat">
                      <a:noFill/>
                      <a:prstDash val="solid"/>
                      <a:miter/>
                    </a:ln>
                    <a:effectLst>
                      <a:outerShdw blurRad="215900" dist="12700" dir="2700000" algn="tl" rotWithShape="0">
                        <a:schemeClr val="bg1"/>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sp>
                  <p:nvSpPr>
                    <p:cNvPr id="92" name="图形 125"/>
                    <p:cNvSpPr/>
                    <p:nvPr/>
                  </p:nvSpPr>
                  <p:spPr>
                    <a:xfrm rot="20992911" flipH="1" flipV="1">
                      <a:off x="4756214" y="1211955"/>
                      <a:ext cx="1774885" cy="1062163"/>
                    </a:xfrm>
                    <a:custGeom>
                      <a:avLst/>
                      <a:gdLst>
                        <a:gd name="connsiteX0" fmla="*/ 1762125 w 1762125"/>
                        <a:gd name="connsiteY0" fmla="*/ 242888 h 485775"/>
                        <a:gd name="connsiteX1" fmla="*/ 1508760 w 1762125"/>
                        <a:gd name="connsiteY1" fmla="*/ 158115 h 485775"/>
                        <a:gd name="connsiteX2" fmla="*/ 1549718 w 1762125"/>
                        <a:gd name="connsiteY2" fmla="*/ 207645 h 485775"/>
                        <a:gd name="connsiteX3" fmla="*/ 0 w 1762125"/>
                        <a:gd name="connsiteY3" fmla="*/ 0 h 485775"/>
                        <a:gd name="connsiteX4" fmla="*/ 0 w 1762125"/>
                        <a:gd name="connsiteY4" fmla="*/ 485775 h 485775"/>
                        <a:gd name="connsiteX5" fmla="*/ 1549718 w 1762125"/>
                        <a:gd name="connsiteY5" fmla="*/ 278130 h 485775"/>
                        <a:gd name="connsiteX6" fmla="*/ 1508760 w 1762125"/>
                        <a:gd name="connsiteY6" fmla="*/ 327660 h 485775"/>
                        <a:gd name="connsiteX7" fmla="*/ 1762125 w 1762125"/>
                        <a:gd name="connsiteY7" fmla="*/ 242888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2125" h="485775">
                          <a:moveTo>
                            <a:pt x="1762125" y="242888"/>
                          </a:moveTo>
                          <a:lnTo>
                            <a:pt x="1508760" y="158115"/>
                          </a:lnTo>
                          <a:lnTo>
                            <a:pt x="1549718" y="207645"/>
                          </a:lnTo>
                          <a:cubicBezTo>
                            <a:pt x="418148" y="202883"/>
                            <a:pt x="0" y="0"/>
                            <a:pt x="0" y="0"/>
                          </a:cubicBezTo>
                          <a:lnTo>
                            <a:pt x="0" y="485775"/>
                          </a:lnTo>
                          <a:cubicBezTo>
                            <a:pt x="0" y="485775"/>
                            <a:pt x="418148" y="282893"/>
                            <a:pt x="1549718" y="278130"/>
                          </a:cubicBezTo>
                          <a:lnTo>
                            <a:pt x="1508760" y="327660"/>
                          </a:lnTo>
                          <a:lnTo>
                            <a:pt x="1762125" y="242888"/>
                          </a:lnTo>
                          <a:close/>
                        </a:path>
                      </a:pathLst>
                    </a:custGeom>
                    <a:gradFill>
                      <a:gsLst>
                        <a:gs pos="28000">
                          <a:srgbClr val="266FB7">
                            <a:alpha val="0"/>
                          </a:srgbClr>
                        </a:gs>
                        <a:gs pos="100000">
                          <a:srgbClr val="266FB7"/>
                        </a:gs>
                        <a:gs pos="70000">
                          <a:srgbClr val="266FB7"/>
                        </a:gs>
                      </a:gsLst>
                      <a:lin ang="0" scaled="0"/>
                    </a:gradFill>
                    <a:ln w="9525" cap="flat">
                      <a:noFill/>
                      <a:prstDash val="solid"/>
                      <a:miter/>
                    </a:ln>
                    <a:effectLst>
                      <a:outerShdw blurRad="215900" dist="12700" dir="2700000" algn="tl" rotWithShape="0">
                        <a:schemeClr val="bg1"/>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endParaRPr>
                    </a:p>
                  </p:txBody>
                </p:sp>
              </p:grpSp>
              <p:grpSp>
                <p:nvGrpSpPr>
                  <p:cNvPr id="88" name="组合 26"/>
                  <p:cNvGrpSpPr/>
                  <p:nvPr/>
                </p:nvGrpSpPr>
                <p:grpSpPr>
                  <a:xfrm>
                    <a:off x="9893738" y="2306448"/>
                    <a:ext cx="1047285" cy="311911"/>
                    <a:chOff x="1898035" y="-34237964"/>
                    <a:chExt cx="35171611" cy="10475035"/>
                  </a:xfrm>
                </p:grpSpPr>
                <p:pic>
                  <p:nvPicPr>
                    <p:cNvPr id="89"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8035" y="-28005303"/>
                      <a:ext cx="4242406" cy="4242374"/>
                    </a:xfrm>
                    <a:prstGeom prst="rect">
                      <a:avLst/>
                    </a:prstGeom>
                    <a:effectLst>
                      <a:glow rad="63500">
                        <a:schemeClr val="bg1">
                          <a:alpha val="40000"/>
                        </a:schemeClr>
                      </a:glow>
                      <a:outerShdw blurRad="63500" sx="102000" sy="102000" algn="ctr" rotWithShape="0">
                        <a:schemeClr val="bg1"/>
                      </a:outerShdw>
                    </a:effectLst>
                  </p:spPr>
                </p:pic>
                <p:pic>
                  <p:nvPicPr>
                    <p:cNvPr id="90"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27240" y="-34237964"/>
                      <a:ext cx="4242406" cy="4242376"/>
                    </a:xfrm>
                    <a:prstGeom prst="rect">
                      <a:avLst/>
                    </a:prstGeom>
                    <a:effectLst>
                      <a:glow rad="63500">
                        <a:schemeClr val="bg1">
                          <a:alpha val="40000"/>
                        </a:schemeClr>
                      </a:glow>
                      <a:outerShdw blurRad="63500" sx="102000" sy="102000" algn="ctr" rotWithShape="0">
                        <a:schemeClr val="bg1"/>
                      </a:outerShdw>
                    </a:effectLst>
                  </p:spPr>
                </p:pic>
              </p:grpSp>
            </p:grpSp>
          </p:grpSp>
          <p:sp>
            <p:nvSpPr>
              <p:cNvPr id="84" name="Rectangle 24"/>
              <p:cNvSpPr>
                <a:spLocks noChangeArrowheads="1"/>
              </p:cNvSpPr>
              <p:nvPr/>
            </p:nvSpPr>
            <p:spPr bwMode="auto">
              <a:xfrm>
                <a:off x="9795204" y="2821321"/>
                <a:ext cx="699310" cy="167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8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8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8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defTabSz="457200" eaLnBrk="0" fontAlgn="base" hangingPunct="0">
                  <a:spcBef>
                    <a:spcPct val="20000"/>
                  </a:spcBef>
                  <a:spcAft>
                    <a:spcPct val="0"/>
                  </a:spcAft>
                  <a:buFont typeface="Arial" panose="0208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rPr>
                  <a:t>粒子探测谱仪</a:t>
                </a:r>
                <a:endParaRPr kumimoji="0" lang="en-US" altLang="zh-CN"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grpSp>
        <p:nvGrpSpPr>
          <p:cNvPr id="101" name="组合 52"/>
          <p:cNvGrpSpPr>
            <a:grpSpLocks noChangeAspect="1"/>
          </p:cNvGrpSpPr>
          <p:nvPr/>
        </p:nvGrpSpPr>
        <p:grpSpPr>
          <a:xfrm>
            <a:off x="7492575" y="2952150"/>
            <a:ext cx="4521263" cy="2297930"/>
            <a:chOff x="9445525" y="3983834"/>
            <a:chExt cx="2180143" cy="1108058"/>
          </a:xfrm>
        </p:grpSpPr>
        <p:pic>
          <p:nvPicPr>
            <p:cNvPr id="102" name="图片 3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9735229" y="3983834"/>
              <a:ext cx="1501288" cy="1108058"/>
            </a:xfrm>
            <a:prstGeom prst="rect">
              <a:avLst/>
            </a:prstGeom>
          </p:spPr>
        </p:pic>
        <p:grpSp>
          <p:nvGrpSpPr>
            <p:cNvPr id="103" name="组合 39"/>
            <p:cNvGrpSpPr/>
            <p:nvPr/>
          </p:nvGrpSpPr>
          <p:grpSpPr>
            <a:xfrm>
              <a:off x="9445525" y="4248964"/>
              <a:ext cx="2180143" cy="594337"/>
              <a:chOff x="-769689" y="2690659"/>
              <a:chExt cx="4685379" cy="1277302"/>
            </a:xfrm>
          </p:grpSpPr>
          <p:sp>
            <p:nvSpPr>
              <p:cNvPr id="104" name="文本框 40"/>
              <p:cNvSpPr txBox="1"/>
              <p:nvPr/>
            </p:nvSpPr>
            <p:spPr>
              <a:xfrm>
                <a:off x="-769689" y="2690659"/>
                <a:ext cx="616634" cy="3508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夸克</a:t>
                </a:r>
                <a:endParaRPr kumimoji="0" lang="zh-CN"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sp>
            <p:nvSpPr>
              <p:cNvPr id="105" name="文本框 41"/>
              <p:cNvSpPr txBox="1"/>
              <p:nvPr/>
            </p:nvSpPr>
            <p:spPr>
              <a:xfrm>
                <a:off x="3086424" y="2873631"/>
                <a:ext cx="829266" cy="3508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传播子</a:t>
                </a:r>
                <a:endPar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sp>
            <p:nvSpPr>
              <p:cNvPr id="106" name="文本框 42"/>
              <p:cNvSpPr txBox="1"/>
              <p:nvPr/>
            </p:nvSpPr>
            <p:spPr>
              <a:xfrm>
                <a:off x="-766702" y="3617116"/>
                <a:ext cx="616634" cy="35084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rPr>
                  <a:t>轻子</a:t>
                </a:r>
                <a:endParaRPr kumimoji="0" lang="zh-CN" alt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sym typeface="+mn-ea"/>
                </a:endParaRPr>
              </a:p>
            </p:txBody>
          </p:sp>
        </p:grpSp>
      </p:grpSp>
      <p:grpSp>
        <p:nvGrpSpPr>
          <p:cNvPr id="107" name="Group 106"/>
          <p:cNvGrpSpPr/>
          <p:nvPr/>
        </p:nvGrpSpPr>
        <p:grpSpPr>
          <a:xfrm>
            <a:off x="8410026" y="2769449"/>
            <a:ext cx="1175361" cy="2039210"/>
            <a:chOff x="8800872" y="3370892"/>
            <a:chExt cx="771797" cy="1435543"/>
          </a:xfrm>
        </p:grpSpPr>
        <p:grpSp>
          <p:nvGrpSpPr>
            <p:cNvPr id="108" name="组合 6"/>
            <p:cNvGrpSpPr>
              <a:grpSpLocks noChangeAspect="1"/>
            </p:cNvGrpSpPr>
            <p:nvPr/>
          </p:nvGrpSpPr>
          <p:grpSpPr>
            <a:xfrm>
              <a:off x="8800872" y="3370892"/>
              <a:ext cx="481666" cy="487472"/>
              <a:chOff x="10138713" y="4272065"/>
              <a:chExt cx="132640" cy="134239"/>
            </a:xfrm>
          </p:grpSpPr>
          <p:pic>
            <p:nvPicPr>
              <p:cNvPr id="112" name="图片 5"/>
              <p:cNvPicPr>
                <a:picLocks noChangeAspect="1"/>
              </p:cNvPicPr>
              <p:nvPr/>
            </p:nvPicPr>
            <p:blipFill>
              <a:blip r:embed="rId8" cstate="print">
                <a:extLst>
                  <a:ext uri="{28A0092B-C50C-407E-A947-70E740481C1C}">
                    <a14:useLocalDpi xmlns:a14="http://schemas.microsoft.com/office/drawing/2010/main" val="0"/>
                  </a:ext>
                </a:extLst>
              </a:blip>
              <a:srcRect l="13707" r="72848" b="82640"/>
              <a:stretch>
                <a:fillRect/>
              </a:stretch>
            </p:blipFill>
            <p:spPr>
              <a:xfrm>
                <a:off x="10138714" y="4279902"/>
                <a:ext cx="132639" cy="126402"/>
              </a:xfrm>
              <a:custGeom>
                <a:avLst/>
                <a:gdLst>
                  <a:gd name="connsiteX0" fmla="*/ 0 w 132639"/>
                  <a:gd name="connsiteY0" fmla="*/ 0 h 126402"/>
                  <a:gd name="connsiteX1" fmla="*/ 132639 w 132639"/>
                  <a:gd name="connsiteY1" fmla="*/ 0 h 126402"/>
                  <a:gd name="connsiteX2" fmla="*/ 132639 w 132639"/>
                  <a:gd name="connsiteY2" fmla="*/ 126402 h 126402"/>
                  <a:gd name="connsiteX3" fmla="*/ 0 w 132639"/>
                  <a:gd name="connsiteY3" fmla="*/ 126402 h 126402"/>
                </a:gdLst>
                <a:ahLst/>
                <a:cxnLst>
                  <a:cxn ang="0">
                    <a:pos x="connsiteX0" y="connsiteY0"/>
                  </a:cxn>
                  <a:cxn ang="0">
                    <a:pos x="connsiteX1" y="connsiteY1"/>
                  </a:cxn>
                  <a:cxn ang="0">
                    <a:pos x="connsiteX2" y="connsiteY2"/>
                  </a:cxn>
                  <a:cxn ang="0">
                    <a:pos x="connsiteX3" y="connsiteY3"/>
                  </a:cxn>
                </a:cxnLst>
                <a:rect l="l" t="t" r="r" b="b"/>
                <a:pathLst>
                  <a:path w="132639" h="126402">
                    <a:moveTo>
                      <a:pt x="0" y="0"/>
                    </a:moveTo>
                    <a:lnTo>
                      <a:pt x="132639" y="0"/>
                    </a:lnTo>
                    <a:lnTo>
                      <a:pt x="132639" y="126402"/>
                    </a:lnTo>
                    <a:lnTo>
                      <a:pt x="0" y="126402"/>
                    </a:lnTo>
                    <a:close/>
                  </a:path>
                </a:pathLst>
              </a:custGeom>
            </p:spPr>
          </p:pic>
          <p:sp>
            <p:nvSpPr>
              <p:cNvPr id="113" name="矩形 36"/>
              <p:cNvSpPr/>
              <p:nvPr/>
            </p:nvSpPr>
            <p:spPr>
              <a:xfrm>
                <a:off x="10138713" y="4272065"/>
                <a:ext cx="132639" cy="134239"/>
              </a:xfrm>
              <a:prstGeom prst="rect">
                <a:avLst/>
              </a:prstGeom>
              <a:solidFill>
                <a:srgbClr val="31FFFF">
                  <a:alpha val="10000"/>
                </a:srgbClr>
              </a:solidFill>
              <a:ln w="12700">
                <a:solidFill>
                  <a:srgbClr val="31FFFF"/>
                </a:solidFill>
              </a:ln>
              <a:effectLst>
                <a:glow rad="63500">
                  <a:srgbClr val="31F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nvGrpSpPr>
            <p:cNvPr id="109" name="组合 34"/>
            <p:cNvGrpSpPr>
              <a:grpSpLocks noChangeAspect="1"/>
            </p:cNvGrpSpPr>
            <p:nvPr/>
          </p:nvGrpSpPr>
          <p:grpSpPr>
            <a:xfrm>
              <a:off x="9091008" y="4318964"/>
              <a:ext cx="481661" cy="487471"/>
              <a:chOff x="10274555" y="4731408"/>
              <a:chExt cx="132640" cy="134240"/>
            </a:xfrm>
          </p:grpSpPr>
          <p:pic>
            <p:nvPicPr>
              <p:cNvPr id="110" name="图片 12"/>
              <p:cNvPicPr>
                <a:picLocks noChangeAspect="1"/>
              </p:cNvPicPr>
              <p:nvPr/>
            </p:nvPicPr>
            <p:blipFill>
              <a:blip r:embed="rId8" cstate="print">
                <a:extLst>
                  <a:ext uri="{28A0092B-C50C-407E-A947-70E740481C1C}">
                    <a14:useLocalDpi xmlns:a14="http://schemas.microsoft.com/office/drawing/2010/main" val="0"/>
                  </a:ext>
                </a:extLst>
              </a:blip>
              <a:srcRect l="27477" t="62008" r="59079" b="19556"/>
              <a:stretch>
                <a:fillRect/>
              </a:stretch>
            </p:blipFill>
            <p:spPr>
              <a:xfrm>
                <a:off x="10274556" y="4731409"/>
                <a:ext cx="132639" cy="134239"/>
              </a:xfrm>
              <a:custGeom>
                <a:avLst/>
                <a:gdLst>
                  <a:gd name="connsiteX0" fmla="*/ 0 w 132639"/>
                  <a:gd name="connsiteY0" fmla="*/ 0 h 134239"/>
                  <a:gd name="connsiteX1" fmla="*/ 132639 w 132639"/>
                  <a:gd name="connsiteY1" fmla="*/ 0 h 134239"/>
                  <a:gd name="connsiteX2" fmla="*/ 132639 w 132639"/>
                  <a:gd name="connsiteY2" fmla="*/ 134239 h 134239"/>
                  <a:gd name="connsiteX3" fmla="*/ 0 w 132639"/>
                  <a:gd name="connsiteY3" fmla="*/ 134239 h 134239"/>
                </a:gdLst>
                <a:ahLst/>
                <a:cxnLst>
                  <a:cxn ang="0">
                    <a:pos x="connsiteX0" y="connsiteY0"/>
                  </a:cxn>
                  <a:cxn ang="0">
                    <a:pos x="connsiteX1" y="connsiteY1"/>
                  </a:cxn>
                  <a:cxn ang="0">
                    <a:pos x="connsiteX2" y="connsiteY2"/>
                  </a:cxn>
                  <a:cxn ang="0">
                    <a:pos x="connsiteX3" y="connsiteY3"/>
                  </a:cxn>
                </a:cxnLst>
                <a:rect l="l" t="t" r="r" b="b"/>
                <a:pathLst>
                  <a:path w="132639" h="134239">
                    <a:moveTo>
                      <a:pt x="0" y="0"/>
                    </a:moveTo>
                    <a:lnTo>
                      <a:pt x="132639" y="0"/>
                    </a:lnTo>
                    <a:lnTo>
                      <a:pt x="132639" y="134239"/>
                    </a:lnTo>
                    <a:lnTo>
                      <a:pt x="0" y="134239"/>
                    </a:lnTo>
                    <a:close/>
                  </a:path>
                </a:pathLst>
              </a:custGeom>
            </p:spPr>
          </p:pic>
          <p:sp>
            <p:nvSpPr>
              <p:cNvPr id="111" name="矩形 37"/>
              <p:cNvSpPr/>
              <p:nvPr/>
            </p:nvSpPr>
            <p:spPr>
              <a:xfrm>
                <a:off x="10274555" y="4731408"/>
                <a:ext cx="132639" cy="134239"/>
              </a:xfrm>
              <a:prstGeom prst="rect">
                <a:avLst/>
              </a:prstGeom>
              <a:solidFill>
                <a:srgbClr val="31FFFF">
                  <a:alpha val="10000"/>
                </a:srgbClr>
              </a:solidFill>
              <a:ln w="12700">
                <a:solidFill>
                  <a:srgbClr val="31FFFF"/>
                </a:solidFill>
              </a:ln>
              <a:effectLst>
                <a:glow rad="63500">
                  <a:srgbClr val="31F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grpSp>
      </p:grpSp>
      <p:sp>
        <p:nvSpPr>
          <p:cNvPr id="123" name="文本框 43"/>
          <p:cNvSpPr txBox="1"/>
          <p:nvPr/>
        </p:nvSpPr>
        <p:spPr>
          <a:xfrm>
            <a:off x="679538" y="1059658"/>
            <a:ext cx="6470914" cy="405624"/>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31FFFF"/>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前瞻引领型</a:t>
            </a:r>
            <a:r>
              <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第三代</a:t>
            </a:r>
            <a:r>
              <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正负电子对撞机实验装置</a:t>
            </a:r>
            <a:endParaRPr kumimoji="0" lang="en-US" altLang="zh-CN"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white">
                    <a:alpha val="50000"/>
                  </a:prstClr>
                </a:solidFill>
                <a:effectLst/>
                <a:uLnTx/>
                <a:uFillTx/>
                <a:latin typeface="Microsoft YaHei" panose="020B0503020204020204" pitchFamily="34" charset="-122"/>
                <a:ea typeface="Microsoft YaHei" panose="020B0503020204020204" pitchFamily="34" charset="-122"/>
              </a:rPr>
            </a:fld>
            <a:endParaRPr kumimoji="0" lang="en-US"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96154" y="2233803"/>
            <a:ext cx="367823" cy="323904"/>
          </a:xfrm>
          <a:prstGeom prst="rect">
            <a:avLst/>
          </a:prstGeom>
        </p:spPr>
      </p:pic>
      <p:grpSp>
        <p:nvGrpSpPr>
          <p:cNvPr id="19" name="Group 18"/>
          <p:cNvGrpSpPr/>
          <p:nvPr/>
        </p:nvGrpSpPr>
        <p:grpSpPr>
          <a:xfrm>
            <a:off x="-18602" y="5322219"/>
            <a:ext cx="11665580" cy="1101259"/>
            <a:chOff x="-18602" y="5322219"/>
            <a:chExt cx="11665580" cy="1101259"/>
          </a:xfrm>
        </p:grpSpPr>
        <p:sp>
          <p:nvSpPr>
            <p:cNvPr id="7" name="六边形 44"/>
            <p:cNvSpPr/>
            <p:nvPr/>
          </p:nvSpPr>
          <p:spPr>
            <a:xfrm>
              <a:off x="-18602" y="5322219"/>
              <a:ext cx="11665580" cy="1101259"/>
            </a:xfrm>
            <a:prstGeom prst="hexagon">
              <a:avLst>
                <a:gd name="adj" fmla="val 0"/>
                <a:gd name="vf" fmla="val 115470"/>
              </a:avLst>
            </a:prstGeom>
            <a:gradFill>
              <a:gsLst>
                <a:gs pos="0">
                  <a:srgbClr val="093B77">
                    <a:alpha val="0"/>
                  </a:srgbClr>
                </a:gs>
                <a:gs pos="85000">
                  <a:srgbClr val="1F69AD"/>
                </a:gs>
                <a:gs pos="15000">
                  <a:srgbClr val="216FB7"/>
                </a:gs>
                <a:gs pos="100000">
                  <a:srgbClr val="093B77">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1200" cap="none" spc="0" normalizeH="0" baseline="0" noProof="0" dirty="0">
                <a:ln>
                  <a:noFill/>
                </a:ln>
                <a:solidFill>
                  <a:prstClr val="white"/>
                </a:solidFill>
                <a:effectLst/>
                <a:uLnTx/>
                <a:uFillTx/>
                <a:latin typeface="Microsoft YaHei" panose="020B0503020204020204" pitchFamily="34" charset="-122"/>
                <a:ea typeface="Microsoft YaHei" panose="020B0503020204020204" pitchFamily="34" charset="-122"/>
              </a:endParaRPr>
            </a:p>
          </p:txBody>
        </p:sp>
        <p:sp>
          <p:nvSpPr>
            <p:cNvPr id="22" name="文本框 10"/>
            <p:cNvSpPr txBox="1"/>
            <p:nvPr/>
          </p:nvSpPr>
          <p:spPr>
            <a:xfrm>
              <a:off x="6233861" y="5470321"/>
              <a:ext cx="1571636"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超丰富</a:t>
              </a:r>
              <a:endParaRPr kumimoji="0" lang="en-US" altLang="zh-CN"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0" marR="0" lvl="0" indent="0" algn="ctr" defTabSz="0" rtl="0" eaLnBrk="1" fontAlgn="base" latinLnBrk="0" hangingPunct="1">
                <a:lnSpc>
                  <a:spcPct val="120000"/>
                </a:lnSpc>
                <a:spcBef>
                  <a:spcPct val="0"/>
                </a:spcBef>
                <a:spcAft>
                  <a:spcPct val="0"/>
                </a:spcAft>
                <a:buClrTx/>
                <a:buSzTx/>
                <a:buFontTx/>
                <a:buNone/>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rPr>
                <a:t>物理频谱</a:t>
              </a:r>
              <a:endPar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endParaRPr>
            </a:p>
          </p:txBody>
        </p:sp>
        <p:sp>
          <p:nvSpPr>
            <p:cNvPr id="23" name="文本框 19"/>
            <p:cNvSpPr txBox="1"/>
            <p:nvPr/>
          </p:nvSpPr>
          <p:spPr>
            <a:xfrm>
              <a:off x="642406" y="5459906"/>
              <a:ext cx="2376946"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超高亮度</a:t>
              </a:r>
              <a:endPar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超宽连续可调能区</a:t>
              </a:r>
              <a:endPar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endParaRPr>
            </a:p>
          </p:txBody>
        </p:sp>
        <p:sp>
          <p:nvSpPr>
            <p:cNvPr id="24" name="文本框 23"/>
            <p:cNvSpPr txBox="1"/>
            <p:nvPr/>
          </p:nvSpPr>
          <p:spPr>
            <a:xfrm>
              <a:off x="3182215" y="5464009"/>
              <a:ext cx="2777620"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超高精度、超快响应</a:t>
              </a:r>
              <a:endPar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rPr>
                <a:t>粒子探测与鉴别</a:t>
              </a:r>
              <a:endParaRPr kumimoji="0" lang="zh-CN" altLang="en-US" sz="2000" b="1" i="0" u="none" strike="noStrike" kern="1200" cap="none" spc="0" normalizeH="0" baseline="0" noProof="0" dirty="0">
                <a:ln>
                  <a:noFill/>
                </a:ln>
                <a:solidFill>
                  <a:schemeClr val="bg1"/>
                </a:solidFill>
                <a:effectLst>
                  <a:outerShdw blurRad="50800" dist="50800" dir="5400000" algn="ctr" rotWithShape="0">
                    <a:schemeClr val="tx1"/>
                  </a:outerShdw>
                </a:effectLst>
                <a:uLnTx/>
                <a:uFillTx/>
                <a:latin typeface="Microsoft YaHei" panose="020B0503020204020204" pitchFamily="34" charset="-122"/>
                <a:ea typeface="Microsoft YaHei" panose="020B0503020204020204" pitchFamily="34" charset="-122"/>
                <a:cs typeface="+mn-cs"/>
                <a:sym typeface="Times New Roman" panose="02020603050405020304" pitchFamily="18" charset="0"/>
              </a:endParaRPr>
            </a:p>
          </p:txBody>
        </p:sp>
        <p:cxnSp>
          <p:nvCxnSpPr>
            <p:cNvPr id="12" name="直接连接符 50"/>
            <p:cNvCxnSpPr/>
            <p:nvPr/>
          </p:nvCxnSpPr>
          <p:spPr>
            <a:xfrm>
              <a:off x="3143633" y="5580000"/>
              <a:ext cx="0" cy="584199"/>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51"/>
            <p:cNvCxnSpPr/>
            <p:nvPr/>
          </p:nvCxnSpPr>
          <p:spPr>
            <a:xfrm>
              <a:off x="6076413" y="5580000"/>
              <a:ext cx="0" cy="601446"/>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51"/>
            <p:cNvCxnSpPr/>
            <p:nvPr/>
          </p:nvCxnSpPr>
          <p:spPr>
            <a:xfrm>
              <a:off x="7924655" y="5544000"/>
              <a:ext cx="0" cy="601446"/>
            </a:xfrm>
            <a:prstGeom prst="line">
              <a:avLst/>
            </a:prstGeom>
            <a:ln w="3175">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grpSp>
      <p:sp>
        <p:nvSpPr>
          <p:cNvPr id="4" name="文本框 23"/>
          <p:cNvSpPr txBox="1"/>
          <p:nvPr/>
        </p:nvSpPr>
        <p:spPr>
          <a:xfrm>
            <a:off x="8100213" y="5470321"/>
            <a:ext cx="2777619" cy="799642"/>
          </a:xfrm>
          <a:prstGeom prst="rect">
            <a:avLst/>
          </a:prstGeom>
          <a:noFill/>
        </p:spPr>
        <p:txBody>
          <a:bodyPr wrap="square" rtlCol="0">
            <a:spAutoFit/>
          </a:bodyPr>
          <a:lstStyle/>
          <a:p>
            <a:pPr marL="0" marR="0" lvl="0" indent="0" algn="ctr" defTabSz="0" rtl="0" eaLnBrk="1" fontAlgn="base" latinLnBrk="0" hangingPunct="1">
              <a:lnSpc>
                <a:spcPct val="120000"/>
              </a:lnSpc>
              <a:spcBef>
                <a:spcPct val="0"/>
              </a:spcBef>
              <a:spcAft>
                <a:spcPct val="0"/>
              </a:spcAft>
              <a:buClrTx/>
              <a:buSzTx/>
              <a:buFontTx/>
              <a:buNone/>
              <a:defRPr/>
            </a:pPr>
            <a:r>
              <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rPr>
              <a:t>产生比现有装置高两个量级的粲夸克和陶轻子</a:t>
            </a:r>
            <a:endParaRPr lang="zh-CN" altLang="en-US" sz="2000" b="1" dirty="0">
              <a:solidFill>
                <a:schemeClr val="bg1"/>
              </a:solidFill>
              <a:effectLst>
                <a:outerShdw blurRad="50800" dist="50800" dir="5400000" algn="ctr" rotWithShape="0">
                  <a:schemeClr val="tx1"/>
                </a:outerShdw>
              </a:effectLst>
              <a:latin typeface="Microsoft YaHei" panose="020B0503020204020204" pitchFamily="34" charset="-122"/>
              <a:ea typeface="Microsoft YaHei" panose="020B0503020204020204" pitchFamily="34" charset="-122"/>
              <a:sym typeface="Times New Roman" panose="02020603050405020304" pitchFamily="18" charset="0"/>
            </a:endParaRPr>
          </a:p>
        </p:txBody>
      </p:sp>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7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1"/>
                                        </p:tgtEl>
                                        <p:attrNameLst>
                                          <p:attrName>style.visibility</p:attrName>
                                        </p:attrNameLst>
                                      </p:cBhvr>
                                      <p:to>
                                        <p:strVal val="visible"/>
                                      </p:to>
                                    </p:set>
                                  </p:childTnLst>
                                </p:cTn>
                              </p:par>
                              <p:par>
                                <p:cTn id="17" presetID="23" presetClass="entr" presetSubtype="16" fill="hold" nodeType="withEffect">
                                  <p:stCondLst>
                                    <p:cond delay="50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500" fill="hold"/>
                                        <p:tgtEl>
                                          <p:spTgt spid="107"/>
                                        </p:tgtEl>
                                        <p:attrNameLst>
                                          <p:attrName>ppt_w</p:attrName>
                                        </p:attrNameLst>
                                      </p:cBhvr>
                                      <p:tavLst>
                                        <p:tav tm="0">
                                          <p:val>
                                            <p:fltVal val="0"/>
                                          </p:val>
                                        </p:tav>
                                        <p:tav tm="100000">
                                          <p:val>
                                            <p:strVal val="#ppt_w"/>
                                          </p:val>
                                        </p:tav>
                                      </p:tavLst>
                                    </p:anim>
                                    <p:anim calcmode="lin" valueType="num">
                                      <p:cBhvr>
                                        <p:cTn id="20" dur="500" fill="hold"/>
                                        <p:tgtEl>
                                          <p:spTgt spid="107"/>
                                        </p:tgtEl>
                                        <p:attrNameLst>
                                          <p:attrName>ppt_h</p:attrName>
                                        </p:attrNameLst>
                                      </p:cBhvr>
                                      <p:tavLst>
                                        <p:tav tm="0">
                                          <p:val>
                                            <p:fltVal val="0"/>
                                          </p:val>
                                        </p:tav>
                                        <p:tav tm="100000">
                                          <p:val>
                                            <p:strVal val="#ppt_h"/>
                                          </p:val>
                                        </p:tav>
                                      </p:tavLst>
                                    </p:anim>
                                  </p:childTnLst>
                                </p:cTn>
                              </p:par>
                              <p:par>
                                <p:cTn id="21" presetID="1"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6612256" y="3978369"/>
            <a:ext cx="5141060" cy="2606643"/>
            <a:chOff x="6855501" y="3684051"/>
            <a:chExt cx="5141060" cy="2606643"/>
          </a:xfrm>
        </p:grpSpPr>
        <p:sp>
          <p:nvSpPr>
            <p:cNvPr id="7" name="矩形: 圆角 5"/>
            <p:cNvSpPr/>
            <p:nvPr/>
          </p:nvSpPr>
          <p:spPr>
            <a:xfrm>
              <a:off x="6935919" y="3684051"/>
              <a:ext cx="5007632" cy="2606643"/>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63" name="Group 62"/>
            <p:cNvGrpSpPr/>
            <p:nvPr/>
          </p:nvGrpSpPr>
          <p:grpSpPr>
            <a:xfrm>
              <a:off x="6855501" y="4331920"/>
              <a:ext cx="2067004" cy="1807509"/>
              <a:chOff x="5735897" y="1000325"/>
              <a:chExt cx="2067004" cy="1807509"/>
            </a:xfrm>
          </p:grpSpPr>
          <p:pic>
            <p:nvPicPr>
              <p:cNvPr id="66" name="图片 7"/>
              <p:cNvPicPr>
                <a:picLocks noChangeAspect="1"/>
              </p:cNvPicPr>
              <p:nvPr/>
            </p:nvPicPr>
            <p:blipFill>
              <a:blip r:embed="rId1" cstate="screen"/>
              <a:stretch>
                <a:fillRect/>
              </a:stretch>
            </p:blipFill>
            <p:spPr>
              <a:xfrm>
                <a:off x="6083119" y="1000325"/>
                <a:ext cx="1351498" cy="1807509"/>
              </a:xfrm>
              <a:prstGeom prst="rect">
                <a:avLst/>
              </a:prstGeom>
              <a:ln w="15875">
                <a:solidFill>
                  <a:srgbClr val="002060"/>
                </a:solidFill>
              </a:ln>
            </p:spPr>
          </p:pic>
          <p:sp>
            <p:nvSpPr>
              <p:cNvPr id="71" name="TextBox 9"/>
              <p:cNvSpPr txBox="1"/>
              <p:nvPr/>
            </p:nvSpPr>
            <p:spPr>
              <a:xfrm>
                <a:off x="5735897" y="1091341"/>
                <a:ext cx="2067004" cy="1083374"/>
              </a:xfrm>
              <a:prstGeom prst="rect">
                <a:avLst/>
              </a:prstGeom>
              <a:noFill/>
            </p:spPr>
            <p:txBody>
              <a:bodyPr wrap="square" rtlCol="0">
                <a:spAutoFit/>
              </a:bodyPr>
              <a:lstStyle/>
              <a:p>
                <a:pPr algn="ctr" fontAlgn="base">
                  <a:spcBef>
                    <a:spcPct val="20000"/>
                  </a:spcBef>
                  <a:spcAft>
                    <a:spcPct val="0"/>
                  </a:spcAft>
                  <a:buClr>
                    <a:srgbClr val="7030A0"/>
                  </a:buClr>
                </a:pPr>
                <a:r>
                  <a:rPr lang="x-none" sz="1400" b="1">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欧洲</a:t>
                </a: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核子中心</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新一代实验技术</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发展战略规划</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2018</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grpSp>
          <p:nvGrpSpPr>
            <p:cNvPr id="72" name="Group 71"/>
            <p:cNvGrpSpPr/>
            <p:nvPr/>
          </p:nvGrpSpPr>
          <p:grpSpPr>
            <a:xfrm>
              <a:off x="8352184" y="4321377"/>
              <a:ext cx="2175101" cy="1828597"/>
              <a:chOff x="7808341" y="989780"/>
              <a:chExt cx="2175101" cy="1828597"/>
            </a:xfrm>
          </p:grpSpPr>
          <p:pic>
            <p:nvPicPr>
              <p:cNvPr id="74" name="图片 4"/>
              <p:cNvPicPr>
                <a:picLocks noChangeAspect="1"/>
              </p:cNvPicPr>
              <p:nvPr/>
            </p:nvPicPr>
            <p:blipFill>
              <a:blip r:embed="rId2" cstate="screen"/>
              <a:stretch>
                <a:fillRect/>
              </a:stretch>
            </p:blipFill>
            <p:spPr>
              <a:xfrm>
                <a:off x="8170970" y="989780"/>
                <a:ext cx="1390723" cy="1828597"/>
              </a:xfrm>
              <a:prstGeom prst="rect">
                <a:avLst/>
              </a:prstGeom>
              <a:ln w="12700">
                <a:solidFill>
                  <a:srgbClr val="002060"/>
                </a:solidFill>
              </a:ln>
            </p:spPr>
          </p:pic>
          <p:sp>
            <p:nvSpPr>
              <p:cNvPr id="75" name="TextBox 3"/>
              <p:cNvSpPr txBox="1"/>
              <p:nvPr/>
            </p:nvSpPr>
            <p:spPr>
              <a:xfrm>
                <a:off x="7808341" y="1075366"/>
                <a:ext cx="2175101" cy="1083374"/>
              </a:xfrm>
              <a:prstGeom prst="rect">
                <a:avLst/>
              </a:prstGeom>
              <a:noFill/>
            </p:spPr>
            <p:txBody>
              <a:bodyPr wrap="square" rtlCol="0">
                <a:spAutoFit/>
              </a:bodyPr>
              <a:lstStyle/>
              <a:p>
                <a:pPr algn="ctr" fontAlgn="base">
                  <a:spcBef>
                    <a:spcPct val="20000"/>
                  </a:spcBef>
                  <a:spcAft>
                    <a:spcPct val="0"/>
                  </a:spcAft>
                  <a:buClr>
                    <a:srgbClr val="7030A0"/>
                  </a:buClr>
                </a:pPr>
                <a:r>
                  <a:rPr lang="x-none" sz="1400" b="1">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欧洲</a:t>
                </a:r>
                <a:endParaRPr 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探测器研究和发展</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路线图</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2021</a:t>
                </a:r>
                <a:endParaRPr lang="x-none"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grpSp>
          <p:nvGrpSpPr>
            <p:cNvPr id="76" name="Group 3"/>
            <p:cNvGrpSpPr/>
            <p:nvPr/>
          </p:nvGrpSpPr>
          <p:grpSpPr>
            <a:xfrm>
              <a:off x="10217047" y="4313547"/>
              <a:ext cx="1779514" cy="1818033"/>
              <a:chOff x="2538908" y="-1246474"/>
              <a:chExt cx="2927528" cy="2726978"/>
            </a:xfrm>
          </p:grpSpPr>
          <p:pic>
            <p:nvPicPr>
              <p:cNvPr id="77" name="图片 10"/>
              <p:cNvPicPr>
                <a:picLocks noChangeAspect="1"/>
              </p:cNvPicPr>
              <p:nvPr/>
            </p:nvPicPr>
            <p:blipFill>
              <a:blip r:embed="rId3" cstate="screen"/>
              <a:stretch>
                <a:fillRect/>
              </a:stretch>
            </p:blipFill>
            <p:spPr>
              <a:xfrm>
                <a:off x="2784647" y="-1246474"/>
                <a:ext cx="2287919" cy="2726978"/>
              </a:xfrm>
              <a:prstGeom prst="rect">
                <a:avLst/>
              </a:prstGeom>
              <a:ln w="12700">
                <a:solidFill>
                  <a:srgbClr val="002060"/>
                </a:solidFill>
              </a:ln>
            </p:spPr>
          </p:pic>
          <p:sp>
            <p:nvSpPr>
              <p:cNvPr id="78" name="TextBox 77"/>
              <p:cNvSpPr txBox="1"/>
              <p:nvPr/>
            </p:nvSpPr>
            <p:spPr>
              <a:xfrm>
                <a:off x="2538908" y="-982952"/>
                <a:ext cx="2927528" cy="1495755"/>
              </a:xfrm>
              <a:prstGeom prst="rect">
                <a:avLst/>
              </a:prstGeom>
              <a:noFill/>
              <a:ln w="12700">
                <a:noFill/>
              </a:ln>
            </p:spPr>
            <p:txBody>
              <a:bodyPr wrap="square" rtlCol="0">
                <a:spAutoFit/>
              </a:bodyPr>
              <a:lstStyle/>
              <a:p>
                <a:pPr algn="ctr" fontAlgn="base">
                  <a:spcBef>
                    <a:spcPct val="20000"/>
                  </a:spcBef>
                  <a:spcAft>
                    <a:spcPct val="0"/>
                  </a:spcAft>
                  <a:buClr>
                    <a:srgbClr val="7030A0"/>
                  </a:buClr>
                </a:pP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美国</a:t>
                </a:r>
                <a:b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b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探测器研究和发展报告</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fontAlgn="base">
                  <a:spcBef>
                    <a:spcPct val="20000"/>
                  </a:spcBef>
                  <a:spcAft>
                    <a:spcPct val="0"/>
                  </a:spcAft>
                  <a:buClr>
                    <a:srgbClr val="7030A0"/>
                  </a:buClr>
                </a:pP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2019</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sp>
          <p:nvSpPr>
            <p:cNvPr id="79" name="矩形: 圆角 61"/>
            <p:cNvSpPr/>
            <p:nvPr/>
          </p:nvSpPr>
          <p:spPr>
            <a:xfrm>
              <a:off x="6955646" y="3762888"/>
              <a:ext cx="4987905" cy="422334"/>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b="1" dirty="0">
                <a:latin typeface="Microsoft YaHei" panose="020B0503020204020204" pitchFamily="34" charset="-122"/>
                <a:ea typeface="Microsoft YaHei" panose="020B0503020204020204" pitchFamily="34" charset="-122"/>
              </a:endParaRPr>
            </a:p>
          </p:txBody>
        </p:sp>
        <p:sp>
          <p:nvSpPr>
            <p:cNvPr id="81" name="文本框 57"/>
            <p:cNvSpPr txBox="1"/>
            <p:nvPr/>
          </p:nvSpPr>
          <p:spPr>
            <a:xfrm>
              <a:off x="7187415" y="3802288"/>
              <a:ext cx="4622713" cy="400110"/>
            </a:xfrm>
            <a:prstGeom prst="rect">
              <a:avLst/>
            </a:prstGeom>
            <a:noFill/>
          </p:spPr>
          <p:txBody>
            <a:bodyPr wrap="square" rtlCol="0">
              <a:spAutoFit/>
            </a:bodyPr>
            <a:lstStyle>
              <a:defPPr>
                <a:defRPr lang="zh-CN"/>
              </a:defPPr>
              <a:lvl1pPr algn="ctr">
                <a:defRPr sz="2000" spc="120">
                  <a:solidFill>
                    <a:schemeClr val="bg1"/>
                  </a:solidFill>
                  <a:latin typeface="MiSans Heavy" pitchFamily="2" charset="-122"/>
                  <a:ea typeface="MiSans Heavy" pitchFamily="2" charset="-122"/>
                  <a:cs typeface="MiSans VF Bold" pitchFamily="2" charset="-122"/>
                </a:defRPr>
              </a:lvl1pPr>
            </a:lstStyle>
            <a:p>
              <a:r>
                <a:rPr lang="zh-CN" altLang="en-US" b="1" spc="0" dirty="0">
                  <a:latin typeface="Microsoft YaHei" panose="020B0503020204020204" pitchFamily="34" charset="-122"/>
                  <a:ea typeface="Microsoft YaHei" panose="020B0503020204020204" pitchFamily="34" charset="-122"/>
                </a:rPr>
                <a:t>国际粒子探测技术发展规划</a:t>
              </a:r>
              <a:endParaRPr lang="zh-CN" altLang="en-US" b="1" spc="0" dirty="0">
                <a:latin typeface="Microsoft YaHei" panose="020B0503020204020204" pitchFamily="34" charset="-122"/>
                <a:ea typeface="Microsoft YaHei" panose="020B0503020204020204" pitchFamily="34" charset="-122"/>
              </a:endParaRPr>
            </a:p>
          </p:txBody>
        </p:sp>
      </p:grpSp>
      <p:grpSp>
        <p:nvGrpSpPr>
          <p:cNvPr id="15" name="Group 14"/>
          <p:cNvGrpSpPr/>
          <p:nvPr/>
        </p:nvGrpSpPr>
        <p:grpSpPr>
          <a:xfrm>
            <a:off x="6681229" y="1258967"/>
            <a:ext cx="5102907" cy="2606643"/>
            <a:chOff x="6946070" y="1056830"/>
            <a:chExt cx="5102907" cy="2606643"/>
          </a:xfrm>
        </p:grpSpPr>
        <p:sp>
          <p:nvSpPr>
            <p:cNvPr id="4" name="矩形: 圆角 5"/>
            <p:cNvSpPr/>
            <p:nvPr/>
          </p:nvSpPr>
          <p:spPr>
            <a:xfrm>
              <a:off x="6946070" y="1056830"/>
              <a:ext cx="5007632" cy="2606643"/>
            </a:xfrm>
            <a:prstGeom prst="roundRect">
              <a:avLst>
                <a:gd name="adj" fmla="val 2343"/>
              </a:avLst>
            </a:prstGeom>
            <a:solidFill>
              <a:schemeClr val="bg1"/>
            </a:solidFill>
            <a:ln w="9525">
              <a:noFill/>
            </a:ln>
            <a:effectLst>
              <a:outerShdw blurRad="127000" algn="ctr" rotWithShape="0">
                <a:srgbClr val="1F558C">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dirty="0">
                <a:ln>
                  <a:noFill/>
                </a:ln>
                <a:solidFill>
                  <a:srgbClr val="0171B3"/>
                </a:solidFill>
                <a:effectLst/>
                <a:uLnTx/>
                <a:uFillTx/>
                <a:latin typeface="Microsoft YaHei" panose="020B0503020204020204" pitchFamily="34" charset="-122"/>
                <a:ea typeface="Microsoft YaHei" panose="020B0503020204020204" pitchFamily="34" charset="-122"/>
                <a:cs typeface="Arial" panose="02080604020202020204" pitchFamily="34" charset="0"/>
              </a:endParaRPr>
            </a:p>
          </p:txBody>
        </p:sp>
        <p:grpSp>
          <p:nvGrpSpPr>
            <p:cNvPr id="50" name="组合 4"/>
            <p:cNvGrpSpPr/>
            <p:nvPr/>
          </p:nvGrpSpPr>
          <p:grpSpPr>
            <a:xfrm>
              <a:off x="7067216" y="1745370"/>
              <a:ext cx="1681214" cy="1717718"/>
              <a:chOff x="106372" y="3745929"/>
              <a:chExt cx="1681214" cy="1717718"/>
            </a:xfrm>
          </p:grpSpPr>
          <p:pic>
            <p:nvPicPr>
              <p:cNvPr id="51" name="图片 11"/>
              <p:cNvPicPr>
                <a:picLocks noChangeAspect="1"/>
              </p:cNvPicPr>
              <p:nvPr/>
            </p:nvPicPr>
            <p:blipFill rotWithShape="1">
              <a:blip r:embed="rId4"/>
              <a:srcRect l="17085" r="9280"/>
              <a:stretch>
                <a:fillRect/>
              </a:stretch>
            </p:blipFill>
            <p:spPr>
              <a:xfrm>
                <a:off x="285161" y="3745929"/>
                <a:ext cx="1340803" cy="1717718"/>
              </a:xfrm>
              <a:prstGeom prst="rect">
                <a:avLst/>
              </a:prstGeom>
              <a:ln w="25400">
                <a:solidFill>
                  <a:schemeClr val="accent1"/>
                </a:solidFill>
              </a:ln>
            </p:spPr>
          </p:pic>
          <p:sp>
            <p:nvSpPr>
              <p:cNvPr id="52" name="文本框 15"/>
              <p:cNvSpPr txBox="1"/>
              <p:nvPr/>
            </p:nvSpPr>
            <p:spPr>
              <a:xfrm>
                <a:off x="106372" y="4181631"/>
                <a:ext cx="1681214" cy="738664"/>
              </a:xfrm>
              <a:prstGeom prst="rect">
                <a:avLst/>
              </a:prstGeom>
              <a:noFill/>
            </p:spPr>
            <p:txBody>
              <a:bodyPr wrap="square" rtlCol="0">
                <a:spAutoFit/>
              </a:bodyPr>
              <a:lstStyle/>
              <a:p>
                <a:pPr algn="ct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欧洲粒子物理战略</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加速器研发路线图</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2022</a:t>
                </a:r>
                <a:endPar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grpSp>
          <p:nvGrpSpPr>
            <p:cNvPr id="54" name="组合 7"/>
            <p:cNvGrpSpPr/>
            <p:nvPr/>
          </p:nvGrpSpPr>
          <p:grpSpPr>
            <a:xfrm>
              <a:off x="10104290" y="1723283"/>
              <a:ext cx="1944687" cy="1771937"/>
              <a:chOff x="1909952" y="3393366"/>
              <a:chExt cx="2311968" cy="2279010"/>
            </a:xfrm>
          </p:grpSpPr>
          <p:sp>
            <p:nvSpPr>
              <p:cNvPr id="55" name="矩形 6"/>
              <p:cNvSpPr/>
              <p:nvPr/>
            </p:nvSpPr>
            <p:spPr>
              <a:xfrm>
                <a:off x="2133980" y="3393366"/>
                <a:ext cx="1800186" cy="2279010"/>
              </a:xfrm>
              <a:prstGeom prst="rect">
                <a:avLst/>
              </a:prstGeom>
              <a:solidFill>
                <a:schemeClr val="bg1"/>
              </a:solid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
              <p:cNvGrpSpPr/>
              <p:nvPr/>
            </p:nvGrpSpPr>
            <p:grpSpPr>
              <a:xfrm>
                <a:off x="1909952" y="3749762"/>
                <a:ext cx="2311968" cy="1821657"/>
                <a:chOff x="1939401" y="3759866"/>
                <a:chExt cx="2512746" cy="1821657"/>
              </a:xfrm>
            </p:grpSpPr>
            <p:pic>
              <p:nvPicPr>
                <p:cNvPr id="57" name="图片 16"/>
                <p:cNvPicPr>
                  <a:picLocks noChangeAspect="1"/>
                </p:cNvPicPr>
                <p:nvPr/>
              </p:nvPicPr>
              <p:blipFill>
                <a:blip r:embed="rId5"/>
                <a:stretch>
                  <a:fillRect/>
                </a:stretch>
              </p:blipFill>
              <p:spPr>
                <a:xfrm>
                  <a:off x="2248918" y="4614143"/>
                  <a:ext cx="1824452" cy="967380"/>
                </a:xfrm>
                <a:prstGeom prst="rect">
                  <a:avLst/>
                </a:prstGeom>
                <a:ln>
                  <a:solidFill>
                    <a:schemeClr val="accent1"/>
                  </a:solidFill>
                </a:ln>
              </p:spPr>
            </p:pic>
            <p:pic>
              <p:nvPicPr>
                <p:cNvPr id="58" name="图片 18"/>
                <p:cNvPicPr>
                  <a:picLocks noChangeAspect="1"/>
                </p:cNvPicPr>
                <p:nvPr/>
              </p:nvPicPr>
              <p:blipFill>
                <a:blip r:embed="rId6"/>
                <a:stretch>
                  <a:fillRect/>
                </a:stretch>
              </p:blipFill>
              <p:spPr>
                <a:xfrm>
                  <a:off x="2248918" y="3759866"/>
                  <a:ext cx="1824452" cy="833798"/>
                </a:xfrm>
                <a:prstGeom prst="rect">
                  <a:avLst/>
                </a:prstGeom>
                <a:ln>
                  <a:solidFill>
                    <a:schemeClr val="accent1"/>
                  </a:solidFill>
                </a:ln>
              </p:spPr>
            </p:pic>
            <p:sp>
              <p:nvSpPr>
                <p:cNvPr id="59" name="文本框 20"/>
                <p:cNvSpPr txBox="1"/>
                <p:nvPr/>
              </p:nvSpPr>
              <p:spPr>
                <a:xfrm>
                  <a:off x="1939401" y="4002734"/>
                  <a:ext cx="2512746" cy="672949"/>
                </a:xfrm>
                <a:prstGeom prst="rect">
                  <a:avLst/>
                </a:prstGeom>
                <a:noFill/>
                <a:ln>
                  <a:noFill/>
                </a:ln>
              </p:spPr>
              <p:txBody>
                <a:bodyPr wrap="square" rtlCol="0">
                  <a:spAutoFit/>
                </a:bodyPr>
                <a:lstStyle/>
                <a:p>
                  <a:pPr algn="ct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美国能源部</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加速器</a:t>
                  </a: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ARDAP</a:t>
                  </a: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计划</a:t>
                  </a:r>
                  <a:endPar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grpSp>
        <p:grpSp>
          <p:nvGrpSpPr>
            <p:cNvPr id="60" name="组合 3"/>
            <p:cNvGrpSpPr/>
            <p:nvPr/>
          </p:nvGrpSpPr>
          <p:grpSpPr>
            <a:xfrm>
              <a:off x="8600753" y="1761178"/>
              <a:ext cx="1717415" cy="1734042"/>
              <a:chOff x="-185868" y="1041657"/>
              <a:chExt cx="1717415" cy="1734042"/>
            </a:xfrm>
          </p:grpSpPr>
          <p:pic>
            <p:nvPicPr>
              <p:cNvPr id="61" name="图片 8"/>
              <p:cNvPicPr>
                <a:picLocks noChangeAspect="1"/>
              </p:cNvPicPr>
              <p:nvPr/>
            </p:nvPicPr>
            <p:blipFill>
              <a:blip r:embed="rId7"/>
              <a:stretch>
                <a:fillRect/>
              </a:stretch>
            </p:blipFill>
            <p:spPr>
              <a:xfrm>
                <a:off x="-9262" y="1041657"/>
                <a:ext cx="1340537" cy="1734042"/>
              </a:xfrm>
              <a:prstGeom prst="rect">
                <a:avLst/>
              </a:prstGeom>
              <a:ln w="25400">
                <a:solidFill>
                  <a:schemeClr val="accent1"/>
                </a:solidFill>
              </a:ln>
            </p:spPr>
          </p:pic>
          <p:sp>
            <p:nvSpPr>
              <p:cNvPr id="62" name="文本框 10"/>
              <p:cNvSpPr txBox="1"/>
              <p:nvPr/>
            </p:nvSpPr>
            <p:spPr>
              <a:xfrm>
                <a:off x="-185868" y="1474614"/>
                <a:ext cx="1717415" cy="738664"/>
              </a:xfrm>
              <a:prstGeom prst="rect">
                <a:avLst/>
              </a:prstGeom>
              <a:noFill/>
            </p:spPr>
            <p:txBody>
              <a:bodyPr wrap="square" rtlCol="0">
                <a:spAutoFit/>
              </a:bodyPr>
              <a:lstStyle/>
              <a:p>
                <a:pPr algn="ct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英国加速器科学</a:t>
                </a:r>
                <a:b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br>
                <a:r>
                  <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与技术发展战略</a:t>
                </a:r>
                <a:endPar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a:p>
                <a:pPr algn="ctr"/>
                <a:r>
                  <a:rPr lang="en-US" altLang="zh-CN"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rPr>
                  <a:t>2022</a:t>
                </a:r>
                <a:endParaRPr lang="zh-CN" altLang="en-US" sz="1400" b="1" dirty="0">
                  <a:solidFill>
                    <a:schemeClr val="bg1"/>
                  </a:solidFill>
                  <a:effectLst>
                    <a:glow rad="63500">
                      <a:srgbClr val="093B77">
                        <a:alpha val="99000"/>
                      </a:srgbClr>
                    </a:glow>
                  </a:effectLst>
                  <a:latin typeface="Microsoft YaHei" panose="020B0503020204020204" pitchFamily="34" charset="-122"/>
                  <a:ea typeface="Microsoft YaHei" panose="020B0503020204020204" pitchFamily="34" charset="-122"/>
                </a:endParaRPr>
              </a:p>
            </p:txBody>
          </p:sp>
        </p:grpSp>
        <p:sp>
          <p:nvSpPr>
            <p:cNvPr id="82" name="矩形: 圆角 61"/>
            <p:cNvSpPr/>
            <p:nvPr/>
          </p:nvSpPr>
          <p:spPr>
            <a:xfrm>
              <a:off x="6955645" y="1169589"/>
              <a:ext cx="5007632" cy="426472"/>
            </a:xfrm>
            <a:prstGeom prst="roundRect">
              <a:avLst>
                <a:gd name="adj" fmla="val 0"/>
              </a:avLst>
            </a:prstGeom>
            <a:solidFill>
              <a:srgbClr val="093B77"/>
            </a:solidFill>
            <a:ln>
              <a:noFill/>
            </a:ln>
            <a:effectLst>
              <a:outerShdw blurRad="50800" dist="38100" dir="2700000" algn="tl" rotWithShape="0">
                <a:srgbClr val="093B77">
                  <a:alpha val="2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b="1" dirty="0">
                <a:latin typeface="Microsoft YaHei" panose="020B0503020204020204" pitchFamily="34" charset="-122"/>
                <a:ea typeface="Microsoft YaHei" panose="020B0503020204020204" pitchFamily="34" charset="-122"/>
              </a:endParaRPr>
            </a:p>
          </p:txBody>
        </p:sp>
        <p:sp>
          <p:nvSpPr>
            <p:cNvPr id="83" name="文本框 57"/>
            <p:cNvSpPr txBox="1"/>
            <p:nvPr/>
          </p:nvSpPr>
          <p:spPr>
            <a:xfrm>
              <a:off x="7182164" y="1172805"/>
              <a:ext cx="4622713" cy="400110"/>
            </a:xfrm>
            <a:prstGeom prst="rect">
              <a:avLst/>
            </a:prstGeom>
            <a:noFill/>
          </p:spPr>
          <p:txBody>
            <a:bodyPr wrap="square" rtlCol="0">
              <a:spAutoFit/>
            </a:bodyPr>
            <a:lstStyle>
              <a:defPPr>
                <a:defRPr lang="zh-CN"/>
              </a:defPPr>
              <a:lvl1pPr algn="ctr">
                <a:defRPr sz="2000" spc="120">
                  <a:solidFill>
                    <a:schemeClr val="bg1"/>
                  </a:solidFill>
                  <a:latin typeface="MiSans Heavy" pitchFamily="2" charset="-122"/>
                  <a:ea typeface="MiSans Heavy" pitchFamily="2" charset="-122"/>
                  <a:cs typeface="MiSans VF Bold" pitchFamily="2" charset="-122"/>
                </a:defRPr>
              </a:lvl1pPr>
            </a:lstStyle>
            <a:p>
              <a:r>
                <a:rPr lang="zh-CN" altLang="en-US" b="1" spc="0" dirty="0">
                  <a:latin typeface="Microsoft YaHei" panose="020B0503020204020204" pitchFamily="34" charset="-122"/>
                  <a:ea typeface="Microsoft YaHei" panose="020B0503020204020204" pitchFamily="34" charset="-122"/>
                </a:rPr>
                <a:t>国际粒子加速器技术发展规划</a:t>
              </a:r>
              <a:endParaRPr lang="zh-CN" altLang="en-US" b="1" spc="0" dirty="0">
                <a:latin typeface="Microsoft YaHei" panose="020B0503020204020204" pitchFamily="34" charset="-122"/>
                <a:ea typeface="Microsoft YaHei" panose="020B0503020204020204" pitchFamily="34" charset="-122"/>
              </a:endParaRPr>
            </a:p>
          </p:txBody>
        </p:sp>
      </p:grpSp>
      <p:sp>
        <p:nvSpPr>
          <p:cNvPr id="2" name="灯片编号占位符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fld>
            <a:endParaRPr kumimoji="0" lang="zh-CN"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
        <p:nvSpPr>
          <p:cNvPr id="3" name="文本框 2"/>
          <p:cNvSpPr txBox="1"/>
          <p:nvPr/>
        </p:nvSpPr>
        <p:spPr>
          <a:xfrm>
            <a:off x="478800" y="108000"/>
            <a:ext cx="10584048" cy="1077218"/>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高新技术源头，</a:t>
            </a: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全球核心技术博弈的战略制高点 </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lvl="0">
              <a:defRPr/>
            </a:pP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nvGrpSpPr>
          <p:cNvPr id="14" name="Group 13"/>
          <p:cNvGrpSpPr/>
          <p:nvPr/>
        </p:nvGrpSpPr>
        <p:grpSpPr>
          <a:xfrm>
            <a:off x="3057771" y="1760055"/>
            <a:ext cx="3337230" cy="4782062"/>
            <a:chOff x="7411855" y="1426011"/>
            <a:chExt cx="3337230" cy="4782062"/>
          </a:xfrm>
        </p:grpSpPr>
        <p:pic>
          <p:nvPicPr>
            <p:cNvPr id="73" name="图片 72"/>
            <p:cNvPicPr/>
            <p:nvPr/>
          </p:nvPicPr>
          <p:blipFill>
            <a:blip r:embed="rId8" cstate="hqprint"/>
            <a:stretch>
              <a:fillRect/>
            </a:stretch>
          </p:blipFill>
          <p:spPr>
            <a:xfrm>
              <a:off x="8971962" y="1426011"/>
              <a:ext cx="1536258" cy="1178484"/>
            </a:xfrm>
            <a:prstGeom prst="rect">
              <a:avLst/>
            </a:prstGeom>
            <a:ln>
              <a:solidFill>
                <a:schemeClr val="tx1"/>
              </a:solidFill>
            </a:ln>
          </p:spPr>
        </p:pic>
        <p:sp>
          <p:nvSpPr>
            <p:cNvPr id="27" name="TextBox 27"/>
            <p:cNvSpPr txBox="1"/>
            <p:nvPr/>
          </p:nvSpPr>
          <p:spPr>
            <a:xfrm>
              <a:off x="8965274" y="2238324"/>
              <a:ext cx="1783811" cy="338554"/>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t>同步辐射光源</a:t>
              </a:r>
              <a:endParaRPr lang="en-US" sz="1600" dirty="0"/>
            </a:p>
          </p:txBody>
        </p:sp>
        <p:grpSp>
          <p:nvGrpSpPr>
            <p:cNvPr id="36" name="组合 39"/>
            <p:cNvGrpSpPr/>
            <p:nvPr/>
          </p:nvGrpSpPr>
          <p:grpSpPr>
            <a:xfrm>
              <a:off x="8962388" y="2652093"/>
              <a:ext cx="1536257" cy="1163795"/>
              <a:chOff x="9486175" y="3685613"/>
              <a:chExt cx="1580309" cy="1203336"/>
            </a:xfrm>
          </p:grpSpPr>
          <p:pic>
            <p:nvPicPr>
              <p:cNvPr id="37" name="图片 74"/>
              <p:cNvPicPr/>
              <p:nvPr/>
            </p:nvPicPr>
            <p:blipFill>
              <a:blip r:embed="rId9" cstate="hqprint"/>
              <a:stretch>
                <a:fillRect/>
              </a:stretch>
            </p:blipFill>
            <p:spPr>
              <a:xfrm>
                <a:off x="9486175" y="3685613"/>
                <a:ext cx="1580309" cy="1203336"/>
              </a:xfrm>
              <a:prstGeom prst="rect">
                <a:avLst/>
              </a:prstGeom>
              <a:ln>
                <a:solidFill>
                  <a:schemeClr val="tx1"/>
                </a:solidFill>
              </a:ln>
            </p:spPr>
          </p:pic>
          <p:sp>
            <p:nvSpPr>
              <p:cNvPr id="38" name="TextBox 13"/>
              <p:cNvSpPr txBox="1"/>
              <p:nvPr/>
            </p:nvSpPr>
            <p:spPr>
              <a:xfrm>
                <a:off x="9505021" y="4513459"/>
                <a:ext cx="1210588" cy="350056"/>
              </a:xfrm>
              <a:prstGeom prst="rect">
                <a:avLst/>
              </a:prstGeom>
              <a:noFill/>
            </p:spPr>
            <p:txBody>
              <a:bodyPr wrap="square" rtlCol="0">
                <a:spAutoFit/>
              </a:bodyPr>
              <a:lstStyle>
                <a:defPPr>
                  <a:defRPr lang="zh-CN"/>
                </a:defPPr>
                <a:lvl1pPr>
                  <a:defRPr b="1">
                    <a:solidFill>
                      <a:schemeClr val="bg1"/>
                    </a:solidFill>
                    <a:effectLst>
                      <a:glow rad="139700">
                        <a:srgbClr val="093B77">
                          <a:alpha val="99000"/>
                        </a:srgbClr>
                      </a:glow>
                    </a:effectLst>
                    <a:latin typeface="Microsoft YaHei" panose="020B0503020204020204" pitchFamily="34" charset="-122"/>
                    <a:ea typeface="Microsoft YaHei" panose="020B0503020204020204" pitchFamily="34" charset="-122"/>
                  </a:defRPr>
                </a:lvl1pPr>
              </a:lstStyle>
              <a:p>
                <a:r>
                  <a:rPr lang="en-US" sz="1600" dirty="0"/>
                  <a:t>安全监测</a:t>
                </a:r>
                <a:endParaRPr lang="en-US" sz="1600" dirty="0"/>
              </a:p>
            </p:txBody>
          </p:sp>
        </p:grpSp>
        <p:grpSp>
          <p:nvGrpSpPr>
            <p:cNvPr id="80" name="组合 79"/>
            <p:cNvGrpSpPr/>
            <p:nvPr/>
          </p:nvGrpSpPr>
          <p:grpSpPr>
            <a:xfrm>
              <a:off x="7411855" y="3878785"/>
              <a:ext cx="3293973" cy="1159309"/>
              <a:chOff x="7929202" y="4267600"/>
              <a:chExt cx="3414078" cy="1205246"/>
            </a:xfrm>
          </p:grpSpPr>
          <p:pic>
            <p:nvPicPr>
              <p:cNvPr id="2060" name="Picture 12" descr="Silicon Photomultiplier (SiPM) – PhysicsOpenLab"/>
              <p:cNvPicPr>
                <a:picLocks noChangeAspect="1" noChangeArrowheads="1"/>
              </p:cNvPicPr>
              <p:nvPr/>
            </p:nvPicPr>
            <p:blipFill>
              <a:blip r:embed="rId10" cstate="screen"/>
              <a:srcRect/>
              <a:stretch>
                <a:fillRect/>
              </a:stretch>
            </p:blipFill>
            <p:spPr bwMode="auto">
              <a:xfrm>
                <a:off x="9535197" y="4282805"/>
                <a:ext cx="1614269" cy="1190041"/>
              </a:xfrm>
              <a:prstGeom prst="rect">
                <a:avLst/>
              </a:prstGeom>
              <a:noFill/>
              <a:extLst>
                <a:ext uri="{909E8E84-426E-40DD-AFC4-6F175D3DCCD1}">
                  <a14:hiddenFill xmlns:a14="http://schemas.microsoft.com/office/drawing/2010/main">
                    <a:solidFill>
                      <a:srgbClr val="FFFFFF"/>
                    </a:solidFill>
                  </a14:hiddenFill>
                </a:ext>
              </a:extLst>
            </p:spPr>
          </p:pic>
          <p:grpSp>
            <p:nvGrpSpPr>
              <p:cNvPr id="53" name="Group 52"/>
              <p:cNvGrpSpPr/>
              <p:nvPr/>
            </p:nvGrpSpPr>
            <p:grpSpPr>
              <a:xfrm>
                <a:off x="7929202" y="4267600"/>
                <a:ext cx="3414078" cy="1199156"/>
                <a:chOff x="7929202" y="3944872"/>
                <a:chExt cx="3414078" cy="1199156"/>
              </a:xfrm>
            </p:grpSpPr>
            <p:pic>
              <p:nvPicPr>
                <p:cNvPr id="12" name="图片 28"/>
                <p:cNvPicPr>
                  <a:picLocks noChangeAspect="1"/>
                </p:cNvPicPr>
                <p:nvPr/>
              </p:nvPicPr>
              <p:blipFill>
                <a:blip r:embed="rId11" cstate="screen"/>
                <a:stretch>
                  <a:fillRect/>
                </a:stretch>
              </p:blipFill>
              <p:spPr>
                <a:xfrm>
                  <a:off x="7936161" y="3944872"/>
                  <a:ext cx="1517268" cy="1199156"/>
                </a:xfrm>
                <a:prstGeom prst="rect">
                  <a:avLst/>
                </a:prstGeom>
              </p:spPr>
            </p:pic>
            <p:sp>
              <p:nvSpPr>
                <p:cNvPr id="64" name="TextBox 27"/>
                <p:cNvSpPr txBox="1"/>
                <p:nvPr/>
              </p:nvSpPr>
              <p:spPr>
                <a:xfrm>
                  <a:off x="7929202" y="4509175"/>
                  <a:ext cx="1834747" cy="607946"/>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t>抗辐照</a:t>
                  </a:r>
                  <a:endParaRPr lang="en-US" altLang="zh-CN" sz="1600" dirty="0"/>
                </a:p>
                <a:p>
                  <a:r>
                    <a:rPr lang="zh-CN" altLang="en-US" sz="1600" dirty="0"/>
                    <a:t>集成电路芯片</a:t>
                  </a:r>
                  <a:endParaRPr lang="en-US" sz="1600" dirty="0"/>
                </a:p>
              </p:txBody>
            </p:sp>
            <p:sp>
              <p:nvSpPr>
                <p:cNvPr id="65" name="TextBox 64"/>
                <p:cNvSpPr txBox="1"/>
                <p:nvPr/>
              </p:nvSpPr>
              <p:spPr>
                <a:xfrm>
                  <a:off x="9542787" y="4772943"/>
                  <a:ext cx="1800493" cy="351969"/>
                </a:xfrm>
                <a:prstGeom prst="rect">
                  <a:avLst/>
                </a:prstGeom>
                <a:noFill/>
              </p:spPr>
              <p:txBody>
                <a:bodyPr wrap="square" rtlCol="0">
                  <a:spAutoFit/>
                </a:bodyPr>
                <a:lstStyle>
                  <a:defPPr>
                    <a:defRPr lang="zh-CN"/>
                  </a:defPPr>
                  <a:lvl1pPr>
                    <a:defRPr b="1">
                      <a:solidFill>
                        <a:schemeClr val="bg1"/>
                      </a:solidFill>
                      <a:effectLst>
                        <a:glow rad="1397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t>硅光电倍增管</a:t>
                  </a:r>
                  <a:endParaRPr lang="en-US" sz="1600" dirty="0"/>
                </a:p>
              </p:txBody>
            </p:sp>
          </p:grpSp>
        </p:grpSp>
        <p:pic>
          <p:nvPicPr>
            <p:cNvPr id="67" name="图片 66"/>
            <p:cNvPicPr/>
            <p:nvPr/>
          </p:nvPicPr>
          <p:blipFill>
            <a:blip r:embed="rId12" cstate="screen"/>
            <a:stretch>
              <a:fillRect/>
            </a:stretch>
          </p:blipFill>
          <p:spPr>
            <a:xfrm>
              <a:off x="9013223" y="5101972"/>
              <a:ext cx="1464643" cy="1106101"/>
            </a:xfrm>
            <a:prstGeom prst="rect">
              <a:avLst/>
            </a:prstGeom>
            <a:ln>
              <a:solidFill>
                <a:schemeClr val="tx1"/>
              </a:solidFill>
            </a:ln>
          </p:spPr>
        </p:pic>
        <p:sp>
          <p:nvSpPr>
            <p:cNvPr id="47" name="TextBox 31"/>
            <p:cNvSpPr txBox="1"/>
            <p:nvPr/>
          </p:nvSpPr>
          <p:spPr>
            <a:xfrm>
              <a:off x="9054124" y="5836036"/>
              <a:ext cx="1404096" cy="338554"/>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t>云计算范式</a:t>
              </a:r>
              <a:endParaRPr lang="en-US" sz="1600" dirty="0"/>
            </a:p>
          </p:txBody>
        </p:sp>
      </p:grpSp>
      <p:grpSp>
        <p:nvGrpSpPr>
          <p:cNvPr id="13" name="Group 12"/>
          <p:cNvGrpSpPr/>
          <p:nvPr/>
        </p:nvGrpSpPr>
        <p:grpSpPr>
          <a:xfrm>
            <a:off x="503139" y="1760056"/>
            <a:ext cx="2323941" cy="4783304"/>
            <a:chOff x="4532572" y="1426012"/>
            <a:chExt cx="2323941" cy="4783304"/>
          </a:xfrm>
        </p:grpSpPr>
        <p:pic>
          <p:nvPicPr>
            <p:cNvPr id="5" name="图片 24" descr="火车旁站着&#10;&#10;中度可信度描述已自动生成"/>
            <p:cNvPicPr>
              <a:picLocks noChangeAspect="1"/>
            </p:cNvPicPr>
            <p:nvPr/>
          </p:nvPicPr>
          <p:blipFill>
            <a:blip r:embed="rId13" cstate="screen"/>
            <a:stretch>
              <a:fillRect/>
            </a:stretch>
          </p:blipFill>
          <p:spPr>
            <a:xfrm>
              <a:off x="4623415" y="1426012"/>
              <a:ext cx="1666901" cy="1166160"/>
            </a:xfrm>
            <a:prstGeom prst="rect">
              <a:avLst/>
            </a:prstGeom>
          </p:spPr>
        </p:pic>
        <p:sp>
          <p:nvSpPr>
            <p:cNvPr id="6" name="文本框 25"/>
            <p:cNvSpPr txBox="1"/>
            <p:nvPr/>
          </p:nvSpPr>
          <p:spPr>
            <a:xfrm>
              <a:off x="4553426" y="1510094"/>
              <a:ext cx="1806873" cy="369332"/>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pPr algn="ctr"/>
              <a:r>
                <a:rPr lang="zh-CN" altLang="en-US" dirty="0"/>
                <a:t>粒子加速技术</a:t>
              </a:r>
              <a:endParaRPr lang="zh-CN" altLang="en-US" dirty="0"/>
            </a:p>
          </p:txBody>
        </p:sp>
        <p:sp>
          <p:nvSpPr>
            <p:cNvPr id="22" name="Right Arrow 21"/>
            <p:cNvSpPr/>
            <p:nvPr/>
          </p:nvSpPr>
          <p:spPr>
            <a:xfrm>
              <a:off x="6567766" y="1918005"/>
              <a:ext cx="284700" cy="206633"/>
            </a:xfrm>
            <a:prstGeom prst="rightArrow">
              <a:avLst/>
            </a:prstGeom>
            <a:solidFill>
              <a:srgbClr val="093B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 27" descr="图片包含 游戏机, 发动机&#10;&#10;描述已自动生成"/>
            <p:cNvPicPr>
              <a:picLocks noChangeAspect="1"/>
            </p:cNvPicPr>
            <p:nvPr/>
          </p:nvPicPr>
          <p:blipFill>
            <a:blip r:embed="rId14" cstate="hqprint"/>
            <a:stretch>
              <a:fillRect/>
            </a:stretch>
          </p:blipFill>
          <p:spPr>
            <a:xfrm>
              <a:off x="4625123" y="2680721"/>
              <a:ext cx="1684666" cy="1129417"/>
            </a:xfrm>
            <a:prstGeom prst="rect">
              <a:avLst/>
            </a:prstGeom>
          </p:spPr>
        </p:pic>
        <p:sp>
          <p:nvSpPr>
            <p:cNvPr id="9" name="文本框 28"/>
            <p:cNvSpPr txBox="1"/>
            <p:nvPr/>
          </p:nvSpPr>
          <p:spPr>
            <a:xfrm>
              <a:off x="4532572" y="2722160"/>
              <a:ext cx="1848587" cy="369332"/>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pPr algn="ctr"/>
              <a:r>
                <a:rPr lang="zh-CN" altLang="en-US" dirty="0"/>
                <a:t>粒子探测技术</a:t>
              </a:r>
              <a:endParaRPr lang="zh-CN" altLang="en-US" dirty="0"/>
            </a:p>
          </p:txBody>
        </p:sp>
        <p:sp>
          <p:nvSpPr>
            <p:cNvPr id="68" name="Right Arrow 21"/>
            <p:cNvSpPr/>
            <p:nvPr/>
          </p:nvSpPr>
          <p:spPr>
            <a:xfrm>
              <a:off x="6567766" y="3135178"/>
              <a:ext cx="284666" cy="220501"/>
            </a:xfrm>
            <a:prstGeom prst="rightArrow">
              <a:avLst/>
            </a:prstGeom>
            <a:solidFill>
              <a:srgbClr val="093B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64" name="Picture 16" descr="Images of the CMS ECAL Barrel (EB) - CERN Document Server"/>
            <p:cNvPicPr>
              <a:picLocks noChangeAspect="1" noChangeArrowheads="1"/>
            </p:cNvPicPr>
            <p:nvPr/>
          </p:nvPicPr>
          <p:blipFill>
            <a:blip r:embed="rId15"/>
            <a:srcRect/>
            <a:stretch>
              <a:fillRect/>
            </a:stretch>
          </p:blipFill>
          <p:spPr bwMode="auto">
            <a:xfrm>
              <a:off x="4625123" y="3880475"/>
              <a:ext cx="1692362" cy="1150077"/>
            </a:xfrm>
            <a:prstGeom prst="rect">
              <a:avLst/>
            </a:prstGeom>
            <a:noFill/>
            <a:extLst>
              <a:ext uri="{909E8E84-426E-40DD-AFC4-6F175D3DCCD1}">
                <a14:hiddenFill xmlns:a14="http://schemas.microsoft.com/office/drawing/2010/main">
                  <a:solidFill>
                    <a:srgbClr val="FFFFFF"/>
                  </a:solidFill>
                </a14:hiddenFill>
              </a:ext>
            </a:extLst>
          </p:spPr>
        </p:pic>
        <p:sp>
          <p:nvSpPr>
            <p:cNvPr id="69" name="Right Arrow 21"/>
            <p:cNvSpPr/>
            <p:nvPr/>
          </p:nvSpPr>
          <p:spPr>
            <a:xfrm>
              <a:off x="6570312" y="4345858"/>
              <a:ext cx="282527" cy="219303"/>
            </a:xfrm>
            <a:prstGeom prst="rightArrow">
              <a:avLst/>
            </a:prstGeom>
            <a:solidFill>
              <a:srgbClr val="093B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object 8"/>
            <p:cNvPicPr/>
            <p:nvPr/>
          </p:nvPicPr>
          <p:blipFill>
            <a:blip r:embed="rId16" cstate="hqprint"/>
            <a:stretch>
              <a:fillRect/>
            </a:stretch>
          </p:blipFill>
          <p:spPr>
            <a:xfrm>
              <a:off x="4625124" y="5103215"/>
              <a:ext cx="1692362" cy="1106101"/>
            </a:xfrm>
            <a:prstGeom prst="rect">
              <a:avLst/>
            </a:prstGeom>
          </p:spPr>
        </p:pic>
        <p:sp>
          <p:nvSpPr>
            <p:cNvPr id="19" name="TextBox 32"/>
            <p:cNvSpPr txBox="1"/>
            <p:nvPr/>
          </p:nvSpPr>
          <p:spPr>
            <a:xfrm>
              <a:off x="4682626" y="5185411"/>
              <a:ext cx="1569660" cy="369332"/>
            </a:xfrm>
            <a:prstGeom prst="rect">
              <a:avLst/>
            </a:prstGeom>
            <a:noFill/>
          </p:spPr>
          <p:txBody>
            <a:bodyPr wrap="none" rtlCol="0">
              <a:spAutoFit/>
            </a:bodyPr>
            <a:lstStyle/>
            <a:p>
              <a:pPr algn="ctr"/>
              <a:r>
                <a:rPr lang="zh-CN" altLang="en-US" b="1" dirty="0">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rPr>
                <a:t>计算网络技术</a:t>
              </a:r>
              <a:endParaRPr lang="en-US" b="1" dirty="0">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endParaRPr>
            </a:p>
          </p:txBody>
        </p:sp>
        <p:sp>
          <p:nvSpPr>
            <p:cNvPr id="70" name="Right Arrow 21"/>
            <p:cNvSpPr/>
            <p:nvPr/>
          </p:nvSpPr>
          <p:spPr>
            <a:xfrm>
              <a:off x="6563684" y="5570415"/>
              <a:ext cx="292829" cy="227993"/>
            </a:xfrm>
            <a:prstGeom prst="rightArrow">
              <a:avLst/>
            </a:prstGeom>
            <a:solidFill>
              <a:srgbClr val="093B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文本框 28"/>
            <p:cNvSpPr txBox="1"/>
            <p:nvPr/>
          </p:nvSpPr>
          <p:spPr>
            <a:xfrm>
              <a:off x="4553668" y="3975241"/>
              <a:ext cx="1834697" cy="369332"/>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pPr algn="ctr"/>
              <a:r>
                <a:rPr lang="zh-CN" altLang="en-US" dirty="0"/>
                <a:t>快微电子学技术</a:t>
              </a:r>
              <a:endParaRPr lang="zh-CN" altLang="en-US" dirty="0"/>
            </a:p>
          </p:txBody>
        </p:sp>
      </p:grpSp>
      <p:grpSp>
        <p:nvGrpSpPr>
          <p:cNvPr id="34" name="Group 33"/>
          <p:cNvGrpSpPr/>
          <p:nvPr/>
        </p:nvGrpSpPr>
        <p:grpSpPr>
          <a:xfrm>
            <a:off x="3044772" y="1762914"/>
            <a:ext cx="1581856" cy="1184905"/>
            <a:chOff x="8895559" y="1301279"/>
            <a:chExt cx="1581856" cy="1184905"/>
          </a:xfrm>
        </p:grpSpPr>
        <p:pic>
          <p:nvPicPr>
            <p:cNvPr id="17" name="Picture 2"/>
            <p:cNvPicPr>
              <a:picLocks noChangeAspect="1"/>
            </p:cNvPicPr>
            <p:nvPr/>
          </p:nvPicPr>
          <p:blipFill>
            <a:blip r:embed="rId17" cstate="screen"/>
            <a:stretch>
              <a:fillRect/>
            </a:stretch>
          </p:blipFill>
          <p:spPr>
            <a:xfrm>
              <a:off x="8917526" y="1301279"/>
              <a:ext cx="1463788" cy="1184905"/>
            </a:xfrm>
            <a:prstGeom prst="rect">
              <a:avLst/>
            </a:prstGeom>
          </p:spPr>
        </p:pic>
        <p:sp>
          <p:nvSpPr>
            <p:cNvPr id="20" name="TextBox 4"/>
            <p:cNvSpPr txBox="1"/>
            <p:nvPr/>
          </p:nvSpPr>
          <p:spPr>
            <a:xfrm>
              <a:off x="8895559" y="2079887"/>
              <a:ext cx="1581856" cy="338554"/>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effectLst>
                    <a:glow rad="139700">
                      <a:srgbClr val="093B77">
                        <a:alpha val="99000"/>
                      </a:srgbClr>
                    </a:glow>
                  </a:effectLst>
                </a:rPr>
                <a:t>医用加速器</a:t>
              </a:r>
              <a:endParaRPr lang="en-US" sz="1600" dirty="0">
                <a:effectLst>
                  <a:glow rad="139700">
                    <a:srgbClr val="093B77">
                      <a:alpha val="99000"/>
                    </a:srgbClr>
                  </a:glow>
                </a:effectLst>
              </a:endParaRPr>
            </a:p>
          </p:txBody>
        </p:sp>
      </p:grpSp>
      <p:grpSp>
        <p:nvGrpSpPr>
          <p:cNvPr id="43" name="Group 42"/>
          <p:cNvGrpSpPr/>
          <p:nvPr/>
        </p:nvGrpSpPr>
        <p:grpSpPr>
          <a:xfrm>
            <a:off x="3057462" y="2986136"/>
            <a:ext cx="1456803" cy="1163795"/>
            <a:chOff x="8908249" y="2524501"/>
            <a:chExt cx="1456803" cy="1163795"/>
          </a:xfrm>
        </p:grpSpPr>
        <p:pic>
          <p:nvPicPr>
            <p:cNvPr id="41" name="Picture 5"/>
            <p:cNvPicPr>
              <a:picLocks noChangeAspect="1" noChangeArrowheads="1"/>
            </p:cNvPicPr>
            <p:nvPr/>
          </p:nvPicPr>
          <p:blipFill>
            <a:blip r:embed="rId18" cstate="screen"/>
            <a:srcRect/>
            <a:stretch>
              <a:fillRect/>
            </a:stretch>
          </p:blipFill>
          <p:spPr bwMode="auto">
            <a:xfrm>
              <a:off x="8915270" y="2524501"/>
              <a:ext cx="1449782" cy="116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8"/>
            <p:cNvSpPr txBox="1"/>
            <p:nvPr/>
          </p:nvSpPr>
          <p:spPr>
            <a:xfrm>
              <a:off x="8908249" y="3342312"/>
              <a:ext cx="1184670" cy="338554"/>
            </a:xfrm>
            <a:prstGeom prst="rect">
              <a:avLst/>
            </a:prstGeom>
            <a:noFill/>
          </p:spPr>
          <p:txBody>
            <a:bodyPr wrap="square" rtlCol="0">
              <a:spAutoFit/>
            </a:bodyPr>
            <a:lstStyle>
              <a:defPPr>
                <a:defRPr lang="zh-CN"/>
              </a:defPPr>
              <a:lvl1pPr>
                <a:defRPr b="1">
                  <a:solidFill>
                    <a:schemeClr val="bg1"/>
                  </a:solidFill>
                  <a:effectLst>
                    <a:glow rad="139700">
                      <a:srgbClr val="093B77">
                        <a:alpha val="99000"/>
                      </a:srgbClr>
                    </a:glow>
                  </a:effectLst>
                  <a:latin typeface="Microsoft YaHei" panose="020B0503020204020204" pitchFamily="34" charset="-122"/>
                  <a:ea typeface="Microsoft YaHei" panose="020B0503020204020204" pitchFamily="34" charset="-122"/>
                </a:defRPr>
              </a:lvl1pPr>
            </a:lstStyle>
            <a:p>
              <a:r>
                <a:rPr lang="zh-CN" altLang="en-US" sz="1600" dirty="0"/>
                <a:t>医学成像</a:t>
              </a:r>
              <a:endParaRPr lang="en-US" sz="1600" dirty="0"/>
            </a:p>
          </p:txBody>
        </p:sp>
      </p:grpSp>
      <p:grpSp>
        <p:nvGrpSpPr>
          <p:cNvPr id="46" name="Group 45"/>
          <p:cNvGrpSpPr/>
          <p:nvPr/>
        </p:nvGrpSpPr>
        <p:grpSpPr>
          <a:xfrm>
            <a:off x="3056276" y="5441583"/>
            <a:ext cx="1582305" cy="1100533"/>
            <a:chOff x="8907063" y="4979948"/>
            <a:chExt cx="1582305" cy="1100533"/>
          </a:xfrm>
        </p:grpSpPr>
        <p:pic>
          <p:nvPicPr>
            <p:cNvPr id="45" name="图片 19"/>
            <p:cNvPicPr/>
            <p:nvPr/>
          </p:nvPicPr>
          <p:blipFill>
            <a:blip r:embed="rId19" cstate="hqprint"/>
            <a:srcRect r="33237" b="10384"/>
            <a:stretch>
              <a:fillRect/>
            </a:stretch>
          </p:blipFill>
          <p:spPr>
            <a:xfrm>
              <a:off x="8907063" y="4979948"/>
              <a:ext cx="1472101" cy="1100533"/>
            </a:xfrm>
            <a:prstGeom prst="rect">
              <a:avLst/>
            </a:prstGeom>
          </p:spPr>
        </p:pic>
        <p:sp>
          <p:nvSpPr>
            <p:cNvPr id="32" name="TextBox 23"/>
            <p:cNvSpPr txBox="1"/>
            <p:nvPr/>
          </p:nvSpPr>
          <p:spPr>
            <a:xfrm>
              <a:off x="8907063" y="5708445"/>
              <a:ext cx="1582305" cy="338554"/>
            </a:xfrm>
            <a:prstGeom prst="rect">
              <a:avLst/>
            </a:prstGeom>
            <a:noFill/>
          </p:spPr>
          <p:txBody>
            <a:bodyPr wrap="square" rtlCol="0">
              <a:spAutoFit/>
            </a:bodyPr>
            <a:lstStyle>
              <a:defPPr>
                <a:defRPr lang="zh-CN"/>
              </a:defPPr>
              <a:lvl1pPr>
                <a:defRPr b="1">
                  <a:solidFill>
                    <a:schemeClr val="bg1"/>
                  </a:solidFill>
                  <a:effectLst>
                    <a:glow rad="228600">
                      <a:srgbClr val="093B77">
                        <a:alpha val="99000"/>
                      </a:srgbClr>
                    </a:glow>
                  </a:effectLst>
                  <a:latin typeface="Microsoft YaHei" panose="020B0503020204020204" pitchFamily="34" charset="-122"/>
                  <a:ea typeface="Microsoft YaHei" panose="020B0503020204020204" pitchFamily="34" charset="-122"/>
                </a:defRPr>
              </a:lvl1pPr>
            </a:lstStyle>
            <a:p>
              <a:r>
                <a:rPr lang="en-US" altLang="zh-CN" sz="1600" dirty="0"/>
                <a:t>WWW</a:t>
              </a:r>
              <a:r>
                <a:rPr lang="zh-CN" altLang="en-US" sz="1600" dirty="0"/>
                <a:t> 万维网</a:t>
              </a:r>
              <a:endParaRPr lang="en-US" sz="1600" dirty="0"/>
            </a:p>
          </p:txBody>
        </p:sp>
      </p:grpSp>
      <p:sp>
        <p:nvSpPr>
          <p:cNvPr id="23" name="TextBox 22"/>
          <p:cNvSpPr txBox="1"/>
          <p:nvPr/>
        </p:nvSpPr>
        <p:spPr>
          <a:xfrm>
            <a:off x="1129152" y="1076276"/>
            <a:ext cx="4185761" cy="461665"/>
          </a:xfrm>
          <a:prstGeom prst="rect">
            <a:avLst/>
          </a:prstGeom>
          <a:noFill/>
        </p:spPr>
        <p:txBody>
          <a:bodyPr wrap="none" rtlCol="0">
            <a:spAutoFit/>
          </a:bodyPr>
          <a:lstStyle/>
          <a:p>
            <a:r>
              <a:rPr lang="zh-CN" altLang="en-US" sz="2400" b="1" dirty="0">
                <a:solidFill>
                  <a:srgbClr val="002060"/>
                </a:solidFill>
                <a:latin typeface="Microsoft YaHei" panose="020B0503020204020204" pitchFamily="34" charset="-122"/>
                <a:ea typeface="Microsoft YaHei" panose="020B0503020204020204" pitchFamily="34" charset="-122"/>
              </a:rPr>
              <a:t>带动前沿技术突破，应用广泛</a:t>
            </a:r>
            <a:endParaRPr lang="en-US" sz="2400" dirty="0">
              <a:solidFill>
                <a:srgbClr val="002060"/>
              </a:solidFill>
            </a:endParaRPr>
          </a:p>
        </p:txBody>
      </p:sp>
    </p:spTree>
    <p:custDataLst>
      <p:tags r:id="rId2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p:nvPr/>
        </p:nvSpPr>
        <p:spPr>
          <a:xfrm>
            <a:off x="407987" y="1086114"/>
            <a:ext cx="11376025" cy="3224630"/>
          </a:xfrm>
          <a:prstGeom prst="rect">
            <a:avLst/>
          </a:prstGeom>
        </p:spPr>
        <p:txBody>
          <a:bodyPr vert="horz" lIns="0" tIns="0" rIns="0" bIns="0" rtlCol="0">
            <a:noAutofit/>
          </a:bodyPr>
          <a:lstStyle>
            <a:lvl1pPr marL="0" indent="0" algn="l" defTabSz="914400" rtl="0" eaLnBrk="1" latinLnBrk="0" hangingPunct="1">
              <a:lnSpc>
                <a:spcPct val="90000"/>
              </a:lnSpc>
              <a:spcBef>
                <a:spcPts val="1800"/>
              </a:spcBef>
              <a:spcAft>
                <a:spcPts val="400"/>
              </a:spcAft>
              <a:buFont typeface="Arial"/>
              <a:buNone/>
              <a:defRPr sz="2100" b="1" kern="1200">
                <a:solidFill>
                  <a:schemeClr val="tx1"/>
                </a:solidFill>
                <a:latin typeface="+mn-lt"/>
                <a:ea typeface="+mn-ea"/>
                <a:cs typeface="+mn-cs"/>
              </a:defRPr>
            </a:lvl1pPr>
            <a:lvl2pPr marL="323850" indent="-323850" algn="l" defTabSz="914400" rtl="0" eaLnBrk="1" latinLnBrk="0" hangingPunct="1">
              <a:lnSpc>
                <a:spcPct val="100000"/>
              </a:lnSpc>
              <a:spcBef>
                <a:spcPts val="500"/>
              </a:spcBef>
              <a:spcAft>
                <a:spcPts val="300"/>
              </a:spcAft>
              <a:buFont typeface="Arial" panose="02080604020202020204" pitchFamily="34" charset="0"/>
              <a:buChar char="•"/>
              <a:defRPr sz="1800" kern="1200">
                <a:solidFill>
                  <a:schemeClr val="tx1"/>
                </a:solidFill>
                <a:latin typeface="+mn-lt"/>
                <a:ea typeface="+mn-ea"/>
                <a:cs typeface="+mn-cs"/>
              </a:defRPr>
            </a:lvl2pPr>
            <a:lvl3pPr marL="647700" indent="-323850" algn="l" defTabSz="914400" rtl="0" eaLnBrk="1" latinLnBrk="0" hangingPunct="1">
              <a:lnSpc>
                <a:spcPct val="100000"/>
              </a:lnSpc>
              <a:spcBef>
                <a:spcPts val="500"/>
              </a:spcBef>
              <a:spcAft>
                <a:spcPts val="300"/>
              </a:spcAft>
              <a:buSzPct val="100000"/>
              <a:buFont typeface="Arial" panose="02080604020202020204" pitchFamily="34" charset="0"/>
              <a:buChar char="•"/>
              <a:defRPr sz="1700" kern="1200">
                <a:solidFill>
                  <a:schemeClr val="tx1"/>
                </a:solidFill>
                <a:latin typeface="+mn-lt"/>
                <a:ea typeface="+mn-ea"/>
                <a:cs typeface="+mn-cs"/>
              </a:defRPr>
            </a:lvl3pPr>
            <a:lvl4pPr marL="972185" indent="-323850" algn="l" defTabSz="914400" rtl="0" eaLnBrk="1" latinLnBrk="0" hangingPunct="1">
              <a:lnSpc>
                <a:spcPct val="100000"/>
              </a:lnSpc>
              <a:spcBef>
                <a:spcPts val="500"/>
              </a:spcBef>
              <a:spcAft>
                <a:spcPts val="300"/>
              </a:spcAft>
              <a:buSzPct val="100000"/>
              <a:buFont typeface="Arial" panose="0208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panose="02080604020202020204" pitchFamily="34" charset="0"/>
              <a:buChar char="•"/>
              <a:defRPr sz="16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Arial" panose="02080604020202020204" pitchFamily="34" charset="0"/>
              <a:buChar char="•"/>
            </a:pPr>
            <a:r>
              <a:rPr lang="en-US" sz="2200" dirty="0"/>
              <a:t>Physics reach requires high-energy, high-intensity machines and precision particle detection </a:t>
            </a:r>
            <a:r>
              <a:rPr lang="en-US" sz="2200" dirty="0">
                <a:sym typeface="Wingdings" panose="05000000000000000000" pitchFamily="2" charset="2"/>
              </a:rPr>
              <a:t> </a:t>
            </a:r>
            <a:r>
              <a:rPr lang="zh-CN" altLang="en-US" sz="2200" dirty="0">
                <a:sym typeface="Wingdings" panose="05000000000000000000" pitchFamily="2" charset="2"/>
              </a:rPr>
              <a:t> </a:t>
            </a:r>
            <a:r>
              <a:rPr lang="en-US" sz="2200" dirty="0"/>
              <a:t>Innovative accelerator and particle detector technologies that are at the cutting edge</a:t>
            </a:r>
            <a:endParaRPr lang="en-US" sz="2200" dirty="0"/>
          </a:p>
          <a:p>
            <a:pPr marL="342900" indent="-342900">
              <a:buFont typeface="Arial" panose="02080604020202020204" pitchFamily="34" charset="0"/>
              <a:buChar char="•"/>
            </a:pPr>
            <a:r>
              <a:rPr lang="en-US" sz="2200" dirty="0"/>
              <a:t>Challenges</a:t>
            </a:r>
            <a:endParaRPr lang="en-US" sz="2200" dirty="0"/>
          </a:p>
          <a:p>
            <a:pPr lvl="2"/>
            <a:r>
              <a:rPr lang="en-GB" dirty="0"/>
              <a:t>High performance – precision engineering, precise metrology, high quality/special materials</a:t>
            </a:r>
            <a:endParaRPr lang="en-GB" dirty="0"/>
          </a:p>
          <a:p>
            <a:pPr lvl="2"/>
            <a:r>
              <a:rPr lang="en-GB" dirty="0"/>
              <a:t>Reliable Control: precision, synchronization, fast feedbacks, timing </a:t>
            </a:r>
            <a:endParaRPr lang="en-GB" dirty="0"/>
          </a:p>
          <a:p>
            <a:pPr lvl="2"/>
            <a:r>
              <a:rPr lang="en-GB" dirty="0"/>
              <a:t>Harsh environment – radiation, humidity, temperature, </a:t>
            </a:r>
            <a:endParaRPr lang="en-GB" dirty="0"/>
          </a:p>
          <a:p>
            <a:pPr lvl="2"/>
            <a:r>
              <a:rPr lang="en-GB" dirty="0"/>
              <a:t>Large scale mass production, or </a:t>
            </a:r>
            <a:r>
              <a:rPr lang="en-US" dirty="0"/>
              <a:t>special‑order with very‑low‑volume production</a:t>
            </a:r>
            <a:r>
              <a:rPr lang="en-GB" dirty="0"/>
              <a:t> to bespoke</a:t>
            </a:r>
            <a:endParaRPr lang="en-GB" dirty="0"/>
          </a:p>
          <a:p>
            <a:pPr lvl="1"/>
            <a:r>
              <a:rPr lang="en-GB" sz="2200" dirty="0">
                <a:sym typeface="Wingdings" panose="05000000000000000000" pitchFamily="2" charset="2"/>
              </a:rPr>
              <a:t>E</a:t>
            </a:r>
            <a:r>
              <a:rPr lang="en-GB" sz="2200" dirty="0"/>
              <a:t>ngage industry whenever possible</a:t>
            </a:r>
            <a:endParaRPr lang="en-GB" sz="2200" dirty="0"/>
          </a:p>
        </p:txBody>
      </p:sp>
      <p:sp>
        <p:nvSpPr>
          <p:cNvPr id="11" name="TextBox 10"/>
          <p:cNvSpPr txBox="1"/>
          <p:nvPr/>
        </p:nvSpPr>
        <p:spPr>
          <a:xfrm>
            <a:off x="629392" y="5033222"/>
            <a:ext cx="5231240" cy="1477328"/>
          </a:xfrm>
          <a:prstGeom prst="rect">
            <a:avLst/>
          </a:prstGeom>
          <a:noFill/>
        </p:spPr>
        <p:txBody>
          <a:bodyPr wrap="none" rtlCol="0">
            <a:spAutoFit/>
          </a:bodyPr>
          <a:lstStyle/>
          <a:p>
            <a:pPr marL="285750" indent="-285750">
              <a:buFont typeface="Arial" panose="02080604020202020204" pitchFamily="34" charset="0"/>
              <a:buChar char="•"/>
            </a:pPr>
            <a:r>
              <a:rPr lang="en-US" dirty="0"/>
              <a:t>High‑field large‑gradient superconducting magnets</a:t>
            </a:r>
            <a:endParaRPr lang="en-US" dirty="0"/>
          </a:p>
          <a:p>
            <a:pPr marL="285750" indent="-285750">
              <a:buFont typeface="Arial" panose="02080604020202020204" pitchFamily="34" charset="0"/>
              <a:buChar char="•"/>
            </a:pPr>
            <a:r>
              <a:rPr lang="en-US" dirty="0"/>
              <a:t>High‑power HF RF cavities</a:t>
            </a:r>
            <a:endParaRPr lang="en-US" dirty="0"/>
          </a:p>
          <a:p>
            <a:pPr marL="285750" indent="-285750">
              <a:buFont typeface="Arial" panose="02080604020202020204" pitchFamily="34" charset="0"/>
              <a:buChar char="•"/>
            </a:pPr>
            <a:r>
              <a:rPr lang="en-US" dirty="0"/>
              <a:t>L</a:t>
            </a:r>
            <a:r>
              <a:rPr lang="en-US" dirty="0">
                <a:effectLst/>
              </a:rPr>
              <a:t>arge‑volume ultra‑high vacuum</a:t>
            </a:r>
            <a:endParaRPr lang="en-US" dirty="0">
              <a:effectLst/>
            </a:endParaRPr>
          </a:p>
          <a:p>
            <a:pPr marL="285750" indent="-285750">
              <a:buFont typeface="Arial" panose="02080604020202020204" pitchFamily="34" charset="0"/>
              <a:buChar char="•"/>
            </a:pPr>
            <a:r>
              <a:rPr lang="en-US" dirty="0"/>
              <a:t>High precision beam diagnose </a:t>
            </a:r>
            <a:endParaRPr lang="en-US" dirty="0"/>
          </a:p>
          <a:p>
            <a:pPr marL="285750" indent="-285750">
              <a:buFont typeface="Arial" panose="02080604020202020204" pitchFamily="34" charset="0"/>
              <a:buChar char="•"/>
            </a:pPr>
            <a:r>
              <a:rPr lang="en-US" dirty="0"/>
              <a:t>Precision timing </a:t>
            </a:r>
            <a:endParaRPr lang="en-US" dirty="0">
              <a:effectLst/>
            </a:endParaRPr>
          </a:p>
        </p:txBody>
      </p:sp>
      <p:sp>
        <p:nvSpPr>
          <p:cNvPr id="13" name="TextBox 12"/>
          <p:cNvSpPr txBox="1"/>
          <p:nvPr/>
        </p:nvSpPr>
        <p:spPr>
          <a:xfrm>
            <a:off x="6524906" y="5033222"/>
            <a:ext cx="5457296" cy="1446550"/>
          </a:xfrm>
          <a:prstGeom prst="rect">
            <a:avLst/>
          </a:prstGeom>
          <a:noFill/>
        </p:spPr>
        <p:txBody>
          <a:bodyPr wrap="square" rtlCol="0">
            <a:spAutoFit/>
          </a:bodyPr>
          <a:lstStyle/>
          <a:p>
            <a:pPr marL="285750" indent="-285750">
              <a:buFont typeface="Arial" panose="02080604020202020204" pitchFamily="34" charset="0"/>
              <a:buChar char="•"/>
            </a:pPr>
            <a:r>
              <a:rPr lang="en-US" dirty="0"/>
              <a:t>Extremely‑weak‑signal detection</a:t>
            </a:r>
            <a:endParaRPr lang="en-US" dirty="0"/>
          </a:p>
          <a:p>
            <a:pPr marL="285750" indent="-285750">
              <a:buFont typeface="Arial" panose="02080604020202020204" pitchFamily="34" charset="0"/>
              <a:buChar char="•"/>
            </a:pPr>
            <a:r>
              <a:rPr lang="en-US" sz="1600" dirty="0"/>
              <a:t>High‑precision, multi‑information trackers and calorimeters</a:t>
            </a:r>
            <a:endParaRPr lang="en-US" sz="1600" dirty="0">
              <a:effectLst/>
            </a:endParaRPr>
          </a:p>
          <a:p>
            <a:pPr marL="285750" indent="-285750">
              <a:buFont typeface="Arial" panose="02080604020202020204" pitchFamily="34" charset="0"/>
              <a:buChar char="•"/>
            </a:pPr>
            <a:r>
              <a:rPr lang="en-US" dirty="0"/>
              <a:t>Efficient PID with broad</a:t>
            </a:r>
            <a:r>
              <a:rPr lang="zh-CN" altLang="en-US" dirty="0"/>
              <a:t> </a:t>
            </a:r>
            <a:r>
              <a:rPr lang="en-US" dirty="0"/>
              <a:t>dynamic range</a:t>
            </a:r>
            <a:endParaRPr lang="en-US" dirty="0">
              <a:effectLst/>
            </a:endParaRPr>
          </a:p>
          <a:p>
            <a:pPr marL="285750" indent="-285750">
              <a:buFont typeface="Arial" panose="02080604020202020204" pitchFamily="34" charset="0"/>
              <a:buChar char="•"/>
            </a:pPr>
            <a:r>
              <a:rPr lang="en-US" dirty="0">
                <a:effectLst/>
              </a:rPr>
              <a:t>Rad-hard </a:t>
            </a:r>
            <a:r>
              <a:rPr lang="en-US" dirty="0"/>
              <a:t>sensors (</a:t>
            </a:r>
            <a:r>
              <a:rPr lang="en-US" dirty="0">
                <a:effectLst/>
              </a:rPr>
              <a:t>chips)</a:t>
            </a:r>
            <a:endParaRPr lang="en-US" dirty="0">
              <a:effectLst/>
            </a:endParaRPr>
          </a:p>
          <a:p>
            <a:pPr marL="285750" indent="-285750">
              <a:buFont typeface="Arial" panose="02080604020202020204" pitchFamily="34" charset="0"/>
              <a:buChar char="•"/>
            </a:pPr>
            <a:r>
              <a:rPr lang="en-US" dirty="0"/>
              <a:t>Fast electronics</a:t>
            </a:r>
            <a:endParaRPr lang="en-US" dirty="0"/>
          </a:p>
        </p:txBody>
      </p:sp>
      <p:sp>
        <p:nvSpPr>
          <p:cNvPr id="3" name="TextBox 2"/>
          <p:cNvSpPr txBox="1"/>
          <p:nvPr/>
        </p:nvSpPr>
        <p:spPr>
          <a:xfrm>
            <a:off x="4657129" y="4441150"/>
            <a:ext cx="2407006" cy="461665"/>
          </a:xfrm>
          <a:prstGeom prst="rect">
            <a:avLst/>
          </a:prstGeom>
          <a:noFill/>
        </p:spPr>
        <p:txBody>
          <a:bodyPr wrap="none" rtlCol="0">
            <a:spAutoFit/>
          </a:bodyPr>
          <a:lstStyle/>
          <a:p>
            <a:r>
              <a:rPr lang="zh-CN" altLang="en-US" sz="2400" b="1" dirty="0"/>
              <a:t> </a:t>
            </a:r>
            <a:r>
              <a:rPr lang="en-US" altLang="zh-CN" sz="2400" b="1" dirty="0"/>
              <a:t>Key technologies</a:t>
            </a:r>
            <a:endParaRPr lang="en-US" sz="2400" b="1" dirty="0"/>
          </a:p>
        </p:txBody>
      </p:sp>
      <p:sp>
        <p:nvSpPr>
          <p:cNvPr id="6" name="文本框 2"/>
          <p:cNvSpPr txBox="1"/>
          <p:nvPr/>
        </p:nvSpPr>
        <p:spPr>
          <a:xfrm>
            <a:off x="478800" y="108000"/>
            <a:ext cx="10584048" cy="538609"/>
          </a:xfrm>
          <a:prstGeom prst="rect">
            <a:avLst/>
          </a:prstGeom>
          <a:noFill/>
        </p:spPr>
        <p:txBody>
          <a:bodyPr wrap="square" lIns="0" tIns="0" rIns="0" bIns="0" rtlCol="0">
            <a:spAutoFit/>
          </a:bodyPr>
          <a:lstStyle/>
          <a:p>
            <a:pPr lvl="0">
              <a:defRPr/>
            </a:pP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Cutting Edge Technology and Challenge</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8" name="灯片编号占位符 1"/>
          <p:cNvSpPr>
            <a:spLocks noGrp="1"/>
          </p:cNvSpPr>
          <p:nvPr>
            <p:ph type="sldNum" sz="quarter" idx="12"/>
          </p:nvPr>
        </p:nvSpPr>
        <p:spPr>
          <a:xfrm>
            <a:off x="11249026" y="6514306"/>
            <a:ext cx="463550" cy="169277"/>
          </a:xfrm>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fld>
            <a:endParaRPr kumimoji="0" lang="zh-CN"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800" y="108000"/>
            <a:ext cx="10155750" cy="553998"/>
          </a:xfrm>
          <a:prstGeom prst="rect">
            <a:avLst/>
          </a:prstGeom>
          <a:noFill/>
        </p:spPr>
        <p:txBody>
          <a:bodyPr wrap="square" lIns="0" tIns="0" rIns="0" bIns="0" rtlCol="0">
            <a:spAutoFit/>
          </a:bodyPr>
          <a:lstStyle/>
          <a:p>
            <a:pPr lvl="0">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对撞机</a:t>
            </a:r>
            <a:r>
              <a:rPr kumimoji="0" lang="zh-CN" altLang="en-US" sz="35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icrosoft YaHei" panose="020B0503020204020204" pitchFamily="34" charset="-122"/>
                <a:ea typeface="Microsoft YaHei" panose="020B0503020204020204" pitchFamily="34" charset="-122"/>
              </a:rPr>
              <a:t>核心</a:t>
            </a: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技术指标：</a:t>
            </a: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icrosoft YaHei" panose="020B0503020204020204" pitchFamily="34" charset="-122"/>
              </a:rPr>
              <a:t>达到或超过世界先进水平</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black">
                    <a:alpha val="50000"/>
                  </a:prstClr>
                </a:solidFill>
                <a:effectLst/>
                <a:uLnTx/>
                <a:uFillTx/>
                <a:latin typeface="Microsoft YaHei" panose="020B0503020204020204" pitchFamily="34" charset="-122"/>
                <a:ea typeface="Microsoft YaHei" panose="020B0503020204020204" pitchFamily="34" charset="-122"/>
              </a:rPr>
            </a:fld>
            <a:endParaRPr kumimoji="0" lang="en-US" altLang="en-US" sz="1100" i="0" u="none" strike="noStrike" kern="1200" cap="none" spc="0" normalizeH="0" baseline="0" noProof="0" dirty="0">
              <a:ln>
                <a:noFill/>
              </a:ln>
              <a:solidFill>
                <a:prstClr val="black">
                  <a:alpha val="50000"/>
                </a:prstClr>
              </a:solidFill>
              <a:effectLst/>
              <a:uLnTx/>
              <a:uFillTx/>
              <a:latin typeface="Microsoft YaHei" panose="020B0503020204020204" pitchFamily="34" charset="-122"/>
              <a:ea typeface="Microsoft YaHei" panose="020B0503020204020204" pitchFamily="34" charset="-122"/>
            </a:endParaRPr>
          </a:p>
        </p:txBody>
      </p:sp>
      <p:graphicFrame>
        <p:nvGraphicFramePr>
          <p:cNvPr id="3" name="Group 3"/>
          <p:cNvGraphicFramePr>
            <a:graphicFrameLocks noGrp="1"/>
          </p:cNvGraphicFramePr>
          <p:nvPr>
            <p:custDataLst>
              <p:tags r:id="rId1"/>
            </p:custDataLst>
          </p:nvPr>
        </p:nvGraphicFramePr>
        <p:xfrm>
          <a:off x="186289" y="1266053"/>
          <a:ext cx="11808000" cy="5027852"/>
        </p:xfrm>
        <a:graphic>
          <a:graphicData uri="http://schemas.openxmlformats.org/drawingml/2006/table">
            <a:tbl>
              <a:tblPr/>
              <a:tblGrid>
                <a:gridCol w="1548000"/>
                <a:gridCol w="1800000"/>
                <a:gridCol w="3060000"/>
                <a:gridCol w="2520000"/>
                <a:gridCol w="2880000"/>
              </a:tblGrid>
              <a:tr h="427129">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核心技术</a:t>
                      </a:r>
                      <a:endPar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0" marR="36286" marT="0" marB="0" anchor="ctr" horzOverflow="overflow">
                    <a:lnL>
                      <a:noFill/>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88900" algn="ctr" defTabSz="0" rtl="0" eaLnBrk="1" fontAlgn="base" latinLnBrk="0" hangingPunct="1">
                        <a:lnSpc>
                          <a:spcPct val="120000"/>
                        </a:lnSpc>
                        <a:spcBef>
                          <a:spcPct val="0"/>
                        </a:spcBef>
                        <a:spcAft>
                          <a:spcPct val="0"/>
                        </a:spcAft>
                        <a:buClrTx/>
                        <a:buSzTx/>
                        <a:buFontTx/>
                        <a:buNone/>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技术水平</a:t>
                      </a:r>
                      <a:endPar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88900" algn="l" defTabSz="0" rtl="0" eaLnBrk="1" fontAlgn="base" latinLnBrk="0" hangingPunct="1">
                        <a:lnSpc>
                          <a:spcPct val="120000"/>
                        </a:lnSpc>
                        <a:spcBef>
                          <a:spcPct val="0"/>
                        </a:spcBef>
                        <a:spcAft>
                          <a:spcPct val="0"/>
                        </a:spcAft>
                        <a:buClrTx/>
                        <a:buSzTx/>
                        <a:buFontTx/>
                        <a:buNone/>
                      </a:pPr>
                      <a:r>
                        <a:rPr kumimoji="0" lang="en-US"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STCF</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 设计指标</a:t>
                      </a:r>
                      <a:endPar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endPar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20000"/>
                        </a:lnSpc>
                        <a:spcBef>
                          <a:spcPct val="0"/>
                        </a:spcBef>
                        <a:spcAft>
                          <a:spcPct val="0"/>
                        </a:spcAft>
                        <a:buClrTx/>
                        <a:buSzTx/>
                        <a:buFontTx/>
                        <a:buNone/>
                        <a:defRPr/>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r>
                        <a:rPr kumimoji="0" lang="en-US"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endPar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12700" cap="flat" cmpd="sng" algn="ctr">
                      <a:solidFill>
                        <a:srgbClr val="093B77"/>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r>
              <a:tr h="1013406">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对撞环物理设计</a:t>
                      </a:r>
                      <a:endPar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0" marR="36286" marT="0" marB="0" anchor="ctr" horzOverflow="overflow">
                    <a:lnL>
                      <a:noFill/>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国际领先</a:t>
                      </a:r>
                      <a:endParaRPr kumimoji="0" lang="en-US" altLang="zh-CN"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大交叉角</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大流强</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低发射度：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2A /</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nm·rad</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超高亮</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cap="none" normalizeH="0" baseline="0" dirty="0">
                          <a:ln>
                            <a:noFill/>
                          </a:ln>
                          <a:solidFill>
                            <a:srgbClr val="C9161E"/>
                          </a:solidFill>
                          <a:effectLst/>
                          <a:latin typeface="Microsoft YaHei" panose="020B0503020204020204" pitchFamily="34" charset="-122"/>
                          <a:ea typeface="Microsoft YaHei" panose="020B0503020204020204" pitchFamily="34" charset="-122"/>
                          <a:sym typeface="Times New Roman" panose="02020603050405020304" pitchFamily="18" charset="0"/>
                        </a:rPr>
                        <a:t>限制：</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束流寿命极短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s</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sym typeface="Times New Roman" panose="02020603050405020304" pitchFamily="18" charset="0"/>
                        </a:rPr>
                        <a:t>BEPCII</a:t>
                      </a:r>
                      <a:endParaRPr kumimoji="0" lang="en-US" altLang="zh-CN" sz="1200" b="1" i="0" u="none" strike="noStrike"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小交叉角</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0.9A / 150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nm·rad</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亮度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33</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寿命约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小时</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00000"/>
                        </a:lnSpc>
                        <a:spcBef>
                          <a:spcPct val="0"/>
                        </a:spcBef>
                        <a:spcAft>
                          <a:spcPts val="300"/>
                        </a:spcAft>
                        <a:buClrTx/>
                        <a:buSzTx/>
                        <a:buFontTx/>
                        <a:buNone/>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设计</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2.6A/3.6A</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1.1A/1.4A</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设计亮度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6</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34</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寿命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600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s</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12700" cap="flat" cmpd="sng" algn="ctr">
                      <a:solidFill>
                        <a:srgbClr val="093B77"/>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r>
              <a:tr h="63827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对撞区磁铁技术</a:t>
                      </a:r>
                      <a:endPar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0" marR="36286" marT="0" marB="0" anchor="ctr" horzOverflow="overflow">
                    <a:lnL w="12700" cap="flat" cmpd="sng" algn="ctr">
                      <a:noFill/>
                      <a:prstDash val="solid"/>
                      <a:round/>
                      <a:headEnd type="none" w="med" len="med"/>
                      <a:tailEnd type="none" w="med" len="me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ctr" defTabSz="0" rtl="0" eaLnBrk="1" fontAlgn="base" latinLnBrk="0" hangingPunct="1">
                        <a:lnSpc>
                          <a:spcPct val="100000"/>
                        </a:lnSpc>
                        <a:spcBef>
                          <a:spcPct val="0"/>
                        </a:spcBef>
                        <a:spcAft>
                          <a:spcPts val="0"/>
                        </a:spcAft>
                        <a:buClrTx/>
                        <a:buSzTx/>
                        <a:buFont typeface="Arial" panose="02080604020202020204" pitchFamily="34" charset="0"/>
                        <a:buNone/>
                      </a:pPr>
                      <a:r>
                        <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原创技术</a:t>
                      </a:r>
                      <a:endPar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双孔径超导</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四极铁和屏蔽螺线管</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磁场梯度高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50 T/m</a:t>
                      </a:r>
                      <a:endPar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单孔径超导磁铁，</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25 T/m</a:t>
                      </a:r>
                      <a:endPar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79705"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对撞区双孔径超导四极铁</a:t>
                      </a:r>
                      <a:b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b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（性能不好，需更换）</a:t>
                      </a:r>
                      <a:endPar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252000" marR="0" marT="0" marB="0" anchor="ctr" horzOverflow="overflow">
                    <a:lnL w="19050">
                      <a:noFill/>
                      <a:prstDash val="soli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r>
              <a:tr h="787312">
                <a:tc>
                  <a:txBody>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环高频系统</a:t>
                      </a:r>
                      <a:endPar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0" marR="36286" marT="0" marB="0" anchor="ctr" horzOverflow="overflow">
                    <a:lnL w="12700" cap="flat" cmpd="sng" algn="ctr">
                      <a:noFill/>
                      <a:prstDash val="solid"/>
                      <a:round/>
                      <a:headEnd type="none" w="med" len="med"/>
                      <a:tailEnd type="none" w="med" len="me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ctr" defTabSz="0" rtl="0" eaLnBrk="1" fontAlgn="base" latinLnBrk="0" hangingPunct="1">
                        <a:lnSpc>
                          <a:spcPct val="100000"/>
                        </a:lnSpc>
                        <a:spcBef>
                          <a:spcPct val="0"/>
                        </a:spcBef>
                        <a:spcAft>
                          <a:spcPts val="0"/>
                        </a:spcAft>
                        <a:buClrTx/>
                        <a:buSzTx/>
                        <a:buFont typeface="Arial" panose="02080604020202020204" pitchFamily="34" charset="0"/>
                        <a:buNone/>
                        <a:defRPr/>
                      </a:pPr>
                      <a:r>
                        <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原创技术</a:t>
                      </a:r>
                      <a:endPar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300 kW</a:t>
                      </a:r>
                      <a:endPar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高</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次模</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深度抑制和低</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R/Q</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常温腔</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150 kW</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HOM</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抑制常温腔在研发中</a:t>
                      </a:r>
                      <a:endPar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79705"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耦合器功率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500 kW</a:t>
                      </a:r>
                      <a:endPar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defRPr/>
                      </a:pPr>
                      <a:r>
                        <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a:t>
                      </a:r>
                      <a:r>
                        <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级串联常温腔</a:t>
                      </a:r>
                      <a:endParaRPr kumimoji="0" lang="zh-CN" altLang="en-US"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252000" marR="0" marT="0" marB="0" anchor="ctr" horzOverflow="overflow">
                    <a:lnL w="19050">
                      <a:noFill/>
                      <a:prstDash val="solid"/>
                    </a:lnL>
                    <a:lnR w="1270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r>
              <a:tr h="778412">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超高真空技术</a:t>
                      </a:r>
                      <a:endPar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defRPr/>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国际领先</a:t>
                      </a:r>
                      <a:endParaRPr kumimoji="0" lang="en-US" altLang="zh-CN"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同步辐射线功率密度：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&gt;</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17</a:t>
                      </a:r>
                      <a:r>
                        <a:rPr kumimoji="0" 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kW/m</a:t>
                      </a:r>
                      <a:endParaRPr kumimoji="0" 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 5</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-8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HEPS</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线功率密度：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&lt; 7.3 kW/m</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defRP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~1.3</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-7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10000"/>
                        </a:lnSpc>
                        <a:spcBef>
                          <a:spcPct val="0"/>
                        </a:spcBef>
                        <a:spcAft>
                          <a:spcPts val="300"/>
                        </a:spcAft>
                        <a:buClrTx/>
                        <a:buSzTx/>
                        <a:buFontTx/>
                        <a:buNone/>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线功率密度：</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13 kW/m</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
                          <a:schemeClr val="tx1">
                            <a:lumMod val="85000"/>
                            <a:lumOff val="15000"/>
                          </a:schemeClr>
                        </a:buClr>
                        <a:buSzTx/>
                        <a:buFont typeface="Arial" panose="02080604020202020204" pitchFamily="34" charset="0"/>
                        <a:buChar char="•"/>
                        <a:defRPr/>
                      </a:pP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动态真空度</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x</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10</a:t>
                      </a:r>
                      <a:r>
                        <a:rPr kumimoji="0" lang="en-US" altLang="zh-CN" sz="1200" b="0" i="0" u="none" strike="noStrike" cap="none" normalizeH="0" baseline="3000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-7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Pa</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r>
              <a:tr h="798184">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rPr>
                        <a:t>对撞环束流精确</a:t>
                      </a:r>
                      <a:endParaRPr kumimoji="0" lang="en-US" altLang="zh-CN"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rPr>
                        <a:t>测量和反馈控制</a:t>
                      </a:r>
                      <a:endPar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华文细黑" panose="02010600040101010101" pitchFamily="2" charset="-122"/>
                      </a:endParaRP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Tx/>
                        <a:buSzTx/>
                        <a:buFont typeface="Arial" panose="02080604020202020204" pitchFamily="34" charset="0"/>
                        <a:buNone/>
                        <a:defRPr/>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国际先进</a:t>
                      </a:r>
                      <a:endParaRPr kumimoji="0" lang="en-US" altLang="zh-CN"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横向位置分辨率好于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5 </a:t>
                      </a:r>
                      <a:r>
                        <a:rPr kumimoji="0" lang="en-US" altLang="zh-CN" sz="1200" b="0" i="0" u="none" strike="noStrike" cap="none" normalizeH="0" baseline="0" dirty="0" err="1">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kern="1200" cap="none" normalizeH="0" baseline="0" dirty="0" err="1">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纵向相位分辨率好于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0.2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ps</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快速反馈阻尼时间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ms</a:t>
                      </a:r>
                      <a:endParaRPr kumimoji="0" lang="en-US" altLang="zh-CN" sz="1200" b="0"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8097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纵向阻尼时间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0.5</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ms</a:t>
                      </a:r>
                      <a:endPar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tabLst>
                          <a:tab pos="4394200" algn="l"/>
                        </a:tabLst>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tabLst>
                          <a:tab pos="4394200" algn="l"/>
                        </a:tabLst>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位置分辨率好于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Symbol" pitchFamily="18" charset="2"/>
                        </a:rPr>
                        <a:t></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tabLst>
                          <a:tab pos="4394200" algn="l"/>
                        </a:tabLst>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反馈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0.7</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ms</a:t>
                      </a:r>
                      <a:endPar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10000"/>
                        </a:lnSpc>
                        <a:spcBef>
                          <a:spcPct val="0"/>
                        </a:spcBef>
                        <a:spcAft>
                          <a:spcPts val="300"/>
                        </a:spcAft>
                        <a:buClrTx/>
                        <a:buSzTx/>
                        <a:buFontTx/>
                        <a:buNone/>
                        <a:tabLst>
                          <a:tab pos="4394200" algn="l"/>
                        </a:tabLst>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tabLst>
                          <a:tab pos="4394200" algn="l"/>
                        </a:tabLst>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横向位置分辨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50-100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μm</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Tx/>
                        <a:buSzTx/>
                        <a:buFont typeface="Arial" panose="02080604020202020204" pitchFamily="34" charset="0"/>
                        <a:buChar char="•"/>
                        <a:tabLst>
                          <a:tab pos="4394200" algn="l"/>
                        </a:tabLst>
                        <a:defRPr/>
                      </a:pP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纵向相位分辨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0.033</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err="1">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ps</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r>
              <a:tr h="585139">
                <a:tc>
                  <a:txBody>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正电子源</a:t>
                      </a:r>
                      <a:endParaRPr kumimoji="0" lang="zh-CN" altLang="en-US" sz="1400" b="1" i="0" u="none" strike="noStrike" kern="1200" cap="none" normalizeH="0" baseline="0" noProof="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0" marR="36286" marT="0" marB="0" anchor="ctr" horzOverflow="overflow">
                    <a:lnL>
                      <a:noFill/>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defRPr/>
                      </a:pPr>
                      <a:r>
                        <a:rPr kumimoji="0" lang="zh-CN" altLang="en-US"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国际领先</a:t>
                      </a:r>
                      <a:endParaRPr kumimoji="0" lang="en-US" altLang="zh-CN" sz="1400" b="1"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79705" marR="0" lvl="0" indent="-180975" algn="l"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Char char="•"/>
                      </a:pP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电子束能量，单束团电荷量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endPar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00000"/>
                        </a:lnSpc>
                        <a:spcBef>
                          <a:spcPct val="0"/>
                        </a:spcBef>
                        <a:spcAft>
                          <a:spcPts val="200"/>
                        </a:spcAft>
                        <a:buClrTx/>
                        <a:buSzTx/>
                        <a:buFontTx/>
                        <a:buNone/>
                        <a:tabLst>
                          <a:tab pos="4394200" algn="l"/>
                        </a:tabLst>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BEPCII</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7800" marR="0" lvl="0" indent="-17780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150</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，仅满足上一代装置要求</a:t>
                      </a:r>
                      <a:endPar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180000" marR="0" marT="0" marB="0" anchor="ctr" horzOverflow="overflow">
                    <a:lnL w="19050">
                      <a:noFill/>
                      <a:prstDash val="solid"/>
                    </a:lnL>
                    <a:lnR w="19050">
                      <a:noFill/>
                      <a:prstDash val="solid"/>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10000"/>
                        </a:lnSpc>
                        <a:spcBef>
                          <a:spcPct val="0"/>
                        </a:spcBef>
                        <a:spcAft>
                          <a:spcPts val="300"/>
                        </a:spcAft>
                        <a:buClrTx/>
                        <a:buSzTx/>
                        <a:buFontTx/>
                        <a:buNone/>
                        <a:tabLst>
                          <a:tab pos="4394200" algn="l"/>
                        </a:tabLst>
                        <a:defRPr/>
                      </a:pP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SuperKEKB</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10000"/>
                        </a:lnSpc>
                        <a:spcBef>
                          <a:spcPct val="0"/>
                        </a:spcBef>
                        <a:spcAft>
                          <a:spcPts val="0"/>
                        </a:spcAft>
                        <a:buClr>
                          <a:schemeClr val="tx1">
                            <a:lumMod val="85000"/>
                            <a:lumOff val="15000"/>
                          </a:schemeClr>
                        </a:buClr>
                        <a:buSzTx/>
                        <a:buFont typeface="Arial" panose="02080604020202020204" pitchFamily="34" charset="0"/>
                        <a:buChar char="•"/>
                        <a:defRPr/>
                      </a:pP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3.3</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，目标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4</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r>
                        <a:rPr kumimoji="0" lang="zh-CN" altLang="en-US"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rPr>
                        <a:t>，目前 </a:t>
                      </a:r>
                      <a:r>
                        <a:rPr kumimoji="0" lang="en-US" altLang="zh-CN"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1.5</a:t>
                      </a:r>
                      <a:r>
                        <a:rPr kumimoji="0" lang="zh-CN" altLang="en-US" sz="1200" b="0"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err="1">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nC</a:t>
                      </a:r>
                      <a:endParaRPr kumimoji="0" lang="en-US" altLang="zh-CN" sz="1200" b="0" i="0" u="none" strike="noStrike"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252000" marR="0" marT="0" marB="0" anchor="ctr" horzOverflow="overflow">
                    <a:lnL w="19050">
                      <a:noFill/>
                      <a:prstDash val="solid"/>
                    </a:lnL>
                    <a:lnR>
                      <a:noFill/>
                    </a:lnR>
                    <a:lnT w="6350" cap="flat" cmpd="sng" algn="ctr">
                      <a:solidFill>
                        <a:schemeClr val="tx1">
                          <a:lumMod val="50000"/>
                          <a:lumOff val="50000"/>
                        </a:schemeClr>
                      </a:solidFill>
                      <a:prstDash val="solid"/>
                      <a:round/>
                      <a:headEnd type="none" w="med" len="med"/>
                      <a:tailEnd type="none" w="med" len="med"/>
                    </a:lnT>
                    <a:lnB w="12700" cap="flat" cmpd="sng" algn="ctr">
                      <a:solidFill>
                        <a:srgbClr val="093B77"/>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8800" y="108000"/>
            <a:ext cx="10001006" cy="553998"/>
          </a:xfrm>
          <a:prstGeom prst="rect">
            <a:avLst/>
          </a:prstGeom>
          <a:noFill/>
        </p:spPr>
        <p:txBody>
          <a:bodyPr wrap="square" lIns="0" tIns="0" rIns="0" bIns="0" rtlCol="0">
            <a:spAutoFit/>
          </a:bodyPr>
          <a:lstStyle/>
          <a:p>
            <a:pPr>
              <a:defRPr/>
            </a:pP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探测谱仪核心技术指标：</a:t>
            </a:r>
            <a:r>
              <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Microsoft YaHei" panose="020B0503020204020204" pitchFamily="34" charset="-122"/>
              </a:rPr>
              <a:t>达到或超过世界先进水平</a:t>
            </a:r>
            <a:endParaRPr lang="zh-CN" altLang="en-US"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b="0" i="0" u="none" strike="noStrike" kern="1200" cap="none" spc="0" normalizeH="0" baseline="0" noProof="0" smtClean="0">
                <a:ln>
                  <a:noFill/>
                </a:ln>
                <a:solidFill>
                  <a:prstClr val="black">
                    <a:alpha val="50000"/>
                  </a:prstClr>
                </a:solidFill>
                <a:effectLst/>
                <a:uLnTx/>
                <a:uFillTx/>
                <a:latin typeface="MiSans" panose="00000500000000000000" pitchFamily="2" charset="-122"/>
                <a:ea typeface="MiSans" panose="00000500000000000000" pitchFamily="2" charset="-122"/>
                <a:cs typeface="+mn-cs"/>
              </a:rPr>
            </a:fld>
            <a:endParaRPr kumimoji="0" lang="en-US" altLang="en-US" sz="1100" b="0" i="0" u="none" strike="noStrike" kern="1200" cap="none" spc="0" normalizeH="0" baseline="0" noProof="0" dirty="0">
              <a:ln>
                <a:noFill/>
              </a:ln>
              <a:solidFill>
                <a:prstClr val="black">
                  <a:alpha val="50000"/>
                </a:prstClr>
              </a:solidFill>
              <a:effectLst/>
              <a:uLnTx/>
              <a:uFillTx/>
              <a:latin typeface="MiSans" panose="00000500000000000000" pitchFamily="2" charset="-122"/>
              <a:ea typeface="MiSans" panose="00000500000000000000" pitchFamily="2" charset="-122"/>
              <a:cs typeface="+mn-cs"/>
            </a:endParaRPr>
          </a:p>
        </p:txBody>
      </p:sp>
      <p:graphicFrame>
        <p:nvGraphicFramePr>
          <p:cNvPr id="3" name="Group 3"/>
          <p:cNvGraphicFramePr>
            <a:graphicFrameLocks noGrp="1"/>
          </p:cNvGraphicFramePr>
          <p:nvPr>
            <p:custDataLst>
              <p:tags r:id="rId1"/>
            </p:custDataLst>
          </p:nvPr>
        </p:nvGraphicFramePr>
        <p:xfrm>
          <a:off x="116399" y="1076861"/>
          <a:ext cx="11959200" cy="5347450"/>
        </p:xfrm>
        <a:graphic>
          <a:graphicData uri="http://schemas.openxmlformats.org/drawingml/2006/table">
            <a:tbl>
              <a:tblPr/>
              <a:tblGrid>
                <a:gridCol w="1692000"/>
                <a:gridCol w="1800000"/>
                <a:gridCol w="3063600"/>
                <a:gridCol w="2523600"/>
                <a:gridCol w="2880000"/>
              </a:tblGrid>
              <a:tr h="41545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核心技术</a:t>
                      </a:r>
                      <a:endPar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技术水平</a:t>
                      </a:r>
                      <a:endPar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pPr>
                      <a:r>
                        <a:rPr kumimoji="0" lang="en-US" altLang="zh-CN"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STCF</a:t>
                      </a:r>
                      <a:r>
                        <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设计指标</a:t>
                      </a:r>
                      <a:endParaRPr kumimoji="0" lang="zh-CN" altLang="en-US" sz="1600" b="1" i="0" u="none" strike="noStrike" kern="1200" cap="none" normalizeH="0" baseline="0" dirty="0">
                        <a:ln>
                          <a:noFill/>
                        </a:ln>
                        <a:solidFill>
                          <a:srgbClr val="093B77"/>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a:t>
                      </a: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endPar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c>
                  <a:txBody>
                    <a:bodyPr/>
                    <a:lstStyle/>
                    <a:p>
                      <a:pPr marL="0" marR="0" lvl="0" indent="0" algn="l" defTabSz="0" rtl="0" eaLnBrk="1" fontAlgn="base" latinLnBrk="0" hangingPunct="1">
                        <a:lnSpc>
                          <a:spcPct val="120000"/>
                        </a:lnSpc>
                        <a:spcBef>
                          <a:spcPct val="0"/>
                        </a:spcBef>
                        <a:spcAft>
                          <a:spcPct val="0"/>
                        </a:spcAft>
                        <a:buClrTx/>
                        <a:buSzTx/>
                        <a:buFontTx/>
                        <a:buNone/>
                        <a:defRPr/>
                      </a:pPr>
                      <a:r>
                        <a:rPr kumimoji="0" lang="zh-CN" altLang="en-US"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国际</a:t>
                      </a:r>
                      <a:r>
                        <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现状</a:t>
                      </a:r>
                      <a:endParaRPr kumimoji="0" lang="zh-CN" altLang="zh-CN" sz="16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093B77"/>
                      </a:solidFill>
                      <a:prstDash val="solid"/>
                      <a:round/>
                      <a:headEnd type="none" w="med" len="med"/>
                      <a:tailEnd type="none" w="med" len="med"/>
                    </a:lnT>
                    <a:lnB w="19050" cap="flat" cmpd="sng" algn="ctr">
                      <a:solidFill>
                        <a:srgbClr val="466A94"/>
                      </a:solidFill>
                      <a:prstDash val="solid"/>
                      <a:round/>
                      <a:headEnd type="none" w="med" len="med"/>
                      <a:tailEnd type="none" w="med" len="med"/>
                    </a:lnB>
                    <a:lnTlToBr>
                      <a:noFill/>
                    </a:lnTlToBr>
                    <a:lnBlToTr>
                      <a:noFill/>
                    </a:lnBlToTr>
                    <a:noFill/>
                  </a:tcPr>
                </a:tc>
              </a:tr>
              <a:tr h="1260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阻性微槽型</a:t>
                      </a:r>
                      <a:b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b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气体探测器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0" marR="0" lvl="0" indent="0" algn="ctr" defTabSz="0" rtl="0" eaLnBrk="1" fontAlgn="base" latinLnBrk="0" hangingPunct="1">
                        <a:lnSpc>
                          <a:spcPct val="120000"/>
                        </a:lnSpc>
                        <a:spcBef>
                          <a:spcPct val="0"/>
                        </a:spcBef>
                        <a:spcAft>
                          <a:spcPct val="0"/>
                        </a:spcAft>
                        <a:buClrTx/>
                        <a:buSzTx/>
                        <a:buFontTx/>
                        <a:buNone/>
                        <a:defRPr/>
                      </a:pPr>
                      <a:r>
                        <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粒子径迹顶点测量</a:t>
                      </a:r>
                      <a:r>
                        <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rPr>
                        <a:t>)</a:t>
                      </a:r>
                      <a:endPar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ctr" defTabSz="0" rtl="0" eaLnBrk="1" fontAlgn="base" latinLnBrk="0" hangingPunct="1">
                        <a:lnSpc>
                          <a:spcPct val="100000"/>
                        </a:lnSpc>
                        <a:spcBef>
                          <a:spcPct val="0"/>
                        </a:spcBef>
                        <a:spcAft>
                          <a:spcPts val="0"/>
                        </a:spcAft>
                        <a:buClrTx/>
                        <a:buSzTx/>
                        <a:buFont typeface="Arial" panose="02080604020202020204" pitchFamily="34" charset="0"/>
                        <a:buNone/>
                      </a:pPr>
                      <a:r>
                        <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原创技术</a:t>
                      </a:r>
                      <a:endParaRPr kumimoji="0" lang="en-US" altLang="zh-CN"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时间分辨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10 ns</a:t>
                      </a:r>
                      <a:endPar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130 </a:t>
                      </a:r>
                      <a:r>
                        <a:rPr kumimoji="0" lang="el-GR"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计数率能力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 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kHz/cm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endPar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圆柱形，单层物质量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 0.3%</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endPar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BESIII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CGEM</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88900" marR="0" lvl="0" indent="0" algn="l" defTabSz="0" rtl="0" eaLnBrk="1" fontAlgn="base" latinLnBrk="0" hangingPunct="1">
                        <a:lnSpc>
                          <a:spcPct val="100000"/>
                        </a:lnSpc>
                        <a:spcBef>
                          <a:spcPct val="0"/>
                        </a:spcBef>
                        <a:spcAft>
                          <a:spcPts val="0"/>
                        </a:spcAft>
                        <a:buClrTx/>
                        <a:buSzTx/>
                        <a:buFontTx/>
                        <a:buNone/>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调试中，尚未完全达到设计指标，设计指标：</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位置分辨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150 </a:t>
                      </a:r>
                      <a:r>
                        <a:rPr kumimoji="0" lang="el-GR"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μ</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计数率能力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 10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kHz/cm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035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KLOE CGEM</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位置分辨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200 </a:t>
                      </a:r>
                      <a:r>
                        <a:rPr kumimoji="0" lang="el-GR"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μ</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m</a:t>
                      </a:r>
                      <a:r>
                        <a:rPr kumimoji="0" lang="zh-CN" altLang="en-US"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a:t>
                      </a:r>
                      <a:endPar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单层物质量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0.5%</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X/X</a:t>
                      </a:r>
                      <a:r>
                        <a:rPr kumimoji="0" lang="en-US" altLang="zh-CN" sz="1200" b="0" i="0" u="none" strike="noStrike" cap="none" normalizeH="0" baseline="-2500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0</a:t>
                      </a:r>
                      <a:r>
                        <a:rPr kumimoji="0" lang="zh-CN" altLang="en-US" sz="1200" b="0" i="0" u="none" strike="noStrike" kern="1200" cap="none" normalizeH="0" baseline="0" dirty="0">
                          <a:ln>
                            <a:noFill/>
                          </a:ln>
                          <a:solidFill>
                            <a:srgbClr val="0B3A75"/>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endParaRPr kumimoji="0" lang="en-US" altLang="zh-CN" sz="1200" b="0" i="0" u="none" strike="noStrike" kern="1200" cap="none" normalizeH="0" baseline="0" dirty="0">
                        <a:ln>
                          <a:noFill/>
                        </a:ln>
                        <a:solidFill>
                          <a:srgbClr val="0B3A75"/>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未见对撞数据中的性能</a:t>
                      </a:r>
                      <a:endPar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466A94"/>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r>
              <a:tr h="828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内全反射契伦科夫</a:t>
                      </a:r>
                      <a:b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b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飞行时间探测器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（粒子鉴别）</a:t>
                      </a:r>
                      <a:endPar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88900" marR="0" lvl="0" indent="0" algn="ctr" defTabSz="0" rtl="0" eaLnBrk="1" fontAlgn="base" latinLnBrk="0" hangingPunct="1">
                        <a:lnSpc>
                          <a:spcPct val="100000"/>
                        </a:lnSpc>
                        <a:spcBef>
                          <a:spcPct val="0"/>
                        </a:spcBef>
                        <a:spcAft>
                          <a:spcPts val="0"/>
                        </a:spcAft>
                        <a:buClrTx/>
                        <a:buSzTx/>
                        <a:buFont typeface="Arial" panose="02080604020202020204" pitchFamily="34" charset="0"/>
                        <a:buNone/>
                        <a:defRPr/>
                      </a:pPr>
                      <a:r>
                        <a:rPr kumimoji="0" lang="zh-CN" altLang="en-US"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原创技术</a:t>
                      </a:r>
                      <a:endParaRPr kumimoji="0" lang="en-US" altLang="zh-CN" sz="1400" b="1" i="0" u="none" strike="noStrike" kern="1200" cap="none" normalizeH="0" baseline="0" dirty="0">
                        <a:ln>
                          <a:noFill/>
                        </a:ln>
                        <a:solidFill>
                          <a:srgbClr val="C9161E"/>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单元面积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0.6</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a:t>
                      </a:r>
                      <a:r>
                        <a:rPr kumimoji="0" lang="en-US" altLang="zh-CN" sz="1200" b="0" i="0" u="none" strike="noStrike" cap="none" normalizeH="0" baseline="3000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本底计数率～</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MHz</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条件下</a:t>
                      </a:r>
                      <a:b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b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时间分辨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30 </a:t>
                      </a:r>
                      <a:r>
                        <a:rPr kumimoji="0" lang="en-US" altLang="zh-CN" sz="1200" b="0" i="0" u="none" strike="noStrike" cap="none" normalizeH="0" baseline="0" dirty="0" err="1">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ps</a:t>
                      </a:r>
                      <a:endParaRPr kumimoji="0" lang="en-US" altLang="zh-CN" sz="1200" b="0" i="0" u="none" strike="noStrike" cap="none" normalizeH="0" baseline="0" dirty="0" err="1">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35255" marR="0" lvl="0" indent="-44450" algn="ctr" defTabSz="0" rtl="0" eaLnBrk="1" fontAlgn="base" latinLnBrk="0" hangingPunct="1">
                        <a:lnSpc>
                          <a:spcPct val="100000"/>
                        </a:lnSpc>
                        <a:spcBef>
                          <a:spcPct val="0"/>
                        </a:spcBef>
                        <a:spcAft>
                          <a:spcPts val="0"/>
                        </a:spcAft>
                        <a:buClrTx/>
                        <a:buSzTx/>
                        <a:buFontTx/>
                        <a:buNone/>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endPar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c>
                  <a:txBody>
                    <a:bodyPr/>
                    <a:lstStyle/>
                    <a:p>
                      <a:pPr marL="135255" marR="0" lvl="0" indent="-44450"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研发中</a:t>
                      </a:r>
                      <a:endPar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0000">
                        <a:alpha val="9804"/>
                      </a:srgbClr>
                    </a:solidFill>
                  </a:tcPr>
                </a:tc>
              </a:tr>
              <a:tr h="1296000">
                <a:tc>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纯</a:t>
                      </a:r>
                      <a:r>
                        <a:rPr kumimoji="0" lang="en-US" altLang="zh-CN" sz="1400" b="1" i="0" u="none" strike="noStrike" cap="none" normalizeH="0" baseline="0" dirty="0" err="1">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CsI</a:t>
                      </a: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晶体</a:t>
                      </a:r>
                      <a:endPar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量能器</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defRPr/>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（粒子能量测量）</a:t>
                      </a:r>
                      <a:endParaRPr kumimoji="0" lang="en-US" altLang="zh-CN"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defRPr/>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国际领先</a:t>
                      </a:r>
                      <a:endParaRPr kumimoji="0" lang="en-US" altLang="zh-CN"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MHz</a:t>
                      </a:r>
                      <a:r>
                        <a:rPr kumimoji="0" lang="zh-CN" altLang="en-US"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0.5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2.5%</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GeV</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时间分辨：</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300 </a:t>
                      </a:r>
                      <a:r>
                        <a:rPr kumimoji="0" lang="en-US" altLang="zh-CN" sz="1200" b="0" i="0" u="none" strike="noStrike" kern="1200" cap="none" normalizeH="0" baseline="0" dirty="0" err="1">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ps</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1 GeV</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BESIII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CsI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晶体量能器</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3525"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在平均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~20</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kHz</a:t>
                      </a:r>
                      <a:r>
                        <a:rPr kumimoji="0" lang="en-US" altLang="zh-CN" sz="1200" b="0" i="0" u="none" strike="noStrike" cap="none" normalizeH="0" baseline="0" dirty="0">
                          <a:ln>
                            <a:noFill/>
                          </a:ln>
                          <a:solidFill>
                            <a:srgbClr val="0B3A75"/>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&gt;0.5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2.5%</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GeV</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3525"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时间测量</a:t>
                      </a:r>
                      <a:endPar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Belle</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II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 </a:t>
                      </a:r>
                      <a:r>
                        <a:rPr kumimoji="0" lang="en-US" altLang="zh-CN" sz="1200" b="1" i="0" u="none" strike="noStrike" kern="1200" cap="none" normalizeH="0" baseline="0" dirty="0" err="1">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CsI</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晶体量能器</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在平均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250</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Hz</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本底计数率条件下</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能量分辨</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~8%</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100 MeV</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2.2%</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1</a:t>
                      </a: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GeV</a:t>
                      </a:r>
                      <a:endParaRPr kumimoji="0" lang="en-US" altLang="zh-CN"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p>
                      <a:pPr marL="261620" marR="0" lvl="0" indent="-17145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无</a:t>
                      </a: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时间测量</a:t>
                      </a:r>
                      <a:endPar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r>
              <a:tr h="864000">
                <a:tc rowSpan="2">
                  <a:txBody>
                    <a:bodyPr/>
                    <a:lstStyle/>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电子学读出 </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ASIC</a:t>
                      </a:r>
                      <a:r>
                        <a:rPr kumimoji="0" lang="zh-CN" altLang="en-US"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rPr>
                        <a:t> 芯片</a:t>
                      </a:r>
                      <a:endParaRPr kumimoji="0" lang="en-US" altLang="zh-CN" sz="14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华文细黑" panose="02010600040101010101" pitchFamily="2" charset="-122"/>
                      </a:endParaRPr>
                    </a:p>
                    <a:p>
                      <a:pPr marL="0" marR="0" lvl="0" indent="0" algn="ctr" defTabSz="0" rtl="0" eaLnBrk="1" fontAlgn="base" latinLnBrk="0" hangingPunct="1">
                        <a:lnSpc>
                          <a:spcPct val="120000"/>
                        </a:lnSpc>
                        <a:spcBef>
                          <a:spcPct val="0"/>
                        </a:spcBef>
                        <a:spcAft>
                          <a:spcPct val="0"/>
                        </a:spcAft>
                        <a:buClrTx/>
                        <a:buSzTx/>
                        <a:buFontTx/>
                        <a:buNone/>
                      </a:pPr>
                      <a:r>
                        <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rPr>
                        <a:t>（探测器信号读出）</a:t>
                      </a:r>
                      <a:endParaRPr kumimoji="0" lang="zh-CN" altLang="en-US" sz="1400" b="1" i="0" u="none" strike="noStrike" cap="none" normalizeH="0" baseline="0" dirty="0">
                        <a:ln>
                          <a:noFill/>
                        </a:ln>
                        <a:solidFill>
                          <a:srgbClr val="093B77"/>
                        </a:solidFill>
                        <a:effectLst/>
                        <a:latin typeface="Microsoft YaHei" panose="020B0503020204020204" pitchFamily="34" charset="-122"/>
                        <a:ea typeface="Microsoft YaHei" panose="020B0503020204020204" pitchFamily="34" charset="-122"/>
                        <a:sym typeface="华文细黑" panose="02010600040101010101" pitchFamily="2" charset="-122"/>
                      </a:endParaRPr>
                    </a:p>
                  </a:txBody>
                  <a:tcPr marL="36286" marR="36286" marT="0" marB="0" anchor="ctr" horzOverflow="overflow">
                    <a:lnL w="190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defRPr/>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国际领先</a:t>
                      </a:r>
                      <a:endParaRPr kumimoji="0" lang="en-US" altLang="zh-CN"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全波形输出，</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64</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通道，</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电荷分辨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0.5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48</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&amp;</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pF</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时间分辨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1.0 ns</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err="1">
                          <a:ln>
                            <a:noFill/>
                          </a:ln>
                          <a:solidFill>
                            <a:schemeClr val="tx1"/>
                          </a:solidFill>
                          <a:effectLst/>
                          <a:latin typeface="Microsoft YaHei" panose="020B0503020204020204" pitchFamily="34" charset="-122"/>
                          <a:ea typeface="Microsoft YaHei" panose="020B0503020204020204" pitchFamily="34" charset="-122"/>
                          <a:cs typeface="+mn-cs"/>
                        </a:rPr>
                        <a:t>fC</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&amp;</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20</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pF</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b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b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事例率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rPr>
                        <a:t>&gt;16 kHz</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720725" marR="0" lvl="0" indent="-630555"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研发中</a:t>
                      </a:r>
                      <a:endPar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AGET</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芯片 </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6700" marR="0" lvl="0" indent="-17653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事例率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kHz</a:t>
                      </a:r>
                      <a:endPar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a:noFill/>
                    </a:lnTlToBr>
                    <a:lnBlToTr>
                      <a:noFill/>
                    </a:lnBlToTr>
                    <a:noFill/>
                  </a:tcPr>
                </a:tc>
              </a:tr>
              <a:tr h="684000">
                <a:tc vMerge="1">
                  <a:tcPr marL="36286" marR="36286" marT="0" marB="0" anchor="ctr" horzOverflow="overflow">
                    <a:lnL w="19050" cap="flat" cmpd="sng" algn="ctr">
                      <a:solidFill>
                        <a:schemeClr val="bg1"/>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rgbClr val="466A94"/>
                      </a:solidFill>
                      <a:prstDash val="solid"/>
                      <a:round/>
                      <a:headEnd type="none" w="med" len="med"/>
                      <a:tailEnd type="none" w="med" len="med"/>
                    </a:lnB>
                    <a:lnTlToBr>
                      <a:noFill/>
                    </a:lnTlToBr>
                    <a:lnBlToTr>
                      <a:noFill/>
                    </a:lnBlToTr>
                    <a:solidFill>
                      <a:srgbClr val="111E6C"/>
                    </a:solidFill>
                  </a:tcPr>
                </a:tc>
                <a:tc>
                  <a:txBody>
                    <a:bodyPr/>
                    <a:lstStyle/>
                    <a:p>
                      <a:pPr marL="88900" marR="0" lvl="0" indent="0" algn="ctr" defTabSz="0" rtl="0" eaLnBrk="1" fontAlgn="base" latinLnBrk="0" hangingPunct="1">
                        <a:lnSpc>
                          <a:spcPct val="100000"/>
                        </a:lnSpc>
                        <a:spcBef>
                          <a:spcPct val="0"/>
                        </a:spcBef>
                        <a:spcAft>
                          <a:spcPts val="0"/>
                        </a:spcAft>
                        <a:buClr>
                          <a:schemeClr val="tx1">
                            <a:lumMod val="85000"/>
                            <a:lumOff val="15000"/>
                          </a:schemeClr>
                        </a:buClr>
                        <a:buSzTx/>
                        <a:buFont typeface="Arial" panose="02080604020202020204" pitchFamily="34" charset="0"/>
                        <a:buNone/>
                        <a:defRPr/>
                      </a:pPr>
                      <a:r>
                        <a:rPr kumimoji="0" lang="zh-CN" altLang="en-US"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国际领先</a:t>
                      </a:r>
                      <a:endParaRPr kumimoji="0" lang="en-US" altLang="zh-CN" sz="1400" b="1" i="0" u="none" strike="noStrike" kern="1200" cap="none" normalizeH="0" baseline="0" dirty="0">
                        <a:ln>
                          <a:noFill/>
                        </a:ln>
                        <a:solidFill>
                          <a:schemeClr val="tx1">
                            <a:lumMod val="85000"/>
                            <a:lumOff val="15000"/>
                          </a:schemeClr>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64</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通道，</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时间分辨</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&lt;10 ns</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a:t>
                      </a: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 </a:t>
                      </a:r>
                      <a:r>
                        <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5fC</a:t>
                      </a:r>
                      <a:endParaRPr kumimoji="0" lang="en-US" altLang="zh-CN"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endParaRPr>
                    </a:p>
                    <a:p>
                      <a:pPr marL="179705" marR="0" lvl="0" indent="-179705"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kern="1200"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mn-cs"/>
                        </a:rPr>
                        <a:t>事例率 </a:t>
                      </a:r>
                      <a:r>
                        <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rPr>
                        <a:t>2~4 MHz</a:t>
                      </a:r>
                      <a:endParaRPr kumimoji="0" lang="en-US" altLang="zh-CN"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720725" marR="0" lvl="0" indent="-630555" algn="ctr" defTabSz="0" rtl="0" eaLnBrk="1" fontAlgn="base" latinLnBrk="0" hangingPunct="1">
                        <a:lnSpc>
                          <a:spcPct val="100000"/>
                        </a:lnSpc>
                        <a:spcBef>
                          <a:spcPct val="0"/>
                        </a:spcBef>
                        <a:spcAft>
                          <a:spcPts val="0"/>
                        </a:spcAft>
                        <a:buClrTx/>
                        <a:buSzTx/>
                        <a:buFontTx/>
                        <a:buNone/>
                        <a:defRPr/>
                      </a:pPr>
                      <a:r>
                        <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rPr>
                        <a:t>研发中</a:t>
                      </a:r>
                      <a:endParaRPr kumimoji="0" lang="zh-CN" altLang="en-US" sz="1200" b="0" i="0" u="none" strike="noStrike" kern="1200" cap="none" normalizeH="0" baseline="0" dirty="0">
                        <a:ln>
                          <a:noFill/>
                        </a:ln>
                        <a:solidFill>
                          <a:srgbClr val="C00000"/>
                        </a:solidFill>
                        <a:effectLst/>
                        <a:latin typeface="Microsoft YaHei" panose="020B0503020204020204" pitchFamily="34" charset="-122"/>
                        <a:ea typeface="Microsoft YaHei" panose="020B0503020204020204" pitchFamily="34" charset="-122"/>
                        <a:cs typeface="+mn-cs"/>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c>
                  <a:txBody>
                    <a:bodyPr/>
                    <a:lstStyle/>
                    <a:p>
                      <a:pPr marL="88900" marR="0" lvl="0" indent="0" algn="l" defTabSz="0" rtl="0" eaLnBrk="1" fontAlgn="base" latinLnBrk="0" hangingPunct="1">
                        <a:lnSpc>
                          <a:spcPct val="100000"/>
                        </a:lnSpc>
                        <a:spcBef>
                          <a:spcPct val="0"/>
                        </a:spcBef>
                        <a:spcAft>
                          <a:spcPts val="0"/>
                        </a:spcAft>
                        <a:buClrTx/>
                        <a:buSzTx/>
                        <a:buFontTx/>
                        <a:buNone/>
                        <a:defRPr/>
                      </a:pPr>
                      <a:r>
                        <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VMM</a:t>
                      </a:r>
                      <a:r>
                        <a:rPr kumimoji="0" lang="zh-CN" altLang="en-US"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rPr>
                        <a:t>芯片 </a:t>
                      </a:r>
                      <a:endParaRPr kumimoji="0" lang="en-US" altLang="zh-CN" sz="1200" b="1" i="0" u="none" strike="noStrike" kern="1200" cap="none" normalizeH="0" baseline="0" dirty="0">
                        <a:ln>
                          <a:noFill/>
                        </a:ln>
                        <a:solidFill>
                          <a:schemeClr val="bg1"/>
                        </a:solidFill>
                        <a:effectLst/>
                        <a:highlight>
                          <a:srgbClr val="093B77"/>
                        </a:highlight>
                        <a:latin typeface="Microsoft YaHei" panose="020B0503020204020204" pitchFamily="34" charset="-122"/>
                        <a:ea typeface="Microsoft YaHei" panose="020B0503020204020204" pitchFamily="34" charset="-122"/>
                        <a:cs typeface="+mn-cs"/>
                        <a:sym typeface="Times New Roman" panose="02020603050405020304" pitchFamily="18" charset="0"/>
                      </a:endParaRPr>
                    </a:p>
                    <a:p>
                      <a:pPr marL="266700" marR="0" lvl="0" indent="-176530" algn="l" defTabSz="0" rtl="0" eaLnBrk="1" fontAlgn="base" latinLnBrk="0" hangingPunct="1">
                        <a:lnSpc>
                          <a:spcPct val="100000"/>
                        </a:lnSpc>
                        <a:spcBef>
                          <a:spcPct val="0"/>
                        </a:spcBef>
                        <a:spcAft>
                          <a:spcPts val="0"/>
                        </a:spcAft>
                        <a:buClrTx/>
                        <a:buSzTx/>
                        <a:buFont typeface="Arial" panose="02080604020202020204" pitchFamily="34" charset="0"/>
                        <a:buChar char="•"/>
                        <a:defRPr/>
                      </a:pPr>
                      <a:r>
                        <a:rPr kumimoji="0" lang="zh-CN" altLang="en-US" sz="12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sym typeface="Times New Roman" panose="02020603050405020304" pitchFamily="18" charset="0"/>
                        </a:rPr>
                        <a:t>事例率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&lt;</a:t>
                      </a:r>
                      <a:r>
                        <a:rPr kumimoji="0" lang="zh-CN" altLang="en-US"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 </a:t>
                      </a:r>
                      <a:r>
                        <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rPr>
                        <a:t>1 MHz</a:t>
                      </a:r>
                      <a:endParaRPr kumimoji="0" lang="en-US" altLang="zh-CN" sz="1200" b="0" i="0" u="none" strike="noStrike" cap="none" normalizeH="0" baseline="0" dirty="0">
                        <a:ln>
                          <a:noFill/>
                        </a:ln>
                        <a:solidFill>
                          <a:srgbClr val="C00000"/>
                        </a:solidFill>
                        <a:effectLst/>
                        <a:latin typeface="Microsoft YaHei" panose="020B0503020204020204" pitchFamily="34" charset="-122"/>
                        <a:ea typeface="Microsoft YaHei" panose="020B0503020204020204" pitchFamily="34" charset="-122"/>
                        <a:sym typeface="Times New Roman" panose="02020603050405020304" pitchFamily="18" charset="0"/>
                      </a:endParaRPr>
                    </a:p>
                  </a:txBody>
                  <a:tcPr marL="36286" marR="36286" marT="0" marB="0" anchor="ctr" horzOverflow="overflow">
                    <a:lnL w="63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19050" cap="flat" cmpd="sng" algn="ctr">
                      <a:solidFill>
                        <a:srgbClr val="093B77"/>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8800" y="108000"/>
            <a:ext cx="10584048" cy="538609"/>
          </a:xfrm>
          <a:prstGeom prst="rect">
            <a:avLst/>
          </a:prstGeom>
          <a:noFill/>
        </p:spPr>
        <p:txBody>
          <a:bodyPr wrap="square" lIns="0" tIns="0" rIns="0" bIns="0" rtlCol="0">
            <a:spAutoFit/>
          </a:bodyPr>
          <a:lstStyle/>
          <a:p>
            <a:r>
              <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国家使命及战略意义</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pic>
        <p:nvPicPr>
          <p:cNvPr id="17" name="图片 1"/>
          <p:cNvPicPr>
            <a:picLocks noChangeAspect="1"/>
          </p:cNvPicPr>
          <p:nvPr/>
        </p:nvPicPr>
        <p:blipFill>
          <a:blip r:embed="rId1" cstate="print">
            <a:extLst>
              <a:ext uri="{28A0092B-C50C-407E-A947-70E740481C1C}">
                <a14:useLocalDpi xmlns:a14="http://schemas.microsoft.com/office/drawing/2010/main" val="0"/>
              </a:ext>
            </a:extLst>
          </a:blip>
          <a:srcRect t="11975" b="561"/>
          <a:stretch>
            <a:fillRect/>
          </a:stretch>
        </p:blipFill>
        <p:spPr>
          <a:xfrm>
            <a:off x="95319" y="2733250"/>
            <a:ext cx="4325613" cy="2129335"/>
          </a:xfrm>
          <a:prstGeom prst="roundRect">
            <a:avLst>
              <a:gd name="adj" fmla="val 4308"/>
            </a:avLst>
          </a:prstGeom>
          <a:effectLst>
            <a:softEdge rad="596900"/>
          </a:effectLst>
        </p:spPr>
      </p:pic>
      <p:sp>
        <p:nvSpPr>
          <p:cNvPr id="20" name="文本框 47"/>
          <p:cNvSpPr txBox="1"/>
          <p:nvPr/>
        </p:nvSpPr>
        <p:spPr>
          <a:xfrm>
            <a:off x="771960" y="2337002"/>
            <a:ext cx="2972330" cy="3133067"/>
          </a:xfrm>
          <a:prstGeom prst="rect">
            <a:avLst/>
          </a:prstGeom>
          <a:noFill/>
        </p:spPr>
        <p:txBody>
          <a:bodyPr wrap="square" lIns="0" tIns="0" rIns="0" bIns="0" rtlCol="0">
            <a:noAutofit/>
          </a:bodyPr>
          <a:lstStyle/>
          <a:p>
            <a:pPr algn="ctr">
              <a:defRPr/>
            </a:pPr>
            <a:r>
              <a:rPr lang="zh-CN" altLang="en-US"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前瞻引领型</a:t>
            </a: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defRPr/>
            </a:pP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defRPr/>
            </a:pP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defRPr/>
            </a:pP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defRPr/>
            </a:pP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p>
            <a:pPr algn="ctr">
              <a:defRPr/>
            </a:pPr>
            <a:r>
              <a:rPr lang="zh-CN" altLang="en-US"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国之重器</a:t>
            </a:r>
            <a:endParaRPr lang="en-US" altLang="zh-CN" sz="3200" b="1" dirty="0">
              <a:solidFill>
                <a:srgbClr val="941100"/>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43" name="Arc 42"/>
          <p:cNvSpPr/>
          <p:nvPr/>
        </p:nvSpPr>
        <p:spPr>
          <a:xfrm rot="5400000" flipV="1">
            <a:off x="-696788" y="1373546"/>
            <a:ext cx="5395736" cy="4902529"/>
          </a:xfrm>
          <a:prstGeom prst="arc">
            <a:avLst>
              <a:gd name="adj1" fmla="val 203934"/>
              <a:gd name="adj2" fmla="val 10717609"/>
            </a:avLst>
          </a:prstGeom>
          <a:noFill/>
          <a:ln w="12700">
            <a:gradFill flip="none" rotWithShape="1">
              <a:gsLst>
                <a:gs pos="0">
                  <a:srgbClr val="0070C0"/>
                </a:gs>
                <a:gs pos="100000">
                  <a:srgbClr val="005493"/>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lt1"/>
              </a:solidFill>
              <a:latin typeface="Microsoft YaHei" panose="020B0503020204020204" pitchFamily="34" charset="-122"/>
              <a:ea typeface="Microsoft YaHei" panose="020B0503020204020204" pitchFamily="34" charset="-122"/>
              <a:cs typeface="Microsoft YaHei" panose="020B0503020204020204" pitchFamily="34" charset="-122"/>
            </a:endParaRPr>
          </a:p>
        </p:txBody>
      </p:sp>
      <p:grpSp>
        <p:nvGrpSpPr>
          <p:cNvPr id="87" name="Group 86"/>
          <p:cNvGrpSpPr/>
          <p:nvPr/>
        </p:nvGrpSpPr>
        <p:grpSpPr>
          <a:xfrm>
            <a:off x="2926796" y="878761"/>
            <a:ext cx="7915380" cy="1071613"/>
            <a:chOff x="2485920" y="895090"/>
            <a:chExt cx="7915380" cy="1071613"/>
          </a:xfrm>
        </p:grpSpPr>
        <p:sp>
          <p:nvSpPr>
            <p:cNvPr id="26" name="TextBox 25"/>
            <p:cNvSpPr txBox="1"/>
            <p:nvPr/>
          </p:nvSpPr>
          <p:spPr>
            <a:xfrm>
              <a:off x="3474016" y="895090"/>
              <a:ext cx="5458858" cy="461664"/>
            </a:xfrm>
            <a:prstGeom prst="rect">
              <a:avLst/>
            </a:prstGeom>
          </p:spPr>
          <p:txBody>
            <a:bodyPr wrap="square" rtlCol="0">
              <a:spAutoFit/>
            </a:bodyPr>
            <a:lstStyle/>
            <a:p>
              <a:pPr>
                <a:buClr>
                  <a:srgbClr val="C35954"/>
                </a:buClr>
                <a:buSzPct val="120000"/>
              </a:pPr>
              <a:r>
                <a:rPr lang="zh-CN" altLang="en-US" sz="2400" b="1" dirty="0">
                  <a:solidFill>
                    <a:srgbClr val="941100"/>
                  </a:solidFill>
                  <a:latin typeface="Microsoft YaHei" panose="020B0503020204020204" pitchFamily="34" charset="-122"/>
                  <a:ea typeface="Microsoft YaHei" panose="020B0503020204020204" pitchFamily="34" charset="-122"/>
                </a:rPr>
                <a:t>牵头国际大科学计划</a:t>
              </a:r>
              <a:endParaRPr lang="en-US" altLang="ko-KR"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32" name="Rectangle 3"/>
            <p:cNvSpPr txBox="1">
              <a:spLocks noChangeArrowheads="1"/>
            </p:cNvSpPr>
            <p:nvPr/>
          </p:nvSpPr>
          <p:spPr bwMode="auto">
            <a:xfrm>
              <a:off x="3474016" y="1318191"/>
              <a:ext cx="6927284" cy="64851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建设世界粒子物理中心，成为国际合作的连接器和突破点，践行我国牵头制定国际大科学计划的国家战略</a:t>
              </a:r>
              <a:endParaRPr lang="en-US"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endParaRPr>
            </a:p>
          </p:txBody>
        </p:sp>
        <p:grpSp>
          <p:nvGrpSpPr>
            <p:cNvPr id="45" name="Group 44"/>
            <p:cNvGrpSpPr/>
            <p:nvPr/>
          </p:nvGrpSpPr>
          <p:grpSpPr>
            <a:xfrm>
              <a:off x="2485920" y="1044191"/>
              <a:ext cx="817494" cy="817494"/>
              <a:chOff x="3901385" y="3336916"/>
              <a:chExt cx="817494" cy="817494"/>
            </a:xfrm>
          </p:grpSpPr>
          <p:sp>
            <p:nvSpPr>
              <p:cNvPr id="46" name="Oval 45"/>
              <p:cNvSpPr/>
              <p:nvPr/>
            </p:nvSpPr>
            <p:spPr>
              <a:xfrm>
                <a:off x="3901385" y="3336916"/>
                <a:ext cx="817494" cy="817494"/>
              </a:xfrm>
              <a:prstGeom prst="ellipse">
                <a:avLst/>
              </a:prstGeom>
              <a:gradFill flip="none" rotWithShape="1">
                <a:gsLst>
                  <a:gs pos="0">
                    <a:srgbClr val="002060"/>
                  </a:gs>
                  <a:gs pos="100000">
                    <a:srgbClr val="005493"/>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Microsoft YaHei" panose="020B0503020204020204" pitchFamily="34" charset="-122"/>
                  <a:ea typeface="Microsoft YaHei" panose="020B0503020204020204" pitchFamily="34" charset="-122"/>
                  <a:cs typeface="Microsoft YaHei" panose="020B0503020204020204" pitchFamily="34" charset="-122"/>
                </a:endParaRPr>
              </a:p>
            </p:txBody>
          </p:sp>
          <p:pic>
            <p:nvPicPr>
              <p:cNvPr id="50" name="Picture 49"/>
              <p:cNvPicPr>
                <a:picLocks noChangeAspect="1"/>
              </p:cNvPicPr>
              <p:nvPr/>
            </p:nvPicPr>
            <p:blipFill>
              <a:blip r:embed="rId2"/>
              <a:stretch>
                <a:fillRect/>
              </a:stretch>
            </p:blipFill>
            <p:spPr>
              <a:xfrm>
                <a:off x="3910615" y="3553784"/>
                <a:ext cx="763358" cy="394193"/>
              </a:xfrm>
              <a:prstGeom prst="rect">
                <a:avLst/>
              </a:prstGeom>
            </p:spPr>
          </p:pic>
        </p:grpSp>
      </p:grpSp>
      <p:grpSp>
        <p:nvGrpSpPr>
          <p:cNvPr id="88" name="Group 87"/>
          <p:cNvGrpSpPr/>
          <p:nvPr/>
        </p:nvGrpSpPr>
        <p:grpSpPr>
          <a:xfrm>
            <a:off x="3775070" y="2106096"/>
            <a:ext cx="9208608" cy="1059288"/>
            <a:chOff x="3334194" y="2122425"/>
            <a:chExt cx="9208608" cy="1059288"/>
          </a:xfrm>
        </p:grpSpPr>
        <p:sp>
          <p:nvSpPr>
            <p:cNvPr id="51" name="TextBox 50"/>
            <p:cNvSpPr txBox="1"/>
            <p:nvPr/>
          </p:nvSpPr>
          <p:spPr>
            <a:xfrm>
              <a:off x="4382594" y="2122425"/>
              <a:ext cx="8160208" cy="461665"/>
            </a:xfrm>
            <a:prstGeom prst="rect">
              <a:avLst/>
            </a:prstGeom>
          </p:spPr>
          <p:txBody>
            <a:bodyPr wrap="square" rtlCol="0">
              <a:spAutoFit/>
            </a:bodyPr>
            <a:lstStyle/>
            <a:p>
              <a:pPr>
                <a:buClr>
                  <a:srgbClr val="C35954"/>
                </a:buClr>
                <a:buSzPct val="120000"/>
              </a:pPr>
              <a:r>
                <a:rPr lang="zh-CN" altLang="en-US"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rPr>
                <a:t>建设国际领先</a:t>
              </a:r>
              <a:r>
                <a:rPr lang="zh-CN" altLang="en-US" sz="2400" b="1" dirty="0">
                  <a:solidFill>
                    <a:srgbClr val="941100"/>
                  </a:solidFill>
                  <a:latin typeface="Microsoft YaHei" panose="020B0503020204020204" pitchFamily="34" charset="-122"/>
                  <a:ea typeface="Microsoft YaHei" panose="020B0503020204020204" pitchFamily="34" charset="-122"/>
                </a:rPr>
                <a:t>对撞机实验装置</a:t>
              </a:r>
              <a:endParaRPr lang="en-US" altLang="ko-KR" sz="2400" b="1" dirty="0">
                <a:solidFill>
                  <a:srgbClr val="941100"/>
                </a:solidFill>
                <a:latin typeface="Microsoft YaHei" panose="020B0503020204020204" pitchFamily="34" charset="-122"/>
                <a:ea typeface="Microsoft YaHei" panose="020B0503020204020204" pitchFamily="34" charset="-122"/>
              </a:endParaRPr>
            </a:p>
          </p:txBody>
        </p:sp>
        <p:sp>
          <p:nvSpPr>
            <p:cNvPr id="52" name="Rectangle 3"/>
            <p:cNvSpPr txBox="1">
              <a:spLocks noChangeArrowheads="1"/>
            </p:cNvSpPr>
            <p:nvPr/>
          </p:nvSpPr>
          <p:spPr bwMode="auto">
            <a:xfrm>
              <a:off x="4388291" y="2533201"/>
              <a:ext cx="6241609" cy="64851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装置</a:t>
              </a:r>
              <a:r>
                <a:rPr lang="zh-CN"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科学目标和</a:t>
              </a:r>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工程目标明确先进，具有“三超”特征，形成突出的国际竞争优势，抢占粒子物理科技制高点 </a:t>
              </a:r>
              <a:endParaRPr lang="en-US" altLang="ko-KR"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endParaRPr>
            </a:p>
          </p:txBody>
        </p:sp>
        <p:grpSp>
          <p:nvGrpSpPr>
            <p:cNvPr id="54" name="Group 53"/>
            <p:cNvGrpSpPr/>
            <p:nvPr/>
          </p:nvGrpSpPr>
          <p:grpSpPr>
            <a:xfrm>
              <a:off x="3334194" y="2171432"/>
              <a:ext cx="817494" cy="817494"/>
              <a:chOff x="3901385" y="3336916"/>
              <a:chExt cx="817494" cy="817494"/>
            </a:xfrm>
          </p:grpSpPr>
          <p:sp>
            <p:nvSpPr>
              <p:cNvPr id="55" name="Oval 54"/>
              <p:cNvSpPr/>
              <p:nvPr/>
            </p:nvSpPr>
            <p:spPr>
              <a:xfrm>
                <a:off x="3901385" y="3336916"/>
                <a:ext cx="817494" cy="817494"/>
              </a:xfrm>
              <a:prstGeom prst="ellipse">
                <a:avLst/>
              </a:prstGeom>
              <a:gradFill flip="none" rotWithShape="1">
                <a:gsLst>
                  <a:gs pos="0">
                    <a:srgbClr val="002060"/>
                  </a:gs>
                  <a:gs pos="100000">
                    <a:srgbClr val="005493"/>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Microsoft YaHei" panose="020B0503020204020204" pitchFamily="34" charset="-122"/>
                  <a:ea typeface="Microsoft YaHei" panose="020B0503020204020204" pitchFamily="34" charset="-122"/>
                  <a:cs typeface="Microsoft YaHei" panose="020B0503020204020204" pitchFamily="34" charset="-122"/>
                </a:endParaRPr>
              </a:p>
            </p:txBody>
          </p:sp>
          <p:pic>
            <p:nvPicPr>
              <p:cNvPr id="56" name="Picture 55"/>
              <p:cNvPicPr>
                <a:picLocks noChangeAspect="1"/>
              </p:cNvPicPr>
              <p:nvPr/>
            </p:nvPicPr>
            <p:blipFill>
              <a:blip r:embed="rId2"/>
              <a:stretch>
                <a:fillRect/>
              </a:stretch>
            </p:blipFill>
            <p:spPr>
              <a:xfrm>
                <a:off x="3910615" y="3553784"/>
                <a:ext cx="763358" cy="394193"/>
              </a:xfrm>
              <a:prstGeom prst="rect">
                <a:avLst/>
              </a:prstGeom>
            </p:spPr>
          </p:pic>
        </p:grpSp>
      </p:grpSp>
      <p:grpSp>
        <p:nvGrpSpPr>
          <p:cNvPr id="89" name="Group 88"/>
          <p:cNvGrpSpPr/>
          <p:nvPr/>
        </p:nvGrpSpPr>
        <p:grpSpPr>
          <a:xfrm>
            <a:off x="4052744" y="3295685"/>
            <a:ext cx="7637158" cy="1093271"/>
            <a:chOff x="3611868" y="3312014"/>
            <a:chExt cx="7637158" cy="1093271"/>
          </a:xfrm>
        </p:grpSpPr>
        <p:grpSp>
          <p:nvGrpSpPr>
            <p:cNvPr id="57" name="Group 56"/>
            <p:cNvGrpSpPr/>
            <p:nvPr/>
          </p:nvGrpSpPr>
          <p:grpSpPr>
            <a:xfrm>
              <a:off x="3611868" y="3364932"/>
              <a:ext cx="817494" cy="817494"/>
              <a:chOff x="3115672" y="2076741"/>
              <a:chExt cx="817494" cy="817494"/>
            </a:xfrm>
          </p:grpSpPr>
          <p:sp>
            <p:nvSpPr>
              <p:cNvPr id="58" name="Oval 57"/>
              <p:cNvSpPr/>
              <p:nvPr/>
            </p:nvSpPr>
            <p:spPr>
              <a:xfrm>
                <a:off x="3115672" y="2076741"/>
                <a:ext cx="817494" cy="817494"/>
              </a:xfrm>
              <a:prstGeom prst="ellipse">
                <a:avLst/>
              </a:prstGeom>
              <a:gradFill flip="none" rotWithShape="1">
                <a:gsLst>
                  <a:gs pos="0">
                    <a:srgbClr val="002060"/>
                  </a:gs>
                  <a:gs pos="100000">
                    <a:srgbClr val="005493"/>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59" name="Freeform 58"/>
              <p:cNvSpPr>
                <a:spLocks noEditPoints="1"/>
              </p:cNvSpPr>
              <p:nvPr/>
            </p:nvSpPr>
            <p:spPr bwMode="auto">
              <a:xfrm>
                <a:off x="3342569" y="2241621"/>
                <a:ext cx="363699" cy="436255"/>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grpSp>
        <p:sp>
          <p:nvSpPr>
            <p:cNvPr id="60" name="TextBox 59"/>
            <p:cNvSpPr txBox="1"/>
            <p:nvPr/>
          </p:nvSpPr>
          <p:spPr>
            <a:xfrm>
              <a:off x="4763856" y="3312014"/>
              <a:ext cx="6485170" cy="461665"/>
            </a:xfrm>
            <a:prstGeom prst="rect">
              <a:avLst/>
            </a:prstGeom>
          </p:spPr>
          <p:txBody>
            <a:bodyPr wrap="square" rtlCol="0">
              <a:spAutoFit/>
            </a:bodyPr>
            <a:lstStyle/>
            <a:p>
              <a:pPr>
                <a:buClr>
                  <a:srgbClr val="C35954"/>
                </a:buClr>
                <a:buSzPct val="120000"/>
              </a:pPr>
              <a:r>
                <a:rPr lang="zh-CN" altLang="en-US" sz="2400" b="1" dirty="0">
                  <a:solidFill>
                    <a:srgbClr val="941100"/>
                  </a:solidFill>
                  <a:latin typeface="Microsoft YaHei" panose="020B0503020204020204" pitchFamily="34" charset="-122"/>
                  <a:ea typeface="Microsoft YaHei" panose="020B0503020204020204" pitchFamily="34" charset="-122"/>
                </a:rPr>
                <a:t>引领极微观科学突破</a:t>
              </a:r>
              <a:endParaRPr lang="en-US" altLang="ko-KR" sz="2400" b="1" dirty="0">
                <a:solidFill>
                  <a:srgbClr val="941100"/>
                </a:solidFill>
                <a:latin typeface="Microsoft YaHei" panose="020B0503020204020204" pitchFamily="34" charset="-122"/>
                <a:ea typeface="Microsoft YaHei" panose="020B0503020204020204" pitchFamily="34" charset="-122"/>
              </a:endParaRPr>
            </a:p>
          </p:txBody>
        </p:sp>
        <p:sp>
          <p:nvSpPr>
            <p:cNvPr id="61" name="Rectangle 3"/>
            <p:cNvSpPr txBox="1">
              <a:spLocks noChangeArrowheads="1"/>
            </p:cNvSpPr>
            <p:nvPr/>
          </p:nvSpPr>
          <p:spPr bwMode="auto">
            <a:xfrm>
              <a:off x="4763856" y="3756773"/>
              <a:ext cx="5866044" cy="64851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为全球用户提供国际一流实验研究手段，产出具有原创性和引领性的重大科学成果和突破，引领陶粲物理发展</a:t>
              </a:r>
              <a:endParaRPr lang="en-US" altLang="zh-CN" sz="1800" b="0" dirty="0">
                <a:solidFill>
                  <a:srgbClr val="083B77"/>
                </a:solidFill>
                <a:effectLst/>
                <a:latin typeface="Microsoft YaHei Light" panose="020B0502040204020203" pitchFamily="34" charset="-122"/>
                <a:ea typeface="Microsoft YaHei Light" panose="020B0502040204020203" pitchFamily="34" charset="-122"/>
                <a:cs typeface="Microsoft YaHei" panose="020B0503020204020204" pitchFamily="34" charset="-122"/>
              </a:endParaRPr>
            </a:p>
          </p:txBody>
        </p:sp>
      </p:grpSp>
      <p:grpSp>
        <p:nvGrpSpPr>
          <p:cNvPr id="90" name="Group 89"/>
          <p:cNvGrpSpPr/>
          <p:nvPr/>
        </p:nvGrpSpPr>
        <p:grpSpPr>
          <a:xfrm>
            <a:off x="3775070" y="4533243"/>
            <a:ext cx="7181406" cy="1120319"/>
            <a:chOff x="3334194" y="4549572"/>
            <a:chExt cx="7181406" cy="1120319"/>
          </a:xfrm>
        </p:grpSpPr>
        <p:sp>
          <p:nvSpPr>
            <p:cNvPr id="66" name="TextBox 65"/>
            <p:cNvSpPr txBox="1"/>
            <p:nvPr/>
          </p:nvSpPr>
          <p:spPr>
            <a:xfrm>
              <a:off x="4382594" y="4549572"/>
              <a:ext cx="4866530" cy="461665"/>
            </a:xfrm>
            <a:prstGeom prst="rect">
              <a:avLst/>
            </a:prstGeom>
          </p:spPr>
          <p:txBody>
            <a:bodyPr wrap="square" rtlCol="0">
              <a:spAutoFit/>
            </a:bodyPr>
            <a:lstStyle/>
            <a:p>
              <a:pPr>
                <a:buClr>
                  <a:srgbClr val="C35954"/>
                </a:buClr>
                <a:buSzPct val="120000"/>
              </a:pPr>
              <a:r>
                <a:rPr lang="zh-CN" altLang="en-US"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rPr>
                <a:t>推动高新技术和产业发展</a:t>
              </a:r>
              <a:endParaRPr lang="en-US" altLang="ko-KR"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71" name="Rectangle 3"/>
            <p:cNvSpPr txBox="1">
              <a:spLocks noChangeArrowheads="1"/>
            </p:cNvSpPr>
            <p:nvPr/>
          </p:nvSpPr>
          <p:spPr bwMode="auto">
            <a:xfrm>
              <a:off x="4382594" y="5021379"/>
              <a:ext cx="6133006" cy="64851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突破先进加速器、探测器与微快电子学等关键核心技术，孕育具有颠覆性的原创技术，支撑高新技术产业高质量发展</a:t>
              </a:r>
              <a:endParaRPr 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endParaRPr>
            </a:p>
          </p:txBody>
        </p:sp>
        <p:grpSp>
          <p:nvGrpSpPr>
            <p:cNvPr id="75" name="Group 74"/>
            <p:cNvGrpSpPr/>
            <p:nvPr/>
          </p:nvGrpSpPr>
          <p:grpSpPr>
            <a:xfrm>
              <a:off x="3334194" y="4603982"/>
              <a:ext cx="817494" cy="817494"/>
              <a:chOff x="3591823" y="4504604"/>
              <a:chExt cx="817494" cy="817494"/>
            </a:xfrm>
          </p:grpSpPr>
          <p:sp>
            <p:nvSpPr>
              <p:cNvPr id="76" name="Oval 75"/>
              <p:cNvSpPr/>
              <p:nvPr/>
            </p:nvSpPr>
            <p:spPr>
              <a:xfrm>
                <a:off x="3591823" y="4504604"/>
                <a:ext cx="817494" cy="817494"/>
              </a:xfrm>
              <a:prstGeom prst="ellipse">
                <a:avLst/>
              </a:prstGeom>
              <a:gradFill flip="none" rotWithShape="1">
                <a:gsLst>
                  <a:gs pos="0">
                    <a:srgbClr val="002060"/>
                  </a:gs>
                  <a:gs pos="100000">
                    <a:srgbClr val="005493"/>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77" name="Freeform 76"/>
              <p:cNvSpPr>
                <a:spLocks noEditPoints="1"/>
              </p:cNvSpPr>
              <p:nvPr/>
            </p:nvSpPr>
            <p:spPr bwMode="auto">
              <a:xfrm>
                <a:off x="3785198" y="4823345"/>
                <a:ext cx="292061" cy="293898"/>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78" name="Freeform 77"/>
              <p:cNvSpPr>
                <a:spLocks noEditPoints="1"/>
              </p:cNvSpPr>
              <p:nvPr/>
            </p:nvSpPr>
            <p:spPr bwMode="auto">
              <a:xfrm>
                <a:off x="3859591" y="4903249"/>
                <a:ext cx="140520" cy="141438"/>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79" name="Freeform 78"/>
              <p:cNvSpPr>
                <a:spLocks noEditPoints="1"/>
              </p:cNvSpPr>
              <p:nvPr/>
            </p:nvSpPr>
            <p:spPr bwMode="auto">
              <a:xfrm>
                <a:off x="4018479" y="4709460"/>
                <a:ext cx="197463" cy="198381"/>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81" name="Freeform 80"/>
              <p:cNvSpPr>
                <a:spLocks noEditPoints="1"/>
              </p:cNvSpPr>
              <p:nvPr/>
            </p:nvSpPr>
            <p:spPr bwMode="auto">
              <a:xfrm>
                <a:off x="4084606" y="4917025"/>
                <a:ext cx="115722" cy="116641"/>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82" name="Freeform 81"/>
              <p:cNvSpPr/>
              <p:nvPr/>
            </p:nvSpPr>
            <p:spPr bwMode="auto">
              <a:xfrm>
                <a:off x="3834793" y="4879370"/>
                <a:ext cx="95517" cy="94599"/>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grpSp>
      </p:grpSp>
      <p:grpSp>
        <p:nvGrpSpPr>
          <p:cNvPr id="91" name="Group 90"/>
          <p:cNvGrpSpPr/>
          <p:nvPr/>
        </p:nvGrpSpPr>
        <p:grpSpPr>
          <a:xfrm>
            <a:off x="2914166" y="5721886"/>
            <a:ext cx="7789644" cy="1099567"/>
            <a:chOff x="2473290" y="5738215"/>
            <a:chExt cx="7789644" cy="1099567"/>
          </a:xfrm>
        </p:grpSpPr>
        <p:sp>
          <p:nvSpPr>
            <p:cNvPr id="72" name="TextBox 71"/>
            <p:cNvSpPr txBox="1"/>
            <p:nvPr/>
          </p:nvSpPr>
          <p:spPr>
            <a:xfrm>
              <a:off x="3577164" y="5747325"/>
              <a:ext cx="5458858" cy="461664"/>
            </a:xfrm>
            <a:prstGeom prst="rect">
              <a:avLst/>
            </a:prstGeom>
          </p:spPr>
          <p:txBody>
            <a:bodyPr wrap="square" rtlCol="0">
              <a:spAutoFit/>
            </a:bodyPr>
            <a:lstStyle/>
            <a:p>
              <a:pPr>
                <a:buClr>
                  <a:srgbClr val="C35954"/>
                </a:buClr>
                <a:buSzPct val="120000"/>
              </a:pPr>
              <a:r>
                <a:rPr lang="zh-CN" altLang="en-US"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rPr>
                <a:t>打造高端人才聚集与培养基地</a:t>
              </a:r>
              <a:endParaRPr lang="en-US" altLang="ko-KR" sz="2400" b="1" dirty="0">
                <a:solidFill>
                  <a:srgbClr val="941100"/>
                </a:solidFill>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74" name="Rectangle 3"/>
            <p:cNvSpPr txBox="1">
              <a:spLocks noChangeArrowheads="1"/>
            </p:cNvSpPr>
            <p:nvPr/>
          </p:nvSpPr>
          <p:spPr bwMode="auto">
            <a:xfrm>
              <a:off x="3594382" y="6189270"/>
              <a:ext cx="6668552" cy="64851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latinLnBrk="0"/>
              <a:r>
                <a:rPr lang="zh-CN" altLang="en-US"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rPr>
                <a:t>吸引和培养具备国际竞争力的高层次复合型科技人才，夯实国家创新发展人才基础</a:t>
              </a:r>
              <a:endParaRPr lang="en-US" altLang="ko-KR" sz="1800" b="0" kern="100" dirty="0">
                <a:solidFill>
                  <a:srgbClr val="083B77"/>
                </a:solidFill>
                <a:effectLst/>
                <a:latin typeface="Microsoft YaHei Light" panose="020B0502040204020203" pitchFamily="34" charset="-122"/>
                <a:ea typeface="Microsoft YaHei Light" panose="020B0502040204020203" pitchFamily="34" charset="-122"/>
                <a:cs typeface="Times New Roman" panose="02020603050405020304" pitchFamily="18" charset="0"/>
              </a:endParaRPr>
            </a:p>
          </p:txBody>
        </p:sp>
        <p:grpSp>
          <p:nvGrpSpPr>
            <p:cNvPr id="83" name="Group 82"/>
            <p:cNvGrpSpPr/>
            <p:nvPr/>
          </p:nvGrpSpPr>
          <p:grpSpPr>
            <a:xfrm>
              <a:off x="2473290" y="5738215"/>
              <a:ext cx="817494" cy="817494"/>
              <a:chOff x="2865736" y="5666529"/>
              <a:chExt cx="817494" cy="817494"/>
            </a:xfrm>
          </p:grpSpPr>
          <p:sp>
            <p:nvSpPr>
              <p:cNvPr id="84" name="Oval 83"/>
              <p:cNvSpPr/>
              <p:nvPr/>
            </p:nvSpPr>
            <p:spPr>
              <a:xfrm>
                <a:off x="2865736" y="5666529"/>
                <a:ext cx="817494" cy="817494"/>
              </a:xfrm>
              <a:prstGeom prst="ellipse">
                <a:avLst/>
              </a:prstGeom>
              <a:gradFill flip="none" rotWithShape="1">
                <a:gsLst>
                  <a:gs pos="0">
                    <a:srgbClr val="002060"/>
                  </a:gs>
                  <a:gs pos="100000">
                    <a:srgbClr val="005493"/>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Microsoft YaHei" panose="020B0503020204020204" pitchFamily="34" charset="-122"/>
                  <a:ea typeface="Microsoft YaHei" panose="020B0503020204020204" pitchFamily="34" charset="-122"/>
                  <a:cs typeface="Microsoft YaHei" panose="020B0503020204020204" pitchFamily="34" charset="-122"/>
                </a:endParaRPr>
              </a:p>
            </p:txBody>
          </p:sp>
          <p:sp>
            <p:nvSpPr>
              <p:cNvPr id="85" name="Freeform 148"/>
              <p:cNvSpPr>
                <a:spLocks noEditPoints="1"/>
              </p:cNvSpPr>
              <p:nvPr/>
            </p:nvSpPr>
            <p:spPr bwMode="auto">
              <a:xfrm>
                <a:off x="3063359" y="5832327"/>
                <a:ext cx="398772" cy="451427"/>
              </a:xfrm>
              <a:custGeom>
                <a:avLst/>
                <a:gdLst>
                  <a:gd name="T0" fmla="*/ 4 w 1818"/>
                  <a:gd name="T1" fmla="*/ 1237 h 2061"/>
                  <a:gd name="T2" fmla="*/ 88 w 1818"/>
                  <a:gd name="T3" fmla="*/ 1321 h 2061"/>
                  <a:gd name="T4" fmla="*/ 124 w 1818"/>
                  <a:gd name="T5" fmla="*/ 1384 h 2061"/>
                  <a:gd name="T6" fmla="*/ 108 w 1818"/>
                  <a:gd name="T7" fmla="*/ 1496 h 2061"/>
                  <a:gd name="T8" fmla="*/ 128 w 1818"/>
                  <a:gd name="T9" fmla="*/ 1569 h 2061"/>
                  <a:gd name="T10" fmla="*/ 171 w 1818"/>
                  <a:gd name="T11" fmla="*/ 1616 h 2061"/>
                  <a:gd name="T12" fmla="*/ 198 w 1818"/>
                  <a:gd name="T13" fmla="*/ 1681 h 2061"/>
                  <a:gd name="T14" fmla="*/ 350 w 1818"/>
                  <a:gd name="T15" fmla="*/ 1890 h 2061"/>
                  <a:gd name="T16" fmla="*/ 767 w 1818"/>
                  <a:gd name="T17" fmla="*/ 2035 h 2061"/>
                  <a:gd name="T18" fmla="*/ 1647 w 1818"/>
                  <a:gd name="T19" fmla="*/ 2061 h 2061"/>
                  <a:gd name="T20" fmla="*/ 1679 w 1818"/>
                  <a:gd name="T21" fmla="*/ 2017 h 2061"/>
                  <a:gd name="T22" fmla="*/ 1617 w 1818"/>
                  <a:gd name="T23" fmla="*/ 1915 h 2061"/>
                  <a:gd name="T24" fmla="*/ 1583 w 1818"/>
                  <a:gd name="T25" fmla="*/ 1325 h 2061"/>
                  <a:gd name="T26" fmla="*/ 1816 w 1818"/>
                  <a:gd name="T27" fmla="*/ 820 h 2061"/>
                  <a:gd name="T28" fmla="*/ 1581 w 1818"/>
                  <a:gd name="T29" fmla="*/ 246 h 2061"/>
                  <a:gd name="T30" fmla="*/ 349 w 1818"/>
                  <a:gd name="T31" fmla="*/ 256 h 2061"/>
                  <a:gd name="T32" fmla="*/ 185 w 1818"/>
                  <a:gd name="T33" fmla="*/ 585 h 2061"/>
                  <a:gd name="T34" fmla="*/ 152 w 1818"/>
                  <a:gd name="T35" fmla="*/ 676 h 2061"/>
                  <a:gd name="T36" fmla="*/ 173 w 1818"/>
                  <a:gd name="T37" fmla="*/ 851 h 2061"/>
                  <a:gd name="T38" fmla="*/ 195 w 1818"/>
                  <a:gd name="T39" fmla="*/ 901 h 2061"/>
                  <a:gd name="T40" fmla="*/ 219 w 1818"/>
                  <a:gd name="T41" fmla="*/ 801 h 2061"/>
                  <a:gd name="T42" fmla="*/ 214 w 1818"/>
                  <a:gd name="T43" fmla="*/ 703 h 2061"/>
                  <a:gd name="T44" fmla="*/ 250 w 1818"/>
                  <a:gd name="T45" fmla="*/ 600 h 2061"/>
                  <a:gd name="T46" fmla="*/ 398 w 1818"/>
                  <a:gd name="T47" fmla="*/ 302 h 2061"/>
                  <a:gd name="T48" fmla="*/ 1540 w 1818"/>
                  <a:gd name="T49" fmla="*/ 299 h 2061"/>
                  <a:gd name="T50" fmla="*/ 1749 w 1818"/>
                  <a:gd name="T51" fmla="*/ 819 h 2061"/>
                  <a:gd name="T52" fmla="*/ 1522 w 1818"/>
                  <a:gd name="T53" fmla="*/ 1299 h 2061"/>
                  <a:gd name="T54" fmla="*/ 1557 w 1818"/>
                  <a:gd name="T55" fmla="*/ 1944 h 2061"/>
                  <a:gd name="T56" fmla="*/ 1588 w 1818"/>
                  <a:gd name="T57" fmla="*/ 1993 h 2061"/>
                  <a:gd name="T58" fmla="*/ 707 w 1818"/>
                  <a:gd name="T59" fmla="*/ 1779 h 2061"/>
                  <a:gd name="T60" fmla="*/ 786 w 1818"/>
                  <a:gd name="T61" fmla="*/ 1752 h 2061"/>
                  <a:gd name="T62" fmla="*/ 989 w 1818"/>
                  <a:gd name="T63" fmla="*/ 1534 h 2061"/>
                  <a:gd name="T64" fmla="*/ 941 w 1818"/>
                  <a:gd name="T65" fmla="*/ 1535 h 2061"/>
                  <a:gd name="T66" fmla="*/ 765 w 1818"/>
                  <a:gd name="T67" fmla="*/ 1688 h 2061"/>
                  <a:gd name="T68" fmla="*/ 624 w 1818"/>
                  <a:gd name="T69" fmla="*/ 1737 h 2061"/>
                  <a:gd name="T70" fmla="*/ 336 w 1818"/>
                  <a:gd name="T71" fmla="*/ 1824 h 2061"/>
                  <a:gd name="T72" fmla="*/ 264 w 1818"/>
                  <a:gd name="T73" fmla="*/ 1697 h 2061"/>
                  <a:gd name="T74" fmla="*/ 205 w 1818"/>
                  <a:gd name="T75" fmla="*/ 1558 h 2061"/>
                  <a:gd name="T76" fmla="*/ 210 w 1818"/>
                  <a:gd name="T77" fmla="*/ 1533 h 2061"/>
                  <a:gd name="T78" fmla="*/ 204 w 1818"/>
                  <a:gd name="T79" fmla="*/ 1486 h 2061"/>
                  <a:gd name="T80" fmla="*/ 168 w 1818"/>
                  <a:gd name="T81" fmla="*/ 1445 h 2061"/>
                  <a:gd name="T82" fmla="*/ 194 w 1818"/>
                  <a:gd name="T83" fmla="*/ 1338 h 2061"/>
                  <a:gd name="T84" fmla="*/ 93 w 1818"/>
                  <a:gd name="T85" fmla="*/ 1248 h 2061"/>
                  <a:gd name="T86" fmla="*/ 102 w 1818"/>
                  <a:gd name="T87" fmla="*/ 1181 h 2061"/>
                  <a:gd name="T88" fmla="*/ 268 w 1818"/>
                  <a:gd name="T89" fmla="*/ 886 h 2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8" h="2061">
                    <a:moveTo>
                      <a:pt x="50" y="1138"/>
                    </a:moveTo>
                    <a:cubicBezTo>
                      <a:pt x="19" y="1176"/>
                      <a:pt x="0" y="1206"/>
                      <a:pt x="4" y="1237"/>
                    </a:cubicBezTo>
                    <a:cubicBezTo>
                      <a:pt x="10" y="1264"/>
                      <a:pt x="28" y="1288"/>
                      <a:pt x="53" y="1301"/>
                    </a:cubicBezTo>
                    <a:cubicBezTo>
                      <a:pt x="64" y="1309"/>
                      <a:pt x="75" y="1316"/>
                      <a:pt x="88" y="1321"/>
                    </a:cubicBezTo>
                    <a:cubicBezTo>
                      <a:pt x="102" y="1329"/>
                      <a:pt x="126" y="1341"/>
                      <a:pt x="128" y="1350"/>
                    </a:cubicBezTo>
                    <a:cubicBezTo>
                      <a:pt x="130" y="1361"/>
                      <a:pt x="129" y="1373"/>
                      <a:pt x="124" y="1384"/>
                    </a:cubicBezTo>
                    <a:cubicBezTo>
                      <a:pt x="119" y="1394"/>
                      <a:pt x="114" y="1403"/>
                      <a:pt x="110" y="1411"/>
                    </a:cubicBezTo>
                    <a:cubicBezTo>
                      <a:pt x="97" y="1435"/>
                      <a:pt x="77" y="1470"/>
                      <a:pt x="108" y="1496"/>
                    </a:cubicBezTo>
                    <a:cubicBezTo>
                      <a:pt x="115" y="1502"/>
                      <a:pt x="127" y="1512"/>
                      <a:pt x="139" y="1520"/>
                    </a:cubicBezTo>
                    <a:cubicBezTo>
                      <a:pt x="130" y="1535"/>
                      <a:pt x="127" y="1552"/>
                      <a:pt x="128" y="1569"/>
                    </a:cubicBezTo>
                    <a:cubicBezTo>
                      <a:pt x="130" y="1582"/>
                      <a:pt x="137" y="1594"/>
                      <a:pt x="148" y="1602"/>
                    </a:cubicBezTo>
                    <a:cubicBezTo>
                      <a:pt x="155" y="1607"/>
                      <a:pt x="163" y="1612"/>
                      <a:pt x="171" y="1616"/>
                    </a:cubicBezTo>
                    <a:cubicBezTo>
                      <a:pt x="191" y="1628"/>
                      <a:pt x="199" y="1633"/>
                      <a:pt x="201" y="1643"/>
                    </a:cubicBezTo>
                    <a:cubicBezTo>
                      <a:pt x="204" y="1656"/>
                      <a:pt x="203" y="1669"/>
                      <a:pt x="198" y="1681"/>
                    </a:cubicBezTo>
                    <a:cubicBezTo>
                      <a:pt x="187" y="1720"/>
                      <a:pt x="189" y="1762"/>
                      <a:pt x="204" y="1801"/>
                    </a:cubicBezTo>
                    <a:cubicBezTo>
                      <a:pt x="221" y="1864"/>
                      <a:pt x="285" y="1903"/>
                      <a:pt x="350" y="1890"/>
                    </a:cubicBezTo>
                    <a:cubicBezTo>
                      <a:pt x="445" y="1866"/>
                      <a:pt x="540" y="1838"/>
                      <a:pt x="632" y="1805"/>
                    </a:cubicBezTo>
                    <a:cubicBezTo>
                      <a:pt x="708" y="1849"/>
                      <a:pt x="755" y="1984"/>
                      <a:pt x="767" y="2035"/>
                    </a:cubicBezTo>
                    <a:cubicBezTo>
                      <a:pt x="771" y="2050"/>
                      <a:pt x="785" y="2061"/>
                      <a:pt x="800" y="2061"/>
                    </a:cubicBezTo>
                    <a:cubicBezTo>
                      <a:pt x="1647" y="2061"/>
                      <a:pt x="1647" y="2061"/>
                      <a:pt x="1647" y="2061"/>
                    </a:cubicBezTo>
                    <a:cubicBezTo>
                      <a:pt x="1657" y="2061"/>
                      <a:pt x="1667" y="2056"/>
                      <a:pt x="1674" y="2047"/>
                    </a:cubicBezTo>
                    <a:cubicBezTo>
                      <a:pt x="1680" y="2038"/>
                      <a:pt x="1682" y="2027"/>
                      <a:pt x="1679" y="2017"/>
                    </a:cubicBezTo>
                    <a:cubicBezTo>
                      <a:pt x="1670" y="1994"/>
                      <a:pt x="1657" y="1971"/>
                      <a:pt x="1641" y="1952"/>
                    </a:cubicBezTo>
                    <a:cubicBezTo>
                      <a:pt x="1632" y="1940"/>
                      <a:pt x="1624" y="1928"/>
                      <a:pt x="1617" y="1915"/>
                    </a:cubicBezTo>
                    <a:cubicBezTo>
                      <a:pt x="1575" y="1822"/>
                      <a:pt x="1549" y="1722"/>
                      <a:pt x="1540" y="1620"/>
                    </a:cubicBezTo>
                    <a:cubicBezTo>
                      <a:pt x="1528" y="1520"/>
                      <a:pt x="1543" y="1418"/>
                      <a:pt x="1583" y="1325"/>
                    </a:cubicBezTo>
                    <a:cubicBezTo>
                      <a:pt x="1608" y="1275"/>
                      <a:pt x="1637" y="1228"/>
                      <a:pt x="1672" y="1185"/>
                    </a:cubicBezTo>
                    <a:cubicBezTo>
                      <a:pt x="1739" y="1095"/>
                      <a:pt x="1814" y="993"/>
                      <a:pt x="1816" y="820"/>
                    </a:cubicBezTo>
                    <a:cubicBezTo>
                      <a:pt x="1818" y="724"/>
                      <a:pt x="1806" y="628"/>
                      <a:pt x="1781" y="535"/>
                    </a:cubicBezTo>
                    <a:cubicBezTo>
                      <a:pt x="1747" y="420"/>
                      <a:pt x="1677" y="318"/>
                      <a:pt x="1581" y="246"/>
                    </a:cubicBezTo>
                    <a:cubicBezTo>
                      <a:pt x="1316" y="38"/>
                      <a:pt x="1088" y="0"/>
                      <a:pt x="678" y="95"/>
                    </a:cubicBezTo>
                    <a:cubicBezTo>
                      <a:pt x="566" y="120"/>
                      <a:pt x="440" y="160"/>
                      <a:pt x="349" y="256"/>
                    </a:cubicBezTo>
                    <a:cubicBezTo>
                      <a:pt x="290" y="319"/>
                      <a:pt x="244" y="394"/>
                      <a:pt x="215" y="475"/>
                    </a:cubicBezTo>
                    <a:cubicBezTo>
                      <a:pt x="203" y="511"/>
                      <a:pt x="192" y="548"/>
                      <a:pt x="185" y="585"/>
                    </a:cubicBezTo>
                    <a:cubicBezTo>
                      <a:pt x="182" y="597"/>
                      <a:pt x="182" y="597"/>
                      <a:pt x="182" y="597"/>
                    </a:cubicBezTo>
                    <a:cubicBezTo>
                      <a:pt x="174" y="624"/>
                      <a:pt x="165" y="650"/>
                      <a:pt x="152" y="676"/>
                    </a:cubicBezTo>
                    <a:cubicBezTo>
                      <a:pt x="134" y="706"/>
                      <a:pt x="125" y="741"/>
                      <a:pt x="125" y="776"/>
                    </a:cubicBezTo>
                    <a:cubicBezTo>
                      <a:pt x="131" y="806"/>
                      <a:pt x="149" y="833"/>
                      <a:pt x="173" y="851"/>
                    </a:cubicBezTo>
                    <a:cubicBezTo>
                      <a:pt x="190" y="866"/>
                      <a:pt x="201" y="877"/>
                      <a:pt x="201" y="886"/>
                    </a:cubicBezTo>
                    <a:cubicBezTo>
                      <a:pt x="200" y="891"/>
                      <a:pt x="198" y="896"/>
                      <a:pt x="195" y="901"/>
                    </a:cubicBezTo>
                    <a:cubicBezTo>
                      <a:pt x="155" y="985"/>
                      <a:pt x="106" y="1065"/>
                      <a:pt x="50" y="1138"/>
                    </a:cubicBezTo>
                    <a:close/>
                    <a:moveTo>
                      <a:pt x="219" y="801"/>
                    </a:moveTo>
                    <a:cubicBezTo>
                      <a:pt x="205" y="789"/>
                      <a:pt x="193" y="777"/>
                      <a:pt x="191" y="767"/>
                    </a:cubicBezTo>
                    <a:cubicBezTo>
                      <a:pt x="195" y="745"/>
                      <a:pt x="203" y="723"/>
                      <a:pt x="214" y="703"/>
                    </a:cubicBezTo>
                    <a:cubicBezTo>
                      <a:pt x="228" y="674"/>
                      <a:pt x="239" y="643"/>
                      <a:pt x="247" y="612"/>
                    </a:cubicBezTo>
                    <a:cubicBezTo>
                      <a:pt x="250" y="600"/>
                      <a:pt x="250" y="600"/>
                      <a:pt x="250" y="600"/>
                    </a:cubicBezTo>
                    <a:cubicBezTo>
                      <a:pt x="257" y="566"/>
                      <a:pt x="266" y="532"/>
                      <a:pt x="278" y="499"/>
                    </a:cubicBezTo>
                    <a:cubicBezTo>
                      <a:pt x="304" y="425"/>
                      <a:pt x="345" y="359"/>
                      <a:pt x="398" y="302"/>
                    </a:cubicBezTo>
                    <a:cubicBezTo>
                      <a:pt x="476" y="219"/>
                      <a:pt x="586" y="185"/>
                      <a:pt x="693" y="160"/>
                    </a:cubicBezTo>
                    <a:cubicBezTo>
                      <a:pt x="1036" y="81"/>
                      <a:pt x="1262" y="80"/>
                      <a:pt x="1540" y="299"/>
                    </a:cubicBezTo>
                    <a:cubicBezTo>
                      <a:pt x="1625" y="362"/>
                      <a:pt x="1687" y="451"/>
                      <a:pt x="1717" y="553"/>
                    </a:cubicBezTo>
                    <a:cubicBezTo>
                      <a:pt x="1740" y="640"/>
                      <a:pt x="1751" y="729"/>
                      <a:pt x="1749" y="819"/>
                    </a:cubicBezTo>
                    <a:cubicBezTo>
                      <a:pt x="1747" y="971"/>
                      <a:pt x="1685" y="1055"/>
                      <a:pt x="1618" y="1145"/>
                    </a:cubicBezTo>
                    <a:cubicBezTo>
                      <a:pt x="1581" y="1192"/>
                      <a:pt x="1548" y="1244"/>
                      <a:pt x="1522" y="1299"/>
                    </a:cubicBezTo>
                    <a:cubicBezTo>
                      <a:pt x="1477" y="1402"/>
                      <a:pt x="1460" y="1516"/>
                      <a:pt x="1473" y="1628"/>
                    </a:cubicBezTo>
                    <a:cubicBezTo>
                      <a:pt x="1483" y="1738"/>
                      <a:pt x="1511" y="1844"/>
                      <a:pt x="1557" y="1944"/>
                    </a:cubicBezTo>
                    <a:cubicBezTo>
                      <a:pt x="1565" y="1961"/>
                      <a:pt x="1575" y="1977"/>
                      <a:pt x="1587" y="1992"/>
                    </a:cubicBezTo>
                    <a:cubicBezTo>
                      <a:pt x="1587" y="1992"/>
                      <a:pt x="1588" y="1993"/>
                      <a:pt x="1588" y="1993"/>
                    </a:cubicBezTo>
                    <a:cubicBezTo>
                      <a:pt x="825" y="1993"/>
                      <a:pt x="825" y="1993"/>
                      <a:pt x="825" y="1993"/>
                    </a:cubicBezTo>
                    <a:cubicBezTo>
                      <a:pt x="803" y="1914"/>
                      <a:pt x="763" y="1840"/>
                      <a:pt x="707" y="1779"/>
                    </a:cubicBezTo>
                    <a:cubicBezTo>
                      <a:pt x="733" y="1770"/>
                      <a:pt x="733" y="1770"/>
                      <a:pt x="733" y="1770"/>
                    </a:cubicBezTo>
                    <a:cubicBezTo>
                      <a:pt x="758" y="1761"/>
                      <a:pt x="776" y="1755"/>
                      <a:pt x="786" y="1752"/>
                    </a:cubicBezTo>
                    <a:cubicBezTo>
                      <a:pt x="929" y="1706"/>
                      <a:pt x="1001" y="1641"/>
                      <a:pt x="999" y="1557"/>
                    </a:cubicBezTo>
                    <a:cubicBezTo>
                      <a:pt x="999" y="1548"/>
                      <a:pt x="995" y="1540"/>
                      <a:pt x="989" y="1534"/>
                    </a:cubicBezTo>
                    <a:cubicBezTo>
                      <a:pt x="982" y="1527"/>
                      <a:pt x="974" y="1524"/>
                      <a:pt x="965" y="1524"/>
                    </a:cubicBezTo>
                    <a:cubicBezTo>
                      <a:pt x="956" y="1525"/>
                      <a:pt x="947" y="1528"/>
                      <a:pt x="941" y="1535"/>
                    </a:cubicBezTo>
                    <a:cubicBezTo>
                      <a:pt x="935" y="1541"/>
                      <a:pt x="932" y="1550"/>
                      <a:pt x="932" y="1559"/>
                    </a:cubicBezTo>
                    <a:cubicBezTo>
                      <a:pt x="933" y="1593"/>
                      <a:pt x="905" y="1644"/>
                      <a:pt x="765" y="1688"/>
                    </a:cubicBezTo>
                    <a:cubicBezTo>
                      <a:pt x="756" y="1691"/>
                      <a:pt x="736" y="1698"/>
                      <a:pt x="711" y="1707"/>
                    </a:cubicBezTo>
                    <a:cubicBezTo>
                      <a:pt x="686" y="1715"/>
                      <a:pt x="657" y="1726"/>
                      <a:pt x="624" y="1737"/>
                    </a:cubicBezTo>
                    <a:cubicBezTo>
                      <a:pt x="624" y="1737"/>
                      <a:pt x="624" y="1737"/>
                      <a:pt x="624" y="1737"/>
                    </a:cubicBezTo>
                    <a:cubicBezTo>
                      <a:pt x="530" y="1771"/>
                      <a:pt x="434" y="1800"/>
                      <a:pt x="336" y="1824"/>
                    </a:cubicBezTo>
                    <a:cubicBezTo>
                      <a:pt x="305" y="1830"/>
                      <a:pt x="274" y="1810"/>
                      <a:pt x="267" y="1779"/>
                    </a:cubicBezTo>
                    <a:cubicBezTo>
                      <a:pt x="257" y="1753"/>
                      <a:pt x="256" y="1724"/>
                      <a:pt x="264" y="1697"/>
                    </a:cubicBezTo>
                    <a:cubicBezTo>
                      <a:pt x="271" y="1674"/>
                      <a:pt x="272" y="1650"/>
                      <a:pt x="266" y="1627"/>
                    </a:cubicBezTo>
                    <a:cubicBezTo>
                      <a:pt x="257" y="1596"/>
                      <a:pt x="234" y="1571"/>
                      <a:pt x="205" y="1558"/>
                    </a:cubicBezTo>
                    <a:cubicBezTo>
                      <a:pt x="197" y="1554"/>
                      <a:pt x="197" y="1554"/>
                      <a:pt x="197" y="1554"/>
                    </a:cubicBezTo>
                    <a:cubicBezTo>
                      <a:pt x="201" y="1547"/>
                      <a:pt x="205" y="1540"/>
                      <a:pt x="210" y="1533"/>
                    </a:cubicBezTo>
                    <a:cubicBezTo>
                      <a:pt x="216" y="1526"/>
                      <a:pt x="218" y="1517"/>
                      <a:pt x="217" y="1508"/>
                    </a:cubicBezTo>
                    <a:cubicBezTo>
                      <a:pt x="216" y="1499"/>
                      <a:pt x="211" y="1491"/>
                      <a:pt x="204" y="1486"/>
                    </a:cubicBezTo>
                    <a:cubicBezTo>
                      <a:pt x="196" y="1480"/>
                      <a:pt x="177" y="1465"/>
                      <a:pt x="163" y="1454"/>
                    </a:cubicBezTo>
                    <a:cubicBezTo>
                      <a:pt x="165" y="1451"/>
                      <a:pt x="167" y="1448"/>
                      <a:pt x="168" y="1445"/>
                    </a:cubicBezTo>
                    <a:cubicBezTo>
                      <a:pt x="173" y="1435"/>
                      <a:pt x="179" y="1425"/>
                      <a:pt x="185" y="1413"/>
                    </a:cubicBezTo>
                    <a:cubicBezTo>
                      <a:pt x="196" y="1389"/>
                      <a:pt x="199" y="1363"/>
                      <a:pt x="194" y="1338"/>
                    </a:cubicBezTo>
                    <a:cubicBezTo>
                      <a:pt x="186" y="1297"/>
                      <a:pt x="147" y="1277"/>
                      <a:pt x="118" y="1262"/>
                    </a:cubicBezTo>
                    <a:cubicBezTo>
                      <a:pt x="110" y="1258"/>
                      <a:pt x="101" y="1253"/>
                      <a:pt x="93" y="1248"/>
                    </a:cubicBezTo>
                    <a:cubicBezTo>
                      <a:pt x="85" y="1242"/>
                      <a:pt x="78" y="1236"/>
                      <a:pt x="71" y="1229"/>
                    </a:cubicBezTo>
                    <a:cubicBezTo>
                      <a:pt x="71" y="1227"/>
                      <a:pt x="72" y="1217"/>
                      <a:pt x="102" y="1181"/>
                    </a:cubicBezTo>
                    <a:cubicBezTo>
                      <a:pt x="162" y="1103"/>
                      <a:pt x="213" y="1020"/>
                      <a:pt x="255" y="931"/>
                    </a:cubicBezTo>
                    <a:cubicBezTo>
                      <a:pt x="263" y="917"/>
                      <a:pt x="267" y="902"/>
                      <a:pt x="268" y="886"/>
                    </a:cubicBezTo>
                    <a:cubicBezTo>
                      <a:pt x="265" y="852"/>
                      <a:pt x="247" y="821"/>
                      <a:pt x="219" y="8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6" name="Freeform 149"/>
              <p:cNvSpPr>
                <a:spLocks noEditPoints="1"/>
              </p:cNvSpPr>
              <p:nvPr/>
            </p:nvSpPr>
            <p:spPr bwMode="auto">
              <a:xfrm>
                <a:off x="3137848" y="5871498"/>
                <a:ext cx="279975" cy="242730"/>
              </a:xfrm>
              <a:custGeom>
                <a:avLst/>
                <a:gdLst>
                  <a:gd name="T0" fmla="*/ 638 w 1276"/>
                  <a:gd name="T1" fmla="*/ 907 h 1108"/>
                  <a:gd name="T2" fmla="*/ 840 w 1276"/>
                  <a:gd name="T3" fmla="*/ 907 h 1108"/>
                  <a:gd name="T4" fmla="*/ 873 w 1276"/>
                  <a:gd name="T5" fmla="*/ 940 h 1108"/>
                  <a:gd name="T6" fmla="*/ 873 w 1276"/>
                  <a:gd name="T7" fmla="*/ 968 h 1108"/>
                  <a:gd name="T8" fmla="*/ 1000 w 1276"/>
                  <a:gd name="T9" fmla="*/ 1108 h 1108"/>
                  <a:gd name="T10" fmla="*/ 1008 w 1276"/>
                  <a:gd name="T11" fmla="*/ 1108 h 1108"/>
                  <a:gd name="T12" fmla="*/ 1100 w 1276"/>
                  <a:gd name="T13" fmla="*/ 1071 h 1108"/>
                  <a:gd name="T14" fmla="*/ 1142 w 1276"/>
                  <a:gd name="T15" fmla="*/ 974 h 1108"/>
                  <a:gd name="T16" fmla="*/ 1142 w 1276"/>
                  <a:gd name="T17" fmla="*/ 878 h 1108"/>
                  <a:gd name="T18" fmla="*/ 1208 w 1276"/>
                  <a:gd name="T19" fmla="*/ 658 h 1108"/>
                  <a:gd name="T20" fmla="*/ 1276 w 1276"/>
                  <a:gd name="T21" fmla="*/ 454 h 1108"/>
                  <a:gd name="T22" fmla="*/ 638 w 1276"/>
                  <a:gd name="T23" fmla="*/ 0 h 1108"/>
                  <a:gd name="T24" fmla="*/ 0 w 1276"/>
                  <a:gd name="T25" fmla="*/ 454 h 1108"/>
                  <a:gd name="T26" fmla="*/ 638 w 1276"/>
                  <a:gd name="T27" fmla="*/ 907 h 1108"/>
                  <a:gd name="T28" fmla="*/ 638 w 1276"/>
                  <a:gd name="T29" fmla="*/ 67 h 1108"/>
                  <a:gd name="T30" fmla="*/ 1209 w 1276"/>
                  <a:gd name="T31" fmla="*/ 454 h 1108"/>
                  <a:gd name="T32" fmla="*/ 1153 w 1276"/>
                  <a:gd name="T33" fmla="*/ 619 h 1108"/>
                  <a:gd name="T34" fmla="*/ 1075 w 1276"/>
                  <a:gd name="T35" fmla="*/ 878 h 1108"/>
                  <a:gd name="T36" fmla="*/ 1075 w 1276"/>
                  <a:gd name="T37" fmla="*/ 974 h 1108"/>
                  <a:gd name="T38" fmla="*/ 1054 w 1276"/>
                  <a:gd name="T39" fmla="*/ 1023 h 1108"/>
                  <a:gd name="T40" fmla="*/ 1004 w 1276"/>
                  <a:gd name="T41" fmla="*/ 1041 h 1108"/>
                  <a:gd name="T42" fmla="*/ 940 w 1276"/>
                  <a:gd name="T43" fmla="*/ 968 h 1108"/>
                  <a:gd name="T44" fmla="*/ 940 w 1276"/>
                  <a:gd name="T45" fmla="*/ 940 h 1108"/>
                  <a:gd name="T46" fmla="*/ 840 w 1276"/>
                  <a:gd name="T47" fmla="*/ 840 h 1108"/>
                  <a:gd name="T48" fmla="*/ 638 w 1276"/>
                  <a:gd name="T49" fmla="*/ 840 h 1108"/>
                  <a:gd name="T50" fmla="*/ 67 w 1276"/>
                  <a:gd name="T51" fmla="*/ 454 h 1108"/>
                  <a:gd name="T52" fmla="*/ 638 w 1276"/>
                  <a:gd name="T53" fmla="*/ 67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76" h="1108">
                    <a:moveTo>
                      <a:pt x="638" y="907"/>
                    </a:moveTo>
                    <a:cubicBezTo>
                      <a:pt x="840" y="907"/>
                      <a:pt x="840" y="907"/>
                      <a:pt x="840" y="907"/>
                    </a:cubicBezTo>
                    <a:cubicBezTo>
                      <a:pt x="858" y="907"/>
                      <a:pt x="873" y="922"/>
                      <a:pt x="873" y="940"/>
                    </a:cubicBezTo>
                    <a:cubicBezTo>
                      <a:pt x="873" y="968"/>
                      <a:pt x="873" y="968"/>
                      <a:pt x="873" y="968"/>
                    </a:cubicBezTo>
                    <a:cubicBezTo>
                      <a:pt x="872" y="1041"/>
                      <a:pt x="927" y="1103"/>
                      <a:pt x="1000" y="1108"/>
                    </a:cubicBezTo>
                    <a:cubicBezTo>
                      <a:pt x="1003" y="1108"/>
                      <a:pt x="1005" y="1108"/>
                      <a:pt x="1008" y="1108"/>
                    </a:cubicBezTo>
                    <a:cubicBezTo>
                      <a:pt x="1042" y="1108"/>
                      <a:pt x="1075" y="1095"/>
                      <a:pt x="1100" y="1071"/>
                    </a:cubicBezTo>
                    <a:cubicBezTo>
                      <a:pt x="1127" y="1046"/>
                      <a:pt x="1142" y="1011"/>
                      <a:pt x="1142" y="974"/>
                    </a:cubicBezTo>
                    <a:cubicBezTo>
                      <a:pt x="1142" y="878"/>
                      <a:pt x="1142" y="878"/>
                      <a:pt x="1142" y="878"/>
                    </a:cubicBezTo>
                    <a:cubicBezTo>
                      <a:pt x="1140" y="800"/>
                      <a:pt x="1163" y="723"/>
                      <a:pt x="1208" y="658"/>
                    </a:cubicBezTo>
                    <a:cubicBezTo>
                      <a:pt x="1252" y="599"/>
                      <a:pt x="1275" y="527"/>
                      <a:pt x="1276" y="454"/>
                    </a:cubicBezTo>
                    <a:cubicBezTo>
                      <a:pt x="1276" y="204"/>
                      <a:pt x="990" y="0"/>
                      <a:pt x="638" y="0"/>
                    </a:cubicBezTo>
                    <a:cubicBezTo>
                      <a:pt x="286" y="0"/>
                      <a:pt x="0" y="204"/>
                      <a:pt x="0" y="454"/>
                    </a:cubicBezTo>
                    <a:cubicBezTo>
                      <a:pt x="0" y="703"/>
                      <a:pt x="286" y="907"/>
                      <a:pt x="638" y="907"/>
                    </a:cubicBezTo>
                    <a:close/>
                    <a:moveTo>
                      <a:pt x="638" y="67"/>
                    </a:moveTo>
                    <a:cubicBezTo>
                      <a:pt x="953" y="67"/>
                      <a:pt x="1209" y="241"/>
                      <a:pt x="1209" y="454"/>
                    </a:cubicBezTo>
                    <a:cubicBezTo>
                      <a:pt x="1208" y="513"/>
                      <a:pt x="1189" y="571"/>
                      <a:pt x="1153" y="619"/>
                    </a:cubicBezTo>
                    <a:cubicBezTo>
                      <a:pt x="1100" y="695"/>
                      <a:pt x="1073" y="786"/>
                      <a:pt x="1075" y="878"/>
                    </a:cubicBezTo>
                    <a:cubicBezTo>
                      <a:pt x="1075" y="974"/>
                      <a:pt x="1075" y="974"/>
                      <a:pt x="1075" y="974"/>
                    </a:cubicBezTo>
                    <a:cubicBezTo>
                      <a:pt x="1075" y="992"/>
                      <a:pt x="1067" y="1010"/>
                      <a:pt x="1054" y="1023"/>
                    </a:cubicBezTo>
                    <a:cubicBezTo>
                      <a:pt x="1040" y="1035"/>
                      <a:pt x="1022" y="1042"/>
                      <a:pt x="1004" y="1041"/>
                    </a:cubicBezTo>
                    <a:cubicBezTo>
                      <a:pt x="967" y="1037"/>
                      <a:pt x="939" y="1005"/>
                      <a:pt x="940" y="968"/>
                    </a:cubicBezTo>
                    <a:cubicBezTo>
                      <a:pt x="940" y="940"/>
                      <a:pt x="940" y="940"/>
                      <a:pt x="940" y="940"/>
                    </a:cubicBezTo>
                    <a:cubicBezTo>
                      <a:pt x="940" y="885"/>
                      <a:pt x="895" y="840"/>
                      <a:pt x="840" y="840"/>
                    </a:cubicBezTo>
                    <a:cubicBezTo>
                      <a:pt x="638" y="840"/>
                      <a:pt x="638" y="840"/>
                      <a:pt x="638" y="840"/>
                    </a:cubicBezTo>
                    <a:cubicBezTo>
                      <a:pt x="323" y="840"/>
                      <a:pt x="67" y="666"/>
                      <a:pt x="67" y="454"/>
                    </a:cubicBezTo>
                    <a:cubicBezTo>
                      <a:pt x="67" y="241"/>
                      <a:pt x="323" y="67"/>
                      <a:pt x="638"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sp>
        <p:nvSpPr>
          <p:cNvPr id="4" name="灯片编号占位符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AC1AA2-F6CD-4146-9E8D-3B5F92316F04}" type="slidenum">
              <a:rPr kumimoji="0" lang="en-US" altLang="zh-CN" sz="1100" i="0" u="none" strike="noStrike" kern="1200" cap="none" spc="0" normalizeH="0" baseline="0" noProof="0" smtClean="0">
                <a:ln>
                  <a:noFill/>
                </a:ln>
                <a:solidFill>
                  <a:prstClr val="white">
                    <a:alpha val="50000"/>
                  </a:prstClr>
                </a:solidFill>
                <a:effectLst/>
                <a:uLnTx/>
                <a:uFillTx/>
                <a:latin typeface="Microsoft YaHei" panose="020B0503020204020204" pitchFamily="34" charset="-122"/>
                <a:ea typeface="Microsoft YaHei" panose="020B0503020204020204" pitchFamily="34" charset="-122"/>
              </a:rPr>
            </a:fld>
            <a:endParaRPr kumimoji="0" lang="en-US" altLang="en-US" sz="1100" i="0" u="none" strike="noStrike" kern="1200" cap="none" spc="0" normalizeH="0" baseline="0" noProof="0" dirty="0">
              <a:ln>
                <a:noFill/>
              </a:ln>
              <a:solidFill>
                <a:prstClr val="white">
                  <a:alpha val="50000"/>
                </a:prstClr>
              </a:solidFill>
              <a:effectLst/>
              <a:uLnTx/>
              <a:uFillTx/>
              <a:latin typeface="Microsoft YaHei" panose="020B0503020204020204" pitchFamily="34" charset="-122"/>
              <a:ea typeface="Microsoft YaHei"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a:p>
        </p:txBody>
      </p:sp>
      <p:sp>
        <p:nvSpPr>
          <p:cNvPr id="2" name="Text Box 1"/>
          <p:cNvSpPr txBox="1"/>
          <p:nvPr/>
        </p:nvSpPr>
        <p:spPr>
          <a:xfrm>
            <a:off x="2571115" y="2713990"/>
            <a:ext cx="7383145" cy="1322070"/>
          </a:xfrm>
          <a:prstGeom prst="rect">
            <a:avLst/>
          </a:prstGeom>
          <a:noFill/>
        </p:spPr>
        <p:txBody>
          <a:bodyPr wrap="square" rtlCol="0">
            <a:spAutoFit/>
          </a:bodyPr>
          <a:p>
            <a:pPr algn="ctr"/>
            <a:r>
              <a:rPr lang="en-US" sz="4000">
                <a:solidFill>
                  <a:srgbClr val="FF0000"/>
                </a:solidFill>
              </a:rPr>
              <a:t> 中国需要建设新一代</a:t>
            </a:r>
            <a:endParaRPr lang="en-US" sz="4000">
              <a:solidFill>
                <a:srgbClr val="FF0000"/>
              </a:solidFill>
            </a:endParaRPr>
          </a:p>
          <a:p>
            <a:pPr algn="ctr"/>
            <a:r>
              <a:rPr lang="en-US" sz="4000">
                <a:solidFill>
                  <a:srgbClr val="FF0000"/>
                </a:solidFill>
              </a:rPr>
              <a:t>粒子加速器大科学装置</a:t>
            </a:r>
            <a:endParaRPr lang="en-US" sz="400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939728" y="1065809"/>
            <a:ext cx="5029201" cy="5428979"/>
            <a:chOff x="3476819" y="1082577"/>
            <a:chExt cx="5029201" cy="5428979"/>
          </a:xfrm>
        </p:grpSpPr>
        <p:pic>
          <p:nvPicPr>
            <p:cNvPr id="7" name="Picture 6"/>
            <p:cNvPicPr>
              <a:picLocks noChangeAspect="1"/>
            </p:cNvPicPr>
            <p:nvPr/>
          </p:nvPicPr>
          <p:blipFill>
            <a:blip r:embed="rId1"/>
            <a:stretch>
              <a:fillRect/>
            </a:stretch>
          </p:blipFill>
          <p:spPr>
            <a:xfrm>
              <a:off x="3476819" y="1082577"/>
              <a:ext cx="5029201" cy="5428979"/>
            </a:xfrm>
            <a:prstGeom prst="rect">
              <a:avLst/>
            </a:prstGeom>
          </p:spPr>
        </p:pic>
        <p:sp>
          <p:nvSpPr>
            <p:cNvPr id="8" name="TextBox 7"/>
            <p:cNvSpPr txBox="1"/>
            <p:nvPr/>
          </p:nvSpPr>
          <p:spPr>
            <a:xfrm>
              <a:off x="6482151" y="1082577"/>
              <a:ext cx="2023869" cy="307777"/>
            </a:xfrm>
            <a:prstGeom prst="rect">
              <a:avLst/>
            </a:prstGeom>
            <a:noFill/>
          </p:spPr>
          <p:txBody>
            <a:bodyPr wrap="square">
              <a:spAutoFit/>
            </a:bodyPr>
            <a:lstStyle/>
            <a:p>
              <a:r>
                <a:rPr lang="en-GB" sz="1400" dirty="0">
                  <a:solidFill>
                    <a:schemeClr val="bg1"/>
                  </a:solidFill>
                </a:rPr>
                <a:t>Mike Lamont ICHEP 2026</a:t>
              </a:r>
              <a:endParaRPr lang="en-GB" sz="1400" dirty="0">
                <a:solidFill>
                  <a:schemeClr val="bg1"/>
                </a:solidFill>
              </a:endParaRPr>
            </a:p>
          </p:txBody>
        </p:sp>
      </p:grpSp>
      <p:sp>
        <p:nvSpPr>
          <p:cNvPr id="2" name="文本框 2"/>
          <p:cNvSpPr txBox="1"/>
          <p:nvPr/>
        </p:nvSpPr>
        <p:spPr>
          <a:xfrm>
            <a:off x="478800" y="108000"/>
            <a:ext cx="11903700" cy="507831"/>
          </a:xfrm>
          <a:prstGeom prst="rect">
            <a:avLst/>
          </a:prstGeom>
          <a:noFill/>
        </p:spPr>
        <p:txBody>
          <a:bodyPr wrap="square" lIns="0" tIns="0" rIns="0" bIns="0" rtlCol="0">
            <a:spAutoFit/>
          </a:bodyPr>
          <a:lstStyle/>
          <a:p>
            <a:pPr>
              <a:defRPr/>
            </a:pPr>
            <a:r>
              <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Status of Accelerator Facility for High Energy Physics</a:t>
            </a:r>
            <a:endParaRPr lang="en-US" altLang="zh-CN" sz="33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4" name="Slide Number Placeholder 26"/>
          <p:cNvSpPr>
            <a:spLocks noGrp="1"/>
          </p:cNvSpPr>
          <p:nvPr>
            <p:ph type="sldNum" sz="quarter" idx="12"/>
          </p:nvPr>
        </p:nvSpPr>
        <p:spPr>
          <a:xfrm>
            <a:off x="11249026" y="6514306"/>
            <a:ext cx="463550" cy="169277"/>
          </a:xfrm>
        </p:spPr>
        <p:txBody>
          <a:bodyPr/>
          <a:lstStyle/>
          <a:p>
            <a:fld id="{B995AD9E-1881-594F-89D1-A4CAC8FC4114}" type="slidenum">
              <a:rPr lang="en-US" smtClean="0"/>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89597" y="1117928"/>
            <a:ext cx="7087503" cy="5357069"/>
          </a:xfrm>
        </p:spPr>
        <p:txBody>
          <a:bodyPr>
            <a:noAutofit/>
          </a:bodyPr>
          <a:lstStyle/>
          <a:p>
            <a:pPr marL="342900" lvl="1" indent="-342900">
              <a:buFont typeface="Arial" panose="02080604020202020204" pitchFamily="34" charset="0"/>
              <a:buChar char="•"/>
            </a:pPr>
            <a:r>
              <a:rPr lang="en-US" sz="2400">
                <a:solidFill>
                  <a:srgbClr val="FF0000"/>
                </a:solidFill>
              </a:rPr>
              <a:t>Polarised </a:t>
            </a:r>
            <a:r>
              <a:rPr lang="en-US" sz="2400" dirty="0">
                <a:solidFill>
                  <a:srgbClr val="FF0000"/>
                </a:solidFill>
              </a:rPr>
              <a:t>e</a:t>
            </a:r>
            <a:r>
              <a:rPr lang="en-US" sz="2400" baseline="30000" dirty="0">
                <a:solidFill>
                  <a:srgbClr val="FF0000"/>
                </a:solidFill>
              </a:rPr>
              <a:t>-</a:t>
            </a:r>
            <a:r>
              <a:rPr lang="en-US" sz="2400" dirty="0">
                <a:solidFill>
                  <a:srgbClr val="FF0000"/>
                </a:solidFill>
              </a:rPr>
              <a:t> on polarised p </a:t>
            </a:r>
            <a:r>
              <a:rPr lang="en-US" sz="2400" dirty="0"/>
              <a:t>and light/heavy ions</a:t>
            </a:r>
            <a:endParaRPr lang="en-US" sz="2400" dirty="0"/>
          </a:p>
          <a:p>
            <a:pPr marL="0" lvl="1" indent="0">
              <a:buFont typeface="Arial" panose="02080604020202020204" pitchFamily="34" charset="0"/>
              <a:buNone/>
            </a:pPr>
            <a:r>
              <a:rPr lang="en-US" sz="2400" dirty="0"/>
              <a:t>     E</a:t>
            </a:r>
            <a:r>
              <a:rPr lang="en-US" sz="2400" baseline="-25000" dirty="0"/>
              <a:t>cm</a:t>
            </a:r>
            <a:r>
              <a:rPr lang="en-US" sz="2400" dirty="0"/>
              <a:t> = 30 ~140 GeV, L</a:t>
            </a:r>
            <a:r>
              <a:rPr lang="en-US" sz="2400" baseline="-25000" dirty="0"/>
              <a:t>peak</a:t>
            </a:r>
            <a:r>
              <a:rPr lang="en-US" sz="2400" dirty="0"/>
              <a:t> = 10</a:t>
            </a:r>
            <a:r>
              <a:rPr lang="en-US" sz="2400" baseline="30000" dirty="0"/>
              <a:t>33</a:t>
            </a:r>
            <a:r>
              <a:rPr lang="en-US" sz="2400" dirty="0"/>
              <a:t> ~10</a:t>
            </a:r>
            <a:r>
              <a:rPr lang="en-US" sz="2400" baseline="30000" dirty="0"/>
              <a:t>34</a:t>
            </a:r>
            <a:endParaRPr lang="en-US" sz="2400" baseline="30000" dirty="0"/>
          </a:p>
          <a:p>
            <a:pPr marL="0" lvl="1" indent="0">
              <a:buFont typeface="Arial" panose="02080604020202020204" pitchFamily="34" charset="0"/>
              <a:buNone/>
            </a:pPr>
            <a:endParaRPr lang="en-US" sz="2400" dirty="0"/>
          </a:p>
          <a:p>
            <a:pPr marL="342900" lvl="1" indent="-342900">
              <a:buFont typeface="Arial" panose="02080604020202020204" pitchFamily="34" charset="0"/>
              <a:buChar char="•"/>
            </a:pPr>
            <a:r>
              <a:rPr lang="en-US" sz="2400" dirty="0"/>
              <a:t>Precision imaging of the quark–gluon structure of matter: spin, mass, spatial distributions and gluon saturation </a:t>
            </a:r>
            <a:endParaRPr lang="en-US" sz="2400" dirty="0"/>
          </a:p>
          <a:p>
            <a:pPr marL="342900" lvl="1" indent="-342900">
              <a:buFont typeface="Arial" panose="02080604020202020204" pitchFamily="34" charset="0"/>
              <a:buChar char="•"/>
            </a:pPr>
            <a:endParaRPr lang="en-US" sz="2400" dirty="0"/>
          </a:p>
          <a:p>
            <a:pPr marL="342900" lvl="1" indent="-342900">
              <a:buFont typeface="Arial" panose="02080604020202020204" pitchFamily="34" charset="0"/>
              <a:buChar char="•"/>
            </a:pPr>
            <a:r>
              <a:rPr lang="en-US" sz="2400" dirty="0"/>
              <a:t>Builds on RHIC infrastructure, adding a new electron Rapid Cycling Synchrotron, and a demanding interaction-region design </a:t>
            </a:r>
            <a:endParaRPr lang="en-US" sz="2400" dirty="0"/>
          </a:p>
          <a:p>
            <a:pPr marL="7620" indent="0">
              <a:buNone/>
            </a:pPr>
            <a:endParaRPr lang="en-US" sz="2400" dirty="0"/>
          </a:p>
        </p:txBody>
      </p:sp>
      <p:sp>
        <p:nvSpPr>
          <p:cNvPr id="9" name="Rectangle 8"/>
          <p:cNvSpPr/>
          <p:nvPr/>
        </p:nvSpPr>
        <p:spPr>
          <a:xfrm>
            <a:off x="7384072" y="988314"/>
            <a:ext cx="4759436" cy="5406722"/>
          </a:xfrm>
          <a:prstGeom prst="rect">
            <a:avLst/>
          </a:prstGeom>
          <a:solidFill>
            <a:schemeClr val="accent2">
              <a:lumMod val="50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https://www.bnl.gov/eic/images/eic-schematic-mar-2025.png"/>
          <p:cNvPicPr>
            <a:picLocks noChangeAspect="1"/>
          </p:cNvPicPr>
          <p:nvPr/>
        </p:nvPicPr>
        <p:blipFill>
          <a:blip r:embed="rId1"/>
          <a:stretch>
            <a:fillRect/>
          </a:stretch>
        </p:blipFill>
        <p:spPr>
          <a:xfrm>
            <a:off x="7384072" y="1123692"/>
            <a:ext cx="4737538" cy="5152073"/>
          </a:xfrm>
          <a:prstGeom prst="rect">
            <a:avLst/>
          </a:prstGeom>
        </p:spPr>
      </p:pic>
      <p:sp>
        <p:nvSpPr>
          <p:cNvPr id="4"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Electron–Ion Collider at BNL</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6" name="Slide Number Placeholder 3"/>
          <p:cNvSpPr>
            <a:spLocks noGrp="1"/>
          </p:cNvSpPr>
          <p:nvPr>
            <p:ph type="sldNum" sz="quarter" idx="12"/>
          </p:nvPr>
        </p:nvSpPr>
        <p:spPr>
          <a:xfrm>
            <a:off x="11249026" y="6514306"/>
            <a:ext cx="463550" cy="169277"/>
          </a:xfrm>
        </p:spPr>
        <p:txBody>
          <a:bodyPr/>
          <a:lstStyle/>
          <a:p>
            <a:fld id="{C973300C-797F-D148-A78D-320196FBAF04}" type="slidenum">
              <a:rPr lang="en-US" smtClean="0"/>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a:p>
        </p:txBody>
      </p:sp>
      <p:pic>
        <p:nvPicPr>
          <p:cNvPr id="5" name="Picture 4"/>
          <p:cNvPicPr>
            <a:picLocks noChangeAspect="1"/>
          </p:cNvPicPr>
          <p:nvPr/>
        </p:nvPicPr>
        <p:blipFill>
          <a:blip r:embed="rId1"/>
          <a:stretch>
            <a:fillRect/>
          </a:stretch>
        </p:blipFill>
        <p:spPr>
          <a:xfrm>
            <a:off x="568525" y="1185033"/>
            <a:ext cx="10775750" cy="2672591"/>
          </a:xfrm>
          <a:prstGeom prst="rect">
            <a:avLst/>
          </a:prstGeom>
        </p:spPr>
      </p:pic>
      <p:sp>
        <p:nvSpPr>
          <p:cNvPr id="3" name="TextBox 2"/>
          <p:cNvSpPr txBox="1"/>
          <p:nvPr/>
        </p:nvSpPr>
        <p:spPr>
          <a:xfrm>
            <a:off x="568525" y="4060432"/>
            <a:ext cx="10972799" cy="2251065"/>
          </a:xfrm>
          <a:prstGeom prst="rect">
            <a:avLst/>
          </a:prstGeom>
          <a:noFill/>
        </p:spPr>
        <p:txBody>
          <a:bodyPr wrap="square" rtlCol="0">
            <a:spAutoFit/>
          </a:bodyPr>
          <a:lstStyle/>
          <a:p>
            <a:pPr marL="285750" indent="-285750">
              <a:lnSpc>
                <a:spcPct val="150000"/>
              </a:lnSpc>
              <a:buFont typeface="Arial"/>
              <a:buChar char="•"/>
            </a:pPr>
            <a:r>
              <a:rPr lang="en-US" sz="2400" b="1" dirty="0">
                <a:solidFill>
                  <a:srgbClr val="2D64FF"/>
                </a:solidFill>
              </a:rPr>
              <a:t>Intense proton driver to get the adequate number of </a:t>
            </a:r>
            <a:r>
              <a:rPr lang="en-US" sz="2400" b="1" dirty="0">
                <a:solidFill>
                  <a:srgbClr val="2D64FF"/>
                </a:solidFill>
                <a:latin typeface="Symbol" pitchFamily="18" charset="2"/>
                <a:cs typeface="Symbol" pitchFamily="18" charset="2"/>
              </a:rPr>
              <a:t>m</a:t>
            </a:r>
            <a:r>
              <a:rPr lang="en-US" sz="2400" b="1" dirty="0">
                <a:solidFill>
                  <a:srgbClr val="2D64FF"/>
                </a:solidFill>
              </a:rPr>
              <a:t> </a:t>
            </a:r>
            <a:r>
              <a:rPr lang="en-US" sz="2400" b="1" dirty="0">
                <a:solidFill>
                  <a:srgbClr val="2D64FF"/>
                </a:solidFill>
                <a:sym typeface="Wingdings" panose="05000000000000000000" pitchFamily="2" charset="2"/>
              </a:rPr>
              <a:t></a:t>
            </a:r>
            <a:r>
              <a:rPr lang="en-US" sz="2400" b="1" dirty="0">
                <a:solidFill>
                  <a:srgbClr val="2D64FF"/>
                </a:solidFill>
              </a:rPr>
              <a:t> </a:t>
            </a:r>
            <a:r>
              <a:rPr lang="en-US" sz="2400" b="1" dirty="0">
                <a:solidFill>
                  <a:srgbClr val="FF0000"/>
                </a:solidFill>
              </a:rPr>
              <a:t>&gt; 4 MW </a:t>
            </a:r>
            <a:r>
              <a:rPr lang="en-US" sz="2400" b="1" dirty="0">
                <a:solidFill>
                  <a:srgbClr val="2D64FF"/>
                </a:solidFill>
              </a:rPr>
              <a:t>for the desired </a:t>
            </a:r>
            <a:r>
              <a:rPr lang="en-US" sz="2400" b="1" dirty="0">
                <a:solidFill>
                  <a:srgbClr val="2D64FF"/>
                </a:solidFill>
                <a:latin typeface="Symbol" pitchFamily="18" charset="2"/>
                <a:cs typeface="Symbol" pitchFamily="18" charset="2"/>
              </a:rPr>
              <a:t>m</a:t>
            </a:r>
            <a:endParaRPr lang="en-US" sz="2400" b="1" dirty="0">
              <a:solidFill>
                <a:srgbClr val="2D64FF"/>
              </a:solidFill>
            </a:endParaRPr>
          </a:p>
          <a:p>
            <a:pPr marL="285750" indent="-285750">
              <a:lnSpc>
                <a:spcPct val="150000"/>
              </a:lnSpc>
              <a:buFont typeface="Arial"/>
              <a:buChar char="•"/>
            </a:pPr>
            <a:r>
              <a:rPr lang="en-US" sz="2400" b="1" dirty="0">
                <a:solidFill>
                  <a:srgbClr val="2D64FF"/>
                </a:solidFill>
              </a:rPr>
              <a:t>Robust target at the first proton bunch </a:t>
            </a:r>
            <a:r>
              <a:rPr lang="en-US" sz="2400" b="1" dirty="0">
                <a:solidFill>
                  <a:srgbClr val="2D64FF"/>
                </a:solidFill>
                <a:sym typeface="Wingdings" panose="05000000000000000000" pitchFamily="2" charset="2"/>
              </a:rPr>
              <a:t> </a:t>
            </a:r>
            <a:r>
              <a:rPr lang="en-US" sz="2400" b="1" dirty="0">
                <a:solidFill>
                  <a:srgbClr val="2D64FF"/>
                </a:solidFill>
              </a:rPr>
              <a:t>Re-circulating </a:t>
            </a:r>
            <a:r>
              <a:rPr lang="en-US" sz="2400" b="1" dirty="0">
                <a:solidFill>
                  <a:srgbClr val="FF0000"/>
                </a:solidFill>
              </a:rPr>
              <a:t>liquid metal</a:t>
            </a:r>
            <a:endParaRPr lang="en-US" sz="2400" b="1" dirty="0">
              <a:solidFill>
                <a:srgbClr val="FF0000"/>
              </a:solidFill>
            </a:endParaRPr>
          </a:p>
          <a:p>
            <a:pPr marL="285750" indent="-285750">
              <a:lnSpc>
                <a:spcPct val="150000"/>
              </a:lnSpc>
              <a:buFont typeface="Arial"/>
              <a:buChar char="•"/>
            </a:pPr>
            <a:r>
              <a:rPr lang="en-US" sz="2400" b="1" dirty="0">
                <a:solidFill>
                  <a:srgbClr val="2D64FF"/>
                </a:solidFill>
              </a:rPr>
              <a:t> Efficient </a:t>
            </a:r>
            <a:r>
              <a:rPr lang="en-US" sz="2400" b="1" dirty="0">
                <a:solidFill>
                  <a:srgbClr val="2D64FF"/>
                </a:solidFill>
                <a:latin typeface="Symbol" pitchFamily="18" charset="2"/>
                <a:cs typeface="Symbol" pitchFamily="18" charset="2"/>
              </a:rPr>
              <a:t>m </a:t>
            </a:r>
            <a:r>
              <a:rPr lang="en-US" sz="2400" b="1" dirty="0">
                <a:solidFill>
                  <a:srgbClr val="2D64FF"/>
                </a:solidFill>
              </a:rPr>
              <a:t>collector from </a:t>
            </a:r>
            <a:r>
              <a:rPr lang="en-US" sz="2400" b="1" dirty="0">
                <a:solidFill>
                  <a:srgbClr val="2D64FF"/>
                </a:solidFill>
                <a:latin typeface="Symbol" pitchFamily="18" charset="2"/>
                <a:cs typeface="Symbol" pitchFamily="18" charset="2"/>
              </a:rPr>
              <a:t>p</a:t>
            </a:r>
            <a:r>
              <a:rPr lang="en-US" sz="2400" b="1" dirty="0">
                <a:solidFill>
                  <a:srgbClr val="2D64FF"/>
                </a:solidFill>
              </a:rPr>
              <a:t> decays  </a:t>
            </a:r>
            <a:r>
              <a:rPr lang="en-US" sz="2400" b="1" dirty="0">
                <a:solidFill>
                  <a:srgbClr val="2D64FF"/>
                </a:solidFill>
                <a:sym typeface="Wingdings" panose="05000000000000000000" pitchFamily="2" charset="2"/>
              </a:rPr>
              <a:t> </a:t>
            </a:r>
            <a:r>
              <a:rPr lang="en-US" sz="2400" b="1" dirty="0">
                <a:solidFill>
                  <a:srgbClr val="2D64FF"/>
                </a:solidFill>
              </a:rPr>
              <a:t>Magnetic filed of </a:t>
            </a:r>
            <a:r>
              <a:rPr lang="en-US" sz="2400" b="1" dirty="0">
                <a:solidFill>
                  <a:srgbClr val="FF0000"/>
                </a:solidFill>
              </a:rPr>
              <a:t>20 T</a:t>
            </a:r>
            <a:endParaRPr lang="en-US" sz="2400" b="1" dirty="0">
              <a:solidFill>
                <a:srgbClr val="FF0000"/>
              </a:solidFill>
            </a:endParaRPr>
          </a:p>
          <a:p>
            <a:pPr marL="342900" indent="-342900">
              <a:lnSpc>
                <a:spcPct val="150000"/>
              </a:lnSpc>
              <a:buFont typeface="Arial"/>
              <a:buChar char="•"/>
            </a:pPr>
            <a:r>
              <a:rPr lang="en-US" sz="2400" b="1" dirty="0">
                <a:solidFill>
                  <a:srgbClr val="FF0000"/>
                </a:solidFill>
              </a:rPr>
              <a:t>Fast</a:t>
            </a:r>
            <a:r>
              <a:rPr lang="en-US" sz="2400" b="1" dirty="0">
                <a:solidFill>
                  <a:srgbClr val="2D64FF"/>
                </a:solidFill>
              </a:rPr>
              <a:t> acceleration and injection into circular ring </a:t>
            </a:r>
            <a:endParaRPr lang="en-US" sz="2400" b="1" dirty="0">
              <a:solidFill>
                <a:srgbClr val="2D64FF"/>
              </a:solidFill>
            </a:endParaRPr>
          </a:p>
        </p:txBody>
      </p:sp>
      <p:sp>
        <p:nvSpPr>
          <p:cNvPr id="6"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Muon Collider</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22960" y="566928"/>
            <a:ext cx="10515600" cy="320040"/>
          </a:xfrm>
          <a:prstGeom prst="rect">
            <a:avLst/>
          </a:prstGeom>
          <a:noFill/>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black"/>
              </a:solidFill>
              <a:effectLst/>
              <a:uLnTx/>
              <a:uFillTx/>
              <a:latin typeface="Arial" panose="02080604020202020204" pitchFamily="34" charset="0"/>
              <a:cs typeface="Arial" panose="02080604020202020204" pitchFamily="34" charset="0"/>
            </a:endParaRPr>
          </a:p>
        </p:txBody>
      </p:sp>
      <p:sp>
        <p:nvSpPr>
          <p:cNvPr id="3" name="Text 1"/>
          <p:cNvSpPr/>
          <p:nvPr/>
        </p:nvSpPr>
        <p:spPr>
          <a:xfrm>
            <a:off x="719328" y="1108381"/>
            <a:ext cx="10515600" cy="914400"/>
          </a:xfrm>
          <a:prstGeom prst="rect">
            <a:avLst/>
          </a:prstGeom>
          <a:noFill/>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200" b="1" i="0" u="none" strike="noStrike" kern="1200" cap="none" spc="0" normalizeH="0" baseline="0" noProof="0" dirty="0">
                <a:ln>
                  <a:noFill/>
                </a:ln>
                <a:solidFill>
                  <a:srgbClr val="17202A"/>
                </a:solidFill>
                <a:effectLst/>
                <a:uLnTx/>
                <a:uFillTx/>
                <a:latin typeface="Cambria" pitchFamily="34" charset="0"/>
                <a:ea typeface="Cambria" pitchFamily="34" charset="-122"/>
                <a:cs typeface="Arial" panose="02080604020202020204" pitchFamily="34" charset="0"/>
              </a:rPr>
              <a:t>HEP is a minority shareholder</a:t>
            </a:r>
            <a:endParaRPr kumimoji="0" lang="en-US" sz="3200" b="0" i="0" u="none" strike="noStrike" kern="1200" cap="none" spc="0" normalizeH="0" baseline="0" noProof="0" dirty="0">
              <a:ln>
                <a:noFill/>
              </a:ln>
              <a:solidFill>
                <a:prstClr val="black"/>
              </a:solidFill>
              <a:effectLst/>
              <a:uLnTx/>
              <a:uFillTx/>
              <a:latin typeface="Calibri" panose="020F0502020204030204"/>
            </a:endParaRPr>
          </a:p>
        </p:txBody>
      </p:sp>
      <p:sp>
        <p:nvSpPr>
          <p:cNvPr id="4" name="Shape 2"/>
          <p:cNvSpPr/>
          <p:nvPr/>
        </p:nvSpPr>
        <p:spPr>
          <a:xfrm>
            <a:off x="719328" y="227881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920496" y="242511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Photon science</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920496" y="284574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Light sources: ESRF-EBS, PETRA, APS-U, SLS 2.0, SIRIUS…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4376928" y="227881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4578096" y="242511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Neutrons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578096" y="284574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Spallation &amp; TOF: ESS, ISIS, </a:t>
            </a:r>
            <a:r>
              <a:rPr kumimoji="0" lang="en-US" sz="1600" b="0" i="0" u="none" strike="noStrike" kern="1200" cap="none" spc="0" normalizeH="0" baseline="0" noProof="0" dirty="0" err="1">
                <a:ln>
                  <a:noFill/>
                </a:ln>
                <a:solidFill>
                  <a:srgbClr val="5B6B76"/>
                </a:solidFill>
                <a:effectLst/>
                <a:uLnTx/>
                <a:uFillTx/>
                <a:latin typeface="Calibri" charset="0"/>
                <a:ea typeface="Calibri" pitchFamily="34" charset="-122"/>
                <a:cs typeface="Calibri" pitchFamily="34" charset="-120"/>
              </a:rPr>
              <a:t>SNS</a:t>
            </a: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 </a:t>
            </a:r>
            <a:r>
              <a:rPr kumimoji="0" lang="en-US" sz="1600" b="0" i="0" u="none" strike="noStrike" kern="1200" cap="none" spc="0" normalizeH="0" baseline="0" noProof="0" dirty="0" err="1">
                <a:ln>
                  <a:noFill/>
                </a:ln>
                <a:solidFill>
                  <a:srgbClr val="5B6B76"/>
                </a:solidFill>
                <a:effectLst/>
                <a:uLnTx/>
                <a:uFillTx/>
                <a:latin typeface="Calibri" charset="0"/>
                <a:ea typeface="Calibri" pitchFamily="34" charset="-122"/>
                <a:cs typeface="Calibri" pitchFamily="34" charset="-120"/>
              </a:rPr>
              <a:t>CSNS</a:t>
            </a: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 n_TOF…</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8034528" y="227881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8235696" y="242511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Medicine</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8235696" y="284574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Hadron therapy, radioisotopes, </a:t>
            </a:r>
            <a:r>
              <a:rPr lang="en-US" sz="1600" dirty="0">
                <a:solidFill>
                  <a:srgbClr val="5B6B76"/>
                </a:solidFill>
                <a:latin typeface="Calibri" charset="0"/>
                <a:ea typeface="Calibri" pitchFamily="34" charset="-122"/>
                <a:cs typeface="Calibri" pitchFamily="34" charset="-120"/>
              </a:rPr>
              <a:t>imaging tech…</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719328" y="383329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920496" y="397959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Isotopes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920496" y="440022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ISOLDE, ARRONAX — research &amp; supply…</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4376928" y="383329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4578096" y="397959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Fusion materials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4578096" y="440022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IFMIF-DONES and materials irradiation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8034528" y="3833293"/>
            <a:ext cx="3401568" cy="1298448"/>
          </a:xfrm>
          <a:prstGeom prst="roundRect">
            <a:avLst>
              <a:gd name="adj" fmla="val 5634"/>
            </a:avLst>
          </a:prstGeom>
          <a:solidFill>
            <a:srgbClr val="EDF1F3"/>
          </a:solidFill>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8235696" y="3979597"/>
            <a:ext cx="3035808" cy="365760"/>
          </a:xfrm>
          <a:prstGeom prst="rect">
            <a:avLst/>
          </a:prstGeom>
          <a:noFill/>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b="1" i="0" u="none" strike="noStrike" kern="1200" cap="none" spc="0" normalizeH="0" baseline="0" noProof="0" dirty="0">
                <a:ln>
                  <a:noFill/>
                </a:ln>
                <a:solidFill>
                  <a:srgbClr val="2E5A6B"/>
                </a:solidFill>
                <a:effectLst/>
                <a:uLnTx/>
                <a:uFillTx/>
                <a:latin typeface="Cambria" pitchFamily="34" charset="0"/>
                <a:ea typeface="Cambria" pitchFamily="34" charset="-122"/>
                <a:cs typeface="Cambria" pitchFamily="34" charset="-120"/>
              </a:rPr>
              <a:t>Nuclear physics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8235696" y="4400221"/>
            <a:ext cx="3035808" cy="640080"/>
          </a:xfrm>
          <a:prstGeom prst="rect">
            <a:avLst/>
          </a:prstGeom>
          <a:noFill/>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defRPr/>
            </a:pP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ELI-NP, FAIR, GANIL, TRIUMF, </a:t>
            </a:r>
            <a:r>
              <a:rPr kumimoji="0" lang="en-US" sz="1600" b="0" i="0" u="none" strike="noStrike" kern="1200" cap="none" spc="0" normalizeH="0" baseline="0" noProof="0" dirty="0" err="1">
                <a:ln>
                  <a:noFill/>
                </a:ln>
                <a:solidFill>
                  <a:srgbClr val="5B6B76"/>
                </a:solidFill>
                <a:effectLst/>
                <a:uLnTx/>
                <a:uFillTx/>
                <a:latin typeface="Calibri" charset="0"/>
                <a:ea typeface="Calibri" pitchFamily="34" charset="-122"/>
                <a:cs typeface="Calibri" pitchFamily="34" charset="-120"/>
              </a:rPr>
              <a:t>HIAF</a:t>
            </a:r>
            <a:r>
              <a:rPr kumimoji="0" lang="en-US" sz="1600" b="0" i="0" u="none" strike="noStrike" kern="1200" cap="none" spc="0" normalizeH="0" baseline="0" noProof="0" dirty="0">
                <a:ln>
                  <a:noFill/>
                </a:ln>
                <a:solidFill>
                  <a:srgbClr val="5B6B76"/>
                </a:solidFill>
                <a:effectLst/>
                <a:uLnTx/>
                <a:uFillTx/>
                <a:latin typeface="Calibri" charset="0"/>
                <a:ea typeface="Calibri" pitchFamily="34" charset="-122"/>
                <a:cs typeface="Calibri" pitchFamily="34" charset="-120"/>
              </a:rPr>
              <a: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2164080" y="5684953"/>
            <a:ext cx="7863840" cy="548640"/>
          </a:xfrm>
          <a:prstGeom prst="rect">
            <a:avLst/>
          </a:prstGeom>
          <a:noFill/>
        </p:spPr>
        <p:txBody>
          <a:bodyPr wrap="square" rtlCol="0" anchor="ctr"/>
          <a:lstStyle/>
          <a:p>
            <a:pPr lvl="0">
              <a:lnSpc>
                <a:spcPct val="110000"/>
              </a:lnSpc>
            </a:pPr>
            <a:r>
              <a:rPr lang="en-US" sz="2000" dirty="0"/>
              <a:t>Accelerator capability is sustained by a broad scientific and industrial base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Accelerator Ecosystem</a:t>
            </a:r>
            <a:endPar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25" name="Slide Number Placeholder 3"/>
          <p:cNvSpPr>
            <a:spLocks noGrp="1"/>
          </p:cNvSpPr>
          <p:nvPr>
            <p:ph type="sldNum" sz="quarter" idx="12"/>
          </p:nvPr>
        </p:nvSpPr>
        <p:spPr>
          <a:xfrm>
            <a:off x="11249026" y="6514306"/>
            <a:ext cx="463550" cy="169277"/>
          </a:xfrm>
        </p:spPr>
        <p:txBody>
          <a:bodyPr/>
          <a:lstStyle/>
          <a:p>
            <a:fld id="{C973300C-797F-D148-A78D-320196FBAF04}" type="slidenum">
              <a:rPr lang="en-US" smtClean="0"/>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stretch>
            <a:fillRect/>
          </a:stretch>
        </p:blipFill>
        <p:spPr>
          <a:xfrm>
            <a:off x="1488337" y="857631"/>
            <a:ext cx="8863348" cy="5816272"/>
          </a:xfrm>
          <a:prstGeom prst="rect">
            <a:avLst/>
          </a:prstGeom>
        </p:spPr>
      </p:pic>
      <p:sp>
        <p:nvSpPr>
          <p:cNvPr id="4" name="TextBox 3"/>
          <p:cNvSpPr txBox="1"/>
          <p:nvPr/>
        </p:nvSpPr>
        <p:spPr>
          <a:xfrm>
            <a:off x="10978998" y="5247140"/>
            <a:ext cx="1026042" cy="215444"/>
          </a:xfrm>
          <a:prstGeom prst="rect">
            <a:avLst/>
          </a:prstGeom>
          <a:noFill/>
        </p:spPr>
        <p:txBody>
          <a:bodyPr wrap="square" lIns="0" tIns="0" rIns="0" bIns="0" rtlCol="0">
            <a:spAutoFit/>
          </a:bodyPr>
          <a:lstStyle/>
          <a:p>
            <a:pPr algn="l"/>
            <a:r>
              <a:rPr lang="en-GB" sz="1400" dirty="0"/>
              <a:t>Mike Seidel</a:t>
            </a:r>
            <a:endParaRPr lang="en-GB" sz="1400" dirty="0"/>
          </a:p>
        </p:txBody>
      </p:sp>
      <p:pic>
        <p:nvPicPr>
          <p:cNvPr id="5" name="Picture 4" descr="LIDINE 2024: LIght Detection In Noble Elements (26-28 August 2024): Visit  to Sirius light source · Indico"/>
          <p:cNvPicPr>
            <a:picLocks noChangeAspect="1"/>
          </p:cNvPicPr>
          <p:nvPr/>
        </p:nvPicPr>
        <p:blipFill>
          <a:blip r:embed="rId2"/>
          <a:stretch>
            <a:fillRect/>
          </a:stretch>
        </p:blipFill>
        <p:spPr>
          <a:xfrm>
            <a:off x="186960" y="3597602"/>
            <a:ext cx="2771665" cy="2086775"/>
          </a:xfrm>
          <a:prstGeom prst="rect">
            <a:avLst/>
          </a:prstGeom>
        </p:spPr>
      </p:pic>
      <p:sp>
        <p:nvSpPr>
          <p:cNvPr id="6" name="TextBox 5"/>
          <p:cNvSpPr txBox="1"/>
          <p:nvPr/>
        </p:nvSpPr>
        <p:spPr>
          <a:xfrm>
            <a:off x="186960" y="5854294"/>
            <a:ext cx="2771665" cy="492443"/>
          </a:xfrm>
          <a:prstGeom prst="rect">
            <a:avLst/>
          </a:prstGeom>
          <a:noFill/>
        </p:spPr>
        <p:txBody>
          <a:bodyPr wrap="square" lIns="0" tIns="0" rIns="0" bIns="0" rtlCol="0">
            <a:spAutoFit/>
          </a:bodyPr>
          <a:lstStyle/>
          <a:p>
            <a:pPr algn="ctr"/>
            <a:r>
              <a:rPr lang="en-US" sz="1600" dirty="0"/>
              <a:t>Brazil’s </a:t>
            </a:r>
            <a:r>
              <a:rPr lang="en-US" sz="1600"/>
              <a:t>premier </a:t>
            </a:r>
            <a:r>
              <a:rPr lang="en-US" sz="1600" dirty="0"/>
              <a:t>3 GeV </a:t>
            </a:r>
            <a:r>
              <a:rPr lang="en-US" sz="1600"/>
              <a:t>machine</a:t>
            </a:r>
            <a:r>
              <a:rPr lang="en-US" sz="1600" dirty="0"/>
              <a:t> </a:t>
            </a:r>
            <a:endParaRPr lang="en-US" sz="1600" dirty="0"/>
          </a:p>
          <a:p>
            <a:pPr algn="ctr"/>
            <a:r>
              <a:rPr lang="en-US" sz="1600"/>
              <a:t>4th-generation light source</a:t>
            </a:r>
            <a:endParaRPr lang="en-GB" sz="1600" dirty="0"/>
          </a:p>
        </p:txBody>
      </p:sp>
      <p:cxnSp>
        <p:nvCxnSpPr>
          <p:cNvPr id="10" name="Straight Arrow Connector 9"/>
          <p:cNvCxnSpPr/>
          <p:nvPr/>
        </p:nvCxnSpPr>
        <p:spPr>
          <a:xfrm flipH="1">
            <a:off x="3115118" y="4173501"/>
            <a:ext cx="1765005" cy="308344"/>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Accelerator for Photon and Neutron Source </a:t>
            </a:r>
            <a:endPar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9" name="Slide Number Placeholder 3"/>
          <p:cNvSpPr>
            <a:spLocks noGrp="1"/>
          </p:cNvSpPr>
          <p:nvPr>
            <p:ph type="sldNum" sz="quarter" idx="12"/>
          </p:nvPr>
        </p:nvSpPr>
        <p:spPr>
          <a:xfrm>
            <a:off x="11249026" y="6514306"/>
            <a:ext cx="463550" cy="169277"/>
          </a:xfrm>
        </p:spPr>
        <p:txBody>
          <a:bodyPr/>
          <a:lstStyle/>
          <a:p>
            <a:fld id="{C973300C-797F-D148-A78D-320196FBAF04}" type="slidenum">
              <a:rPr lang="en-US" smtClean="0"/>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887478" y="1044161"/>
            <a:ext cx="8405369" cy="5607918"/>
            <a:chOff x="161128" y="205548"/>
            <a:chExt cx="8805158" cy="6524203"/>
          </a:xfrm>
        </p:grpSpPr>
        <p:pic>
          <p:nvPicPr>
            <p:cNvPr id="6" name="Picture 5"/>
            <p:cNvPicPr>
              <a:picLocks noChangeAspect="1"/>
            </p:cNvPicPr>
            <p:nvPr/>
          </p:nvPicPr>
          <p:blipFill>
            <a:blip r:embed="rId1"/>
            <a:stretch>
              <a:fillRect/>
            </a:stretch>
          </p:blipFill>
          <p:spPr>
            <a:xfrm>
              <a:off x="161128" y="205548"/>
              <a:ext cx="8805158" cy="6524203"/>
            </a:xfrm>
            <a:prstGeom prst="rect">
              <a:avLst/>
            </a:prstGeom>
          </p:spPr>
        </p:pic>
        <p:sp>
          <p:nvSpPr>
            <p:cNvPr id="9" name="5-Point Star 8"/>
            <p:cNvSpPr/>
            <p:nvPr/>
          </p:nvSpPr>
          <p:spPr>
            <a:xfrm>
              <a:off x="2519582" y="4050863"/>
              <a:ext cx="333913" cy="333128"/>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sp>
        <p:nvSpPr>
          <p:cNvPr id="27" name="Slide Number Placeholder 26"/>
          <p:cNvSpPr>
            <a:spLocks noGrp="1"/>
          </p:cNvSpPr>
          <p:nvPr>
            <p:ph type="sldNum" sz="quarter" idx="12"/>
          </p:nvPr>
        </p:nvSpPr>
        <p:spPr/>
        <p:txBody>
          <a:bodyPr/>
          <a:lstStyle/>
          <a:p>
            <a:fld id="{B995AD9E-1881-594F-89D1-A4CAC8FC4114}" type="slidenum">
              <a:rPr lang="en-US" smtClean="0"/>
            </a:fld>
            <a:endParaRPr lang="en-US" dirty="0"/>
          </a:p>
        </p:txBody>
      </p:sp>
      <p:sp>
        <p:nvSpPr>
          <p:cNvPr id="17" name="5-Point Star 16"/>
          <p:cNvSpPr/>
          <p:nvPr/>
        </p:nvSpPr>
        <p:spPr>
          <a:xfrm>
            <a:off x="4856932" y="3010094"/>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8" name="5-Point Star 17"/>
          <p:cNvSpPr/>
          <p:nvPr/>
        </p:nvSpPr>
        <p:spPr>
          <a:xfrm>
            <a:off x="5201322" y="4850690"/>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9" name="5-Point Star 18"/>
          <p:cNvSpPr/>
          <p:nvPr/>
        </p:nvSpPr>
        <p:spPr>
          <a:xfrm>
            <a:off x="7255273" y="2964442"/>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5-Point Star 19"/>
          <p:cNvSpPr/>
          <p:nvPr/>
        </p:nvSpPr>
        <p:spPr>
          <a:xfrm>
            <a:off x="8136176" y="4353051"/>
            <a:ext cx="318752" cy="286342"/>
          </a:xfrm>
          <a:prstGeom prst="star5">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7F39E"/>
              </a:solidFill>
            </a:endParaRPr>
          </a:p>
        </p:txBody>
      </p:sp>
      <p:sp>
        <p:nvSpPr>
          <p:cNvPr id="21" name="5-Point Star 20"/>
          <p:cNvSpPr/>
          <p:nvPr/>
        </p:nvSpPr>
        <p:spPr>
          <a:xfrm>
            <a:off x="7238049" y="5620243"/>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Line Callout 1 14"/>
          <p:cNvSpPr/>
          <p:nvPr/>
        </p:nvSpPr>
        <p:spPr>
          <a:xfrm>
            <a:off x="3286606" y="1854970"/>
            <a:ext cx="1570327" cy="782726"/>
          </a:xfrm>
          <a:prstGeom prst="borderCallout1">
            <a:avLst>
              <a:gd name="adj1" fmla="val 103636"/>
              <a:gd name="adj2" fmla="val 99743"/>
              <a:gd name="adj3" fmla="val 149335"/>
              <a:gd name="adj4" fmla="val 109563"/>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a:solidFill>
                  <a:srgbClr val="FF0000"/>
                </a:solidFill>
                <a:ea typeface="华文楷体"/>
                <a:cs typeface="华文楷体"/>
              </a:rPr>
              <a:t>Lanzhou</a:t>
            </a:r>
            <a:endParaRPr lang="zh-CN" altLang="en-US" sz="2400" b="1" dirty="0">
              <a:solidFill>
                <a:srgbClr val="FF0000"/>
              </a:solidFill>
              <a:ea typeface="华文楷体"/>
              <a:cs typeface="华文楷体"/>
            </a:endParaRPr>
          </a:p>
          <a:p>
            <a:pPr algn="ctr"/>
            <a:r>
              <a:rPr lang="en-US" altLang="zh-CN" sz="2400" b="1" dirty="0">
                <a:solidFill>
                  <a:srgbClr val="0000FF"/>
                </a:solidFill>
                <a:ea typeface="华文楷体"/>
                <a:cs typeface="华文楷体"/>
              </a:rPr>
              <a:t>HIRFL</a:t>
            </a:r>
            <a:endParaRPr lang="en-US" altLang="zh-CN" sz="2400" b="1" dirty="0">
              <a:solidFill>
                <a:srgbClr val="FF0000"/>
              </a:solidFill>
              <a:ea typeface="华文楷体"/>
              <a:cs typeface="华文楷体"/>
            </a:endParaRPr>
          </a:p>
        </p:txBody>
      </p:sp>
      <p:sp>
        <p:nvSpPr>
          <p:cNvPr id="16" name="Line Callout 1 15"/>
          <p:cNvSpPr/>
          <p:nvPr/>
        </p:nvSpPr>
        <p:spPr>
          <a:xfrm>
            <a:off x="5627833" y="1475155"/>
            <a:ext cx="1568835" cy="1051170"/>
          </a:xfrm>
          <a:prstGeom prst="borderCallout1">
            <a:avLst>
              <a:gd name="adj1" fmla="val 102172"/>
              <a:gd name="adj2" fmla="val 100244"/>
              <a:gd name="adj3" fmla="val 142886"/>
              <a:gd name="adj4" fmla="val 112665"/>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lang="en-US" altLang="zh-CN" sz="2400" b="1" dirty="0">
                <a:solidFill>
                  <a:srgbClr val="FF0000"/>
                </a:solidFill>
                <a:latin typeface="+mj-lt"/>
                <a:ea typeface="华文楷体"/>
                <a:cs typeface="华文楷体"/>
              </a:rPr>
              <a:t>Beijing</a:t>
            </a:r>
            <a:endParaRPr lang="zh-CN" altLang="en-US" sz="2400" b="1" dirty="0">
              <a:solidFill>
                <a:srgbClr val="FF0000"/>
              </a:solidFill>
              <a:latin typeface="华文楷体"/>
              <a:ea typeface="华文楷体"/>
              <a:cs typeface="华文楷体"/>
            </a:endParaRPr>
          </a:p>
          <a:p>
            <a:pPr algn="ctr">
              <a:lnSpc>
                <a:spcPct val="90000"/>
              </a:lnSpc>
            </a:pPr>
            <a:r>
              <a:rPr lang="en-US" altLang="zh-CN" sz="2400" b="1" dirty="0">
                <a:solidFill>
                  <a:srgbClr val="0000FF"/>
                </a:solidFill>
                <a:latin typeface="+mj-lt"/>
                <a:ea typeface="华文楷体"/>
                <a:cs typeface="华文楷体"/>
              </a:rPr>
              <a:t>BEPCII</a:t>
            </a:r>
            <a:endParaRPr lang="en-US" altLang="zh-CN" sz="2400" b="1" dirty="0">
              <a:solidFill>
                <a:srgbClr val="0000FF"/>
              </a:solidFill>
              <a:latin typeface="+mj-lt"/>
              <a:ea typeface="华文楷体"/>
              <a:cs typeface="华文楷体"/>
            </a:endParaRPr>
          </a:p>
          <a:p>
            <a:pPr algn="ctr">
              <a:lnSpc>
                <a:spcPct val="90000"/>
              </a:lnSpc>
            </a:pPr>
            <a:r>
              <a:rPr lang="en-US" altLang="zh-CN" sz="2400" b="1" dirty="0">
                <a:solidFill>
                  <a:srgbClr val="1612FF"/>
                </a:solidFill>
                <a:latin typeface="+mj-lt"/>
                <a:ea typeface="华文楷体"/>
                <a:cs typeface="华文楷体"/>
              </a:rPr>
              <a:t>HEPS </a:t>
            </a:r>
            <a:endParaRPr lang="en-US" altLang="zh-CN" sz="2000" b="1" dirty="0">
              <a:solidFill>
                <a:srgbClr val="1612FF"/>
              </a:solidFill>
              <a:latin typeface="华文楷体"/>
              <a:ea typeface="华文楷体"/>
              <a:cs typeface="华文楷体"/>
            </a:endParaRPr>
          </a:p>
        </p:txBody>
      </p:sp>
      <p:sp>
        <p:nvSpPr>
          <p:cNvPr id="22" name="Line Callout 1 21"/>
          <p:cNvSpPr/>
          <p:nvPr/>
        </p:nvSpPr>
        <p:spPr>
          <a:xfrm>
            <a:off x="2091002" y="4057381"/>
            <a:ext cx="1797056" cy="957388"/>
          </a:xfrm>
          <a:prstGeom prst="borderCallout1">
            <a:avLst>
              <a:gd name="adj1" fmla="val 29146"/>
              <a:gd name="adj2" fmla="val 101091"/>
              <a:gd name="adj3" fmla="val 43059"/>
              <a:gd name="adj4" fmla="val 115229"/>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400" b="1" dirty="0">
                <a:solidFill>
                  <a:srgbClr val="FF0000"/>
                </a:solidFill>
                <a:ea typeface="华文楷体"/>
                <a:cs typeface="华文楷体"/>
              </a:rPr>
              <a:t>Tibet</a:t>
            </a:r>
            <a:endParaRPr lang="en-US" altLang="zh-CN" sz="2400" b="1" dirty="0">
              <a:solidFill>
                <a:srgbClr val="FF0000"/>
              </a:solidFill>
              <a:ea typeface="华文楷体"/>
              <a:cs typeface="华文楷体"/>
            </a:endParaRPr>
          </a:p>
          <a:p>
            <a:pPr algn="ctr">
              <a:lnSpc>
                <a:spcPct val="80000"/>
              </a:lnSpc>
            </a:pPr>
            <a:r>
              <a:rPr lang="en-US" altLang="zh-CN" sz="2400" b="1" dirty="0">
                <a:solidFill>
                  <a:srgbClr val="0000FF"/>
                </a:solidFill>
                <a:ea typeface="华文楷体"/>
                <a:cs typeface="华文楷体"/>
              </a:rPr>
              <a:t>Cosmic observatory</a:t>
            </a:r>
            <a:endParaRPr lang="en-US" sz="2400" b="1" dirty="0">
              <a:solidFill>
                <a:srgbClr val="0000FF"/>
              </a:solidFill>
              <a:ea typeface="华文楷体"/>
              <a:cs typeface="华文楷体"/>
            </a:endParaRPr>
          </a:p>
        </p:txBody>
      </p:sp>
      <p:sp>
        <p:nvSpPr>
          <p:cNvPr id="23" name="Line Callout 1 22"/>
          <p:cNvSpPr/>
          <p:nvPr/>
        </p:nvSpPr>
        <p:spPr>
          <a:xfrm>
            <a:off x="3127649" y="5370073"/>
            <a:ext cx="1639040" cy="1043768"/>
          </a:xfrm>
          <a:prstGeom prst="borderCallout1">
            <a:avLst>
              <a:gd name="adj1" fmla="val -3507"/>
              <a:gd name="adj2" fmla="val 99684"/>
              <a:gd name="adj3" fmla="val -39352"/>
              <a:gd name="adj4" fmla="val 134164"/>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a:solidFill>
                  <a:srgbClr val="FF0000"/>
                </a:solidFill>
                <a:latin typeface="+mj-lt"/>
                <a:ea typeface="华文楷体"/>
                <a:cs typeface="华文楷体"/>
              </a:rPr>
              <a:t>Sichuan</a:t>
            </a:r>
            <a:endParaRPr lang="en-US" altLang="zh-CN" sz="2400" b="1" dirty="0">
              <a:solidFill>
                <a:srgbClr val="FF0000"/>
              </a:solidFill>
              <a:latin typeface="+mj-lt"/>
              <a:ea typeface="华文楷体"/>
              <a:cs typeface="华文楷体"/>
            </a:endParaRPr>
          </a:p>
          <a:p>
            <a:pPr algn="ctr"/>
            <a:r>
              <a:rPr lang="en-US" altLang="zh-CN" sz="2400" b="1" dirty="0">
                <a:solidFill>
                  <a:srgbClr val="0000FF"/>
                </a:solidFill>
                <a:latin typeface="+mj-lt"/>
                <a:ea typeface="华文楷体"/>
                <a:cs typeface="华文楷体"/>
              </a:rPr>
              <a:t>CJPL</a:t>
            </a:r>
            <a:endParaRPr lang="en-US" altLang="zh-CN" sz="2400" b="1" dirty="0">
              <a:solidFill>
                <a:srgbClr val="0000FF"/>
              </a:solidFill>
              <a:latin typeface="+mj-lt"/>
              <a:ea typeface="华文楷体"/>
              <a:cs typeface="华文楷体"/>
            </a:endParaRPr>
          </a:p>
          <a:p>
            <a:pPr algn="ctr"/>
            <a:r>
              <a:rPr lang="en-US" altLang="zh-CN" sz="2400" b="1" dirty="0">
                <a:solidFill>
                  <a:srgbClr val="0000FF"/>
                </a:solidFill>
                <a:latin typeface="+mj-lt"/>
                <a:ea typeface="华文楷体"/>
                <a:cs typeface="华文楷体"/>
              </a:rPr>
              <a:t>LHASSO</a:t>
            </a:r>
            <a:endParaRPr lang="en-US" altLang="zh-CN" sz="2400" b="1" dirty="0">
              <a:solidFill>
                <a:srgbClr val="0000FF"/>
              </a:solidFill>
              <a:latin typeface="+mj-lt"/>
              <a:ea typeface="华文楷体"/>
              <a:cs typeface="华文楷体"/>
            </a:endParaRPr>
          </a:p>
        </p:txBody>
      </p:sp>
      <p:sp>
        <p:nvSpPr>
          <p:cNvPr id="24" name="Line Callout 1 23"/>
          <p:cNvSpPr/>
          <p:nvPr/>
        </p:nvSpPr>
        <p:spPr>
          <a:xfrm>
            <a:off x="7713111" y="5333643"/>
            <a:ext cx="2575153" cy="1298897"/>
          </a:xfrm>
          <a:prstGeom prst="borderCallout1">
            <a:avLst>
              <a:gd name="adj1" fmla="val 59883"/>
              <a:gd name="adj2" fmla="val 220"/>
              <a:gd name="adj3" fmla="val 42093"/>
              <a:gd name="adj4" fmla="val -9550"/>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000" b="1" dirty="0">
                <a:solidFill>
                  <a:srgbClr val="FF0000"/>
                </a:solidFill>
                <a:ea typeface="华文楷体"/>
                <a:cs typeface="华文楷体"/>
              </a:rPr>
              <a:t>Guangdong</a:t>
            </a:r>
            <a:endParaRPr lang="en-US" altLang="zh-CN" sz="2000" b="1" dirty="0">
              <a:solidFill>
                <a:srgbClr val="FF0000"/>
              </a:solidFill>
              <a:ea typeface="华文楷体"/>
              <a:cs typeface="华文楷体"/>
            </a:endParaRPr>
          </a:p>
          <a:p>
            <a:pPr algn="ctr">
              <a:lnSpc>
                <a:spcPct val="80000"/>
              </a:lnSpc>
            </a:pPr>
            <a:r>
              <a:rPr lang="en-US" altLang="zh-CN" sz="2000" b="1" dirty="0" err="1">
                <a:solidFill>
                  <a:srgbClr val="0000FF"/>
                </a:solidFill>
                <a:ea typeface="华文楷体"/>
                <a:cs typeface="华文楷体"/>
              </a:rPr>
              <a:t>Daya</a:t>
            </a:r>
            <a:r>
              <a:rPr lang="en-US" altLang="zh-CN" sz="2000" b="1" dirty="0">
                <a:solidFill>
                  <a:srgbClr val="0000FF"/>
                </a:solidFill>
                <a:ea typeface="华文楷体"/>
                <a:cs typeface="华文楷体"/>
              </a:rPr>
              <a:t> Bay Reactor </a:t>
            </a:r>
            <a:r>
              <a:rPr lang="en-US" altLang="zh-CN" sz="2000" b="1" dirty="0">
                <a:solidFill>
                  <a:srgbClr val="0000FF"/>
                </a:solidFill>
                <a:latin typeface="Symbol" pitchFamily="18" charset="2"/>
                <a:ea typeface="华文楷体"/>
                <a:cs typeface="Symbol" pitchFamily="18" charset="2"/>
              </a:rPr>
              <a:t>n</a:t>
            </a:r>
            <a:r>
              <a:rPr lang="en-US" altLang="zh-CN" sz="2000" b="1" dirty="0">
                <a:solidFill>
                  <a:srgbClr val="0000FF"/>
                </a:solidFill>
                <a:ea typeface="华文楷体"/>
                <a:cs typeface="华文楷体"/>
              </a:rPr>
              <a:t> JUNO</a:t>
            </a:r>
            <a:endParaRPr lang="en-US" altLang="zh-CN" sz="2000" b="1" dirty="0">
              <a:solidFill>
                <a:srgbClr val="0000FF"/>
              </a:solidFill>
              <a:ea typeface="华文楷体"/>
              <a:cs typeface="华文楷体"/>
            </a:endParaRPr>
          </a:p>
          <a:p>
            <a:pPr algn="ctr">
              <a:lnSpc>
                <a:spcPct val="80000"/>
              </a:lnSpc>
            </a:pPr>
            <a:r>
              <a:rPr lang="en-US" altLang="zh-CN" sz="2000" b="1" dirty="0">
                <a:solidFill>
                  <a:srgbClr val="0000FF"/>
                </a:solidFill>
                <a:ea typeface="华文楷体"/>
                <a:cs typeface="华文楷体"/>
              </a:rPr>
              <a:t>CNSS </a:t>
            </a:r>
            <a:endParaRPr lang="en-US" altLang="zh-CN" sz="2000" b="1" dirty="0">
              <a:solidFill>
                <a:srgbClr val="0000FF"/>
              </a:solidFill>
              <a:ea typeface="华文楷体"/>
              <a:cs typeface="华文楷体"/>
            </a:endParaRPr>
          </a:p>
          <a:p>
            <a:pPr algn="ctr">
              <a:lnSpc>
                <a:spcPct val="80000"/>
              </a:lnSpc>
            </a:pPr>
            <a:r>
              <a:rPr lang="en-US" altLang="zh-CN" sz="2000" b="1" dirty="0">
                <a:solidFill>
                  <a:srgbClr val="0000FF"/>
                </a:solidFill>
                <a:ea typeface="华文楷体"/>
                <a:cs typeface="华文楷体"/>
              </a:rPr>
              <a:t>HIAF</a:t>
            </a:r>
            <a:endParaRPr lang="en-US" altLang="zh-CN" sz="2000" b="1" dirty="0">
              <a:solidFill>
                <a:srgbClr val="FF0000"/>
              </a:solidFill>
              <a:ea typeface="华文楷体"/>
              <a:cs typeface="华文楷体"/>
            </a:endParaRPr>
          </a:p>
        </p:txBody>
      </p:sp>
      <p:sp>
        <p:nvSpPr>
          <p:cNvPr id="25" name="Line Callout 1 24"/>
          <p:cNvSpPr/>
          <p:nvPr/>
        </p:nvSpPr>
        <p:spPr>
          <a:xfrm>
            <a:off x="8880230" y="3837196"/>
            <a:ext cx="1412617" cy="826621"/>
          </a:xfrm>
          <a:prstGeom prst="borderCallout1">
            <a:avLst>
              <a:gd name="adj1" fmla="val 50857"/>
              <a:gd name="adj2" fmla="val -316"/>
              <a:gd name="adj3" fmla="val 71132"/>
              <a:gd name="adj4" fmla="val -35497"/>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b="1" dirty="0">
                <a:solidFill>
                  <a:srgbClr val="FF0000"/>
                </a:solidFill>
                <a:ea typeface="华文楷体"/>
                <a:cs typeface="华文楷体"/>
              </a:rPr>
              <a:t>Shanghai</a:t>
            </a:r>
            <a:endParaRPr lang="en-US" altLang="zh-CN" sz="2400" b="1" dirty="0">
              <a:solidFill>
                <a:srgbClr val="FF0000"/>
              </a:solidFill>
              <a:ea typeface="华文楷体"/>
              <a:cs typeface="华文楷体"/>
            </a:endParaRPr>
          </a:p>
          <a:p>
            <a:pPr algn="ctr"/>
            <a:r>
              <a:rPr lang="en-US" altLang="zh-CN" sz="2400" b="1" dirty="0">
                <a:solidFill>
                  <a:srgbClr val="0000FF"/>
                </a:solidFill>
                <a:ea typeface="华文楷体"/>
                <a:cs typeface="华文楷体"/>
              </a:rPr>
              <a:t>SLS</a:t>
            </a:r>
            <a:endParaRPr lang="en-US" altLang="zh-CN" sz="2400" b="1" dirty="0">
              <a:solidFill>
                <a:srgbClr val="0000FF"/>
              </a:solidFill>
              <a:ea typeface="华文楷体"/>
              <a:cs typeface="华文楷体"/>
            </a:endParaRPr>
          </a:p>
        </p:txBody>
      </p:sp>
      <p:sp>
        <p:nvSpPr>
          <p:cNvPr id="26" name="5-Point Star 25"/>
          <p:cNvSpPr/>
          <p:nvPr/>
        </p:nvSpPr>
        <p:spPr>
          <a:xfrm>
            <a:off x="7316175" y="4206254"/>
            <a:ext cx="318752" cy="286342"/>
          </a:xfrm>
          <a:prstGeom prst="star5">
            <a:avLst/>
          </a:prstGeom>
          <a:solidFill>
            <a:srgbClr val="3366FF"/>
          </a:solid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rgbClr val="0000FF"/>
              </a:solidFill>
            </a:endParaRPr>
          </a:p>
        </p:txBody>
      </p:sp>
      <p:sp>
        <p:nvSpPr>
          <p:cNvPr id="29" name="5-Point Star 28"/>
          <p:cNvSpPr/>
          <p:nvPr/>
        </p:nvSpPr>
        <p:spPr>
          <a:xfrm>
            <a:off x="5253127" y="4358654"/>
            <a:ext cx="318752" cy="286342"/>
          </a:xfrm>
          <a:prstGeom prst="star5">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8" name="Line Callout 1 27"/>
          <p:cNvSpPr/>
          <p:nvPr/>
        </p:nvSpPr>
        <p:spPr>
          <a:xfrm>
            <a:off x="5520074" y="3186545"/>
            <a:ext cx="1681994" cy="944209"/>
          </a:xfrm>
          <a:prstGeom prst="borderCallout1">
            <a:avLst>
              <a:gd name="adj1" fmla="val 100207"/>
              <a:gd name="adj2" fmla="val 100485"/>
              <a:gd name="adj3" fmla="val 118852"/>
              <a:gd name="adj4" fmla="val 108712"/>
            </a:avLst>
          </a:prstGeom>
          <a:solidFill>
            <a:schemeClr val="accent3">
              <a:lumMod val="20000"/>
              <a:lumOff val="80000"/>
              <a:alpha val="82000"/>
            </a:schemeClr>
          </a:solidFill>
          <a:ln w="31750" cmpd="sng">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80000"/>
              </a:lnSpc>
            </a:pPr>
            <a:r>
              <a:rPr lang="en-US" altLang="zh-CN" sz="2400" b="1" dirty="0">
                <a:solidFill>
                  <a:srgbClr val="FF0000"/>
                </a:solidFill>
                <a:ea typeface="华文楷体"/>
                <a:cs typeface="华文楷体"/>
              </a:rPr>
              <a:t>Hefei</a:t>
            </a:r>
            <a:endParaRPr lang="en-US" altLang="zh-CN" sz="2400" b="1" dirty="0">
              <a:solidFill>
                <a:srgbClr val="FF0000"/>
              </a:solidFill>
              <a:ea typeface="华文楷体"/>
              <a:cs typeface="华文楷体"/>
            </a:endParaRPr>
          </a:p>
          <a:p>
            <a:pPr algn="ctr">
              <a:lnSpc>
                <a:spcPct val="80000"/>
              </a:lnSpc>
            </a:pPr>
            <a:r>
              <a:rPr lang="en-US" altLang="zh-CN" sz="2400" b="1" dirty="0">
                <a:solidFill>
                  <a:srgbClr val="0000FF"/>
                </a:solidFill>
                <a:ea typeface="华文楷体"/>
                <a:cs typeface="华文楷体"/>
              </a:rPr>
              <a:t>HLS2, </a:t>
            </a:r>
            <a:r>
              <a:rPr lang="en-US" altLang="zh-CN" sz="2400" b="1" dirty="0">
                <a:solidFill>
                  <a:srgbClr val="1612FF"/>
                </a:solidFill>
                <a:ea typeface="华文楷体"/>
                <a:cs typeface="华文楷体"/>
              </a:rPr>
              <a:t>HALS</a:t>
            </a:r>
            <a:r>
              <a:rPr lang="en-US" altLang="zh-CN" sz="2400" b="1" dirty="0">
                <a:solidFill>
                  <a:srgbClr val="FF0000"/>
                </a:solidFill>
                <a:ea typeface="华文楷体"/>
                <a:cs typeface="华文楷体"/>
              </a:rPr>
              <a:t> </a:t>
            </a:r>
            <a:endParaRPr lang="en-US" altLang="zh-CN" sz="2400" b="1" dirty="0">
              <a:solidFill>
                <a:srgbClr val="FF0000"/>
              </a:solidFill>
              <a:ea typeface="华文楷体"/>
              <a:cs typeface="华文楷体"/>
            </a:endParaRPr>
          </a:p>
          <a:p>
            <a:pPr algn="ctr">
              <a:lnSpc>
                <a:spcPct val="80000"/>
              </a:lnSpc>
            </a:pPr>
            <a:r>
              <a:rPr lang="en-US" altLang="zh-CN" sz="2400" b="1" dirty="0">
                <a:solidFill>
                  <a:srgbClr val="FF0000"/>
                </a:solidFill>
                <a:ea typeface="华文楷体"/>
                <a:cs typeface="华文楷体"/>
              </a:rPr>
              <a:t>STCF</a:t>
            </a:r>
            <a:endParaRPr lang="en-US" altLang="zh-CN" sz="2400" b="1" dirty="0">
              <a:solidFill>
                <a:srgbClr val="FF0000"/>
              </a:solidFill>
              <a:ea typeface="华文楷体"/>
              <a:cs typeface="华文楷体"/>
            </a:endParaRPr>
          </a:p>
        </p:txBody>
      </p:sp>
      <p:cxnSp>
        <p:nvCxnSpPr>
          <p:cNvPr id="3" name="Straight Connector 2"/>
          <p:cNvCxnSpPr/>
          <p:nvPr/>
        </p:nvCxnSpPr>
        <p:spPr>
          <a:xfrm flipV="1">
            <a:off x="4766689" y="4635768"/>
            <a:ext cx="486438" cy="697875"/>
          </a:xfrm>
          <a:prstGeom prst="line">
            <a:avLst/>
          </a:prstGeom>
          <a:ln w="31750" cmpd="sng">
            <a:solidFill>
              <a:srgbClr val="002060"/>
            </a:solidFill>
          </a:ln>
        </p:spPr>
        <p:style>
          <a:lnRef idx="2">
            <a:schemeClr val="accent1"/>
          </a:lnRef>
          <a:fillRef idx="0">
            <a:schemeClr val="accent1"/>
          </a:fillRef>
          <a:effectRef idx="1">
            <a:schemeClr val="accent1"/>
          </a:effectRef>
          <a:fontRef idx="minor">
            <a:schemeClr val="tx1"/>
          </a:fontRef>
        </p:style>
      </p:cxnSp>
      <p:sp>
        <p:nvSpPr>
          <p:cNvPr id="2" name="文本框 2"/>
          <p:cNvSpPr txBox="1"/>
          <p:nvPr/>
        </p:nvSpPr>
        <p:spPr>
          <a:xfrm>
            <a:off x="478800" y="108000"/>
            <a:ext cx="9638584" cy="538609"/>
          </a:xfrm>
          <a:prstGeom prst="rect">
            <a:avLst/>
          </a:prstGeom>
          <a:noFill/>
        </p:spPr>
        <p:txBody>
          <a:bodyPr wrap="square" lIns="0" tIns="0" rIns="0" bIns="0" rtlCol="0">
            <a:spAutoFit/>
          </a:bodyPr>
          <a:lstStyle/>
          <a:p>
            <a:pPr>
              <a:defRPr/>
            </a:pPr>
            <a:r>
              <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Big Facilities for Particle Physics in China</a:t>
            </a:r>
            <a:endParaRPr lang="en-US" altLang="zh-CN" sz="3500" b="1" dirty="0">
              <a:solidFill>
                <a:prstClr val="white"/>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heckerboard(across)">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checkerboard(across)">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heckerboard(across)">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checkerboard(across)">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checkerboard(across)">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checkerboard(across)">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checkerboard(across)">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22" grpId="0" bldLvl="0" animBg="1"/>
      <p:bldP spid="23" grpId="0" bldLvl="0" animBg="1"/>
      <p:bldP spid="24" grpId="0" bldLvl="0" animBg="1"/>
      <p:bldP spid="25" grpId="0" bldLvl="0" animBg="1"/>
      <p:bldP spid="26" grpId="0" bldLvl="0" animBg="1"/>
      <p:bldP spid="28"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a:p>
        </p:txBody>
      </p:sp>
      <p:pic>
        <p:nvPicPr>
          <p:cNvPr id="5" name="Picture 2" descr="CERN_picture_sky"/>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99865" y="860426"/>
            <a:ext cx="7825727" cy="5869295"/>
          </a:xfrm>
          <a:prstGeom prst="rect">
            <a:avLst/>
          </a:prstGeom>
          <a:noFill/>
          <a:ln>
            <a:noFill/>
          </a:ln>
        </p:spPr>
      </p:pic>
      <p:grpSp>
        <p:nvGrpSpPr>
          <p:cNvPr id="6" name="Group 5"/>
          <p:cNvGrpSpPr/>
          <p:nvPr/>
        </p:nvGrpSpPr>
        <p:grpSpPr>
          <a:xfrm>
            <a:off x="889405" y="2309490"/>
            <a:ext cx="6996591" cy="4041266"/>
            <a:chOff x="1627313" y="2259916"/>
            <a:chExt cx="6996591" cy="4041266"/>
          </a:xfrm>
        </p:grpSpPr>
        <p:sp>
          <p:nvSpPr>
            <p:cNvPr id="7" name="Line 70"/>
            <p:cNvSpPr>
              <a:spLocks noChangeShapeType="1"/>
            </p:cNvSpPr>
            <p:nvPr/>
          </p:nvSpPr>
          <p:spPr bwMode="auto">
            <a:xfrm flipV="1">
              <a:off x="3894263" y="2501632"/>
              <a:ext cx="505619" cy="1093245"/>
            </a:xfrm>
            <a:prstGeom prst="line">
              <a:avLst/>
            </a:prstGeom>
            <a:noFill/>
            <a:ln w="38100">
              <a:solidFill>
                <a:schemeClr val="bg1"/>
              </a:solidFill>
              <a:prstDash val="sysDot"/>
              <a:round/>
            </a:ln>
          </p:spPr>
          <p:txBody>
            <a:bodyPr wrap="none" anchor="ctr"/>
            <a:lstStyle/>
            <a:p>
              <a:pPr>
                <a:defRPr/>
              </a:pPr>
              <a:endParaRPr lang="en-US">
                <a:solidFill>
                  <a:prstClr val="black"/>
                </a:solidFill>
              </a:endParaRPr>
            </a:p>
          </p:txBody>
        </p:sp>
        <p:sp>
          <p:nvSpPr>
            <p:cNvPr id="8" name="Line 71"/>
            <p:cNvSpPr>
              <a:spLocks noChangeShapeType="1"/>
            </p:cNvSpPr>
            <p:nvPr/>
          </p:nvSpPr>
          <p:spPr bwMode="auto">
            <a:xfrm>
              <a:off x="3894263" y="2299180"/>
              <a:ext cx="466725" cy="206134"/>
            </a:xfrm>
            <a:prstGeom prst="line">
              <a:avLst/>
            </a:prstGeom>
            <a:noFill/>
            <a:ln w="38100">
              <a:solidFill>
                <a:schemeClr val="bg1"/>
              </a:solidFill>
              <a:prstDash val="sysDot"/>
              <a:round/>
            </a:ln>
          </p:spPr>
          <p:txBody>
            <a:bodyPr wrap="none" anchor="ctr"/>
            <a:lstStyle/>
            <a:p>
              <a:pPr>
                <a:defRPr/>
              </a:pPr>
              <a:endParaRPr lang="en-US">
                <a:solidFill>
                  <a:prstClr val="black"/>
                </a:solidFill>
              </a:endParaRPr>
            </a:p>
          </p:txBody>
        </p:sp>
        <p:sp>
          <p:nvSpPr>
            <p:cNvPr id="9" name="Oval 72"/>
            <p:cNvSpPr>
              <a:spLocks noChangeArrowheads="1"/>
            </p:cNvSpPr>
            <p:nvPr/>
          </p:nvSpPr>
          <p:spPr bwMode="auto">
            <a:xfrm>
              <a:off x="4334595" y="2479547"/>
              <a:ext cx="129183" cy="87116"/>
            </a:xfrm>
            <a:prstGeom prst="ellipse">
              <a:avLst/>
            </a:prstGeom>
            <a:solidFill>
              <a:schemeClr val="accent1"/>
            </a:solidFill>
            <a:ln w="9525">
              <a:solidFill>
                <a:schemeClr val="accent2"/>
              </a:solidFill>
              <a:round/>
            </a:ln>
          </p:spPr>
          <p:txBody>
            <a:bodyPr wrap="none" anchor="ctr"/>
            <a:lstStyle/>
            <a:p>
              <a:pPr>
                <a:defRPr/>
              </a:pPr>
              <a:endParaRPr lang="en-US" dirty="0">
                <a:solidFill>
                  <a:prstClr val="black"/>
                </a:solidFill>
                <a:effectLst>
                  <a:outerShdw blurRad="38100" dist="38100" dir="2700000" algn="tl">
                    <a:srgbClr val="FFFFFF"/>
                  </a:outerShdw>
                </a:effectLst>
              </a:endParaRPr>
            </a:p>
          </p:txBody>
        </p:sp>
        <p:pic>
          <p:nvPicPr>
            <p:cNvPr id="10" name="Picture 73" descr="bul-pho-2007-07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313" y="2259916"/>
              <a:ext cx="2266950" cy="1334961"/>
            </a:xfrm>
            <a:prstGeom prst="rect">
              <a:avLst/>
            </a:prstGeom>
            <a:noFill/>
            <a:ln w="38100" cap="flat" cmpd="sng" algn="ctr">
              <a:solidFill>
                <a:srgbClr val="FFFFFF"/>
              </a:solidFill>
              <a:prstDash val="solid"/>
              <a:miter lim="800000"/>
              <a:headEnd type="none" w="med" len="med"/>
              <a:tailEnd type="none" w="med" len="med"/>
            </a:ln>
            <a:effectLst>
              <a:outerShdw blurRad="266700" dist="38100" dir="2700000">
                <a:srgbClr val="000000">
                  <a:alpha val="70000"/>
                </a:srgbClr>
              </a:outerShdw>
            </a:effectLst>
          </p:spPr>
        </p:pic>
        <p:sp>
          <p:nvSpPr>
            <p:cNvPr id="11" name="Text Box 74"/>
            <p:cNvSpPr txBox="1">
              <a:spLocks noChangeArrowheads="1"/>
            </p:cNvSpPr>
            <p:nvPr/>
          </p:nvSpPr>
          <p:spPr bwMode="auto">
            <a:xfrm>
              <a:off x="3269753" y="2327233"/>
              <a:ext cx="673695" cy="338554"/>
            </a:xfrm>
            <a:prstGeom prst="rect">
              <a:avLst/>
            </a:prstGeom>
            <a:noFill/>
            <a:ln w="9525">
              <a:noFill/>
              <a:miter lim="800000"/>
            </a:ln>
            <a:effectLst/>
          </p:spPr>
          <p:txBody>
            <a:bodyPr wrap="square">
              <a:spAutoFit/>
            </a:bodyPr>
            <a:lstStyle>
              <a:lvl1pPr>
                <a:defRPr sz="1600">
                  <a:solidFill>
                    <a:schemeClr val="tx1"/>
                  </a:solidFill>
                  <a:latin typeface="Comic Sans MS" charset="0"/>
                  <a:ea typeface="MS PGothic" charset="0"/>
                  <a:cs typeface="MS PGothic" charset="0"/>
                </a:defRPr>
              </a:lvl1pPr>
              <a:lvl2pPr marL="37931725" indent="-37474525">
                <a:defRPr sz="1600">
                  <a:solidFill>
                    <a:schemeClr val="tx1"/>
                  </a:solidFill>
                  <a:latin typeface="Comic Sans MS" charset="0"/>
                  <a:ea typeface="MS PGothic" charset="0"/>
                </a:defRPr>
              </a:lvl2pPr>
              <a:lvl3pPr>
                <a:defRPr sz="1600">
                  <a:solidFill>
                    <a:schemeClr val="tx1"/>
                  </a:solidFill>
                  <a:latin typeface="Comic Sans MS" charset="0"/>
                  <a:ea typeface="MS PGothic" charset="0"/>
                </a:defRPr>
              </a:lvl3pPr>
              <a:lvl4pPr>
                <a:defRPr sz="1600">
                  <a:solidFill>
                    <a:schemeClr val="tx1"/>
                  </a:solidFill>
                  <a:latin typeface="Comic Sans MS" charset="0"/>
                  <a:ea typeface="MS PGothic" charset="0"/>
                </a:defRPr>
              </a:lvl4pPr>
              <a:lvl5pPr>
                <a:defRPr sz="1600">
                  <a:solidFill>
                    <a:schemeClr val="tx1"/>
                  </a:solidFill>
                  <a:latin typeface="Comic Sans MS" charset="0"/>
                  <a:ea typeface="MS PGothic" charset="0"/>
                </a:defRPr>
              </a:lvl5pPr>
              <a:lvl6pPr marL="457200" eaLnBrk="0" fontAlgn="base" hangingPunct="0">
                <a:spcBef>
                  <a:spcPct val="0"/>
                </a:spcBef>
                <a:spcAft>
                  <a:spcPct val="0"/>
                </a:spcAft>
                <a:defRPr sz="1600">
                  <a:solidFill>
                    <a:schemeClr val="tx1"/>
                  </a:solidFill>
                  <a:latin typeface="Comic Sans MS" charset="0"/>
                  <a:ea typeface="MS PGothic" charset="0"/>
                </a:defRPr>
              </a:lvl6pPr>
              <a:lvl7pPr marL="914400" eaLnBrk="0" fontAlgn="base" hangingPunct="0">
                <a:spcBef>
                  <a:spcPct val="0"/>
                </a:spcBef>
                <a:spcAft>
                  <a:spcPct val="0"/>
                </a:spcAft>
                <a:defRPr sz="1600">
                  <a:solidFill>
                    <a:schemeClr val="tx1"/>
                  </a:solidFill>
                  <a:latin typeface="Comic Sans MS" charset="0"/>
                  <a:ea typeface="MS PGothic" charset="0"/>
                </a:defRPr>
              </a:lvl7pPr>
              <a:lvl8pPr marL="1371600" eaLnBrk="0" fontAlgn="base" hangingPunct="0">
                <a:spcBef>
                  <a:spcPct val="0"/>
                </a:spcBef>
                <a:spcAft>
                  <a:spcPct val="0"/>
                </a:spcAft>
                <a:defRPr sz="1600">
                  <a:solidFill>
                    <a:schemeClr val="tx1"/>
                  </a:solidFill>
                  <a:latin typeface="Comic Sans MS" charset="0"/>
                  <a:ea typeface="MS PGothic" charset="0"/>
                </a:defRPr>
              </a:lvl8pPr>
              <a:lvl9pPr marL="1828800" eaLnBrk="0" fontAlgn="base" hangingPunct="0">
                <a:spcBef>
                  <a:spcPct val="0"/>
                </a:spcBef>
                <a:spcAft>
                  <a:spcPct val="0"/>
                </a:spcAft>
                <a:defRPr sz="1600">
                  <a:solidFill>
                    <a:schemeClr val="tx1"/>
                  </a:solidFill>
                  <a:latin typeface="Comic Sans MS" charset="0"/>
                  <a:ea typeface="MS PGothic" charset="0"/>
                </a:defRPr>
              </a:lvl9pPr>
            </a:lstStyle>
            <a:p>
              <a:pPr>
                <a:defRPr/>
              </a:pPr>
              <a:r>
                <a:rPr lang="de-CH" b="1" dirty="0">
                  <a:solidFill>
                    <a:prstClr val="white"/>
                  </a:solidFill>
                  <a:latin typeface="Century Gothic" charset="0"/>
                </a:rPr>
                <a:t>CMS</a:t>
              </a:r>
              <a:endParaRPr lang="de-CH" sz="2000" b="1" dirty="0">
                <a:solidFill>
                  <a:prstClr val="white"/>
                </a:solidFill>
                <a:latin typeface="Tahoma" panose="020B0604030504040204" pitchFamily="34" charset="0"/>
              </a:endParaRPr>
            </a:p>
          </p:txBody>
        </p:sp>
        <p:sp>
          <p:nvSpPr>
            <p:cNvPr id="12" name="Oval 76"/>
            <p:cNvSpPr>
              <a:spLocks noChangeArrowheads="1"/>
            </p:cNvSpPr>
            <p:nvPr/>
          </p:nvSpPr>
          <p:spPr bwMode="auto">
            <a:xfrm>
              <a:off x="3173015" y="5180870"/>
              <a:ext cx="116681" cy="79754"/>
            </a:xfrm>
            <a:prstGeom prst="ellipse">
              <a:avLst/>
            </a:prstGeom>
            <a:solidFill>
              <a:schemeClr val="accent1"/>
            </a:solidFill>
            <a:ln w="9525">
              <a:solidFill>
                <a:schemeClr val="accent2"/>
              </a:solidFill>
              <a:round/>
            </a:ln>
          </p:spPr>
          <p:txBody>
            <a:bodyPr wrap="none" anchor="ctr"/>
            <a:lstStyle/>
            <a:p>
              <a:pPr>
                <a:defRPr/>
              </a:pPr>
              <a:endParaRPr lang="en-US">
                <a:solidFill>
                  <a:prstClr val="black"/>
                </a:solidFill>
                <a:effectLst>
                  <a:outerShdw blurRad="38100" dist="38100" dir="2700000" algn="tl">
                    <a:srgbClr val="FFFFFF"/>
                  </a:outerShdw>
                </a:effectLst>
              </a:endParaRPr>
            </a:p>
          </p:txBody>
        </p:sp>
        <p:sp>
          <p:nvSpPr>
            <p:cNvPr id="27" name="Oval 83"/>
            <p:cNvSpPr>
              <a:spLocks noChangeArrowheads="1"/>
            </p:cNvSpPr>
            <p:nvPr/>
          </p:nvSpPr>
          <p:spPr bwMode="auto">
            <a:xfrm>
              <a:off x="7702735" y="3382507"/>
              <a:ext cx="105569" cy="68711"/>
            </a:xfrm>
            <a:prstGeom prst="ellipse">
              <a:avLst/>
            </a:prstGeom>
            <a:solidFill>
              <a:schemeClr val="accent1"/>
            </a:solidFill>
            <a:ln w="9525">
              <a:solidFill>
                <a:schemeClr val="accent2"/>
              </a:solidFill>
              <a:round/>
            </a:ln>
          </p:spPr>
          <p:txBody>
            <a:bodyPr wrap="none" anchor="ctr"/>
            <a:lstStyle/>
            <a:p>
              <a:pPr>
                <a:defRPr/>
              </a:pPr>
              <a:endParaRPr lang="en-US">
                <a:solidFill>
                  <a:prstClr val="black"/>
                </a:solidFill>
                <a:effectLst>
                  <a:outerShdw blurRad="38100" dist="38100" dir="2700000" algn="tl">
                    <a:srgbClr val="FFFFFF"/>
                  </a:outerShdw>
                </a:effectLst>
              </a:endParaRPr>
            </a:p>
          </p:txBody>
        </p:sp>
        <p:grpSp>
          <p:nvGrpSpPr>
            <p:cNvPr id="20" name="Group 90"/>
            <p:cNvGrpSpPr/>
            <p:nvPr/>
          </p:nvGrpSpPr>
          <p:grpSpPr bwMode="auto">
            <a:xfrm>
              <a:off x="6147403" y="4924283"/>
              <a:ext cx="2476501" cy="1304285"/>
              <a:chOff x="3197" y="2959"/>
              <a:chExt cx="1957" cy="1063"/>
            </a:xfrm>
          </p:grpSpPr>
          <p:sp>
            <p:nvSpPr>
              <p:cNvPr id="23" name="Oval 91"/>
              <p:cNvSpPr>
                <a:spLocks noChangeArrowheads="1"/>
              </p:cNvSpPr>
              <p:nvPr/>
            </p:nvSpPr>
            <p:spPr bwMode="auto">
              <a:xfrm>
                <a:off x="3197" y="3192"/>
                <a:ext cx="75" cy="60"/>
              </a:xfrm>
              <a:prstGeom prst="ellipse">
                <a:avLst/>
              </a:prstGeom>
              <a:solidFill>
                <a:schemeClr val="accent1"/>
              </a:solidFill>
              <a:ln w="9525">
                <a:solidFill>
                  <a:schemeClr val="accent2"/>
                </a:solidFill>
                <a:round/>
              </a:ln>
            </p:spPr>
            <p:txBody>
              <a:bodyPr wrap="none" anchor="ctr"/>
              <a:lstStyle/>
              <a:p>
                <a:pPr>
                  <a:defRPr/>
                </a:pPr>
                <a:endParaRPr lang="en-US">
                  <a:solidFill>
                    <a:prstClr val="black"/>
                  </a:solidFill>
                  <a:effectLst>
                    <a:outerShdw blurRad="38100" dist="38100" dir="2700000" algn="tl">
                      <a:srgbClr val="FFFFFF"/>
                    </a:outerShdw>
                  </a:effectLst>
                </a:endParaRPr>
              </a:p>
            </p:txBody>
          </p:sp>
          <p:sp>
            <p:nvSpPr>
              <p:cNvPr id="24" name="Line 92"/>
              <p:cNvSpPr>
                <a:spLocks noChangeShapeType="1"/>
              </p:cNvSpPr>
              <p:nvPr/>
            </p:nvSpPr>
            <p:spPr bwMode="auto">
              <a:xfrm flipV="1">
                <a:off x="3272" y="2959"/>
                <a:ext cx="298" cy="271"/>
              </a:xfrm>
              <a:prstGeom prst="line">
                <a:avLst/>
              </a:prstGeom>
              <a:noFill/>
              <a:ln w="38100">
                <a:solidFill>
                  <a:schemeClr val="bg1"/>
                </a:solidFill>
                <a:prstDash val="sysDot"/>
                <a:round/>
              </a:ln>
            </p:spPr>
            <p:txBody>
              <a:bodyPr wrap="none" anchor="ctr"/>
              <a:lstStyle/>
              <a:p>
                <a:pPr>
                  <a:defRPr/>
                </a:pPr>
                <a:endParaRPr lang="en-US">
                  <a:solidFill>
                    <a:prstClr val="black"/>
                  </a:solidFill>
                </a:endParaRPr>
              </a:p>
            </p:txBody>
          </p:sp>
          <p:sp>
            <p:nvSpPr>
              <p:cNvPr id="25" name="Line 93"/>
              <p:cNvSpPr>
                <a:spLocks noChangeShapeType="1"/>
              </p:cNvSpPr>
              <p:nvPr/>
            </p:nvSpPr>
            <p:spPr bwMode="auto">
              <a:xfrm>
                <a:off x="3272" y="3269"/>
                <a:ext cx="250" cy="746"/>
              </a:xfrm>
              <a:prstGeom prst="line">
                <a:avLst/>
              </a:prstGeom>
              <a:noFill/>
              <a:ln w="38100">
                <a:solidFill>
                  <a:schemeClr val="bg1"/>
                </a:solidFill>
                <a:prstDash val="sysDot"/>
                <a:round/>
              </a:ln>
            </p:spPr>
            <p:txBody>
              <a:bodyPr wrap="none" anchor="ctr"/>
              <a:lstStyle/>
              <a:p>
                <a:pPr>
                  <a:defRPr/>
                </a:pPr>
                <a:endParaRPr lang="en-US">
                  <a:solidFill>
                    <a:prstClr val="black"/>
                  </a:solidFill>
                </a:endParaRPr>
              </a:p>
            </p:txBody>
          </p:sp>
          <p:pic>
            <p:nvPicPr>
              <p:cNvPr id="26" name="Picture 94" descr="0511013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 y="2959"/>
                <a:ext cx="1632" cy="1063"/>
              </a:xfrm>
              <a:prstGeom prst="rect">
                <a:avLst/>
              </a:prstGeom>
              <a:noFill/>
              <a:ln w="38100">
                <a:solidFill>
                  <a:srgbClr val="FFFFFF"/>
                </a:solidFill>
                <a:miter lim="800000"/>
                <a:headEnd/>
                <a:tailEnd/>
              </a:ln>
              <a:effectLst>
                <a:outerShdw blurRad="266700" dist="38100" dir="2700000">
                  <a:srgbClr val="000000">
                    <a:alpha val="70000"/>
                  </a:srgbClr>
                </a:outerShdw>
              </a:effectLst>
            </p:spPr>
          </p:pic>
        </p:grpSp>
        <p:sp>
          <p:nvSpPr>
            <p:cNvPr id="21" name="Rectangle 95"/>
            <p:cNvSpPr>
              <a:spLocks noChangeArrowheads="1"/>
            </p:cNvSpPr>
            <p:nvPr/>
          </p:nvSpPr>
          <p:spPr bwMode="auto">
            <a:xfrm>
              <a:off x="7859570" y="6014114"/>
              <a:ext cx="669788" cy="235581"/>
            </a:xfrm>
            <a:prstGeom prst="rect">
              <a:avLst/>
            </a:prstGeom>
            <a:gradFill rotWithShape="0">
              <a:gsLst>
                <a:gs pos="0">
                  <a:schemeClr val="accent1"/>
                </a:gs>
                <a:gs pos="100000">
                  <a:schemeClr val="accent2"/>
                </a:gs>
              </a:gsLst>
              <a:lin ang="5400000" scaled="1"/>
            </a:gradFill>
            <a:ln w="9525">
              <a:noFill/>
              <a:miter lim="800000"/>
            </a:ln>
          </p:spPr>
          <p:txBody>
            <a:bodyPr wrap="none" anchor="ctr"/>
            <a:lstStyle/>
            <a:p>
              <a:pPr>
                <a:defRPr/>
              </a:pPr>
              <a:endParaRPr lang="en-US">
                <a:solidFill>
                  <a:prstClr val="black"/>
                </a:solidFill>
                <a:effectLst>
                  <a:outerShdw blurRad="38100" dist="38100" dir="2700000" algn="tl">
                    <a:srgbClr val="FFFFFF"/>
                  </a:outerShdw>
                </a:effectLst>
              </a:endParaRPr>
            </a:p>
          </p:txBody>
        </p:sp>
        <p:sp>
          <p:nvSpPr>
            <p:cNvPr id="22" name="Text Box 96"/>
            <p:cNvSpPr txBox="1">
              <a:spLocks noChangeArrowheads="1"/>
            </p:cNvSpPr>
            <p:nvPr/>
          </p:nvSpPr>
          <p:spPr bwMode="auto">
            <a:xfrm>
              <a:off x="7811165" y="5962628"/>
              <a:ext cx="791787" cy="338554"/>
            </a:xfrm>
            <a:prstGeom prst="rect">
              <a:avLst/>
            </a:prstGeom>
            <a:noFill/>
            <a:ln w="9525">
              <a:noFill/>
              <a:miter lim="800000"/>
            </a:ln>
          </p:spPr>
          <p:txBody>
            <a:bodyPr wrap="square">
              <a:spAutoFit/>
            </a:bodyPr>
            <a:lstStyle>
              <a:lvl1pPr>
                <a:defRPr sz="1600">
                  <a:solidFill>
                    <a:schemeClr val="tx1"/>
                  </a:solidFill>
                  <a:latin typeface="Comic Sans MS" charset="0"/>
                  <a:ea typeface="MS PGothic" charset="0"/>
                  <a:cs typeface="MS PGothic" charset="0"/>
                </a:defRPr>
              </a:lvl1pPr>
              <a:lvl2pPr marL="37931725" indent="-37474525">
                <a:defRPr sz="1600">
                  <a:solidFill>
                    <a:schemeClr val="tx1"/>
                  </a:solidFill>
                  <a:latin typeface="Comic Sans MS" charset="0"/>
                  <a:ea typeface="MS PGothic" charset="0"/>
                </a:defRPr>
              </a:lvl2pPr>
              <a:lvl3pPr>
                <a:defRPr sz="1600">
                  <a:solidFill>
                    <a:schemeClr val="tx1"/>
                  </a:solidFill>
                  <a:latin typeface="Comic Sans MS" charset="0"/>
                  <a:ea typeface="MS PGothic" charset="0"/>
                </a:defRPr>
              </a:lvl3pPr>
              <a:lvl4pPr>
                <a:defRPr sz="1600">
                  <a:solidFill>
                    <a:schemeClr val="tx1"/>
                  </a:solidFill>
                  <a:latin typeface="Comic Sans MS" charset="0"/>
                  <a:ea typeface="MS PGothic" charset="0"/>
                </a:defRPr>
              </a:lvl4pPr>
              <a:lvl5pPr>
                <a:defRPr sz="1600">
                  <a:solidFill>
                    <a:schemeClr val="tx1"/>
                  </a:solidFill>
                  <a:latin typeface="Comic Sans MS" charset="0"/>
                  <a:ea typeface="MS PGothic" charset="0"/>
                </a:defRPr>
              </a:lvl5pPr>
              <a:lvl6pPr marL="457200" eaLnBrk="0" fontAlgn="base" hangingPunct="0">
                <a:spcBef>
                  <a:spcPct val="0"/>
                </a:spcBef>
                <a:spcAft>
                  <a:spcPct val="0"/>
                </a:spcAft>
                <a:defRPr sz="1600">
                  <a:solidFill>
                    <a:schemeClr val="tx1"/>
                  </a:solidFill>
                  <a:latin typeface="Comic Sans MS" charset="0"/>
                  <a:ea typeface="MS PGothic" charset="0"/>
                </a:defRPr>
              </a:lvl6pPr>
              <a:lvl7pPr marL="914400" eaLnBrk="0" fontAlgn="base" hangingPunct="0">
                <a:spcBef>
                  <a:spcPct val="0"/>
                </a:spcBef>
                <a:spcAft>
                  <a:spcPct val="0"/>
                </a:spcAft>
                <a:defRPr sz="1600">
                  <a:solidFill>
                    <a:schemeClr val="tx1"/>
                  </a:solidFill>
                  <a:latin typeface="Comic Sans MS" charset="0"/>
                  <a:ea typeface="MS PGothic" charset="0"/>
                </a:defRPr>
              </a:lvl7pPr>
              <a:lvl8pPr marL="1371600" eaLnBrk="0" fontAlgn="base" hangingPunct="0">
                <a:spcBef>
                  <a:spcPct val="0"/>
                </a:spcBef>
                <a:spcAft>
                  <a:spcPct val="0"/>
                </a:spcAft>
                <a:defRPr sz="1600">
                  <a:solidFill>
                    <a:schemeClr val="tx1"/>
                  </a:solidFill>
                  <a:latin typeface="Comic Sans MS" charset="0"/>
                  <a:ea typeface="MS PGothic" charset="0"/>
                </a:defRPr>
              </a:lvl8pPr>
              <a:lvl9pPr marL="1828800" eaLnBrk="0" fontAlgn="base" hangingPunct="0">
                <a:spcBef>
                  <a:spcPct val="0"/>
                </a:spcBef>
                <a:spcAft>
                  <a:spcPct val="0"/>
                </a:spcAft>
                <a:defRPr sz="1600">
                  <a:solidFill>
                    <a:schemeClr val="tx1"/>
                  </a:solidFill>
                  <a:latin typeface="Comic Sans MS" charset="0"/>
                  <a:ea typeface="MS PGothic" charset="0"/>
                </a:defRPr>
              </a:lvl9pPr>
            </a:lstStyle>
            <a:p>
              <a:pPr>
                <a:defRPr/>
              </a:pPr>
              <a:r>
                <a:rPr lang="de-CH" b="1" dirty="0">
                  <a:solidFill>
                    <a:prstClr val="white"/>
                  </a:solidFill>
                  <a:latin typeface="Century Gothic" charset="0"/>
                </a:rPr>
                <a:t>ATLAS</a:t>
              </a:r>
              <a:endParaRPr lang="de-CH" b="1" dirty="0">
                <a:solidFill>
                  <a:prstClr val="white"/>
                </a:solidFill>
                <a:latin typeface="Century Gothic" charset="0"/>
              </a:endParaRPr>
            </a:p>
          </p:txBody>
        </p:sp>
      </p:grpSp>
      <p:sp>
        <p:nvSpPr>
          <p:cNvPr id="36" name="Rectangle 35"/>
          <p:cNvSpPr/>
          <p:nvPr/>
        </p:nvSpPr>
        <p:spPr>
          <a:xfrm>
            <a:off x="2994774" y="3956778"/>
            <a:ext cx="3812579" cy="1200329"/>
          </a:xfrm>
          <a:prstGeom prst="rect">
            <a:avLst/>
          </a:prstGeom>
        </p:spPr>
        <p:txBody>
          <a:bodyPr wrap="square">
            <a:spAutoFit/>
          </a:bodyPr>
          <a:lstStyle/>
          <a:p>
            <a:r>
              <a:rPr lang="en-US" dirty="0">
                <a:solidFill>
                  <a:srgbClr val="FFFF00"/>
                </a:solidFill>
                <a:cs typeface="Comic Sans MS"/>
              </a:rPr>
              <a:t>Tunnel circumference: 27 km</a:t>
            </a:r>
            <a:endParaRPr lang="en-US" dirty="0">
              <a:solidFill>
                <a:srgbClr val="FFFF00"/>
              </a:solidFill>
              <a:cs typeface="Comic Sans MS"/>
            </a:endParaRPr>
          </a:p>
          <a:p>
            <a:r>
              <a:rPr lang="en-US" dirty="0">
                <a:solidFill>
                  <a:srgbClr val="FFFF00"/>
                </a:solidFill>
              </a:rPr>
              <a:t>{p(</a:t>
            </a:r>
            <a:r>
              <a:rPr lang="en-US" dirty="0" err="1">
                <a:solidFill>
                  <a:srgbClr val="FFFF00"/>
                </a:solidFill>
              </a:rPr>
              <a:t>TeV</a:t>
            </a:r>
            <a:r>
              <a:rPr lang="en-US" dirty="0">
                <a:solidFill>
                  <a:srgbClr val="FFFF00"/>
                </a:solidFill>
              </a:rPr>
              <a:t>) = 0.3 B(T) R(km)]</a:t>
            </a:r>
            <a:endParaRPr lang="en-US" dirty="0">
              <a:solidFill>
                <a:srgbClr val="FFFF00"/>
              </a:solidFill>
              <a:cs typeface="Comic Sans MS"/>
            </a:endParaRPr>
          </a:p>
          <a:p>
            <a:r>
              <a:rPr lang="en-US" dirty="0">
                <a:solidFill>
                  <a:srgbClr val="FFFF00"/>
                </a:solidFill>
                <a:cs typeface="Comic Sans MS"/>
              </a:rPr>
              <a:t>Diameter: 3.8 m</a:t>
            </a:r>
            <a:endParaRPr lang="en-US" dirty="0">
              <a:solidFill>
                <a:srgbClr val="FFFF00"/>
              </a:solidFill>
              <a:cs typeface="Comic Sans MS"/>
            </a:endParaRPr>
          </a:p>
          <a:p>
            <a:r>
              <a:rPr lang="en-US" dirty="0">
                <a:solidFill>
                  <a:srgbClr val="FFFF00"/>
                </a:solidFill>
                <a:cs typeface="Comic Sans MS"/>
              </a:rPr>
              <a:t>Depth: 70 – 140 m</a:t>
            </a:r>
            <a:endParaRPr lang="en-US" dirty="0">
              <a:solidFill>
                <a:srgbClr val="FFFF00"/>
              </a:solidFill>
              <a:cs typeface="Comic Sans MS"/>
            </a:endParaRPr>
          </a:p>
        </p:txBody>
      </p:sp>
      <p:grpSp>
        <p:nvGrpSpPr>
          <p:cNvPr id="3" name="Group 2"/>
          <p:cNvGrpSpPr/>
          <p:nvPr/>
        </p:nvGrpSpPr>
        <p:grpSpPr>
          <a:xfrm>
            <a:off x="6170789" y="1363632"/>
            <a:ext cx="1901745" cy="2105417"/>
            <a:chOff x="6392777" y="1346506"/>
            <a:chExt cx="1901745" cy="2105417"/>
          </a:xfrm>
        </p:grpSpPr>
        <p:cxnSp>
          <p:nvCxnSpPr>
            <p:cNvPr id="13" name="Straight Connector 12"/>
            <p:cNvCxnSpPr/>
            <p:nvPr/>
          </p:nvCxnSpPr>
          <p:spPr>
            <a:xfrm flipH="1">
              <a:off x="7303339" y="2807892"/>
              <a:ext cx="917432" cy="644031"/>
            </a:xfrm>
            <a:prstGeom prst="line">
              <a:avLst/>
            </a:prstGeom>
            <a:ln w="38100" cmpd="sng">
              <a:solidFill>
                <a:schemeClr val="bg1"/>
              </a:solidFill>
              <a:prstDash val="sysDash"/>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6406884" y="2753908"/>
              <a:ext cx="790886" cy="629304"/>
            </a:xfrm>
            <a:prstGeom prst="line">
              <a:avLst/>
            </a:prstGeom>
            <a:ln w="38100" cmpd="sng">
              <a:solidFill>
                <a:schemeClr val="bg1"/>
              </a:solidFill>
              <a:prstDash val="sysDash"/>
            </a:ln>
          </p:spPr>
          <p:style>
            <a:lnRef idx="2">
              <a:schemeClr val="accent1"/>
            </a:lnRef>
            <a:fillRef idx="0">
              <a:schemeClr val="accent1"/>
            </a:fillRef>
            <a:effectRef idx="1">
              <a:schemeClr val="accent1"/>
            </a:effectRef>
            <a:fontRef idx="minor">
              <a:schemeClr val="tx1"/>
            </a:fontRef>
          </p:style>
        </p:cxnSp>
        <p:pic>
          <p:nvPicPr>
            <p:cNvPr id="30" name="Picture 29"/>
            <p:cNvPicPr>
              <a:picLocks noChangeAspect="1"/>
            </p:cNvPicPr>
            <p:nvPr/>
          </p:nvPicPr>
          <p:blipFill>
            <a:blip r:embed="rId4"/>
            <a:stretch>
              <a:fillRect/>
            </a:stretch>
          </p:blipFill>
          <p:spPr>
            <a:xfrm>
              <a:off x="6392777" y="1346506"/>
              <a:ext cx="1901745" cy="1431816"/>
            </a:xfrm>
            <a:prstGeom prst="rect">
              <a:avLst/>
            </a:prstGeom>
          </p:spPr>
        </p:pic>
      </p:grpSp>
      <p:pic>
        <p:nvPicPr>
          <p:cNvPr id="33" name="Picture 32"/>
          <p:cNvPicPr>
            <a:picLocks noChangeAspect="1"/>
          </p:cNvPicPr>
          <p:nvPr/>
        </p:nvPicPr>
        <p:blipFill>
          <a:blip r:embed="rId5"/>
          <a:stretch>
            <a:fillRect/>
          </a:stretch>
        </p:blipFill>
        <p:spPr>
          <a:xfrm>
            <a:off x="337899" y="5259019"/>
            <a:ext cx="2043071" cy="1428629"/>
          </a:xfrm>
          <a:prstGeom prst="rect">
            <a:avLst/>
          </a:prstGeom>
        </p:spPr>
      </p:pic>
      <p:pic>
        <p:nvPicPr>
          <p:cNvPr id="28" name="Picture 27"/>
          <p:cNvPicPr>
            <a:picLocks noChangeAspect="1"/>
          </p:cNvPicPr>
          <p:nvPr/>
        </p:nvPicPr>
        <p:blipFill>
          <a:blip r:embed="rId6"/>
          <a:stretch>
            <a:fillRect/>
          </a:stretch>
        </p:blipFill>
        <p:spPr>
          <a:xfrm>
            <a:off x="3749472" y="2742597"/>
            <a:ext cx="2226629" cy="1231606"/>
          </a:xfrm>
          <a:prstGeom prst="rect">
            <a:avLst/>
          </a:prstGeom>
        </p:spPr>
      </p:pic>
      <p:sp>
        <p:nvSpPr>
          <p:cNvPr id="34" name="Text Box 5"/>
          <p:cNvSpPr txBox="1">
            <a:spLocks noChangeArrowheads="1"/>
          </p:cNvSpPr>
          <p:nvPr/>
        </p:nvSpPr>
        <p:spPr bwMode="auto">
          <a:xfrm>
            <a:off x="299865" y="860426"/>
            <a:ext cx="1878464" cy="1477328"/>
          </a:xfrm>
          <a:prstGeom prst="rect">
            <a:avLst/>
          </a:prstGeom>
          <a:noFill/>
          <a:ln w="9525">
            <a:noFill/>
            <a:miter lim="800000"/>
          </a:ln>
        </p:spPr>
        <p:txBody>
          <a:bodyPr wrap="none">
            <a:spAutoFit/>
          </a:bodyPr>
          <a:lstStyle/>
          <a:p>
            <a:pPr>
              <a:defRPr/>
            </a:pPr>
            <a:r>
              <a:rPr lang="en-US" i="1" dirty="0">
                <a:solidFill>
                  <a:srgbClr val="FFFF00"/>
                </a:solidFill>
                <a:latin typeface="Arial" panose="02080604020202020204" pitchFamily="34" charset="0"/>
              </a:rPr>
              <a:t>ATLAS</a:t>
            </a:r>
            <a:endParaRPr lang="en-US" i="1"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2800 Physicists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1</a:t>
            </a:r>
            <a:r>
              <a:rPr lang="en-US" altLang="zh-CN" dirty="0">
                <a:solidFill>
                  <a:srgbClr val="FFFF00"/>
                </a:solidFill>
                <a:latin typeface="Arial" panose="02080604020202020204" pitchFamily="34" charset="0"/>
              </a:rPr>
              <a:t>82</a:t>
            </a:r>
            <a:r>
              <a:rPr lang="en-US" dirty="0">
                <a:solidFill>
                  <a:srgbClr val="FFFF00"/>
                </a:solidFill>
                <a:latin typeface="Arial" panose="02080604020202020204" pitchFamily="34" charset="0"/>
              </a:rPr>
              <a:t> Institutions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40 countries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550 MCHF</a:t>
            </a:r>
            <a:endParaRPr lang="en-US" dirty="0">
              <a:solidFill>
                <a:srgbClr val="FFFF00"/>
              </a:solidFill>
              <a:latin typeface="Arial" panose="02080604020202020204" pitchFamily="34" charset="0"/>
            </a:endParaRPr>
          </a:p>
        </p:txBody>
      </p:sp>
      <p:sp>
        <p:nvSpPr>
          <p:cNvPr id="35" name="Text Box 7"/>
          <p:cNvSpPr txBox="1">
            <a:spLocks noChangeArrowheads="1"/>
          </p:cNvSpPr>
          <p:nvPr/>
        </p:nvSpPr>
        <p:spPr bwMode="auto">
          <a:xfrm>
            <a:off x="2337352" y="876948"/>
            <a:ext cx="1876521" cy="1477328"/>
          </a:xfrm>
          <a:prstGeom prst="rect">
            <a:avLst/>
          </a:prstGeom>
          <a:noFill/>
          <a:ln w="9525">
            <a:noFill/>
            <a:miter lim="800000"/>
          </a:ln>
        </p:spPr>
        <p:txBody>
          <a:bodyPr wrap="none">
            <a:spAutoFit/>
          </a:bodyPr>
          <a:lstStyle>
            <a:lvl1pPr eaLnBrk="0" hangingPunct="0">
              <a:defRPr>
                <a:solidFill>
                  <a:schemeClr val="tx1"/>
                </a:solidFill>
                <a:latin typeface="Arial" panose="02080604020202020204" pitchFamily="34" charset="0"/>
                <a:ea typeface="MS PGothic" charset="0"/>
              </a:defRPr>
            </a:lvl1pPr>
            <a:lvl2pPr marL="742950" indent="-285750" eaLnBrk="0" hangingPunct="0">
              <a:defRPr>
                <a:solidFill>
                  <a:schemeClr val="tx1"/>
                </a:solidFill>
                <a:latin typeface="Arial" panose="02080604020202020204" pitchFamily="34" charset="0"/>
                <a:ea typeface="MS PGothic" charset="0"/>
              </a:defRPr>
            </a:lvl2pPr>
            <a:lvl3pPr marL="1143000" indent="-228600" eaLnBrk="0" hangingPunct="0">
              <a:defRPr>
                <a:solidFill>
                  <a:schemeClr val="tx1"/>
                </a:solidFill>
                <a:latin typeface="Arial" panose="02080604020202020204" pitchFamily="34" charset="0"/>
                <a:ea typeface="MS PGothic" charset="0"/>
              </a:defRPr>
            </a:lvl3pPr>
            <a:lvl4pPr marL="1600200" indent="-228600" eaLnBrk="0" hangingPunct="0">
              <a:defRPr>
                <a:solidFill>
                  <a:schemeClr val="tx1"/>
                </a:solidFill>
                <a:latin typeface="Arial" panose="02080604020202020204" pitchFamily="34" charset="0"/>
                <a:ea typeface="MS PGothic" charset="0"/>
              </a:defRPr>
            </a:lvl4pPr>
            <a:lvl5pPr marL="2057400" indent="-228600" eaLnBrk="0" hangingPunct="0">
              <a:defRPr>
                <a:solidFill>
                  <a:schemeClr val="tx1"/>
                </a:solidFill>
                <a:latin typeface="Arial" panose="02080604020202020204" pitchFamily="34" charset="0"/>
                <a:ea typeface="MS PGothic" charset="0"/>
              </a:defRPr>
            </a:lvl5pPr>
            <a:lvl6pPr marL="2514600" indent="-228600" eaLnBrk="0" fontAlgn="base" hangingPunct="0">
              <a:spcBef>
                <a:spcPct val="0"/>
              </a:spcBef>
              <a:spcAft>
                <a:spcPct val="0"/>
              </a:spcAft>
              <a:defRPr>
                <a:solidFill>
                  <a:schemeClr val="tx1"/>
                </a:solidFill>
                <a:latin typeface="Arial" panose="02080604020202020204" pitchFamily="34" charset="0"/>
                <a:ea typeface="MS PGothic" charset="0"/>
              </a:defRPr>
            </a:lvl6pPr>
            <a:lvl7pPr marL="2971800" indent="-228600" eaLnBrk="0" fontAlgn="base" hangingPunct="0">
              <a:spcBef>
                <a:spcPct val="0"/>
              </a:spcBef>
              <a:spcAft>
                <a:spcPct val="0"/>
              </a:spcAft>
              <a:defRPr>
                <a:solidFill>
                  <a:schemeClr val="tx1"/>
                </a:solidFill>
                <a:latin typeface="Arial" panose="02080604020202020204" pitchFamily="34" charset="0"/>
                <a:ea typeface="MS PGothic" charset="0"/>
              </a:defRPr>
            </a:lvl7pPr>
            <a:lvl8pPr marL="3429000" indent="-228600" eaLnBrk="0" fontAlgn="base" hangingPunct="0">
              <a:spcBef>
                <a:spcPct val="0"/>
              </a:spcBef>
              <a:spcAft>
                <a:spcPct val="0"/>
              </a:spcAft>
              <a:defRPr>
                <a:solidFill>
                  <a:schemeClr val="tx1"/>
                </a:solidFill>
                <a:latin typeface="Arial" panose="02080604020202020204" pitchFamily="34" charset="0"/>
                <a:ea typeface="MS PGothic" charset="0"/>
              </a:defRPr>
            </a:lvl8pPr>
            <a:lvl9pPr marL="3886200" indent="-228600" eaLnBrk="0" fontAlgn="base" hangingPunct="0">
              <a:spcBef>
                <a:spcPct val="0"/>
              </a:spcBef>
              <a:spcAft>
                <a:spcPct val="0"/>
              </a:spcAft>
              <a:defRPr>
                <a:solidFill>
                  <a:schemeClr val="tx1"/>
                </a:solidFill>
                <a:latin typeface="Arial" panose="02080604020202020204" pitchFamily="34" charset="0"/>
                <a:ea typeface="MS PGothic" charset="0"/>
              </a:defRPr>
            </a:lvl9pPr>
          </a:lstStyle>
          <a:p>
            <a:pPr eaLnBrk="1" hangingPunct="1"/>
            <a:r>
              <a:rPr lang="en-US" i="1" dirty="0">
                <a:solidFill>
                  <a:srgbClr val="FFFF00"/>
                </a:solidFill>
              </a:rPr>
              <a:t>CMS</a:t>
            </a:r>
            <a:endParaRPr lang="en-US" i="1" dirty="0">
              <a:solidFill>
                <a:srgbClr val="FFFF00"/>
              </a:solidFill>
            </a:endParaRPr>
          </a:p>
          <a:p>
            <a:pPr eaLnBrk="1" hangingPunct="1"/>
            <a:r>
              <a:rPr lang="en-US" dirty="0">
                <a:solidFill>
                  <a:srgbClr val="FFFF00"/>
                </a:solidFill>
              </a:rPr>
              <a:t>2800 Physicists</a:t>
            </a:r>
            <a:endParaRPr lang="en-US" dirty="0">
              <a:solidFill>
                <a:srgbClr val="FFFF00"/>
              </a:solidFill>
            </a:endParaRPr>
          </a:p>
          <a:p>
            <a:pPr eaLnBrk="1" hangingPunct="1"/>
            <a:r>
              <a:rPr lang="en-US" dirty="0">
                <a:solidFill>
                  <a:srgbClr val="FFFF00"/>
                </a:solidFill>
              </a:rPr>
              <a:t>  184 Institutions</a:t>
            </a:r>
            <a:endParaRPr lang="en-US" dirty="0">
              <a:solidFill>
                <a:srgbClr val="FFFF00"/>
              </a:solidFill>
            </a:endParaRPr>
          </a:p>
          <a:p>
            <a:pPr eaLnBrk="1" hangingPunct="1"/>
            <a:r>
              <a:rPr lang="en-US" dirty="0">
                <a:solidFill>
                  <a:srgbClr val="FFFF00"/>
                </a:solidFill>
              </a:rPr>
              <a:t>    40 countries</a:t>
            </a:r>
            <a:endParaRPr lang="en-US" dirty="0">
              <a:solidFill>
                <a:srgbClr val="FFFF00"/>
              </a:solidFill>
            </a:endParaRPr>
          </a:p>
          <a:p>
            <a:pPr eaLnBrk="1" hangingPunct="1"/>
            <a:r>
              <a:rPr lang="en-US" dirty="0">
                <a:solidFill>
                  <a:srgbClr val="FFFF00"/>
                </a:solidFill>
              </a:rPr>
              <a:t>  550 MCHF</a:t>
            </a:r>
            <a:endParaRPr lang="en-US" dirty="0">
              <a:solidFill>
                <a:srgbClr val="FFFF00"/>
              </a:solidFill>
            </a:endParaRPr>
          </a:p>
        </p:txBody>
      </p:sp>
      <p:sp>
        <p:nvSpPr>
          <p:cNvPr id="39" name="Text Box 8"/>
          <p:cNvSpPr txBox="1">
            <a:spLocks noChangeArrowheads="1"/>
          </p:cNvSpPr>
          <p:nvPr/>
        </p:nvSpPr>
        <p:spPr bwMode="auto">
          <a:xfrm>
            <a:off x="2503569" y="5273538"/>
            <a:ext cx="1878464" cy="1477328"/>
          </a:xfrm>
          <a:prstGeom prst="rect">
            <a:avLst/>
          </a:prstGeom>
          <a:noFill/>
          <a:ln w="9525">
            <a:noFill/>
            <a:miter lim="800000"/>
          </a:ln>
        </p:spPr>
        <p:txBody>
          <a:bodyPr wrap="none">
            <a:spAutoFit/>
          </a:bodyPr>
          <a:lstStyle/>
          <a:p>
            <a:pPr>
              <a:defRPr/>
            </a:pPr>
            <a:r>
              <a:rPr lang="en-US" i="1" dirty="0">
                <a:solidFill>
                  <a:srgbClr val="FFFF00"/>
                </a:solidFill>
                <a:latin typeface="Arial" panose="02080604020202020204" pitchFamily="34" charset="0"/>
              </a:rPr>
              <a:t>ALICE</a:t>
            </a:r>
            <a:endParaRPr lang="en-US" i="1"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1550 Physicists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151 Institutions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37 countries</a:t>
            </a:r>
            <a:endParaRPr lang="en-US" dirty="0">
              <a:solidFill>
                <a:srgbClr val="FFFF00"/>
              </a:solidFill>
              <a:latin typeface="Arial" panose="02080604020202020204" pitchFamily="34" charset="0"/>
            </a:endParaRPr>
          </a:p>
          <a:p>
            <a:pPr>
              <a:defRPr/>
            </a:pPr>
            <a:r>
              <a:rPr lang="en-US" dirty="0">
                <a:solidFill>
                  <a:srgbClr val="FFFF00"/>
                </a:solidFill>
                <a:latin typeface="Arial" panose="02080604020202020204" pitchFamily="34" charset="0"/>
              </a:rPr>
              <a:t>  150 MCHF</a:t>
            </a:r>
            <a:endParaRPr lang="en-US" dirty="0">
              <a:solidFill>
                <a:srgbClr val="FFFF00"/>
              </a:solidFill>
              <a:latin typeface="Arial" panose="02080604020202020204" pitchFamily="34" charset="0"/>
            </a:endParaRPr>
          </a:p>
        </p:txBody>
      </p:sp>
      <p:sp>
        <p:nvSpPr>
          <p:cNvPr id="40" name="Text Box 6"/>
          <p:cNvSpPr txBox="1">
            <a:spLocks noChangeArrowheads="1"/>
          </p:cNvSpPr>
          <p:nvPr/>
        </p:nvSpPr>
        <p:spPr bwMode="auto">
          <a:xfrm>
            <a:off x="4309796" y="922190"/>
            <a:ext cx="1846314" cy="1477328"/>
          </a:xfrm>
          <a:prstGeom prst="rect">
            <a:avLst/>
          </a:prstGeom>
          <a:noFill/>
          <a:ln w="9525">
            <a:noFill/>
            <a:miter lim="800000"/>
          </a:ln>
        </p:spPr>
        <p:txBody>
          <a:bodyPr wrap="none">
            <a:spAutoFit/>
          </a:bodyPr>
          <a:lstStyle>
            <a:lvl1pPr eaLnBrk="0" hangingPunct="0">
              <a:defRPr>
                <a:solidFill>
                  <a:schemeClr val="tx1"/>
                </a:solidFill>
                <a:latin typeface="Arial" panose="02080604020202020204" pitchFamily="34" charset="0"/>
                <a:ea typeface="MS PGothic" charset="0"/>
              </a:defRPr>
            </a:lvl1pPr>
            <a:lvl2pPr marL="742950" indent="-285750" eaLnBrk="0" hangingPunct="0">
              <a:defRPr>
                <a:solidFill>
                  <a:schemeClr val="tx1"/>
                </a:solidFill>
                <a:latin typeface="Arial" panose="02080604020202020204" pitchFamily="34" charset="0"/>
                <a:ea typeface="MS PGothic" charset="0"/>
              </a:defRPr>
            </a:lvl2pPr>
            <a:lvl3pPr marL="1143000" indent="-228600" eaLnBrk="0" hangingPunct="0">
              <a:defRPr>
                <a:solidFill>
                  <a:schemeClr val="tx1"/>
                </a:solidFill>
                <a:latin typeface="Arial" panose="02080604020202020204" pitchFamily="34" charset="0"/>
                <a:ea typeface="MS PGothic" charset="0"/>
              </a:defRPr>
            </a:lvl3pPr>
            <a:lvl4pPr marL="1600200" indent="-228600" eaLnBrk="0" hangingPunct="0">
              <a:defRPr>
                <a:solidFill>
                  <a:schemeClr val="tx1"/>
                </a:solidFill>
                <a:latin typeface="Arial" panose="02080604020202020204" pitchFamily="34" charset="0"/>
                <a:ea typeface="MS PGothic" charset="0"/>
              </a:defRPr>
            </a:lvl4pPr>
            <a:lvl5pPr marL="2057400" indent="-228600" eaLnBrk="0" hangingPunct="0">
              <a:defRPr>
                <a:solidFill>
                  <a:schemeClr val="tx1"/>
                </a:solidFill>
                <a:latin typeface="Arial" panose="02080604020202020204" pitchFamily="34" charset="0"/>
                <a:ea typeface="MS PGothic" charset="0"/>
              </a:defRPr>
            </a:lvl5pPr>
            <a:lvl6pPr marL="2514600" indent="-228600" eaLnBrk="0" fontAlgn="base" hangingPunct="0">
              <a:spcBef>
                <a:spcPct val="0"/>
              </a:spcBef>
              <a:spcAft>
                <a:spcPct val="0"/>
              </a:spcAft>
              <a:defRPr>
                <a:solidFill>
                  <a:schemeClr val="tx1"/>
                </a:solidFill>
                <a:latin typeface="Arial" panose="02080604020202020204" pitchFamily="34" charset="0"/>
                <a:ea typeface="MS PGothic" charset="0"/>
              </a:defRPr>
            </a:lvl6pPr>
            <a:lvl7pPr marL="2971800" indent="-228600" eaLnBrk="0" fontAlgn="base" hangingPunct="0">
              <a:spcBef>
                <a:spcPct val="0"/>
              </a:spcBef>
              <a:spcAft>
                <a:spcPct val="0"/>
              </a:spcAft>
              <a:defRPr>
                <a:solidFill>
                  <a:schemeClr val="tx1"/>
                </a:solidFill>
                <a:latin typeface="Arial" panose="02080604020202020204" pitchFamily="34" charset="0"/>
                <a:ea typeface="MS PGothic" charset="0"/>
              </a:defRPr>
            </a:lvl7pPr>
            <a:lvl8pPr marL="3429000" indent="-228600" eaLnBrk="0" fontAlgn="base" hangingPunct="0">
              <a:spcBef>
                <a:spcPct val="0"/>
              </a:spcBef>
              <a:spcAft>
                <a:spcPct val="0"/>
              </a:spcAft>
              <a:defRPr>
                <a:solidFill>
                  <a:schemeClr val="tx1"/>
                </a:solidFill>
                <a:latin typeface="Arial" panose="02080604020202020204" pitchFamily="34" charset="0"/>
                <a:ea typeface="MS PGothic" charset="0"/>
              </a:defRPr>
            </a:lvl8pPr>
            <a:lvl9pPr marL="3886200" indent="-228600" eaLnBrk="0" fontAlgn="base" hangingPunct="0">
              <a:spcBef>
                <a:spcPct val="0"/>
              </a:spcBef>
              <a:spcAft>
                <a:spcPct val="0"/>
              </a:spcAft>
              <a:defRPr>
                <a:solidFill>
                  <a:schemeClr val="tx1"/>
                </a:solidFill>
                <a:latin typeface="Arial" panose="02080604020202020204" pitchFamily="34" charset="0"/>
                <a:ea typeface="MS PGothic" charset="0"/>
              </a:defRPr>
            </a:lvl9pPr>
          </a:lstStyle>
          <a:p>
            <a:pPr eaLnBrk="1" hangingPunct="1"/>
            <a:r>
              <a:rPr lang="en-US" i="1" dirty="0" err="1">
                <a:solidFill>
                  <a:srgbClr val="FFFF00"/>
                </a:solidFill>
              </a:rPr>
              <a:t>LHCb</a:t>
            </a:r>
            <a:endParaRPr lang="en-US" i="1" dirty="0">
              <a:solidFill>
                <a:srgbClr val="FFFF00"/>
              </a:solidFill>
            </a:endParaRPr>
          </a:p>
          <a:p>
            <a:pPr eaLnBrk="1" hangingPunct="1"/>
            <a:r>
              <a:rPr lang="en-US" dirty="0">
                <a:solidFill>
                  <a:srgbClr val="FFFF00"/>
                </a:solidFill>
              </a:rPr>
              <a:t> 1160 Physicists</a:t>
            </a:r>
            <a:endParaRPr lang="en-US" dirty="0">
              <a:solidFill>
                <a:srgbClr val="FFFF00"/>
              </a:solidFill>
            </a:endParaRPr>
          </a:p>
          <a:p>
            <a:pPr eaLnBrk="1" hangingPunct="1"/>
            <a:r>
              <a:rPr lang="en-US" dirty="0">
                <a:solidFill>
                  <a:srgbClr val="FFFF00"/>
                </a:solidFill>
              </a:rPr>
              <a:t>   69 Institutions</a:t>
            </a:r>
            <a:endParaRPr lang="en-US" dirty="0">
              <a:solidFill>
                <a:srgbClr val="FFFF00"/>
              </a:solidFill>
            </a:endParaRPr>
          </a:p>
          <a:p>
            <a:pPr eaLnBrk="1" hangingPunct="1"/>
            <a:r>
              <a:rPr lang="en-US" dirty="0">
                <a:solidFill>
                  <a:srgbClr val="FFFF00"/>
                </a:solidFill>
              </a:rPr>
              <a:t>   16 countries</a:t>
            </a:r>
            <a:endParaRPr lang="en-US" dirty="0">
              <a:solidFill>
                <a:srgbClr val="FFFF00"/>
              </a:solidFill>
            </a:endParaRPr>
          </a:p>
          <a:p>
            <a:pPr eaLnBrk="1" hangingPunct="1"/>
            <a:r>
              <a:rPr lang="en-US" dirty="0">
                <a:solidFill>
                  <a:srgbClr val="FFFF00"/>
                </a:solidFill>
              </a:rPr>
              <a:t>   75 MCHF</a:t>
            </a:r>
            <a:endParaRPr lang="en-US" dirty="0">
              <a:solidFill>
                <a:srgbClr val="FFFF00"/>
              </a:solidFill>
            </a:endParaRPr>
          </a:p>
        </p:txBody>
      </p:sp>
      <p:sp>
        <p:nvSpPr>
          <p:cNvPr id="14" name="Rectangle 13"/>
          <p:cNvSpPr/>
          <p:nvPr/>
        </p:nvSpPr>
        <p:spPr>
          <a:xfrm>
            <a:off x="8511992" y="5313977"/>
            <a:ext cx="3168816" cy="1200329"/>
          </a:xfrm>
          <a:prstGeom prst="rect">
            <a:avLst/>
          </a:prstGeom>
        </p:spPr>
        <p:txBody>
          <a:bodyPr wrap="none">
            <a:spAutoFit/>
          </a:bodyPr>
          <a:lstStyle/>
          <a:p>
            <a:pPr algn="ctr"/>
            <a:r>
              <a:rPr lang="en-US" sz="2400" b="1" dirty="0">
                <a:solidFill>
                  <a:srgbClr val="0000FF"/>
                </a:solidFill>
                <a:cs typeface="Comic Sans MS"/>
              </a:rPr>
              <a:t>Frontier of high energy </a:t>
            </a:r>
            <a:endParaRPr lang="en-US" sz="2400" b="1" dirty="0">
              <a:solidFill>
                <a:srgbClr val="0000FF"/>
              </a:solidFill>
              <a:cs typeface="Comic Sans MS"/>
            </a:endParaRPr>
          </a:p>
          <a:p>
            <a:pPr algn="ctr"/>
            <a:r>
              <a:rPr lang="en-US" sz="2400" b="1" dirty="0">
                <a:solidFill>
                  <a:srgbClr val="0000FF"/>
                </a:solidFill>
                <a:cs typeface="Comic Sans MS"/>
              </a:rPr>
              <a:t>physics in the next </a:t>
            </a:r>
            <a:endParaRPr lang="en-US" sz="2400" b="1" dirty="0">
              <a:solidFill>
                <a:srgbClr val="0000FF"/>
              </a:solidFill>
              <a:cs typeface="Comic Sans MS"/>
            </a:endParaRPr>
          </a:p>
          <a:p>
            <a:pPr algn="ctr"/>
            <a:r>
              <a:rPr lang="en-US" sz="2400" b="1" dirty="0">
                <a:solidFill>
                  <a:srgbClr val="0000FF"/>
                </a:solidFill>
                <a:cs typeface="Comic Sans MS"/>
              </a:rPr>
              <a:t>two decades </a:t>
            </a:r>
            <a:endParaRPr lang="en-US" sz="2400" dirty="0"/>
          </a:p>
        </p:txBody>
      </p:sp>
      <p:graphicFrame>
        <p:nvGraphicFramePr>
          <p:cNvPr id="37" name="Group 83"/>
          <p:cNvGraphicFramePr>
            <a:graphicFrameLocks noGrp="1"/>
          </p:cNvGraphicFramePr>
          <p:nvPr/>
        </p:nvGraphicFramePr>
        <p:xfrm>
          <a:off x="8346247" y="1155874"/>
          <a:ext cx="3470409" cy="3369256"/>
        </p:xfrm>
        <a:graphic>
          <a:graphicData uri="http://schemas.openxmlformats.org/drawingml/2006/table">
            <a:tbl>
              <a:tblPr/>
              <a:tblGrid>
                <a:gridCol w="1708016"/>
                <a:gridCol w="1762393"/>
              </a:tblGrid>
              <a:tr h="461224">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GB" altLang="zh-CN" sz="2000" b="1" i="0" u="none" strike="noStrike" cap="none" normalizeH="0" baseline="0" dirty="0">
                          <a:ln>
                            <a:noFill/>
                          </a:ln>
                          <a:solidFill>
                            <a:srgbClr val="FF0000"/>
                          </a:solidFill>
                          <a:effectLst/>
                          <a:latin typeface="+mn-lt"/>
                          <a:ea typeface="宋体" charset="-122"/>
                          <a:cs typeface="宋体" charset="-122"/>
                          <a:sym typeface="Symbol" pitchFamily="18" charset="2"/>
                        </a:rPr>
                        <a:t>Beam energy</a:t>
                      </a:r>
                      <a:r>
                        <a:rPr kumimoji="0" lang="en-GB" altLang="zh-CN" sz="2000" b="1" i="0" u="none" strike="noStrike" cap="none" normalizeH="0" baseline="0" dirty="0">
                          <a:ln>
                            <a:noFill/>
                          </a:ln>
                          <a:solidFill>
                            <a:srgbClr val="FF0000"/>
                          </a:solidFill>
                          <a:effectLst/>
                          <a:latin typeface="+mn-lt"/>
                          <a:ea typeface="宋体" charset="-122"/>
                          <a:cs typeface="宋体" charset="-122"/>
                        </a:rPr>
                        <a:t> </a:t>
                      </a:r>
                      <a:endParaRPr kumimoji="0" lang="en-US" sz="2000" b="1" i="0" u="none" strike="noStrike" cap="none" normalizeH="0" baseline="0" dirty="0">
                        <a:ln>
                          <a:noFill/>
                        </a:ln>
                        <a:solidFill>
                          <a:srgbClr val="FF0000"/>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US" sz="2000" b="1" i="0" u="none" strike="noStrike" cap="none" normalizeH="0" baseline="0" dirty="0">
                          <a:ln>
                            <a:noFill/>
                          </a:ln>
                          <a:solidFill>
                            <a:srgbClr val="FF3300"/>
                          </a:solidFill>
                          <a:effectLst/>
                          <a:latin typeface="+mn-lt"/>
                        </a:rPr>
                        <a:t>7 </a:t>
                      </a:r>
                      <a:r>
                        <a:rPr kumimoji="0" lang="en-US" sz="2000" b="1" i="0" u="none" strike="noStrike" cap="none" normalizeH="0" baseline="0" dirty="0" err="1">
                          <a:ln>
                            <a:noFill/>
                          </a:ln>
                          <a:solidFill>
                            <a:srgbClr val="FF3300"/>
                          </a:solidFill>
                          <a:effectLst/>
                          <a:latin typeface="+mn-lt"/>
                        </a:rPr>
                        <a:t>TeV</a:t>
                      </a:r>
                      <a:endParaRPr kumimoji="0" lang="en-US" sz="2000" b="1" i="0" u="none" strike="noStrike" cap="none" normalizeH="0" baseline="0" dirty="0">
                        <a:ln>
                          <a:noFill/>
                        </a:ln>
                        <a:solidFill>
                          <a:srgbClr val="FF3300"/>
                        </a:solidFill>
                        <a:effectLst/>
                        <a:latin typeface="+mn-lt"/>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894">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GB" altLang="zh-CN" sz="2000" b="1" i="0" u="none" strike="noStrike" cap="none" normalizeH="0" baseline="0" dirty="0">
                          <a:ln>
                            <a:noFill/>
                          </a:ln>
                          <a:solidFill>
                            <a:srgbClr val="2D64FF"/>
                          </a:solidFill>
                          <a:effectLst/>
                          <a:latin typeface="+mn-lt"/>
                          <a:ea typeface="宋体" charset="-122"/>
                          <a:cs typeface="宋体" charset="-122"/>
                        </a:rPr>
                        <a:t>Dipole field </a:t>
                      </a:r>
                      <a:endParaRPr kumimoji="0" lang="en-GB" altLang="zh-CN" sz="2000" b="1" i="0" u="none" strike="noStrike" cap="none" normalizeH="0" baseline="0" dirty="0">
                        <a:ln>
                          <a:noFill/>
                        </a:ln>
                        <a:solidFill>
                          <a:srgbClr val="2D64FF"/>
                        </a:solidFill>
                        <a:effectLst/>
                        <a:latin typeface="+mn-lt"/>
                        <a:ea typeface="宋体" charset="-122"/>
                        <a:cs typeface="宋体" charset="-122"/>
                      </a:endParaRPr>
                    </a:p>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GB" altLang="zh-CN" sz="2000" b="1" i="0" u="none" strike="noStrike" cap="none" normalizeH="0" baseline="0" dirty="0">
                          <a:ln>
                            <a:noFill/>
                          </a:ln>
                          <a:solidFill>
                            <a:srgbClr val="2D64FF"/>
                          </a:solidFill>
                          <a:effectLst/>
                          <a:latin typeface="+mn-lt"/>
                          <a:ea typeface="宋体" charset="-122"/>
                          <a:cs typeface="宋体" charset="-122"/>
                        </a:rPr>
                        <a:t>at 7 </a:t>
                      </a:r>
                      <a:r>
                        <a:rPr kumimoji="0" lang="en-GB" altLang="zh-CN" sz="2000" b="1" i="0" u="none" strike="noStrike" cap="none" normalizeH="0" baseline="0" dirty="0" err="1">
                          <a:ln>
                            <a:noFill/>
                          </a:ln>
                          <a:solidFill>
                            <a:srgbClr val="2D64FF"/>
                          </a:solidFill>
                          <a:effectLst/>
                          <a:latin typeface="+mn-lt"/>
                          <a:ea typeface="宋体" charset="-122"/>
                          <a:cs typeface="宋体" charset="-122"/>
                        </a:rPr>
                        <a:t>TeV</a:t>
                      </a:r>
                      <a:endParaRPr kumimoji="0" lang="en-US" sz="2000" b="1" i="0" u="none" strike="noStrike" cap="none" normalizeH="0" baseline="0" dirty="0">
                        <a:ln>
                          <a:noFill/>
                        </a:ln>
                        <a:solidFill>
                          <a:srgbClr val="2D64FF"/>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US" sz="2000" b="1" i="0" u="none" strike="noStrike" cap="none" normalizeH="0" baseline="0" dirty="0">
                          <a:ln>
                            <a:noFill/>
                          </a:ln>
                          <a:solidFill>
                            <a:srgbClr val="2D64FF"/>
                          </a:solidFill>
                          <a:effectLst/>
                          <a:latin typeface="+mn-lt"/>
                        </a:rPr>
                        <a:t>8.4 T</a:t>
                      </a:r>
                      <a:endParaRPr kumimoji="0" lang="en-US" sz="2000" b="1" i="0" u="none" strike="noStrike" cap="none" normalizeH="0" baseline="0" dirty="0">
                        <a:ln>
                          <a:noFill/>
                        </a:ln>
                        <a:solidFill>
                          <a:srgbClr val="2D64FF"/>
                        </a:solidFill>
                        <a:effectLst/>
                        <a:latin typeface="+mn-lt"/>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3406">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GB" altLang="zh-CN" sz="2000" b="1" i="0" u="none" strike="noStrike" cap="none" normalizeH="0" baseline="0" dirty="0">
                          <a:ln>
                            <a:noFill/>
                          </a:ln>
                          <a:solidFill>
                            <a:srgbClr val="FF0000"/>
                          </a:solidFill>
                          <a:effectLst/>
                          <a:latin typeface="+mn-lt"/>
                          <a:ea typeface="宋体" charset="-122"/>
                          <a:cs typeface="宋体" charset="-122"/>
                        </a:rPr>
                        <a:t>Luminosity</a:t>
                      </a:r>
                      <a:endParaRPr kumimoji="0" lang="en-US" sz="2000" b="1" i="0" u="none" strike="noStrike" cap="none" normalizeH="0" baseline="0" dirty="0">
                        <a:ln>
                          <a:noFill/>
                        </a:ln>
                        <a:solidFill>
                          <a:srgbClr val="FF0000"/>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US" sz="2000" b="1" i="0" u="none" strike="noStrike" cap="none" normalizeH="0" baseline="0">
                          <a:ln>
                            <a:noFill/>
                          </a:ln>
                          <a:solidFill>
                            <a:srgbClr val="FF0000"/>
                          </a:solidFill>
                          <a:effectLst/>
                          <a:latin typeface="+mn-lt"/>
                        </a:rPr>
                        <a:t>1</a:t>
                      </a:r>
                      <a:r>
                        <a:rPr kumimoji="0" lang="en-US" sz="2000" b="1" i="0" u="none" strike="noStrike" cap="none" normalizeH="0" baseline="0">
                          <a:ln>
                            <a:noFill/>
                          </a:ln>
                          <a:solidFill>
                            <a:srgbClr val="FF0000"/>
                          </a:solidFill>
                          <a:effectLst/>
                          <a:latin typeface="+mn-lt"/>
                          <a:sym typeface="Symbol" pitchFamily="18" charset="2"/>
                        </a:rPr>
                        <a:t>10</a:t>
                      </a:r>
                      <a:r>
                        <a:rPr kumimoji="0" lang="en-US" sz="2000" b="1" i="0" u="none" strike="noStrike" cap="none" normalizeH="0" baseline="30000">
                          <a:ln>
                            <a:noFill/>
                          </a:ln>
                          <a:solidFill>
                            <a:srgbClr val="FF0000"/>
                          </a:solidFill>
                          <a:effectLst/>
                          <a:latin typeface="+mn-lt"/>
                          <a:sym typeface="Symbol" pitchFamily="18" charset="2"/>
                        </a:rPr>
                        <a:t>34</a:t>
                      </a:r>
                      <a:r>
                        <a:rPr kumimoji="0" lang="en-US" sz="2000" b="1" i="0" u="none" strike="noStrike" cap="none" normalizeH="0" baseline="0">
                          <a:ln>
                            <a:noFill/>
                          </a:ln>
                          <a:solidFill>
                            <a:srgbClr val="FF0000"/>
                          </a:solidFill>
                          <a:effectLst/>
                          <a:latin typeface="+mn-lt"/>
                          <a:sym typeface="Symbol" pitchFamily="18" charset="2"/>
                        </a:rPr>
                        <a:t> cm</a:t>
                      </a:r>
                      <a:r>
                        <a:rPr kumimoji="0" lang="en-US" sz="2000" b="1" i="0" u="none" strike="noStrike" cap="none" normalizeH="0" baseline="30000">
                          <a:ln>
                            <a:noFill/>
                          </a:ln>
                          <a:solidFill>
                            <a:srgbClr val="FF0000"/>
                          </a:solidFill>
                          <a:effectLst/>
                          <a:latin typeface="+mn-lt"/>
                          <a:sym typeface="Symbol" pitchFamily="18" charset="2"/>
                        </a:rPr>
                        <a:t>-2</a:t>
                      </a:r>
                      <a:r>
                        <a:rPr kumimoji="0" lang="en-US" sz="2000" b="1" i="0" u="none" strike="noStrike" cap="none" normalizeH="0" baseline="0">
                          <a:ln>
                            <a:noFill/>
                          </a:ln>
                          <a:solidFill>
                            <a:srgbClr val="FF0000"/>
                          </a:solidFill>
                          <a:effectLst/>
                          <a:latin typeface="+mn-lt"/>
                          <a:sym typeface="Symbol" pitchFamily="18" charset="2"/>
                        </a:rPr>
                        <a:t>s</a:t>
                      </a:r>
                      <a:r>
                        <a:rPr kumimoji="0" lang="en-US" sz="2000" b="1" i="0" u="none" strike="noStrike" cap="none" normalizeH="0" baseline="30000">
                          <a:ln>
                            <a:noFill/>
                          </a:ln>
                          <a:solidFill>
                            <a:srgbClr val="FF0000"/>
                          </a:solidFill>
                          <a:effectLst/>
                          <a:latin typeface="+mn-lt"/>
                          <a:sym typeface="Symbol" pitchFamily="18" charset="2"/>
                        </a:rPr>
                        <a:t>-1</a:t>
                      </a:r>
                      <a:endParaRPr kumimoji="0" lang="en-US" sz="2000" b="1" i="0" u="none" strike="noStrike" cap="none" normalizeH="0" baseline="0">
                        <a:ln>
                          <a:noFill/>
                        </a:ln>
                        <a:solidFill>
                          <a:srgbClr val="FF0000"/>
                        </a:solidFill>
                        <a:effectLst/>
                        <a:latin typeface="+mn-lt"/>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325">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GB" altLang="zh-CN" sz="2000" b="1" i="0" u="none" strike="noStrike" cap="none" normalizeH="0" baseline="0" dirty="0">
                          <a:ln>
                            <a:noFill/>
                          </a:ln>
                          <a:solidFill>
                            <a:srgbClr val="2D64FF"/>
                          </a:solidFill>
                          <a:effectLst/>
                          <a:latin typeface="+mn-lt"/>
                          <a:ea typeface="宋体" charset="-122"/>
                          <a:cs typeface="宋体" charset="-122"/>
                        </a:rPr>
                        <a:t>Luminosity lifetime </a:t>
                      </a:r>
                      <a:endParaRPr kumimoji="0" lang="en-US" sz="2000" b="1" i="0" u="none" strike="noStrike" cap="none" normalizeH="0" baseline="0" dirty="0">
                        <a:ln>
                          <a:noFill/>
                        </a:ln>
                        <a:solidFill>
                          <a:srgbClr val="2D64FF"/>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US" sz="2000" b="1" i="0" u="none" strike="noStrike" cap="none" normalizeH="0" baseline="0" dirty="0">
                          <a:ln>
                            <a:noFill/>
                          </a:ln>
                          <a:solidFill>
                            <a:srgbClr val="2D64FF"/>
                          </a:solidFill>
                          <a:effectLst/>
                          <a:latin typeface="+mn-lt"/>
                        </a:rPr>
                        <a:t>10 h</a:t>
                      </a:r>
                      <a:endParaRPr kumimoji="0" lang="en-US" sz="2000" b="1" i="0" u="none" strike="noStrike" cap="none" normalizeH="0" baseline="0" dirty="0">
                        <a:ln>
                          <a:noFill/>
                        </a:ln>
                        <a:solidFill>
                          <a:srgbClr val="2D64FF"/>
                        </a:solidFill>
                        <a:effectLst/>
                        <a:latin typeface="+mn-lt"/>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1325">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GB" altLang="zh-CN" sz="2000" b="1" i="0" u="none" strike="noStrike" cap="none" normalizeH="0" baseline="0" dirty="0">
                          <a:ln>
                            <a:noFill/>
                          </a:ln>
                          <a:solidFill>
                            <a:srgbClr val="2D64FF"/>
                          </a:solidFill>
                          <a:effectLst/>
                          <a:latin typeface="+mn-lt"/>
                          <a:ea typeface="宋体" charset="-122"/>
                          <a:cs typeface="宋体" charset="-122"/>
                        </a:rPr>
                        <a:t>Bunch separation</a:t>
                      </a:r>
                      <a:endParaRPr kumimoji="0" lang="en-US" sz="2000" b="1" i="0" u="none" strike="noStrike" cap="none" normalizeH="0" baseline="0" dirty="0">
                        <a:ln>
                          <a:noFill/>
                        </a:ln>
                        <a:solidFill>
                          <a:srgbClr val="2D64FF"/>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pPr>
                      <a:r>
                        <a:rPr kumimoji="0" lang="en-GB" altLang="zh-CN" sz="2000" b="1" i="0" u="none" strike="noStrike" cap="none" normalizeH="0" baseline="0" dirty="0">
                          <a:ln>
                            <a:noFill/>
                          </a:ln>
                          <a:solidFill>
                            <a:srgbClr val="FF3300"/>
                          </a:solidFill>
                          <a:effectLst/>
                          <a:latin typeface="+mn-lt"/>
                          <a:ea typeface="宋体" charset="-122"/>
                          <a:cs typeface="宋体" charset="-122"/>
                        </a:rPr>
                        <a:t>25 ns</a:t>
                      </a:r>
                      <a:endParaRPr kumimoji="0" lang="en-US" sz="2000" b="1" i="0" u="none" strike="noStrike" cap="none" normalizeH="0" baseline="0" dirty="0">
                        <a:ln>
                          <a:noFill/>
                        </a:ln>
                        <a:solidFill>
                          <a:srgbClr val="FF3300"/>
                        </a:solidFill>
                        <a:effectLst/>
                        <a:latin typeface="+mn-lt"/>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81">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GB" altLang="zh-CN" sz="2000" b="1" i="0" u="none" strike="noStrike" cap="none" normalizeH="0" baseline="0" dirty="0">
                          <a:ln>
                            <a:noFill/>
                          </a:ln>
                          <a:solidFill>
                            <a:srgbClr val="2D64FF"/>
                          </a:solidFill>
                          <a:effectLst/>
                          <a:latin typeface="+mn-lt"/>
                          <a:ea typeface="宋体" charset="-122"/>
                          <a:cs typeface="宋体" charset="-122"/>
                        </a:rPr>
                        <a:t>Proton per bunch</a:t>
                      </a:r>
                      <a:endParaRPr kumimoji="0" lang="en-US" sz="2000" b="1" i="0" u="none" strike="noStrike" cap="none" normalizeH="0" baseline="0" dirty="0">
                        <a:ln>
                          <a:noFill/>
                        </a:ln>
                        <a:solidFill>
                          <a:srgbClr val="2D64FF"/>
                        </a:solidFill>
                        <a:effectLst/>
                        <a:latin typeface="+mn-lt"/>
                      </a:endParaRPr>
                    </a:p>
                  </a:txBody>
                  <a:tcPr marL="83127" marR="83127" marT="40341" marB="4034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85000"/>
                        </a:lnSpc>
                        <a:spcBef>
                          <a:spcPct val="20000"/>
                        </a:spcBef>
                        <a:spcAft>
                          <a:spcPct val="0"/>
                        </a:spcAft>
                        <a:buClr>
                          <a:srgbClr val="000000"/>
                        </a:buClr>
                        <a:buSzPct val="50000"/>
                        <a:buFont typeface="Wingdings" panose="05000000000000000000" pitchFamily="2" charset="2"/>
                        <a:buNone/>
                      </a:pPr>
                      <a:r>
                        <a:rPr kumimoji="0" lang="en-US" sz="2000" b="1" i="0" u="none" strike="noStrike" cap="none" normalizeH="0" baseline="0" dirty="0">
                          <a:ln>
                            <a:noFill/>
                          </a:ln>
                          <a:solidFill>
                            <a:srgbClr val="2D64FF"/>
                          </a:solidFill>
                          <a:effectLst/>
                          <a:latin typeface="+mn-lt"/>
                          <a:sym typeface="Symbol" pitchFamily="18" charset="2"/>
                        </a:rPr>
                        <a:t>10</a:t>
                      </a:r>
                      <a:r>
                        <a:rPr kumimoji="0" lang="en-US" sz="2000" b="1" i="0" u="none" strike="noStrike" cap="none" normalizeH="0" baseline="30000" dirty="0">
                          <a:ln>
                            <a:noFill/>
                          </a:ln>
                          <a:solidFill>
                            <a:srgbClr val="2D64FF"/>
                          </a:solidFill>
                          <a:effectLst/>
                          <a:latin typeface="+mn-lt"/>
                          <a:sym typeface="Symbol" pitchFamily="18" charset="2"/>
                        </a:rPr>
                        <a:t>11</a:t>
                      </a:r>
                      <a:r>
                        <a:rPr kumimoji="0" lang="en-US" sz="2000" b="1" i="0" u="none" strike="noStrike" cap="none" normalizeH="0" baseline="0" dirty="0">
                          <a:ln>
                            <a:noFill/>
                          </a:ln>
                          <a:solidFill>
                            <a:srgbClr val="2D64FF"/>
                          </a:solidFill>
                          <a:effectLst/>
                          <a:latin typeface="+mn-lt"/>
                          <a:sym typeface="Symbol" pitchFamily="18" charset="2"/>
                        </a:rPr>
                        <a:t> </a:t>
                      </a:r>
                      <a:endParaRPr kumimoji="0" lang="en-US" sz="2000" b="1" i="0" u="none" strike="noStrike" cap="none" normalizeH="0" baseline="0" dirty="0">
                        <a:ln>
                          <a:noFill/>
                        </a:ln>
                        <a:solidFill>
                          <a:srgbClr val="2D64FF"/>
                        </a:solidFill>
                        <a:effectLst/>
                        <a:latin typeface="+mn-lt"/>
                        <a:sym typeface="Symbol" pitchFamily="18" charset="2"/>
                      </a:endParaRPr>
                    </a:p>
                  </a:txBody>
                  <a:tcPr marL="83127" marR="83127" marT="40341" marB="4034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TextBox 15"/>
          <p:cNvSpPr txBox="1"/>
          <p:nvPr/>
        </p:nvSpPr>
        <p:spPr>
          <a:xfrm>
            <a:off x="9020049" y="4730904"/>
            <a:ext cx="2384627" cy="461665"/>
          </a:xfrm>
          <a:prstGeom prst="rect">
            <a:avLst/>
          </a:prstGeom>
          <a:noFill/>
        </p:spPr>
        <p:txBody>
          <a:bodyPr wrap="none" rtlCol="0">
            <a:spAutoFit/>
          </a:bodyPr>
          <a:lstStyle/>
          <a:p>
            <a:r>
              <a:rPr lang="en-US" sz="2400" dirty="0">
                <a:solidFill>
                  <a:srgbClr val="FF0000"/>
                </a:solidFill>
              </a:rPr>
              <a:t>pp, p-</a:t>
            </a:r>
            <a:r>
              <a:rPr lang="en-US" sz="2400" dirty="0" err="1">
                <a:solidFill>
                  <a:srgbClr val="FF0000"/>
                </a:solidFill>
              </a:rPr>
              <a:t>Pb</a:t>
            </a:r>
            <a:r>
              <a:rPr lang="en-US" sz="2400" dirty="0">
                <a:solidFill>
                  <a:srgbClr val="FF0000"/>
                </a:solidFill>
              </a:rPr>
              <a:t> collision </a:t>
            </a:r>
            <a:endParaRPr lang="en-US" sz="2400" dirty="0">
              <a:solidFill>
                <a:srgbClr val="FF0000"/>
              </a:solidFill>
            </a:endParaRPr>
          </a:p>
        </p:txBody>
      </p:sp>
      <p:sp>
        <p:nvSpPr>
          <p:cNvPr id="17"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Experiments at </a:t>
            </a:r>
            <a:r>
              <a:rPr lang="en-US" altLang="zh-CN" sz="35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a:t>
            </a:r>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arge </a:t>
            </a:r>
            <a:r>
              <a:rPr lang="en-US" altLang="zh-CN" sz="35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H</a:t>
            </a:r>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adron </a:t>
            </a:r>
            <a:r>
              <a:rPr lang="en-US" altLang="zh-CN" sz="3500" b="1" dirty="0">
                <a:solidFill>
                  <a:srgbClr val="31FFFF"/>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C</a:t>
            </a:r>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ollider (LHC)</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9" grpId="0"/>
      <p:bldP spid="40"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6972684" y="939888"/>
            <a:ext cx="4692781" cy="1868770"/>
          </a:xfrm>
          <a:prstGeom prst="rect">
            <a:avLst/>
          </a:prstGeom>
        </p:spPr>
      </p:pic>
      <p:grpSp>
        <p:nvGrpSpPr>
          <p:cNvPr id="9" name="Group 8"/>
          <p:cNvGrpSpPr/>
          <p:nvPr/>
        </p:nvGrpSpPr>
        <p:grpSpPr>
          <a:xfrm>
            <a:off x="3106452" y="1572169"/>
            <a:ext cx="3592791" cy="1275493"/>
            <a:chOff x="8197045" y="4069509"/>
            <a:chExt cx="3592791" cy="1275493"/>
          </a:xfrm>
        </p:grpSpPr>
        <p:pic>
          <p:nvPicPr>
            <p:cNvPr id="181" name="Picture 180"/>
            <p:cNvPicPr>
              <a:picLocks noChangeAspect="1"/>
            </p:cNvPicPr>
            <p:nvPr/>
          </p:nvPicPr>
          <p:blipFill>
            <a:blip r:embed="rId2"/>
            <a:stretch>
              <a:fillRect/>
            </a:stretch>
          </p:blipFill>
          <p:spPr>
            <a:xfrm>
              <a:off x="8197045" y="4328830"/>
              <a:ext cx="3592791" cy="1016172"/>
            </a:xfrm>
            <a:prstGeom prst="rect">
              <a:avLst/>
            </a:prstGeom>
          </p:spPr>
        </p:pic>
        <p:sp>
          <p:nvSpPr>
            <p:cNvPr id="183" name="TextBox 182"/>
            <p:cNvSpPr txBox="1"/>
            <p:nvPr/>
          </p:nvSpPr>
          <p:spPr>
            <a:xfrm>
              <a:off x="9497557" y="4069509"/>
              <a:ext cx="1695671" cy="369332"/>
            </a:xfrm>
            <a:prstGeom prst="rect">
              <a:avLst/>
            </a:prstGeom>
            <a:noFill/>
          </p:spPr>
          <p:txBody>
            <a:bodyPr wrap="square">
              <a:spAutoFit/>
            </a:bodyPr>
            <a:lstStyle/>
            <a:p>
              <a:r>
                <a:rPr lang="en-US" sz="1800" b="1" dirty="0">
                  <a:solidFill>
                    <a:srgbClr val="FF0000"/>
                  </a:solidFill>
                </a:rPr>
                <a:t>FNAL: µ</a:t>
              </a:r>
              <a:r>
                <a:rPr lang="en-US" sz="1800" b="1" dirty="0" err="1">
                  <a:solidFill>
                    <a:srgbClr val="FF0000"/>
                  </a:solidFill>
                </a:rPr>
                <a:t>N→eN</a:t>
              </a:r>
              <a:r>
                <a:rPr lang="en-US" sz="1800" b="1" dirty="0">
                  <a:solidFill>
                    <a:srgbClr val="FF0000"/>
                  </a:solidFill>
                </a:rPr>
                <a:t> </a:t>
              </a:r>
              <a:endParaRPr lang="en-US" dirty="0"/>
            </a:p>
          </p:txBody>
        </p:sp>
      </p:grpSp>
      <p:grpSp>
        <p:nvGrpSpPr>
          <p:cNvPr id="8" name="Group 7"/>
          <p:cNvGrpSpPr/>
          <p:nvPr/>
        </p:nvGrpSpPr>
        <p:grpSpPr>
          <a:xfrm>
            <a:off x="988615" y="5219060"/>
            <a:ext cx="3473194" cy="1534271"/>
            <a:chOff x="8229577" y="2641226"/>
            <a:chExt cx="3473194" cy="1534271"/>
          </a:xfrm>
        </p:grpSpPr>
        <p:pic>
          <p:nvPicPr>
            <p:cNvPr id="180" name="Picture 179"/>
            <p:cNvPicPr>
              <a:picLocks noChangeAspect="1"/>
            </p:cNvPicPr>
            <p:nvPr/>
          </p:nvPicPr>
          <p:blipFill>
            <a:blip r:embed="rId3"/>
            <a:stretch>
              <a:fillRect/>
            </a:stretch>
          </p:blipFill>
          <p:spPr>
            <a:xfrm>
              <a:off x="8229577" y="2841281"/>
              <a:ext cx="3473194" cy="1334216"/>
            </a:xfrm>
            <a:prstGeom prst="rect">
              <a:avLst/>
            </a:prstGeom>
          </p:spPr>
        </p:pic>
        <p:sp>
          <p:nvSpPr>
            <p:cNvPr id="185" name="Rectangle 184"/>
            <p:cNvSpPr/>
            <p:nvPr/>
          </p:nvSpPr>
          <p:spPr>
            <a:xfrm>
              <a:off x="8797222" y="2641226"/>
              <a:ext cx="1412566" cy="400110"/>
            </a:xfrm>
            <a:prstGeom prst="rect">
              <a:avLst/>
            </a:prstGeom>
          </p:spPr>
          <p:txBody>
            <a:bodyPr wrap="none">
              <a:spAutoFit/>
            </a:bodyPr>
            <a:lstStyle/>
            <a:p>
              <a:r>
                <a:rPr lang="en-US" sz="2000" dirty="0">
                  <a:solidFill>
                    <a:srgbClr val="FF0000"/>
                  </a:solidFill>
                </a:rPr>
                <a:t>﻿PSI: </a:t>
              </a:r>
              <a:r>
                <a:rPr lang="en-US" sz="2000" dirty="0" err="1">
                  <a:solidFill>
                    <a:srgbClr val="FF0000"/>
                  </a:solidFill>
                </a:rPr>
                <a:t>μ</a:t>
              </a:r>
              <a:r>
                <a:rPr lang="en-US" sz="2000" baseline="30000" dirty="0">
                  <a:solidFill>
                    <a:srgbClr val="FF0000"/>
                  </a:solidFill>
                </a:rPr>
                <a:t>+</a:t>
              </a:r>
              <a:r>
                <a:rPr lang="en-US" sz="2000" dirty="0">
                  <a:solidFill>
                    <a:srgbClr val="FF0000"/>
                  </a:solidFill>
                </a:rPr>
                <a:t>→</a:t>
              </a:r>
              <a:r>
                <a:rPr lang="en-US" sz="2000" dirty="0" err="1">
                  <a:solidFill>
                    <a:srgbClr val="FF0000"/>
                  </a:solidFill>
                </a:rPr>
                <a:t>e</a:t>
              </a:r>
              <a:r>
                <a:rPr lang="en-US" sz="2000" baseline="30000" dirty="0" err="1">
                  <a:solidFill>
                    <a:srgbClr val="FF0000"/>
                  </a:solidFill>
                </a:rPr>
                <a:t>+</a:t>
              </a:r>
              <a:r>
                <a:rPr lang="en-US" sz="2000" dirty="0" err="1">
                  <a:solidFill>
                    <a:srgbClr val="FF0000"/>
                  </a:solidFill>
                </a:rPr>
                <a:t>γ</a:t>
              </a:r>
              <a:endParaRPr lang="en-US" sz="2000" dirty="0">
                <a:solidFill>
                  <a:srgbClr val="FF0000"/>
                </a:solidFill>
              </a:endParaRPr>
            </a:p>
          </p:txBody>
        </p:sp>
        <p:sp>
          <p:nvSpPr>
            <p:cNvPr id="186" name="Rectangle 185"/>
            <p:cNvSpPr/>
            <p:nvPr/>
          </p:nvSpPr>
          <p:spPr>
            <a:xfrm>
              <a:off x="10109991" y="2656615"/>
              <a:ext cx="1026243" cy="369332"/>
            </a:xfrm>
            <a:prstGeom prst="rect">
              <a:avLst/>
            </a:prstGeom>
          </p:spPr>
          <p:txBody>
            <a:bodyPr wrap="none">
              <a:spAutoFit/>
            </a:bodyPr>
            <a:lstStyle/>
            <a:p>
              <a:r>
                <a:rPr lang="en-US" dirty="0">
                  <a:solidFill>
                    <a:srgbClr val="FF0000"/>
                  </a:solidFill>
                </a:rPr>
                <a:t>﻿</a:t>
              </a:r>
              <a:r>
                <a:rPr lang="en-US" dirty="0" err="1">
                  <a:solidFill>
                    <a:srgbClr val="FF0000"/>
                  </a:solidFill>
                </a:rPr>
                <a:t>μ</a:t>
              </a:r>
              <a:r>
                <a:rPr lang="en-US" baseline="30000" dirty="0" err="1">
                  <a:solidFill>
                    <a:srgbClr val="FF0000"/>
                  </a:solidFill>
                </a:rPr>
                <a:t>-</a:t>
              </a:r>
              <a:r>
                <a:rPr lang="en-US" dirty="0" err="1">
                  <a:solidFill>
                    <a:srgbClr val="FF0000"/>
                  </a:solidFill>
                </a:rPr>
                <a:t>N→e</a:t>
              </a:r>
              <a:r>
                <a:rPr lang="en-US" baseline="30000" dirty="0" err="1">
                  <a:solidFill>
                    <a:srgbClr val="FF0000"/>
                  </a:solidFill>
                </a:rPr>
                <a:t>-</a:t>
              </a:r>
              <a:r>
                <a:rPr lang="en-US" dirty="0" err="1">
                  <a:solidFill>
                    <a:srgbClr val="FF0000"/>
                  </a:solidFill>
                </a:rPr>
                <a:t>N</a:t>
              </a:r>
              <a:endParaRPr lang="en-US" dirty="0">
                <a:solidFill>
                  <a:srgbClr val="FF0000"/>
                </a:solidFill>
              </a:endParaRPr>
            </a:p>
          </p:txBody>
        </p:sp>
      </p:grpSp>
      <p:pic>
        <p:nvPicPr>
          <p:cNvPr id="2" name="Picture 1"/>
          <p:cNvPicPr>
            <a:picLocks noChangeAspect="1"/>
          </p:cNvPicPr>
          <p:nvPr/>
        </p:nvPicPr>
        <p:blipFill>
          <a:blip r:embed="rId4"/>
          <a:stretch>
            <a:fillRect/>
          </a:stretch>
        </p:blipFill>
        <p:spPr>
          <a:xfrm>
            <a:off x="142856" y="921402"/>
            <a:ext cx="3188677" cy="2615710"/>
          </a:xfrm>
          <a:prstGeom prst="rect">
            <a:avLst/>
          </a:prstGeom>
        </p:spPr>
      </p:pic>
      <p:pic>
        <p:nvPicPr>
          <p:cNvPr id="4" name="Picture 3"/>
          <p:cNvPicPr>
            <a:picLocks noChangeAspect="1"/>
          </p:cNvPicPr>
          <p:nvPr/>
        </p:nvPicPr>
        <p:blipFill>
          <a:blip r:embed="rId5"/>
          <a:stretch>
            <a:fillRect/>
          </a:stretch>
        </p:blipFill>
        <p:spPr>
          <a:xfrm>
            <a:off x="797537" y="3378807"/>
            <a:ext cx="4961977" cy="1740225"/>
          </a:xfrm>
          <a:prstGeom prst="rect">
            <a:avLst/>
          </a:prstGeom>
        </p:spPr>
      </p:pic>
      <p:sp>
        <p:nvSpPr>
          <p:cNvPr id="13" name="TextBox 12"/>
          <p:cNvSpPr txBox="1"/>
          <p:nvPr/>
        </p:nvSpPr>
        <p:spPr>
          <a:xfrm>
            <a:off x="-10957" y="2189592"/>
            <a:ext cx="1283676" cy="400110"/>
          </a:xfrm>
          <a:prstGeom prst="rect">
            <a:avLst/>
          </a:prstGeom>
          <a:noFill/>
        </p:spPr>
        <p:txBody>
          <a:bodyPr wrap="square">
            <a:spAutoFit/>
          </a:bodyPr>
          <a:lstStyle/>
          <a:p>
            <a:pPr algn="ctr"/>
            <a:r>
              <a:rPr lang="en-US" sz="1000" b="1"/>
              <a:t>1.2 MW</a:t>
            </a:r>
            <a:endParaRPr lang="en-US" sz="1000" b="1" dirty="0">
              <a:sym typeface="Wingdings" panose="05000000000000000000" pitchFamily="2" charset="2"/>
            </a:endParaRPr>
          </a:p>
          <a:p>
            <a:pPr algn="ctr"/>
            <a:r>
              <a:rPr lang="en-US" sz="1000" b="1"/>
              <a:t>upgrade 2.4 MW</a:t>
            </a:r>
            <a:endParaRPr lang="en-US" sz="1000" dirty="0"/>
          </a:p>
        </p:txBody>
      </p:sp>
      <p:grpSp>
        <p:nvGrpSpPr>
          <p:cNvPr id="17" name="Group 16"/>
          <p:cNvGrpSpPr/>
          <p:nvPr/>
        </p:nvGrpSpPr>
        <p:grpSpPr>
          <a:xfrm>
            <a:off x="6067702" y="2821688"/>
            <a:ext cx="3592791" cy="2244852"/>
            <a:chOff x="6971616" y="2802739"/>
            <a:chExt cx="4200476" cy="2464538"/>
          </a:xfrm>
        </p:grpSpPr>
        <p:pic>
          <p:nvPicPr>
            <p:cNvPr id="3" name="Picture 2" descr="Schematic layout of the J-PARC accelerators and experimental facilities."/>
            <p:cNvPicPr>
              <a:picLocks noChangeAspect="1"/>
            </p:cNvPicPr>
            <p:nvPr/>
          </p:nvPicPr>
          <p:blipFill>
            <a:blip r:embed="rId6"/>
            <a:stretch>
              <a:fillRect/>
            </a:stretch>
          </p:blipFill>
          <p:spPr>
            <a:xfrm>
              <a:off x="6971616" y="2802739"/>
              <a:ext cx="4200476" cy="2464538"/>
            </a:xfrm>
            <a:prstGeom prst="rect">
              <a:avLst/>
            </a:prstGeom>
          </p:spPr>
        </p:pic>
        <p:sp>
          <p:nvSpPr>
            <p:cNvPr id="16" name="TextBox 15"/>
            <p:cNvSpPr txBox="1"/>
            <p:nvPr/>
          </p:nvSpPr>
          <p:spPr>
            <a:xfrm>
              <a:off x="7074226" y="3696137"/>
              <a:ext cx="1271502" cy="400110"/>
            </a:xfrm>
            <a:prstGeom prst="rect">
              <a:avLst/>
            </a:prstGeom>
            <a:noFill/>
          </p:spPr>
          <p:txBody>
            <a:bodyPr wrap="none" rtlCol="0">
              <a:spAutoFit/>
            </a:bodyPr>
            <a:lstStyle/>
            <a:p>
              <a:pPr algn="ctr"/>
              <a:r>
                <a:rPr lang="en-US" sz="1000" dirty="0">
                  <a:solidFill>
                    <a:srgbClr val="FF0000"/>
                  </a:solidFill>
                </a:rPr>
                <a:t>Target beam power: </a:t>
              </a:r>
              <a:endParaRPr lang="en-US" sz="1000" dirty="0">
                <a:solidFill>
                  <a:srgbClr val="FF0000"/>
                </a:solidFill>
              </a:endParaRPr>
            </a:p>
            <a:p>
              <a:pPr algn="ctr"/>
              <a:r>
                <a:rPr lang="en-US" sz="1000" dirty="0">
                  <a:solidFill>
                    <a:srgbClr val="FF0000"/>
                  </a:solidFill>
                </a:rPr>
                <a:t>1.3 MW</a:t>
              </a:r>
              <a:endParaRPr lang="en-US" sz="1000" dirty="0">
                <a:solidFill>
                  <a:srgbClr val="FF0000"/>
                </a:solidFill>
              </a:endParaRPr>
            </a:p>
          </p:txBody>
        </p:sp>
      </p:grpSp>
      <p:sp>
        <p:nvSpPr>
          <p:cNvPr id="10" name="Slide Number Placeholder 3"/>
          <p:cNvSpPr>
            <a:spLocks noGrp="1"/>
          </p:cNvSpPr>
          <p:nvPr>
            <p:ph type="sldNum" sz="quarter" idx="12"/>
          </p:nvPr>
        </p:nvSpPr>
        <p:spPr>
          <a:xfrm>
            <a:off x="11249026" y="6514306"/>
            <a:ext cx="463550" cy="169277"/>
          </a:xfrm>
        </p:spPr>
        <p:txBody>
          <a:bodyPr/>
          <a:lstStyle/>
          <a:p>
            <a:fld id="{C973300C-797F-D148-A78D-320196FBAF04}" type="slidenum">
              <a:rPr lang="en-US" smtClean="0"/>
            </a:fld>
            <a:endParaRPr lang="en-US" dirty="0"/>
          </a:p>
        </p:txBody>
      </p:sp>
      <p:sp>
        <p:nvSpPr>
          <p:cNvPr id="12"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Search for New Physics With Accelerators </a:t>
            </a:r>
            <a:endPar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grpSp>
        <p:nvGrpSpPr>
          <p:cNvPr id="14" name="Group 13"/>
          <p:cNvGrpSpPr/>
          <p:nvPr/>
        </p:nvGrpSpPr>
        <p:grpSpPr>
          <a:xfrm>
            <a:off x="8138049" y="4814812"/>
            <a:ext cx="3394831" cy="1868771"/>
            <a:chOff x="8247907" y="5300657"/>
            <a:chExt cx="3551934" cy="1953005"/>
          </a:xfrm>
        </p:grpSpPr>
        <p:pic>
          <p:nvPicPr>
            <p:cNvPr id="15" name="Picture 14"/>
            <p:cNvPicPr>
              <a:picLocks noChangeAspect="1"/>
            </p:cNvPicPr>
            <p:nvPr/>
          </p:nvPicPr>
          <p:blipFill>
            <a:blip r:embed="rId7"/>
            <a:stretch>
              <a:fillRect/>
            </a:stretch>
          </p:blipFill>
          <p:spPr>
            <a:xfrm>
              <a:off x="8247907" y="5300657"/>
              <a:ext cx="3551934" cy="1953005"/>
            </a:xfrm>
            <a:prstGeom prst="rect">
              <a:avLst/>
            </a:prstGeom>
          </p:spPr>
        </p:pic>
        <p:sp>
          <p:nvSpPr>
            <p:cNvPr id="18" name="TextBox 17"/>
            <p:cNvSpPr txBox="1"/>
            <p:nvPr/>
          </p:nvSpPr>
          <p:spPr>
            <a:xfrm>
              <a:off x="10036955" y="5610549"/>
              <a:ext cx="1762886" cy="321650"/>
            </a:xfrm>
            <a:prstGeom prst="rect">
              <a:avLst/>
            </a:prstGeom>
            <a:noFill/>
          </p:spPr>
          <p:txBody>
            <a:bodyPr wrap="square">
              <a:spAutoFit/>
            </a:bodyPr>
            <a:lstStyle/>
            <a:p>
              <a:r>
                <a:rPr lang="en-US" sz="1400" b="1" dirty="0">
                  <a:solidFill>
                    <a:srgbClr val="FF0000"/>
                  </a:solidFill>
                </a:rPr>
                <a:t>JPARK: µ</a:t>
              </a:r>
              <a:r>
                <a:rPr lang="en-US" sz="1400" b="1" dirty="0" err="1">
                  <a:solidFill>
                    <a:srgbClr val="FF0000"/>
                  </a:solidFill>
                </a:rPr>
                <a:t>N→eN</a:t>
              </a:r>
              <a:r>
                <a:rPr lang="en-US" sz="1400" b="1" dirty="0">
                  <a:solidFill>
                    <a:srgbClr val="FF0000"/>
                  </a:solidFill>
                </a:rPr>
                <a:t> </a:t>
              </a:r>
              <a:endParaRPr lang="en-US" sz="1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a:p>
        </p:txBody>
      </p:sp>
      <p:sp>
        <p:nvSpPr>
          <p:cNvPr id="5"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Key Technologies for Future Accelerator</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
        <p:nvSpPr>
          <p:cNvPr id="3" name="Content Placeholder 2"/>
          <p:cNvSpPr>
            <a:spLocks noGrp="1"/>
          </p:cNvSpPr>
          <p:nvPr>
            <p:ph idx="4294967295"/>
          </p:nvPr>
        </p:nvSpPr>
        <p:spPr>
          <a:xfrm>
            <a:off x="751369" y="1623219"/>
            <a:ext cx="10038910" cy="3402012"/>
          </a:xfrm>
        </p:spPr>
        <p:txBody>
          <a:bodyPr>
            <a:noAutofit/>
          </a:bodyPr>
          <a:lstStyle/>
          <a:p>
            <a:r>
              <a:rPr lang="en-US" altLang="zh-CN" sz="2800" b="1" dirty="0">
                <a:latin typeface="+mj-lt"/>
                <a:ea typeface="华文楷体"/>
                <a:cs typeface="华文楷体"/>
              </a:rPr>
              <a:t>High power superconducting </a:t>
            </a:r>
            <a:r>
              <a:rPr lang="en-US" altLang="zh-CN" sz="2800" b="1" dirty="0">
                <a:solidFill>
                  <a:srgbClr val="FF0000"/>
                </a:solidFill>
                <a:latin typeface="+mj-lt"/>
                <a:ea typeface="华文楷体"/>
                <a:cs typeface="华文楷体"/>
              </a:rPr>
              <a:t>RF cavity</a:t>
            </a:r>
            <a:r>
              <a:rPr lang="en-US" altLang="zh-CN" sz="2800" b="1" dirty="0">
                <a:latin typeface="+mj-lt"/>
                <a:ea typeface="华文楷体"/>
                <a:cs typeface="华文楷体"/>
              </a:rPr>
              <a:t> </a:t>
            </a:r>
            <a:endParaRPr lang="en-US" altLang="zh-CN" sz="2800" b="1" dirty="0">
              <a:latin typeface="+mj-lt"/>
              <a:ea typeface="华文楷体"/>
              <a:cs typeface="华文楷体"/>
            </a:endParaRPr>
          </a:p>
          <a:p>
            <a:r>
              <a:rPr lang="en-US" altLang="zh-CN" sz="2800" b="1" dirty="0">
                <a:latin typeface="+mj-lt"/>
                <a:ea typeface="华文楷体"/>
                <a:cs typeface="华文楷体"/>
              </a:rPr>
              <a:t>Superconducting magnet with strong filed (&gt;</a:t>
            </a:r>
            <a:r>
              <a:rPr lang="en-US" altLang="zh-CN" sz="2800" b="1" dirty="0">
                <a:solidFill>
                  <a:srgbClr val="FF0000"/>
                </a:solidFill>
                <a:latin typeface="+mj-lt"/>
                <a:ea typeface="华文楷体"/>
                <a:cs typeface="华文楷体"/>
              </a:rPr>
              <a:t>16 T</a:t>
            </a:r>
            <a:r>
              <a:rPr lang="en-US" altLang="zh-CN" sz="2800" b="1" dirty="0">
                <a:latin typeface="+mj-lt"/>
                <a:ea typeface="华文楷体"/>
                <a:cs typeface="华文楷体"/>
              </a:rPr>
              <a:t>)</a:t>
            </a:r>
            <a:endParaRPr lang="en-US" altLang="zh-CN" sz="2800" b="1" dirty="0">
              <a:latin typeface="+mj-lt"/>
              <a:ea typeface="华文楷体"/>
              <a:cs typeface="华文楷体"/>
            </a:endParaRPr>
          </a:p>
          <a:p>
            <a:r>
              <a:rPr lang="en-US" altLang="zh-CN" sz="2800" b="1" dirty="0">
                <a:latin typeface="+mj-lt"/>
                <a:ea typeface="华文楷体"/>
                <a:cs typeface="华文楷体"/>
              </a:rPr>
              <a:t>Polarized particle beam.</a:t>
            </a:r>
            <a:endParaRPr lang="en-US" altLang="zh-CN" sz="2800" b="1" dirty="0">
              <a:latin typeface="+mj-lt"/>
              <a:ea typeface="华文楷体"/>
              <a:cs typeface="华文楷体"/>
            </a:endParaRPr>
          </a:p>
          <a:p>
            <a:r>
              <a:rPr lang="en-US" altLang="zh-CN" sz="2800" b="1" dirty="0">
                <a:latin typeface="+mj-lt"/>
                <a:ea typeface="华文楷体"/>
                <a:cs typeface="华文楷体"/>
              </a:rPr>
              <a:t>New technologies for particle acceleration, high luminosity particle collision</a:t>
            </a:r>
            <a:endParaRPr lang="en-US" altLang="zh-CN" sz="2800" b="1" dirty="0">
              <a:latin typeface="+mj-lt"/>
              <a:ea typeface="华文楷体"/>
              <a:cs typeface="华文楷体"/>
            </a:endParaRPr>
          </a:p>
          <a:p>
            <a:r>
              <a:rPr lang="en-US" altLang="zh-CN" sz="2800" b="1" dirty="0">
                <a:latin typeface="+mj-lt"/>
                <a:ea typeface="华文楷体"/>
                <a:cs typeface="华文楷体"/>
              </a:rPr>
              <a:t>……</a:t>
            </a:r>
            <a:endParaRPr lang="en-US" altLang="zh-CN" sz="2800" b="1" dirty="0">
              <a:latin typeface="+mj-lt"/>
              <a:ea typeface="华文楷体"/>
              <a:cs typeface="华文楷体"/>
            </a:endParaRPr>
          </a:p>
          <a:p>
            <a:pPr marL="0" indent="0">
              <a:buNone/>
            </a:pPr>
            <a:endParaRPr lang="en-US" altLang="zh-CN" sz="2800" b="1" dirty="0">
              <a:latin typeface="+mj-lt"/>
              <a:ea typeface="华文楷体"/>
              <a:cs typeface="华文楷体"/>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heckerboard(across)">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973300C-797F-D148-A78D-320196FBAF04}" type="slidenum">
              <a:rPr lang="en-US" smtClean="0"/>
            </a:fld>
            <a:endParaRPr lang="en-US" dirty="0"/>
          </a:p>
        </p:txBody>
      </p:sp>
      <p:sp>
        <p:nvSpPr>
          <p:cNvPr id="3" name="Content Placeholder 2"/>
          <p:cNvSpPr>
            <a:spLocks noGrp="1"/>
          </p:cNvSpPr>
          <p:nvPr>
            <p:ph idx="4294967295"/>
          </p:nvPr>
        </p:nvSpPr>
        <p:spPr>
          <a:xfrm>
            <a:off x="641611" y="1349375"/>
            <a:ext cx="10258425" cy="4711700"/>
          </a:xfrm>
        </p:spPr>
        <p:txBody>
          <a:bodyPr>
            <a:noAutofit/>
          </a:bodyPr>
          <a:lstStyle/>
          <a:p>
            <a:pPr marL="0" indent="0">
              <a:buNone/>
            </a:pPr>
            <a:r>
              <a:rPr lang="en-US" sz="2400" b="1" dirty="0">
                <a:solidFill>
                  <a:srgbClr val="0000FF"/>
                </a:solidFill>
              </a:rPr>
              <a:t>Challenge to detector: high resolution and efficiency, radiation hardness, pileup rejection, super weak signal and super low background</a:t>
            </a:r>
            <a:endParaRPr lang="en-US" sz="2400" b="1" dirty="0">
              <a:solidFill>
                <a:srgbClr val="0000FF"/>
              </a:solidFill>
            </a:endParaRPr>
          </a:p>
          <a:p>
            <a:pPr marL="0" indent="0">
              <a:buNone/>
            </a:pPr>
            <a:endParaRPr lang="en-US" altLang="zh-CN" sz="1000" b="1" dirty="0">
              <a:solidFill>
                <a:srgbClr val="0000FF"/>
              </a:solidFill>
              <a:latin typeface="+mj-lt"/>
              <a:ea typeface="华文楷体"/>
              <a:cs typeface="华文楷体"/>
            </a:endParaRPr>
          </a:p>
          <a:p>
            <a:r>
              <a:rPr lang="en-US" altLang="zh-CN" sz="2400" b="1" dirty="0">
                <a:latin typeface="+mj-lt"/>
                <a:ea typeface="华文楷体"/>
                <a:cs typeface="华文楷体"/>
              </a:rPr>
              <a:t>High spatial resolution, large area, radiation hardness, e.g. </a:t>
            </a:r>
            <a:r>
              <a:rPr lang="en-US" altLang="zh-CN" sz="2400" b="1" dirty="0">
                <a:solidFill>
                  <a:srgbClr val="FF0000"/>
                </a:solidFill>
                <a:ea typeface="华文楷体"/>
                <a:cs typeface="华文楷体"/>
              </a:rPr>
              <a:t>Si</a:t>
            </a:r>
            <a:r>
              <a:rPr lang="en-US" altLang="zh-CN" sz="2400" b="1" dirty="0">
                <a:ea typeface="华文楷体"/>
                <a:cs typeface="华文楷体"/>
              </a:rPr>
              <a:t> pixel/strip.</a:t>
            </a:r>
            <a:endParaRPr lang="en-US" altLang="zh-CN" sz="2400" b="1" dirty="0">
              <a:ea typeface="华文楷体"/>
              <a:cs typeface="华文楷体"/>
            </a:endParaRPr>
          </a:p>
          <a:p>
            <a:r>
              <a:rPr lang="en-US" altLang="zh-CN" sz="2400" b="1" dirty="0">
                <a:latin typeface="+mj-lt"/>
                <a:ea typeface="华文楷体"/>
                <a:cs typeface="华文楷体"/>
              </a:rPr>
              <a:t>High rate, high spatial resolution, large area </a:t>
            </a:r>
            <a:r>
              <a:rPr lang="en-US" altLang="zh-CN" sz="2400" b="1" dirty="0">
                <a:solidFill>
                  <a:srgbClr val="FF0000"/>
                </a:solidFill>
                <a:latin typeface="+mj-lt"/>
                <a:ea typeface="华文楷体"/>
                <a:cs typeface="华文楷体"/>
              </a:rPr>
              <a:t>tracking</a:t>
            </a:r>
            <a:r>
              <a:rPr lang="en-US" altLang="zh-CN" sz="2400" b="1" dirty="0">
                <a:latin typeface="+mj-lt"/>
                <a:ea typeface="华文楷体"/>
                <a:cs typeface="华文楷体"/>
              </a:rPr>
              <a:t> and </a:t>
            </a:r>
            <a:r>
              <a:rPr lang="en-US" altLang="zh-CN" sz="2400" b="1" dirty="0">
                <a:solidFill>
                  <a:srgbClr val="FF0000"/>
                </a:solidFill>
                <a:latin typeface="+mj-lt"/>
                <a:ea typeface="华文楷体"/>
                <a:cs typeface="华文楷体"/>
              </a:rPr>
              <a:t>trigger</a:t>
            </a:r>
            <a:r>
              <a:rPr lang="en-US" altLang="zh-CN" sz="2400" b="1" dirty="0">
                <a:latin typeface="+mj-lt"/>
                <a:ea typeface="华文楷体"/>
                <a:cs typeface="华文楷体"/>
              </a:rPr>
              <a:t> detector.  </a:t>
            </a:r>
            <a:endParaRPr lang="en-US" altLang="zh-CN" sz="2400" b="1" dirty="0">
              <a:latin typeface="+mj-lt"/>
              <a:ea typeface="华文楷体"/>
              <a:cs typeface="华文楷体"/>
            </a:endParaRPr>
          </a:p>
          <a:p>
            <a:r>
              <a:rPr lang="en-US" altLang="zh-CN" sz="2400" b="1" dirty="0">
                <a:latin typeface="+mj-lt"/>
                <a:ea typeface="华文楷体"/>
                <a:cs typeface="华文楷体"/>
              </a:rPr>
              <a:t>New type of </a:t>
            </a:r>
            <a:r>
              <a:rPr lang="en-US" altLang="zh-CN" sz="2400" b="1" dirty="0">
                <a:solidFill>
                  <a:srgbClr val="FF0000"/>
                </a:solidFill>
                <a:latin typeface="+mj-lt"/>
                <a:ea typeface="华文楷体"/>
                <a:cs typeface="华文楷体"/>
              </a:rPr>
              <a:t>calorimeter</a:t>
            </a:r>
            <a:r>
              <a:rPr lang="en-US" altLang="zh-CN" sz="2400" b="1" dirty="0">
                <a:latin typeface="+mj-lt"/>
                <a:ea typeface="华文楷体"/>
                <a:cs typeface="华文楷体"/>
              </a:rPr>
              <a:t> with high energy resolution, high granularity calorimeter. </a:t>
            </a:r>
            <a:endParaRPr lang="en-US" altLang="zh-CN" sz="2400" b="1" dirty="0">
              <a:latin typeface="+mj-lt"/>
              <a:ea typeface="华文楷体"/>
              <a:cs typeface="华文楷体"/>
            </a:endParaRPr>
          </a:p>
          <a:p>
            <a:r>
              <a:rPr lang="en-US" altLang="zh-CN" sz="2400" b="1" dirty="0">
                <a:latin typeface="+mj-lt"/>
                <a:ea typeface="华文楷体"/>
                <a:cs typeface="华文楷体"/>
              </a:rPr>
              <a:t>New type of </a:t>
            </a:r>
            <a:r>
              <a:rPr lang="en-US" altLang="zh-CN" sz="2400" b="1" dirty="0">
                <a:solidFill>
                  <a:srgbClr val="FF0000"/>
                </a:solidFill>
                <a:latin typeface="+mj-lt"/>
                <a:ea typeface="华文楷体"/>
                <a:cs typeface="华文楷体"/>
              </a:rPr>
              <a:t>TOF</a:t>
            </a:r>
            <a:r>
              <a:rPr lang="en-US" altLang="zh-CN" sz="2400" b="1" dirty="0">
                <a:latin typeface="+mj-lt"/>
                <a:ea typeface="华文楷体"/>
                <a:cs typeface="华文楷体"/>
              </a:rPr>
              <a:t> detector with high time resolution.</a:t>
            </a:r>
            <a:endParaRPr lang="en-US" altLang="zh-CN" sz="2400" b="1" dirty="0">
              <a:latin typeface="+mj-lt"/>
              <a:ea typeface="华文楷体"/>
              <a:cs typeface="华文楷体"/>
            </a:endParaRPr>
          </a:p>
          <a:p>
            <a:r>
              <a:rPr lang="en-US" altLang="zh-CN" sz="2400" b="1" dirty="0">
                <a:latin typeface="+mj-lt"/>
                <a:ea typeface="华文楷体"/>
                <a:cs typeface="华文楷体"/>
              </a:rPr>
              <a:t>Detector for </a:t>
            </a:r>
            <a:r>
              <a:rPr lang="en-US" altLang="zh-CN" sz="2400" b="1" dirty="0">
                <a:solidFill>
                  <a:srgbClr val="FF0000"/>
                </a:solidFill>
                <a:latin typeface="+mj-lt"/>
                <a:ea typeface="华文楷体"/>
                <a:cs typeface="华文楷体"/>
              </a:rPr>
              <a:t>super low </a:t>
            </a:r>
            <a:r>
              <a:rPr lang="en-US" altLang="zh-CN" sz="2400" b="1" dirty="0">
                <a:latin typeface="+mj-lt"/>
                <a:ea typeface="华文楷体"/>
                <a:cs typeface="华文楷体"/>
              </a:rPr>
              <a:t>background and </a:t>
            </a:r>
            <a:r>
              <a:rPr lang="en-US" altLang="zh-CN" sz="2400" b="1" dirty="0">
                <a:solidFill>
                  <a:srgbClr val="FF0000"/>
                </a:solidFill>
                <a:latin typeface="+mj-lt"/>
                <a:ea typeface="华文楷体"/>
                <a:cs typeface="华文楷体"/>
              </a:rPr>
              <a:t>weak</a:t>
            </a:r>
            <a:r>
              <a:rPr lang="en-US" altLang="zh-CN" sz="2400" b="1" dirty="0">
                <a:latin typeface="+mj-lt"/>
                <a:ea typeface="华文楷体"/>
                <a:cs typeface="华文楷体"/>
              </a:rPr>
              <a:t> signal.</a:t>
            </a:r>
            <a:endParaRPr lang="en-US" altLang="zh-CN" sz="2400" b="1" dirty="0">
              <a:latin typeface="+mj-lt"/>
              <a:ea typeface="华文楷体"/>
              <a:cs typeface="华文楷体"/>
            </a:endParaRPr>
          </a:p>
          <a:p>
            <a:r>
              <a:rPr lang="en-US" altLang="zh-CN" sz="2400" b="1" dirty="0">
                <a:latin typeface="+mj-lt"/>
                <a:ea typeface="华文楷体"/>
                <a:cs typeface="华文楷体"/>
              </a:rPr>
              <a:t>Advanced micro, low temperature </a:t>
            </a:r>
            <a:r>
              <a:rPr lang="en-US" altLang="zh-CN" sz="2400" b="1" dirty="0">
                <a:solidFill>
                  <a:srgbClr val="FF0000"/>
                </a:solidFill>
                <a:latin typeface="+mj-lt"/>
                <a:ea typeface="华文楷体"/>
                <a:cs typeface="华文楷体"/>
              </a:rPr>
              <a:t>electronics</a:t>
            </a:r>
            <a:r>
              <a:rPr lang="en-US" altLang="zh-CN" sz="2400" b="1" dirty="0">
                <a:latin typeface="+mj-lt"/>
                <a:ea typeface="华文楷体"/>
                <a:cs typeface="华文楷体"/>
              </a:rPr>
              <a:t>.</a:t>
            </a:r>
            <a:endParaRPr lang="en-US" altLang="zh-CN" sz="2400" b="1" dirty="0">
              <a:latin typeface="+mj-lt"/>
              <a:ea typeface="华文楷体"/>
              <a:cs typeface="华文楷体"/>
            </a:endParaRPr>
          </a:p>
          <a:p>
            <a:r>
              <a:rPr lang="en-US" altLang="zh-CN" sz="2400" b="1" dirty="0">
                <a:latin typeface="+mj-lt"/>
                <a:ea typeface="华文楷体"/>
                <a:cs typeface="华文楷体"/>
              </a:rPr>
              <a:t>New technology for trigger, DAQ, data transfer and treatment. </a:t>
            </a:r>
            <a:endParaRPr lang="en-US" altLang="zh-CN" sz="2400" b="1" dirty="0">
              <a:latin typeface="+mj-lt"/>
              <a:ea typeface="华文楷体"/>
              <a:cs typeface="华文楷体"/>
            </a:endParaRPr>
          </a:p>
        </p:txBody>
      </p:sp>
      <p:sp>
        <p:nvSpPr>
          <p:cNvPr id="5" name="文本框 2"/>
          <p:cNvSpPr txBox="1"/>
          <p:nvPr/>
        </p:nvSpPr>
        <p:spPr>
          <a:xfrm>
            <a:off x="478800" y="108000"/>
            <a:ext cx="10584048" cy="538609"/>
          </a:xfrm>
          <a:prstGeom prst="rect">
            <a:avLst/>
          </a:prstGeom>
          <a:noFill/>
        </p:spPr>
        <p:txBody>
          <a:bodyPr wrap="square" lIns="0" tIns="0" rIns="0" bIns="0" rtlCol="0">
            <a:spAutoFit/>
          </a:bodyPr>
          <a:lstStyle/>
          <a:p>
            <a:r>
              <a:rPr lang="en-US" altLang="zh-CN"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Key Technologies for Particle Detection</a:t>
            </a:r>
            <a:endParaRPr lang="zh-CN" altLang="en-US" sz="35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p:txBody>
      </p:sp>
    </p:spTree>
  </p:cSld>
  <p:clrMapOvr>
    <a:masterClrMapping/>
  </p:clrMapOvr>
</p:sld>
</file>

<file path=ppt/tags/tag1.xml><?xml version="1.0" encoding="utf-8"?>
<p:tagLst xmlns:p="http://schemas.openxmlformats.org/presentationml/2006/main">
  <p:tag name="TIMING" val="|10.2|2.5|2.1"/>
</p:tagLst>
</file>

<file path=ppt/tags/tag2.xml><?xml version="1.0" encoding="utf-8"?>
<p:tagLst xmlns:p="http://schemas.openxmlformats.org/presentationml/2006/main">
  <p:tag name="TIMING" val="|7.8"/>
</p:tagLst>
</file>

<file path=ppt/tags/tag3.xml><?xml version="1.0" encoding="utf-8"?>
<p:tagLst xmlns:p="http://schemas.openxmlformats.org/presentationml/2006/main">
  <p:tag name="TIMING" val="|13|7.2|5.9|6.7|5.7|7.6"/>
</p:tagLst>
</file>

<file path=ppt/tags/tag4.xml><?xml version="1.0" encoding="utf-8"?>
<p:tagLst xmlns:p="http://schemas.openxmlformats.org/presentationml/2006/main">
  <p:tag name="TIMING" val="|14.7|5|8.6|15.6"/>
</p:tagLst>
</file>

<file path=ppt/tags/tag5.xml><?xml version="1.0" encoding="utf-8"?>
<p:tagLst xmlns:p="http://schemas.openxmlformats.org/presentationml/2006/main">
  <p:tag name="TIMING" val="|0|0"/>
</p:tagLst>
</file>

<file path=ppt/tags/tag6.xml><?xml version="1.0" encoding="utf-8"?>
<p:tagLst xmlns:p="http://schemas.openxmlformats.org/presentationml/2006/main">
  <p:tag name="TIMING" val="|14.1"/>
</p:tagLst>
</file>

<file path=ppt/tags/tag7.xml><?xml version="1.0" encoding="utf-8"?>
<p:tagLst xmlns:p="http://schemas.openxmlformats.org/presentationml/2006/main">
  <p:tag name="TABLE_ENDDRAG_ORIGIN_RECT" val="828*356"/>
  <p:tag name="TABLE_ENDDRAG_RECT" val="15*163*828*356"/>
</p:tagLst>
</file>

<file path=ppt/tags/tag8.xml><?xml version="1.0" encoding="utf-8"?>
<p:tagLst xmlns:p="http://schemas.openxmlformats.org/presentationml/2006/main">
  <p:tag name="TABLE_ENDDRAG_ORIGIN_RECT" val="823*386"/>
  <p:tag name="TABLE_ENDDRAG_RECT" val="108*112*823*38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10285</Words>
  <Application>WPS Presentation</Application>
  <PresentationFormat>Widescreen</PresentationFormat>
  <Paragraphs>1160</Paragraphs>
  <Slides>33</Slides>
  <Notes>28</Notes>
  <HiddenSlides>0</HiddenSlides>
  <MMClips>1</MMClips>
  <ScaleCrop>false</ScaleCrop>
  <HeadingPairs>
    <vt:vector size="8" baseType="variant">
      <vt:variant>
        <vt:lpstr>已用的字体</vt:lpstr>
      </vt:variant>
      <vt:variant>
        <vt:i4>59</vt:i4>
      </vt:variant>
      <vt:variant>
        <vt:lpstr>主题</vt:lpstr>
      </vt:variant>
      <vt:variant>
        <vt:i4>1</vt:i4>
      </vt:variant>
      <vt:variant>
        <vt:lpstr>嵌入 OLE 服务器</vt:lpstr>
      </vt:variant>
      <vt:variant>
        <vt:i4>0</vt:i4>
      </vt:variant>
      <vt:variant>
        <vt:lpstr>幻灯片标题</vt:lpstr>
      </vt:variant>
      <vt:variant>
        <vt:i4>33</vt:i4>
      </vt:variant>
    </vt:vector>
  </HeadingPairs>
  <TitlesOfParts>
    <vt:vector size="93" baseType="lpstr">
      <vt:lpstr>Arial</vt:lpstr>
      <vt:lpstr>SimSun</vt:lpstr>
      <vt:lpstr>Wingdings</vt:lpstr>
      <vt:lpstr>Arial</vt:lpstr>
      <vt:lpstr>FT AeroSans</vt:lpstr>
      <vt:lpstr>Symbol</vt:lpstr>
      <vt:lpstr>Kingsoft Sign</vt:lpstr>
      <vt:lpstr>Microsoft YaHei</vt:lpstr>
      <vt:lpstr>方正雅意黑 GB18030L2 R</vt:lpstr>
      <vt:lpstr>思源宋体 CN Heavy</vt:lpstr>
      <vt:lpstr>Times New Roman</vt:lpstr>
      <vt:lpstr>FT Thymes</vt:lpstr>
      <vt:lpstr>华文楷体</vt:lpstr>
      <vt:lpstr>方正正楷-简</vt:lpstr>
      <vt:lpstr>华文楷体</vt:lpstr>
      <vt:lpstr>Comic Sans MS</vt:lpstr>
      <vt:lpstr>Microsoft YaHei</vt:lpstr>
      <vt:lpstr>Symbol</vt:lpstr>
      <vt:lpstr>MS PGothic</vt:lpstr>
      <vt:lpstr>鸿蒙黑体</vt:lpstr>
      <vt:lpstr>Calibri</vt:lpstr>
      <vt:lpstr>FT EliraSans</vt:lpstr>
      <vt:lpstr>宋体</vt:lpstr>
      <vt:lpstr>书宋-简</vt:lpstr>
      <vt:lpstr>宋体</vt:lpstr>
      <vt:lpstr>华文新魏</vt:lpstr>
      <vt:lpstr>Times CY</vt:lpstr>
      <vt:lpstr>Wingdings</vt:lpstr>
      <vt:lpstr>SymbolPS</vt:lpstr>
      <vt:lpstr>MiSans Heavy</vt:lpstr>
      <vt:lpstr>MiSans VF Bold</vt:lpstr>
      <vt:lpstr>Impact</vt:lpstr>
      <vt:lpstr>黑体</vt:lpstr>
      <vt:lpstr>DengXian</vt:lpstr>
      <vt:lpstr>华文细黑</vt:lpstr>
      <vt:lpstr>MiSans</vt:lpstr>
      <vt:lpstr>Tahoma</vt:lpstr>
      <vt:lpstr>Microsoft YaHei Light</vt:lpstr>
      <vt:lpstr>ShuS-SC</vt:lpstr>
      <vt:lpstr>Cambria</vt:lpstr>
      <vt:lpstr>Cambria</vt:lpstr>
      <vt:lpstr>Calibri</vt:lpstr>
      <vt:lpstr>Cambria</vt:lpstr>
      <vt:lpstr>Calibri</vt:lpstr>
      <vt:lpstr>Calibri</vt:lpstr>
      <vt:lpstr>Aptos</vt:lpstr>
      <vt:lpstr>Comic Sans MS</vt:lpstr>
      <vt:lpstr>Century Gothic</vt:lpstr>
      <vt:lpstr>FTToken</vt:lpstr>
      <vt:lpstr>Arial Unicode MS</vt:lpstr>
      <vt:lpstr>PMingLiU</vt:lpstr>
      <vt:lpstr>HarmonyOS Sans TC</vt:lpstr>
      <vt:lpstr>Noto Sans CJK JP</vt:lpstr>
      <vt:lpstr>noto sans thai</vt:lpstr>
      <vt:lpstr>DejaVu Math TeX Gyre</vt:lpstr>
      <vt:lpstr>方正新魏-简</vt:lpstr>
      <vt:lpstr>黑体-简</vt:lpstr>
      <vt:lpstr>方正中等线-简</vt:lpstr>
      <vt:lpstr>HarmonyOS Sans SC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ustc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zhaozg</dc:creator>
  <cp:lastModifiedBy>Zhengguo Zhao</cp:lastModifiedBy>
  <cp:revision>1305</cp:revision>
  <cp:lastPrinted>2026-09-19T12:47:33Z</cp:lastPrinted>
  <dcterms:created xsi:type="dcterms:W3CDTF">2026-09-19T12:47:33Z</dcterms:created>
  <dcterms:modified xsi:type="dcterms:W3CDTF">2026-09-19T12:47:33Z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F0EFA3030FAEBA8FF6D8AD6A65155C50_42</vt:lpwstr>
  </property>
  <property fmtid="{D5CDD505-2E9C-101B-9397-08002B2CF9AE}" pid="3" name="KSOProductBuildVer">
    <vt:lpwstr>1033-12.1.3.28510</vt:lpwstr>
  </property>
</Properties>
</file>