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3.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Lst>
  <p:notesMasterIdLst>
    <p:notesMasterId r:id="rId108"/>
  </p:notesMasterIdLst>
  <p:sldIdLst>
    <p:sldId id="499" r:id="rId2"/>
    <p:sldId id="1552" r:id="rId3"/>
    <p:sldId id="1553" r:id="rId4"/>
    <p:sldId id="1289" r:id="rId5"/>
    <p:sldId id="355" r:id="rId6"/>
    <p:sldId id="342" r:id="rId7"/>
    <p:sldId id="343" r:id="rId8"/>
    <p:sldId id="344" r:id="rId9"/>
    <p:sldId id="345" r:id="rId10"/>
    <p:sldId id="346" r:id="rId11"/>
    <p:sldId id="347" r:id="rId12"/>
    <p:sldId id="1288" r:id="rId13"/>
    <p:sldId id="348" r:id="rId14"/>
    <p:sldId id="809" r:id="rId15"/>
    <p:sldId id="952" r:id="rId16"/>
    <p:sldId id="954" r:id="rId17"/>
    <p:sldId id="972" r:id="rId18"/>
    <p:sldId id="976" r:id="rId19"/>
    <p:sldId id="973" r:id="rId20"/>
    <p:sldId id="974" r:id="rId21"/>
    <p:sldId id="1551" r:id="rId22"/>
    <p:sldId id="978" r:id="rId23"/>
    <p:sldId id="955" r:id="rId24"/>
    <p:sldId id="977" r:id="rId25"/>
    <p:sldId id="965" r:id="rId26"/>
    <p:sldId id="979" r:id="rId27"/>
    <p:sldId id="966" r:id="rId28"/>
    <p:sldId id="980" r:id="rId29"/>
    <p:sldId id="971" r:id="rId30"/>
    <p:sldId id="967" r:id="rId31"/>
    <p:sldId id="969" r:id="rId32"/>
    <p:sldId id="981" r:id="rId33"/>
    <p:sldId id="1554" r:id="rId34"/>
    <p:sldId id="1555" r:id="rId35"/>
    <p:sldId id="1556" r:id="rId36"/>
    <p:sldId id="1548" r:id="rId37"/>
    <p:sldId id="950" r:id="rId38"/>
    <p:sldId id="1557" r:id="rId39"/>
    <p:sldId id="1558" r:id="rId40"/>
    <p:sldId id="1569" r:id="rId41"/>
    <p:sldId id="1570" r:id="rId42"/>
    <p:sldId id="1571" r:id="rId43"/>
    <p:sldId id="951" r:id="rId44"/>
    <p:sldId id="894" r:id="rId45"/>
    <p:sldId id="895" r:id="rId46"/>
    <p:sldId id="896" r:id="rId47"/>
    <p:sldId id="1573" r:id="rId48"/>
    <p:sldId id="898" r:id="rId49"/>
    <p:sldId id="900" r:id="rId50"/>
    <p:sldId id="918" r:id="rId51"/>
    <p:sldId id="1574" r:id="rId52"/>
    <p:sldId id="1575" r:id="rId53"/>
    <p:sldId id="1576" r:id="rId54"/>
    <p:sldId id="1577" r:id="rId55"/>
    <p:sldId id="1578" r:id="rId56"/>
    <p:sldId id="1579" r:id="rId57"/>
    <p:sldId id="1544" r:id="rId58"/>
    <p:sldId id="1545" r:id="rId59"/>
    <p:sldId id="1580" r:id="rId60"/>
    <p:sldId id="1442" r:id="rId61"/>
    <p:sldId id="1540" r:id="rId62"/>
    <p:sldId id="1546" r:id="rId63"/>
    <p:sldId id="1581" r:id="rId64"/>
    <p:sldId id="1582" r:id="rId65"/>
    <p:sldId id="1583" r:id="rId66"/>
    <p:sldId id="1584" r:id="rId67"/>
    <p:sldId id="1585" r:id="rId68"/>
    <p:sldId id="1586" r:id="rId69"/>
    <p:sldId id="835" r:id="rId70"/>
    <p:sldId id="1547" r:id="rId71"/>
    <p:sldId id="1587" r:id="rId72"/>
    <p:sldId id="1588" r:id="rId73"/>
    <p:sldId id="1589" r:id="rId74"/>
    <p:sldId id="1590" r:id="rId75"/>
    <p:sldId id="1591" r:id="rId76"/>
    <p:sldId id="1592" r:id="rId77"/>
    <p:sldId id="1549" r:id="rId78"/>
    <p:sldId id="1550" r:id="rId79"/>
    <p:sldId id="1562" r:id="rId80"/>
    <p:sldId id="1560" r:id="rId81"/>
    <p:sldId id="1561" r:id="rId82"/>
    <p:sldId id="1563" r:id="rId83"/>
    <p:sldId id="1564" r:id="rId84"/>
    <p:sldId id="1593" r:id="rId85"/>
    <p:sldId id="842" r:id="rId86"/>
    <p:sldId id="290" r:id="rId87"/>
    <p:sldId id="291" r:id="rId88"/>
    <p:sldId id="257" r:id="rId89"/>
    <p:sldId id="258" r:id="rId90"/>
    <p:sldId id="259" r:id="rId91"/>
    <p:sldId id="269" r:id="rId92"/>
    <p:sldId id="270" r:id="rId93"/>
    <p:sldId id="260" r:id="rId94"/>
    <p:sldId id="261" r:id="rId95"/>
    <p:sldId id="262" r:id="rId96"/>
    <p:sldId id="287" r:id="rId97"/>
    <p:sldId id="312" r:id="rId98"/>
    <p:sldId id="284" r:id="rId99"/>
    <p:sldId id="285" r:id="rId100"/>
    <p:sldId id="286" r:id="rId101"/>
    <p:sldId id="298" r:id="rId102"/>
    <p:sldId id="310" r:id="rId103"/>
    <p:sldId id="762" r:id="rId104"/>
    <p:sldId id="319" r:id="rId105"/>
    <p:sldId id="274" r:id="rId106"/>
    <p:sldId id="268" r:id="rId107"/>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8000"/>
    <a:srgbClr val="0000FF"/>
    <a:srgbClr val="000099"/>
    <a:srgbClr val="F6611E"/>
    <a:srgbClr val="006600"/>
    <a:srgbClr val="00BC00"/>
    <a:srgbClr val="ED1356"/>
    <a:srgbClr val="3366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0" autoAdjust="0"/>
    <p:restoredTop sz="92144" autoAdjust="0"/>
  </p:normalViewPr>
  <p:slideViewPr>
    <p:cSldViewPr>
      <p:cViewPr varScale="1">
        <p:scale>
          <a:sx n="64" d="100"/>
          <a:sy n="64" d="100"/>
        </p:scale>
        <p:origin x="62" y="1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ea typeface="宋体" charset="-122"/>
              </a:defRPr>
            </a:lvl1pPr>
          </a:lstStyle>
          <a:p>
            <a:pPr>
              <a:defRPr/>
            </a:pPr>
            <a:endParaRPr lang="zh-CN" altLang="en-US"/>
          </a:p>
        </p:txBody>
      </p:sp>
      <p:sp>
        <p:nvSpPr>
          <p:cNvPr id="1085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ea typeface="宋体" charset="-122"/>
              </a:defRPr>
            </a:lvl1pPr>
          </a:lstStyle>
          <a:p>
            <a:pPr>
              <a:defRPr/>
            </a:pPr>
            <a:fld id="{7C614197-26E4-4E0F-AFE1-933885FEE10F}" type="datetime1">
              <a:rPr lang="zh-CN" altLang="en-US"/>
              <a:pPr>
                <a:defRPr/>
              </a:pPr>
              <a:t>2026/9/15</a:t>
            </a:fld>
            <a:endParaRPr lang="en-US" altLang="zh-CN"/>
          </a:p>
        </p:txBody>
      </p:sp>
      <p:sp>
        <p:nvSpPr>
          <p:cNvPr id="747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085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ea typeface="宋体" charset="-122"/>
              </a:defRPr>
            </a:lvl1pPr>
          </a:lstStyle>
          <a:p>
            <a:pPr>
              <a:defRPr/>
            </a:pPr>
            <a:endParaRPr lang="en-US" altLang="zh-CN"/>
          </a:p>
        </p:txBody>
      </p:sp>
      <p:sp>
        <p:nvSpPr>
          <p:cNvPr id="1085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22BABF6-518C-492C-B285-0B6E196B97E7}" type="slidenum">
              <a:rPr lang="zh-CN" altLang="en-US"/>
              <a:pPr>
                <a:defRPr/>
              </a:pPr>
              <a:t>‹#›</a:t>
            </a:fld>
            <a:endParaRPr lang="en-US" altLang="zh-CN"/>
          </a:p>
        </p:txBody>
      </p:sp>
    </p:spTree>
    <p:extLst>
      <p:ext uri="{BB962C8B-B14F-4D97-AF65-F5344CB8AC3E}">
        <p14:creationId xmlns:p14="http://schemas.microsoft.com/office/powerpoint/2010/main" val="251072884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Calibri" pitchFamily="34" charset="0"/>
        <a:ea typeface="宋体" charset="-122"/>
        <a:cs typeface="+mn-cs"/>
      </a:defRPr>
    </a:lvl1pPr>
    <a:lvl2pPr marL="457200" algn="l" defTabSz="457200" rtl="0" eaLnBrk="0" fontAlgn="base" hangingPunct="0">
      <a:spcBef>
        <a:spcPct val="30000"/>
      </a:spcBef>
      <a:spcAft>
        <a:spcPct val="0"/>
      </a:spcAft>
      <a:defRPr sz="1200" kern="1200">
        <a:solidFill>
          <a:schemeClr val="tx1"/>
        </a:solidFill>
        <a:latin typeface="Calibri" pitchFamily="34" charset="0"/>
        <a:ea typeface="宋体" charset="-122"/>
        <a:cs typeface="+mn-cs"/>
      </a:defRPr>
    </a:lvl2pPr>
    <a:lvl3pPr marL="914400" algn="l" defTabSz="457200" rtl="0" eaLnBrk="0" fontAlgn="base" hangingPunct="0">
      <a:spcBef>
        <a:spcPct val="30000"/>
      </a:spcBef>
      <a:spcAft>
        <a:spcPct val="0"/>
      </a:spcAft>
      <a:defRPr sz="1200" kern="1200">
        <a:solidFill>
          <a:schemeClr val="tx1"/>
        </a:solidFill>
        <a:latin typeface="Calibri" pitchFamily="34" charset="0"/>
        <a:ea typeface="宋体" charset="-122"/>
        <a:cs typeface="+mn-cs"/>
      </a:defRPr>
    </a:lvl3pPr>
    <a:lvl4pPr marL="1371600" algn="l" defTabSz="457200" rtl="0" eaLnBrk="0" fontAlgn="base" hangingPunct="0">
      <a:spcBef>
        <a:spcPct val="30000"/>
      </a:spcBef>
      <a:spcAft>
        <a:spcPct val="0"/>
      </a:spcAft>
      <a:defRPr sz="1200" kern="1200">
        <a:solidFill>
          <a:schemeClr val="tx1"/>
        </a:solidFill>
        <a:latin typeface="Calibri" pitchFamily="34" charset="0"/>
        <a:ea typeface="宋体" charset="-122"/>
        <a:cs typeface="+mn-cs"/>
      </a:defRPr>
    </a:lvl4pPr>
    <a:lvl5pPr marL="1828800" algn="l" defTabSz="457200" rtl="0" eaLnBrk="0" fontAlgn="base" hangingPunct="0">
      <a:spcBef>
        <a:spcPct val="30000"/>
      </a:spcBef>
      <a:spcAft>
        <a:spcPct val="0"/>
      </a:spcAft>
      <a:defRPr sz="1200" kern="1200">
        <a:solidFill>
          <a:schemeClr val="tx1"/>
        </a:solidFill>
        <a:latin typeface="Calibri" pitchFamily="34"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75CB261-1295-459F-9E81-7DE084C98636}" type="slidenum">
              <a:rPr lang="zh-CN" altLang="en-US" smtClean="0"/>
              <a:t>9</a:t>
            </a:fld>
            <a:endParaRPr lang="zh-CN" altLang="en-US"/>
          </a:p>
        </p:txBody>
      </p:sp>
    </p:spTree>
    <p:extLst>
      <p:ext uri="{BB962C8B-B14F-4D97-AF65-F5344CB8AC3E}">
        <p14:creationId xmlns:p14="http://schemas.microsoft.com/office/powerpoint/2010/main" val="1973497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很快没有大子刊，科大年青人上优青都难了。</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a:latin typeface="Times New Roman" panose="02020603050405020304" pitchFamily="18" charset="0"/>
                <a:ea typeface="微软雅黑" panose="020B0503020204020204" pitchFamily="34" charset="-122"/>
                <a:cs typeface="Times New Roman" panose="02020603050405020304" pitchFamily="18" charset="0"/>
              </a:rPr>
              <a:t>陈仙辉说</a:t>
            </a:r>
            <a:endParaRPr lang="zh-CN" altLang="en-US" dirty="0"/>
          </a:p>
        </p:txBody>
      </p:sp>
      <p:sp>
        <p:nvSpPr>
          <p:cNvPr id="4" name="灯片编号占位符 3"/>
          <p:cNvSpPr>
            <a:spLocks noGrp="1"/>
          </p:cNvSpPr>
          <p:nvPr>
            <p:ph type="sldNum" sz="quarter" idx="5"/>
          </p:nvPr>
        </p:nvSpPr>
        <p:spPr/>
        <p:txBody>
          <a:bodyPr/>
          <a:lstStyle/>
          <a:p>
            <a:pPr>
              <a:defRPr/>
            </a:pPr>
            <a:fld id="{922BABF6-518C-492C-B285-0B6E196B97E7}" type="slidenum">
              <a:rPr lang="zh-CN" altLang="en-US" smtClean="0"/>
              <a:pPr>
                <a:defRPr/>
              </a:pPr>
              <a:t>16</a:t>
            </a:fld>
            <a:endParaRPr lang="en-US" altLang="zh-CN"/>
          </a:p>
        </p:txBody>
      </p:sp>
    </p:spTree>
    <p:extLst>
      <p:ext uri="{BB962C8B-B14F-4D97-AF65-F5344CB8AC3E}">
        <p14:creationId xmlns:p14="http://schemas.microsoft.com/office/powerpoint/2010/main" val="379751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22BABF6-518C-492C-B285-0B6E196B97E7}" type="slidenum">
              <a:rPr lang="zh-CN" altLang="en-US" smtClean="0"/>
              <a:pPr>
                <a:defRPr/>
              </a:pPr>
              <a:t>22</a:t>
            </a:fld>
            <a:endParaRPr lang="en-US" altLang="zh-CN"/>
          </a:p>
        </p:txBody>
      </p:sp>
    </p:spTree>
    <p:extLst>
      <p:ext uri="{BB962C8B-B14F-4D97-AF65-F5344CB8AC3E}">
        <p14:creationId xmlns:p14="http://schemas.microsoft.com/office/powerpoint/2010/main" val="715231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22BABF6-518C-492C-B285-0B6E196B97E7}" type="slidenum">
              <a:rPr lang="zh-CN" altLang="en-US" smtClean="0"/>
              <a:pPr>
                <a:defRPr/>
              </a:pPr>
              <a:t>23</a:t>
            </a:fld>
            <a:endParaRPr lang="en-US" altLang="zh-CN"/>
          </a:p>
        </p:txBody>
      </p:sp>
    </p:spTree>
    <p:extLst>
      <p:ext uri="{BB962C8B-B14F-4D97-AF65-F5344CB8AC3E}">
        <p14:creationId xmlns:p14="http://schemas.microsoft.com/office/powerpoint/2010/main" val="414385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22BABF6-518C-492C-B285-0B6E196B97E7}" type="slidenum">
              <a:rPr lang="zh-CN" altLang="en-US" smtClean="0"/>
              <a:pPr>
                <a:defRPr/>
              </a:pPr>
              <a:t>24</a:t>
            </a:fld>
            <a:endParaRPr lang="en-US" altLang="zh-CN"/>
          </a:p>
        </p:txBody>
      </p:sp>
    </p:spTree>
    <p:extLst>
      <p:ext uri="{BB962C8B-B14F-4D97-AF65-F5344CB8AC3E}">
        <p14:creationId xmlns:p14="http://schemas.microsoft.com/office/powerpoint/2010/main" val="418789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p:spPr>
      </p:sp>
      <p:sp>
        <p:nvSpPr>
          <p:cNvPr id="59395" name="备注占位符 2"/>
          <p:cNvSpPr>
            <a:spLocks noGrp="1"/>
          </p:cNvSpPr>
          <p:nvPr>
            <p:ph type="body" idx="1"/>
          </p:nvPr>
        </p:nvSpPr>
        <p:spPr>
          <a:noFill/>
          <a:ln/>
        </p:spPr>
        <p:txBody>
          <a:bodyPr/>
          <a:lstStyle/>
          <a:p>
            <a:endParaRPr lang="zh-CN" altLang="en-US" dirty="0">
              <a:ea typeface="宋体" pitchFamily="2" charset="-122"/>
            </a:endParaRPr>
          </a:p>
        </p:txBody>
      </p:sp>
      <p:sp>
        <p:nvSpPr>
          <p:cNvPr id="59396" name="灯片编号占位符 3"/>
          <p:cNvSpPr>
            <a:spLocks noGrp="1"/>
          </p:cNvSpPr>
          <p:nvPr>
            <p:ph type="sldNum" sz="quarter" idx="5"/>
          </p:nvPr>
        </p:nvSpPr>
        <p:spPr>
          <a:noFill/>
        </p:spPr>
        <p:txBody>
          <a:bodyPr/>
          <a:lstStyle/>
          <a:p>
            <a:fld id="{F367CAF2-E08B-4338-8E9B-651FB20A0F4B}" type="slidenum">
              <a:rPr lang="en-US" altLang="zh-CN" smtClean="0">
                <a:ea typeface="宋体" pitchFamily="2" charset="-122"/>
              </a:rPr>
              <a:pPr/>
              <a:t>45</a:t>
            </a:fld>
            <a:endParaRPr lang="en-US" altLang="zh-CN">
              <a:ea typeface="宋体" pitchFamily="2" charset="-122"/>
            </a:endParaRPr>
          </a:p>
        </p:txBody>
      </p:sp>
    </p:spTree>
    <p:extLst>
      <p:ext uri="{BB962C8B-B14F-4D97-AF65-F5344CB8AC3E}">
        <p14:creationId xmlns:p14="http://schemas.microsoft.com/office/powerpoint/2010/main" val="1542438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p:spPr>
      </p:sp>
      <p:sp>
        <p:nvSpPr>
          <p:cNvPr id="59395" name="备注占位符 2"/>
          <p:cNvSpPr>
            <a:spLocks noGrp="1"/>
          </p:cNvSpPr>
          <p:nvPr>
            <p:ph type="body" idx="1"/>
          </p:nvPr>
        </p:nvSpPr>
        <p:spPr>
          <a:noFill/>
          <a:ln/>
        </p:spPr>
        <p:txBody>
          <a:bodyPr/>
          <a:lstStyle/>
          <a:p>
            <a:endParaRPr lang="zh-CN" altLang="en-US" dirty="0">
              <a:ea typeface="宋体" pitchFamily="2" charset="-122"/>
            </a:endParaRPr>
          </a:p>
        </p:txBody>
      </p:sp>
      <p:sp>
        <p:nvSpPr>
          <p:cNvPr id="59396" name="灯片编号占位符 3"/>
          <p:cNvSpPr>
            <a:spLocks noGrp="1"/>
          </p:cNvSpPr>
          <p:nvPr>
            <p:ph type="sldNum" sz="quarter" idx="5"/>
          </p:nvPr>
        </p:nvSpPr>
        <p:spPr>
          <a:noFill/>
        </p:spPr>
        <p:txBody>
          <a:bodyPr/>
          <a:lstStyle/>
          <a:p>
            <a:fld id="{F367CAF2-E08B-4338-8E9B-651FB20A0F4B}" type="slidenum">
              <a:rPr lang="en-US" altLang="zh-CN" smtClean="0">
                <a:ea typeface="宋体" pitchFamily="2" charset="-122"/>
              </a:rPr>
              <a:pPr/>
              <a:t>46</a:t>
            </a:fld>
            <a:endParaRPr lang="en-US" altLang="zh-CN">
              <a:ea typeface="宋体" pitchFamily="2" charset="-122"/>
            </a:endParaRPr>
          </a:p>
        </p:txBody>
      </p:sp>
    </p:spTree>
    <p:extLst>
      <p:ext uri="{BB962C8B-B14F-4D97-AF65-F5344CB8AC3E}">
        <p14:creationId xmlns:p14="http://schemas.microsoft.com/office/powerpoint/2010/main" val="95100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22BABF6-518C-492C-B285-0B6E196B97E7}" type="slidenum">
              <a:rPr lang="zh-CN" altLang="en-US" smtClean="0"/>
              <a:pPr>
                <a:defRPr/>
              </a:pPr>
              <a:t>50</a:t>
            </a:fld>
            <a:endParaRPr lang="en-US" altLang="zh-CN"/>
          </a:p>
        </p:txBody>
      </p:sp>
    </p:spTree>
    <p:extLst>
      <p:ext uri="{BB962C8B-B14F-4D97-AF65-F5344CB8AC3E}">
        <p14:creationId xmlns:p14="http://schemas.microsoft.com/office/powerpoint/2010/main" val="2154142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p:spPr>
      </p:sp>
      <p:sp>
        <p:nvSpPr>
          <p:cNvPr id="59395" name="备注占位符 2"/>
          <p:cNvSpPr>
            <a:spLocks noGrp="1"/>
          </p:cNvSpPr>
          <p:nvPr>
            <p:ph type="body" idx="1"/>
          </p:nvPr>
        </p:nvSpPr>
        <p:spPr>
          <a:noFill/>
          <a:ln/>
        </p:spPr>
        <p:txBody>
          <a:bodyPr/>
          <a:lstStyle/>
          <a:p>
            <a:endParaRPr lang="zh-CN" altLang="en-US" dirty="0">
              <a:ea typeface="宋体" pitchFamily="2" charset="-122"/>
            </a:endParaRPr>
          </a:p>
        </p:txBody>
      </p:sp>
      <p:sp>
        <p:nvSpPr>
          <p:cNvPr id="59396" name="灯片编号占位符 3"/>
          <p:cNvSpPr>
            <a:spLocks noGrp="1"/>
          </p:cNvSpPr>
          <p:nvPr>
            <p:ph type="sldNum" sz="quarter" idx="5"/>
          </p:nvPr>
        </p:nvSpPr>
        <p:spPr>
          <a:noFill/>
        </p:spPr>
        <p:txBody>
          <a:bodyPr/>
          <a:lstStyle/>
          <a:p>
            <a:fld id="{F367CAF2-E08B-4338-8E9B-651FB20A0F4B}" type="slidenum">
              <a:rPr lang="en-US" altLang="zh-CN" smtClean="0">
                <a:ea typeface="宋体" pitchFamily="2" charset="-122"/>
              </a:rPr>
              <a:pPr/>
              <a:t>51</a:t>
            </a:fld>
            <a:endParaRPr lang="en-US" altLang="zh-CN">
              <a:ea typeface="宋体" pitchFamily="2" charset="-122"/>
            </a:endParaRPr>
          </a:p>
        </p:txBody>
      </p:sp>
    </p:spTree>
    <p:extLst>
      <p:ext uri="{BB962C8B-B14F-4D97-AF65-F5344CB8AC3E}">
        <p14:creationId xmlns:p14="http://schemas.microsoft.com/office/powerpoint/2010/main" val="1852597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993775" y="768350"/>
            <a:ext cx="5114925" cy="3836988"/>
          </a:xfrm>
          <a:ln/>
        </p:spPr>
      </p:sp>
      <p:sp>
        <p:nvSpPr>
          <p:cNvPr id="59395" name="备注占位符 2"/>
          <p:cNvSpPr>
            <a:spLocks noGrp="1"/>
          </p:cNvSpPr>
          <p:nvPr>
            <p:ph type="body" idx="1"/>
          </p:nvPr>
        </p:nvSpPr>
        <p:spPr>
          <a:noFill/>
          <a:ln/>
        </p:spPr>
        <p:txBody>
          <a:bodyPr/>
          <a:lstStyle/>
          <a:p>
            <a:endParaRPr lang="zh-CN" altLang="en-US" dirty="0">
              <a:ea typeface="宋体" pitchFamily="2" charset="-122"/>
            </a:endParaRPr>
          </a:p>
        </p:txBody>
      </p:sp>
      <p:sp>
        <p:nvSpPr>
          <p:cNvPr id="59396" name="灯片编号占位符 3"/>
          <p:cNvSpPr>
            <a:spLocks noGrp="1"/>
          </p:cNvSpPr>
          <p:nvPr>
            <p:ph type="sldNum" sz="quarter" idx="5"/>
          </p:nvPr>
        </p:nvSpPr>
        <p:spPr>
          <a:noFill/>
        </p:spPr>
        <p:txBody>
          <a:bodyPr/>
          <a:lstStyle/>
          <a:p>
            <a:fld id="{F367CAF2-E08B-4338-8E9B-651FB20A0F4B}" type="slidenum">
              <a:rPr lang="en-US" altLang="zh-CN" smtClean="0">
                <a:ea typeface="宋体" pitchFamily="2" charset="-122"/>
              </a:rPr>
              <a:pPr/>
              <a:t>52</a:t>
            </a:fld>
            <a:endParaRPr lang="en-US" altLang="zh-CN">
              <a:ea typeface="宋体" pitchFamily="2" charset="-122"/>
            </a:endParaRPr>
          </a:p>
        </p:txBody>
      </p:sp>
    </p:spTree>
    <p:extLst>
      <p:ext uri="{BB962C8B-B14F-4D97-AF65-F5344CB8AC3E}">
        <p14:creationId xmlns:p14="http://schemas.microsoft.com/office/powerpoint/2010/main" val="3800112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993775" y="768350"/>
            <a:ext cx="5114925" cy="3836988"/>
          </a:xfrm>
          <a:ln/>
        </p:spPr>
      </p:sp>
      <p:sp>
        <p:nvSpPr>
          <p:cNvPr id="59395" name="备注占位符 2"/>
          <p:cNvSpPr>
            <a:spLocks noGrp="1"/>
          </p:cNvSpPr>
          <p:nvPr>
            <p:ph type="body" idx="1"/>
          </p:nvPr>
        </p:nvSpPr>
        <p:spPr>
          <a:noFill/>
          <a:ln/>
        </p:spPr>
        <p:txBody>
          <a:bodyPr/>
          <a:lstStyle/>
          <a:p>
            <a:endParaRPr lang="zh-CN" altLang="en-US" dirty="0">
              <a:ea typeface="宋体" pitchFamily="2" charset="-122"/>
            </a:endParaRPr>
          </a:p>
        </p:txBody>
      </p:sp>
      <p:sp>
        <p:nvSpPr>
          <p:cNvPr id="59396" name="灯片编号占位符 3"/>
          <p:cNvSpPr>
            <a:spLocks noGrp="1"/>
          </p:cNvSpPr>
          <p:nvPr>
            <p:ph type="sldNum" sz="quarter" idx="5"/>
          </p:nvPr>
        </p:nvSpPr>
        <p:spPr>
          <a:noFill/>
        </p:spPr>
        <p:txBody>
          <a:bodyPr/>
          <a:lstStyle/>
          <a:p>
            <a:fld id="{F367CAF2-E08B-4338-8E9B-651FB20A0F4B}" type="slidenum">
              <a:rPr lang="en-US" altLang="zh-CN" smtClean="0">
                <a:ea typeface="宋体" pitchFamily="2" charset="-122"/>
              </a:rPr>
              <a:pPr/>
              <a:t>53</a:t>
            </a:fld>
            <a:endParaRPr lang="en-US" altLang="zh-CN">
              <a:ea typeface="宋体" pitchFamily="2" charset="-122"/>
            </a:endParaRPr>
          </a:p>
        </p:txBody>
      </p:sp>
    </p:spTree>
    <p:extLst>
      <p:ext uri="{BB962C8B-B14F-4D97-AF65-F5344CB8AC3E}">
        <p14:creationId xmlns:p14="http://schemas.microsoft.com/office/powerpoint/2010/main" val="986642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xfrm>
            <a:off x="1143000" y="685800"/>
            <a:ext cx="4572000" cy="3429000"/>
          </a:xfrm>
          <a:ln/>
        </p:spPr>
      </p:sp>
      <p:sp>
        <p:nvSpPr>
          <p:cNvPr id="6656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ea typeface="宋体" panose="02010600030101010101" pitchFamily="2" charset="-122"/>
            </a:endParaRPr>
          </a:p>
        </p:txBody>
      </p:sp>
      <p:sp>
        <p:nvSpPr>
          <p:cNvPr id="6656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685580" indent="-263685">
              <a:defRPr>
                <a:solidFill>
                  <a:schemeClr val="tx1"/>
                </a:solidFill>
                <a:latin typeface="Arial" panose="020B0604020202020204" pitchFamily="34" charset="0"/>
                <a:ea typeface="宋体" panose="02010600030101010101" pitchFamily="2" charset="-122"/>
              </a:defRPr>
            </a:lvl2pPr>
            <a:lvl3pPr marL="1054738" indent="-210947">
              <a:defRPr>
                <a:solidFill>
                  <a:schemeClr val="tx1"/>
                </a:solidFill>
                <a:latin typeface="Arial" panose="020B0604020202020204" pitchFamily="34" charset="0"/>
                <a:ea typeface="宋体" panose="02010600030101010101" pitchFamily="2" charset="-122"/>
              </a:defRPr>
            </a:lvl3pPr>
            <a:lvl4pPr marL="1476633" indent="-210947">
              <a:defRPr>
                <a:solidFill>
                  <a:schemeClr val="tx1"/>
                </a:solidFill>
                <a:latin typeface="Arial" panose="020B0604020202020204" pitchFamily="34" charset="0"/>
                <a:ea typeface="宋体" panose="02010600030101010101" pitchFamily="2" charset="-122"/>
              </a:defRPr>
            </a:lvl4pPr>
            <a:lvl5pPr marL="1898527" indent="-210947">
              <a:defRPr>
                <a:solidFill>
                  <a:schemeClr val="tx1"/>
                </a:solidFill>
                <a:latin typeface="Arial" panose="020B0604020202020204" pitchFamily="34" charset="0"/>
                <a:ea typeface="宋体" panose="02010600030101010101" pitchFamily="2" charset="-122"/>
              </a:defRPr>
            </a:lvl5pPr>
            <a:lvl6pPr marL="2320422" indent="-21094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742317" indent="-21094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164212" indent="-21094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586107" indent="-210947"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E891561-6CD0-43EC-BCAC-B516C62F0AFF}" type="slidenum">
              <a:rPr lang="en-US" altLang="zh-CN"/>
              <a:pPr/>
              <a:t>54</a:t>
            </a:fld>
            <a:endParaRPr lang="en-US" altLang="zh-CN"/>
          </a:p>
        </p:txBody>
      </p:sp>
    </p:spTree>
    <p:extLst>
      <p:ext uri="{BB962C8B-B14F-4D97-AF65-F5344CB8AC3E}">
        <p14:creationId xmlns:p14="http://schemas.microsoft.com/office/powerpoint/2010/main" val="637366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CEA7409-DF35-4500-9191-94C99323B49F}" type="slidenum">
              <a:rPr lang="en-US" altLang="zh-CN" smtClean="0"/>
              <a:pPr>
                <a:defRPr/>
              </a:pPr>
              <a:t>55</a:t>
            </a:fld>
            <a:endParaRPr lang="en-US" altLang="zh-CN"/>
          </a:p>
        </p:txBody>
      </p:sp>
    </p:spTree>
    <p:extLst>
      <p:ext uri="{BB962C8B-B14F-4D97-AF65-F5344CB8AC3E}">
        <p14:creationId xmlns:p14="http://schemas.microsoft.com/office/powerpoint/2010/main" val="3636766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CEA7409-DF35-4500-9191-94C99323B49F}" type="slidenum">
              <a:rPr lang="en-US" altLang="zh-CN" smtClean="0"/>
              <a:pPr>
                <a:defRPr/>
              </a:pPr>
              <a:t>56</a:t>
            </a:fld>
            <a:endParaRPr lang="en-US" altLang="zh-CN"/>
          </a:p>
        </p:txBody>
      </p:sp>
    </p:spTree>
    <p:extLst>
      <p:ext uri="{BB962C8B-B14F-4D97-AF65-F5344CB8AC3E}">
        <p14:creationId xmlns:p14="http://schemas.microsoft.com/office/powerpoint/2010/main" val="1497645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CEA7409-DF35-4500-9191-94C99323B49F}" type="slidenum">
              <a:rPr lang="en-US" altLang="zh-CN" smtClean="0"/>
              <a:pPr>
                <a:defRPr/>
              </a:pPr>
              <a:t>57</a:t>
            </a:fld>
            <a:endParaRPr lang="en-US" altLang="zh-CN"/>
          </a:p>
        </p:txBody>
      </p:sp>
    </p:spTree>
    <p:extLst>
      <p:ext uri="{BB962C8B-B14F-4D97-AF65-F5344CB8AC3E}">
        <p14:creationId xmlns:p14="http://schemas.microsoft.com/office/powerpoint/2010/main" val="2590884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CEA7409-DF35-4500-9191-94C99323B49F}" type="slidenum">
              <a:rPr lang="en-US" altLang="zh-CN" smtClean="0"/>
              <a:pPr>
                <a:defRPr/>
              </a:pPr>
              <a:t>58</a:t>
            </a:fld>
            <a:endParaRPr lang="en-US" altLang="zh-CN"/>
          </a:p>
        </p:txBody>
      </p:sp>
    </p:spTree>
    <p:extLst>
      <p:ext uri="{BB962C8B-B14F-4D97-AF65-F5344CB8AC3E}">
        <p14:creationId xmlns:p14="http://schemas.microsoft.com/office/powerpoint/2010/main" val="3452291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22BABF6-518C-492C-B285-0B6E196B97E7}" type="slidenum">
              <a:rPr lang="zh-CN" altLang="en-US" smtClean="0"/>
              <a:pPr>
                <a:defRPr/>
              </a:pPr>
              <a:t>59</a:t>
            </a:fld>
            <a:endParaRPr lang="en-US" altLang="zh-CN"/>
          </a:p>
        </p:txBody>
      </p:sp>
    </p:spTree>
    <p:extLst>
      <p:ext uri="{BB962C8B-B14F-4D97-AF65-F5344CB8AC3E}">
        <p14:creationId xmlns:p14="http://schemas.microsoft.com/office/powerpoint/2010/main" val="1101651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22BABF6-518C-492C-B285-0B6E196B97E7}" type="slidenum">
              <a:rPr lang="zh-CN" altLang="en-US" smtClean="0"/>
              <a:pPr>
                <a:defRPr/>
              </a:pPr>
              <a:t>60</a:t>
            </a:fld>
            <a:endParaRPr lang="en-US" altLang="zh-CN"/>
          </a:p>
        </p:txBody>
      </p:sp>
    </p:spTree>
    <p:extLst>
      <p:ext uri="{BB962C8B-B14F-4D97-AF65-F5344CB8AC3E}">
        <p14:creationId xmlns:p14="http://schemas.microsoft.com/office/powerpoint/2010/main" val="4111283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1143000" y="685800"/>
            <a:ext cx="4572000" cy="3429000"/>
          </a:xfrm>
          <a:ln/>
        </p:spPr>
      </p:sp>
      <p:sp>
        <p:nvSpPr>
          <p:cNvPr id="59395" name="备注占位符 2"/>
          <p:cNvSpPr>
            <a:spLocks noGrp="1"/>
          </p:cNvSpPr>
          <p:nvPr>
            <p:ph type="body" idx="1"/>
          </p:nvPr>
        </p:nvSpPr>
        <p:spPr>
          <a:noFill/>
          <a:ln/>
        </p:spPr>
        <p:txBody>
          <a:bodyPr/>
          <a:lstStyle/>
          <a:p>
            <a:endParaRPr lang="zh-CN" altLang="en-US" dirty="0">
              <a:ea typeface="宋体" pitchFamily="2" charset="-122"/>
            </a:endParaRPr>
          </a:p>
        </p:txBody>
      </p:sp>
      <p:sp>
        <p:nvSpPr>
          <p:cNvPr id="59396" name="灯片编号占位符 3"/>
          <p:cNvSpPr>
            <a:spLocks noGrp="1"/>
          </p:cNvSpPr>
          <p:nvPr>
            <p:ph type="sldNum" sz="quarter" idx="5"/>
          </p:nvPr>
        </p:nvSpPr>
        <p:spPr>
          <a:noFill/>
        </p:spPr>
        <p:txBody>
          <a:bodyPr/>
          <a:lstStyle/>
          <a:p>
            <a:fld id="{F367CAF2-E08B-4338-8E9B-651FB20A0F4B}" type="slidenum">
              <a:rPr lang="en-US" altLang="zh-CN" smtClean="0">
                <a:ea typeface="宋体" pitchFamily="2" charset="-122"/>
              </a:rPr>
              <a:pPr/>
              <a:t>61</a:t>
            </a:fld>
            <a:endParaRPr lang="en-US" altLang="zh-CN">
              <a:ea typeface="宋体" pitchFamily="2" charset="-122"/>
            </a:endParaRPr>
          </a:p>
        </p:txBody>
      </p:sp>
    </p:spTree>
    <p:extLst>
      <p:ext uri="{BB962C8B-B14F-4D97-AF65-F5344CB8AC3E}">
        <p14:creationId xmlns:p14="http://schemas.microsoft.com/office/powerpoint/2010/main" val="4084999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CEA7409-DF35-4500-9191-94C99323B49F}" type="slidenum">
              <a:rPr lang="en-US" altLang="zh-CN" smtClean="0"/>
              <a:pPr>
                <a:defRPr/>
              </a:pPr>
              <a:t>62</a:t>
            </a:fld>
            <a:endParaRPr lang="en-US" altLang="zh-CN"/>
          </a:p>
        </p:txBody>
      </p:sp>
    </p:spTree>
    <p:extLst>
      <p:ext uri="{BB962C8B-B14F-4D97-AF65-F5344CB8AC3E}">
        <p14:creationId xmlns:p14="http://schemas.microsoft.com/office/powerpoint/2010/main" val="2751533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22BABF6-518C-492C-B285-0B6E196B97E7}" type="slidenum">
              <a:rPr lang="zh-CN" altLang="en-US" smtClean="0"/>
              <a:pPr>
                <a:defRPr/>
              </a:pPr>
              <a:t>63</a:t>
            </a:fld>
            <a:endParaRPr lang="en-US" altLang="zh-CN"/>
          </a:p>
        </p:txBody>
      </p:sp>
    </p:spTree>
    <p:extLst>
      <p:ext uri="{BB962C8B-B14F-4D97-AF65-F5344CB8AC3E}">
        <p14:creationId xmlns:p14="http://schemas.microsoft.com/office/powerpoint/2010/main" val="3347799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22BABF6-518C-492C-B285-0B6E196B97E7}" type="slidenum">
              <a:rPr lang="zh-CN" altLang="en-US" smtClean="0"/>
              <a:pPr>
                <a:defRPr/>
              </a:pPr>
              <a:t>64</a:t>
            </a:fld>
            <a:endParaRPr lang="en-US" altLang="zh-CN"/>
          </a:p>
        </p:txBody>
      </p:sp>
    </p:spTree>
    <p:extLst>
      <p:ext uri="{BB962C8B-B14F-4D97-AF65-F5344CB8AC3E}">
        <p14:creationId xmlns:p14="http://schemas.microsoft.com/office/powerpoint/2010/main" val="2963778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22BABF6-518C-492C-B285-0B6E196B97E7}" type="slidenum">
              <a:rPr lang="zh-CN" altLang="en-US" smtClean="0"/>
              <a:pPr>
                <a:defRPr/>
              </a:pPr>
              <a:t>65</a:t>
            </a:fld>
            <a:endParaRPr lang="en-US" altLang="zh-CN"/>
          </a:p>
        </p:txBody>
      </p:sp>
    </p:spTree>
    <p:extLst>
      <p:ext uri="{BB962C8B-B14F-4D97-AF65-F5344CB8AC3E}">
        <p14:creationId xmlns:p14="http://schemas.microsoft.com/office/powerpoint/2010/main" val="3951270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22BABF6-518C-492C-B285-0B6E196B97E7}" type="slidenum">
              <a:rPr lang="zh-CN" altLang="en-US" smtClean="0"/>
              <a:pPr>
                <a:defRPr/>
              </a:pPr>
              <a:t>66</a:t>
            </a:fld>
            <a:endParaRPr lang="en-US" altLang="zh-CN"/>
          </a:p>
        </p:txBody>
      </p:sp>
    </p:spTree>
    <p:extLst>
      <p:ext uri="{BB962C8B-B14F-4D97-AF65-F5344CB8AC3E}">
        <p14:creationId xmlns:p14="http://schemas.microsoft.com/office/powerpoint/2010/main" val="1145003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22BABF6-518C-492C-B285-0B6E196B97E7}" type="slidenum">
              <a:rPr lang="zh-CN" altLang="en-US" smtClean="0"/>
              <a:pPr>
                <a:defRPr/>
              </a:pPr>
              <a:t>67</a:t>
            </a:fld>
            <a:endParaRPr lang="en-US" altLang="zh-CN"/>
          </a:p>
        </p:txBody>
      </p:sp>
    </p:spTree>
    <p:extLst>
      <p:ext uri="{BB962C8B-B14F-4D97-AF65-F5344CB8AC3E}">
        <p14:creationId xmlns:p14="http://schemas.microsoft.com/office/powerpoint/2010/main" val="30528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22BABF6-518C-492C-B285-0B6E196B97E7}" type="slidenum">
              <a:rPr lang="zh-CN" altLang="en-US" smtClean="0"/>
              <a:pPr>
                <a:defRPr/>
              </a:pPr>
              <a:t>68</a:t>
            </a:fld>
            <a:endParaRPr lang="en-US" altLang="zh-CN"/>
          </a:p>
        </p:txBody>
      </p:sp>
    </p:spTree>
    <p:extLst>
      <p:ext uri="{BB962C8B-B14F-4D97-AF65-F5344CB8AC3E}">
        <p14:creationId xmlns:p14="http://schemas.microsoft.com/office/powerpoint/2010/main" val="35460281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22BABF6-518C-492C-B285-0B6E196B97E7}" type="slidenum">
              <a:rPr lang="zh-CN" altLang="en-US" smtClean="0"/>
              <a:pPr>
                <a:defRPr/>
              </a:pPr>
              <a:t>69</a:t>
            </a:fld>
            <a:endParaRPr lang="en-US" altLang="zh-CN"/>
          </a:p>
        </p:txBody>
      </p:sp>
    </p:spTree>
    <p:extLst>
      <p:ext uri="{BB962C8B-B14F-4D97-AF65-F5344CB8AC3E}">
        <p14:creationId xmlns:p14="http://schemas.microsoft.com/office/powerpoint/2010/main" val="23143708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3CEA7409-DF35-4500-9191-94C99323B49F}" type="slidenum">
              <a:rPr lang="en-US" altLang="zh-CN" smtClean="0"/>
              <a:pPr>
                <a:defRPr/>
              </a:pPr>
              <a:t>70</a:t>
            </a:fld>
            <a:endParaRPr lang="en-US" altLang="zh-CN"/>
          </a:p>
        </p:txBody>
      </p:sp>
    </p:spTree>
    <p:extLst>
      <p:ext uri="{BB962C8B-B14F-4D97-AF65-F5344CB8AC3E}">
        <p14:creationId xmlns:p14="http://schemas.microsoft.com/office/powerpoint/2010/main" val="1744001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p:spPr>
      </p:sp>
      <p:sp>
        <p:nvSpPr>
          <p:cNvPr id="59395" name="备注占位符 2"/>
          <p:cNvSpPr>
            <a:spLocks noGrp="1"/>
          </p:cNvSpPr>
          <p:nvPr>
            <p:ph type="body" idx="1"/>
          </p:nvPr>
        </p:nvSpPr>
        <p:spPr>
          <a:noFill/>
          <a:ln/>
        </p:spPr>
        <p:txBody>
          <a:bodyPr/>
          <a:lstStyle/>
          <a:p>
            <a:endParaRPr lang="zh-CN" altLang="en-US" dirty="0">
              <a:ea typeface="宋体" pitchFamily="2" charset="-122"/>
            </a:endParaRPr>
          </a:p>
        </p:txBody>
      </p:sp>
      <p:sp>
        <p:nvSpPr>
          <p:cNvPr id="59396" name="灯片编号占位符 3"/>
          <p:cNvSpPr>
            <a:spLocks noGrp="1"/>
          </p:cNvSpPr>
          <p:nvPr>
            <p:ph type="sldNum" sz="quarter" idx="5"/>
          </p:nvPr>
        </p:nvSpPr>
        <p:spPr>
          <a:noFill/>
        </p:spPr>
        <p:txBody>
          <a:bodyPr/>
          <a:lstStyle/>
          <a:p>
            <a:fld id="{F367CAF2-E08B-4338-8E9B-651FB20A0F4B}" type="slidenum">
              <a:rPr lang="en-US" altLang="zh-CN" smtClean="0">
                <a:ea typeface="宋体" pitchFamily="2" charset="-122"/>
              </a:rPr>
              <a:pPr/>
              <a:t>76</a:t>
            </a:fld>
            <a:endParaRPr lang="en-US" altLang="zh-CN">
              <a:ea typeface="宋体" pitchFamily="2" charset="-122"/>
            </a:endParaRPr>
          </a:p>
        </p:txBody>
      </p:sp>
    </p:spTree>
    <p:extLst>
      <p:ext uri="{BB962C8B-B14F-4D97-AF65-F5344CB8AC3E}">
        <p14:creationId xmlns:p14="http://schemas.microsoft.com/office/powerpoint/2010/main" val="382022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p:spPr>
      </p:sp>
      <p:sp>
        <p:nvSpPr>
          <p:cNvPr id="59395" name="备注占位符 2"/>
          <p:cNvSpPr>
            <a:spLocks noGrp="1"/>
          </p:cNvSpPr>
          <p:nvPr>
            <p:ph type="body" idx="1"/>
          </p:nvPr>
        </p:nvSpPr>
        <p:spPr>
          <a:noFill/>
          <a:ln/>
        </p:spPr>
        <p:txBody>
          <a:bodyPr/>
          <a:lstStyle/>
          <a:p>
            <a:endParaRPr lang="zh-CN" altLang="en-US" dirty="0">
              <a:ea typeface="宋体" pitchFamily="2" charset="-122"/>
            </a:endParaRPr>
          </a:p>
        </p:txBody>
      </p:sp>
      <p:sp>
        <p:nvSpPr>
          <p:cNvPr id="59396" name="灯片编号占位符 3"/>
          <p:cNvSpPr>
            <a:spLocks noGrp="1"/>
          </p:cNvSpPr>
          <p:nvPr>
            <p:ph type="sldNum" sz="quarter" idx="5"/>
          </p:nvPr>
        </p:nvSpPr>
        <p:spPr>
          <a:noFill/>
        </p:spPr>
        <p:txBody>
          <a:bodyPr/>
          <a:lstStyle/>
          <a:p>
            <a:fld id="{F367CAF2-E08B-4338-8E9B-651FB20A0F4B}" type="slidenum">
              <a:rPr lang="en-US" altLang="zh-CN" smtClean="0">
                <a:ea typeface="宋体" pitchFamily="2" charset="-122"/>
              </a:rPr>
              <a:pPr/>
              <a:t>77</a:t>
            </a:fld>
            <a:endParaRPr lang="en-US" altLang="zh-CN">
              <a:ea typeface="宋体" pitchFamily="2" charset="-122"/>
            </a:endParaRPr>
          </a:p>
        </p:txBody>
      </p:sp>
    </p:spTree>
    <p:extLst>
      <p:ext uri="{BB962C8B-B14F-4D97-AF65-F5344CB8AC3E}">
        <p14:creationId xmlns:p14="http://schemas.microsoft.com/office/powerpoint/2010/main" val="36374457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A13DD7A8-3431-4577-BEE3-0DD109B3B4C9}" type="slidenum">
              <a:rPr lang="zh-CN" altLang="en-US" smtClean="0"/>
              <a:pPr>
                <a:defRPr/>
              </a:pPr>
              <a:t>85</a:t>
            </a:fld>
            <a:endParaRPr lang="zh-CN" altLang="en-US" dirty="0"/>
          </a:p>
        </p:txBody>
      </p:sp>
    </p:spTree>
    <p:extLst>
      <p:ext uri="{BB962C8B-B14F-4D97-AF65-F5344CB8AC3E}">
        <p14:creationId xmlns:p14="http://schemas.microsoft.com/office/powerpoint/2010/main" val="2300791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5B99F9F4-D78B-4793-800F-3CC79DE191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a:extLst>
              <a:ext uri="{FF2B5EF4-FFF2-40B4-BE49-F238E27FC236}">
                <a16:creationId xmlns:a16="http://schemas.microsoft.com/office/drawing/2014/main" id="{80D1AE74-81A9-4315-8F8F-66485E5FCC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a:t>惠勒的学生费曼：大家都说惠勒晚年变得很疯狂，其实他一直都这样。 </a:t>
            </a:r>
          </a:p>
          <a:p>
            <a:pPr eaLnBrk="1" hangingPunct="1"/>
            <a:endParaRPr lang="zh-CN" altLang="en-US"/>
          </a:p>
        </p:txBody>
      </p:sp>
      <p:sp>
        <p:nvSpPr>
          <p:cNvPr id="45060" name="灯片编号占位符 3">
            <a:extLst>
              <a:ext uri="{FF2B5EF4-FFF2-40B4-BE49-F238E27FC236}">
                <a16:creationId xmlns:a16="http://schemas.microsoft.com/office/drawing/2014/main" id="{3874762E-0723-4889-88EF-3ED3CC2DA2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BC895CAD-2790-4716-B39A-F7D65A01291C}" type="slidenum">
              <a:rPr lang="zh-CN" altLang="en-US"/>
              <a:pPr eaLnBrk="1" hangingPunct="1"/>
              <a:t>92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a:extLst>
              <a:ext uri="{FF2B5EF4-FFF2-40B4-BE49-F238E27FC236}">
                <a16:creationId xmlns:a16="http://schemas.microsoft.com/office/drawing/2014/main" id="{B13FD8A2-2443-4F83-9CB9-3E23D50BE5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a:extLst>
              <a:ext uri="{FF2B5EF4-FFF2-40B4-BE49-F238E27FC236}">
                <a16:creationId xmlns:a16="http://schemas.microsoft.com/office/drawing/2014/main" id="{DB88A81D-06C6-47FA-87A7-9E217DF9C0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zh-CN" altLang="en-US">
                <a:solidFill>
                  <a:srgbClr val="FF0000"/>
                </a:solidFill>
                <a:latin typeface="微软雅黑" panose="020B0503020204020204" pitchFamily="34" charset="-122"/>
                <a:ea typeface="微软雅黑" panose="020B0503020204020204" pitchFamily="34" charset="-122"/>
              </a:rPr>
              <a:t>实验的难点是</a:t>
            </a:r>
            <a:r>
              <a:rPr lang="zh-CN" altLang="en-US">
                <a:latin typeface="微软雅黑" panose="020B0503020204020204" pitchFamily="34" charset="-122"/>
                <a:ea typeface="微软雅黑" panose="020B0503020204020204" pitchFamily="34" charset="-122"/>
              </a:rPr>
              <a:t>如何实现量子分束器？</a:t>
            </a:r>
            <a:endParaRPr lang="en-US" altLang="zh-CN">
              <a:latin typeface="微软雅黑" panose="020B0503020204020204" pitchFamily="34" charset="-122"/>
              <a:ea typeface="微软雅黑" panose="020B0503020204020204" pitchFamily="34" charset="-122"/>
            </a:endParaRPr>
          </a:p>
          <a:p>
            <a:r>
              <a:rPr lang="zh-CN" altLang="en-US">
                <a:latin typeface="微软雅黑" panose="020B0503020204020204" pitchFamily="34" charset="-122"/>
                <a:ea typeface="微软雅黑" panose="020B0503020204020204" pitchFamily="34" charset="-122"/>
              </a:rPr>
              <a:t>利用量子信息技术，通过辅助比特后选择实现量子分束器，即有分束器和无分束器的叠加状态。</a:t>
            </a:r>
            <a:endParaRPr lang="en-US" altLang="zh-CN">
              <a:latin typeface="微软雅黑" panose="020B0503020204020204" pitchFamily="34" charset="-122"/>
              <a:ea typeface="微软雅黑" panose="020B0503020204020204" pitchFamily="34" charset="-122"/>
            </a:endParaRPr>
          </a:p>
          <a:p>
            <a:r>
              <a:rPr lang="zh-CN" altLang="en-US">
                <a:latin typeface="微软雅黑" panose="020B0503020204020204" pitchFamily="34" charset="-122"/>
                <a:ea typeface="微软雅黑" panose="020B0503020204020204" pitchFamily="34" charset="-122"/>
              </a:rPr>
              <a:t>把它放入干涉仪中观察到锯齿状的波</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粒叠加状态。</a:t>
            </a:r>
            <a:endParaRPr lang="zh-CN" altLang="en-US" sz="1800">
              <a:ea typeface="黑体" panose="02010609060101010101" pitchFamily="49" charset="-122"/>
            </a:endParaRPr>
          </a:p>
          <a:p>
            <a:r>
              <a:rPr lang="zh-CN" altLang="en-US">
                <a:latin typeface="微软雅黑" panose="020B0503020204020204" pitchFamily="34" charset="-122"/>
                <a:ea typeface="微软雅黑" panose="020B0503020204020204" pitchFamily="34" charset="-122"/>
              </a:rPr>
              <a:t>我们做简单的理论分析，</a:t>
            </a:r>
            <a:r>
              <a:rPr lang="en-US" altLang="zh-CN">
                <a:latin typeface="微软雅黑" panose="020B0503020204020204" pitchFamily="34" charset="-122"/>
                <a:ea typeface="微软雅黑" panose="020B0503020204020204" pitchFamily="34" charset="-122"/>
              </a:rPr>
              <a:t>Psi</a:t>
            </a:r>
            <a:r>
              <a:rPr lang="zh-CN" altLang="en-US">
                <a:latin typeface="微软雅黑" panose="020B0503020204020204" pitchFamily="34" charset="-122"/>
                <a:ea typeface="微软雅黑" panose="020B0503020204020204" pitchFamily="34" charset="-122"/>
              </a:rPr>
              <a:t>是总体波函数，包括波动态和粒子态，</a:t>
            </a:r>
            <a:r>
              <a:rPr lang="en-US" altLang="zh-CN">
                <a:latin typeface="微软雅黑" panose="020B0503020204020204" pitchFamily="34" charset="-122"/>
                <a:ea typeface="微软雅黑" panose="020B0503020204020204" pitchFamily="34" charset="-122"/>
              </a:rPr>
              <a:t>H</a:t>
            </a:r>
            <a:r>
              <a:rPr lang="zh-CN" altLang="en-US">
                <a:latin typeface="微软雅黑" panose="020B0503020204020204" pitchFamily="34" charset="-122"/>
                <a:ea typeface="微软雅黑" panose="020B0503020204020204" pitchFamily="34" charset="-122"/>
              </a:rPr>
              <a:t>和</a:t>
            </a:r>
            <a:r>
              <a:rPr lang="en-US" altLang="zh-CN">
                <a:latin typeface="微软雅黑" panose="020B0503020204020204" pitchFamily="34" charset="-122"/>
                <a:ea typeface="微软雅黑" panose="020B0503020204020204" pitchFamily="34" charset="-122"/>
              </a:rPr>
              <a:t>V</a:t>
            </a:r>
            <a:r>
              <a:rPr lang="zh-CN" altLang="en-US">
                <a:latin typeface="微软雅黑" panose="020B0503020204020204" pitchFamily="34" charset="-122"/>
                <a:ea typeface="微软雅黑" panose="020B0503020204020204" pitchFamily="34" charset="-122"/>
              </a:rPr>
              <a:t>是辅助比特。</a:t>
            </a:r>
            <a:endParaRPr lang="en-US" altLang="zh-CN">
              <a:latin typeface="微软雅黑" panose="020B0503020204020204" pitchFamily="34" charset="-122"/>
              <a:ea typeface="微软雅黑" panose="020B0503020204020204" pitchFamily="34" charset="-122"/>
            </a:endParaRPr>
          </a:p>
          <a:p>
            <a:r>
              <a:rPr lang="zh-CN" altLang="en-US">
                <a:latin typeface="微软雅黑" panose="020B0503020204020204" pitchFamily="34" charset="-122"/>
                <a:ea typeface="微软雅黑" panose="020B0503020204020204" pitchFamily="34" charset="-122"/>
              </a:rPr>
              <a:t>如果我们后选择</a:t>
            </a:r>
            <a:r>
              <a:rPr lang="en-US" altLang="zh-CN">
                <a:latin typeface="微软雅黑" panose="020B0503020204020204" pitchFamily="34" charset="-122"/>
                <a:ea typeface="微软雅黑" panose="020B0503020204020204" pitchFamily="34" charset="-122"/>
              </a:rPr>
              <a:t>H+V</a:t>
            </a:r>
            <a:r>
              <a:rPr lang="zh-CN" altLang="en-US">
                <a:latin typeface="微软雅黑" panose="020B0503020204020204" pitchFamily="34" charset="-122"/>
                <a:ea typeface="微软雅黑" panose="020B0503020204020204" pitchFamily="34" charset="-122"/>
              </a:rPr>
              <a:t>，则得到波和粒子的叠加状态。</a:t>
            </a:r>
            <a:endParaRPr lang="en-US" altLang="zh-CN">
              <a:latin typeface="微软雅黑" panose="020B0503020204020204" pitchFamily="34" charset="-122"/>
              <a:ea typeface="微软雅黑" panose="020B0503020204020204" pitchFamily="34" charset="-122"/>
            </a:endParaRPr>
          </a:p>
          <a:p>
            <a:endParaRPr lang="zh-CN" altLang="en-US"/>
          </a:p>
        </p:txBody>
      </p:sp>
      <p:sp>
        <p:nvSpPr>
          <p:cNvPr id="46084" name="灯片编号占位符 3">
            <a:extLst>
              <a:ext uri="{FF2B5EF4-FFF2-40B4-BE49-F238E27FC236}">
                <a16:creationId xmlns:a16="http://schemas.microsoft.com/office/drawing/2014/main" id="{407C2E39-02F0-4C9D-892C-EBAE41CAAD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2AEEF582-D88A-44C1-AD2A-12488B15C3B1}" type="slidenum">
              <a:rPr lang="en-US" altLang="zh-CN"/>
              <a:pPr eaLnBrk="1" hangingPunct="1"/>
              <a:t>97</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p:cNvSpPr>
            <a:spLocks noGrp="1" noChangeArrowheads="1"/>
          </p:cNvSpPr>
          <p:nvPr>
            <p:ph type="dt" sz="half" idx="10"/>
          </p:nvPr>
        </p:nvSpPr>
        <p:spPr>
          <a:ln/>
        </p:spPr>
        <p:txBody>
          <a:bodyPr/>
          <a:lstStyle>
            <a:lvl1pPr>
              <a:defRPr/>
            </a:lvl1pPr>
          </a:lstStyle>
          <a:p>
            <a:pPr>
              <a:defRPr/>
            </a:pPr>
            <a:fld id="{655C93A3-AC0C-47EC-AF1F-B93A268926BA}" type="datetime1">
              <a:rPr lang="zh-CN" altLang="en-US" smtClean="0"/>
              <a:t>2026/9/15</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58187627-5689-4BFD-ADAC-D01ABFA68E2F}" type="slidenum">
              <a:rPr lang="zh-CN" altLang="en-US"/>
              <a:pPr>
                <a:defRPr/>
              </a:pPr>
              <a:t>‹#›</a:t>
            </a:fld>
            <a:endParaRPr lang="en-US" altLang="zh-CN"/>
          </a:p>
        </p:txBody>
      </p:sp>
    </p:spTree>
    <p:extLst>
      <p:ext uri="{BB962C8B-B14F-4D97-AF65-F5344CB8AC3E}">
        <p14:creationId xmlns:p14="http://schemas.microsoft.com/office/powerpoint/2010/main" val="805203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fld id="{8EA9514B-E4B3-4359-9ABA-93E7EB6B8ACA}" type="datetime1">
              <a:rPr lang="zh-CN" altLang="en-US" smtClean="0"/>
              <a:t>2026/9/15</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A180E83B-D8A4-4A1E-943C-F6F75ED76DF7}" type="slidenum">
              <a:rPr lang="zh-CN" altLang="en-US"/>
              <a:pPr>
                <a:defRPr/>
              </a:pPr>
              <a:t>‹#›</a:t>
            </a:fld>
            <a:endParaRPr lang="en-US" altLang="zh-CN"/>
          </a:p>
        </p:txBody>
      </p:sp>
    </p:spTree>
    <p:extLst>
      <p:ext uri="{BB962C8B-B14F-4D97-AF65-F5344CB8AC3E}">
        <p14:creationId xmlns:p14="http://schemas.microsoft.com/office/powerpoint/2010/main" val="2540449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fld id="{94F1AB1E-2733-4E9E-AB5F-B01646839929}" type="datetime1">
              <a:rPr lang="zh-CN" altLang="en-US" smtClean="0"/>
              <a:t>2026/9/15</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EB94E9D-DF2F-482F-B8EF-589B024F9DA9}" type="slidenum">
              <a:rPr lang="zh-CN" altLang="en-US"/>
              <a:pPr>
                <a:defRPr/>
              </a:pPr>
              <a:t>‹#›</a:t>
            </a:fld>
            <a:endParaRPr lang="en-US" altLang="zh-CN"/>
          </a:p>
        </p:txBody>
      </p:sp>
    </p:spTree>
    <p:extLst>
      <p:ext uri="{BB962C8B-B14F-4D97-AF65-F5344CB8AC3E}">
        <p14:creationId xmlns:p14="http://schemas.microsoft.com/office/powerpoint/2010/main" val="4216500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pPr>
              <a:defRPr/>
            </a:pPr>
            <a:fld id="{C4E2B348-49C8-46A7-A559-840FFA355833}" type="datetime1">
              <a:rPr lang="zh-CN" altLang="en-US" smtClean="0"/>
              <a:t>2026/9/15</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6A099E8D-CCD7-439A-9AEE-2C175C30FA38}" type="slidenum">
              <a:rPr lang="zh-CN" altLang="en-US"/>
              <a:pPr>
                <a:defRPr/>
              </a:pPr>
              <a:t>‹#›</a:t>
            </a:fld>
            <a:endParaRPr lang="en-US" altLang="zh-CN"/>
          </a:p>
        </p:txBody>
      </p:sp>
    </p:spTree>
    <p:extLst>
      <p:ext uri="{BB962C8B-B14F-4D97-AF65-F5344CB8AC3E}">
        <p14:creationId xmlns:p14="http://schemas.microsoft.com/office/powerpoint/2010/main" val="2052688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pPr>
              <a:defRPr/>
            </a:pPr>
            <a:fld id="{A2E9D08F-086F-4B38-B2E9-FDD5FFF3A7F1}" type="datetime1">
              <a:rPr lang="zh-CN" altLang="en-US" smtClean="0"/>
              <a:t>2026/9/15</a:t>
            </a:fld>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CEB45C8A-9A25-4679-82EE-8B95CB86C85B}" type="slidenum">
              <a:rPr lang="zh-CN" altLang="en-US"/>
              <a:pPr>
                <a:defRPr/>
              </a:pPr>
              <a:t>‹#›</a:t>
            </a:fld>
            <a:endParaRPr lang="en-US" altLang="zh-CN"/>
          </a:p>
        </p:txBody>
      </p:sp>
    </p:spTree>
    <p:extLst>
      <p:ext uri="{BB962C8B-B14F-4D97-AF65-F5344CB8AC3E}">
        <p14:creationId xmlns:p14="http://schemas.microsoft.com/office/powerpoint/2010/main" val="2129038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pPr>
              <a:defRPr/>
            </a:pPr>
            <a:fld id="{0486821E-19C8-442E-B913-6BF651D18408}" type="datetime1">
              <a:rPr lang="zh-CN" altLang="en-US" smtClean="0"/>
              <a:t>2026/9/15</a:t>
            </a:fld>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9EC474A5-AB22-4036-B165-316914379ABE}" type="slidenum">
              <a:rPr lang="zh-CN" altLang="en-US"/>
              <a:pPr>
                <a:defRPr/>
              </a:pPr>
              <a:t>‹#›</a:t>
            </a:fld>
            <a:endParaRPr lang="en-US" altLang="zh-CN"/>
          </a:p>
        </p:txBody>
      </p:sp>
    </p:spTree>
    <p:extLst>
      <p:ext uri="{BB962C8B-B14F-4D97-AF65-F5344CB8AC3E}">
        <p14:creationId xmlns:p14="http://schemas.microsoft.com/office/powerpoint/2010/main" val="1027703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EB8C68F-BF66-48D4-848C-438291D34794}" type="datetime1">
              <a:rPr lang="zh-CN" altLang="en-US" smtClean="0"/>
              <a:t>2026/9/15</a:t>
            </a:fld>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3FCA4BF7-748D-464B-BC82-EE3AD06E1631}" type="slidenum">
              <a:rPr lang="zh-CN" altLang="en-US"/>
              <a:pPr>
                <a:defRPr/>
              </a:pPr>
              <a:t>‹#›</a:t>
            </a:fld>
            <a:endParaRPr lang="en-US" altLang="zh-CN"/>
          </a:p>
        </p:txBody>
      </p:sp>
    </p:spTree>
    <p:extLst>
      <p:ext uri="{BB962C8B-B14F-4D97-AF65-F5344CB8AC3E}">
        <p14:creationId xmlns:p14="http://schemas.microsoft.com/office/powerpoint/2010/main" val="3895204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fld id="{F92BF02B-5B61-434F-9131-79355664E3D5}" type="datetime1">
              <a:rPr lang="zh-CN" altLang="en-US" smtClean="0"/>
              <a:t>2026/9/15</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036D55D-188F-4361-BA3E-D7DB88D70489}" type="slidenum">
              <a:rPr lang="zh-CN" altLang="en-US"/>
              <a:pPr>
                <a:defRPr/>
              </a:pPr>
              <a:t>‹#›</a:t>
            </a:fld>
            <a:endParaRPr lang="en-US" altLang="zh-CN"/>
          </a:p>
        </p:txBody>
      </p:sp>
    </p:spTree>
    <p:extLst>
      <p:ext uri="{BB962C8B-B14F-4D97-AF65-F5344CB8AC3E}">
        <p14:creationId xmlns:p14="http://schemas.microsoft.com/office/powerpoint/2010/main" val="2700940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fld id="{3E51AA04-2055-4A91-BC1F-D56D16B31059}" type="datetime1">
              <a:rPr lang="zh-CN" altLang="en-US" smtClean="0"/>
              <a:t>2026/9/15</a:t>
            </a:fld>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FB0962B-C949-4FF6-B5A4-D5E34DEFC5D6}" type="slidenum">
              <a:rPr lang="zh-CN" altLang="en-US"/>
              <a:pPr>
                <a:defRPr/>
              </a:pPr>
              <a:t>‹#›</a:t>
            </a:fld>
            <a:endParaRPr lang="en-US" altLang="zh-CN"/>
          </a:p>
        </p:txBody>
      </p:sp>
    </p:spTree>
    <p:extLst>
      <p:ext uri="{BB962C8B-B14F-4D97-AF65-F5344CB8AC3E}">
        <p14:creationId xmlns:p14="http://schemas.microsoft.com/office/powerpoint/2010/main" val="2164272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fld id="{4F976DB9-6ED4-4884-93F1-751CEFD426F5}" type="datetime1">
              <a:rPr lang="zh-CN" altLang="en-US" smtClean="0"/>
              <a:t>2026/9/15</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D49F15C-C31B-4705-AE35-49AE515ABD94}" type="slidenum">
              <a:rPr lang="zh-CN" altLang="en-US"/>
              <a:pPr>
                <a:defRPr/>
              </a:pPr>
              <a:t>‹#›</a:t>
            </a:fld>
            <a:endParaRPr lang="en-US" altLang="zh-CN"/>
          </a:p>
        </p:txBody>
      </p:sp>
    </p:spTree>
    <p:extLst>
      <p:ext uri="{BB962C8B-B14F-4D97-AF65-F5344CB8AC3E}">
        <p14:creationId xmlns:p14="http://schemas.microsoft.com/office/powerpoint/2010/main" val="1055185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pPr>
              <a:defRPr/>
            </a:pPr>
            <a:fld id="{69AF40E1-A88C-4709-AA69-4DB1DB447246}" type="datetime1">
              <a:rPr lang="zh-CN" altLang="en-US" smtClean="0"/>
              <a:t>2026/9/15</a:t>
            </a:fld>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C56AB61A-74A1-4415-AEE1-B504FF047BEF}" type="slidenum">
              <a:rPr lang="zh-CN" altLang="en-US"/>
              <a:pPr>
                <a:defRPr/>
              </a:pPr>
              <a:t>‹#›</a:t>
            </a:fld>
            <a:endParaRPr lang="en-US" altLang="zh-CN"/>
          </a:p>
        </p:txBody>
      </p:sp>
    </p:spTree>
    <p:extLst>
      <p:ext uri="{BB962C8B-B14F-4D97-AF65-F5344CB8AC3E}">
        <p14:creationId xmlns:p14="http://schemas.microsoft.com/office/powerpoint/2010/main" val="2305640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3"/>
          <p:cNvSpPr>
            <a:spLocks noGrp="1"/>
          </p:cNvSpPr>
          <p:nvPr>
            <p:ph type="dt" sz="half" idx="10"/>
          </p:nvPr>
        </p:nvSpPr>
        <p:spPr/>
        <p:txBody>
          <a:bodyPr/>
          <a:lstStyle>
            <a:lvl1pPr>
              <a:defRPr/>
            </a:lvl1pPr>
          </a:lstStyle>
          <a:p>
            <a:pPr>
              <a:defRPr/>
            </a:pPr>
            <a:fld id="{08E89689-DFA9-462B-8BAC-F30B45C588D7}" type="datetime1">
              <a:rPr lang="zh-CN" altLang="en-US" smtClean="0"/>
              <a:t>2026/9/15</a:t>
            </a:fld>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en-US" altLang="zh-CN"/>
          </a:p>
        </p:txBody>
      </p:sp>
      <p:sp>
        <p:nvSpPr>
          <p:cNvPr id="5" name="灯片编号占位符 5"/>
          <p:cNvSpPr>
            <a:spLocks noGrp="1"/>
          </p:cNvSpPr>
          <p:nvPr>
            <p:ph type="sldNum" sz="quarter" idx="12"/>
          </p:nvPr>
        </p:nvSpPr>
        <p:spPr/>
        <p:txBody>
          <a:bodyPr/>
          <a:lstStyle>
            <a:lvl1pPr>
              <a:defRPr smtClean="0"/>
            </a:lvl1pPr>
          </a:lstStyle>
          <a:p>
            <a:pPr>
              <a:defRPr/>
            </a:pPr>
            <a:fld id="{0FF2CE3F-41ED-46D6-9263-CA17E99637E6}" type="slidenum">
              <a:rPr lang="en-US" altLang="zh-CN"/>
              <a:pPr>
                <a:defRPr/>
              </a:pPr>
              <a:t>‹#›</a:t>
            </a:fld>
            <a:endParaRPr lang="en-US" altLang="zh-CN"/>
          </a:p>
        </p:txBody>
      </p:sp>
    </p:spTree>
    <p:extLst>
      <p:ext uri="{BB962C8B-B14F-4D97-AF65-F5344CB8AC3E}">
        <p14:creationId xmlns:p14="http://schemas.microsoft.com/office/powerpoint/2010/main" val="3096593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63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宋体" charset="-122"/>
              </a:defRPr>
            </a:lvl1pPr>
          </a:lstStyle>
          <a:p>
            <a:pPr>
              <a:defRPr/>
            </a:pPr>
            <a:fld id="{AF4CB117-82D7-428D-9E81-C012E16F9597}" type="datetime1">
              <a:rPr lang="zh-CN" altLang="en-US" smtClean="0"/>
              <a:t>2026/9/15</a:t>
            </a:fld>
            <a:endParaRPr lang="en-US" altLang="zh-CN"/>
          </a:p>
        </p:txBody>
      </p:sp>
      <p:sp>
        <p:nvSpPr>
          <p:cNvPr id="563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宋体" charset="-122"/>
              </a:defRPr>
            </a:lvl1pPr>
          </a:lstStyle>
          <a:p>
            <a:pPr>
              <a:defRPr/>
            </a:pPr>
            <a:endParaRPr lang="en-US" altLang="zh-CN"/>
          </a:p>
        </p:txBody>
      </p:sp>
      <p:sp>
        <p:nvSpPr>
          <p:cNvPr id="563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0C6D86CE-8BA6-4B0E-83F5-2935E1B9251B}"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4299" r:id="rId1"/>
    <p:sldLayoutId id="2147484300" r:id="rId2"/>
    <p:sldLayoutId id="2147484301" r:id="rId3"/>
    <p:sldLayoutId id="2147484302" r:id="rId4"/>
    <p:sldLayoutId id="2147484303" r:id="rId5"/>
    <p:sldLayoutId id="2147484304" r:id="rId6"/>
    <p:sldLayoutId id="2147484305" r:id="rId7"/>
    <p:sldLayoutId id="2147484306" r:id="rId8"/>
    <p:sldLayoutId id="2147484307" r:id="rId9"/>
    <p:sldLayoutId id="2147484308" r:id="rId10"/>
    <p:sldLayoutId id="2147484309" r:id="rId11"/>
    <p:sldLayoutId id="2147484310"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宋体" charset="-122"/>
        </a:defRPr>
      </a:lvl2pPr>
      <a:lvl3pPr algn="ctr" rtl="0" eaLnBrk="0" fontAlgn="base" hangingPunct="0">
        <a:spcBef>
          <a:spcPct val="0"/>
        </a:spcBef>
        <a:spcAft>
          <a:spcPct val="0"/>
        </a:spcAft>
        <a:defRPr sz="4400">
          <a:solidFill>
            <a:schemeClr val="tx2"/>
          </a:solidFill>
          <a:latin typeface="Arial" charset="0"/>
          <a:ea typeface="宋体" charset="-122"/>
        </a:defRPr>
      </a:lvl3pPr>
      <a:lvl4pPr algn="ctr" rtl="0" eaLnBrk="0" fontAlgn="base" hangingPunct="0">
        <a:spcBef>
          <a:spcPct val="0"/>
        </a:spcBef>
        <a:spcAft>
          <a:spcPct val="0"/>
        </a:spcAft>
        <a:defRPr sz="4400">
          <a:solidFill>
            <a:schemeClr val="tx2"/>
          </a:solidFill>
          <a:latin typeface="Arial" charset="0"/>
          <a:ea typeface="宋体" charset="-122"/>
        </a:defRPr>
      </a:lvl4pPr>
      <a:lvl5pPr algn="ctr" rtl="0" eaLnBrk="0" fontAlgn="base" hangingPunct="0">
        <a:spcBef>
          <a:spcPct val="0"/>
        </a:spcBef>
        <a:spcAft>
          <a:spcPct val="0"/>
        </a:spcAft>
        <a:defRPr sz="4400">
          <a:solidFill>
            <a:schemeClr val="tx2"/>
          </a:solidFill>
          <a:latin typeface="Arial" charset="0"/>
          <a:ea typeface="宋体" charset="-122"/>
        </a:defRPr>
      </a:lvl5pPr>
      <a:lvl6pPr marL="457200" algn="ctr" rtl="0" fontAlgn="base">
        <a:spcBef>
          <a:spcPct val="0"/>
        </a:spcBef>
        <a:spcAft>
          <a:spcPct val="0"/>
        </a:spcAft>
        <a:defRPr sz="4400">
          <a:solidFill>
            <a:schemeClr val="tx2"/>
          </a:solidFill>
          <a:latin typeface="Arial" charset="0"/>
          <a:ea typeface="宋体" charset="-122"/>
        </a:defRPr>
      </a:lvl6pPr>
      <a:lvl7pPr marL="914400" algn="ctr" rtl="0" fontAlgn="base">
        <a:spcBef>
          <a:spcPct val="0"/>
        </a:spcBef>
        <a:spcAft>
          <a:spcPct val="0"/>
        </a:spcAft>
        <a:defRPr sz="4400">
          <a:solidFill>
            <a:schemeClr val="tx2"/>
          </a:solidFill>
          <a:latin typeface="Arial" charset="0"/>
          <a:ea typeface="宋体" charset="-122"/>
        </a:defRPr>
      </a:lvl7pPr>
      <a:lvl8pPr marL="1371600" algn="ctr" rtl="0" fontAlgn="base">
        <a:spcBef>
          <a:spcPct val="0"/>
        </a:spcBef>
        <a:spcAft>
          <a:spcPct val="0"/>
        </a:spcAft>
        <a:defRPr sz="4400">
          <a:solidFill>
            <a:schemeClr val="tx2"/>
          </a:solidFill>
          <a:latin typeface="Arial" charset="0"/>
          <a:ea typeface="宋体" charset="-122"/>
        </a:defRPr>
      </a:lvl8pPr>
      <a:lvl9pPr marL="1828800" algn="ctr" rtl="0" fontAlgn="base">
        <a:spcBef>
          <a:spcPct val="0"/>
        </a:spcBef>
        <a:spcAft>
          <a:spcPct val="0"/>
        </a:spcAft>
        <a:defRPr sz="4400">
          <a:solidFill>
            <a:schemeClr val="tx2"/>
          </a:solidFill>
          <a:latin typeface="Arial" charset="0"/>
          <a:ea typeface="宋体"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5" Type="http://schemas.openxmlformats.org/officeDocument/2006/relationships/image" Target="../media/image68.emf"/><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png"/><Relationship Id="rId4" Type="http://schemas.openxmlformats.org/officeDocument/2006/relationships/image" Target="../media/image81.jpeg"/></Relationships>
</file>

<file path=ppt/slides/_rels/slide46.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png"/><Relationship Id="rId4" Type="http://schemas.openxmlformats.org/officeDocument/2006/relationships/image" Target="../media/image81.jpeg"/></Relationships>
</file>

<file path=ppt/slides/_rels/slide4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2.xml"/><Relationship Id="rId4" Type="http://schemas.openxmlformats.org/officeDocument/2006/relationships/image" Target="../media/image8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5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5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5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5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1.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550.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540.png"/><Relationship Id="rId5" Type="http://schemas.openxmlformats.org/officeDocument/2006/relationships/image" Target="../media/image53.png"/><Relationship Id="rId4" Type="http://schemas.openxmlformats.org/officeDocument/2006/relationships/image" Target="../media/image103.png"/></Relationships>
</file>

<file path=ppt/slides/_rels/slide60.xml.rels><?xml version="1.0" encoding="UTF-8" standalone="yes"?>
<Relationships xmlns="http://schemas.openxmlformats.org/package/2006/relationships"><Relationship Id="rId3" Type="http://schemas.openxmlformats.org/officeDocument/2006/relationships/image" Target="../media/image560.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04.png"/></Relationships>
</file>

<file path=ppt/slides/_rels/slide61.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notesSlide" Target="../notesSlides/notesSlide19.xml"/><Relationship Id="rId7" Type="http://schemas.openxmlformats.org/officeDocument/2006/relationships/image" Target="../media/image700.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06.png"/><Relationship Id="rId4" Type="http://schemas.openxmlformats.org/officeDocument/2006/relationships/image" Target="../media/image105.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10.png"/><Relationship Id="rId4" Type="http://schemas.openxmlformats.org/officeDocument/2006/relationships/image" Target="../media/image109.png"/></Relationships>
</file>

<file path=ppt/slides/_rels/slide6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113.png"/><Relationship Id="rId4" Type="http://schemas.openxmlformats.org/officeDocument/2006/relationships/image" Target="../media/image112.png"/></Relationships>
</file>

<file path=ppt/slides/_rels/slide65.xml.rels><?xml version="1.0" encoding="UTF-8" standalone="yes"?>
<Relationships xmlns="http://schemas.openxmlformats.org/package/2006/relationships"><Relationship Id="rId3" Type="http://schemas.openxmlformats.org/officeDocument/2006/relationships/image" Target="../media/image114.png"/><Relationship Id="rId7" Type="http://schemas.openxmlformats.org/officeDocument/2006/relationships/image" Target="../media/image118.jpe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6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117.png"/><Relationship Id="rId4" Type="http://schemas.openxmlformats.org/officeDocument/2006/relationships/image" Target="../media/image120.png"/></Relationships>
</file>

<file path=ppt/slides/_rels/slide6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123.png"/><Relationship Id="rId4" Type="http://schemas.openxmlformats.org/officeDocument/2006/relationships/image" Target="../media/image122.png"/></Relationships>
</file>

<file path=ppt/slides/_rels/slide6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6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131.png"/><Relationship Id="rId5" Type="http://schemas.openxmlformats.org/officeDocument/2006/relationships/image" Target="../media/image130.jpeg"/><Relationship Id="rId4" Type="http://schemas.openxmlformats.org/officeDocument/2006/relationships/image" Target="../media/image129.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12.xml"/><Relationship Id="rId5" Type="http://schemas.openxmlformats.org/officeDocument/2006/relationships/image" Target="../media/image136.jpeg"/><Relationship Id="rId4" Type="http://schemas.openxmlformats.org/officeDocument/2006/relationships/image" Target="../media/image135.gif"/></Relationships>
</file>

<file path=ppt/slides/_rels/slide73.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5.gif"/><Relationship Id="rId1" Type="http://schemas.openxmlformats.org/officeDocument/2006/relationships/slideLayout" Target="../slideLayouts/slideLayout12.xml"/><Relationship Id="rId4" Type="http://schemas.openxmlformats.org/officeDocument/2006/relationships/image" Target="../media/image138.png"/></Relationships>
</file>

<file path=ppt/slides/_rels/slide7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12.xml"/><Relationship Id="rId4" Type="http://schemas.openxmlformats.org/officeDocument/2006/relationships/image" Target="../media/image141.png"/></Relationships>
</file>

<file path=ppt/slides/_rels/slide7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12.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9.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notesSlide" Target="../notesSlides/notesSlide29.xml"/></Relationships>
</file>

<file path=ppt/slides/_rels/slide7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52.png"/><Relationship Id="rId4" Type="http://schemas.openxmlformats.org/officeDocument/2006/relationships/image" Target="../media/image151.png"/></Relationships>
</file>

<file path=ppt/slides/_rels/slide78.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image" Target="../media/image155.png"/><Relationship Id="rId1" Type="http://schemas.openxmlformats.org/officeDocument/2006/relationships/slideLayout" Target="../slideLayouts/slideLayout12.xml"/><Relationship Id="rId4" Type="http://schemas.openxmlformats.org/officeDocument/2006/relationships/image" Target="../media/image157.png"/></Relationships>
</file>

<file path=ppt/slides/_rels/slide8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81.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12.xml"/><Relationship Id="rId5" Type="http://schemas.openxmlformats.org/officeDocument/2006/relationships/image" Target="../media/image164.png"/><Relationship Id="rId4" Type="http://schemas.openxmlformats.org/officeDocument/2006/relationships/image" Target="../media/image16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image" Target="../media/image170.jpeg"/><Relationship Id="rId3" Type="http://schemas.openxmlformats.org/officeDocument/2006/relationships/image" Target="../media/image165.png"/><Relationship Id="rId7" Type="http://schemas.openxmlformats.org/officeDocument/2006/relationships/image" Target="../media/image169.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166.png"/></Relationships>
</file>

<file path=ppt/slides/_rels/slide86.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image" Target="../media/image172.png"/><Relationship Id="rId7" Type="http://schemas.openxmlformats.org/officeDocument/2006/relationships/image" Target="../media/image176.png"/><Relationship Id="rId2" Type="http://schemas.openxmlformats.org/officeDocument/2006/relationships/image" Target="../media/image171.jpeg"/><Relationship Id="rId1" Type="http://schemas.openxmlformats.org/officeDocument/2006/relationships/slideLayout" Target="../slideLayouts/slideLayout2.xml"/><Relationship Id="rId6" Type="http://schemas.openxmlformats.org/officeDocument/2006/relationships/image" Target="../media/image175.jpeg"/><Relationship Id="rId5" Type="http://schemas.openxmlformats.org/officeDocument/2006/relationships/image" Target="../media/image174.jpeg"/><Relationship Id="rId10" Type="http://schemas.openxmlformats.org/officeDocument/2006/relationships/image" Target="../media/image179.png"/><Relationship Id="rId4" Type="http://schemas.openxmlformats.org/officeDocument/2006/relationships/image" Target="../media/image173.png"/><Relationship Id="rId9" Type="http://schemas.openxmlformats.org/officeDocument/2006/relationships/image" Target="../media/image178.png"/></Relationships>
</file>

<file path=ppt/slides/_rels/slide87.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image" Target="../media/image188.jpeg"/><Relationship Id="rId13" Type="http://schemas.openxmlformats.org/officeDocument/2006/relationships/image" Target="../media/image193.jpeg"/><Relationship Id="rId3" Type="http://schemas.openxmlformats.org/officeDocument/2006/relationships/image" Target="../media/image183.jpeg"/><Relationship Id="rId7" Type="http://schemas.openxmlformats.org/officeDocument/2006/relationships/image" Target="../media/image187.png"/><Relationship Id="rId12" Type="http://schemas.openxmlformats.org/officeDocument/2006/relationships/image" Target="../media/image192.png"/><Relationship Id="rId2" Type="http://schemas.openxmlformats.org/officeDocument/2006/relationships/image" Target="../media/image182.jpeg"/><Relationship Id="rId1" Type="http://schemas.openxmlformats.org/officeDocument/2006/relationships/slideLayout" Target="../slideLayouts/slideLayout2.xml"/><Relationship Id="rId6" Type="http://schemas.openxmlformats.org/officeDocument/2006/relationships/image" Target="../media/image186.png"/><Relationship Id="rId11" Type="http://schemas.openxmlformats.org/officeDocument/2006/relationships/image" Target="../media/image191.png"/><Relationship Id="rId5" Type="http://schemas.openxmlformats.org/officeDocument/2006/relationships/image" Target="../media/image185.jpeg"/><Relationship Id="rId10" Type="http://schemas.openxmlformats.org/officeDocument/2006/relationships/image" Target="../media/image190.png"/><Relationship Id="rId4" Type="http://schemas.openxmlformats.org/officeDocument/2006/relationships/image" Target="../media/image184.jpeg"/><Relationship Id="rId9" Type="http://schemas.openxmlformats.org/officeDocument/2006/relationships/image" Target="../media/image189.jpeg"/></Relationships>
</file>

<file path=ppt/slides/_rels/slide90.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96.emf"/><Relationship Id="rId5" Type="http://schemas.openxmlformats.org/officeDocument/2006/relationships/oleObject" Target="../embeddings/oleObject1.bin"/><Relationship Id="rId4" Type="http://schemas.openxmlformats.org/officeDocument/2006/relationships/image" Target="../media/image194.png"/></Relationships>
</file>

<file path=ppt/slides/_rels/slide93.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wmf"/><Relationship Id="rId1" Type="http://schemas.openxmlformats.org/officeDocument/2006/relationships/slideLayout" Target="../slideLayouts/slideLayout2.xml"/><Relationship Id="rId6" Type="http://schemas.openxmlformats.org/officeDocument/2006/relationships/image" Target="../media/image203.png"/><Relationship Id="rId5" Type="http://schemas.openxmlformats.org/officeDocument/2006/relationships/image" Target="../media/image202.wmf"/><Relationship Id="rId4" Type="http://schemas.openxmlformats.org/officeDocument/2006/relationships/image" Target="../media/image201.wmf"/></Relationships>
</file>

<file path=ppt/slides/_rels/slide96.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notesSlide" Target="../notesSlides/notesSlide33.xml"/><Relationship Id="rId7" Type="http://schemas.openxmlformats.org/officeDocument/2006/relationships/image" Target="../media/image207.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67.png"/><Relationship Id="rId5" Type="http://schemas.openxmlformats.org/officeDocument/2006/relationships/image" Target="../media/image206.png"/><Relationship Id="rId4" Type="http://schemas.openxmlformats.org/officeDocument/2006/relationships/image" Target="../media/image205.png"/><Relationship Id="rId9" Type="http://schemas.openxmlformats.org/officeDocument/2006/relationships/image" Target="../media/image209.png"/></Relationships>
</file>

<file path=ppt/slides/_rels/slide98.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12.wmf"/><Relationship Id="rId2" Type="http://schemas.openxmlformats.org/officeDocument/2006/relationships/image" Target="../media/image211.wmf"/><Relationship Id="rId1" Type="http://schemas.openxmlformats.org/officeDocument/2006/relationships/slideLayout" Target="../slideLayouts/slideLayout2.xml"/><Relationship Id="rId4" Type="http://schemas.openxmlformats.org/officeDocument/2006/relationships/image" Target="../media/image213.wmf"/></Relationships>
</file>

<file path=ppt/slides/_rels/slide100.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 Id="rId4" Type="http://schemas.openxmlformats.org/officeDocument/2006/relationships/image" Target="../media/image217.png"/></Relationships>
</file>

<file path=ppt/slides/_rels/slide102.xml.rels><?xml version="1.0" encoding="UTF-8" standalone="yes"?>
<Relationships xmlns="http://schemas.openxmlformats.org/package/2006/relationships"><Relationship Id="rId8" Type="http://schemas.openxmlformats.org/officeDocument/2006/relationships/image" Target="../media/image224.png"/><Relationship Id="rId13" Type="http://schemas.openxmlformats.org/officeDocument/2006/relationships/image" Target="../media/image229.png"/><Relationship Id="rId3" Type="http://schemas.openxmlformats.org/officeDocument/2006/relationships/image" Target="../media/image219.png"/><Relationship Id="rId7" Type="http://schemas.openxmlformats.org/officeDocument/2006/relationships/image" Target="../media/image223.png"/><Relationship Id="rId12" Type="http://schemas.openxmlformats.org/officeDocument/2006/relationships/image" Target="../media/image228.png"/><Relationship Id="rId2" Type="http://schemas.openxmlformats.org/officeDocument/2006/relationships/image" Target="../media/image218.png"/><Relationship Id="rId16" Type="http://schemas.openxmlformats.org/officeDocument/2006/relationships/image" Target="../media/image232.png"/><Relationship Id="rId1" Type="http://schemas.openxmlformats.org/officeDocument/2006/relationships/slideLayout" Target="../slideLayouts/slideLayout2.xml"/><Relationship Id="rId6" Type="http://schemas.openxmlformats.org/officeDocument/2006/relationships/image" Target="../media/image222.png"/><Relationship Id="rId11" Type="http://schemas.openxmlformats.org/officeDocument/2006/relationships/image" Target="../media/image227.png"/><Relationship Id="rId5" Type="http://schemas.openxmlformats.org/officeDocument/2006/relationships/image" Target="../media/image221.png"/><Relationship Id="rId15" Type="http://schemas.openxmlformats.org/officeDocument/2006/relationships/image" Target="../media/image231.png"/><Relationship Id="rId10" Type="http://schemas.openxmlformats.org/officeDocument/2006/relationships/image" Target="../media/image226.png"/><Relationship Id="rId4" Type="http://schemas.openxmlformats.org/officeDocument/2006/relationships/image" Target="../media/image220.png"/><Relationship Id="rId9" Type="http://schemas.openxmlformats.org/officeDocument/2006/relationships/image" Target="../media/image225.png"/><Relationship Id="rId14" Type="http://schemas.openxmlformats.org/officeDocument/2006/relationships/image" Target="../media/image230.png"/></Relationships>
</file>

<file path=ppt/slides/_rels/slide103.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xml"/><Relationship Id="rId4" Type="http://schemas.openxmlformats.org/officeDocument/2006/relationships/image" Target="../media/image23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8"/>
          <p:cNvSpPr>
            <a:spLocks noChangeArrowheads="1"/>
          </p:cNvSpPr>
          <p:nvPr/>
        </p:nvSpPr>
        <p:spPr bwMode="auto">
          <a:xfrm>
            <a:off x="987756" y="4149080"/>
            <a:ext cx="7346215"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spcBef>
                <a:spcPct val="50000"/>
              </a:spcBef>
              <a:buClr>
                <a:schemeClr val="accent1"/>
              </a:buClr>
              <a:buSzPct val="65000"/>
              <a:buFont typeface="Wingdings" pitchFamily="2" charset="2"/>
              <a:buNone/>
            </a:pPr>
            <a:r>
              <a:rPr lang="zh-CN" altLang="en-US" sz="3200" dirty="0">
                <a:solidFill>
                  <a:srgbClr val="0000CC"/>
                </a:solidFill>
                <a:latin typeface="微软雅黑" pitchFamily="34" charset="-122"/>
                <a:ea typeface="微软雅黑" pitchFamily="34" charset="-122"/>
              </a:rPr>
              <a:t>李传锋</a:t>
            </a:r>
            <a:endParaRPr lang="en-US" altLang="zh-CN" sz="3200" dirty="0">
              <a:solidFill>
                <a:srgbClr val="0000CC"/>
              </a:solidFill>
              <a:latin typeface="微软雅黑" pitchFamily="34" charset="-122"/>
              <a:ea typeface="微软雅黑" pitchFamily="34" charset="-122"/>
            </a:endParaRPr>
          </a:p>
          <a:p>
            <a:pPr algn="ctr" eaLnBrk="1" hangingPunct="1">
              <a:spcBef>
                <a:spcPct val="50000"/>
              </a:spcBef>
              <a:buClr>
                <a:schemeClr val="accent1"/>
              </a:buClr>
              <a:buSzPct val="65000"/>
              <a:buFont typeface="Wingdings" pitchFamily="2" charset="2"/>
              <a:buNone/>
            </a:pPr>
            <a:r>
              <a:rPr lang="zh-CN" altLang="en-US" sz="2800" dirty="0">
                <a:latin typeface="微软雅黑" pitchFamily="34" charset="-122"/>
                <a:ea typeface="微软雅黑" pitchFamily="34" charset="-122"/>
              </a:rPr>
              <a:t>中国科学技术大学</a:t>
            </a:r>
            <a:endParaRPr lang="en-US" altLang="zh-CN" sz="2800" dirty="0">
              <a:latin typeface="微软雅黑" pitchFamily="34" charset="-122"/>
              <a:ea typeface="微软雅黑" pitchFamily="34" charset="-122"/>
            </a:endParaRPr>
          </a:p>
          <a:p>
            <a:pPr algn="ctr" eaLnBrk="1" hangingPunct="1">
              <a:spcBef>
                <a:spcPct val="50000"/>
              </a:spcBef>
              <a:buClr>
                <a:schemeClr val="accent1"/>
              </a:buClr>
              <a:buSzPct val="65000"/>
              <a:buFont typeface="Wingdings" pitchFamily="2" charset="2"/>
              <a:buNone/>
            </a:pPr>
            <a:r>
              <a:rPr lang="en-US" altLang="zh-CN" sz="2400" dirty="0">
                <a:latin typeface="微软雅黑" pitchFamily="34" charset="-122"/>
                <a:ea typeface="微软雅黑" pitchFamily="34" charset="-122"/>
              </a:rPr>
              <a:t>2026</a:t>
            </a:r>
            <a:r>
              <a:rPr lang="zh-CN" altLang="en-US" sz="2400" dirty="0">
                <a:latin typeface="微软雅黑" pitchFamily="34" charset="-122"/>
                <a:ea typeface="微软雅黑" pitchFamily="34" charset="-122"/>
              </a:rPr>
              <a:t>年</a:t>
            </a:r>
            <a:r>
              <a:rPr lang="en-US" altLang="zh-CN" sz="2400" dirty="0">
                <a:latin typeface="微软雅黑" pitchFamily="34" charset="-122"/>
                <a:ea typeface="微软雅黑" pitchFamily="34" charset="-122"/>
              </a:rPr>
              <a:t>9</a:t>
            </a:r>
            <a:r>
              <a:rPr lang="zh-CN" altLang="en-US" sz="2400" dirty="0">
                <a:latin typeface="微软雅黑" pitchFamily="34" charset="-122"/>
                <a:ea typeface="微软雅黑" pitchFamily="34" charset="-122"/>
              </a:rPr>
              <a:t>月</a:t>
            </a:r>
            <a:endParaRPr lang="en-US" altLang="zh-CN" sz="2400" dirty="0">
              <a:latin typeface="微软雅黑" pitchFamily="34" charset="-122"/>
              <a:ea typeface="微软雅黑" pitchFamily="34" charset="-122"/>
            </a:endParaRPr>
          </a:p>
        </p:txBody>
      </p:sp>
      <p:sp>
        <p:nvSpPr>
          <p:cNvPr id="4100" name="Rectangle 2"/>
          <p:cNvSpPr>
            <a:spLocks noGrp="1" noChangeArrowheads="1"/>
          </p:cNvSpPr>
          <p:nvPr>
            <p:ph type="ctrTitle"/>
          </p:nvPr>
        </p:nvSpPr>
        <p:spPr>
          <a:xfrm>
            <a:off x="547915" y="1690893"/>
            <a:ext cx="7976731" cy="1735138"/>
          </a:xfrm>
        </p:spPr>
        <p:txBody>
          <a:bodyPr/>
          <a:lstStyle/>
          <a:p>
            <a:pPr eaLnBrk="1" hangingPunct="1">
              <a:lnSpc>
                <a:spcPts val="6500"/>
              </a:lnSpc>
            </a:pPr>
            <a:r>
              <a:rPr lang="zh-CN" altLang="en-US" sz="4800" dirty="0">
                <a:latin typeface="微软雅黑" pitchFamily="34" charset="-122"/>
                <a:ea typeface="微软雅黑" pitchFamily="34" charset="-122"/>
              </a:rPr>
              <a:t>量子网络的实验研究</a:t>
            </a:r>
          </a:p>
        </p:txBody>
      </p:sp>
      <p:cxnSp>
        <p:nvCxnSpPr>
          <p:cNvPr id="6" name="直接连接符 5"/>
          <p:cNvCxnSpPr/>
          <p:nvPr/>
        </p:nvCxnSpPr>
        <p:spPr>
          <a:xfrm>
            <a:off x="428596" y="135729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50399C58-8815-4D83-82E1-4C2AC9E72ED1}"/>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84EF6D4C-EA0C-403B-B829-D9DA638700FC}"/>
              </a:ext>
            </a:extLst>
          </p:cNvPr>
          <p:cNvSpPr txBox="1"/>
          <p:nvPr/>
        </p:nvSpPr>
        <p:spPr>
          <a:xfrm>
            <a:off x="1295350" y="1988840"/>
            <a:ext cx="7165081" cy="2898422"/>
          </a:xfrm>
          <a:prstGeom prst="rect">
            <a:avLst/>
          </a:prstGeom>
          <a:noFill/>
        </p:spPr>
        <p:txBody>
          <a:bodyPr wrap="square" rtlCol="0">
            <a:spAutoFit/>
          </a:bodyPr>
          <a:lstStyle/>
          <a:p>
            <a:pPr>
              <a:lnSpc>
                <a:spcPct val="200000"/>
              </a:lnSpc>
            </a:pPr>
            <a:r>
              <a:rPr lang="en-US" altLang="zh-CN" sz="3200" dirty="0">
                <a:latin typeface="微软雅黑" panose="020B0503020204020204" pitchFamily="34" charset="-122"/>
                <a:ea typeface="微软雅黑" panose="020B0503020204020204" pitchFamily="34" charset="-122"/>
              </a:rPr>
              <a:t>1. </a:t>
            </a:r>
            <a:r>
              <a:rPr lang="zh-CN" altLang="en-US" sz="3200" dirty="0">
                <a:latin typeface="微软雅黑" panose="020B0503020204020204" pitchFamily="34" charset="-122"/>
                <a:ea typeface="微软雅黑" panose="020B0503020204020204" pitchFamily="34" charset="-122"/>
              </a:rPr>
              <a:t>把</a:t>
            </a:r>
            <a:r>
              <a:rPr lang="zh-CN" altLang="en-US" sz="3200" dirty="0">
                <a:latin typeface="微软雅黑" panose="020B0503020204020204" pitchFamily="34" charset="-122"/>
                <a:ea typeface="微软雅黑" panose="020B0503020204020204" pitchFamily="34" charset="-122"/>
                <a:cs typeface="Times New Roman" panose="02020603050405020304" pitchFamily="18" charset="0"/>
              </a:rPr>
              <a:t>论文稳定到</a:t>
            </a:r>
            <a:r>
              <a:rPr lang="en-US" altLang="zh-CN" sz="3200" dirty="0">
                <a:latin typeface="微软雅黑" panose="020B0503020204020204" pitchFamily="34" charset="-122"/>
                <a:ea typeface="微软雅黑" panose="020B0503020204020204" pitchFamily="34" charset="-122"/>
                <a:cs typeface="Times New Roman" panose="02020603050405020304" pitchFamily="18" charset="0"/>
              </a:rPr>
              <a:t>Nature</a:t>
            </a:r>
            <a:r>
              <a:rPr lang="zh-CN" altLang="en-US" sz="3200" dirty="0">
                <a:latin typeface="微软雅黑" panose="020B0503020204020204" pitchFamily="34" charset="-122"/>
                <a:ea typeface="微软雅黑" panose="020B0503020204020204" pitchFamily="34" charset="-122"/>
                <a:cs typeface="Times New Roman" panose="02020603050405020304" pitchFamily="18" charset="0"/>
              </a:rPr>
              <a:t>大子刊水平</a:t>
            </a:r>
            <a:endParaRPr lang="en-US" altLang="zh-CN" sz="32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200000"/>
              </a:lnSpc>
            </a:pPr>
            <a:r>
              <a:rPr lang="en-US" altLang="zh-CN" sz="3200" dirty="0">
                <a:latin typeface="微软雅黑" panose="020B0503020204020204" pitchFamily="34" charset="-122"/>
                <a:ea typeface="微软雅黑" panose="020B0503020204020204" pitchFamily="34" charset="-122"/>
              </a:rPr>
              <a:t>2. </a:t>
            </a:r>
            <a:r>
              <a:rPr lang="zh-CN" altLang="en-US" sz="3200" dirty="0">
                <a:latin typeface="微软雅黑" panose="020B0503020204020204" pitchFamily="34" charset="-122"/>
                <a:ea typeface="微软雅黑" panose="020B0503020204020204" pitchFamily="34" charset="-122"/>
              </a:rPr>
              <a:t>量子网络实验研究</a:t>
            </a:r>
            <a:endParaRPr lang="en-US" altLang="zh-CN" sz="3200" dirty="0">
              <a:latin typeface="微软雅黑" panose="020B0503020204020204" pitchFamily="34" charset="-122"/>
              <a:ea typeface="微软雅黑" panose="020B0503020204020204" pitchFamily="34" charset="-122"/>
            </a:endParaRPr>
          </a:p>
          <a:p>
            <a:pPr>
              <a:lnSpc>
                <a:spcPct val="200000"/>
              </a:lnSpc>
            </a:pPr>
            <a:r>
              <a:rPr lang="en-US" altLang="zh-CN" sz="3200" dirty="0">
                <a:latin typeface="微软雅黑" panose="020B0503020204020204" pitchFamily="34" charset="-122"/>
                <a:ea typeface="微软雅黑" panose="020B0503020204020204" pitchFamily="34" charset="-122"/>
              </a:rPr>
              <a:t>3.</a:t>
            </a:r>
            <a:r>
              <a:rPr lang="zh-CN" altLang="en-US" sz="3200" dirty="0">
                <a:latin typeface="微软雅黑" panose="020B0503020204020204" pitchFamily="34" charset="-122"/>
                <a:ea typeface="微软雅黑" panose="020B0503020204020204" pitchFamily="34" charset="-122"/>
              </a:rPr>
              <a:t> 光是什么</a:t>
            </a:r>
          </a:p>
        </p:txBody>
      </p:sp>
      <p:sp>
        <p:nvSpPr>
          <p:cNvPr id="10" name="灯片编号占位符 2">
            <a:extLst>
              <a:ext uri="{FF2B5EF4-FFF2-40B4-BE49-F238E27FC236}">
                <a16:creationId xmlns:a16="http://schemas.microsoft.com/office/drawing/2014/main" id="{BC559ED6-A611-4192-8FD0-80966EC1D552}"/>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430032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50399C58-8815-4D83-82E1-4C2AC9E72ED1}"/>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84EF6D4C-EA0C-403B-B829-D9DA638700FC}"/>
              </a:ext>
            </a:extLst>
          </p:cNvPr>
          <p:cNvSpPr txBox="1"/>
          <p:nvPr/>
        </p:nvSpPr>
        <p:spPr>
          <a:xfrm>
            <a:off x="1295350" y="1988840"/>
            <a:ext cx="7165081" cy="2898422"/>
          </a:xfrm>
          <a:prstGeom prst="rect">
            <a:avLst/>
          </a:prstGeom>
          <a:noFill/>
        </p:spPr>
        <p:txBody>
          <a:bodyPr wrap="square" rtlCol="0">
            <a:spAutoFit/>
          </a:bodyPr>
          <a:lstStyle/>
          <a:p>
            <a:pPr>
              <a:lnSpc>
                <a:spcPct val="200000"/>
              </a:lnSpc>
            </a:pPr>
            <a:r>
              <a:rPr lang="en-US" altLang="zh-CN" sz="3200" dirty="0">
                <a:latin typeface="微软雅黑" panose="020B0503020204020204" pitchFamily="34" charset="-122"/>
                <a:ea typeface="微软雅黑" panose="020B0503020204020204" pitchFamily="34" charset="-122"/>
              </a:rPr>
              <a:t>1. </a:t>
            </a:r>
            <a:r>
              <a:rPr lang="zh-CN" altLang="en-US" sz="3200" dirty="0">
                <a:latin typeface="微软雅黑" panose="020B0503020204020204" pitchFamily="34" charset="-122"/>
                <a:ea typeface="微软雅黑" panose="020B0503020204020204" pitchFamily="34" charset="-122"/>
              </a:rPr>
              <a:t>把</a:t>
            </a:r>
            <a:r>
              <a:rPr lang="zh-CN" altLang="en-US" sz="3200" dirty="0">
                <a:latin typeface="微软雅黑" panose="020B0503020204020204" pitchFamily="34" charset="-122"/>
                <a:ea typeface="微软雅黑" panose="020B0503020204020204" pitchFamily="34" charset="-122"/>
                <a:cs typeface="Times New Roman" panose="02020603050405020304" pitchFamily="18" charset="0"/>
              </a:rPr>
              <a:t>论文稳定到</a:t>
            </a:r>
            <a:r>
              <a:rPr lang="en-US" altLang="zh-CN" sz="3200" dirty="0">
                <a:latin typeface="微软雅黑" panose="020B0503020204020204" pitchFamily="34" charset="-122"/>
                <a:ea typeface="微软雅黑" panose="020B0503020204020204" pitchFamily="34" charset="-122"/>
                <a:cs typeface="Times New Roman" panose="02020603050405020304" pitchFamily="18" charset="0"/>
              </a:rPr>
              <a:t>Nature</a:t>
            </a:r>
            <a:r>
              <a:rPr lang="zh-CN" altLang="en-US" sz="3200" dirty="0">
                <a:latin typeface="微软雅黑" panose="020B0503020204020204" pitchFamily="34" charset="-122"/>
                <a:ea typeface="微软雅黑" panose="020B0503020204020204" pitchFamily="34" charset="-122"/>
                <a:cs typeface="Times New Roman" panose="02020603050405020304" pitchFamily="18" charset="0"/>
              </a:rPr>
              <a:t>大子刊水平</a:t>
            </a:r>
            <a:endParaRPr lang="en-US" altLang="zh-CN" sz="32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200000"/>
              </a:lnSpc>
            </a:pPr>
            <a:r>
              <a:rPr lang="en-US" altLang="zh-CN" sz="3200" dirty="0">
                <a:solidFill>
                  <a:schemeClr val="bg1">
                    <a:lumMod val="85000"/>
                  </a:schemeClr>
                </a:solidFill>
                <a:latin typeface="微软雅黑" panose="020B0503020204020204" pitchFamily="34" charset="-122"/>
                <a:ea typeface="微软雅黑" panose="020B0503020204020204" pitchFamily="34" charset="-122"/>
              </a:rPr>
              <a:t>2. </a:t>
            </a:r>
            <a:r>
              <a:rPr lang="zh-CN" altLang="en-US" sz="3200" dirty="0">
                <a:solidFill>
                  <a:schemeClr val="bg1">
                    <a:lumMod val="85000"/>
                  </a:schemeClr>
                </a:solidFill>
                <a:latin typeface="微软雅黑" panose="020B0503020204020204" pitchFamily="34" charset="-122"/>
                <a:ea typeface="微软雅黑" panose="020B0503020204020204" pitchFamily="34" charset="-122"/>
              </a:rPr>
              <a:t>量子网络实验研究</a:t>
            </a:r>
            <a:endParaRPr lang="en-US" altLang="zh-CN" sz="3200" dirty="0">
              <a:solidFill>
                <a:schemeClr val="bg1">
                  <a:lumMod val="85000"/>
                </a:schemeClr>
              </a:solidFill>
              <a:latin typeface="微软雅黑" panose="020B0503020204020204" pitchFamily="34" charset="-122"/>
              <a:ea typeface="微软雅黑" panose="020B0503020204020204" pitchFamily="34" charset="-122"/>
            </a:endParaRPr>
          </a:p>
          <a:p>
            <a:pPr>
              <a:lnSpc>
                <a:spcPct val="200000"/>
              </a:lnSpc>
            </a:pPr>
            <a:r>
              <a:rPr lang="en-US" altLang="zh-CN" sz="3200" dirty="0">
                <a:solidFill>
                  <a:schemeClr val="bg1">
                    <a:lumMod val="85000"/>
                  </a:schemeClr>
                </a:solidFill>
                <a:latin typeface="微软雅黑" panose="020B0503020204020204" pitchFamily="34" charset="-122"/>
                <a:ea typeface="微软雅黑" panose="020B0503020204020204" pitchFamily="34" charset="-122"/>
              </a:rPr>
              <a:t>3.</a:t>
            </a:r>
            <a:r>
              <a:rPr lang="zh-CN" altLang="en-US" sz="3200" dirty="0">
                <a:solidFill>
                  <a:schemeClr val="bg1">
                    <a:lumMod val="85000"/>
                  </a:schemeClr>
                </a:solidFill>
                <a:latin typeface="微软雅黑" panose="020B0503020204020204" pitchFamily="34" charset="-122"/>
                <a:ea typeface="微软雅黑" panose="020B0503020204020204" pitchFamily="34" charset="-122"/>
              </a:rPr>
              <a:t> 光是什么</a:t>
            </a:r>
          </a:p>
        </p:txBody>
      </p:sp>
      <p:sp>
        <p:nvSpPr>
          <p:cNvPr id="6" name="灯片编号占位符 2">
            <a:extLst>
              <a:ext uri="{FF2B5EF4-FFF2-40B4-BE49-F238E27FC236}">
                <a16:creationId xmlns:a16="http://schemas.microsoft.com/office/drawing/2014/main" id="{1C364A90-E0FC-496E-8B2D-9C69DB11925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500168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BE77D6FF-4EED-4872-AABD-D58F71B44276}"/>
              </a:ext>
            </a:extLst>
          </p:cNvPr>
          <p:cNvSpPr txBox="1">
            <a:spLocks/>
          </p:cNvSpPr>
          <p:nvPr/>
        </p:nvSpPr>
        <p:spPr bwMode="auto">
          <a:xfrm>
            <a:off x="685800" y="194746"/>
            <a:ext cx="7772400" cy="86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ea typeface="宋体" pitchFamily="2" charset="-122"/>
              </a:defRPr>
            </a:lvl2pPr>
            <a:lvl3pPr algn="l" rtl="0" eaLnBrk="0" fontAlgn="base" hangingPunct="0">
              <a:spcBef>
                <a:spcPct val="0"/>
              </a:spcBef>
              <a:spcAft>
                <a:spcPct val="0"/>
              </a:spcAft>
              <a:defRPr sz="4200">
                <a:solidFill>
                  <a:schemeClr val="tx2"/>
                </a:solidFill>
                <a:latin typeface="Garamond" pitchFamily="18" charset="0"/>
                <a:ea typeface="宋体" pitchFamily="2" charset="-122"/>
              </a:defRPr>
            </a:lvl3pPr>
            <a:lvl4pPr algn="l" rtl="0" eaLnBrk="0" fontAlgn="base" hangingPunct="0">
              <a:spcBef>
                <a:spcPct val="0"/>
              </a:spcBef>
              <a:spcAft>
                <a:spcPct val="0"/>
              </a:spcAft>
              <a:defRPr sz="4200">
                <a:solidFill>
                  <a:schemeClr val="tx2"/>
                </a:solidFill>
                <a:latin typeface="Garamond" pitchFamily="18" charset="0"/>
                <a:ea typeface="宋体" pitchFamily="2" charset="-122"/>
              </a:defRPr>
            </a:lvl4pPr>
            <a:lvl5pPr algn="l" rtl="0" eaLnBrk="0" fontAlgn="base" hangingPunct="0">
              <a:spcBef>
                <a:spcPct val="0"/>
              </a:spcBef>
              <a:spcAft>
                <a:spcPct val="0"/>
              </a:spcAft>
              <a:defRPr sz="4200">
                <a:solidFill>
                  <a:schemeClr val="tx2"/>
                </a:solidFill>
                <a:latin typeface="Garamond" pitchFamily="18" charset="0"/>
                <a:ea typeface="宋体" pitchFamily="2" charset="-122"/>
              </a:defRPr>
            </a:lvl5pPr>
            <a:lvl6pPr marL="457200" algn="l" rtl="0" fontAlgn="base">
              <a:spcBef>
                <a:spcPct val="0"/>
              </a:spcBef>
              <a:spcAft>
                <a:spcPct val="0"/>
              </a:spcAft>
              <a:defRPr sz="4200">
                <a:solidFill>
                  <a:schemeClr val="tx2"/>
                </a:solidFill>
                <a:latin typeface="Garamond" pitchFamily="18" charset="0"/>
                <a:ea typeface="宋体" pitchFamily="2" charset="-122"/>
              </a:defRPr>
            </a:lvl6pPr>
            <a:lvl7pPr marL="914400" algn="l" rtl="0" fontAlgn="base">
              <a:spcBef>
                <a:spcPct val="0"/>
              </a:spcBef>
              <a:spcAft>
                <a:spcPct val="0"/>
              </a:spcAft>
              <a:defRPr sz="4200">
                <a:solidFill>
                  <a:schemeClr val="tx2"/>
                </a:solidFill>
                <a:latin typeface="Garamond" pitchFamily="18" charset="0"/>
                <a:ea typeface="宋体" pitchFamily="2" charset="-122"/>
              </a:defRPr>
            </a:lvl7pPr>
            <a:lvl8pPr marL="1371600" algn="l" rtl="0" fontAlgn="base">
              <a:spcBef>
                <a:spcPct val="0"/>
              </a:spcBef>
              <a:spcAft>
                <a:spcPct val="0"/>
              </a:spcAft>
              <a:defRPr sz="4200">
                <a:solidFill>
                  <a:schemeClr val="tx2"/>
                </a:solidFill>
                <a:latin typeface="Garamond" pitchFamily="18" charset="0"/>
                <a:ea typeface="宋体" pitchFamily="2" charset="-122"/>
              </a:defRPr>
            </a:lvl8pPr>
            <a:lvl9pPr marL="1828800" algn="l" rtl="0" fontAlgn="base">
              <a:spcBef>
                <a:spcPct val="0"/>
              </a:spcBef>
              <a:spcAft>
                <a:spcPct val="0"/>
              </a:spcAft>
              <a:defRPr sz="4200">
                <a:solidFill>
                  <a:schemeClr val="tx2"/>
                </a:solidFill>
                <a:latin typeface="Garamond" pitchFamily="18" charset="0"/>
                <a:ea typeface="宋体" pitchFamily="2" charset="-122"/>
              </a:defRPr>
            </a:lvl9pPr>
          </a:lstStyle>
          <a:p>
            <a:r>
              <a:rPr lang="en-US" altLang="zh-CN" sz="3200" kern="0" dirty="0">
                <a:solidFill>
                  <a:schemeClr val="tx1"/>
                </a:solidFill>
                <a:latin typeface="微软雅黑" pitchFamily="34" charset="-122"/>
                <a:ea typeface="微软雅黑" pitchFamily="34" charset="-122"/>
              </a:rPr>
              <a:t>1991</a:t>
            </a:r>
            <a:r>
              <a:rPr lang="zh-CN" altLang="en-US" sz="3200" kern="0" dirty="0">
                <a:solidFill>
                  <a:schemeClr val="tx1"/>
                </a:solidFill>
                <a:latin typeface="微软雅黑" pitchFamily="34" charset="-122"/>
                <a:ea typeface="微软雅黑" pitchFamily="34" charset="-122"/>
              </a:rPr>
              <a:t>年郭光灿教授给科大</a:t>
            </a:r>
            <a:r>
              <a:rPr lang="en-US" altLang="zh-CN" sz="3200" kern="0" dirty="0">
                <a:solidFill>
                  <a:schemeClr val="tx1"/>
                </a:solidFill>
                <a:latin typeface="微软雅黑" pitchFamily="34" charset="-122"/>
                <a:ea typeface="微软雅黑" pitchFamily="34" charset="-122"/>
              </a:rPr>
              <a:t>90</a:t>
            </a:r>
            <a:r>
              <a:rPr lang="zh-CN" altLang="en-US" sz="3200" kern="0" dirty="0">
                <a:solidFill>
                  <a:schemeClr val="tx1"/>
                </a:solidFill>
                <a:latin typeface="微软雅黑" pitchFamily="34" charset="-122"/>
                <a:ea typeface="微软雅黑" pitchFamily="34" charset="-122"/>
              </a:rPr>
              <a:t>级上光学课</a:t>
            </a:r>
          </a:p>
        </p:txBody>
      </p:sp>
      <p:sp>
        <p:nvSpPr>
          <p:cNvPr id="6" name="副标题 2">
            <a:extLst>
              <a:ext uri="{FF2B5EF4-FFF2-40B4-BE49-F238E27FC236}">
                <a16:creationId xmlns:a16="http://schemas.microsoft.com/office/drawing/2014/main" id="{22AC329C-7043-43B0-B539-5DB9685C8FCB}"/>
              </a:ext>
            </a:extLst>
          </p:cNvPr>
          <p:cNvSpPr txBox="1">
            <a:spLocks/>
          </p:cNvSpPr>
          <p:nvPr/>
        </p:nvSpPr>
        <p:spPr bwMode="auto">
          <a:xfrm>
            <a:off x="1195884" y="1030164"/>
            <a:ext cx="1656184" cy="491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ea typeface="+mn-ea"/>
              </a:defRPr>
            </a:lvl9pPr>
          </a:lstStyle>
          <a:p>
            <a:pPr marL="0" indent="0">
              <a:lnSpc>
                <a:spcPts val="3800"/>
              </a:lnSpc>
              <a:spcBef>
                <a:spcPts val="0"/>
              </a:spcBef>
              <a:buNone/>
            </a:pPr>
            <a:r>
              <a:rPr lang="en-US" altLang="zh-CN" sz="2800" kern="0" dirty="0">
                <a:latin typeface="微软雅黑" pitchFamily="34" charset="-122"/>
                <a:ea typeface="微软雅黑" pitchFamily="34" charset="-122"/>
              </a:rPr>
              <a:t>9002</a:t>
            </a:r>
            <a:r>
              <a:rPr lang="zh-CN" altLang="en-US" sz="2800" kern="0" dirty="0">
                <a:latin typeface="微软雅黑" pitchFamily="34" charset="-122"/>
                <a:ea typeface="微软雅黑" pitchFamily="34" charset="-122"/>
              </a:rPr>
              <a:t>：</a:t>
            </a:r>
            <a:endParaRPr lang="en-US" altLang="zh-CN" sz="2800" kern="0" dirty="0">
              <a:latin typeface="微软雅黑" pitchFamily="34" charset="-122"/>
              <a:ea typeface="微软雅黑" pitchFamily="34" charset="-122"/>
            </a:endParaRPr>
          </a:p>
          <a:p>
            <a:pPr marL="0" indent="0">
              <a:lnSpc>
                <a:spcPts val="3800"/>
              </a:lnSpc>
              <a:spcBef>
                <a:spcPts val="0"/>
              </a:spcBef>
              <a:buNone/>
            </a:pPr>
            <a:r>
              <a:rPr lang="zh-CN" altLang="en-US" sz="2800" kern="0" dirty="0">
                <a:solidFill>
                  <a:srgbClr val="FF0000"/>
                </a:solidFill>
                <a:latin typeface="微软雅黑" pitchFamily="34" charset="-122"/>
                <a:ea typeface="微软雅黑" pitchFamily="34" charset="-122"/>
              </a:rPr>
              <a:t>段路明</a:t>
            </a:r>
            <a:endParaRPr lang="en-US" altLang="zh-CN" sz="2800" kern="0" dirty="0">
              <a:solidFill>
                <a:srgbClr val="FF0000"/>
              </a:solidFill>
              <a:latin typeface="微软雅黑" pitchFamily="34" charset="-122"/>
              <a:ea typeface="微软雅黑" pitchFamily="34" charset="-122"/>
            </a:endParaRPr>
          </a:p>
          <a:p>
            <a:pPr marL="0" indent="0">
              <a:lnSpc>
                <a:spcPts val="3800"/>
              </a:lnSpc>
              <a:spcBef>
                <a:spcPts val="0"/>
              </a:spcBef>
              <a:buNone/>
            </a:pPr>
            <a:r>
              <a:rPr lang="zh-CN" altLang="en-US" sz="2800" kern="0" dirty="0">
                <a:solidFill>
                  <a:srgbClr val="008000"/>
                </a:solidFill>
                <a:latin typeface="微软雅黑" pitchFamily="34" charset="-122"/>
                <a:ea typeface="微软雅黑" pitchFamily="34" charset="-122"/>
              </a:rPr>
              <a:t>林   媛</a:t>
            </a:r>
            <a:endParaRPr lang="en-US" altLang="zh-CN" sz="2800" kern="0" dirty="0">
              <a:solidFill>
                <a:srgbClr val="008000"/>
              </a:solidFill>
              <a:latin typeface="微软雅黑" pitchFamily="34" charset="-122"/>
              <a:ea typeface="微软雅黑" pitchFamily="34" charset="-122"/>
            </a:endParaRPr>
          </a:p>
          <a:p>
            <a:pPr marL="0" indent="0">
              <a:lnSpc>
                <a:spcPts val="3800"/>
              </a:lnSpc>
              <a:spcBef>
                <a:spcPts val="0"/>
              </a:spcBef>
              <a:buNone/>
            </a:pPr>
            <a:r>
              <a:rPr lang="zh-CN" altLang="en-US" sz="2800" kern="0" dirty="0">
                <a:solidFill>
                  <a:srgbClr val="008000"/>
                </a:solidFill>
                <a:latin typeface="微软雅黑" pitchFamily="34" charset="-122"/>
                <a:ea typeface="微软雅黑" pitchFamily="34" charset="-122"/>
              </a:rPr>
              <a:t>何力新</a:t>
            </a:r>
            <a:endParaRPr lang="en-US" altLang="zh-CN" sz="2800" kern="0" dirty="0">
              <a:solidFill>
                <a:srgbClr val="008000"/>
              </a:solidFill>
              <a:latin typeface="微软雅黑" pitchFamily="34" charset="-122"/>
              <a:ea typeface="微软雅黑" pitchFamily="34" charset="-122"/>
            </a:endParaRPr>
          </a:p>
          <a:p>
            <a:pPr marL="0" indent="0">
              <a:lnSpc>
                <a:spcPts val="3800"/>
              </a:lnSpc>
              <a:spcBef>
                <a:spcPts val="0"/>
              </a:spcBef>
              <a:buNone/>
            </a:pPr>
            <a:r>
              <a:rPr lang="zh-CN" altLang="en-US" sz="2800" kern="0" dirty="0">
                <a:solidFill>
                  <a:srgbClr val="008000"/>
                </a:solidFill>
                <a:latin typeface="微软雅黑" pitchFamily="34" charset="-122"/>
                <a:ea typeface="微软雅黑" pitchFamily="34" charset="-122"/>
              </a:rPr>
              <a:t>李志远</a:t>
            </a:r>
            <a:endParaRPr lang="en-US" altLang="zh-CN" sz="2800" kern="0" dirty="0">
              <a:solidFill>
                <a:srgbClr val="008000"/>
              </a:solidFill>
              <a:latin typeface="微软雅黑" pitchFamily="34" charset="-122"/>
              <a:ea typeface="微软雅黑" pitchFamily="34" charset="-122"/>
            </a:endParaRPr>
          </a:p>
          <a:p>
            <a:pPr marL="0" indent="0">
              <a:lnSpc>
                <a:spcPts val="3800"/>
              </a:lnSpc>
              <a:spcBef>
                <a:spcPts val="0"/>
              </a:spcBef>
              <a:buNone/>
            </a:pPr>
            <a:r>
              <a:rPr lang="zh-CN" altLang="en-US" sz="2800" kern="0" dirty="0">
                <a:latin typeface="微软雅黑" pitchFamily="34" charset="-122"/>
                <a:ea typeface="微软雅黑" pitchFamily="34" charset="-122"/>
              </a:rPr>
              <a:t>段昌奎</a:t>
            </a:r>
            <a:endParaRPr lang="en-US" altLang="zh-CN" sz="2800" kern="0" dirty="0">
              <a:latin typeface="微软雅黑" pitchFamily="34" charset="-122"/>
              <a:ea typeface="微软雅黑" pitchFamily="34" charset="-122"/>
            </a:endParaRPr>
          </a:p>
          <a:p>
            <a:pPr marL="0" indent="0">
              <a:lnSpc>
                <a:spcPts val="3800"/>
              </a:lnSpc>
              <a:spcBef>
                <a:spcPts val="0"/>
              </a:spcBef>
              <a:buNone/>
            </a:pPr>
            <a:r>
              <a:rPr lang="zh-CN" altLang="en-US" sz="2800" kern="0" dirty="0">
                <a:latin typeface="微软雅黑" pitchFamily="34" charset="-122"/>
                <a:ea typeface="微软雅黑" pitchFamily="34" charset="-122"/>
              </a:rPr>
              <a:t>方   晖</a:t>
            </a:r>
            <a:endParaRPr lang="en-US" altLang="zh-CN" sz="2800" kern="0" dirty="0">
              <a:latin typeface="微软雅黑" pitchFamily="34" charset="-122"/>
              <a:ea typeface="微软雅黑" pitchFamily="34" charset="-122"/>
            </a:endParaRPr>
          </a:p>
          <a:p>
            <a:pPr marL="0" indent="0">
              <a:lnSpc>
                <a:spcPts val="3800"/>
              </a:lnSpc>
              <a:spcBef>
                <a:spcPts val="0"/>
              </a:spcBef>
              <a:buNone/>
            </a:pPr>
            <a:r>
              <a:rPr lang="zh-CN" altLang="en-US" sz="2800" kern="0" dirty="0">
                <a:solidFill>
                  <a:srgbClr val="008000"/>
                </a:solidFill>
                <a:latin typeface="微软雅黑" pitchFamily="34" charset="-122"/>
                <a:ea typeface="微软雅黑" pitchFamily="34" charset="-122"/>
              </a:rPr>
              <a:t>李传锋</a:t>
            </a:r>
            <a:endParaRPr lang="en-US" altLang="zh-CN" sz="2800" kern="0" dirty="0">
              <a:solidFill>
                <a:srgbClr val="008000"/>
              </a:solidFill>
              <a:latin typeface="微软雅黑" pitchFamily="34" charset="-122"/>
              <a:ea typeface="微软雅黑" pitchFamily="34" charset="-122"/>
            </a:endParaRPr>
          </a:p>
          <a:p>
            <a:pPr marL="0" indent="0">
              <a:lnSpc>
                <a:spcPts val="3800"/>
              </a:lnSpc>
              <a:spcBef>
                <a:spcPts val="0"/>
              </a:spcBef>
              <a:buNone/>
            </a:pPr>
            <a:r>
              <a:rPr lang="zh-CN" altLang="en-US" sz="2800" kern="0" dirty="0">
                <a:latin typeface="微软雅黑" pitchFamily="34" charset="-122"/>
                <a:ea typeface="微软雅黑" pitchFamily="34" charset="-122"/>
              </a:rPr>
              <a:t>等</a:t>
            </a:r>
          </a:p>
        </p:txBody>
      </p:sp>
      <p:sp>
        <p:nvSpPr>
          <p:cNvPr id="7" name="副标题 2">
            <a:extLst>
              <a:ext uri="{FF2B5EF4-FFF2-40B4-BE49-F238E27FC236}">
                <a16:creationId xmlns:a16="http://schemas.microsoft.com/office/drawing/2014/main" id="{F2DC2C9C-0B04-4038-A3EA-A9563417BB30}"/>
              </a:ext>
            </a:extLst>
          </p:cNvPr>
          <p:cNvSpPr txBox="1">
            <a:spLocks/>
          </p:cNvSpPr>
          <p:nvPr/>
        </p:nvSpPr>
        <p:spPr>
          <a:xfrm>
            <a:off x="2915816" y="1026535"/>
            <a:ext cx="1656184" cy="331236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ts val="3800"/>
              </a:lnSpc>
              <a:spcBef>
                <a:spcPts val="0"/>
              </a:spcBef>
            </a:pPr>
            <a:r>
              <a:rPr lang="en-US" altLang="zh-CN" sz="2800" dirty="0">
                <a:solidFill>
                  <a:schemeClr val="tx1"/>
                </a:solidFill>
                <a:latin typeface="微软雅黑" pitchFamily="34" charset="-122"/>
                <a:ea typeface="微软雅黑" pitchFamily="34" charset="-122"/>
              </a:rPr>
              <a:t>9004</a:t>
            </a:r>
            <a:r>
              <a:rPr lang="zh-CN" altLang="en-US" sz="2800" dirty="0">
                <a:solidFill>
                  <a:schemeClr val="tx1"/>
                </a:solidFill>
                <a:latin typeface="微软雅黑" pitchFamily="34" charset="-122"/>
                <a:ea typeface="微软雅黑" pitchFamily="34" charset="-122"/>
              </a:rPr>
              <a:t>：</a:t>
            </a:r>
            <a:endParaRPr lang="en-US" altLang="zh-CN" sz="2800" dirty="0">
              <a:solidFill>
                <a:schemeClr val="tx1"/>
              </a:solidFill>
              <a:latin typeface="微软雅黑" pitchFamily="34" charset="-122"/>
              <a:ea typeface="微软雅黑" pitchFamily="34" charset="-122"/>
            </a:endParaRPr>
          </a:p>
          <a:p>
            <a:pPr algn="l">
              <a:lnSpc>
                <a:spcPts val="3800"/>
              </a:lnSpc>
              <a:spcBef>
                <a:spcPts val="0"/>
              </a:spcBef>
            </a:pPr>
            <a:r>
              <a:rPr lang="zh-CN" altLang="en-US" sz="2800" dirty="0">
                <a:solidFill>
                  <a:srgbClr val="FF0000"/>
                </a:solidFill>
                <a:latin typeface="微软雅黑" pitchFamily="34" charset="-122"/>
                <a:ea typeface="微软雅黑" pitchFamily="34" charset="-122"/>
              </a:rPr>
              <a:t>封东来</a:t>
            </a:r>
            <a:endParaRPr lang="en-US" altLang="zh-CN" sz="2800" dirty="0">
              <a:solidFill>
                <a:srgbClr val="FF0000"/>
              </a:solidFill>
              <a:latin typeface="微软雅黑" pitchFamily="34" charset="-122"/>
              <a:ea typeface="微软雅黑" pitchFamily="34" charset="-122"/>
            </a:endParaRPr>
          </a:p>
          <a:p>
            <a:pPr algn="l">
              <a:lnSpc>
                <a:spcPts val="3800"/>
              </a:lnSpc>
              <a:spcBef>
                <a:spcPts val="0"/>
              </a:spcBef>
            </a:pPr>
            <a:r>
              <a:rPr lang="zh-CN" altLang="en-US" sz="2800" dirty="0">
                <a:solidFill>
                  <a:srgbClr val="008000"/>
                </a:solidFill>
                <a:latin typeface="微软雅黑" pitchFamily="34" charset="-122"/>
                <a:ea typeface="微软雅黑" pitchFamily="34" charset="-122"/>
              </a:rPr>
              <a:t>郑阳恒</a:t>
            </a:r>
            <a:endParaRPr lang="en-US" altLang="zh-CN" sz="2800" dirty="0">
              <a:solidFill>
                <a:srgbClr val="008000"/>
              </a:solidFill>
              <a:latin typeface="微软雅黑" pitchFamily="34" charset="-122"/>
              <a:ea typeface="微软雅黑" pitchFamily="34" charset="-122"/>
            </a:endParaRPr>
          </a:p>
          <a:p>
            <a:pPr algn="l">
              <a:lnSpc>
                <a:spcPts val="3800"/>
              </a:lnSpc>
              <a:spcBef>
                <a:spcPts val="0"/>
              </a:spcBef>
            </a:pPr>
            <a:r>
              <a:rPr lang="zh-CN" altLang="en-US" sz="2800" dirty="0">
                <a:solidFill>
                  <a:schemeClr val="tx1"/>
                </a:solidFill>
                <a:latin typeface="微软雅黑" pitchFamily="34" charset="-122"/>
                <a:ea typeface="微软雅黑" pitchFamily="34" charset="-122"/>
              </a:rPr>
              <a:t>平   源</a:t>
            </a:r>
            <a:endParaRPr lang="en-US" altLang="zh-CN" sz="2800" dirty="0">
              <a:solidFill>
                <a:schemeClr val="tx1"/>
              </a:solidFill>
              <a:latin typeface="微软雅黑" pitchFamily="34" charset="-122"/>
              <a:ea typeface="微软雅黑" pitchFamily="34" charset="-122"/>
            </a:endParaRPr>
          </a:p>
          <a:p>
            <a:pPr algn="l">
              <a:lnSpc>
                <a:spcPts val="3800"/>
              </a:lnSpc>
              <a:spcBef>
                <a:spcPts val="0"/>
              </a:spcBef>
            </a:pPr>
            <a:r>
              <a:rPr lang="zh-CN" altLang="en-US" sz="2800" dirty="0">
                <a:solidFill>
                  <a:schemeClr val="tx1"/>
                </a:solidFill>
                <a:latin typeface="微软雅黑" pitchFamily="34" charset="-122"/>
                <a:ea typeface="微软雅黑" pitchFamily="34" charset="-122"/>
              </a:rPr>
              <a:t>朱林繁</a:t>
            </a:r>
            <a:endParaRPr lang="en-US" altLang="zh-CN" sz="2800" dirty="0">
              <a:solidFill>
                <a:schemeClr val="tx1"/>
              </a:solidFill>
              <a:latin typeface="微软雅黑" pitchFamily="34" charset="-122"/>
              <a:ea typeface="微软雅黑" pitchFamily="34" charset="-122"/>
            </a:endParaRPr>
          </a:p>
          <a:p>
            <a:pPr algn="l">
              <a:lnSpc>
                <a:spcPts val="3800"/>
              </a:lnSpc>
              <a:spcBef>
                <a:spcPts val="0"/>
              </a:spcBef>
            </a:pPr>
            <a:r>
              <a:rPr lang="zh-CN" altLang="en-US" sz="2800" dirty="0">
                <a:solidFill>
                  <a:schemeClr val="tx1"/>
                </a:solidFill>
                <a:latin typeface="微软雅黑" pitchFamily="34" charset="-122"/>
                <a:ea typeface="微软雅黑" pitchFamily="34" charset="-122"/>
              </a:rPr>
              <a:t>等</a:t>
            </a:r>
          </a:p>
        </p:txBody>
      </p:sp>
      <p:sp>
        <p:nvSpPr>
          <p:cNvPr id="8" name="副标题 2">
            <a:extLst>
              <a:ext uri="{FF2B5EF4-FFF2-40B4-BE49-F238E27FC236}">
                <a16:creationId xmlns:a16="http://schemas.microsoft.com/office/drawing/2014/main" id="{3E20794B-33AA-4865-B1AE-FA57A1E30C36}"/>
              </a:ext>
            </a:extLst>
          </p:cNvPr>
          <p:cNvSpPr txBox="1">
            <a:spLocks/>
          </p:cNvSpPr>
          <p:nvPr/>
        </p:nvSpPr>
        <p:spPr>
          <a:xfrm>
            <a:off x="4644008" y="1021091"/>
            <a:ext cx="1656184" cy="331236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ts val="3800"/>
              </a:lnSpc>
              <a:spcBef>
                <a:spcPts val="0"/>
              </a:spcBef>
            </a:pPr>
            <a:r>
              <a:rPr lang="en-US" altLang="zh-CN" sz="2800" dirty="0">
                <a:solidFill>
                  <a:schemeClr val="tx1"/>
                </a:solidFill>
                <a:latin typeface="微软雅黑" pitchFamily="34" charset="-122"/>
                <a:ea typeface="微软雅黑" pitchFamily="34" charset="-122"/>
              </a:rPr>
              <a:t>9007</a:t>
            </a:r>
            <a:r>
              <a:rPr lang="zh-CN" altLang="en-US" sz="2800" dirty="0">
                <a:solidFill>
                  <a:schemeClr val="tx1"/>
                </a:solidFill>
                <a:latin typeface="微软雅黑" pitchFamily="34" charset="-122"/>
                <a:ea typeface="微软雅黑" pitchFamily="34" charset="-122"/>
              </a:rPr>
              <a:t>：</a:t>
            </a:r>
            <a:endParaRPr lang="en-US" altLang="zh-CN" sz="2800" dirty="0">
              <a:solidFill>
                <a:schemeClr val="tx1"/>
              </a:solidFill>
              <a:latin typeface="微软雅黑" pitchFamily="34" charset="-122"/>
              <a:ea typeface="微软雅黑" pitchFamily="34" charset="-122"/>
            </a:endParaRPr>
          </a:p>
          <a:p>
            <a:pPr algn="l">
              <a:lnSpc>
                <a:spcPts val="3800"/>
              </a:lnSpc>
              <a:spcBef>
                <a:spcPts val="0"/>
              </a:spcBef>
            </a:pPr>
            <a:r>
              <a:rPr lang="zh-CN" altLang="en-US" sz="2800" dirty="0">
                <a:solidFill>
                  <a:srgbClr val="008000"/>
                </a:solidFill>
                <a:latin typeface="微软雅黑" pitchFamily="34" charset="-122"/>
                <a:ea typeface="微软雅黑" pitchFamily="34" charset="-122"/>
              </a:rPr>
              <a:t>陈增兵</a:t>
            </a:r>
            <a:endParaRPr lang="en-US" altLang="zh-CN" sz="2800" dirty="0">
              <a:solidFill>
                <a:srgbClr val="008000"/>
              </a:solidFill>
              <a:latin typeface="微软雅黑" pitchFamily="34" charset="-122"/>
              <a:ea typeface="微软雅黑" pitchFamily="34" charset="-122"/>
            </a:endParaRPr>
          </a:p>
          <a:p>
            <a:pPr algn="l">
              <a:lnSpc>
                <a:spcPts val="3800"/>
              </a:lnSpc>
              <a:spcBef>
                <a:spcPts val="0"/>
              </a:spcBef>
            </a:pPr>
            <a:r>
              <a:rPr lang="zh-CN" altLang="en-US" sz="2800" dirty="0">
                <a:solidFill>
                  <a:schemeClr val="tx1"/>
                </a:solidFill>
                <a:latin typeface="微软雅黑" pitchFamily="34" charset="-122"/>
                <a:ea typeface="微软雅黑" pitchFamily="34" charset="-122"/>
              </a:rPr>
              <a:t>等</a:t>
            </a:r>
          </a:p>
        </p:txBody>
      </p:sp>
      <p:sp>
        <p:nvSpPr>
          <p:cNvPr id="9" name="标题 1">
            <a:extLst>
              <a:ext uri="{FF2B5EF4-FFF2-40B4-BE49-F238E27FC236}">
                <a16:creationId xmlns:a16="http://schemas.microsoft.com/office/drawing/2014/main" id="{C339C8C0-C4B3-4CD4-9D74-388E0AAB195F}"/>
              </a:ext>
            </a:extLst>
          </p:cNvPr>
          <p:cNvSpPr txBox="1">
            <a:spLocks/>
          </p:cNvSpPr>
          <p:nvPr/>
        </p:nvSpPr>
        <p:spPr>
          <a:xfrm>
            <a:off x="1195884" y="5580036"/>
            <a:ext cx="5582970" cy="66427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dirty="0">
                <a:solidFill>
                  <a:srgbClr val="0000FF"/>
                </a:solidFill>
                <a:latin typeface="微软雅黑" pitchFamily="34" charset="-122"/>
                <a:ea typeface="微软雅黑" pitchFamily="34" charset="-122"/>
              </a:rPr>
              <a:t>其中讲到：薛定谔猫</a:t>
            </a:r>
          </a:p>
        </p:txBody>
      </p:sp>
      <p:pic>
        <p:nvPicPr>
          <p:cNvPr id="10" name="Picture 2">
            <a:extLst>
              <a:ext uri="{FF2B5EF4-FFF2-40B4-BE49-F238E27FC236}">
                <a16:creationId xmlns:a16="http://schemas.microsoft.com/office/drawing/2014/main" id="{F9ACE764-EE0A-4A93-9876-53B273946C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140968"/>
            <a:ext cx="3851224" cy="2028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直接连接符 10">
            <a:extLst>
              <a:ext uri="{FF2B5EF4-FFF2-40B4-BE49-F238E27FC236}">
                <a16:creationId xmlns:a16="http://schemas.microsoft.com/office/drawing/2014/main" id="{9B71827D-2629-46AA-B5AD-6313DD3A25F5}"/>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灯片编号占位符 2">
            <a:extLst>
              <a:ext uri="{FF2B5EF4-FFF2-40B4-BE49-F238E27FC236}">
                <a16:creationId xmlns:a16="http://schemas.microsoft.com/office/drawing/2014/main" id="{AF89243D-C5CC-460F-888A-D92066A4534A}"/>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930215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395536" y="692696"/>
            <a:ext cx="7560840" cy="50405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dirty="0">
              <a:solidFill>
                <a:srgbClr val="0000FF"/>
              </a:solidFill>
              <a:latin typeface="微软雅黑" pitchFamily="34" charset="-122"/>
              <a:ea typeface="微软雅黑" pitchFamily="34" charset="-122"/>
              <a:cs typeface="+mn-cs"/>
            </a:endParaRPr>
          </a:p>
        </p:txBody>
      </p:sp>
      <p:sp>
        <p:nvSpPr>
          <p:cNvPr id="8" name="矩形 7">
            <a:extLst>
              <a:ext uri="{FF2B5EF4-FFF2-40B4-BE49-F238E27FC236}">
                <a16:creationId xmlns:a16="http://schemas.microsoft.com/office/drawing/2014/main" id="{8DF2A772-639E-4C0F-A4DE-53DCAA720018}"/>
              </a:ext>
            </a:extLst>
          </p:cNvPr>
          <p:cNvSpPr/>
          <p:nvPr/>
        </p:nvSpPr>
        <p:spPr>
          <a:xfrm>
            <a:off x="735850" y="739475"/>
            <a:ext cx="5400600" cy="1135054"/>
          </a:xfrm>
          <a:prstGeom prst="rect">
            <a:avLst/>
          </a:prstGeom>
        </p:spPr>
        <p:txBody>
          <a:bodyPr wrap="square">
            <a:spAutoFit/>
          </a:bodyPr>
          <a:lstStyle/>
          <a:p>
            <a:pPr>
              <a:lnSpc>
                <a:spcPct val="150000"/>
              </a:lnSpc>
            </a:pPr>
            <a:r>
              <a:rPr lang="zh-CN" altLang="en-US" sz="2400" dirty="0">
                <a:latin typeface="微软雅黑" pitchFamily="34" charset="-122"/>
                <a:ea typeface="微软雅黑" pitchFamily="34" charset="-122"/>
              </a:rPr>
              <a:t>段路明和我到郭老师的量子光学实验室读研。当时没经费，只能做理论研究。</a:t>
            </a:r>
          </a:p>
        </p:txBody>
      </p:sp>
      <p:pic>
        <p:nvPicPr>
          <p:cNvPr id="9" name="图片 8">
            <a:extLst>
              <a:ext uri="{FF2B5EF4-FFF2-40B4-BE49-F238E27FC236}">
                <a16:creationId xmlns:a16="http://schemas.microsoft.com/office/drawing/2014/main" id="{8876255D-7325-4C0A-989D-63203202BC15}"/>
              </a:ext>
            </a:extLst>
          </p:cNvPr>
          <p:cNvPicPr>
            <a:picLocks noChangeAspect="1"/>
          </p:cNvPicPr>
          <p:nvPr/>
        </p:nvPicPr>
        <p:blipFill>
          <a:blip r:embed="rId2"/>
          <a:stretch>
            <a:fillRect/>
          </a:stretch>
        </p:blipFill>
        <p:spPr>
          <a:xfrm>
            <a:off x="6228450" y="828127"/>
            <a:ext cx="2271700" cy="3033991"/>
          </a:xfrm>
          <a:prstGeom prst="rect">
            <a:avLst/>
          </a:prstGeom>
        </p:spPr>
      </p:pic>
      <p:sp>
        <p:nvSpPr>
          <p:cNvPr id="10" name="文本框 9">
            <a:extLst>
              <a:ext uri="{FF2B5EF4-FFF2-40B4-BE49-F238E27FC236}">
                <a16:creationId xmlns:a16="http://schemas.microsoft.com/office/drawing/2014/main" id="{714467C8-9248-4293-8498-F88268FAC9B9}"/>
              </a:ext>
            </a:extLst>
          </p:cNvPr>
          <p:cNvSpPr txBox="1"/>
          <p:nvPr/>
        </p:nvSpPr>
        <p:spPr>
          <a:xfrm>
            <a:off x="820202" y="1955438"/>
            <a:ext cx="4399870" cy="1689052"/>
          </a:xfrm>
          <a:prstGeom prst="rect">
            <a:avLst/>
          </a:prstGeom>
          <a:noFill/>
        </p:spPr>
        <p:txBody>
          <a:bodyPr wrap="square" rtlCol="0">
            <a:spAutoFit/>
          </a:bodyPr>
          <a:lstStyle/>
          <a:p>
            <a:pPr>
              <a:lnSpc>
                <a:spcPct val="150000"/>
              </a:lnSpc>
            </a:pPr>
            <a:r>
              <a:rPr lang="en-US" altLang="zh-CN" sz="2400" dirty="0">
                <a:latin typeface="微软雅黑" pitchFamily="34" charset="-122"/>
                <a:ea typeface="微软雅黑" pitchFamily="34" charset="-122"/>
              </a:rPr>
              <a:t>1995</a:t>
            </a:r>
            <a:r>
              <a:rPr lang="zh-CN" altLang="en-US" sz="2400" dirty="0">
                <a:latin typeface="微软雅黑" pitchFamily="34" charset="-122"/>
                <a:ea typeface="微软雅黑" pitchFamily="34" charset="-122"/>
              </a:rPr>
              <a:t>年：</a:t>
            </a:r>
            <a:r>
              <a:rPr lang="en-US" altLang="zh-CN" sz="2400" dirty="0">
                <a:latin typeface="微软雅黑" pitchFamily="34" charset="-122"/>
                <a:ea typeface="微软雅黑" pitchFamily="34" charset="-122"/>
              </a:rPr>
              <a:t>Shor</a:t>
            </a:r>
            <a:r>
              <a:rPr lang="zh-CN" altLang="en-US" sz="2400" dirty="0">
                <a:latin typeface="微软雅黑" pitchFamily="34" charset="-122"/>
                <a:ea typeface="微软雅黑" pitchFamily="34" charset="-122"/>
              </a:rPr>
              <a:t>算法；</a:t>
            </a:r>
            <a:r>
              <a:rPr lang="en-US" altLang="zh-CN" sz="2400" dirty="0">
                <a:latin typeface="微软雅黑" pitchFamily="34" charset="-122"/>
                <a:ea typeface="微软雅黑" pitchFamily="34" charset="-122"/>
              </a:rPr>
              <a:t>BEC</a:t>
            </a:r>
            <a:r>
              <a:rPr lang="zh-CN" altLang="en-US" sz="2400" dirty="0">
                <a:latin typeface="微软雅黑" pitchFamily="34" charset="-122"/>
                <a:ea typeface="微软雅黑" pitchFamily="34" charset="-122"/>
              </a:rPr>
              <a:t>。</a:t>
            </a:r>
            <a:endParaRPr lang="en-US" altLang="zh-CN" sz="2400" dirty="0">
              <a:latin typeface="微软雅黑" pitchFamily="34" charset="-122"/>
              <a:ea typeface="微软雅黑" pitchFamily="34" charset="-122"/>
            </a:endParaRPr>
          </a:p>
          <a:p>
            <a:pPr>
              <a:lnSpc>
                <a:spcPct val="150000"/>
              </a:lnSpc>
            </a:pPr>
            <a:r>
              <a:rPr lang="zh-CN" altLang="en-US" sz="2400" dirty="0">
                <a:latin typeface="微软雅黑" pitchFamily="34" charset="-122"/>
                <a:ea typeface="微软雅黑" pitchFamily="34" charset="-122"/>
              </a:rPr>
              <a:t>段：量子信息</a:t>
            </a:r>
            <a:endParaRPr lang="en-US" altLang="zh-CN" sz="2400" dirty="0">
              <a:latin typeface="微软雅黑" pitchFamily="34" charset="-122"/>
              <a:ea typeface="微软雅黑" pitchFamily="34" charset="-122"/>
            </a:endParaRPr>
          </a:p>
          <a:p>
            <a:pPr>
              <a:lnSpc>
                <a:spcPct val="150000"/>
              </a:lnSpc>
            </a:pPr>
            <a:r>
              <a:rPr lang="zh-CN" altLang="en-US" sz="2400" dirty="0">
                <a:latin typeface="微软雅黑" pitchFamily="34" charset="-122"/>
                <a:ea typeface="微软雅黑" pitchFamily="34" charset="-122"/>
              </a:rPr>
              <a:t>我：</a:t>
            </a:r>
            <a:r>
              <a:rPr lang="en-US" altLang="zh-CN" sz="2400" dirty="0">
                <a:latin typeface="微软雅黑" pitchFamily="34" charset="-122"/>
                <a:ea typeface="微软雅黑" pitchFamily="34" charset="-122"/>
              </a:rPr>
              <a:t>BEC</a:t>
            </a:r>
            <a:endParaRPr lang="zh-CN" altLang="en-US" sz="2400" dirty="0">
              <a:latin typeface="微软雅黑" pitchFamily="34" charset="-122"/>
              <a:ea typeface="微软雅黑" pitchFamily="34" charset="-122"/>
            </a:endParaRPr>
          </a:p>
        </p:txBody>
      </p:sp>
      <p:pic>
        <p:nvPicPr>
          <p:cNvPr id="12" name="图片 11">
            <a:extLst>
              <a:ext uri="{FF2B5EF4-FFF2-40B4-BE49-F238E27FC236}">
                <a16:creationId xmlns:a16="http://schemas.microsoft.com/office/drawing/2014/main" id="{49E2811E-D854-41D3-BF88-68A52878DC95}"/>
              </a:ext>
            </a:extLst>
          </p:cNvPr>
          <p:cNvPicPr>
            <a:picLocks noChangeAspect="1"/>
          </p:cNvPicPr>
          <p:nvPr/>
        </p:nvPicPr>
        <p:blipFill>
          <a:blip r:embed="rId3"/>
          <a:stretch>
            <a:fillRect/>
          </a:stretch>
        </p:blipFill>
        <p:spPr>
          <a:xfrm>
            <a:off x="745819" y="4016219"/>
            <a:ext cx="7969585" cy="1640797"/>
          </a:xfrm>
          <a:prstGeom prst="rect">
            <a:avLst/>
          </a:prstGeom>
          <a:effectLst>
            <a:outerShdw blurRad="63500" sx="102000" sy="102000" algn="ctr" rotWithShape="0">
              <a:prstClr val="black">
                <a:alpha val="40000"/>
              </a:prstClr>
            </a:outerShdw>
          </a:effectLst>
        </p:spPr>
      </p:pic>
      <p:sp>
        <p:nvSpPr>
          <p:cNvPr id="13" name="文本框 12">
            <a:extLst>
              <a:ext uri="{FF2B5EF4-FFF2-40B4-BE49-F238E27FC236}">
                <a16:creationId xmlns:a16="http://schemas.microsoft.com/office/drawing/2014/main" id="{2F14812B-8A5D-4690-A4DF-504BBC8395A9}"/>
              </a:ext>
            </a:extLst>
          </p:cNvPr>
          <p:cNvSpPr txBox="1"/>
          <p:nvPr/>
        </p:nvSpPr>
        <p:spPr>
          <a:xfrm>
            <a:off x="811466" y="5845115"/>
            <a:ext cx="7679948" cy="400110"/>
          </a:xfrm>
          <a:prstGeom prst="rect">
            <a:avLst/>
          </a:prstGeom>
          <a:noFill/>
        </p:spPr>
        <p:txBody>
          <a:bodyPr wrap="square" rtlCol="0">
            <a:spAutoFit/>
          </a:bodyPr>
          <a:lstStyle/>
          <a:p>
            <a:r>
              <a:rPr lang="zh-CN" altLang="en-US" sz="2000" dirty="0">
                <a:solidFill>
                  <a:srgbClr val="0000FF"/>
                </a:solidFill>
                <a:latin typeface="微软雅黑" pitchFamily="34" charset="-122"/>
                <a:ea typeface="微软雅黑" pitchFamily="34" charset="-122"/>
              </a:rPr>
              <a:t>段：全国百篇优博。量子光学研究组开始全部转向量子信息研究。</a:t>
            </a:r>
          </a:p>
        </p:txBody>
      </p:sp>
      <p:cxnSp>
        <p:nvCxnSpPr>
          <p:cNvPr id="11" name="直接连接符 10">
            <a:extLst>
              <a:ext uri="{FF2B5EF4-FFF2-40B4-BE49-F238E27FC236}">
                <a16:creationId xmlns:a16="http://schemas.microsoft.com/office/drawing/2014/main" id="{1BD8ADAE-8D1A-44C8-9FCA-9545B830F8FE}"/>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4" name="灯片编号占位符 2">
            <a:extLst>
              <a:ext uri="{FF2B5EF4-FFF2-40B4-BE49-F238E27FC236}">
                <a16:creationId xmlns:a16="http://schemas.microsoft.com/office/drawing/2014/main" id="{D278C5E7-CDD9-460D-9E1E-D76D3AD7B1F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889752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1475656" y="188640"/>
            <a:ext cx="5832648" cy="504056"/>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latin typeface="微软雅黑" pitchFamily="34" charset="-122"/>
                <a:ea typeface="微软雅黑" pitchFamily="34" charset="-122"/>
                <a:cs typeface="+mn-cs"/>
              </a:rPr>
              <a:t>量子光学方向的最后一个研究生</a:t>
            </a:r>
          </a:p>
        </p:txBody>
      </p:sp>
      <p:sp>
        <p:nvSpPr>
          <p:cNvPr id="6" name="矩形 5"/>
          <p:cNvSpPr/>
          <p:nvPr/>
        </p:nvSpPr>
        <p:spPr>
          <a:xfrm>
            <a:off x="555939" y="2304484"/>
            <a:ext cx="7848872" cy="1877437"/>
          </a:xfrm>
          <a:prstGeom prst="rect">
            <a:avLst/>
          </a:prstGeom>
        </p:spPr>
        <p:txBody>
          <a:bodyPr wrap="square">
            <a:spAutoFit/>
          </a:bodyPr>
          <a:lstStyle/>
          <a:p>
            <a:pPr>
              <a:spcBef>
                <a:spcPts val="600"/>
              </a:spcBef>
            </a:pPr>
            <a:r>
              <a:rPr lang="zh-CN" altLang="en-US" sz="2400" dirty="0">
                <a:latin typeface="Times New Roman" pitchFamily="18" charset="0"/>
                <a:ea typeface="微软雅黑" pitchFamily="34" charset="-122"/>
                <a:cs typeface="Times New Roman" pitchFamily="18" charset="0"/>
              </a:rPr>
              <a:t>研究了</a:t>
            </a:r>
            <a:r>
              <a:rPr lang="en-US" altLang="zh-CN" sz="2400" dirty="0">
                <a:latin typeface="Times New Roman" pitchFamily="18" charset="0"/>
                <a:ea typeface="微软雅黑" pitchFamily="34" charset="-122"/>
                <a:cs typeface="Times New Roman" pitchFamily="18" charset="0"/>
              </a:rPr>
              <a:t>BEC</a:t>
            </a:r>
            <a:r>
              <a:rPr lang="zh-CN" altLang="en-US" sz="2400" dirty="0">
                <a:latin typeface="Times New Roman" pitchFamily="18" charset="0"/>
                <a:ea typeface="微软雅黑" pitchFamily="34" charset="-122"/>
                <a:cs typeface="Times New Roman" pitchFamily="18" charset="0"/>
              </a:rPr>
              <a:t>的孤子和</a:t>
            </a:r>
            <a:r>
              <a:rPr lang="en-US" altLang="zh-CN" sz="2400" dirty="0">
                <a:latin typeface="Times New Roman" pitchFamily="18" charset="0"/>
                <a:ea typeface="微软雅黑" pitchFamily="34" charset="-122"/>
                <a:cs typeface="Times New Roman" pitchFamily="18" charset="0"/>
              </a:rPr>
              <a:t>QND</a:t>
            </a:r>
            <a:r>
              <a:rPr lang="zh-CN" altLang="en-US" sz="2400" dirty="0">
                <a:latin typeface="Times New Roman" pitchFamily="18" charset="0"/>
                <a:ea typeface="微软雅黑" pitchFamily="34" charset="-122"/>
                <a:cs typeface="Times New Roman" pitchFamily="18" charset="0"/>
              </a:rPr>
              <a:t>测量，终于可以博士毕业</a:t>
            </a:r>
            <a:r>
              <a:rPr lang="zh-CN" altLang="en-US" sz="2400" dirty="0">
                <a:latin typeface="微软雅黑" pitchFamily="34" charset="-122"/>
                <a:ea typeface="微软雅黑" pitchFamily="34" charset="-122"/>
              </a:rPr>
              <a:t>。</a:t>
            </a:r>
          </a:p>
          <a:p>
            <a:pPr lvl="0">
              <a:spcBef>
                <a:spcPts val="1800"/>
              </a:spcBef>
            </a:pPr>
            <a:r>
              <a:rPr lang="en-US" altLang="zh-CN" dirty="0" err="1">
                <a:latin typeface="Times New Roman" pitchFamily="18" charset="0"/>
                <a:cs typeface="Times New Roman" pitchFamily="18" charset="0"/>
              </a:rPr>
              <a:t>Chuan</a:t>
            </a:r>
            <a:r>
              <a:rPr lang="en-US" altLang="zh-CN" dirty="0">
                <a:latin typeface="Times New Roman" pitchFamily="18" charset="0"/>
                <a:cs typeface="Times New Roman" pitchFamily="18" charset="0"/>
              </a:rPr>
              <a:t>-Feng Li and </a:t>
            </a:r>
            <a:r>
              <a:rPr lang="en-US" altLang="zh-CN" dirty="0" err="1">
                <a:latin typeface="Times New Roman" pitchFamily="18" charset="0"/>
                <a:cs typeface="Times New Roman" pitchFamily="18" charset="0"/>
              </a:rPr>
              <a:t>Guang</a:t>
            </a:r>
            <a:r>
              <a:rPr lang="en-US" altLang="zh-CN" dirty="0">
                <a:latin typeface="Times New Roman" pitchFamily="18" charset="0"/>
                <a:cs typeface="Times New Roman" pitchFamily="18" charset="0"/>
              </a:rPr>
              <a:t>-Can </a:t>
            </a:r>
            <a:r>
              <a:rPr lang="en-US" altLang="zh-CN" dirty="0" err="1">
                <a:latin typeface="Times New Roman" pitchFamily="18" charset="0"/>
                <a:cs typeface="Times New Roman" pitchFamily="18" charset="0"/>
              </a:rPr>
              <a:t>Guo</a:t>
            </a:r>
            <a:r>
              <a:rPr lang="en-US" altLang="zh-CN" dirty="0">
                <a:latin typeface="Times New Roman" pitchFamily="18" charset="0"/>
                <a:cs typeface="Times New Roman" pitchFamily="18" charset="0"/>
              </a:rPr>
              <a:t>, The one-dimensional </a:t>
            </a:r>
            <a:r>
              <a:rPr lang="en-US" altLang="zh-CN" dirty="0" err="1">
                <a:latin typeface="Times New Roman" pitchFamily="18" charset="0"/>
                <a:cs typeface="Times New Roman" pitchFamily="18" charset="0"/>
              </a:rPr>
              <a:t>soliton</a:t>
            </a:r>
            <a:r>
              <a:rPr lang="en-US" altLang="zh-CN" dirty="0">
                <a:latin typeface="Times New Roman" pitchFamily="18" charset="0"/>
                <a:cs typeface="Times New Roman" pitchFamily="18" charset="0"/>
              </a:rPr>
              <a:t> state of Bose-Einstein  condensate, Optics Communications 150, 219 (1998). </a:t>
            </a:r>
            <a:endParaRPr lang="zh-CN" altLang="zh-CN" dirty="0">
              <a:latin typeface="Times New Roman" pitchFamily="18" charset="0"/>
              <a:cs typeface="Times New Roman" pitchFamily="18" charset="0"/>
            </a:endParaRPr>
          </a:p>
          <a:p>
            <a:pPr lvl="0">
              <a:spcBef>
                <a:spcPts val="600"/>
              </a:spcBef>
            </a:pPr>
            <a:r>
              <a:rPr lang="en-US" altLang="zh-CN" dirty="0" err="1">
                <a:latin typeface="Times New Roman" pitchFamily="18" charset="0"/>
                <a:cs typeface="Times New Roman" pitchFamily="18" charset="0"/>
              </a:rPr>
              <a:t>Chuan</a:t>
            </a:r>
            <a:r>
              <a:rPr lang="en-US" altLang="zh-CN" dirty="0">
                <a:latin typeface="Times New Roman" pitchFamily="18" charset="0"/>
                <a:cs typeface="Times New Roman" pitchFamily="18" charset="0"/>
              </a:rPr>
              <a:t>-Feng Li and </a:t>
            </a:r>
            <a:r>
              <a:rPr lang="en-US" altLang="zh-CN" dirty="0" err="1">
                <a:latin typeface="Times New Roman" pitchFamily="18" charset="0"/>
                <a:cs typeface="Times New Roman" pitchFamily="18" charset="0"/>
              </a:rPr>
              <a:t>Guang</a:t>
            </a:r>
            <a:r>
              <a:rPr lang="en-US" altLang="zh-CN" dirty="0">
                <a:latin typeface="Times New Roman" pitchFamily="18" charset="0"/>
                <a:cs typeface="Times New Roman" pitchFamily="18" charset="0"/>
              </a:rPr>
              <a:t>-Can </a:t>
            </a:r>
            <a:r>
              <a:rPr lang="en-US" altLang="zh-CN" dirty="0" err="1">
                <a:latin typeface="Times New Roman" pitchFamily="18" charset="0"/>
                <a:cs typeface="Times New Roman" pitchFamily="18" charset="0"/>
              </a:rPr>
              <a:t>Guo</a:t>
            </a:r>
            <a:r>
              <a:rPr lang="en-US" altLang="zh-CN" dirty="0">
                <a:latin typeface="Times New Roman" pitchFamily="18" charset="0"/>
                <a:cs typeface="Times New Roman" pitchFamily="18" charset="0"/>
              </a:rPr>
              <a:t>, Quantum </a:t>
            </a:r>
            <a:r>
              <a:rPr lang="en-US" altLang="zh-CN" dirty="0" err="1">
                <a:latin typeface="Times New Roman" pitchFamily="18" charset="0"/>
                <a:cs typeface="Times New Roman" pitchFamily="18" charset="0"/>
              </a:rPr>
              <a:t>nondemolition</a:t>
            </a:r>
            <a:r>
              <a:rPr lang="en-US" altLang="zh-CN" dirty="0">
                <a:latin typeface="Times New Roman" pitchFamily="18" charset="0"/>
                <a:cs typeface="Times New Roman" pitchFamily="18" charset="0"/>
              </a:rPr>
              <a:t> measurement of the atom number of a Bose-Einstein condensate, Physics Letters A 248, 117 (1998). </a:t>
            </a:r>
            <a:endParaRPr lang="zh-CN" altLang="zh-CN" dirty="0">
              <a:latin typeface="Times New Roman" pitchFamily="18" charset="0"/>
              <a:cs typeface="Times New Roman" pitchFamily="18" charset="0"/>
            </a:endParaRPr>
          </a:p>
        </p:txBody>
      </p:sp>
      <p:sp>
        <p:nvSpPr>
          <p:cNvPr id="7" name="标题 1"/>
          <p:cNvSpPr txBox="1">
            <a:spLocks/>
          </p:cNvSpPr>
          <p:nvPr/>
        </p:nvSpPr>
        <p:spPr>
          <a:xfrm>
            <a:off x="555939" y="4509120"/>
            <a:ext cx="8032121" cy="108012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70000"/>
              </a:lnSpc>
            </a:pPr>
            <a:r>
              <a:rPr lang="zh-CN" altLang="en-US" sz="2400" dirty="0">
                <a:solidFill>
                  <a:srgbClr val="0000FF"/>
                </a:solidFill>
                <a:latin typeface="微软雅黑" pitchFamily="34" charset="-122"/>
                <a:ea typeface="微软雅黑" pitchFamily="34" charset="-122"/>
                <a:cs typeface="+mn-cs"/>
              </a:rPr>
              <a:t>只剩一个人在做量子光学，充分认识到科研不能单打独斗。</a:t>
            </a:r>
            <a:endParaRPr lang="en-US" altLang="zh-CN" sz="2400" dirty="0">
              <a:solidFill>
                <a:srgbClr val="0000FF"/>
              </a:solidFill>
              <a:latin typeface="微软雅黑" pitchFamily="34" charset="-122"/>
              <a:ea typeface="微软雅黑" pitchFamily="34" charset="-122"/>
              <a:cs typeface="+mn-cs"/>
            </a:endParaRPr>
          </a:p>
          <a:p>
            <a:pPr algn="l">
              <a:lnSpc>
                <a:spcPct val="170000"/>
              </a:lnSpc>
            </a:pPr>
            <a:r>
              <a:rPr lang="en-US" altLang="zh-CN" sz="2400" dirty="0">
                <a:solidFill>
                  <a:srgbClr val="0000FF"/>
                </a:solidFill>
                <a:latin typeface="微软雅黑" pitchFamily="34" charset="-122"/>
                <a:ea typeface="微软雅黑" pitchFamily="34" charset="-122"/>
                <a:cs typeface="+mn-cs"/>
              </a:rPr>
              <a:t>1999</a:t>
            </a:r>
            <a:r>
              <a:rPr lang="zh-CN" altLang="en-US" sz="2400" dirty="0">
                <a:solidFill>
                  <a:srgbClr val="0000FF"/>
                </a:solidFill>
                <a:latin typeface="微软雅黑" pitchFamily="34" charset="-122"/>
                <a:ea typeface="微软雅黑" pitchFamily="34" charset="-122"/>
                <a:cs typeface="+mn-cs"/>
              </a:rPr>
              <a:t>年毕业后留校，决定：转做量子信息，并转做实验。</a:t>
            </a:r>
          </a:p>
        </p:txBody>
      </p:sp>
      <p:sp>
        <p:nvSpPr>
          <p:cNvPr id="8" name="TextBox 1">
            <a:extLst>
              <a:ext uri="{FF2B5EF4-FFF2-40B4-BE49-F238E27FC236}">
                <a16:creationId xmlns:a16="http://schemas.microsoft.com/office/drawing/2014/main" id="{B839A7CA-7EFE-4F95-AE61-BEEBE8562548}"/>
              </a:ext>
            </a:extLst>
          </p:cNvPr>
          <p:cNvSpPr txBox="1"/>
          <p:nvPr/>
        </p:nvSpPr>
        <p:spPr>
          <a:xfrm>
            <a:off x="395536" y="1494553"/>
            <a:ext cx="8536177" cy="646331"/>
          </a:xfrm>
          <a:prstGeom prst="rect">
            <a:avLst/>
          </a:prstGeom>
          <a:noFill/>
        </p:spPr>
        <p:txBody>
          <a:bodyPr wrap="square" rtlCol="0">
            <a:spAutoFit/>
          </a:bodyPr>
          <a:lstStyle/>
          <a:p>
            <a:r>
              <a:rPr lang="en-US" altLang="zh-CN" sz="2400" dirty="0">
                <a:latin typeface="Times New Roman" pitchFamily="18" charset="0"/>
                <a:ea typeface="微软雅黑" pitchFamily="34" charset="-122"/>
                <a:cs typeface="Times New Roman" pitchFamily="18" charset="0"/>
              </a:rPr>
              <a:t>《</a:t>
            </a:r>
            <a:r>
              <a:rPr lang="zh-CN" altLang="en-US" sz="2400" dirty="0">
                <a:latin typeface="Times New Roman" pitchFamily="18" charset="0"/>
                <a:ea typeface="微软雅黑" pitchFamily="34" charset="-122"/>
                <a:cs typeface="Times New Roman" pitchFamily="18" charset="0"/>
              </a:rPr>
              <a:t>量子光学</a:t>
            </a:r>
            <a:r>
              <a:rPr lang="en-US" altLang="zh-CN" sz="2400" dirty="0">
                <a:latin typeface="Times New Roman" pitchFamily="18" charset="0"/>
                <a:ea typeface="微软雅黑" pitchFamily="34" charset="-122"/>
                <a:cs typeface="Times New Roman" pitchFamily="18" charset="0"/>
              </a:rPr>
              <a:t>》</a:t>
            </a:r>
            <a:r>
              <a:rPr lang="zh-CN" altLang="en-US" sz="2400" dirty="0">
                <a:latin typeface="Times New Roman" pitchFamily="18" charset="0"/>
                <a:ea typeface="微软雅黑" pitchFamily="34" charset="-122"/>
                <a:cs typeface="Times New Roman" pitchFamily="18" charset="0"/>
              </a:rPr>
              <a:t>成绩仅为及格，被郭老师训导后开始专注科研。</a:t>
            </a:r>
            <a:endParaRPr lang="en-US" altLang="zh-CN" sz="2400" dirty="0">
              <a:latin typeface="Times New Roman" pitchFamily="18" charset="0"/>
              <a:ea typeface="微软雅黑" pitchFamily="34" charset="-122"/>
              <a:cs typeface="Times New Roman" pitchFamily="18" charset="0"/>
            </a:endParaRPr>
          </a:p>
          <a:p>
            <a:endParaRPr lang="en-US" altLang="zh-CN" sz="1200" dirty="0">
              <a:solidFill>
                <a:srgbClr val="0000FF"/>
              </a:solidFill>
              <a:latin typeface="Times New Roman" pitchFamily="18" charset="0"/>
              <a:ea typeface="微软雅黑" pitchFamily="34" charset="-122"/>
              <a:cs typeface="Times New Roman" pitchFamily="18" charset="0"/>
            </a:endParaRPr>
          </a:p>
        </p:txBody>
      </p:sp>
      <p:cxnSp>
        <p:nvCxnSpPr>
          <p:cNvPr id="9" name="直接连接符 8">
            <a:extLst>
              <a:ext uri="{FF2B5EF4-FFF2-40B4-BE49-F238E27FC236}">
                <a16:creationId xmlns:a16="http://schemas.microsoft.com/office/drawing/2014/main" id="{9F33C154-C9B8-4AD2-BF68-7E395A545D3F}"/>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灯片编号占位符 2">
            <a:extLst>
              <a:ext uri="{FF2B5EF4-FFF2-40B4-BE49-F238E27FC236}">
                <a16:creationId xmlns:a16="http://schemas.microsoft.com/office/drawing/2014/main" id="{3A575A18-C7ED-4FCA-B090-AC07A2529A48}"/>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30162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553404" y="1873460"/>
            <a:ext cx="5256584" cy="106525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pPr>
            <a:r>
              <a:rPr lang="zh-CN" altLang="en-US" sz="1800" dirty="0">
                <a:solidFill>
                  <a:srgbClr val="0000FF"/>
                </a:solidFill>
                <a:latin typeface="微软雅黑" pitchFamily="34" charset="-122"/>
                <a:ea typeface="微软雅黑" pitchFamily="34" charset="-122"/>
                <a:cs typeface="+mn-cs"/>
              </a:rPr>
              <a:t>       我：老师，您觉得我做哪个实验比较好？</a:t>
            </a:r>
            <a:endParaRPr lang="en-US" altLang="zh-CN" sz="1800" dirty="0">
              <a:solidFill>
                <a:srgbClr val="0000FF"/>
              </a:solidFill>
              <a:latin typeface="微软雅黑" pitchFamily="34" charset="-122"/>
              <a:ea typeface="微软雅黑" pitchFamily="34" charset="-122"/>
              <a:cs typeface="+mn-cs"/>
            </a:endParaRPr>
          </a:p>
          <a:p>
            <a:pPr marL="900113" indent="-900113" algn="l">
              <a:lnSpc>
                <a:spcPts val="2600"/>
              </a:lnSpc>
              <a:spcBef>
                <a:spcPts val="600"/>
              </a:spcBef>
            </a:pPr>
            <a:r>
              <a:rPr lang="zh-CN" altLang="en-US" sz="1800" dirty="0">
                <a:solidFill>
                  <a:srgbClr val="0000FF"/>
                </a:solidFill>
                <a:latin typeface="微软雅黑" pitchFamily="34" charset="-122"/>
                <a:ea typeface="微软雅黑" pitchFamily="34" charset="-122"/>
                <a:cs typeface="+mn-cs"/>
              </a:rPr>
              <a:t>郭老师：你买个氦氖激光器，做概率量子</a:t>
            </a:r>
            <a:r>
              <a:rPr lang="zh-CN" altLang="en-US" sz="1800" dirty="0">
                <a:solidFill>
                  <a:srgbClr val="0000FF"/>
                </a:solidFill>
                <a:latin typeface="Times New Roman" panose="02020603050405020304" pitchFamily="18" charset="0"/>
                <a:ea typeface="微软雅黑" pitchFamily="34" charset="-122"/>
                <a:cs typeface="Times New Roman" panose="02020603050405020304" pitchFamily="18" charset="0"/>
              </a:rPr>
              <a:t>克隆吧，做完投</a:t>
            </a:r>
            <a:r>
              <a:rPr lang="en-US" altLang="zh-CN" sz="1800" dirty="0">
                <a:solidFill>
                  <a:srgbClr val="0000FF"/>
                </a:solidFill>
                <a:latin typeface="Times New Roman" panose="02020603050405020304" pitchFamily="18" charset="0"/>
                <a:ea typeface="微软雅黑" pitchFamily="34" charset="-122"/>
                <a:cs typeface="Times New Roman" panose="02020603050405020304" pitchFamily="18" charset="0"/>
              </a:rPr>
              <a:t>Nature</a:t>
            </a:r>
            <a:r>
              <a:rPr lang="zh-CN" altLang="en-US" sz="1800" dirty="0">
                <a:solidFill>
                  <a:srgbClr val="0000FF"/>
                </a:solidFill>
                <a:latin typeface="Times New Roman" panose="02020603050405020304" pitchFamily="18" charset="0"/>
                <a:ea typeface="微软雅黑" pitchFamily="34" charset="-122"/>
                <a:cs typeface="Times New Roman" panose="02020603050405020304" pitchFamily="18" charset="0"/>
              </a:rPr>
              <a:t>。</a:t>
            </a:r>
          </a:p>
        </p:txBody>
      </p:sp>
      <p:grpSp>
        <p:nvGrpSpPr>
          <p:cNvPr id="9" name="组合 8"/>
          <p:cNvGrpSpPr/>
          <p:nvPr/>
        </p:nvGrpSpPr>
        <p:grpSpPr>
          <a:xfrm>
            <a:off x="395536" y="3218707"/>
            <a:ext cx="5400600" cy="872319"/>
            <a:chOff x="1043608" y="1412776"/>
            <a:chExt cx="6231260" cy="116969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12776"/>
              <a:ext cx="6231260" cy="1169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直接连接符 6"/>
            <p:cNvCxnSpPr/>
            <p:nvPr/>
          </p:nvCxnSpPr>
          <p:spPr>
            <a:xfrm>
              <a:off x="5347196" y="1983202"/>
              <a:ext cx="1191816"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9670" y="4149080"/>
            <a:ext cx="206288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4963" y="1009756"/>
            <a:ext cx="2959525" cy="1724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矩形 9"/>
          <p:cNvSpPr/>
          <p:nvPr/>
        </p:nvSpPr>
        <p:spPr>
          <a:xfrm>
            <a:off x="6573678" y="3654866"/>
            <a:ext cx="1569660" cy="1338828"/>
          </a:xfrm>
          <a:prstGeom prst="rect">
            <a:avLst/>
          </a:prstGeom>
        </p:spPr>
        <p:txBody>
          <a:bodyPr wrap="none">
            <a:spAutoFit/>
          </a:bodyPr>
          <a:lstStyle/>
          <a:p>
            <a:pPr>
              <a:lnSpc>
                <a:spcPct val="150000"/>
              </a:lnSpc>
            </a:pPr>
            <a:r>
              <a:rPr lang="zh-CN" altLang="en-US" dirty="0">
                <a:solidFill>
                  <a:srgbClr val="0000FF"/>
                </a:solidFill>
                <a:latin typeface="微软雅黑" pitchFamily="34" charset="-122"/>
                <a:ea typeface="微软雅黑" pitchFamily="34" charset="-122"/>
              </a:rPr>
              <a:t>概率量子克隆</a:t>
            </a:r>
            <a:endParaRPr lang="en-US" altLang="zh-CN" dirty="0">
              <a:solidFill>
                <a:srgbClr val="0000FF"/>
              </a:solidFill>
              <a:latin typeface="微软雅黑" pitchFamily="34" charset="-122"/>
              <a:ea typeface="微软雅黑" pitchFamily="34" charset="-122"/>
            </a:endParaRPr>
          </a:p>
          <a:p>
            <a:pPr>
              <a:lnSpc>
                <a:spcPct val="150000"/>
              </a:lnSpc>
            </a:pPr>
            <a:r>
              <a:rPr lang="en-US" altLang="zh-CN" dirty="0">
                <a:solidFill>
                  <a:srgbClr val="0000FF"/>
                </a:solidFill>
                <a:latin typeface="微软雅黑" pitchFamily="34" charset="-122"/>
                <a:ea typeface="微软雅黑" pitchFamily="34" charset="-122"/>
              </a:rPr>
              <a:t>to</a:t>
            </a:r>
          </a:p>
          <a:p>
            <a:pPr>
              <a:lnSpc>
                <a:spcPct val="150000"/>
              </a:lnSpc>
            </a:pPr>
            <a:r>
              <a:rPr lang="zh-CN" altLang="en-US" dirty="0">
                <a:solidFill>
                  <a:srgbClr val="0000FF"/>
                </a:solidFill>
                <a:latin typeface="微软雅黑" pitchFamily="34" charset="-122"/>
                <a:ea typeface="微软雅黑" pitchFamily="34" charset="-122"/>
              </a:rPr>
              <a:t>普适克隆</a:t>
            </a:r>
            <a:endParaRPr lang="zh-CN" altLang="en-US" dirty="0"/>
          </a:p>
        </p:txBody>
      </p:sp>
      <p:sp>
        <p:nvSpPr>
          <p:cNvPr id="11" name="矩形 10"/>
          <p:cNvSpPr/>
          <p:nvPr/>
        </p:nvSpPr>
        <p:spPr>
          <a:xfrm>
            <a:off x="6300192" y="5163657"/>
            <a:ext cx="2592288" cy="873957"/>
          </a:xfrm>
          <a:prstGeom prst="rect">
            <a:avLst/>
          </a:prstGeom>
        </p:spPr>
        <p:txBody>
          <a:bodyPr wrap="square">
            <a:spAutoFit/>
          </a:bodyPr>
          <a:lstStyle/>
          <a:p>
            <a:pPr>
              <a:lnSpc>
                <a:spcPct val="150000"/>
              </a:lnSpc>
            </a:pPr>
            <a:r>
              <a:rPr lang="zh-CN" altLang="en-US" dirty="0">
                <a:solidFill>
                  <a:srgbClr val="0000FF"/>
                </a:solidFill>
                <a:latin typeface="微软雅黑" pitchFamily="34" charset="-122"/>
                <a:ea typeface="微软雅黑" pitchFamily="34" charset="-122"/>
              </a:rPr>
              <a:t>第一次冲</a:t>
            </a:r>
            <a:r>
              <a:rPr lang="en-US" altLang="zh-CN" dirty="0">
                <a:solidFill>
                  <a:srgbClr val="0000FF"/>
                </a:solidFill>
                <a:latin typeface="微软雅黑" pitchFamily="34" charset="-122"/>
                <a:ea typeface="微软雅黑" pitchFamily="34" charset="-122"/>
              </a:rPr>
              <a:t>Nature</a:t>
            </a:r>
            <a:r>
              <a:rPr lang="zh-CN" altLang="en-US" dirty="0">
                <a:solidFill>
                  <a:srgbClr val="0000FF"/>
                </a:solidFill>
                <a:latin typeface="微软雅黑" pitchFamily="34" charset="-122"/>
                <a:ea typeface="微软雅黑" pitchFamily="34" charset="-122"/>
              </a:rPr>
              <a:t>失败。又过了</a:t>
            </a:r>
            <a:r>
              <a:rPr lang="en-US" altLang="zh-CN" dirty="0">
                <a:solidFill>
                  <a:srgbClr val="0000FF"/>
                </a:solidFill>
                <a:latin typeface="微软雅黑" pitchFamily="34" charset="-122"/>
                <a:ea typeface="微软雅黑" pitchFamily="34" charset="-122"/>
              </a:rPr>
              <a:t>20</a:t>
            </a:r>
            <a:r>
              <a:rPr lang="zh-CN" altLang="en-US" dirty="0">
                <a:solidFill>
                  <a:srgbClr val="0000FF"/>
                </a:solidFill>
                <a:latin typeface="微软雅黑" pitchFamily="34" charset="-122"/>
                <a:ea typeface="微软雅黑" pitchFamily="34" charset="-122"/>
              </a:rPr>
              <a:t>多年才成功。</a:t>
            </a:r>
            <a:endParaRPr lang="zh-CN" altLang="en-US" dirty="0"/>
          </a:p>
        </p:txBody>
      </p:sp>
      <p:sp>
        <p:nvSpPr>
          <p:cNvPr id="12" name="TextBox 11"/>
          <p:cNvSpPr txBox="1"/>
          <p:nvPr/>
        </p:nvSpPr>
        <p:spPr>
          <a:xfrm>
            <a:off x="510746" y="897232"/>
            <a:ext cx="5429406" cy="826637"/>
          </a:xfrm>
          <a:prstGeom prst="rect">
            <a:avLst/>
          </a:prstGeom>
          <a:noFill/>
        </p:spPr>
        <p:txBody>
          <a:bodyPr wrap="square" rtlCol="0">
            <a:spAutoFit/>
          </a:bodyPr>
          <a:lstStyle/>
          <a:p>
            <a:pPr>
              <a:lnSpc>
                <a:spcPts val="3000"/>
              </a:lnSpc>
            </a:pPr>
            <a:r>
              <a:rPr lang="zh-CN" altLang="en-US" sz="2000" dirty="0">
                <a:solidFill>
                  <a:srgbClr val="0000FF"/>
                </a:solidFill>
                <a:latin typeface="微软雅黑" pitchFamily="34" charset="-122"/>
                <a:ea typeface="微软雅黑" pitchFamily="34" charset="-122"/>
              </a:rPr>
              <a:t>郭老师担任“非线性科学”项目首席科学家。有了一些经费。</a:t>
            </a:r>
          </a:p>
        </p:txBody>
      </p:sp>
      <p:sp>
        <p:nvSpPr>
          <p:cNvPr id="13" name="标题 1"/>
          <p:cNvSpPr txBox="1">
            <a:spLocks/>
          </p:cNvSpPr>
          <p:nvPr/>
        </p:nvSpPr>
        <p:spPr>
          <a:xfrm>
            <a:off x="1643252" y="285761"/>
            <a:ext cx="5832648" cy="504056"/>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latin typeface="微软雅黑" pitchFamily="34" charset="-122"/>
                <a:ea typeface="微软雅黑" pitchFamily="34" charset="-122"/>
                <a:cs typeface="+mn-cs"/>
              </a:rPr>
              <a:t>转弯转得有些大，导师比较谨慎</a:t>
            </a:r>
          </a:p>
        </p:txBody>
      </p:sp>
      <p:cxnSp>
        <p:nvCxnSpPr>
          <p:cNvPr id="14" name="直接连接符 13">
            <a:extLst>
              <a:ext uri="{FF2B5EF4-FFF2-40B4-BE49-F238E27FC236}">
                <a16:creationId xmlns:a16="http://schemas.microsoft.com/office/drawing/2014/main" id="{21BAB3BD-D8D5-41A4-8267-971FB8850212}"/>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 name="灯片编号占位符 2">
            <a:extLst>
              <a:ext uri="{FF2B5EF4-FFF2-40B4-BE49-F238E27FC236}">
                <a16:creationId xmlns:a16="http://schemas.microsoft.com/office/drawing/2014/main" id="{2E132BF7-B42C-4336-A519-5706D674EB56}"/>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86553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5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51520" y="980728"/>
            <a:ext cx="5034631" cy="2880172"/>
            <a:chOff x="251520" y="980728"/>
            <a:chExt cx="5034631" cy="2880172"/>
          </a:xfrm>
        </p:grpSpPr>
        <p:pic>
          <p:nvPicPr>
            <p:cNvPr id="235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980728"/>
              <a:ext cx="5034631" cy="28801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直接连接符 5"/>
            <p:cNvCxnSpPr/>
            <p:nvPr/>
          </p:nvCxnSpPr>
          <p:spPr>
            <a:xfrm>
              <a:off x="2172927" y="2200856"/>
              <a:ext cx="2434792"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14" name="标题 1"/>
          <p:cNvSpPr txBox="1">
            <a:spLocks/>
          </p:cNvSpPr>
          <p:nvPr/>
        </p:nvSpPr>
        <p:spPr>
          <a:xfrm>
            <a:off x="1691395" y="311448"/>
            <a:ext cx="5832648" cy="504056"/>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a:solidFill>
                  <a:srgbClr val="0000FF"/>
                </a:solidFill>
                <a:latin typeface="微软雅黑" pitchFamily="34" charset="-122"/>
                <a:ea typeface="微软雅黑" pitchFamily="34" charset="-122"/>
                <a:cs typeface="+mn-cs"/>
              </a:rPr>
              <a:t>Discuss with P. </a:t>
            </a:r>
            <a:r>
              <a:rPr lang="en-US" altLang="zh-CN" sz="2800" dirty="0" err="1">
                <a:solidFill>
                  <a:srgbClr val="0000FF"/>
                </a:solidFill>
                <a:latin typeface="微软雅黑" pitchFamily="34" charset="-122"/>
                <a:ea typeface="微软雅黑" pitchFamily="34" charset="-122"/>
                <a:cs typeface="+mn-cs"/>
              </a:rPr>
              <a:t>Kwiat</a:t>
            </a:r>
            <a:endParaRPr lang="zh-CN" altLang="en-US" sz="2800" dirty="0">
              <a:solidFill>
                <a:srgbClr val="0000FF"/>
              </a:solidFill>
              <a:latin typeface="微软雅黑" pitchFamily="34" charset="-122"/>
              <a:ea typeface="微软雅黑" pitchFamily="34" charset="-122"/>
              <a:cs typeface="+mn-cs"/>
            </a:endParaRPr>
          </a:p>
        </p:txBody>
      </p:sp>
      <p:grpSp>
        <p:nvGrpSpPr>
          <p:cNvPr id="11" name="组合 10"/>
          <p:cNvGrpSpPr/>
          <p:nvPr/>
        </p:nvGrpSpPr>
        <p:grpSpPr>
          <a:xfrm>
            <a:off x="3707904" y="2532312"/>
            <a:ext cx="4916965" cy="4249663"/>
            <a:chOff x="3979763" y="2549524"/>
            <a:chExt cx="4916965" cy="4249663"/>
          </a:xfrm>
        </p:grpSpPr>
        <p:grpSp>
          <p:nvGrpSpPr>
            <p:cNvPr id="10" name="组合 9"/>
            <p:cNvGrpSpPr/>
            <p:nvPr/>
          </p:nvGrpSpPr>
          <p:grpSpPr>
            <a:xfrm>
              <a:off x="3979763" y="2549524"/>
              <a:ext cx="4916965" cy="4249663"/>
              <a:chOff x="3798439" y="2574925"/>
              <a:chExt cx="4916965" cy="4249663"/>
            </a:xfrm>
          </p:grpSpPr>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8439" y="2574925"/>
                <a:ext cx="4916965" cy="424966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接连接符 6"/>
              <p:cNvCxnSpPr/>
              <p:nvPr/>
            </p:nvCxnSpPr>
            <p:spPr>
              <a:xfrm>
                <a:off x="4011811" y="6067896"/>
                <a:ext cx="459263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15" name="直接连接符 14"/>
            <p:cNvCxnSpPr/>
            <p:nvPr/>
          </p:nvCxnSpPr>
          <p:spPr>
            <a:xfrm>
              <a:off x="4128483" y="6237312"/>
              <a:ext cx="720080"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12" name="直接连接符 11">
            <a:extLst>
              <a:ext uri="{FF2B5EF4-FFF2-40B4-BE49-F238E27FC236}">
                <a16:creationId xmlns:a16="http://schemas.microsoft.com/office/drawing/2014/main" id="{3A6108B5-B43D-45AF-A65C-EA44A21E6D96}"/>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灯片编号占位符 2">
            <a:extLst>
              <a:ext uri="{FF2B5EF4-FFF2-40B4-BE49-F238E27FC236}">
                <a16:creationId xmlns:a16="http://schemas.microsoft.com/office/drawing/2014/main" id="{BB891218-3F74-4927-A1EE-2D012D67690E}"/>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62853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txBox="1">
            <a:spLocks/>
          </p:cNvSpPr>
          <p:nvPr/>
        </p:nvSpPr>
        <p:spPr>
          <a:xfrm>
            <a:off x="1110493" y="234119"/>
            <a:ext cx="6625021"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a:solidFill>
                  <a:srgbClr val="0000FF"/>
                </a:solidFill>
                <a:latin typeface="微软雅黑" pitchFamily="34" charset="-122"/>
                <a:ea typeface="微软雅黑" pitchFamily="34" charset="-122"/>
                <a:cs typeface="+mn-cs"/>
              </a:rPr>
              <a:t>Follow P. </a:t>
            </a:r>
            <a:r>
              <a:rPr lang="en-US" altLang="zh-CN" sz="2800" dirty="0" err="1">
                <a:solidFill>
                  <a:srgbClr val="0000FF"/>
                </a:solidFill>
                <a:latin typeface="微软雅黑" pitchFamily="34" charset="-122"/>
                <a:ea typeface="微软雅黑" pitchFamily="34" charset="-122"/>
                <a:cs typeface="+mn-cs"/>
              </a:rPr>
              <a:t>Kwiat</a:t>
            </a:r>
            <a:r>
              <a:rPr lang="zh-CN" altLang="en-US" sz="2800" dirty="0">
                <a:solidFill>
                  <a:srgbClr val="0000FF"/>
                </a:solidFill>
                <a:latin typeface="微软雅黑" pitchFamily="34" charset="-122"/>
                <a:ea typeface="微软雅黑" pitchFamily="34" charset="-122"/>
                <a:cs typeface="+mn-cs"/>
              </a:rPr>
              <a:t>，用</a:t>
            </a:r>
            <a:r>
              <a:rPr lang="en-US" altLang="zh-CN" sz="2800" dirty="0">
                <a:solidFill>
                  <a:srgbClr val="0000FF"/>
                </a:solidFill>
                <a:latin typeface="微软雅黑" pitchFamily="34" charset="-122"/>
                <a:ea typeface="微软雅黑" pitchFamily="34" charset="-122"/>
                <a:cs typeface="+mn-cs"/>
              </a:rPr>
              <a:t>SPDC</a:t>
            </a:r>
            <a:r>
              <a:rPr lang="zh-CN" altLang="en-US" sz="2800" dirty="0">
                <a:solidFill>
                  <a:srgbClr val="0000FF"/>
                </a:solidFill>
                <a:latin typeface="微软雅黑" pitchFamily="34" charset="-122"/>
                <a:ea typeface="微软雅黑" pitchFamily="34" charset="-122"/>
                <a:cs typeface="+mn-cs"/>
              </a:rPr>
              <a:t>做纠缠光子对</a:t>
            </a:r>
          </a:p>
        </p:txBody>
      </p:sp>
      <p:pic>
        <p:nvPicPr>
          <p:cNvPr id="2048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8129" y="1180373"/>
            <a:ext cx="7541487" cy="1730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6903" y="3573016"/>
            <a:ext cx="3255097" cy="1926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组合 9"/>
          <p:cNvGrpSpPr/>
          <p:nvPr/>
        </p:nvGrpSpPr>
        <p:grpSpPr>
          <a:xfrm>
            <a:off x="4894351" y="3573016"/>
            <a:ext cx="2952328" cy="1864034"/>
            <a:chOff x="4067944" y="3326097"/>
            <a:chExt cx="2952328" cy="1864034"/>
          </a:xfrm>
        </p:grpSpPr>
        <p:pic>
          <p:nvPicPr>
            <p:cNvPr id="2048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67944" y="3326097"/>
              <a:ext cx="2952328" cy="1864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直接连接符 12"/>
            <p:cNvCxnSpPr/>
            <p:nvPr/>
          </p:nvCxnSpPr>
          <p:spPr>
            <a:xfrm>
              <a:off x="6300192" y="3591488"/>
              <a:ext cx="504056"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390672" y="4527592"/>
              <a:ext cx="504056"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125367" y="4509120"/>
              <a:ext cx="1310729"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11" name="直接连接符 10">
            <a:extLst>
              <a:ext uri="{FF2B5EF4-FFF2-40B4-BE49-F238E27FC236}">
                <a16:creationId xmlns:a16="http://schemas.microsoft.com/office/drawing/2014/main" id="{8C3DB4F0-9AF7-4390-A3DA-16FAEA9B34A1}"/>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灯片编号占位符 2">
            <a:extLst>
              <a:ext uri="{FF2B5EF4-FFF2-40B4-BE49-F238E27FC236}">
                <a16:creationId xmlns:a16="http://schemas.microsoft.com/office/drawing/2014/main" id="{F7F3F3F3-910F-4CE1-9048-865BCAB29E5D}"/>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353131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980728"/>
            <a:ext cx="6696744" cy="4697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标题 1"/>
          <p:cNvSpPr txBox="1">
            <a:spLocks/>
          </p:cNvSpPr>
          <p:nvPr/>
        </p:nvSpPr>
        <p:spPr>
          <a:xfrm>
            <a:off x="1187624" y="5687939"/>
            <a:ext cx="7129077"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rgbClr val="0000FF"/>
                </a:solidFill>
                <a:latin typeface="Times New Roman" pitchFamily="18" charset="0"/>
                <a:ea typeface="微软雅黑" pitchFamily="34" charset="-122"/>
                <a:cs typeface="Times New Roman" pitchFamily="18" charset="0"/>
              </a:rPr>
              <a:t>我第一次充分意识到人的天赋是不同的，要挖掘每个人的天赋</a:t>
            </a:r>
          </a:p>
        </p:txBody>
      </p:sp>
      <p:sp>
        <p:nvSpPr>
          <p:cNvPr id="2" name="矩形 1"/>
          <p:cNvSpPr/>
          <p:nvPr/>
        </p:nvSpPr>
        <p:spPr>
          <a:xfrm>
            <a:off x="2987824" y="136525"/>
            <a:ext cx="3714372" cy="523220"/>
          </a:xfrm>
          <a:prstGeom prst="rect">
            <a:avLst/>
          </a:prstGeom>
        </p:spPr>
        <p:txBody>
          <a:bodyPr wrap="square">
            <a:spAutoFit/>
          </a:bodyPr>
          <a:lstStyle/>
          <a:p>
            <a:r>
              <a:rPr lang="zh-CN" altLang="en-US" sz="2800" dirty="0">
                <a:solidFill>
                  <a:srgbClr val="0000FF"/>
                </a:solidFill>
                <a:latin typeface="Times New Roman" pitchFamily="18" charset="0"/>
                <a:ea typeface="微软雅黑" pitchFamily="34" charset="-122"/>
                <a:cs typeface="Times New Roman" pitchFamily="18" charset="0"/>
              </a:rPr>
              <a:t>出现了一个实验天才</a:t>
            </a:r>
            <a:endParaRPr lang="zh-CN" altLang="en-US" sz="2400" dirty="0"/>
          </a:p>
        </p:txBody>
      </p:sp>
      <p:cxnSp>
        <p:nvCxnSpPr>
          <p:cNvPr id="6" name="直接连接符 5">
            <a:extLst>
              <a:ext uri="{FF2B5EF4-FFF2-40B4-BE49-F238E27FC236}">
                <a16:creationId xmlns:a16="http://schemas.microsoft.com/office/drawing/2014/main" id="{AEAAB952-790B-4340-A75D-2F99AC188169}"/>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灯片编号占位符 2">
            <a:extLst>
              <a:ext uri="{FF2B5EF4-FFF2-40B4-BE49-F238E27FC236}">
                <a16:creationId xmlns:a16="http://schemas.microsoft.com/office/drawing/2014/main" id="{43BDF7A1-AC68-4117-A66B-6E08EE2A6AE3}"/>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10</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285486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038482"/>
            <a:ext cx="6873900" cy="4935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标题 1"/>
          <p:cNvSpPr txBox="1">
            <a:spLocks/>
          </p:cNvSpPr>
          <p:nvPr/>
        </p:nvSpPr>
        <p:spPr>
          <a:xfrm>
            <a:off x="1655676" y="146546"/>
            <a:ext cx="5832648" cy="504056"/>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solidFill>
                  <a:srgbClr val="0000FF"/>
                </a:solidFill>
                <a:latin typeface="Times New Roman" pitchFamily="18" charset="0"/>
                <a:ea typeface="微软雅黑" pitchFamily="34" charset="-122"/>
                <a:cs typeface="Times New Roman" pitchFamily="18" charset="0"/>
              </a:rPr>
              <a:t>组内其他人开始逐步定位</a:t>
            </a:r>
          </a:p>
        </p:txBody>
      </p:sp>
      <p:cxnSp>
        <p:nvCxnSpPr>
          <p:cNvPr id="6" name="直接连接符 5">
            <a:extLst>
              <a:ext uri="{FF2B5EF4-FFF2-40B4-BE49-F238E27FC236}">
                <a16:creationId xmlns:a16="http://schemas.microsoft.com/office/drawing/2014/main" id="{603B3F2C-76D5-4249-AF61-851FA7C95A36}"/>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灯片编号占位符 2">
            <a:extLst>
              <a:ext uri="{FF2B5EF4-FFF2-40B4-BE49-F238E27FC236}">
                <a16:creationId xmlns:a16="http://schemas.microsoft.com/office/drawing/2014/main" id="{56731E41-51FB-4CD3-8BC5-614D79FE9D7E}"/>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11</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529117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98835" y="2649651"/>
            <a:ext cx="8293645" cy="369332"/>
          </a:xfrm>
          <a:prstGeom prst="rect">
            <a:avLst/>
          </a:prstGeom>
          <a:noFill/>
        </p:spPr>
        <p:txBody>
          <a:bodyPr wrap="square" rtlCol="0">
            <a:spAutoFit/>
          </a:bodyPr>
          <a:lstStyle/>
          <a:p>
            <a:r>
              <a:rPr lang="zh-CN" altLang="en-US" dirty="0">
                <a:solidFill>
                  <a:srgbClr val="0000FF"/>
                </a:solidFill>
                <a:latin typeface="Times New Roman" pitchFamily="18" charset="0"/>
                <a:ea typeface="微软雅黑" pitchFamily="34" charset="-122"/>
                <a:cs typeface="Times New Roman" pitchFamily="18" charset="0"/>
              </a:rPr>
              <a:t>郭老师认为四光子技术可做出</a:t>
            </a:r>
            <a:r>
              <a:rPr lang="en-US" altLang="zh-CN" dirty="0">
                <a:solidFill>
                  <a:srgbClr val="0000FF"/>
                </a:solidFill>
                <a:latin typeface="Times New Roman" pitchFamily="18" charset="0"/>
                <a:ea typeface="微软雅黑" pitchFamily="34" charset="-122"/>
                <a:cs typeface="Times New Roman" pitchFamily="18" charset="0"/>
              </a:rPr>
              <a:t>PRL</a:t>
            </a:r>
            <a:r>
              <a:rPr lang="zh-CN" altLang="en-US" dirty="0">
                <a:solidFill>
                  <a:srgbClr val="0000FF"/>
                </a:solidFill>
                <a:latin typeface="Times New Roman" pitchFamily="18" charset="0"/>
                <a:ea typeface="微软雅黑" pitchFamily="34" charset="-122"/>
                <a:cs typeface="Times New Roman" pitchFamily="18" charset="0"/>
              </a:rPr>
              <a:t>工作，希望我加强临门一脚，提高学术品位。</a:t>
            </a:r>
            <a:endParaRPr lang="zh-CN" altLang="en-US" sz="1600" dirty="0"/>
          </a:p>
        </p:txBody>
      </p:sp>
      <p:sp>
        <p:nvSpPr>
          <p:cNvPr id="10" name="文本框 9"/>
          <p:cNvSpPr txBox="1"/>
          <p:nvPr/>
        </p:nvSpPr>
        <p:spPr>
          <a:xfrm>
            <a:off x="576136" y="3095390"/>
            <a:ext cx="7741145" cy="369332"/>
          </a:xfrm>
          <a:prstGeom prst="rect">
            <a:avLst/>
          </a:prstGeom>
          <a:noFill/>
        </p:spPr>
        <p:txBody>
          <a:bodyPr wrap="square" rtlCol="0">
            <a:spAutoFit/>
          </a:bodyPr>
          <a:lstStyle/>
          <a:p>
            <a:r>
              <a:rPr lang="zh-CN" altLang="en-US" dirty="0">
                <a:solidFill>
                  <a:srgbClr val="0000FF"/>
                </a:solidFill>
                <a:latin typeface="Times New Roman" pitchFamily="18" charset="0"/>
                <a:ea typeface="微软雅黑" pitchFamily="34" charset="-122"/>
                <a:cs typeface="Times New Roman" pitchFamily="18" charset="0"/>
              </a:rPr>
              <a:t>于是更多的看文献，尤其</a:t>
            </a:r>
            <a:r>
              <a:rPr lang="en-US" altLang="zh-CN" dirty="0">
                <a:solidFill>
                  <a:srgbClr val="0000FF"/>
                </a:solidFill>
                <a:latin typeface="Times New Roman" pitchFamily="18" charset="0"/>
                <a:ea typeface="微软雅黑" pitchFamily="34" charset="-122"/>
                <a:cs typeface="Times New Roman" pitchFamily="18" charset="0"/>
              </a:rPr>
              <a:t>Paul </a:t>
            </a:r>
            <a:r>
              <a:rPr lang="en-US" altLang="zh-CN" dirty="0" err="1">
                <a:solidFill>
                  <a:srgbClr val="0000FF"/>
                </a:solidFill>
                <a:latin typeface="Times New Roman" pitchFamily="18" charset="0"/>
                <a:ea typeface="微软雅黑" pitchFamily="34" charset="-122"/>
                <a:cs typeface="Times New Roman" pitchFamily="18" charset="0"/>
              </a:rPr>
              <a:t>Kwiat</a:t>
            </a:r>
            <a:r>
              <a:rPr lang="zh-CN" altLang="en-US" dirty="0">
                <a:solidFill>
                  <a:srgbClr val="0000FF"/>
                </a:solidFill>
                <a:latin typeface="Times New Roman" pitchFamily="18" charset="0"/>
                <a:ea typeface="微软雅黑" pitchFamily="34" charset="-122"/>
                <a:cs typeface="Times New Roman" pitchFamily="18" charset="0"/>
              </a:rPr>
              <a:t>的每篇论文仔细拜读，提升品位。</a:t>
            </a:r>
          </a:p>
        </p:txBody>
      </p:sp>
      <p:pic>
        <p:nvPicPr>
          <p:cNvPr id="11" name="图片 10"/>
          <p:cNvPicPr>
            <a:picLocks noChangeAspect="1"/>
          </p:cNvPicPr>
          <p:nvPr/>
        </p:nvPicPr>
        <p:blipFill>
          <a:blip r:embed="rId2"/>
          <a:stretch>
            <a:fillRect/>
          </a:stretch>
        </p:blipFill>
        <p:spPr>
          <a:xfrm>
            <a:off x="1044573" y="976256"/>
            <a:ext cx="7303368" cy="1585600"/>
          </a:xfrm>
          <a:prstGeom prst="rect">
            <a:avLst/>
          </a:prstGeom>
        </p:spPr>
      </p:pic>
      <p:pic>
        <p:nvPicPr>
          <p:cNvPr id="4" name="图片 3">
            <a:extLst>
              <a:ext uri="{FF2B5EF4-FFF2-40B4-BE49-F238E27FC236}">
                <a16:creationId xmlns:a16="http://schemas.microsoft.com/office/drawing/2014/main" id="{62D93688-A215-4B57-9AFB-777EB5492FB7}"/>
              </a:ext>
            </a:extLst>
          </p:cNvPr>
          <p:cNvPicPr>
            <a:picLocks noChangeAspect="1"/>
          </p:cNvPicPr>
          <p:nvPr/>
        </p:nvPicPr>
        <p:blipFill>
          <a:blip r:embed="rId3"/>
          <a:stretch>
            <a:fillRect/>
          </a:stretch>
        </p:blipFill>
        <p:spPr>
          <a:xfrm>
            <a:off x="755576" y="3574730"/>
            <a:ext cx="2867740" cy="1152127"/>
          </a:xfrm>
          <a:prstGeom prst="rect">
            <a:avLst/>
          </a:prstGeom>
        </p:spPr>
      </p:pic>
      <p:pic>
        <p:nvPicPr>
          <p:cNvPr id="8" name="图片 7">
            <a:extLst>
              <a:ext uri="{FF2B5EF4-FFF2-40B4-BE49-F238E27FC236}">
                <a16:creationId xmlns:a16="http://schemas.microsoft.com/office/drawing/2014/main" id="{C01704F9-A1AC-4C00-9B1C-719D2FA3044F}"/>
              </a:ext>
            </a:extLst>
          </p:cNvPr>
          <p:cNvPicPr>
            <a:picLocks noChangeAspect="1"/>
          </p:cNvPicPr>
          <p:nvPr/>
        </p:nvPicPr>
        <p:blipFill>
          <a:blip r:embed="rId4"/>
          <a:stretch>
            <a:fillRect/>
          </a:stretch>
        </p:blipFill>
        <p:spPr>
          <a:xfrm>
            <a:off x="594117" y="4806087"/>
            <a:ext cx="3216817" cy="1274112"/>
          </a:xfrm>
          <a:prstGeom prst="rect">
            <a:avLst/>
          </a:prstGeom>
        </p:spPr>
      </p:pic>
      <p:pic>
        <p:nvPicPr>
          <p:cNvPr id="12" name="图片 11">
            <a:extLst>
              <a:ext uri="{FF2B5EF4-FFF2-40B4-BE49-F238E27FC236}">
                <a16:creationId xmlns:a16="http://schemas.microsoft.com/office/drawing/2014/main" id="{629698DA-706B-43C7-A085-A19E3F30C23D}"/>
              </a:ext>
            </a:extLst>
          </p:cNvPr>
          <p:cNvPicPr>
            <a:picLocks noChangeAspect="1"/>
          </p:cNvPicPr>
          <p:nvPr/>
        </p:nvPicPr>
        <p:blipFill>
          <a:blip r:embed="rId5"/>
          <a:stretch>
            <a:fillRect/>
          </a:stretch>
        </p:blipFill>
        <p:spPr>
          <a:xfrm>
            <a:off x="5079075" y="3571907"/>
            <a:ext cx="3268866" cy="928655"/>
          </a:xfrm>
          <a:prstGeom prst="rect">
            <a:avLst/>
          </a:prstGeom>
        </p:spPr>
      </p:pic>
      <p:pic>
        <p:nvPicPr>
          <p:cNvPr id="14" name="图片 13">
            <a:extLst>
              <a:ext uri="{FF2B5EF4-FFF2-40B4-BE49-F238E27FC236}">
                <a16:creationId xmlns:a16="http://schemas.microsoft.com/office/drawing/2014/main" id="{891BEC24-0179-4B2F-9A1A-DA4037C3E70C}"/>
              </a:ext>
            </a:extLst>
          </p:cNvPr>
          <p:cNvPicPr>
            <a:picLocks noChangeAspect="1"/>
          </p:cNvPicPr>
          <p:nvPr/>
        </p:nvPicPr>
        <p:blipFill>
          <a:blip r:embed="rId6"/>
          <a:stretch>
            <a:fillRect/>
          </a:stretch>
        </p:blipFill>
        <p:spPr>
          <a:xfrm>
            <a:off x="4814996" y="4806087"/>
            <a:ext cx="3817573" cy="1274112"/>
          </a:xfrm>
          <a:prstGeom prst="rect">
            <a:avLst/>
          </a:prstGeom>
        </p:spPr>
      </p:pic>
      <p:cxnSp>
        <p:nvCxnSpPr>
          <p:cNvPr id="13" name="直接连接符 12">
            <a:extLst>
              <a:ext uri="{FF2B5EF4-FFF2-40B4-BE49-F238E27FC236}">
                <a16:creationId xmlns:a16="http://schemas.microsoft.com/office/drawing/2014/main" id="{B018464D-A09F-44BD-8714-834FD7BF995D}"/>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BF45B81F-3EFE-47D1-9BDE-413078405676}"/>
              </a:ext>
            </a:extLst>
          </p:cNvPr>
          <p:cNvSpPr txBox="1">
            <a:spLocks/>
          </p:cNvSpPr>
          <p:nvPr/>
        </p:nvSpPr>
        <p:spPr>
          <a:xfrm>
            <a:off x="1691395" y="176275"/>
            <a:ext cx="5832648" cy="504056"/>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solidFill>
                  <a:srgbClr val="0000FF"/>
                </a:solidFill>
                <a:latin typeface="Times New Roman" pitchFamily="18" charset="0"/>
                <a:ea typeface="微软雅黑" pitchFamily="34" charset="-122"/>
                <a:cs typeface="Times New Roman" pitchFamily="18" charset="0"/>
              </a:rPr>
              <a:t>加强临门一脚，提高学术品位</a:t>
            </a:r>
          </a:p>
        </p:txBody>
      </p:sp>
      <p:sp>
        <p:nvSpPr>
          <p:cNvPr id="16" name="灯片编号占位符 2">
            <a:extLst>
              <a:ext uri="{FF2B5EF4-FFF2-40B4-BE49-F238E27FC236}">
                <a16:creationId xmlns:a16="http://schemas.microsoft.com/office/drawing/2014/main" id="{D09CCE84-095A-44B7-9105-B19CB84BE54F}"/>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49892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a:spLocks/>
          </p:cNvSpPr>
          <p:nvPr/>
        </p:nvSpPr>
        <p:spPr>
          <a:xfrm>
            <a:off x="1691395" y="176275"/>
            <a:ext cx="5832648" cy="504056"/>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solidFill>
                  <a:srgbClr val="0000FF"/>
                </a:solidFill>
                <a:latin typeface="Times New Roman" pitchFamily="18" charset="0"/>
                <a:ea typeface="微软雅黑" pitchFamily="34" charset="-122"/>
                <a:cs typeface="Times New Roman" pitchFamily="18" charset="0"/>
              </a:rPr>
              <a:t>加强临门一脚，提高学术品位</a:t>
            </a:r>
          </a:p>
        </p:txBody>
      </p:sp>
      <p:pic>
        <p:nvPicPr>
          <p:cNvPr id="13" name="图片 12"/>
          <p:cNvPicPr>
            <a:picLocks noChangeAspect="1"/>
          </p:cNvPicPr>
          <p:nvPr/>
        </p:nvPicPr>
        <p:blipFill>
          <a:blip r:embed="rId2"/>
          <a:stretch>
            <a:fillRect/>
          </a:stretch>
        </p:blipFill>
        <p:spPr>
          <a:xfrm>
            <a:off x="431255" y="4005064"/>
            <a:ext cx="8352928" cy="1318475"/>
          </a:xfrm>
          <a:prstGeom prst="rect">
            <a:avLst/>
          </a:prstGeom>
        </p:spPr>
      </p:pic>
      <p:cxnSp>
        <p:nvCxnSpPr>
          <p:cNvPr id="6" name="直接连接符 5">
            <a:extLst>
              <a:ext uri="{FF2B5EF4-FFF2-40B4-BE49-F238E27FC236}">
                <a16:creationId xmlns:a16="http://schemas.microsoft.com/office/drawing/2014/main" id="{595645D2-846E-474B-9A5A-B72007099A2E}"/>
              </a:ext>
            </a:extLst>
          </p:cNvPr>
          <p:cNvCxnSpPr/>
          <p:nvPr/>
        </p:nvCxnSpPr>
        <p:spPr>
          <a:xfrm>
            <a:off x="6012160" y="4941168"/>
            <a:ext cx="1656184"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4D12CCC9-AF8A-4BD5-A96D-E47401561BB8}"/>
              </a:ext>
            </a:extLst>
          </p:cNvPr>
          <p:cNvSpPr txBox="1"/>
          <p:nvPr/>
        </p:nvSpPr>
        <p:spPr>
          <a:xfrm>
            <a:off x="5940152" y="5413885"/>
            <a:ext cx="1907232" cy="400110"/>
          </a:xfrm>
          <a:prstGeom prst="rect">
            <a:avLst/>
          </a:prstGeom>
          <a:noFill/>
        </p:spPr>
        <p:txBody>
          <a:bodyPr wrap="square" rtlCol="0">
            <a:spAutoFit/>
          </a:bodyPr>
          <a:lstStyle/>
          <a:p>
            <a:r>
              <a:rPr lang="en-US" altLang="zh-CN" sz="2000" dirty="0">
                <a:solidFill>
                  <a:srgbClr val="0000FF"/>
                </a:solidFill>
                <a:latin typeface="Times New Roman" pitchFamily="18" charset="0"/>
                <a:ea typeface="微软雅黑" pitchFamily="34" charset="-122"/>
                <a:cs typeface="Times New Roman" pitchFamily="18" charset="0"/>
              </a:rPr>
              <a:t>9</a:t>
            </a:r>
            <a:r>
              <a:rPr lang="zh-CN" altLang="en-US" sz="2000" dirty="0">
                <a:solidFill>
                  <a:srgbClr val="0000FF"/>
                </a:solidFill>
                <a:latin typeface="Times New Roman" pitchFamily="18" charset="0"/>
                <a:ea typeface="微软雅黑" pitchFamily="34" charset="-122"/>
                <a:cs typeface="Times New Roman" pitchFamily="18" charset="0"/>
              </a:rPr>
              <a:t>元一个的</a:t>
            </a:r>
            <a:r>
              <a:rPr lang="en-US" altLang="zh-CN" sz="2000" dirty="0">
                <a:solidFill>
                  <a:srgbClr val="0000FF"/>
                </a:solidFill>
                <a:latin typeface="Times New Roman" pitchFamily="18" charset="0"/>
                <a:ea typeface="微软雅黑" pitchFamily="34" charset="-122"/>
                <a:cs typeface="Times New Roman" pitchFamily="18" charset="0"/>
              </a:rPr>
              <a:t>LED</a:t>
            </a:r>
            <a:endParaRPr lang="zh-CN" altLang="en-US" sz="2000" dirty="0">
              <a:solidFill>
                <a:srgbClr val="0000FF"/>
              </a:solidFill>
              <a:latin typeface="Times New Roman" pitchFamily="18" charset="0"/>
              <a:ea typeface="微软雅黑" pitchFamily="34" charset="-122"/>
              <a:cs typeface="Times New Roman" pitchFamily="18" charset="0"/>
            </a:endParaRPr>
          </a:p>
        </p:txBody>
      </p:sp>
      <p:pic>
        <p:nvPicPr>
          <p:cNvPr id="15" name="图片 14">
            <a:extLst>
              <a:ext uri="{FF2B5EF4-FFF2-40B4-BE49-F238E27FC236}">
                <a16:creationId xmlns:a16="http://schemas.microsoft.com/office/drawing/2014/main" id="{0B44BABC-368B-45DD-ACB7-C98A7B6877FD}"/>
              </a:ext>
            </a:extLst>
          </p:cNvPr>
          <p:cNvPicPr>
            <a:picLocks noChangeAspect="1"/>
          </p:cNvPicPr>
          <p:nvPr/>
        </p:nvPicPr>
        <p:blipFill>
          <a:blip r:embed="rId3"/>
          <a:stretch>
            <a:fillRect/>
          </a:stretch>
        </p:blipFill>
        <p:spPr>
          <a:xfrm>
            <a:off x="1044573" y="976256"/>
            <a:ext cx="7303368" cy="1585600"/>
          </a:xfrm>
          <a:prstGeom prst="rect">
            <a:avLst/>
          </a:prstGeom>
        </p:spPr>
      </p:pic>
      <p:sp>
        <p:nvSpPr>
          <p:cNvPr id="11" name="文本框 10">
            <a:extLst>
              <a:ext uri="{FF2B5EF4-FFF2-40B4-BE49-F238E27FC236}">
                <a16:creationId xmlns:a16="http://schemas.microsoft.com/office/drawing/2014/main" id="{32385DA5-A443-4680-B0A3-8F5CC716D01F}"/>
              </a:ext>
            </a:extLst>
          </p:cNvPr>
          <p:cNvSpPr txBox="1"/>
          <p:nvPr/>
        </p:nvSpPr>
        <p:spPr>
          <a:xfrm>
            <a:off x="598835" y="2649651"/>
            <a:ext cx="8293645" cy="369332"/>
          </a:xfrm>
          <a:prstGeom prst="rect">
            <a:avLst/>
          </a:prstGeom>
          <a:noFill/>
        </p:spPr>
        <p:txBody>
          <a:bodyPr wrap="square" rtlCol="0">
            <a:spAutoFit/>
          </a:bodyPr>
          <a:lstStyle/>
          <a:p>
            <a:r>
              <a:rPr lang="zh-CN" altLang="en-US" dirty="0">
                <a:solidFill>
                  <a:srgbClr val="0000FF"/>
                </a:solidFill>
                <a:latin typeface="Times New Roman" pitchFamily="18" charset="0"/>
                <a:ea typeface="微软雅黑" pitchFamily="34" charset="-122"/>
                <a:cs typeface="Times New Roman" pitchFamily="18" charset="0"/>
              </a:rPr>
              <a:t>郭老师认为四光子技术可做出</a:t>
            </a:r>
            <a:r>
              <a:rPr lang="en-US" altLang="zh-CN" dirty="0">
                <a:solidFill>
                  <a:srgbClr val="0000FF"/>
                </a:solidFill>
                <a:latin typeface="Times New Roman" pitchFamily="18" charset="0"/>
                <a:ea typeface="微软雅黑" pitchFamily="34" charset="-122"/>
                <a:cs typeface="Times New Roman" pitchFamily="18" charset="0"/>
              </a:rPr>
              <a:t>PRL</a:t>
            </a:r>
            <a:r>
              <a:rPr lang="zh-CN" altLang="en-US" dirty="0">
                <a:solidFill>
                  <a:srgbClr val="0000FF"/>
                </a:solidFill>
                <a:latin typeface="Times New Roman" pitchFamily="18" charset="0"/>
                <a:ea typeface="微软雅黑" pitchFamily="34" charset="-122"/>
                <a:cs typeface="Times New Roman" pitchFamily="18" charset="0"/>
              </a:rPr>
              <a:t>工作，希望我加强临门一脚，提高学术品位。</a:t>
            </a:r>
            <a:endParaRPr lang="zh-CN" altLang="en-US" sz="1600" dirty="0"/>
          </a:p>
        </p:txBody>
      </p:sp>
      <p:sp>
        <p:nvSpPr>
          <p:cNvPr id="16" name="文本框 15">
            <a:extLst>
              <a:ext uri="{FF2B5EF4-FFF2-40B4-BE49-F238E27FC236}">
                <a16:creationId xmlns:a16="http://schemas.microsoft.com/office/drawing/2014/main" id="{FC71B82C-95FB-408A-BFDF-43B1EF1096A8}"/>
              </a:ext>
            </a:extLst>
          </p:cNvPr>
          <p:cNvSpPr txBox="1"/>
          <p:nvPr/>
        </p:nvSpPr>
        <p:spPr>
          <a:xfrm>
            <a:off x="576136" y="3095390"/>
            <a:ext cx="7741145" cy="369332"/>
          </a:xfrm>
          <a:prstGeom prst="rect">
            <a:avLst/>
          </a:prstGeom>
          <a:noFill/>
        </p:spPr>
        <p:txBody>
          <a:bodyPr wrap="square" rtlCol="0">
            <a:spAutoFit/>
          </a:bodyPr>
          <a:lstStyle/>
          <a:p>
            <a:r>
              <a:rPr lang="zh-CN" altLang="en-US" dirty="0">
                <a:solidFill>
                  <a:srgbClr val="0000FF"/>
                </a:solidFill>
                <a:latin typeface="Times New Roman" pitchFamily="18" charset="0"/>
                <a:ea typeface="微软雅黑" pitchFamily="34" charset="-122"/>
                <a:cs typeface="Times New Roman" pitchFamily="18" charset="0"/>
              </a:rPr>
              <a:t>于是更多的看文献，尤其</a:t>
            </a:r>
            <a:r>
              <a:rPr lang="en-US" altLang="zh-CN" dirty="0">
                <a:solidFill>
                  <a:srgbClr val="0000FF"/>
                </a:solidFill>
                <a:latin typeface="Times New Roman" pitchFamily="18" charset="0"/>
                <a:ea typeface="微软雅黑" pitchFamily="34" charset="-122"/>
                <a:cs typeface="Times New Roman" pitchFamily="18" charset="0"/>
              </a:rPr>
              <a:t>Paul </a:t>
            </a:r>
            <a:r>
              <a:rPr lang="en-US" altLang="zh-CN" dirty="0" err="1">
                <a:solidFill>
                  <a:srgbClr val="0000FF"/>
                </a:solidFill>
                <a:latin typeface="Times New Roman" pitchFamily="18" charset="0"/>
                <a:ea typeface="微软雅黑" pitchFamily="34" charset="-122"/>
                <a:cs typeface="Times New Roman" pitchFamily="18" charset="0"/>
              </a:rPr>
              <a:t>Kwiat</a:t>
            </a:r>
            <a:r>
              <a:rPr lang="zh-CN" altLang="en-US" dirty="0">
                <a:solidFill>
                  <a:srgbClr val="0000FF"/>
                </a:solidFill>
                <a:latin typeface="Times New Roman" pitchFamily="18" charset="0"/>
                <a:ea typeface="微软雅黑" pitchFamily="34" charset="-122"/>
                <a:cs typeface="Times New Roman" pitchFamily="18" charset="0"/>
              </a:rPr>
              <a:t>的每篇论文仔细拜读，提升品位。</a:t>
            </a:r>
          </a:p>
        </p:txBody>
      </p:sp>
      <p:pic>
        <p:nvPicPr>
          <p:cNvPr id="7" name="图片 6">
            <a:extLst>
              <a:ext uri="{FF2B5EF4-FFF2-40B4-BE49-F238E27FC236}">
                <a16:creationId xmlns:a16="http://schemas.microsoft.com/office/drawing/2014/main" id="{16E236C9-005B-42E7-ACBF-3768921A5FA9}"/>
              </a:ext>
            </a:extLst>
          </p:cNvPr>
          <p:cNvPicPr>
            <a:picLocks noChangeAspect="1"/>
          </p:cNvPicPr>
          <p:nvPr/>
        </p:nvPicPr>
        <p:blipFill>
          <a:blip r:embed="rId4"/>
          <a:stretch>
            <a:fillRect/>
          </a:stretch>
        </p:blipFill>
        <p:spPr>
          <a:xfrm>
            <a:off x="1355173" y="1988840"/>
            <a:ext cx="7405122" cy="4165381"/>
          </a:xfrm>
          <a:prstGeom prst="rect">
            <a:avLst/>
          </a:prstGeom>
        </p:spPr>
      </p:pic>
      <p:cxnSp>
        <p:nvCxnSpPr>
          <p:cNvPr id="12" name="直接连接符 11">
            <a:extLst>
              <a:ext uri="{FF2B5EF4-FFF2-40B4-BE49-F238E27FC236}">
                <a16:creationId xmlns:a16="http://schemas.microsoft.com/office/drawing/2014/main" id="{55312B44-AB9C-47C7-B049-53210CED7B57}"/>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4" name="灯片编号占位符 2">
            <a:extLst>
              <a:ext uri="{FF2B5EF4-FFF2-40B4-BE49-F238E27FC236}">
                <a16:creationId xmlns:a16="http://schemas.microsoft.com/office/drawing/2014/main" id="{7404F52C-865E-44ED-9548-84175EB40299}"/>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13</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51145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2"/>
          <p:cNvSpPr txBox="1">
            <a:spLocks noChangeArrowheads="1"/>
          </p:cNvSpPr>
          <p:nvPr/>
        </p:nvSpPr>
        <p:spPr>
          <a:xfrm>
            <a:off x="457200" y="111125"/>
            <a:ext cx="8229600" cy="603250"/>
          </a:xfrm>
          <a:prstGeom prst="rect">
            <a:avLst/>
          </a:prstGeom>
          <a:noFill/>
        </p:spPr>
        <p:txBody>
          <a:bodyPr/>
          <a:lstStyle/>
          <a:p>
            <a:pPr algn="ctr" eaLnBrk="1" hangingPunct="1">
              <a:defRPr/>
            </a:pPr>
            <a:r>
              <a:rPr lang="zh-CN" altLang="en-US" sz="3200" b="1" dirty="0">
                <a:latin typeface="微软雅黑" pitchFamily="34" charset="-122"/>
                <a:ea typeface="微软雅黑" pitchFamily="34" charset="-122"/>
                <a:cs typeface="+mj-cs"/>
              </a:rPr>
              <a:t>我们组构建的量子网络</a:t>
            </a:r>
          </a:p>
        </p:txBody>
      </p:sp>
      <p:cxnSp>
        <p:nvCxnSpPr>
          <p:cNvPr id="32" name="直接连接符 31"/>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01613" y="904827"/>
            <a:ext cx="8715375" cy="5805487"/>
            <a:chOff x="201613" y="1008063"/>
            <a:chExt cx="8715375" cy="5805487"/>
          </a:xfrm>
        </p:grpSpPr>
        <p:sp>
          <p:nvSpPr>
            <p:cNvPr id="63490" name="AutoShape 14"/>
            <p:cNvSpPr>
              <a:spLocks noChangeArrowheads="1"/>
            </p:cNvSpPr>
            <p:nvPr/>
          </p:nvSpPr>
          <p:spPr bwMode="auto">
            <a:xfrm>
              <a:off x="3529013" y="1008063"/>
              <a:ext cx="2052637"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400" dirty="0">
                  <a:ea typeface="黑体" pitchFamily="49" charset="-122"/>
                </a:rPr>
                <a:t>量子网络</a:t>
              </a:r>
            </a:p>
          </p:txBody>
        </p:sp>
        <p:sp>
          <p:nvSpPr>
            <p:cNvPr id="63491" name="AutoShape 15"/>
            <p:cNvSpPr>
              <a:spLocks noChangeArrowheads="1"/>
            </p:cNvSpPr>
            <p:nvPr/>
          </p:nvSpPr>
          <p:spPr bwMode="auto">
            <a:xfrm>
              <a:off x="215900" y="2684463"/>
              <a:ext cx="1824038"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多光子纠缠源</a:t>
              </a:r>
            </a:p>
          </p:txBody>
        </p:sp>
        <p:sp>
          <p:nvSpPr>
            <p:cNvPr id="63492" name="AutoShape 18"/>
            <p:cNvSpPr>
              <a:spLocks noChangeArrowheads="1"/>
            </p:cNvSpPr>
            <p:nvPr/>
          </p:nvSpPr>
          <p:spPr bwMode="auto">
            <a:xfrm>
              <a:off x="4787900" y="2684463"/>
              <a:ext cx="1824038"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量子存储节点</a:t>
              </a:r>
            </a:p>
          </p:txBody>
        </p:sp>
        <p:sp>
          <p:nvSpPr>
            <p:cNvPr id="63493" name="AutoShape 19"/>
            <p:cNvSpPr>
              <a:spLocks noChangeArrowheads="1"/>
            </p:cNvSpPr>
            <p:nvPr/>
          </p:nvSpPr>
          <p:spPr bwMode="auto">
            <a:xfrm>
              <a:off x="2501900" y="2684463"/>
              <a:ext cx="1824038"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确定性量子光源</a:t>
              </a:r>
            </a:p>
          </p:txBody>
        </p:sp>
        <p:sp>
          <p:nvSpPr>
            <p:cNvPr id="63494" name="AutoShape 37"/>
            <p:cNvSpPr>
              <a:spLocks noChangeArrowheads="1"/>
            </p:cNvSpPr>
            <p:nvPr/>
          </p:nvSpPr>
          <p:spPr bwMode="auto">
            <a:xfrm>
              <a:off x="215900" y="4360863"/>
              <a:ext cx="1828800"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参量光系统</a:t>
              </a:r>
            </a:p>
          </p:txBody>
        </p:sp>
        <p:sp>
          <p:nvSpPr>
            <p:cNvPr id="63495" name="AutoShape 38"/>
            <p:cNvSpPr>
              <a:spLocks noChangeArrowheads="1"/>
            </p:cNvSpPr>
            <p:nvPr/>
          </p:nvSpPr>
          <p:spPr bwMode="auto">
            <a:xfrm>
              <a:off x="4787900" y="4360863"/>
              <a:ext cx="1828800"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稀土掺杂晶体</a:t>
              </a:r>
            </a:p>
          </p:txBody>
        </p:sp>
        <p:sp>
          <p:nvSpPr>
            <p:cNvPr id="63496" name="AutoShape 39"/>
            <p:cNvSpPr>
              <a:spLocks noChangeArrowheads="1"/>
            </p:cNvSpPr>
            <p:nvPr/>
          </p:nvSpPr>
          <p:spPr bwMode="auto">
            <a:xfrm>
              <a:off x="2501900" y="4360863"/>
              <a:ext cx="1824038"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dirty="0">
                  <a:ea typeface="黑体" pitchFamily="49" charset="-122"/>
                </a:rPr>
                <a:t>量子点，色心</a:t>
              </a:r>
            </a:p>
          </p:txBody>
        </p:sp>
        <p:sp>
          <p:nvSpPr>
            <p:cNvPr id="63497" name="Line 45"/>
            <p:cNvSpPr>
              <a:spLocks noChangeShapeType="1"/>
            </p:cNvSpPr>
            <p:nvPr/>
          </p:nvSpPr>
          <p:spPr bwMode="auto">
            <a:xfrm>
              <a:off x="1130300" y="3217863"/>
              <a:ext cx="0" cy="1143000"/>
            </a:xfrm>
            <a:prstGeom prst="line">
              <a:avLst/>
            </a:prstGeom>
            <a:noFill/>
            <a:ln w="28575">
              <a:solidFill>
                <a:srgbClr val="008000"/>
              </a:solidFill>
              <a:round/>
              <a:headEnd type="stealth" w="med" len="lg"/>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498" name="Line 51"/>
            <p:cNvSpPr>
              <a:spLocks noChangeShapeType="1"/>
            </p:cNvSpPr>
            <p:nvPr/>
          </p:nvSpPr>
          <p:spPr bwMode="auto">
            <a:xfrm>
              <a:off x="3416300" y="3217863"/>
              <a:ext cx="0" cy="1143000"/>
            </a:xfrm>
            <a:prstGeom prst="line">
              <a:avLst/>
            </a:prstGeom>
            <a:noFill/>
            <a:ln w="28575">
              <a:solidFill>
                <a:srgbClr val="008000"/>
              </a:solidFill>
              <a:round/>
              <a:headEnd type="stealth" w="med" len="lg"/>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499" name="Line 52"/>
            <p:cNvSpPr>
              <a:spLocks noChangeShapeType="1"/>
            </p:cNvSpPr>
            <p:nvPr/>
          </p:nvSpPr>
          <p:spPr bwMode="auto">
            <a:xfrm>
              <a:off x="5702300" y="3217863"/>
              <a:ext cx="0" cy="1143000"/>
            </a:xfrm>
            <a:prstGeom prst="line">
              <a:avLst/>
            </a:prstGeom>
            <a:noFill/>
            <a:ln w="28575">
              <a:solidFill>
                <a:srgbClr val="008000"/>
              </a:solidFill>
              <a:round/>
              <a:headEnd type="stealth" w="med" len="lg"/>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00" name="Text Box 53"/>
            <p:cNvSpPr txBox="1">
              <a:spLocks noChangeArrowheads="1"/>
            </p:cNvSpPr>
            <p:nvPr/>
          </p:nvSpPr>
          <p:spPr bwMode="auto">
            <a:xfrm>
              <a:off x="1139825" y="3521075"/>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latin typeface="黑体" pitchFamily="49" charset="-122"/>
                  <a:ea typeface="黑体" pitchFamily="49" charset="-122"/>
                </a:rPr>
                <a:t>自发参量下转换</a:t>
              </a:r>
              <a:r>
                <a:rPr lang="en-US" altLang="zh-CN" sz="1600">
                  <a:latin typeface="黑体" pitchFamily="49" charset="-122"/>
                  <a:ea typeface="黑体" pitchFamily="49" charset="-122"/>
                </a:rPr>
                <a:t>(SPDC)</a:t>
              </a:r>
            </a:p>
          </p:txBody>
        </p:sp>
        <p:sp>
          <p:nvSpPr>
            <p:cNvPr id="63502" name="Text Box 55"/>
            <p:cNvSpPr txBox="1">
              <a:spLocks noChangeArrowheads="1"/>
            </p:cNvSpPr>
            <p:nvPr/>
          </p:nvSpPr>
          <p:spPr bwMode="auto">
            <a:xfrm>
              <a:off x="7975600" y="3467100"/>
              <a:ext cx="9191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latin typeface="黑体" pitchFamily="49" charset="-122"/>
                  <a:ea typeface="黑体" pitchFamily="49" charset="-122"/>
                  <a:cs typeface="Times New Roman" pitchFamily="18" charset="0"/>
                </a:rPr>
                <a:t>光纤腔耦合</a:t>
              </a:r>
            </a:p>
          </p:txBody>
        </p:sp>
        <p:sp>
          <p:nvSpPr>
            <p:cNvPr id="63503" name="Line 57"/>
            <p:cNvSpPr>
              <a:spLocks noChangeShapeType="1"/>
            </p:cNvSpPr>
            <p:nvPr/>
          </p:nvSpPr>
          <p:spPr bwMode="auto">
            <a:xfrm>
              <a:off x="1130300" y="23796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04" name="Line 59"/>
            <p:cNvSpPr>
              <a:spLocks noChangeShapeType="1"/>
            </p:cNvSpPr>
            <p:nvPr/>
          </p:nvSpPr>
          <p:spPr bwMode="auto">
            <a:xfrm>
              <a:off x="7988300" y="23796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05" name="Text Box 61"/>
            <p:cNvSpPr txBox="1">
              <a:spLocks noChangeArrowheads="1"/>
            </p:cNvSpPr>
            <p:nvPr/>
          </p:nvSpPr>
          <p:spPr bwMode="auto">
            <a:xfrm>
              <a:off x="4559300" y="1617663"/>
              <a:ext cx="13081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a:solidFill>
                    <a:srgbClr val="FF3300"/>
                  </a:solidFill>
                  <a:latin typeface="Times New Roman" pitchFamily="18" charset="0"/>
                  <a:ea typeface="黑体" pitchFamily="49" charset="-122"/>
                </a:rPr>
                <a:t>不同体系间的结合</a:t>
              </a:r>
            </a:p>
          </p:txBody>
        </p:sp>
        <p:sp>
          <p:nvSpPr>
            <p:cNvPr id="63506" name="AutoShape 19"/>
            <p:cNvSpPr>
              <a:spLocks noChangeArrowheads="1"/>
            </p:cNvSpPr>
            <p:nvPr/>
          </p:nvSpPr>
          <p:spPr bwMode="auto">
            <a:xfrm>
              <a:off x="7073900" y="2684463"/>
              <a:ext cx="1828800"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量子操作节点</a:t>
              </a:r>
            </a:p>
          </p:txBody>
        </p:sp>
        <p:sp>
          <p:nvSpPr>
            <p:cNvPr id="63507" name="AutoShape 39"/>
            <p:cNvSpPr>
              <a:spLocks noChangeArrowheads="1"/>
            </p:cNvSpPr>
            <p:nvPr/>
          </p:nvSpPr>
          <p:spPr bwMode="auto">
            <a:xfrm>
              <a:off x="7078663" y="4360863"/>
              <a:ext cx="1824037"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dirty="0">
                  <a:ea typeface="黑体" pitchFamily="49" charset="-122"/>
                </a:rPr>
                <a:t>离子阱，原子</a:t>
              </a:r>
            </a:p>
          </p:txBody>
        </p:sp>
        <p:sp>
          <p:nvSpPr>
            <p:cNvPr id="63508" name="Line 51"/>
            <p:cNvSpPr>
              <a:spLocks noChangeShapeType="1"/>
            </p:cNvSpPr>
            <p:nvPr/>
          </p:nvSpPr>
          <p:spPr bwMode="auto">
            <a:xfrm>
              <a:off x="7988300" y="3217863"/>
              <a:ext cx="0" cy="1143000"/>
            </a:xfrm>
            <a:prstGeom prst="line">
              <a:avLst/>
            </a:prstGeom>
            <a:noFill/>
            <a:ln w="28575">
              <a:solidFill>
                <a:srgbClr val="008000"/>
              </a:solidFill>
              <a:round/>
              <a:headEnd type="stealth" w="med" len="lg"/>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09" name="Text Box 55"/>
            <p:cNvSpPr txBox="1">
              <a:spLocks noChangeArrowheads="1"/>
            </p:cNvSpPr>
            <p:nvPr/>
          </p:nvSpPr>
          <p:spPr bwMode="auto">
            <a:xfrm>
              <a:off x="3416300" y="3506788"/>
              <a:ext cx="10668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latin typeface="黑体" pitchFamily="49" charset="-122"/>
                  <a:ea typeface="黑体" pitchFamily="49" charset="-122"/>
                </a:rPr>
                <a:t>光致激发</a:t>
              </a:r>
              <a:endParaRPr lang="en-US" altLang="zh-CN" sz="1600">
                <a:latin typeface="黑体" pitchFamily="49" charset="-122"/>
                <a:ea typeface="黑体" pitchFamily="49" charset="-122"/>
              </a:endParaRPr>
            </a:p>
            <a:p>
              <a:pPr eaLnBrk="1" hangingPunct="1"/>
              <a:r>
                <a:rPr lang="en-US" altLang="zh-CN" sz="1600">
                  <a:latin typeface="黑体" pitchFamily="49" charset="-122"/>
                  <a:ea typeface="黑体" pitchFamily="49" charset="-122"/>
                </a:rPr>
                <a:t>(PL,PLE)</a:t>
              </a:r>
              <a:endParaRPr lang="zh-CN" altLang="en-US" sz="1600">
                <a:latin typeface="黑体" pitchFamily="49" charset="-122"/>
                <a:ea typeface="黑体" pitchFamily="49" charset="-122"/>
              </a:endParaRPr>
            </a:p>
          </p:txBody>
        </p:sp>
        <p:sp>
          <p:nvSpPr>
            <p:cNvPr id="63510" name="Line 59"/>
            <p:cNvSpPr>
              <a:spLocks noChangeShapeType="1"/>
            </p:cNvSpPr>
            <p:nvPr/>
          </p:nvSpPr>
          <p:spPr bwMode="auto">
            <a:xfrm>
              <a:off x="3408363" y="23796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11" name="Line 59"/>
            <p:cNvSpPr>
              <a:spLocks noChangeShapeType="1"/>
            </p:cNvSpPr>
            <p:nvPr/>
          </p:nvSpPr>
          <p:spPr bwMode="auto">
            <a:xfrm>
              <a:off x="5694363" y="23796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cxnSp>
          <p:nvCxnSpPr>
            <p:cNvPr id="24" name="直接连接符 23"/>
            <p:cNvCxnSpPr/>
            <p:nvPr/>
          </p:nvCxnSpPr>
          <p:spPr>
            <a:xfrm rot="5400000">
              <a:off x="4140994" y="1959769"/>
              <a:ext cx="838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3503" idx="0"/>
              <a:endCxn id="63504" idx="0"/>
            </p:cNvCxnSpPr>
            <p:nvPr/>
          </p:nvCxnSpPr>
          <p:spPr>
            <a:xfrm rot="16200000" flipH="1">
              <a:off x="4559300" y="-1049337"/>
              <a:ext cx="3175"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63514" name="Picture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241925"/>
              <a:ext cx="1987550"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15"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325" y="5241925"/>
              <a:ext cx="1816100"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16"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9363" y="5087938"/>
              <a:ext cx="1357312" cy="172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17"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9613" y="5384800"/>
              <a:ext cx="1857375"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54">
              <a:extLst>
                <a:ext uri="{FF2B5EF4-FFF2-40B4-BE49-F238E27FC236}">
                  <a16:creationId xmlns:a16="http://schemas.microsoft.com/office/drawing/2014/main" id="{C4F346BC-7BF7-4783-8CA2-01DCDCD82307}"/>
                </a:ext>
              </a:extLst>
            </p:cNvPr>
            <p:cNvSpPr txBox="1">
              <a:spLocks noChangeArrowheads="1"/>
            </p:cNvSpPr>
            <p:nvPr/>
          </p:nvSpPr>
          <p:spPr bwMode="auto">
            <a:xfrm>
              <a:off x="5702300" y="3501008"/>
              <a:ext cx="17500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ts val="0"/>
                </a:spcBef>
              </a:pPr>
              <a:r>
                <a:rPr lang="zh-CN" altLang="en-US" sz="1600" dirty="0">
                  <a:latin typeface="黑体" pitchFamily="49" charset="-122"/>
                  <a:ea typeface="黑体" pitchFamily="49" charset="-122"/>
                </a:rPr>
                <a:t>原子频率梳</a:t>
              </a:r>
              <a:r>
                <a:rPr lang="en-US" altLang="zh-CN" sz="1600" dirty="0">
                  <a:latin typeface="黑体" pitchFamily="49" charset="-122"/>
                  <a:ea typeface="黑体" pitchFamily="49" charset="-122"/>
                </a:rPr>
                <a:t>(AFC)</a:t>
              </a:r>
            </a:p>
            <a:p>
              <a:pPr eaLnBrk="1" hangingPunct="1">
                <a:spcBef>
                  <a:spcPts val="0"/>
                </a:spcBef>
              </a:pPr>
              <a:r>
                <a:rPr lang="zh-CN" altLang="en-US" sz="1600" dirty="0">
                  <a:latin typeface="黑体" pitchFamily="49" charset="-122"/>
                  <a:ea typeface="黑体" pitchFamily="49" charset="-122"/>
                </a:rPr>
                <a:t>无噪声</a:t>
              </a:r>
              <a:r>
                <a:rPr lang="en-US" altLang="zh-CN" sz="1600" dirty="0">
                  <a:latin typeface="黑体" pitchFamily="49" charset="-122"/>
                  <a:ea typeface="黑体" pitchFamily="49" charset="-122"/>
                </a:rPr>
                <a:t>PE</a:t>
              </a:r>
              <a:r>
                <a:rPr lang="zh-CN" altLang="en-US" sz="1600" dirty="0">
                  <a:latin typeface="黑体" pitchFamily="49" charset="-122"/>
                  <a:ea typeface="黑体" pitchFamily="49" charset="-122"/>
                </a:rPr>
                <a:t>（</a:t>
              </a:r>
              <a:r>
                <a:rPr lang="en-US" altLang="zh-CN" sz="1600" dirty="0">
                  <a:latin typeface="黑体" pitchFamily="49" charset="-122"/>
                  <a:ea typeface="黑体" pitchFamily="49" charset="-122"/>
                </a:rPr>
                <a:t>NLPE</a:t>
              </a:r>
              <a:r>
                <a:rPr lang="zh-CN" altLang="en-US" sz="1600" dirty="0">
                  <a:latin typeface="黑体" pitchFamily="49" charset="-122"/>
                  <a:ea typeface="黑体" pitchFamily="49" charset="-122"/>
                </a:rPr>
                <a:t>）</a:t>
              </a:r>
              <a:endParaRPr lang="en-US" altLang="zh-CN" sz="1600" dirty="0">
                <a:latin typeface="黑体" pitchFamily="49" charset="-122"/>
                <a:ea typeface="黑体" pitchFamily="49" charset="-122"/>
              </a:endParaRPr>
            </a:p>
          </p:txBody>
        </p:sp>
      </p:grpSp>
      <p:sp>
        <p:nvSpPr>
          <p:cNvPr id="3" name="弧形 2"/>
          <p:cNvSpPr/>
          <p:nvPr/>
        </p:nvSpPr>
        <p:spPr>
          <a:xfrm>
            <a:off x="1057127" y="1602915"/>
            <a:ext cx="4643586" cy="1947862"/>
          </a:xfrm>
          <a:prstGeom prst="arc">
            <a:avLst>
              <a:gd name="adj1" fmla="val 10788297"/>
              <a:gd name="adj2" fmla="val 0"/>
            </a:avLst>
          </a:prstGeom>
          <a:ln w="635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5" name="弧形 34"/>
          <p:cNvSpPr/>
          <p:nvPr/>
        </p:nvSpPr>
        <p:spPr>
          <a:xfrm>
            <a:off x="3209133" y="2157609"/>
            <a:ext cx="2424112" cy="839787"/>
          </a:xfrm>
          <a:prstGeom prst="arc">
            <a:avLst>
              <a:gd name="adj1" fmla="val 10788297"/>
              <a:gd name="adj2" fmla="val 0"/>
            </a:avLst>
          </a:prstGeom>
          <a:ln w="635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文本框 35">
            <a:extLst>
              <a:ext uri="{FF2B5EF4-FFF2-40B4-BE49-F238E27FC236}">
                <a16:creationId xmlns:a16="http://schemas.microsoft.com/office/drawing/2014/main" id="{5008776D-0B55-46D1-9795-C3612DD25B34}"/>
              </a:ext>
            </a:extLst>
          </p:cNvPr>
          <p:cNvSpPr txBox="1"/>
          <p:nvPr/>
        </p:nvSpPr>
        <p:spPr>
          <a:xfrm>
            <a:off x="3995935" y="2164794"/>
            <a:ext cx="1063427" cy="400110"/>
          </a:xfrm>
          <a:prstGeom prst="rect">
            <a:avLst/>
          </a:prstGeom>
          <a:noFill/>
        </p:spPr>
        <p:txBody>
          <a:bodyPr wrap="square" rtlCol="0">
            <a:spAutoFit/>
          </a:bodyPr>
          <a:lstStyle/>
          <a:p>
            <a:r>
              <a:rPr lang="en-US" altLang="zh-CN" sz="2000" b="1" dirty="0">
                <a:solidFill>
                  <a:srgbClr val="0000FF"/>
                </a:solidFill>
                <a:latin typeface="Times New Roman" panose="02020603050405020304" pitchFamily="18" charset="0"/>
                <a:cs typeface="Times New Roman" panose="02020603050405020304" pitchFamily="18" charset="0"/>
              </a:rPr>
              <a:t>NC 15</a:t>
            </a:r>
            <a:endParaRPr lang="zh-CN" altLang="en-US" b="1" dirty="0">
              <a:solidFill>
                <a:srgbClr val="0000FF"/>
              </a:solidFill>
              <a:latin typeface="Times New Roman" panose="02020603050405020304" pitchFamily="18" charset="0"/>
              <a:cs typeface="Times New Roman" panose="02020603050405020304" pitchFamily="18" charset="0"/>
            </a:endParaRPr>
          </a:p>
        </p:txBody>
      </p:sp>
      <p:sp>
        <p:nvSpPr>
          <p:cNvPr id="37" name="文本框 36">
            <a:extLst>
              <a:ext uri="{FF2B5EF4-FFF2-40B4-BE49-F238E27FC236}">
                <a16:creationId xmlns:a16="http://schemas.microsoft.com/office/drawing/2014/main" id="{09AA6888-93F0-49EF-8200-CD37A1B4DF76}"/>
              </a:ext>
            </a:extLst>
          </p:cNvPr>
          <p:cNvSpPr txBox="1"/>
          <p:nvPr/>
        </p:nvSpPr>
        <p:spPr>
          <a:xfrm>
            <a:off x="2323306" y="1628800"/>
            <a:ext cx="2248694" cy="400110"/>
          </a:xfrm>
          <a:prstGeom prst="rect">
            <a:avLst/>
          </a:prstGeom>
          <a:noFill/>
        </p:spPr>
        <p:txBody>
          <a:bodyPr wrap="square" rtlCol="0">
            <a:spAutoFit/>
          </a:bodyPr>
          <a:lstStyle/>
          <a:p>
            <a:r>
              <a:rPr lang="en-US" altLang="zh-CN" sz="2000" b="1" dirty="0">
                <a:solidFill>
                  <a:srgbClr val="0000FF"/>
                </a:solidFill>
                <a:latin typeface="Times New Roman" panose="02020603050405020304" pitchFamily="18" charset="0"/>
                <a:cs typeface="Times New Roman" panose="02020603050405020304" pitchFamily="18" charset="0"/>
              </a:rPr>
              <a:t>PRL 15, Nat. 21</a:t>
            </a:r>
            <a:endParaRPr lang="zh-CN" altLang="en-US" b="1" dirty="0">
              <a:solidFill>
                <a:srgbClr val="0000FF"/>
              </a:solidFill>
              <a:latin typeface="Times New Roman" panose="02020603050405020304" pitchFamily="18" charset="0"/>
              <a:cs typeface="Times New Roman" panose="02020603050405020304" pitchFamily="18" charset="0"/>
            </a:endParaRPr>
          </a:p>
        </p:txBody>
      </p:sp>
      <p:sp>
        <p:nvSpPr>
          <p:cNvPr id="4" name="弧形 3">
            <a:extLst>
              <a:ext uri="{FF2B5EF4-FFF2-40B4-BE49-F238E27FC236}">
                <a16:creationId xmlns:a16="http://schemas.microsoft.com/office/drawing/2014/main" id="{64A5D4E0-3FAE-6F52-3565-1CB20849D247}"/>
              </a:ext>
            </a:extLst>
          </p:cNvPr>
          <p:cNvSpPr/>
          <p:nvPr/>
        </p:nvSpPr>
        <p:spPr>
          <a:xfrm>
            <a:off x="5866607" y="1885874"/>
            <a:ext cx="2424112" cy="1388072"/>
          </a:xfrm>
          <a:prstGeom prst="arc">
            <a:avLst>
              <a:gd name="adj1" fmla="val 10788297"/>
              <a:gd name="adj2" fmla="val 0"/>
            </a:avLst>
          </a:prstGeom>
          <a:ln w="635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21AD2A58-E357-FF27-B222-145AA567D7C4}"/>
              </a:ext>
            </a:extLst>
          </p:cNvPr>
          <p:cNvSpPr txBox="1"/>
          <p:nvPr/>
        </p:nvSpPr>
        <p:spPr>
          <a:xfrm>
            <a:off x="6681689" y="1935849"/>
            <a:ext cx="1187550" cy="400110"/>
          </a:xfrm>
          <a:prstGeom prst="rect">
            <a:avLst/>
          </a:prstGeom>
          <a:noFill/>
        </p:spPr>
        <p:txBody>
          <a:bodyPr wrap="square" rtlCol="0">
            <a:spAutoFit/>
          </a:bodyPr>
          <a:lstStyle/>
          <a:p>
            <a:pPr algn="ctr"/>
            <a:r>
              <a:rPr lang="en-US" altLang="zh-CN" sz="2000" b="1" dirty="0">
                <a:solidFill>
                  <a:srgbClr val="0000FF"/>
                </a:solidFill>
                <a:latin typeface="Times New Roman" panose="02020603050405020304" pitchFamily="18" charset="0"/>
                <a:cs typeface="Times New Roman" panose="02020603050405020304" pitchFamily="18" charset="0"/>
              </a:rPr>
              <a:t>NPhys26</a:t>
            </a:r>
            <a:endParaRPr lang="zh-CN" altLang="en-US" b="1" dirty="0">
              <a:solidFill>
                <a:srgbClr val="0000FF"/>
              </a:solidFill>
              <a:latin typeface="Times New Roman" panose="02020603050405020304" pitchFamily="18" charset="0"/>
              <a:cs typeface="Times New Roman" panose="02020603050405020304" pitchFamily="18" charset="0"/>
            </a:endParaRPr>
          </a:p>
        </p:txBody>
      </p:sp>
      <p:sp>
        <p:nvSpPr>
          <p:cNvPr id="39" name="灯片编号占位符 2">
            <a:extLst>
              <a:ext uri="{FF2B5EF4-FFF2-40B4-BE49-F238E27FC236}">
                <a16:creationId xmlns:a16="http://schemas.microsoft.com/office/drawing/2014/main" id="{AD717BDE-EB22-4EB4-B9FC-DEA9A4102DB9}"/>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1142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5" grpId="0" animBg="1"/>
      <p:bldP spid="36" grpId="0"/>
      <p:bldP spid="37" grpId="0"/>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E7C02190-7280-4D4C-B16D-EBDC94764DB9}"/>
              </a:ext>
            </a:extLst>
          </p:cNvPr>
          <p:cNvSpPr txBox="1"/>
          <p:nvPr/>
        </p:nvSpPr>
        <p:spPr>
          <a:xfrm>
            <a:off x="519407" y="1016586"/>
            <a:ext cx="7835058" cy="830997"/>
          </a:xfrm>
          <a:prstGeom prst="rect">
            <a:avLst/>
          </a:prstGeom>
          <a:noFill/>
        </p:spPr>
        <p:txBody>
          <a:bodyPr wrap="square" rtlCol="0">
            <a:spAutoFit/>
          </a:bodyPr>
          <a:lstStyle/>
          <a:p>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我的</a:t>
            </a: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rPr>
              <a:t>publications</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，从理论到实验，从光学到原子到固体，各态历经，很有代表性。</a:t>
            </a:r>
          </a:p>
        </p:txBody>
      </p:sp>
      <p:sp>
        <p:nvSpPr>
          <p:cNvPr id="9" name="文本框 8">
            <a:extLst>
              <a:ext uri="{FF2B5EF4-FFF2-40B4-BE49-F238E27FC236}">
                <a16:creationId xmlns:a16="http://schemas.microsoft.com/office/drawing/2014/main" id="{C7C44633-EE37-49FA-B1A0-E05DE6D6B478}"/>
              </a:ext>
            </a:extLst>
          </p:cNvPr>
          <p:cNvSpPr txBox="1"/>
          <p:nvPr/>
        </p:nvSpPr>
        <p:spPr>
          <a:xfrm>
            <a:off x="556682" y="2276932"/>
            <a:ext cx="8231356" cy="1884427"/>
          </a:xfrm>
          <a:prstGeom prst="rect">
            <a:avLst/>
          </a:prstGeom>
          <a:noFill/>
        </p:spPr>
        <p:txBody>
          <a:bodyPr wrap="none" rtlCol="0">
            <a:spAutoFit/>
          </a:bodyPr>
          <a:lstStyle/>
          <a:p>
            <a:pPr>
              <a:lnSpc>
                <a:spcPct val="150000"/>
              </a:lnSpc>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感谢导师郭光灿教授的指导和支持，感谢合作者们，让我有机会发表：</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Nature 1</a:t>
            </a: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篇；</a:t>
            </a:r>
            <a:endPar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Nature Photon./Phys./Mater./</a:t>
            </a:r>
            <a:r>
              <a:rPr lang="en-US" altLang="zh-CN" sz="2000" dirty="0" err="1">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Comput</a:t>
            </a: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Sci./Rev. Phys.</a:t>
            </a: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等</a:t>
            </a: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Nature</a:t>
            </a: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大子刊</a:t>
            </a: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13</a:t>
            </a: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篇；</a:t>
            </a:r>
            <a:endPar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PRL/Nature </a:t>
            </a:r>
            <a:r>
              <a:rPr lang="en-US" altLang="zh-CN" sz="2000" dirty="0" err="1">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Commun</a:t>
            </a: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./Science</a:t>
            </a: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Adv.</a:t>
            </a: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91+26+15=132</a:t>
            </a: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篇。</a:t>
            </a:r>
          </a:p>
        </p:txBody>
      </p:sp>
      <p:sp>
        <p:nvSpPr>
          <p:cNvPr id="10" name="文本框 9">
            <a:extLst>
              <a:ext uri="{FF2B5EF4-FFF2-40B4-BE49-F238E27FC236}">
                <a16:creationId xmlns:a16="http://schemas.microsoft.com/office/drawing/2014/main" id="{78DD8103-EDA0-47DF-97AC-D60359376A97}"/>
              </a:ext>
            </a:extLst>
          </p:cNvPr>
          <p:cNvSpPr txBox="1"/>
          <p:nvPr/>
        </p:nvSpPr>
        <p:spPr>
          <a:xfrm>
            <a:off x="683568" y="4760808"/>
            <a:ext cx="6989630" cy="980333"/>
          </a:xfrm>
          <a:prstGeom prst="rect">
            <a:avLst/>
          </a:prstGeom>
          <a:noFill/>
        </p:spPr>
        <p:txBody>
          <a:bodyPr wrap="square" rtlCol="0">
            <a:spAutoFit/>
          </a:bodyPr>
          <a:lstStyle/>
          <a:p>
            <a:pPr>
              <a:lnSpc>
                <a:spcPct val="125000"/>
              </a:lnSpc>
            </a:pPr>
            <a:r>
              <a:rPr lang="zh-CN" altLang="en-US"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基本结论：</a:t>
            </a:r>
            <a:r>
              <a:rPr lang="en-US" altLang="zh-CN"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篇</a:t>
            </a:r>
            <a:r>
              <a:rPr lang="en-US" altLang="zh-CN"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Nature</a:t>
            </a:r>
            <a:r>
              <a:rPr lang="zh-CN" altLang="en-US"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大子刊 </a:t>
            </a:r>
            <a:r>
              <a:rPr lang="en-US" altLang="zh-CN"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10</a:t>
            </a:r>
            <a:r>
              <a:rPr lang="zh-CN" altLang="en-US"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篇</a:t>
            </a:r>
            <a:r>
              <a:rPr lang="en-US" altLang="zh-CN"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PRL/NC/SA</a:t>
            </a:r>
            <a:r>
              <a:rPr lang="zh-CN" altLang="en-US"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endParaRPr lang="en-US" altLang="zh-CN"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25000"/>
              </a:lnSpc>
              <a:spcBef>
                <a:spcPts val="1200"/>
              </a:spcBef>
            </a:pPr>
            <a:r>
              <a:rPr lang="zh-CN" altLang="en-US"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结论对还在积累</a:t>
            </a:r>
            <a:r>
              <a:rPr lang="en-US" altLang="zh-CN"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reputation</a:t>
            </a:r>
            <a:r>
              <a:rPr lang="zh-CN" altLang="en-US" sz="2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的研究组而言，是有参考价值的</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p>
        </p:txBody>
      </p:sp>
      <p:sp>
        <p:nvSpPr>
          <p:cNvPr id="8" name="灯片编号占位符 2">
            <a:extLst>
              <a:ext uri="{FF2B5EF4-FFF2-40B4-BE49-F238E27FC236}">
                <a16:creationId xmlns:a16="http://schemas.microsoft.com/office/drawing/2014/main" id="{88722B96-BD81-4319-9806-AA2D72EE367A}"/>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15</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63361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F3FE7965-B3FD-4FF3-A924-EE82AEF07C6E}"/>
              </a:ext>
            </a:extLst>
          </p:cNvPr>
          <p:cNvSpPr txBox="1"/>
          <p:nvPr/>
        </p:nvSpPr>
        <p:spPr>
          <a:xfrm>
            <a:off x="415600" y="1628800"/>
            <a:ext cx="7007046" cy="461665"/>
          </a:xfrm>
          <a:prstGeom prst="rect">
            <a:avLst/>
          </a:prstGeom>
          <a:noFill/>
        </p:spPr>
        <p:txBody>
          <a:bodyPr wrap="none" rtlCol="0">
            <a:spAutoFit/>
          </a:bodyPr>
          <a:lstStyle/>
          <a:p>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）因为水涨船高了！现在约</a:t>
            </a: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rPr>
              <a:t>40%</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的</a:t>
            </a: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rPr>
              <a:t>PRL</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来自中国。</a:t>
            </a:r>
          </a:p>
        </p:txBody>
      </p:sp>
      <p:sp>
        <p:nvSpPr>
          <p:cNvPr id="5" name="文本框 4">
            <a:extLst>
              <a:ext uri="{FF2B5EF4-FFF2-40B4-BE49-F238E27FC236}">
                <a16:creationId xmlns:a16="http://schemas.microsoft.com/office/drawing/2014/main" id="{1C50549A-AD65-4BB1-A491-0F9DDE0DBDD0}"/>
              </a:ext>
            </a:extLst>
          </p:cNvPr>
          <p:cNvSpPr txBox="1"/>
          <p:nvPr/>
        </p:nvSpPr>
        <p:spPr>
          <a:xfrm>
            <a:off x="395536" y="908720"/>
            <a:ext cx="6155916" cy="461665"/>
          </a:xfrm>
          <a:prstGeom prst="rect">
            <a:avLst/>
          </a:prstGeom>
          <a:noFill/>
        </p:spPr>
        <p:txBody>
          <a:bodyPr wrap="none" rtlCol="0">
            <a:spAutoFit/>
          </a:bodyPr>
          <a:lstStyle/>
          <a:p>
            <a:r>
              <a:rPr lang="zh-CN" altLang="en-US" sz="24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为什么需要</a:t>
            </a:r>
            <a:r>
              <a:rPr lang="en-US" altLang="zh-CN" sz="24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Nature/Science</a:t>
            </a:r>
            <a:r>
              <a:rPr lang="zh-CN" altLang="en-US" sz="24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24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Nature</a:t>
            </a:r>
            <a:r>
              <a:rPr lang="zh-CN" altLang="en-US" sz="24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大子刊？</a:t>
            </a:r>
          </a:p>
        </p:txBody>
      </p:sp>
      <p:sp>
        <p:nvSpPr>
          <p:cNvPr id="6" name="文本框 5">
            <a:extLst>
              <a:ext uri="{FF2B5EF4-FFF2-40B4-BE49-F238E27FC236}">
                <a16:creationId xmlns:a16="http://schemas.microsoft.com/office/drawing/2014/main" id="{1561BA23-4E04-412E-BECB-C33FF24D138B}"/>
              </a:ext>
            </a:extLst>
          </p:cNvPr>
          <p:cNvSpPr txBox="1"/>
          <p:nvPr/>
        </p:nvSpPr>
        <p:spPr>
          <a:xfrm>
            <a:off x="409115" y="2387790"/>
            <a:ext cx="5570756" cy="461665"/>
          </a:xfrm>
          <a:prstGeom prst="rect">
            <a:avLst/>
          </a:prstGeom>
          <a:noFill/>
        </p:spPr>
        <p:txBody>
          <a:bodyPr wrap="none" rtlCol="0">
            <a:spAutoFit/>
          </a:bodyPr>
          <a:lstStyle/>
          <a:p>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）量子信息同行，尤其科大内卷严重。</a:t>
            </a:r>
          </a:p>
        </p:txBody>
      </p:sp>
      <p:pic>
        <p:nvPicPr>
          <p:cNvPr id="4" name="图片 3">
            <a:extLst>
              <a:ext uri="{FF2B5EF4-FFF2-40B4-BE49-F238E27FC236}">
                <a16:creationId xmlns:a16="http://schemas.microsoft.com/office/drawing/2014/main" id="{56544F5A-4B76-4EE2-89B2-FF8E950486B1}"/>
              </a:ext>
            </a:extLst>
          </p:cNvPr>
          <p:cNvPicPr>
            <a:picLocks noChangeAspect="1"/>
          </p:cNvPicPr>
          <p:nvPr/>
        </p:nvPicPr>
        <p:blipFill>
          <a:blip r:embed="rId3"/>
          <a:stretch>
            <a:fillRect/>
          </a:stretch>
        </p:blipFill>
        <p:spPr>
          <a:xfrm>
            <a:off x="1691680" y="4065085"/>
            <a:ext cx="4608512" cy="2595237"/>
          </a:xfrm>
          <a:prstGeom prst="rect">
            <a:avLst/>
          </a:prstGeom>
        </p:spPr>
      </p:pic>
      <p:sp>
        <p:nvSpPr>
          <p:cNvPr id="8" name="文本框 7">
            <a:extLst>
              <a:ext uri="{FF2B5EF4-FFF2-40B4-BE49-F238E27FC236}">
                <a16:creationId xmlns:a16="http://schemas.microsoft.com/office/drawing/2014/main" id="{A4D9B61C-DDD2-4A8D-8EF8-3EF99B58B950}"/>
              </a:ext>
            </a:extLst>
          </p:cNvPr>
          <p:cNvSpPr txBox="1"/>
          <p:nvPr/>
        </p:nvSpPr>
        <p:spPr>
          <a:xfrm>
            <a:off x="415600" y="3170497"/>
            <a:ext cx="8116840" cy="461665"/>
          </a:xfrm>
          <a:prstGeom prst="rect">
            <a:avLst/>
          </a:prstGeom>
          <a:noFill/>
        </p:spPr>
        <p:txBody>
          <a:bodyPr wrap="square" rtlCol="0">
            <a:spAutoFit/>
          </a:bodyPr>
          <a:lstStyle/>
          <a:p>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）领导希望能在欧美的话语系统占领先机。</a:t>
            </a:r>
          </a:p>
        </p:txBody>
      </p:sp>
      <p:sp>
        <p:nvSpPr>
          <p:cNvPr id="9" name="灯片编号占位符 2">
            <a:extLst>
              <a:ext uri="{FF2B5EF4-FFF2-40B4-BE49-F238E27FC236}">
                <a16:creationId xmlns:a16="http://schemas.microsoft.com/office/drawing/2014/main" id="{16BB7AB7-F2FA-4222-906C-0A9131655CB6}"/>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16</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83451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1A973F94-5F00-4009-A701-1A13B7376F54}"/>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pic>
        <p:nvPicPr>
          <p:cNvPr id="8" name="图片 7">
            <a:extLst>
              <a:ext uri="{FF2B5EF4-FFF2-40B4-BE49-F238E27FC236}">
                <a16:creationId xmlns:a16="http://schemas.microsoft.com/office/drawing/2014/main" id="{F91565E7-8C42-026E-D542-87CF6FDF67E2}"/>
              </a:ext>
            </a:extLst>
          </p:cNvPr>
          <p:cNvPicPr>
            <a:picLocks noChangeAspect="1"/>
          </p:cNvPicPr>
          <p:nvPr/>
        </p:nvPicPr>
        <p:blipFill>
          <a:blip r:embed="rId2"/>
          <a:stretch>
            <a:fillRect/>
          </a:stretch>
        </p:blipFill>
        <p:spPr>
          <a:xfrm>
            <a:off x="1183081" y="2213857"/>
            <a:ext cx="6428731" cy="1369433"/>
          </a:xfrm>
          <a:prstGeom prst="rect">
            <a:avLst/>
          </a:prstGeom>
          <a:effectLst>
            <a:outerShdw blurRad="63500" sx="102000" sy="102000" algn="ctr" rotWithShape="0">
              <a:prstClr val="black">
                <a:alpha val="40000"/>
              </a:prstClr>
            </a:outerShdw>
          </a:effectLst>
        </p:spPr>
      </p:pic>
      <p:pic>
        <p:nvPicPr>
          <p:cNvPr id="10" name="图片 9">
            <a:extLst>
              <a:ext uri="{FF2B5EF4-FFF2-40B4-BE49-F238E27FC236}">
                <a16:creationId xmlns:a16="http://schemas.microsoft.com/office/drawing/2014/main" id="{5B3250DD-288F-7392-99AF-C2D861055158}"/>
              </a:ext>
            </a:extLst>
          </p:cNvPr>
          <p:cNvPicPr>
            <a:picLocks noChangeAspect="1"/>
          </p:cNvPicPr>
          <p:nvPr/>
        </p:nvPicPr>
        <p:blipFill>
          <a:blip r:embed="rId3"/>
          <a:stretch>
            <a:fillRect/>
          </a:stretch>
        </p:blipFill>
        <p:spPr>
          <a:xfrm>
            <a:off x="1135635" y="3758401"/>
            <a:ext cx="6476177" cy="2826373"/>
          </a:xfrm>
          <a:prstGeom prst="rect">
            <a:avLst/>
          </a:prstGeom>
          <a:effectLst>
            <a:outerShdw blurRad="63500" sx="102000" sy="102000" algn="ctr" rotWithShape="0">
              <a:prstClr val="black">
                <a:alpha val="40000"/>
              </a:prstClr>
            </a:outerShdw>
          </a:effectLst>
        </p:spPr>
      </p:pic>
      <p:sp>
        <p:nvSpPr>
          <p:cNvPr id="11" name="文本框 10">
            <a:extLst>
              <a:ext uri="{FF2B5EF4-FFF2-40B4-BE49-F238E27FC236}">
                <a16:creationId xmlns:a16="http://schemas.microsoft.com/office/drawing/2014/main" id="{280D92E4-C07B-9A31-F2F7-3BCB607EF32E}"/>
              </a:ext>
            </a:extLst>
          </p:cNvPr>
          <p:cNvSpPr txBox="1"/>
          <p:nvPr/>
        </p:nvSpPr>
        <p:spPr>
          <a:xfrm>
            <a:off x="629410" y="1482981"/>
            <a:ext cx="8051292" cy="430887"/>
          </a:xfrm>
          <a:prstGeom prst="rect">
            <a:avLst/>
          </a:prstGeom>
          <a:noFill/>
        </p:spPr>
        <p:txBody>
          <a:bodyPr wrap="square" rtlCol="0">
            <a:spAutoFit/>
          </a:bodyPr>
          <a:lstStyle/>
          <a:p>
            <a:r>
              <a:rPr lang="zh-CN" altLang="en-US" sz="2200" dirty="0">
                <a:latin typeface="微软雅黑" panose="020B0503020204020204" pitchFamily="34" charset="-122"/>
                <a:ea typeface="微软雅黑" panose="020B0503020204020204" pitchFamily="34" charset="-122"/>
              </a:rPr>
              <a:t>选题要有故事性，吸引眼球。题目可适当</a:t>
            </a:r>
            <a:r>
              <a:rPr lang="en-US" altLang="zh-CN" sz="2200" dirty="0">
                <a:latin typeface="微软雅黑" panose="020B0503020204020204" pitchFamily="34" charset="-122"/>
                <a:ea typeface="微软雅黑" panose="020B0503020204020204" pitchFamily="34" charset="-122"/>
              </a:rPr>
              <a:t>over-sell</a:t>
            </a:r>
            <a:r>
              <a:rPr lang="zh-CN" altLang="en-US" sz="2200" dirty="0">
                <a:latin typeface="微软雅黑" panose="020B0503020204020204" pitchFamily="34" charset="-122"/>
                <a:ea typeface="微软雅黑" panose="020B0503020204020204" pitchFamily="34" charset="-122"/>
              </a:rPr>
              <a:t>增加送审几率</a:t>
            </a:r>
          </a:p>
        </p:txBody>
      </p:sp>
      <p:sp>
        <p:nvSpPr>
          <p:cNvPr id="12" name="文本框 11">
            <a:extLst>
              <a:ext uri="{FF2B5EF4-FFF2-40B4-BE49-F238E27FC236}">
                <a16:creationId xmlns:a16="http://schemas.microsoft.com/office/drawing/2014/main" id="{5F19B34F-6785-3E83-7588-E805028727FB}"/>
              </a:ext>
            </a:extLst>
          </p:cNvPr>
          <p:cNvSpPr txBox="1"/>
          <p:nvPr/>
        </p:nvSpPr>
        <p:spPr>
          <a:xfrm>
            <a:off x="570648" y="856634"/>
            <a:ext cx="5256584"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1. </a:t>
            </a:r>
            <a:r>
              <a:rPr lang="zh-CN" altLang="en-US" sz="2400" dirty="0">
                <a:latin typeface="微软雅黑" panose="020B0503020204020204" pitchFamily="34" charset="-122"/>
                <a:ea typeface="微软雅黑" panose="020B0503020204020204" pitchFamily="34" charset="-122"/>
              </a:rPr>
              <a:t>首先要能送审，过</a:t>
            </a:r>
            <a:r>
              <a:rPr lang="en-US" altLang="zh-CN" sz="2400" dirty="0">
                <a:latin typeface="微软雅黑" panose="020B0503020204020204" pitchFamily="34" charset="-122"/>
                <a:ea typeface="微软雅黑" panose="020B0503020204020204" pitchFamily="34" charset="-122"/>
              </a:rPr>
              <a:t>Editor</a:t>
            </a:r>
            <a:r>
              <a:rPr lang="zh-CN" altLang="en-US" sz="2400" dirty="0">
                <a:latin typeface="微软雅黑" panose="020B0503020204020204" pitchFamily="34" charset="-122"/>
                <a:ea typeface="微软雅黑" panose="020B0503020204020204" pitchFamily="34" charset="-122"/>
              </a:rPr>
              <a:t>这一关</a:t>
            </a:r>
          </a:p>
        </p:txBody>
      </p:sp>
      <p:sp>
        <p:nvSpPr>
          <p:cNvPr id="9" name="灯片编号占位符 2">
            <a:extLst>
              <a:ext uri="{FF2B5EF4-FFF2-40B4-BE49-F238E27FC236}">
                <a16:creationId xmlns:a16="http://schemas.microsoft.com/office/drawing/2014/main" id="{3D6B4145-AC48-405A-AF15-0EB995B5E547}"/>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17</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76769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92E9C4B4-5503-4450-A609-08BDFA85D1DB}"/>
              </a:ext>
            </a:extLst>
          </p:cNvPr>
          <p:cNvSpPr txBox="1"/>
          <p:nvPr/>
        </p:nvSpPr>
        <p:spPr>
          <a:xfrm>
            <a:off x="629410" y="1482981"/>
            <a:ext cx="8051292" cy="430887"/>
          </a:xfrm>
          <a:prstGeom prst="rect">
            <a:avLst/>
          </a:prstGeom>
          <a:noFill/>
        </p:spPr>
        <p:txBody>
          <a:bodyPr wrap="square" rtlCol="0">
            <a:spAutoFit/>
          </a:bodyPr>
          <a:lstStyle/>
          <a:p>
            <a:r>
              <a:rPr lang="zh-CN" altLang="en-US" sz="2200" dirty="0">
                <a:latin typeface="微软雅黑" panose="020B0503020204020204" pitchFamily="34" charset="-122"/>
                <a:ea typeface="微软雅黑" panose="020B0503020204020204" pitchFamily="34" charset="-122"/>
              </a:rPr>
              <a:t>选题要有故事性，吸引眼球。题目可适当</a:t>
            </a:r>
            <a:r>
              <a:rPr lang="en-US" altLang="zh-CN" sz="2200" dirty="0">
                <a:latin typeface="微软雅黑" panose="020B0503020204020204" pitchFamily="34" charset="-122"/>
                <a:ea typeface="微软雅黑" panose="020B0503020204020204" pitchFamily="34" charset="-122"/>
              </a:rPr>
              <a:t>over-sell</a:t>
            </a:r>
            <a:r>
              <a:rPr lang="zh-CN" altLang="en-US" sz="2200" dirty="0">
                <a:latin typeface="微软雅黑" panose="020B0503020204020204" pitchFamily="34" charset="-122"/>
                <a:ea typeface="微软雅黑" panose="020B0503020204020204" pitchFamily="34" charset="-122"/>
              </a:rPr>
              <a:t>增加送审几率</a:t>
            </a:r>
          </a:p>
        </p:txBody>
      </p:sp>
      <p:sp>
        <p:nvSpPr>
          <p:cNvPr id="5" name="矩形 4">
            <a:extLst>
              <a:ext uri="{FF2B5EF4-FFF2-40B4-BE49-F238E27FC236}">
                <a16:creationId xmlns:a16="http://schemas.microsoft.com/office/drawing/2014/main" id="{1A973F94-5F00-4009-A701-1A13B7376F54}"/>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C457DFF8-4A92-4E34-B3FE-1E8E5EC3FA79}"/>
              </a:ext>
            </a:extLst>
          </p:cNvPr>
          <p:cNvSpPr txBox="1"/>
          <p:nvPr/>
        </p:nvSpPr>
        <p:spPr>
          <a:xfrm>
            <a:off x="570648" y="856634"/>
            <a:ext cx="5256584"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1. </a:t>
            </a:r>
            <a:r>
              <a:rPr lang="zh-CN" altLang="en-US" sz="2400" dirty="0">
                <a:latin typeface="微软雅黑" panose="020B0503020204020204" pitchFamily="34" charset="-122"/>
                <a:ea typeface="微软雅黑" panose="020B0503020204020204" pitchFamily="34" charset="-122"/>
              </a:rPr>
              <a:t>首先要能送审，过</a:t>
            </a:r>
            <a:r>
              <a:rPr lang="en-US" altLang="zh-CN" sz="2400" dirty="0">
                <a:latin typeface="微软雅黑" panose="020B0503020204020204" pitchFamily="34" charset="-122"/>
                <a:ea typeface="微软雅黑" panose="020B0503020204020204" pitchFamily="34" charset="-122"/>
              </a:rPr>
              <a:t>Editor</a:t>
            </a:r>
            <a:r>
              <a:rPr lang="zh-CN" altLang="en-US" sz="2400" dirty="0">
                <a:latin typeface="微软雅黑" panose="020B0503020204020204" pitchFamily="34" charset="-122"/>
                <a:ea typeface="微软雅黑" panose="020B0503020204020204" pitchFamily="34" charset="-122"/>
              </a:rPr>
              <a:t>这一关</a:t>
            </a:r>
          </a:p>
        </p:txBody>
      </p:sp>
      <p:pic>
        <p:nvPicPr>
          <p:cNvPr id="9" name="图片 8">
            <a:extLst>
              <a:ext uri="{FF2B5EF4-FFF2-40B4-BE49-F238E27FC236}">
                <a16:creationId xmlns:a16="http://schemas.microsoft.com/office/drawing/2014/main" id="{CACCE8F5-41A5-C770-C664-133532C457B7}"/>
              </a:ext>
            </a:extLst>
          </p:cNvPr>
          <p:cNvPicPr>
            <a:picLocks noChangeAspect="1"/>
          </p:cNvPicPr>
          <p:nvPr/>
        </p:nvPicPr>
        <p:blipFill>
          <a:blip r:embed="rId2"/>
          <a:stretch>
            <a:fillRect/>
          </a:stretch>
        </p:blipFill>
        <p:spPr>
          <a:xfrm>
            <a:off x="570648" y="2271751"/>
            <a:ext cx="4666334" cy="3820133"/>
          </a:xfrm>
          <a:prstGeom prst="rect">
            <a:avLst/>
          </a:prstGeom>
        </p:spPr>
      </p:pic>
      <p:pic>
        <p:nvPicPr>
          <p:cNvPr id="12" name="图片 11">
            <a:extLst>
              <a:ext uri="{FF2B5EF4-FFF2-40B4-BE49-F238E27FC236}">
                <a16:creationId xmlns:a16="http://schemas.microsoft.com/office/drawing/2014/main" id="{72BDAB7D-EE8B-3FCB-A430-EB0E55C83296}"/>
              </a:ext>
            </a:extLst>
          </p:cNvPr>
          <p:cNvPicPr>
            <a:picLocks noChangeAspect="1"/>
          </p:cNvPicPr>
          <p:nvPr/>
        </p:nvPicPr>
        <p:blipFill>
          <a:blip r:embed="rId3"/>
          <a:stretch>
            <a:fillRect/>
          </a:stretch>
        </p:blipFill>
        <p:spPr>
          <a:xfrm>
            <a:off x="5292080" y="2568910"/>
            <a:ext cx="3672408" cy="2730387"/>
          </a:xfrm>
          <a:prstGeom prst="rect">
            <a:avLst/>
          </a:prstGeom>
        </p:spPr>
      </p:pic>
      <p:sp>
        <p:nvSpPr>
          <p:cNvPr id="13" name="文本框 12">
            <a:extLst>
              <a:ext uri="{FF2B5EF4-FFF2-40B4-BE49-F238E27FC236}">
                <a16:creationId xmlns:a16="http://schemas.microsoft.com/office/drawing/2014/main" id="{796E095F-6532-41DF-975A-78BB211E19A2}"/>
              </a:ext>
            </a:extLst>
          </p:cNvPr>
          <p:cNvSpPr txBox="1"/>
          <p:nvPr/>
        </p:nvSpPr>
        <p:spPr>
          <a:xfrm>
            <a:off x="5580112" y="5517232"/>
            <a:ext cx="3096344" cy="707886"/>
          </a:xfrm>
          <a:prstGeom prst="rect">
            <a:avLst/>
          </a:prstGeom>
          <a:noFill/>
        </p:spPr>
        <p:txBody>
          <a:bodyPr wrap="square" rtlCol="0">
            <a:spAutoFit/>
          </a:bodyPr>
          <a:lstStyle/>
          <a:p>
            <a:r>
              <a:rPr lang="zh-CN" altLang="en-US" sz="2000" dirty="0">
                <a:solidFill>
                  <a:srgbClr val="0000FF"/>
                </a:solidFill>
                <a:latin typeface="微软雅黑" panose="020B0503020204020204" pitchFamily="34" charset="-122"/>
                <a:ea typeface="微软雅黑" panose="020B0503020204020204" pitchFamily="34" charset="-122"/>
              </a:rPr>
              <a:t>性能一般，但是</a:t>
            </a:r>
            <a:r>
              <a:rPr lang="en-US" altLang="zh-CN" sz="2000" dirty="0">
                <a:solidFill>
                  <a:srgbClr val="0000FF"/>
                </a:solidFill>
                <a:latin typeface="微软雅黑" panose="020B0503020204020204" pitchFamily="34" charset="-122"/>
                <a:ea typeface="微软雅黑" panose="020B0503020204020204" pitchFamily="34" charset="-122"/>
              </a:rPr>
              <a:t>DQC</a:t>
            </a:r>
            <a:r>
              <a:rPr lang="zh-CN" altLang="en-US" sz="2000" dirty="0">
                <a:solidFill>
                  <a:srgbClr val="0000FF"/>
                </a:solidFill>
                <a:latin typeface="微软雅黑" panose="020B0503020204020204" pitchFamily="34" charset="-122"/>
                <a:ea typeface="微软雅黑" panose="020B0503020204020204" pitchFamily="34" charset="-122"/>
              </a:rPr>
              <a:t>的要素具足。</a:t>
            </a:r>
          </a:p>
        </p:txBody>
      </p:sp>
      <p:sp>
        <p:nvSpPr>
          <p:cNvPr id="10" name="灯片编号占位符 2">
            <a:extLst>
              <a:ext uri="{FF2B5EF4-FFF2-40B4-BE49-F238E27FC236}">
                <a16:creationId xmlns:a16="http://schemas.microsoft.com/office/drawing/2014/main" id="{977981FD-8A6B-457D-AB33-82B296B5E3FF}"/>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18</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97568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1A973F94-5F00-4009-A701-1A13B7376F54}"/>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C457DFF8-4A92-4E34-B3FE-1E8E5EC3FA79}"/>
              </a:ext>
            </a:extLst>
          </p:cNvPr>
          <p:cNvSpPr txBox="1"/>
          <p:nvPr/>
        </p:nvSpPr>
        <p:spPr>
          <a:xfrm>
            <a:off x="529680" y="875062"/>
            <a:ext cx="6480720"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“首次实现”比“性能指标高”更重要！</a:t>
            </a:r>
          </a:p>
        </p:txBody>
      </p:sp>
      <p:pic>
        <p:nvPicPr>
          <p:cNvPr id="9" name="图片 8">
            <a:extLst>
              <a:ext uri="{FF2B5EF4-FFF2-40B4-BE49-F238E27FC236}">
                <a16:creationId xmlns:a16="http://schemas.microsoft.com/office/drawing/2014/main" id="{1BFD7A4B-E280-AA02-20F2-0D3E80E9390B}"/>
              </a:ext>
            </a:extLst>
          </p:cNvPr>
          <p:cNvPicPr>
            <a:picLocks noChangeAspect="1"/>
          </p:cNvPicPr>
          <p:nvPr/>
        </p:nvPicPr>
        <p:blipFill>
          <a:blip r:embed="rId2"/>
          <a:stretch>
            <a:fillRect/>
          </a:stretch>
        </p:blipFill>
        <p:spPr>
          <a:xfrm>
            <a:off x="1483388" y="1487960"/>
            <a:ext cx="5748469" cy="1884432"/>
          </a:xfrm>
          <a:prstGeom prst="rect">
            <a:avLst/>
          </a:prstGeom>
        </p:spPr>
      </p:pic>
      <p:pic>
        <p:nvPicPr>
          <p:cNvPr id="11" name="图片 10">
            <a:extLst>
              <a:ext uri="{FF2B5EF4-FFF2-40B4-BE49-F238E27FC236}">
                <a16:creationId xmlns:a16="http://schemas.microsoft.com/office/drawing/2014/main" id="{582C3628-6352-A0ED-FF9E-D98A57D58E79}"/>
              </a:ext>
            </a:extLst>
          </p:cNvPr>
          <p:cNvPicPr>
            <a:picLocks noChangeAspect="1"/>
          </p:cNvPicPr>
          <p:nvPr/>
        </p:nvPicPr>
        <p:blipFill>
          <a:blip r:embed="rId3"/>
          <a:stretch>
            <a:fillRect/>
          </a:stretch>
        </p:blipFill>
        <p:spPr>
          <a:xfrm>
            <a:off x="971600" y="3669962"/>
            <a:ext cx="2016224" cy="3089611"/>
          </a:xfrm>
          <a:prstGeom prst="rect">
            <a:avLst/>
          </a:prstGeom>
        </p:spPr>
      </p:pic>
      <p:pic>
        <p:nvPicPr>
          <p:cNvPr id="13" name="图片 12">
            <a:extLst>
              <a:ext uri="{FF2B5EF4-FFF2-40B4-BE49-F238E27FC236}">
                <a16:creationId xmlns:a16="http://schemas.microsoft.com/office/drawing/2014/main" id="{47831110-5215-67C7-B4BE-3E46BDD4916B}"/>
              </a:ext>
            </a:extLst>
          </p:cNvPr>
          <p:cNvPicPr>
            <a:picLocks noChangeAspect="1"/>
          </p:cNvPicPr>
          <p:nvPr/>
        </p:nvPicPr>
        <p:blipFill>
          <a:blip r:embed="rId4"/>
          <a:stretch>
            <a:fillRect/>
          </a:stretch>
        </p:blipFill>
        <p:spPr>
          <a:xfrm>
            <a:off x="3709989" y="3669962"/>
            <a:ext cx="4632649" cy="1475888"/>
          </a:xfrm>
          <a:prstGeom prst="rect">
            <a:avLst/>
          </a:prstGeom>
        </p:spPr>
      </p:pic>
      <p:sp>
        <p:nvSpPr>
          <p:cNvPr id="16" name="文本框 15">
            <a:extLst>
              <a:ext uri="{FF2B5EF4-FFF2-40B4-BE49-F238E27FC236}">
                <a16:creationId xmlns:a16="http://schemas.microsoft.com/office/drawing/2014/main" id="{D71EEC9C-FD7B-EAC3-7DDB-2155A4339523}"/>
              </a:ext>
            </a:extLst>
          </p:cNvPr>
          <p:cNvSpPr txBox="1"/>
          <p:nvPr/>
        </p:nvSpPr>
        <p:spPr>
          <a:xfrm>
            <a:off x="3676785" y="5331574"/>
            <a:ext cx="4958785" cy="1288301"/>
          </a:xfrm>
          <a:prstGeom prst="rect">
            <a:avLst/>
          </a:prstGeom>
          <a:noFill/>
        </p:spPr>
        <p:txBody>
          <a:bodyPr wrap="square" rtlCol="0">
            <a:spAutoFit/>
          </a:bodyPr>
          <a:lstStyle/>
          <a:p>
            <a:pPr marL="342900" indent="-342900">
              <a:lnSpc>
                <a:spcPct val="125000"/>
              </a:lnSpc>
              <a:spcBef>
                <a:spcPts val="600"/>
              </a:spcBef>
              <a:buAutoNum type="arabicPeriod"/>
            </a:pPr>
            <a:r>
              <a:rPr lang="zh-CN" altLang="en-US" sz="2000" dirty="0">
                <a:solidFill>
                  <a:srgbClr val="0000FF"/>
                </a:solidFill>
                <a:latin typeface="微软雅黑" panose="020B0503020204020204" pitchFamily="34" charset="-122"/>
                <a:ea typeface="微软雅黑" panose="020B0503020204020204" pitchFamily="34" charset="-122"/>
              </a:rPr>
              <a:t>性能指标较差。但是首次实现！</a:t>
            </a:r>
            <a:endParaRPr lang="en-US" altLang="zh-CN" sz="2000" dirty="0">
              <a:solidFill>
                <a:srgbClr val="0000FF"/>
              </a:solidFill>
              <a:latin typeface="微软雅黑" panose="020B0503020204020204" pitchFamily="34" charset="-122"/>
              <a:ea typeface="微软雅黑" panose="020B0503020204020204" pitchFamily="34" charset="-122"/>
            </a:endParaRPr>
          </a:p>
          <a:p>
            <a:pPr marL="342900" indent="-342900">
              <a:lnSpc>
                <a:spcPct val="125000"/>
              </a:lnSpc>
              <a:spcBef>
                <a:spcPts val="600"/>
              </a:spcBef>
              <a:buAutoNum type="arabicPeriod"/>
            </a:pPr>
            <a:r>
              <a:rPr lang="zh-CN" altLang="en-US" sz="2000" dirty="0">
                <a:solidFill>
                  <a:srgbClr val="0000FF"/>
                </a:solidFill>
                <a:latin typeface="微软雅黑" panose="020B0503020204020204" pitchFamily="34" charset="-122"/>
                <a:ea typeface="微软雅黑" panose="020B0503020204020204" pitchFamily="34" charset="-122"/>
              </a:rPr>
              <a:t>稍晚几个月，另有</a:t>
            </a:r>
            <a:r>
              <a:rPr lang="en-US" altLang="zh-CN" sz="2000" dirty="0">
                <a:solidFill>
                  <a:srgbClr val="0000FF"/>
                </a:solidFill>
                <a:latin typeface="微软雅黑" panose="020B0503020204020204" pitchFamily="34" charset="-122"/>
                <a:ea typeface="微软雅黑" panose="020B0503020204020204" pitchFamily="34" charset="-122"/>
              </a:rPr>
              <a:t>2</a:t>
            </a:r>
            <a:r>
              <a:rPr lang="zh-CN" altLang="en-US" sz="2000" dirty="0">
                <a:solidFill>
                  <a:srgbClr val="0000FF"/>
                </a:solidFill>
                <a:latin typeface="微软雅黑" panose="020B0503020204020204" pitchFamily="34" charset="-122"/>
                <a:ea typeface="微软雅黑" panose="020B0503020204020204" pitchFamily="34" charset="-122"/>
              </a:rPr>
              <a:t>篇类似论文发表，可惜不是第一个，而逐步被遗忘。</a:t>
            </a:r>
          </a:p>
        </p:txBody>
      </p:sp>
      <p:sp>
        <p:nvSpPr>
          <p:cNvPr id="10" name="灯片编号占位符 2">
            <a:extLst>
              <a:ext uri="{FF2B5EF4-FFF2-40B4-BE49-F238E27FC236}">
                <a16:creationId xmlns:a16="http://schemas.microsoft.com/office/drawing/2014/main" id="{AFAF7E11-C4A0-46DA-B1F8-80DC12E153FF}"/>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19</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0134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1A973F94-5F00-4009-A701-1A13B7376F54}"/>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pic>
        <p:nvPicPr>
          <p:cNvPr id="13" name="图片 12">
            <a:extLst>
              <a:ext uri="{FF2B5EF4-FFF2-40B4-BE49-F238E27FC236}">
                <a16:creationId xmlns:a16="http://schemas.microsoft.com/office/drawing/2014/main" id="{8AF06AB4-F217-178D-56AA-3AE071B7FC47}"/>
              </a:ext>
            </a:extLst>
          </p:cNvPr>
          <p:cNvPicPr>
            <a:picLocks noChangeAspect="1"/>
          </p:cNvPicPr>
          <p:nvPr/>
        </p:nvPicPr>
        <p:blipFill>
          <a:blip r:embed="rId2"/>
          <a:stretch>
            <a:fillRect/>
          </a:stretch>
        </p:blipFill>
        <p:spPr>
          <a:xfrm>
            <a:off x="539552" y="2229391"/>
            <a:ext cx="2376264" cy="4242711"/>
          </a:xfrm>
          <a:prstGeom prst="rect">
            <a:avLst/>
          </a:prstGeom>
        </p:spPr>
      </p:pic>
      <p:sp>
        <p:nvSpPr>
          <p:cNvPr id="17" name="文本框 16">
            <a:extLst>
              <a:ext uri="{FF2B5EF4-FFF2-40B4-BE49-F238E27FC236}">
                <a16:creationId xmlns:a16="http://schemas.microsoft.com/office/drawing/2014/main" id="{AB5BFECB-5A28-2E86-195B-313DFD1A5F4B}"/>
              </a:ext>
            </a:extLst>
          </p:cNvPr>
          <p:cNvSpPr txBox="1"/>
          <p:nvPr/>
        </p:nvSpPr>
        <p:spPr>
          <a:xfrm>
            <a:off x="720548" y="1569971"/>
            <a:ext cx="5544616" cy="461665"/>
          </a:xfrm>
          <a:prstGeom prst="rect">
            <a:avLst/>
          </a:prstGeom>
          <a:noFill/>
        </p:spPr>
        <p:txBody>
          <a:bodyPr wrap="square" rtlCol="0">
            <a:spAutoFit/>
          </a:bodyPr>
          <a:lstStyle/>
          <a:p>
            <a:r>
              <a:rPr lang="en-US" altLang="zh-CN" sz="2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Comment by Braunstein and Kimble</a:t>
            </a:r>
            <a:endParaRPr lang="zh-CN" altLang="en-US" sz="2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9" name="图片 18">
            <a:extLst>
              <a:ext uri="{FF2B5EF4-FFF2-40B4-BE49-F238E27FC236}">
                <a16:creationId xmlns:a16="http://schemas.microsoft.com/office/drawing/2014/main" id="{BE5CBD49-2283-4A05-0A10-2EA4258CAA41}"/>
              </a:ext>
            </a:extLst>
          </p:cNvPr>
          <p:cNvPicPr>
            <a:picLocks noChangeAspect="1"/>
          </p:cNvPicPr>
          <p:nvPr/>
        </p:nvPicPr>
        <p:blipFill>
          <a:blip r:embed="rId3"/>
          <a:stretch>
            <a:fillRect/>
          </a:stretch>
        </p:blipFill>
        <p:spPr>
          <a:xfrm>
            <a:off x="2915816" y="2132856"/>
            <a:ext cx="6099144" cy="4007194"/>
          </a:xfrm>
          <a:prstGeom prst="rect">
            <a:avLst/>
          </a:prstGeom>
        </p:spPr>
      </p:pic>
      <p:sp>
        <p:nvSpPr>
          <p:cNvPr id="21" name="文本框 20">
            <a:extLst>
              <a:ext uri="{FF2B5EF4-FFF2-40B4-BE49-F238E27FC236}">
                <a16:creationId xmlns:a16="http://schemas.microsoft.com/office/drawing/2014/main" id="{2EA19E13-3661-C4F7-47F5-8D45693FB8CC}"/>
              </a:ext>
            </a:extLst>
          </p:cNvPr>
          <p:cNvSpPr txBox="1"/>
          <p:nvPr/>
        </p:nvSpPr>
        <p:spPr>
          <a:xfrm>
            <a:off x="529680" y="875062"/>
            <a:ext cx="6480720"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“首次实现”比“性能指标高”更重要！</a:t>
            </a:r>
          </a:p>
        </p:txBody>
      </p:sp>
      <p:sp>
        <p:nvSpPr>
          <p:cNvPr id="9" name="灯片编号占位符 2">
            <a:extLst>
              <a:ext uri="{FF2B5EF4-FFF2-40B4-BE49-F238E27FC236}">
                <a16:creationId xmlns:a16="http://schemas.microsoft.com/office/drawing/2014/main" id="{A4BE3A04-81A6-490C-9C15-1FC487AAC91D}"/>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20</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92291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5E6C566-9CC2-F06D-5DB0-A2405A790DB9}"/>
              </a:ext>
            </a:extLst>
          </p:cNvPr>
          <p:cNvPicPr>
            <a:picLocks noChangeAspect="1"/>
          </p:cNvPicPr>
          <p:nvPr/>
        </p:nvPicPr>
        <p:blipFill>
          <a:blip r:embed="rId2"/>
          <a:stretch>
            <a:fillRect/>
          </a:stretch>
        </p:blipFill>
        <p:spPr>
          <a:xfrm>
            <a:off x="179512" y="1596233"/>
            <a:ext cx="4115228" cy="4337782"/>
          </a:xfrm>
          <a:prstGeom prst="rect">
            <a:avLst/>
          </a:prstGeom>
        </p:spPr>
      </p:pic>
      <p:cxnSp>
        <p:nvCxnSpPr>
          <p:cNvPr id="7" name="直接连接符 6">
            <a:extLst>
              <a:ext uri="{FF2B5EF4-FFF2-40B4-BE49-F238E27FC236}">
                <a16:creationId xmlns:a16="http://schemas.microsoft.com/office/drawing/2014/main" id="{F78D188A-6518-BB7E-B600-D06FEE7F58AA}"/>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0C69991A-20C4-9316-ACA8-5CC89EDF8BA3}"/>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pic>
        <p:nvPicPr>
          <p:cNvPr id="10" name="图片 9">
            <a:extLst>
              <a:ext uri="{FF2B5EF4-FFF2-40B4-BE49-F238E27FC236}">
                <a16:creationId xmlns:a16="http://schemas.microsoft.com/office/drawing/2014/main" id="{D67CFD5E-FAE6-D747-0C53-D7CC431047DF}"/>
              </a:ext>
            </a:extLst>
          </p:cNvPr>
          <p:cNvPicPr>
            <a:picLocks noChangeAspect="1"/>
          </p:cNvPicPr>
          <p:nvPr/>
        </p:nvPicPr>
        <p:blipFill>
          <a:blip r:embed="rId3"/>
          <a:stretch>
            <a:fillRect/>
          </a:stretch>
        </p:blipFill>
        <p:spPr>
          <a:xfrm>
            <a:off x="4572000" y="1486164"/>
            <a:ext cx="4320528" cy="4557919"/>
          </a:xfrm>
          <a:prstGeom prst="rect">
            <a:avLst/>
          </a:prstGeom>
        </p:spPr>
      </p:pic>
      <p:sp>
        <p:nvSpPr>
          <p:cNvPr id="9" name="灯片编号占位符 2">
            <a:extLst>
              <a:ext uri="{FF2B5EF4-FFF2-40B4-BE49-F238E27FC236}">
                <a16:creationId xmlns:a16="http://schemas.microsoft.com/office/drawing/2014/main" id="{5CA2FE0F-E42C-4FFF-8152-1C5B6FFEDFA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21</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5022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9938C092-E776-454C-8310-23D939D330E6}"/>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708D2960-CE21-5904-5CF2-B15C794AD982}"/>
              </a:ext>
            </a:extLst>
          </p:cNvPr>
          <p:cNvSpPr txBox="1"/>
          <p:nvPr/>
        </p:nvSpPr>
        <p:spPr>
          <a:xfrm>
            <a:off x="517893" y="889846"/>
            <a:ext cx="7920880"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“性能指标高”到一定程度，去实现下一个</a:t>
            </a:r>
            <a:r>
              <a:rPr lang="en-US" altLang="zh-CN" sz="2400" dirty="0">
                <a:latin typeface="微软雅黑" panose="020B0503020204020204" pitchFamily="34" charset="-122"/>
                <a:ea typeface="微软雅黑" panose="020B0503020204020204" pitchFamily="34" charset="-122"/>
              </a:rPr>
              <a:t>milestone</a:t>
            </a:r>
            <a:endParaRPr lang="zh-CN" altLang="en-US" sz="2400" dirty="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4C2D78A5-1319-E642-81A0-7A14D3769280}"/>
              </a:ext>
            </a:extLst>
          </p:cNvPr>
          <p:cNvSpPr txBox="1"/>
          <p:nvPr/>
        </p:nvSpPr>
        <p:spPr>
          <a:xfrm>
            <a:off x="611560" y="1533909"/>
            <a:ext cx="7809354" cy="461665"/>
          </a:xfrm>
          <a:prstGeom prst="rect">
            <a:avLst/>
          </a:prstGeom>
          <a:noFill/>
        </p:spPr>
        <p:txBody>
          <a:bodyPr wrap="square" rtlCol="0">
            <a:spAutoFit/>
          </a:bodyPr>
          <a:lstStyle/>
          <a:p>
            <a:r>
              <a:rPr lang="zh-CN" altLang="en-US" sz="2400" dirty="0">
                <a:solidFill>
                  <a:srgbClr val="0000FF"/>
                </a:solidFill>
                <a:latin typeface="微软雅黑" panose="020B0503020204020204" pitchFamily="34" charset="-122"/>
                <a:ea typeface="微软雅黑" panose="020B0503020204020204" pitchFamily="34" charset="-122"/>
              </a:rPr>
              <a:t>双场</a:t>
            </a:r>
            <a:r>
              <a:rPr lang="en-US" altLang="zh-CN" sz="2400" dirty="0">
                <a:solidFill>
                  <a:srgbClr val="0000FF"/>
                </a:solidFill>
                <a:latin typeface="微软雅黑" panose="020B0503020204020204" pitchFamily="34" charset="-122"/>
                <a:ea typeface="微软雅黑" panose="020B0503020204020204" pitchFamily="34" charset="-122"/>
              </a:rPr>
              <a:t>QKD</a:t>
            </a:r>
            <a:r>
              <a:rPr lang="zh-CN" altLang="en-US" sz="2400" dirty="0">
                <a:solidFill>
                  <a:srgbClr val="0000FF"/>
                </a:solidFill>
                <a:latin typeface="微软雅黑" panose="020B0503020204020204" pitchFamily="34" charset="-122"/>
                <a:ea typeface="微软雅黑" panose="020B0503020204020204" pitchFamily="34" charset="-122"/>
              </a:rPr>
              <a:t>将安全距离提升至</a:t>
            </a:r>
            <a:r>
              <a:rPr lang="en-US" altLang="zh-CN" sz="2400" dirty="0">
                <a:solidFill>
                  <a:srgbClr val="0000FF"/>
                </a:solidFill>
                <a:latin typeface="微软雅黑" panose="020B0503020204020204" pitchFamily="34" charset="-122"/>
                <a:ea typeface="微软雅黑" panose="020B0503020204020204" pitchFamily="34" charset="-122"/>
              </a:rPr>
              <a:t>830</a:t>
            </a:r>
            <a:r>
              <a:rPr lang="zh-CN" altLang="en-US" sz="2400" dirty="0">
                <a:solidFill>
                  <a:srgbClr val="0000FF"/>
                </a:solidFill>
                <a:latin typeface="微软雅黑" panose="020B0503020204020204" pitchFamily="34" charset="-122"/>
                <a:ea typeface="微软雅黑" panose="020B0503020204020204" pitchFamily="34" charset="-122"/>
              </a:rPr>
              <a:t>公里，迈向千公里</a:t>
            </a:r>
            <a:r>
              <a:rPr lang="en-US" altLang="zh-CN" sz="2400" dirty="0">
                <a:solidFill>
                  <a:srgbClr val="0000FF"/>
                </a:solidFill>
                <a:latin typeface="微软雅黑" panose="020B0503020204020204" pitchFamily="34" charset="-122"/>
                <a:ea typeface="微软雅黑" panose="020B0503020204020204" pitchFamily="34" charset="-122"/>
              </a:rPr>
              <a:t>QKD</a:t>
            </a:r>
            <a:endParaRPr lang="zh-CN" altLang="en-US" sz="2400" dirty="0">
              <a:solidFill>
                <a:srgbClr val="0000FF"/>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C402D765-8BE6-BA19-4554-0F644CED0E85}"/>
              </a:ext>
            </a:extLst>
          </p:cNvPr>
          <p:cNvPicPr>
            <a:picLocks noChangeAspect="1"/>
          </p:cNvPicPr>
          <p:nvPr/>
        </p:nvPicPr>
        <p:blipFill>
          <a:blip r:embed="rId3"/>
          <a:stretch>
            <a:fillRect/>
          </a:stretch>
        </p:blipFill>
        <p:spPr>
          <a:xfrm>
            <a:off x="251520" y="2509277"/>
            <a:ext cx="4921055" cy="3026547"/>
          </a:xfrm>
          <a:prstGeom prst="rect">
            <a:avLst/>
          </a:prstGeom>
          <a:effectLst>
            <a:outerShdw blurRad="63500" sx="102000" sy="102000" algn="ctr" rotWithShape="0">
              <a:prstClr val="black">
                <a:alpha val="40000"/>
              </a:prstClr>
            </a:outerShdw>
          </a:effectLst>
        </p:spPr>
      </p:pic>
      <p:pic>
        <p:nvPicPr>
          <p:cNvPr id="12" name="图片 11">
            <a:extLst>
              <a:ext uri="{FF2B5EF4-FFF2-40B4-BE49-F238E27FC236}">
                <a16:creationId xmlns:a16="http://schemas.microsoft.com/office/drawing/2014/main" id="{0DBD4B6E-8A84-33B0-0A2E-C2AE46D4D13F}"/>
              </a:ext>
            </a:extLst>
          </p:cNvPr>
          <p:cNvPicPr>
            <a:picLocks noChangeAspect="1"/>
          </p:cNvPicPr>
          <p:nvPr/>
        </p:nvPicPr>
        <p:blipFill>
          <a:blip r:embed="rId4"/>
          <a:stretch>
            <a:fillRect/>
          </a:stretch>
        </p:blipFill>
        <p:spPr>
          <a:xfrm>
            <a:off x="5364088" y="2562943"/>
            <a:ext cx="3631217" cy="2919214"/>
          </a:xfrm>
          <a:prstGeom prst="rect">
            <a:avLst/>
          </a:prstGeom>
          <a:effectLst>
            <a:outerShdw blurRad="63500" sx="102000" sy="102000" algn="ctr" rotWithShape="0">
              <a:prstClr val="black">
                <a:alpha val="40000"/>
              </a:prstClr>
            </a:outerShdw>
          </a:effectLst>
        </p:spPr>
      </p:pic>
      <p:sp>
        <p:nvSpPr>
          <p:cNvPr id="10" name="灯片编号占位符 2">
            <a:extLst>
              <a:ext uri="{FF2B5EF4-FFF2-40B4-BE49-F238E27FC236}">
                <a16:creationId xmlns:a16="http://schemas.microsoft.com/office/drawing/2014/main" id="{65197975-BD8F-480D-942E-FEF81CE751F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971098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9938C092-E776-454C-8310-23D939D330E6}"/>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pic>
        <p:nvPicPr>
          <p:cNvPr id="6" name="图片 5">
            <a:extLst>
              <a:ext uri="{FF2B5EF4-FFF2-40B4-BE49-F238E27FC236}">
                <a16:creationId xmlns:a16="http://schemas.microsoft.com/office/drawing/2014/main" id="{DABC1076-E739-4D1C-902C-3610C175081B}"/>
              </a:ext>
            </a:extLst>
          </p:cNvPr>
          <p:cNvPicPr>
            <a:picLocks noChangeAspect="1"/>
          </p:cNvPicPr>
          <p:nvPr/>
        </p:nvPicPr>
        <p:blipFill>
          <a:blip r:embed="rId3"/>
          <a:stretch>
            <a:fillRect/>
          </a:stretch>
        </p:blipFill>
        <p:spPr>
          <a:xfrm>
            <a:off x="1043608" y="2060848"/>
            <a:ext cx="6461940" cy="1967312"/>
          </a:xfrm>
          <a:prstGeom prst="rect">
            <a:avLst/>
          </a:prstGeom>
        </p:spPr>
      </p:pic>
      <p:sp>
        <p:nvSpPr>
          <p:cNvPr id="9" name="文本框 8">
            <a:extLst>
              <a:ext uri="{FF2B5EF4-FFF2-40B4-BE49-F238E27FC236}">
                <a16:creationId xmlns:a16="http://schemas.microsoft.com/office/drawing/2014/main" id="{4C2D78A5-1319-E642-81A0-7A14D3769280}"/>
              </a:ext>
            </a:extLst>
          </p:cNvPr>
          <p:cNvSpPr txBox="1"/>
          <p:nvPr/>
        </p:nvSpPr>
        <p:spPr>
          <a:xfrm>
            <a:off x="611560" y="1533909"/>
            <a:ext cx="4464496" cy="461665"/>
          </a:xfrm>
          <a:prstGeom prst="rect">
            <a:avLst/>
          </a:prstGeom>
          <a:noFill/>
        </p:spPr>
        <p:txBody>
          <a:bodyPr wrap="square" rtlCol="0">
            <a:spAutoFit/>
          </a:bodyPr>
          <a:lstStyle/>
          <a:p>
            <a:r>
              <a:rPr lang="zh-CN" altLang="en-US" sz="2400" dirty="0">
                <a:solidFill>
                  <a:srgbClr val="0000FF"/>
                </a:solidFill>
                <a:latin typeface="微软雅黑" panose="020B0503020204020204" pitchFamily="34" charset="-122"/>
                <a:ea typeface="微软雅黑" panose="020B0503020204020204" pitchFamily="34" charset="-122"/>
              </a:rPr>
              <a:t>首次实现多模式量子中继</a:t>
            </a:r>
          </a:p>
        </p:txBody>
      </p:sp>
      <p:sp>
        <p:nvSpPr>
          <p:cNvPr id="10" name="文本框 9">
            <a:extLst>
              <a:ext uri="{FF2B5EF4-FFF2-40B4-BE49-F238E27FC236}">
                <a16:creationId xmlns:a16="http://schemas.microsoft.com/office/drawing/2014/main" id="{6C10F105-584B-47CD-8D89-95E3C647FB10}"/>
              </a:ext>
            </a:extLst>
          </p:cNvPr>
          <p:cNvSpPr txBox="1"/>
          <p:nvPr/>
        </p:nvSpPr>
        <p:spPr>
          <a:xfrm>
            <a:off x="580389" y="4426879"/>
            <a:ext cx="3271531" cy="1884618"/>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此前已有多个组实现量子中继，但都是单模式的。而要想走向远程，需要多模式量子中继。</a:t>
            </a:r>
          </a:p>
        </p:txBody>
      </p:sp>
      <p:pic>
        <p:nvPicPr>
          <p:cNvPr id="14" name="图片 13">
            <a:extLst>
              <a:ext uri="{FF2B5EF4-FFF2-40B4-BE49-F238E27FC236}">
                <a16:creationId xmlns:a16="http://schemas.microsoft.com/office/drawing/2014/main" id="{07D6077C-CDB2-B29F-8D52-3DA8CD8FE47A}"/>
              </a:ext>
            </a:extLst>
          </p:cNvPr>
          <p:cNvPicPr>
            <a:picLocks noChangeAspect="1"/>
          </p:cNvPicPr>
          <p:nvPr/>
        </p:nvPicPr>
        <p:blipFill>
          <a:blip r:embed="rId4"/>
          <a:stretch>
            <a:fillRect/>
          </a:stretch>
        </p:blipFill>
        <p:spPr>
          <a:xfrm>
            <a:off x="3851920" y="4028160"/>
            <a:ext cx="3681798" cy="2703086"/>
          </a:xfrm>
          <a:prstGeom prst="rect">
            <a:avLst/>
          </a:prstGeom>
        </p:spPr>
      </p:pic>
      <p:cxnSp>
        <p:nvCxnSpPr>
          <p:cNvPr id="16" name="直接箭头连接符 15">
            <a:extLst>
              <a:ext uri="{FF2B5EF4-FFF2-40B4-BE49-F238E27FC236}">
                <a16:creationId xmlns:a16="http://schemas.microsoft.com/office/drawing/2014/main" id="{BAFC795C-0D1A-6485-E9CF-60729DB06ADD}"/>
              </a:ext>
            </a:extLst>
          </p:cNvPr>
          <p:cNvCxnSpPr>
            <a:cxnSpLocks/>
          </p:cNvCxnSpPr>
          <p:nvPr/>
        </p:nvCxnSpPr>
        <p:spPr>
          <a:xfrm flipV="1">
            <a:off x="5004048" y="5379703"/>
            <a:ext cx="741858" cy="713593"/>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90200866-D68D-F4AC-7E09-F3877AB06C65}"/>
              </a:ext>
            </a:extLst>
          </p:cNvPr>
          <p:cNvCxnSpPr>
            <a:cxnSpLocks/>
          </p:cNvCxnSpPr>
          <p:nvPr/>
        </p:nvCxnSpPr>
        <p:spPr>
          <a:xfrm flipH="1">
            <a:off x="5076056" y="5444977"/>
            <a:ext cx="712809" cy="711696"/>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2A0CFA59-D04B-E43B-EB38-A0DA17F715AB}"/>
              </a:ext>
            </a:extLst>
          </p:cNvPr>
          <p:cNvCxnSpPr>
            <a:cxnSpLocks/>
          </p:cNvCxnSpPr>
          <p:nvPr/>
        </p:nvCxnSpPr>
        <p:spPr>
          <a:xfrm flipH="1" flipV="1">
            <a:off x="5788865" y="5379703"/>
            <a:ext cx="738240" cy="713593"/>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66888B0B-6F34-7B9C-B558-B9DF041C7320}"/>
              </a:ext>
            </a:extLst>
          </p:cNvPr>
          <p:cNvCxnSpPr>
            <a:cxnSpLocks/>
          </p:cNvCxnSpPr>
          <p:nvPr/>
        </p:nvCxnSpPr>
        <p:spPr>
          <a:xfrm>
            <a:off x="5788865" y="5494951"/>
            <a:ext cx="738240" cy="726996"/>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DC06F26E-FB99-819A-4315-4A57AD6B2C45}"/>
              </a:ext>
            </a:extLst>
          </p:cNvPr>
          <p:cNvSpPr txBox="1"/>
          <p:nvPr/>
        </p:nvSpPr>
        <p:spPr>
          <a:xfrm>
            <a:off x="7609394" y="4260675"/>
            <a:ext cx="1530948" cy="1422954"/>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单模式量子中继通信速率受限于</a:t>
            </a:r>
            <a:r>
              <a:rPr lang="en-US" altLang="zh-CN" sz="2000" i="1" dirty="0" err="1">
                <a:latin typeface="Times New Roman" panose="02020603050405020304" pitchFamily="18" charset="0"/>
                <a:ea typeface="微软雅黑" panose="020B0503020204020204" pitchFamily="34" charset="-122"/>
                <a:cs typeface="Times New Roman" panose="02020603050405020304" pitchFamily="18" charset="0"/>
              </a:rPr>
              <a:t>L</a:t>
            </a:r>
            <a:r>
              <a:rPr lang="en-US" altLang="zh-CN" sz="2000" dirty="0" err="1">
                <a:latin typeface="Times New Roman" panose="02020603050405020304" pitchFamily="18" charset="0"/>
                <a:ea typeface="微软雅黑" panose="020B0503020204020204" pitchFamily="34" charset="-122"/>
                <a:cs typeface="Times New Roman" panose="02020603050405020304" pitchFamily="18" charset="0"/>
              </a:rPr>
              <a:t>/c</a:t>
            </a:r>
            <a:endParaRPr lang="zh-CN" altLang="en-US" sz="2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8" name="文本框 27">
            <a:extLst>
              <a:ext uri="{FF2B5EF4-FFF2-40B4-BE49-F238E27FC236}">
                <a16:creationId xmlns:a16="http://schemas.microsoft.com/office/drawing/2014/main" id="{DADA5D78-5011-7B05-BD11-64784222A98D}"/>
              </a:ext>
            </a:extLst>
          </p:cNvPr>
          <p:cNvSpPr txBox="1"/>
          <p:nvPr/>
        </p:nvSpPr>
        <p:spPr>
          <a:xfrm>
            <a:off x="517893" y="889846"/>
            <a:ext cx="7920880"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“性能指标高”到一定程度，去实现下一个</a:t>
            </a:r>
            <a:r>
              <a:rPr lang="en-US" altLang="zh-CN" sz="2400" dirty="0">
                <a:latin typeface="微软雅黑" panose="020B0503020204020204" pitchFamily="34" charset="-122"/>
                <a:ea typeface="微软雅黑" panose="020B0503020204020204" pitchFamily="34" charset="-122"/>
              </a:rPr>
              <a:t>milestone</a:t>
            </a:r>
            <a:endParaRPr lang="zh-CN" altLang="en-US" sz="2400" dirty="0">
              <a:latin typeface="微软雅黑" panose="020B0503020204020204" pitchFamily="34" charset="-122"/>
              <a:ea typeface="微软雅黑" panose="020B0503020204020204" pitchFamily="34" charset="-122"/>
            </a:endParaRPr>
          </a:p>
        </p:txBody>
      </p:sp>
      <p:sp>
        <p:nvSpPr>
          <p:cNvPr id="15" name="灯片编号占位符 2">
            <a:extLst>
              <a:ext uri="{FF2B5EF4-FFF2-40B4-BE49-F238E27FC236}">
                <a16:creationId xmlns:a16="http://schemas.microsoft.com/office/drawing/2014/main" id="{B8530E25-2193-4AEA-80CA-94AAABB65A97}"/>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23</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06733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9938C092-E776-454C-8310-23D939D330E6}"/>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9" name="文本框 8">
            <a:extLst>
              <a:ext uri="{FF2B5EF4-FFF2-40B4-BE49-F238E27FC236}">
                <a16:creationId xmlns:a16="http://schemas.microsoft.com/office/drawing/2014/main" id="{4C2D78A5-1319-E642-81A0-7A14D3769280}"/>
              </a:ext>
            </a:extLst>
          </p:cNvPr>
          <p:cNvSpPr txBox="1"/>
          <p:nvPr/>
        </p:nvSpPr>
        <p:spPr>
          <a:xfrm>
            <a:off x="611560" y="1533909"/>
            <a:ext cx="6912768" cy="461665"/>
          </a:xfrm>
          <a:prstGeom prst="rect">
            <a:avLst/>
          </a:prstGeom>
          <a:noFill/>
        </p:spPr>
        <p:txBody>
          <a:bodyPr wrap="square" rtlCol="0">
            <a:spAutoFit/>
          </a:bodyPr>
          <a:lstStyle/>
          <a:p>
            <a:r>
              <a:rPr lang="zh-CN" altLang="en-US" sz="2400" dirty="0">
                <a:solidFill>
                  <a:srgbClr val="0000FF"/>
                </a:solidFill>
                <a:latin typeface="微软雅黑" panose="020B0503020204020204" pitchFamily="34" charset="-122"/>
                <a:ea typeface="微软雅黑" panose="020B0503020204020204" pitchFamily="34" charset="-122"/>
              </a:rPr>
              <a:t>谷歌首次演示量子计算优越性（</a:t>
            </a:r>
            <a:r>
              <a:rPr lang="en-US" altLang="zh-CN" sz="2400" dirty="0">
                <a:solidFill>
                  <a:srgbClr val="0000FF"/>
                </a:solidFill>
                <a:latin typeface="微软雅黑" panose="020B0503020204020204" pitchFamily="34" charset="-122"/>
                <a:ea typeface="微软雅黑" panose="020B0503020204020204" pitchFamily="34" charset="-122"/>
              </a:rPr>
              <a:t>2019</a:t>
            </a:r>
            <a:r>
              <a:rPr lang="zh-CN" altLang="en-US" sz="2400" dirty="0">
                <a:solidFill>
                  <a:srgbClr val="0000FF"/>
                </a:solidFill>
                <a:latin typeface="微软雅黑" panose="020B0503020204020204" pitchFamily="34" charset="-122"/>
                <a:ea typeface="微软雅黑" panose="020B0503020204020204" pitchFamily="34" charset="-122"/>
              </a:rPr>
              <a:t>年</a:t>
            </a:r>
            <a:r>
              <a:rPr lang="en-US" altLang="zh-CN" sz="2400" dirty="0">
                <a:solidFill>
                  <a:srgbClr val="0000FF"/>
                </a:solidFill>
                <a:latin typeface="微软雅黑" panose="020B0503020204020204" pitchFamily="34" charset="-122"/>
                <a:ea typeface="微软雅黑" panose="020B0503020204020204" pitchFamily="34" charset="-122"/>
              </a:rPr>
              <a:t>10</a:t>
            </a:r>
            <a:r>
              <a:rPr lang="zh-CN" altLang="en-US" sz="2400" dirty="0">
                <a:solidFill>
                  <a:srgbClr val="0000FF"/>
                </a:solidFill>
                <a:latin typeface="微软雅黑" panose="020B0503020204020204" pitchFamily="34" charset="-122"/>
                <a:ea typeface="微软雅黑" panose="020B0503020204020204" pitchFamily="34" charset="-122"/>
              </a:rPr>
              <a:t>月）</a:t>
            </a:r>
          </a:p>
        </p:txBody>
      </p:sp>
      <p:pic>
        <p:nvPicPr>
          <p:cNvPr id="4" name="Picture 2">
            <a:extLst>
              <a:ext uri="{FF2B5EF4-FFF2-40B4-BE49-F238E27FC236}">
                <a16:creationId xmlns:a16="http://schemas.microsoft.com/office/drawing/2014/main" id="{AE58CDEB-2DDF-2663-4D58-6CC366DC6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989" y="2244427"/>
            <a:ext cx="3286125" cy="435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7">
            <a:extLst>
              <a:ext uri="{FF2B5EF4-FFF2-40B4-BE49-F238E27FC236}">
                <a16:creationId xmlns:a16="http://schemas.microsoft.com/office/drawing/2014/main" id="{A5F8CE66-A154-DC62-91DC-89746768FB84}"/>
              </a:ext>
            </a:extLst>
          </p:cNvPr>
          <p:cNvSpPr txBox="1">
            <a:spLocks noChangeArrowheads="1"/>
          </p:cNvSpPr>
          <p:nvPr/>
        </p:nvSpPr>
        <p:spPr bwMode="auto">
          <a:xfrm>
            <a:off x="4150617" y="2359631"/>
            <a:ext cx="4429125"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000" dirty="0">
                <a:latin typeface="微软雅黑" panose="020B0503020204020204" pitchFamily="34" charset="-122"/>
                <a:ea typeface="微软雅黑" panose="020B0503020204020204" pitchFamily="34" charset="-122"/>
              </a:rPr>
              <a:t>53</a:t>
            </a:r>
            <a:r>
              <a:rPr lang="zh-CN" altLang="en-US" sz="2000" dirty="0">
                <a:latin typeface="微软雅黑" panose="020B0503020204020204" pitchFamily="34" charset="-122"/>
                <a:ea typeface="微软雅黑" panose="020B0503020204020204" pitchFamily="34" charset="-122"/>
              </a:rPr>
              <a:t>个量子比特的专用量子计算机</a:t>
            </a:r>
            <a:endParaRPr lang="en-US" altLang="zh-CN" sz="2000" dirty="0">
              <a:latin typeface="微软雅黑" panose="020B0503020204020204" pitchFamily="34" charset="-122"/>
              <a:ea typeface="微软雅黑" panose="020B0503020204020204" pitchFamily="34" charset="-122"/>
            </a:endParaRPr>
          </a:p>
          <a:p>
            <a:pPr>
              <a:spcBef>
                <a:spcPct val="0"/>
              </a:spcBef>
              <a:buFontTx/>
              <a:buNone/>
            </a:pPr>
            <a:endParaRPr lang="en-US" altLang="zh-CN" sz="2000" dirty="0">
              <a:latin typeface="微软雅黑" panose="020B0503020204020204" pitchFamily="34" charset="-122"/>
              <a:ea typeface="微软雅黑" panose="020B0503020204020204" pitchFamily="34" charset="-122"/>
            </a:endParaRPr>
          </a:p>
          <a:p>
            <a:pPr>
              <a:spcBef>
                <a:spcPct val="0"/>
              </a:spcBef>
              <a:buFontTx/>
              <a:buNone/>
            </a:pPr>
            <a:r>
              <a:rPr lang="zh-CN" altLang="en-US" sz="2000" dirty="0">
                <a:latin typeface="微软雅黑" panose="020B0503020204020204" pitchFamily="34" charset="-122"/>
                <a:ea typeface="微软雅黑" panose="020B0503020204020204" pitchFamily="34" charset="-122"/>
              </a:rPr>
              <a:t>计算一个特殊的问题（</a:t>
            </a:r>
            <a:r>
              <a:rPr lang="en-US" altLang="zh-CN" sz="2000" dirty="0">
                <a:latin typeface="Times New Roman" panose="02020603050405020304" pitchFamily="18" charset="0"/>
                <a:cs typeface="Times New Roman" panose="02020603050405020304" pitchFamily="18" charset="0"/>
              </a:rPr>
              <a:t> </a:t>
            </a:r>
            <a:r>
              <a:rPr lang="en-US" altLang="zh-CN" sz="2000" dirty="0">
                <a:solidFill>
                  <a:srgbClr val="FF0000"/>
                </a:solidFill>
                <a:latin typeface="Times New Roman" panose="02020603050405020304" pitchFamily="18" charset="0"/>
                <a:cs typeface="Times New Roman" panose="02020603050405020304" pitchFamily="18" charset="0"/>
              </a:rPr>
              <a:t>sampling</a:t>
            </a:r>
            <a:r>
              <a:rPr lang="en-US" altLang="zh-CN" sz="2000" dirty="0">
                <a:latin typeface="Times New Roman" panose="02020603050405020304" pitchFamily="18" charset="0"/>
                <a:cs typeface="Times New Roman" panose="02020603050405020304" pitchFamily="18" charset="0"/>
              </a:rPr>
              <a:t> the output of a quantum circuit generating random numbers </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spcBef>
                <a:spcPct val="0"/>
              </a:spcBef>
              <a:buFontTx/>
              <a:buNone/>
            </a:pPr>
            <a:endParaRPr lang="en-US" altLang="zh-CN" sz="2000" dirty="0">
              <a:latin typeface="微软雅黑" panose="020B0503020204020204" pitchFamily="34" charset="-122"/>
              <a:ea typeface="微软雅黑" panose="020B0503020204020204" pitchFamily="34" charset="-122"/>
            </a:endParaRPr>
          </a:p>
          <a:p>
            <a:pPr>
              <a:spcBef>
                <a:spcPct val="0"/>
              </a:spcBef>
              <a:buFontTx/>
              <a:buNone/>
            </a:pPr>
            <a:r>
              <a:rPr lang="zh-CN" altLang="en-US" sz="2000" dirty="0">
                <a:latin typeface="微软雅黑" panose="020B0503020204020204" pitchFamily="34" charset="-122"/>
                <a:ea typeface="微软雅黑" panose="020B0503020204020204" pitchFamily="34" charset="-122"/>
              </a:rPr>
              <a:t>耗时</a:t>
            </a:r>
            <a:r>
              <a:rPr lang="en-US" altLang="zh-CN" sz="2000" dirty="0">
                <a:latin typeface="微软雅黑" panose="020B0503020204020204" pitchFamily="34" charset="-122"/>
                <a:ea typeface="微软雅黑" panose="020B0503020204020204" pitchFamily="34" charset="-122"/>
              </a:rPr>
              <a:t>200</a:t>
            </a:r>
            <a:r>
              <a:rPr lang="zh-CN" altLang="en-US" sz="2000" dirty="0">
                <a:latin typeface="微软雅黑" panose="020B0503020204020204" pitchFamily="34" charset="-122"/>
                <a:ea typeface="微软雅黑" panose="020B0503020204020204" pitchFamily="34" charset="-122"/>
              </a:rPr>
              <a:t>秒完成。</a:t>
            </a:r>
            <a:endParaRPr lang="en-US" altLang="zh-CN" sz="2000" dirty="0">
              <a:latin typeface="微软雅黑" panose="020B0503020204020204" pitchFamily="34" charset="-122"/>
              <a:ea typeface="微软雅黑" panose="020B0503020204020204" pitchFamily="34" charset="-122"/>
            </a:endParaRPr>
          </a:p>
          <a:p>
            <a:pPr>
              <a:spcBef>
                <a:spcPct val="0"/>
              </a:spcBef>
              <a:buFontTx/>
              <a:buNone/>
            </a:pPr>
            <a:endParaRPr lang="en-US" altLang="zh-CN" sz="2000" dirty="0">
              <a:latin typeface="微软雅黑" panose="020B0503020204020204" pitchFamily="34" charset="-122"/>
              <a:ea typeface="微软雅黑" panose="020B0503020204020204" pitchFamily="34" charset="-122"/>
            </a:endParaRPr>
          </a:p>
          <a:p>
            <a:pPr>
              <a:spcBef>
                <a:spcPct val="0"/>
              </a:spcBef>
              <a:buFontTx/>
              <a:buNone/>
            </a:pPr>
            <a:r>
              <a:rPr lang="zh-CN" altLang="en-US" sz="2000" dirty="0">
                <a:latin typeface="微软雅黑" panose="020B0503020204020204" pitchFamily="34" charset="-122"/>
                <a:ea typeface="微软雅黑" panose="020B0503020204020204" pitchFamily="34" charset="-122"/>
              </a:rPr>
              <a:t>用经典超级计算机预计需要</a:t>
            </a:r>
            <a:r>
              <a:rPr lang="en-US" altLang="zh-CN" sz="2000" dirty="0">
                <a:latin typeface="微软雅黑" panose="020B0503020204020204" pitchFamily="34" charset="-122"/>
                <a:ea typeface="微软雅黑" panose="020B0503020204020204" pitchFamily="34" charset="-122"/>
              </a:rPr>
              <a:t>10000</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IBM</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天）。</a:t>
            </a:r>
            <a:endParaRPr lang="en-US" altLang="zh-CN" sz="2000" dirty="0">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id="{9A903C2A-50B5-793E-2640-7F8DAAE9067D}"/>
              </a:ext>
            </a:extLst>
          </p:cNvPr>
          <p:cNvSpPr/>
          <p:nvPr/>
        </p:nvSpPr>
        <p:spPr>
          <a:xfrm>
            <a:off x="4139952" y="5889466"/>
            <a:ext cx="4248471" cy="707886"/>
          </a:xfrm>
          <a:prstGeom prst="rect">
            <a:avLst/>
          </a:prstGeom>
        </p:spPr>
        <p:txBody>
          <a:bodyPr wrap="square">
            <a:spAutoFit/>
          </a:bodyPr>
          <a:lstStyle/>
          <a:p>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年，中国团队用经典超算打破“量子优势”。</a:t>
            </a:r>
          </a:p>
        </p:txBody>
      </p:sp>
      <p:sp>
        <p:nvSpPr>
          <p:cNvPr id="13" name="文本框 12">
            <a:extLst>
              <a:ext uri="{FF2B5EF4-FFF2-40B4-BE49-F238E27FC236}">
                <a16:creationId xmlns:a16="http://schemas.microsoft.com/office/drawing/2014/main" id="{E501E592-6152-4015-3CF0-230CFD114D09}"/>
              </a:ext>
            </a:extLst>
          </p:cNvPr>
          <p:cNvSpPr txBox="1"/>
          <p:nvPr/>
        </p:nvSpPr>
        <p:spPr>
          <a:xfrm>
            <a:off x="517893" y="889846"/>
            <a:ext cx="7920880"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“性能指标高”到一定程度，去实现下一个</a:t>
            </a:r>
            <a:r>
              <a:rPr lang="en-US" altLang="zh-CN" sz="2400" dirty="0">
                <a:latin typeface="微软雅黑" panose="020B0503020204020204" pitchFamily="34" charset="-122"/>
                <a:ea typeface="微软雅黑" panose="020B0503020204020204" pitchFamily="34" charset="-122"/>
              </a:rPr>
              <a:t>milestone</a:t>
            </a:r>
            <a:endParaRPr lang="zh-CN" altLang="en-US" sz="2400" dirty="0">
              <a:latin typeface="微软雅黑" panose="020B0503020204020204" pitchFamily="34" charset="-122"/>
              <a:ea typeface="微软雅黑" panose="020B0503020204020204" pitchFamily="34" charset="-122"/>
            </a:endParaRPr>
          </a:p>
        </p:txBody>
      </p:sp>
      <p:sp>
        <p:nvSpPr>
          <p:cNvPr id="10" name="灯片编号占位符 2">
            <a:extLst>
              <a:ext uri="{FF2B5EF4-FFF2-40B4-BE49-F238E27FC236}">
                <a16:creationId xmlns:a16="http://schemas.microsoft.com/office/drawing/2014/main" id="{C432BAC3-806D-416A-B4FB-7E05D74C2157}"/>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44975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3073D64B-7FBD-42CE-B820-E86B29A1836E}"/>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E5E5B6F6-C3C4-4A60-4F07-5DCF44980403}"/>
              </a:ext>
            </a:extLst>
          </p:cNvPr>
          <p:cNvSpPr txBox="1"/>
          <p:nvPr/>
        </p:nvSpPr>
        <p:spPr>
          <a:xfrm>
            <a:off x="447500" y="829432"/>
            <a:ext cx="8320438" cy="973472"/>
          </a:xfrm>
          <a:prstGeom prst="rect">
            <a:avLst/>
          </a:prstGeom>
          <a:noFill/>
        </p:spPr>
        <p:txBody>
          <a:bodyPr wrap="square" rtlCol="0">
            <a:spAutoFit/>
          </a:bodyPr>
          <a:lstStyle/>
          <a:p>
            <a:pPr marL="360363" indent="-360363">
              <a:lnSpc>
                <a:spcPct val="125000"/>
              </a:lnSpc>
            </a:pPr>
            <a:r>
              <a:rPr lang="en-US" altLang="zh-CN" sz="2400" dirty="0">
                <a:latin typeface="微软雅黑" panose="020B0503020204020204" pitchFamily="34" charset="-122"/>
                <a:ea typeface="微软雅黑" panose="020B0503020204020204" pitchFamily="34" charset="-122"/>
              </a:rPr>
              <a:t>4. </a:t>
            </a:r>
            <a:r>
              <a:rPr lang="zh-CN" altLang="en-US" sz="2400" dirty="0">
                <a:latin typeface="微软雅黑" panose="020B0503020204020204" pitchFamily="34" charset="-122"/>
                <a:ea typeface="微软雅黑" panose="020B0503020204020204" pitchFamily="34" charset="-122"/>
              </a:rPr>
              <a:t>工作量要饱满！不能仅仅是</a:t>
            </a:r>
            <a:r>
              <a:rPr lang="en-US" altLang="zh-CN" sz="2400" dirty="0">
                <a:latin typeface="微软雅黑" panose="020B0503020204020204" pitchFamily="34" charset="-122"/>
                <a:ea typeface="微软雅黑" panose="020B0503020204020204" pitchFamily="34" charset="-122"/>
              </a:rPr>
              <a:t>PRL</a:t>
            </a:r>
            <a:r>
              <a:rPr lang="zh-CN" altLang="en-US" sz="2400" dirty="0">
                <a:latin typeface="微软雅黑" panose="020B0503020204020204" pitchFamily="34" charset="-122"/>
                <a:ea typeface="微软雅黑" panose="020B0503020204020204" pitchFamily="34" charset="-122"/>
              </a:rPr>
              <a:t>的体量。千万不要把一篇大文章拆成几篇小文章（这一点很容易被忽略！）</a:t>
            </a:r>
          </a:p>
        </p:txBody>
      </p:sp>
      <p:pic>
        <p:nvPicPr>
          <p:cNvPr id="12" name="图片 11">
            <a:extLst>
              <a:ext uri="{FF2B5EF4-FFF2-40B4-BE49-F238E27FC236}">
                <a16:creationId xmlns:a16="http://schemas.microsoft.com/office/drawing/2014/main" id="{83E4AC59-BE64-F31D-D627-5CDD7FD834F2}"/>
              </a:ext>
            </a:extLst>
          </p:cNvPr>
          <p:cNvPicPr>
            <a:picLocks noChangeAspect="1"/>
          </p:cNvPicPr>
          <p:nvPr/>
        </p:nvPicPr>
        <p:blipFill>
          <a:blip r:embed="rId2"/>
          <a:stretch>
            <a:fillRect/>
          </a:stretch>
        </p:blipFill>
        <p:spPr>
          <a:xfrm>
            <a:off x="4694956" y="4509120"/>
            <a:ext cx="3176777" cy="504040"/>
          </a:xfrm>
          <a:prstGeom prst="rect">
            <a:avLst/>
          </a:prstGeom>
        </p:spPr>
      </p:pic>
      <p:pic>
        <p:nvPicPr>
          <p:cNvPr id="14" name="图片 13">
            <a:extLst>
              <a:ext uri="{FF2B5EF4-FFF2-40B4-BE49-F238E27FC236}">
                <a16:creationId xmlns:a16="http://schemas.microsoft.com/office/drawing/2014/main" id="{95F81D93-C556-E804-A20E-E08481205F35}"/>
              </a:ext>
            </a:extLst>
          </p:cNvPr>
          <p:cNvPicPr>
            <a:picLocks noChangeAspect="1"/>
          </p:cNvPicPr>
          <p:nvPr/>
        </p:nvPicPr>
        <p:blipFill>
          <a:blip r:embed="rId3"/>
          <a:stretch>
            <a:fillRect/>
          </a:stretch>
        </p:blipFill>
        <p:spPr>
          <a:xfrm>
            <a:off x="4666078" y="5090354"/>
            <a:ext cx="2777409" cy="354854"/>
          </a:xfrm>
          <a:prstGeom prst="rect">
            <a:avLst/>
          </a:prstGeom>
        </p:spPr>
      </p:pic>
      <p:pic>
        <p:nvPicPr>
          <p:cNvPr id="16" name="图片 15">
            <a:extLst>
              <a:ext uri="{FF2B5EF4-FFF2-40B4-BE49-F238E27FC236}">
                <a16:creationId xmlns:a16="http://schemas.microsoft.com/office/drawing/2014/main" id="{8D0C74CB-DDAE-335D-A832-B3A98285B380}"/>
              </a:ext>
            </a:extLst>
          </p:cNvPr>
          <p:cNvPicPr>
            <a:picLocks noChangeAspect="1"/>
          </p:cNvPicPr>
          <p:nvPr/>
        </p:nvPicPr>
        <p:blipFill>
          <a:blip r:embed="rId4"/>
          <a:stretch>
            <a:fillRect/>
          </a:stretch>
        </p:blipFill>
        <p:spPr>
          <a:xfrm>
            <a:off x="4676498" y="5494468"/>
            <a:ext cx="3321463" cy="310780"/>
          </a:xfrm>
          <a:prstGeom prst="rect">
            <a:avLst/>
          </a:prstGeom>
        </p:spPr>
      </p:pic>
      <p:pic>
        <p:nvPicPr>
          <p:cNvPr id="18" name="图片 17">
            <a:extLst>
              <a:ext uri="{FF2B5EF4-FFF2-40B4-BE49-F238E27FC236}">
                <a16:creationId xmlns:a16="http://schemas.microsoft.com/office/drawing/2014/main" id="{6F4014A9-1DF7-C36E-A0BD-02F6FFEBE6AC}"/>
              </a:ext>
            </a:extLst>
          </p:cNvPr>
          <p:cNvPicPr>
            <a:picLocks noChangeAspect="1"/>
          </p:cNvPicPr>
          <p:nvPr/>
        </p:nvPicPr>
        <p:blipFill>
          <a:blip r:embed="rId5"/>
          <a:stretch>
            <a:fillRect/>
          </a:stretch>
        </p:blipFill>
        <p:spPr>
          <a:xfrm>
            <a:off x="4658134" y="5864110"/>
            <a:ext cx="3265814" cy="488287"/>
          </a:xfrm>
          <a:prstGeom prst="rect">
            <a:avLst/>
          </a:prstGeom>
        </p:spPr>
      </p:pic>
      <p:pic>
        <p:nvPicPr>
          <p:cNvPr id="20" name="图片 19">
            <a:extLst>
              <a:ext uri="{FF2B5EF4-FFF2-40B4-BE49-F238E27FC236}">
                <a16:creationId xmlns:a16="http://schemas.microsoft.com/office/drawing/2014/main" id="{3FCE94FD-1FF6-1258-B41C-589524883093}"/>
              </a:ext>
            </a:extLst>
          </p:cNvPr>
          <p:cNvPicPr>
            <a:picLocks noChangeAspect="1"/>
          </p:cNvPicPr>
          <p:nvPr/>
        </p:nvPicPr>
        <p:blipFill>
          <a:blip r:embed="rId6"/>
          <a:stretch>
            <a:fillRect/>
          </a:stretch>
        </p:blipFill>
        <p:spPr>
          <a:xfrm>
            <a:off x="4676498" y="6442462"/>
            <a:ext cx="3298382" cy="249405"/>
          </a:xfrm>
          <a:prstGeom prst="rect">
            <a:avLst/>
          </a:prstGeom>
        </p:spPr>
      </p:pic>
      <p:pic>
        <p:nvPicPr>
          <p:cNvPr id="22" name="图片 21">
            <a:extLst>
              <a:ext uri="{FF2B5EF4-FFF2-40B4-BE49-F238E27FC236}">
                <a16:creationId xmlns:a16="http://schemas.microsoft.com/office/drawing/2014/main" id="{2CB6876A-6C3E-8A77-878E-BE732F627009}"/>
              </a:ext>
            </a:extLst>
          </p:cNvPr>
          <p:cNvPicPr>
            <a:picLocks noChangeAspect="1"/>
          </p:cNvPicPr>
          <p:nvPr/>
        </p:nvPicPr>
        <p:blipFill>
          <a:blip r:embed="rId7"/>
          <a:stretch>
            <a:fillRect/>
          </a:stretch>
        </p:blipFill>
        <p:spPr>
          <a:xfrm>
            <a:off x="110486" y="2161289"/>
            <a:ext cx="4432006" cy="3857063"/>
          </a:xfrm>
          <a:prstGeom prst="rect">
            <a:avLst/>
          </a:prstGeom>
        </p:spPr>
      </p:pic>
      <p:pic>
        <p:nvPicPr>
          <p:cNvPr id="10" name="图片 9">
            <a:extLst>
              <a:ext uri="{FF2B5EF4-FFF2-40B4-BE49-F238E27FC236}">
                <a16:creationId xmlns:a16="http://schemas.microsoft.com/office/drawing/2014/main" id="{22F6E5AC-EAA7-8911-DE63-36D406EBD000}"/>
              </a:ext>
            </a:extLst>
          </p:cNvPr>
          <p:cNvPicPr>
            <a:picLocks noChangeAspect="1"/>
          </p:cNvPicPr>
          <p:nvPr/>
        </p:nvPicPr>
        <p:blipFill>
          <a:blip r:embed="rId8"/>
          <a:stretch>
            <a:fillRect/>
          </a:stretch>
        </p:blipFill>
        <p:spPr>
          <a:xfrm>
            <a:off x="4343988" y="1942094"/>
            <a:ext cx="4766104" cy="2452270"/>
          </a:xfrm>
          <a:prstGeom prst="rect">
            <a:avLst/>
          </a:prstGeom>
        </p:spPr>
      </p:pic>
      <p:sp>
        <p:nvSpPr>
          <p:cNvPr id="13" name="灯片编号占位符 2">
            <a:extLst>
              <a:ext uri="{FF2B5EF4-FFF2-40B4-BE49-F238E27FC236}">
                <a16:creationId xmlns:a16="http://schemas.microsoft.com/office/drawing/2014/main" id="{A2238F29-0FD6-47CC-9B2F-5AFEE5C83B7A}"/>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25</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4108342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3073D64B-7FBD-42CE-B820-E86B29A1836E}"/>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E5E5B6F6-C3C4-4A60-4F07-5DCF44980403}"/>
              </a:ext>
            </a:extLst>
          </p:cNvPr>
          <p:cNvSpPr txBox="1"/>
          <p:nvPr/>
        </p:nvSpPr>
        <p:spPr>
          <a:xfrm>
            <a:off x="489740" y="785671"/>
            <a:ext cx="7920880" cy="1135054"/>
          </a:xfrm>
          <a:prstGeom prst="rect">
            <a:avLst/>
          </a:prstGeom>
          <a:noFill/>
        </p:spPr>
        <p:txBody>
          <a:bodyPr wrap="square" rtlCol="0">
            <a:spAutoFit/>
          </a:bodyPr>
          <a:lstStyle/>
          <a:p>
            <a:pPr marL="360363" indent="-360363">
              <a:lnSpc>
                <a:spcPct val="150000"/>
              </a:lnSpc>
            </a:pPr>
            <a:r>
              <a:rPr lang="en-US" altLang="zh-CN" sz="2400" dirty="0">
                <a:latin typeface="微软雅黑" panose="020B0503020204020204" pitchFamily="34" charset="-122"/>
                <a:ea typeface="微软雅黑" panose="020B0503020204020204" pitchFamily="34" charset="-122"/>
              </a:rPr>
              <a:t>5. </a:t>
            </a:r>
            <a:r>
              <a:rPr lang="zh-CN" altLang="en-US" sz="2400" dirty="0">
                <a:latin typeface="微软雅黑" panose="020B0503020204020204" pitchFamily="34" charset="-122"/>
                <a:ea typeface="微软雅黑" panose="020B0503020204020204" pitchFamily="34" charset="-122"/>
              </a:rPr>
              <a:t>先发表大文章，再发表小文章来补充阐述。（否则容易变成两篇小文章）</a:t>
            </a:r>
          </a:p>
        </p:txBody>
      </p:sp>
      <p:pic>
        <p:nvPicPr>
          <p:cNvPr id="6" name="图片 5">
            <a:extLst>
              <a:ext uri="{FF2B5EF4-FFF2-40B4-BE49-F238E27FC236}">
                <a16:creationId xmlns:a16="http://schemas.microsoft.com/office/drawing/2014/main" id="{86E28851-9268-D480-CE29-251FCFFD44A7}"/>
              </a:ext>
            </a:extLst>
          </p:cNvPr>
          <p:cNvPicPr>
            <a:picLocks noChangeAspect="1"/>
          </p:cNvPicPr>
          <p:nvPr/>
        </p:nvPicPr>
        <p:blipFill>
          <a:blip r:embed="rId2"/>
          <a:stretch>
            <a:fillRect/>
          </a:stretch>
        </p:blipFill>
        <p:spPr>
          <a:xfrm>
            <a:off x="217121" y="2439946"/>
            <a:ext cx="5529563" cy="3455864"/>
          </a:xfrm>
          <a:prstGeom prst="rect">
            <a:avLst/>
          </a:prstGeom>
        </p:spPr>
      </p:pic>
      <p:pic>
        <p:nvPicPr>
          <p:cNvPr id="9" name="图片 8">
            <a:extLst>
              <a:ext uri="{FF2B5EF4-FFF2-40B4-BE49-F238E27FC236}">
                <a16:creationId xmlns:a16="http://schemas.microsoft.com/office/drawing/2014/main" id="{57C89733-AE93-B11C-FA73-C6C892AA7BDD}"/>
              </a:ext>
            </a:extLst>
          </p:cNvPr>
          <p:cNvPicPr>
            <a:picLocks noChangeAspect="1"/>
          </p:cNvPicPr>
          <p:nvPr/>
        </p:nvPicPr>
        <p:blipFill>
          <a:blip r:embed="rId3"/>
          <a:stretch>
            <a:fillRect/>
          </a:stretch>
        </p:blipFill>
        <p:spPr>
          <a:xfrm>
            <a:off x="5779074" y="2564904"/>
            <a:ext cx="2828241" cy="1363069"/>
          </a:xfrm>
          <a:prstGeom prst="rect">
            <a:avLst/>
          </a:prstGeom>
        </p:spPr>
      </p:pic>
      <p:sp>
        <p:nvSpPr>
          <p:cNvPr id="8" name="灯片编号占位符 2">
            <a:extLst>
              <a:ext uri="{FF2B5EF4-FFF2-40B4-BE49-F238E27FC236}">
                <a16:creationId xmlns:a16="http://schemas.microsoft.com/office/drawing/2014/main" id="{C3B6D9F5-7558-4CFA-9FDD-A951F30AE89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26</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815668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4C6421B5-405D-4768-89C5-3C1C00D007DF}"/>
              </a:ext>
            </a:extLst>
          </p:cNvPr>
          <p:cNvSpPr txBox="1"/>
          <p:nvPr/>
        </p:nvSpPr>
        <p:spPr>
          <a:xfrm>
            <a:off x="611560" y="1628800"/>
            <a:ext cx="7920880" cy="973472"/>
          </a:xfrm>
          <a:prstGeom prst="rect">
            <a:avLst/>
          </a:prstGeom>
          <a:noFill/>
        </p:spPr>
        <p:txBody>
          <a:bodyPr wrap="square" rtlCol="0">
            <a:spAutoFit/>
          </a:bodyPr>
          <a:lstStyle/>
          <a:p>
            <a:pPr>
              <a:lnSpc>
                <a:spcPct val="125000"/>
              </a:lnSpc>
            </a:pPr>
            <a:r>
              <a:rPr lang="zh-CN" altLang="en-US" sz="2400" dirty="0">
                <a:latin typeface="微软雅黑" panose="020B0503020204020204" pitchFamily="34" charset="-122"/>
                <a:ea typeface="微软雅黑" panose="020B0503020204020204" pitchFamily="34" charset="-122"/>
              </a:rPr>
              <a:t>有无相生，难易相成。离开舒适区会有一段时间很模糊，但尽量不要在舒适区停留太久，要咬牙往前走。</a:t>
            </a:r>
          </a:p>
        </p:txBody>
      </p:sp>
      <p:sp>
        <p:nvSpPr>
          <p:cNvPr id="6" name="矩形 5">
            <a:extLst>
              <a:ext uri="{FF2B5EF4-FFF2-40B4-BE49-F238E27FC236}">
                <a16:creationId xmlns:a16="http://schemas.microsoft.com/office/drawing/2014/main" id="{1690F9BC-F3D3-621C-E0E5-56BFE7EA364E}"/>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8" name="文本框 7">
            <a:extLst>
              <a:ext uri="{FF2B5EF4-FFF2-40B4-BE49-F238E27FC236}">
                <a16:creationId xmlns:a16="http://schemas.microsoft.com/office/drawing/2014/main" id="{F5ED4BC3-7518-8385-6103-62CC37B9A7AA}"/>
              </a:ext>
            </a:extLst>
          </p:cNvPr>
          <p:cNvSpPr txBox="1"/>
          <p:nvPr/>
        </p:nvSpPr>
        <p:spPr>
          <a:xfrm>
            <a:off x="433884" y="814271"/>
            <a:ext cx="7920880" cy="581057"/>
          </a:xfrm>
          <a:prstGeom prst="rect">
            <a:avLst/>
          </a:prstGeom>
          <a:noFill/>
        </p:spPr>
        <p:txBody>
          <a:bodyPr wrap="square" rtlCol="0">
            <a:spAutoFit/>
          </a:bodyPr>
          <a:lstStyle/>
          <a:p>
            <a:pPr>
              <a:lnSpc>
                <a:spcPct val="150000"/>
              </a:lnSpc>
            </a:pPr>
            <a:r>
              <a:rPr lang="en-US" altLang="zh-CN" sz="2400" dirty="0">
                <a:latin typeface="微软雅黑" panose="020B0503020204020204" pitchFamily="34" charset="-122"/>
                <a:ea typeface="微软雅黑" panose="020B0503020204020204" pitchFamily="34" charset="-122"/>
              </a:rPr>
              <a:t>6. </a:t>
            </a:r>
            <a:r>
              <a:rPr lang="zh-CN" altLang="en-US" sz="2400" dirty="0">
                <a:latin typeface="微软雅黑" panose="020B0503020204020204" pitchFamily="34" charset="-122"/>
                <a:ea typeface="微软雅黑" panose="020B0503020204020204" pitchFamily="34" charset="-122"/>
              </a:rPr>
              <a:t>具体建议：</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）技术要不断累加，更上一层楼</a:t>
            </a:r>
          </a:p>
        </p:txBody>
      </p:sp>
      <p:sp>
        <p:nvSpPr>
          <p:cNvPr id="9" name="文本框 8">
            <a:extLst>
              <a:ext uri="{FF2B5EF4-FFF2-40B4-BE49-F238E27FC236}">
                <a16:creationId xmlns:a16="http://schemas.microsoft.com/office/drawing/2014/main" id="{97DB6E61-2617-7F5F-586D-8D32A6517D8A}"/>
              </a:ext>
            </a:extLst>
          </p:cNvPr>
          <p:cNvSpPr txBox="1"/>
          <p:nvPr/>
        </p:nvSpPr>
        <p:spPr>
          <a:xfrm>
            <a:off x="616124" y="3017339"/>
            <a:ext cx="6696744" cy="2820131"/>
          </a:xfrm>
          <a:prstGeom prst="rect">
            <a:avLst/>
          </a:prstGeom>
          <a:noFill/>
        </p:spPr>
        <p:txBody>
          <a:bodyPr wrap="square" rtlCol="0">
            <a:spAutoFit/>
          </a:bodyPr>
          <a:lstStyle/>
          <a:p>
            <a:pPr>
              <a:lnSpc>
                <a:spcPct val="125000"/>
              </a:lnSpc>
            </a:pPr>
            <a:r>
              <a:rPr lang="zh-CN" altLang="en-US" sz="2400" dirty="0">
                <a:latin typeface="微软雅黑" panose="020B0503020204020204" pitchFamily="34" charset="-122"/>
                <a:ea typeface="微软雅黑" panose="020B0503020204020204" pitchFamily="34" charset="-122"/>
              </a:rPr>
              <a:t>比如：</a:t>
            </a:r>
            <a:endParaRPr lang="en-US" altLang="zh-CN" sz="2400" dirty="0">
              <a:latin typeface="微软雅黑" panose="020B0503020204020204" pitchFamily="34" charset="-122"/>
              <a:ea typeface="微软雅黑" panose="020B0503020204020204" pitchFamily="34" charset="-122"/>
            </a:endParaRPr>
          </a:p>
          <a:p>
            <a:pPr>
              <a:lnSpc>
                <a:spcPct val="125000"/>
              </a:lnSpc>
            </a:pPr>
            <a:r>
              <a:rPr lang="zh-CN" altLang="en-US" sz="2400" dirty="0">
                <a:latin typeface="微软雅黑" panose="020B0503020204020204" pitchFamily="34" charset="-122"/>
                <a:ea typeface="微软雅黑" panose="020B0503020204020204" pitchFamily="34" charset="-122"/>
              </a:rPr>
              <a:t>线性光学→集成光学→再加束缚原子</a:t>
            </a:r>
            <a:r>
              <a:rPr lang="en-US" altLang="zh-CN" sz="2400" dirty="0">
                <a:latin typeface="微软雅黑" panose="020B0503020204020204" pitchFamily="34" charset="-122"/>
                <a:ea typeface="微软雅黑" panose="020B0503020204020204" pitchFamily="34" charset="-122"/>
              </a:rPr>
              <a:t>……</a:t>
            </a:r>
          </a:p>
          <a:p>
            <a:pPr>
              <a:lnSpc>
                <a:spcPct val="125000"/>
              </a:lnSpc>
            </a:pPr>
            <a:r>
              <a:rPr lang="zh-CN" altLang="en-US" sz="2400" dirty="0">
                <a:latin typeface="微软雅黑" panose="020B0503020204020204" pitchFamily="34" charset="-122"/>
                <a:ea typeface="微软雅黑" panose="020B0503020204020204" pitchFamily="34" charset="-122"/>
              </a:rPr>
              <a:t>冷原子→</a:t>
            </a:r>
            <a:r>
              <a:rPr lang="en-US" altLang="zh-CN" sz="2400" dirty="0">
                <a:latin typeface="微软雅黑" panose="020B0503020204020204" pitchFamily="34" charset="-122"/>
                <a:ea typeface="微软雅黑" panose="020B0503020204020204" pitchFamily="34" charset="-122"/>
              </a:rPr>
              <a:t>BEC</a:t>
            </a:r>
            <a:r>
              <a:rPr lang="zh-CN" altLang="en-US" sz="2400" dirty="0">
                <a:latin typeface="微软雅黑" panose="020B0503020204020204" pitchFamily="34" charset="-122"/>
                <a:ea typeface="微软雅黑" panose="020B0503020204020204" pitchFamily="34" charset="-122"/>
              </a:rPr>
              <a:t> →超固体</a:t>
            </a:r>
            <a:r>
              <a:rPr lang="en-US" altLang="zh-CN" sz="2400" dirty="0">
                <a:latin typeface="微软雅黑" panose="020B0503020204020204" pitchFamily="34" charset="-122"/>
                <a:ea typeface="微软雅黑" panose="020B0503020204020204" pitchFamily="34" charset="-122"/>
              </a:rPr>
              <a:t>……</a:t>
            </a:r>
          </a:p>
          <a:p>
            <a:pPr>
              <a:lnSpc>
                <a:spcPct val="125000"/>
              </a:lnSpc>
            </a:pPr>
            <a:r>
              <a:rPr lang="zh-CN" altLang="en-US" sz="2400" dirty="0">
                <a:latin typeface="微软雅黑" panose="020B0503020204020204" pitchFamily="34" charset="-122"/>
                <a:ea typeface="微软雅黑" panose="020B0503020204020204" pitchFamily="34" charset="-122"/>
              </a:rPr>
              <a:t>腔内单原子→腔内多原子→腔内分子</a:t>
            </a:r>
            <a:r>
              <a:rPr lang="en-US" altLang="zh-CN" sz="2400" dirty="0">
                <a:latin typeface="微软雅黑" panose="020B0503020204020204" pitchFamily="34" charset="-122"/>
                <a:ea typeface="微软雅黑" panose="020B0503020204020204" pitchFamily="34" charset="-122"/>
              </a:rPr>
              <a:t>……</a:t>
            </a:r>
          </a:p>
          <a:p>
            <a:pPr>
              <a:lnSpc>
                <a:spcPct val="125000"/>
              </a:lnSpc>
            </a:pPr>
            <a:r>
              <a:rPr lang="zh-CN" altLang="en-US" sz="2400" dirty="0">
                <a:latin typeface="微软雅黑" panose="020B0503020204020204" pitchFamily="34" charset="-122"/>
                <a:ea typeface="微软雅黑" panose="020B0503020204020204" pitchFamily="34" charset="-122"/>
              </a:rPr>
              <a:t>稀土离子系综→单个稀土离子</a:t>
            </a:r>
            <a:r>
              <a:rPr lang="en-US" altLang="zh-CN" sz="2400" dirty="0">
                <a:latin typeface="微软雅黑" panose="020B0503020204020204" pitchFamily="34" charset="-122"/>
                <a:ea typeface="微软雅黑" panose="020B0503020204020204" pitchFamily="34" charset="-122"/>
              </a:rPr>
              <a:t>……</a:t>
            </a:r>
          </a:p>
          <a:p>
            <a:pPr>
              <a:lnSpc>
                <a:spcPct val="125000"/>
              </a:lnSpc>
            </a:pPr>
            <a:r>
              <a:rPr lang="zh-CN" altLang="en-US" sz="2400" dirty="0">
                <a:latin typeface="微软雅黑" panose="020B0503020204020204" pitchFamily="34" charset="-122"/>
                <a:ea typeface="微软雅黑" panose="020B0503020204020204" pitchFamily="34" charset="-122"/>
              </a:rPr>
              <a:t>光子</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微波</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声子</a:t>
            </a:r>
            <a:r>
              <a:rPr lang="en-US" altLang="zh-CN"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10" name="灯片编号占位符 2">
            <a:extLst>
              <a:ext uri="{FF2B5EF4-FFF2-40B4-BE49-F238E27FC236}">
                <a16:creationId xmlns:a16="http://schemas.microsoft.com/office/drawing/2014/main" id="{E6F23032-E2D0-4475-B786-F8B93033931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27</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22939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0819440F-8A0F-4584-82F0-483E61019327}"/>
              </a:ext>
            </a:extLst>
          </p:cNvPr>
          <p:cNvSpPr txBox="1"/>
          <p:nvPr/>
        </p:nvSpPr>
        <p:spPr>
          <a:xfrm>
            <a:off x="680120" y="1419736"/>
            <a:ext cx="5544616" cy="461665"/>
          </a:xfrm>
          <a:prstGeom prst="rect">
            <a:avLst/>
          </a:prstGeom>
          <a:noFill/>
        </p:spPr>
        <p:txBody>
          <a:bodyPr wrap="square" rtlCol="0">
            <a:spAutoFit/>
          </a:bodyPr>
          <a:lstStyle/>
          <a:p>
            <a:r>
              <a:rPr lang="zh-CN" altLang="en-US" sz="2400" dirty="0">
                <a:solidFill>
                  <a:srgbClr val="0000FF"/>
                </a:solidFill>
                <a:latin typeface="微软雅黑" panose="020B0503020204020204" pitchFamily="34" charset="-122"/>
                <a:ea typeface="微软雅黑" panose="020B0503020204020204" pitchFamily="34" charset="-122"/>
              </a:rPr>
              <a:t>尤其量子通信和量子传感要走出实验室</a:t>
            </a:r>
          </a:p>
        </p:txBody>
      </p:sp>
      <p:sp>
        <p:nvSpPr>
          <p:cNvPr id="6" name="矩形 5">
            <a:extLst>
              <a:ext uri="{FF2B5EF4-FFF2-40B4-BE49-F238E27FC236}">
                <a16:creationId xmlns:a16="http://schemas.microsoft.com/office/drawing/2014/main" id="{1690F9BC-F3D3-621C-E0E5-56BFE7EA364E}"/>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8" name="文本框 7">
            <a:extLst>
              <a:ext uri="{FF2B5EF4-FFF2-40B4-BE49-F238E27FC236}">
                <a16:creationId xmlns:a16="http://schemas.microsoft.com/office/drawing/2014/main" id="{F5ED4BC3-7518-8385-6103-62CC37B9A7AA}"/>
              </a:ext>
            </a:extLst>
          </p:cNvPr>
          <p:cNvSpPr txBox="1"/>
          <p:nvPr/>
        </p:nvSpPr>
        <p:spPr>
          <a:xfrm>
            <a:off x="433884" y="814271"/>
            <a:ext cx="7920880" cy="581057"/>
          </a:xfrm>
          <a:prstGeom prst="rect">
            <a:avLst/>
          </a:prstGeom>
          <a:noFill/>
        </p:spPr>
        <p:txBody>
          <a:bodyPr wrap="square" rtlCol="0">
            <a:spAutoFit/>
          </a:bodyPr>
          <a:lstStyle/>
          <a:p>
            <a:pPr>
              <a:lnSpc>
                <a:spcPct val="150000"/>
              </a:lnSpc>
            </a:pPr>
            <a:r>
              <a:rPr lang="en-US" altLang="zh-CN" sz="2400" dirty="0">
                <a:latin typeface="微软雅黑" panose="020B0503020204020204" pitchFamily="34" charset="-122"/>
                <a:ea typeface="微软雅黑" panose="020B0503020204020204" pitchFamily="34" charset="-122"/>
              </a:rPr>
              <a:t>6. </a:t>
            </a:r>
            <a:r>
              <a:rPr lang="zh-CN" altLang="en-US" sz="2400" dirty="0">
                <a:latin typeface="微软雅黑" panose="020B0503020204020204" pitchFamily="34" charset="-122"/>
                <a:ea typeface="微软雅黑" panose="020B0503020204020204" pitchFamily="34" charset="-122"/>
              </a:rPr>
              <a:t>具体建议：</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）技术要不断累加，更上一层楼</a:t>
            </a:r>
          </a:p>
        </p:txBody>
      </p:sp>
      <p:pic>
        <p:nvPicPr>
          <p:cNvPr id="10" name="图片 9">
            <a:extLst>
              <a:ext uri="{FF2B5EF4-FFF2-40B4-BE49-F238E27FC236}">
                <a16:creationId xmlns:a16="http://schemas.microsoft.com/office/drawing/2014/main" id="{328DFA07-0430-A970-8842-8F5684599488}"/>
              </a:ext>
            </a:extLst>
          </p:cNvPr>
          <p:cNvPicPr>
            <a:picLocks noChangeAspect="1"/>
          </p:cNvPicPr>
          <p:nvPr/>
        </p:nvPicPr>
        <p:blipFill>
          <a:blip r:embed="rId2"/>
          <a:stretch>
            <a:fillRect/>
          </a:stretch>
        </p:blipFill>
        <p:spPr>
          <a:xfrm>
            <a:off x="1642124" y="4047403"/>
            <a:ext cx="5806841" cy="2334347"/>
          </a:xfrm>
          <a:prstGeom prst="rect">
            <a:avLst/>
          </a:prstGeom>
          <a:effectLst>
            <a:outerShdw blurRad="63500" sx="102000" sy="102000" algn="ctr" rotWithShape="0">
              <a:prstClr val="black">
                <a:alpha val="40000"/>
              </a:prstClr>
            </a:outerShdw>
          </a:effectLst>
        </p:spPr>
      </p:pic>
      <p:sp>
        <p:nvSpPr>
          <p:cNvPr id="11" name="矩形 10">
            <a:extLst>
              <a:ext uri="{FF2B5EF4-FFF2-40B4-BE49-F238E27FC236}">
                <a16:creationId xmlns:a16="http://schemas.microsoft.com/office/drawing/2014/main" id="{B2523852-CB69-B7B2-8F1C-FC7E2B843E1D}"/>
              </a:ext>
            </a:extLst>
          </p:cNvPr>
          <p:cNvSpPr/>
          <p:nvPr/>
        </p:nvSpPr>
        <p:spPr>
          <a:xfrm>
            <a:off x="902594" y="6381750"/>
            <a:ext cx="7165825" cy="400110"/>
          </a:xfrm>
          <a:prstGeom prst="rect">
            <a:avLst/>
          </a:prstGeom>
        </p:spPr>
        <p:txBody>
          <a:bodyPr wrap="square">
            <a:spAutoFit/>
          </a:bodyPr>
          <a:lstStyle/>
          <a:p>
            <a:pPr algn="ctr"/>
            <a:r>
              <a:rPr lang="en-US" altLang="zh-CN" sz="2000" dirty="0">
                <a:solidFill>
                  <a:srgbClr val="333333"/>
                </a:solidFill>
                <a:latin typeface="Times New Roman" panose="02020603050405020304" pitchFamily="18" charset="0"/>
                <a:cs typeface="Times New Roman" panose="02020603050405020304" pitchFamily="18" charset="0"/>
              </a:rPr>
              <a:t>distributed intercity quantum sensors in Hefei and Hangzhou</a:t>
            </a:r>
            <a:endParaRPr lang="zh-CN" altLang="en-US" sz="2000" dirty="0"/>
          </a:p>
        </p:txBody>
      </p:sp>
      <p:pic>
        <p:nvPicPr>
          <p:cNvPr id="12" name="图片 11">
            <a:extLst>
              <a:ext uri="{FF2B5EF4-FFF2-40B4-BE49-F238E27FC236}">
                <a16:creationId xmlns:a16="http://schemas.microsoft.com/office/drawing/2014/main" id="{A221C181-3D88-751B-58F1-EBEB42AB752C}"/>
              </a:ext>
            </a:extLst>
          </p:cNvPr>
          <p:cNvPicPr>
            <a:picLocks noChangeAspect="1"/>
          </p:cNvPicPr>
          <p:nvPr/>
        </p:nvPicPr>
        <p:blipFill>
          <a:blip r:embed="rId3"/>
          <a:stretch>
            <a:fillRect/>
          </a:stretch>
        </p:blipFill>
        <p:spPr>
          <a:xfrm>
            <a:off x="1271439" y="1932579"/>
            <a:ext cx="6548213" cy="1955960"/>
          </a:xfrm>
          <a:prstGeom prst="rect">
            <a:avLst/>
          </a:prstGeom>
          <a:effectLst>
            <a:outerShdw blurRad="63500" sx="102000" sy="102000" algn="ctr" rotWithShape="0">
              <a:prstClr val="black">
                <a:alpha val="40000"/>
              </a:prstClr>
            </a:outerShdw>
          </a:effectLst>
        </p:spPr>
      </p:pic>
      <p:sp>
        <p:nvSpPr>
          <p:cNvPr id="13" name="灯片编号占位符 2">
            <a:extLst>
              <a:ext uri="{FF2B5EF4-FFF2-40B4-BE49-F238E27FC236}">
                <a16:creationId xmlns:a16="http://schemas.microsoft.com/office/drawing/2014/main" id="{ED32BFBE-28A6-491A-948A-F454F409AAD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28</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792750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ED916B74-B309-8042-7D77-F36CBB48C414}"/>
              </a:ext>
            </a:extLst>
          </p:cNvPr>
          <p:cNvPicPr>
            <a:picLocks noChangeAspect="1"/>
          </p:cNvPicPr>
          <p:nvPr/>
        </p:nvPicPr>
        <p:blipFill>
          <a:blip r:embed="rId2"/>
          <a:stretch>
            <a:fillRect/>
          </a:stretch>
        </p:blipFill>
        <p:spPr>
          <a:xfrm>
            <a:off x="2519987" y="2955030"/>
            <a:ext cx="2579255" cy="3611495"/>
          </a:xfrm>
          <a:prstGeom prst="rect">
            <a:avLst/>
          </a:prstGeom>
        </p:spPr>
      </p:pic>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7FAD1724-4E81-46B0-8D19-9101206F8EF4}"/>
              </a:ext>
            </a:extLst>
          </p:cNvPr>
          <p:cNvSpPr txBox="1"/>
          <p:nvPr/>
        </p:nvSpPr>
        <p:spPr>
          <a:xfrm>
            <a:off x="480240" y="1446830"/>
            <a:ext cx="8206560" cy="1422762"/>
          </a:xfrm>
          <a:prstGeom prst="rect">
            <a:avLst/>
          </a:prstGeom>
          <a:noFill/>
        </p:spPr>
        <p:txBody>
          <a:bodyPr wrap="square" rtlCol="0">
            <a:spAutoFit/>
          </a:bodyPr>
          <a:lstStyle/>
          <a:p>
            <a:pPr>
              <a:lnSpc>
                <a:spcPct val="150000"/>
              </a:lnSpc>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做科研就像建高塔。提升技术把塔变高，提升品味把塔变宽。</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Nature, Science</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和大子刊隐藏在塔的某个角落，而不是只在塔的最顶端。</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塔越高，竞争对手越少，发</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Nature/Science</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和大子刊也相对容易。</a:t>
            </a:r>
          </a:p>
        </p:txBody>
      </p:sp>
      <p:cxnSp>
        <p:nvCxnSpPr>
          <p:cNvPr id="6" name="直接箭头连接符 5">
            <a:extLst>
              <a:ext uri="{FF2B5EF4-FFF2-40B4-BE49-F238E27FC236}">
                <a16:creationId xmlns:a16="http://schemas.microsoft.com/office/drawing/2014/main" id="{21A4BD8D-0818-48D3-8514-844D7C583AFC}"/>
              </a:ext>
            </a:extLst>
          </p:cNvPr>
          <p:cNvCxnSpPr/>
          <p:nvPr/>
        </p:nvCxnSpPr>
        <p:spPr>
          <a:xfrm flipH="1" flipV="1">
            <a:off x="3635896" y="3501620"/>
            <a:ext cx="72008" cy="2736304"/>
          </a:xfrm>
          <a:prstGeom prst="straightConnector1">
            <a:avLst/>
          </a:prstGeom>
          <a:ln w="635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6AD7ED17-7C9E-411D-AABA-9386E19012E9}"/>
              </a:ext>
            </a:extLst>
          </p:cNvPr>
          <p:cNvSpPr txBox="1"/>
          <p:nvPr/>
        </p:nvSpPr>
        <p:spPr>
          <a:xfrm>
            <a:off x="3644098" y="4190913"/>
            <a:ext cx="1440160" cy="369332"/>
          </a:xfrm>
          <a:prstGeom prst="rect">
            <a:avLst/>
          </a:prstGeom>
          <a:noFill/>
        </p:spPr>
        <p:txBody>
          <a:bodyPr wrap="square" rtlCol="0">
            <a:spAutoFit/>
          </a:bodyPr>
          <a:lstStyle/>
          <a:p>
            <a:r>
              <a:rPr lang="zh-CN" altLang="en-US" b="1" dirty="0">
                <a:solidFill>
                  <a:srgbClr val="0000FF"/>
                </a:solidFill>
                <a:latin typeface="微软雅黑" panose="020B0503020204020204" pitchFamily="34" charset="-122"/>
                <a:ea typeface="微软雅黑" panose="020B0503020204020204" pitchFamily="34" charset="-122"/>
              </a:rPr>
              <a:t>提升技术</a:t>
            </a:r>
          </a:p>
        </p:txBody>
      </p:sp>
      <p:cxnSp>
        <p:nvCxnSpPr>
          <p:cNvPr id="10" name="直接箭头连接符 9">
            <a:extLst>
              <a:ext uri="{FF2B5EF4-FFF2-40B4-BE49-F238E27FC236}">
                <a16:creationId xmlns:a16="http://schemas.microsoft.com/office/drawing/2014/main" id="{CFF58697-41DB-45D8-8C5B-0EDB6E6FC788}"/>
              </a:ext>
            </a:extLst>
          </p:cNvPr>
          <p:cNvCxnSpPr/>
          <p:nvPr/>
        </p:nvCxnSpPr>
        <p:spPr>
          <a:xfrm>
            <a:off x="3707904" y="5157804"/>
            <a:ext cx="648072"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E5060F0C-B9BD-4BCC-948C-512FABE177BE}"/>
              </a:ext>
            </a:extLst>
          </p:cNvPr>
          <p:cNvCxnSpPr>
            <a:cxnSpLocks/>
          </p:cNvCxnSpPr>
          <p:nvPr/>
        </p:nvCxnSpPr>
        <p:spPr>
          <a:xfrm flipH="1">
            <a:off x="2987824" y="5805876"/>
            <a:ext cx="648072"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2BE8E4DC-7403-4BF7-ABD0-C02452F37766}"/>
              </a:ext>
            </a:extLst>
          </p:cNvPr>
          <p:cNvSpPr txBox="1"/>
          <p:nvPr/>
        </p:nvSpPr>
        <p:spPr>
          <a:xfrm>
            <a:off x="3809614" y="5677499"/>
            <a:ext cx="1440160" cy="369332"/>
          </a:xfrm>
          <a:prstGeom prst="rect">
            <a:avLst/>
          </a:prstGeom>
          <a:noFill/>
        </p:spPr>
        <p:txBody>
          <a:bodyPr wrap="square" rtlCol="0">
            <a:spAutoFit/>
          </a:bodyPr>
          <a:lstStyle/>
          <a:p>
            <a:r>
              <a:rPr lang="zh-CN" altLang="en-US" b="1" dirty="0">
                <a:solidFill>
                  <a:srgbClr val="FF0000"/>
                </a:solidFill>
                <a:latin typeface="微软雅黑" panose="020B0503020204020204" pitchFamily="34" charset="-122"/>
                <a:ea typeface="微软雅黑" panose="020B0503020204020204" pitchFamily="34" charset="-122"/>
              </a:rPr>
              <a:t>提升品味</a:t>
            </a:r>
          </a:p>
        </p:txBody>
      </p:sp>
      <p:sp>
        <p:nvSpPr>
          <p:cNvPr id="5" name="矩形 4">
            <a:extLst>
              <a:ext uri="{FF2B5EF4-FFF2-40B4-BE49-F238E27FC236}">
                <a16:creationId xmlns:a16="http://schemas.microsoft.com/office/drawing/2014/main" id="{0AAC2BE0-FA87-8F48-DE15-FBC6D84D7E8D}"/>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16" name="文本框 15">
            <a:extLst>
              <a:ext uri="{FF2B5EF4-FFF2-40B4-BE49-F238E27FC236}">
                <a16:creationId xmlns:a16="http://schemas.microsoft.com/office/drawing/2014/main" id="{AAF82444-8579-5BFF-0735-B06AC763B082}"/>
              </a:ext>
            </a:extLst>
          </p:cNvPr>
          <p:cNvSpPr txBox="1"/>
          <p:nvPr/>
        </p:nvSpPr>
        <p:spPr>
          <a:xfrm>
            <a:off x="433884" y="814271"/>
            <a:ext cx="7920880" cy="581057"/>
          </a:xfrm>
          <a:prstGeom prst="rect">
            <a:avLst/>
          </a:prstGeom>
          <a:noFill/>
        </p:spPr>
        <p:txBody>
          <a:bodyPr wrap="square" rtlCol="0">
            <a:spAutoFit/>
          </a:bodyPr>
          <a:lstStyle/>
          <a:p>
            <a:pPr>
              <a:lnSpc>
                <a:spcPct val="150000"/>
              </a:lnSpc>
            </a:pPr>
            <a:r>
              <a:rPr lang="en-US" altLang="zh-CN" sz="2400" dirty="0">
                <a:latin typeface="微软雅黑" panose="020B0503020204020204" pitchFamily="34" charset="-122"/>
                <a:ea typeface="微软雅黑" panose="020B0503020204020204" pitchFamily="34" charset="-122"/>
              </a:rPr>
              <a:t>6. </a:t>
            </a:r>
            <a:r>
              <a:rPr lang="zh-CN" altLang="en-US" sz="2400" dirty="0">
                <a:latin typeface="微软雅黑" panose="020B0503020204020204" pitchFamily="34" charset="-122"/>
                <a:ea typeface="微软雅黑" panose="020B0503020204020204" pitchFamily="34" charset="-122"/>
              </a:rPr>
              <a:t>具体建议：</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）提升学术品味</a:t>
            </a:r>
          </a:p>
        </p:txBody>
      </p:sp>
      <p:sp>
        <p:nvSpPr>
          <p:cNvPr id="18" name="文本框 17">
            <a:extLst>
              <a:ext uri="{FF2B5EF4-FFF2-40B4-BE49-F238E27FC236}">
                <a16:creationId xmlns:a16="http://schemas.microsoft.com/office/drawing/2014/main" id="{7292671C-382E-87C4-00E0-460C832C249E}"/>
              </a:ext>
            </a:extLst>
          </p:cNvPr>
          <p:cNvSpPr txBox="1"/>
          <p:nvPr/>
        </p:nvSpPr>
        <p:spPr>
          <a:xfrm>
            <a:off x="5689848" y="4753749"/>
            <a:ext cx="2630636" cy="1211357"/>
          </a:xfrm>
          <a:prstGeom prst="rect">
            <a:avLst/>
          </a:prstGeom>
          <a:noFill/>
        </p:spPr>
        <p:txBody>
          <a:bodyPr wrap="square" rtlCol="0">
            <a:spAutoFit/>
          </a:bodyPr>
          <a:lstStyle/>
          <a:p>
            <a:pPr>
              <a:lnSpc>
                <a:spcPct val="125000"/>
              </a:lnSpc>
            </a:pPr>
            <a:r>
              <a:rPr lang="zh-CN" altLang="en-US" sz="2000" dirty="0">
                <a:latin typeface="微软雅黑" panose="020B0503020204020204" pitchFamily="34" charset="-122"/>
                <a:ea typeface="微软雅黑" panose="020B0503020204020204" pitchFamily="34" charset="-122"/>
              </a:rPr>
              <a:t>简单的技术也可发好文章，但很难，需要很高的学术品味。</a:t>
            </a:r>
          </a:p>
        </p:txBody>
      </p:sp>
      <p:sp>
        <p:nvSpPr>
          <p:cNvPr id="15" name="灯片编号占位符 2">
            <a:extLst>
              <a:ext uri="{FF2B5EF4-FFF2-40B4-BE49-F238E27FC236}">
                <a16:creationId xmlns:a16="http://schemas.microsoft.com/office/drawing/2014/main" id="{1B6C1FE0-4F8C-44CE-8B6F-FBD58C6BA149}"/>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29</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4227361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矩形 2">
            <a:extLst>
              <a:ext uri="{FF2B5EF4-FFF2-40B4-BE49-F238E27FC236}">
                <a16:creationId xmlns:a16="http://schemas.microsoft.com/office/drawing/2014/main" id="{0BB42249-1506-509B-6552-913F50F0D06C}"/>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6" name="文本框 5">
            <a:extLst>
              <a:ext uri="{FF2B5EF4-FFF2-40B4-BE49-F238E27FC236}">
                <a16:creationId xmlns:a16="http://schemas.microsoft.com/office/drawing/2014/main" id="{6A6E1919-C9BA-99A4-A5D5-58952776B916}"/>
              </a:ext>
            </a:extLst>
          </p:cNvPr>
          <p:cNvSpPr txBox="1"/>
          <p:nvPr/>
        </p:nvSpPr>
        <p:spPr>
          <a:xfrm>
            <a:off x="433884" y="814271"/>
            <a:ext cx="7920880" cy="581057"/>
          </a:xfrm>
          <a:prstGeom prst="rect">
            <a:avLst/>
          </a:prstGeom>
          <a:noFill/>
        </p:spPr>
        <p:txBody>
          <a:bodyPr wrap="square" rtlCol="0">
            <a:spAutoFit/>
          </a:bodyPr>
          <a:lstStyle/>
          <a:p>
            <a:pPr>
              <a:lnSpc>
                <a:spcPct val="150000"/>
              </a:lnSpc>
            </a:pPr>
            <a:r>
              <a:rPr lang="en-US" altLang="zh-CN" sz="2400" dirty="0">
                <a:latin typeface="微软雅黑" panose="020B0503020204020204" pitchFamily="34" charset="-122"/>
                <a:ea typeface="微软雅黑" panose="020B0503020204020204" pitchFamily="34" charset="-122"/>
              </a:rPr>
              <a:t>6. </a:t>
            </a:r>
            <a:r>
              <a:rPr lang="zh-CN" altLang="en-US" sz="2400" dirty="0">
                <a:latin typeface="微软雅黑" panose="020B0503020204020204" pitchFamily="34" charset="-122"/>
                <a:ea typeface="微软雅黑" panose="020B0503020204020204" pitchFamily="34" charset="-122"/>
              </a:rPr>
              <a:t>具体建议：</a:t>
            </a:r>
            <a:r>
              <a:rPr lang="en-US" altLang="zh-CN" sz="2400" dirty="0">
                <a:latin typeface="微软雅黑" panose="020B0503020204020204" pitchFamily="34" charset="-122"/>
                <a:ea typeface="微软雅黑" panose="020B0503020204020204" pitchFamily="34" charset="-122"/>
              </a:rPr>
              <a:t>2</a:t>
            </a:r>
            <a:r>
              <a:rPr lang="zh-CN" altLang="en-US" sz="2400" dirty="0">
                <a:latin typeface="微软雅黑" panose="020B0503020204020204" pitchFamily="34" charset="-122"/>
                <a:ea typeface="微软雅黑" panose="020B0503020204020204" pitchFamily="34" charset="-122"/>
              </a:rPr>
              <a:t>）提升学术品味</a:t>
            </a:r>
          </a:p>
        </p:txBody>
      </p:sp>
      <p:pic>
        <p:nvPicPr>
          <p:cNvPr id="8" name="图片 7">
            <a:extLst>
              <a:ext uri="{FF2B5EF4-FFF2-40B4-BE49-F238E27FC236}">
                <a16:creationId xmlns:a16="http://schemas.microsoft.com/office/drawing/2014/main" id="{462558FC-BB95-327F-2823-074FDC7E955C}"/>
              </a:ext>
            </a:extLst>
          </p:cNvPr>
          <p:cNvPicPr>
            <a:picLocks noChangeAspect="1"/>
          </p:cNvPicPr>
          <p:nvPr/>
        </p:nvPicPr>
        <p:blipFill>
          <a:blip r:embed="rId2"/>
          <a:stretch>
            <a:fillRect/>
          </a:stretch>
        </p:blipFill>
        <p:spPr>
          <a:xfrm>
            <a:off x="230521" y="1844824"/>
            <a:ext cx="4122380" cy="1656184"/>
          </a:xfrm>
          <a:prstGeom prst="rect">
            <a:avLst/>
          </a:prstGeom>
        </p:spPr>
      </p:pic>
      <p:pic>
        <p:nvPicPr>
          <p:cNvPr id="9" name="图片 8">
            <a:extLst>
              <a:ext uri="{FF2B5EF4-FFF2-40B4-BE49-F238E27FC236}">
                <a16:creationId xmlns:a16="http://schemas.microsoft.com/office/drawing/2014/main" id="{82CFBDA1-5E7E-209D-8C1A-EA8B0CB43C95}"/>
              </a:ext>
            </a:extLst>
          </p:cNvPr>
          <p:cNvPicPr>
            <a:picLocks noChangeAspect="1"/>
          </p:cNvPicPr>
          <p:nvPr/>
        </p:nvPicPr>
        <p:blipFill>
          <a:blip r:embed="rId3"/>
          <a:stretch>
            <a:fillRect/>
          </a:stretch>
        </p:blipFill>
        <p:spPr>
          <a:xfrm>
            <a:off x="230521" y="3825044"/>
            <a:ext cx="3999652" cy="1584176"/>
          </a:xfrm>
          <a:prstGeom prst="rect">
            <a:avLst/>
          </a:prstGeom>
        </p:spPr>
      </p:pic>
      <p:pic>
        <p:nvPicPr>
          <p:cNvPr id="10" name="图片 9">
            <a:extLst>
              <a:ext uri="{FF2B5EF4-FFF2-40B4-BE49-F238E27FC236}">
                <a16:creationId xmlns:a16="http://schemas.microsoft.com/office/drawing/2014/main" id="{72A68547-E2D1-0627-CCC9-E1543E18FC31}"/>
              </a:ext>
            </a:extLst>
          </p:cNvPr>
          <p:cNvPicPr>
            <a:picLocks noChangeAspect="1"/>
          </p:cNvPicPr>
          <p:nvPr/>
        </p:nvPicPr>
        <p:blipFill>
          <a:blip r:embed="rId4"/>
          <a:stretch>
            <a:fillRect/>
          </a:stretch>
        </p:blipFill>
        <p:spPr>
          <a:xfrm>
            <a:off x="4577283" y="2162850"/>
            <a:ext cx="4484875" cy="1274112"/>
          </a:xfrm>
          <a:prstGeom prst="rect">
            <a:avLst/>
          </a:prstGeom>
        </p:spPr>
      </p:pic>
      <p:pic>
        <p:nvPicPr>
          <p:cNvPr id="11" name="图片 10">
            <a:extLst>
              <a:ext uri="{FF2B5EF4-FFF2-40B4-BE49-F238E27FC236}">
                <a16:creationId xmlns:a16="http://schemas.microsoft.com/office/drawing/2014/main" id="{6828A6A8-C35D-0A21-5298-414BC4A4E5AC}"/>
              </a:ext>
            </a:extLst>
          </p:cNvPr>
          <p:cNvPicPr>
            <a:picLocks noChangeAspect="1"/>
          </p:cNvPicPr>
          <p:nvPr/>
        </p:nvPicPr>
        <p:blipFill>
          <a:blip r:embed="rId5"/>
          <a:stretch>
            <a:fillRect/>
          </a:stretch>
        </p:blipFill>
        <p:spPr>
          <a:xfrm>
            <a:off x="4709300" y="3980076"/>
            <a:ext cx="3817573" cy="1274112"/>
          </a:xfrm>
          <a:prstGeom prst="rect">
            <a:avLst/>
          </a:prstGeom>
        </p:spPr>
      </p:pic>
      <p:sp>
        <p:nvSpPr>
          <p:cNvPr id="12" name="文本框 11">
            <a:extLst>
              <a:ext uri="{FF2B5EF4-FFF2-40B4-BE49-F238E27FC236}">
                <a16:creationId xmlns:a16="http://schemas.microsoft.com/office/drawing/2014/main" id="{F8A51227-7E52-0575-E41D-D3A886701F5B}"/>
              </a:ext>
            </a:extLst>
          </p:cNvPr>
          <p:cNvSpPr txBox="1"/>
          <p:nvPr/>
        </p:nvSpPr>
        <p:spPr>
          <a:xfrm>
            <a:off x="258723" y="5797302"/>
            <a:ext cx="8268149" cy="581057"/>
          </a:xfrm>
          <a:prstGeom prst="rect">
            <a:avLst/>
          </a:prstGeom>
          <a:noFill/>
        </p:spPr>
        <p:txBody>
          <a:bodyPr wrap="square" rtlCol="0">
            <a:spAutoFit/>
          </a:bodyPr>
          <a:lstStyle/>
          <a:p>
            <a:pPr>
              <a:lnSpc>
                <a:spcPct val="150000"/>
              </a:lnSpc>
            </a:pPr>
            <a:r>
              <a:rPr lang="en-US" altLang="zh-CN" sz="2400" dirty="0">
                <a:latin typeface="微软雅黑" panose="020B0503020204020204" pitchFamily="34" charset="-122"/>
                <a:ea typeface="微软雅黑" panose="020B0503020204020204" pitchFamily="34" charset="-122"/>
              </a:rPr>
              <a:t>6. </a:t>
            </a:r>
            <a:r>
              <a:rPr lang="zh-CN" altLang="en-US" sz="2400" dirty="0">
                <a:latin typeface="微软雅黑" panose="020B0503020204020204" pitchFamily="34" charset="-122"/>
                <a:ea typeface="微软雅黑" panose="020B0503020204020204" pitchFamily="34" charset="-122"/>
              </a:rPr>
              <a:t>具体建议：</a:t>
            </a:r>
            <a:r>
              <a:rPr lang="en-US" altLang="zh-CN" sz="2400" dirty="0">
                <a:latin typeface="微软雅黑" panose="020B0503020204020204" pitchFamily="34" charset="-122"/>
                <a:ea typeface="微软雅黑" panose="020B0503020204020204" pitchFamily="34" charset="-122"/>
              </a:rPr>
              <a:t>3</a:t>
            </a:r>
            <a:r>
              <a:rPr lang="zh-CN" altLang="en-US" sz="2400" dirty="0">
                <a:latin typeface="微软雅黑" panose="020B0503020204020204" pitchFamily="34" charset="-122"/>
                <a:ea typeface="微软雅黑" panose="020B0503020204020204" pitchFamily="34" charset="-122"/>
              </a:rPr>
              <a:t>）善于用</a:t>
            </a:r>
            <a:r>
              <a:rPr lang="en-US" altLang="zh-CN" sz="2400" dirty="0">
                <a:latin typeface="微软雅黑" panose="020B0503020204020204" pitchFamily="34" charset="-122"/>
                <a:ea typeface="微软雅黑" panose="020B0503020204020204" pitchFamily="34" charset="-122"/>
              </a:rPr>
              <a:t>AI</a:t>
            </a:r>
            <a:r>
              <a:rPr lang="zh-CN" altLang="en-US" sz="2400" dirty="0">
                <a:latin typeface="微软雅黑" panose="020B0503020204020204" pitchFamily="34" charset="-122"/>
                <a:ea typeface="微软雅黑" panose="020B0503020204020204" pitchFamily="34" charset="-122"/>
              </a:rPr>
              <a:t>（凭空多出一位大师级合作者）</a:t>
            </a:r>
          </a:p>
        </p:txBody>
      </p:sp>
      <p:sp>
        <p:nvSpPr>
          <p:cNvPr id="13" name="灯片编号占位符 2">
            <a:extLst>
              <a:ext uri="{FF2B5EF4-FFF2-40B4-BE49-F238E27FC236}">
                <a16:creationId xmlns:a16="http://schemas.microsoft.com/office/drawing/2014/main" id="{B0F4A5E6-2D83-4777-9F9A-2191423837AB}"/>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30</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68318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7FAD1724-4E81-46B0-8D19-9101206F8EF4}"/>
              </a:ext>
            </a:extLst>
          </p:cNvPr>
          <p:cNvSpPr txBox="1"/>
          <p:nvPr/>
        </p:nvSpPr>
        <p:spPr>
          <a:xfrm>
            <a:off x="683568" y="908720"/>
            <a:ext cx="5724644"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要一直努力到什么时候才能告一段落呢？</a:t>
            </a:r>
          </a:p>
        </p:txBody>
      </p:sp>
      <p:sp>
        <p:nvSpPr>
          <p:cNvPr id="5" name="文本框 4">
            <a:extLst>
              <a:ext uri="{FF2B5EF4-FFF2-40B4-BE49-F238E27FC236}">
                <a16:creationId xmlns:a16="http://schemas.microsoft.com/office/drawing/2014/main" id="{08405D12-DB1D-4ACE-B4DB-B6F0B9C8FE6C}"/>
              </a:ext>
            </a:extLst>
          </p:cNvPr>
          <p:cNvSpPr txBox="1"/>
          <p:nvPr/>
        </p:nvSpPr>
        <p:spPr>
          <a:xfrm>
            <a:off x="683568" y="1446904"/>
            <a:ext cx="7600992" cy="430887"/>
          </a:xfrm>
          <a:prstGeom prst="rect">
            <a:avLst/>
          </a:prstGeom>
          <a:noFill/>
        </p:spPr>
        <p:txBody>
          <a:bodyPr wrap="none" rtlCol="0">
            <a:spAutoFit/>
          </a:bodyPr>
          <a:lstStyle/>
          <a:p>
            <a:r>
              <a:rPr lang="zh-CN" altLang="en-US" sz="2200" dirty="0">
                <a:latin typeface="微软雅黑" panose="020B0503020204020204" pitchFamily="34" charset="-122"/>
                <a:ea typeface="微软雅黑" panose="020B0503020204020204" pitchFamily="34" charset="-122"/>
              </a:rPr>
              <a:t>成为一个方向的世界引领团队时，可稳定到</a:t>
            </a:r>
            <a:r>
              <a:rPr lang="en-US" altLang="zh-CN" sz="2200" dirty="0">
                <a:latin typeface="微软雅黑" panose="020B0503020204020204" pitchFamily="34" charset="-122"/>
                <a:ea typeface="微软雅黑" panose="020B0503020204020204" pitchFamily="34" charset="-122"/>
              </a:rPr>
              <a:t>Nature</a:t>
            </a:r>
            <a:r>
              <a:rPr lang="zh-CN" altLang="en-US" sz="2200" dirty="0">
                <a:latin typeface="微软雅黑" panose="020B0503020204020204" pitchFamily="34" charset="-122"/>
                <a:ea typeface="微软雅黑" panose="020B0503020204020204" pitchFamily="34" charset="-122"/>
              </a:rPr>
              <a:t>大子刊。</a:t>
            </a:r>
          </a:p>
        </p:txBody>
      </p:sp>
      <p:sp>
        <p:nvSpPr>
          <p:cNvPr id="3" name="矩形 2">
            <a:extLst>
              <a:ext uri="{FF2B5EF4-FFF2-40B4-BE49-F238E27FC236}">
                <a16:creationId xmlns:a16="http://schemas.microsoft.com/office/drawing/2014/main" id="{AEF4E08F-8295-CCEB-F645-4E0A98A7D7B5}"/>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0AD6C8AC-1292-C696-EB63-51B9C98E4158}"/>
              </a:ext>
            </a:extLst>
          </p:cNvPr>
          <p:cNvPicPr>
            <a:picLocks noChangeAspect="1"/>
          </p:cNvPicPr>
          <p:nvPr/>
        </p:nvPicPr>
        <p:blipFill>
          <a:blip r:embed="rId2"/>
          <a:stretch>
            <a:fillRect/>
          </a:stretch>
        </p:blipFill>
        <p:spPr>
          <a:xfrm>
            <a:off x="1538995" y="1954310"/>
            <a:ext cx="5690108" cy="1134498"/>
          </a:xfrm>
          <a:prstGeom prst="rect">
            <a:avLst/>
          </a:prstGeom>
        </p:spPr>
      </p:pic>
      <p:sp>
        <p:nvSpPr>
          <p:cNvPr id="10" name="文本框 9">
            <a:extLst>
              <a:ext uri="{FF2B5EF4-FFF2-40B4-BE49-F238E27FC236}">
                <a16:creationId xmlns:a16="http://schemas.microsoft.com/office/drawing/2014/main" id="{B47287C4-3EC4-89E0-1127-238D738D8548}"/>
              </a:ext>
            </a:extLst>
          </p:cNvPr>
          <p:cNvSpPr txBox="1"/>
          <p:nvPr/>
        </p:nvSpPr>
        <p:spPr>
          <a:xfrm>
            <a:off x="755576" y="3088808"/>
            <a:ext cx="7272808" cy="769441"/>
          </a:xfrm>
          <a:prstGeom prst="rect">
            <a:avLst/>
          </a:prstGeom>
          <a:noFill/>
        </p:spPr>
        <p:txBody>
          <a:bodyPr wrap="square" rtlCol="0">
            <a:spAutoFit/>
          </a:bodyPr>
          <a:lstStyle/>
          <a:p>
            <a:r>
              <a:rPr lang="zh-CN" altLang="en-US" sz="2200" dirty="0">
                <a:latin typeface="微软雅黑" panose="020B0503020204020204" pitchFamily="34" charset="-122"/>
                <a:ea typeface="微软雅黑" panose="020B0503020204020204" pitchFamily="34" charset="-122"/>
              </a:rPr>
              <a:t>固态量子存储方向第一篇论文，</a:t>
            </a:r>
            <a:r>
              <a:rPr lang="en-US" altLang="zh-CN" sz="2200" dirty="0">
                <a:latin typeface="微软雅黑" panose="020B0503020204020204" pitchFamily="34" charset="-122"/>
                <a:ea typeface="微软雅黑" panose="020B0503020204020204" pitchFamily="34" charset="-122"/>
              </a:rPr>
              <a:t>Nature Photonics</a:t>
            </a:r>
            <a:r>
              <a:rPr lang="zh-CN" altLang="en-US" sz="2200" dirty="0">
                <a:latin typeface="微软雅黑" panose="020B0503020204020204" pitchFamily="34" charset="-122"/>
                <a:ea typeface="微软雅黑" panose="020B0503020204020204" pitchFamily="34" charset="-122"/>
              </a:rPr>
              <a:t>审稿意见：我不建议这篇论文在任何杂志发表。</a:t>
            </a:r>
          </a:p>
        </p:txBody>
      </p:sp>
      <p:pic>
        <p:nvPicPr>
          <p:cNvPr id="12" name="图片 11">
            <a:extLst>
              <a:ext uri="{FF2B5EF4-FFF2-40B4-BE49-F238E27FC236}">
                <a16:creationId xmlns:a16="http://schemas.microsoft.com/office/drawing/2014/main" id="{99780882-DDE6-681D-C974-1559FAA0B48E}"/>
              </a:ext>
            </a:extLst>
          </p:cNvPr>
          <p:cNvPicPr>
            <a:picLocks noChangeAspect="1"/>
          </p:cNvPicPr>
          <p:nvPr/>
        </p:nvPicPr>
        <p:blipFill>
          <a:blip r:embed="rId3"/>
          <a:stretch>
            <a:fillRect/>
          </a:stretch>
        </p:blipFill>
        <p:spPr>
          <a:xfrm>
            <a:off x="280331" y="3953055"/>
            <a:ext cx="5112568" cy="2285762"/>
          </a:xfrm>
          <a:prstGeom prst="rect">
            <a:avLst/>
          </a:prstGeom>
        </p:spPr>
      </p:pic>
      <p:sp>
        <p:nvSpPr>
          <p:cNvPr id="13" name="文本框 12">
            <a:extLst>
              <a:ext uri="{FF2B5EF4-FFF2-40B4-BE49-F238E27FC236}">
                <a16:creationId xmlns:a16="http://schemas.microsoft.com/office/drawing/2014/main" id="{26364801-1A12-B96F-F57F-19E255B9235F}"/>
              </a:ext>
            </a:extLst>
          </p:cNvPr>
          <p:cNvSpPr txBox="1"/>
          <p:nvPr/>
        </p:nvSpPr>
        <p:spPr>
          <a:xfrm>
            <a:off x="5436096" y="4099770"/>
            <a:ext cx="3672407" cy="1938992"/>
          </a:xfrm>
          <a:prstGeom prst="rect">
            <a:avLst/>
          </a:prstGeom>
          <a:noFill/>
        </p:spPr>
        <p:txBody>
          <a:bodyPr wrap="square" rtlCol="0">
            <a:spAutoFit/>
          </a:bodyPr>
          <a:lstStyle/>
          <a:p>
            <a:pPr>
              <a:spcBef>
                <a:spcPts val="600"/>
              </a:spcBef>
            </a:pPr>
            <a:r>
              <a:rPr lang="zh-CN" altLang="en-US" sz="2200" dirty="0">
                <a:latin typeface="微软雅黑" panose="020B0503020204020204" pitchFamily="34" charset="-122"/>
                <a:ea typeface="微软雅黑" panose="020B0503020204020204" pitchFamily="34" charset="-122"/>
              </a:rPr>
              <a:t>经过</a:t>
            </a:r>
            <a:r>
              <a:rPr lang="en-US" altLang="zh-CN" sz="2200" dirty="0">
                <a:latin typeface="微软雅黑" panose="020B0503020204020204" pitchFamily="34" charset="-122"/>
                <a:ea typeface="微软雅黑" panose="020B0503020204020204" pitchFamily="34" charset="-122"/>
              </a:rPr>
              <a:t>14</a:t>
            </a:r>
            <a:r>
              <a:rPr lang="zh-CN" altLang="en-US" sz="2200" dirty="0">
                <a:latin typeface="微软雅黑" panose="020B0503020204020204" pitchFamily="34" charset="-122"/>
                <a:ea typeface="微软雅黑" panose="020B0503020204020204" pitchFamily="34" charset="-122"/>
              </a:rPr>
              <a:t>年努力，固态量子存储主要指标全面领先。</a:t>
            </a:r>
            <a:endParaRPr lang="en-US" altLang="zh-CN" sz="2200" dirty="0">
              <a:latin typeface="微软雅黑" panose="020B0503020204020204" pitchFamily="34" charset="-122"/>
              <a:ea typeface="微软雅黑" panose="020B0503020204020204" pitchFamily="34" charset="-122"/>
            </a:endParaRPr>
          </a:p>
          <a:p>
            <a:pPr>
              <a:spcBef>
                <a:spcPts val="600"/>
              </a:spcBef>
            </a:pPr>
            <a:r>
              <a:rPr lang="zh-CN" altLang="en-US" sz="2200" dirty="0">
                <a:latin typeface="Times New Roman" panose="02020603050405020304" pitchFamily="18" charset="0"/>
                <a:ea typeface="微软雅黑" panose="020B0503020204020204" pitchFamily="34" charset="-122"/>
                <a:cs typeface="Times New Roman" panose="02020603050405020304" pitchFamily="18" charset="0"/>
              </a:rPr>
              <a:t>最近的一篇</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Nature Photonics</a:t>
            </a:r>
            <a:r>
              <a:rPr lang="zh-CN" altLang="en-US" sz="2200" dirty="0">
                <a:latin typeface="Times New Roman" panose="02020603050405020304" pitchFamily="18" charset="0"/>
                <a:ea typeface="微软雅黑" panose="020B0503020204020204" pitchFamily="34" charset="-122"/>
                <a:cs typeface="Times New Roman" panose="02020603050405020304" pitchFamily="18" charset="0"/>
              </a:rPr>
              <a:t>审稿一次</a:t>
            </a:r>
            <a:r>
              <a:rPr lang="zh-CN" altLang="en-US" sz="2200" dirty="0">
                <a:latin typeface="微软雅黑" panose="020B0503020204020204" pitchFamily="34" charset="-122"/>
                <a:ea typeface="微软雅黑" panose="020B0503020204020204" pitchFamily="34" charset="-122"/>
              </a:rPr>
              <a:t>过。</a:t>
            </a:r>
            <a:endParaRPr lang="en-US" altLang="zh-CN" sz="2200" dirty="0">
              <a:latin typeface="微软雅黑" panose="020B0503020204020204" pitchFamily="34" charset="-122"/>
              <a:ea typeface="微软雅黑" panose="020B0503020204020204" pitchFamily="34" charset="-122"/>
            </a:endParaRPr>
          </a:p>
          <a:p>
            <a:pPr>
              <a:spcBef>
                <a:spcPts val="600"/>
              </a:spcBef>
            </a:pPr>
            <a:r>
              <a:rPr lang="zh-CN" altLang="en-US" sz="2200" dirty="0">
                <a:latin typeface="微软雅黑" panose="020B0503020204020204" pitchFamily="34" charset="-122"/>
                <a:ea typeface="微软雅黑" panose="020B0503020204020204" pitchFamily="34" charset="-122"/>
              </a:rPr>
              <a:t>尚需稀土单离子也赶上来。</a:t>
            </a:r>
          </a:p>
        </p:txBody>
      </p:sp>
      <p:sp>
        <p:nvSpPr>
          <p:cNvPr id="14" name="灯片编号占位符 2">
            <a:extLst>
              <a:ext uri="{FF2B5EF4-FFF2-40B4-BE49-F238E27FC236}">
                <a16:creationId xmlns:a16="http://schemas.microsoft.com/office/drawing/2014/main" id="{34548813-C341-4FCE-9873-B25B04CEF73B}"/>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31</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75947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矩形 2">
            <a:extLst>
              <a:ext uri="{FF2B5EF4-FFF2-40B4-BE49-F238E27FC236}">
                <a16:creationId xmlns:a16="http://schemas.microsoft.com/office/drawing/2014/main" id="{AEF4E08F-8295-CCEB-F645-4E0A98A7D7B5}"/>
              </a:ext>
            </a:extLst>
          </p:cNvPr>
          <p:cNvSpPr/>
          <p:nvPr/>
        </p:nvSpPr>
        <p:spPr>
          <a:xfrm>
            <a:off x="894954" y="160198"/>
            <a:ext cx="7425530" cy="584775"/>
          </a:xfrm>
          <a:prstGeom prst="rect">
            <a:avLst/>
          </a:prstGeom>
        </p:spPr>
        <p:txBody>
          <a:bodyPr wrap="square">
            <a:spAutoFit/>
          </a:bodyPr>
          <a:lstStyle/>
          <a:p>
            <a:pPr lvl="0" algn="ctr" eaLnBrk="1" hangingPunct="1">
              <a:defRPr/>
            </a:pPr>
            <a:r>
              <a:rPr lang="zh-CN" altLang="en-US" sz="3200" dirty="0">
                <a:solidFill>
                  <a:srgbClr val="0000FF"/>
                </a:solidFill>
                <a:latin typeface="微软雅黑" pitchFamily="34" charset="-122"/>
                <a:ea typeface="微软雅黑" pitchFamily="34" charset="-122"/>
              </a:rPr>
              <a:t>稳定</a:t>
            </a:r>
            <a:r>
              <a:rPr lang="zh-CN" altLang="en-US" sz="3200" dirty="0">
                <a:solidFill>
                  <a:srgbClr val="000000"/>
                </a:solidFill>
                <a:latin typeface="微软雅黑" pitchFamily="34" charset="-122"/>
                <a:ea typeface="微软雅黑" pitchFamily="34" charset="-122"/>
              </a:rPr>
              <a:t>到</a:t>
            </a:r>
            <a:r>
              <a:rPr lang="en-US" altLang="zh-CN" sz="3200" dirty="0">
                <a:solidFill>
                  <a:srgbClr val="000000"/>
                </a:solidFill>
                <a:latin typeface="微软雅黑" pitchFamily="34" charset="-122"/>
                <a:ea typeface="微软雅黑" pitchFamily="34" charset="-122"/>
              </a:rPr>
              <a:t>Nature</a:t>
            </a:r>
            <a:r>
              <a:rPr lang="zh-CN" altLang="en-US" sz="3200" dirty="0">
                <a:solidFill>
                  <a:srgbClr val="000000"/>
                </a:solidFill>
                <a:latin typeface="微软雅黑" pitchFamily="34" charset="-122"/>
                <a:ea typeface="微软雅黑" pitchFamily="34" charset="-122"/>
              </a:rPr>
              <a:t>大子刊</a:t>
            </a:r>
            <a:endParaRPr lang="en-US" altLang="zh-CN" sz="3200" dirty="0">
              <a:solidFill>
                <a:srgbClr val="000000"/>
              </a:solidFill>
              <a:latin typeface="微软雅黑" pitchFamily="34" charset="-122"/>
              <a:ea typeface="微软雅黑" pitchFamily="34" charset="-122"/>
            </a:endParaRPr>
          </a:p>
        </p:txBody>
      </p:sp>
      <p:sp>
        <p:nvSpPr>
          <p:cNvPr id="6" name="文本框 5">
            <a:extLst>
              <a:ext uri="{FF2B5EF4-FFF2-40B4-BE49-F238E27FC236}">
                <a16:creationId xmlns:a16="http://schemas.microsoft.com/office/drawing/2014/main" id="{7BC7456B-D314-E90D-8ECB-8AC7D3FDFDBC}"/>
              </a:ext>
            </a:extLst>
          </p:cNvPr>
          <p:cNvSpPr txBox="1"/>
          <p:nvPr/>
        </p:nvSpPr>
        <p:spPr>
          <a:xfrm>
            <a:off x="683568" y="2127179"/>
            <a:ext cx="7698407" cy="1435136"/>
          </a:xfrm>
          <a:prstGeom prst="rect">
            <a:avLst/>
          </a:prstGeom>
          <a:noFill/>
        </p:spPr>
        <p:txBody>
          <a:bodyPr wrap="square" rtlCol="0">
            <a:spAutoFit/>
          </a:bodyPr>
          <a:lstStyle/>
          <a:p>
            <a:pPr>
              <a:lnSpc>
                <a:spcPct val="125000"/>
              </a:lnSpc>
            </a:pPr>
            <a:r>
              <a:rPr lang="zh-CN" altLang="en-US" sz="2400" dirty="0">
                <a:latin typeface="微软雅黑" panose="020B0503020204020204" pitchFamily="34" charset="-122"/>
                <a:ea typeface="微软雅黑" panose="020B0503020204020204" pitchFamily="34" charset="-122"/>
              </a:rPr>
              <a:t>世界上好东西很多，不能看到哪个好做哪个，哪个热门做哪个。那样永远在</a:t>
            </a:r>
            <a:r>
              <a:rPr lang="en-US" altLang="zh-CN" sz="2400" dirty="0">
                <a:latin typeface="微软雅黑" panose="020B0503020204020204" pitchFamily="34" charset="-122"/>
                <a:ea typeface="微软雅黑" panose="020B0503020204020204" pitchFamily="34" charset="-122"/>
              </a:rPr>
              <a:t>follow</a:t>
            </a:r>
            <a:r>
              <a:rPr lang="zh-CN" altLang="en-US" sz="2400" dirty="0">
                <a:latin typeface="微软雅黑" panose="020B0503020204020204" pitchFamily="34" charset="-122"/>
                <a:ea typeface="微软雅黑" panose="020B0503020204020204" pitchFamily="34" charset="-122"/>
              </a:rPr>
              <a:t>。要能点石成金，把冷门做成热门，引领一个方向。</a:t>
            </a:r>
            <a:endParaRPr lang="en-US" altLang="zh-CN" sz="2400" dirty="0">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E8CBE41A-F7F8-FDC7-8FBD-87EA912431CB}"/>
              </a:ext>
            </a:extLst>
          </p:cNvPr>
          <p:cNvSpPr txBox="1"/>
          <p:nvPr/>
        </p:nvSpPr>
        <p:spPr>
          <a:xfrm>
            <a:off x="683568" y="4149080"/>
            <a:ext cx="7520596" cy="1435136"/>
          </a:xfrm>
          <a:prstGeom prst="rect">
            <a:avLst/>
          </a:prstGeom>
          <a:noFill/>
        </p:spPr>
        <p:txBody>
          <a:bodyPr wrap="square">
            <a:spAutoFit/>
          </a:bodyPr>
          <a:lstStyle/>
          <a:p>
            <a:pPr>
              <a:lnSpc>
                <a:spcPct val="125000"/>
              </a:lnSpc>
            </a:pPr>
            <a:r>
              <a:rPr lang="zh-CN" altLang="en-US" sz="2400" dirty="0">
                <a:latin typeface="微软雅黑" panose="020B0503020204020204" pitchFamily="34" charset="-122"/>
                <a:ea typeface="微软雅黑" panose="020B0503020204020204" pitchFamily="34" charset="-122"/>
              </a:rPr>
              <a:t>认准方向就轻易不要动摇，一直累加技术，做到在这个方向世界领先。这时候，同行就会指望你们团队代表整个方向去和其他方向</a:t>
            </a:r>
            <a:r>
              <a:rPr lang="en-US" altLang="zh-CN" sz="2400" dirty="0">
                <a:latin typeface="微软雅黑" panose="020B0503020204020204" pitchFamily="34" charset="-122"/>
                <a:ea typeface="微软雅黑" panose="020B0503020204020204" pitchFamily="34" charset="-122"/>
              </a:rPr>
              <a:t>PK</a:t>
            </a:r>
            <a:r>
              <a:rPr lang="zh-CN" altLang="en-US" sz="2400" dirty="0">
                <a:latin typeface="微软雅黑" panose="020B0503020204020204" pitchFamily="34" charset="-122"/>
                <a:ea typeface="微软雅黑" panose="020B0503020204020204" pitchFamily="34" charset="-122"/>
              </a:rPr>
              <a:t>。审稿就比较容易通过了。</a:t>
            </a:r>
          </a:p>
        </p:txBody>
      </p:sp>
      <p:sp>
        <p:nvSpPr>
          <p:cNvPr id="9" name="灯片编号占位符 2">
            <a:extLst>
              <a:ext uri="{FF2B5EF4-FFF2-40B4-BE49-F238E27FC236}">
                <a16:creationId xmlns:a16="http://schemas.microsoft.com/office/drawing/2014/main" id="{40677B3F-541F-4202-B125-3F777A61E108}"/>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50659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50399C58-8815-4D83-82E1-4C2AC9E72ED1}"/>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84EF6D4C-EA0C-403B-B829-D9DA638700FC}"/>
              </a:ext>
            </a:extLst>
          </p:cNvPr>
          <p:cNvSpPr txBox="1"/>
          <p:nvPr/>
        </p:nvSpPr>
        <p:spPr>
          <a:xfrm>
            <a:off x="1295350" y="1988840"/>
            <a:ext cx="7165081" cy="2898422"/>
          </a:xfrm>
          <a:prstGeom prst="rect">
            <a:avLst/>
          </a:prstGeom>
          <a:noFill/>
        </p:spPr>
        <p:txBody>
          <a:bodyPr wrap="square" rtlCol="0">
            <a:spAutoFit/>
          </a:bodyPr>
          <a:lstStyle/>
          <a:p>
            <a:pPr>
              <a:lnSpc>
                <a:spcPct val="200000"/>
              </a:lnSpc>
            </a:pPr>
            <a:r>
              <a:rPr lang="en-US" altLang="zh-CN" sz="3200" dirty="0">
                <a:solidFill>
                  <a:schemeClr val="bg1">
                    <a:lumMod val="85000"/>
                  </a:schemeClr>
                </a:solidFill>
                <a:latin typeface="微软雅黑" panose="020B0503020204020204" pitchFamily="34" charset="-122"/>
                <a:ea typeface="微软雅黑" panose="020B0503020204020204" pitchFamily="34" charset="-122"/>
              </a:rPr>
              <a:t>1. </a:t>
            </a:r>
            <a:r>
              <a:rPr lang="zh-CN" altLang="en-US" sz="3200" dirty="0">
                <a:solidFill>
                  <a:schemeClr val="bg1">
                    <a:lumMod val="85000"/>
                  </a:schemeClr>
                </a:solidFill>
                <a:latin typeface="微软雅黑" panose="020B0503020204020204" pitchFamily="34" charset="-122"/>
                <a:ea typeface="微软雅黑" panose="020B0503020204020204" pitchFamily="34" charset="-122"/>
              </a:rPr>
              <a:t>把</a:t>
            </a:r>
            <a:r>
              <a:rPr lang="zh-CN" altLang="en-US" sz="32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论文稳定到</a:t>
            </a:r>
            <a:r>
              <a:rPr lang="en-US" altLang="zh-CN" sz="32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Nature</a:t>
            </a:r>
            <a:r>
              <a:rPr lang="zh-CN" altLang="en-US" sz="32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大子刊水平</a:t>
            </a:r>
            <a:endParaRPr lang="en-US" altLang="zh-CN" sz="32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200000"/>
              </a:lnSpc>
            </a:pPr>
            <a:r>
              <a:rPr lang="en-US" altLang="zh-CN" sz="3200" dirty="0">
                <a:latin typeface="微软雅黑" panose="020B0503020204020204" pitchFamily="34" charset="-122"/>
                <a:ea typeface="微软雅黑" panose="020B0503020204020204" pitchFamily="34" charset="-122"/>
              </a:rPr>
              <a:t>2. </a:t>
            </a:r>
            <a:r>
              <a:rPr lang="zh-CN" altLang="en-US" sz="3200" dirty="0">
                <a:latin typeface="微软雅黑" panose="020B0503020204020204" pitchFamily="34" charset="-122"/>
                <a:ea typeface="微软雅黑" panose="020B0503020204020204" pitchFamily="34" charset="-122"/>
              </a:rPr>
              <a:t>量子网络实验研究</a:t>
            </a:r>
            <a:endParaRPr lang="en-US" altLang="zh-CN" sz="3200" dirty="0">
              <a:latin typeface="微软雅黑" panose="020B0503020204020204" pitchFamily="34" charset="-122"/>
              <a:ea typeface="微软雅黑" panose="020B0503020204020204" pitchFamily="34" charset="-122"/>
            </a:endParaRPr>
          </a:p>
          <a:p>
            <a:pPr>
              <a:lnSpc>
                <a:spcPct val="200000"/>
              </a:lnSpc>
            </a:pPr>
            <a:r>
              <a:rPr lang="en-US" altLang="zh-CN" sz="3200" dirty="0">
                <a:solidFill>
                  <a:schemeClr val="bg1">
                    <a:lumMod val="85000"/>
                  </a:schemeClr>
                </a:solidFill>
                <a:latin typeface="微软雅黑" panose="020B0503020204020204" pitchFamily="34" charset="-122"/>
                <a:ea typeface="微软雅黑" panose="020B0503020204020204" pitchFamily="34" charset="-122"/>
              </a:rPr>
              <a:t>3.</a:t>
            </a:r>
            <a:r>
              <a:rPr lang="zh-CN" altLang="en-US" sz="3200" dirty="0">
                <a:solidFill>
                  <a:schemeClr val="bg1">
                    <a:lumMod val="85000"/>
                  </a:schemeClr>
                </a:solidFill>
                <a:latin typeface="微软雅黑" panose="020B0503020204020204" pitchFamily="34" charset="-122"/>
                <a:ea typeface="微软雅黑" panose="020B0503020204020204" pitchFamily="34" charset="-122"/>
              </a:rPr>
              <a:t> 光是什么</a:t>
            </a:r>
          </a:p>
        </p:txBody>
      </p:sp>
      <p:sp>
        <p:nvSpPr>
          <p:cNvPr id="6" name="灯片编号占位符 2">
            <a:extLst>
              <a:ext uri="{FF2B5EF4-FFF2-40B4-BE49-F238E27FC236}">
                <a16:creationId xmlns:a16="http://schemas.microsoft.com/office/drawing/2014/main" id="{6FCE7ADF-39BC-4238-883B-58A035DF75A6}"/>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33</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3533553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935163"/>
            <a:ext cx="7308850" cy="291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7262" y="5013176"/>
            <a:ext cx="4589463"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文本框 1"/>
          <p:cNvSpPr txBox="1">
            <a:spLocks noChangeArrowheads="1"/>
          </p:cNvSpPr>
          <p:nvPr/>
        </p:nvSpPr>
        <p:spPr bwMode="auto">
          <a:xfrm>
            <a:off x="683568" y="944595"/>
            <a:ext cx="81867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dirty="0">
                <a:solidFill>
                  <a:srgbClr val="0000FF"/>
                </a:solidFill>
                <a:latin typeface="Times New Roman" pitchFamily="18" charset="0"/>
                <a:ea typeface="微软雅黑" pitchFamily="34" charset="-122"/>
                <a:cs typeface="Times New Roman" pitchFamily="18" charset="0"/>
              </a:rPr>
              <a:t>量子网络概念由</a:t>
            </a:r>
            <a:r>
              <a:rPr lang="en-US" altLang="zh-CN" sz="2400" dirty="0">
                <a:solidFill>
                  <a:srgbClr val="0000FF"/>
                </a:solidFill>
                <a:latin typeface="Times New Roman" pitchFamily="18" charset="0"/>
                <a:ea typeface="微软雅黑" pitchFamily="34" charset="-122"/>
                <a:cs typeface="Times New Roman" pitchFamily="18" charset="0"/>
              </a:rPr>
              <a:t>Wolf</a:t>
            </a:r>
            <a:r>
              <a:rPr lang="zh-CN" altLang="en-US" sz="2400" dirty="0">
                <a:solidFill>
                  <a:srgbClr val="0000FF"/>
                </a:solidFill>
                <a:latin typeface="Times New Roman" pitchFamily="18" charset="0"/>
                <a:ea typeface="微软雅黑" pitchFamily="34" charset="-122"/>
                <a:cs typeface="Times New Roman" pitchFamily="18" charset="0"/>
              </a:rPr>
              <a:t>奖获得者</a:t>
            </a:r>
            <a:r>
              <a:rPr lang="en-US" altLang="zh-CN" sz="2400" dirty="0" err="1">
                <a:solidFill>
                  <a:srgbClr val="0000FF"/>
                </a:solidFill>
                <a:latin typeface="Times New Roman" pitchFamily="18" charset="0"/>
                <a:ea typeface="微软雅黑" pitchFamily="34" charset="-122"/>
                <a:cs typeface="Times New Roman" pitchFamily="18" charset="0"/>
              </a:rPr>
              <a:t>Cirac</a:t>
            </a:r>
            <a:r>
              <a:rPr lang="en-US" altLang="zh-CN" sz="2400" dirty="0">
                <a:solidFill>
                  <a:srgbClr val="0000FF"/>
                </a:solidFill>
                <a:latin typeface="Times New Roman" pitchFamily="18" charset="0"/>
                <a:ea typeface="微软雅黑" pitchFamily="34" charset="-122"/>
                <a:cs typeface="Times New Roman" pitchFamily="18" charset="0"/>
              </a:rPr>
              <a:t>, </a:t>
            </a:r>
            <a:r>
              <a:rPr lang="en-US" altLang="zh-CN" sz="2400" dirty="0" err="1">
                <a:solidFill>
                  <a:srgbClr val="0000FF"/>
                </a:solidFill>
                <a:latin typeface="Times New Roman" pitchFamily="18" charset="0"/>
                <a:ea typeface="微软雅黑" pitchFamily="34" charset="-122"/>
                <a:cs typeface="Times New Roman" pitchFamily="18" charset="0"/>
              </a:rPr>
              <a:t>Zoller</a:t>
            </a:r>
            <a:r>
              <a:rPr lang="zh-CN" altLang="en-US" sz="2400" dirty="0">
                <a:solidFill>
                  <a:srgbClr val="0000FF"/>
                </a:solidFill>
                <a:latin typeface="Times New Roman" pitchFamily="18" charset="0"/>
                <a:ea typeface="微软雅黑" pitchFamily="34" charset="-122"/>
                <a:cs typeface="Times New Roman" pitchFamily="18" charset="0"/>
              </a:rPr>
              <a:t>等人首次提出</a:t>
            </a:r>
          </a:p>
        </p:txBody>
      </p:sp>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Rectangle 6"/>
          <p:cNvSpPr txBox="1">
            <a:spLocks noChangeArrowheads="1"/>
          </p:cNvSpPr>
          <p:nvPr/>
        </p:nvSpPr>
        <p:spPr>
          <a:xfrm>
            <a:off x="2071688" y="65088"/>
            <a:ext cx="4900612" cy="792162"/>
          </a:xfrm>
          <a:prstGeom prst="rect">
            <a:avLst/>
          </a:prstGeom>
          <a:noFill/>
        </p:spPr>
        <p:txBody>
          <a:bodyPr/>
          <a:lstStyle/>
          <a:p>
            <a:pPr algn="ctr" eaLnBrk="1" hangingPunct="1">
              <a:defRPr/>
            </a:pPr>
            <a:r>
              <a:rPr lang="zh-CN" altLang="en-US" sz="3600" b="1" dirty="0">
                <a:latin typeface="微软雅黑" pitchFamily="34" charset="-122"/>
                <a:ea typeface="微软雅黑" pitchFamily="34" charset="-122"/>
                <a:cs typeface="+mj-cs"/>
              </a:rPr>
              <a:t>量子网络</a:t>
            </a:r>
          </a:p>
        </p:txBody>
      </p:sp>
      <p:sp>
        <p:nvSpPr>
          <p:cNvPr id="9" name="灯片编号占位符 2">
            <a:extLst>
              <a:ext uri="{FF2B5EF4-FFF2-40B4-BE49-F238E27FC236}">
                <a16:creationId xmlns:a16="http://schemas.microsoft.com/office/drawing/2014/main" id="{1D776542-7638-4ECD-B7FC-E257A0CB8D91}"/>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099893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38" y="1516063"/>
            <a:ext cx="8212137"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091394"/>
            <a:ext cx="6552728" cy="226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1125" y="4617516"/>
            <a:ext cx="1958975"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4581128"/>
            <a:ext cx="2914650"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3862" y="5482828"/>
            <a:ext cx="2573338"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文本框 11"/>
          <p:cNvSpPr txBox="1">
            <a:spLocks noChangeArrowheads="1"/>
          </p:cNvSpPr>
          <p:nvPr/>
        </p:nvSpPr>
        <p:spPr bwMode="auto">
          <a:xfrm>
            <a:off x="500063" y="908050"/>
            <a:ext cx="4503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dirty="0">
                <a:solidFill>
                  <a:srgbClr val="0C17F2"/>
                </a:solidFill>
                <a:latin typeface="微软雅黑" pitchFamily="34" charset="-122"/>
                <a:ea typeface="微软雅黑" pitchFamily="34" charset="-122"/>
              </a:rPr>
              <a:t>量子网络概念被广泛接受</a:t>
            </a:r>
          </a:p>
        </p:txBody>
      </p:sp>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6"/>
          <p:cNvSpPr txBox="1">
            <a:spLocks noChangeArrowheads="1"/>
          </p:cNvSpPr>
          <p:nvPr/>
        </p:nvSpPr>
        <p:spPr>
          <a:xfrm>
            <a:off x="2071688" y="65088"/>
            <a:ext cx="4900612" cy="792162"/>
          </a:xfrm>
          <a:prstGeom prst="rect">
            <a:avLst/>
          </a:prstGeom>
          <a:noFill/>
        </p:spPr>
        <p:txBody>
          <a:bodyPr/>
          <a:lstStyle/>
          <a:p>
            <a:pPr algn="ctr" eaLnBrk="1" hangingPunct="1">
              <a:defRPr/>
            </a:pPr>
            <a:r>
              <a:rPr lang="zh-CN" altLang="en-US" sz="3600" b="1">
                <a:latin typeface="微软雅黑" pitchFamily="34" charset="-122"/>
                <a:ea typeface="微软雅黑" pitchFamily="34" charset="-122"/>
                <a:cs typeface="+mj-cs"/>
              </a:rPr>
              <a:t>量子网络</a:t>
            </a:r>
            <a:endParaRPr lang="zh-CN" altLang="en-US" sz="3600" b="1" dirty="0">
              <a:latin typeface="微软雅黑" pitchFamily="34" charset="-122"/>
              <a:ea typeface="微软雅黑" pitchFamily="34" charset="-122"/>
              <a:cs typeface="+mj-cs"/>
            </a:endParaRPr>
          </a:p>
        </p:txBody>
      </p:sp>
      <p:sp>
        <p:nvSpPr>
          <p:cNvPr id="13" name="灯片编号占位符 2">
            <a:extLst>
              <a:ext uri="{FF2B5EF4-FFF2-40B4-BE49-F238E27FC236}">
                <a16:creationId xmlns:a16="http://schemas.microsoft.com/office/drawing/2014/main" id="{8A13DAB0-21FE-4F7B-A70A-65852FC3D9F7}"/>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35</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428245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885EB1B-CE4A-D271-9CF3-1B4EDF1B01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4530" y="2875260"/>
            <a:ext cx="6480720" cy="3597624"/>
          </a:xfrm>
          <a:prstGeom prst="rect">
            <a:avLst/>
          </a:prstGeom>
          <a:effectLst/>
        </p:spPr>
      </p:pic>
      <p:pic>
        <p:nvPicPr>
          <p:cNvPr id="6" name="图片 5">
            <a:extLst>
              <a:ext uri="{FF2B5EF4-FFF2-40B4-BE49-F238E27FC236}">
                <a16:creationId xmlns:a16="http://schemas.microsoft.com/office/drawing/2014/main" id="{85914B78-FCC6-F9D6-DA44-D112F0143037}"/>
              </a:ext>
            </a:extLst>
          </p:cNvPr>
          <p:cNvPicPr>
            <a:picLocks noChangeAspect="1"/>
          </p:cNvPicPr>
          <p:nvPr/>
        </p:nvPicPr>
        <p:blipFill>
          <a:blip r:embed="rId3"/>
          <a:stretch>
            <a:fillRect/>
          </a:stretch>
        </p:blipFill>
        <p:spPr>
          <a:xfrm>
            <a:off x="1331640" y="1386871"/>
            <a:ext cx="6921642" cy="1132441"/>
          </a:xfrm>
          <a:prstGeom prst="rect">
            <a:avLst/>
          </a:prstGeom>
        </p:spPr>
      </p:pic>
      <p:cxnSp>
        <p:nvCxnSpPr>
          <p:cNvPr id="7" name="直接连接符 6">
            <a:extLst>
              <a:ext uri="{FF2B5EF4-FFF2-40B4-BE49-F238E27FC236}">
                <a16:creationId xmlns:a16="http://schemas.microsoft.com/office/drawing/2014/main" id="{B983823F-EA6D-AA95-0A25-9EA367A01CBF}"/>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Rectangle 6">
            <a:extLst>
              <a:ext uri="{FF2B5EF4-FFF2-40B4-BE49-F238E27FC236}">
                <a16:creationId xmlns:a16="http://schemas.microsoft.com/office/drawing/2014/main" id="{A83BD7F8-5B7B-AF0E-AAE9-3DF8689C74F3}"/>
              </a:ext>
            </a:extLst>
          </p:cNvPr>
          <p:cNvSpPr txBox="1">
            <a:spLocks noChangeArrowheads="1"/>
          </p:cNvSpPr>
          <p:nvPr/>
        </p:nvSpPr>
        <p:spPr>
          <a:xfrm>
            <a:off x="2071688" y="65088"/>
            <a:ext cx="4900612" cy="792162"/>
          </a:xfrm>
          <a:prstGeom prst="rect">
            <a:avLst/>
          </a:prstGeom>
          <a:noFill/>
        </p:spPr>
        <p:txBody>
          <a:bodyPr/>
          <a:lstStyle/>
          <a:p>
            <a:pPr algn="ctr" eaLnBrk="1" hangingPunct="1">
              <a:defRPr/>
            </a:pPr>
            <a:r>
              <a:rPr lang="zh-CN" altLang="en-US" sz="3600" b="1">
                <a:latin typeface="微软雅黑" pitchFamily="34" charset="-122"/>
                <a:ea typeface="微软雅黑" pitchFamily="34" charset="-122"/>
                <a:cs typeface="+mj-cs"/>
              </a:rPr>
              <a:t>量子网络</a:t>
            </a:r>
            <a:endParaRPr lang="zh-CN" altLang="en-US" sz="3600" b="1" dirty="0">
              <a:latin typeface="微软雅黑" pitchFamily="34" charset="-122"/>
              <a:ea typeface="微软雅黑" pitchFamily="34" charset="-122"/>
              <a:cs typeface="+mj-cs"/>
            </a:endParaRPr>
          </a:p>
        </p:txBody>
      </p:sp>
      <p:sp>
        <p:nvSpPr>
          <p:cNvPr id="2" name="文本框 11">
            <a:extLst>
              <a:ext uri="{FF2B5EF4-FFF2-40B4-BE49-F238E27FC236}">
                <a16:creationId xmlns:a16="http://schemas.microsoft.com/office/drawing/2014/main" id="{C2AF4BF8-670A-A9E6-CC13-AD7367D16A82}"/>
              </a:ext>
            </a:extLst>
          </p:cNvPr>
          <p:cNvSpPr txBox="1">
            <a:spLocks noChangeArrowheads="1"/>
          </p:cNvSpPr>
          <p:nvPr/>
        </p:nvSpPr>
        <p:spPr bwMode="auto">
          <a:xfrm>
            <a:off x="500063" y="908050"/>
            <a:ext cx="4503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dirty="0">
                <a:solidFill>
                  <a:srgbClr val="0C17F2"/>
                </a:solidFill>
                <a:latin typeface="微软雅黑" pitchFamily="34" charset="-122"/>
                <a:ea typeface="微软雅黑" pitchFamily="34" charset="-122"/>
              </a:rPr>
              <a:t>典型的量子网络的构成</a:t>
            </a:r>
          </a:p>
        </p:txBody>
      </p:sp>
      <p:sp>
        <p:nvSpPr>
          <p:cNvPr id="9" name="灯片编号占位符 2">
            <a:extLst>
              <a:ext uri="{FF2B5EF4-FFF2-40B4-BE49-F238E27FC236}">
                <a16:creationId xmlns:a16="http://schemas.microsoft.com/office/drawing/2014/main" id="{8291D1B3-5124-4463-A014-CB5038CD715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36</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612745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8" descr="C:\Users\USER\Desktop\nature11023-f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7" y="1484784"/>
            <a:ext cx="3320708" cy="1153954"/>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2" descr="C:\Users\USER\Desktop\nphys3150-f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7" y="2708920"/>
            <a:ext cx="3488316" cy="1239918"/>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TextBox 12"/>
          <p:cNvSpPr txBox="1">
            <a:spLocks noChangeArrowheads="1"/>
          </p:cNvSpPr>
          <p:nvPr/>
        </p:nvSpPr>
        <p:spPr bwMode="auto">
          <a:xfrm>
            <a:off x="5613449" y="4572417"/>
            <a:ext cx="25589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fr-FR" altLang="zh-CN" sz="1600" dirty="0">
                <a:solidFill>
                  <a:srgbClr val="008000"/>
                </a:solidFill>
                <a:latin typeface="Times New Roman" panose="02020603050405020304" pitchFamily="18" charset="0"/>
                <a:cs typeface="Times New Roman" panose="02020603050405020304" pitchFamily="18" charset="0"/>
              </a:rPr>
              <a:t>Hanson group, </a:t>
            </a:r>
          </a:p>
          <a:p>
            <a:pPr algn="ctr"/>
            <a:r>
              <a:rPr lang="en-US" altLang="zh-CN" sz="1600" dirty="0">
                <a:solidFill>
                  <a:srgbClr val="008000"/>
                </a:solidFill>
                <a:latin typeface="Times New Roman" panose="02020603050405020304" pitchFamily="18" charset="0"/>
                <a:cs typeface="Times New Roman" panose="02020603050405020304" pitchFamily="18" charset="0"/>
              </a:rPr>
              <a:t>Science 372, 259 (2021)</a:t>
            </a:r>
            <a:endParaRPr lang="zh-CN" altLang="en-US" sz="1600" dirty="0">
              <a:solidFill>
                <a:srgbClr val="008000"/>
              </a:solidFill>
              <a:latin typeface="Times New Roman" panose="02020603050405020304" pitchFamily="18" charset="0"/>
              <a:cs typeface="Times New Roman" panose="02020603050405020304" pitchFamily="18" charset="0"/>
            </a:endParaRPr>
          </a:p>
        </p:txBody>
      </p:sp>
      <p:cxnSp>
        <p:nvCxnSpPr>
          <p:cNvPr id="14" name="直接连接符 13"/>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 name="Rectangle 6"/>
          <p:cNvSpPr txBox="1">
            <a:spLocks noChangeArrowheads="1"/>
          </p:cNvSpPr>
          <p:nvPr/>
        </p:nvSpPr>
        <p:spPr>
          <a:xfrm>
            <a:off x="2071688" y="65088"/>
            <a:ext cx="4900612" cy="792162"/>
          </a:xfrm>
          <a:prstGeom prst="rect">
            <a:avLst/>
          </a:prstGeom>
          <a:noFill/>
        </p:spPr>
        <p:txBody>
          <a:bodyPr/>
          <a:lstStyle/>
          <a:p>
            <a:pPr algn="ctr" eaLnBrk="1" hangingPunct="1">
              <a:defRPr/>
            </a:pPr>
            <a:r>
              <a:rPr lang="zh-CN" altLang="en-US" sz="3600" b="1">
                <a:latin typeface="微软雅黑" pitchFamily="34" charset="-122"/>
                <a:ea typeface="微软雅黑" pitchFamily="34" charset="-122"/>
                <a:cs typeface="+mj-cs"/>
              </a:rPr>
              <a:t>量子网络</a:t>
            </a:r>
            <a:endParaRPr lang="zh-CN" altLang="en-US" sz="3600" b="1" dirty="0">
              <a:latin typeface="微软雅黑" pitchFamily="34" charset="-122"/>
              <a:ea typeface="微软雅黑" pitchFamily="34" charset="-122"/>
              <a:cs typeface="+mj-cs"/>
            </a:endParaRPr>
          </a:p>
        </p:txBody>
      </p:sp>
      <p:sp>
        <p:nvSpPr>
          <p:cNvPr id="58376" name="文本框 15"/>
          <p:cNvSpPr txBox="1">
            <a:spLocks noChangeArrowheads="1"/>
          </p:cNvSpPr>
          <p:nvPr/>
        </p:nvSpPr>
        <p:spPr bwMode="auto">
          <a:xfrm>
            <a:off x="428596" y="759781"/>
            <a:ext cx="4493538" cy="662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50000"/>
              </a:lnSpc>
            </a:pPr>
            <a:r>
              <a:rPr lang="zh-CN" altLang="en-US" sz="2800" dirty="0">
                <a:latin typeface="微软雅黑" pitchFamily="34" charset="-122"/>
                <a:ea typeface="微软雅黑" pitchFamily="34" charset="-122"/>
              </a:rPr>
              <a:t>量子网络一些标志性进展：</a:t>
            </a:r>
            <a:endParaRPr lang="en-US" altLang="zh-CN" sz="2800" dirty="0">
              <a:solidFill>
                <a:srgbClr val="0000FF"/>
              </a:solidFill>
              <a:latin typeface="微软雅黑" pitchFamily="34" charset="-122"/>
              <a:ea typeface="微软雅黑" pitchFamily="34" charset="-122"/>
            </a:endParaRPr>
          </a:p>
        </p:txBody>
      </p:sp>
      <p:sp>
        <p:nvSpPr>
          <p:cNvPr id="58377" name="文本框 1"/>
          <p:cNvSpPr txBox="1">
            <a:spLocks noChangeArrowheads="1"/>
          </p:cNvSpPr>
          <p:nvPr/>
        </p:nvSpPr>
        <p:spPr bwMode="auto">
          <a:xfrm>
            <a:off x="6471185" y="1537564"/>
            <a:ext cx="1335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dirty="0">
                <a:latin typeface="微软雅黑" pitchFamily="34" charset="-122"/>
                <a:ea typeface="微软雅黑" pitchFamily="34" charset="-122"/>
              </a:rPr>
              <a:t>单原子</a:t>
            </a:r>
          </a:p>
        </p:txBody>
      </p:sp>
      <p:sp>
        <p:nvSpPr>
          <p:cNvPr id="58378" name="文本框 2"/>
          <p:cNvSpPr txBox="1">
            <a:spLocks noChangeArrowheads="1"/>
          </p:cNvSpPr>
          <p:nvPr/>
        </p:nvSpPr>
        <p:spPr bwMode="auto">
          <a:xfrm>
            <a:off x="6904954" y="2773383"/>
            <a:ext cx="1079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dirty="0">
                <a:latin typeface="微软雅黑" pitchFamily="34" charset="-122"/>
                <a:ea typeface="微软雅黑" pitchFamily="34" charset="-122"/>
              </a:rPr>
              <a:t>离子阱</a:t>
            </a:r>
          </a:p>
        </p:txBody>
      </p:sp>
      <p:sp>
        <p:nvSpPr>
          <p:cNvPr id="58379" name="文本框 1"/>
          <p:cNvSpPr txBox="1">
            <a:spLocks noChangeArrowheads="1"/>
          </p:cNvSpPr>
          <p:nvPr/>
        </p:nvSpPr>
        <p:spPr bwMode="auto">
          <a:xfrm>
            <a:off x="265742" y="2721982"/>
            <a:ext cx="20844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en-US" altLang="zh-CN" sz="1600" dirty="0">
                <a:latin typeface="微软雅黑" pitchFamily="34" charset="-122"/>
                <a:ea typeface="微软雅黑" pitchFamily="34" charset="-122"/>
              </a:rPr>
              <a:t>Atom 1 </a:t>
            </a:r>
            <a:r>
              <a:rPr lang="zh-CN" altLang="en-US" sz="1600" dirty="0">
                <a:latin typeface="微软雅黑" pitchFamily="34" charset="-122"/>
                <a:ea typeface="微软雅黑" pitchFamily="34" charset="-122"/>
              </a:rPr>
              <a:t>操作比特</a:t>
            </a:r>
            <a:endParaRPr lang="en-US"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Atom 2&amp;3 </a:t>
            </a:r>
            <a:r>
              <a:rPr lang="zh-CN" altLang="en-US" sz="1600" dirty="0">
                <a:latin typeface="微软雅黑" pitchFamily="34" charset="-122"/>
                <a:ea typeface="微软雅黑" pitchFamily="34" charset="-122"/>
              </a:rPr>
              <a:t>通信比特</a:t>
            </a:r>
          </a:p>
        </p:txBody>
      </p:sp>
      <p:sp>
        <p:nvSpPr>
          <p:cNvPr id="58380" name="矩形 11"/>
          <p:cNvSpPr>
            <a:spLocks noChangeArrowheads="1"/>
          </p:cNvSpPr>
          <p:nvPr/>
        </p:nvSpPr>
        <p:spPr bwMode="auto">
          <a:xfrm>
            <a:off x="266933" y="3334923"/>
            <a:ext cx="25751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itchFamily="2" charset="2"/>
              <a:buChar char="l"/>
            </a:pPr>
            <a:r>
              <a:rPr lang="zh-CN" altLang="en-US" sz="1600" dirty="0">
                <a:latin typeface="微软雅黑" pitchFamily="34" charset="-122"/>
                <a:ea typeface="微软雅黑" pitchFamily="34" charset="-122"/>
                <a:cs typeface="Times New Roman" pitchFamily="18" charset="0"/>
              </a:rPr>
              <a:t>距离：</a:t>
            </a:r>
            <a:r>
              <a:rPr lang="en-US" altLang="zh-CN" sz="1600" dirty="0">
                <a:solidFill>
                  <a:srgbClr val="00B0F0"/>
                </a:solidFill>
                <a:latin typeface="微软雅黑" pitchFamily="34" charset="-122"/>
                <a:ea typeface="微软雅黑" pitchFamily="34" charset="-122"/>
                <a:cs typeface="Times New Roman" pitchFamily="18" charset="0"/>
              </a:rPr>
              <a:t>1m</a:t>
            </a:r>
          </a:p>
          <a:p>
            <a:pPr marL="285750" indent="-285750">
              <a:buFont typeface="Wingdings" pitchFamily="2" charset="2"/>
              <a:buChar char="l"/>
            </a:pPr>
            <a:r>
              <a:rPr lang="zh-CN" altLang="en-US" sz="1600" dirty="0">
                <a:latin typeface="微软雅黑" pitchFamily="34" charset="-122"/>
                <a:ea typeface="微软雅黑" pitchFamily="34" charset="-122"/>
                <a:cs typeface="Times New Roman" pitchFamily="18" charset="0"/>
              </a:rPr>
              <a:t>纠缠产生率：</a:t>
            </a:r>
            <a:r>
              <a:rPr lang="en-US" altLang="zh-CN" sz="1600" dirty="0">
                <a:solidFill>
                  <a:srgbClr val="C00000"/>
                </a:solidFill>
                <a:latin typeface="微软雅黑" pitchFamily="34" charset="-122"/>
                <a:ea typeface="微软雅黑" pitchFamily="34" charset="-122"/>
                <a:cs typeface="Times New Roman" pitchFamily="18" charset="0"/>
              </a:rPr>
              <a:t>4.5/s</a:t>
            </a:r>
          </a:p>
        </p:txBody>
      </p:sp>
      <p:pic>
        <p:nvPicPr>
          <p:cNvPr id="3" name="图片 2"/>
          <p:cNvPicPr>
            <a:picLocks noChangeAspect="1"/>
          </p:cNvPicPr>
          <p:nvPr/>
        </p:nvPicPr>
        <p:blipFill>
          <a:blip r:embed="rId4"/>
          <a:stretch>
            <a:fillRect/>
          </a:stretch>
        </p:blipFill>
        <p:spPr>
          <a:xfrm>
            <a:off x="2885504" y="4029320"/>
            <a:ext cx="1687926" cy="1559920"/>
          </a:xfrm>
          <a:prstGeom prst="rect">
            <a:avLst/>
          </a:prstGeom>
          <a:effectLst>
            <a:outerShdw blurRad="63500" sx="102000" sy="102000" algn="ctr" rotWithShape="0">
              <a:prstClr val="black">
                <a:alpha val="40000"/>
              </a:prstClr>
            </a:outerShdw>
          </a:effectLst>
        </p:spPr>
      </p:pic>
      <p:sp>
        <p:nvSpPr>
          <p:cNvPr id="16" name="文本框 2"/>
          <p:cNvSpPr txBox="1">
            <a:spLocks noChangeArrowheads="1"/>
          </p:cNvSpPr>
          <p:nvPr/>
        </p:nvSpPr>
        <p:spPr bwMode="auto">
          <a:xfrm>
            <a:off x="6007595" y="4249375"/>
            <a:ext cx="17431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dirty="0">
                <a:latin typeface="微软雅黑" pitchFamily="34" charset="-122"/>
                <a:ea typeface="微软雅黑" pitchFamily="34" charset="-122"/>
              </a:rPr>
              <a:t>金刚石</a:t>
            </a:r>
            <a:r>
              <a:rPr lang="en-US" altLang="zh-CN" dirty="0">
                <a:latin typeface="微软雅黑" pitchFamily="34" charset="-122"/>
                <a:ea typeface="微软雅黑" pitchFamily="34" charset="-122"/>
              </a:rPr>
              <a:t>NV</a:t>
            </a:r>
            <a:r>
              <a:rPr lang="zh-CN" altLang="en-US" dirty="0">
                <a:latin typeface="微软雅黑" pitchFamily="34" charset="-122"/>
                <a:ea typeface="微软雅黑" pitchFamily="34" charset="-122"/>
              </a:rPr>
              <a:t>色心</a:t>
            </a:r>
          </a:p>
        </p:txBody>
      </p:sp>
      <p:sp>
        <p:nvSpPr>
          <p:cNvPr id="2" name="TextBox 1"/>
          <p:cNvSpPr txBox="1"/>
          <p:nvPr/>
        </p:nvSpPr>
        <p:spPr>
          <a:xfrm>
            <a:off x="323528" y="4615883"/>
            <a:ext cx="3011793" cy="338554"/>
          </a:xfrm>
          <a:prstGeom prst="rect">
            <a:avLst/>
          </a:prstGeom>
          <a:noFill/>
        </p:spPr>
        <p:txBody>
          <a:bodyPr wrap="square" rtlCol="0">
            <a:spAutoFit/>
          </a:bodyPr>
          <a:lstStyle/>
          <a:p>
            <a:r>
              <a:rPr lang="zh-CN" altLang="en-US" sz="1600" dirty="0">
                <a:latin typeface="微软雅黑" pitchFamily="34" charset="-122"/>
                <a:ea typeface="微软雅黑" pitchFamily="34" charset="-122"/>
              </a:rPr>
              <a:t>三节点网络，相距</a:t>
            </a:r>
            <a:r>
              <a:rPr lang="en-US" altLang="zh-CN" sz="1600" dirty="0">
                <a:latin typeface="微软雅黑" pitchFamily="34" charset="-122"/>
                <a:ea typeface="微软雅黑" pitchFamily="34" charset="-122"/>
              </a:rPr>
              <a:t>7m, 2m</a:t>
            </a:r>
            <a:endParaRPr lang="zh-CN" altLang="en-US" sz="1600" dirty="0">
              <a:latin typeface="微软雅黑" pitchFamily="34" charset="-122"/>
              <a:ea typeface="微软雅黑" pitchFamily="34" charset="-122"/>
            </a:endParaRPr>
          </a:p>
        </p:txBody>
      </p:sp>
      <p:sp>
        <p:nvSpPr>
          <p:cNvPr id="4" name="TextBox 3"/>
          <p:cNvSpPr txBox="1"/>
          <p:nvPr/>
        </p:nvSpPr>
        <p:spPr>
          <a:xfrm>
            <a:off x="1254069" y="1889514"/>
            <a:ext cx="1080120" cy="338554"/>
          </a:xfrm>
          <a:prstGeom prst="rect">
            <a:avLst/>
          </a:prstGeom>
          <a:noFill/>
        </p:spPr>
        <p:txBody>
          <a:bodyPr wrap="square" rtlCol="0">
            <a:spAutoFit/>
          </a:bodyPr>
          <a:lstStyle/>
          <a:p>
            <a:r>
              <a:rPr lang="zh-CN" altLang="en-US" sz="1600" dirty="0">
                <a:latin typeface="微软雅黑" pitchFamily="34" charset="-122"/>
                <a:ea typeface="微软雅黑" pitchFamily="34" charset="-122"/>
              </a:rPr>
              <a:t>相距</a:t>
            </a:r>
            <a:r>
              <a:rPr lang="en-US" altLang="zh-CN" sz="1600" dirty="0">
                <a:latin typeface="微软雅黑" pitchFamily="34" charset="-122"/>
                <a:ea typeface="微软雅黑" pitchFamily="34" charset="-122"/>
              </a:rPr>
              <a:t>21</a:t>
            </a:r>
            <a:r>
              <a:rPr lang="zh-CN" altLang="en-US" sz="1600" dirty="0">
                <a:latin typeface="微软雅黑" pitchFamily="34" charset="-122"/>
                <a:ea typeface="微软雅黑" pitchFamily="34" charset="-122"/>
              </a:rPr>
              <a:t>米</a:t>
            </a:r>
          </a:p>
        </p:txBody>
      </p:sp>
      <p:sp>
        <p:nvSpPr>
          <p:cNvPr id="17" name="TextBox 12"/>
          <p:cNvSpPr txBox="1">
            <a:spLocks noChangeArrowheads="1"/>
          </p:cNvSpPr>
          <p:nvPr/>
        </p:nvSpPr>
        <p:spPr bwMode="auto">
          <a:xfrm>
            <a:off x="6034945" y="1850360"/>
            <a:ext cx="23576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en-US" altLang="zh-CN" sz="1600" dirty="0" err="1">
                <a:solidFill>
                  <a:srgbClr val="008000"/>
                </a:solidFill>
                <a:latin typeface="Times New Roman" panose="02020603050405020304" pitchFamily="18" charset="0"/>
                <a:cs typeface="Times New Roman" panose="02020603050405020304" pitchFamily="18" charset="0"/>
              </a:rPr>
              <a:t>Rempe</a:t>
            </a:r>
            <a:r>
              <a:rPr lang="en-US" altLang="zh-CN" sz="1600" dirty="0">
                <a:solidFill>
                  <a:srgbClr val="008000"/>
                </a:solidFill>
                <a:latin typeface="Times New Roman" panose="02020603050405020304" pitchFamily="18" charset="0"/>
                <a:cs typeface="Times New Roman" panose="02020603050405020304" pitchFamily="18" charset="0"/>
              </a:rPr>
              <a:t> group, </a:t>
            </a:r>
          </a:p>
          <a:p>
            <a:pPr algn="ctr"/>
            <a:r>
              <a:rPr lang="en-US" altLang="zh-CN" sz="1600" dirty="0">
                <a:solidFill>
                  <a:srgbClr val="008000"/>
                </a:solidFill>
                <a:latin typeface="Times New Roman" panose="02020603050405020304" pitchFamily="18" charset="0"/>
                <a:cs typeface="Times New Roman" panose="02020603050405020304" pitchFamily="18" charset="0"/>
              </a:rPr>
              <a:t>Nature 484, 195 (2012)</a:t>
            </a:r>
            <a:endParaRPr lang="zh-CN" altLang="en-US" sz="1600" dirty="0">
              <a:solidFill>
                <a:srgbClr val="008000"/>
              </a:solidFill>
              <a:latin typeface="Times New Roman" panose="02020603050405020304" pitchFamily="18" charset="0"/>
              <a:cs typeface="Times New Roman" panose="02020603050405020304" pitchFamily="18" charset="0"/>
            </a:endParaRPr>
          </a:p>
        </p:txBody>
      </p:sp>
      <p:sp>
        <p:nvSpPr>
          <p:cNvPr id="18" name="TextBox 12"/>
          <p:cNvSpPr txBox="1">
            <a:spLocks noChangeArrowheads="1"/>
          </p:cNvSpPr>
          <p:nvPr/>
        </p:nvSpPr>
        <p:spPr bwMode="auto">
          <a:xfrm>
            <a:off x="6059464" y="3121588"/>
            <a:ext cx="24533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fr-FR" altLang="zh-CN" sz="1600" dirty="0">
                <a:solidFill>
                  <a:srgbClr val="008000"/>
                </a:solidFill>
                <a:latin typeface="Times New Roman" panose="02020603050405020304" pitchFamily="18" charset="0"/>
                <a:cs typeface="Times New Roman" panose="02020603050405020304" pitchFamily="18" charset="0"/>
              </a:rPr>
              <a:t>Monroe group, </a:t>
            </a:r>
          </a:p>
          <a:p>
            <a:pPr algn="ctr"/>
            <a:r>
              <a:rPr lang="fr-FR" altLang="zh-CN" sz="1600" dirty="0">
                <a:solidFill>
                  <a:srgbClr val="008000"/>
                </a:solidFill>
                <a:latin typeface="Times New Roman" panose="02020603050405020304" pitchFamily="18" charset="0"/>
                <a:cs typeface="Times New Roman" panose="02020603050405020304" pitchFamily="18" charset="0"/>
              </a:rPr>
              <a:t>Nature Phys</a:t>
            </a:r>
            <a:r>
              <a:rPr lang="en-US" altLang="zh-CN" sz="1600" dirty="0">
                <a:solidFill>
                  <a:srgbClr val="008000"/>
                </a:solidFill>
                <a:latin typeface="Times New Roman" panose="02020603050405020304" pitchFamily="18" charset="0"/>
                <a:cs typeface="Times New Roman" panose="02020603050405020304" pitchFamily="18" charset="0"/>
              </a:rPr>
              <a:t>.</a:t>
            </a:r>
            <a:r>
              <a:rPr lang="fr-FR" altLang="zh-CN" sz="1600" dirty="0">
                <a:solidFill>
                  <a:srgbClr val="008000"/>
                </a:solidFill>
                <a:latin typeface="Times New Roman" panose="02020603050405020304" pitchFamily="18" charset="0"/>
                <a:cs typeface="Times New Roman" panose="02020603050405020304" pitchFamily="18" charset="0"/>
              </a:rPr>
              <a:t> 11, 37 (2015)</a:t>
            </a:r>
          </a:p>
        </p:txBody>
      </p:sp>
      <p:pic>
        <p:nvPicPr>
          <p:cNvPr id="5" name="图片 4">
            <a:extLst>
              <a:ext uri="{FF2B5EF4-FFF2-40B4-BE49-F238E27FC236}">
                <a16:creationId xmlns:a16="http://schemas.microsoft.com/office/drawing/2014/main" id="{1FFD1957-1726-4103-8A14-558AA16CE12E}"/>
              </a:ext>
            </a:extLst>
          </p:cNvPr>
          <p:cNvPicPr>
            <a:picLocks noChangeAspect="1"/>
          </p:cNvPicPr>
          <p:nvPr/>
        </p:nvPicPr>
        <p:blipFill>
          <a:blip r:embed="rId5"/>
          <a:stretch>
            <a:fillRect/>
          </a:stretch>
        </p:blipFill>
        <p:spPr>
          <a:xfrm>
            <a:off x="4629197" y="5244409"/>
            <a:ext cx="2133600" cy="1559920"/>
          </a:xfrm>
          <a:prstGeom prst="rect">
            <a:avLst/>
          </a:prstGeom>
          <a:effectLst>
            <a:outerShdw blurRad="63500" sx="102000" sy="102000" algn="ctr" rotWithShape="0">
              <a:prstClr val="black">
                <a:alpha val="40000"/>
              </a:prstClr>
            </a:outerShdw>
          </a:effectLst>
        </p:spPr>
      </p:pic>
      <p:sp>
        <p:nvSpPr>
          <p:cNvPr id="20" name="TextBox 1">
            <a:extLst>
              <a:ext uri="{FF2B5EF4-FFF2-40B4-BE49-F238E27FC236}">
                <a16:creationId xmlns:a16="http://schemas.microsoft.com/office/drawing/2014/main" id="{0CAB7593-73B7-4008-8DFA-BE9094F2C472}"/>
              </a:ext>
            </a:extLst>
          </p:cNvPr>
          <p:cNvSpPr txBox="1"/>
          <p:nvPr/>
        </p:nvSpPr>
        <p:spPr>
          <a:xfrm>
            <a:off x="859632" y="5987371"/>
            <a:ext cx="3011793" cy="338554"/>
          </a:xfrm>
          <a:prstGeom prst="rect">
            <a:avLst/>
          </a:prstGeom>
          <a:noFill/>
        </p:spPr>
        <p:txBody>
          <a:bodyPr wrap="square" rtlCol="0">
            <a:spAutoFit/>
          </a:bodyPr>
          <a:lstStyle/>
          <a:p>
            <a:r>
              <a:rPr lang="zh-CN" altLang="en-US" sz="1600" dirty="0">
                <a:latin typeface="微软雅黑" pitchFamily="34" charset="-122"/>
                <a:ea typeface="微软雅黑" pitchFamily="34" charset="-122"/>
              </a:rPr>
              <a:t>三节点网络，相距</a:t>
            </a:r>
            <a:r>
              <a:rPr lang="en-US" altLang="zh-CN" sz="1600" dirty="0">
                <a:latin typeface="微软雅黑" pitchFamily="34" charset="-122"/>
                <a:ea typeface="微软雅黑" pitchFamily="34" charset="-122"/>
              </a:rPr>
              <a:t>~12.5km</a:t>
            </a:r>
            <a:endParaRPr lang="zh-CN" altLang="en-US" sz="1600" dirty="0">
              <a:latin typeface="微软雅黑" pitchFamily="34" charset="-122"/>
              <a:ea typeface="微软雅黑" pitchFamily="34" charset="-122"/>
            </a:endParaRPr>
          </a:p>
        </p:txBody>
      </p:sp>
      <p:sp>
        <p:nvSpPr>
          <p:cNvPr id="6" name="文本框 5">
            <a:extLst>
              <a:ext uri="{FF2B5EF4-FFF2-40B4-BE49-F238E27FC236}">
                <a16:creationId xmlns:a16="http://schemas.microsoft.com/office/drawing/2014/main" id="{4FA4C407-2CAA-48E9-A21F-EB3422EBD2B1}"/>
              </a:ext>
            </a:extLst>
          </p:cNvPr>
          <p:cNvSpPr txBox="1"/>
          <p:nvPr/>
        </p:nvSpPr>
        <p:spPr>
          <a:xfrm>
            <a:off x="7278760" y="5643245"/>
            <a:ext cx="886618" cy="369332"/>
          </a:xfrm>
          <a:prstGeom prst="rect">
            <a:avLst/>
          </a:prstGeom>
          <a:noFill/>
        </p:spPr>
        <p:txBody>
          <a:bodyPr wrap="square" rtlCol="0">
            <a:spAutoFit/>
          </a:bodyPr>
          <a:lstStyle/>
          <a:p>
            <a:r>
              <a:rPr lang="zh-CN" altLang="en-US" dirty="0">
                <a:latin typeface="微软雅黑" pitchFamily="34" charset="-122"/>
                <a:ea typeface="微软雅黑" pitchFamily="34" charset="-122"/>
              </a:rPr>
              <a:t>冷原子</a:t>
            </a:r>
          </a:p>
        </p:txBody>
      </p:sp>
      <p:sp>
        <p:nvSpPr>
          <p:cNvPr id="7" name="矩形 6">
            <a:extLst>
              <a:ext uri="{FF2B5EF4-FFF2-40B4-BE49-F238E27FC236}">
                <a16:creationId xmlns:a16="http://schemas.microsoft.com/office/drawing/2014/main" id="{62AF491A-FDDA-4EDB-97F3-26BAC0FF062B}"/>
              </a:ext>
            </a:extLst>
          </p:cNvPr>
          <p:cNvSpPr/>
          <p:nvPr/>
        </p:nvSpPr>
        <p:spPr>
          <a:xfrm>
            <a:off x="6728105" y="6012577"/>
            <a:ext cx="2164375" cy="584775"/>
          </a:xfrm>
          <a:prstGeom prst="rect">
            <a:avLst/>
          </a:prstGeom>
        </p:spPr>
        <p:txBody>
          <a:bodyPr wrap="none">
            <a:spAutoFit/>
          </a:bodyPr>
          <a:lstStyle/>
          <a:p>
            <a:pPr algn="ctr"/>
            <a:r>
              <a:rPr lang="en-US" altLang="zh-CN" sz="1600" dirty="0" err="1">
                <a:solidFill>
                  <a:srgbClr val="008000"/>
                </a:solidFill>
                <a:latin typeface="Times New Roman" panose="02020603050405020304" pitchFamily="18" charset="0"/>
                <a:cs typeface="Times New Roman" panose="02020603050405020304" pitchFamily="18" charset="0"/>
              </a:rPr>
              <a:t>Pan&amp;Bao</a:t>
            </a:r>
            <a:r>
              <a:rPr lang="fr-FR" altLang="zh-CN" sz="1600" dirty="0">
                <a:solidFill>
                  <a:srgbClr val="008000"/>
                </a:solidFill>
                <a:latin typeface="Times New Roman" panose="02020603050405020304" pitchFamily="18" charset="0"/>
                <a:cs typeface="Times New Roman" panose="02020603050405020304" pitchFamily="18" charset="0"/>
              </a:rPr>
              <a:t> group,</a:t>
            </a:r>
          </a:p>
          <a:p>
            <a:pPr algn="ctr"/>
            <a:r>
              <a:rPr lang="fr-FR" altLang="zh-CN" sz="1600" dirty="0">
                <a:solidFill>
                  <a:srgbClr val="008000"/>
                </a:solidFill>
                <a:latin typeface="Times New Roman" panose="02020603050405020304" pitchFamily="18" charset="0"/>
                <a:cs typeface="Times New Roman" panose="02020603050405020304" pitchFamily="18" charset="0"/>
              </a:rPr>
              <a:t>Nature 629, 579 (2024) </a:t>
            </a:r>
          </a:p>
        </p:txBody>
      </p:sp>
      <p:sp>
        <p:nvSpPr>
          <p:cNvPr id="23" name="灯片编号占位符 2">
            <a:extLst>
              <a:ext uri="{FF2B5EF4-FFF2-40B4-BE49-F238E27FC236}">
                <a16:creationId xmlns:a16="http://schemas.microsoft.com/office/drawing/2014/main" id="{DB5A8D62-417D-4D5F-B515-94C99BA6BD26}"/>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37</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7449778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 name="Rectangle 6"/>
          <p:cNvSpPr txBox="1">
            <a:spLocks noChangeArrowheads="1"/>
          </p:cNvSpPr>
          <p:nvPr/>
        </p:nvSpPr>
        <p:spPr>
          <a:xfrm>
            <a:off x="2071688" y="65088"/>
            <a:ext cx="4900612" cy="792162"/>
          </a:xfrm>
          <a:prstGeom prst="rect">
            <a:avLst/>
          </a:prstGeom>
          <a:noFill/>
        </p:spPr>
        <p:txBody>
          <a:bodyPr/>
          <a:lstStyle/>
          <a:p>
            <a:pPr algn="ctr" eaLnBrk="1" hangingPunct="1">
              <a:defRPr/>
            </a:pPr>
            <a:r>
              <a:rPr lang="zh-CN" altLang="en-US" sz="3600" b="1">
                <a:latin typeface="微软雅黑" pitchFamily="34" charset="-122"/>
                <a:ea typeface="微软雅黑" pitchFamily="34" charset="-122"/>
                <a:cs typeface="+mj-cs"/>
              </a:rPr>
              <a:t>量子网络</a:t>
            </a:r>
            <a:endParaRPr lang="zh-CN" altLang="en-US" sz="3600" b="1" dirty="0">
              <a:latin typeface="微软雅黑" pitchFamily="34" charset="-122"/>
              <a:ea typeface="微软雅黑" pitchFamily="34" charset="-122"/>
              <a:cs typeface="+mj-cs"/>
            </a:endParaRPr>
          </a:p>
        </p:txBody>
      </p:sp>
      <p:sp>
        <p:nvSpPr>
          <p:cNvPr id="58376" name="文本框 15"/>
          <p:cNvSpPr txBox="1">
            <a:spLocks noChangeArrowheads="1"/>
          </p:cNvSpPr>
          <p:nvPr/>
        </p:nvSpPr>
        <p:spPr bwMode="auto">
          <a:xfrm>
            <a:off x="428596" y="759781"/>
            <a:ext cx="5211683" cy="662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50000"/>
              </a:lnSpc>
            </a:pPr>
            <a:r>
              <a:rPr lang="zh-CN" altLang="en-US" sz="2800" dirty="0">
                <a:latin typeface="微软雅黑" pitchFamily="34" charset="-122"/>
                <a:ea typeface="微软雅黑" pitchFamily="34" charset="-122"/>
              </a:rPr>
              <a:t>量子网络一些标志性应用演示：</a:t>
            </a:r>
            <a:endParaRPr lang="en-US" altLang="zh-CN" sz="2800" dirty="0">
              <a:solidFill>
                <a:srgbClr val="0000FF"/>
              </a:solidFill>
              <a:latin typeface="微软雅黑" pitchFamily="34" charset="-122"/>
              <a:ea typeface="微软雅黑" pitchFamily="34" charset="-122"/>
            </a:endParaRPr>
          </a:p>
        </p:txBody>
      </p:sp>
      <p:pic>
        <p:nvPicPr>
          <p:cNvPr id="9" name="图片 8">
            <a:extLst>
              <a:ext uri="{FF2B5EF4-FFF2-40B4-BE49-F238E27FC236}">
                <a16:creationId xmlns:a16="http://schemas.microsoft.com/office/drawing/2014/main" id="{D6420DA3-6567-504A-A247-4123A78E4214}"/>
              </a:ext>
            </a:extLst>
          </p:cNvPr>
          <p:cNvPicPr>
            <a:picLocks noChangeAspect="1"/>
          </p:cNvPicPr>
          <p:nvPr/>
        </p:nvPicPr>
        <p:blipFill>
          <a:blip r:embed="rId2"/>
          <a:stretch>
            <a:fillRect/>
          </a:stretch>
        </p:blipFill>
        <p:spPr>
          <a:xfrm>
            <a:off x="4139952" y="1407435"/>
            <a:ext cx="2304256" cy="1728976"/>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CB8D8CC8-EB52-D6D6-A248-D460851EA10F}"/>
              </a:ext>
            </a:extLst>
          </p:cNvPr>
          <p:cNvSpPr txBox="1"/>
          <p:nvPr/>
        </p:nvSpPr>
        <p:spPr>
          <a:xfrm>
            <a:off x="539552" y="1988840"/>
            <a:ext cx="3600400" cy="723275"/>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离子阱系统 分布式量子计算</a:t>
            </a:r>
            <a:endParaRPr lang="en-US" altLang="zh-CN" sz="2000" dirty="0">
              <a:latin typeface="微软雅黑" panose="020B0503020204020204" pitchFamily="34" charset="-122"/>
              <a:ea typeface="微软雅黑" panose="020B0503020204020204" pitchFamily="34" charset="-122"/>
            </a:endParaRPr>
          </a:p>
          <a:p>
            <a:pPr>
              <a:spcBef>
                <a:spcPts val="600"/>
              </a:spcBef>
            </a:pPr>
            <a:r>
              <a:rPr lang="en-US" altLang="zh-CN" sz="1600" dirty="0">
                <a:solidFill>
                  <a:srgbClr val="008000"/>
                </a:solidFill>
                <a:latin typeface="Times New Roman" panose="02020603050405020304" pitchFamily="18" charset="0"/>
                <a:cs typeface="Times New Roman" panose="02020603050405020304" pitchFamily="18" charset="0"/>
              </a:rPr>
              <a:t>Lucas group, Nature 638, 384 (2025)</a:t>
            </a:r>
            <a:endParaRPr lang="zh-CN" altLang="en-US" sz="1600" dirty="0">
              <a:solidFill>
                <a:srgbClr val="008000"/>
              </a:solidFill>
              <a:latin typeface="Times New Roman" panose="02020603050405020304" pitchFamily="18" charset="0"/>
              <a:cs typeface="Times New Roman" panose="02020603050405020304" pitchFamily="18" charset="0"/>
            </a:endParaRPr>
          </a:p>
        </p:txBody>
      </p:sp>
      <p:pic>
        <p:nvPicPr>
          <p:cNvPr id="12" name="图片 11">
            <a:extLst>
              <a:ext uri="{FF2B5EF4-FFF2-40B4-BE49-F238E27FC236}">
                <a16:creationId xmlns:a16="http://schemas.microsoft.com/office/drawing/2014/main" id="{9F9EFCE0-B628-1501-5C24-172B4396F785}"/>
              </a:ext>
            </a:extLst>
          </p:cNvPr>
          <p:cNvPicPr>
            <a:picLocks noChangeAspect="1"/>
          </p:cNvPicPr>
          <p:nvPr/>
        </p:nvPicPr>
        <p:blipFill>
          <a:blip r:embed="rId3"/>
          <a:stretch>
            <a:fillRect/>
          </a:stretch>
        </p:blipFill>
        <p:spPr>
          <a:xfrm>
            <a:off x="5220072" y="3199384"/>
            <a:ext cx="2664296" cy="1623695"/>
          </a:xfrm>
          <a:prstGeom prst="rect">
            <a:avLst/>
          </a:prstGeom>
          <a:effectLst>
            <a:outerShdw blurRad="63500" sx="102000" sy="102000" algn="ctr" rotWithShape="0">
              <a:prstClr val="black">
                <a:alpha val="40000"/>
              </a:prstClr>
            </a:outerShdw>
          </a:effectLst>
        </p:spPr>
      </p:pic>
      <p:sp>
        <p:nvSpPr>
          <p:cNvPr id="13" name="文本框 12">
            <a:extLst>
              <a:ext uri="{FF2B5EF4-FFF2-40B4-BE49-F238E27FC236}">
                <a16:creationId xmlns:a16="http://schemas.microsoft.com/office/drawing/2014/main" id="{E911A4D3-2213-6B68-759A-B4F5F7DCDDB1}"/>
              </a:ext>
            </a:extLst>
          </p:cNvPr>
          <p:cNvSpPr txBox="1"/>
          <p:nvPr/>
        </p:nvSpPr>
        <p:spPr>
          <a:xfrm>
            <a:off x="956430" y="3586396"/>
            <a:ext cx="2406604"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原子系统 </a:t>
            </a:r>
            <a:r>
              <a:rPr lang="en-US" altLang="zh-CN" dirty="0">
                <a:latin typeface="微软雅黑" panose="020B0503020204020204" pitchFamily="34" charset="-122"/>
                <a:ea typeface="微软雅黑" panose="020B0503020204020204" pitchFamily="34" charset="-122"/>
              </a:rPr>
              <a:t>DI-QKD</a:t>
            </a:r>
            <a:endParaRPr lang="zh-CN" altLang="en-US" dirty="0">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918FD15E-7009-C0DA-C29E-E76D6E9F2851}"/>
              </a:ext>
            </a:extLst>
          </p:cNvPr>
          <p:cNvSpPr txBox="1"/>
          <p:nvPr/>
        </p:nvSpPr>
        <p:spPr>
          <a:xfrm>
            <a:off x="495509" y="3946161"/>
            <a:ext cx="3927380" cy="338554"/>
          </a:xfrm>
          <a:prstGeom prst="rect">
            <a:avLst/>
          </a:prstGeom>
          <a:noFill/>
        </p:spPr>
        <p:txBody>
          <a:bodyPr wrap="square">
            <a:spAutoFit/>
          </a:bodyPr>
          <a:lstStyle/>
          <a:p>
            <a:pPr>
              <a:spcBef>
                <a:spcPts val="600"/>
              </a:spcBef>
            </a:pPr>
            <a:r>
              <a:rPr lang="en-US" altLang="zh-CN" sz="1600" dirty="0" err="1">
                <a:solidFill>
                  <a:srgbClr val="008000"/>
                </a:solidFill>
                <a:latin typeface="Times New Roman" panose="02020603050405020304" pitchFamily="18" charset="0"/>
                <a:cs typeface="Times New Roman" panose="02020603050405020304" pitchFamily="18" charset="0"/>
              </a:rPr>
              <a:t>Pan&amp;Bao</a:t>
            </a:r>
            <a:r>
              <a:rPr lang="en-US" altLang="zh-CN" sz="1600" dirty="0">
                <a:solidFill>
                  <a:srgbClr val="008000"/>
                </a:solidFill>
                <a:latin typeface="Times New Roman" panose="02020603050405020304" pitchFamily="18" charset="0"/>
                <a:cs typeface="Times New Roman" panose="02020603050405020304" pitchFamily="18" charset="0"/>
              </a:rPr>
              <a:t> group, Science 391, 592 (2026)</a:t>
            </a:r>
            <a:endParaRPr lang="zh-CN" altLang="en-US" sz="1600" dirty="0">
              <a:solidFill>
                <a:srgbClr val="008000"/>
              </a:solidFill>
              <a:latin typeface="Times New Roman" panose="02020603050405020304" pitchFamily="18" charset="0"/>
              <a:cs typeface="Times New Roman" panose="02020603050405020304" pitchFamily="18" charset="0"/>
            </a:endParaRPr>
          </a:p>
        </p:txBody>
      </p:sp>
      <p:sp>
        <p:nvSpPr>
          <p:cNvPr id="23" name="文本框 22">
            <a:extLst>
              <a:ext uri="{FF2B5EF4-FFF2-40B4-BE49-F238E27FC236}">
                <a16:creationId xmlns:a16="http://schemas.microsoft.com/office/drawing/2014/main" id="{9BA2DFFE-76BC-A576-9733-CE795B01E262}"/>
              </a:ext>
            </a:extLst>
          </p:cNvPr>
          <p:cNvSpPr txBox="1"/>
          <p:nvPr/>
        </p:nvSpPr>
        <p:spPr>
          <a:xfrm>
            <a:off x="868386" y="5235941"/>
            <a:ext cx="2406604"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离子阱系统 </a:t>
            </a:r>
            <a:r>
              <a:rPr lang="en-US" altLang="zh-CN" dirty="0">
                <a:latin typeface="微软雅黑" panose="020B0503020204020204" pitchFamily="34" charset="-122"/>
                <a:ea typeface="微软雅黑" panose="020B0503020204020204" pitchFamily="34" charset="-122"/>
              </a:rPr>
              <a:t>DI-QKD</a:t>
            </a:r>
            <a:endParaRPr lang="zh-CN" altLang="en-US" dirty="0">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id="{9CCECDB4-F8C3-3E27-6E30-39F5A69D45A6}"/>
              </a:ext>
            </a:extLst>
          </p:cNvPr>
          <p:cNvSpPr txBox="1"/>
          <p:nvPr/>
        </p:nvSpPr>
        <p:spPr>
          <a:xfrm>
            <a:off x="539552" y="5607545"/>
            <a:ext cx="3312368" cy="338554"/>
          </a:xfrm>
          <a:prstGeom prst="rect">
            <a:avLst/>
          </a:prstGeom>
          <a:noFill/>
        </p:spPr>
        <p:txBody>
          <a:bodyPr wrap="square">
            <a:spAutoFit/>
          </a:bodyPr>
          <a:lstStyle/>
          <a:p>
            <a:pPr>
              <a:spcBef>
                <a:spcPts val="600"/>
              </a:spcBef>
            </a:pPr>
            <a:r>
              <a:rPr lang="en-US" altLang="zh-CN" sz="1600" dirty="0">
                <a:solidFill>
                  <a:srgbClr val="008000"/>
                </a:solidFill>
                <a:latin typeface="Times New Roman" panose="02020603050405020304" pitchFamily="18" charset="0"/>
                <a:cs typeface="Times New Roman" panose="02020603050405020304" pitchFamily="18" charset="0"/>
              </a:rPr>
              <a:t>Pan group, Nature 652, 51-57 (2026)</a:t>
            </a:r>
            <a:endParaRPr lang="zh-CN" altLang="en-US" sz="1600" dirty="0">
              <a:solidFill>
                <a:srgbClr val="008000"/>
              </a:solidFill>
              <a:latin typeface="Times New Roman" panose="02020603050405020304" pitchFamily="18" charset="0"/>
              <a:cs typeface="Times New Roman" panose="02020603050405020304" pitchFamily="18" charset="0"/>
            </a:endParaRPr>
          </a:p>
        </p:txBody>
      </p:sp>
      <p:pic>
        <p:nvPicPr>
          <p:cNvPr id="26" name="图片 25">
            <a:extLst>
              <a:ext uri="{FF2B5EF4-FFF2-40B4-BE49-F238E27FC236}">
                <a16:creationId xmlns:a16="http://schemas.microsoft.com/office/drawing/2014/main" id="{FD166324-77FF-E3CA-BC2E-A74E6F9CBCD8}"/>
              </a:ext>
            </a:extLst>
          </p:cNvPr>
          <p:cNvPicPr>
            <a:picLocks noChangeAspect="1"/>
          </p:cNvPicPr>
          <p:nvPr/>
        </p:nvPicPr>
        <p:blipFill>
          <a:blip r:embed="rId4"/>
          <a:stretch>
            <a:fillRect/>
          </a:stretch>
        </p:blipFill>
        <p:spPr>
          <a:xfrm>
            <a:off x="3995936" y="4886052"/>
            <a:ext cx="3749003" cy="1906860"/>
          </a:xfrm>
          <a:prstGeom prst="rect">
            <a:avLst/>
          </a:prstGeom>
          <a:effectLst>
            <a:outerShdw blurRad="63500" sx="102000" sy="102000" algn="ctr" rotWithShape="0">
              <a:prstClr val="black">
                <a:alpha val="40000"/>
              </a:prstClr>
            </a:outerShdw>
          </a:effectLst>
        </p:spPr>
      </p:pic>
      <p:sp>
        <p:nvSpPr>
          <p:cNvPr id="16" name="灯片编号占位符 2">
            <a:extLst>
              <a:ext uri="{FF2B5EF4-FFF2-40B4-BE49-F238E27FC236}">
                <a16:creationId xmlns:a16="http://schemas.microsoft.com/office/drawing/2014/main" id="{D1B7FAAE-95E2-4902-A9C4-5387575433F2}"/>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38</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853972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20" name="Rectangle 6"/>
          <p:cNvSpPr txBox="1">
            <a:spLocks noChangeArrowheads="1"/>
          </p:cNvSpPr>
          <p:nvPr/>
        </p:nvSpPr>
        <p:spPr>
          <a:xfrm>
            <a:off x="2071688" y="65088"/>
            <a:ext cx="4900612" cy="792162"/>
          </a:xfrm>
          <a:prstGeom prst="rect">
            <a:avLst/>
          </a:prstGeom>
          <a:noFill/>
        </p:spPr>
        <p:txBody>
          <a:bodyPr/>
          <a:lstStyle/>
          <a:p>
            <a:pPr algn="ctr" eaLnBrk="1" hangingPunct="1">
              <a:defRPr/>
            </a:pPr>
            <a:r>
              <a:rPr lang="zh-CN" altLang="en-US" sz="3600" b="1">
                <a:latin typeface="微软雅黑" pitchFamily="34" charset="-122"/>
                <a:ea typeface="微软雅黑" pitchFamily="34" charset="-122"/>
                <a:cs typeface="+mj-cs"/>
              </a:rPr>
              <a:t>量子网络</a:t>
            </a:r>
            <a:endParaRPr lang="zh-CN" altLang="en-US" sz="3600" b="1" dirty="0">
              <a:latin typeface="微软雅黑" pitchFamily="34" charset="-122"/>
              <a:ea typeface="微软雅黑" pitchFamily="34" charset="-122"/>
              <a:cs typeface="+mj-cs"/>
            </a:endParaRPr>
          </a:p>
        </p:txBody>
      </p:sp>
      <p:sp>
        <p:nvSpPr>
          <p:cNvPr id="61444" name="文本框 20"/>
          <p:cNvSpPr txBox="1">
            <a:spLocks noChangeArrowheads="1"/>
          </p:cNvSpPr>
          <p:nvPr/>
        </p:nvSpPr>
        <p:spPr bwMode="auto">
          <a:xfrm>
            <a:off x="457719" y="743080"/>
            <a:ext cx="4852610" cy="66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50000"/>
              </a:lnSpc>
            </a:pPr>
            <a:r>
              <a:rPr lang="zh-CN" altLang="en-US" sz="2800" dirty="0">
                <a:latin typeface="微软雅黑" pitchFamily="34" charset="-122"/>
                <a:ea typeface="微软雅黑" pitchFamily="34" charset="-122"/>
              </a:rPr>
              <a:t>构建长程网络：</a:t>
            </a:r>
            <a:r>
              <a:rPr lang="zh-CN" altLang="en-US" sz="2800" dirty="0">
                <a:solidFill>
                  <a:srgbClr val="0000FF"/>
                </a:solidFill>
                <a:latin typeface="微软雅黑" pitchFamily="34" charset="-122"/>
                <a:ea typeface="微软雅黑" pitchFamily="34" charset="-122"/>
              </a:rPr>
              <a:t>长程纠缠分发</a:t>
            </a:r>
            <a:endParaRPr lang="zh-CN" altLang="en-US" sz="2800" dirty="0">
              <a:solidFill>
                <a:srgbClr val="0000FF"/>
              </a:solidFill>
            </a:endParaRPr>
          </a:p>
        </p:txBody>
      </p:sp>
      <p:sp>
        <p:nvSpPr>
          <p:cNvPr id="15" name="Rectangle 3">
            <a:extLst>
              <a:ext uri="{FF2B5EF4-FFF2-40B4-BE49-F238E27FC236}">
                <a16:creationId xmlns:a16="http://schemas.microsoft.com/office/drawing/2014/main" id="{6DB9E3B6-C3AF-43B1-95E5-7F08BC7F4064}"/>
              </a:ext>
            </a:extLst>
          </p:cNvPr>
          <p:cNvSpPr txBox="1">
            <a:spLocks noChangeArrowheads="1"/>
          </p:cNvSpPr>
          <p:nvPr/>
        </p:nvSpPr>
        <p:spPr>
          <a:xfrm>
            <a:off x="457719" y="1516704"/>
            <a:ext cx="8290745" cy="532859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ts val="3800"/>
              </a:lnSpc>
              <a:spcBef>
                <a:spcPts val="1200"/>
              </a:spcBef>
              <a:buFont typeface="Wingdings" panose="05000000000000000000" pitchFamily="2" charset="2"/>
              <a:buChar char="l"/>
            </a:pPr>
            <a:r>
              <a:rPr lang="zh-CN" altLang="en-US" sz="2400" dirty="0">
                <a:ea typeface="微软雅黑" pitchFamily="34" charset="-122"/>
              </a:rPr>
              <a:t>技术路线</a:t>
            </a:r>
            <a:r>
              <a:rPr lang="en-US" altLang="zh-CN" sz="2400" dirty="0">
                <a:ea typeface="微软雅黑" pitchFamily="34" charset="-122"/>
              </a:rPr>
              <a:t>1</a:t>
            </a:r>
            <a:r>
              <a:rPr lang="zh-CN" altLang="en-US" sz="2400" dirty="0">
                <a:ea typeface="微软雅黑" pitchFamily="34" charset="-122"/>
              </a:rPr>
              <a:t>：量子中继</a:t>
            </a:r>
            <a:endParaRPr lang="en-US" altLang="zh-CN" sz="2400" dirty="0">
              <a:ea typeface="微软雅黑" pitchFamily="34" charset="-122"/>
            </a:endParaRPr>
          </a:p>
          <a:p>
            <a:pPr lvl="1" eaLnBrk="1" hangingPunct="1">
              <a:lnSpc>
                <a:spcPts val="3800"/>
              </a:lnSpc>
              <a:spcBef>
                <a:spcPts val="1200"/>
              </a:spcBef>
              <a:buFont typeface="Wingdings" panose="05000000000000000000" pitchFamily="2" charset="2"/>
              <a:buChar char="Ø"/>
            </a:pPr>
            <a:r>
              <a:rPr lang="zh-CN" altLang="en-US" sz="2200" dirty="0">
                <a:ea typeface="微软雅黑" pitchFamily="34" charset="-122"/>
              </a:rPr>
              <a:t>分段建立纠缠，量子存储</a:t>
            </a:r>
            <a:r>
              <a:rPr lang="en-US" altLang="zh-CN" sz="2200" dirty="0">
                <a:ea typeface="微软雅黑" pitchFamily="34" charset="-122"/>
              </a:rPr>
              <a:t>(QM)</a:t>
            </a:r>
            <a:r>
              <a:rPr lang="zh-CN" altLang="en-US" sz="2200" dirty="0">
                <a:ea typeface="微软雅黑" pitchFamily="34" charset="-122"/>
              </a:rPr>
              <a:t>用于同步</a:t>
            </a:r>
            <a:endParaRPr lang="en-US" altLang="zh-CN" sz="2200" dirty="0">
              <a:ea typeface="微软雅黑" pitchFamily="34" charset="-122"/>
            </a:endParaRPr>
          </a:p>
          <a:p>
            <a:pPr lvl="1" eaLnBrk="1" hangingPunct="1">
              <a:lnSpc>
                <a:spcPts val="3800"/>
              </a:lnSpc>
              <a:spcBef>
                <a:spcPts val="1200"/>
              </a:spcBef>
              <a:buFont typeface="Wingdings" panose="05000000000000000000" pitchFamily="2" charset="2"/>
              <a:buChar char="ü"/>
            </a:pPr>
            <a:r>
              <a:rPr lang="zh-CN" altLang="en-US" sz="2200" dirty="0">
                <a:solidFill>
                  <a:srgbClr val="0000FF"/>
                </a:solidFill>
                <a:ea typeface="微软雅黑" pitchFamily="34" charset="-122"/>
              </a:rPr>
              <a:t>指数损耗下降为多项式损耗</a:t>
            </a:r>
            <a:endParaRPr lang="en-US" altLang="zh-CN" sz="2200" dirty="0">
              <a:solidFill>
                <a:srgbClr val="0000FF"/>
              </a:solidFill>
              <a:ea typeface="微软雅黑" pitchFamily="34" charset="-122"/>
            </a:endParaRPr>
          </a:p>
          <a:p>
            <a:pPr eaLnBrk="1" hangingPunct="1">
              <a:lnSpc>
                <a:spcPts val="3800"/>
              </a:lnSpc>
              <a:spcBef>
                <a:spcPts val="1200"/>
              </a:spcBef>
              <a:buFont typeface="Wingdings" panose="05000000000000000000" pitchFamily="2" charset="2"/>
              <a:buChar char="l"/>
            </a:pPr>
            <a:r>
              <a:rPr lang="zh-CN" altLang="en-US" sz="2400" dirty="0">
                <a:ea typeface="微软雅黑" pitchFamily="34" charset="-122"/>
              </a:rPr>
              <a:t>技术路线</a:t>
            </a:r>
            <a:r>
              <a:rPr lang="en-US" altLang="zh-CN" sz="2400" dirty="0">
                <a:ea typeface="微软雅黑" pitchFamily="34" charset="-122"/>
              </a:rPr>
              <a:t>2</a:t>
            </a:r>
            <a:r>
              <a:rPr lang="zh-CN" altLang="en-US" sz="2400" dirty="0">
                <a:ea typeface="微软雅黑" pitchFamily="34" charset="-122"/>
              </a:rPr>
              <a:t>：可搬运量子存储</a:t>
            </a:r>
            <a:endParaRPr lang="en-US" altLang="zh-CN" sz="2400" dirty="0">
              <a:ea typeface="微软雅黑" pitchFamily="34" charset="-122"/>
            </a:endParaRPr>
          </a:p>
          <a:p>
            <a:pPr lvl="1" eaLnBrk="1" hangingPunct="1">
              <a:lnSpc>
                <a:spcPts val="3800"/>
              </a:lnSpc>
              <a:spcBef>
                <a:spcPts val="1200"/>
              </a:spcBef>
              <a:buFont typeface="Wingdings" panose="05000000000000000000" pitchFamily="2" charset="2"/>
              <a:buChar char="Ø"/>
            </a:pPr>
            <a:r>
              <a:rPr lang="zh-CN" altLang="en-US" sz="2200" dirty="0">
                <a:ea typeface="微软雅黑" pitchFamily="34" charset="-122"/>
              </a:rPr>
              <a:t>新型的量子通信信道</a:t>
            </a:r>
            <a:endParaRPr lang="en-US" altLang="zh-CN" sz="2200" dirty="0">
              <a:ea typeface="微软雅黑" pitchFamily="34" charset="-122"/>
            </a:endParaRPr>
          </a:p>
          <a:p>
            <a:pPr lvl="1" eaLnBrk="1" hangingPunct="1">
              <a:lnSpc>
                <a:spcPts val="3800"/>
              </a:lnSpc>
              <a:spcBef>
                <a:spcPts val="1200"/>
              </a:spcBef>
              <a:buFont typeface="Wingdings" panose="05000000000000000000" pitchFamily="2" charset="2"/>
              <a:buChar char="ü"/>
            </a:pPr>
            <a:r>
              <a:rPr lang="zh-CN" altLang="en-US" sz="2200" dirty="0">
                <a:solidFill>
                  <a:srgbClr val="0000FF"/>
                </a:solidFill>
                <a:ea typeface="微软雅黑" pitchFamily="34" charset="-122"/>
              </a:rPr>
              <a:t>长存储时间等价于低信道损耗</a:t>
            </a:r>
            <a:endParaRPr lang="en-US" altLang="zh-CN" sz="2200" dirty="0">
              <a:solidFill>
                <a:srgbClr val="0000FF"/>
              </a:solidFill>
              <a:ea typeface="微软雅黑" pitchFamily="34" charset="-122"/>
            </a:endParaRPr>
          </a:p>
          <a:p>
            <a:pPr eaLnBrk="1" hangingPunct="1">
              <a:lnSpc>
                <a:spcPts val="3800"/>
              </a:lnSpc>
              <a:spcBef>
                <a:spcPts val="1200"/>
              </a:spcBef>
              <a:buFont typeface="Wingdings" panose="05000000000000000000" pitchFamily="2" charset="2"/>
              <a:buChar char="l"/>
            </a:pPr>
            <a:r>
              <a:rPr lang="zh-CN" altLang="en-US" sz="2400" dirty="0">
                <a:ea typeface="微软雅黑" pitchFamily="34" charset="-122"/>
              </a:rPr>
              <a:t>技术路线</a:t>
            </a:r>
            <a:r>
              <a:rPr lang="en-US" altLang="zh-CN" sz="2400" dirty="0">
                <a:ea typeface="微软雅黑" pitchFamily="34" charset="-122"/>
              </a:rPr>
              <a:t>3</a:t>
            </a:r>
            <a:r>
              <a:rPr lang="zh-CN" altLang="en-US" sz="2400" dirty="0">
                <a:ea typeface="微软雅黑" pitchFamily="34" charset="-122"/>
              </a:rPr>
              <a:t>：量子卫星等空间信道</a:t>
            </a:r>
            <a:endParaRPr lang="en-US" altLang="zh-CN" sz="2400" dirty="0">
              <a:ea typeface="微软雅黑" pitchFamily="34" charset="-122"/>
            </a:endParaRPr>
          </a:p>
        </p:txBody>
      </p:sp>
      <p:pic>
        <p:nvPicPr>
          <p:cNvPr id="16" name="图片 15">
            <a:extLst>
              <a:ext uri="{FF2B5EF4-FFF2-40B4-BE49-F238E27FC236}">
                <a16:creationId xmlns:a16="http://schemas.microsoft.com/office/drawing/2014/main" id="{700DE4C4-D16A-4799-A422-479112C38F6C}"/>
              </a:ext>
            </a:extLst>
          </p:cNvPr>
          <p:cNvPicPr>
            <a:picLocks noChangeAspect="1"/>
          </p:cNvPicPr>
          <p:nvPr/>
        </p:nvPicPr>
        <p:blipFill>
          <a:blip r:embed="rId2"/>
          <a:stretch>
            <a:fillRect/>
          </a:stretch>
        </p:blipFill>
        <p:spPr>
          <a:xfrm>
            <a:off x="6432934" y="1289230"/>
            <a:ext cx="2334552" cy="3507753"/>
          </a:xfrm>
          <a:prstGeom prst="rect">
            <a:avLst/>
          </a:prstGeom>
        </p:spPr>
      </p:pic>
      <p:pic>
        <p:nvPicPr>
          <p:cNvPr id="17" name="图片 7">
            <a:extLst>
              <a:ext uri="{FF2B5EF4-FFF2-40B4-BE49-F238E27FC236}">
                <a16:creationId xmlns:a16="http://schemas.microsoft.com/office/drawing/2014/main" id="{92CD3622-8FEE-4964-8F72-066ECE863C2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0192" y="5174499"/>
            <a:ext cx="1159515" cy="148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圆角矩形 41">
            <a:extLst>
              <a:ext uri="{FF2B5EF4-FFF2-40B4-BE49-F238E27FC236}">
                <a16:creationId xmlns:a16="http://schemas.microsoft.com/office/drawing/2014/main" id="{0B0EDBC6-8491-4306-B3B2-58EF3B70DAC3}"/>
              </a:ext>
            </a:extLst>
          </p:cNvPr>
          <p:cNvSpPr/>
          <p:nvPr/>
        </p:nvSpPr>
        <p:spPr>
          <a:xfrm>
            <a:off x="1017437" y="6370204"/>
            <a:ext cx="4392488" cy="411620"/>
          </a:xfrm>
          <a:prstGeom prst="round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b="1" dirty="0">
              <a:latin typeface="微软雅黑" pitchFamily="34" charset="-122"/>
              <a:ea typeface="微软雅黑" pitchFamily="34" charset="-122"/>
            </a:endParaRPr>
          </a:p>
        </p:txBody>
      </p:sp>
      <p:sp>
        <p:nvSpPr>
          <p:cNvPr id="12" name="文本框 11">
            <a:extLst>
              <a:ext uri="{FF2B5EF4-FFF2-40B4-BE49-F238E27FC236}">
                <a16:creationId xmlns:a16="http://schemas.microsoft.com/office/drawing/2014/main" id="{800A98C0-0A7A-4EB9-9739-8458973848E4}"/>
              </a:ext>
            </a:extLst>
          </p:cNvPr>
          <p:cNvSpPr txBox="1"/>
          <p:nvPr/>
        </p:nvSpPr>
        <p:spPr>
          <a:xfrm>
            <a:off x="1017438" y="6413322"/>
            <a:ext cx="4392487" cy="307777"/>
          </a:xfrm>
          <a:prstGeom prst="rect">
            <a:avLst/>
          </a:prstGeom>
          <a:noFill/>
        </p:spPr>
        <p:txBody>
          <a:bodyPr wrap="square" lIns="0" tIns="0" rIns="0" bIns="0" rtlCol="0">
            <a:spAutoFit/>
          </a:bodyPr>
          <a:lstStyle/>
          <a:p>
            <a:pPr algn="ctr"/>
            <a:r>
              <a:rPr lang="zh-CN" altLang="en-US" sz="2000" dirty="0">
                <a:latin typeface="微软雅黑" panose="020B0503020204020204" pitchFamily="34" charset="-122"/>
                <a:ea typeface="微软雅黑" panose="020B0503020204020204" pitchFamily="34" charset="-122"/>
              </a:rPr>
              <a:t>三种信道，与经典网络类似</a:t>
            </a:r>
          </a:p>
        </p:txBody>
      </p:sp>
      <p:sp>
        <p:nvSpPr>
          <p:cNvPr id="13" name="灯片编号占位符 2">
            <a:extLst>
              <a:ext uri="{FF2B5EF4-FFF2-40B4-BE49-F238E27FC236}">
                <a16:creationId xmlns:a16="http://schemas.microsoft.com/office/drawing/2014/main" id="{1207DEB7-094B-4731-AE14-160FD6336B07}"/>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39</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248254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34430409-D126-4E9B-9EC5-3CD8EFA934E5}"/>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6" name="Rectangle 6">
            <a:extLst>
              <a:ext uri="{FF2B5EF4-FFF2-40B4-BE49-F238E27FC236}">
                <a16:creationId xmlns:a16="http://schemas.microsoft.com/office/drawing/2014/main" id="{32009688-C545-4BD6-BF62-B0AE1C5D1ED8}"/>
              </a:ext>
            </a:extLst>
          </p:cNvPr>
          <p:cNvSpPr txBox="1">
            <a:spLocks noChangeArrowheads="1"/>
          </p:cNvSpPr>
          <p:nvPr/>
        </p:nvSpPr>
        <p:spPr>
          <a:xfrm>
            <a:off x="1003297" y="145216"/>
            <a:ext cx="7208843" cy="733444"/>
          </a:xfrm>
          <a:prstGeom prst="rect">
            <a:avLst/>
          </a:prstGeom>
          <a:noFill/>
        </p:spPr>
        <p:txBody>
          <a:bodyPr/>
          <a:lstStyle/>
          <a:p>
            <a:pPr algn="ctr" eaLnBrk="1" hangingPunct="1">
              <a:defRPr/>
            </a:pPr>
            <a:r>
              <a:rPr lang="zh-CN" altLang="en-US" sz="2800" b="1" dirty="0">
                <a:latin typeface="微软雅黑" pitchFamily="34" charset="-122"/>
                <a:ea typeface="微软雅黑" pitchFamily="34" charset="-122"/>
                <a:cs typeface="+mj-cs"/>
              </a:rPr>
              <a:t>国际上建成</a:t>
            </a:r>
            <a:r>
              <a:rPr lang="en-US" altLang="zh-CN" sz="2800" b="1" dirty="0">
                <a:latin typeface="微软雅黑" pitchFamily="34" charset="-122"/>
                <a:ea typeface="微软雅黑" pitchFamily="34" charset="-122"/>
                <a:cs typeface="+mj-cs"/>
              </a:rPr>
              <a:t>/</a:t>
            </a:r>
            <a:r>
              <a:rPr lang="zh-CN" altLang="en-US" sz="2800" b="1" dirty="0">
                <a:latin typeface="微软雅黑" pitchFamily="34" charset="-122"/>
                <a:ea typeface="微软雅黑" pitchFamily="34" charset="-122"/>
                <a:cs typeface="+mj-cs"/>
              </a:rPr>
              <a:t>在建的城域量子中继网络</a:t>
            </a:r>
          </a:p>
        </p:txBody>
      </p:sp>
      <p:sp>
        <p:nvSpPr>
          <p:cNvPr id="7" name="矩形 6">
            <a:extLst>
              <a:ext uri="{FF2B5EF4-FFF2-40B4-BE49-F238E27FC236}">
                <a16:creationId xmlns:a16="http://schemas.microsoft.com/office/drawing/2014/main" id="{B834EA16-0E8B-464D-B903-BA81235C6F52}"/>
              </a:ext>
            </a:extLst>
          </p:cNvPr>
          <p:cNvSpPr/>
          <p:nvPr/>
        </p:nvSpPr>
        <p:spPr>
          <a:xfrm>
            <a:off x="395536" y="1556690"/>
            <a:ext cx="3562194" cy="4093428"/>
          </a:xfrm>
          <a:prstGeom prst="rect">
            <a:avLst/>
          </a:prstGeom>
        </p:spPr>
        <p:txBody>
          <a:bodyPr wrap="none">
            <a:spAutoFit/>
          </a:bodyPr>
          <a:lstStyle/>
          <a:p>
            <a:pPr marL="342900" indent="-342900" eaLnBrk="1" hangingPunct="1">
              <a:spcBef>
                <a:spcPts val="1200"/>
              </a:spcBef>
              <a:buFont typeface="Wingdings" panose="05000000000000000000" pitchFamily="2" charset="2"/>
              <a:buChar char="l"/>
            </a:pPr>
            <a:r>
              <a:rPr lang="zh-CN" altLang="en-US" sz="2000" b="0" dirty="0">
                <a:latin typeface="Times New Roman" panose="02020603050405020304" pitchFamily="18" charset="0"/>
                <a:ea typeface="微软雅黑" pitchFamily="34" charset="-122"/>
                <a:cs typeface="Times New Roman" panose="02020603050405020304" pitchFamily="18" charset="0"/>
              </a:rPr>
              <a:t>荷兰</a:t>
            </a:r>
            <a:r>
              <a:rPr lang="en-US" altLang="zh-CN" sz="2000" b="0" dirty="0">
                <a:latin typeface="Times New Roman" panose="02020603050405020304" pitchFamily="18" charset="0"/>
                <a:ea typeface="微软雅黑" pitchFamily="34" charset="-122"/>
                <a:cs typeface="Times New Roman" panose="02020603050405020304" pitchFamily="18" charset="0"/>
              </a:rPr>
              <a:t>:</a:t>
            </a:r>
            <a:r>
              <a:rPr lang="zh-CN" altLang="en-US" sz="2000" b="0" dirty="0">
                <a:latin typeface="Times New Roman" panose="02020603050405020304" pitchFamily="18" charset="0"/>
                <a:ea typeface="微软雅黑" pitchFamily="34" charset="-122"/>
                <a:cs typeface="Times New Roman" panose="02020603050405020304" pitchFamily="18" charset="0"/>
              </a:rPr>
              <a:t> </a:t>
            </a:r>
            <a:r>
              <a:rPr lang="zh-CN" altLang="en-US" sz="2000" b="0" dirty="0">
                <a:solidFill>
                  <a:sysClr val="windowText" lastClr="000000"/>
                </a:solidFill>
                <a:latin typeface="Times New Roman" panose="02020603050405020304" pitchFamily="18" charset="0"/>
                <a:ea typeface="微软雅黑" panose="020B0503020204020204" pitchFamily="34" charset="-122"/>
                <a:cs typeface="Times New Roman" panose="02020603050405020304" pitchFamily="18" charset="0"/>
              </a:rPr>
              <a:t>代尔夫特理工大学</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marL="355600" eaLnBrk="1" hangingPunct="1">
              <a:spcBef>
                <a:spcPts val="1200"/>
              </a:spcBef>
            </a:pPr>
            <a:r>
              <a:rPr lang="en-US" altLang="zh-CN" sz="2000" b="0" dirty="0" err="1">
                <a:latin typeface="Times New Roman" panose="02020603050405020304" pitchFamily="18" charset="0"/>
                <a:ea typeface="微软雅黑" pitchFamily="34" charset="-122"/>
                <a:cs typeface="Times New Roman" panose="02020603050405020304" pitchFamily="18" charset="0"/>
              </a:rPr>
              <a:t>QuTech</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marL="355600" eaLnBrk="1" hangingPunct="1">
              <a:spcBef>
                <a:spcPts val="1200"/>
              </a:spcBef>
            </a:pPr>
            <a:r>
              <a:rPr lang="zh-CN" altLang="en-US" sz="2000" b="0" dirty="0">
                <a:latin typeface="Times New Roman" panose="02020603050405020304" pitchFamily="18" charset="0"/>
                <a:ea typeface="微软雅黑" pitchFamily="34" charset="-122"/>
                <a:cs typeface="Times New Roman" panose="02020603050405020304" pitchFamily="18" charset="0"/>
              </a:rPr>
              <a:t>金刚石</a:t>
            </a:r>
            <a:r>
              <a:rPr lang="en-US" altLang="zh-CN" sz="2000" b="0" dirty="0">
                <a:latin typeface="Times New Roman" panose="02020603050405020304" pitchFamily="18" charset="0"/>
                <a:ea typeface="微软雅黑" pitchFamily="34" charset="-122"/>
                <a:cs typeface="Times New Roman" panose="02020603050405020304" pitchFamily="18" charset="0"/>
              </a:rPr>
              <a:t>NV</a:t>
            </a:r>
            <a:r>
              <a:rPr lang="zh-CN" altLang="en-US" sz="2000" b="0" dirty="0">
                <a:latin typeface="Times New Roman" panose="02020603050405020304" pitchFamily="18" charset="0"/>
                <a:ea typeface="微软雅黑" pitchFamily="34" charset="-122"/>
                <a:cs typeface="Times New Roman" panose="02020603050405020304" pitchFamily="18" charset="0"/>
              </a:rPr>
              <a:t>色心</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marL="355600" eaLnBrk="1" hangingPunct="1">
              <a:spcBef>
                <a:spcPts val="1200"/>
              </a:spcBef>
            </a:pPr>
            <a:r>
              <a:rPr lang="en-US" altLang="zh-CN" sz="2000" b="0" dirty="0">
                <a:latin typeface="Times New Roman" panose="02020603050405020304" pitchFamily="18" charset="0"/>
                <a:ea typeface="微软雅黑" pitchFamily="34" charset="-122"/>
                <a:cs typeface="Times New Roman" panose="02020603050405020304" pitchFamily="18" charset="0"/>
              </a:rPr>
              <a:t>120</a:t>
            </a:r>
            <a:r>
              <a:rPr lang="zh-CN" altLang="en-US" sz="2000" b="0" dirty="0">
                <a:latin typeface="Times New Roman" panose="02020603050405020304" pitchFamily="18" charset="0"/>
                <a:ea typeface="微软雅黑" pitchFamily="34" charset="-122"/>
                <a:cs typeface="Times New Roman" panose="02020603050405020304" pitchFamily="18" charset="0"/>
              </a:rPr>
              <a:t>公里光纤</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eaLnBrk="1" hangingPunct="1">
              <a:spcBef>
                <a:spcPts val="1200"/>
              </a:spcBef>
            </a:pP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eaLnBrk="1" hangingPunct="1">
              <a:spcBef>
                <a:spcPts val="1200"/>
              </a:spcBef>
            </a:pP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marL="342900" indent="-342900" eaLnBrk="1" hangingPunct="1">
              <a:spcBef>
                <a:spcPts val="1200"/>
              </a:spcBef>
              <a:buFont typeface="Wingdings" panose="05000000000000000000" pitchFamily="2" charset="2"/>
              <a:buChar char="l"/>
            </a:pPr>
            <a:r>
              <a:rPr lang="zh-CN" altLang="en-US" sz="2000" b="0" dirty="0">
                <a:latin typeface="Times New Roman" panose="02020603050405020304" pitchFamily="18" charset="0"/>
                <a:ea typeface="微软雅黑" pitchFamily="34" charset="-122"/>
                <a:cs typeface="Times New Roman" panose="02020603050405020304" pitchFamily="18" charset="0"/>
              </a:rPr>
              <a:t>西班牙</a:t>
            </a:r>
            <a:r>
              <a:rPr lang="en-US" altLang="zh-CN" sz="2000" b="0" dirty="0">
                <a:latin typeface="Times New Roman" panose="02020603050405020304" pitchFamily="18" charset="0"/>
                <a:ea typeface="微软雅黑" pitchFamily="34" charset="-122"/>
                <a:cs typeface="Times New Roman" panose="02020603050405020304" pitchFamily="18" charset="0"/>
              </a:rPr>
              <a:t>:</a:t>
            </a:r>
            <a:r>
              <a:rPr lang="zh-CN" altLang="en-US" sz="2000" b="0" dirty="0">
                <a:latin typeface="Times New Roman" panose="02020603050405020304" pitchFamily="18" charset="0"/>
                <a:ea typeface="微软雅黑" pitchFamily="34" charset="-122"/>
                <a:cs typeface="Times New Roman" panose="02020603050405020304" pitchFamily="18" charset="0"/>
              </a:rPr>
              <a:t> </a:t>
            </a:r>
            <a:r>
              <a:rPr lang="en-US" altLang="zh-CN" sz="2000" b="0" dirty="0">
                <a:latin typeface="Times New Roman" panose="02020603050405020304" pitchFamily="18" charset="0"/>
                <a:ea typeface="微软雅黑" pitchFamily="34" charset="-122"/>
                <a:cs typeface="Times New Roman" panose="02020603050405020304" pitchFamily="18" charset="0"/>
              </a:rPr>
              <a:t>ICFO @</a:t>
            </a:r>
            <a:r>
              <a:rPr lang="zh-CN" altLang="en-US" sz="2000" b="0" dirty="0">
                <a:latin typeface="Times New Roman" panose="02020603050405020304" pitchFamily="18" charset="0"/>
                <a:ea typeface="微软雅黑" pitchFamily="34" charset="-122"/>
                <a:cs typeface="Times New Roman" panose="02020603050405020304" pitchFamily="18" charset="0"/>
              </a:rPr>
              <a:t>巴塞罗那</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indent="355600" eaLnBrk="1" hangingPunct="1">
              <a:spcBef>
                <a:spcPts val="1200"/>
              </a:spcBef>
            </a:pPr>
            <a:r>
              <a:rPr lang="en-US" altLang="zh-CN" sz="2000" b="0" dirty="0">
                <a:latin typeface="Times New Roman" panose="02020603050405020304" pitchFamily="18" charset="0"/>
                <a:ea typeface="微软雅黑" pitchFamily="34" charset="-122"/>
                <a:cs typeface="Times New Roman" panose="02020603050405020304" pitchFamily="18" charset="0"/>
              </a:rPr>
              <a:t>Q-networks </a:t>
            </a:r>
            <a:r>
              <a:rPr lang="en-US" altLang="zh-CN" sz="2000" dirty="0">
                <a:latin typeface="Times New Roman" panose="02020603050405020304" pitchFamily="18" charset="0"/>
                <a:ea typeface="微软雅黑" pitchFamily="34" charset="-122"/>
                <a:cs typeface="Times New Roman" panose="02020603050405020304" pitchFamily="18" charset="0"/>
              </a:rPr>
              <a:t>/ </a:t>
            </a:r>
            <a:r>
              <a:rPr lang="en-US" altLang="zh-CN" sz="2000" dirty="0" err="1">
                <a:latin typeface="Times New Roman" panose="02020603050405020304" pitchFamily="18" charset="0"/>
                <a:ea typeface="微软雅黑" pitchFamily="34" charset="-122"/>
                <a:cs typeface="Times New Roman" panose="02020603050405020304" pitchFamily="18" charset="0"/>
              </a:rPr>
              <a:t>EuroQCI</a:t>
            </a:r>
            <a:r>
              <a:rPr lang="en-US" altLang="zh-CN" sz="2000" dirty="0">
                <a:latin typeface="Times New Roman" panose="02020603050405020304" pitchFamily="18" charset="0"/>
                <a:ea typeface="微软雅黑" pitchFamily="34" charset="-122"/>
                <a:cs typeface="Times New Roman" panose="02020603050405020304" pitchFamily="18" charset="0"/>
              </a:rPr>
              <a:t>-Spain</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indent="355600" eaLnBrk="1" hangingPunct="1">
              <a:spcBef>
                <a:spcPts val="1200"/>
              </a:spcBef>
            </a:pPr>
            <a:r>
              <a:rPr lang="zh-CN" altLang="en-US" sz="2000" b="0" dirty="0">
                <a:latin typeface="Times New Roman" panose="02020603050405020304" pitchFamily="18" charset="0"/>
                <a:ea typeface="微软雅黑" pitchFamily="34" charset="-122"/>
                <a:cs typeface="Times New Roman" panose="02020603050405020304" pitchFamily="18" charset="0"/>
              </a:rPr>
              <a:t>稀土离子掺杂晶体</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p:txBody>
      </p:sp>
      <p:pic>
        <p:nvPicPr>
          <p:cNvPr id="8" name="Picture 2" descr="Map of the Netherlands that shows the distance between the 4 cities">
            <a:extLst>
              <a:ext uri="{FF2B5EF4-FFF2-40B4-BE49-F238E27FC236}">
                <a16:creationId xmlns:a16="http://schemas.microsoft.com/office/drawing/2014/main" id="{9D8317A9-4463-4E72-9520-612B317B06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6289" y="1394548"/>
            <a:ext cx="3898776" cy="26734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97CF49D2-C5BB-44C8-A9DC-7A9B7535CA99}"/>
              </a:ext>
            </a:extLst>
          </p:cNvPr>
          <p:cNvPicPr>
            <a:picLocks noChangeAspect="1"/>
          </p:cNvPicPr>
          <p:nvPr/>
        </p:nvPicPr>
        <p:blipFill>
          <a:blip r:embed="rId3"/>
          <a:stretch>
            <a:fillRect/>
          </a:stretch>
        </p:blipFill>
        <p:spPr>
          <a:xfrm>
            <a:off x="4552719" y="4293096"/>
            <a:ext cx="4292057" cy="1692446"/>
          </a:xfrm>
          <a:prstGeom prst="rect">
            <a:avLst/>
          </a:prstGeom>
        </p:spPr>
      </p:pic>
      <p:sp>
        <p:nvSpPr>
          <p:cNvPr id="10" name="灯片编号占位符 2">
            <a:extLst>
              <a:ext uri="{FF2B5EF4-FFF2-40B4-BE49-F238E27FC236}">
                <a16:creationId xmlns:a16="http://schemas.microsoft.com/office/drawing/2014/main" id="{75FCDF44-F391-40D4-A5B6-F2CD0263DE5D}"/>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40</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171425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34430409-D126-4E9B-9EC5-3CD8EFA934E5}"/>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7456EBAA-73A4-4E73-8E0B-7CE4A1BC94EB}"/>
              </a:ext>
            </a:extLst>
          </p:cNvPr>
          <p:cNvSpPr/>
          <p:nvPr/>
        </p:nvSpPr>
        <p:spPr>
          <a:xfrm>
            <a:off x="251520" y="1414012"/>
            <a:ext cx="5400600" cy="4555093"/>
          </a:xfrm>
          <a:prstGeom prst="rect">
            <a:avLst/>
          </a:prstGeom>
        </p:spPr>
        <p:txBody>
          <a:bodyPr wrap="square">
            <a:spAutoFit/>
          </a:bodyPr>
          <a:lstStyle/>
          <a:p>
            <a:pPr marL="342900" indent="-342900" eaLnBrk="1" hangingPunct="1">
              <a:spcBef>
                <a:spcPts val="1200"/>
              </a:spcBef>
              <a:buFont typeface="Wingdings" panose="05000000000000000000" pitchFamily="2" charset="2"/>
              <a:buChar char="l"/>
            </a:pP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美国</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a:t>
            </a: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哈佛</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/MIT/</a:t>
            </a: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林肯实验室</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indent="355600" eaLnBrk="1" hangingPunct="1">
              <a:spcBef>
                <a:spcPts val="1200"/>
              </a:spcBef>
            </a:pPr>
            <a:r>
              <a:rPr lang="en-US" altLang="zh-CN" sz="2000" dirty="0">
                <a:latin typeface="Times New Roman" panose="02020603050405020304" pitchFamily="18" charset="0"/>
                <a:ea typeface="微软雅黑" pitchFamily="34" charset="-122"/>
                <a:cs typeface="Times New Roman" panose="02020603050405020304" pitchFamily="18" charset="0"/>
              </a:rPr>
              <a:t>Boston-Area Quantum Network (BARQNET)</a:t>
            </a:r>
          </a:p>
          <a:p>
            <a:pPr indent="355600" eaLnBrk="1" hangingPunct="1">
              <a:spcBef>
                <a:spcPts val="1200"/>
              </a:spcBef>
            </a:pPr>
            <a:r>
              <a:rPr lang="zh-CN" altLang="en-US" sz="2000" dirty="0">
                <a:latin typeface="Times New Roman" panose="02020603050405020304" pitchFamily="18" charset="0"/>
                <a:ea typeface="微软雅黑" pitchFamily="34" charset="-122"/>
                <a:cs typeface="Times New Roman" panose="02020603050405020304" pitchFamily="18" charset="0"/>
              </a:rPr>
              <a:t>金刚石</a:t>
            </a:r>
            <a:r>
              <a:rPr lang="en-US" altLang="zh-CN" sz="2000" dirty="0">
                <a:latin typeface="Times New Roman" panose="02020603050405020304" pitchFamily="18" charset="0"/>
                <a:ea typeface="微软雅黑" pitchFamily="34" charset="-122"/>
                <a:cs typeface="Times New Roman" panose="02020603050405020304" pitchFamily="18" charset="0"/>
              </a:rPr>
              <a:t>NV</a:t>
            </a:r>
            <a:r>
              <a:rPr lang="zh-CN" altLang="en-US" sz="2000" dirty="0">
                <a:latin typeface="Times New Roman" panose="02020603050405020304" pitchFamily="18" charset="0"/>
                <a:ea typeface="微软雅黑" pitchFamily="34" charset="-122"/>
                <a:cs typeface="Times New Roman" panose="02020603050405020304" pitchFamily="18" charset="0"/>
              </a:rPr>
              <a:t>色心</a:t>
            </a: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indent="355600" eaLnBrk="1" hangingPunct="1">
              <a:spcBef>
                <a:spcPts val="1200"/>
              </a:spcBef>
            </a:pPr>
            <a:r>
              <a:rPr lang="en-US" altLang="zh-CN" sz="2000" b="0" dirty="0">
                <a:latin typeface="Times New Roman" panose="02020603050405020304" pitchFamily="18" charset="0"/>
                <a:ea typeface="微软雅黑" pitchFamily="34" charset="-122"/>
                <a:cs typeface="Times New Roman" panose="02020603050405020304" pitchFamily="18" charset="0"/>
              </a:rPr>
              <a:t>50</a:t>
            </a:r>
            <a:r>
              <a:rPr lang="zh-CN" altLang="en-US" sz="2000" b="0" dirty="0">
                <a:latin typeface="Times New Roman" panose="02020603050405020304" pitchFamily="18" charset="0"/>
                <a:ea typeface="微软雅黑" pitchFamily="34" charset="-122"/>
                <a:cs typeface="Times New Roman" panose="02020603050405020304" pitchFamily="18" charset="0"/>
              </a:rPr>
              <a:t>公里光纤</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eaLnBrk="1" hangingPunct="1">
              <a:spcBef>
                <a:spcPts val="1200"/>
              </a:spcBef>
            </a:pPr>
            <a:endParaRPr lang="en-US" altLang="zh-CN" sz="2000" b="0" dirty="0">
              <a:latin typeface="Times New Roman" panose="02020603050405020304" pitchFamily="18" charset="0"/>
              <a:ea typeface="微软雅黑" pitchFamily="34" charset="-122"/>
              <a:cs typeface="Times New Roman" panose="02020603050405020304" pitchFamily="18" charset="0"/>
            </a:endParaRPr>
          </a:p>
          <a:p>
            <a:pPr eaLnBrk="1" hangingPunct="1">
              <a:spcBef>
                <a:spcPts val="1200"/>
              </a:spcBef>
            </a:pP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marL="342900" indent="-342900" eaLnBrk="1" hangingPunct="1">
              <a:spcBef>
                <a:spcPts val="1200"/>
              </a:spcBef>
              <a:buFont typeface="Wingdings" panose="05000000000000000000" pitchFamily="2" charset="2"/>
              <a:buChar char="l"/>
            </a:pP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美国</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a:t>
            </a: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芝加哥大学</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a:t>
            </a: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阿贡实验室</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a:t>
            </a: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费曼实验室</a:t>
            </a: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indent="355600" eaLnBrk="1" hangingPunct="1">
              <a:spcBef>
                <a:spcPts val="1200"/>
              </a:spcBef>
            </a:pPr>
            <a:r>
              <a:rPr lang="en-US" altLang="zh-CN" sz="2000" dirty="0">
                <a:latin typeface="Times New Roman" panose="02020603050405020304" pitchFamily="18" charset="0"/>
                <a:ea typeface="微软雅黑" pitchFamily="34" charset="-122"/>
                <a:cs typeface="Times New Roman" panose="02020603050405020304" pitchFamily="18" charset="0"/>
              </a:rPr>
              <a:t>Chicago Quantum Exchange</a:t>
            </a:r>
          </a:p>
          <a:p>
            <a:pPr indent="355600" eaLnBrk="1" hangingPunct="1">
              <a:spcBef>
                <a:spcPts val="1200"/>
              </a:spcBef>
            </a:pPr>
            <a:r>
              <a:rPr lang="zh-CN" altLang="en-US" sz="2000" dirty="0">
                <a:latin typeface="Times New Roman" panose="02020603050405020304" pitchFamily="18" charset="0"/>
                <a:ea typeface="微软雅黑" pitchFamily="34" charset="-122"/>
                <a:cs typeface="Times New Roman" panose="02020603050405020304" pitchFamily="18" charset="0"/>
              </a:rPr>
              <a:t>金刚石</a:t>
            </a:r>
            <a:r>
              <a:rPr lang="en-US" altLang="zh-CN" sz="2000" dirty="0">
                <a:latin typeface="Times New Roman" panose="02020603050405020304" pitchFamily="18" charset="0"/>
                <a:ea typeface="微软雅黑" pitchFamily="34" charset="-122"/>
                <a:cs typeface="Times New Roman" panose="02020603050405020304" pitchFamily="18" charset="0"/>
              </a:rPr>
              <a:t>NV</a:t>
            </a:r>
            <a:r>
              <a:rPr lang="zh-CN" altLang="en-US" sz="2000" dirty="0">
                <a:latin typeface="Times New Roman" panose="02020603050405020304" pitchFamily="18" charset="0"/>
                <a:ea typeface="微软雅黑" pitchFamily="34" charset="-122"/>
                <a:cs typeface="Times New Roman" panose="02020603050405020304" pitchFamily="18" charset="0"/>
              </a:rPr>
              <a:t>色心</a:t>
            </a: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indent="355600" eaLnBrk="1" hangingPunct="1">
              <a:spcBef>
                <a:spcPts val="1200"/>
              </a:spcBef>
            </a:pPr>
            <a:r>
              <a:rPr lang="en-US" altLang="zh-CN" sz="2000" dirty="0">
                <a:latin typeface="Times New Roman" panose="02020603050405020304" pitchFamily="18" charset="0"/>
                <a:ea typeface="微软雅黑" pitchFamily="34" charset="-122"/>
                <a:cs typeface="Times New Roman" panose="02020603050405020304" pitchFamily="18" charset="0"/>
              </a:rPr>
              <a:t>180</a:t>
            </a:r>
            <a:r>
              <a:rPr lang="zh-CN" altLang="en-US" sz="2000" dirty="0">
                <a:latin typeface="Times New Roman" panose="02020603050405020304" pitchFamily="18" charset="0"/>
                <a:ea typeface="微软雅黑" pitchFamily="34" charset="-122"/>
                <a:cs typeface="Times New Roman" panose="02020603050405020304" pitchFamily="18" charset="0"/>
              </a:rPr>
              <a:t>公里光纤</a:t>
            </a:r>
            <a:endParaRPr lang="en-US" altLang="zh-CN" sz="2000" b="0" dirty="0">
              <a:latin typeface="Times New Roman" panose="02020603050405020304" pitchFamily="18" charset="0"/>
              <a:ea typeface="微软雅黑" pitchFamily="34" charset="-122"/>
              <a:cs typeface="Times New Roman" panose="02020603050405020304" pitchFamily="18" charset="0"/>
            </a:endParaRPr>
          </a:p>
        </p:txBody>
      </p:sp>
      <p:pic>
        <p:nvPicPr>
          <p:cNvPr id="8" name="图片 7">
            <a:extLst>
              <a:ext uri="{FF2B5EF4-FFF2-40B4-BE49-F238E27FC236}">
                <a16:creationId xmlns:a16="http://schemas.microsoft.com/office/drawing/2014/main" id="{BA165CFD-DB98-44AA-8C24-22093427BE9B}"/>
              </a:ext>
            </a:extLst>
          </p:cNvPr>
          <p:cNvPicPr>
            <a:picLocks noChangeAspect="1"/>
          </p:cNvPicPr>
          <p:nvPr/>
        </p:nvPicPr>
        <p:blipFill>
          <a:blip r:embed="rId2"/>
          <a:stretch>
            <a:fillRect/>
          </a:stretch>
        </p:blipFill>
        <p:spPr>
          <a:xfrm>
            <a:off x="5504052" y="1302024"/>
            <a:ext cx="3583805" cy="2447406"/>
          </a:xfrm>
          <a:prstGeom prst="rect">
            <a:avLst/>
          </a:prstGeom>
        </p:spPr>
      </p:pic>
      <p:pic>
        <p:nvPicPr>
          <p:cNvPr id="9" name="Picture 2" descr="Quantum network">
            <a:extLst>
              <a:ext uri="{FF2B5EF4-FFF2-40B4-BE49-F238E27FC236}">
                <a16:creationId xmlns:a16="http://schemas.microsoft.com/office/drawing/2014/main" id="{608102E6-F6E7-419A-92A7-BDD3AEBF79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9571" y="4142660"/>
            <a:ext cx="3548286" cy="200432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6">
            <a:extLst>
              <a:ext uri="{FF2B5EF4-FFF2-40B4-BE49-F238E27FC236}">
                <a16:creationId xmlns:a16="http://schemas.microsoft.com/office/drawing/2014/main" id="{6472AC18-1C62-4059-9CD1-9F27641E57F3}"/>
              </a:ext>
            </a:extLst>
          </p:cNvPr>
          <p:cNvSpPr txBox="1">
            <a:spLocks noChangeArrowheads="1"/>
          </p:cNvSpPr>
          <p:nvPr/>
        </p:nvSpPr>
        <p:spPr>
          <a:xfrm>
            <a:off x="1003297" y="145216"/>
            <a:ext cx="7208843" cy="733444"/>
          </a:xfrm>
          <a:prstGeom prst="rect">
            <a:avLst/>
          </a:prstGeom>
          <a:noFill/>
        </p:spPr>
        <p:txBody>
          <a:bodyPr/>
          <a:lstStyle/>
          <a:p>
            <a:pPr algn="ctr" eaLnBrk="1" hangingPunct="1">
              <a:defRPr/>
            </a:pPr>
            <a:r>
              <a:rPr lang="zh-CN" altLang="en-US" sz="2800" b="1" dirty="0">
                <a:latin typeface="微软雅黑" pitchFamily="34" charset="-122"/>
                <a:ea typeface="微软雅黑" pitchFamily="34" charset="-122"/>
                <a:cs typeface="+mj-cs"/>
              </a:rPr>
              <a:t>国际上建成</a:t>
            </a:r>
            <a:r>
              <a:rPr lang="en-US" altLang="zh-CN" sz="2800" b="1" dirty="0">
                <a:latin typeface="微软雅黑" pitchFamily="34" charset="-122"/>
                <a:ea typeface="微软雅黑" pitchFamily="34" charset="-122"/>
                <a:cs typeface="+mj-cs"/>
              </a:rPr>
              <a:t>/</a:t>
            </a:r>
            <a:r>
              <a:rPr lang="zh-CN" altLang="en-US" sz="2800" b="1" dirty="0">
                <a:latin typeface="微软雅黑" pitchFamily="34" charset="-122"/>
                <a:ea typeface="微软雅黑" pitchFamily="34" charset="-122"/>
                <a:cs typeface="+mj-cs"/>
              </a:rPr>
              <a:t>在建的城域量子中继网络</a:t>
            </a:r>
          </a:p>
        </p:txBody>
      </p:sp>
      <p:sp>
        <p:nvSpPr>
          <p:cNvPr id="10" name="灯片编号占位符 2">
            <a:extLst>
              <a:ext uri="{FF2B5EF4-FFF2-40B4-BE49-F238E27FC236}">
                <a16:creationId xmlns:a16="http://schemas.microsoft.com/office/drawing/2014/main" id="{5A531E71-84BF-45CD-A9C9-1B53D8546363}"/>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41</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314764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34430409-D126-4E9B-9EC5-3CD8EFA934E5}"/>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E153EC-57E6-41F3-A3B3-0C56A83823E6}"/>
              </a:ext>
            </a:extLst>
          </p:cNvPr>
          <p:cNvSpPr/>
          <p:nvPr/>
        </p:nvSpPr>
        <p:spPr>
          <a:xfrm>
            <a:off x="323528" y="1266439"/>
            <a:ext cx="4536504" cy="5116081"/>
          </a:xfrm>
          <a:prstGeom prst="rect">
            <a:avLst/>
          </a:prstGeom>
        </p:spPr>
        <p:txBody>
          <a:bodyPr wrap="square">
            <a:spAutoFit/>
          </a:bodyPr>
          <a:lstStyle/>
          <a:p>
            <a:pPr marL="342900" indent="-342900" eaLnBrk="1" hangingPunct="1">
              <a:lnSpc>
                <a:spcPct val="150000"/>
              </a:lnSpc>
              <a:spcBef>
                <a:spcPts val="0"/>
              </a:spcBef>
              <a:buFont typeface="Wingdings" panose="05000000000000000000" pitchFamily="2" charset="2"/>
              <a:buChar char="l"/>
            </a:pP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美国：石溪大学</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a:t>
            </a: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布鲁克海文实验室</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t>
            </a:r>
          </a:p>
          <a:p>
            <a:pPr indent="355600" eaLnBrk="1" hangingPunct="1">
              <a:lnSpc>
                <a:spcPct val="150000"/>
              </a:lnSpc>
              <a:spcBef>
                <a:spcPts val="0"/>
              </a:spcBef>
            </a:pP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New York</a:t>
            </a:r>
          </a:p>
          <a:p>
            <a:pPr indent="355600" eaLnBrk="1" hangingPunct="1">
              <a:lnSpc>
                <a:spcPct val="150000"/>
              </a:lnSpc>
              <a:spcBef>
                <a:spcPts val="0"/>
              </a:spcBef>
            </a:pP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原子气体</a:t>
            </a:r>
            <a:endPar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endParaRPr>
          </a:p>
          <a:p>
            <a:pPr indent="355600" eaLnBrk="1" hangingPunct="1">
              <a:lnSpc>
                <a:spcPct val="150000"/>
              </a:lnSpc>
              <a:spcBef>
                <a:spcPts val="0"/>
              </a:spcBef>
            </a:pP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158</a:t>
            </a: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公里光纤</a:t>
            </a:r>
            <a:endPar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endParaRPr>
          </a:p>
          <a:p>
            <a:pPr eaLnBrk="1" hangingPunct="1">
              <a:lnSpc>
                <a:spcPct val="150000"/>
              </a:lnSpc>
              <a:spcBef>
                <a:spcPts val="0"/>
              </a:spcBef>
            </a:pPr>
            <a:endPar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endParaRPr>
          </a:p>
          <a:p>
            <a:pPr marL="342900" indent="-342900" eaLnBrk="1" hangingPunct="1">
              <a:lnSpc>
                <a:spcPct val="150000"/>
              </a:lnSpc>
              <a:spcBef>
                <a:spcPts val="0"/>
              </a:spcBef>
              <a:buFont typeface="Wingdings" panose="05000000000000000000" pitchFamily="2" charset="2"/>
              <a:buChar char="l"/>
            </a:pP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中国</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t>
            </a:r>
            <a:r>
              <a:rPr lang="zh-CN" altLang="en-US"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中科大</a:t>
            </a: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t>
            </a:r>
          </a:p>
          <a:p>
            <a:pPr eaLnBrk="1" hangingPunct="1">
              <a:lnSpc>
                <a:spcPct val="150000"/>
              </a:lnSpc>
              <a:spcBef>
                <a:spcPts val="0"/>
              </a:spcBef>
            </a:pPr>
            <a:r>
              <a:rPr lang="en-US" altLang="zh-CN" sz="2000" dirty="0">
                <a:solidFill>
                  <a:sysClr val="windowText" lastClr="000000"/>
                </a:solidFill>
                <a:latin typeface="Times New Roman" panose="02020603050405020304" pitchFamily="18" charset="0"/>
                <a:ea typeface="微软雅黑" pitchFamily="34" charset="-122"/>
                <a:cs typeface="Times New Roman" panose="02020603050405020304" pitchFamily="18" charset="0"/>
              </a:rPr>
              <a:t>      </a:t>
            </a:r>
            <a:r>
              <a:rPr lang="en-US" altLang="zh-CN" sz="2000" dirty="0">
                <a:latin typeface="Times New Roman" panose="02020603050405020304" pitchFamily="18" charset="0"/>
                <a:ea typeface="微软雅黑" pitchFamily="34" charset="-122"/>
                <a:cs typeface="Times New Roman" panose="02020603050405020304" pitchFamily="18" charset="0"/>
              </a:rPr>
              <a:t>Hefei</a:t>
            </a:r>
          </a:p>
          <a:p>
            <a:pPr indent="355600" eaLnBrk="1" hangingPunct="1">
              <a:lnSpc>
                <a:spcPct val="150000"/>
              </a:lnSpc>
              <a:spcBef>
                <a:spcPts val="0"/>
              </a:spcBef>
            </a:pPr>
            <a:r>
              <a:rPr lang="zh-CN" altLang="en-US" sz="2000" dirty="0">
                <a:latin typeface="Times New Roman" panose="02020603050405020304" pitchFamily="18" charset="0"/>
                <a:ea typeface="微软雅黑" pitchFamily="34" charset="-122"/>
                <a:cs typeface="Times New Roman" panose="02020603050405020304" pitchFamily="18" charset="0"/>
              </a:rPr>
              <a:t>冷原子，单原子，</a:t>
            </a: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indent="355600" eaLnBrk="1" hangingPunct="1">
              <a:lnSpc>
                <a:spcPct val="150000"/>
              </a:lnSpc>
              <a:spcBef>
                <a:spcPts val="0"/>
              </a:spcBef>
            </a:pPr>
            <a:r>
              <a:rPr lang="zh-CN" altLang="en-US" sz="2000" dirty="0">
                <a:latin typeface="Times New Roman" panose="02020603050405020304" pitchFamily="18" charset="0"/>
                <a:ea typeface="微软雅黑" pitchFamily="34" charset="-122"/>
                <a:cs typeface="Times New Roman" panose="02020603050405020304" pitchFamily="18" charset="0"/>
              </a:rPr>
              <a:t>离子阱，稀土离子掺杂晶体</a:t>
            </a: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eaLnBrk="1" hangingPunct="1">
              <a:lnSpc>
                <a:spcPct val="150000"/>
              </a:lnSpc>
              <a:spcBef>
                <a:spcPts val="0"/>
              </a:spcBef>
            </a:pP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eaLnBrk="1" hangingPunct="1">
              <a:lnSpc>
                <a:spcPct val="150000"/>
              </a:lnSpc>
              <a:spcBef>
                <a:spcPts val="0"/>
              </a:spcBef>
            </a:pPr>
            <a:r>
              <a:rPr lang="zh-CN" altLang="en-US" sz="2000" dirty="0">
                <a:latin typeface="Times New Roman" panose="02020603050405020304" pitchFamily="18" charset="0"/>
                <a:ea typeface="微软雅黑" pitchFamily="34" charset="-122"/>
                <a:cs typeface="Times New Roman" panose="02020603050405020304" pitchFamily="18" charset="0"/>
              </a:rPr>
              <a:t>等等</a:t>
            </a:r>
            <a:r>
              <a:rPr lang="en-US" altLang="zh-CN" sz="2000" dirty="0">
                <a:latin typeface="Times New Roman" panose="02020603050405020304" pitchFamily="18" charset="0"/>
                <a:ea typeface="微软雅黑" pitchFamily="34" charset="-122"/>
                <a:cs typeface="Times New Roman" panose="02020603050405020304" pitchFamily="18" charset="0"/>
              </a:rPr>
              <a:t>….</a:t>
            </a:r>
          </a:p>
        </p:txBody>
      </p:sp>
      <p:pic>
        <p:nvPicPr>
          <p:cNvPr id="8" name="图片 7">
            <a:extLst>
              <a:ext uri="{FF2B5EF4-FFF2-40B4-BE49-F238E27FC236}">
                <a16:creationId xmlns:a16="http://schemas.microsoft.com/office/drawing/2014/main" id="{753A8FC7-A9A5-402B-9A37-D6B676231CB2}"/>
              </a:ext>
            </a:extLst>
          </p:cNvPr>
          <p:cNvPicPr>
            <a:picLocks noChangeAspect="1"/>
          </p:cNvPicPr>
          <p:nvPr/>
        </p:nvPicPr>
        <p:blipFill>
          <a:blip r:embed="rId2"/>
          <a:stretch>
            <a:fillRect/>
          </a:stretch>
        </p:blipFill>
        <p:spPr>
          <a:xfrm>
            <a:off x="4860032" y="1463189"/>
            <a:ext cx="4093396" cy="1800128"/>
          </a:xfrm>
          <a:prstGeom prst="rect">
            <a:avLst/>
          </a:prstGeom>
        </p:spPr>
      </p:pic>
      <p:pic>
        <p:nvPicPr>
          <p:cNvPr id="9" name="Picture 2">
            <a:extLst>
              <a:ext uri="{FF2B5EF4-FFF2-40B4-BE49-F238E27FC236}">
                <a16:creationId xmlns:a16="http://schemas.microsoft.com/office/drawing/2014/main" id="{1B04FDA1-FC7C-47FB-920B-BF487FDE8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7718" y="3893901"/>
            <a:ext cx="4179649" cy="217119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6">
            <a:extLst>
              <a:ext uri="{FF2B5EF4-FFF2-40B4-BE49-F238E27FC236}">
                <a16:creationId xmlns:a16="http://schemas.microsoft.com/office/drawing/2014/main" id="{5E433D96-71B9-4B36-89A4-69E51FD39E12}"/>
              </a:ext>
            </a:extLst>
          </p:cNvPr>
          <p:cNvSpPr txBox="1">
            <a:spLocks noChangeArrowheads="1"/>
          </p:cNvSpPr>
          <p:nvPr/>
        </p:nvSpPr>
        <p:spPr>
          <a:xfrm>
            <a:off x="1003297" y="145216"/>
            <a:ext cx="7208843" cy="733444"/>
          </a:xfrm>
          <a:prstGeom prst="rect">
            <a:avLst/>
          </a:prstGeom>
          <a:noFill/>
        </p:spPr>
        <p:txBody>
          <a:bodyPr/>
          <a:lstStyle/>
          <a:p>
            <a:pPr algn="ctr" eaLnBrk="1" hangingPunct="1">
              <a:defRPr/>
            </a:pPr>
            <a:r>
              <a:rPr lang="zh-CN" altLang="en-US" sz="2800" b="1" dirty="0">
                <a:latin typeface="微软雅黑" pitchFamily="34" charset="-122"/>
                <a:ea typeface="微软雅黑" pitchFamily="34" charset="-122"/>
                <a:cs typeface="+mj-cs"/>
              </a:rPr>
              <a:t>国际上建成</a:t>
            </a:r>
            <a:r>
              <a:rPr lang="en-US" altLang="zh-CN" sz="2800" b="1" dirty="0">
                <a:latin typeface="微软雅黑" pitchFamily="34" charset="-122"/>
                <a:ea typeface="微软雅黑" pitchFamily="34" charset="-122"/>
                <a:cs typeface="+mj-cs"/>
              </a:rPr>
              <a:t>/</a:t>
            </a:r>
            <a:r>
              <a:rPr lang="zh-CN" altLang="en-US" sz="2800" b="1" dirty="0">
                <a:latin typeface="微软雅黑" pitchFamily="34" charset="-122"/>
                <a:ea typeface="微软雅黑" pitchFamily="34" charset="-122"/>
                <a:cs typeface="+mj-cs"/>
              </a:rPr>
              <a:t>在建的城域量子中继网络</a:t>
            </a:r>
          </a:p>
        </p:txBody>
      </p:sp>
      <p:sp>
        <p:nvSpPr>
          <p:cNvPr id="10" name="灯片编号占位符 2">
            <a:extLst>
              <a:ext uri="{FF2B5EF4-FFF2-40B4-BE49-F238E27FC236}">
                <a16:creationId xmlns:a16="http://schemas.microsoft.com/office/drawing/2014/main" id="{45857DA9-9F39-4120-BEA9-EF69779DA44F}"/>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371464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2"/>
          <p:cNvSpPr txBox="1">
            <a:spLocks noChangeArrowheads="1"/>
          </p:cNvSpPr>
          <p:nvPr/>
        </p:nvSpPr>
        <p:spPr>
          <a:xfrm>
            <a:off x="457200" y="111125"/>
            <a:ext cx="8229600" cy="603250"/>
          </a:xfrm>
          <a:prstGeom prst="rect">
            <a:avLst/>
          </a:prstGeom>
          <a:noFill/>
        </p:spPr>
        <p:txBody>
          <a:bodyPr/>
          <a:lstStyle/>
          <a:p>
            <a:pPr algn="ctr" eaLnBrk="1" hangingPunct="1">
              <a:defRPr/>
            </a:pPr>
            <a:r>
              <a:rPr lang="zh-CN" altLang="en-US" sz="3200" b="1" dirty="0">
                <a:latin typeface="微软雅黑" pitchFamily="34" charset="-122"/>
                <a:ea typeface="微软雅黑" pitchFamily="34" charset="-122"/>
                <a:cs typeface="+mj-cs"/>
              </a:rPr>
              <a:t>我们组构建的量子网络</a:t>
            </a:r>
          </a:p>
        </p:txBody>
      </p:sp>
      <p:cxnSp>
        <p:nvCxnSpPr>
          <p:cNvPr id="32" name="直接连接符 31"/>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01613" y="904827"/>
            <a:ext cx="8715375" cy="5805487"/>
            <a:chOff x="201613" y="1008063"/>
            <a:chExt cx="8715375" cy="5805487"/>
          </a:xfrm>
        </p:grpSpPr>
        <p:sp>
          <p:nvSpPr>
            <p:cNvPr id="63490" name="AutoShape 14"/>
            <p:cNvSpPr>
              <a:spLocks noChangeArrowheads="1"/>
            </p:cNvSpPr>
            <p:nvPr/>
          </p:nvSpPr>
          <p:spPr bwMode="auto">
            <a:xfrm>
              <a:off x="3529013" y="1008063"/>
              <a:ext cx="2052637"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400" dirty="0">
                  <a:ea typeface="黑体" pitchFamily="49" charset="-122"/>
                </a:rPr>
                <a:t>量子网络</a:t>
              </a:r>
            </a:p>
          </p:txBody>
        </p:sp>
        <p:sp>
          <p:nvSpPr>
            <p:cNvPr id="63491" name="AutoShape 15"/>
            <p:cNvSpPr>
              <a:spLocks noChangeArrowheads="1"/>
            </p:cNvSpPr>
            <p:nvPr/>
          </p:nvSpPr>
          <p:spPr bwMode="auto">
            <a:xfrm>
              <a:off x="215900" y="2684463"/>
              <a:ext cx="1824038"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多光子纠缠源</a:t>
              </a:r>
            </a:p>
          </p:txBody>
        </p:sp>
        <p:sp>
          <p:nvSpPr>
            <p:cNvPr id="63492" name="AutoShape 18"/>
            <p:cNvSpPr>
              <a:spLocks noChangeArrowheads="1"/>
            </p:cNvSpPr>
            <p:nvPr/>
          </p:nvSpPr>
          <p:spPr bwMode="auto">
            <a:xfrm>
              <a:off x="4787900" y="2684463"/>
              <a:ext cx="1824038"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b="1" dirty="0">
                  <a:solidFill>
                    <a:srgbClr val="0000FF"/>
                  </a:solidFill>
                  <a:ea typeface="黑体" pitchFamily="49" charset="-122"/>
                </a:rPr>
                <a:t>量子存储节点</a:t>
              </a:r>
            </a:p>
          </p:txBody>
        </p:sp>
        <p:sp>
          <p:nvSpPr>
            <p:cNvPr id="63493" name="AutoShape 19"/>
            <p:cNvSpPr>
              <a:spLocks noChangeArrowheads="1"/>
            </p:cNvSpPr>
            <p:nvPr/>
          </p:nvSpPr>
          <p:spPr bwMode="auto">
            <a:xfrm>
              <a:off x="2501900" y="2684463"/>
              <a:ext cx="1824038"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确定性量子光源</a:t>
              </a:r>
            </a:p>
          </p:txBody>
        </p:sp>
        <p:sp>
          <p:nvSpPr>
            <p:cNvPr id="63494" name="AutoShape 37"/>
            <p:cNvSpPr>
              <a:spLocks noChangeArrowheads="1"/>
            </p:cNvSpPr>
            <p:nvPr/>
          </p:nvSpPr>
          <p:spPr bwMode="auto">
            <a:xfrm>
              <a:off x="215900" y="4360863"/>
              <a:ext cx="1828800"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参量光系统</a:t>
              </a:r>
            </a:p>
          </p:txBody>
        </p:sp>
        <p:sp>
          <p:nvSpPr>
            <p:cNvPr id="63495" name="AutoShape 38"/>
            <p:cNvSpPr>
              <a:spLocks noChangeArrowheads="1"/>
            </p:cNvSpPr>
            <p:nvPr/>
          </p:nvSpPr>
          <p:spPr bwMode="auto">
            <a:xfrm>
              <a:off x="4787900" y="4360863"/>
              <a:ext cx="1828800"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b="1" dirty="0">
                  <a:solidFill>
                    <a:srgbClr val="0000FF"/>
                  </a:solidFill>
                  <a:ea typeface="黑体" pitchFamily="49" charset="-122"/>
                </a:rPr>
                <a:t>稀土掺杂晶体</a:t>
              </a:r>
            </a:p>
          </p:txBody>
        </p:sp>
        <p:sp>
          <p:nvSpPr>
            <p:cNvPr id="63496" name="AutoShape 39"/>
            <p:cNvSpPr>
              <a:spLocks noChangeArrowheads="1"/>
            </p:cNvSpPr>
            <p:nvPr/>
          </p:nvSpPr>
          <p:spPr bwMode="auto">
            <a:xfrm>
              <a:off x="2501900" y="4360863"/>
              <a:ext cx="1824038"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dirty="0">
                  <a:ea typeface="黑体" pitchFamily="49" charset="-122"/>
                </a:rPr>
                <a:t>量子点，色心</a:t>
              </a:r>
            </a:p>
          </p:txBody>
        </p:sp>
        <p:sp>
          <p:nvSpPr>
            <p:cNvPr id="63497" name="Line 45"/>
            <p:cNvSpPr>
              <a:spLocks noChangeShapeType="1"/>
            </p:cNvSpPr>
            <p:nvPr/>
          </p:nvSpPr>
          <p:spPr bwMode="auto">
            <a:xfrm>
              <a:off x="1130300" y="3217863"/>
              <a:ext cx="0" cy="1143000"/>
            </a:xfrm>
            <a:prstGeom prst="line">
              <a:avLst/>
            </a:prstGeom>
            <a:noFill/>
            <a:ln w="28575">
              <a:solidFill>
                <a:srgbClr val="008000"/>
              </a:solidFill>
              <a:round/>
              <a:headEnd type="stealth" w="med" len="lg"/>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498" name="Line 51"/>
            <p:cNvSpPr>
              <a:spLocks noChangeShapeType="1"/>
            </p:cNvSpPr>
            <p:nvPr/>
          </p:nvSpPr>
          <p:spPr bwMode="auto">
            <a:xfrm>
              <a:off x="3416300" y="3217863"/>
              <a:ext cx="0" cy="1143000"/>
            </a:xfrm>
            <a:prstGeom prst="line">
              <a:avLst/>
            </a:prstGeom>
            <a:noFill/>
            <a:ln w="28575">
              <a:solidFill>
                <a:srgbClr val="008000"/>
              </a:solidFill>
              <a:round/>
              <a:headEnd type="stealth" w="med" len="lg"/>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499" name="Line 52"/>
            <p:cNvSpPr>
              <a:spLocks noChangeShapeType="1"/>
            </p:cNvSpPr>
            <p:nvPr/>
          </p:nvSpPr>
          <p:spPr bwMode="auto">
            <a:xfrm>
              <a:off x="5702300" y="3217863"/>
              <a:ext cx="0" cy="1143000"/>
            </a:xfrm>
            <a:prstGeom prst="line">
              <a:avLst/>
            </a:prstGeom>
            <a:noFill/>
            <a:ln w="38100">
              <a:solidFill>
                <a:srgbClr val="0000FF"/>
              </a:solidFill>
              <a:round/>
              <a:headEnd type="stealth" w="med" len="lg"/>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00" name="Text Box 53"/>
            <p:cNvSpPr txBox="1">
              <a:spLocks noChangeArrowheads="1"/>
            </p:cNvSpPr>
            <p:nvPr/>
          </p:nvSpPr>
          <p:spPr bwMode="auto">
            <a:xfrm>
              <a:off x="1139825" y="3521075"/>
              <a:ext cx="1371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latin typeface="黑体" pitchFamily="49" charset="-122"/>
                  <a:ea typeface="黑体" pitchFamily="49" charset="-122"/>
                </a:rPr>
                <a:t>自发参量下转换</a:t>
              </a:r>
              <a:r>
                <a:rPr lang="en-US" altLang="zh-CN" sz="1600">
                  <a:latin typeface="黑体" pitchFamily="49" charset="-122"/>
                  <a:ea typeface="黑体" pitchFamily="49" charset="-122"/>
                </a:rPr>
                <a:t>(SPDC)</a:t>
              </a:r>
            </a:p>
          </p:txBody>
        </p:sp>
        <p:sp>
          <p:nvSpPr>
            <p:cNvPr id="63502" name="Text Box 55"/>
            <p:cNvSpPr txBox="1">
              <a:spLocks noChangeArrowheads="1"/>
            </p:cNvSpPr>
            <p:nvPr/>
          </p:nvSpPr>
          <p:spPr bwMode="auto">
            <a:xfrm>
              <a:off x="7975600" y="3467100"/>
              <a:ext cx="9191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latin typeface="黑体" pitchFamily="49" charset="-122"/>
                  <a:ea typeface="黑体" pitchFamily="49" charset="-122"/>
                  <a:cs typeface="Times New Roman" pitchFamily="18" charset="0"/>
                </a:rPr>
                <a:t>光纤腔耦合</a:t>
              </a:r>
            </a:p>
          </p:txBody>
        </p:sp>
        <p:sp>
          <p:nvSpPr>
            <p:cNvPr id="63503" name="Line 57"/>
            <p:cNvSpPr>
              <a:spLocks noChangeShapeType="1"/>
            </p:cNvSpPr>
            <p:nvPr/>
          </p:nvSpPr>
          <p:spPr bwMode="auto">
            <a:xfrm>
              <a:off x="1130300" y="23796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04" name="Line 59"/>
            <p:cNvSpPr>
              <a:spLocks noChangeShapeType="1"/>
            </p:cNvSpPr>
            <p:nvPr/>
          </p:nvSpPr>
          <p:spPr bwMode="auto">
            <a:xfrm>
              <a:off x="7988300" y="23796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05" name="Text Box 61"/>
            <p:cNvSpPr txBox="1">
              <a:spLocks noChangeArrowheads="1"/>
            </p:cNvSpPr>
            <p:nvPr/>
          </p:nvSpPr>
          <p:spPr bwMode="auto">
            <a:xfrm>
              <a:off x="4559300" y="1617663"/>
              <a:ext cx="13081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a:solidFill>
                    <a:srgbClr val="FF3300"/>
                  </a:solidFill>
                  <a:latin typeface="Times New Roman" pitchFamily="18" charset="0"/>
                  <a:ea typeface="黑体" pitchFamily="49" charset="-122"/>
                </a:rPr>
                <a:t>不同体系间的结合</a:t>
              </a:r>
            </a:p>
          </p:txBody>
        </p:sp>
        <p:sp>
          <p:nvSpPr>
            <p:cNvPr id="63506" name="AutoShape 19"/>
            <p:cNvSpPr>
              <a:spLocks noChangeArrowheads="1"/>
            </p:cNvSpPr>
            <p:nvPr/>
          </p:nvSpPr>
          <p:spPr bwMode="auto">
            <a:xfrm>
              <a:off x="7073900" y="2684463"/>
              <a:ext cx="1828800"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a:ea typeface="黑体" pitchFamily="49" charset="-122"/>
                </a:rPr>
                <a:t>量子操作节点</a:t>
              </a:r>
            </a:p>
          </p:txBody>
        </p:sp>
        <p:sp>
          <p:nvSpPr>
            <p:cNvPr id="63507" name="AutoShape 39"/>
            <p:cNvSpPr>
              <a:spLocks noChangeArrowheads="1"/>
            </p:cNvSpPr>
            <p:nvPr/>
          </p:nvSpPr>
          <p:spPr bwMode="auto">
            <a:xfrm>
              <a:off x="7078663" y="4360863"/>
              <a:ext cx="1824037" cy="533400"/>
            </a:xfrm>
            <a:prstGeom prst="flowChartAlternateProcess">
              <a:avLst/>
            </a:prstGeom>
            <a:solidFill>
              <a:srgbClr val="B7DBBA"/>
            </a:solidFill>
            <a:ln w="9525" algn="ctr">
              <a:solidFill>
                <a:schemeClr val="tx1"/>
              </a:solidFill>
              <a:miter lim="800000"/>
              <a:headEnd/>
              <a:tailEnd/>
            </a:ln>
          </p:spPr>
          <p:txBody>
            <a:bodyPr wrap="none" anchor="ctr"/>
            <a:lstStyle/>
            <a:p>
              <a:pPr algn="ctr" eaLnBrk="1" hangingPunct="1"/>
              <a:r>
                <a:rPr lang="zh-CN" altLang="en-US" sz="2000" dirty="0">
                  <a:ea typeface="黑体" pitchFamily="49" charset="-122"/>
                </a:rPr>
                <a:t>离子阱，原子</a:t>
              </a:r>
            </a:p>
          </p:txBody>
        </p:sp>
        <p:sp>
          <p:nvSpPr>
            <p:cNvPr id="63508" name="Line 51"/>
            <p:cNvSpPr>
              <a:spLocks noChangeShapeType="1"/>
            </p:cNvSpPr>
            <p:nvPr/>
          </p:nvSpPr>
          <p:spPr bwMode="auto">
            <a:xfrm>
              <a:off x="7988300" y="3217863"/>
              <a:ext cx="0" cy="1143000"/>
            </a:xfrm>
            <a:prstGeom prst="line">
              <a:avLst/>
            </a:prstGeom>
            <a:noFill/>
            <a:ln w="28575">
              <a:solidFill>
                <a:srgbClr val="008000"/>
              </a:solidFill>
              <a:round/>
              <a:headEnd type="stealth" w="med" len="lg"/>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09" name="Text Box 55"/>
            <p:cNvSpPr txBox="1">
              <a:spLocks noChangeArrowheads="1"/>
            </p:cNvSpPr>
            <p:nvPr/>
          </p:nvSpPr>
          <p:spPr bwMode="auto">
            <a:xfrm>
              <a:off x="3416300" y="3506788"/>
              <a:ext cx="10668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latin typeface="黑体" pitchFamily="49" charset="-122"/>
                  <a:ea typeface="黑体" pitchFamily="49" charset="-122"/>
                </a:rPr>
                <a:t>光致激发</a:t>
              </a:r>
              <a:endParaRPr lang="en-US" altLang="zh-CN" sz="1600">
                <a:latin typeface="黑体" pitchFamily="49" charset="-122"/>
                <a:ea typeface="黑体" pitchFamily="49" charset="-122"/>
              </a:endParaRPr>
            </a:p>
            <a:p>
              <a:pPr eaLnBrk="1" hangingPunct="1"/>
              <a:r>
                <a:rPr lang="en-US" altLang="zh-CN" sz="1600">
                  <a:latin typeface="黑体" pitchFamily="49" charset="-122"/>
                  <a:ea typeface="黑体" pitchFamily="49" charset="-122"/>
                </a:rPr>
                <a:t>(PL,PLE)</a:t>
              </a:r>
              <a:endParaRPr lang="zh-CN" altLang="en-US" sz="1600">
                <a:latin typeface="黑体" pitchFamily="49" charset="-122"/>
                <a:ea typeface="黑体" pitchFamily="49" charset="-122"/>
              </a:endParaRPr>
            </a:p>
          </p:txBody>
        </p:sp>
        <p:sp>
          <p:nvSpPr>
            <p:cNvPr id="63510" name="Line 59"/>
            <p:cNvSpPr>
              <a:spLocks noChangeShapeType="1"/>
            </p:cNvSpPr>
            <p:nvPr/>
          </p:nvSpPr>
          <p:spPr bwMode="auto">
            <a:xfrm>
              <a:off x="3408363" y="23796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63511" name="Line 59"/>
            <p:cNvSpPr>
              <a:spLocks noChangeShapeType="1"/>
            </p:cNvSpPr>
            <p:nvPr/>
          </p:nvSpPr>
          <p:spPr bwMode="auto">
            <a:xfrm>
              <a:off x="5694363" y="23796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cxnSp>
          <p:nvCxnSpPr>
            <p:cNvPr id="24" name="直接连接符 23"/>
            <p:cNvCxnSpPr/>
            <p:nvPr/>
          </p:nvCxnSpPr>
          <p:spPr>
            <a:xfrm rot="5400000">
              <a:off x="4140994" y="1959769"/>
              <a:ext cx="838200"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63503" idx="0"/>
              <a:endCxn id="63504" idx="0"/>
            </p:cNvCxnSpPr>
            <p:nvPr/>
          </p:nvCxnSpPr>
          <p:spPr>
            <a:xfrm rot="16200000" flipH="1">
              <a:off x="4559300" y="-1049337"/>
              <a:ext cx="3175"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63514" name="Picture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241925"/>
              <a:ext cx="1987550"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15"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325" y="5241925"/>
              <a:ext cx="1816100"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16"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9363" y="5087938"/>
              <a:ext cx="1357312" cy="172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517" name="Picture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9613" y="5384800"/>
              <a:ext cx="1857375"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54">
              <a:extLst>
                <a:ext uri="{FF2B5EF4-FFF2-40B4-BE49-F238E27FC236}">
                  <a16:creationId xmlns:a16="http://schemas.microsoft.com/office/drawing/2014/main" id="{C4F346BC-7BF7-4783-8CA2-01DCDCD82307}"/>
                </a:ext>
              </a:extLst>
            </p:cNvPr>
            <p:cNvSpPr txBox="1">
              <a:spLocks noChangeArrowheads="1"/>
            </p:cNvSpPr>
            <p:nvPr/>
          </p:nvSpPr>
          <p:spPr bwMode="auto">
            <a:xfrm>
              <a:off x="5702300" y="3501008"/>
              <a:ext cx="17500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ts val="0"/>
                </a:spcBef>
              </a:pPr>
              <a:r>
                <a:rPr lang="zh-CN" altLang="en-US" sz="1600" dirty="0">
                  <a:latin typeface="黑体" pitchFamily="49" charset="-122"/>
                  <a:ea typeface="黑体" pitchFamily="49" charset="-122"/>
                </a:rPr>
                <a:t>原子频率梳</a:t>
              </a:r>
              <a:r>
                <a:rPr lang="en-US" altLang="zh-CN" sz="1600" dirty="0">
                  <a:latin typeface="黑体" pitchFamily="49" charset="-122"/>
                  <a:ea typeface="黑体" pitchFamily="49" charset="-122"/>
                </a:rPr>
                <a:t>(AFC)</a:t>
              </a:r>
            </a:p>
            <a:p>
              <a:pPr eaLnBrk="1" hangingPunct="1">
                <a:spcBef>
                  <a:spcPts val="0"/>
                </a:spcBef>
              </a:pPr>
              <a:r>
                <a:rPr lang="zh-CN" altLang="en-US" sz="1600" dirty="0">
                  <a:latin typeface="黑体" pitchFamily="49" charset="-122"/>
                  <a:ea typeface="黑体" pitchFamily="49" charset="-122"/>
                </a:rPr>
                <a:t>无噪声</a:t>
              </a:r>
              <a:r>
                <a:rPr lang="en-US" altLang="zh-CN" sz="1600" dirty="0">
                  <a:latin typeface="黑体" pitchFamily="49" charset="-122"/>
                  <a:ea typeface="黑体" pitchFamily="49" charset="-122"/>
                </a:rPr>
                <a:t>PE</a:t>
              </a:r>
              <a:r>
                <a:rPr lang="zh-CN" altLang="en-US" sz="1600" dirty="0">
                  <a:latin typeface="黑体" pitchFamily="49" charset="-122"/>
                  <a:ea typeface="黑体" pitchFamily="49" charset="-122"/>
                </a:rPr>
                <a:t>（</a:t>
              </a:r>
              <a:r>
                <a:rPr lang="en-US" altLang="zh-CN" sz="1600" dirty="0">
                  <a:latin typeface="黑体" pitchFamily="49" charset="-122"/>
                  <a:ea typeface="黑体" pitchFamily="49" charset="-122"/>
                </a:rPr>
                <a:t>NLPE</a:t>
              </a:r>
              <a:r>
                <a:rPr lang="zh-CN" altLang="en-US" sz="1600" dirty="0">
                  <a:latin typeface="黑体" pitchFamily="49" charset="-122"/>
                  <a:ea typeface="黑体" pitchFamily="49" charset="-122"/>
                </a:rPr>
                <a:t>）</a:t>
              </a:r>
              <a:endParaRPr lang="en-US" altLang="zh-CN" sz="1600" dirty="0">
                <a:latin typeface="黑体" pitchFamily="49" charset="-122"/>
                <a:ea typeface="黑体" pitchFamily="49" charset="-122"/>
              </a:endParaRPr>
            </a:p>
          </p:txBody>
        </p:sp>
      </p:grpSp>
      <p:sp>
        <p:nvSpPr>
          <p:cNvPr id="3" name="弧形 2"/>
          <p:cNvSpPr/>
          <p:nvPr/>
        </p:nvSpPr>
        <p:spPr>
          <a:xfrm>
            <a:off x="1057127" y="1602915"/>
            <a:ext cx="4643586" cy="1947862"/>
          </a:xfrm>
          <a:prstGeom prst="arc">
            <a:avLst>
              <a:gd name="adj1" fmla="val 10788297"/>
              <a:gd name="adj2" fmla="val 0"/>
            </a:avLst>
          </a:prstGeom>
          <a:ln w="635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5" name="弧形 34"/>
          <p:cNvSpPr/>
          <p:nvPr/>
        </p:nvSpPr>
        <p:spPr>
          <a:xfrm>
            <a:off x="3209133" y="2157609"/>
            <a:ext cx="2424112" cy="839787"/>
          </a:xfrm>
          <a:prstGeom prst="arc">
            <a:avLst>
              <a:gd name="adj1" fmla="val 10788297"/>
              <a:gd name="adj2" fmla="val 0"/>
            </a:avLst>
          </a:prstGeom>
          <a:ln w="635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文本框 35">
            <a:extLst>
              <a:ext uri="{FF2B5EF4-FFF2-40B4-BE49-F238E27FC236}">
                <a16:creationId xmlns:a16="http://schemas.microsoft.com/office/drawing/2014/main" id="{5008776D-0B55-46D1-9795-C3612DD25B34}"/>
              </a:ext>
            </a:extLst>
          </p:cNvPr>
          <p:cNvSpPr txBox="1"/>
          <p:nvPr/>
        </p:nvSpPr>
        <p:spPr>
          <a:xfrm>
            <a:off x="3995935" y="2164794"/>
            <a:ext cx="1063427" cy="400110"/>
          </a:xfrm>
          <a:prstGeom prst="rect">
            <a:avLst/>
          </a:prstGeom>
          <a:noFill/>
        </p:spPr>
        <p:txBody>
          <a:bodyPr wrap="square" rtlCol="0">
            <a:spAutoFit/>
          </a:bodyPr>
          <a:lstStyle/>
          <a:p>
            <a:r>
              <a:rPr lang="en-US" altLang="zh-CN" sz="2000" b="1" dirty="0">
                <a:solidFill>
                  <a:srgbClr val="0000FF"/>
                </a:solidFill>
                <a:latin typeface="Times New Roman" panose="02020603050405020304" pitchFamily="18" charset="0"/>
                <a:cs typeface="Times New Roman" panose="02020603050405020304" pitchFamily="18" charset="0"/>
              </a:rPr>
              <a:t>NC 15</a:t>
            </a:r>
            <a:endParaRPr lang="zh-CN" altLang="en-US" b="1" dirty="0">
              <a:solidFill>
                <a:srgbClr val="0000FF"/>
              </a:solidFill>
              <a:latin typeface="Times New Roman" panose="02020603050405020304" pitchFamily="18" charset="0"/>
              <a:cs typeface="Times New Roman" panose="02020603050405020304" pitchFamily="18" charset="0"/>
            </a:endParaRPr>
          </a:p>
        </p:txBody>
      </p:sp>
      <p:sp>
        <p:nvSpPr>
          <p:cNvPr id="37" name="文本框 36">
            <a:extLst>
              <a:ext uri="{FF2B5EF4-FFF2-40B4-BE49-F238E27FC236}">
                <a16:creationId xmlns:a16="http://schemas.microsoft.com/office/drawing/2014/main" id="{09AA6888-93F0-49EF-8200-CD37A1B4DF76}"/>
              </a:ext>
            </a:extLst>
          </p:cNvPr>
          <p:cNvSpPr txBox="1"/>
          <p:nvPr/>
        </p:nvSpPr>
        <p:spPr>
          <a:xfrm>
            <a:off x="2323306" y="1628800"/>
            <a:ext cx="2248694" cy="400110"/>
          </a:xfrm>
          <a:prstGeom prst="rect">
            <a:avLst/>
          </a:prstGeom>
          <a:noFill/>
        </p:spPr>
        <p:txBody>
          <a:bodyPr wrap="square" rtlCol="0">
            <a:spAutoFit/>
          </a:bodyPr>
          <a:lstStyle/>
          <a:p>
            <a:r>
              <a:rPr lang="en-US" altLang="zh-CN" sz="2000" b="1" dirty="0">
                <a:solidFill>
                  <a:srgbClr val="0000FF"/>
                </a:solidFill>
                <a:latin typeface="Times New Roman" panose="02020603050405020304" pitchFamily="18" charset="0"/>
                <a:cs typeface="Times New Roman" panose="02020603050405020304" pitchFamily="18" charset="0"/>
              </a:rPr>
              <a:t>PRL 15, Nat. 21</a:t>
            </a:r>
            <a:endParaRPr lang="zh-CN" altLang="en-US" b="1" dirty="0">
              <a:solidFill>
                <a:srgbClr val="0000FF"/>
              </a:solidFill>
              <a:latin typeface="Times New Roman" panose="02020603050405020304" pitchFamily="18" charset="0"/>
              <a:cs typeface="Times New Roman" panose="02020603050405020304" pitchFamily="18" charset="0"/>
            </a:endParaRPr>
          </a:p>
        </p:txBody>
      </p:sp>
      <p:sp>
        <p:nvSpPr>
          <p:cNvPr id="4" name="弧形 3">
            <a:extLst>
              <a:ext uri="{FF2B5EF4-FFF2-40B4-BE49-F238E27FC236}">
                <a16:creationId xmlns:a16="http://schemas.microsoft.com/office/drawing/2014/main" id="{8D3986FF-58A3-DA14-32AD-D7B01BB7599A}"/>
              </a:ext>
            </a:extLst>
          </p:cNvPr>
          <p:cNvSpPr/>
          <p:nvPr/>
        </p:nvSpPr>
        <p:spPr>
          <a:xfrm>
            <a:off x="5866607" y="1885874"/>
            <a:ext cx="2424112" cy="1388072"/>
          </a:xfrm>
          <a:prstGeom prst="arc">
            <a:avLst>
              <a:gd name="adj1" fmla="val 10788297"/>
              <a:gd name="adj2" fmla="val 0"/>
            </a:avLst>
          </a:prstGeom>
          <a:ln w="635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灯片编号占位符 2">
            <a:extLst>
              <a:ext uri="{FF2B5EF4-FFF2-40B4-BE49-F238E27FC236}">
                <a16:creationId xmlns:a16="http://schemas.microsoft.com/office/drawing/2014/main" id="{9292ECD7-0AB5-4622-B6BE-526FA4582591}"/>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43</a:t>
            </a:fld>
            <a:endParaRPr lang="en-US" altLang="zh-CN" dirty="0">
              <a:latin typeface="Arial Black" panose="020B0A04020102020204" pitchFamily="34" charset="0"/>
            </a:endParaRPr>
          </a:p>
        </p:txBody>
      </p:sp>
      <p:sp>
        <p:nvSpPr>
          <p:cNvPr id="40" name="文本框 39">
            <a:extLst>
              <a:ext uri="{FF2B5EF4-FFF2-40B4-BE49-F238E27FC236}">
                <a16:creationId xmlns:a16="http://schemas.microsoft.com/office/drawing/2014/main" id="{CC6BDDBD-0B8D-4D4D-91E6-C222BCDD18DB}"/>
              </a:ext>
            </a:extLst>
          </p:cNvPr>
          <p:cNvSpPr txBox="1"/>
          <p:nvPr/>
        </p:nvSpPr>
        <p:spPr>
          <a:xfrm>
            <a:off x="6681689" y="1935849"/>
            <a:ext cx="1187550" cy="400110"/>
          </a:xfrm>
          <a:prstGeom prst="rect">
            <a:avLst/>
          </a:prstGeom>
          <a:noFill/>
        </p:spPr>
        <p:txBody>
          <a:bodyPr wrap="square" rtlCol="0">
            <a:spAutoFit/>
          </a:bodyPr>
          <a:lstStyle/>
          <a:p>
            <a:pPr algn="ctr"/>
            <a:r>
              <a:rPr lang="en-US" altLang="zh-CN" sz="2000" b="1" dirty="0">
                <a:solidFill>
                  <a:srgbClr val="0000FF"/>
                </a:solidFill>
                <a:latin typeface="Times New Roman" panose="02020603050405020304" pitchFamily="18" charset="0"/>
                <a:cs typeface="Times New Roman" panose="02020603050405020304" pitchFamily="18" charset="0"/>
              </a:rPr>
              <a:t>NPhys26</a:t>
            </a:r>
            <a:endParaRPr lang="zh-CN" altLang="en-US" b="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29328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3">
            <a:extLst>
              <a:ext uri="{FF2B5EF4-FFF2-40B4-BE49-F238E27FC236}">
                <a16:creationId xmlns:a16="http://schemas.microsoft.com/office/drawing/2014/main" id="{4D68F8FD-C2DE-4E52-A381-EF49619B0ADD}"/>
              </a:ext>
            </a:extLst>
          </p:cNvPr>
          <p:cNvSpPr txBox="1">
            <a:spLocks noChangeArrowheads="1"/>
          </p:cNvSpPr>
          <p:nvPr/>
        </p:nvSpPr>
        <p:spPr>
          <a:xfrm>
            <a:off x="457719" y="1124744"/>
            <a:ext cx="8290745" cy="490775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ts val="3800"/>
              </a:lnSpc>
              <a:spcBef>
                <a:spcPts val="1200"/>
              </a:spcBef>
              <a:buFont typeface="Wingdings" panose="05000000000000000000" pitchFamily="2" charset="2"/>
              <a:buChar char="l"/>
            </a:pPr>
            <a:r>
              <a:rPr lang="zh-CN" altLang="en-US" sz="2400" b="1" kern="0" dirty="0">
                <a:latin typeface="微软雅黑" pitchFamily="34" charset="-122"/>
                <a:ea typeface="微软雅黑" pitchFamily="34" charset="-122"/>
              </a:rPr>
              <a:t>量子存储器的主要技术指标</a:t>
            </a:r>
            <a:r>
              <a:rPr lang="zh-CN" altLang="en-US" sz="2400" kern="0" dirty="0">
                <a:latin typeface="微软雅黑" pitchFamily="34" charset="-122"/>
                <a:ea typeface="微软雅黑" pitchFamily="34" charset="-122"/>
              </a:rPr>
              <a:t>：</a:t>
            </a:r>
            <a:endParaRPr lang="en-US" altLang="zh-CN" sz="2400" kern="0" dirty="0">
              <a:latin typeface="微软雅黑" pitchFamily="34" charset="-122"/>
              <a:ea typeface="微软雅黑" pitchFamily="34" charset="-122"/>
            </a:endParaRPr>
          </a:p>
          <a:p>
            <a:pPr eaLnBrk="1" hangingPunct="1">
              <a:lnSpc>
                <a:spcPts val="3800"/>
              </a:lnSpc>
              <a:spcBef>
                <a:spcPts val="1200"/>
              </a:spcBef>
              <a:buFont typeface="Wingdings" panose="05000000000000000000" pitchFamily="2" charset="2"/>
              <a:buChar char="l"/>
            </a:pPr>
            <a:endParaRPr lang="en-US" altLang="zh-CN" sz="2400" kern="0" dirty="0">
              <a:latin typeface="微软雅黑" pitchFamily="34" charset="-122"/>
              <a:ea typeface="微软雅黑" pitchFamily="34" charset="-122"/>
            </a:endParaRPr>
          </a:p>
          <a:p>
            <a:pPr eaLnBrk="1" hangingPunct="1">
              <a:lnSpc>
                <a:spcPts val="3800"/>
              </a:lnSpc>
              <a:spcBef>
                <a:spcPts val="1200"/>
              </a:spcBef>
              <a:buFont typeface="Wingdings" panose="05000000000000000000" pitchFamily="2" charset="2"/>
              <a:buChar char="l"/>
            </a:pPr>
            <a:endParaRPr lang="en-US" altLang="zh-CN" sz="2400" kern="0" dirty="0">
              <a:latin typeface="微软雅黑" pitchFamily="34" charset="-122"/>
              <a:ea typeface="微软雅黑" pitchFamily="34" charset="-122"/>
            </a:endParaRPr>
          </a:p>
          <a:p>
            <a:pPr eaLnBrk="1" hangingPunct="1">
              <a:lnSpc>
                <a:spcPts val="3800"/>
              </a:lnSpc>
              <a:spcBef>
                <a:spcPts val="1200"/>
              </a:spcBef>
              <a:buFont typeface="Wingdings" panose="05000000000000000000" pitchFamily="2" charset="2"/>
              <a:buChar char="l"/>
            </a:pPr>
            <a:endParaRPr lang="en-US" altLang="zh-CN" sz="2400" kern="0" dirty="0">
              <a:latin typeface="微软雅黑" pitchFamily="34" charset="-122"/>
              <a:ea typeface="微软雅黑" pitchFamily="34" charset="-122"/>
            </a:endParaRPr>
          </a:p>
          <a:p>
            <a:pPr eaLnBrk="1" hangingPunct="1">
              <a:lnSpc>
                <a:spcPts val="3800"/>
              </a:lnSpc>
              <a:spcBef>
                <a:spcPts val="1200"/>
              </a:spcBef>
              <a:buFont typeface="Wingdings" panose="05000000000000000000" pitchFamily="2" charset="2"/>
              <a:buChar char="l"/>
            </a:pPr>
            <a:endParaRPr lang="en-US" altLang="zh-CN" sz="2400" kern="0" dirty="0">
              <a:latin typeface="微软雅黑" pitchFamily="34" charset="-122"/>
              <a:ea typeface="微软雅黑" pitchFamily="34" charset="-122"/>
            </a:endParaRPr>
          </a:p>
          <a:p>
            <a:pPr eaLnBrk="1" hangingPunct="1">
              <a:lnSpc>
                <a:spcPts val="3800"/>
              </a:lnSpc>
              <a:spcBef>
                <a:spcPts val="1200"/>
              </a:spcBef>
              <a:buFont typeface="Wingdings" panose="05000000000000000000" pitchFamily="2" charset="2"/>
              <a:buChar char="l"/>
            </a:pPr>
            <a:endParaRPr lang="en-US" altLang="zh-CN" sz="2400" kern="0" dirty="0">
              <a:latin typeface="微软雅黑" pitchFamily="34" charset="-122"/>
              <a:ea typeface="微软雅黑" pitchFamily="34" charset="-122"/>
            </a:endParaRPr>
          </a:p>
          <a:p>
            <a:pPr eaLnBrk="1" hangingPunct="1">
              <a:lnSpc>
                <a:spcPts val="3000"/>
              </a:lnSpc>
              <a:spcBef>
                <a:spcPts val="1200"/>
              </a:spcBef>
              <a:buFont typeface="Wingdings" panose="05000000000000000000" pitchFamily="2" charset="2"/>
              <a:buChar char="l"/>
            </a:pPr>
            <a:endParaRPr lang="en-US" altLang="zh-CN" sz="2400" kern="0" dirty="0">
              <a:latin typeface="微软雅黑" pitchFamily="34" charset="-122"/>
              <a:ea typeface="微软雅黑" pitchFamily="34" charset="-122"/>
            </a:endParaRPr>
          </a:p>
          <a:p>
            <a:pPr eaLnBrk="1" hangingPunct="1">
              <a:lnSpc>
                <a:spcPts val="3000"/>
              </a:lnSpc>
              <a:spcBef>
                <a:spcPts val="1200"/>
              </a:spcBef>
              <a:buFont typeface="Wingdings" panose="05000000000000000000" pitchFamily="2" charset="2"/>
              <a:buChar char="Ø"/>
            </a:pPr>
            <a:r>
              <a:rPr lang="zh-CN" altLang="en-US" sz="2000" kern="0" dirty="0">
                <a:latin typeface="+mj-lt"/>
                <a:ea typeface="微软雅黑" pitchFamily="34" charset="-122"/>
              </a:rPr>
              <a:t>可定义综合指标：</a:t>
            </a:r>
            <a:r>
              <a:rPr lang="zh-CN" altLang="en-US" sz="2000" dirty="0">
                <a:solidFill>
                  <a:srgbClr val="0000FF"/>
                </a:solidFill>
                <a:latin typeface="微软雅黑" panose="020B0503020204020204" pitchFamily="34" charset="-122"/>
                <a:ea typeface="微软雅黑" panose="020B0503020204020204" pitchFamily="34" charset="-122"/>
              </a:rPr>
              <a:t>效率时间带宽积</a:t>
            </a:r>
            <a:r>
              <a:rPr lang="zh-CN" altLang="en-US" sz="2000" kern="0" dirty="0">
                <a:latin typeface="+mj-lt"/>
                <a:ea typeface="微软雅黑" pitchFamily="34" charset="-122"/>
              </a:rPr>
              <a:t>，反映有效的加速能力</a:t>
            </a:r>
            <a:endParaRPr lang="en-US" altLang="zh-CN" sz="2400" kern="0" dirty="0">
              <a:latin typeface="+mj-lt"/>
              <a:ea typeface="微软雅黑" pitchFamily="34" charset="-122"/>
            </a:endParaRPr>
          </a:p>
        </p:txBody>
      </p:sp>
      <p:cxnSp>
        <p:nvCxnSpPr>
          <p:cNvPr id="12" name="直接连接符 11"/>
          <p:cNvCxnSpPr/>
          <p:nvPr/>
        </p:nvCxnSpPr>
        <p:spPr>
          <a:xfrm>
            <a:off x="611188" y="6165850"/>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269" name="Rectangle 9"/>
          <p:cNvSpPr>
            <a:spLocks noChangeArrowheads="1"/>
          </p:cNvSpPr>
          <p:nvPr/>
        </p:nvSpPr>
        <p:spPr bwMode="auto">
          <a:xfrm>
            <a:off x="762000" y="6299200"/>
            <a:ext cx="4818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20000"/>
              </a:spcBef>
            </a:pPr>
            <a:r>
              <a:rPr lang="en-US" altLang="zh-CN" dirty="0">
                <a:solidFill>
                  <a:srgbClr val="006600"/>
                </a:solidFill>
              </a:rPr>
              <a:t>C. Simon, et al., Eur. Phys. J. D 58, 1 (2010)</a:t>
            </a:r>
          </a:p>
        </p:txBody>
      </p:sp>
      <p:sp>
        <p:nvSpPr>
          <p:cNvPr id="22" name="Rectangle 6"/>
          <p:cNvSpPr txBox="1">
            <a:spLocks noChangeArrowheads="1"/>
          </p:cNvSpPr>
          <p:nvPr/>
        </p:nvSpPr>
        <p:spPr>
          <a:xfrm>
            <a:off x="2071688" y="65088"/>
            <a:ext cx="4900612" cy="792162"/>
          </a:xfrm>
          <a:prstGeom prst="rect">
            <a:avLst/>
          </a:prstGeom>
          <a:noFill/>
        </p:spPr>
        <p:txBody>
          <a:bodyPr/>
          <a:lstStyle/>
          <a:p>
            <a:pPr algn="ctr" eaLnBrk="1" hangingPunct="1">
              <a:defRPr/>
            </a:pPr>
            <a:r>
              <a:rPr lang="zh-CN" altLang="en-US" sz="3600" b="1" dirty="0">
                <a:latin typeface="微软雅黑" pitchFamily="34" charset="-122"/>
                <a:ea typeface="微软雅黑" pitchFamily="34" charset="-122"/>
                <a:cs typeface="+mj-cs"/>
              </a:rPr>
              <a:t>量子存储器</a:t>
            </a:r>
          </a:p>
        </p:txBody>
      </p:sp>
      <p:sp>
        <p:nvSpPr>
          <p:cNvPr id="13" name="左大括号 12">
            <a:extLst>
              <a:ext uri="{FF2B5EF4-FFF2-40B4-BE49-F238E27FC236}">
                <a16:creationId xmlns:a16="http://schemas.microsoft.com/office/drawing/2014/main" id="{D69D3ACA-3D6B-46EB-8CF3-E9E55605F81F}"/>
              </a:ext>
            </a:extLst>
          </p:cNvPr>
          <p:cNvSpPr/>
          <p:nvPr/>
        </p:nvSpPr>
        <p:spPr bwMode="auto">
          <a:xfrm>
            <a:off x="827584" y="2780928"/>
            <a:ext cx="216023" cy="1086854"/>
          </a:xfrm>
          <a:prstGeom prst="leftBrace">
            <a:avLst/>
          </a:prstGeom>
          <a:noFill/>
          <a:ln w="285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a:ln>
                <a:noFill/>
              </a:ln>
              <a:solidFill>
                <a:srgbClr val="0000FF"/>
              </a:solidFill>
              <a:effectLst/>
              <a:latin typeface="楷体" panose="02010609060101010101" pitchFamily="49" charset="-122"/>
              <a:ea typeface="楷体" panose="02010609060101010101" pitchFamily="49" charset="-122"/>
            </a:endParaRPr>
          </a:p>
        </p:txBody>
      </p:sp>
      <p:graphicFrame>
        <p:nvGraphicFramePr>
          <p:cNvPr id="14" name="表格 13">
            <a:extLst>
              <a:ext uri="{FF2B5EF4-FFF2-40B4-BE49-F238E27FC236}">
                <a16:creationId xmlns:a16="http://schemas.microsoft.com/office/drawing/2014/main" id="{193D9C5F-8D3F-4B5B-8965-43E57F8C8709}"/>
              </a:ext>
            </a:extLst>
          </p:cNvPr>
          <p:cNvGraphicFramePr>
            <a:graphicFrameLocks noGrp="1"/>
          </p:cNvGraphicFramePr>
          <p:nvPr>
            <p:extLst/>
          </p:nvPr>
        </p:nvGraphicFramePr>
        <p:xfrm>
          <a:off x="1107989" y="1772816"/>
          <a:ext cx="6855446" cy="3472826"/>
        </p:xfrm>
        <a:graphic>
          <a:graphicData uri="http://schemas.openxmlformats.org/drawingml/2006/table">
            <a:tbl>
              <a:tblPr firstRow="1" bandRow="1">
                <a:tableStyleId>{073A0DAA-6AF3-43AB-8588-CEC1D06C72B9}</a:tableStyleId>
              </a:tblPr>
              <a:tblGrid>
                <a:gridCol w="1410962">
                  <a:extLst>
                    <a:ext uri="{9D8B030D-6E8A-4147-A177-3AD203B41FA5}">
                      <a16:colId xmlns:a16="http://schemas.microsoft.com/office/drawing/2014/main" val="154891036"/>
                    </a:ext>
                  </a:extLst>
                </a:gridCol>
                <a:gridCol w="2760584">
                  <a:extLst>
                    <a:ext uri="{9D8B030D-6E8A-4147-A177-3AD203B41FA5}">
                      <a16:colId xmlns:a16="http://schemas.microsoft.com/office/drawing/2014/main" val="950882048"/>
                    </a:ext>
                  </a:extLst>
                </a:gridCol>
                <a:gridCol w="2683900">
                  <a:extLst>
                    <a:ext uri="{9D8B030D-6E8A-4147-A177-3AD203B41FA5}">
                      <a16:colId xmlns:a16="http://schemas.microsoft.com/office/drawing/2014/main" val="3507809314"/>
                    </a:ext>
                  </a:extLst>
                </a:gridCol>
              </a:tblGrid>
              <a:tr h="460924">
                <a:tc>
                  <a:txBody>
                    <a:bodyPr/>
                    <a:lstStyle/>
                    <a:p>
                      <a:pPr algn="ctr"/>
                      <a:r>
                        <a:rPr lang="zh-CN" altLang="en-US" sz="1600" dirty="0">
                          <a:latin typeface="楷体" panose="02010609060101010101" pitchFamily="49" charset="-122"/>
                          <a:ea typeface="楷体" panose="02010609060101010101" pitchFamily="49" charset="-122"/>
                        </a:rPr>
                        <a:t>技术指标</a:t>
                      </a:r>
                    </a:p>
                  </a:txBody>
                  <a:tcPr/>
                </a:tc>
                <a:tc>
                  <a:txBody>
                    <a:bodyPr/>
                    <a:lstStyle/>
                    <a:p>
                      <a:pPr algn="ctr"/>
                      <a:r>
                        <a:rPr lang="zh-CN" altLang="en-US" sz="1600" dirty="0">
                          <a:latin typeface="楷体" panose="02010609060101010101" pitchFamily="49" charset="-122"/>
                          <a:ea typeface="楷体" panose="02010609060101010101" pitchFamily="49" charset="-122"/>
                        </a:rPr>
                        <a:t>定义</a:t>
                      </a:r>
                    </a:p>
                  </a:txBody>
                  <a:tcPr/>
                </a:tc>
                <a:tc>
                  <a:txBody>
                    <a:bodyPr/>
                    <a:lstStyle/>
                    <a:p>
                      <a:pPr algn="ctr"/>
                      <a:r>
                        <a:rPr lang="zh-CN" altLang="en-US" sz="1600" dirty="0">
                          <a:latin typeface="楷体" panose="02010609060101010101" pitchFamily="49" charset="-122"/>
                          <a:ea typeface="楷体" panose="02010609060101010101" pitchFamily="49" charset="-122"/>
                        </a:rPr>
                        <a:t>对量子通信结果的影响</a:t>
                      </a:r>
                    </a:p>
                  </a:txBody>
                  <a:tcPr/>
                </a:tc>
                <a:extLst>
                  <a:ext uri="{0D108BD9-81ED-4DB2-BD59-A6C34878D82A}">
                    <a16:rowId xmlns:a16="http://schemas.microsoft.com/office/drawing/2014/main" val="806111082"/>
                  </a:ext>
                </a:extLst>
              </a:tr>
              <a:tr h="460924">
                <a:tc>
                  <a:txBody>
                    <a:bodyPr/>
                    <a:lstStyle/>
                    <a:p>
                      <a:pPr algn="ctr"/>
                      <a:r>
                        <a:rPr lang="zh-CN" altLang="en-US" sz="1600" dirty="0">
                          <a:latin typeface="楷体" panose="02010609060101010101" pitchFamily="49" charset="-122"/>
                          <a:ea typeface="楷体" panose="02010609060101010101" pitchFamily="49" charset="-122"/>
                        </a:rPr>
                        <a:t>保真度</a:t>
                      </a:r>
                    </a:p>
                  </a:txBody>
                  <a:tcPr/>
                </a:tc>
                <a:tc>
                  <a:txBody>
                    <a:bodyPr/>
                    <a:lstStyle/>
                    <a:p>
                      <a:pPr algn="ctr"/>
                      <a:r>
                        <a:rPr lang="zh-CN" altLang="en-US" sz="1600" dirty="0">
                          <a:latin typeface="楷体" panose="02010609060101010101" pitchFamily="49" charset="-122"/>
                          <a:ea typeface="楷体" panose="02010609060101010101" pitchFamily="49" charset="-122"/>
                        </a:rPr>
                        <a:t>写入及读出量子态相似度</a:t>
                      </a:r>
                    </a:p>
                  </a:txBody>
                  <a:tcPr/>
                </a:tc>
                <a:tc>
                  <a:txBody>
                    <a:bodyPr/>
                    <a:lstStyle/>
                    <a:p>
                      <a:pPr algn="ctr"/>
                      <a:r>
                        <a:rPr lang="zh-CN" altLang="en-US" sz="1600" dirty="0">
                          <a:latin typeface="楷体" panose="02010609060101010101" pitchFamily="49" charset="-122"/>
                          <a:ea typeface="楷体" panose="02010609060101010101" pitchFamily="49" charset="-122"/>
                        </a:rPr>
                        <a:t>量子态传输准确性</a:t>
                      </a:r>
                    </a:p>
                  </a:txBody>
                  <a:tcPr/>
                </a:tc>
                <a:extLst>
                  <a:ext uri="{0D108BD9-81ED-4DB2-BD59-A6C34878D82A}">
                    <a16:rowId xmlns:a16="http://schemas.microsoft.com/office/drawing/2014/main" val="3477671940"/>
                  </a:ext>
                </a:extLst>
              </a:tr>
              <a:tr h="460924">
                <a:tc>
                  <a:txBody>
                    <a:bodyPr/>
                    <a:lstStyle/>
                    <a:p>
                      <a:pPr algn="ctr"/>
                      <a:r>
                        <a:rPr lang="zh-CN" altLang="en-US" sz="1600" b="1" dirty="0">
                          <a:solidFill>
                            <a:srgbClr val="0000FF"/>
                          </a:solidFill>
                          <a:latin typeface="楷体" panose="02010609060101010101" pitchFamily="49" charset="-122"/>
                          <a:ea typeface="楷体" panose="02010609060101010101" pitchFamily="49" charset="-122"/>
                        </a:rPr>
                        <a:t>效率</a:t>
                      </a:r>
                    </a:p>
                  </a:txBody>
                  <a:tcPr/>
                </a:tc>
                <a:tc>
                  <a:txBody>
                    <a:bodyPr/>
                    <a:lstStyle/>
                    <a:p>
                      <a:pPr algn="ctr"/>
                      <a:r>
                        <a:rPr lang="zh-CN" altLang="en-US" sz="1600" dirty="0">
                          <a:latin typeface="楷体" panose="02010609060101010101" pitchFamily="49" charset="-122"/>
                          <a:ea typeface="楷体" panose="02010609060101010101" pitchFamily="49" charset="-122"/>
                        </a:rPr>
                        <a:t>光子写入及读出的几率</a:t>
                      </a:r>
                    </a:p>
                  </a:txBody>
                  <a:tcPr/>
                </a:tc>
                <a:tc>
                  <a:txBody>
                    <a:bodyPr/>
                    <a:lstStyle/>
                    <a:p>
                      <a:pPr algn="ctr"/>
                      <a:r>
                        <a:rPr lang="zh-CN" altLang="en-US" sz="1600" dirty="0">
                          <a:latin typeface="楷体" panose="02010609060101010101" pitchFamily="49" charset="-122"/>
                          <a:ea typeface="楷体" panose="02010609060101010101" pitchFamily="49" charset="-122"/>
                        </a:rPr>
                        <a:t>决定量子态传输速率</a:t>
                      </a:r>
                    </a:p>
                  </a:txBody>
                  <a:tcPr/>
                </a:tc>
                <a:extLst>
                  <a:ext uri="{0D108BD9-81ED-4DB2-BD59-A6C34878D82A}">
                    <a16:rowId xmlns:a16="http://schemas.microsoft.com/office/drawing/2014/main" val="3403436296"/>
                  </a:ext>
                </a:extLst>
              </a:tr>
              <a:tr h="460924">
                <a:tc>
                  <a:txBody>
                    <a:bodyPr/>
                    <a:lstStyle/>
                    <a:p>
                      <a:pPr algn="ctr"/>
                      <a:r>
                        <a:rPr lang="zh-CN" altLang="en-US" sz="1600" b="1" dirty="0">
                          <a:solidFill>
                            <a:srgbClr val="0000FF"/>
                          </a:solidFill>
                          <a:latin typeface="楷体" panose="02010609060101010101" pitchFamily="49" charset="-122"/>
                          <a:ea typeface="楷体" panose="02010609060101010101" pitchFamily="49" charset="-122"/>
                        </a:rPr>
                        <a:t>时间</a:t>
                      </a:r>
                    </a:p>
                  </a:txBody>
                  <a:tcPr/>
                </a:tc>
                <a:tc>
                  <a:txBody>
                    <a:bodyPr/>
                    <a:lstStyle/>
                    <a:p>
                      <a:pPr algn="ctr"/>
                      <a:r>
                        <a:rPr lang="zh-CN" altLang="en-US" sz="1600" dirty="0">
                          <a:latin typeface="楷体" panose="02010609060101010101" pitchFamily="49" charset="-122"/>
                          <a:ea typeface="楷体" panose="02010609060101010101" pitchFamily="49" charset="-122"/>
                        </a:rPr>
                        <a:t>存储时长</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a:latin typeface="楷体" panose="02010609060101010101" pitchFamily="49" charset="-122"/>
                          <a:ea typeface="楷体" panose="02010609060101010101" pitchFamily="49" charset="-122"/>
                        </a:rPr>
                        <a:t>决定量子态传输距离</a:t>
                      </a:r>
                    </a:p>
                  </a:txBody>
                  <a:tcPr/>
                </a:tc>
                <a:extLst>
                  <a:ext uri="{0D108BD9-81ED-4DB2-BD59-A6C34878D82A}">
                    <a16:rowId xmlns:a16="http://schemas.microsoft.com/office/drawing/2014/main" val="1060346060"/>
                  </a:ext>
                </a:extLst>
              </a:tr>
              <a:tr h="460924">
                <a:tc>
                  <a:txBody>
                    <a:bodyPr/>
                    <a:lstStyle/>
                    <a:p>
                      <a:pPr algn="ctr"/>
                      <a:r>
                        <a:rPr lang="zh-CN" altLang="en-US" sz="1600" b="1" dirty="0">
                          <a:solidFill>
                            <a:srgbClr val="0000FF"/>
                          </a:solidFill>
                          <a:latin typeface="楷体" panose="02010609060101010101" pitchFamily="49" charset="-122"/>
                          <a:ea typeface="楷体" panose="02010609060101010101" pitchFamily="49" charset="-122"/>
                        </a:rPr>
                        <a:t>带宽</a:t>
                      </a:r>
                    </a:p>
                  </a:txBody>
                  <a:tcPr/>
                </a:tc>
                <a:tc>
                  <a:txBody>
                    <a:bodyPr/>
                    <a:lstStyle/>
                    <a:p>
                      <a:pPr algn="ctr"/>
                      <a:r>
                        <a:rPr lang="zh-CN" altLang="en-US" sz="1600" dirty="0">
                          <a:latin typeface="楷体" panose="02010609060101010101" pitchFamily="49" charset="-122"/>
                          <a:ea typeface="楷体" panose="02010609060101010101" pitchFamily="49" charset="-122"/>
                        </a:rPr>
                        <a:t>频域吸收带宽</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a:latin typeface="楷体" panose="02010609060101010101" pitchFamily="49" charset="-122"/>
                          <a:ea typeface="楷体" panose="02010609060101010101" pitchFamily="49" charset="-122"/>
                        </a:rPr>
                        <a:t>决定量子态传输速率</a:t>
                      </a:r>
                    </a:p>
                  </a:txBody>
                  <a:tcPr/>
                </a:tc>
                <a:extLst>
                  <a:ext uri="{0D108BD9-81ED-4DB2-BD59-A6C34878D82A}">
                    <a16:rowId xmlns:a16="http://schemas.microsoft.com/office/drawing/2014/main" val="433817242"/>
                  </a:ext>
                </a:extLst>
              </a:tr>
              <a:tr h="353641">
                <a:tc>
                  <a:txBody>
                    <a:bodyPr/>
                    <a:lstStyle/>
                    <a:p>
                      <a:pPr algn="ctr"/>
                      <a:r>
                        <a:rPr lang="zh-CN" altLang="en-US" sz="1600" dirty="0">
                          <a:latin typeface="楷体" panose="02010609060101010101" pitchFamily="49" charset="-122"/>
                          <a:ea typeface="楷体" panose="02010609060101010101" pitchFamily="49" charset="-122"/>
                        </a:rPr>
                        <a:t>多模式</a:t>
                      </a:r>
                    </a:p>
                  </a:txBody>
                  <a:tcPr/>
                </a:tc>
                <a:tc>
                  <a:txBody>
                    <a:bodyPr/>
                    <a:lstStyle/>
                    <a:p>
                      <a:pPr algn="ctr"/>
                      <a:r>
                        <a:rPr lang="zh-CN" altLang="en-US" sz="1600" dirty="0">
                          <a:latin typeface="楷体" panose="02010609060101010101" pitchFamily="49" charset="-122"/>
                          <a:ea typeface="楷体" panose="02010609060101010101" pitchFamily="49" charset="-122"/>
                        </a:rPr>
                        <a:t>存储容量</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a:latin typeface="楷体" panose="02010609060101010101" pitchFamily="49" charset="-122"/>
                          <a:ea typeface="楷体" panose="02010609060101010101" pitchFamily="49" charset="-122"/>
                        </a:rPr>
                        <a:t>决定量子态传输速率</a:t>
                      </a:r>
                      <a:endParaRPr lang="en-US" altLang="zh-CN" sz="1600" dirty="0">
                        <a:latin typeface="楷体" panose="02010609060101010101" pitchFamily="49" charset="-122"/>
                        <a:ea typeface="楷体" panose="02010609060101010101" pitchFamily="49" charset="-122"/>
                      </a:endParaRPr>
                    </a:p>
                  </a:txBody>
                  <a:tcPr/>
                </a:tc>
                <a:extLst>
                  <a:ext uri="{0D108BD9-81ED-4DB2-BD59-A6C34878D82A}">
                    <a16:rowId xmlns:a16="http://schemas.microsoft.com/office/drawing/2014/main" val="3714198855"/>
                  </a:ext>
                </a:extLst>
              </a:tr>
              <a:tr h="353641">
                <a:tc>
                  <a:txBody>
                    <a:bodyPr/>
                    <a:lstStyle/>
                    <a:p>
                      <a:pPr algn="ctr"/>
                      <a:r>
                        <a:rPr lang="zh-CN" altLang="en-US" sz="1600" dirty="0">
                          <a:latin typeface="楷体" panose="02010609060101010101" pitchFamily="49" charset="-122"/>
                          <a:ea typeface="楷体" panose="02010609060101010101" pitchFamily="49" charset="-122"/>
                        </a:rPr>
                        <a:t>工作波长</a:t>
                      </a:r>
                    </a:p>
                  </a:txBody>
                  <a:tcPr/>
                </a:tc>
                <a:tc>
                  <a:txBody>
                    <a:bodyPr/>
                    <a:lstStyle/>
                    <a:p>
                      <a:pPr algn="ctr"/>
                      <a:r>
                        <a:rPr lang="zh-CN" altLang="en-US" sz="1600" dirty="0">
                          <a:latin typeface="楷体" panose="02010609060101010101" pitchFamily="49" charset="-122"/>
                          <a:ea typeface="楷体" panose="02010609060101010101" pitchFamily="49" charset="-122"/>
                        </a:rPr>
                        <a:t>光子波长</a:t>
                      </a:r>
                    </a:p>
                  </a:txBody>
                  <a:tcPr/>
                </a:tc>
                <a:tc>
                  <a:txBody>
                    <a:bodyPr/>
                    <a:lstStyle/>
                    <a:p>
                      <a:pPr algn="ctr"/>
                      <a:r>
                        <a:rPr lang="zh-CN" altLang="en-US" sz="1600" dirty="0">
                          <a:latin typeface="楷体" panose="02010609060101010101" pitchFamily="49" charset="-122"/>
                          <a:ea typeface="楷体" panose="02010609060101010101" pitchFamily="49" charset="-122"/>
                        </a:rPr>
                        <a:t>光纤传输要求通讯波段</a:t>
                      </a:r>
                      <a:endParaRPr lang="en-US" altLang="zh-CN" sz="1600" dirty="0">
                        <a:latin typeface="楷体" panose="02010609060101010101" pitchFamily="49" charset="-122"/>
                        <a:ea typeface="楷体" panose="02010609060101010101" pitchFamily="49" charset="-122"/>
                      </a:endParaRPr>
                    </a:p>
                  </a:txBody>
                  <a:tcPr/>
                </a:tc>
                <a:extLst>
                  <a:ext uri="{0D108BD9-81ED-4DB2-BD59-A6C34878D82A}">
                    <a16:rowId xmlns:a16="http://schemas.microsoft.com/office/drawing/2014/main" val="235823460"/>
                  </a:ext>
                </a:extLst>
              </a:tr>
              <a:tr h="460924">
                <a:tc>
                  <a:txBody>
                    <a:bodyPr/>
                    <a:lstStyle/>
                    <a:p>
                      <a:pPr algn="ctr"/>
                      <a:r>
                        <a:rPr lang="zh-CN" altLang="en-US" sz="1600" dirty="0">
                          <a:latin typeface="楷体" panose="02010609060101010101" pitchFamily="49" charset="-122"/>
                          <a:ea typeface="楷体" panose="02010609060101010101" pitchFamily="49" charset="-122"/>
                        </a:rPr>
                        <a:t>可集成性</a:t>
                      </a:r>
                    </a:p>
                  </a:txBody>
                  <a:tcPr/>
                </a:tc>
                <a:tc>
                  <a:txBody>
                    <a:bodyPr/>
                    <a:lstStyle/>
                    <a:p>
                      <a:pPr algn="ctr"/>
                      <a:r>
                        <a:rPr lang="zh-CN" altLang="en-US" sz="1600" dirty="0">
                          <a:latin typeface="楷体" panose="02010609060101010101" pitchFamily="49" charset="-122"/>
                          <a:ea typeface="楷体" panose="02010609060101010101" pitchFamily="49" charset="-122"/>
                        </a:rPr>
                        <a:t>微纳尺度存储器件</a:t>
                      </a:r>
                    </a:p>
                  </a:txBody>
                  <a:tcPr/>
                </a:tc>
                <a:tc>
                  <a:txBody>
                    <a:bodyPr/>
                    <a:lstStyle/>
                    <a:p>
                      <a:pPr algn="ctr"/>
                      <a:r>
                        <a:rPr lang="zh-CN" altLang="en-US" sz="1600" dirty="0">
                          <a:latin typeface="楷体" panose="02010609060101010101" pitchFamily="49" charset="-122"/>
                          <a:ea typeface="楷体" panose="02010609060101010101" pitchFamily="49" charset="-122"/>
                        </a:rPr>
                        <a:t>实际应用中的可扩展性</a:t>
                      </a:r>
                    </a:p>
                  </a:txBody>
                  <a:tcPr/>
                </a:tc>
                <a:extLst>
                  <a:ext uri="{0D108BD9-81ED-4DB2-BD59-A6C34878D82A}">
                    <a16:rowId xmlns:a16="http://schemas.microsoft.com/office/drawing/2014/main" val="649671860"/>
                  </a:ext>
                </a:extLst>
              </a:tr>
            </a:tbl>
          </a:graphicData>
        </a:graphic>
      </p:graphicFrame>
      <p:sp>
        <p:nvSpPr>
          <p:cNvPr id="10" name="灯片编号占位符 2">
            <a:extLst>
              <a:ext uri="{FF2B5EF4-FFF2-40B4-BE49-F238E27FC236}">
                <a16:creationId xmlns:a16="http://schemas.microsoft.com/office/drawing/2014/main" id="{5AFC2668-6266-41F1-A444-E9D4AD5F8471}"/>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90565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9" name="Rectangle 6"/>
          <p:cNvSpPr txBox="1">
            <a:spLocks noChangeArrowheads="1"/>
          </p:cNvSpPr>
          <p:nvPr/>
        </p:nvSpPr>
        <p:spPr>
          <a:xfrm>
            <a:off x="467544" y="65088"/>
            <a:ext cx="8208912" cy="792162"/>
          </a:xfrm>
          <a:prstGeom prst="rect">
            <a:avLst/>
          </a:prstGeom>
          <a:noFill/>
        </p:spPr>
        <p:txBody>
          <a:bodyPr/>
          <a:lstStyle/>
          <a:p>
            <a:pPr algn="ctr" eaLnBrk="1" hangingPunct="1">
              <a:defRPr/>
            </a:pPr>
            <a:r>
              <a:rPr lang="zh-CN" altLang="en-US" sz="3600" b="1" dirty="0">
                <a:latin typeface="微软雅黑" pitchFamily="34" charset="-122"/>
                <a:ea typeface="微软雅黑" pitchFamily="34" charset="-122"/>
                <a:cs typeface="+mj-cs"/>
              </a:rPr>
              <a:t>量子存储物理系统</a:t>
            </a:r>
          </a:p>
        </p:txBody>
      </p:sp>
      <p:sp>
        <p:nvSpPr>
          <p:cNvPr id="14" name="Rectangle 3">
            <a:extLst>
              <a:ext uri="{FF2B5EF4-FFF2-40B4-BE49-F238E27FC236}">
                <a16:creationId xmlns:a16="http://schemas.microsoft.com/office/drawing/2014/main" id="{AD033EB7-2392-4D92-9405-C331DE982FF2}"/>
              </a:ext>
            </a:extLst>
          </p:cNvPr>
          <p:cNvSpPr txBox="1">
            <a:spLocks noChangeArrowheads="1"/>
          </p:cNvSpPr>
          <p:nvPr/>
        </p:nvSpPr>
        <p:spPr>
          <a:xfrm>
            <a:off x="395536" y="1196751"/>
            <a:ext cx="8290745" cy="3960441"/>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ts val="3800"/>
              </a:lnSpc>
              <a:spcBef>
                <a:spcPts val="1200"/>
              </a:spcBef>
              <a:buFont typeface="Wingdings" panose="05000000000000000000" pitchFamily="2" charset="2"/>
              <a:buChar char="l"/>
            </a:pPr>
            <a:r>
              <a:rPr lang="zh-CN" altLang="en-US" sz="2400" dirty="0">
                <a:ea typeface="微软雅黑" pitchFamily="34" charset="-122"/>
              </a:rPr>
              <a:t>量子存储物理系统</a:t>
            </a:r>
            <a:r>
              <a:rPr lang="en-US" altLang="zh-CN" sz="2400" dirty="0">
                <a:ea typeface="微软雅黑" pitchFamily="34" charset="-122"/>
              </a:rPr>
              <a:t>:</a:t>
            </a:r>
          </a:p>
          <a:p>
            <a:pPr indent="342900" eaLnBrk="1" hangingPunct="1">
              <a:lnSpc>
                <a:spcPts val="3500"/>
              </a:lnSpc>
              <a:spcBef>
                <a:spcPts val="1200"/>
              </a:spcBef>
              <a:buFont typeface="Wingdings" panose="05000000000000000000" pitchFamily="2" charset="2"/>
              <a:buChar char="Ø"/>
            </a:pPr>
            <a:r>
              <a:rPr lang="zh-CN" altLang="en-US" sz="2000" dirty="0">
                <a:ea typeface="微软雅黑" pitchFamily="34" charset="-122"/>
              </a:rPr>
              <a:t>原子系综：原子气体、稀土离子掺杂晶体等</a:t>
            </a:r>
            <a:endParaRPr lang="en-US" altLang="zh-CN" sz="2000" dirty="0">
              <a:ea typeface="微软雅黑" pitchFamily="34" charset="-122"/>
            </a:endParaRPr>
          </a:p>
          <a:p>
            <a:pPr indent="342900" eaLnBrk="1" hangingPunct="1">
              <a:lnSpc>
                <a:spcPts val="3500"/>
              </a:lnSpc>
              <a:spcBef>
                <a:spcPts val="1200"/>
              </a:spcBef>
              <a:buFont typeface="Wingdings" panose="05000000000000000000" pitchFamily="2" charset="2"/>
              <a:buChar char="Ø"/>
            </a:pPr>
            <a:endParaRPr lang="en-US" altLang="zh-CN" sz="2000" dirty="0">
              <a:ea typeface="微软雅黑" pitchFamily="34" charset="-122"/>
            </a:endParaRPr>
          </a:p>
          <a:p>
            <a:pPr indent="342900" eaLnBrk="1" hangingPunct="1">
              <a:lnSpc>
                <a:spcPts val="3500"/>
              </a:lnSpc>
              <a:spcBef>
                <a:spcPts val="1200"/>
              </a:spcBef>
              <a:buFont typeface="Wingdings" panose="05000000000000000000" pitchFamily="2" charset="2"/>
              <a:buChar char="Ø"/>
            </a:pPr>
            <a:endParaRPr lang="en-US" altLang="zh-CN" sz="2000" dirty="0">
              <a:ea typeface="微软雅黑" pitchFamily="34" charset="-122"/>
            </a:endParaRPr>
          </a:p>
          <a:p>
            <a:pPr indent="342900" eaLnBrk="1" hangingPunct="1">
              <a:lnSpc>
                <a:spcPts val="3500"/>
              </a:lnSpc>
              <a:spcBef>
                <a:spcPts val="1200"/>
              </a:spcBef>
              <a:buFont typeface="Wingdings" panose="05000000000000000000" pitchFamily="2" charset="2"/>
              <a:buChar char="Ø"/>
            </a:pPr>
            <a:endParaRPr lang="en-US" altLang="zh-CN" sz="2000" dirty="0">
              <a:ea typeface="微软雅黑" pitchFamily="34" charset="-122"/>
            </a:endParaRPr>
          </a:p>
          <a:p>
            <a:pPr indent="342900" eaLnBrk="1" hangingPunct="1">
              <a:lnSpc>
                <a:spcPts val="3500"/>
              </a:lnSpc>
              <a:spcBef>
                <a:spcPts val="1200"/>
              </a:spcBef>
              <a:buFont typeface="Wingdings" panose="05000000000000000000" pitchFamily="2" charset="2"/>
              <a:buChar char="Ø"/>
            </a:pPr>
            <a:r>
              <a:rPr lang="zh-CN" altLang="en-US" sz="2000" dirty="0">
                <a:ea typeface="微软雅黑" pitchFamily="34" charset="-122"/>
              </a:rPr>
              <a:t>“单原子” 体系：原子、离子、缺陷等</a:t>
            </a:r>
            <a:endParaRPr lang="en-US" altLang="zh-CN" sz="2000" dirty="0">
              <a:ea typeface="微软雅黑" pitchFamily="34" charset="-122"/>
            </a:endParaRPr>
          </a:p>
        </p:txBody>
      </p:sp>
      <p:pic>
        <p:nvPicPr>
          <p:cNvPr id="15" name="Picture 4">
            <a:extLst>
              <a:ext uri="{FF2B5EF4-FFF2-40B4-BE49-F238E27FC236}">
                <a16:creationId xmlns:a16="http://schemas.microsoft.com/office/drawing/2014/main" id="{8BADDF93-A53B-499E-987F-9DC3C369FF9A}"/>
              </a:ext>
            </a:extLst>
          </p:cNvPr>
          <p:cNvPicPr>
            <a:picLocks noChangeAspect="1" noChangeArrowheads="1"/>
          </p:cNvPicPr>
          <p:nvPr/>
        </p:nvPicPr>
        <p:blipFill>
          <a:blip r:embed="rId3" cstate="print"/>
          <a:srcRect/>
          <a:stretch>
            <a:fillRect/>
          </a:stretch>
        </p:blipFill>
        <p:spPr bwMode="auto">
          <a:xfrm>
            <a:off x="1691680" y="4862490"/>
            <a:ext cx="1512168" cy="1239481"/>
          </a:xfrm>
          <a:prstGeom prst="rect">
            <a:avLst/>
          </a:prstGeom>
          <a:noFill/>
          <a:ln w="9525">
            <a:noFill/>
            <a:miter lim="800000"/>
            <a:headEnd/>
            <a:tailEnd/>
          </a:ln>
        </p:spPr>
      </p:pic>
      <p:pic>
        <p:nvPicPr>
          <p:cNvPr id="16" name="Picture 2" descr="“laser trapped atoms”的图片搜索结果">
            <a:extLst>
              <a:ext uri="{FF2B5EF4-FFF2-40B4-BE49-F238E27FC236}">
                <a16:creationId xmlns:a16="http://schemas.microsoft.com/office/drawing/2014/main" id="{55A80E3B-5F59-4E0C-834A-4377400FA316}"/>
              </a:ext>
            </a:extLst>
          </p:cNvPr>
          <p:cNvPicPr>
            <a:picLocks noChangeAspect="1" noChangeArrowheads="1"/>
          </p:cNvPicPr>
          <p:nvPr/>
        </p:nvPicPr>
        <p:blipFill>
          <a:blip r:embed="rId4"/>
          <a:srcRect/>
          <a:stretch>
            <a:fillRect/>
          </a:stretch>
        </p:blipFill>
        <p:spPr bwMode="auto">
          <a:xfrm>
            <a:off x="1403648" y="2620408"/>
            <a:ext cx="1656184" cy="1367860"/>
          </a:xfrm>
          <a:prstGeom prst="rect">
            <a:avLst/>
          </a:prstGeom>
          <a:noFill/>
        </p:spPr>
      </p:pic>
      <p:pic>
        <p:nvPicPr>
          <p:cNvPr id="17" name="图片 16">
            <a:extLst>
              <a:ext uri="{FF2B5EF4-FFF2-40B4-BE49-F238E27FC236}">
                <a16:creationId xmlns:a16="http://schemas.microsoft.com/office/drawing/2014/main" id="{7115CEAF-4AEB-4993-A395-0E9B1A115BC4}"/>
              </a:ext>
            </a:extLst>
          </p:cNvPr>
          <p:cNvPicPr>
            <a:picLocks noChangeAspect="1"/>
          </p:cNvPicPr>
          <p:nvPr/>
        </p:nvPicPr>
        <p:blipFill>
          <a:blip r:embed="rId5"/>
          <a:stretch>
            <a:fillRect/>
          </a:stretch>
        </p:blipFill>
        <p:spPr>
          <a:xfrm>
            <a:off x="5940152" y="4919800"/>
            <a:ext cx="1277264" cy="1212906"/>
          </a:xfrm>
          <a:prstGeom prst="rect">
            <a:avLst/>
          </a:prstGeom>
        </p:spPr>
      </p:pic>
      <p:pic>
        <p:nvPicPr>
          <p:cNvPr id="18" name="图片 17">
            <a:extLst>
              <a:ext uri="{FF2B5EF4-FFF2-40B4-BE49-F238E27FC236}">
                <a16:creationId xmlns:a16="http://schemas.microsoft.com/office/drawing/2014/main" id="{3F60225C-9DB8-468B-A0B8-EBE716FFF9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23411" y="4917023"/>
            <a:ext cx="1734070" cy="1184948"/>
          </a:xfrm>
          <a:prstGeom prst="rect">
            <a:avLst/>
          </a:prstGeom>
        </p:spPr>
      </p:pic>
      <p:pic>
        <p:nvPicPr>
          <p:cNvPr id="19" name="图片 18">
            <a:extLst>
              <a:ext uri="{FF2B5EF4-FFF2-40B4-BE49-F238E27FC236}">
                <a16:creationId xmlns:a16="http://schemas.microsoft.com/office/drawing/2014/main" id="{D4F17BEA-1D15-4EBC-ACF9-BC86AAA392FB}"/>
              </a:ext>
            </a:extLst>
          </p:cNvPr>
          <p:cNvPicPr>
            <a:picLocks noChangeAspect="1"/>
          </p:cNvPicPr>
          <p:nvPr/>
        </p:nvPicPr>
        <p:blipFill>
          <a:blip r:embed="rId7"/>
          <a:stretch>
            <a:fillRect/>
          </a:stretch>
        </p:blipFill>
        <p:spPr>
          <a:xfrm>
            <a:off x="3832360" y="2668568"/>
            <a:ext cx="1399648" cy="1179710"/>
          </a:xfrm>
          <a:prstGeom prst="rect">
            <a:avLst/>
          </a:prstGeom>
        </p:spPr>
      </p:pic>
      <p:cxnSp>
        <p:nvCxnSpPr>
          <p:cNvPr id="12" name="直接连接符 11">
            <a:extLst>
              <a:ext uri="{FF2B5EF4-FFF2-40B4-BE49-F238E27FC236}">
                <a16:creationId xmlns:a16="http://schemas.microsoft.com/office/drawing/2014/main" id="{77A796B7-C98D-4F06-AB80-93C6641C46C2}"/>
              </a:ext>
            </a:extLst>
          </p:cNvPr>
          <p:cNvCxnSpPr/>
          <p:nvPr/>
        </p:nvCxnSpPr>
        <p:spPr>
          <a:xfrm>
            <a:off x="611188" y="6165850"/>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灯片编号占位符 2">
            <a:extLst>
              <a:ext uri="{FF2B5EF4-FFF2-40B4-BE49-F238E27FC236}">
                <a16:creationId xmlns:a16="http://schemas.microsoft.com/office/drawing/2014/main" id="{0FA7C404-0CBC-4684-876C-C03D2909EF2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45</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473691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a:extLst>
              <a:ext uri="{FF2B5EF4-FFF2-40B4-BE49-F238E27FC236}">
                <a16:creationId xmlns:a16="http://schemas.microsoft.com/office/drawing/2014/main" id="{AD033EB7-2392-4D92-9405-C331DE982FF2}"/>
              </a:ext>
            </a:extLst>
          </p:cNvPr>
          <p:cNvSpPr txBox="1">
            <a:spLocks noChangeArrowheads="1"/>
          </p:cNvSpPr>
          <p:nvPr/>
        </p:nvSpPr>
        <p:spPr>
          <a:xfrm>
            <a:off x="395536" y="1196751"/>
            <a:ext cx="8290745" cy="3960441"/>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ts val="3800"/>
              </a:lnSpc>
              <a:spcBef>
                <a:spcPts val="1200"/>
              </a:spcBef>
              <a:buFont typeface="Wingdings" panose="05000000000000000000" pitchFamily="2" charset="2"/>
              <a:buChar char="l"/>
            </a:pPr>
            <a:r>
              <a:rPr lang="zh-CN" altLang="en-US" sz="2400" dirty="0">
                <a:ea typeface="微软雅黑" pitchFamily="34" charset="-122"/>
              </a:rPr>
              <a:t>量子存储物理系统</a:t>
            </a:r>
            <a:r>
              <a:rPr lang="en-US" altLang="zh-CN" sz="2400" dirty="0">
                <a:ea typeface="微软雅黑" pitchFamily="34" charset="-122"/>
              </a:rPr>
              <a:t>:</a:t>
            </a:r>
          </a:p>
          <a:p>
            <a:pPr indent="342900" eaLnBrk="1" hangingPunct="1">
              <a:lnSpc>
                <a:spcPts val="3500"/>
              </a:lnSpc>
              <a:spcBef>
                <a:spcPts val="1200"/>
              </a:spcBef>
              <a:buFont typeface="Wingdings" panose="05000000000000000000" pitchFamily="2" charset="2"/>
              <a:buChar char="Ø"/>
            </a:pPr>
            <a:r>
              <a:rPr lang="zh-CN" altLang="en-US" sz="2000" dirty="0">
                <a:ea typeface="微软雅黑" pitchFamily="34" charset="-122"/>
              </a:rPr>
              <a:t>原子系综：原子气体、</a:t>
            </a:r>
            <a:r>
              <a:rPr lang="zh-CN" altLang="en-US" sz="2000" dirty="0">
                <a:solidFill>
                  <a:srgbClr val="FF0000"/>
                </a:solidFill>
                <a:ea typeface="微软雅黑" pitchFamily="34" charset="-122"/>
              </a:rPr>
              <a:t>稀土离子掺杂晶体</a:t>
            </a:r>
            <a:r>
              <a:rPr lang="zh-CN" altLang="en-US" sz="2000" dirty="0">
                <a:ea typeface="微软雅黑" pitchFamily="34" charset="-122"/>
              </a:rPr>
              <a:t>等</a:t>
            </a:r>
            <a:endParaRPr lang="en-US" altLang="zh-CN" sz="2000" dirty="0">
              <a:ea typeface="微软雅黑" pitchFamily="34" charset="-122"/>
            </a:endParaRPr>
          </a:p>
          <a:p>
            <a:pPr indent="342900" eaLnBrk="1" hangingPunct="1">
              <a:lnSpc>
                <a:spcPts val="3500"/>
              </a:lnSpc>
              <a:spcBef>
                <a:spcPts val="1200"/>
              </a:spcBef>
              <a:buFont typeface="Wingdings" panose="05000000000000000000" pitchFamily="2" charset="2"/>
              <a:buChar char="Ø"/>
            </a:pPr>
            <a:endParaRPr lang="en-US" altLang="zh-CN" sz="2000" dirty="0">
              <a:ea typeface="微软雅黑" pitchFamily="34" charset="-122"/>
            </a:endParaRPr>
          </a:p>
          <a:p>
            <a:pPr indent="342900" eaLnBrk="1" hangingPunct="1">
              <a:lnSpc>
                <a:spcPts val="3500"/>
              </a:lnSpc>
              <a:spcBef>
                <a:spcPts val="1200"/>
              </a:spcBef>
              <a:buFont typeface="Wingdings" panose="05000000000000000000" pitchFamily="2" charset="2"/>
              <a:buChar char="Ø"/>
            </a:pPr>
            <a:endParaRPr lang="en-US" altLang="zh-CN" sz="2000" dirty="0">
              <a:ea typeface="微软雅黑" pitchFamily="34" charset="-122"/>
            </a:endParaRPr>
          </a:p>
          <a:p>
            <a:pPr indent="342900" eaLnBrk="1" hangingPunct="1">
              <a:lnSpc>
                <a:spcPts val="3500"/>
              </a:lnSpc>
              <a:spcBef>
                <a:spcPts val="1200"/>
              </a:spcBef>
              <a:buFont typeface="Wingdings" panose="05000000000000000000" pitchFamily="2" charset="2"/>
              <a:buChar char="Ø"/>
            </a:pPr>
            <a:endParaRPr lang="en-US" altLang="zh-CN" sz="2000" dirty="0">
              <a:ea typeface="微软雅黑" pitchFamily="34" charset="-122"/>
            </a:endParaRPr>
          </a:p>
          <a:p>
            <a:pPr indent="342900" eaLnBrk="1" hangingPunct="1">
              <a:lnSpc>
                <a:spcPts val="3500"/>
              </a:lnSpc>
              <a:spcBef>
                <a:spcPts val="1200"/>
              </a:spcBef>
              <a:buFont typeface="Wingdings" panose="05000000000000000000" pitchFamily="2" charset="2"/>
              <a:buChar char="Ø"/>
            </a:pPr>
            <a:r>
              <a:rPr lang="zh-CN" altLang="en-US" sz="2000" dirty="0">
                <a:ea typeface="微软雅黑" pitchFamily="34" charset="-122"/>
              </a:rPr>
              <a:t>“单原子” 体系：原子、离子、缺陷等</a:t>
            </a:r>
            <a:endParaRPr lang="en-US" altLang="zh-CN" sz="2000" dirty="0">
              <a:ea typeface="微软雅黑" pitchFamily="34" charset="-122"/>
            </a:endParaRPr>
          </a:p>
        </p:txBody>
      </p:sp>
      <p:cxnSp>
        <p:nvCxnSpPr>
          <p:cNvPr id="8" name="直接连接符 7"/>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9" name="Rectangle 6"/>
          <p:cNvSpPr txBox="1">
            <a:spLocks noChangeArrowheads="1"/>
          </p:cNvSpPr>
          <p:nvPr/>
        </p:nvSpPr>
        <p:spPr>
          <a:xfrm>
            <a:off x="467544" y="65088"/>
            <a:ext cx="8208912" cy="792162"/>
          </a:xfrm>
          <a:prstGeom prst="rect">
            <a:avLst/>
          </a:prstGeom>
          <a:noFill/>
        </p:spPr>
        <p:txBody>
          <a:bodyPr/>
          <a:lstStyle/>
          <a:p>
            <a:pPr algn="ctr" eaLnBrk="1" hangingPunct="1">
              <a:defRPr/>
            </a:pPr>
            <a:r>
              <a:rPr lang="zh-CN" altLang="en-US" sz="3600" b="1" dirty="0">
                <a:latin typeface="微软雅黑" pitchFamily="34" charset="-122"/>
                <a:ea typeface="微软雅黑" pitchFamily="34" charset="-122"/>
                <a:cs typeface="+mj-cs"/>
              </a:rPr>
              <a:t>量子存储物理系统</a:t>
            </a:r>
          </a:p>
        </p:txBody>
      </p:sp>
      <p:pic>
        <p:nvPicPr>
          <p:cNvPr id="6" name="Picture 4">
            <a:extLst>
              <a:ext uri="{FF2B5EF4-FFF2-40B4-BE49-F238E27FC236}">
                <a16:creationId xmlns:a16="http://schemas.microsoft.com/office/drawing/2014/main" id="{8BADDF93-A53B-499E-987F-9DC3C369FF9A}"/>
              </a:ext>
            </a:extLst>
          </p:cNvPr>
          <p:cNvPicPr>
            <a:picLocks noChangeAspect="1" noChangeArrowheads="1"/>
          </p:cNvPicPr>
          <p:nvPr/>
        </p:nvPicPr>
        <p:blipFill>
          <a:blip r:embed="rId3" cstate="print"/>
          <a:srcRect/>
          <a:stretch>
            <a:fillRect/>
          </a:stretch>
        </p:blipFill>
        <p:spPr bwMode="auto">
          <a:xfrm>
            <a:off x="1691680" y="4862490"/>
            <a:ext cx="1512168" cy="1239481"/>
          </a:xfrm>
          <a:prstGeom prst="rect">
            <a:avLst/>
          </a:prstGeom>
          <a:noFill/>
          <a:ln w="9525">
            <a:noFill/>
            <a:miter lim="800000"/>
            <a:headEnd/>
            <a:tailEnd/>
          </a:ln>
        </p:spPr>
      </p:pic>
      <p:pic>
        <p:nvPicPr>
          <p:cNvPr id="7" name="Picture 2" descr="“laser trapped atoms”的图片搜索结果">
            <a:extLst>
              <a:ext uri="{FF2B5EF4-FFF2-40B4-BE49-F238E27FC236}">
                <a16:creationId xmlns:a16="http://schemas.microsoft.com/office/drawing/2014/main" id="{55A80E3B-5F59-4E0C-834A-4377400FA316}"/>
              </a:ext>
            </a:extLst>
          </p:cNvPr>
          <p:cNvPicPr>
            <a:picLocks noChangeAspect="1" noChangeArrowheads="1"/>
          </p:cNvPicPr>
          <p:nvPr/>
        </p:nvPicPr>
        <p:blipFill>
          <a:blip r:embed="rId4"/>
          <a:srcRect/>
          <a:stretch>
            <a:fillRect/>
          </a:stretch>
        </p:blipFill>
        <p:spPr bwMode="auto">
          <a:xfrm>
            <a:off x="1403648" y="2620408"/>
            <a:ext cx="1656184" cy="1367860"/>
          </a:xfrm>
          <a:prstGeom prst="rect">
            <a:avLst/>
          </a:prstGeom>
          <a:noFill/>
        </p:spPr>
      </p:pic>
      <p:pic>
        <p:nvPicPr>
          <p:cNvPr id="10" name="图片 9">
            <a:extLst>
              <a:ext uri="{FF2B5EF4-FFF2-40B4-BE49-F238E27FC236}">
                <a16:creationId xmlns:a16="http://schemas.microsoft.com/office/drawing/2014/main" id="{7115CEAF-4AEB-4993-A395-0E9B1A115BC4}"/>
              </a:ext>
            </a:extLst>
          </p:cNvPr>
          <p:cNvPicPr>
            <a:picLocks noChangeAspect="1"/>
          </p:cNvPicPr>
          <p:nvPr/>
        </p:nvPicPr>
        <p:blipFill>
          <a:blip r:embed="rId5"/>
          <a:stretch>
            <a:fillRect/>
          </a:stretch>
        </p:blipFill>
        <p:spPr>
          <a:xfrm>
            <a:off x="5940152" y="4919800"/>
            <a:ext cx="1277264" cy="1212906"/>
          </a:xfrm>
          <a:prstGeom prst="rect">
            <a:avLst/>
          </a:prstGeom>
        </p:spPr>
      </p:pic>
      <p:pic>
        <p:nvPicPr>
          <p:cNvPr id="11" name="图片 10">
            <a:extLst>
              <a:ext uri="{FF2B5EF4-FFF2-40B4-BE49-F238E27FC236}">
                <a16:creationId xmlns:a16="http://schemas.microsoft.com/office/drawing/2014/main" id="{3F60225C-9DB8-468B-A0B8-EBE716FFF9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23411" y="4917023"/>
            <a:ext cx="1734070" cy="1184948"/>
          </a:xfrm>
          <a:prstGeom prst="rect">
            <a:avLst/>
          </a:prstGeom>
        </p:spPr>
      </p:pic>
      <p:pic>
        <p:nvPicPr>
          <p:cNvPr id="12" name="图片 11">
            <a:extLst>
              <a:ext uri="{FF2B5EF4-FFF2-40B4-BE49-F238E27FC236}">
                <a16:creationId xmlns:a16="http://schemas.microsoft.com/office/drawing/2014/main" id="{D4F17BEA-1D15-4EBC-ACF9-BC86AAA392FB}"/>
              </a:ext>
            </a:extLst>
          </p:cNvPr>
          <p:cNvPicPr>
            <a:picLocks noChangeAspect="1"/>
          </p:cNvPicPr>
          <p:nvPr/>
        </p:nvPicPr>
        <p:blipFill>
          <a:blip r:embed="rId7"/>
          <a:stretch>
            <a:fillRect/>
          </a:stretch>
        </p:blipFill>
        <p:spPr>
          <a:xfrm>
            <a:off x="3832360" y="2668568"/>
            <a:ext cx="1399648" cy="1179710"/>
          </a:xfrm>
          <a:prstGeom prst="rect">
            <a:avLst/>
          </a:prstGeom>
        </p:spPr>
      </p:pic>
      <p:sp>
        <p:nvSpPr>
          <p:cNvPr id="14" name="矩形 13">
            <a:extLst>
              <a:ext uri="{FF2B5EF4-FFF2-40B4-BE49-F238E27FC236}">
                <a16:creationId xmlns:a16="http://schemas.microsoft.com/office/drawing/2014/main" id="{D391C0E9-1016-4EB9-B736-34F062EAD98D}"/>
              </a:ext>
            </a:extLst>
          </p:cNvPr>
          <p:cNvSpPr/>
          <p:nvPr/>
        </p:nvSpPr>
        <p:spPr>
          <a:xfrm>
            <a:off x="5904193" y="2307725"/>
            <a:ext cx="3168352" cy="1751570"/>
          </a:xfrm>
          <a:prstGeom prst="rect">
            <a:avLst/>
          </a:prstGeom>
        </p:spPr>
        <p:txBody>
          <a:bodyPr wrap="square">
            <a:spAutoFit/>
          </a:bodyPr>
          <a:lstStyle/>
          <a:p>
            <a:pPr marL="357188" lvl="2" indent="-357188">
              <a:lnSpc>
                <a:spcPct val="150000"/>
              </a:lnSpc>
            </a:pPr>
            <a:r>
              <a:rPr lang="zh-CN" altLang="en-US" sz="20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优点：</a:t>
            </a:r>
            <a:endParaRPr lang="en-US" altLang="zh-CN" sz="20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357188" lvl="2" indent="-357188">
              <a:lnSpc>
                <a:spcPct val="150000"/>
              </a:lnSpc>
              <a:buFont typeface="Wingdings" panose="05000000000000000000" pitchFamily="2" charset="2"/>
              <a:buChar char="ü"/>
            </a:pPr>
            <a:r>
              <a:rPr lang="en-US" altLang="zh-CN"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4f</a:t>
            </a:r>
            <a:r>
              <a:rPr lang="zh-CN" altLang="en-US"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电子跃迁优异的相干性</a:t>
            </a:r>
          </a:p>
          <a:p>
            <a:pPr marL="357188" lvl="2" indent="-357188">
              <a:lnSpc>
                <a:spcPct val="150000"/>
              </a:lnSpc>
              <a:buFont typeface="Wingdings" panose="05000000000000000000" pitchFamily="2" charset="2"/>
              <a:buChar char="ü"/>
            </a:pPr>
            <a:r>
              <a:rPr lang="zh-CN" altLang="en-US"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物理化学性质稳定</a:t>
            </a:r>
            <a:endParaRPr lang="en-US" altLang="zh-CN"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marL="357188" lvl="2" indent="-357188">
              <a:lnSpc>
                <a:spcPct val="150000"/>
              </a:lnSpc>
              <a:buFont typeface="Wingdings" panose="05000000000000000000" pitchFamily="2" charset="2"/>
              <a:buChar char="ü"/>
            </a:pPr>
            <a:r>
              <a:rPr lang="zh-CN" altLang="en-US"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易加工、可集成</a:t>
            </a:r>
            <a:endParaRPr lang="en-US" altLang="zh-CN"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6" name="直接连接符 15">
            <a:extLst>
              <a:ext uri="{FF2B5EF4-FFF2-40B4-BE49-F238E27FC236}">
                <a16:creationId xmlns:a16="http://schemas.microsoft.com/office/drawing/2014/main" id="{A88485C2-BA53-42E6-8E52-20D8F9D497A6}"/>
              </a:ext>
            </a:extLst>
          </p:cNvPr>
          <p:cNvCxnSpPr/>
          <p:nvPr/>
        </p:nvCxnSpPr>
        <p:spPr>
          <a:xfrm>
            <a:off x="611188" y="6165850"/>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灯片编号占位符 2">
            <a:extLst>
              <a:ext uri="{FF2B5EF4-FFF2-40B4-BE49-F238E27FC236}">
                <a16:creationId xmlns:a16="http://schemas.microsoft.com/office/drawing/2014/main" id="{CEAA95F4-BA88-4432-AF7C-C249FBA7E973}"/>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46</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542748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03D80A8E-306C-4DBB-A13E-FF4C4CB10467}"/>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6" name="Rectangle 6">
            <a:extLst>
              <a:ext uri="{FF2B5EF4-FFF2-40B4-BE49-F238E27FC236}">
                <a16:creationId xmlns:a16="http://schemas.microsoft.com/office/drawing/2014/main" id="{C4191409-7F59-4091-9106-E67A8B11C45E}"/>
              </a:ext>
            </a:extLst>
          </p:cNvPr>
          <p:cNvSpPr txBox="1">
            <a:spLocks noChangeArrowheads="1"/>
          </p:cNvSpPr>
          <p:nvPr/>
        </p:nvSpPr>
        <p:spPr>
          <a:xfrm>
            <a:off x="1691680" y="65088"/>
            <a:ext cx="5760640" cy="792162"/>
          </a:xfrm>
          <a:prstGeom prst="rect">
            <a:avLst/>
          </a:prstGeom>
          <a:noFill/>
        </p:spPr>
        <p:txBody>
          <a:bodyPr/>
          <a:lstStyle/>
          <a:p>
            <a:pPr algn="ctr" eaLnBrk="1" hangingPunct="1">
              <a:defRPr/>
            </a:pPr>
            <a:r>
              <a:rPr lang="zh-CN" altLang="en-US" sz="3600" b="1" dirty="0">
                <a:latin typeface="微软雅黑" pitchFamily="34" charset="-122"/>
                <a:ea typeface="微软雅黑" pitchFamily="34" charset="-122"/>
                <a:cs typeface="+mj-cs"/>
              </a:rPr>
              <a:t>稀土离子晶体国际研究组</a:t>
            </a:r>
          </a:p>
        </p:txBody>
      </p:sp>
      <p:sp>
        <p:nvSpPr>
          <p:cNvPr id="7" name="文本框 6">
            <a:extLst>
              <a:ext uri="{FF2B5EF4-FFF2-40B4-BE49-F238E27FC236}">
                <a16:creationId xmlns:a16="http://schemas.microsoft.com/office/drawing/2014/main" id="{271CB33A-98E0-489F-B65B-6882FFD6245C}"/>
              </a:ext>
            </a:extLst>
          </p:cNvPr>
          <p:cNvSpPr txBox="1"/>
          <p:nvPr/>
        </p:nvSpPr>
        <p:spPr>
          <a:xfrm>
            <a:off x="395536" y="836712"/>
            <a:ext cx="8215370" cy="1422954"/>
          </a:xfrm>
          <a:prstGeom prst="rect">
            <a:avLst/>
          </a:prstGeom>
          <a:noFill/>
        </p:spPr>
        <p:txBody>
          <a:bodyPr wrap="square" rtlCol="0">
            <a:spAutoFit/>
          </a:bodyPr>
          <a:lstStyle/>
          <a:p>
            <a:pPr marL="342900" indent="-342900">
              <a:lnSpc>
                <a:spcPct val="150000"/>
              </a:lnSpc>
              <a:buAutoNum type="arabicPeriod"/>
            </a:pPr>
            <a:r>
              <a:rPr lang="zh-CN" altLang="en-US" sz="2000" dirty="0">
                <a:latin typeface="微软雅黑" panose="020B0503020204020204" pitchFamily="34" charset="-122"/>
                <a:ea typeface="微软雅黑" panose="020B0503020204020204" pitchFamily="34" charset="-122"/>
              </a:rPr>
              <a:t>美国：普林斯顿，</a:t>
            </a:r>
            <a:r>
              <a:rPr lang="en-US" altLang="zh-CN" sz="2000" dirty="0">
                <a:latin typeface="微软雅黑" panose="020B0503020204020204" pitchFamily="34" charset="-122"/>
                <a:ea typeface="微软雅黑" panose="020B0503020204020204" pitchFamily="34" charset="-122"/>
              </a:rPr>
              <a:t>CIT</a:t>
            </a:r>
            <a:r>
              <a:rPr lang="zh-CN" altLang="en-US" sz="2000" dirty="0">
                <a:latin typeface="微软雅黑" panose="020B0503020204020204" pitchFamily="34" charset="-122"/>
                <a:ea typeface="微软雅黑" panose="020B0503020204020204" pitchFamily="34" charset="-122"/>
              </a:rPr>
              <a:t>，芝加哥大学等。晶体中单稀土</a:t>
            </a:r>
            <a:r>
              <a:rPr lang="en-US" altLang="zh-CN" sz="2000" dirty="0">
                <a:latin typeface="微软雅黑" panose="020B0503020204020204" pitchFamily="34" charset="-122"/>
                <a:ea typeface="微软雅黑" panose="020B0503020204020204" pitchFamily="34" charset="-122"/>
              </a:rPr>
              <a:t>(</a:t>
            </a:r>
            <a:r>
              <a:rPr lang="en-US" altLang="zh-CN" sz="2000" dirty="0" err="1">
                <a:latin typeface="微软雅黑" panose="020B0503020204020204" pitchFamily="34" charset="-122"/>
                <a:ea typeface="微软雅黑" panose="020B0503020204020204" pitchFamily="34" charset="-122"/>
              </a:rPr>
              <a:t>eg.</a:t>
            </a:r>
            <a:r>
              <a:rPr lang="en-US" altLang="zh-CN" sz="2000" dirty="0">
                <a:latin typeface="微软雅黑" panose="020B0503020204020204" pitchFamily="34" charset="-122"/>
                <a:ea typeface="微软雅黑" panose="020B0503020204020204" pitchFamily="34" charset="-122"/>
              </a:rPr>
              <a:t> </a:t>
            </a:r>
            <a:r>
              <a:rPr lang="en-US" altLang="zh-CN" sz="2000" dirty="0" err="1">
                <a:latin typeface="微软雅黑" panose="020B0503020204020204" pitchFamily="34" charset="-122"/>
                <a:ea typeface="微软雅黑" panose="020B0503020204020204" pitchFamily="34" charset="-122"/>
              </a:rPr>
              <a:t>Er</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离子；</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AutoNum type="arabicPeriod"/>
            </a:pPr>
            <a:r>
              <a:rPr lang="zh-CN" altLang="en-US" sz="2000" dirty="0">
                <a:latin typeface="微软雅黑" panose="020B0503020204020204" pitchFamily="34" charset="-122"/>
                <a:ea typeface="微软雅黑" panose="020B0503020204020204" pitchFamily="34" charset="-122"/>
              </a:rPr>
              <a:t>欧洲：日内瓦，</a:t>
            </a:r>
            <a:r>
              <a:rPr lang="en-US" altLang="zh-CN" sz="2000" dirty="0">
                <a:latin typeface="微软雅黑" panose="020B0503020204020204" pitchFamily="34" charset="-122"/>
                <a:ea typeface="微软雅黑" panose="020B0503020204020204" pitchFamily="34" charset="-122"/>
              </a:rPr>
              <a:t>ICFO</a:t>
            </a:r>
            <a:r>
              <a:rPr lang="zh-CN" altLang="en-US" sz="2000" dirty="0">
                <a:latin typeface="微软雅黑" panose="020B0503020204020204" pitchFamily="34" charset="-122"/>
                <a:ea typeface="微软雅黑" panose="020B0503020204020204" pitchFamily="34" charset="-122"/>
              </a:rPr>
              <a:t>等。离子系综做量子存储（</a:t>
            </a:r>
            <a:r>
              <a:rPr lang="en-US" altLang="zh-CN" sz="2000" dirty="0">
                <a:latin typeface="微软雅黑" panose="020B0503020204020204" pitchFamily="34" charset="-122"/>
                <a:ea typeface="微软雅黑" panose="020B0503020204020204" pitchFamily="34" charset="-122"/>
              </a:rPr>
              <a:t>AFC</a:t>
            </a:r>
            <a:r>
              <a:rPr lang="zh-CN" altLang="en-US" sz="2000" dirty="0">
                <a:latin typeface="微软雅黑" panose="020B0503020204020204" pitchFamily="34" charset="-122"/>
                <a:ea typeface="微软雅黑" panose="020B0503020204020204" pitchFamily="34" charset="-122"/>
              </a:rPr>
              <a:t>方案）；</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AutoNum type="arabicPeriod"/>
            </a:pPr>
            <a:r>
              <a:rPr lang="zh-CN" altLang="en-US" sz="2000" dirty="0">
                <a:latin typeface="微软雅黑" panose="020B0503020204020204" pitchFamily="34" charset="-122"/>
                <a:ea typeface="微软雅黑" panose="020B0503020204020204" pitchFamily="34" charset="-122"/>
              </a:rPr>
              <a:t>澳大利亚：澳洲国立大学（</a:t>
            </a:r>
            <a:r>
              <a:rPr lang="en-US" altLang="zh-CN" sz="2000" dirty="0">
                <a:latin typeface="微软雅黑" panose="020B0503020204020204" pitchFamily="34" charset="-122"/>
                <a:ea typeface="微软雅黑" panose="020B0503020204020204" pitchFamily="34" charset="-122"/>
              </a:rPr>
              <a:t>ANU</a:t>
            </a:r>
            <a:r>
              <a:rPr lang="zh-CN" altLang="en-US" sz="2000" dirty="0">
                <a:latin typeface="微软雅黑" panose="020B0503020204020204" pitchFamily="34" charset="-122"/>
                <a:ea typeface="微软雅黑" panose="020B0503020204020204" pitchFamily="34" charset="-122"/>
              </a:rPr>
              <a:t>）。卫星量子存储。</a:t>
            </a:r>
          </a:p>
        </p:txBody>
      </p:sp>
      <p:grpSp>
        <p:nvGrpSpPr>
          <p:cNvPr id="8" name="组合 7">
            <a:extLst>
              <a:ext uri="{FF2B5EF4-FFF2-40B4-BE49-F238E27FC236}">
                <a16:creationId xmlns:a16="http://schemas.microsoft.com/office/drawing/2014/main" id="{329ED926-7256-4054-B46A-4A892015559D}"/>
              </a:ext>
            </a:extLst>
          </p:cNvPr>
          <p:cNvGrpSpPr/>
          <p:nvPr/>
        </p:nvGrpSpPr>
        <p:grpSpPr>
          <a:xfrm>
            <a:off x="971600" y="2471581"/>
            <a:ext cx="6696744" cy="4001303"/>
            <a:chOff x="2339752" y="1700808"/>
            <a:chExt cx="6617783" cy="3722502"/>
          </a:xfrm>
        </p:grpSpPr>
        <p:pic>
          <p:nvPicPr>
            <p:cNvPr id="9" name="图片 8">
              <a:extLst>
                <a:ext uri="{FF2B5EF4-FFF2-40B4-BE49-F238E27FC236}">
                  <a16:creationId xmlns:a16="http://schemas.microsoft.com/office/drawing/2014/main" id="{F25EEDD4-5007-4216-AAE3-F4EDAB2650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1700808"/>
              <a:ext cx="6617783" cy="3722502"/>
            </a:xfrm>
            <a:prstGeom prst="rect">
              <a:avLst/>
            </a:prstGeom>
          </p:spPr>
        </p:pic>
        <p:sp>
          <p:nvSpPr>
            <p:cNvPr id="10" name="TextBox 7">
              <a:extLst>
                <a:ext uri="{FF2B5EF4-FFF2-40B4-BE49-F238E27FC236}">
                  <a16:creationId xmlns:a16="http://schemas.microsoft.com/office/drawing/2014/main" id="{A9B568E5-31AC-4358-B8A6-F0B02EF8FE62}"/>
                </a:ext>
              </a:extLst>
            </p:cNvPr>
            <p:cNvSpPr txBox="1"/>
            <p:nvPr/>
          </p:nvSpPr>
          <p:spPr>
            <a:xfrm>
              <a:off x="4097503" y="3098777"/>
              <a:ext cx="1800200" cy="276999"/>
            </a:xfrm>
            <a:prstGeom prst="rect">
              <a:avLst/>
            </a:prstGeom>
            <a:noFill/>
          </p:spPr>
          <p:txBody>
            <a:bodyPr wrap="square" rtlCol="0">
              <a:spAutoFit/>
            </a:bodyPr>
            <a:lstStyle/>
            <a:p>
              <a:r>
                <a:rPr lang="en-US" altLang="zh-CN" sz="1200">
                  <a:solidFill>
                    <a:srgbClr val="FF0000"/>
                  </a:solidFill>
                  <a:latin typeface="微软雅黑" pitchFamily="34" charset="-122"/>
                  <a:ea typeface="微软雅黑" pitchFamily="34" charset="-122"/>
                </a:rPr>
                <a:t>1.3</a:t>
              </a:r>
              <a:r>
                <a:rPr lang="zh-CN" altLang="en-US" sz="1200">
                  <a:solidFill>
                    <a:srgbClr val="FF0000"/>
                  </a:solidFill>
                  <a:latin typeface="微软雅黑" pitchFamily="34" charset="-122"/>
                  <a:ea typeface="微软雅黑" pitchFamily="34" charset="-122"/>
                </a:rPr>
                <a:t>亿欧元</a:t>
              </a:r>
            </a:p>
          </p:txBody>
        </p:sp>
        <p:sp>
          <p:nvSpPr>
            <p:cNvPr id="11" name="TextBox 8">
              <a:extLst>
                <a:ext uri="{FF2B5EF4-FFF2-40B4-BE49-F238E27FC236}">
                  <a16:creationId xmlns:a16="http://schemas.microsoft.com/office/drawing/2014/main" id="{69FAA86F-AEB7-4370-A18E-A3535FC96B45}"/>
                </a:ext>
              </a:extLst>
            </p:cNvPr>
            <p:cNvSpPr txBox="1"/>
            <p:nvPr/>
          </p:nvSpPr>
          <p:spPr>
            <a:xfrm>
              <a:off x="3943290" y="4008410"/>
              <a:ext cx="1018309" cy="276999"/>
            </a:xfrm>
            <a:prstGeom prst="rect">
              <a:avLst/>
            </a:prstGeom>
            <a:noFill/>
          </p:spPr>
          <p:txBody>
            <a:bodyPr wrap="square" rtlCol="0">
              <a:spAutoFit/>
            </a:bodyPr>
            <a:lstStyle/>
            <a:p>
              <a:r>
                <a:rPr lang="zh-CN" altLang="en-US" sz="1200">
                  <a:solidFill>
                    <a:srgbClr val="FF0000"/>
                  </a:solidFill>
                  <a:latin typeface="微软雅黑" pitchFamily="34" charset="-122"/>
                  <a:ea typeface="微软雅黑" pitchFamily="34" charset="-122"/>
                </a:rPr>
                <a:t>经费未知</a:t>
              </a:r>
            </a:p>
          </p:txBody>
        </p:sp>
      </p:grpSp>
      <p:sp>
        <p:nvSpPr>
          <p:cNvPr id="12" name="灯片编号占位符 2">
            <a:extLst>
              <a:ext uri="{FF2B5EF4-FFF2-40B4-BE49-F238E27FC236}">
                <a16:creationId xmlns:a16="http://schemas.microsoft.com/office/drawing/2014/main" id="{60249625-E8AD-46EA-B2D8-95804B21DC7F}"/>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47</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4720579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Rectangle 6"/>
          <p:cNvSpPr txBox="1">
            <a:spLocks noChangeArrowheads="1"/>
          </p:cNvSpPr>
          <p:nvPr/>
        </p:nvSpPr>
        <p:spPr>
          <a:xfrm>
            <a:off x="2071688" y="116558"/>
            <a:ext cx="4900612" cy="792162"/>
          </a:xfrm>
          <a:prstGeom prst="rect">
            <a:avLst/>
          </a:prstGeom>
          <a:noFill/>
        </p:spPr>
        <p:txBody>
          <a:bodyPr/>
          <a:lstStyle/>
          <a:p>
            <a:pPr algn="ctr" eaLnBrk="1" hangingPunct="1">
              <a:defRPr/>
            </a:pPr>
            <a:r>
              <a:rPr lang="zh-CN" altLang="en-US" sz="3200" b="1" dirty="0">
                <a:latin typeface="微软雅黑" pitchFamily="34" charset="-122"/>
                <a:ea typeface="微软雅黑" pitchFamily="34" charset="-122"/>
                <a:cs typeface="+mj-cs"/>
              </a:rPr>
              <a:t>固态量子存储器</a:t>
            </a:r>
          </a:p>
        </p:txBody>
      </p:sp>
      <p:pic>
        <p:nvPicPr>
          <p:cNvPr id="12" name="图片 11">
            <a:extLst>
              <a:ext uri="{FF2B5EF4-FFF2-40B4-BE49-F238E27FC236}">
                <a16:creationId xmlns:a16="http://schemas.microsoft.com/office/drawing/2014/main" id="{14851300-EFF6-4581-A5E6-FB9CF73FD2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2871" y="2428618"/>
            <a:ext cx="2012550" cy="1632813"/>
          </a:xfrm>
          <a:prstGeom prst="rect">
            <a:avLst/>
          </a:prstGeom>
        </p:spPr>
      </p:pic>
      <p:sp>
        <p:nvSpPr>
          <p:cNvPr id="13" name="文本框 2">
            <a:extLst>
              <a:ext uri="{FF2B5EF4-FFF2-40B4-BE49-F238E27FC236}">
                <a16:creationId xmlns:a16="http://schemas.microsoft.com/office/drawing/2014/main" id="{8889AE1A-3369-45A9-BCBA-4CEA0F3F844B}"/>
              </a:ext>
            </a:extLst>
          </p:cNvPr>
          <p:cNvSpPr txBox="1"/>
          <p:nvPr/>
        </p:nvSpPr>
        <p:spPr>
          <a:xfrm>
            <a:off x="1595827" y="5053980"/>
            <a:ext cx="4607657" cy="369332"/>
          </a:xfrm>
          <a:prstGeom prst="rect">
            <a:avLst/>
          </a:prstGeom>
          <a:noFill/>
        </p:spPr>
        <p:txBody>
          <a:bodyPr wrap="square" rtlCol="0">
            <a:spAutoFit/>
          </a:bodyPr>
          <a:lstStyle/>
          <a:p>
            <a:pPr>
              <a:spcBef>
                <a:spcPts val="600"/>
              </a:spcBef>
            </a:pPr>
            <a:r>
              <a:rPr lang="en-US" altLang="zh-CN" dirty="0">
                <a:solidFill>
                  <a:srgbClr val="FF0000"/>
                </a:solidFill>
                <a:latin typeface="Times New Roman" pitchFamily="18" charset="0"/>
                <a:ea typeface="微软雅黑" pitchFamily="34" charset="-122"/>
                <a:cs typeface="Times New Roman" pitchFamily="18" charset="0"/>
              </a:rPr>
              <a:t>~10ppm @ YSO, YVO4 </a:t>
            </a:r>
            <a:r>
              <a:rPr lang="zh-CN" altLang="en-US" dirty="0">
                <a:solidFill>
                  <a:srgbClr val="FF0000"/>
                </a:solidFill>
                <a:latin typeface="Times New Roman" pitchFamily="18" charset="0"/>
                <a:ea typeface="微软雅黑" pitchFamily="34" charset="-122"/>
                <a:cs typeface="Times New Roman" pitchFamily="18" charset="0"/>
              </a:rPr>
              <a:t>等；</a:t>
            </a:r>
            <a:r>
              <a:rPr lang="en-US" altLang="zh-CN" dirty="0">
                <a:solidFill>
                  <a:srgbClr val="FF0000"/>
                </a:solidFill>
                <a:latin typeface="Times New Roman" pitchFamily="18" charset="0"/>
                <a:ea typeface="微软雅黑" pitchFamily="34" charset="-122"/>
                <a:cs typeface="Times New Roman" pitchFamily="18" charset="0"/>
              </a:rPr>
              <a:t>&lt; 3K</a:t>
            </a:r>
            <a:r>
              <a:rPr lang="zh-CN" altLang="en-US" dirty="0">
                <a:solidFill>
                  <a:srgbClr val="FF0000"/>
                </a:solidFill>
                <a:latin typeface="Times New Roman" pitchFamily="18" charset="0"/>
                <a:ea typeface="微软雅黑" pitchFamily="34" charset="-122"/>
                <a:cs typeface="Times New Roman" pitchFamily="18" charset="0"/>
              </a:rPr>
              <a:t>；</a:t>
            </a:r>
            <a:r>
              <a:rPr lang="en-US" altLang="zh-CN" dirty="0">
                <a:solidFill>
                  <a:srgbClr val="FF0000"/>
                </a:solidFill>
                <a:latin typeface="Times New Roman" pitchFamily="18" charset="0"/>
                <a:ea typeface="微软雅黑" pitchFamily="34" charset="-122"/>
                <a:cs typeface="Times New Roman" pitchFamily="18" charset="0"/>
              </a:rPr>
              <a:t> ~1 T</a:t>
            </a:r>
            <a:endParaRPr lang="zh-CN" altLang="en-US" dirty="0">
              <a:solidFill>
                <a:srgbClr val="FF0000"/>
              </a:solidFill>
              <a:latin typeface="Times New Roman" pitchFamily="18" charset="0"/>
              <a:ea typeface="微软雅黑" pitchFamily="34" charset="-122"/>
              <a:cs typeface="Times New Roman" pitchFamily="18" charset="0"/>
            </a:endParaRPr>
          </a:p>
        </p:txBody>
      </p:sp>
      <p:sp>
        <p:nvSpPr>
          <p:cNvPr id="14" name="TextBox 7">
            <a:extLst>
              <a:ext uri="{FF2B5EF4-FFF2-40B4-BE49-F238E27FC236}">
                <a16:creationId xmlns:a16="http://schemas.microsoft.com/office/drawing/2014/main" id="{2BC33160-2432-4D36-944F-B001732A68BD}"/>
              </a:ext>
            </a:extLst>
          </p:cNvPr>
          <p:cNvSpPr txBox="1">
            <a:spLocks noChangeArrowheads="1"/>
          </p:cNvSpPr>
          <p:nvPr/>
        </p:nvSpPr>
        <p:spPr bwMode="auto">
          <a:xfrm>
            <a:off x="875830" y="973606"/>
            <a:ext cx="32395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eaLnBrk="1" hangingPunct="1"/>
            <a:r>
              <a:rPr lang="zh-CN" altLang="en-US" sz="2800" dirty="0">
                <a:latin typeface="微软雅黑" pitchFamily="34" charset="-122"/>
                <a:ea typeface="微软雅黑" pitchFamily="34" charset="-122"/>
              </a:rPr>
              <a:t>稀土离子掺杂晶体</a:t>
            </a:r>
          </a:p>
        </p:txBody>
      </p:sp>
      <p:sp>
        <p:nvSpPr>
          <p:cNvPr id="15" name="TextBox 9">
            <a:extLst>
              <a:ext uri="{FF2B5EF4-FFF2-40B4-BE49-F238E27FC236}">
                <a16:creationId xmlns:a16="http://schemas.microsoft.com/office/drawing/2014/main" id="{F9263C79-2FCE-45FC-AD11-CE395E84DE1F}"/>
              </a:ext>
            </a:extLst>
          </p:cNvPr>
          <p:cNvSpPr txBox="1"/>
          <p:nvPr/>
        </p:nvSpPr>
        <p:spPr>
          <a:xfrm>
            <a:off x="1006414" y="4270841"/>
            <a:ext cx="7070786" cy="646331"/>
          </a:xfrm>
          <a:prstGeom prst="rect">
            <a:avLst/>
          </a:prstGeom>
          <a:noFill/>
        </p:spPr>
        <p:txBody>
          <a:bodyPr wrap="square" rtlCol="0">
            <a:spAutoFit/>
          </a:bodyPr>
          <a:lstStyle/>
          <a:p>
            <a:pPr marL="342900" indent="-342900">
              <a:spcBef>
                <a:spcPts val="600"/>
              </a:spcBef>
              <a:buFont typeface="Wingdings" pitchFamily="2" charset="2"/>
              <a:buChar char="ü"/>
            </a:pPr>
            <a:r>
              <a:rPr lang="zh-CN" altLang="en-US" dirty="0">
                <a:solidFill>
                  <a:srgbClr val="0000FF"/>
                </a:solidFill>
                <a:latin typeface="微软雅黑" panose="020B0503020204020204" pitchFamily="34" charset="-122"/>
                <a:ea typeface="微软雅黑" panose="020B0503020204020204" pitchFamily="34" charset="-122"/>
                <a:cs typeface="Times New Roman" pitchFamily="18" charset="0"/>
              </a:rPr>
              <a:t>稀土离子的</a:t>
            </a:r>
            <a:r>
              <a:rPr lang="en-US" altLang="zh-CN" dirty="0">
                <a:solidFill>
                  <a:srgbClr val="0000FF"/>
                </a:solidFill>
                <a:latin typeface="微软雅黑" panose="020B0503020204020204" pitchFamily="34" charset="-122"/>
                <a:ea typeface="微软雅黑" panose="020B0503020204020204" pitchFamily="34" charset="-122"/>
                <a:cs typeface="Times New Roman" pitchFamily="18" charset="0"/>
              </a:rPr>
              <a:t>4f</a:t>
            </a:r>
            <a:r>
              <a:rPr lang="zh-CN" altLang="en-US" dirty="0">
                <a:solidFill>
                  <a:srgbClr val="0000FF"/>
                </a:solidFill>
                <a:latin typeface="微软雅黑" panose="020B0503020204020204" pitchFamily="34" charset="-122"/>
                <a:ea typeface="微软雅黑" panose="020B0503020204020204" pitchFamily="34" charset="-122"/>
                <a:cs typeface="Times New Roman" pitchFamily="18" charset="0"/>
              </a:rPr>
              <a:t>价电子被外层</a:t>
            </a:r>
            <a:r>
              <a:rPr lang="en-US" altLang="zh-CN" dirty="0">
                <a:solidFill>
                  <a:srgbClr val="0000FF"/>
                </a:solidFill>
                <a:latin typeface="微软雅黑" panose="020B0503020204020204" pitchFamily="34" charset="-122"/>
                <a:ea typeface="微软雅黑" panose="020B0503020204020204" pitchFamily="34" charset="-122"/>
                <a:cs typeface="Times New Roman" pitchFamily="18" charset="0"/>
              </a:rPr>
              <a:t>5s, 5p, 6s</a:t>
            </a:r>
            <a:r>
              <a:rPr lang="zh-CN" altLang="en-US" dirty="0">
                <a:solidFill>
                  <a:srgbClr val="0000FF"/>
                </a:solidFill>
                <a:latin typeface="微软雅黑" panose="020B0503020204020204" pitchFamily="34" charset="-122"/>
                <a:ea typeface="微软雅黑" panose="020B0503020204020204" pitchFamily="34" charset="-122"/>
                <a:cs typeface="Times New Roman" pitchFamily="18" charset="0"/>
              </a:rPr>
              <a:t>电子屏蔽，掺杂到晶体后仍能保持非常好的相干性。</a:t>
            </a:r>
            <a:endParaRPr lang="en-US" altLang="zh-CN" dirty="0">
              <a:solidFill>
                <a:srgbClr val="0000FF"/>
              </a:solidFill>
              <a:latin typeface="微软雅黑" panose="020B0503020204020204" pitchFamily="34" charset="-122"/>
              <a:ea typeface="微软雅黑" panose="020B0503020204020204" pitchFamily="34" charset="-122"/>
              <a:cs typeface="Times New Roman" pitchFamily="18" charset="0"/>
            </a:endParaRPr>
          </a:p>
        </p:txBody>
      </p:sp>
      <p:pic>
        <p:nvPicPr>
          <p:cNvPr id="16" name="Picture 2">
            <a:extLst>
              <a:ext uri="{FF2B5EF4-FFF2-40B4-BE49-F238E27FC236}">
                <a16:creationId xmlns:a16="http://schemas.microsoft.com/office/drawing/2014/main" id="{C303327B-00BF-4A49-8E94-EE54D2BB31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94044" y="2382769"/>
            <a:ext cx="1556776" cy="149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6">
            <a:extLst>
              <a:ext uri="{FF2B5EF4-FFF2-40B4-BE49-F238E27FC236}">
                <a16:creationId xmlns:a16="http://schemas.microsoft.com/office/drawing/2014/main" id="{D0568F0A-AD29-4777-B0B1-8589248F28FC}"/>
              </a:ext>
            </a:extLst>
          </p:cNvPr>
          <p:cNvSpPr/>
          <p:nvPr/>
        </p:nvSpPr>
        <p:spPr>
          <a:xfrm>
            <a:off x="1331640" y="1556690"/>
            <a:ext cx="4655990" cy="723275"/>
          </a:xfrm>
          <a:prstGeom prst="rect">
            <a:avLst/>
          </a:prstGeom>
        </p:spPr>
        <p:txBody>
          <a:bodyPr wrap="square">
            <a:spAutoFit/>
          </a:bodyPr>
          <a:lstStyle/>
          <a:p>
            <a:pPr eaLnBrk="1" hangingPunct="1">
              <a:spcBef>
                <a:spcPts val="600"/>
              </a:spcBef>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Times New Roman" pitchFamily="18" charset="0"/>
              </a:rPr>
              <a:t>  稀土离子是成熟的激光介质</a:t>
            </a:r>
            <a:r>
              <a:rPr lang="en-US" altLang="zh-CN" dirty="0">
                <a:latin typeface="微软雅黑" panose="020B0503020204020204" pitchFamily="34" charset="-122"/>
                <a:ea typeface="微软雅黑" panose="020B0503020204020204" pitchFamily="34" charset="-122"/>
                <a:cs typeface="Times New Roman" pitchFamily="18" charset="0"/>
              </a:rPr>
              <a:t>——</a:t>
            </a:r>
            <a:r>
              <a:rPr lang="zh-CN" altLang="en-US" dirty="0">
                <a:latin typeface="微软雅黑" panose="020B0503020204020204" pitchFamily="34" charset="-122"/>
                <a:ea typeface="微软雅黑" panose="020B0503020204020204" pitchFamily="34" charset="-122"/>
                <a:cs typeface="Times New Roman" pitchFamily="18" charset="0"/>
              </a:rPr>
              <a:t>发光过程</a:t>
            </a:r>
            <a:endParaRPr lang="en-US" altLang="zh-CN" dirty="0">
              <a:latin typeface="微软雅黑" panose="020B0503020204020204" pitchFamily="34" charset="-122"/>
              <a:ea typeface="微软雅黑" panose="020B0503020204020204" pitchFamily="34" charset="-122"/>
              <a:cs typeface="Times New Roman" pitchFamily="18" charset="0"/>
            </a:endParaRPr>
          </a:p>
          <a:p>
            <a:pPr eaLnBrk="1" hangingPunct="1">
              <a:spcBef>
                <a:spcPts val="600"/>
              </a:spcBef>
              <a:buFont typeface="Wingdings" panose="05000000000000000000" pitchFamily="2" charset="2"/>
              <a:buChar char="Ø"/>
            </a:pPr>
            <a:r>
              <a:rPr lang="en-US" altLang="zh-CN" dirty="0">
                <a:latin typeface="微软雅黑" panose="020B0503020204020204" pitchFamily="34" charset="-122"/>
                <a:ea typeface="微软雅黑" panose="020B0503020204020204" pitchFamily="34" charset="-122"/>
                <a:cs typeface="Times New Roman" pitchFamily="18" charset="0"/>
              </a:rPr>
              <a:t>  </a:t>
            </a:r>
            <a:r>
              <a:rPr lang="zh-CN" altLang="en-US" dirty="0">
                <a:latin typeface="微软雅黑" panose="020B0503020204020204" pitchFamily="34" charset="-122"/>
                <a:ea typeface="微软雅黑" panose="020B0503020204020204" pitchFamily="34" charset="-122"/>
                <a:cs typeface="Times New Roman" pitchFamily="18" charset="0"/>
              </a:rPr>
              <a:t>还可以用来存储光</a:t>
            </a:r>
            <a:r>
              <a:rPr lang="en-US" altLang="zh-CN" dirty="0">
                <a:latin typeface="微软雅黑" panose="020B0503020204020204" pitchFamily="34" charset="-122"/>
                <a:ea typeface="微软雅黑" panose="020B0503020204020204" pitchFamily="34" charset="-122"/>
                <a:cs typeface="Times New Roman" pitchFamily="18" charset="0"/>
              </a:rPr>
              <a:t>——</a:t>
            </a:r>
            <a:r>
              <a:rPr lang="zh-CN" altLang="en-US" dirty="0">
                <a:latin typeface="微软雅黑" panose="020B0503020204020204" pitchFamily="34" charset="-122"/>
                <a:ea typeface="微软雅黑" panose="020B0503020204020204" pitchFamily="34" charset="-122"/>
                <a:cs typeface="Times New Roman" pitchFamily="18" charset="0"/>
              </a:rPr>
              <a:t>吸收光的过程</a:t>
            </a:r>
            <a:endParaRPr lang="en-US" altLang="zh-CN" dirty="0">
              <a:latin typeface="微软雅黑" panose="020B0503020204020204" pitchFamily="34" charset="-122"/>
              <a:ea typeface="微软雅黑" panose="020B0503020204020204" pitchFamily="34" charset="-122"/>
              <a:cs typeface="Times New Roman" pitchFamily="18" charset="0"/>
            </a:endParaRPr>
          </a:p>
        </p:txBody>
      </p:sp>
      <p:pic>
        <p:nvPicPr>
          <p:cNvPr id="18" name="图片 17">
            <a:extLst>
              <a:ext uri="{FF2B5EF4-FFF2-40B4-BE49-F238E27FC236}">
                <a16:creationId xmlns:a16="http://schemas.microsoft.com/office/drawing/2014/main" id="{9BDAEF20-857A-4F33-AF89-4B2FE8C417D6}"/>
              </a:ext>
            </a:extLst>
          </p:cNvPr>
          <p:cNvPicPr>
            <a:picLocks noChangeAspect="1"/>
          </p:cNvPicPr>
          <p:nvPr/>
        </p:nvPicPr>
        <p:blipFill>
          <a:blip r:embed="rId4"/>
          <a:stretch>
            <a:fillRect/>
          </a:stretch>
        </p:blipFill>
        <p:spPr>
          <a:xfrm>
            <a:off x="722050" y="5466760"/>
            <a:ext cx="7496346" cy="1222396"/>
          </a:xfrm>
          <a:prstGeom prst="rect">
            <a:avLst/>
          </a:prstGeom>
        </p:spPr>
      </p:pic>
      <p:sp>
        <p:nvSpPr>
          <p:cNvPr id="20" name="灯片编号占位符 2">
            <a:extLst>
              <a:ext uri="{FF2B5EF4-FFF2-40B4-BE49-F238E27FC236}">
                <a16:creationId xmlns:a16="http://schemas.microsoft.com/office/drawing/2014/main" id="{B38CC18A-A9D4-4CE4-BA9F-DE0696B5DF41}"/>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48</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176666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txBox="1">
            <a:spLocks noChangeArrowheads="1"/>
          </p:cNvSpPr>
          <p:nvPr/>
        </p:nvSpPr>
        <p:spPr>
          <a:xfrm>
            <a:off x="2071688" y="65088"/>
            <a:ext cx="4900612" cy="792162"/>
          </a:xfrm>
          <a:prstGeom prst="rect">
            <a:avLst/>
          </a:prstGeom>
          <a:noFill/>
        </p:spPr>
        <p:txBody>
          <a:bodyPr/>
          <a:lstStyle/>
          <a:p>
            <a:pPr algn="ctr" eaLnBrk="1" hangingPunct="1">
              <a:defRPr/>
            </a:pPr>
            <a:endParaRPr lang="zh-CN" altLang="en-US" sz="3600" b="1" dirty="0">
              <a:latin typeface="+mj-lt"/>
              <a:ea typeface="微软雅黑" panose="020B0503020204020204" pitchFamily="34" charset="-122"/>
              <a:cs typeface="+mj-cs"/>
            </a:endParaRPr>
          </a:p>
        </p:txBody>
      </p:sp>
      <p:sp>
        <p:nvSpPr>
          <p:cNvPr id="7" name="Rectangle 6"/>
          <p:cNvSpPr txBox="1">
            <a:spLocks noChangeArrowheads="1"/>
          </p:cNvSpPr>
          <p:nvPr/>
        </p:nvSpPr>
        <p:spPr>
          <a:xfrm>
            <a:off x="1505638" y="65088"/>
            <a:ext cx="6141824" cy="900000"/>
          </a:xfrm>
          <a:prstGeom prst="rect">
            <a:avLst/>
          </a:prstGeom>
          <a:noFill/>
        </p:spPr>
        <p:txBody>
          <a:bodyPr vert="horz" lIns="90170"/>
          <a:lstStyle/>
          <a:p>
            <a:pPr algn="ctr" eaLnBrk="1" hangingPunct="1">
              <a:defRPr/>
            </a:pPr>
            <a:r>
              <a:rPr lang="zh-CN" altLang="en-US" sz="3600" b="1" dirty="0">
                <a:latin typeface="+mj-lt"/>
                <a:ea typeface="微软雅黑" panose="020B0503020204020204" pitchFamily="34" charset="-122"/>
              </a:rPr>
              <a:t>稀土离子简单分类</a:t>
            </a:r>
            <a:endParaRPr lang="en-US" altLang="zh-CN" sz="3600" b="1" dirty="0">
              <a:latin typeface="+mj-lt"/>
              <a:ea typeface="微软雅黑" panose="020B0503020204020204" pitchFamily="34" charset="-122"/>
            </a:endParaRPr>
          </a:p>
        </p:txBody>
      </p:sp>
      <p:sp>
        <p:nvSpPr>
          <p:cNvPr id="10" name="内容占位符 2">
            <a:extLst>
              <a:ext uri="{FF2B5EF4-FFF2-40B4-BE49-F238E27FC236}">
                <a16:creationId xmlns:a16="http://schemas.microsoft.com/office/drawing/2014/main" id="{C5776091-4E7E-4A71-8B94-7BCA549D2F5D}"/>
              </a:ext>
            </a:extLst>
          </p:cNvPr>
          <p:cNvSpPr>
            <a:spLocks noGrp="1"/>
          </p:cNvSpPr>
          <p:nvPr>
            <p:ph idx="1"/>
          </p:nvPr>
        </p:nvSpPr>
        <p:spPr>
          <a:xfrm>
            <a:off x="457200" y="1600200"/>
            <a:ext cx="8229600" cy="4525963"/>
          </a:xfrm>
        </p:spPr>
        <p:txBody>
          <a:bodyPr/>
          <a:lstStyle/>
          <a:p>
            <a:pPr>
              <a:lnSpc>
                <a:spcPts val="3600"/>
              </a:lnSpc>
              <a:spcBef>
                <a:spcPts val="600"/>
              </a:spcBef>
              <a:buFont typeface="Wingdings" pitchFamily="2" charset="2"/>
              <a:buChar char="l"/>
            </a:pPr>
            <a:r>
              <a:rPr lang="en-US" altLang="zh-CN" sz="2400" dirty="0" err="1">
                <a:solidFill>
                  <a:srgbClr val="0000FF"/>
                </a:solidFill>
                <a:latin typeface="Times New Roman" panose="02020603050405020304" pitchFamily="18" charset="0"/>
                <a:ea typeface="微软雅黑" pitchFamily="34" charset="-122"/>
                <a:cs typeface="Times New Roman" panose="02020603050405020304" pitchFamily="18" charset="0"/>
              </a:rPr>
              <a:t>Kramers</a:t>
            </a:r>
            <a:r>
              <a:rPr lang="zh-CN" altLang="en-US" sz="2400" dirty="0">
                <a:solidFill>
                  <a:srgbClr val="0000FF"/>
                </a:solidFill>
                <a:latin typeface="Times New Roman" panose="02020603050405020304" pitchFamily="18" charset="0"/>
                <a:ea typeface="微软雅黑" pitchFamily="34" charset="-122"/>
                <a:cs typeface="Times New Roman" panose="02020603050405020304" pitchFamily="18" charset="0"/>
              </a:rPr>
              <a:t>离子</a:t>
            </a:r>
            <a:r>
              <a:rPr lang="zh-CN" altLang="en-US" sz="2400" dirty="0">
                <a:latin typeface="Times New Roman" panose="02020603050405020304" pitchFamily="18" charset="0"/>
                <a:ea typeface="微软雅黑" pitchFamily="34" charset="-122"/>
                <a:cs typeface="Times New Roman" panose="02020603050405020304" pitchFamily="18" charset="0"/>
              </a:rPr>
              <a:t>：有未配对电子，有电子自旋。一般寿命不长，带宽较宽（</a:t>
            </a:r>
            <a:r>
              <a:rPr lang="en-US" altLang="zh-CN" sz="2400" dirty="0">
                <a:latin typeface="Times New Roman" panose="02020603050405020304" pitchFamily="18" charset="0"/>
                <a:ea typeface="微软雅黑" pitchFamily="34" charset="-122"/>
                <a:cs typeface="Times New Roman" panose="02020603050405020304" pitchFamily="18" charset="0"/>
              </a:rPr>
              <a:t>~1GHz</a:t>
            </a:r>
            <a:r>
              <a:rPr lang="zh-CN" altLang="en-US" sz="2400" dirty="0">
                <a:latin typeface="Times New Roman" panose="02020603050405020304" pitchFamily="18" charset="0"/>
                <a:ea typeface="微软雅黑" pitchFamily="34" charset="-122"/>
                <a:cs typeface="Times New Roman" panose="02020603050405020304" pitchFamily="18" charset="0"/>
              </a:rPr>
              <a:t>）。代表性离子：</a:t>
            </a:r>
            <a:r>
              <a:rPr lang="en-US" altLang="zh-CN" sz="2400" dirty="0" err="1">
                <a:latin typeface="Times New Roman" panose="02020603050405020304" pitchFamily="18" charset="0"/>
                <a:ea typeface="微软雅黑" pitchFamily="34" charset="-122"/>
                <a:cs typeface="Times New Roman" panose="02020603050405020304" pitchFamily="18" charset="0"/>
              </a:rPr>
              <a:t>Nd</a:t>
            </a:r>
            <a:r>
              <a:rPr lang="en-US" altLang="zh-CN" sz="2400" dirty="0">
                <a:latin typeface="Times New Roman" panose="02020603050405020304" pitchFamily="18" charset="0"/>
                <a:ea typeface="微软雅黑" pitchFamily="34" charset="-122"/>
                <a:cs typeface="Times New Roman" panose="02020603050405020304" pitchFamily="18" charset="0"/>
              </a:rPr>
              <a:t>, </a:t>
            </a:r>
            <a:r>
              <a:rPr lang="en-US" altLang="zh-CN" sz="2400" dirty="0" err="1">
                <a:latin typeface="Times New Roman" panose="02020603050405020304" pitchFamily="18" charset="0"/>
                <a:ea typeface="微软雅黑" pitchFamily="34" charset="-122"/>
                <a:cs typeface="Times New Roman" panose="02020603050405020304" pitchFamily="18" charset="0"/>
              </a:rPr>
              <a:t>Er</a:t>
            </a:r>
            <a:r>
              <a:rPr lang="en-US" altLang="zh-CN" sz="2400" dirty="0">
                <a:latin typeface="Times New Roman" panose="02020603050405020304" pitchFamily="18" charset="0"/>
                <a:ea typeface="微软雅黑" pitchFamily="34" charset="-122"/>
                <a:cs typeface="Times New Roman" panose="02020603050405020304" pitchFamily="18" charset="0"/>
              </a:rPr>
              <a:t>…</a:t>
            </a:r>
          </a:p>
          <a:p>
            <a:pPr>
              <a:lnSpc>
                <a:spcPts val="3600"/>
              </a:lnSpc>
              <a:spcBef>
                <a:spcPts val="600"/>
              </a:spcBef>
              <a:buFont typeface="Wingdings" pitchFamily="2" charset="2"/>
              <a:buChar char="Ø"/>
            </a:pPr>
            <a:r>
              <a:rPr lang="zh-CN" altLang="en-US" sz="2400" dirty="0">
                <a:solidFill>
                  <a:srgbClr val="0000FF"/>
                </a:solidFill>
                <a:latin typeface="Times New Roman" panose="02020603050405020304" pitchFamily="18" charset="0"/>
                <a:ea typeface="微软雅黑" pitchFamily="34" charset="-122"/>
                <a:cs typeface="Times New Roman" panose="02020603050405020304" pitchFamily="18" charset="0"/>
              </a:rPr>
              <a:t>适合做量子中继研究</a:t>
            </a:r>
            <a:endParaRPr lang="en-US" altLang="zh-CN" sz="2400" dirty="0">
              <a:solidFill>
                <a:srgbClr val="0000FF"/>
              </a:solidFill>
              <a:latin typeface="Times New Roman" panose="02020603050405020304" pitchFamily="18" charset="0"/>
              <a:ea typeface="微软雅黑" pitchFamily="34" charset="-122"/>
              <a:cs typeface="Times New Roman" panose="02020603050405020304" pitchFamily="18" charset="0"/>
            </a:endParaRPr>
          </a:p>
          <a:p>
            <a:pPr marL="0" indent="0">
              <a:lnSpc>
                <a:spcPts val="3600"/>
              </a:lnSpc>
              <a:spcBef>
                <a:spcPts val="600"/>
              </a:spcBef>
              <a:buNone/>
            </a:pPr>
            <a:endParaRPr lang="en-US" altLang="zh-CN" sz="2400" dirty="0">
              <a:solidFill>
                <a:srgbClr val="0000CC"/>
              </a:solidFill>
              <a:latin typeface="Times New Roman" panose="02020603050405020304" pitchFamily="18" charset="0"/>
              <a:ea typeface="微软雅黑" pitchFamily="34" charset="-122"/>
              <a:cs typeface="Times New Roman" panose="02020603050405020304" pitchFamily="18" charset="0"/>
            </a:endParaRPr>
          </a:p>
          <a:p>
            <a:pPr>
              <a:lnSpc>
                <a:spcPts val="3600"/>
              </a:lnSpc>
              <a:spcBef>
                <a:spcPts val="600"/>
              </a:spcBef>
              <a:buFont typeface="Wingdings" pitchFamily="2" charset="2"/>
              <a:buChar char="l"/>
            </a:pPr>
            <a:r>
              <a:rPr lang="en-US" altLang="zh-CN" sz="2400" dirty="0">
                <a:solidFill>
                  <a:srgbClr val="0000FF"/>
                </a:solidFill>
                <a:latin typeface="Times New Roman" panose="02020603050405020304" pitchFamily="18" charset="0"/>
                <a:ea typeface="微软雅黑" pitchFamily="34" charset="-122"/>
                <a:cs typeface="Times New Roman" panose="02020603050405020304" pitchFamily="18" charset="0"/>
              </a:rPr>
              <a:t>Non-</a:t>
            </a:r>
            <a:r>
              <a:rPr lang="en-US" altLang="zh-CN" sz="2400" dirty="0" err="1">
                <a:solidFill>
                  <a:srgbClr val="0000FF"/>
                </a:solidFill>
                <a:latin typeface="Times New Roman" panose="02020603050405020304" pitchFamily="18" charset="0"/>
                <a:ea typeface="微软雅黑" pitchFamily="34" charset="-122"/>
                <a:cs typeface="Times New Roman" panose="02020603050405020304" pitchFamily="18" charset="0"/>
              </a:rPr>
              <a:t>Kramers</a:t>
            </a:r>
            <a:r>
              <a:rPr lang="zh-CN" altLang="en-US" sz="2400" dirty="0">
                <a:solidFill>
                  <a:srgbClr val="0000FF"/>
                </a:solidFill>
                <a:latin typeface="Times New Roman" panose="02020603050405020304" pitchFamily="18" charset="0"/>
                <a:ea typeface="微软雅黑" pitchFamily="34" charset="-122"/>
                <a:cs typeface="Times New Roman" panose="02020603050405020304" pitchFamily="18" charset="0"/>
              </a:rPr>
              <a:t>离子</a:t>
            </a:r>
            <a:r>
              <a:rPr lang="zh-CN" altLang="en-US" sz="2400" dirty="0">
                <a:latin typeface="Times New Roman" panose="02020603050405020304" pitchFamily="18" charset="0"/>
                <a:ea typeface="微软雅黑" pitchFamily="34" charset="-122"/>
                <a:cs typeface="Times New Roman" panose="02020603050405020304" pitchFamily="18" charset="0"/>
              </a:rPr>
              <a:t>：无未配对电子，无电子自旋。一般核自旋寿命很长，但带宽受限（</a:t>
            </a:r>
            <a:r>
              <a:rPr lang="en-US" altLang="zh-CN" sz="2400" dirty="0">
                <a:latin typeface="Times New Roman" panose="02020603050405020304" pitchFamily="18" charset="0"/>
                <a:ea typeface="微软雅黑" pitchFamily="34" charset="-122"/>
                <a:cs typeface="Times New Roman" panose="02020603050405020304" pitchFamily="18" charset="0"/>
              </a:rPr>
              <a:t>~10MHz</a:t>
            </a:r>
            <a:r>
              <a:rPr lang="zh-CN" altLang="en-US" sz="2400" dirty="0">
                <a:latin typeface="Times New Roman" panose="02020603050405020304" pitchFamily="18" charset="0"/>
                <a:ea typeface="微软雅黑" pitchFamily="34" charset="-122"/>
                <a:cs typeface="Times New Roman" panose="02020603050405020304" pitchFamily="18" charset="0"/>
              </a:rPr>
              <a:t>）。代表性离子：</a:t>
            </a:r>
            <a:r>
              <a:rPr lang="en-US" altLang="zh-CN" sz="2400" dirty="0">
                <a:latin typeface="Times New Roman" panose="02020603050405020304" pitchFamily="18" charset="0"/>
                <a:ea typeface="微软雅黑" pitchFamily="34" charset="-122"/>
                <a:cs typeface="Times New Roman" panose="02020603050405020304" pitchFamily="18" charset="0"/>
              </a:rPr>
              <a:t>Pr, </a:t>
            </a:r>
            <a:r>
              <a:rPr lang="en-US" altLang="zh-CN" sz="2400" dirty="0" err="1">
                <a:latin typeface="Times New Roman" panose="02020603050405020304" pitchFamily="18" charset="0"/>
                <a:ea typeface="微软雅黑" pitchFamily="34" charset="-122"/>
                <a:cs typeface="Times New Roman" panose="02020603050405020304" pitchFamily="18" charset="0"/>
              </a:rPr>
              <a:t>Eu</a:t>
            </a:r>
            <a:r>
              <a:rPr lang="en-US" altLang="zh-CN" sz="2400" dirty="0">
                <a:latin typeface="Times New Roman" panose="02020603050405020304" pitchFamily="18" charset="0"/>
                <a:ea typeface="微软雅黑" pitchFamily="34" charset="-122"/>
                <a:cs typeface="Times New Roman" panose="02020603050405020304" pitchFamily="18" charset="0"/>
              </a:rPr>
              <a:t>…</a:t>
            </a:r>
          </a:p>
          <a:p>
            <a:pPr>
              <a:lnSpc>
                <a:spcPts val="3600"/>
              </a:lnSpc>
              <a:spcBef>
                <a:spcPts val="600"/>
              </a:spcBef>
              <a:buFont typeface="Wingdings" pitchFamily="2" charset="2"/>
              <a:buChar char="Ø"/>
            </a:pPr>
            <a:r>
              <a:rPr lang="zh-CN" altLang="en-US" sz="2400" dirty="0">
                <a:solidFill>
                  <a:srgbClr val="0000FF"/>
                </a:solidFill>
                <a:latin typeface="Times New Roman" panose="02020603050405020304" pitchFamily="18" charset="0"/>
                <a:ea typeface="微软雅黑" pitchFamily="34" charset="-122"/>
                <a:cs typeface="Times New Roman" panose="02020603050405020304" pitchFamily="18" charset="0"/>
              </a:rPr>
              <a:t>适合做可搬运量子存储器（量子</a:t>
            </a:r>
            <a:r>
              <a:rPr lang="en-US" altLang="zh-CN" sz="2400" dirty="0">
                <a:solidFill>
                  <a:srgbClr val="0000FF"/>
                </a:solidFill>
                <a:latin typeface="Times New Roman" panose="02020603050405020304" pitchFamily="18" charset="0"/>
                <a:ea typeface="微软雅黑" pitchFamily="34" charset="-122"/>
                <a:cs typeface="Times New Roman" panose="02020603050405020304" pitchFamily="18" charset="0"/>
              </a:rPr>
              <a:t>U</a:t>
            </a:r>
            <a:r>
              <a:rPr lang="zh-CN" altLang="en-US" sz="2400" dirty="0">
                <a:solidFill>
                  <a:srgbClr val="0000FF"/>
                </a:solidFill>
                <a:latin typeface="Times New Roman" panose="02020603050405020304" pitchFamily="18" charset="0"/>
                <a:ea typeface="微软雅黑" pitchFamily="34" charset="-122"/>
                <a:cs typeface="Times New Roman" panose="02020603050405020304" pitchFamily="18" charset="0"/>
              </a:rPr>
              <a:t>盘）研究</a:t>
            </a:r>
            <a:endParaRPr lang="en-US" altLang="zh-CN" sz="2400" dirty="0">
              <a:solidFill>
                <a:srgbClr val="0000FF"/>
              </a:solidFill>
              <a:latin typeface="Times New Roman" panose="02020603050405020304" pitchFamily="18" charset="0"/>
              <a:ea typeface="微软雅黑" pitchFamily="34" charset="-122"/>
              <a:cs typeface="Times New Roman" panose="02020603050405020304" pitchFamily="18" charset="0"/>
            </a:endParaRPr>
          </a:p>
        </p:txBody>
      </p:sp>
      <p:cxnSp>
        <p:nvCxnSpPr>
          <p:cNvPr id="9" name="直接连接符 8">
            <a:extLst>
              <a:ext uri="{FF2B5EF4-FFF2-40B4-BE49-F238E27FC236}">
                <a16:creationId xmlns:a16="http://schemas.microsoft.com/office/drawing/2014/main" id="{546911F1-F612-498D-BE75-3C4222125965}"/>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BFDC1860-1CDA-40C6-B392-DCF020E75493}"/>
              </a:ext>
            </a:extLst>
          </p:cNvPr>
          <p:cNvCxnSpPr/>
          <p:nvPr/>
        </p:nvCxnSpPr>
        <p:spPr>
          <a:xfrm>
            <a:off x="611188" y="6165850"/>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灯片编号占位符 2">
            <a:extLst>
              <a:ext uri="{FF2B5EF4-FFF2-40B4-BE49-F238E27FC236}">
                <a16:creationId xmlns:a16="http://schemas.microsoft.com/office/drawing/2014/main" id="{4B9B282E-7E07-4B75-997A-256039668B4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49</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1975094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1"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193709"/>
            <a:ext cx="2473928" cy="2539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TextBox 7"/>
          <p:cNvSpPr txBox="1">
            <a:spLocks noChangeArrowheads="1"/>
          </p:cNvSpPr>
          <p:nvPr/>
        </p:nvSpPr>
        <p:spPr bwMode="auto">
          <a:xfrm>
            <a:off x="467544" y="878805"/>
            <a:ext cx="2374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400" dirty="0">
                <a:latin typeface="微软雅黑" pitchFamily="34" charset="-122"/>
                <a:ea typeface="微软雅黑" pitchFamily="34" charset="-122"/>
              </a:rPr>
              <a:t>工作原理</a:t>
            </a:r>
          </a:p>
        </p:txBody>
      </p:sp>
      <p:pic>
        <p:nvPicPr>
          <p:cNvPr id="7373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3566" y="1192492"/>
            <a:ext cx="2103438"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735" name="TextBox 9"/>
          <p:cNvSpPr txBox="1">
            <a:spLocks noChangeArrowheads="1"/>
          </p:cNvSpPr>
          <p:nvPr/>
        </p:nvSpPr>
        <p:spPr bwMode="auto">
          <a:xfrm>
            <a:off x="791394" y="1756847"/>
            <a:ext cx="27004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buFont typeface="Wingdings" pitchFamily="2" charset="2"/>
              <a:buChar char="l"/>
            </a:pPr>
            <a:r>
              <a:rPr lang="zh-CN" altLang="en-US" sz="2000" dirty="0">
                <a:latin typeface="微软雅黑" pitchFamily="34" charset="-122"/>
                <a:ea typeface="微软雅黑" pitchFamily="34" charset="-122"/>
              </a:rPr>
              <a:t>光学频率梳</a:t>
            </a:r>
            <a:endParaRPr lang="en-US" altLang="zh-CN" sz="2000" dirty="0">
              <a:latin typeface="微软雅黑" pitchFamily="34" charset="-122"/>
              <a:ea typeface="微软雅黑" pitchFamily="34" charset="-122"/>
            </a:endParaRPr>
          </a:p>
        </p:txBody>
      </p:sp>
      <p:pic>
        <p:nvPicPr>
          <p:cNvPr id="7373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104" y="1710082"/>
            <a:ext cx="3384500" cy="605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742" name="文本框 1"/>
          <p:cNvSpPr txBox="1">
            <a:spLocks noChangeArrowheads="1"/>
          </p:cNvSpPr>
          <p:nvPr/>
        </p:nvSpPr>
        <p:spPr bwMode="auto">
          <a:xfrm>
            <a:off x="6372200" y="2315487"/>
            <a:ext cx="1439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dirty="0">
                <a:latin typeface="微软雅黑" pitchFamily="34" charset="-122"/>
                <a:ea typeface="微软雅黑" pitchFamily="34" charset="-122"/>
              </a:rPr>
              <a:t>时间域脉冲</a:t>
            </a:r>
          </a:p>
        </p:txBody>
      </p:sp>
      <p:sp>
        <p:nvSpPr>
          <p:cNvPr id="15" name="矩形 1"/>
          <p:cNvSpPr>
            <a:spLocks noChangeArrowheads="1"/>
          </p:cNvSpPr>
          <p:nvPr/>
        </p:nvSpPr>
        <p:spPr bwMode="auto">
          <a:xfrm>
            <a:off x="2699792" y="6274780"/>
            <a:ext cx="407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000" dirty="0" err="1">
                <a:solidFill>
                  <a:srgbClr val="008000"/>
                </a:solidFill>
                <a:latin typeface="Times New Roman" pitchFamily="18" charset="0"/>
                <a:cs typeface="Times New Roman" pitchFamily="18" charset="0"/>
              </a:rPr>
              <a:t>Gisin</a:t>
            </a:r>
            <a:r>
              <a:rPr lang="en-US" altLang="zh-CN" sz="2000" dirty="0">
                <a:solidFill>
                  <a:srgbClr val="008000"/>
                </a:solidFill>
                <a:latin typeface="Times New Roman" pitchFamily="18" charset="0"/>
                <a:cs typeface="Times New Roman" pitchFamily="18" charset="0"/>
              </a:rPr>
              <a:t> group, Nature 456, 773 (2008)</a:t>
            </a:r>
            <a:endParaRPr lang="zh-CN" altLang="en-US" sz="2000" dirty="0">
              <a:solidFill>
                <a:srgbClr val="008000"/>
              </a:solidFill>
              <a:latin typeface="Times New Roman" pitchFamily="18" charset="0"/>
              <a:cs typeface="Times New Roman" pitchFamily="18" charset="0"/>
            </a:endParaRPr>
          </a:p>
        </p:txBody>
      </p:sp>
      <p:cxnSp>
        <p:nvCxnSpPr>
          <p:cNvPr id="17" name="直接连接符 16"/>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96471" y="3230379"/>
            <a:ext cx="3439425" cy="1862048"/>
          </a:xfrm>
          <a:prstGeom prst="rect">
            <a:avLst/>
          </a:prstGeom>
        </p:spPr>
        <p:txBody>
          <a:bodyPr wrap="square">
            <a:spAutoFit/>
          </a:bodyPr>
          <a:lstStyle/>
          <a:p>
            <a:pPr marL="342900" lvl="0" indent="-342900" eaLnBrk="1" hangingPunct="1">
              <a:lnSpc>
                <a:spcPct val="125000"/>
              </a:lnSpc>
              <a:spcBef>
                <a:spcPts val="600"/>
              </a:spcBef>
              <a:buFont typeface="Wingdings" pitchFamily="2" charset="2"/>
              <a:buChar char="p"/>
            </a:pPr>
            <a:r>
              <a:rPr lang="zh-CN" altLang="en-US" sz="2400" dirty="0">
                <a:solidFill>
                  <a:srgbClr val="0000FF"/>
                </a:solidFill>
                <a:latin typeface="微软雅黑" pitchFamily="34" charset="-122"/>
                <a:ea typeface="微软雅黑" pitchFamily="34" charset="-122"/>
              </a:rPr>
              <a:t>原子频率梳</a:t>
            </a:r>
            <a:r>
              <a:rPr lang="en-US" altLang="zh-CN" sz="2400" dirty="0">
                <a:solidFill>
                  <a:srgbClr val="0000FF"/>
                </a:solidFill>
                <a:latin typeface="微软雅黑" pitchFamily="34" charset="-122"/>
                <a:ea typeface="微软雅黑" pitchFamily="34" charset="-122"/>
              </a:rPr>
              <a:t>(AFC)</a:t>
            </a:r>
          </a:p>
          <a:p>
            <a:pPr marL="342900" lvl="0" indent="-342900" eaLnBrk="1" hangingPunct="1">
              <a:lnSpc>
                <a:spcPct val="125000"/>
              </a:lnSpc>
              <a:spcBef>
                <a:spcPts val="600"/>
              </a:spcBef>
              <a:buFont typeface="Wingdings" pitchFamily="2" charset="2"/>
              <a:buChar char="Ø"/>
            </a:pPr>
            <a:r>
              <a:rPr lang="zh-CN" altLang="en-US" sz="2000" dirty="0">
                <a:solidFill>
                  <a:srgbClr val="000000"/>
                </a:solidFill>
                <a:latin typeface="微软雅黑" pitchFamily="34" charset="-122"/>
                <a:ea typeface="微软雅黑" pitchFamily="34" charset="-122"/>
              </a:rPr>
              <a:t>控制光场：烧孔制备</a:t>
            </a:r>
            <a:r>
              <a:rPr lang="en-US" altLang="zh-CN" sz="2000" dirty="0">
                <a:solidFill>
                  <a:srgbClr val="000000"/>
                </a:solidFill>
                <a:latin typeface="微软雅黑" pitchFamily="34" charset="-122"/>
                <a:ea typeface="微软雅黑" pitchFamily="34" charset="-122"/>
              </a:rPr>
              <a:t>AFC</a:t>
            </a:r>
          </a:p>
          <a:p>
            <a:pPr marL="342900" lvl="0" indent="-342900" eaLnBrk="1" hangingPunct="1">
              <a:lnSpc>
                <a:spcPct val="125000"/>
              </a:lnSpc>
              <a:spcBef>
                <a:spcPts val="600"/>
              </a:spcBef>
              <a:buFont typeface="Wingdings" pitchFamily="2" charset="2"/>
              <a:buChar char="Ø"/>
            </a:pPr>
            <a:r>
              <a:rPr lang="zh-CN" altLang="en-US" sz="2000" dirty="0">
                <a:solidFill>
                  <a:srgbClr val="000000"/>
                </a:solidFill>
                <a:latin typeface="微软雅黑" pitchFamily="34" charset="-122"/>
                <a:ea typeface="微软雅黑" pitchFamily="34" charset="-122"/>
              </a:rPr>
              <a:t>信号光与控制光场在时间上完全分离，信噪比高</a:t>
            </a:r>
            <a:endParaRPr lang="en-US" altLang="zh-CN" sz="2000" dirty="0">
              <a:solidFill>
                <a:srgbClr val="000000"/>
              </a:solidFill>
              <a:latin typeface="微软雅黑" pitchFamily="34" charset="-122"/>
              <a:ea typeface="微软雅黑" pitchFamily="34" charset="-122"/>
            </a:endParaRPr>
          </a:p>
        </p:txBody>
      </p:sp>
      <p:sp>
        <p:nvSpPr>
          <p:cNvPr id="14" name="文本框 1"/>
          <p:cNvSpPr txBox="1">
            <a:spLocks noChangeArrowheads="1"/>
          </p:cNvSpPr>
          <p:nvPr/>
        </p:nvSpPr>
        <p:spPr bwMode="auto">
          <a:xfrm>
            <a:off x="3203848" y="2310092"/>
            <a:ext cx="2224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dirty="0">
                <a:latin typeface="微软雅黑" pitchFamily="34" charset="-122"/>
                <a:ea typeface="微软雅黑" pitchFamily="34" charset="-122"/>
              </a:rPr>
              <a:t>频率域梳状结构</a:t>
            </a:r>
          </a:p>
        </p:txBody>
      </p:sp>
      <p:sp>
        <p:nvSpPr>
          <p:cNvPr id="16" name="矩形 4"/>
          <p:cNvSpPr>
            <a:spLocks noChangeArrowheads="1"/>
          </p:cNvSpPr>
          <p:nvPr/>
        </p:nvSpPr>
        <p:spPr bwMode="auto">
          <a:xfrm>
            <a:off x="1043608" y="175399"/>
            <a:ext cx="70727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spcBef>
                <a:spcPct val="50000"/>
              </a:spcBef>
            </a:pPr>
            <a:r>
              <a:rPr lang="en-US" altLang="zh-CN" sz="2800" b="1" dirty="0">
                <a:latin typeface="Times New Roman" panose="02020603050405020304" pitchFamily="18" charset="0"/>
                <a:ea typeface="微软雅黑" pitchFamily="34" charset="-122"/>
                <a:cs typeface="Times New Roman" panose="02020603050405020304" pitchFamily="18" charset="0"/>
              </a:rPr>
              <a:t>Atomic frequency comb (AFC)</a:t>
            </a:r>
            <a:r>
              <a:rPr lang="zh-CN" altLang="en-US" sz="2800" b="1" dirty="0">
                <a:latin typeface="Times New Roman" panose="02020603050405020304" pitchFamily="18" charset="0"/>
                <a:ea typeface="微软雅黑" pitchFamily="34" charset="-122"/>
                <a:cs typeface="Times New Roman" panose="02020603050405020304" pitchFamily="18" charset="0"/>
              </a:rPr>
              <a:t>量子存储方案</a:t>
            </a:r>
            <a:endParaRPr lang="en-US" altLang="zh-CN" sz="2800" b="1" dirty="0">
              <a:latin typeface="Times New Roman" panose="02020603050405020304" pitchFamily="18" charset="0"/>
              <a:ea typeface="微软雅黑" pitchFamily="34" charset="-122"/>
              <a:cs typeface="Times New Roman" panose="02020603050405020304" pitchFamily="18" charset="0"/>
            </a:endParaRPr>
          </a:p>
        </p:txBody>
      </p:sp>
      <p:cxnSp>
        <p:nvCxnSpPr>
          <p:cNvPr id="18" name="直接连接符 17"/>
          <p:cNvCxnSpPr/>
          <p:nvPr/>
        </p:nvCxnSpPr>
        <p:spPr>
          <a:xfrm>
            <a:off x="611188" y="6165850"/>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pic>
        <p:nvPicPr>
          <p:cNvPr id="2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888" y="3212976"/>
            <a:ext cx="2435377" cy="2466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椭圆 18"/>
          <p:cNvSpPr/>
          <p:nvPr/>
        </p:nvSpPr>
        <p:spPr>
          <a:xfrm>
            <a:off x="7884938" y="5304292"/>
            <a:ext cx="635415" cy="394325"/>
          </a:xfrm>
          <a:prstGeom prst="ellipse">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1"/>
          <p:cNvSpPr txBox="1"/>
          <p:nvPr/>
        </p:nvSpPr>
        <p:spPr>
          <a:xfrm>
            <a:off x="3771657" y="5765194"/>
            <a:ext cx="1520423"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2 level-AFC</a:t>
            </a:r>
            <a:endParaRPr lang="zh-CN" altLang="en-US" sz="2000" dirty="0">
              <a:latin typeface="Times New Roman" panose="02020603050405020304" pitchFamily="18" charset="0"/>
              <a:cs typeface="Times New Roman" panose="02020603050405020304" pitchFamily="18" charset="0"/>
            </a:endParaRPr>
          </a:p>
        </p:txBody>
      </p:sp>
      <p:sp>
        <p:nvSpPr>
          <p:cNvPr id="22" name="文本框 14"/>
          <p:cNvSpPr txBox="1"/>
          <p:nvPr/>
        </p:nvSpPr>
        <p:spPr>
          <a:xfrm>
            <a:off x="7012017" y="5765194"/>
            <a:ext cx="1520423" cy="400110"/>
          </a:xfrm>
          <a:prstGeom prst="rect">
            <a:avLst/>
          </a:prstGeom>
          <a:noFill/>
        </p:spPr>
        <p:txBody>
          <a:bodyPr wrap="square" rtlCol="0">
            <a:spAutoFit/>
          </a:bodyPr>
          <a:lstStyle/>
          <a:p>
            <a:r>
              <a:rPr lang="en-US" altLang="zh-CN" sz="2000" dirty="0">
                <a:latin typeface="Times New Roman" panose="02020603050405020304" pitchFamily="18" charset="0"/>
                <a:cs typeface="Times New Roman" panose="02020603050405020304" pitchFamily="18" charset="0"/>
              </a:rPr>
              <a:t>Spin-AFC</a:t>
            </a:r>
            <a:endParaRPr lang="zh-CN" altLang="en-US" sz="2000" dirty="0">
              <a:latin typeface="Times New Roman" panose="02020603050405020304" pitchFamily="18" charset="0"/>
              <a:cs typeface="Times New Roman" panose="02020603050405020304" pitchFamily="18" charset="0"/>
            </a:endParaRPr>
          </a:p>
        </p:txBody>
      </p:sp>
      <p:sp>
        <p:nvSpPr>
          <p:cNvPr id="23" name="灯片编号占位符 2">
            <a:extLst>
              <a:ext uri="{FF2B5EF4-FFF2-40B4-BE49-F238E27FC236}">
                <a16:creationId xmlns:a16="http://schemas.microsoft.com/office/drawing/2014/main" id="{BB54A552-94C5-46B6-891E-BD907D4AF54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50</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872552949"/>
      </p:ext>
    </p:extLst>
  </p:cSld>
  <p:clrMapOvr>
    <a:masterClrMapping/>
  </p:clrMapOvr>
  <p:transition spd="slow" advTm="5898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9" name="Rectangle 6"/>
          <p:cNvSpPr txBox="1">
            <a:spLocks noChangeArrowheads="1"/>
          </p:cNvSpPr>
          <p:nvPr/>
        </p:nvSpPr>
        <p:spPr>
          <a:xfrm>
            <a:off x="467544" y="65088"/>
            <a:ext cx="8208912" cy="792162"/>
          </a:xfrm>
          <a:prstGeom prst="rect">
            <a:avLst/>
          </a:prstGeom>
          <a:noFill/>
        </p:spPr>
        <p:txBody>
          <a:bodyPr/>
          <a:lstStyle/>
          <a:p>
            <a:pPr algn="ctr" eaLnBrk="1" hangingPunct="1">
              <a:defRPr/>
            </a:pPr>
            <a:r>
              <a:rPr lang="zh-CN" altLang="en-US" sz="3600" b="1" dirty="0">
                <a:latin typeface="微软雅黑" pitchFamily="34" charset="-122"/>
                <a:ea typeface="微软雅黑" pitchFamily="34" charset="-122"/>
                <a:cs typeface="+mj-cs"/>
              </a:rPr>
              <a:t>单晶生长</a:t>
            </a:r>
          </a:p>
        </p:txBody>
      </p:sp>
      <p:sp>
        <p:nvSpPr>
          <p:cNvPr id="11" name="Rectangle 3">
            <a:extLst>
              <a:ext uri="{FF2B5EF4-FFF2-40B4-BE49-F238E27FC236}">
                <a16:creationId xmlns:a16="http://schemas.microsoft.com/office/drawing/2014/main" id="{6DB9E3B6-C3AF-43B1-95E5-7F08BC7F4064}"/>
              </a:ext>
            </a:extLst>
          </p:cNvPr>
          <p:cNvSpPr txBox="1">
            <a:spLocks noChangeArrowheads="1"/>
          </p:cNvSpPr>
          <p:nvPr/>
        </p:nvSpPr>
        <p:spPr>
          <a:xfrm>
            <a:off x="395536" y="1196751"/>
            <a:ext cx="8290745" cy="532859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ts val="3800"/>
              </a:lnSpc>
              <a:spcBef>
                <a:spcPts val="1200"/>
              </a:spcBef>
              <a:buFont typeface="Wingdings" panose="05000000000000000000" pitchFamily="2" charset="2"/>
              <a:buChar char="l"/>
            </a:pPr>
            <a:r>
              <a:rPr lang="zh-CN" altLang="en-US" sz="2400" b="0" dirty="0">
                <a:ea typeface="微软雅黑" pitchFamily="34" charset="-122"/>
              </a:rPr>
              <a:t>提拉法晶体生长炉（中科大，合肥国家实验室）</a:t>
            </a:r>
            <a:endParaRPr lang="en-US" altLang="zh-CN" sz="2400" b="0" dirty="0">
              <a:ea typeface="微软雅黑" pitchFamily="34" charset="-122"/>
            </a:endParaRPr>
          </a:p>
        </p:txBody>
      </p:sp>
      <p:pic>
        <p:nvPicPr>
          <p:cNvPr id="3" name="图片 2">
            <a:extLst>
              <a:ext uri="{FF2B5EF4-FFF2-40B4-BE49-F238E27FC236}">
                <a16:creationId xmlns:a16="http://schemas.microsoft.com/office/drawing/2014/main" id="{52D4FA23-0A6F-444F-85BA-461D3257493F}"/>
              </a:ext>
            </a:extLst>
          </p:cNvPr>
          <p:cNvPicPr>
            <a:picLocks noChangeAspect="1"/>
          </p:cNvPicPr>
          <p:nvPr/>
        </p:nvPicPr>
        <p:blipFill>
          <a:blip r:embed="rId3"/>
          <a:stretch>
            <a:fillRect/>
          </a:stretch>
        </p:blipFill>
        <p:spPr>
          <a:xfrm>
            <a:off x="481856" y="2081417"/>
            <a:ext cx="5965646" cy="3744932"/>
          </a:xfrm>
          <a:prstGeom prst="rect">
            <a:avLst/>
          </a:prstGeom>
        </p:spPr>
      </p:pic>
      <p:cxnSp>
        <p:nvCxnSpPr>
          <p:cNvPr id="7" name="直接连接符 6">
            <a:extLst>
              <a:ext uri="{FF2B5EF4-FFF2-40B4-BE49-F238E27FC236}">
                <a16:creationId xmlns:a16="http://schemas.microsoft.com/office/drawing/2014/main" id="{B68E0818-9608-4CED-B2C9-5DE0C5346F95}"/>
              </a:ext>
            </a:extLst>
          </p:cNvPr>
          <p:cNvCxnSpPr/>
          <p:nvPr/>
        </p:nvCxnSpPr>
        <p:spPr>
          <a:xfrm>
            <a:off x="611188" y="6165850"/>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图片 4">
            <a:extLst>
              <a:ext uri="{FF2B5EF4-FFF2-40B4-BE49-F238E27FC236}">
                <a16:creationId xmlns:a16="http://schemas.microsoft.com/office/drawing/2014/main" id="{B9244C05-927D-0C13-6693-0E142CE8A632}"/>
              </a:ext>
            </a:extLst>
          </p:cNvPr>
          <p:cNvPicPr>
            <a:picLocks noChangeAspect="1"/>
          </p:cNvPicPr>
          <p:nvPr/>
        </p:nvPicPr>
        <p:blipFill>
          <a:blip r:embed="rId4"/>
          <a:stretch>
            <a:fillRect/>
          </a:stretch>
        </p:blipFill>
        <p:spPr>
          <a:xfrm>
            <a:off x="6901450" y="2647535"/>
            <a:ext cx="1695352" cy="2016224"/>
          </a:xfrm>
          <a:prstGeom prst="rect">
            <a:avLst/>
          </a:prstGeom>
        </p:spPr>
      </p:pic>
      <p:sp>
        <p:nvSpPr>
          <p:cNvPr id="6" name="文本框 5">
            <a:extLst>
              <a:ext uri="{FF2B5EF4-FFF2-40B4-BE49-F238E27FC236}">
                <a16:creationId xmlns:a16="http://schemas.microsoft.com/office/drawing/2014/main" id="{E0407D1A-7938-E1F2-0231-D35BEBFBB495}"/>
              </a:ext>
            </a:extLst>
          </p:cNvPr>
          <p:cNvSpPr txBox="1"/>
          <p:nvPr/>
        </p:nvSpPr>
        <p:spPr>
          <a:xfrm>
            <a:off x="6887944" y="4814112"/>
            <a:ext cx="1839368" cy="406971"/>
          </a:xfrm>
          <a:prstGeom prst="rect">
            <a:avLst/>
          </a:prstGeom>
          <a:noFill/>
        </p:spPr>
        <p:txBody>
          <a:bodyPr wrap="square" rtlCol="0">
            <a:spAutoFit/>
          </a:bodyPr>
          <a:lstStyle/>
          <a:p>
            <a:pPr algn="ctr">
              <a:lnSpc>
                <a:spcPct val="125000"/>
              </a:lnSpc>
            </a:pPr>
            <a:r>
              <a:rPr lang="zh-CN" altLang="en-US" dirty="0">
                <a:latin typeface="微软雅黑" panose="020B0503020204020204" pitchFamily="34" charset="-122"/>
                <a:ea typeface="微软雅黑" panose="020B0503020204020204" pitchFamily="34" charset="-122"/>
              </a:rPr>
              <a:t>梁澎军</a:t>
            </a:r>
          </a:p>
        </p:txBody>
      </p:sp>
      <p:sp>
        <p:nvSpPr>
          <p:cNvPr id="10" name="灯片编号占位符 2">
            <a:extLst>
              <a:ext uri="{FF2B5EF4-FFF2-40B4-BE49-F238E27FC236}">
                <a16:creationId xmlns:a16="http://schemas.microsoft.com/office/drawing/2014/main" id="{41776591-2637-4C44-BD2F-E7D28CBC7450}"/>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51</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215023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6"/>
          <p:cNvSpPr txBox="1">
            <a:spLocks noChangeArrowheads="1"/>
          </p:cNvSpPr>
          <p:nvPr/>
        </p:nvSpPr>
        <p:spPr>
          <a:xfrm>
            <a:off x="2071688" y="65088"/>
            <a:ext cx="4900612" cy="792162"/>
          </a:xfrm>
          <a:prstGeom prst="rect">
            <a:avLst/>
          </a:prstGeom>
          <a:noFill/>
        </p:spPr>
        <p:txBody>
          <a:bodyPr/>
          <a:lstStyle/>
          <a:p>
            <a:pPr algn="ctr" eaLnBrk="1" hangingPunct="1">
              <a:defRPr/>
            </a:pPr>
            <a:endParaRPr lang="zh-CN" altLang="en-US" sz="3600" b="1" dirty="0">
              <a:latin typeface="+mj-lt"/>
              <a:ea typeface="微软雅黑" pitchFamily="34" charset="-122"/>
              <a:cs typeface="+mj-cs"/>
            </a:endParaRPr>
          </a:p>
        </p:txBody>
      </p:sp>
      <p:sp>
        <p:nvSpPr>
          <p:cNvPr id="13" name="Rectangle 6"/>
          <p:cNvSpPr txBox="1">
            <a:spLocks noChangeArrowheads="1"/>
          </p:cNvSpPr>
          <p:nvPr/>
        </p:nvSpPr>
        <p:spPr>
          <a:xfrm>
            <a:off x="467544" y="65088"/>
            <a:ext cx="8280920" cy="792162"/>
          </a:xfrm>
          <a:prstGeom prst="rect">
            <a:avLst/>
          </a:prstGeom>
          <a:noFill/>
        </p:spPr>
        <p:txBody>
          <a:bodyPr/>
          <a:lstStyle/>
          <a:p>
            <a:pPr algn="ctr" eaLnBrk="1" hangingPunct="1">
              <a:defRPr/>
            </a:pPr>
            <a:r>
              <a:rPr lang="zh-CN" altLang="en-US" sz="3600" b="1" dirty="0">
                <a:latin typeface="+mj-lt"/>
                <a:ea typeface="微软雅黑" pitchFamily="34" charset="-122"/>
              </a:rPr>
              <a:t>非均匀展宽</a:t>
            </a:r>
            <a:endParaRPr lang="en-US" altLang="zh-CN" sz="3600" b="1" dirty="0">
              <a:latin typeface="+mj-lt"/>
              <a:ea typeface="微软雅黑" pitchFamily="34" charset="-122"/>
            </a:endParaRPr>
          </a:p>
        </p:txBody>
      </p:sp>
      <p:sp>
        <p:nvSpPr>
          <p:cNvPr id="11" name="Rectangle 3">
            <a:extLst>
              <a:ext uri="{FF2B5EF4-FFF2-40B4-BE49-F238E27FC236}">
                <a16:creationId xmlns:a16="http://schemas.microsoft.com/office/drawing/2014/main" id="{29BFF548-3425-412D-B462-88B5178B73A3}"/>
              </a:ext>
            </a:extLst>
          </p:cNvPr>
          <p:cNvSpPr txBox="1">
            <a:spLocks noChangeArrowheads="1"/>
          </p:cNvSpPr>
          <p:nvPr/>
        </p:nvSpPr>
        <p:spPr>
          <a:xfrm>
            <a:off x="440798" y="1049753"/>
            <a:ext cx="7992888" cy="279195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spcBef>
                <a:spcPts val="1200"/>
              </a:spcBef>
              <a:buFont typeface="Wingdings" panose="05000000000000000000" pitchFamily="2" charset="2"/>
              <a:buChar char="l"/>
            </a:pPr>
            <a:r>
              <a:rPr lang="zh-CN" altLang="en-US" sz="2400" b="0" dirty="0">
                <a:latin typeface="微软雅黑" pitchFamily="34" charset="-122"/>
                <a:ea typeface="微软雅黑" pitchFamily="34" charset="-122"/>
              </a:rPr>
              <a:t>单个稀土离子跃迁的均匀展宽很窄，但是受到晶体中局域环境的影响而各不相同</a:t>
            </a:r>
            <a:endParaRPr lang="en-US" altLang="zh-CN" sz="2400" b="0" dirty="0">
              <a:latin typeface="微软雅黑" pitchFamily="34" charset="-122"/>
              <a:ea typeface="微软雅黑" pitchFamily="34" charset="-122"/>
            </a:endParaRPr>
          </a:p>
          <a:p>
            <a:pPr eaLnBrk="1" hangingPunct="1">
              <a:spcBef>
                <a:spcPts val="1200"/>
              </a:spcBef>
              <a:buFont typeface="Wingdings" panose="05000000000000000000" pitchFamily="2" charset="2"/>
              <a:buChar char="l"/>
            </a:pPr>
            <a:r>
              <a:rPr lang="zh-CN" altLang="en-US" sz="2400" b="0" dirty="0">
                <a:latin typeface="微软雅黑" pitchFamily="34" charset="-122"/>
                <a:ea typeface="微软雅黑" pitchFamily="34" charset="-122"/>
              </a:rPr>
              <a:t>非理想的晶格环境，导致系综呈现很大的非均匀展宽</a:t>
            </a:r>
            <a:endParaRPr lang="en-US" altLang="zh-CN" sz="2400" b="0" dirty="0">
              <a:latin typeface="微软雅黑" pitchFamily="34" charset="-122"/>
              <a:ea typeface="微软雅黑" pitchFamily="34" charset="-122"/>
            </a:endParaRPr>
          </a:p>
          <a:p>
            <a:pPr eaLnBrk="1" hangingPunct="1">
              <a:spcBef>
                <a:spcPts val="1200"/>
              </a:spcBef>
              <a:buFont typeface="Wingdings" panose="05000000000000000000" pitchFamily="2" charset="2"/>
              <a:buChar char="l"/>
            </a:pPr>
            <a:r>
              <a:rPr lang="zh-CN" altLang="en-US" sz="2400" b="0" dirty="0">
                <a:latin typeface="微软雅黑" pitchFamily="34" charset="-122"/>
                <a:ea typeface="微软雅黑" pitchFamily="34" charset="-122"/>
              </a:rPr>
              <a:t>非均匀展宽对存储效率、相干寿命带来极大限制</a:t>
            </a:r>
            <a:endParaRPr lang="en-US" altLang="zh-CN" sz="2400" b="0" dirty="0">
              <a:latin typeface="微软雅黑" pitchFamily="34" charset="-122"/>
              <a:ea typeface="微软雅黑" pitchFamily="34" charset="-122"/>
            </a:endParaRPr>
          </a:p>
          <a:p>
            <a:pPr eaLnBrk="1" hangingPunct="1">
              <a:spcBef>
                <a:spcPts val="1200"/>
              </a:spcBef>
              <a:buFont typeface="Wingdings" panose="05000000000000000000" pitchFamily="2" charset="2"/>
              <a:buChar char="Ø"/>
            </a:pPr>
            <a:r>
              <a:rPr lang="zh-CN" altLang="en-US" sz="2400" b="0" dirty="0">
                <a:latin typeface="微软雅黑" pitchFamily="34" charset="-122"/>
                <a:ea typeface="微软雅黑" pitchFamily="34" charset="-122"/>
              </a:rPr>
              <a:t>单晶生长的核心目标：</a:t>
            </a:r>
            <a:r>
              <a:rPr lang="zh-CN" altLang="en-US" sz="2400" b="0" dirty="0">
                <a:solidFill>
                  <a:srgbClr val="0000FF"/>
                </a:solidFill>
                <a:latin typeface="微软雅黑" pitchFamily="34" charset="-122"/>
                <a:ea typeface="微软雅黑" pitchFamily="34" charset="-122"/>
              </a:rPr>
              <a:t>压窄非均匀展宽</a:t>
            </a:r>
            <a:endParaRPr lang="en-US" altLang="zh-CN" sz="2400" b="0" dirty="0">
              <a:solidFill>
                <a:srgbClr val="0000FF"/>
              </a:solidFill>
              <a:latin typeface="微软雅黑" pitchFamily="34" charset="-122"/>
              <a:ea typeface="微软雅黑" pitchFamily="34" charset="-122"/>
            </a:endParaRPr>
          </a:p>
        </p:txBody>
      </p:sp>
      <p:pic>
        <p:nvPicPr>
          <p:cNvPr id="3" name="图片 2">
            <a:extLst>
              <a:ext uri="{FF2B5EF4-FFF2-40B4-BE49-F238E27FC236}">
                <a16:creationId xmlns:a16="http://schemas.microsoft.com/office/drawing/2014/main" id="{70D7A88C-6471-40B5-A407-C5FAE7F6B951}"/>
              </a:ext>
            </a:extLst>
          </p:cNvPr>
          <p:cNvPicPr>
            <a:picLocks noChangeAspect="1"/>
          </p:cNvPicPr>
          <p:nvPr/>
        </p:nvPicPr>
        <p:blipFill>
          <a:blip r:embed="rId3"/>
          <a:stretch>
            <a:fillRect/>
          </a:stretch>
        </p:blipFill>
        <p:spPr>
          <a:xfrm>
            <a:off x="462786" y="4011460"/>
            <a:ext cx="4344703" cy="2103786"/>
          </a:xfrm>
          <a:prstGeom prst="rect">
            <a:avLst/>
          </a:prstGeom>
        </p:spPr>
      </p:pic>
      <p:pic>
        <p:nvPicPr>
          <p:cNvPr id="5" name="图片 4">
            <a:extLst>
              <a:ext uri="{FF2B5EF4-FFF2-40B4-BE49-F238E27FC236}">
                <a16:creationId xmlns:a16="http://schemas.microsoft.com/office/drawing/2014/main" id="{96B366E8-8790-4040-8DC3-186E663D2611}"/>
              </a:ext>
            </a:extLst>
          </p:cNvPr>
          <p:cNvPicPr>
            <a:picLocks noChangeAspect="1"/>
          </p:cNvPicPr>
          <p:nvPr/>
        </p:nvPicPr>
        <p:blipFill>
          <a:blip r:embed="rId4"/>
          <a:stretch>
            <a:fillRect/>
          </a:stretch>
        </p:blipFill>
        <p:spPr>
          <a:xfrm>
            <a:off x="4803689" y="3841706"/>
            <a:ext cx="3639575" cy="2273540"/>
          </a:xfrm>
          <a:prstGeom prst="rect">
            <a:avLst/>
          </a:prstGeom>
        </p:spPr>
      </p:pic>
      <p:sp>
        <p:nvSpPr>
          <p:cNvPr id="6" name="矩形 5">
            <a:extLst>
              <a:ext uri="{FF2B5EF4-FFF2-40B4-BE49-F238E27FC236}">
                <a16:creationId xmlns:a16="http://schemas.microsoft.com/office/drawing/2014/main" id="{83E2C704-19D7-4FEC-814F-83A744E51F12}"/>
              </a:ext>
            </a:extLst>
          </p:cNvPr>
          <p:cNvSpPr/>
          <p:nvPr/>
        </p:nvSpPr>
        <p:spPr>
          <a:xfrm>
            <a:off x="5724128" y="6205504"/>
            <a:ext cx="1805302" cy="338554"/>
          </a:xfrm>
          <a:prstGeom prst="rect">
            <a:avLst/>
          </a:prstGeom>
        </p:spPr>
        <p:txBody>
          <a:bodyPr wrap="none">
            <a:spAutoFit/>
          </a:bodyPr>
          <a:lstStyle/>
          <a:p>
            <a:r>
              <a:rPr lang="en-US" altLang="zh-CN" sz="1600" dirty="0">
                <a:latin typeface="Times New Roman" panose="02020603050405020304" pitchFamily="18" charset="0"/>
                <a:ea typeface="微软雅黑" pitchFamily="34" charset="-122"/>
                <a:cs typeface="Times New Roman" panose="02020603050405020304" pitchFamily="18" charset="0"/>
              </a:rPr>
              <a:t>Y</a:t>
            </a:r>
            <a:r>
              <a:rPr lang="en-US" altLang="zh-CN" sz="1600" baseline="-25000" dirty="0">
                <a:latin typeface="Times New Roman" panose="02020603050405020304" pitchFamily="18" charset="0"/>
                <a:ea typeface="微软雅黑" pitchFamily="34" charset="-122"/>
                <a:cs typeface="Times New Roman" panose="02020603050405020304" pitchFamily="18" charset="0"/>
              </a:rPr>
              <a:t>2</a:t>
            </a:r>
            <a:r>
              <a:rPr lang="en-US" altLang="zh-CN" sz="1600" dirty="0">
                <a:latin typeface="Times New Roman" panose="02020603050405020304" pitchFamily="18" charset="0"/>
                <a:ea typeface="微软雅黑" pitchFamily="34" charset="-122"/>
                <a:cs typeface="Times New Roman" panose="02020603050405020304" pitchFamily="18" charset="0"/>
              </a:rPr>
              <a:t>SiO</a:t>
            </a:r>
            <a:r>
              <a:rPr lang="en-US" altLang="zh-CN" sz="1600" baseline="-25000" dirty="0">
                <a:latin typeface="Times New Roman" panose="02020603050405020304" pitchFamily="18" charset="0"/>
                <a:ea typeface="微软雅黑" pitchFamily="34" charset="-122"/>
                <a:cs typeface="Times New Roman" panose="02020603050405020304" pitchFamily="18" charset="0"/>
              </a:rPr>
              <a:t>5</a:t>
            </a:r>
            <a:r>
              <a:rPr lang="zh-CN" altLang="en-US" sz="1600" baseline="-25000" dirty="0">
                <a:latin typeface="Times New Roman" panose="02020603050405020304" pitchFamily="18" charset="0"/>
                <a:ea typeface="微软雅黑" pitchFamily="34" charset="-122"/>
                <a:cs typeface="Times New Roman" panose="02020603050405020304" pitchFamily="18" charset="0"/>
              </a:rPr>
              <a:t> </a:t>
            </a:r>
            <a:r>
              <a:rPr lang="en-US" altLang="zh-CN" sz="1600" dirty="0">
                <a:latin typeface="Times New Roman" panose="02020603050405020304" pitchFamily="18" charset="0"/>
                <a:ea typeface="微软雅黑" pitchFamily="34" charset="-122"/>
                <a:cs typeface="Times New Roman" panose="02020603050405020304" pitchFamily="18" charset="0"/>
              </a:rPr>
              <a:t>(YSO)</a:t>
            </a:r>
            <a:r>
              <a:rPr lang="zh-CN" altLang="en-US" sz="1600" dirty="0">
                <a:latin typeface="Times New Roman" panose="02020603050405020304" pitchFamily="18" charset="0"/>
                <a:ea typeface="微软雅黑" pitchFamily="34" charset="-122"/>
                <a:cs typeface="Times New Roman" panose="02020603050405020304" pitchFamily="18" charset="0"/>
              </a:rPr>
              <a:t>晶胞</a:t>
            </a:r>
            <a:endParaRPr lang="zh-CN" altLang="en-US" sz="1600" dirty="0"/>
          </a:p>
        </p:txBody>
      </p:sp>
      <p:sp>
        <p:nvSpPr>
          <p:cNvPr id="12" name="灯片编号占位符 2">
            <a:extLst>
              <a:ext uri="{FF2B5EF4-FFF2-40B4-BE49-F238E27FC236}">
                <a16:creationId xmlns:a16="http://schemas.microsoft.com/office/drawing/2014/main" id="{206F184A-32E8-4418-99AC-E3B254D55FA0}"/>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379173827"/>
      </p:ext>
    </p:extLst>
  </p:cSld>
  <p:clrMapOvr>
    <a:masterClrMapping/>
  </p:clrMapOvr>
  <mc:AlternateContent xmlns:mc="http://schemas.openxmlformats.org/markup-compatibility/2006" xmlns:p14="http://schemas.microsoft.com/office/powerpoint/2010/main">
    <mc:Choice Requires="p14">
      <p:transition spd="slow" p14:dur="2000" advTm="2975"/>
    </mc:Choice>
    <mc:Fallback xmlns="">
      <p:transition spd="slow" advTm="2975"/>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6"/>
          <p:cNvSpPr txBox="1">
            <a:spLocks noChangeArrowheads="1"/>
          </p:cNvSpPr>
          <p:nvPr/>
        </p:nvSpPr>
        <p:spPr>
          <a:xfrm>
            <a:off x="2071688" y="65088"/>
            <a:ext cx="4900612" cy="792162"/>
          </a:xfrm>
          <a:prstGeom prst="rect">
            <a:avLst/>
          </a:prstGeom>
          <a:noFill/>
        </p:spPr>
        <p:txBody>
          <a:bodyPr/>
          <a:lstStyle/>
          <a:p>
            <a:pPr algn="ctr" eaLnBrk="1" hangingPunct="1">
              <a:defRPr/>
            </a:pPr>
            <a:endParaRPr lang="zh-CN" altLang="en-US" sz="3600" b="1" dirty="0">
              <a:latin typeface="+mj-lt"/>
              <a:ea typeface="微软雅黑" pitchFamily="34" charset="-122"/>
              <a:cs typeface="+mj-cs"/>
            </a:endParaRPr>
          </a:p>
        </p:txBody>
      </p:sp>
      <p:sp>
        <p:nvSpPr>
          <p:cNvPr id="13" name="Rectangle 6"/>
          <p:cNvSpPr txBox="1">
            <a:spLocks noChangeArrowheads="1"/>
          </p:cNvSpPr>
          <p:nvPr/>
        </p:nvSpPr>
        <p:spPr>
          <a:xfrm>
            <a:off x="467544" y="65088"/>
            <a:ext cx="8280920" cy="792162"/>
          </a:xfrm>
          <a:prstGeom prst="rect">
            <a:avLst/>
          </a:prstGeom>
          <a:noFill/>
        </p:spPr>
        <p:txBody>
          <a:bodyPr/>
          <a:lstStyle/>
          <a:p>
            <a:pPr algn="ctr" eaLnBrk="1" hangingPunct="1">
              <a:defRPr/>
            </a:pPr>
            <a:r>
              <a:rPr lang="zh-CN" altLang="en-US" sz="3600" b="1" dirty="0">
                <a:latin typeface="+mj-lt"/>
                <a:ea typeface="微软雅黑" pitchFamily="34" charset="-122"/>
              </a:rPr>
              <a:t>非均匀展宽</a:t>
            </a:r>
            <a:endParaRPr lang="en-US" altLang="zh-CN" sz="3600" b="1" dirty="0">
              <a:latin typeface="+mj-lt"/>
              <a:ea typeface="微软雅黑" pitchFamily="34" charset="-122"/>
            </a:endParaRPr>
          </a:p>
        </p:txBody>
      </p:sp>
      <p:sp>
        <p:nvSpPr>
          <p:cNvPr id="11" name="Rectangle 3">
            <a:extLst>
              <a:ext uri="{FF2B5EF4-FFF2-40B4-BE49-F238E27FC236}">
                <a16:creationId xmlns:a16="http://schemas.microsoft.com/office/drawing/2014/main" id="{29BFF548-3425-412D-B462-88B5178B73A3}"/>
              </a:ext>
            </a:extLst>
          </p:cNvPr>
          <p:cNvSpPr txBox="1">
            <a:spLocks noChangeArrowheads="1"/>
          </p:cNvSpPr>
          <p:nvPr/>
        </p:nvSpPr>
        <p:spPr>
          <a:xfrm>
            <a:off x="607910" y="938309"/>
            <a:ext cx="7780514" cy="2663461"/>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ct val="125000"/>
              </a:lnSpc>
              <a:spcBef>
                <a:spcPts val="1200"/>
              </a:spcBef>
              <a:buFont typeface="Wingdings" panose="05000000000000000000" pitchFamily="2" charset="2"/>
              <a:buChar char="l"/>
            </a:pPr>
            <a:r>
              <a:rPr lang="zh-CN" altLang="en-US" sz="2400" b="0" dirty="0">
                <a:latin typeface="Times New Roman" panose="02020603050405020304" pitchFamily="18" charset="0"/>
                <a:ea typeface="微软雅黑" pitchFamily="34" charset="-122"/>
                <a:cs typeface="Times New Roman" panose="02020603050405020304" pitchFamily="18" charset="0"/>
              </a:rPr>
              <a:t>实现了</a:t>
            </a:r>
            <a:r>
              <a:rPr lang="en-US" altLang="zh-CN" sz="2400" b="0" dirty="0" err="1">
                <a:latin typeface="Times New Roman" panose="02020603050405020304" pitchFamily="18" charset="0"/>
                <a:ea typeface="微软雅黑" pitchFamily="34" charset="-122"/>
                <a:cs typeface="Times New Roman" panose="02020603050405020304" pitchFamily="18" charset="0"/>
              </a:rPr>
              <a:t>Eu:YSO</a:t>
            </a:r>
            <a:r>
              <a:rPr lang="zh-CN" altLang="en-US" sz="2400" b="0" dirty="0">
                <a:latin typeface="Times New Roman" panose="02020603050405020304" pitchFamily="18" charset="0"/>
                <a:ea typeface="微软雅黑" pitchFamily="34" charset="-122"/>
                <a:cs typeface="Times New Roman" panose="02020603050405020304" pitchFamily="18" charset="0"/>
              </a:rPr>
              <a:t>晶体生长</a:t>
            </a:r>
            <a:endParaRPr lang="en-US" altLang="zh-CN" sz="2400" b="0" dirty="0">
              <a:latin typeface="Times New Roman" panose="02020603050405020304" pitchFamily="18" charset="0"/>
              <a:ea typeface="微软雅黑" pitchFamily="34" charset="-122"/>
              <a:cs typeface="Times New Roman" panose="02020603050405020304" pitchFamily="18" charset="0"/>
            </a:endParaRPr>
          </a:p>
          <a:p>
            <a:pPr eaLnBrk="1" hangingPunct="1">
              <a:lnSpc>
                <a:spcPct val="125000"/>
              </a:lnSpc>
              <a:spcBef>
                <a:spcPts val="1200"/>
              </a:spcBef>
              <a:buFont typeface="Wingdings" panose="05000000000000000000" pitchFamily="2" charset="2"/>
              <a:buChar char="l"/>
            </a:pPr>
            <a:r>
              <a:rPr lang="zh-CN" altLang="en-US" sz="2400" b="0" dirty="0">
                <a:latin typeface="Times New Roman" panose="02020603050405020304" pitchFamily="18" charset="0"/>
                <a:ea typeface="微软雅黑" pitchFamily="34" charset="-122"/>
                <a:cs typeface="Times New Roman" panose="02020603050405020304" pitchFamily="18" charset="0"/>
              </a:rPr>
              <a:t>研究了</a:t>
            </a:r>
            <a:r>
              <a:rPr lang="zh-CN" altLang="en-US" sz="2400" b="0" dirty="0">
                <a:solidFill>
                  <a:srgbClr val="0000FF"/>
                </a:solidFill>
                <a:latin typeface="Times New Roman" panose="02020603050405020304" pitchFamily="18" charset="0"/>
                <a:ea typeface="微软雅黑" pitchFamily="34" charset="-122"/>
                <a:cs typeface="Times New Roman" panose="02020603050405020304" pitchFamily="18" charset="0"/>
              </a:rPr>
              <a:t>光学</a:t>
            </a:r>
            <a:r>
              <a:rPr lang="en-US" altLang="zh-CN" sz="2400" b="0" dirty="0">
                <a:solidFill>
                  <a:srgbClr val="0000FF"/>
                </a:solidFill>
                <a:latin typeface="Times New Roman" panose="02020603050405020304" pitchFamily="18" charset="0"/>
                <a:ea typeface="微软雅黑" pitchFamily="34" charset="-122"/>
                <a:cs typeface="Times New Roman" panose="02020603050405020304" pitchFamily="18" charset="0"/>
              </a:rPr>
              <a:t>/</a:t>
            </a:r>
            <a:r>
              <a:rPr lang="zh-CN" altLang="en-US" sz="2400" b="0" dirty="0">
                <a:solidFill>
                  <a:srgbClr val="0000FF"/>
                </a:solidFill>
                <a:latin typeface="Times New Roman" panose="02020603050405020304" pitchFamily="18" charset="0"/>
                <a:ea typeface="微软雅黑" pitchFamily="34" charset="-122"/>
                <a:cs typeface="Times New Roman" panose="02020603050405020304" pitchFamily="18" charset="0"/>
              </a:rPr>
              <a:t>自旋非均匀展宽</a:t>
            </a:r>
            <a:r>
              <a:rPr lang="zh-CN" altLang="en-US" sz="2400" b="0" dirty="0">
                <a:latin typeface="Times New Roman" panose="02020603050405020304" pitchFamily="18" charset="0"/>
                <a:ea typeface="微软雅黑" pitchFamily="34" charset="-122"/>
                <a:cs typeface="Times New Roman" panose="02020603050405020304" pitchFamily="18" charset="0"/>
              </a:rPr>
              <a:t>与掺杂浓度的依赖关系，基本结论：掺杂浓度越低，非均匀展宽越窄</a:t>
            </a:r>
            <a:r>
              <a:rPr lang="zh-CN" altLang="en-US" sz="2400" dirty="0">
                <a:latin typeface="Times New Roman" panose="02020603050405020304" pitchFamily="18" charset="0"/>
                <a:ea typeface="微软雅黑" pitchFamily="34" charset="-122"/>
                <a:cs typeface="Times New Roman" panose="02020603050405020304" pitchFamily="18" charset="0"/>
              </a:rPr>
              <a:t>。但是掺杂浓度低，吸收会变弱</a:t>
            </a:r>
            <a:endParaRPr lang="en-US" altLang="zh-CN" sz="2400" b="0" dirty="0">
              <a:latin typeface="Times New Roman" panose="02020603050405020304" pitchFamily="18" charset="0"/>
              <a:ea typeface="微软雅黑" pitchFamily="34" charset="-122"/>
              <a:cs typeface="Times New Roman" panose="02020603050405020304" pitchFamily="18" charset="0"/>
            </a:endParaRPr>
          </a:p>
          <a:p>
            <a:pPr eaLnBrk="1" hangingPunct="1">
              <a:lnSpc>
                <a:spcPct val="125000"/>
              </a:lnSpc>
              <a:spcBef>
                <a:spcPts val="1200"/>
              </a:spcBef>
              <a:buFont typeface="Wingdings" panose="05000000000000000000" pitchFamily="2" charset="2"/>
              <a:buChar char="l"/>
            </a:pPr>
            <a:r>
              <a:rPr lang="zh-CN" altLang="en-US" sz="2400" b="0" dirty="0">
                <a:latin typeface="Times New Roman" panose="02020603050405020304" pitchFamily="18" charset="0"/>
                <a:ea typeface="微软雅黑" pitchFamily="34" charset="-122"/>
                <a:cs typeface="Times New Roman" panose="02020603050405020304" pitchFamily="18" charset="0"/>
              </a:rPr>
              <a:t>展宽水平与美国晶体（已禁运）一致</a:t>
            </a:r>
            <a:endParaRPr lang="en-US" altLang="zh-CN" sz="2400" b="0" dirty="0">
              <a:latin typeface="Times New Roman" panose="02020603050405020304" pitchFamily="18" charset="0"/>
              <a:ea typeface="微软雅黑" pitchFamily="34" charset="-122"/>
              <a:cs typeface="Times New Roman" panose="02020603050405020304" pitchFamily="18" charset="0"/>
            </a:endParaRPr>
          </a:p>
        </p:txBody>
      </p:sp>
      <p:pic>
        <p:nvPicPr>
          <p:cNvPr id="12" name="图片 11">
            <a:extLst>
              <a:ext uri="{FF2B5EF4-FFF2-40B4-BE49-F238E27FC236}">
                <a16:creationId xmlns:a16="http://schemas.microsoft.com/office/drawing/2014/main" id="{E099CEA7-910C-4DD4-A625-20DEB1FFE4D7}"/>
              </a:ext>
            </a:extLst>
          </p:cNvPr>
          <p:cNvPicPr>
            <a:picLocks noChangeAspect="1"/>
          </p:cNvPicPr>
          <p:nvPr/>
        </p:nvPicPr>
        <p:blipFill>
          <a:blip r:embed="rId3"/>
          <a:stretch>
            <a:fillRect/>
          </a:stretch>
        </p:blipFill>
        <p:spPr>
          <a:xfrm>
            <a:off x="1907730" y="3818507"/>
            <a:ext cx="2882248" cy="2100743"/>
          </a:xfrm>
          <a:prstGeom prst="rect">
            <a:avLst/>
          </a:prstGeom>
          <a:effectLst>
            <a:outerShdw blurRad="63500" sx="102000" sy="102000" algn="ctr" rotWithShape="0">
              <a:prstClr val="black">
                <a:alpha val="40000"/>
              </a:prstClr>
            </a:outerShdw>
          </a:effectLst>
        </p:spPr>
      </p:pic>
      <p:pic>
        <p:nvPicPr>
          <p:cNvPr id="14" name="图片 13">
            <a:extLst>
              <a:ext uri="{FF2B5EF4-FFF2-40B4-BE49-F238E27FC236}">
                <a16:creationId xmlns:a16="http://schemas.microsoft.com/office/drawing/2014/main" id="{1E442771-48A2-4978-BFE2-9E99067AE619}"/>
              </a:ext>
            </a:extLst>
          </p:cNvPr>
          <p:cNvPicPr>
            <a:picLocks noChangeAspect="1"/>
          </p:cNvPicPr>
          <p:nvPr/>
        </p:nvPicPr>
        <p:blipFill>
          <a:blip r:embed="rId4"/>
          <a:stretch>
            <a:fillRect/>
          </a:stretch>
        </p:blipFill>
        <p:spPr>
          <a:xfrm>
            <a:off x="5003284" y="3759445"/>
            <a:ext cx="2591714" cy="2117743"/>
          </a:xfrm>
          <a:prstGeom prst="rect">
            <a:avLst/>
          </a:prstGeom>
          <a:effectLst>
            <a:outerShdw blurRad="63500" sx="102000" sy="102000" algn="ctr" rotWithShape="0">
              <a:prstClr val="black">
                <a:alpha val="40000"/>
              </a:prstClr>
            </a:outerShdw>
          </a:effectLst>
        </p:spPr>
      </p:pic>
      <p:cxnSp>
        <p:nvCxnSpPr>
          <p:cNvPr id="15" name="直接连接符 14">
            <a:extLst>
              <a:ext uri="{FF2B5EF4-FFF2-40B4-BE49-F238E27FC236}">
                <a16:creationId xmlns:a16="http://schemas.microsoft.com/office/drawing/2014/main" id="{6149EC2B-2AC0-404C-A431-846E83E380A1}"/>
              </a:ext>
            </a:extLst>
          </p:cNvPr>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图片 15">
            <a:extLst>
              <a:ext uri="{FF2B5EF4-FFF2-40B4-BE49-F238E27FC236}">
                <a16:creationId xmlns:a16="http://schemas.microsoft.com/office/drawing/2014/main" id="{91C5C9AF-3D5A-4D19-908B-29101421DFA9}"/>
              </a:ext>
            </a:extLst>
          </p:cNvPr>
          <p:cNvPicPr>
            <a:picLocks noChangeAspect="1"/>
          </p:cNvPicPr>
          <p:nvPr/>
        </p:nvPicPr>
        <p:blipFill>
          <a:blip r:embed="rId5"/>
          <a:stretch>
            <a:fillRect/>
          </a:stretch>
        </p:blipFill>
        <p:spPr>
          <a:xfrm rot="5400000">
            <a:off x="39248" y="4241709"/>
            <a:ext cx="2158917" cy="1194390"/>
          </a:xfrm>
          <a:prstGeom prst="rect">
            <a:avLst/>
          </a:prstGeom>
        </p:spPr>
      </p:pic>
      <p:cxnSp>
        <p:nvCxnSpPr>
          <p:cNvPr id="5" name="直接连接符 4">
            <a:extLst>
              <a:ext uri="{FF2B5EF4-FFF2-40B4-BE49-F238E27FC236}">
                <a16:creationId xmlns:a16="http://schemas.microsoft.com/office/drawing/2014/main" id="{4C8BCF8F-3442-4135-A19B-424E97C48AAA}"/>
              </a:ext>
            </a:extLst>
          </p:cNvPr>
          <p:cNvCxnSpPr/>
          <p:nvPr/>
        </p:nvCxnSpPr>
        <p:spPr>
          <a:xfrm>
            <a:off x="7668344" y="5013176"/>
            <a:ext cx="43204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914FAA8B-ED60-4AFD-9440-98B80A0D11CB}"/>
              </a:ext>
            </a:extLst>
          </p:cNvPr>
          <p:cNvCxnSpPr/>
          <p:nvPr/>
        </p:nvCxnSpPr>
        <p:spPr>
          <a:xfrm>
            <a:off x="7668344" y="4653136"/>
            <a:ext cx="432048"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id="{5BECC667-F55B-40E0-8ACF-2F30439F5F15}"/>
              </a:ext>
            </a:extLst>
          </p:cNvPr>
          <p:cNvSpPr txBox="1"/>
          <p:nvPr/>
        </p:nvSpPr>
        <p:spPr>
          <a:xfrm>
            <a:off x="8100392" y="4393568"/>
            <a:ext cx="936104" cy="787523"/>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点缺陷位错</a:t>
            </a:r>
          </a:p>
        </p:txBody>
      </p:sp>
      <p:sp>
        <p:nvSpPr>
          <p:cNvPr id="18" name="文本框 17">
            <a:extLst>
              <a:ext uri="{FF2B5EF4-FFF2-40B4-BE49-F238E27FC236}">
                <a16:creationId xmlns:a16="http://schemas.microsoft.com/office/drawing/2014/main" id="{29571B37-4133-493F-93C7-13F54D81AE51}"/>
              </a:ext>
            </a:extLst>
          </p:cNvPr>
          <p:cNvSpPr txBox="1"/>
          <p:nvPr/>
        </p:nvSpPr>
        <p:spPr>
          <a:xfrm>
            <a:off x="3227875" y="6381750"/>
            <a:ext cx="3473450" cy="307777"/>
          </a:xfrm>
          <a:prstGeom prst="rect">
            <a:avLst/>
          </a:prstGeom>
          <a:noFill/>
        </p:spPr>
        <p:txBody>
          <a:bodyPr wrap="square" rtlCol="0" anchor="t">
            <a:spAutoFit/>
          </a:bodyPr>
          <a:lstStyle/>
          <a:p>
            <a:r>
              <a:rPr lang="zh-CN" altLang="en-US" sz="1400" b="0" spc="-20" dirty="0">
                <a:solidFill>
                  <a:srgbClr val="006600"/>
                </a:solidFill>
                <a:effectLst/>
                <a:latin typeface="Times New Roman" panose="02020603050405020304" pitchFamily="18" charset="0"/>
                <a:ea typeface="微软雅黑" panose="020B0503020204020204" pitchFamily="34" charset="-122"/>
                <a:cs typeface="Times New Roman" panose="02020603050405020304" pitchFamily="18" charset="0"/>
              </a:rPr>
              <a:t>梁澎军 等，</a:t>
            </a:r>
            <a:r>
              <a:rPr lang="zh-CN" altLang="zh-CN" sz="1400" b="0" spc="-20" dirty="0">
                <a:solidFill>
                  <a:srgbClr val="006600"/>
                </a:solidFill>
                <a:effectLst/>
                <a:latin typeface="Times New Roman" panose="02020603050405020304" pitchFamily="18" charset="0"/>
                <a:ea typeface="微软雅黑" panose="020B0503020204020204" pitchFamily="34" charset="-122"/>
                <a:cs typeface="Times New Roman" panose="02020603050405020304" pitchFamily="18" charset="0"/>
              </a:rPr>
              <a:t>物理学报</a:t>
            </a:r>
            <a:r>
              <a:rPr lang="en-US" altLang="zh-CN" sz="1400" b="0" spc="-20" dirty="0">
                <a:solidFill>
                  <a:srgbClr val="006600"/>
                </a:solidFill>
                <a:effectLst/>
                <a:latin typeface="Times New Roman" panose="02020603050405020304" pitchFamily="18" charset="0"/>
                <a:ea typeface="微软雅黑" panose="020B0503020204020204" pitchFamily="34" charset="-122"/>
                <a:cs typeface="Times New Roman" panose="02020603050405020304" pitchFamily="18" charset="0"/>
              </a:rPr>
              <a:t> 73, 100301 (2024)</a:t>
            </a:r>
            <a:endParaRPr lang="zh-CN" altLang="en-US" sz="1400" b="0" dirty="0">
              <a:solidFill>
                <a:srgbClr val="0066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灯片编号占位符 2">
            <a:extLst>
              <a:ext uri="{FF2B5EF4-FFF2-40B4-BE49-F238E27FC236}">
                <a16:creationId xmlns:a16="http://schemas.microsoft.com/office/drawing/2014/main" id="{86A82C7E-7611-4068-B69F-6920CD6AB720}"/>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53</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4215188363"/>
      </p:ext>
    </p:extLst>
  </p:cSld>
  <p:clrMapOvr>
    <a:masterClrMapping/>
  </p:clrMapOvr>
  <mc:AlternateContent xmlns:mc="http://schemas.openxmlformats.org/markup-compatibility/2006" xmlns:p14="http://schemas.microsoft.com/office/powerpoint/2010/main">
    <mc:Choice Requires="p14">
      <p:transition spd="slow" p14:dur="2000" advTm="2975"/>
    </mc:Choice>
    <mc:Fallback xmlns="">
      <p:transition spd="slow" advTm="2975"/>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body" idx="1"/>
          </p:nvPr>
        </p:nvSpPr>
        <p:spPr>
          <a:xfrm>
            <a:off x="539552" y="980827"/>
            <a:ext cx="8185150" cy="2016125"/>
          </a:xfrm>
        </p:spPr>
        <p:txBody>
          <a:bodyPr/>
          <a:lstStyle/>
          <a:p>
            <a:pPr eaLnBrk="1" hangingPunct="1">
              <a:lnSpc>
                <a:spcPts val="3800"/>
              </a:lnSpc>
              <a:spcBef>
                <a:spcPts val="1200"/>
              </a:spcBef>
              <a:buFont typeface="Wingdings" panose="05000000000000000000" pitchFamily="2" charset="2"/>
              <a:buChar char="l"/>
            </a:pPr>
            <a:r>
              <a:rPr lang="zh-CN" altLang="en-US" sz="2200" dirty="0">
                <a:latin typeface="Times New Roman" pitchFamily="18" charset="0"/>
                <a:ea typeface="微软雅黑" panose="020B0503020204020204" pitchFamily="34" charset="-122"/>
                <a:cs typeface="Times New Roman" pitchFamily="18" charset="0"/>
              </a:rPr>
              <a:t>搭建出针对</a:t>
            </a:r>
            <a:r>
              <a:rPr lang="en-US" altLang="zh-CN" sz="2200" dirty="0" err="1">
                <a:latin typeface="Times New Roman" pitchFamily="18" charset="0"/>
                <a:ea typeface="微软雅黑" panose="020B0503020204020204" pitchFamily="34" charset="-122"/>
                <a:cs typeface="Times New Roman" pitchFamily="18" charset="0"/>
              </a:rPr>
              <a:t>Kramers</a:t>
            </a:r>
            <a:r>
              <a:rPr lang="zh-CN" altLang="en-US" sz="2200" dirty="0">
                <a:latin typeface="Times New Roman" pitchFamily="18" charset="0"/>
                <a:ea typeface="微软雅黑" panose="020B0503020204020204" pitchFamily="34" charset="-122"/>
                <a:cs typeface="Times New Roman" pitchFamily="18" charset="0"/>
              </a:rPr>
              <a:t>离子的超低温电子与核双共振谱仪、针对</a:t>
            </a:r>
            <a:r>
              <a:rPr lang="en-US" altLang="zh-CN" sz="2200" dirty="0">
                <a:latin typeface="Times New Roman" pitchFamily="18" charset="0"/>
                <a:ea typeface="微软雅黑" panose="020B0503020204020204" pitchFamily="34" charset="-122"/>
                <a:cs typeface="Times New Roman" pitchFamily="18" charset="0"/>
              </a:rPr>
              <a:t>Non-</a:t>
            </a:r>
            <a:r>
              <a:rPr lang="en-US" altLang="zh-CN" sz="2200" dirty="0" err="1">
                <a:latin typeface="Times New Roman" pitchFamily="18" charset="0"/>
                <a:ea typeface="微软雅黑" panose="020B0503020204020204" pitchFamily="34" charset="-122"/>
                <a:cs typeface="Times New Roman" pitchFamily="18" charset="0"/>
              </a:rPr>
              <a:t>Kramers</a:t>
            </a:r>
            <a:r>
              <a:rPr lang="zh-CN" altLang="en-US" sz="2200" dirty="0">
                <a:latin typeface="Times New Roman" pitchFamily="18" charset="0"/>
                <a:ea typeface="微软雅黑" panose="020B0503020204020204" pitchFamily="34" charset="-122"/>
                <a:cs typeface="Times New Roman" pitchFamily="18" charset="0"/>
              </a:rPr>
              <a:t>离子的光学拉曼外差探测核磁共振谱仪；</a:t>
            </a:r>
            <a:endParaRPr lang="en-US" altLang="zh-CN" sz="2200" dirty="0">
              <a:latin typeface="Times New Roman" pitchFamily="18" charset="0"/>
              <a:ea typeface="微软雅黑" panose="020B0503020204020204" pitchFamily="34" charset="-122"/>
              <a:cs typeface="Times New Roman" pitchFamily="18" charset="0"/>
            </a:endParaRPr>
          </a:p>
          <a:p>
            <a:pPr eaLnBrk="1" hangingPunct="1">
              <a:lnSpc>
                <a:spcPts val="3800"/>
              </a:lnSpc>
              <a:spcBef>
                <a:spcPts val="1200"/>
              </a:spcBef>
              <a:buFont typeface="Wingdings" panose="05000000000000000000" pitchFamily="2" charset="2"/>
              <a:buChar char="Ø"/>
            </a:pPr>
            <a:r>
              <a:rPr lang="zh-CN" altLang="en-US" sz="2200" dirty="0">
                <a:solidFill>
                  <a:srgbClr val="0000FF"/>
                </a:solidFill>
                <a:latin typeface="Times New Roman" pitchFamily="18" charset="0"/>
                <a:ea typeface="微软雅黑" panose="020B0503020204020204" pitchFamily="34" charset="-122"/>
                <a:cs typeface="Times New Roman" pitchFamily="18" charset="0"/>
              </a:rPr>
              <a:t>可实现任意稀土离子的哈密顿量测定。</a:t>
            </a:r>
            <a:endParaRPr lang="en-US" altLang="zh-CN" sz="2600" dirty="0">
              <a:latin typeface="微软雅黑" panose="020B0503020204020204" pitchFamily="34" charset="-122"/>
              <a:ea typeface="微软雅黑" panose="020B0503020204020204" pitchFamily="34" charset="-122"/>
            </a:endParaRPr>
          </a:p>
        </p:txBody>
      </p:sp>
      <p:pic>
        <p:nvPicPr>
          <p:cNvPr id="50179" name="图片 4" descr="C:\Users\Zhou\Desktop\IMG_20160707_21174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8727" y="2878931"/>
            <a:ext cx="2587625" cy="285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图片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3065115"/>
            <a:ext cx="336550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矩形 2"/>
          <p:cNvSpPr>
            <a:spLocks noChangeArrowheads="1"/>
          </p:cNvSpPr>
          <p:nvPr/>
        </p:nvSpPr>
        <p:spPr bwMode="auto">
          <a:xfrm>
            <a:off x="395536" y="5733256"/>
            <a:ext cx="435597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spcBef>
                <a:spcPts val="600"/>
              </a:spcBef>
            </a:pPr>
            <a:r>
              <a:rPr lang="zh-CN" altLang="en-US" sz="2000" b="0" dirty="0">
                <a:solidFill>
                  <a:srgbClr val="0000FF"/>
                </a:solidFill>
                <a:latin typeface="Times New Roman" pitchFamily="18" charset="0"/>
                <a:ea typeface="微软雅黑" panose="020B0503020204020204" pitchFamily="34" charset="-122"/>
                <a:cs typeface="Times New Roman" pitchFamily="18" charset="0"/>
              </a:rPr>
              <a:t>超低温</a:t>
            </a:r>
            <a:r>
              <a:rPr lang="en-US" altLang="zh-CN" sz="2000" b="0" dirty="0">
                <a:solidFill>
                  <a:srgbClr val="0000FF"/>
                </a:solidFill>
                <a:latin typeface="Times New Roman" pitchFamily="18" charset="0"/>
                <a:ea typeface="微软雅黑" panose="020B0503020204020204" pitchFamily="34" charset="-122"/>
                <a:cs typeface="Times New Roman" pitchFamily="18" charset="0"/>
              </a:rPr>
              <a:t>EPR/ENDOR</a:t>
            </a:r>
          </a:p>
          <a:p>
            <a:pPr algn="ctr">
              <a:spcBef>
                <a:spcPts val="600"/>
              </a:spcBef>
            </a:pPr>
            <a:r>
              <a:rPr lang="zh-CN" altLang="en-US" b="0" dirty="0">
                <a:latin typeface="Times New Roman" pitchFamily="18" charset="0"/>
                <a:ea typeface="微软雅黑" panose="020B0503020204020204" pitchFamily="34" charset="-122"/>
                <a:cs typeface="Times New Roman" pitchFamily="18" charset="0"/>
              </a:rPr>
              <a:t>样品工作温度</a:t>
            </a:r>
            <a:r>
              <a:rPr lang="en-US" altLang="zh-CN" b="0" dirty="0">
                <a:latin typeface="Times New Roman" pitchFamily="18" charset="0"/>
                <a:ea typeface="微软雅黑" panose="020B0503020204020204" pitchFamily="34" charset="-122"/>
                <a:cs typeface="Times New Roman" pitchFamily="18" charset="0"/>
              </a:rPr>
              <a:t>100 </a:t>
            </a:r>
            <a:r>
              <a:rPr lang="en-US" altLang="zh-CN" b="0" dirty="0" err="1">
                <a:latin typeface="Times New Roman" pitchFamily="18" charset="0"/>
                <a:ea typeface="微软雅黑" panose="020B0503020204020204" pitchFamily="34" charset="-122"/>
                <a:cs typeface="Times New Roman" pitchFamily="18" charset="0"/>
              </a:rPr>
              <a:t>mK</a:t>
            </a:r>
            <a:endParaRPr lang="en-US" altLang="zh-CN" b="0" dirty="0">
              <a:latin typeface="Times New Roman" pitchFamily="18" charset="0"/>
              <a:ea typeface="微软雅黑" panose="020B0503020204020204" pitchFamily="34" charset="-122"/>
              <a:cs typeface="Times New Roman" pitchFamily="18" charset="0"/>
            </a:endParaRPr>
          </a:p>
          <a:p>
            <a:pPr algn="ctr">
              <a:spcBef>
                <a:spcPts val="600"/>
              </a:spcBef>
            </a:pPr>
            <a:r>
              <a:rPr lang="en-US" altLang="zh-CN" dirty="0">
                <a:solidFill>
                  <a:srgbClr val="006600"/>
                </a:solidFill>
                <a:latin typeface="Times New Roman" pitchFamily="18" charset="0"/>
                <a:cs typeface="Times New Roman" pitchFamily="18" charset="0"/>
              </a:rPr>
              <a:t>US Patent: US10802102B2</a:t>
            </a:r>
            <a:endParaRPr lang="en-US" altLang="zh-CN" b="0" dirty="0">
              <a:solidFill>
                <a:srgbClr val="006600"/>
              </a:solidFill>
              <a:latin typeface="Times New Roman" pitchFamily="18" charset="0"/>
              <a:ea typeface="微软雅黑" panose="020B0503020204020204" pitchFamily="34" charset="-122"/>
              <a:cs typeface="Times New Roman" pitchFamily="18" charset="0"/>
            </a:endParaRPr>
          </a:p>
        </p:txBody>
      </p:sp>
      <p:sp>
        <p:nvSpPr>
          <p:cNvPr id="50184" name="文本框 3"/>
          <p:cNvSpPr txBox="1">
            <a:spLocks noChangeArrowheads="1"/>
          </p:cNvSpPr>
          <p:nvPr/>
        </p:nvSpPr>
        <p:spPr bwMode="auto">
          <a:xfrm>
            <a:off x="4788024" y="5877272"/>
            <a:ext cx="3832224"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ts val="600"/>
              </a:spcBef>
            </a:pPr>
            <a:r>
              <a:rPr lang="zh-CN" altLang="en-US" sz="2000" b="0" dirty="0">
                <a:solidFill>
                  <a:srgbClr val="0000FF"/>
                </a:solidFill>
                <a:latin typeface="Times New Roman" pitchFamily="18" charset="0"/>
                <a:ea typeface="微软雅黑" panose="020B0503020204020204" pitchFamily="34" charset="-122"/>
                <a:cs typeface="Times New Roman" pitchFamily="18" charset="0"/>
              </a:rPr>
              <a:t>光学拉曼外差探测</a:t>
            </a:r>
            <a:r>
              <a:rPr lang="en-US" altLang="zh-CN" sz="2000" b="0" dirty="0">
                <a:solidFill>
                  <a:srgbClr val="0000FF"/>
                </a:solidFill>
                <a:latin typeface="Times New Roman" pitchFamily="18" charset="0"/>
                <a:ea typeface="微软雅黑" panose="020B0503020204020204" pitchFamily="34" charset="-122"/>
                <a:cs typeface="Times New Roman" pitchFamily="18" charset="0"/>
              </a:rPr>
              <a:t>NMR/NQR</a:t>
            </a:r>
          </a:p>
          <a:p>
            <a:pPr>
              <a:spcBef>
                <a:spcPts val="600"/>
              </a:spcBef>
            </a:pPr>
            <a:r>
              <a:rPr lang="zh-CN" altLang="en-US" b="0" dirty="0">
                <a:latin typeface="Times New Roman" pitchFamily="18" charset="0"/>
                <a:ea typeface="微软雅黑" panose="020B0503020204020204" pitchFamily="34" charset="-122"/>
                <a:cs typeface="Times New Roman" pitchFamily="18" charset="0"/>
              </a:rPr>
              <a:t>信噪比比常规</a:t>
            </a:r>
            <a:r>
              <a:rPr lang="en-US" altLang="zh-CN" b="0" dirty="0">
                <a:latin typeface="Times New Roman" pitchFamily="18" charset="0"/>
                <a:ea typeface="微软雅黑" panose="020B0503020204020204" pitchFamily="34" charset="-122"/>
                <a:cs typeface="Times New Roman" pitchFamily="18" charset="0"/>
              </a:rPr>
              <a:t>NMR</a:t>
            </a:r>
            <a:r>
              <a:rPr lang="zh-CN" altLang="en-US" b="0" dirty="0">
                <a:latin typeface="Times New Roman" pitchFamily="18" charset="0"/>
                <a:ea typeface="微软雅黑" panose="020B0503020204020204" pitchFamily="34" charset="-122"/>
                <a:cs typeface="Times New Roman" pitchFamily="18" charset="0"/>
              </a:rPr>
              <a:t>提高几万倍</a:t>
            </a:r>
            <a:endParaRPr lang="en-US" altLang="zh-CN" b="0" dirty="0">
              <a:latin typeface="Times New Roman" pitchFamily="18" charset="0"/>
              <a:cs typeface="Times New Roman" pitchFamily="18" charset="0"/>
            </a:endParaRPr>
          </a:p>
        </p:txBody>
      </p:sp>
      <p:sp>
        <p:nvSpPr>
          <p:cNvPr id="9" name="Rectangle 2"/>
          <p:cNvSpPr>
            <a:spLocks noGrp="1" noChangeArrowheads="1"/>
          </p:cNvSpPr>
          <p:nvPr>
            <p:ph type="title"/>
          </p:nvPr>
        </p:nvSpPr>
        <p:spPr>
          <a:xfrm>
            <a:off x="468313" y="-17463"/>
            <a:ext cx="8229600" cy="850999"/>
          </a:xfrm>
        </p:spPr>
        <p:txBody>
          <a:bodyPr/>
          <a:lstStyle/>
          <a:p>
            <a:pPr eaLnBrk="1" hangingPunct="1"/>
            <a:r>
              <a:rPr lang="zh-CN" altLang="en-US" sz="3200" b="1" dirty="0">
                <a:latin typeface="微软雅黑" pitchFamily="34" charset="-122"/>
                <a:ea typeface="微软雅黑" pitchFamily="34" charset="-122"/>
              </a:rPr>
              <a:t>专用测试仪器</a:t>
            </a:r>
          </a:p>
        </p:txBody>
      </p:sp>
      <p:cxnSp>
        <p:nvCxnSpPr>
          <p:cNvPr id="12" name="直接连接符 11">
            <a:extLst>
              <a:ext uri="{FF2B5EF4-FFF2-40B4-BE49-F238E27FC236}">
                <a16:creationId xmlns:a16="http://schemas.microsoft.com/office/drawing/2014/main" id="{842FD5C1-BDCC-48C9-9931-01CD10B49BE8}"/>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灯片编号占位符 2">
            <a:extLst>
              <a:ext uri="{FF2B5EF4-FFF2-40B4-BE49-F238E27FC236}">
                <a16:creationId xmlns:a16="http://schemas.microsoft.com/office/drawing/2014/main" id="{6B6BC50A-05D6-46CE-AF69-DE1415C8947A}"/>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799121502"/>
      </p:ext>
    </p:extLst>
  </p:cSld>
  <p:clrMapOvr>
    <a:masterClrMapping/>
  </p:clrMapOvr>
  <mc:AlternateContent xmlns:mc="http://schemas.openxmlformats.org/markup-compatibility/2006" xmlns:p14="http://schemas.microsoft.com/office/powerpoint/2010/main">
    <mc:Choice Requires="p14">
      <p:transition spd="slow" p14:dur="2000" advTm="17116"/>
    </mc:Choice>
    <mc:Fallback xmlns="">
      <p:transition spd="slow" advTm="17116"/>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圆角矩形 42"/>
          <p:cNvSpPr/>
          <p:nvPr/>
        </p:nvSpPr>
        <p:spPr>
          <a:xfrm>
            <a:off x="4932040" y="3358733"/>
            <a:ext cx="180020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42" name="圆角矩形 41"/>
          <p:cNvSpPr/>
          <p:nvPr/>
        </p:nvSpPr>
        <p:spPr>
          <a:xfrm>
            <a:off x="361714" y="3358733"/>
            <a:ext cx="112598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6" name="Rectangle 3"/>
          <p:cNvSpPr txBox="1">
            <a:spLocks noChangeArrowheads="1"/>
          </p:cNvSpPr>
          <p:nvPr/>
        </p:nvSpPr>
        <p:spPr>
          <a:xfrm>
            <a:off x="529728" y="1052736"/>
            <a:ext cx="2170064" cy="720080"/>
          </a:xfrm>
          <a:prstGeom prst="rect">
            <a:avLst/>
          </a:prstGeom>
        </p:spPr>
        <p:txBody>
          <a:bodyPr/>
          <a:lstStyle/>
          <a:p>
            <a:pPr marL="342900" marR="0" lvl="0" indent="-342900" algn="l" defTabSz="914400" rtl="0" eaLnBrk="1" fontAlgn="base" latinLnBrk="0" hangingPunct="1">
              <a:lnSpc>
                <a:spcPts val="3800"/>
              </a:lnSpc>
              <a:spcBef>
                <a:spcPts val="1200"/>
              </a:spcBef>
              <a:spcAft>
                <a:spcPct val="0"/>
              </a:spcAft>
              <a:buClrTx/>
              <a:buSzTx/>
              <a:buFont typeface="Wingdings" pitchFamily="2" charset="2"/>
              <a:buChar char="l"/>
              <a:tabLst/>
              <a:defRPr/>
            </a:pPr>
            <a:r>
              <a:rPr kumimoji="0" lang="zh-CN" altLang="en-US" sz="2400" i="0" u="none" strike="noStrike" kern="0" cap="none" spc="0" normalizeH="0" baseline="0" noProof="0">
                <a:ln>
                  <a:noFill/>
                </a:ln>
                <a:solidFill>
                  <a:schemeClr val="tx1"/>
                </a:solidFill>
                <a:effectLst/>
                <a:uLnTx/>
                <a:uFillTx/>
                <a:latin typeface="微软雅黑" pitchFamily="34" charset="-122"/>
                <a:ea typeface="微软雅黑" pitchFamily="34" charset="-122"/>
                <a:cs typeface="+mn-cs"/>
              </a:rPr>
              <a:t>路线图</a:t>
            </a:r>
            <a:r>
              <a:rPr kumimoji="0" lang="zh-CN" altLang="en-US"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rPr>
              <a:t>：</a:t>
            </a:r>
            <a:endParaRPr kumimoji="0" lang="en-US" altLang="zh-CN"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endParaRPr>
          </a:p>
        </p:txBody>
      </p:sp>
      <p:cxnSp>
        <p:nvCxnSpPr>
          <p:cNvPr id="12" name="直接连接符 11"/>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kern="0">
                <a:latin typeface="微软雅黑" pitchFamily="34" charset="-122"/>
                <a:ea typeface="微软雅黑" pitchFamily="34" charset="-122"/>
              </a:rPr>
              <a:t>基于固态量子存储器构建量子网络</a:t>
            </a:r>
            <a:endParaRPr lang="zh-CN" altLang="en-US" sz="3200" b="1" dirty="0">
              <a:latin typeface="微软雅黑" pitchFamily="34" charset="-122"/>
              <a:ea typeface="微软雅黑" pitchFamily="34" charset="-122"/>
              <a:cs typeface="+mj-cs"/>
            </a:endParaRPr>
          </a:p>
        </p:txBody>
      </p:sp>
      <p:sp>
        <p:nvSpPr>
          <p:cNvPr id="9" name="右箭头 8"/>
          <p:cNvSpPr/>
          <p:nvPr/>
        </p:nvSpPr>
        <p:spPr>
          <a:xfrm>
            <a:off x="179512" y="4004863"/>
            <a:ext cx="6850584" cy="360040"/>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1607398" y="3358733"/>
            <a:ext cx="1348920" cy="675106"/>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8" name="TextBox 17"/>
          <p:cNvSpPr txBox="1"/>
          <p:nvPr/>
        </p:nvSpPr>
        <p:spPr>
          <a:xfrm>
            <a:off x="360350" y="3493477"/>
            <a:ext cx="1137392"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高保真度</a:t>
            </a:r>
          </a:p>
        </p:txBody>
      </p:sp>
      <p:sp>
        <p:nvSpPr>
          <p:cNvPr id="19" name="TextBox 18"/>
          <p:cNvSpPr txBox="1"/>
          <p:nvPr/>
        </p:nvSpPr>
        <p:spPr>
          <a:xfrm>
            <a:off x="1619258" y="3502769"/>
            <a:ext cx="1431924"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宽带大容量</a:t>
            </a:r>
          </a:p>
        </p:txBody>
      </p:sp>
      <p:sp>
        <p:nvSpPr>
          <p:cNvPr id="20" name="TextBox 19"/>
          <p:cNvSpPr txBox="1"/>
          <p:nvPr/>
        </p:nvSpPr>
        <p:spPr>
          <a:xfrm>
            <a:off x="5054790" y="3493477"/>
            <a:ext cx="1584176" cy="369332"/>
          </a:xfrm>
          <a:prstGeom prst="rect">
            <a:avLst/>
          </a:prstGeom>
          <a:noFill/>
        </p:spPr>
        <p:txBody>
          <a:bodyPr wrap="square" rtlCol="0">
            <a:spAutoFit/>
          </a:bodyPr>
          <a:lstStyle/>
          <a:p>
            <a:r>
              <a:rPr lang="zh-CN" altLang="en-US" b="1">
                <a:latin typeface="微软雅黑" pitchFamily="34" charset="-122"/>
                <a:ea typeface="微软雅黑" pitchFamily="34" charset="-122"/>
              </a:rPr>
              <a:t>超长</a:t>
            </a:r>
            <a:r>
              <a:rPr lang="zh-CN" altLang="en-US" b="1" dirty="0">
                <a:latin typeface="微软雅黑" pitchFamily="34" charset="-122"/>
                <a:ea typeface="微软雅黑" pitchFamily="34" charset="-122"/>
              </a:rPr>
              <a:t>寿命存储</a:t>
            </a:r>
          </a:p>
        </p:txBody>
      </p:sp>
      <p:sp>
        <p:nvSpPr>
          <p:cNvPr id="17" name="圆角矩形 16"/>
          <p:cNvSpPr/>
          <p:nvPr/>
        </p:nvSpPr>
        <p:spPr>
          <a:xfrm>
            <a:off x="3089752" y="3368999"/>
            <a:ext cx="1698272"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21" name="TextBox 20"/>
          <p:cNvSpPr txBox="1"/>
          <p:nvPr/>
        </p:nvSpPr>
        <p:spPr>
          <a:xfrm>
            <a:off x="3184616" y="3518892"/>
            <a:ext cx="1582142" cy="369332"/>
          </a:xfrm>
          <a:prstGeom prst="rect">
            <a:avLst/>
          </a:prstGeom>
          <a:noFill/>
        </p:spPr>
        <p:txBody>
          <a:bodyPr wrap="square" rtlCol="0">
            <a:spAutoFit/>
          </a:bodyPr>
          <a:lstStyle/>
          <a:p>
            <a:pPr algn="ctr"/>
            <a:r>
              <a:rPr lang="zh-CN" altLang="en-US" b="1" dirty="0">
                <a:latin typeface="微软雅黑" pitchFamily="34" charset="-122"/>
                <a:ea typeface="微软雅黑" pitchFamily="34" charset="-122"/>
              </a:rPr>
              <a:t>可集成高效率</a:t>
            </a:r>
          </a:p>
        </p:txBody>
      </p:sp>
      <p:sp>
        <p:nvSpPr>
          <p:cNvPr id="22" name="圆角矩形 27">
            <a:extLst>
              <a:ext uri="{FF2B5EF4-FFF2-40B4-BE49-F238E27FC236}">
                <a16:creationId xmlns:a16="http://schemas.microsoft.com/office/drawing/2014/main" id="{599C8173-6D7A-4FF3-AA85-971717BB3D66}"/>
              </a:ext>
            </a:extLst>
          </p:cNvPr>
          <p:cNvSpPr/>
          <p:nvPr/>
        </p:nvSpPr>
        <p:spPr>
          <a:xfrm>
            <a:off x="7030096" y="3663876"/>
            <a:ext cx="1440160" cy="1002332"/>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23" name="TextBox 28">
            <a:extLst>
              <a:ext uri="{FF2B5EF4-FFF2-40B4-BE49-F238E27FC236}">
                <a16:creationId xmlns:a16="http://schemas.microsoft.com/office/drawing/2014/main" id="{42185E14-7E6F-4DE5-93E0-0B03C31F71E8}"/>
              </a:ext>
            </a:extLst>
          </p:cNvPr>
          <p:cNvSpPr txBox="1"/>
          <p:nvPr/>
        </p:nvSpPr>
        <p:spPr>
          <a:xfrm>
            <a:off x="7174112" y="3744466"/>
            <a:ext cx="1368152" cy="923330"/>
          </a:xfrm>
          <a:prstGeom prst="rect">
            <a:avLst/>
          </a:prstGeom>
          <a:noFill/>
        </p:spPr>
        <p:txBody>
          <a:bodyPr wrap="square" rtlCol="0">
            <a:spAutoFit/>
          </a:bodyPr>
          <a:lstStyle/>
          <a:p>
            <a:r>
              <a:rPr lang="zh-CN" altLang="en-US" b="1" dirty="0">
                <a:latin typeface="微软雅黑" pitchFamily="34" charset="-122"/>
                <a:ea typeface="微软雅黑" pitchFamily="34" charset="-122"/>
              </a:rPr>
              <a:t>量子中继</a:t>
            </a:r>
            <a:endParaRPr lang="en-US" altLang="zh-CN" b="1" dirty="0">
              <a:latin typeface="微软雅黑" pitchFamily="34" charset="-122"/>
              <a:ea typeface="微软雅黑" pitchFamily="34" charset="-122"/>
            </a:endParaRPr>
          </a:p>
          <a:p>
            <a:r>
              <a:rPr lang="zh-CN" altLang="en-US" b="1" dirty="0">
                <a:latin typeface="微软雅黑" pitchFamily="34" charset="-122"/>
                <a:ea typeface="微软雅黑" pitchFamily="34" charset="-122"/>
              </a:rPr>
              <a:t>量子</a:t>
            </a:r>
            <a:r>
              <a:rPr lang="en-US" altLang="zh-CN" b="1" dirty="0">
                <a:latin typeface="微软雅黑" pitchFamily="34" charset="-122"/>
                <a:ea typeface="微软雅黑" pitchFamily="34" charset="-122"/>
              </a:rPr>
              <a:t>U</a:t>
            </a:r>
            <a:r>
              <a:rPr lang="zh-CN" altLang="en-US" b="1" dirty="0">
                <a:latin typeface="微软雅黑" pitchFamily="34" charset="-122"/>
                <a:ea typeface="微软雅黑" pitchFamily="34" charset="-122"/>
              </a:rPr>
              <a:t>盘</a:t>
            </a:r>
            <a:endParaRPr lang="en-US" altLang="zh-CN" b="1" dirty="0">
              <a:latin typeface="微软雅黑" pitchFamily="34" charset="-122"/>
              <a:ea typeface="微软雅黑" pitchFamily="34" charset="-122"/>
            </a:endParaRPr>
          </a:p>
          <a:p>
            <a:r>
              <a:rPr lang="zh-CN" altLang="en-US" b="1" dirty="0">
                <a:latin typeface="微软雅黑" pitchFamily="34" charset="-122"/>
                <a:ea typeface="微软雅黑" pitchFamily="34" charset="-122"/>
              </a:rPr>
              <a:t>量子网络</a:t>
            </a:r>
          </a:p>
        </p:txBody>
      </p:sp>
      <p:sp>
        <p:nvSpPr>
          <p:cNvPr id="24" name="灯片编号占位符 2">
            <a:extLst>
              <a:ext uri="{FF2B5EF4-FFF2-40B4-BE49-F238E27FC236}">
                <a16:creationId xmlns:a16="http://schemas.microsoft.com/office/drawing/2014/main" id="{D010DE40-9E90-4B6F-A6D3-F1F192A99732}"/>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55</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430620939"/>
      </p:ext>
    </p:extLst>
  </p:cSld>
  <p:clrMapOvr>
    <a:masterClrMapping/>
  </p:clrMapOvr>
  <p:transition spd="slow" advTm="31641"/>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529728" y="1052736"/>
            <a:ext cx="2170064" cy="720080"/>
          </a:xfrm>
          <a:prstGeom prst="rect">
            <a:avLst/>
          </a:prstGeom>
        </p:spPr>
        <p:txBody>
          <a:bodyPr/>
          <a:lstStyle/>
          <a:p>
            <a:pPr marL="342900" marR="0" lvl="0" indent="-342900" algn="l" defTabSz="914400" rtl="0" eaLnBrk="1" fontAlgn="base" latinLnBrk="0" hangingPunct="1">
              <a:lnSpc>
                <a:spcPts val="3800"/>
              </a:lnSpc>
              <a:spcBef>
                <a:spcPts val="1200"/>
              </a:spcBef>
              <a:spcAft>
                <a:spcPct val="0"/>
              </a:spcAft>
              <a:buClrTx/>
              <a:buSzTx/>
              <a:buFont typeface="Wingdings" pitchFamily="2" charset="2"/>
              <a:buChar char="l"/>
              <a:tabLst/>
              <a:defRPr/>
            </a:pPr>
            <a:r>
              <a:rPr kumimoji="0" lang="zh-CN" altLang="en-US" sz="2400" i="0" u="none" strike="noStrike" kern="0" cap="none" spc="0" normalizeH="0" baseline="0" noProof="0">
                <a:ln>
                  <a:noFill/>
                </a:ln>
                <a:solidFill>
                  <a:schemeClr val="tx1"/>
                </a:solidFill>
                <a:effectLst/>
                <a:uLnTx/>
                <a:uFillTx/>
                <a:latin typeface="微软雅黑" pitchFamily="34" charset="-122"/>
                <a:ea typeface="微软雅黑" pitchFamily="34" charset="-122"/>
                <a:cs typeface="+mn-cs"/>
              </a:rPr>
              <a:t>路线图</a:t>
            </a:r>
            <a:r>
              <a:rPr kumimoji="0" lang="zh-CN" altLang="en-US"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rPr>
              <a:t>：</a:t>
            </a:r>
            <a:endParaRPr kumimoji="0" lang="en-US" altLang="zh-CN"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endParaRPr>
          </a:p>
        </p:txBody>
      </p:sp>
      <p:cxnSp>
        <p:nvCxnSpPr>
          <p:cNvPr id="12" name="直接连接符 11"/>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kern="0">
                <a:latin typeface="微软雅黑" pitchFamily="34" charset="-122"/>
                <a:ea typeface="微软雅黑" pitchFamily="34" charset="-122"/>
              </a:rPr>
              <a:t>基于固态量子存储器构建量子网络</a:t>
            </a:r>
            <a:endParaRPr lang="zh-CN" altLang="en-US" sz="3200" b="1" dirty="0">
              <a:latin typeface="微软雅黑" pitchFamily="34" charset="-122"/>
              <a:ea typeface="微软雅黑" pitchFamily="34" charset="-122"/>
              <a:cs typeface="+mj-cs"/>
            </a:endParaRPr>
          </a:p>
        </p:txBody>
      </p:sp>
      <p:sp>
        <p:nvSpPr>
          <p:cNvPr id="9" name="右箭头 8"/>
          <p:cNvSpPr/>
          <p:nvPr/>
        </p:nvSpPr>
        <p:spPr>
          <a:xfrm>
            <a:off x="179512" y="4004863"/>
            <a:ext cx="6850584" cy="360040"/>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箭头连接符 21"/>
          <p:cNvCxnSpPr>
            <a:cxnSpLocks/>
          </p:cNvCxnSpPr>
          <p:nvPr/>
        </p:nvCxnSpPr>
        <p:spPr>
          <a:xfrm>
            <a:off x="898004" y="4021753"/>
            <a:ext cx="10424" cy="775399"/>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96360" y="4814849"/>
            <a:ext cx="1224136" cy="576064"/>
            <a:chOff x="539552" y="5661248"/>
            <a:chExt cx="2664296" cy="576064"/>
          </a:xfrm>
        </p:grpSpPr>
        <p:sp>
          <p:nvSpPr>
            <p:cNvPr id="24" name="圆角矩形 23"/>
            <p:cNvSpPr/>
            <p:nvPr/>
          </p:nvSpPr>
          <p:spPr>
            <a:xfrm>
              <a:off x="539552" y="5661248"/>
              <a:ext cx="2664296" cy="576064"/>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25" name="矩形 24"/>
            <p:cNvSpPr/>
            <p:nvPr/>
          </p:nvSpPr>
          <p:spPr>
            <a:xfrm>
              <a:off x="585455" y="5758656"/>
              <a:ext cx="2592288" cy="369332"/>
            </a:xfrm>
            <a:prstGeom prst="rect">
              <a:avLst/>
            </a:prstGeom>
          </p:spPr>
          <p:txBody>
            <a:bodyPr wrap="square">
              <a:spAutoFit/>
            </a:bodyPr>
            <a:lstStyle/>
            <a:p>
              <a:pPr eaLnBrk="1" hangingPunct="1"/>
              <a:r>
                <a:rPr lang="en-US" altLang="zh-CN" b="1" dirty="0">
                  <a:solidFill>
                    <a:srgbClr val="0000CC"/>
                  </a:solidFill>
                  <a:latin typeface="Times New Roman" pitchFamily="18" charset="0"/>
                  <a:cs typeface="Times New Roman" pitchFamily="18" charset="0"/>
                </a:rPr>
                <a:t>PRL 2012</a:t>
              </a:r>
            </a:p>
          </p:txBody>
        </p:sp>
      </p:grpSp>
      <p:cxnSp>
        <p:nvCxnSpPr>
          <p:cNvPr id="27" name="直接箭头连接符 26"/>
          <p:cNvCxnSpPr>
            <a:cxnSpLocks/>
          </p:cNvCxnSpPr>
          <p:nvPr/>
        </p:nvCxnSpPr>
        <p:spPr>
          <a:xfrm>
            <a:off x="4078522" y="4036945"/>
            <a:ext cx="0" cy="742510"/>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1084931" y="1891144"/>
            <a:ext cx="2449860" cy="1015663"/>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cxnSp>
        <p:nvCxnSpPr>
          <p:cNvPr id="32" name="直接箭头连接符 31"/>
          <p:cNvCxnSpPr/>
          <p:nvPr/>
        </p:nvCxnSpPr>
        <p:spPr>
          <a:xfrm flipV="1">
            <a:off x="2300017" y="2926903"/>
            <a:ext cx="0" cy="429269"/>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1084931" y="1891144"/>
            <a:ext cx="2449860" cy="1015663"/>
          </a:xfrm>
          <a:prstGeom prst="rect">
            <a:avLst/>
          </a:prstGeom>
        </p:spPr>
        <p:txBody>
          <a:bodyPr wrap="square">
            <a:spAutoFit/>
          </a:bodyPr>
          <a:lstStyle/>
          <a:p>
            <a:pPr eaLnBrk="1" hangingPunct="1">
              <a:lnSpc>
                <a:spcPts val="2400"/>
              </a:lnSpc>
            </a:pPr>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itchFamily="18" charset="0"/>
                <a:cs typeface="Times New Roman" pitchFamily="18" charset="0"/>
              </a:rPr>
              <a:t>Commun</a:t>
            </a:r>
            <a:r>
              <a:rPr lang="en-US" altLang="zh-CN" b="1" dirty="0">
                <a:solidFill>
                  <a:srgbClr val="0000CC"/>
                </a:solidFill>
                <a:latin typeface="Times New Roman" pitchFamily="18" charset="0"/>
                <a:cs typeface="Times New Roman" pitchFamily="18" charset="0"/>
              </a:rPr>
              <a:t>. </a:t>
            </a:r>
            <a:r>
              <a:rPr lang="en-US" altLang="en-US" b="1" dirty="0">
                <a:solidFill>
                  <a:srgbClr val="0000CC"/>
                </a:solidFill>
                <a:latin typeface="Times New Roman" pitchFamily="18" charset="0"/>
                <a:cs typeface="Times New Roman" pitchFamily="18" charset="0"/>
              </a:rPr>
              <a:t>2015</a:t>
            </a:r>
          </a:p>
          <a:p>
            <a:pPr eaLnBrk="1" hangingPunct="1">
              <a:lnSpc>
                <a:spcPts val="2400"/>
              </a:lnSpc>
            </a:pPr>
            <a:r>
              <a:rPr lang="en-US" altLang="zh-CN" b="1" dirty="0">
                <a:solidFill>
                  <a:srgbClr val="0000CC"/>
                </a:solidFill>
                <a:latin typeface="Times New Roman" pitchFamily="18" charset="0"/>
                <a:cs typeface="Times New Roman" pitchFamily="18" charset="0"/>
              </a:rPr>
              <a:t>PRL 2015</a:t>
            </a:r>
          </a:p>
          <a:p>
            <a:pPr eaLnBrk="1" hangingPunct="1">
              <a:lnSpc>
                <a:spcPts val="2400"/>
              </a:lnSpc>
            </a:pPr>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anose="02020603050405020304" pitchFamily="18" charset="0"/>
                <a:cs typeface="Times New Roman" panose="02020603050405020304" pitchFamily="18" charset="0"/>
              </a:rPr>
              <a:t>Commun</a:t>
            </a:r>
            <a:r>
              <a:rPr lang="en-US" altLang="zh-CN" b="1" dirty="0">
                <a:solidFill>
                  <a:srgbClr val="0000CC"/>
                </a:solidFill>
                <a:latin typeface="Times New Roman" panose="02020603050405020304" pitchFamily="18" charset="0"/>
                <a:cs typeface="Times New Roman" panose="02020603050405020304" pitchFamily="18" charset="0"/>
              </a:rPr>
              <a:t>. 2018</a:t>
            </a:r>
          </a:p>
        </p:txBody>
      </p:sp>
      <p:cxnSp>
        <p:nvCxnSpPr>
          <p:cNvPr id="34" name="直接箭头连接符 33"/>
          <p:cNvCxnSpPr/>
          <p:nvPr/>
        </p:nvCxnSpPr>
        <p:spPr>
          <a:xfrm flipV="1">
            <a:off x="5851856" y="2620103"/>
            <a:ext cx="0" cy="737802"/>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4427984" y="2161301"/>
            <a:ext cx="2808312" cy="426446"/>
            <a:chOff x="539552" y="5634824"/>
            <a:chExt cx="2664296" cy="602488"/>
          </a:xfrm>
        </p:grpSpPr>
        <p:sp>
          <p:nvSpPr>
            <p:cNvPr id="36" name="圆角矩形 35"/>
            <p:cNvSpPr/>
            <p:nvPr/>
          </p:nvSpPr>
          <p:spPr>
            <a:xfrm>
              <a:off x="539552" y="5661248"/>
              <a:ext cx="2664296" cy="576064"/>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37" name="矩形 36"/>
            <p:cNvSpPr/>
            <p:nvPr/>
          </p:nvSpPr>
          <p:spPr>
            <a:xfrm>
              <a:off x="585454" y="5634824"/>
              <a:ext cx="2592289" cy="521797"/>
            </a:xfrm>
            <a:prstGeom prst="rect">
              <a:avLst/>
            </a:prstGeom>
          </p:spPr>
          <p:txBody>
            <a:bodyPr wrap="square">
              <a:spAutoFit/>
            </a:bodyPr>
            <a:lstStyle/>
            <a:p>
              <a:pPr eaLnBrk="1" hangingPunct="1"/>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itchFamily="18" charset="0"/>
                  <a:cs typeface="Times New Roman" pitchFamily="18" charset="0"/>
                </a:rPr>
                <a:t>Commun</a:t>
              </a:r>
              <a:r>
                <a:rPr lang="en-US" altLang="zh-CN" b="1" dirty="0">
                  <a:solidFill>
                    <a:srgbClr val="0000CC"/>
                  </a:solidFill>
                  <a:latin typeface="Times New Roman" pitchFamily="18" charset="0"/>
                  <a:cs typeface="Times New Roman" pitchFamily="18" charset="0"/>
                </a:rPr>
                <a:t>. 2021(a)</a:t>
              </a:r>
            </a:p>
          </p:txBody>
        </p:sp>
      </p:grpSp>
      <p:sp>
        <p:nvSpPr>
          <p:cNvPr id="44" name="圆角矩形 27">
            <a:extLst>
              <a:ext uri="{FF2B5EF4-FFF2-40B4-BE49-F238E27FC236}">
                <a16:creationId xmlns:a16="http://schemas.microsoft.com/office/drawing/2014/main" id="{82CB2C0D-B703-4BA8-9F51-8A61E47BFEB5}"/>
              </a:ext>
            </a:extLst>
          </p:cNvPr>
          <p:cNvSpPr/>
          <p:nvPr/>
        </p:nvSpPr>
        <p:spPr>
          <a:xfrm>
            <a:off x="7030096" y="3663876"/>
            <a:ext cx="1440160" cy="1002332"/>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45" name="TextBox 28">
            <a:extLst>
              <a:ext uri="{FF2B5EF4-FFF2-40B4-BE49-F238E27FC236}">
                <a16:creationId xmlns:a16="http://schemas.microsoft.com/office/drawing/2014/main" id="{1E4FB8A6-09A4-4299-BA19-EB51EE857F61}"/>
              </a:ext>
            </a:extLst>
          </p:cNvPr>
          <p:cNvSpPr txBox="1"/>
          <p:nvPr/>
        </p:nvSpPr>
        <p:spPr>
          <a:xfrm>
            <a:off x="7174112" y="3744466"/>
            <a:ext cx="1368152" cy="923330"/>
          </a:xfrm>
          <a:prstGeom prst="rect">
            <a:avLst/>
          </a:prstGeom>
          <a:noFill/>
        </p:spPr>
        <p:txBody>
          <a:bodyPr wrap="square" rtlCol="0">
            <a:spAutoFit/>
          </a:bodyPr>
          <a:lstStyle/>
          <a:p>
            <a:r>
              <a:rPr lang="zh-CN" altLang="en-US" b="1" dirty="0">
                <a:latin typeface="微软雅黑" pitchFamily="34" charset="-122"/>
                <a:ea typeface="微软雅黑" pitchFamily="34" charset="-122"/>
              </a:rPr>
              <a:t>量子中继</a:t>
            </a:r>
            <a:endParaRPr lang="en-US" altLang="zh-CN" b="1" dirty="0">
              <a:latin typeface="微软雅黑" pitchFamily="34" charset="-122"/>
              <a:ea typeface="微软雅黑" pitchFamily="34" charset="-122"/>
            </a:endParaRPr>
          </a:p>
          <a:p>
            <a:r>
              <a:rPr lang="zh-CN" altLang="en-US" b="1" dirty="0">
                <a:latin typeface="微软雅黑" pitchFamily="34" charset="-122"/>
                <a:ea typeface="微软雅黑" pitchFamily="34" charset="-122"/>
              </a:rPr>
              <a:t>量子</a:t>
            </a:r>
            <a:r>
              <a:rPr lang="en-US" altLang="zh-CN" b="1" dirty="0">
                <a:latin typeface="微软雅黑" pitchFamily="34" charset="-122"/>
                <a:ea typeface="微软雅黑" pitchFamily="34" charset="-122"/>
              </a:rPr>
              <a:t>U</a:t>
            </a:r>
            <a:r>
              <a:rPr lang="zh-CN" altLang="en-US" b="1" dirty="0">
                <a:latin typeface="微软雅黑" pitchFamily="34" charset="-122"/>
                <a:ea typeface="微软雅黑" pitchFamily="34" charset="-122"/>
              </a:rPr>
              <a:t>盘</a:t>
            </a:r>
            <a:endParaRPr lang="en-US" altLang="zh-CN" b="1" dirty="0">
              <a:latin typeface="微软雅黑" pitchFamily="34" charset="-122"/>
              <a:ea typeface="微软雅黑" pitchFamily="34" charset="-122"/>
            </a:endParaRPr>
          </a:p>
          <a:p>
            <a:r>
              <a:rPr lang="zh-CN" altLang="en-US" b="1" dirty="0">
                <a:latin typeface="微软雅黑" pitchFamily="34" charset="-122"/>
                <a:ea typeface="微软雅黑" pitchFamily="34" charset="-122"/>
              </a:rPr>
              <a:t>量子网络</a:t>
            </a:r>
          </a:p>
        </p:txBody>
      </p:sp>
      <p:cxnSp>
        <p:nvCxnSpPr>
          <p:cNvPr id="46" name="直接箭头连接符 45">
            <a:extLst>
              <a:ext uri="{FF2B5EF4-FFF2-40B4-BE49-F238E27FC236}">
                <a16:creationId xmlns:a16="http://schemas.microsoft.com/office/drawing/2014/main" id="{0DD6E914-91CA-4E44-A03D-BBF42F1B458A}"/>
              </a:ext>
            </a:extLst>
          </p:cNvPr>
          <p:cNvCxnSpPr>
            <a:cxnSpLocks/>
          </p:cNvCxnSpPr>
          <p:nvPr/>
        </p:nvCxnSpPr>
        <p:spPr>
          <a:xfrm>
            <a:off x="7757400" y="4666208"/>
            <a:ext cx="0" cy="523647"/>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9B27DB68-A987-4E04-B1EE-3B26672A0D7F}"/>
              </a:ext>
            </a:extLst>
          </p:cNvPr>
          <p:cNvSpPr txBox="1"/>
          <p:nvPr/>
        </p:nvSpPr>
        <p:spPr>
          <a:xfrm>
            <a:off x="288636" y="5612202"/>
            <a:ext cx="1224136"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存储保真度</a:t>
            </a:r>
            <a:r>
              <a:rPr lang="en-US" altLang="zh-CN" dirty="0">
                <a:latin typeface="微软雅黑" panose="020B0503020204020204" pitchFamily="34" charset="-122"/>
                <a:ea typeface="微软雅黑" panose="020B0503020204020204" pitchFamily="34" charset="-122"/>
              </a:rPr>
              <a:t>99.9%</a:t>
            </a:r>
            <a:endParaRPr lang="zh-CN" altLang="en-US" dirty="0">
              <a:latin typeface="微软雅黑" panose="020B0503020204020204" pitchFamily="34" charset="-122"/>
              <a:ea typeface="微软雅黑" panose="020B0503020204020204" pitchFamily="34" charset="-122"/>
            </a:endParaRPr>
          </a:p>
        </p:txBody>
      </p:sp>
      <p:sp>
        <p:nvSpPr>
          <p:cNvPr id="52" name="文本框 51">
            <a:extLst>
              <a:ext uri="{FF2B5EF4-FFF2-40B4-BE49-F238E27FC236}">
                <a16:creationId xmlns:a16="http://schemas.microsoft.com/office/drawing/2014/main" id="{4CDDDCCD-403C-4D71-BA46-276B34108EA5}"/>
              </a:ext>
            </a:extLst>
          </p:cNvPr>
          <p:cNvSpPr txBox="1"/>
          <p:nvPr/>
        </p:nvSpPr>
        <p:spPr>
          <a:xfrm>
            <a:off x="1716278" y="5281589"/>
            <a:ext cx="1448169"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时间，空间</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频率复用</a:t>
            </a:r>
          </a:p>
        </p:txBody>
      </p:sp>
      <p:sp>
        <p:nvSpPr>
          <p:cNvPr id="53" name="文本框 52">
            <a:extLst>
              <a:ext uri="{FF2B5EF4-FFF2-40B4-BE49-F238E27FC236}">
                <a16:creationId xmlns:a16="http://schemas.microsoft.com/office/drawing/2014/main" id="{D05904D7-FE0D-467B-BBB9-40DB8096A2DA}"/>
              </a:ext>
            </a:extLst>
          </p:cNvPr>
          <p:cNvSpPr txBox="1"/>
          <p:nvPr/>
        </p:nvSpPr>
        <p:spPr>
          <a:xfrm>
            <a:off x="3299452" y="6110330"/>
            <a:ext cx="1848612"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激光直写波导；</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光纤微腔</a:t>
            </a:r>
          </a:p>
        </p:txBody>
      </p:sp>
      <p:sp>
        <p:nvSpPr>
          <p:cNvPr id="4" name="圆角矩形 25">
            <a:extLst>
              <a:ext uri="{FF2B5EF4-FFF2-40B4-BE49-F238E27FC236}">
                <a16:creationId xmlns:a16="http://schemas.microsoft.com/office/drawing/2014/main" id="{D01DCB73-82E0-0FB2-8CC9-7B72DCE37407}"/>
              </a:ext>
            </a:extLst>
          </p:cNvPr>
          <p:cNvSpPr/>
          <p:nvPr/>
        </p:nvSpPr>
        <p:spPr>
          <a:xfrm>
            <a:off x="3227441" y="4779455"/>
            <a:ext cx="2496686" cy="1300612"/>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5" name="矩形 4">
            <a:extLst>
              <a:ext uri="{FF2B5EF4-FFF2-40B4-BE49-F238E27FC236}">
                <a16:creationId xmlns:a16="http://schemas.microsoft.com/office/drawing/2014/main" id="{96742047-B4E8-4C9C-9960-15B95B89BC7E}"/>
              </a:ext>
            </a:extLst>
          </p:cNvPr>
          <p:cNvSpPr/>
          <p:nvPr/>
        </p:nvSpPr>
        <p:spPr>
          <a:xfrm>
            <a:off x="3214426" y="4780101"/>
            <a:ext cx="2486262" cy="1297791"/>
          </a:xfrm>
          <a:prstGeom prst="rect">
            <a:avLst/>
          </a:prstGeom>
        </p:spPr>
        <p:txBody>
          <a:bodyPr wrap="square">
            <a:spAutoFit/>
          </a:bodyPr>
          <a:lstStyle/>
          <a:p>
            <a:pPr eaLnBrk="1" hangingPunct="1">
              <a:lnSpc>
                <a:spcPts val="2400"/>
              </a:lnSpc>
            </a:pPr>
            <a:r>
              <a:rPr lang="en-US" altLang="zh-CN" b="1" dirty="0">
                <a:solidFill>
                  <a:srgbClr val="0000CC"/>
                </a:solidFill>
                <a:latin typeface="Times New Roman" pitchFamily="18" charset="0"/>
                <a:cs typeface="Times New Roman" pitchFamily="18" charset="0"/>
              </a:rPr>
              <a:t>PRL 2020</a:t>
            </a:r>
          </a:p>
          <a:p>
            <a:pPr eaLnBrk="1" hangingPunct="1">
              <a:lnSpc>
                <a:spcPts val="2400"/>
              </a:lnSpc>
            </a:pPr>
            <a:r>
              <a:rPr lang="en-US" altLang="zh-CN" b="1" dirty="0">
                <a:solidFill>
                  <a:srgbClr val="0000CC"/>
                </a:solidFill>
                <a:latin typeface="Times New Roman" pitchFamily="18" charset="0"/>
                <a:cs typeface="Times New Roman" pitchFamily="18" charset="0"/>
              </a:rPr>
              <a:t>PRL 2022(a; b)</a:t>
            </a:r>
          </a:p>
          <a:p>
            <a:pPr eaLnBrk="1" hangingPunct="1">
              <a:lnSpc>
                <a:spcPts val="2400"/>
              </a:lnSpc>
            </a:pPr>
            <a:r>
              <a:rPr lang="en-US" altLang="zh-CN" b="1" dirty="0" err="1">
                <a:solidFill>
                  <a:srgbClr val="0000CC"/>
                </a:solidFill>
                <a:latin typeface="Times New Roman" pitchFamily="18" charset="0"/>
                <a:cs typeface="Times New Roman" pitchFamily="18" charset="0"/>
              </a:rPr>
              <a:t>Sci.Adv</a:t>
            </a:r>
            <a:r>
              <a:rPr lang="en-US" altLang="zh-CN" b="1" dirty="0">
                <a:solidFill>
                  <a:srgbClr val="0000CC"/>
                </a:solidFill>
                <a:latin typeface="Times New Roman" pitchFamily="18" charset="0"/>
                <a:cs typeface="Times New Roman" pitchFamily="18" charset="0"/>
              </a:rPr>
              <a:t>. 2025</a:t>
            </a:r>
          </a:p>
          <a:p>
            <a:pPr eaLnBrk="1" hangingPunct="1">
              <a:lnSpc>
                <a:spcPts val="2400"/>
              </a:lnSpc>
            </a:pPr>
            <a:r>
              <a:rPr lang="en-US" altLang="zh-CN" b="1" dirty="0">
                <a:solidFill>
                  <a:srgbClr val="0000CC"/>
                </a:solidFill>
                <a:latin typeface="Times New Roman" pitchFamily="18" charset="0"/>
                <a:cs typeface="Times New Roman" pitchFamily="18" charset="0"/>
              </a:rPr>
              <a:t>Nature Photon. 2026(a)</a:t>
            </a:r>
          </a:p>
        </p:txBody>
      </p:sp>
      <p:sp>
        <p:nvSpPr>
          <p:cNvPr id="7" name="圆角矩形 42">
            <a:extLst>
              <a:ext uri="{FF2B5EF4-FFF2-40B4-BE49-F238E27FC236}">
                <a16:creationId xmlns:a16="http://schemas.microsoft.com/office/drawing/2014/main" id="{CDC628A4-1E2B-207A-76FE-6FA717D840C4}"/>
              </a:ext>
            </a:extLst>
          </p:cNvPr>
          <p:cNvSpPr/>
          <p:nvPr/>
        </p:nvSpPr>
        <p:spPr>
          <a:xfrm>
            <a:off x="4932040" y="3358733"/>
            <a:ext cx="180020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8" name="圆角矩形 41">
            <a:extLst>
              <a:ext uri="{FF2B5EF4-FFF2-40B4-BE49-F238E27FC236}">
                <a16:creationId xmlns:a16="http://schemas.microsoft.com/office/drawing/2014/main" id="{E341C7CA-A569-7ADC-9ED1-2F862ED4EBC6}"/>
              </a:ext>
            </a:extLst>
          </p:cNvPr>
          <p:cNvSpPr/>
          <p:nvPr/>
        </p:nvSpPr>
        <p:spPr>
          <a:xfrm>
            <a:off x="361714" y="3358733"/>
            <a:ext cx="112598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0" name="圆角矩形 15">
            <a:extLst>
              <a:ext uri="{FF2B5EF4-FFF2-40B4-BE49-F238E27FC236}">
                <a16:creationId xmlns:a16="http://schemas.microsoft.com/office/drawing/2014/main" id="{CCB15EFF-9BA5-B9C5-432B-33D9F4F97DAD}"/>
              </a:ext>
            </a:extLst>
          </p:cNvPr>
          <p:cNvSpPr/>
          <p:nvPr/>
        </p:nvSpPr>
        <p:spPr>
          <a:xfrm>
            <a:off x="1607398" y="3358733"/>
            <a:ext cx="1348920" cy="675106"/>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1" name="TextBox 17">
            <a:extLst>
              <a:ext uri="{FF2B5EF4-FFF2-40B4-BE49-F238E27FC236}">
                <a16:creationId xmlns:a16="http://schemas.microsoft.com/office/drawing/2014/main" id="{488C5AB2-8C92-5A9F-BD6D-D563185C0B33}"/>
              </a:ext>
            </a:extLst>
          </p:cNvPr>
          <p:cNvSpPr txBox="1"/>
          <p:nvPr/>
        </p:nvSpPr>
        <p:spPr>
          <a:xfrm>
            <a:off x="360350" y="3493477"/>
            <a:ext cx="1137392"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高保真度</a:t>
            </a:r>
          </a:p>
        </p:txBody>
      </p:sp>
      <p:sp>
        <p:nvSpPr>
          <p:cNvPr id="14" name="TextBox 18">
            <a:extLst>
              <a:ext uri="{FF2B5EF4-FFF2-40B4-BE49-F238E27FC236}">
                <a16:creationId xmlns:a16="http://schemas.microsoft.com/office/drawing/2014/main" id="{82D6542F-C14A-2E2A-7915-D81E578A0AF9}"/>
              </a:ext>
            </a:extLst>
          </p:cNvPr>
          <p:cNvSpPr txBox="1"/>
          <p:nvPr/>
        </p:nvSpPr>
        <p:spPr>
          <a:xfrm>
            <a:off x="1619258" y="3502769"/>
            <a:ext cx="1431924"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宽带大容量</a:t>
            </a:r>
          </a:p>
        </p:txBody>
      </p:sp>
      <p:sp>
        <p:nvSpPr>
          <p:cNvPr id="15" name="TextBox 19">
            <a:extLst>
              <a:ext uri="{FF2B5EF4-FFF2-40B4-BE49-F238E27FC236}">
                <a16:creationId xmlns:a16="http://schemas.microsoft.com/office/drawing/2014/main" id="{2D7186DB-5CFD-BA14-EA8E-2AA5D0317F7E}"/>
              </a:ext>
            </a:extLst>
          </p:cNvPr>
          <p:cNvSpPr txBox="1"/>
          <p:nvPr/>
        </p:nvSpPr>
        <p:spPr>
          <a:xfrm>
            <a:off x="5054790" y="3493477"/>
            <a:ext cx="1584176" cy="369332"/>
          </a:xfrm>
          <a:prstGeom prst="rect">
            <a:avLst/>
          </a:prstGeom>
          <a:noFill/>
        </p:spPr>
        <p:txBody>
          <a:bodyPr wrap="square" rtlCol="0">
            <a:spAutoFit/>
          </a:bodyPr>
          <a:lstStyle/>
          <a:p>
            <a:r>
              <a:rPr lang="zh-CN" altLang="en-US" b="1">
                <a:latin typeface="微软雅黑" pitchFamily="34" charset="-122"/>
                <a:ea typeface="微软雅黑" pitchFamily="34" charset="-122"/>
              </a:rPr>
              <a:t>超长</a:t>
            </a:r>
            <a:r>
              <a:rPr lang="zh-CN" altLang="en-US" b="1" dirty="0">
                <a:latin typeface="微软雅黑" pitchFamily="34" charset="-122"/>
                <a:ea typeface="微软雅黑" pitchFamily="34" charset="-122"/>
              </a:rPr>
              <a:t>寿命存储</a:t>
            </a:r>
          </a:p>
        </p:txBody>
      </p:sp>
      <p:sp>
        <p:nvSpPr>
          <p:cNvPr id="26" name="圆角矩形 16">
            <a:extLst>
              <a:ext uri="{FF2B5EF4-FFF2-40B4-BE49-F238E27FC236}">
                <a16:creationId xmlns:a16="http://schemas.microsoft.com/office/drawing/2014/main" id="{53C368CE-BB34-E496-A3FB-9B28B6E82608}"/>
              </a:ext>
            </a:extLst>
          </p:cNvPr>
          <p:cNvSpPr/>
          <p:nvPr/>
        </p:nvSpPr>
        <p:spPr>
          <a:xfrm>
            <a:off x="3089752" y="3368999"/>
            <a:ext cx="1698272"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28" name="TextBox 20">
            <a:extLst>
              <a:ext uri="{FF2B5EF4-FFF2-40B4-BE49-F238E27FC236}">
                <a16:creationId xmlns:a16="http://schemas.microsoft.com/office/drawing/2014/main" id="{F00FCD61-2966-6365-CD94-457E1E29BBDF}"/>
              </a:ext>
            </a:extLst>
          </p:cNvPr>
          <p:cNvSpPr txBox="1"/>
          <p:nvPr/>
        </p:nvSpPr>
        <p:spPr>
          <a:xfrm>
            <a:off x="3184616" y="3518892"/>
            <a:ext cx="1582142" cy="369332"/>
          </a:xfrm>
          <a:prstGeom prst="rect">
            <a:avLst/>
          </a:prstGeom>
          <a:noFill/>
        </p:spPr>
        <p:txBody>
          <a:bodyPr wrap="square" rtlCol="0">
            <a:spAutoFit/>
          </a:bodyPr>
          <a:lstStyle/>
          <a:p>
            <a:pPr algn="ctr"/>
            <a:r>
              <a:rPr lang="zh-CN" altLang="en-US" b="1" dirty="0">
                <a:latin typeface="微软雅黑" pitchFamily="34" charset="-122"/>
                <a:ea typeface="微软雅黑" pitchFamily="34" charset="-122"/>
              </a:rPr>
              <a:t>可集成高效率</a:t>
            </a:r>
          </a:p>
        </p:txBody>
      </p:sp>
      <p:grpSp>
        <p:nvGrpSpPr>
          <p:cNvPr id="48" name="组合 47">
            <a:extLst>
              <a:ext uri="{FF2B5EF4-FFF2-40B4-BE49-F238E27FC236}">
                <a16:creationId xmlns:a16="http://schemas.microsoft.com/office/drawing/2014/main" id="{589EADD8-8B51-9909-2E67-16A5FCBE1ECE}"/>
              </a:ext>
            </a:extLst>
          </p:cNvPr>
          <p:cNvGrpSpPr/>
          <p:nvPr/>
        </p:nvGrpSpPr>
        <p:grpSpPr>
          <a:xfrm>
            <a:off x="6156176" y="5180918"/>
            <a:ext cx="2880320" cy="1272417"/>
            <a:chOff x="758708" y="5661248"/>
            <a:chExt cx="2592289" cy="1000744"/>
          </a:xfrm>
        </p:grpSpPr>
        <p:sp>
          <p:nvSpPr>
            <p:cNvPr id="49" name="圆角矩形 39">
              <a:extLst>
                <a:ext uri="{FF2B5EF4-FFF2-40B4-BE49-F238E27FC236}">
                  <a16:creationId xmlns:a16="http://schemas.microsoft.com/office/drawing/2014/main" id="{14F4A889-2822-FCB6-F5C6-31C8621CD891}"/>
                </a:ext>
              </a:extLst>
            </p:cNvPr>
            <p:cNvSpPr/>
            <p:nvPr/>
          </p:nvSpPr>
          <p:spPr>
            <a:xfrm>
              <a:off x="881424" y="5661248"/>
              <a:ext cx="2343120" cy="1000744"/>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54" name="矩形 53">
              <a:extLst>
                <a:ext uri="{FF2B5EF4-FFF2-40B4-BE49-F238E27FC236}">
                  <a16:creationId xmlns:a16="http://schemas.microsoft.com/office/drawing/2014/main" id="{16A0C885-2038-C7A9-2D0F-9B4C2545B3F4}"/>
                </a:ext>
              </a:extLst>
            </p:cNvPr>
            <p:cNvSpPr/>
            <p:nvPr/>
          </p:nvSpPr>
          <p:spPr>
            <a:xfrm>
              <a:off x="758708" y="5681126"/>
              <a:ext cx="2592289" cy="944047"/>
            </a:xfrm>
            <a:prstGeom prst="rect">
              <a:avLst/>
            </a:prstGeom>
          </p:spPr>
          <p:txBody>
            <a:bodyPr wrap="square">
              <a:spAutoFit/>
            </a:bodyPr>
            <a:lstStyle/>
            <a:p>
              <a:pPr algn="ctr" eaLnBrk="1" hangingPunct="1"/>
              <a:r>
                <a:rPr lang="en-US" altLang="zh-CN" b="1" dirty="0">
                  <a:solidFill>
                    <a:srgbClr val="0000CC"/>
                  </a:solidFill>
                  <a:latin typeface="Times New Roman" pitchFamily="18" charset="0"/>
                  <a:cs typeface="Times New Roman" pitchFamily="18" charset="0"/>
                </a:rPr>
                <a:t>Nature 2021</a:t>
              </a:r>
            </a:p>
            <a:p>
              <a:pPr algn="ctr" eaLnBrk="1" hangingPunct="1"/>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itchFamily="18" charset="0"/>
                  <a:cs typeface="Times New Roman" pitchFamily="18" charset="0"/>
                </a:rPr>
                <a:t>Commun</a:t>
              </a:r>
              <a:r>
                <a:rPr lang="en-US" altLang="zh-CN" b="1" dirty="0">
                  <a:solidFill>
                    <a:srgbClr val="0000CC"/>
                  </a:solidFill>
                  <a:latin typeface="Times New Roman" pitchFamily="18" charset="0"/>
                  <a:cs typeface="Times New Roman" pitchFamily="18" charset="0"/>
                </a:rPr>
                <a:t>. 2021(b)</a:t>
              </a:r>
            </a:p>
            <a:p>
              <a:pPr algn="ctr" eaLnBrk="1" hangingPunct="1"/>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itchFamily="18" charset="0"/>
                  <a:cs typeface="Times New Roman" pitchFamily="18" charset="0"/>
                </a:rPr>
                <a:t>Commun</a:t>
              </a:r>
              <a:r>
                <a:rPr lang="en-US" altLang="zh-CN" b="1" dirty="0">
                  <a:solidFill>
                    <a:srgbClr val="0000CC"/>
                  </a:solidFill>
                  <a:latin typeface="Times New Roman" pitchFamily="18" charset="0"/>
                  <a:cs typeface="Times New Roman" pitchFamily="18" charset="0"/>
                </a:rPr>
                <a:t>. 2024</a:t>
              </a:r>
            </a:p>
            <a:p>
              <a:pPr algn="ctr" eaLnBrk="1" hangingPunct="1"/>
              <a:r>
                <a:rPr lang="en-US" altLang="zh-CN" b="1" dirty="0">
                  <a:solidFill>
                    <a:srgbClr val="0000CC"/>
                  </a:solidFill>
                  <a:latin typeface="Times New Roman" pitchFamily="18" charset="0"/>
                  <a:cs typeface="Times New Roman" pitchFamily="18" charset="0"/>
                </a:rPr>
                <a:t>Nature Photon. 2026(b)</a:t>
              </a:r>
            </a:p>
          </p:txBody>
        </p:sp>
      </p:grpSp>
      <p:sp>
        <p:nvSpPr>
          <p:cNvPr id="38" name="灯片编号占位符 2">
            <a:extLst>
              <a:ext uri="{FF2B5EF4-FFF2-40B4-BE49-F238E27FC236}">
                <a16:creationId xmlns:a16="http://schemas.microsoft.com/office/drawing/2014/main" id="{BC031449-EC45-4C27-82E7-33BF5483932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56</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354377380"/>
      </p:ext>
    </p:extLst>
  </p:cSld>
  <p:clrMapOvr>
    <a:masterClrMapping/>
  </p:clrMapOvr>
  <p:transition spd="slow" advTm="31641"/>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2" grpId="0"/>
      <p:bldP spid="5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529728" y="1052736"/>
            <a:ext cx="2170064" cy="720080"/>
          </a:xfrm>
          <a:prstGeom prst="rect">
            <a:avLst/>
          </a:prstGeom>
        </p:spPr>
        <p:txBody>
          <a:bodyPr/>
          <a:lstStyle/>
          <a:p>
            <a:pPr marL="342900" marR="0" lvl="0" indent="-342900" algn="l" defTabSz="914400" rtl="0" eaLnBrk="1" fontAlgn="base" latinLnBrk="0" hangingPunct="1">
              <a:lnSpc>
                <a:spcPts val="3800"/>
              </a:lnSpc>
              <a:spcBef>
                <a:spcPts val="1200"/>
              </a:spcBef>
              <a:spcAft>
                <a:spcPct val="0"/>
              </a:spcAft>
              <a:buClrTx/>
              <a:buSzTx/>
              <a:buFont typeface="Wingdings" pitchFamily="2" charset="2"/>
              <a:buChar char="l"/>
              <a:tabLst/>
              <a:defRPr/>
            </a:pPr>
            <a:r>
              <a:rPr kumimoji="0" lang="zh-CN" altLang="en-US" sz="2400" i="0" u="none" strike="noStrike" kern="0" cap="none" spc="0" normalizeH="0" baseline="0" noProof="0">
                <a:ln>
                  <a:noFill/>
                </a:ln>
                <a:solidFill>
                  <a:schemeClr val="tx1"/>
                </a:solidFill>
                <a:effectLst/>
                <a:uLnTx/>
                <a:uFillTx/>
                <a:latin typeface="微软雅黑" pitchFamily="34" charset="-122"/>
                <a:ea typeface="微软雅黑" pitchFamily="34" charset="-122"/>
                <a:cs typeface="+mn-cs"/>
              </a:rPr>
              <a:t>路线图</a:t>
            </a:r>
            <a:r>
              <a:rPr kumimoji="0" lang="zh-CN" altLang="en-US"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rPr>
              <a:t>：</a:t>
            </a:r>
            <a:endParaRPr kumimoji="0" lang="en-US" altLang="zh-CN"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endParaRPr>
          </a:p>
        </p:txBody>
      </p:sp>
      <p:cxnSp>
        <p:nvCxnSpPr>
          <p:cNvPr id="12" name="直接连接符 11"/>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kern="0">
                <a:latin typeface="微软雅黑" pitchFamily="34" charset="-122"/>
                <a:ea typeface="微软雅黑" pitchFamily="34" charset="-122"/>
              </a:rPr>
              <a:t>基于固态量子存储器构建量子网络</a:t>
            </a:r>
            <a:endParaRPr lang="zh-CN" altLang="en-US" sz="3200" b="1" dirty="0">
              <a:latin typeface="微软雅黑" pitchFamily="34" charset="-122"/>
              <a:ea typeface="微软雅黑" pitchFamily="34" charset="-122"/>
              <a:cs typeface="+mj-cs"/>
            </a:endParaRPr>
          </a:p>
        </p:txBody>
      </p:sp>
      <p:sp>
        <p:nvSpPr>
          <p:cNvPr id="9" name="右箭头 8"/>
          <p:cNvSpPr/>
          <p:nvPr/>
        </p:nvSpPr>
        <p:spPr>
          <a:xfrm>
            <a:off x="179512" y="4004863"/>
            <a:ext cx="6850584" cy="360040"/>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箭头连接符 26"/>
          <p:cNvCxnSpPr>
            <a:cxnSpLocks/>
          </p:cNvCxnSpPr>
          <p:nvPr/>
        </p:nvCxnSpPr>
        <p:spPr>
          <a:xfrm>
            <a:off x="4078522" y="4036945"/>
            <a:ext cx="0" cy="742510"/>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1084931" y="1891144"/>
            <a:ext cx="2449860" cy="1015663"/>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cxnSp>
        <p:nvCxnSpPr>
          <p:cNvPr id="32" name="直接箭头连接符 31"/>
          <p:cNvCxnSpPr/>
          <p:nvPr/>
        </p:nvCxnSpPr>
        <p:spPr>
          <a:xfrm flipV="1">
            <a:off x="2300017" y="2926903"/>
            <a:ext cx="0" cy="429269"/>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1084931" y="1891144"/>
            <a:ext cx="2449860" cy="1015663"/>
          </a:xfrm>
          <a:prstGeom prst="rect">
            <a:avLst/>
          </a:prstGeom>
        </p:spPr>
        <p:txBody>
          <a:bodyPr wrap="square">
            <a:spAutoFit/>
          </a:bodyPr>
          <a:lstStyle/>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a:t>
            </a:r>
            <a:r>
              <a:rPr lang="en-US" altLang="en-US" b="1" dirty="0">
                <a:solidFill>
                  <a:schemeClr val="bg1">
                    <a:lumMod val="85000"/>
                  </a:schemeClr>
                </a:solidFill>
                <a:latin typeface="Times New Roman" pitchFamily="18" charset="0"/>
                <a:cs typeface="Times New Roman" pitchFamily="18" charset="0"/>
              </a:rPr>
              <a:t>2015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2015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anose="02020603050405020304" pitchFamily="18" charset="0"/>
                <a:cs typeface="Times New Roman" panose="02020603050405020304" pitchFamily="18" charset="0"/>
              </a:rPr>
              <a:t>Commun</a:t>
            </a:r>
            <a:r>
              <a:rPr lang="en-US" altLang="zh-CN" b="1" dirty="0">
                <a:solidFill>
                  <a:schemeClr val="bg1">
                    <a:lumMod val="85000"/>
                  </a:schemeClr>
                </a:solidFill>
                <a:latin typeface="Times New Roman" panose="02020603050405020304" pitchFamily="18" charset="0"/>
                <a:cs typeface="Times New Roman" panose="02020603050405020304" pitchFamily="18" charset="0"/>
              </a:rPr>
              <a:t>. 2018</a:t>
            </a:r>
          </a:p>
        </p:txBody>
      </p:sp>
      <p:cxnSp>
        <p:nvCxnSpPr>
          <p:cNvPr id="34" name="直接箭头连接符 33"/>
          <p:cNvCxnSpPr/>
          <p:nvPr/>
        </p:nvCxnSpPr>
        <p:spPr>
          <a:xfrm flipV="1">
            <a:off x="5851856" y="2620103"/>
            <a:ext cx="0" cy="737802"/>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4427984" y="2161301"/>
            <a:ext cx="2808312" cy="426446"/>
            <a:chOff x="539552" y="5634824"/>
            <a:chExt cx="2664296" cy="602488"/>
          </a:xfrm>
        </p:grpSpPr>
        <p:sp>
          <p:nvSpPr>
            <p:cNvPr id="36" name="圆角矩形 35"/>
            <p:cNvSpPr/>
            <p:nvPr/>
          </p:nvSpPr>
          <p:spPr>
            <a:xfrm>
              <a:off x="539552" y="5661248"/>
              <a:ext cx="2664296" cy="576064"/>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37" name="矩形 36"/>
            <p:cNvSpPr/>
            <p:nvPr/>
          </p:nvSpPr>
          <p:spPr>
            <a:xfrm>
              <a:off x="585454" y="5634824"/>
              <a:ext cx="2592289" cy="521797"/>
            </a:xfrm>
            <a:prstGeom prst="rect">
              <a:avLst/>
            </a:prstGeom>
          </p:spPr>
          <p:txBody>
            <a:bodyPr wrap="square">
              <a:spAutoFit/>
            </a:bodyPr>
            <a:lstStyle/>
            <a:p>
              <a:pPr eaLnBrk="1" hangingPunct="1"/>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itchFamily="18" charset="0"/>
                  <a:cs typeface="Times New Roman" pitchFamily="18" charset="0"/>
                </a:rPr>
                <a:t>Commun</a:t>
              </a:r>
              <a:r>
                <a:rPr lang="en-US" altLang="zh-CN" b="1" dirty="0">
                  <a:solidFill>
                    <a:srgbClr val="0000CC"/>
                  </a:solidFill>
                  <a:latin typeface="Times New Roman" pitchFamily="18" charset="0"/>
                  <a:cs typeface="Times New Roman" pitchFamily="18" charset="0"/>
                </a:rPr>
                <a:t>. 2021(a)</a:t>
              </a:r>
            </a:p>
          </p:txBody>
        </p:sp>
      </p:grpSp>
      <p:sp>
        <p:nvSpPr>
          <p:cNvPr id="44" name="圆角矩形 27">
            <a:extLst>
              <a:ext uri="{FF2B5EF4-FFF2-40B4-BE49-F238E27FC236}">
                <a16:creationId xmlns:a16="http://schemas.microsoft.com/office/drawing/2014/main" id="{82CB2C0D-B703-4BA8-9F51-8A61E47BFEB5}"/>
              </a:ext>
            </a:extLst>
          </p:cNvPr>
          <p:cNvSpPr/>
          <p:nvPr/>
        </p:nvSpPr>
        <p:spPr>
          <a:xfrm>
            <a:off x="7030096" y="3663876"/>
            <a:ext cx="1440160" cy="1002332"/>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45" name="TextBox 28">
            <a:extLst>
              <a:ext uri="{FF2B5EF4-FFF2-40B4-BE49-F238E27FC236}">
                <a16:creationId xmlns:a16="http://schemas.microsoft.com/office/drawing/2014/main" id="{1E4FB8A6-09A4-4299-BA19-EB51EE857F61}"/>
              </a:ext>
            </a:extLst>
          </p:cNvPr>
          <p:cNvSpPr txBox="1"/>
          <p:nvPr/>
        </p:nvSpPr>
        <p:spPr>
          <a:xfrm>
            <a:off x="7174112" y="3744466"/>
            <a:ext cx="1368152" cy="923330"/>
          </a:xfrm>
          <a:prstGeom prst="rect">
            <a:avLst/>
          </a:prstGeom>
          <a:noFill/>
        </p:spPr>
        <p:txBody>
          <a:bodyPr wrap="square" rtlCol="0">
            <a:spAutoFit/>
          </a:bodyPr>
          <a:lstStyle/>
          <a:p>
            <a:r>
              <a:rPr lang="zh-CN" altLang="en-US" b="1" dirty="0">
                <a:latin typeface="微软雅黑" pitchFamily="34" charset="-122"/>
                <a:ea typeface="微软雅黑" pitchFamily="34" charset="-122"/>
              </a:rPr>
              <a:t>量子中继</a:t>
            </a:r>
            <a:endParaRPr lang="en-US" altLang="zh-CN" b="1" dirty="0">
              <a:latin typeface="微软雅黑" pitchFamily="34" charset="-122"/>
              <a:ea typeface="微软雅黑" pitchFamily="34" charset="-122"/>
            </a:endParaRPr>
          </a:p>
          <a:p>
            <a:r>
              <a:rPr lang="zh-CN" altLang="en-US" b="1" dirty="0">
                <a:latin typeface="微软雅黑" pitchFamily="34" charset="-122"/>
                <a:ea typeface="微软雅黑" pitchFamily="34" charset="-122"/>
              </a:rPr>
              <a:t>量子</a:t>
            </a:r>
            <a:r>
              <a:rPr lang="en-US" altLang="zh-CN" b="1" dirty="0">
                <a:latin typeface="微软雅黑" pitchFamily="34" charset="-122"/>
                <a:ea typeface="微软雅黑" pitchFamily="34" charset="-122"/>
              </a:rPr>
              <a:t>U</a:t>
            </a:r>
            <a:r>
              <a:rPr lang="zh-CN" altLang="en-US" b="1" dirty="0">
                <a:latin typeface="微软雅黑" pitchFamily="34" charset="-122"/>
                <a:ea typeface="微软雅黑" pitchFamily="34" charset="-122"/>
              </a:rPr>
              <a:t>盘</a:t>
            </a:r>
            <a:endParaRPr lang="en-US" altLang="zh-CN" b="1" dirty="0">
              <a:latin typeface="微软雅黑" pitchFamily="34" charset="-122"/>
              <a:ea typeface="微软雅黑" pitchFamily="34" charset="-122"/>
            </a:endParaRPr>
          </a:p>
          <a:p>
            <a:r>
              <a:rPr lang="zh-CN" altLang="en-US" b="1" dirty="0">
                <a:latin typeface="微软雅黑" pitchFamily="34" charset="-122"/>
                <a:ea typeface="微软雅黑" pitchFamily="34" charset="-122"/>
              </a:rPr>
              <a:t>量子网络</a:t>
            </a:r>
          </a:p>
        </p:txBody>
      </p:sp>
      <p:cxnSp>
        <p:nvCxnSpPr>
          <p:cNvPr id="46" name="直接箭头连接符 45">
            <a:extLst>
              <a:ext uri="{FF2B5EF4-FFF2-40B4-BE49-F238E27FC236}">
                <a16:creationId xmlns:a16="http://schemas.microsoft.com/office/drawing/2014/main" id="{0DD6E914-91CA-4E44-A03D-BBF42F1B458A}"/>
              </a:ext>
            </a:extLst>
          </p:cNvPr>
          <p:cNvCxnSpPr>
            <a:cxnSpLocks/>
          </p:cNvCxnSpPr>
          <p:nvPr/>
        </p:nvCxnSpPr>
        <p:spPr>
          <a:xfrm>
            <a:off x="7757400" y="4666208"/>
            <a:ext cx="0" cy="523647"/>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sp>
        <p:nvSpPr>
          <p:cNvPr id="4" name="圆角矩形 25">
            <a:extLst>
              <a:ext uri="{FF2B5EF4-FFF2-40B4-BE49-F238E27FC236}">
                <a16:creationId xmlns:a16="http://schemas.microsoft.com/office/drawing/2014/main" id="{D01DCB73-82E0-0FB2-8CC9-7B72DCE37407}"/>
              </a:ext>
            </a:extLst>
          </p:cNvPr>
          <p:cNvSpPr/>
          <p:nvPr/>
        </p:nvSpPr>
        <p:spPr>
          <a:xfrm>
            <a:off x="3227441" y="4779455"/>
            <a:ext cx="2496686" cy="1300612"/>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5" name="矩形 4">
            <a:extLst>
              <a:ext uri="{FF2B5EF4-FFF2-40B4-BE49-F238E27FC236}">
                <a16:creationId xmlns:a16="http://schemas.microsoft.com/office/drawing/2014/main" id="{96742047-B4E8-4C9C-9960-15B95B89BC7E}"/>
              </a:ext>
            </a:extLst>
          </p:cNvPr>
          <p:cNvSpPr/>
          <p:nvPr/>
        </p:nvSpPr>
        <p:spPr>
          <a:xfrm>
            <a:off x="3214426" y="4780101"/>
            <a:ext cx="2486262" cy="1297791"/>
          </a:xfrm>
          <a:prstGeom prst="rect">
            <a:avLst/>
          </a:prstGeom>
        </p:spPr>
        <p:txBody>
          <a:bodyPr wrap="square">
            <a:spAutoFit/>
          </a:bodyPr>
          <a:lstStyle/>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2020</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2022(a; b)</a:t>
            </a:r>
          </a:p>
          <a:p>
            <a:pPr eaLnBrk="1" hangingPunct="1">
              <a:lnSpc>
                <a:spcPts val="2400"/>
              </a:lnSpc>
            </a:pPr>
            <a:r>
              <a:rPr lang="en-US" altLang="zh-CN" b="1" dirty="0" err="1">
                <a:solidFill>
                  <a:schemeClr val="bg1">
                    <a:lumMod val="85000"/>
                  </a:schemeClr>
                </a:solidFill>
                <a:latin typeface="Times New Roman" pitchFamily="18" charset="0"/>
                <a:cs typeface="Times New Roman" pitchFamily="18" charset="0"/>
              </a:rPr>
              <a:t>Sci.Adv</a:t>
            </a:r>
            <a:r>
              <a:rPr lang="en-US" altLang="zh-CN" b="1" dirty="0">
                <a:solidFill>
                  <a:schemeClr val="bg1">
                    <a:lumMod val="85000"/>
                  </a:schemeClr>
                </a:solidFill>
                <a:latin typeface="Times New Roman" pitchFamily="18" charset="0"/>
                <a:cs typeface="Times New Roman" pitchFamily="18" charset="0"/>
              </a:rPr>
              <a:t>. 2025</a:t>
            </a:r>
          </a:p>
          <a:p>
            <a:pPr eaLnBrk="1" hangingPunct="1">
              <a:lnSpc>
                <a:spcPts val="2400"/>
              </a:lnSpc>
            </a:pPr>
            <a:r>
              <a:rPr lang="en-US" altLang="zh-CN" b="1" dirty="0">
                <a:solidFill>
                  <a:srgbClr val="0000CC"/>
                </a:solidFill>
                <a:latin typeface="Times New Roman" pitchFamily="18" charset="0"/>
                <a:cs typeface="Times New Roman" pitchFamily="18" charset="0"/>
              </a:rPr>
              <a:t>Nature Photon. 2026(a)</a:t>
            </a:r>
          </a:p>
        </p:txBody>
      </p:sp>
      <p:sp>
        <p:nvSpPr>
          <p:cNvPr id="7" name="圆角矩形 42">
            <a:extLst>
              <a:ext uri="{FF2B5EF4-FFF2-40B4-BE49-F238E27FC236}">
                <a16:creationId xmlns:a16="http://schemas.microsoft.com/office/drawing/2014/main" id="{CDC628A4-1E2B-207A-76FE-6FA717D840C4}"/>
              </a:ext>
            </a:extLst>
          </p:cNvPr>
          <p:cNvSpPr/>
          <p:nvPr/>
        </p:nvSpPr>
        <p:spPr>
          <a:xfrm>
            <a:off x="4932040" y="3358733"/>
            <a:ext cx="180020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8" name="圆角矩形 41">
            <a:extLst>
              <a:ext uri="{FF2B5EF4-FFF2-40B4-BE49-F238E27FC236}">
                <a16:creationId xmlns:a16="http://schemas.microsoft.com/office/drawing/2014/main" id="{E341C7CA-A569-7ADC-9ED1-2F862ED4EBC6}"/>
              </a:ext>
            </a:extLst>
          </p:cNvPr>
          <p:cNvSpPr/>
          <p:nvPr/>
        </p:nvSpPr>
        <p:spPr>
          <a:xfrm>
            <a:off x="361714" y="3358733"/>
            <a:ext cx="112598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0" name="圆角矩形 15">
            <a:extLst>
              <a:ext uri="{FF2B5EF4-FFF2-40B4-BE49-F238E27FC236}">
                <a16:creationId xmlns:a16="http://schemas.microsoft.com/office/drawing/2014/main" id="{CCB15EFF-9BA5-B9C5-432B-33D9F4F97DAD}"/>
              </a:ext>
            </a:extLst>
          </p:cNvPr>
          <p:cNvSpPr/>
          <p:nvPr/>
        </p:nvSpPr>
        <p:spPr>
          <a:xfrm>
            <a:off x="1607398" y="3358733"/>
            <a:ext cx="1348920" cy="675106"/>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1" name="TextBox 17">
            <a:extLst>
              <a:ext uri="{FF2B5EF4-FFF2-40B4-BE49-F238E27FC236}">
                <a16:creationId xmlns:a16="http://schemas.microsoft.com/office/drawing/2014/main" id="{488C5AB2-8C92-5A9F-BD6D-D563185C0B33}"/>
              </a:ext>
            </a:extLst>
          </p:cNvPr>
          <p:cNvSpPr txBox="1"/>
          <p:nvPr/>
        </p:nvSpPr>
        <p:spPr>
          <a:xfrm>
            <a:off x="360350" y="3493477"/>
            <a:ext cx="1137392"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高保真度</a:t>
            </a:r>
          </a:p>
        </p:txBody>
      </p:sp>
      <p:sp>
        <p:nvSpPr>
          <p:cNvPr id="14" name="TextBox 18">
            <a:extLst>
              <a:ext uri="{FF2B5EF4-FFF2-40B4-BE49-F238E27FC236}">
                <a16:creationId xmlns:a16="http://schemas.microsoft.com/office/drawing/2014/main" id="{82D6542F-C14A-2E2A-7915-D81E578A0AF9}"/>
              </a:ext>
            </a:extLst>
          </p:cNvPr>
          <p:cNvSpPr txBox="1"/>
          <p:nvPr/>
        </p:nvSpPr>
        <p:spPr>
          <a:xfrm>
            <a:off x="1619258" y="3502769"/>
            <a:ext cx="1431924"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宽带大容量</a:t>
            </a:r>
          </a:p>
        </p:txBody>
      </p:sp>
      <p:sp>
        <p:nvSpPr>
          <p:cNvPr id="15" name="TextBox 19">
            <a:extLst>
              <a:ext uri="{FF2B5EF4-FFF2-40B4-BE49-F238E27FC236}">
                <a16:creationId xmlns:a16="http://schemas.microsoft.com/office/drawing/2014/main" id="{2D7186DB-5CFD-BA14-EA8E-2AA5D0317F7E}"/>
              </a:ext>
            </a:extLst>
          </p:cNvPr>
          <p:cNvSpPr txBox="1"/>
          <p:nvPr/>
        </p:nvSpPr>
        <p:spPr>
          <a:xfrm>
            <a:off x="5054790" y="3493477"/>
            <a:ext cx="1584176" cy="369332"/>
          </a:xfrm>
          <a:prstGeom prst="rect">
            <a:avLst/>
          </a:prstGeom>
          <a:noFill/>
        </p:spPr>
        <p:txBody>
          <a:bodyPr wrap="square" rtlCol="0">
            <a:spAutoFit/>
          </a:bodyPr>
          <a:lstStyle/>
          <a:p>
            <a:r>
              <a:rPr lang="zh-CN" altLang="en-US" b="1">
                <a:latin typeface="微软雅黑" pitchFamily="34" charset="-122"/>
                <a:ea typeface="微软雅黑" pitchFamily="34" charset="-122"/>
              </a:rPr>
              <a:t>超长</a:t>
            </a:r>
            <a:r>
              <a:rPr lang="zh-CN" altLang="en-US" b="1" dirty="0">
                <a:latin typeface="微软雅黑" pitchFamily="34" charset="-122"/>
                <a:ea typeface="微软雅黑" pitchFamily="34" charset="-122"/>
              </a:rPr>
              <a:t>寿命存储</a:t>
            </a:r>
          </a:p>
        </p:txBody>
      </p:sp>
      <p:sp>
        <p:nvSpPr>
          <p:cNvPr id="26" name="圆角矩形 16">
            <a:extLst>
              <a:ext uri="{FF2B5EF4-FFF2-40B4-BE49-F238E27FC236}">
                <a16:creationId xmlns:a16="http://schemas.microsoft.com/office/drawing/2014/main" id="{53C368CE-BB34-E496-A3FB-9B28B6E82608}"/>
              </a:ext>
            </a:extLst>
          </p:cNvPr>
          <p:cNvSpPr/>
          <p:nvPr/>
        </p:nvSpPr>
        <p:spPr>
          <a:xfrm>
            <a:off x="3089752" y="3368999"/>
            <a:ext cx="1698272"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28" name="TextBox 20">
            <a:extLst>
              <a:ext uri="{FF2B5EF4-FFF2-40B4-BE49-F238E27FC236}">
                <a16:creationId xmlns:a16="http://schemas.microsoft.com/office/drawing/2014/main" id="{F00FCD61-2966-6365-CD94-457E1E29BBDF}"/>
              </a:ext>
            </a:extLst>
          </p:cNvPr>
          <p:cNvSpPr txBox="1"/>
          <p:nvPr/>
        </p:nvSpPr>
        <p:spPr>
          <a:xfrm>
            <a:off x="3184616" y="3518892"/>
            <a:ext cx="1582142" cy="369332"/>
          </a:xfrm>
          <a:prstGeom prst="rect">
            <a:avLst/>
          </a:prstGeom>
          <a:noFill/>
        </p:spPr>
        <p:txBody>
          <a:bodyPr wrap="square" rtlCol="0">
            <a:spAutoFit/>
          </a:bodyPr>
          <a:lstStyle/>
          <a:p>
            <a:pPr algn="ctr"/>
            <a:r>
              <a:rPr lang="zh-CN" altLang="en-US" b="1" dirty="0">
                <a:latin typeface="微软雅黑" pitchFamily="34" charset="-122"/>
                <a:ea typeface="微软雅黑" pitchFamily="34" charset="-122"/>
              </a:rPr>
              <a:t>可集成高效率</a:t>
            </a:r>
          </a:p>
        </p:txBody>
      </p:sp>
      <p:cxnSp>
        <p:nvCxnSpPr>
          <p:cNvPr id="16" name="直接箭头连接符 15">
            <a:extLst>
              <a:ext uri="{FF2B5EF4-FFF2-40B4-BE49-F238E27FC236}">
                <a16:creationId xmlns:a16="http://schemas.microsoft.com/office/drawing/2014/main" id="{C60383A3-1A00-C1A9-EA3A-FC9F28A6AE52}"/>
              </a:ext>
            </a:extLst>
          </p:cNvPr>
          <p:cNvCxnSpPr>
            <a:cxnSpLocks/>
          </p:cNvCxnSpPr>
          <p:nvPr/>
        </p:nvCxnSpPr>
        <p:spPr>
          <a:xfrm>
            <a:off x="898004" y="4021753"/>
            <a:ext cx="10424" cy="775399"/>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000915D7-6DC4-7D7C-475F-5992BFB562F5}"/>
              </a:ext>
            </a:extLst>
          </p:cNvPr>
          <p:cNvGrpSpPr/>
          <p:nvPr/>
        </p:nvGrpSpPr>
        <p:grpSpPr>
          <a:xfrm>
            <a:off x="296360" y="4814849"/>
            <a:ext cx="1224136" cy="576064"/>
            <a:chOff x="539552" y="5661248"/>
            <a:chExt cx="2664296" cy="576064"/>
          </a:xfrm>
        </p:grpSpPr>
        <p:sp>
          <p:nvSpPr>
            <p:cNvPr id="18" name="圆角矩形 23">
              <a:extLst>
                <a:ext uri="{FF2B5EF4-FFF2-40B4-BE49-F238E27FC236}">
                  <a16:creationId xmlns:a16="http://schemas.microsoft.com/office/drawing/2014/main" id="{A5EB1E0B-BB71-3F56-226F-ECCFE29BD2CA}"/>
                </a:ext>
              </a:extLst>
            </p:cNvPr>
            <p:cNvSpPr/>
            <p:nvPr/>
          </p:nvSpPr>
          <p:spPr>
            <a:xfrm>
              <a:off x="539552" y="5661248"/>
              <a:ext cx="2664296" cy="576064"/>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chemeClr val="bg1">
                    <a:lumMod val="85000"/>
                  </a:schemeClr>
                </a:solidFill>
              </a:endParaRPr>
            </a:p>
          </p:txBody>
        </p:sp>
        <p:sp>
          <p:nvSpPr>
            <p:cNvPr id="19" name="矩形 18">
              <a:extLst>
                <a:ext uri="{FF2B5EF4-FFF2-40B4-BE49-F238E27FC236}">
                  <a16:creationId xmlns:a16="http://schemas.microsoft.com/office/drawing/2014/main" id="{AB40310E-669E-B2F9-2459-C33D26237109}"/>
                </a:ext>
              </a:extLst>
            </p:cNvPr>
            <p:cNvSpPr/>
            <p:nvPr/>
          </p:nvSpPr>
          <p:spPr>
            <a:xfrm>
              <a:off x="585455" y="5758656"/>
              <a:ext cx="2592288" cy="369332"/>
            </a:xfrm>
            <a:prstGeom prst="rect">
              <a:avLst/>
            </a:prstGeom>
          </p:spPr>
          <p:txBody>
            <a:bodyPr wrap="square">
              <a:spAutoFit/>
            </a:bodyPr>
            <a:lstStyle/>
            <a:p>
              <a:pPr eaLnBrk="1" hangingPunct="1"/>
              <a:r>
                <a:rPr lang="en-US" altLang="zh-CN" b="1" dirty="0">
                  <a:solidFill>
                    <a:schemeClr val="bg1">
                      <a:lumMod val="85000"/>
                    </a:schemeClr>
                  </a:solidFill>
                  <a:latin typeface="Times New Roman" pitchFamily="18" charset="0"/>
                  <a:cs typeface="Times New Roman" pitchFamily="18" charset="0"/>
                </a:rPr>
                <a:t>PRL 2012</a:t>
              </a:r>
            </a:p>
          </p:txBody>
        </p:sp>
      </p:grpSp>
      <p:grpSp>
        <p:nvGrpSpPr>
          <p:cNvPr id="21" name="组合 20">
            <a:extLst>
              <a:ext uri="{FF2B5EF4-FFF2-40B4-BE49-F238E27FC236}">
                <a16:creationId xmlns:a16="http://schemas.microsoft.com/office/drawing/2014/main" id="{83B05C61-EE54-8809-72C4-9FF54FB00D10}"/>
              </a:ext>
            </a:extLst>
          </p:cNvPr>
          <p:cNvGrpSpPr/>
          <p:nvPr/>
        </p:nvGrpSpPr>
        <p:grpSpPr>
          <a:xfrm>
            <a:off x="6156176" y="5180918"/>
            <a:ext cx="2880320" cy="1272417"/>
            <a:chOff x="758708" y="5661248"/>
            <a:chExt cx="2592289" cy="1000744"/>
          </a:xfrm>
        </p:grpSpPr>
        <p:sp>
          <p:nvSpPr>
            <p:cNvPr id="29" name="圆角矩形 39">
              <a:extLst>
                <a:ext uri="{FF2B5EF4-FFF2-40B4-BE49-F238E27FC236}">
                  <a16:creationId xmlns:a16="http://schemas.microsoft.com/office/drawing/2014/main" id="{657B4D08-CC21-A700-A31E-E1490D9BE0B0}"/>
                </a:ext>
              </a:extLst>
            </p:cNvPr>
            <p:cNvSpPr/>
            <p:nvPr/>
          </p:nvSpPr>
          <p:spPr>
            <a:xfrm>
              <a:off x="881424" y="5661248"/>
              <a:ext cx="2343120" cy="1000744"/>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30" name="矩形 29">
              <a:extLst>
                <a:ext uri="{FF2B5EF4-FFF2-40B4-BE49-F238E27FC236}">
                  <a16:creationId xmlns:a16="http://schemas.microsoft.com/office/drawing/2014/main" id="{F2489004-6151-8924-5666-22CD44C5F036}"/>
                </a:ext>
              </a:extLst>
            </p:cNvPr>
            <p:cNvSpPr/>
            <p:nvPr/>
          </p:nvSpPr>
          <p:spPr>
            <a:xfrm>
              <a:off x="758708" y="5681126"/>
              <a:ext cx="2592289" cy="944047"/>
            </a:xfrm>
            <a:prstGeom prst="rect">
              <a:avLst/>
            </a:prstGeom>
          </p:spPr>
          <p:txBody>
            <a:bodyPr wrap="square">
              <a:spAutoFit/>
            </a:bodyPr>
            <a:lstStyle/>
            <a:p>
              <a:pPr algn="ctr" eaLnBrk="1" hangingPunct="1"/>
              <a:r>
                <a:rPr lang="en-US" altLang="zh-CN" b="1" dirty="0">
                  <a:solidFill>
                    <a:srgbClr val="0000CC"/>
                  </a:solidFill>
                  <a:latin typeface="Times New Roman" pitchFamily="18" charset="0"/>
                  <a:cs typeface="Times New Roman" pitchFamily="18" charset="0"/>
                </a:rPr>
                <a:t>Nature 2021</a:t>
              </a:r>
            </a:p>
            <a:p>
              <a:pPr algn="ctr" eaLnBrk="1" hangingPunct="1"/>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itchFamily="18" charset="0"/>
                  <a:cs typeface="Times New Roman" pitchFamily="18" charset="0"/>
                </a:rPr>
                <a:t>Commun</a:t>
              </a:r>
              <a:r>
                <a:rPr lang="en-US" altLang="zh-CN" b="1" dirty="0">
                  <a:solidFill>
                    <a:srgbClr val="0000CC"/>
                  </a:solidFill>
                  <a:latin typeface="Times New Roman" pitchFamily="18" charset="0"/>
                  <a:cs typeface="Times New Roman" pitchFamily="18" charset="0"/>
                </a:rPr>
                <a:t>. 2021(b)</a:t>
              </a:r>
            </a:p>
            <a:p>
              <a:pPr algn="ctr" eaLnBrk="1" hangingPunct="1"/>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2024</a:t>
              </a:r>
            </a:p>
            <a:p>
              <a:pPr algn="ctr" eaLnBrk="1" hangingPunct="1"/>
              <a:r>
                <a:rPr lang="en-US" altLang="zh-CN" b="1" dirty="0">
                  <a:solidFill>
                    <a:srgbClr val="0000CC"/>
                  </a:solidFill>
                  <a:latin typeface="Times New Roman" pitchFamily="18" charset="0"/>
                  <a:cs typeface="Times New Roman" pitchFamily="18" charset="0"/>
                </a:rPr>
                <a:t>Nature Photon. 2026(b)</a:t>
              </a:r>
            </a:p>
          </p:txBody>
        </p:sp>
      </p:grpSp>
      <p:sp>
        <p:nvSpPr>
          <p:cNvPr id="38" name="灯片编号占位符 2">
            <a:extLst>
              <a:ext uri="{FF2B5EF4-FFF2-40B4-BE49-F238E27FC236}">
                <a16:creationId xmlns:a16="http://schemas.microsoft.com/office/drawing/2014/main" id="{8FDA9038-D1D1-4FB1-8138-C511794B2F7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57</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86742574"/>
      </p:ext>
    </p:extLst>
  </p:cSld>
  <p:clrMapOvr>
    <a:masterClrMapping/>
  </p:clrMapOvr>
  <p:transition spd="slow" advTm="31641"/>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圆角矩形 42"/>
          <p:cNvSpPr/>
          <p:nvPr/>
        </p:nvSpPr>
        <p:spPr>
          <a:xfrm>
            <a:off x="4932040" y="3358733"/>
            <a:ext cx="180020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6" name="Rectangle 3"/>
          <p:cNvSpPr txBox="1">
            <a:spLocks noChangeArrowheads="1"/>
          </p:cNvSpPr>
          <p:nvPr/>
        </p:nvSpPr>
        <p:spPr>
          <a:xfrm>
            <a:off x="529728" y="1052736"/>
            <a:ext cx="2170064" cy="720080"/>
          </a:xfrm>
          <a:prstGeom prst="rect">
            <a:avLst/>
          </a:prstGeom>
        </p:spPr>
        <p:txBody>
          <a:bodyPr/>
          <a:lstStyle/>
          <a:p>
            <a:pPr marL="342900" marR="0" lvl="0" indent="-342900" algn="l" defTabSz="914400" rtl="0" eaLnBrk="1" fontAlgn="base" latinLnBrk="0" hangingPunct="1">
              <a:lnSpc>
                <a:spcPts val="3800"/>
              </a:lnSpc>
              <a:spcBef>
                <a:spcPts val="1200"/>
              </a:spcBef>
              <a:spcAft>
                <a:spcPct val="0"/>
              </a:spcAft>
              <a:buClrTx/>
              <a:buSzTx/>
              <a:buFont typeface="Wingdings" pitchFamily="2" charset="2"/>
              <a:buChar char="l"/>
              <a:tabLst/>
              <a:defRPr/>
            </a:pPr>
            <a:r>
              <a:rPr kumimoji="0" lang="zh-CN" altLang="en-US" sz="2400" i="0" u="none" strike="noStrike" kern="0" cap="none" spc="0" normalizeH="0" baseline="0" noProof="0">
                <a:ln>
                  <a:noFill/>
                </a:ln>
                <a:solidFill>
                  <a:schemeClr val="tx1"/>
                </a:solidFill>
                <a:effectLst/>
                <a:uLnTx/>
                <a:uFillTx/>
                <a:latin typeface="微软雅黑" pitchFamily="34" charset="-122"/>
                <a:ea typeface="微软雅黑" pitchFamily="34" charset="-122"/>
                <a:cs typeface="+mn-cs"/>
              </a:rPr>
              <a:t>路线图</a:t>
            </a:r>
            <a:r>
              <a:rPr kumimoji="0" lang="zh-CN" altLang="en-US"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rPr>
              <a:t>：</a:t>
            </a:r>
            <a:endParaRPr kumimoji="0" lang="en-US" altLang="zh-CN"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endParaRPr>
          </a:p>
        </p:txBody>
      </p:sp>
      <p:cxnSp>
        <p:nvCxnSpPr>
          <p:cNvPr id="12" name="直接连接符 11"/>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kern="0">
                <a:latin typeface="微软雅黑" pitchFamily="34" charset="-122"/>
                <a:ea typeface="微软雅黑" pitchFamily="34" charset="-122"/>
              </a:rPr>
              <a:t>基于固态量子存储器构建量子网络</a:t>
            </a:r>
            <a:endParaRPr lang="zh-CN" altLang="en-US" sz="3200" b="1" dirty="0">
              <a:latin typeface="微软雅黑" pitchFamily="34" charset="-122"/>
              <a:ea typeface="微软雅黑" pitchFamily="34" charset="-122"/>
              <a:cs typeface="+mj-cs"/>
            </a:endParaRPr>
          </a:p>
        </p:txBody>
      </p:sp>
      <p:sp>
        <p:nvSpPr>
          <p:cNvPr id="9" name="右箭头 8"/>
          <p:cNvSpPr/>
          <p:nvPr/>
        </p:nvSpPr>
        <p:spPr>
          <a:xfrm>
            <a:off x="179512" y="4004863"/>
            <a:ext cx="6850584" cy="360040"/>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5054790" y="3493477"/>
            <a:ext cx="1584176"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超长寿命存储</a:t>
            </a:r>
          </a:p>
        </p:txBody>
      </p:sp>
      <p:sp>
        <p:nvSpPr>
          <p:cNvPr id="2" name="灯片编号占位符 1"/>
          <p:cNvSpPr>
            <a:spLocks noGrp="1"/>
          </p:cNvSpPr>
          <p:nvPr>
            <p:ph type="sldNum" sz="quarter" idx="12"/>
          </p:nvPr>
        </p:nvSpPr>
        <p:spPr/>
        <p:txBody>
          <a:bodyPr/>
          <a:lstStyle/>
          <a:p>
            <a:pPr>
              <a:defRPr/>
            </a:pPr>
            <a:fld id="{3FCA4BF7-748D-464B-BC82-EE3AD06E1631}" type="slidenum">
              <a:rPr lang="zh-CN" altLang="en-US" smtClean="0"/>
              <a:pPr>
                <a:defRPr/>
              </a:pPr>
              <a:t>58</a:t>
            </a:fld>
            <a:endParaRPr lang="en-US" altLang="zh-CN"/>
          </a:p>
        </p:txBody>
      </p:sp>
      <p:sp>
        <p:nvSpPr>
          <p:cNvPr id="42" name="圆角矩形 27">
            <a:extLst>
              <a:ext uri="{FF2B5EF4-FFF2-40B4-BE49-F238E27FC236}">
                <a16:creationId xmlns:a16="http://schemas.microsoft.com/office/drawing/2014/main" id="{C86577B0-E134-49C7-A31B-66BA844EFE0D}"/>
              </a:ext>
            </a:extLst>
          </p:cNvPr>
          <p:cNvSpPr/>
          <p:nvPr/>
        </p:nvSpPr>
        <p:spPr>
          <a:xfrm>
            <a:off x="7030096" y="3663876"/>
            <a:ext cx="1440160" cy="1002332"/>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48" name="TextBox 28">
            <a:extLst>
              <a:ext uri="{FF2B5EF4-FFF2-40B4-BE49-F238E27FC236}">
                <a16:creationId xmlns:a16="http://schemas.microsoft.com/office/drawing/2014/main" id="{4D4F9E15-E02E-4A05-A9F3-6F601BFF5770}"/>
              </a:ext>
            </a:extLst>
          </p:cNvPr>
          <p:cNvSpPr txBox="1"/>
          <p:nvPr/>
        </p:nvSpPr>
        <p:spPr>
          <a:xfrm>
            <a:off x="7174112" y="3744466"/>
            <a:ext cx="1368152" cy="923330"/>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量子中继</a:t>
            </a:r>
            <a:endParaRPr lang="en-US" altLang="zh-CN" b="1" dirty="0">
              <a:solidFill>
                <a:schemeClr val="bg1">
                  <a:lumMod val="85000"/>
                </a:schemeClr>
              </a:solidFill>
              <a:latin typeface="微软雅黑" pitchFamily="34" charset="-122"/>
              <a:ea typeface="微软雅黑" pitchFamily="34" charset="-122"/>
            </a:endParaRPr>
          </a:p>
          <a:p>
            <a:r>
              <a:rPr lang="zh-CN" altLang="en-US" b="1" dirty="0">
                <a:solidFill>
                  <a:schemeClr val="bg1">
                    <a:lumMod val="85000"/>
                  </a:schemeClr>
                </a:solidFill>
                <a:latin typeface="微软雅黑" pitchFamily="34" charset="-122"/>
                <a:ea typeface="微软雅黑" pitchFamily="34" charset="-122"/>
              </a:rPr>
              <a:t>量子</a:t>
            </a:r>
            <a:r>
              <a:rPr lang="en-US" altLang="zh-CN" b="1" dirty="0">
                <a:solidFill>
                  <a:schemeClr val="bg1">
                    <a:lumMod val="85000"/>
                  </a:schemeClr>
                </a:solidFill>
                <a:latin typeface="微软雅黑" pitchFamily="34" charset="-122"/>
                <a:ea typeface="微软雅黑" pitchFamily="34" charset="-122"/>
              </a:rPr>
              <a:t>U</a:t>
            </a:r>
            <a:r>
              <a:rPr lang="zh-CN" altLang="en-US" b="1" dirty="0">
                <a:solidFill>
                  <a:schemeClr val="bg1">
                    <a:lumMod val="85000"/>
                  </a:schemeClr>
                </a:solidFill>
                <a:latin typeface="微软雅黑" pitchFamily="34" charset="-122"/>
                <a:ea typeface="微软雅黑" pitchFamily="34" charset="-122"/>
              </a:rPr>
              <a:t>盘</a:t>
            </a:r>
            <a:endParaRPr lang="en-US" altLang="zh-CN" b="1" dirty="0">
              <a:solidFill>
                <a:schemeClr val="bg1">
                  <a:lumMod val="85000"/>
                </a:schemeClr>
              </a:solidFill>
              <a:latin typeface="微软雅黑" pitchFamily="34" charset="-122"/>
              <a:ea typeface="微软雅黑" pitchFamily="34" charset="-122"/>
            </a:endParaRPr>
          </a:p>
          <a:p>
            <a:r>
              <a:rPr lang="zh-CN" altLang="en-US" b="1" dirty="0">
                <a:solidFill>
                  <a:schemeClr val="bg1">
                    <a:lumMod val="85000"/>
                  </a:schemeClr>
                </a:solidFill>
                <a:latin typeface="微软雅黑" pitchFamily="34" charset="-122"/>
                <a:ea typeface="微软雅黑" pitchFamily="34" charset="-122"/>
              </a:rPr>
              <a:t>量子网络</a:t>
            </a:r>
          </a:p>
        </p:txBody>
      </p:sp>
      <p:grpSp>
        <p:nvGrpSpPr>
          <p:cNvPr id="60" name="组合 59">
            <a:extLst>
              <a:ext uri="{FF2B5EF4-FFF2-40B4-BE49-F238E27FC236}">
                <a16:creationId xmlns:a16="http://schemas.microsoft.com/office/drawing/2014/main" id="{5193C2C5-43E1-43EE-9FCC-D3BBFD5354DB}"/>
              </a:ext>
            </a:extLst>
          </p:cNvPr>
          <p:cNvGrpSpPr/>
          <p:nvPr/>
        </p:nvGrpSpPr>
        <p:grpSpPr>
          <a:xfrm>
            <a:off x="6156176" y="5180918"/>
            <a:ext cx="2880320" cy="1272417"/>
            <a:chOff x="758708" y="5661248"/>
            <a:chExt cx="2592289" cy="1000744"/>
          </a:xfrm>
        </p:grpSpPr>
        <p:sp>
          <p:nvSpPr>
            <p:cNvPr id="61" name="圆角矩形 39">
              <a:extLst>
                <a:ext uri="{FF2B5EF4-FFF2-40B4-BE49-F238E27FC236}">
                  <a16:creationId xmlns:a16="http://schemas.microsoft.com/office/drawing/2014/main" id="{D82A4AD2-654E-41F7-81CF-69C7C9041259}"/>
                </a:ext>
              </a:extLst>
            </p:cNvPr>
            <p:cNvSpPr/>
            <p:nvPr/>
          </p:nvSpPr>
          <p:spPr>
            <a:xfrm>
              <a:off x="881424" y="5661248"/>
              <a:ext cx="2343120" cy="1000744"/>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62" name="矩形 61">
              <a:extLst>
                <a:ext uri="{FF2B5EF4-FFF2-40B4-BE49-F238E27FC236}">
                  <a16:creationId xmlns:a16="http://schemas.microsoft.com/office/drawing/2014/main" id="{CDDE74A7-3D77-426F-AB2B-BB800354A8A2}"/>
                </a:ext>
              </a:extLst>
            </p:cNvPr>
            <p:cNvSpPr/>
            <p:nvPr/>
          </p:nvSpPr>
          <p:spPr>
            <a:xfrm>
              <a:off x="758708" y="5681126"/>
              <a:ext cx="2592289" cy="944047"/>
            </a:xfrm>
            <a:prstGeom prst="rect">
              <a:avLst/>
            </a:prstGeom>
          </p:spPr>
          <p:txBody>
            <a:bodyPr wrap="square">
              <a:spAutoFit/>
            </a:bodyPr>
            <a:lstStyle/>
            <a:p>
              <a:pPr algn="ctr" eaLnBrk="1" hangingPunct="1"/>
              <a:r>
                <a:rPr lang="en-US" altLang="zh-CN" b="1" dirty="0">
                  <a:solidFill>
                    <a:schemeClr val="bg1">
                      <a:lumMod val="85000"/>
                    </a:schemeClr>
                  </a:solidFill>
                  <a:latin typeface="Times New Roman" pitchFamily="18" charset="0"/>
                  <a:cs typeface="Times New Roman" pitchFamily="18" charset="0"/>
                </a:rPr>
                <a:t>Nature 2021</a:t>
              </a:r>
            </a:p>
            <a:p>
              <a:pPr algn="ctr" eaLnBrk="1" hangingPunct="1"/>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2021(b)</a:t>
              </a:r>
            </a:p>
            <a:p>
              <a:pPr algn="ctr" eaLnBrk="1" hangingPunct="1"/>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2024</a:t>
              </a:r>
            </a:p>
            <a:p>
              <a:pPr algn="ctr" eaLnBrk="1" hangingPunct="1"/>
              <a:r>
                <a:rPr lang="en-US" altLang="zh-CN" b="1" dirty="0">
                  <a:solidFill>
                    <a:schemeClr val="bg1">
                      <a:lumMod val="85000"/>
                    </a:schemeClr>
                  </a:solidFill>
                  <a:latin typeface="Times New Roman" pitchFamily="18" charset="0"/>
                  <a:cs typeface="Times New Roman" pitchFamily="18" charset="0"/>
                </a:rPr>
                <a:t>Nature Photon. 2026(b)</a:t>
              </a:r>
            </a:p>
          </p:txBody>
        </p:sp>
      </p:grpSp>
      <p:cxnSp>
        <p:nvCxnSpPr>
          <p:cNvPr id="3" name="直接箭头连接符 2">
            <a:extLst>
              <a:ext uri="{FF2B5EF4-FFF2-40B4-BE49-F238E27FC236}">
                <a16:creationId xmlns:a16="http://schemas.microsoft.com/office/drawing/2014/main" id="{60C4AA00-0CF7-0800-A1B3-870EF4789780}"/>
              </a:ext>
            </a:extLst>
          </p:cNvPr>
          <p:cNvCxnSpPr>
            <a:cxnSpLocks/>
          </p:cNvCxnSpPr>
          <p:nvPr/>
        </p:nvCxnSpPr>
        <p:spPr>
          <a:xfrm>
            <a:off x="898004" y="4021753"/>
            <a:ext cx="10424" cy="775399"/>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4" name="组合 3">
            <a:extLst>
              <a:ext uri="{FF2B5EF4-FFF2-40B4-BE49-F238E27FC236}">
                <a16:creationId xmlns:a16="http://schemas.microsoft.com/office/drawing/2014/main" id="{13EBFE1A-52BA-9E58-4C1C-70D017E91324}"/>
              </a:ext>
            </a:extLst>
          </p:cNvPr>
          <p:cNvGrpSpPr/>
          <p:nvPr/>
        </p:nvGrpSpPr>
        <p:grpSpPr>
          <a:xfrm>
            <a:off x="296360" y="4814849"/>
            <a:ext cx="1224136" cy="576064"/>
            <a:chOff x="539552" y="5661248"/>
            <a:chExt cx="2664296" cy="576064"/>
          </a:xfrm>
        </p:grpSpPr>
        <p:sp>
          <p:nvSpPr>
            <p:cNvPr id="5" name="圆角矩形 23">
              <a:extLst>
                <a:ext uri="{FF2B5EF4-FFF2-40B4-BE49-F238E27FC236}">
                  <a16:creationId xmlns:a16="http://schemas.microsoft.com/office/drawing/2014/main" id="{424E64B1-34D9-5143-B07F-3837EA10FCE7}"/>
                </a:ext>
              </a:extLst>
            </p:cNvPr>
            <p:cNvSpPr/>
            <p:nvPr/>
          </p:nvSpPr>
          <p:spPr>
            <a:xfrm>
              <a:off x="539552" y="5661248"/>
              <a:ext cx="2664296" cy="576064"/>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chemeClr val="bg1">
                    <a:lumMod val="85000"/>
                  </a:schemeClr>
                </a:solidFill>
              </a:endParaRPr>
            </a:p>
          </p:txBody>
        </p:sp>
        <p:sp>
          <p:nvSpPr>
            <p:cNvPr id="7" name="矩形 6">
              <a:extLst>
                <a:ext uri="{FF2B5EF4-FFF2-40B4-BE49-F238E27FC236}">
                  <a16:creationId xmlns:a16="http://schemas.microsoft.com/office/drawing/2014/main" id="{CE512015-70EB-27B9-FF47-A77F94475B1C}"/>
                </a:ext>
              </a:extLst>
            </p:cNvPr>
            <p:cNvSpPr/>
            <p:nvPr/>
          </p:nvSpPr>
          <p:spPr>
            <a:xfrm>
              <a:off x="585455" y="5758656"/>
              <a:ext cx="2592288" cy="369332"/>
            </a:xfrm>
            <a:prstGeom prst="rect">
              <a:avLst/>
            </a:prstGeom>
          </p:spPr>
          <p:txBody>
            <a:bodyPr wrap="square">
              <a:spAutoFit/>
            </a:bodyPr>
            <a:lstStyle/>
            <a:p>
              <a:pPr eaLnBrk="1" hangingPunct="1"/>
              <a:r>
                <a:rPr lang="en-US" altLang="zh-CN" b="1" dirty="0">
                  <a:solidFill>
                    <a:schemeClr val="bg1">
                      <a:lumMod val="85000"/>
                    </a:schemeClr>
                  </a:solidFill>
                  <a:latin typeface="Times New Roman" pitchFamily="18" charset="0"/>
                  <a:cs typeface="Times New Roman" pitchFamily="18" charset="0"/>
                </a:rPr>
                <a:t>PRL 2012</a:t>
              </a:r>
            </a:p>
          </p:txBody>
        </p:sp>
      </p:grpSp>
      <p:cxnSp>
        <p:nvCxnSpPr>
          <p:cNvPr id="8" name="直接箭头连接符 7">
            <a:extLst>
              <a:ext uri="{FF2B5EF4-FFF2-40B4-BE49-F238E27FC236}">
                <a16:creationId xmlns:a16="http://schemas.microsoft.com/office/drawing/2014/main" id="{F1FDA708-4A6C-B90C-3E1F-4BAEE8DEBC87}"/>
              </a:ext>
            </a:extLst>
          </p:cNvPr>
          <p:cNvCxnSpPr>
            <a:cxnSpLocks/>
          </p:cNvCxnSpPr>
          <p:nvPr/>
        </p:nvCxnSpPr>
        <p:spPr>
          <a:xfrm>
            <a:off x="4078522" y="4036945"/>
            <a:ext cx="0" cy="742510"/>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sp>
        <p:nvSpPr>
          <p:cNvPr id="15" name="圆角矩形 25">
            <a:extLst>
              <a:ext uri="{FF2B5EF4-FFF2-40B4-BE49-F238E27FC236}">
                <a16:creationId xmlns:a16="http://schemas.microsoft.com/office/drawing/2014/main" id="{3BCFC72C-1C7B-94AA-3708-60F7E310B395}"/>
              </a:ext>
            </a:extLst>
          </p:cNvPr>
          <p:cNvSpPr/>
          <p:nvPr/>
        </p:nvSpPr>
        <p:spPr>
          <a:xfrm>
            <a:off x="3227441" y="4779455"/>
            <a:ext cx="2496686" cy="1300612"/>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16" name="矩形 15">
            <a:extLst>
              <a:ext uri="{FF2B5EF4-FFF2-40B4-BE49-F238E27FC236}">
                <a16:creationId xmlns:a16="http://schemas.microsoft.com/office/drawing/2014/main" id="{99479C05-4D2A-FD0E-3D5E-373806A79059}"/>
              </a:ext>
            </a:extLst>
          </p:cNvPr>
          <p:cNvSpPr/>
          <p:nvPr/>
        </p:nvSpPr>
        <p:spPr>
          <a:xfrm>
            <a:off x="3214426" y="4780101"/>
            <a:ext cx="2486262" cy="1297791"/>
          </a:xfrm>
          <a:prstGeom prst="rect">
            <a:avLst/>
          </a:prstGeom>
        </p:spPr>
        <p:txBody>
          <a:bodyPr wrap="square">
            <a:spAutoFit/>
          </a:bodyPr>
          <a:lstStyle/>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2020</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2022(a; b)</a:t>
            </a:r>
          </a:p>
          <a:p>
            <a:pPr eaLnBrk="1" hangingPunct="1">
              <a:lnSpc>
                <a:spcPts val="2400"/>
              </a:lnSpc>
            </a:pPr>
            <a:r>
              <a:rPr lang="en-US" altLang="zh-CN" b="1" dirty="0" err="1">
                <a:solidFill>
                  <a:schemeClr val="bg1">
                    <a:lumMod val="85000"/>
                  </a:schemeClr>
                </a:solidFill>
                <a:latin typeface="Times New Roman" pitchFamily="18" charset="0"/>
                <a:cs typeface="Times New Roman" pitchFamily="18" charset="0"/>
              </a:rPr>
              <a:t>Sci.Adv</a:t>
            </a:r>
            <a:r>
              <a:rPr lang="en-US" altLang="zh-CN" b="1" dirty="0">
                <a:solidFill>
                  <a:schemeClr val="bg1">
                    <a:lumMod val="85000"/>
                  </a:schemeClr>
                </a:solidFill>
                <a:latin typeface="Times New Roman" pitchFamily="18" charset="0"/>
                <a:cs typeface="Times New Roman" pitchFamily="18" charset="0"/>
              </a:rPr>
              <a:t>. 2025</a:t>
            </a:r>
          </a:p>
          <a:p>
            <a:pPr eaLnBrk="1" hangingPunct="1">
              <a:lnSpc>
                <a:spcPts val="2400"/>
              </a:lnSpc>
            </a:pPr>
            <a:r>
              <a:rPr lang="en-US" altLang="zh-CN" b="1" dirty="0">
                <a:solidFill>
                  <a:srgbClr val="0000CC"/>
                </a:solidFill>
                <a:latin typeface="Times New Roman" pitchFamily="18" charset="0"/>
                <a:cs typeface="Times New Roman" pitchFamily="18" charset="0"/>
              </a:rPr>
              <a:t>Nature Photon. 2026(a)</a:t>
            </a:r>
          </a:p>
        </p:txBody>
      </p:sp>
      <p:sp>
        <p:nvSpPr>
          <p:cNvPr id="10" name="圆角矩形 30">
            <a:extLst>
              <a:ext uri="{FF2B5EF4-FFF2-40B4-BE49-F238E27FC236}">
                <a16:creationId xmlns:a16="http://schemas.microsoft.com/office/drawing/2014/main" id="{B6D33E9E-D276-890B-2F3B-D70147EE6957}"/>
              </a:ext>
            </a:extLst>
          </p:cNvPr>
          <p:cNvSpPr/>
          <p:nvPr/>
        </p:nvSpPr>
        <p:spPr>
          <a:xfrm>
            <a:off x="1084931" y="1891144"/>
            <a:ext cx="2449860" cy="1015663"/>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cxnSp>
        <p:nvCxnSpPr>
          <p:cNvPr id="11" name="直接箭头连接符 10">
            <a:extLst>
              <a:ext uri="{FF2B5EF4-FFF2-40B4-BE49-F238E27FC236}">
                <a16:creationId xmlns:a16="http://schemas.microsoft.com/office/drawing/2014/main" id="{094E432E-31AF-1CDF-7294-DBCE9BF1B231}"/>
              </a:ext>
            </a:extLst>
          </p:cNvPr>
          <p:cNvCxnSpPr/>
          <p:nvPr/>
        </p:nvCxnSpPr>
        <p:spPr>
          <a:xfrm flipV="1">
            <a:off x="2300017" y="2926903"/>
            <a:ext cx="0" cy="429269"/>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1DE42D04-FC38-1D4B-4385-55548BF40131}"/>
              </a:ext>
            </a:extLst>
          </p:cNvPr>
          <p:cNvSpPr/>
          <p:nvPr/>
        </p:nvSpPr>
        <p:spPr>
          <a:xfrm>
            <a:off x="1084931" y="1891144"/>
            <a:ext cx="2449860" cy="1015663"/>
          </a:xfrm>
          <a:prstGeom prst="rect">
            <a:avLst/>
          </a:prstGeom>
        </p:spPr>
        <p:txBody>
          <a:bodyPr wrap="square">
            <a:spAutoFit/>
          </a:bodyPr>
          <a:lstStyle/>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a:t>
            </a:r>
            <a:r>
              <a:rPr lang="en-US" altLang="en-US" b="1" dirty="0">
                <a:solidFill>
                  <a:schemeClr val="bg1">
                    <a:lumMod val="85000"/>
                  </a:schemeClr>
                </a:solidFill>
                <a:latin typeface="Times New Roman" pitchFamily="18" charset="0"/>
                <a:cs typeface="Times New Roman" pitchFamily="18" charset="0"/>
              </a:rPr>
              <a:t>2015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2015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anose="02020603050405020304" pitchFamily="18" charset="0"/>
                <a:cs typeface="Times New Roman" panose="02020603050405020304" pitchFamily="18" charset="0"/>
              </a:rPr>
              <a:t>Commun</a:t>
            </a:r>
            <a:r>
              <a:rPr lang="en-US" altLang="zh-CN" b="1" dirty="0">
                <a:solidFill>
                  <a:schemeClr val="bg1">
                    <a:lumMod val="85000"/>
                  </a:schemeClr>
                </a:solidFill>
                <a:latin typeface="Times New Roman" panose="02020603050405020304" pitchFamily="18" charset="0"/>
                <a:cs typeface="Times New Roman" panose="02020603050405020304" pitchFamily="18" charset="0"/>
              </a:rPr>
              <a:t>. 2018</a:t>
            </a:r>
          </a:p>
        </p:txBody>
      </p:sp>
      <p:sp>
        <p:nvSpPr>
          <p:cNvPr id="17" name="圆角矩形 41">
            <a:extLst>
              <a:ext uri="{FF2B5EF4-FFF2-40B4-BE49-F238E27FC236}">
                <a16:creationId xmlns:a16="http://schemas.microsoft.com/office/drawing/2014/main" id="{A54FC0D5-7F14-8277-2469-A63BAD76E529}"/>
              </a:ext>
            </a:extLst>
          </p:cNvPr>
          <p:cNvSpPr/>
          <p:nvPr/>
        </p:nvSpPr>
        <p:spPr>
          <a:xfrm>
            <a:off x="361714" y="3358733"/>
            <a:ext cx="112598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8" name="圆角矩形 15">
            <a:extLst>
              <a:ext uri="{FF2B5EF4-FFF2-40B4-BE49-F238E27FC236}">
                <a16:creationId xmlns:a16="http://schemas.microsoft.com/office/drawing/2014/main" id="{E7F2922A-4AA0-BE8F-B569-E4B638910004}"/>
              </a:ext>
            </a:extLst>
          </p:cNvPr>
          <p:cNvSpPr/>
          <p:nvPr/>
        </p:nvSpPr>
        <p:spPr>
          <a:xfrm>
            <a:off x="1607398" y="3358733"/>
            <a:ext cx="1348920" cy="675106"/>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9" name="TextBox 17">
            <a:extLst>
              <a:ext uri="{FF2B5EF4-FFF2-40B4-BE49-F238E27FC236}">
                <a16:creationId xmlns:a16="http://schemas.microsoft.com/office/drawing/2014/main" id="{94C2C46B-6408-8296-349D-21291BDDA826}"/>
              </a:ext>
            </a:extLst>
          </p:cNvPr>
          <p:cNvSpPr txBox="1"/>
          <p:nvPr/>
        </p:nvSpPr>
        <p:spPr>
          <a:xfrm>
            <a:off x="360350" y="3493477"/>
            <a:ext cx="1137392"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高保真度</a:t>
            </a:r>
          </a:p>
        </p:txBody>
      </p:sp>
      <p:sp>
        <p:nvSpPr>
          <p:cNvPr id="21" name="TextBox 18">
            <a:extLst>
              <a:ext uri="{FF2B5EF4-FFF2-40B4-BE49-F238E27FC236}">
                <a16:creationId xmlns:a16="http://schemas.microsoft.com/office/drawing/2014/main" id="{5E7AC0FA-FE0E-8A9D-6D8B-7BD5768EA33D}"/>
              </a:ext>
            </a:extLst>
          </p:cNvPr>
          <p:cNvSpPr txBox="1"/>
          <p:nvPr/>
        </p:nvSpPr>
        <p:spPr>
          <a:xfrm>
            <a:off x="1619258" y="3502769"/>
            <a:ext cx="1431924"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宽带大容量</a:t>
            </a:r>
          </a:p>
        </p:txBody>
      </p:sp>
      <p:sp>
        <p:nvSpPr>
          <p:cNvPr id="22" name="圆角矩形 16">
            <a:extLst>
              <a:ext uri="{FF2B5EF4-FFF2-40B4-BE49-F238E27FC236}">
                <a16:creationId xmlns:a16="http://schemas.microsoft.com/office/drawing/2014/main" id="{C5E19D87-FDE2-51FC-FDB8-2ED58603D6A2}"/>
              </a:ext>
            </a:extLst>
          </p:cNvPr>
          <p:cNvSpPr/>
          <p:nvPr/>
        </p:nvSpPr>
        <p:spPr>
          <a:xfrm>
            <a:off x="3089752" y="3368999"/>
            <a:ext cx="1698272"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23" name="TextBox 20">
            <a:extLst>
              <a:ext uri="{FF2B5EF4-FFF2-40B4-BE49-F238E27FC236}">
                <a16:creationId xmlns:a16="http://schemas.microsoft.com/office/drawing/2014/main" id="{ACA0BCCA-7788-1D7F-7A27-1F69D14CB7B8}"/>
              </a:ext>
            </a:extLst>
          </p:cNvPr>
          <p:cNvSpPr txBox="1"/>
          <p:nvPr/>
        </p:nvSpPr>
        <p:spPr>
          <a:xfrm>
            <a:off x="3184616" y="3518892"/>
            <a:ext cx="1582142" cy="369332"/>
          </a:xfrm>
          <a:prstGeom prst="rect">
            <a:avLst/>
          </a:prstGeom>
          <a:noFill/>
        </p:spPr>
        <p:txBody>
          <a:bodyPr wrap="square" rtlCol="0">
            <a:spAutoFit/>
          </a:bodyPr>
          <a:lstStyle/>
          <a:p>
            <a:pPr algn="ctr"/>
            <a:r>
              <a:rPr lang="zh-CN" altLang="en-US" b="1" dirty="0">
                <a:latin typeface="微软雅黑" pitchFamily="34" charset="-122"/>
                <a:ea typeface="微软雅黑" pitchFamily="34" charset="-122"/>
              </a:rPr>
              <a:t>可集成高效率</a:t>
            </a:r>
          </a:p>
        </p:txBody>
      </p:sp>
      <p:cxnSp>
        <p:nvCxnSpPr>
          <p:cNvPr id="24" name="直接箭头连接符 23">
            <a:extLst>
              <a:ext uri="{FF2B5EF4-FFF2-40B4-BE49-F238E27FC236}">
                <a16:creationId xmlns:a16="http://schemas.microsoft.com/office/drawing/2014/main" id="{A974536E-09FD-D47D-579C-3F0F1416E6CC}"/>
              </a:ext>
            </a:extLst>
          </p:cNvPr>
          <p:cNvCxnSpPr/>
          <p:nvPr/>
        </p:nvCxnSpPr>
        <p:spPr>
          <a:xfrm flipV="1">
            <a:off x="5851856" y="2620103"/>
            <a:ext cx="0" cy="737802"/>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a16="http://schemas.microsoft.com/office/drawing/2014/main" id="{8FFD990F-D509-DD43-5DA8-BABDE32B585F}"/>
              </a:ext>
            </a:extLst>
          </p:cNvPr>
          <p:cNvGrpSpPr/>
          <p:nvPr/>
        </p:nvGrpSpPr>
        <p:grpSpPr>
          <a:xfrm>
            <a:off x="4427984" y="2161301"/>
            <a:ext cx="2808312" cy="426446"/>
            <a:chOff x="539552" y="5634824"/>
            <a:chExt cx="2664296" cy="602488"/>
          </a:xfrm>
        </p:grpSpPr>
        <p:sp>
          <p:nvSpPr>
            <p:cNvPr id="26" name="圆角矩形 35">
              <a:extLst>
                <a:ext uri="{FF2B5EF4-FFF2-40B4-BE49-F238E27FC236}">
                  <a16:creationId xmlns:a16="http://schemas.microsoft.com/office/drawing/2014/main" id="{AAE5B8D8-7865-5D03-B9C2-258C9CE8B5A9}"/>
                </a:ext>
              </a:extLst>
            </p:cNvPr>
            <p:cNvSpPr/>
            <p:nvPr/>
          </p:nvSpPr>
          <p:spPr>
            <a:xfrm>
              <a:off x="539552" y="5661248"/>
              <a:ext cx="2664296" cy="576064"/>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27" name="矩形 26">
              <a:extLst>
                <a:ext uri="{FF2B5EF4-FFF2-40B4-BE49-F238E27FC236}">
                  <a16:creationId xmlns:a16="http://schemas.microsoft.com/office/drawing/2014/main" id="{7B2C2403-B8D4-BA43-0264-AC7A4E42CF76}"/>
                </a:ext>
              </a:extLst>
            </p:cNvPr>
            <p:cNvSpPr/>
            <p:nvPr/>
          </p:nvSpPr>
          <p:spPr>
            <a:xfrm>
              <a:off x="585454" y="5634824"/>
              <a:ext cx="2592289" cy="521797"/>
            </a:xfrm>
            <a:prstGeom prst="rect">
              <a:avLst/>
            </a:prstGeom>
          </p:spPr>
          <p:txBody>
            <a:bodyPr wrap="square">
              <a:spAutoFit/>
            </a:bodyPr>
            <a:lstStyle/>
            <a:p>
              <a:pPr eaLnBrk="1" hangingPunct="1"/>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2021(a)</a:t>
              </a:r>
            </a:p>
          </p:txBody>
        </p:sp>
      </p:grpSp>
      <p:cxnSp>
        <p:nvCxnSpPr>
          <p:cNvPr id="28" name="直接箭头连接符 27">
            <a:extLst>
              <a:ext uri="{FF2B5EF4-FFF2-40B4-BE49-F238E27FC236}">
                <a16:creationId xmlns:a16="http://schemas.microsoft.com/office/drawing/2014/main" id="{2B111586-9225-575C-22F7-76857FC45881}"/>
              </a:ext>
            </a:extLst>
          </p:cNvPr>
          <p:cNvCxnSpPr>
            <a:cxnSpLocks/>
          </p:cNvCxnSpPr>
          <p:nvPr/>
        </p:nvCxnSpPr>
        <p:spPr>
          <a:xfrm>
            <a:off x="7757400" y="4666208"/>
            <a:ext cx="0" cy="523647"/>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灯片编号占位符 2">
            <a:extLst>
              <a:ext uri="{FF2B5EF4-FFF2-40B4-BE49-F238E27FC236}">
                <a16:creationId xmlns:a16="http://schemas.microsoft.com/office/drawing/2014/main" id="{C1C2DB96-E1F2-41F9-B76F-A578D4D76256}"/>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58</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124042936"/>
      </p:ext>
    </p:extLst>
  </p:cSld>
  <p:clrMapOvr>
    <a:masterClrMapping/>
  </p:clrMapOvr>
  <p:transition spd="slow" advTm="31641"/>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3F655D9B-8F00-ADAE-9B9A-C2753106C612}"/>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Rectangle 6">
            <a:extLst>
              <a:ext uri="{FF2B5EF4-FFF2-40B4-BE49-F238E27FC236}">
                <a16:creationId xmlns:a16="http://schemas.microsoft.com/office/drawing/2014/main" id="{0A590469-2EE2-874C-BC5E-576229DD724B}"/>
              </a:ext>
            </a:extLst>
          </p:cNvPr>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高效率可集成量子存储器</a:t>
            </a:r>
            <a:endParaRPr lang="zh-CN" altLang="en-US" sz="3200" b="1" dirty="0">
              <a:latin typeface="微软雅黑" pitchFamily="34" charset="-122"/>
              <a:ea typeface="微软雅黑" pitchFamily="34" charset="-122"/>
              <a:cs typeface="+mj-cs"/>
            </a:endParaRPr>
          </a:p>
        </p:txBody>
      </p:sp>
      <p:cxnSp>
        <p:nvCxnSpPr>
          <p:cNvPr id="7" name="直接连接符 6">
            <a:extLst>
              <a:ext uri="{FF2B5EF4-FFF2-40B4-BE49-F238E27FC236}">
                <a16:creationId xmlns:a16="http://schemas.microsoft.com/office/drawing/2014/main" id="{2069F587-4A0F-83EE-42EC-4749B42ADB4B}"/>
              </a:ext>
            </a:extLst>
          </p:cNvPr>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7" name="Rectangle 3">
                <a:extLst>
                  <a:ext uri="{FF2B5EF4-FFF2-40B4-BE49-F238E27FC236}">
                    <a16:creationId xmlns:a16="http://schemas.microsoft.com/office/drawing/2014/main" id="{074B160E-B9F6-4DF8-BE2F-5FAA44B2698D}"/>
                  </a:ext>
                </a:extLst>
              </p:cNvPr>
              <p:cNvSpPr txBox="1">
                <a:spLocks noChangeArrowheads="1"/>
              </p:cNvSpPr>
              <p:nvPr/>
            </p:nvSpPr>
            <p:spPr>
              <a:xfrm>
                <a:off x="290279" y="922080"/>
                <a:ext cx="8314169" cy="138142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ct val="150000"/>
                  </a:lnSpc>
                  <a:spcBef>
                    <a:spcPts val="0"/>
                  </a:spcBef>
                  <a:buFont typeface="Wingdings" panose="05000000000000000000" pitchFamily="2" charset="2"/>
                  <a:buChar char="l"/>
                </a:pPr>
                <a14:m>
                  <m:oMath xmlns:m="http://schemas.openxmlformats.org/officeDocument/2006/math">
                    <m:r>
                      <a:rPr lang="zh-CN" altLang="en-US" sz="2400" i="1" dirty="0" smtClean="0">
                        <a:latin typeface="Cambria Math" panose="02040503050406030204" pitchFamily="18" charset="0"/>
                        <a:ea typeface="微软雅黑" pitchFamily="34" charset="-122"/>
                        <a:cs typeface="Times New Roman" panose="02020603050405020304" pitchFamily="18" charset="0"/>
                      </a:rPr>
                      <m:t>阻抗</m:t>
                    </m:r>
                  </m:oMath>
                </a14:m>
                <a:r>
                  <a:rPr lang="zh-CN" altLang="en-US" sz="2400" dirty="0">
                    <a:latin typeface="Times New Roman" panose="02020603050405020304" pitchFamily="18" charset="0"/>
                    <a:ea typeface="微软雅黑" pitchFamily="34" charset="-122"/>
                    <a:cs typeface="Times New Roman" panose="02020603050405020304" pitchFamily="18" charset="0"/>
                  </a:rPr>
                  <a:t>匹配腔增强量子存储</a:t>
                </a:r>
                <a:endParaRPr lang="en-US" altLang="zh-CN" sz="2400" dirty="0">
                  <a:latin typeface="Times New Roman" panose="02020603050405020304" pitchFamily="18" charset="0"/>
                  <a:ea typeface="微软雅黑" pitchFamily="34" charset="-122"/>
                  <a:cs typeface="Times New Roman" panose="02020603050405020304" pitchFamily="18" charset="0"/>
                </a:endParaRPr>
              </a:p>
              <a:p>
                <a:pPr lvl="1" eaLnBrk="1" hangingPunct="1">
                  <a:lnSpc>
                    <a:spcPct val="125000"/>
                  </a:lnSpc>
                  <a:spcBef>
                    <a:spcPts val="600"/>
                  </a:spcBef>
                  <a:buFont typeface="Wingdings" panose="05000000000000000000" pitchFamily="2" charset="2"/>
                  <a:buChar char="ü"/>
                </a:pPr>
                <a:r>
                  <a:rPr lang="zh-CN" altLang="en-US" sz="2000" dirty="0">
                    <a:latin typeface="Times New Roman" panose="02020603050405020304" pitchFamily="18" charset="0"/>
                    <a:ea typeface="微软雅黑" pitchFamily="34" charset="-122"/>
                    <a:cs typeface="Times New Roman" panose="02020603050405020304" pitchFamily="18" charset="0"/>
                  </a:rPr>
                  <a:t>利用光腔干涉效应，可实现</a:t>
                </a:r>
                <a:r>
                  <a:rPr lang="zh-CN" altLang="en-US" sz="2000" dirty="0">
                    <a:solidFill>
                      <a:srgbClr val="0000FF"/>
                    </a:solidFill>
                    <a:latin typeface="Times New Roman" panose="02020603050405020304" pitchFamily="18" charset="0"/>
                    <a:ea typeface="微软雅黑" pitchFamily="34" charset="-122"/>
                    <a:cs typeface="Times New Roman" panose="02020603050405020304" pitchFamily="18" charset="0"/>
                  </a:rPr>
                  <a:t>近完美的光吸收，量子存储效理论上率可达</a:t>
                </a:r>
                <a:r>
                  <a:rPr lang="en-US" altLang="zh-CN" sz="2000" dirty="0">
                    <a:solidFill>
                      <a:srgbClr val="0000FF"/>
                    </a:solidFill>
                    <a:latin typeface="Times New Roman" panose="02020603050405020304" pitchFamily="18" charset="0"/>
                    <a:ea typeface="微软雅黑" pitchFamily="34" charset="-122"/>
                    <a:cs typeface="Times New Roman" panose="02020603050405020304" pitchFamily="18" charset="0"/>
                  </a:rPr>
                  <a:t>100%</a:t>
                </a:r>
              </a:p>
              <a:p>
                <a:pPr lvl="1" eaLnBrk="1" hangingPunct="1">
                  <a:lnSpc>
                    <a:spcPct val="150000"/>
                  </a:lnSpc>
                  <a:spcBef>
                    <a:spcPts val="0"/>
                  </a:spcBef>
                  <a:buFont typeface="Wingdings" panose="05000000000000000000" pitchFamily="2" charset="2"/>
                  <a:buChar char="Ø"/>
                </a:pP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eaLnBrk="1" hangingPunct="1">
                  <a:lnSpc>
                    <a:spcPct val="150000"/>
                  </a:lnSpc>
                  <a:spcBef>
                    <a:spcPts val="0"/>
                  </a:spcBef>
                  <a:buFont typeface="Wingdings" panose="05000000000000000000" pitchFamily="2" charset="2"/>
                  <a:buChar char="l"/>
                </a:pPr>
                <a:endParaRPr lang="en-US" altLang="zh-CN" sz="2400" dirty="0">
                  <a:latin typeface="Times New Roman" panose="02020603050405020304" pitchFamily="18" charset="0"/>
                  <a:ea typeface="微软雅黑" pitchFamily="34" charset="-122"/>
                  <a:cs typeface="Times New Roman" panose="02020603050405020304" pitchFamily="18" charset="0"/>
                </a:endParaRPr>
              </a:p>
            </p:txBody>
          </p:sp>
        </mc:Choice>
        <mc:Fallback>
          <p:sp>
            <p:nvSpPr>
              <p:cNvPr id="17" name="Rectangle 3">
                <a:extLst>
                  <a:ext uri="{FF2B5EF4-FFF2-40B4-BE49-F238E27FC236}">
                    <a16:creationId xmlns:a16="http://schemas.microsoft.com/office/drawing/2014/main" id="{074B160E-B9F6-4DF8-BE2F-5FAA44B2698D}"/>
                  </a:ext>
                </a:extLst>
              </p:cNvPr>
              <p:cNvSpPr txBox="1">
                <a:spLocks noRot="1" noChangeAspect="1" noMove="1" noResize="1" noEditPoints="1" noAdjustHandles="1" noChangeArrowheads="1" noChangeShapeType="1" noTextEdit="1"/>
              </p:cNvSpPr>
              <p:nvPr/>
            </p:nvSpPr>
            <p:spPr>
              <a:xfrm>
                <a:off x="290279" y="922080"/>
                <a:ext cx="8314169" cy="1381420"/>
              </a:xfrm>
              <a:prstGeom prst="rect">
                <a:avLst/>
              </a:prstGeom>
              <a:blipFill>
                <a:blip r:embed="rId3"/>
                <a:stretch>
                  <a:fillRect l="-1027" r="-734" b="-12335"/>
                </a:stretch>
              </a:blipFill>
            </p:spPr>
            <p:txBody>
              <a:bodyPr/>
              <a:lstStyle/>
              <a:p>
                <a:r>
                  <a:rPr lang="zh-CN" altLang="en-US">
                    <a:noFill/>
                  </a:rPr>
                  <a:t> </a:t>
                </a:r>
              </a:p>
            </p:txBody>
          </p:sp>
        </mc:Fallback>
      </mc:AlternateContent>
      <p:grpSp>
        <p:nvGrpSpPr>
          <p:cNvPr id="22" name="组合 21">
            <a:extLst>
              <a:ext uri="{FF2B5EF4-FFF2-40B4-BE49-F238E27FC236}">
                <a16:creationId xmlns:a16="http://schemas.microsoft.com/office/drawing/2014/main" id="{5AA4B24B-2661-4AA2-A127-B92B574C79F7}"/>
              </a:ext>
            </a:extLst>
          </p:cNvPr>
          <p:cNvGrpSpPr/>
          <p:nvPr/>
        </p:nvGrpSpPr>
        <p:grpSpPr>
          <a:xfrm>
            <a:off x="2090079" y="3490405"/>
            <a:ext cx="6617971" cy="3112296"/>
            <a:chOff x="-6286" y="4474"/>
            <a:chExt cx="13896" cy="6535"/>
          </a:xfrm>
        </p:grpSpPr>
        <p:pic>
          <p:nvPicPr>
            <p:cNvPr id="23" name="图片 22">
              <a:extLst>
                <a:ext uri="{FF2B5EF4-FFF2-40B4-BE49-F238E27FC236}">
                  <a16:creationId xmlns:a16="http://schemas.microsoft.com/office/drawing/2014/main" id="{B6A10CC8-199C-4114-8361-6AA1791AD2DF}"/>
                </a:ext>
              </a:extLst>
            </p:cNvPr>
            <p:cNvPicPr>
              <a:picLocks noChangeAspect="1"/>
            </p:cNvPicPr>
            <p:nvPr/>
          </p:nvPicPr>
          <p:blipFill>
            <a:blip r:embed="rId4"/>
            <a:stretch>
              <a:fillRect/>
            </a:stretch>
          </p:blipFill>
          <p:spPr>
            <a:xfrm>
              <a:off x="-4538" y="4474"/>
              <a:ext cx="7390" cy="5550"/>
            </a:xfrm>
            <a:prstGeom prst="rect">
              <a:avLst/>
            </a:prstGeom>
          </p:spPr>
        </p:pic>
        <p:sp>
          <p:nvSpPr>
            <p:cNvPr id="24" name="文本框 23">
              <a:extLst>
                <a:ext uri="{FF2B5EF4-FFF2-40B4-BE49-F238E27FC236}">
                  <a16:creationId xmlns:a16="http://schemas.microsoft.com/office/drawing/2014/main" id="{823F2051-FB89-41BA-9935-46F7042A44D7}"/>
                </a:ext>
              </a:extLst>
            </p:cNvPr>
            <p:cNvSpPr txBox="1"/>
            <p:nvPr/>
          </p:nvSpPr>
          <p:spPr>
            <a:xfrm>
              <a:off x="-6286" y="10234"/>
              <a:ext cx="10886" cy="775"/>
            </a:xfrm>
            <a:prstGeom prst="rect">
              <a:avLst/>
            </a:prstGeom>
            <a:noFill/>
          </p:spPr>
          <p:txBody>
            <a:bodyPr wrap="square">
              <a:spAutoFit/>
            </a:bodyPr>
            <a:lstStyle/>
            <a:p>
              <a:pPr algn="ctr"/>
              <a:r>
                <a:rPr lang="en-US" altLang="zh-CN" b="0" kern="100" dirty="0">
                  <a:solidFill>
                    <a:srgbClr val="008000"/>
                  </a:solidFill>
                  <a:latin typeface="Times New Roman" panose="02020603050405020304" pitchFamily="18" charset="0"/>
                  <a:ea typeface="微软雅黑" panose="020B0503020204020204" pitchFamily="34" charset="-122"/>
                  <a:cs typeface="Times New Roman" panose="02020603050405020304" pitchFamily="18" charset="0"/>
                </a:rPr>
                <a:t>M. Afzelius and C. Simon</a:t>
              </a:r>
              <a:r>
                <a:rPr lang="en-US" altLang="zh-CN" b="0" dirty="0">
                  <a:solidFill>
                    <a:srgbClr val="008000"/>
                  </a:solidFill>
                  <a:latin typeface="Times New Roman" panose="02020603050405020304" pitchFamily="18" charset="0"/>
                  <a:cs typeface="Times New Roman" panose="02020603050405020304" pitchFamily="18" charset="0"/>
                </a:rPr>
                <a:t>, PRA 82, 022310 (2010)</a:t>
              </a:r>
            </a:p>
          </p:txBody>
        </p:sp>
        <p:sp>
          <p:nvSpPr>
            <p:cNvPr id="25" name="文本框 24">
              <a:extLst>
                <a:ext uri="{FF2B5EF4-FFF2-40B4-BE49-F238E27FC236}">
                  <a16:creationId xmlns:a16="http://schemas.microsoft.com/office/drawing/2014/main" id="{82F40194-09BB-4C66-BDC8-0E8A00C8639A}"/>
                </a:ext>
              </a:extLst>
            </p:cNvPr>
            <p:cNvSpPr txBox="1"/>
            <p:nvPr/>
          </p:nvSpPr>
          <p:spPr>
            <a:xfrm>
              <a:off x="2573" y="5935"/>
              <a:ext cx="5037" cy="2237"/>
            </a:xfrm>
            <a:prstGeom prst="roundRect">
              <a:avLst/>
            </a:prstGeom>
            <a:solidFill>
              <a:schemeClr val="accent2">
                <a:lumMod val="20000"/>
                <a:lumOff val="80000"/>
              </a:schemeClr>
            </a:solidFill>
            <a:ln>
              <a:noFill/>
            </a:ln>
          </p:spPr>
          <p:txBody>
            <a:bodyPr wrap="square">
              <a:noAutofit/>
            </a:bodyPr>
            <a:lstStyle/>
            <a:p>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rPr>
                <a:t>阻抗匹配点：</a:t>
              </a:r>
              <a:endParaRPr lang="en-US" altLang="zh-CN" sz="1400" b="1"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腔镜透射</a:t>
              </a:r>
              <a:r>
                <a:rPr lang="en-US" altLang="zh-CN" sz="14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rPr>
                <a:t>样品吸收</a:t>
              </a:r>
              <a:endParaRPr lang="en-US" altLang="zh-CN" sz="14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b="1" dirty="0">
                  <a:latin typeface="Times New Roman" panose="02020603050405020304" pitchFamily="18" charset="0"/>
                  <a:ea typeface="微软雅黑" panose="020B0503020204020204" pitchFamily="34" charset="-122"/>
                  <a:cs typeface="Times New Roman" panose="02020603050405020304" pitchFamily="18" charset="0"/>
                  <a:sym typeface="+mn-ea"/>
                </a:rPr>
                <a:t>腔</a:t>
              </a:r>
              <a:r>
                <a:rPr lang="en-US" altLang="zh-CN" sz="1400" b="1" dirty="0">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en-US" sz="1400" b="1" dirty="0">
                  <a:latin typeface="Times New Roman" panose="02020603050405020304" pitchFamily="18" charset="0"/>
                  <a:ea typeface="微软雅黑" panose="020B0503020204020204" pitchFamily="34" charset="-122"/>
                  <a:cs typeface="Times New Roman" panose="02020603050405020304" pitchFamily="18" charset="0"/>
                  <a:sym typeface="+mn-ea"/>
                </a:rPr>
                <a:t>原子耦合体系反射消失</a:t>
              </a:r>
              <a:endParaRPr lang="en-US" altLang="zh-CN" sz="1400" b="1" dirty="0">
                <a:latin typeface="Times New Roman" panose="02020603050405020304" pitchFamily="18" charset="0"/>
                <a:ea typeface="微软雅黑" panose="020B0503020204020204" pitchFamily="34" charset="-122"/>
                <a:cs typeface="Times New Roman" panose="02020603050405020304" pitchFamily="18" charset="0"/>
              </a:endParaRPr>
            </a:p>
            <a:p>
              <a:r>
                <a:rPr lang="zh-CN" altLang="en-US" sz="1400" b="1" dirty="0">
                  <a:latin typeface="Times New Roman" panose="02020603050405020304" pitchFamily="18" charset="0"/>
                  <a:ea typeface="微软雅黑" panose="020B0503020204020204" pitchFamily="34" charset="-122"/>
                  <a:cs typeface="Times New Roman" panose="02020603050405020304" pitchFamily="18" charset="0"/>
                  <a:sym typeface="+mn-ea"/>
                </a:rPr>
                <a:t>实现完美光吸收</a:t>
              </a:r>
            </a:p>
          </p:txBody>
        </p:sp>
        <p:cxnSp>
          <p:nvCxnSpPr>
            <p:cNvPr id="26" name="直接箭头连接符 25">
              <a:extLst>
                <a:ext uri="{FF2B5EF4-FFF2-40B4-BE49-F238E27FC236}">
                  <a16:creationId xmlns:a16="http://schemas.microsoft.com/office/drawing/2014/main" id="{2D603A29-07E7-417C-A4E7-A05BC635FE05}"/>
                </a:ext>
              </a:extLst>
            </p:cNvPr>
            <p:cNvCxnSpPr>
              <a:cxnSpLocks/>
            </p:cNvCxnSpPr>
            <p:nvPr/>
          </p:nvCxnSpPr>
          <p:spPr>
            <a:xfrm flipH="1">
              <a:off x="1531" y="7893"/>
              <a:ext cx="1248" cy="1158"/>
            </a:xfrm>
            <a:prstGeom prst="straightConnector1">
              <a:avLst/>
            </a:prstGeom>
            <a:ln w="12700">
              <a:solidFill>
                <a:srgbClr val="FF0000"/>
              </a:solidFill>
              <a:tailEnd type="triangle"/>
            </a:ln>
          </p:spPr>
          <p:style>
            <a:lnRef idx="1">
              <a:schemeClr val="dk1"/>
            </a:lnRef>
            <a:fillRef idx="0">
              <a:schemeClr val="dk1"/>
            </a:fillRef>
            <a:effectRef idx="0">
              <a:schemeClr val="dk1"/>
            </a:effectRef>
            <a:fontRef idx="minor">
              <a:schemeClr val="tx1"/>
            </a:fontRef>
          </p:style>
        </p:cxnSp>
      </p:grpSp>
      <p:sp>
        <p:nvSpPr>
          <p:cNvPr id="29" name="对角圆角矩形 7">
            <a:extLst>
              <a:ext uri="{FF2B5EF4-FFF2-40B4-BE49-F238E27FC236}">
                <a16:creationId xmlns:a16="http://schemas.microsoft.com/office/drawing/2014/main" id="{F1C3B787-5350-444A-A398-8543B956EBE4}"/>
              </a:ext>
            </a:extLst>
          </p:cNvPr>
          <p:cNvSpPr/>
          <p:nvPr/>
        </p:nvSpPr>
        <p:spPr>
          <a:xfrm>
            <a:off x="780930" y="2598896"/>
            <a:ext cx="7344816" cy="575945"/>
          </a:xfrm>
          <a:prstGeom prst="round2DiagRect">
            <a:avLst/>
          </a:prstGeom>
          <a:gradFill>
            <a:gsLst>
              <a:gs pos="0">
                <a:schemeClr val="accent2">
                  <a:lumMod val="110000"/>
                  <a:satMod val="105000"/>
                  <a:tint val="67000"/>
                  <a:alpha val="50000"/>
                </a:schemeClr>
              </a:gs>
              <a:gs pos="50000">
                <a:schemeClr val="accent2">
                  <a:lumMod val="105000"/>
                  <a:satMod val="103000"/>
                  <a:tint val="73000"/>
                  <a:alpha val="55000"/>
                </a:schemeClr>
              </a:gs>
              <a:gs pos="100000">
                <a:schemeClr val="accent2">
                  <a:lumMod val="105000"/>
                  <a:satMod val="109000"/>
                  <a:tint val="81000"/>
                  <a:alpha val="21000"/>
                </a:schemeClr>
              </a:gs>
            </a:gsLst>
          </a:gradFill>
        </p:spPr>
        <p:style>
          <a:lnRef idx="0">
            <a:srgbClr val="FFFFFF"/>
          </a:lnRef>
          <a:fillRef idx="2">
            <a:schemeClr val="accent2"/>
          </a:fillRef>
          <a:effectRef idx="0">
            <a:srgbClr val="FFFFFF"/>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A6B1E846-EA3C-472A-9D61-1F04AD71C482}"/>
                  </a:ext>
                </a:extLst>
              </p:cNvPr>
              <p:cNvSpPr txBox="1"/>
              <p:nvPr/>
            </p:nvSpPr>
            <p:spPr>
              <a:xfrm>
                <a:off x="636914" y="2564904"/>
                <a:ext cx="6912768" cy="618353"/>
              </a:xfrm>
              <a:prstGeom prst="rect">
                <a:avLst/>
              </a:prstGeom>
              <a:noFill/>
              <a:ln>
                <a:noFill/>
              </a:ln>
            </p:spPr>
            <p:txBody>
              <a:bodyPr wrap="square" rtlCol="0" anchor="t">
                <a:noAutofit/>
              </a:bodyPr>
              <a:lstStyle/>
              <a:p>
                <a:pPr algn="ctr"/>
                <a:r>
                  <a:rPr lang="en-US" altLang="zh-CN" sz="1900" b="1" i="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d</a:t>
                </a:r>
                <a14:m>
                  <m:oMath xmlns:m="http://schemas.openxmlformats.org/officeDocument/2006/math">
                    <m:r>
                      <a:rPr lang="zh-CN" altLang="en-US" sz="1900" b="1" i="1" dirty="0">
                        <a:solidFill>
                          <a:schemeClr val="tx1"/>
                        </a:solidFill>
                        <a:latin typeface="Cambria Math" panose="02040503050406030204" pitchFamily="18" charset="0"/>
                        <a:ea typeface="微软雅黑" panose="020B0503020204020204" pitchFamily="34" charset="-122"/>
                        <a:cs typeface="Times New Roman" panose="02020603050405020304" pitchFamily="18" charset="0"/>
                      </a:rPr>
                      <m:t>≪</m:t>
                    </m:r>
                    <m:r>
                      <a:rPr lang="en-US" altLang="zh-CN" sz="1900" b="1" i="1" dirty="0">
                        <a:solidFill>
                          <a:schemeClr val="tx1"/>
                        </a:solidFill>
                        <a:latin typeface="Cambria Math" panose="02040503050406030204" pitchFamily="18" charset="0"/>
                        <a:ea typeface="微软雅黑" panose="020B0503020204020204" pitchFamily="34" charset="-122"/>
                        <a:cs typeface="Times New Roman" panose="02020603050405020304" pitchFamily="18" charset="0"/>
                      </a:rPr>
                      <m:t>1</m:t>
                    </m:r>
                  </m:oMath>
                </a14:m>
                <a:r>
                  <a:rPr lang="en-US" altLang="zh-CN" sz="1900" b="1" i="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900" b="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存储效率</a:t>
                </a:r>
                <a14:m>
                  <m:oMath xmlns:m="http://schemas.openxmlformats.org/officeDocument/2006/math">
                    <m:r>
                      <a:rPr lang="zh-CN" altLang="en-US" sz="1900" b="1" i="1" ker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𝜼</m:t>
                    </m:r>
                    <m:r>
                      <a:rPr lang="en-US" altLang="zh-CN" sz="1900" b="1" i="1" kern="0" baseline="-2500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𝒐𝒑𝒕</m:t>
                    </m:r>
                    <m:r>
                      <a:rPr lang="en-US" altLang="zh-CN" sz="1900" b="1" i="1" kern="0" baseline="-2500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zh-CN" altLang="en-US" sz="1900" b="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en-US" altLang="zh-CN" sz="1900" b="1" i="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d</a:t>
                </a:r>
                <a:r>
                  <a:rPr lang="en-US" altLang="zh-CN" sz="1900" b="1" i="1" baseline="30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2</a:t>
                </a:r>
                <a:r>
                  <a:rPr lang="en-US" altLang="zh-CN" sz="1900" b="1" i="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en-US" altLang="zh-CN" sz="1900" b="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en-US" sz="1900" b="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无腔</a:t>
                </a:r>
                <a:r>
                  <a:rPr lang="en-US" altLang="zh-CN" sz="1900" b="1"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en-US" altLang="zh-CN" sz="1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en-US" altLang="zh-CN" sz="1900" b="1" i="1" dirty="0">
                    <a:latin typeface="Times New Roman" panose="02020603050405020304" pitchFamily="18" charset="0"/>
                    <a:ea typeface="微软雅黑" panose="020B0503020204020204" pitchFamily="34" charset="-122"/>
                    <a:cs typeface="Times New Roman" panose="02020603050405020304" pitchFamily="18" charset="0"/>
                    <a:sym typeface="+mn-ea"/>
                  </a:rPr>
                  <a:t>→</a:t>
                </a:r>
                <a14:m>
                  <m:oMath xmlns:m="http://schemas.openxmlformats.org/officeDocument/2006/math">
                    <m:r>
                      <a:rPr lang="zh-CN" altLang="en-US" sz="1900" b="1" i="1" ker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𝜼</m:t>
                    </m:r>
                    <m:r>
                      <a:rPr lang="en-US" altLang="zh-CN" sz="1900" b="1" i="1" kern="0" baseline="-2500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𝒐𝒑𝒕</m:t>
                    </m:r>
                    <m:r>
                      <a:rPr lang="zh-CN" altLang="en-US" sz="1900" b="1">
                        <a:solidFill>
                          <a:srgbClr val="0000FF"/>
                        </a:solidFill>
                        <a:latin typeface="Cambria Math" panose="02040503050406030204" pitchFamily="18" charset="0"/>
                        <a:ea typeface="MS Mincho" charset="0"/>
                        <a:cs typeface="Cambria Math" panose="02040503050406030204" pitchFamily="18" charset="0"/>
                      </a:rPr>
                      <m:t>=</m:t>
                    </m:r>
                    <m:sSup>
                      <m:sSupPr>
                        <m:ctrlPr>
                          <a:rPr lang="zh-CN" altLang="en-US" sz="1900" b="1" i="1">
                            <a:solidFill>
                              <a:srgbClr val="0000FF"/>
                            </a:solidFill>
                            <a:latin typeface="Cambria Math" panose="02040503050406030204" pitchFamily="18" charset="0"/>
                            <a:ea typeface="微软雅黑" panose="020B0503020204020204" pitchFamily="34" charset="-122"/>
                            <a:cs typeface="Cambria Math" panose="02040503050406030204" pitchFamily="18" charset="0"/>
                          </a:rPr>
                        </m:ctrlPr>
                      </m:sSupPr>
                      <m:e>
                        <m:d>
                          <m:dPr>
                            <m:ctrlPr>
                              <a:rPr lang="zh-CN" altLang="en-US" sz="1900" b="1" i="1">
                                <a:solidFill>
                                  <a:srgbClr val="0000FF"/>
                                </a:solidFill>
                                <a:latin typeface="Cambria Math" panose="02040503050406030204" pitchFamily="18" charset="0"/>
                                <a:ea typeface="微软雅黑" panose="020B0503020204020204" pitchFamily="34" charset="-122"/>
                                <a:cs typeface="Cambria Math" panose="02040503050406030204" pitchFamily="18" charset="0"/>
                              </a:rPr>
                            </m:ctrlPr>
                          </m:dPr>
                          <m:e>
                            <m:r>
                              <a:rPr lang="zh-CN" altLang="en-US" sz="1900" b="1">
                                <a:solidFill>
                                  <a:srgbClr val="0000FF"/>
                                </a:solidFill>
                                <a:latin typeface="Cambria Math" panose="02040503050406030204" pitchFamily="18" charset="0"/>
                                <a:ea typeface="微软雅黑" panose="020B0503020204020204" pitchFamily="34" charset="-122"/>
                                <a:cs typeface="Cambria Math" panose="02040503050406030204" pitchFamily="18" charset="0"/>
                              </a:rPr>
                              <m:t>𝟏</m:t>
                            </m:r>
                            <m:r>
                              <a:rPr lang="zh-CN" altLang="en-US" sz="1900" b="1">
                                <a:solidFill>
                                  <a:srgbClr val="0000FF"/>
                                </a:solidFill>
                                <a:latin typeface="Cambria Math" panose="02040503050406030204" pitchFamily="18" charset="0"/>
                                <a:ea typeface="MS Mincho" charset="0"/>
                                <a:cs typeface="Cambria Math" panose="02040503050406030204" pitchFamily="18" charset="0"/>
                              </a:rPr>
                              <m:t>+</m:t>
                            </m:r>
                            <m:f>
                              <m:fPr>
                                <m:ctrlPr>
                                  <a:rPr lang="zh-CN" altLang="en-US" sz="1900" b="1" i="1">
                                    <a:solidFill>
                                      <a:srgbClr val="0000FF"/>
                                    </a:solidFill>
                                    <a:latin typeface="Cambria Math" panose="02040503050406030204" pitchFamily="18" charset="0"/>
                                    <a:ea typeface="微软雅黑" panose="020B0503020204020204" pitchFamily="34" charset="-122"/>
                                    <a:cs typeface="Cambria Math" panose="02040503050406030204" pitchFamily="18" charset="0"/>
                                  </a:rPr>
                                </m:ctrlPr>
                              </m:fPr>
                              <m:num>
                                <m:r>
                                  <a:rPr lang="zh-CN" altLang="en-US" sz="1900" b="1" i="1">
                                    <a:solidFill>
                                      <a:srgbClr val="0000FF"/>
                                    </a:solidFill>
                                    <a:latin typeface="Cambria Math" panose="02040503050406030204" pitchFamily="18" charset="0"/>
                                    <a:ea typeface="MS Mincho" charset="0"/>
                                    <a:cs typeface="Cambria Math" panose="02040503050406030204" pitchFamily="18" charset="0"/>
                                  </a:rPr>
                                  <m:t>𝜺</m:t>
                                </m:r>
                              </m:num>
                              <m:den>
                                <m:r>
                                  <a:rPr lang="zh-CN" altLang="en-US" sz="1900" b="1">
                                    <a:solidFill>
                                      <a:srgbClr val="0000FF"/>
                                    </a:solidFill>
                                    <a:latin typeface="Cambria Math" panose="02040503050406030204" pitchFamily="18" charset="0"/>
                                    <a:ea typeface="微软雅黑" panose="020B0503020204020204" pitchFamily="34" charset="-122"/>
                                    <a:cs typeface="Cambria Math" panose="02040503050406030204" pitchFamily="18" charset="0"/>
                                  </a:rPr>
                                  <m:t>𝟒</m:t>
                                </m:r>
                                <m:r>
                                  <a:rPr lang="zh-CN" altLang="en-US" sz="1900" b="1" i="1">
                                    <a:solidFill>
                                      <a:srgbClr val="0000FF"/>
                                    </a:solidFill>
                                    <a:latin typeface="Cambria Math" panose="02040503050406030204" pitchFamily="18" charset="0"/>
                                    <a:ea typeface="微软雅黑" panose="020B0503020204020204" pitchFamily="34" charset="-122"/>
                                    <a:cs typeface="Cambria Math" panose="02040503050406030204" pitchFamily="18" charset="0"/>
                                  </a:rPr>
                                  <m:t>𝒅</m:t>
                                </m:r>
                              </m:den>
                            </m:f>
                          </m:e>
                        </m:d>
                      </m:e>
                      <m:sup>
                        <m:r>
                          <a:rPr lang="en-US" altLang="zh-CN" sz="1900" b="1">
                            <a:solidFill>
                              <a:srgbClr val="0000FF"/>
                            </a:solidFill>
                            <a:latin typeface="Cambria Math" panose="02040503050406030204" pitchFamily="18" charset="0"/>
                            <a:ea typeface="MS Mincho" charset="0"/>
                            <a:cs typeface="Cambria Math" panose="02040503050406030204" pitchFamily="18" charset="0"/>
                          </a:rPr>
                          <m:t>−</m:t>
                        </m:r>
                        <m:r>
                          <a:rPr lang="zh-CN" altLang="en-US" sz="1900" b="1">
                            <a:solidFill>
                              <a:srgbClr val="0000FF"/>
                            </a:solidFill>
                            <a:latin typeface="Cambria Math" panose="02040503050406030204" pitchFamily="18" charset="0"/>
                            <a:ea typeface="微软雅黑" panose="020B0503020204020204" pitchFamily="34" charset="-122"/>
                            <a:cs typeface="Cambria Math" panose="02040503050406030204" pitchFamily="18" charset="0"/>
                          </a:rPr>
                          <m:t>𝟒</m:t>
                        </m:r>
                      </m:sup>
                    </m:sSup>
                  </m:oMath>
                </a14:m>
                <a:r>
                  <a:rPr lang="zh-CN" altLang="en-US" sz="1900" b="1" dirty="0">
                    <a:solidFill>
                      <a:srgbClr val="0000FF"/>
                    </a:solidFill>
                    <a:latin typeface="微软雅黑" panose="020B0503020204020204" pitchFamily="34" charset="-122"/>
                    <a:ea typeface="微软雅黑" panose="020B0503020204020204" pitchFamily="34" charset="-122"/>
                    <a:cs typeface="微软雅黑" panose="020B0503020204020204" pitchFamily="34" charset="-122"/>
                    <a:sym typeface="+mn-ea"/>
                  </a:rPr>
                  <a:t>（有腔）</a:t>
                </a:r>
                <a:endParaRPr lang="zh-CN" altLang="en-US" sz="19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mc:Choice>
        <mc:Fallback xmlns="">
          <p:sp>
            <p:nvSpPr>
              <p:cNvPr id="30" name="文本框 29">
                <a:extLst>
                  <a:ext uri="{FF2B5EF4-FFF2-40B4-BE49-F238E27FC236}">
                    <a16:creationId xmlns:a16="http://schemas.microsoft.com/office/drawing/2014/main" id="{A6B1E846-EA3C-472A-9D61-1F04AD71C482}"/>
                  </a:ext>
                </a:extLst>
              </p:cNvPr>
              <p:cNvSpPr txBox="1">
                <a:spLocks noRot="1" noChangeAspect="1" noMove="1" noResize="1" noEditPoints="1" noAdjustHandles="1" noChangeArrowheads="1" noChangeShapeType="1" noTextEdit="1"/>
              </p:cNvSpPr>
              <p:nvPr/>
            </p:nvSpPr>
            <p:spPr>
              <a:xfrm>
                <a:off x="636914" y="2564904"/>
                <a:ext cx="6912768" cy="618353"/>
              </a:xfrm>
              <a:prstGeom prst="rect">
                <a:avLst/>
              </a:prstGeom>
              <a:blipFill>
                <a:blip r:embed="rId5"/>
                <a:stretch>
                  <a:fillRect b="-990"/>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DEEBFCA2-F87E-4C10-AE70-FC140E8005E4}"/>
                  </a:ext>
                </a:extLst>
              </p:cNvPr>
              <p:cNvSpPr txBox="1"/>
              <p:nvPr/>
            </p:nvSpPr>
            <p:spPr>
              <a:xfrm>
                <a:off x="7193955" y="2686813"/>
                <a:ext cx="1296144" cy="400110"/>
              </a:xfrm>
              <a:prstGeom prst="rect">
                <a:avLst/>
              </a:prstGeom>
              <a:noFill/>
            </p:spPr>
            <p:txBody>
              <a:bodyPr wrap="square">
                <a:spAutoFit/>
              </a:bodyPr>
              <a:lstStyle/>
              <a:p>
                <a:r>
                  <a:rPr lang="zh-CN" altLang="en-US" sz="20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en-US" altLang="zh-CN" sz="2000" b="1" i="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sym typeface="+mn-ea"/>
                  </a:rPr>
                  <a:t>d/</a:t>
                </a:r>
                <a14:m>
                  <m:oMath xmlns:m="http://schemas.openxmlformats.org/officeDocument/2006/math">
                    <m:r>
                      <a:rPr lang="zh-CN" altLang="en-US" sz="2000" b="1" i="1" smtClean="0">
                        <a:solidFill>
                          <a:srgbClr val="0000FF"/>
                        </a:solidFill>
                        <a:latin typeface="Cambria Math" panose="02040503050406030204" pitchFamily="18" charset="0"/>
                        <a:ea typeface="MS Mincho" charset="0"/>
                        <a:cs typeface="Cambria Math" panose="02040503050406030204" pitchFamily="18" charset="0"/>
                      </a:rPr>
                      <m:t>𝜺</m:t>
                    </m:r>
                  </m:oMath>
                </a14:m>
                <a:endParaRPr lang="zh-CN" altLang="en-US" sz="2000" dirty="0">
                  <a:solidFill>
                    <a:srgbClr val="0000FF"/>
                  </a:solidFill>
                </a:endParaRPr>
              </a:p>
            </p:txBody>
          </p:sp>
        </mc:Choice>
        <mc:Fallback xmlns="">
          <p:sp>
            <p:nvSpPr>
              <p:cNvPr id="31" name="文本框 30">
                <a:extLst>
                  <a:ext uri="{FF2B5EF4-FFF2-40B4-BE49-F238E27FC236}">
                    <a16:creationId xmlns:a16="http://schemas.microsoft.com/office/drawing/2014/main" id="{DEEBFCA2-F87E-4C10-AE70-FC140E8005E4}"/>
                  </a:ext>
                </a:extLst>
              </p:cNvPr>
              <p:cNvSpPr txBox="1">
                <a:spLocks noRot="1" noChangeAspect="1" noMove="1" noResize="1" noEditPoints="1" noAdjustHandles="1" noChangeArrowheads="1" noChangeShapeType="1" noTextEdit="1"/>
              </p:cNvSpPr>
              <p:nvPr/>
            </p:nvSpPr>
            <p:spPr>
              <a:xfrm>
                <a:off x="7193955" y="2686813"/>
                <a:ext cx="1296144" cy="400110"/>
              </a:xfrm>
              <a:prstGeom prst="rect">
                <a:avLst/>
              </a:prstGeom>
              <a:blipFill>
                <a:blip r:embed="rId6"/>
                <a:stretch>
                  <a:fillRect l="-4695" t="-12308" b="-2923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AE6C4896-66FE-4D5A-83DA-F160EC6E1472}"/>
                  </a:ext>
                </a:extLst>
              </p:cNvPr>
              <p:cNvSpPr txBox="1"/>
              <p:nvPr/>
            </p:nvSpPr>
            <p:spPr>
              <a:xfrm>
                <a:off x="611560" y="3645416"/>
                <a:ext cx="2062878" cy="903132"/>
              </a:xfrm>
              <a:prstGeom prst="rect">
                <a:avLst/>
              </a:prstGeom>
              <a:noFill/>
            </p:spPr>
            <p:txBody>
              <a:bodyPr wrap="square" rtlCol="0">
                <a:spAutoFit/>
              </a:bodyPr>
              <a:lstStyle/>
              <a:p>
                <a:pPr>
                  <a:lnSpc>
                    <a:spcPct val="150000"/>
                  </a:lnSpc>
                </a:pPr>
                <a:r>
                  <a:rPr lang="en-US" altLang="zh-CN" b="1" i="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sym typeface="+mn-ea"/>
                  </a:rPr>
                  <a:t>d</a:t>
                </a:r>
                <a:r>
                  <a:rPr lang="zh-CN" altLang="en-US" dirty="0">
                    <a:solidFill>
                      <a:schemeClr val="tx1"/>
                    </a:solidFill>
                    <a:latin typeface="微软雅黑" panose="020B0503020204020204" pitchFamily="34" charset="-122"/>
                    <a:ea typeface="微软雅黑" panose="020B0503020204020204" pitchFamily="34" charset="-122"/>
                  </a:rPr>
                  <a:t>：样品吸收深度</a:t>
                </a:r>
                <a:endParaRPr lang="en-US" altLang="zh-CN" dirty="0">
                  <a:solidFill>
                    <a:schemeClr val="tx1"/>
                  </a:solidFill>
                  <a:latin typeface="微软雅黑" panose="020B0503020204020204" pitchFamily="34" charset="-122"/>
                  <a:ea typeface="微软雅黑" panose="020B0503020204020204" pitchFamily="34" charset="-122"/>
                </a:endParaRPr>
              </a:p>
              <a:p>
                <a:pPr>
                  <a:lnSpc>
                    <a:spcPct val="150000"/>
                  </a:lnSpc>
                </a:pPr>
                <a14:m>
                  <m:oMath xmlns:m="http://schemas.openxmlformats.org/officeDocument/2006/math">
                    <m:r>
                      <a:rPr lang="zh-CN" altLang="en-US" b="1" i="1">
                        <a:solidFill>
                          <a:srgbClr val="0000FF"/>
                        </a:solidFill>
                        <a:latin typeface="Cambria Math" panose="02040503050406030204" pitchFamily="18" charset="0"/>
                        <a:ea typeface="MS Mincho" charset="0"/>
                        <a:cs typeface="Cambria Math" panose="02040503050406030204" pitchFamily="18" charset="0"/>
                      </a:rPr>
                      <m:t>𝜺</m:t>
                    </m:r>
                  </m:oMath>
                </a14:m>
                <a:r>
                  <a:rPr lang="zh-CN" altLang="en-US" dirty="0">
                    <a:solidFill>
                      <a:schemeClr val="tx1"/>
                    </a:solidFill>
                    <a:latin typeface="微软雅黑" panose="020B0503020204020204" pitchFamily="34" charset="-122"/>
                    <a:ea typeface="微软雅黑" panose="020B0503020204020204" pitchFamily="34" charset="-122"/>
                  </a:rPr>
                  <a:t>：腔镜的透过率</a:t>
                </a:r>
              </a:p>
            </p:txBody>
          </p:sp>
        </mc:Choice>
        <mc:Fallback xmlns="">
          <p:sp>
            <p:nvSpPr>
              <p:cNvPr id="8" name="文本框 7">
                <a:extLst>
                  <a:ext uri="{FF2B5EF4-FFF2-40B4-BE49-F238E27FC236}">
                    <a16:creationId xmlns:a16="http://schemas.microsoft.com/office/drawing/2014/main" id="{AE6C4896-66FE-4D5A-83DA-F160EC6E1472}"/>
                  </a:ext>
                </a:extLst>
              </p:cNvPr>
              <p:cNvSpPr txBox="1">
                <a:spLocks noRot="1" noChangeAspect="1" noMove="1" noResize="1" noEditPoints="1" noAdjustHandles="1" noChangeArrowheads="1" noChangeShapeType="1" noTextEdit="1"/>
              </p:cNvSpPr>
              <p:nvPr/>
            </p:nvSpPr>
            <p:spPr>
              <a:xfrm>
                <a:off x="611560" y="3645416"/>
                <a:ext cx="2062878" cy="903132"/>
              </a:xfrm>
              <a:prstGeom prst="rect">
                <a:avLst/>
              </a:prstGeom>
              <a:blipFill>
                <a:blip r:embed="rId7"/>
                <a:stretch>
                  <a:fillRect l="-2360" b="-6757"/>
                </a:stretch>
              </a:blipFill>
            </p:spPr>
            <p:txBody>
              <a:bodyPr/>
              <a:lstStyle/>
              <a:p>
                <a:r>
                  <a:rPr lang="zh-CN" altLang="en-US">
                    <a:noFill/>
                  </a:rPr>
                  <a:t> </a:t>
                </a:r>
              </a:p>
            </p:txBody>
          </p:sp>
        </mc:Fallback>
      </mc:AlternateContent>
      <p:sp>
        <p:nvSpPr>
          <p:cNvPr id="16" name="灯片编号占位符 2">
            <a:extLst>
              <a:ext uri="{FF2B5EF4-FFF2-40B4-BE49-F238E27FC236}">
                <a16:creationId xmlns:a16="http://schemas.microsoft.com/office/drawing/2014/main" id="{BBFE382B-BE02-459D-B6DB-2BDEE4BB43DA}"/>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59</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537466428"/>
      </p:ext>
    </p:extLst>
  </p:cSld>
  <p:clrMapOvr>
    <a:masterClrMapping/>
  </p:clrMapOvr>
  <p:transition spd="slow" advTm="8682"/>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
            <a:extLst>
              <a:ext uri="{FF2B5EF4-FFF2-40B4-BE49-F238E27FC236}">
                <a16:creationId xmlns:a16="http://schemas.microsoft.com/office/drawing/2014/main" id="{1B54F8DE-362F-4D70-B684-2053C073271E}"/>
              </a:ext>
            </a:extLst>
          </p:cNvPr>
          <p:cNvSpPr txBox="1">
            <a:spLocks noChangeArrowheads="1"/>
          </p:cNvSpPr>
          <p:nvPr/>
        </p:nvSpPr>
        <p:spPr>
          <a:xfrm>
            <a:off x="413538" y="926935"/>
            <a:ext cx="8532948" cy="2458469"/>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eaLnBrk="1" hangingPunct="1">
              <a:lnSpc>
                <a:spcPct val="150000"/>
              </a:lnSpc>
              <a:spcBef>
                <a:spcPts val="0"/>
              </a:spcBef>
              <a:buNone/>
            </a:pPr>
            <a:r>
              <a:rPr lang="zh-CN" altLang="en-US" sz="2000" dirty="0">
                <a:latin typeface="微软雅黑" panose="020B0503020204020204" pitchFamily="34" charset="-122"/>
                <a:ea typeface="微软雅黑" panose="020B0503020204020204" pitchFamily="34" charset="-122"/>
                <a:cs typeface="Times" panose="02020603050405020304" pitchFamily="18" charset="0"/>
              </a:rPr>
              <a:t>实现阻抗匹配腔增强的量子存储 </a:t>
            </a:r>
            <a:r>
              <a:rPr lang="zh-CN" altLang="en-US" sz="2000"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rPr>
              <a:t>→ 突破稀土离子存储效率根本限制</a:t>
            </a:r>
            <a:endParaRPr lang="en-US" altLang="zh-CN" sz="2000" dirty="0">
              <a:latin typeface="微软雅黑" panose="020B0503020204020204" pitchFamily="34" charset="-122"/>
              <a:ea typeface="微软雅黑" panose="020B0503020204020204" pitchFamily="34" charset="-122"/>
              <a:cs typeface="Times" panose="02020603050405020304" pitchFamily="18" charset="0"/>
            </a:endParaRPr>
          </a:p>
          <a:p>
            <a:pPr marL="269875" lvl="1" indent="-269875" eaLnBrk="1" hangingPunct="1">
              <a:lnSpc>
                <a:spcPct val="150000"/>
              </a:lnSpc>
              <a:spcBef>
                <a:spcPts val="600"/>
              </a:spcBef>
              <a:buFont typeface="Wingdings" panose="05000000000000000000" pitchFamily="2" charset="2"/>
              <a:buChar char="Ø"/>
            </a:pPr>
            <a:r>
              <a:rPr lang="en-US" altLang="zh-CN" sz="18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WGC</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：激光直写</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YSO</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波导，两端镀膜成腔；</a:t>
            </a:r>
            <a:r>
              <a:rPr lang="en-US" altLang="zh-CN" sz="18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FBC</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：光纤</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F-P</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微腔，结合</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YSO</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薄膜</a:t>
            </a:r>
            <a:endParaRPr lang="en-US" altLang="zh-CN" sz="1800" dirty="0">
              <a:latin typeface="Times New Roman" panose="02020603050405020304" pitchFamily="18" charset="0"/>
              <a:ea typeface="微软雅黑" panose="020B0503020204020204" pitchFamily="34" charset="-122"/>
              <a:cs typeface="Times New Roman" panose="02020603050405020304" pitchFamily="18" charset="0"/>
            </a:endParaRPr>
          </a:p>
          <a:p>
            <a:pPr marL="269875" lvl="1" indent="-269875" eaLnBrk="1" hangingPunct="1">
              <a:lnSpc>
                <a:spcPct val="150000"/>
              </a:lnSpc>
              <a:spcBef>
                <a:spcPts val="600"/>
              </a:spcBef>
              <a:buFont typeface="Wingdings" panose="05000000000000000000" pitchFamily="2" charset="2"/>
              <a:buChar char="ü"/>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微腔内无其他任何元件，最简结构，最低损耗。</a:t>
            </a:r>
          </a:p>
          <a:p>
            <a:pPr marL="269875" lvl="1" indent="-269875" eaLnBrk="1" hangingPunct="1">
              <a:lnSpc>
                <a:spcPct val="150000"/>
              </a:lnSpc>
              <a:spcBef>
                <a:spcPts val="600"/>
              </a:spcBef>
              <a:buFont typeface="Wingdings" panose="05000000000000000000" pitchFamily="2" charset="2"/>
              <a:buChar char="ü"/>
            </a:pP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核心材料自主可控：自主生长的高品质</a:t>
            </a:r>
            <a:r>
              <a:rPr lang="en-US" altLang="zh-CN" sz="1800" baseline="30000" dirty="0">
                <a:latin typeface="Times New Roman" panose="02020603050405020304" pitchFamily="18" charset="0"/>
                <a:ea typeface="微软雅黑" panose="020B0503020204020204" pitchFamily="34" charset="-122"/>
                <a:cs typeface="Times New Roman" panose="02020603050405020304" pitchFamily="18" charset="0"/>
              </a:rPr>
              <a:t>151</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Eu:YSO</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单晶，打破美国禁运限制</a:t>
            </a:r>
          </a:p>
          <a:p>
            <a:pPr lvl="1" eaLnBrk="1" hangingPunct="1">
              <a:lnSpc>
                <a:spcPct val="150000"/>
              </a:lnSpc>
              <a:spcBef>
                <a:spcPts val="0"/>
              </a:spcBef>
              <a:buFont typeface="Wingdings" panose="05000000000000000000" pitchFamily="2" charset="2"/>
              <a:buChar char="Ø"/>
            </a:pPr>
            <a:endParaRPr lang="en-US" altLang="zh-CN" sz="1800" b="1" dirty="0">
              <a:solidFill>
                <a:srgbClr val="0000FF"/>
              </a:solidFill>
              <a:latin typeface="Times New Roman" panose="02020603050405020304" pitchFamily="18" charset="0"/>
              <a:ea typeface="微软雅黑" pitchFamily="34" charset="-122"/>
              <a:cs typeface="Times New Roman" panose="02020603050405020304" pitchFamily="18" charset="0"/>
            </a:endParaRPr>
          </a:p>
        </p:txBody>
      </p:sp>
      <p:sp>
        <p:nvSpPr>
          <p:cNvPr id="15" name="文本框 14">
            <a:extLst>
              <a:ext uri="{FF2B5EF4-FFF2-40B4-BE49-F238E27FC236}">
                <a16:creationId xmlns:a16="http://schemas.microsoft.com/office/drawing/2014/main" id="{DE68C09E-5ACD-40EC-8587-F639674BABB3}"/>
              </a:ext>
            </a:extLst>
          </p:cNvPr>
          <p:cNvSpPr txBox="1"/>
          <p:nvPr/>
        </p:nvSpPr>
        <p:spPr>
          <a:xfrm>
            <a:off x="5508104" y="5654066"/>
            <a:ext cx="2952056" cy="276999"/>
          </a:xfrm>
          <a:prstGeom prst="rect">
            <a:avLst/>
          </a:prstGeom>
          <a:noFill/>
        </p:spPr>
        <p:txBody>
          <a:bodyPr wrap="square">
            <a:spAutoFit/>
          </a:bodyPr>
          <a:lstStyle/>
          <a:p>
            <a:pPr algn="ctr"/>
            <a:r>
              <a:rPr lang="en-US" altLang="zh-CN" sz="1200" dirty="0">
                <a:latin typeface="Times New Roman" panose="02020603050405020304" pitchFamily="18" charset="0"/>
                <a:ea typeface="微软雅黑" pitchFamily="34" charset="-122"/>
                <a:cs typeface="Times New Roman" panose="02020603050405020304" pitchFamily="18" charset="0"/>
              </a:rPr>
              <a:t>FBC, </a:t>
            </a:r>
            <a:r>
              <a:rPr lang="en-US" altLang="zh-CN" sz="1200" dirty="0">
                <a:latin typeface="Times New Roman" panose="02020603050405020304" pitchFamily="18" charset="0"/>
                <a:cs typeface="Times New Roman" panose="02020603050405020304" pitchFamily="18" charset="0"/>
              </a:rPr>
              <a:t>200 </a:t>
            </a:r>
            <a:r>
              <a:rPr lang="el-GR" altLang="zh-CN" sz="1200" kern="0" dirty="0">
                <a:latin typeface="Times New Roman" panose="02020603050405020304" pitchFamily="18" charset="0"/>
                <a:ea typeface="微软雅黑" pitchFamily="34" charset="-122"/>
                <a:cs typeface="Times New Roman" panose="02020603050405020304" pitchFamily="18" charset="0"/>
              </a:rPr>
              <a:t>μ</a:t>
            </a:r>
            <a:r>
              <a:rPr lang="en-US" altLang="zh-CN" sz="1200" dirty="0">
                <a:latin typeface="Times New Roman" panose="02020603050405020304" pitchFamily="18" charset="0"/>
                <a:cs typeface="Times New Roman" panose="02020603050405020304" pitchFamily="18" charset="0"/>
              </a:rPr>
              <a:t>m</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薄膜</a:t>
            </a:r>
            <a:r>
              <a:rPr lang="en-US" altLang="zh-CN" sz="12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50 pm</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级低温锁定</a:t>
            </a: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B7D4495C-34F0-4CFB-9839-EBE85828FF75}"/>
                  </a:ext>
                </a:extLst>
              </p:cNvPr>
              <p:cNvSpPr txBox="1"/>
              <p:nvPr/>
            </p:nvSpPr>
            <p:spPr>
              <a:xfrm>
                <a:off x="629781" y="5671860"/>
                <a:ext cx="3210687" cy="276999"/>
              </a:xfrm>
              <a:prstGeom prst="rect">
                <a:avLst/>
              </a:prstGeom>
              <a:noFill/>
            </p:spPr>
            <p:txBody>
              <a:bodyPr wrap="square">
                <a:spAutoFit/>
              </a:bodyPr>
              <a:lstStyle/>
              <a:p>
                <a:pPr algn="ctr"/>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WGC, 4.9 mm</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波导</a:t>
                </a:r>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rPr>
                  <a:t>损耗</a:t>
                </a:r>
                <a14:m>
                  <m:oMath xmlns:m="http://schemas.openxmlformats.org/officeDocument/2006/math">
                    <m:r>
                      <a:rPr lang="zh-CN" altLang="en-US" sz="1200" b="1" i="1">
                        <a:solidFill>
                          <a:srgbClr val="0000FF"/>
                        </a:solidFill>
                        <a:latin typeface="Cambria Math" panose="02040503050406030204" pitchFamily="18" charset="0"/>
                        <a:ea typeface="MS Mincho" charset="0"/>
                        <a:cs typeface="Cambria Math" panose="02040503050406030204" pitchFamily="18" charset="0"/>
                      </a:rPr>
                      <m:t>𝜺</m:t>
                    </m:r>
                  </m:oMath>
                </a14:m>
                <a:r>
                  <a:rPr lang="en-US" altLang="zh-CN" sz="1200" dirty="0">
                    <a:latin typeface="Times New Roman" panose="02020603050405020304" pitchFamily="18" charset="0"/>
                    <a:ea typeface="微软雅黑" panose="020B0503020204020204" pitchFamily="34" charset="-122"/>
                    <a:cs typeface="Times New Roman" panose="02020603050405020304" pitchFamily="18" charset="0"/>
                  </a:rPr>
                  <a:t>~0.05dB</a:t>
                </a:r>
              </a:p>
            </p:txBody>
          </p:sp>
        </mc:Choice>
        <mc:Fallback xmlns="">
          <p:sp>
            <p:nvSpPr>
              <p:cNvPr id="16" name="文本框 15">
                <a:extLst>
                  <a:ext uri="{FF2B5EF4-FFF2-40B4-BE49-F238E27FC236}">
                    <a16:creationId xmlns:a16="http://schemas.microsoft.com/office/drawing/2014/main" id="{B7D4495C-34F0-4CFB-9839-EBE85828FF75}"/>
                  </a:ext>
                </a:extLst>
              </p:cNvPr>
              <p:cNvSpPr txBox="1">
                <a:spLocks noRot="1" noChangeAspect="1" noMove="1" noResize="1" noEditPoints="1" noAdjustHandles="1" noChangeArrowheads="1" noChangeShapeType="1" noTextEdit="1"/>
              </p:cNvSpPr>
              <p:nvPr/>
            </p:nvSpPr>
            <p:spPr>
              <a:xfrm>
                <a:off x="629781" y="5671860"/>
                <a:ext cx="3210687" cy="276999"/>
              </a:xfrm>
              <a:prstGeom prst="rect">
                <a:avLst/>
              </a:prstGeom>
              <a:blipFill>
                <a:blip r:embed="rId3"/>
                <a:stretch>
                  <a:fillRect b="-15217"/>
                </a:stretch>
              </a:blipFill>
            </p:spPr>
            <p:txBody>
              <a:bodyPr/>
              <a:lstStyle/>
              <a:p>
                <a:r>
                  <a:rPr lang="zh-CN" altLang="en-US">
                    <a:noFill/>
                  </a:rPr>
                  <a:t> </a:t>
                </a:r>
              </a:p>
            </p:txBody>
          </p:sp>
        </mc:Fallback>
      </mc:AlternateContent>
      <p:sp>
        <p:nvSpPr>
          <p:cNvPr id="13" name="矩形 12">
            <a:extLst>
              <a:ext uri="{FF2B5EF4-FFF2-40B4-BE49-F238E27FC236}">
                <a16:creationId xmlns:a16="http://schemas.microsoft.com/office/drawing/2014/main" id="{02FE82D6-D3CC-4AF1-A24A-10918291906D}"/>
              </a:ext>
            </a:extLst>
          </p:cNvPr>
          <p:cNvSpPr/>
          <p:nvPr/>
        </p:nvSpPr>
        <p:spPr>
          <a:xfrm>
            <a:off x="569652" y="6180056"/>
            <a:ext cx="7530740" cy="502702"/>
          </a:xfrm>
          <a:prstGeom prst="rect">
            <a:avLst/>
          </a:prstGeom>
        </p:spPr>
        <p:txBody>
          <a:bodyPr wrap="square">
            <a:spAutoFit/>
          </a:bodyPr>
          <a:lstStyle/>
          <a:p>
            <a:pPr marL="0" lvl="1">
              <a:lnSpc>
                <a:spcPts val="1575"/>
              </a:lnSpc>
              <a:spcBef>
                <a:spcPts val="675"/>
              </a:spcBef>
            </a:pPr>
            <a:r>
              <a:rPr lang="en-US" altLang="zh-CN" sz="1600" b="0" dirty="0">
                <a:solidFill>
                  <a:srgbClr val="009900"/>
                </a:solidFill>
                <a:latin typeface="Times New Roman" panose="02020603050405020304" pitchFamily="18" charset="0"/>
                <a:ea typeface="+mj-ea"/>
                <a:cs typeface="Times New Roman" panose="02020603050405020304" pitchFamily="18" charset="0"/>
              </a:rPr>
              <a:t>R.-R. Meng, P.-X. Liu, X. Liu, T.-X. Zhu, P.-J. Liang, C. Zhang, Z.-Y. Tang, H.-Z. Zhang, J.-M. Cui, M. Jin, Z.-Q. Zhou, C.-F. Li, G.-C. Guo.</a:t>
            </a:r>
            <a:r>
              <a:rPr lang="en-US" altLang="zh-CN" sz="1600" dirty="0">
                <a:solidFill>
                  <a:srgbClr val="009900"/>
                </a:solidFill>
                <a:latin typeface="Times New Roman" panose="02020603050405020304" pitchFamily="18" charset="0"/>
                <a:ea typeface="微软雅黑" pitchFamily="34" charset="-122"/>
                <a:cs typeface="Times New Roman" panose="02020603050405020304" pitchFamily="18" charset="0"/>
              </a:rPr>
              <a:t>,</a:t>
            </a:r>
            <a:r>
              <a:rPr lang="zh-CN" altLang="en-US" sz="1600" dirty="0">
                <a:solidFill>
                  <a:srgbClr val="009900"/>
                </a:solidFill>
                <a:latin typeface="Times New Roman" panose="02020603050405020304" pitchFamily="18" charset="0"/>
                <a:ea typeface="微软雅黑" pitchFamily="34" charset="-122"/>
                <a:cs typeface="Times New Roman" panose="02020603050405020304" pitchFamily="18" charset="0"/>
              </a:rPr>
              <a:t> </a:t>
            </a:r>
            <a:r>
              <a:rPr lang="fr-FR" altLang="zh-CN" sz="1600" b="0" dirty="0">
                <a:solidFill>
                  <a:srgbClr val="009900"/>
                </a:solidFill>
                <a:latin typeface="Times New Roman" panose="02020603050405020304" pitchFamily="18" charset="0"/>
                <a:ea typeface="微软雅黑" pitchFamily="34" charset="-122"/>
                <a:cs typeface="Times New Roman" panose="02020603050405020304" pitchFamily="18" charset="0"/>
              </a:rPr>
              <a:t>Nature Photonics 20, 437-443 (2026)</a:t>
            </a:r>
            <a:endParaRPr lang="en-US" altLang="zh-CN" sz="1600" b="0" dirty="0">
              <a:solidFill>
                <a:srgbClr val="009900"/>
              </a:solidFill>
              <a:latin typeface="Times New Roman" panose="02020603050405020304" pitchFamily="18" charset="0"/>
              <a:ea typeface="微软雅黑" pitchFamily="34" charset="-122"/>
              <a:cs typeface="Times New Roman" panose="02020603050405020304" pitchFamily="18" charset="0"/>
            </a:endParaRPr>
          </a:p>
        </p:txBody>
      </p:sp>
      <p:pic>
        <p:nvPicPr>
          <p:cNvPr id="6" name="图片 5">
            <a:extLst>
              <a:ext uri="{FF2B5EF4-FFF2-40B4-BE49-F238E27FC236}">
                <a16:creationId xmlns:a16="http://schemas.microsoft.com/office/drawing/2014/main" id="{13AEF89A-0B56-4F26-8418-0D88FAA2339D}"/>
              </a:ext>
            </a:extLst>
          </p:cNvPr>
          <p:cNvPicPr>
            <a:picLocks noChangeAspect="1"/>
          </p:cNvPicPr>
          <p:nvPr/>
        </p:nvPicPr>
        <p:blipFill>
          <a:blip r:embed="rId4"/>
          <a:stretch>
            <a:fillRect/>
          </a:stretch>
        </p:blipFill>
        <p:spPr>
          <a:xfrm>
            <a:off x="539551" y="2996960"/>
            <a:ext cx="8103991" cy="2565878"/>
          </a:xfrm>
          <a:prstGeom prst="rect">
            <a:avLst/>
          </a:prstGeom>
        </p:spPr>
      </p:pic>
      <p:cxnSp>
        <p:nvCxnSpPr>
          <p:cNvPr id="3" name="直接连接符 2">
            <a:extLst>
              <a:ext uri="{FF2B5EF4-FFF2-40B4-BE49-F238E27FC236}">
                <a16:creationId xmlns:a16="http://schemas.microsoft.com/office/drawing/2014/main" id="{3F655D9B-8F00-ADAE-9B9A-C2753106C612}"/>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Rectangle 6">
            <a:extLst>
              <a:ext uri="{FF2B5EF4-FFF2-40B4-BE49-F238E27FC236}">
                <a16:creationId xmlns:a16="http://schemas.microsoft.com/office/drawing/2014/main" id="{0A590469-2EE2-874C-BC5E-576229DD724B}"/>
              </a:ext>
            </a:extLst>
          </p:cNvPr>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高效率可集成量子存储器</a:t>
            </a:r>
            <a:endParaRPr lang="zh-CN" altLang="en-US" sz="3200" b="1" dirty="0">
              <a:latin typeface="微软雅黑" pitchFamily="34" charset="-122"/>
              <a:ea typeface="微软雅黑" pitchFamily="34" charset="-122"/>
              <a:cs typeface="+mj-cs"/>
            </a:endParaRPr>
          </a:p>
        </p:txBody>
      </p:sp>
      <p:cxnSp>
        <p:nvCxnSpPr>
          <p:cNvPr id="7" name="直接连接符 6">
            <a:extLst>
              <a:ext uri="{FF2B5EF4-FFF2-40B4-BE49-F238E27FC236}">
                <a16:creationId xmlns:a16="http://schemas.microsoft.com/office/drawing/2014/main" id="{2069F587-4A0F-83EE-42EC-4749B42ADB4B}"/>
              </a:ext>
            </a:extLst>
          </p:cNvPr>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灯片编号占位符 2">
            <a:extLst>
              <a:ext uri="{FF2B5EF4-FFF2-40B4-BE49-F238E27FC236}">
                <a16:creationId xmlns:a16="http://schemas.microsoft.com/office/drawing/2014/main" id="{F409D685-F0B6-4D37-B05E-61C309E06153}"/>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60</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490563044"/>
      </p:ext>
    </p:extLst>
  </p:cSld>
  <p:clrMapOvr>
    <a:masterClrMapping/>
  </p:clrMapOvr>
  <p:transition spd="slow" advTm="8682"/>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10">
            <a:extLst>
              <a:ext uri="{FF2B5EF4-FFF2-40B4-BE49-F238E27FC236}">
                <a16:creationId xmlns:a16="http://schemas.microsoft.com/office/drawing/2014/main" id="{1CB3C516-E541-4587-AED4-53D83085E6E9}"/>
              </a:ext>
            </a:extLst>
          </p:cNvPr>
          <p:cNvSpPr txBox="1"/>
          <p:nvPr/>
        </p:nvSpPr>
        <p:spPr>
          <a:xfrm>
            <a:off x="3607743" y="5211171"/>
            <a:ext cx="2820813" cy="276999"/>
          </a:xfrm>
          <a:prstGeom prst="rect">
            <a:avLst/>
          </a:prstGeom>
          <a:noFill/>
        </p:spPr>
        <p:txBody>
          <a:bodyPr wrap="square">
            <a:spAutoFit/>
          </a:bodyPr>
          <a:lstStyle/>
          <a:p>
            <a:pPr algn="ctr"/>
            <a:r>
              <a:rPr lang="zh-CN" altLang="en-US" sz="1200" dirty="0">
                <a:latin typeface="Times New Roman" panose="02020603050405020304" pitchFamily="18" charset="0"/>
                <a:ea typeface="微软雅黑" panose="020B0503020204020204" pitchFamily="34" charset="-122"/>
                <a:cs typeface="Times New Roman" panose="02020603050405020304" pitchFamily="18" charset="0"/>
                <a:sym typeface="+mn-ea"/>
              </a:rPr>
              <a:t>量子存储效率、装置体积及模式数对比</a:t>
            </a:r>
            <a:endParaRPr lang="zh-CN" altLang="en-US" dirty="0"/>
          </a:p>
        </p:txBody>
      </p:sp>
      <p:pic>
        <p:nvPicPr>
          <p:cNvPr id="9" name="图片 8">
            <a:extLst>
              <a:ext uri="{FF2B5EF4-FFF2-40B4-BE49-F238E27FC236}">
                <a16:creationId xmlns:a16="http://schemas.microsoft.com/office/drawing/2014/main" id="{E330F917-34B7-4DCD-AF38-9383F20A2B40}"/>
              </a:ext>
            </a:extLst>
          </p:cNvPr>
          <p:cNvPicPr>
            <a:picLocks noChangeAspect="1"/>
          </p:cNvPicPr>
          <p:nvPr/>
        </p:nvPicPr>
        <p:blipFill>
          <a:blip r:embed="rId4"/>
          <a:stretch>
            <a:fillRect/>
          </a:stretch>
        </p:blipFill>
        <p:spPr>
          <a:xfrm>
            <a:off x="563852" y="3506041"/>
            <a:ext cx="2659376" cy="2016920"/>
          </a:xfrm>
          <a:prstGeom prst="rect">
            <a:avLst/>
          </a:prstGeom>
        </p:spPr>
      </p:pic>
      <p:sp>
        <p:nvSpPr>
          <p:cNvPr id="18" name="文本框 17">
            <a:extLst>
              <a:ext uri="{FF2B5EF4-FFF2-40B4-BE49-F238E27FC236}">
                <a16:creationId xmlns:a16="http://schemas.microsoft.com/office/drawing/2014/main" id="{81DCD0B0-11FB-4EFA-AA68-77C30A53A157}"/>
              </a:ext>
            </a:extLst>
          </p:cNvPr>
          <p:cNvSpPr txBox="1"/>
          <p:nvPr/>
        </p:nvSpPr>
        <p:spPr>
          <a:xfrm>
            <a:off x="2130026" y="4189386"/>
            <a:ext cx="1026114" cy="461665"/>
          </a:xfrm>
          <a:prstGeom prst="rect">
            <a:avLst/>
          </a:prstGeom>
          <a:noFill/>
        </p:spPr>
        <p:txBody>
          <a:bodyPr wrap="square">
            <a:spAutoFit/>
          </a:bodyPr>
          <a:lstStyle/>
          <a:p>
            <a:r>
              <a:rPr lang="zh-CN" altLang="en-US" sz="1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sym typeface="+mn-ea"/>
              </a:rPr>
              <a:t>效率达</a:t>
            </a:r>
            <a:r>
              <a:rPr lang="en-US" altLang="zh-CN" sz="1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sym typeface="+mn-ea"/>
              </a:rPr>
              <a:t>80.3%</a:t>
            </a:r>
            <a:endParaRPr lang="zh-CN" altLang="en-US" sz="1200" dirty="0"/>
          </a:p>
        </p:txBody>
      </p:sp>
      <p:pic>
        <p:nvPicPr>
          <p:cNvPr id="26" name="图片 25">
            <a:extLst>
              <a:ext uri="{FF2B5EF4-FFF2-40B4-BE49-F238E27FC236}">
                <a16:creationId xmlns:a16="http://schemas.microsoft.com/office/drawing/2014/main" id="{A4EA7416-CA91-42B8-A279-91A59969232B}"/>
              </a:ext>
            </a:extLst>
          </p:cNvPr>
          <p:cNvPicPr>
            <a:picLocks noChangeAspect="1"/>
          </p:cNvPicPr>
          <p:nvPr/>
        </p:nvPicPr>
        <p:blipFill>
          <a:blip r:embed="rId5"/>
          <a:stretch>
            <a:fillRect/>
          </a:stretch>
        </p:blipFill>
        <p:spPr>
          <a:xfrm>
            <a:off x="3419872" y="3429000"/>
            <a:ext cx="2979896" cy="1785879"/>
          </a:xfrm>
          <a:prstGeom prst="rect">
            <a:avLst/>
          </a:prstGeom>
        </p:spPr>
      </p:pic>
      <p:sp>
        <p:nvSpPr>
          <p:cNvPr id="27" name="矩形: 圆角 26">
            <a:extLst>
              <a:ext uri="{FF2B5EF4-FFF2-40B4-BE49-F238E27FC236}">
                <a16:creationId xmlns:a16="http://schemas.microsoft.com/office/drawing/2014/main" id="{95BF515E-B65D-4238-B252-ACBA2852F2E8}"/>
              </a:ext>
            </a:extLst>
          </p:cNvPr>
          <p:cNvSpPr/>
          <p:nvPr/>
        </p:nvSpPr>
        <p:spPr>
          <a:xfrm>
            <a:off x="4700364" y="3429000"/>
            <a:ext cx="1026114" cy="900342"/>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a:extLst>
              <a:ext uri="{FF2B5EF4-FFF2-40B4-BE49-F238E27FC236}">
                <a16:creationId xmlns:a16="http://schemas.microsoft.com/office/drawing/2014/main" id="{A829262B-7A56-372C-79A0-8F91A246F184}"/>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6">
            <a:extLst>
              <a:ext uri="{FF2B5EF4-FFF2-40B4-BE49-F238E27FC236}">
                <a16:creationId xmlns:a16="http://schemas.microsoft.com/office/drawing/2014/main" id="{4F240486-340C-2D08-8091-F0F46840DBF0}"/>
              </a:ext>
            </a:extLst>
          </p:cNvPr>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高效率可集成量子存储器</a:t>
            </a:r>
            <a:endParaRPr lang="zh-CN" altLang="en-US" sz="3200" b="1" dirty="0">
              <a:latin typeface="微软雅黑" pitchFamily="34" charset="-122"/>
              <a:ea typeface="微软雅黑" pitchFamily="34" charset="-122"/>
              <a:cs typeface="+mj-cs"/>
            </a:endParaRPr>
          </a:p>
        </p:txBody>
      </p:sp>
      <mc:AlternateContent xmlns:mc="http://schemas.openxmlformats.org/markup-compatibility/2006" xmlns:a14="http://schemas.microsoft.com/office/drawing/2010/main">
        <mc:Choice Requires="a14">
          <p:sp>
            <p:nvSpPr>
              <p:cNvPr id="6" name="Rectangle 3">
                <a:extLst>
                  <a:ext uri="{FF2B5EF4-FFF2-40B4-BE49-F238E27FC236}">
                    <a16:creationId xmlns:a16="http://schemas.microsoft.com/office/drawing/2014/main" id="{1D7D913D-F99D-2C78-34BB-64F955BF7C67}"/>
                  </a:ext>
                </a:extLst>
              </p:cNvPr>
              <p:cNvSpPr txBox="1">
                <a:spLocks noChangeArrowheads="1"/>
              </p:cNvSpPr>
              <p:nvPr/>
            </p:nvSpPr>
            <p:spPr>
              <a:xfrm>
                <a:off x="413538" y="926935"/>
                <a:ext cx="8532948" cy="2390541"/>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eaLnBrk="1" hangingPunct="1">
                  <a:lnSpc>
                    <a:spcPct val="150000"/>
                  </a:lnSpc>
                  <a:spcBef>
                    <a:spcPts val="0"/>
                  </a:spcBef>
                  <a:buNone/>
                </a:pPr>
                <a:r>
                  <a:rPr lang="zh-CN" altLang="en-US" sz="2000" dirty="0">
                    <a:latin typeface="微软雅黑" panose="020B0503020204020204" pitchFamily="34" charset="-122"/>
                    <a:ea typeface="微软雅黑" panose="020B0503020204020204" pitchFamily="34" charset="-122"/>
                    <a:cs typeface="Times" panose="02020603050405020304" pitchFamily="18" charset="0"/>
                  </a:rPr>
                  <a:t>实现阻抗匹配腔增强的量子存储 </a:t>
                </a:r>
                <a:r>
                  <a:rPr lang="zh-CN" altLang="en-US" sz="2000"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rPr>
                  <a:t>→ 突破稀土离子存储效率根本限制</a:t>
                </a:r>
                <a:endParaRPr lang="en-US" altLang="zh-CN" sz="2000" dirty="0">
                  <a:latin typeface="微软雅黑" panose="020B0503020204020204" pitchFamily="34" charset="-122"/>
                  <a:ea typeface="微软雅黑" panose="020B0503020204020204" pitchFamily="34" charset="-122"/>
                  <a:cs typeface="Times" panose="02020603050405020304" pitchFamily="18" charset="0"/>
                </a:endParaRPr>
              </a:p>
              <a:p>
                <a:pPr marL="355600" lvl="1" indent="-355600" eaLnBrk="1" hangingPunct="1">
                  <a:lnSpc>
                    <a:spcPct val="150000"/>
                  </a:lnSpc>
                  <a:spcBef>
                    <a:spcPts val="600"/>
                  </a:spcBef>
                  <a:buFont typeface="Wingdings" panose="05000000000000000000" pitchFamily="2" charset="2"/>
                  <a:buChar char="Ø"/>
                </a:pPr>
                <a14:m>
                  <m:oMath xmlns:m="http://schemas.openxmlformats.org/officeDocument/2006/math">
                    <m:r>
                      <a:rPr lang="zh-CN" altLang="en-US" sz="1800" b="1" i="1" kern="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𝜼</m:t>
                    </m:r>
                    <m:r>
                      <a:rPr lang="en-US" altLang="zh-CN" sz="1800" b="1" i="1" kern="0" baseline="-2500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𝑴</m:t>
                    </m:r>
                  </m:oMath>
                </a14:m>
                <a:r>
                  <a:rPr lang="en-US" altLang="zh-CN" sz="1800" b="1" dirty="0">
                    <a:solidFill>
                      <a:srgbClr val="FF0000"/>
                    </a:solidFill>
                    <a:latin typeface="Times New Roman" panose="02020603050405020304" pitchFamily="18" charset="0"/>
                    <a:ea typeface="微软雅黑" pitchFamily="34" charset="-122"/>
                    <a:cs typeface="Times New Roman" panose="02020603050405020304" pitchFamily="18" charset="0"/>
                  </a:rPr>
                  <a:t>=80.3(7)%</a:t>
                </a:r>
                <a:r>
                  <a:rPr lang="zh-CN" altLang="en-US" sz="1800" dirty="0">
                    <a:latin typeface="Times New Roman" panose="02020603050405020304" pitchFamily="18" charset="0"/>
                    <a:ea typeface="微软雅黑" pitchFamily="34" charset="-122"/>
                    <a:cs typeface="Times New Roman" panose="02020603050405020304" pitchFamily="18" charset="0"/>
                  </a:rPr>
                  <a:t>，刷新固态量子存储效率记录</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 [69(2)%, </a:t>
                </a:r>
                <a:r>
                  <a:rPr lang="zh-CN" altLang="en-US" sz="1800" dirty="0">
                    <a:latin typeface="Times New Roman" panose="02020603050405020304" pitchFamily="18" charset="0"/>
                    <a:ea typeface="微软雅黑" panose="020B0503020204020204" pitchFamily="34" charset="-122"/>
                    <a:cs typeface="Times New Roman" panose="02020603050405020304" pitchFamily="18" charset="0"/>
                  </a:rPr>
                  <a:t>澳大利亚国立</a:t>
                </a:r>
                <a:r>
                  <a:rPr lang="en-US" altLang="zh-CN" sz="1800" dirty="0">
                    <a:latin typeface="Times New Roman" panose="02020603050405020304" pitchFamily="18" charset="0"/>
                    <a:ea typeface="微软雅黑" panose="020B0503020204020204" pitchFamily="34" charset="-122"/>
                    <a:cs typeface="Times New Roman" panose="02020603050405020304" pitchFamily="18" charset="0"/>
                  </a:rPr>
                  <a:t>Nature 2009]</a:t>
                </a:r>
                <a:endParaRPr lang="en-US" altLang="zh-CN" sz="1800" dirty="0">
                  <a:latin typeface="Times" panose="02020603050405020304" pitchFamily="18" charset="0"/>
                  <a:ea typeface="微软雅黑" pitchFamily="34" charset="-122"/>
                  <a:cs typeface="Times" panose="02020603050405020304" pitchFamily="18" charset="0"/>
                </a:endParaRPr>
              </a:p>
              <a:p>
                <a:pPr marL="355600" lvl="1" indent="-355600" eaLnBrk="1" hangingPunct="1">
                  <a:lnSpc>
                    <a:spcPct val="150000"/>
                  </a:lnSpc>
                  <a:spcBef>
                    <a:spcPts val="600"/>
                  </a:spcBef>
                  <a:buFont typeface="Wingdings" panose="05000000000000000000" pitchFamily="2" charset="2"/>
                  <a:buChar char="Ø"/>
                </a:pPr>
                <a:r>
                  <a:rPr lang="zh-CN" altLang="en-US" sz="1800" dirty="0">
                    <a:latin typeface="Times" panose="02020603050405020304" pitchFamily="18" charset="0"/>
                    <a:ea typeface="微软雅黑" pitchFamily="34" charset="-122"/>
                    <a:cs typeface="Times" panose="02020603050405020304" pitchFamily="18" charset="0"/>
                  </a:rPr>
                  <a:t>首次演示高效率多模式量子存储，</a:t>
                </a:r>
                <a:r>
                  <a:rPr lang="en-US" altLang="zh-CN" sz="1800" dirty="0">
                    <a:latin typeface="Times" panose="02020603050405020304" pitchFamily="18" charset="0"/>
                    <a:ea typeface="微软雅黑" pitchFamily="34" charset="-122"/>
                    <a:cs typeface="Times" panose="02020603050405020304" pitchFamily="18" charset="0"/>
                  </a:rPr>
                  <a:t>20</a:t>
                </a:r>
                <a:r>
                  <a:rPr lang="zh-CN" altLang="en-US" sz="1800" dirty="0">
                    <a:latin typeface="Times" panose="02020603050405020304" pitchFamily="18" charset="0"/>
                    <a:ea typeface="微软雅黑" pitchFamily="34" charset="-122"/>
                    <a:cs typeface="Times" panose="02020603050405020304" pitchFamily="18" charset="0"/>
                  </a:rPr>
                  <a:t>个模式且效率超过</a:t>
                </a:r>
                <a:r>
                  <a:rPr lang="en-US" altLang="zh-CN" sz="1800" dirty="0">
                    <a:latin typeface="Times" panose="02020603050405020304" pitchFamily="18" charset="0"/>
                    <a:ea typeface="微软雅黑" pitchFamily="34" charset="-122"/>
                    <a:cs typeface="Times" panose="02020603050405020304" pitchFamily="18" charset="0"/>
                  </a:rPr>
                  <a:t>50%</a:t>
                </a:r>
                <a:r>
                  <a:rPr lang="zh-CN" altLang="en-US" sz="1800" dirty="0">
                    <a:latin typeface="Times" panose="02020603050405020304" pitchFamily="18" charset="0"/>
                    <a:ea typeface="微软雅黑" pitchFamily="34" charset="-122"/>
                    <a:cs typeface="Times" panose="02020603050405020304" pitchFamily="18" charset="0"/>
                  </a:rPr>
                  <a:t>的非克隆极限</a:t>
                </a:r>
                <a:endParaRPr lang="en-US" altLang="zh-CN" sz="1800" dirty="0">
                  <a:latin typeface="Times" panose="02020603050405020304" pitchFamily="18" charset="0"/>
                  <a:ea typeface="微软雅黑" pitchFamily="34" charset="-122"/>
                  <a:cs typeface="Times" panose="02020603050405020304" pitchFamily="18" charset="0"/>
                </a:endParaRPr>
              </a:p>
              <a:p>
                <a:pPr marL="355600" lvl="1" indent="-355600" eaLnBrk="1" hangingPunct="1">
                  <a:lnSpc>
                    <a:spcPct val="150000"/>
                  </a:lnSpc>
                  <a:spcBef>
                    <a:spcPts val="600"/>
                  </a:spcBef>
                  <a:buFont typeface="Wingdings" panose="05000000000000000000" pitchFamily="2" charset="2"/>
                  <a:buChar char="Ø"/>
                </a:pPr>
                <a:r>
                  <a:rPr lang="zh-CN" altLang="en-US" sz="1800" dirty="0">
                    <a:latin typeface="Times" panose="02020603050405020304" pitchFamily="18" charset="0"/>
                    <a:ea typeface="微软雅黑" pitchFamily="34" charset="-122"/>
                    <a:cs typeface="Times" panose="02020603050405020304" pitchFamily="18" charset="0"/>
                  </a:rPr>
                  <a:t>填补高效率</a:t>
                </a:r>
                <a:r>
                  <a:rPr lang="en-US" altLang="zh-CN" sz="1800" dirty="0">
                    <a:latin typeface="Times" panose="02020603050405020304" pitchFamily="18" charset="0"/>
                    <a:ea typeface="微软雅黑" pitchFamily="34" charset="-122"/>
                    <a:cs typeface="Times" panose="02020603050405020304" pitchFamily="18" charset="0"/>
                  </a:rPr>
                  <a:t>+</a:t>
                </a:r>
                <a:r>
                  <a:rPr lang="zh-CN" altLang="en-US" sz="1800" dirty="0">
                    <a:latin typeface="Times" panose="02020603050405020304" pitchFamily="18" charset="0"/>
                    <a:ea typeface="微软雅黑" pitchFamily="34" charset="-122"/>
                    <a:cs typeface="Times" panose="02020603050405020304" pitchFamily="18" charset="0"/>
                  </a:rPr>
                  <a:t>小体积量子存储的空白区， </a:t>
                </a:r>
                <a:r>
                  <a:rPr lang="zh-CN" altLang="en-US" sz="1800" b="1" dirty="0">
                    <a:solidFill>
                      <a:srgbClr val="0000FF"/>
                    </a:solidFill>
                    <a:latin typeface="Times" panose="02020603050405020304" pitchFamily="18" charset="0"/>
                    <a:ea typeface="微软雅黑" pitchFamily="34" charset="-122"/>
                    <a:cs typeface="Times" panose="02020603050405020304" pitchFamily="18" charset="0"/>
                  </a:rPr>
                  <a:t>装置体积</a:t>
                </a:r>
                <a:r>
                  <a:rPr lang="en-US" altLang="zh-CN" sz="1800" b="1" dirty="0">
                    <a:solidFill>
                      <a:srgbClr val="0000FF"/>
                    </a:solidFill>
                    <a:latin typeface="Times" panose="02020603050405020304" pitchFamily="18" charset="0"/>
                    <a:ea typeface="微软雅黑" pitchFamily="34" charset="-122"/>
                    <a:cs typeface="Times" panose="02020603050405020304" pitchFamily="18" charset="0"/>
                  </a:rPr>
                  <a:t>(10</a:t>
                </a:r>
                <a:r>
                  <a:rPr lang="en-US" altLang="zh-CN" sz="1800" b="1" baseline="30000" dirty="0">
                    <a:solidFill>
                      <a:srgbClr val="0000FF"/>
                    </a:solidFill>
                    <a:latin typeface="Times" panose="02020603050405020304" pitchFamily="18" charset="0"/>
                    <a:ea typeface="微软雅黑" pitchFamily="34" charset="-122"/>
                    <a:cs typeface="Times" panose="02020603050405020304" pitchFamily="18" charset="0"/>
                  </a:rPr>
                  <a:t>-5 </a:t>
                </a:r>
                <a:r>
                  <a:rPr lang="en-US" altLang="zh-CN" sz="1800" b="1" dirty="0">
                    <a:solidFill>
                      <a:srgbClr val="0000FF"/>
                    </a:solidFill>
                    <a:latin typeface="Times" panose="02020603050405020304" pitchFamily="18" charset="0"/>
                    <a:ea typeface="微软雅黑" pitchFamily="34" charset="-122"/>
                    <a:cs typeface="Times" panose="02020603050405020304" pitchFamily="18" charset="0"/>
                  </a:rPr>
                  <a:t>mm</a:t>
                </a:r>
                <a:r>
                  <a:rPr lang="en-US" altLang="zh-CN" sz="1800" b="1" baseline="30000" dirty="0">
                    <a:solidFill>
                      <a:srgbClr val="0000FF"/>
                    </a:solidFill>
                    <a:latin typeface="Times" panose="02020603050405020304" pitchFamily="18" charset="0"/>
                    <a:ea typeface="微软雅黑" pitchFamily="34" charset="-122"/>
                    <a:cs typeface="Times" panose="02020603050405020304" pitchFamily="18" charset="0"/>
                  </a:rPr>
                  <a:t>3</a:t>
                </a:r>
                <a:r>
                  <a:rPr lang="en-US" altLang="zh-CN" sz="1800" b="1" dirty="0">
                    <a:solidFill>
                      <a:srgbClr val="0000FF"/>
                    </a:solidFill>
                    <a:latin typeface="Times" panose="02020603050405020304" pitchFamily="18" charset="0"/>
                    <a:ea typeface="微软雅黑" pitchFamily="34" charset="-122"/>
                    <a:cs typeface="Times" panose="02020603050405020304" pitchFamily="18" charset="0"/>
                  </a:rPr>
                  <a:t>)</a:t>
                </a:r>
                <a:r>
                  <a:rPr lang="zh-CN" altLang="en-US" sz="1800" b="1" dirty="0">
                    <a:solidFill>
                      <a:srgbClr val="0000FF"/>
                    </a:solidFill>
                    <a:latin typeface="Times" panose="02020603050405020304" pitchFamily="18" charset="0"/>
                    <a:ea typeface="微软雅黑" pitchFamily="34" charset="-122"/>
                    <a:cs typeface="Times" panose="02020603050405020304" pitchFamily="18" charset="0"/>
                  </a:rPr>
                  <a:t>缩小三个量级</a:t>
                </a:r>
                <a:endParaRPr lang="en-US" altLang="zh-CN" sz="1800" b="1" dirty="0">
                  <a:solidFill>
                    <a:srgbClr val="0000FF"/>
                  </a:solidFill>
                  <a:latin typeface="Times New Roman" panose="02020603050405020304" pitchFamily="18" charset="0"/>
                  <a:ea typeface="微软雅黑" pitchFamily="34" charset="-122"/>
                  <a:cs typeface="Times New Roman" panose="02020603050405020304" pitchFamily="18" charset="0"/>
                </a:endParaRPr>
              </a:p>
            </p:txBody>
          </p:sp>
        </mc:Choice>
        <mc:Fallback xmlns="">
          <p:sp>
            <p:nvSpPr>
              <p:cNvPr id="6" name="Rectangle 3">
                <a:extLst>
                  <a:ext uri="{FF2B5EF4-FFF2-40B4-BE49-F238E27FC236}">
                    <a16:creationId xmlns:a16="http://schemas.microsoft.com/office/drawing/2014/main" id="{1D7D913D-F99D-2C78-34BB-64F955BF7C67}"/>
                  </a:ext>
                </a:extLst>
              </p:cNvPr>
              <p:cNvSpPr txBox="1">
                <a:spLocks noRot="1" noChangeAspect="1" noMove="1" noResize="1" noEditPoints="1" noAdjustHandles="1" noChangeArrowheads="1" noChangeShapeType="1" noTextEdit="1"/>
              </p:cNvSpPr>
              <p:nvPr/>
            </p:nvSpPr>
            <p:spPr>
              <a:xfrm>
                <a:off x="413538" y="926935"/>
                <a:ext cx="8532948" cy="2390541"/>
              </a:xfrm>
              <a:prstGeom prst="rect">
                <a:avLst/>
              </a:prstGeom>
              <a:blipFill>
                <a:blip r:embed="rId7"/>
                <a:stretch>
                  <a:fillRect l="-786"/>
                </a:stretch>
              </a:blipFill>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7276E820-C000-39AE-4D62-255A55EB1BBB}"/>
              </a:ext>
            </a:extLst>
          </p:cNvPr>
          <p:cNvPicPr>
            <a:picLocks noChangeAspect="1"/>
          </p:cNvPicPr>
          <p:nvPr/>
        </p:nvPicPr>
        <p:blipFill>
          <a:blip r:embed="rId8"/>
          <a:stretch>
            <a:fillRect/>
          </a:stretch>
        </p:blipFill>
        <p:spPr>
          <a:xfrm>
            <a:off x="6629901" y="3100693"/>
            <a:ext cx="2135580" cy="2829643"/>
          </a:xfrm>
          <a:prstGeom prst="rect">
            <a:avLst/>
          </a:prstGeom>
        </p:spPr>
      </p:pic>
      <p:sp>
        <p:nvSpPr>
          <p:cNvPr id="2" name="矩形 1">
            <a:extLst>
              <a:ext uri="{FF2B5EF4-FFF2-40B4-BE49-F238E27FC236}">
                <a16:creationId xmlns:a16="http://schemas.microsoft.com/office/drawing/2014/main" id="{079F7CC0-6DAA-CB9D-5CCE-BE2A6AE00376}"/>
              </a:ext>
            </a:extLst>
          </p:cNvPr>
          <p:cNvSpPr/>
          <p:nvPr/>
        </p:nvSpPr>
        <p:spPr>
          <a:xfrm>
            <a:off x="569652" y="6180056"/>
            <a:ext cx="7530740" cy="502702"/>
          </a:xfrm>
          <a:prstGeom prst="rect">
            <a:avLst/>
          </a:prstGeom>
        </p:spPr>
        <p:txBody>
          <a:bodyPr wrap="square">
            <a:spAutoFit/>
          </a:bodyPr>
          <a:lstStyle/>
          <a:p>
            <a:pPr marL="0" lvl="1">
              <a:lnSpc>
                <a:spcPts val="1575"/>
              </a:lnSpc>
              <a:spcBef>
                <a:spcPts val="675"/>
              </a:spcBef>
            </a:pPr>
            <a:r>
              <a:rPr lang="en-US" altLang="zh-CN" sz="1600" b="0" dirty="0">
                <a:solidFill>
                  <a:srgbClr val="009900"/>
                </a:solidFill>
                <a:latin typeface="Times New Roman" panose="02020603050405020304" pitchFamily="18" charset="0"/>
                <a:ea typeface="+mj-ea"/>
                <a:cs typeface="Times New Roman" panose="02020603050405020304" pitchFamily="18" charset="0"/>
              </a:rPr>
              <a:t>R.-R. Meng, P.-X. Liu, X. Liu, T.-X. Zhu, P.-J. Liang, C. Zhang, Z.-Y. Tang, H.-Z. Zhang, J.-M. Cui, M. Jin, Z.-Q. Zhou, C.-F. Li, G.-C. Guo.</a:t>
            </a:r>
            <a:r>
              <a:rPr lang="en-US" altLang="zh-CN" sz="1600" dirty="0">
                <a:solidFill>
                  <a:srgbClr val="009900"/>
                </a:solidFill>
                <a:latin typeface="Times New Roman" panose="02020603050405020304" pitchFamily="18" charset="0"/>
                <a:ea typeface="微软雅黑" pitchFamily="34" charset="-122"/>
                <a:cs typeface="Times New Roman" panose="02020603050405020304" pitchFamily="18" charset="0"/>
              </a:rPr>
              <a:t>,</a:t>
            </a:r>
            <a:r>
              <a:rPr lang="zh-CN" altLang="en-US" sz="1600" dirty="0">
                <a:solidFill>
                  <a:srgbClr val="009900"/>
                </a:solidFill>
                <a:latin typeface="Times New Roman" panose="02020603050405020304" pitchFamily="18" charset="0"/>
                <a:ea typeface="微软雅黑" pitchFamily="34" charset="-122"/>
                <a:cs typeface="Times New Roman" panose="02020603050405020304" pitchFamily="18" charset="0"/>
              </a:rPr>
              <a:t> </a:t>
            </a:r>
            <a:r>
              <a:rPr lang="fr-FR" altLang="zh-CN" sz="1600" b="0" dirty="0">
                <a:solidFill>
                  <a:srgbClr val="009900"/>
                </a:solidFill>
                <a:latin typeface="Times New Roman" panose="02020603050405020304" pitchFamily="18" charset="0"/>
                <a:ea typeface="微软雅黑" pitchFamily="34" charset="-122"/>
                <a:cs typeface="Times New Roman" panose="02020603050405020304" pitchFamily="18" charset="0"/>
              </a:rPr>
              <a:t>Nature Photonics 20, 437-443 (2026)</a:t>
            </a:r>
            <a:endParaRPr lang="en-US" altLang="zh-CN" sz="1600" b="0" dirty="0">
              <a:solidFill>
                <a:srgbClr val="009900"/>
              </a:solidFill>
              <a:latin typeface="Times New Roman" panose="02020603050405020304" pitchFamily="18" charset="0"/>
              <a:ea typeface="微软雅黑" pitchFamily="34" charset="-122"/>
              <a:cs typeface="Times New Roman" panose="02020603050405020304" pitchFamily="18" charset="0"/>
            </a:endParaRPr>
          </a:p>
        </p:txBody>
      </p:sp>
      <p:cxnSp>
        <p:nvCxnSpPr>
          <p:cNvPr id="7" name="直接连接符 6">
            <a:extLst>
              <a:ext uri="{FF2B5EF4-FFF2-40B4-BE49-F238E27FC236}">
                <a16:creationId xmlns:a16="http://schemas.microsoft.com/office/drawing/2014/main" id="{63B02AD5-03CD-6E48-5365-EC2AF79608C2}"/>
              </a:ext>
            </a:extLst>
          </p:cNvPr>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灯片编号占位符 2">
            <a:extLst>
              <a:ext uri="{FF2B5EF4-FFF2-40B4-BE49-F238E27FC236}">
                <a16:creationId xmlns:a16="http://schemas.microsoft.com/office/drawing/2014/main" id="{827F89ED-168D-4EC3-BA5C-FED382E33F3A}"/>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61</a:t>
            </a:fld>
            <a:endParaRPr lang="en-US" altLang="zh-CN" dirty="0">
              <a:latin typeface="Arial Black" panose="020B0A04020102020204" pitchFamily="34" charset="0"/>
            </a:endParaRPr>
          </a:p>
        </p:txBody>
      </p:sp>
    </p:spTree>
    <p:custDataLst>
      <p:tags r:id="rId1"/>
    </p:custDataLst>
    <p:extLst>
      <p:ext uri="{BB962C8B-B14F-4D97-AF65-F5344CB8AC3E}">
        <p14:creationId xmlns:p14="http://schemas.microsoft.com/office/powerpoint/2010/main" val="1984411398"/>
      </p:ext>
    </p:extLst>
  </p:cSld>
  <p:clrMapOvr>
    <a:masterClrMapping/>
  </p:clrMapOvr>
  <mc:AlternateContent xmlns:mc="http://schemas.openxmlformats.org/markup-compatibility/2006" xmlns:p14="http://schemas.microsoft.com/office/powerpoint/2010/main">
    <mc:Choice Requires="p14">
      <p:transition spd="slow" p14:dur="2000" advTm="28042"/>
    </mc:Choice>
    <mc:Fallback xmlns="">
      <p:transition spd="slow" advTm="28042"/>
    </mc:Fallback>
  </mc:AlternateContent>
  <p:extLst mod="1">
    <p:ext uri="{E180D4A7-C9FB-4DFB-919C-405C955672EB}">
      <p14:showEvtLst xmlns:p14="http://schemas.microsoft.com/office/powerpoint/2010/main">
        <p14:playEvt time="365" objId="5"/>
        <p14:stopEvt time="19931" objId="5"/>
      </p14:showEvtLst>
    </p:ext>
  </p:extLs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529728" y="1052736"/>
            <a:ext cx="2170064" cy="720080"/>
          </a:xfrm>
          <a:prstGeom prst="rect">
            <a:avLst/>
          </a:prstGeom>
        </p:spPr>
        <p:txBody>
          <a:bodyPr/>
          <a:lstStyle/>
          <a:p>
            <a:pPr marL="342900" marR="0" lvl="0" indent="-342900" algn="l" defTabSz="914400" rtl="0" eaLnBrk="1" fontAlgn="base" latinLnBrk="0" hangingPunct="1">
              <a:lnSpc>
                <a:spcPts val="3800"/>
              </a:lnSpc>
              <a:spcBef>
                <a:spcPts val="1200"/>
              </a:spcBef>
              <a:spcAft>
                <a:spcPct val="0"/>
              </a:spcAft>
              <a:buClrTx/>
              <a:buSzTx/>
              <a:buFont typeface="Wingdings" pitchFamily="2" charset="2"/>
              <a:buChar char="l"/>
              <a:tabLst/>
              <a:defRPr/>
            </a:pPr>
            <a:r>
              <a:rPr kumimoji="0" lang="zh-CN" altLang="en-US" sz="2400" i="0" u="none" strike="noStrike" kern="0" cap="none" spc="0" normalizeH="0" baseline="0" noProof="0">
                <a:ln>
                  <a:noFill/>
                </a:ln>
                <a:solidFill>
                  <a:schemeClr val="tx1"/>
                </a:solidFill>
                <a:effectLst/>
                <a:uLnTx/>
                <a:uFillTx/>
                <a:latin typeface="微软雅黑" pitchFamily="34" charset="-122"/>
                <a:ea typeface="微软雅黑" pitchFamily="34" charset="-122"/>
                <a:cs typeface="+mn-cs"/>
              </a:rPr>
              <a:t>路线图</a:t>
            </a:r>
            <a:r>
              <a:rPr kumimoji="0" lang="zh-CN" altLang="en-US"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rPr>
              <a:t>：</a:t>
            </a:r>
            <a:endParaRPr kumimoji="0" lang="en-US" altLang="zh-CN"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endParaRPr>
          </a:p>
        </p:txBody>
      </p:sp>
      <p:cxnSp>
        <p:nvCxnSpPr>
          <p:cNvPr id="12" name="直接连接符 11"/>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kern="0">
                <a:latin typeface="微软雅黑" pitchFamily="34" charset="-122"/>
                <a:ea typeface="微软雅黑" pitchFamily="34" charset="-122"/>
              </a:rPr>
              <a:t>基于固态量子存储器构建量子网络</a:t>
            </a:r>
            <a:endParaRPr lang="zh-CN" altLang="en-US" sz="3200" b="1" dirty="0">
              <a:latin typeface="微软雅黑" pitchFamily="34" charset="-122"/>
              <a:ea typeface="微软雅黑" pitchFamily="34" charset="-122"/>
              <a:cs typeface="+mj-cs"/>
            </a:endParaRPr>
          </a:p>
        </p:txBody>
      </p:sp>
      <p:sp>
        <p:nvSpPr>
          <p:cNvPr id="9" name="右箭头 8"/>
          <p:cNvSpPr/>
          <p:nvPr/>
        </p:nvSpPr>
        <p:spPr>
          <a:xfrm>
            <a:off x="179512" y="4004863"/>
            <a:ext cx="6850584" cy="360040"/>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p:cNvSpPr>
            <a:spLocks noGrp="1"/>
          </p:cNvSpPr>
          <p:nvPr>
            <p:ph type="sldNum" sz="quarter" idx="12"/>
          </p:nvPr>
        </p:nvSpPr>
        <p:spPr/>
        <p:txBody>
          <a:bodyPr/>
          <a:lstStyle/>
          <a:p>
            <a:pPr>
              <a:defRPr/>
            </a:pPr>
            <a:fld id="{3FCA4BF7-748D-464B-BC82-EE3AD06E1631}" type="slidenum">
              <a:rPr lang="zh-CN" altLang="en-US" smtClean="0"/>
              <a:pPr>
                <a:defRPr/>
              </a:pPr>
              <a:t>62</a:t>
            </a:fld>
            <a:endParaRPr lang="en-US" altLang="zh-CN"/>
          </a:p>
        </p:txBody>
      </p:sp>
      <p:sp>
        <p:nvSpPr>
          <p:cNvPr id="42" name="圆角矩形 27">
            <a:extLst>
              <a:ext uri="{FF2B5EF4-FFF2-40B4-BE49-F238E27FC236}">
                <a16:creationId xmlns:a16="http://schemas.microsoft.com/office/drawing/2014/main" id="{C86577B0-E134-49C7-A31B-66BA844EFE0D}"/>
              </a:ext>
            </a:extLst>
          </p:cNvPr>
          <p:cNvSpPr/>
          <p:nvPr/>
        </p:nvSpPr>
        <p:spPr>
          <a:xfrm>
            <a:off x="7030096" y="3663876"/>
            <a:ext cx="1440160" cy="1002332"/>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48" name="TextBox 28">
            <a:extLst>
              <a:ext uri="{FF2B5EF4-FFF2-40B4-BE49-F238E27FC236}">
                <a16:creationId xmlns:a16="http://schemas.microsoft.com/office/drawing/2014/main" id="{4D4F9E15-E02E-4A05-A9F3-6F601BFF5770}"/>
              </a:ext>
            </a:extLst>
          </p:cNvPr>
          <p:cNvSpPr txBox="1"/>
          <p:nvPr/>
        </p:nvSpPr>
        <p:spPr>
          <a:xfrm>
            <a:off x="7174112" y="3744466"/>
            <a:ext cx="1368152" cy="923330"/>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量子中继</a:t>
            </a:r>
            <a:endParaRPr lang="en-US" altLang="zh-CN" b="1" dirty="0">
              <a:solidFill>
                <a:schemeClr val="bg1">
                  <a:lumMod val="85000"/>
                </a:schemeClr>
              </a:solidFill>
              <a:latin typeface="微软雅黑" pitchFamily="34" charset="-122"/>
              <a:ea typeface="微软雅黑" pitchFamily="34" charset="-122"/>
            </a:endParaRPr>
          </a:p>
          <a:p>
            <a:r>
              <a:rPr lang="zh-CN" altLang="en-US" b="1" dirty="0">
                <a:solidFill>
                  <a:schemeClr val="bg1">
                    <a:lumMod val="85000"/>
                  </a:schemeClr>
                </a:solidFill>
                <a:latin typeface="微软雅黑" pitchFamily="34" charset="-122"/>
                <a:ea typeface="微软雅黑" pitchFamily="34" charset="-122"/>
              </a:rPr>
              <a:t>量子</a:t>
            </a:r>
            <a:r>
              <a:rPr lang="en-US" altLang="zh-CN" b="1" dirty="0">
                <a:solidFill>
                  <a:schemeClr val="bg1">
                    <a:lumMod val="85000"/>
                  </a:schemeClr>
                </a:solidFill>
                <a:latin typeface="微软雅黑" pitchFamily="34" charset="-122"/>
                <a:ea typeface="微软雅黑" pitchFamily="34" charset="-122"/>
              </a:rPr>
              <a:t>U</a:t>
            </a:r>
            <a:r>
              <a:rPr lang="zh-CN" altLang="en-US" b="1" dirty="0">
                <a:solidFill>
                  <a:schemeClr val="bg1">
                    <a:lumMod val="85000"/>
                  </a:schemeClr>
                </a:solidFill>
                <a:latin typeface="微软雅黑" pitchFamily="34" charset="-122"/>
                <a:ea typeface="微软雅黑" pitchFamily="34" charset="-122"/>
              </a:rPr>
              <a:t>盘</a:t>
            </a:r>
            <a:endParaRPr lang="en-US" altLang="zh-CN" b="1" dirty="0">
              <a:solidFill>
                <a:schemeClr val="bg1">
                  <a:lumMod val="85000"/>
                </a:schemeClr>
              </a:solidFill>
              <a:latin typeface="微软雅黑" pitchFamily="34" charset="-122"/>
              <a:ea typeface="微软雅黑" pitchFamily="34" charset="-122"/>
            </a:endParaRPr>
          </a:p>
          <a:p>
            <a:r>
              <a:rPr lang="zh-CN" altLang="en-US" b="1" dirty="0">
                <a:solidFill>
                  <a:schemeClr val="bg1">
                    <a:lumMod val="85000"/>
                  </a:schemeClr>
                </a:solidFill>
                <a:latin typeface="微软雅黑" pitchFamily="34" charset="-122"/>
                <a:ea typeface="微软雅黑" pitchFamily="34" charset="-122"/>
              </a:rPr>
              <a:t>量子网络</a:t>
            </a:r>
          </a:p>
        </p:txBody>
      </p:sp>
      <p:grpSp>
        <p:nvGrpSpPr>
          <p:cNvPr id="60" name="组合 59">
            <a:extLst>
              <a:ext uri="{FF2B5EF4-FFF2-40B4-BE49-F238E27FC236}">
                <a16:creationId xmlns:a16="http://schemas.microsoft.com/office/drawing/2014/main" id="{5193C2C5-43E1-43EE-9FCC-D3BBFD5354DB}"/>
              </a:ext>
            </a:extLst>
          </p:cNvPr>
          <p:cNvGrpSpPr/>
          <p:nvPr/>
        </p:nvGrpSpPr>
        <p:grpSpPr>
          <a:xfrm>
            <a:off x="6156176" y="5180918"/>
            <a:ext cx="2880320" cy="1272417"/>
            <a:chOff x="758708" y="5661248"/>
            <a:chExt cx="2592289" cy="1000744"/>
          </a:xfrm>
        </p:grpSpPr>
        <p:sp>
          <p:nvSpPr>
            <p:cNvPr id="61" name="圆角矩形 39">
              <a:extLst>
                <a:ext uri="{FF2B5EF4-FFF2-40B4-BE49-F238E27FC236}">
                  <a16:creationId xmlns:a16="http://schemas.microsoft.com/office/drawing/2014/main" id="{D82A4AD2-654E-41F7-81CF-69C7C9041259}"/>
                </a:ext>
              </a:extLst>
            </p:cNvPr>
            <p:cNvSpPr/>
            <p:nvPr/>
          </p:nvSpPr>
          <p:spPr>
            <a:xfrm>
              <a:off x="881424" y="5661248"/>
              <a:ext cx="2343120" cy="1000744"/>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62" name="矩形 61">
              <a:extLst>
                <a:ext uri="{FF2B5EF4-FFF2-40B4-BE49-F238E27FC236}">
                  <a16:creationId xmlns:a16="http://schemas.microsoft.com/office/drawing/2014/main" id="{CDDE74A7-3D77-426F-AB2B-BB800354A8A2}"/>
                </a:ext>
              </a:extLst>
            </p:cNvPr>
            <p:cNvSpPr/>
            <p:nvPr/>
          </p:nvSpPr>
          <p:spPr>
            <a:xfrm>
              <a:off x="758708" y="5681126"/>
              <a:ext cx="2592289" cy="944047"/>
            </a:xfrm>
            <a:prstGeom prst="rect">
              <a:avLst/>
            </a:prstGeom>
          </p:spPr>
          <p:txBody>
            <a:bodyPr wrap="square">
              <a:spAutoFit/>
            </a:bodyPr>
            <a:lstStyle/>
            <a:p>
              <a:pPr algn="ctr" eaLnBrk="1" hangingPunct="1"/>
              <a:r>
                <a:rPr lang="en-US" altLang="zh-CN" b="1" dirty="0">
                  <a:solidFill>
                    <a:schemeClr val="bg1">
                      <a:lumMod val="85000"/>
                    </a:schemeClr>
                  </a:solidFill>
                  <a:latin typeface="Times New Roman" pitchFamily="18" charset="0"/>
                  <a:cs typeface="Times New Roman" pitchFamily="18" charset="0"/>
                </a:rPr>
                <a:t>Nature 2021</a:t>
              </a:r>
            </a:p>
            <a:p>
              <a:pPr algn="ctr" eaLnBrk="1" hangingPunct="1"/>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2021(b)</a:t>
              </a:r>
            </a:p>
            <a:p>
              <a:pPr algn="ctr" eaLnBrk="1" hangingPunct="1"/>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2024</a:t>
              </a:r>
            </a:p>
            <a:p>
              <a:pPr algn="ctr" eaLnBrk="1" hangingPunct="1"/>
              <a:r>
                <a:rPr lang="en-US" altLang="zh-CN" b="1" dirty="0">
                  <a:solidFill>
                    <a:schemeClr val="bg1">
                      <a:lumMod val="85000"/>
                    </a:schemeClr>
                  </a:solidFill>
                  <a:latin typeface="Times New Roman" pitchFamily="18" charset="0"/>
                  <a:cs typeface="Times New Roman" pitchFamily="18" charset="0"/>
                </a:rPr>
                <a:t>Nature Photon. 2026(b)</a:t>
              </a:r>
            </a:p>
          </p:txBody>
        </p:sp>
      </p:grpSp>
      <p:cxnSp>
        <p:nvCxnSpPr>
          <p:cNvPr id="3" name="直接箭头连接符 2">
            <a:extLst>
              <a:ext uri="{FF2B5EF4-FFF2-40B4-BE49-F238E27FC236}">
                <a16:creationId xmlns:a16="http://schemas.microsoft.com/office/drawing/2014/main" id="{60C4AA00-0CF7-0800-A1B3-870EF4789780}"/>
              </a:ext>
            </a:extLst>
          </p:cNvPr>
          <p:cNvCxnSpPr>
            <a:cxnSpLocks/>
          </p:cNvCxnSpPr>
          <p:nvPr/>
        </p:nvCxnSpPr>
        <p:spPr>
          <a:xfrm>
            <a:off x="898004" y="4021753"/>
            <a:ext cx="10424" cy="775399"/>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4" name="组合 3">
            <a:extLst>
              <a:ext uri="{FF2B5EF4-FFF2-40B4-BE49-F238E27FC236}">
                <a16:creationId xmlns:a16="http://schemas.microsoft.com/office/drawing/2014/main" id="{13EBFE1A-52BA-9E58-4C1C-70D017E91324}"/>
              </a:ext>
            </a:extLst>
          </p:cNvPr>
          <p:cNvGrpSpPr/>
          <p:nvPr/>
        </p:nvGrpSpPr>
        <p:grpSpPr>
          <a:xfrm>
            <a:off x="296360" y="4814849"/>
            <a:ext cx="1224136" cy="576064"/>
            <a:chOff x="539552" y="5661248"/>
            <a:chExt cx="2664296" cy="576064"/>
          </a:xfrm>
        </p:grpSpPr>
        <p:sp>
          <p:nvSpPr>
            <p:cNvPr id="5" name="圆角矩形 23">
              <a:extLst>
                <a:ext uri="{FF2B5EF4-FFF2-40B4-BE49-F238E27FC236}">
                  <a16:creationId xmlns:a16="http://schemas.microsoft.com/office/drawing/2014/main" id="{424E64B1-34D9-5143-B07F-3837EA10FCE7}"/>
                </a:ext>
              </a:extLst>
            </p:cNvPr>
            <p:cNvSpPr/>
            <p:nvPr/>
          </p:nvSpPr>
          <p:spPr>
            <a:xfrm>
              <a:off x="539552" y="5661248"/>
              <a:ext cx="2664296" cy="576064"/>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chemeClr val="bg1">
                    <a:lumMod val="85000"/>
                  </a:schemeClr>
                </a:solidFill>
              </a:endParaRPr>
            </a:p>
          </p:txBody>
        </p:sp>
        <p:sp>
          <p:nvSpPr>
            <p:cNvPr id="7" name="矩形 6">
              <a:extLst>
                <a:ext uri="{FF2B5EF4-FFF2-40B4-BE49-F238E27FC236}">
                  <a16:creationId xmlns:a16="http://schemas.microsoft.com/office/drawing/2014/main" id="{CE512015-70EB-27B9-FF47-A77F94475B1C}"/>
                </a:ext>
              </a:extLst>
            </p:cNvPr>
            <p:cNvSpPr/>
            <p:nvPr/>
          </p:nvSpPr>
          <p:spPr>
            <a:xfrm>
              <a:off x="585455" y="5758656"/>
              <a:ext cx="2592288" cy="369332"/>
            </a:xfrm>
            <a:prstGeom prst="rect">
              <a:avLst/>
            </a:prstGeom>
          </p:spPr>
          <p:txBody>
            <a:bodyPr wrap="square">
              <a:spAutoFit/>
            </a:bodyPr>
            <a:lstStyle/>
            <a:p>
              <a:pPr eaLnBrk="1" hangingPunct="1"/>
              <a:r>
                <a:rPr lang="en-US" altLang="zh-CN" b="1" dirty="0">
                  <a:solidFill>
                    <a:schemeClr val="bg1">
                      <a:lumMod val="85000"/>
                    </a:schemeClr>
                  </a:solidFill>
                  <a:latin typeface="Times New Roman" pitchFamily="18" charset="0"/>
                  <a:cs typeface="Times New Roman" pitchFamily="18" charset="0"/>
                </a:rPr>
                <a:t>PRL 2012</a:t>
              </a:r>
            </a:p>
          </p:txBody>
        </p:sp>
      </p:grpSp>
      <p:cxnSp>
        <p:nvCxnSpPr>
          <p:cNvPr id="8" name="直接箭头连接符 7">
            <a:extLst>
              <a:ext uri="{FF2B5EF4-FFF2-40B4-BE49-F238E27FC236}">
                <a16:creationId xmlns:a16="http://schemas.microsoft.com/office/drawing/2014/main" id="{F1FDA708-4A6C-B90C-3E1F-4BAEE8DEBC87}"/>
              </a:ext>
            </a:extLst>
          </p:cNvPr>
          <p:cNvCxnSpPr>
            <a:cxnSpLocks/>
          </p:cNvCxnSpPr>
          <p:nvPr/>
        </p:nvCxnSpPr>
        <p:spPr>
          <a:xfrm>
            <a:off x="4078522" y="4036945"/>
            <a:ext cx="0" cy="742510"/>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圆角矩形 25">
            <a:extLst>
              <a:ext uri="{FF2B5EF4-FFF2-40B4-BE49-F238E27FC236}">
                <a16:creationId xmlns:a16="http://schemas.microsoft.com/office/drawing/2014/main" id="{3BCFC72C-1C7B-94AA-3708-60F7E310B395}"/>
              </a:ext>
            </a:extLst>
          </p:cNvPr>
          <p:cNvSpPr/>
          <p:nvPr/>
        </p:nvSpPr>
        <p:spPr>
          <a:xfrm>
            <a:off x="3227441" y="4779455"/>
            <a:ext cx="2496686" cy="1300612"/>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16" name="矩形 15">
            <a:extLst>
              <a:ext uri="{FF2B5EF4-FFF2-40B4-BE49-F238E27FC236}">
                <a16:creationId xmlns:a16="http://schemas.microsoft.com/office/drawing/2014/main" id="{99479C05-4D2A-FD0E-3D5E-373806A79059}"/>
              </a:ext>
            </a:extLst>
          </p:cNvPr>
          <p:cNvSpPr/>
          <p:nvPr/>
        </p:nvSpPr>
        <p:spPr>
          <a:xfrm>
            <a:off x="3214426" y="4780101"/>
            <a:ext cx="2486262" cy="1297791"/>
          </a:xfrm>
          <a:prstGeom prst="rect">
            <a:avLst/>
          </a:prstGeom>
        </p:spPr>
        <p:txBody>
          <a:bodyPr wrap="square">
            <a:spAutoFit/>
          </a:bodyPr>
          <a:lstStyle/>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2020</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2022(a; b)</a:t>
            </a:r>
          </a:p>
          <a:p>
            <a:pPr eaLnBrk="1" hangingPunct="1">
              <a:lnSpc>
                <a:spcPts val="2400"/>
              </a:lnSpc>
            </a:pPr>
            <a:r>
              <a:rPr lang="en-US" altLang="zh-CN" b="1" dirty="0" err="1">
                <a:solidFill>
                  <a:schemeClr val="bg1">
                    <a:lumMod val="85000"/>
                  </a:schemeClr>
                </a:solidFill>
                <a:latin typeface="Times New Roman" pitchFamily="18" charset="0"/>
                <a:cs typeface="Times New Roman" pitchFamily="18" charset="0"/>
              </a:rPr>
              <a:t>Sci.Adv</a:t>
            </a:r>
            <a:r>
              <a:rPr lang="en-US" altLang="zh-CN" b="1" dirty="0">
                <a:solidFill>
                  <a:schemeClr val="bg1">
                    <a:lumMod val="85000"/>
                  </a:schemeClr>
                </a:solidFill>
                <a:latin typeface="Times New Roman" pitchFamily="18" charset="0"/>
                <a:cs typeface="Times New Roman" pitchFamily="18" charset="0"/>
              </a:rPr>
              <a:t>. 2025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Photon. 2026(a)</a:t>
            </a:r>
          </a:p>
        </p:txBody>
      </p:sp>
      <p:sp>
        <p:nvSpPr>
          <p:cNvPr id="10" name="圆角矩形 30">
            <a:extLst>
              <a:ext uri="{FF2B5EF4-FFF2-40B4-BE49-F238E27FC236}">
                <a16:creationId xmlns:a16="http://schemas.microsoft.com/office/drawing/2014/main" id="{B6D33E9E-D276-890B-2F3B-D70147EE6957}"/>
              </a:ext>
            </a:extLst>
          </p:cNvPr>
          <p:cNvSpPr/>
          <p:nvPr/>
        </p:nvSpPr>
        <p:spPr>
          <a:xfrm>
            <a:off x="1084931" y="1891144"/>
            <a:ext cx="2449860" cy="1015663"/>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cxnSp>
        <p:nvCxnSpPr>
          <p:cNvPr id="11" name="直接箭头连接符 10">
            <a:extLst>
              <a:ext uri="{FF2B5EF4-FFF2-40B4-BE49-F238E27FC236}">
                <a16:creationId xmlns:a16="http://schemas.microsoft.com/office/drawing/2014/main" id="{094E432E-31AF-1CDF-7294-DBCE9BF1B231}"/>
              </a:ext>
            </a:extLst>
          </p:cNvPr>
          <p:cNvCxnSpPr/>
          <p:nvPr/>
        </p:nvCxnSpPr>
        <p:spPr>
          <a:xfrm flipV="1">
            <a:off x="2300017" y="2926903"/>
            <a:ext cx="0" cy="429269"/>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1DE42D04-FC38-1D4B-4385-55548BF40131}"/>
              </a:ext>
            </a:extLst>
          </p:cNvPr>
          <p:cNvSpPr/>
          <p:nvPr/>
        </p:nvSpPr>
        <p:spPr>
          <a:xfrm>
            <a:off x="1084931" y="1891144"/>
            <a:ext cx="2449860" cy="1015663"/>
          </a:xfrm>
          <a:prstGeom prst="rect">
            <a:avLst/>
          </a:prstGeom>
        </p:spPr>
        <p:txBody>
          <a:bodyPr wrap="square">
            <a:spAutoFit/>
          </a:bodyPr>
          <a:lstStyle/>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a:t>
            </a:r>
            <a:r>
              <a:rPr lang="en-US" altLang="en-US" b="1" dirty="0">
                <a:solidFill>
                  <a:schemeClr val="bg1">
                    <a:lumMod val="85000"/>
                  </a:schemeClr>
                </a:solidFill>
                <a:latin typeface="Times New Roman" pitchFamily="18" charset="0"/>
                <a:cs typeface="Times New Roman" pitchFamily="18" charset="0"/>
              </a:rPr>
              <a:t>2015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2015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anose="02020603050405020304" pitchFamily="18" charset="0"/>
                <a:cs typeface="Times New Roman" panose="02020603050405020304" pitchFamily="18" charset="0"/>
              </a:rPr>
              <a:t>Commun</a:t>
            </a:r>
            <a:r>
              <a:rPr lang="en-US" altLang="zh-CN" b="1" dirty="0">
                <a:solidFill>
                  <a:schemeClr val="bg1">
                    <a:lumMod val="85000"/>
                  </a:schemeClr>
                </a:solidFill>
                <a:latin typeface="Times New Roman" panose="02020603050405020304" pitchFamily="18" charset="0"/>
                <a:cs typeface="Times New Roman" panose="02020603050405020304" pitchFamily="18" charset="0"/>
              </a:rPr>
              <a:t>. 2018</a:t>
            </a:r>
          </a:p>
        </p:txBody>
      </p:sp>
      <p:sp>
        <p:nvSpPr>
          <p:cNvPr id="17" name="圆角矩形 41">
            <a:extLst>
              <a:ext uri="{FF2B5EF4-FFF2-40B4-BE49-F238E27FC236}">
                <a16:creationId xmlns:a16="http://schemas.microsoft.com/office/drawing/2014/main" id="{A54FC0D5-7F14-8277-2469-A63BAD76E529}"/>
              </a:ext>
            </a:extLst>
          </p:cNvPr>
          <p:cNvSpPr/>
          <p:nvPr/>
        </p:nvSpPr>
        <p:spPr>
          <a:xfrm>
            <a:off x="361714" y="3358733"/>
            <a:ext cx="112598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8" name="圆角矩形 15">
            <a:extLst>
              <a:ext uri="{FF2B5EF4-FFF2-40B4-BE49-F238E27FC236}">
                <a16:creationId xmlns:a16="http://schemas.microsoft.com/office/drawing/2014/main" id="{E7F2922A-4AA0-BE8F-B569-E4B638910004}"/>
              </a:ext>
            </a:extLst>
          </p:cNvPr>
          <p:cNvSpPr/>
          <p:nvPr/>
        </p:nvSpPr>
        <p:spPr>
          <a:xfrm>
            <a:off x="1607398" y="3358733"/>
            <a:ext cx="1348920" cy="675106"/>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9" name="TextBox 17">
            <a:extLst>
              <a:ext uri="{FF2B5EF4-FFF2-40B4-BE49-F238E27FC236}">
                <a16:creationId xmlns:a16="http://schemas.microsoft.com/office/drawing/2014/main" id="{94C2C46B-6408-8296-349D-21291BDDA826}"/>
              </a:ext>
            </a:extLst>
          </p:cNvPr>
          <p:cNvSpPr txBox="1"/>
          <p:nvPr/>
        </p:nvSpPr>
        <p:spPr>
          <a:xfrm>
            <a:off x="360350" y="3493477"/>
            <a:ext cx="1137392"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高保真度</a:t>
            </a:r>
          </a:p>
        </p:txBody>
      </p:sp>
      <p:sp>
        <p:nvSpPr>
          <p:cNvPr id="21" name="TextBox 18">
            <a:extLst>
              <a:ext uri="{FF2B5EF4-FFF2-40B4-BE49-F238E27FC236}">
                <a16:creationId xmlns:a16="http://schemas.microsoft.com/office/drawing/2014/main" id="{5E7AC0FA-FE0E-8A9D-6D8B-7BD5768EA33D}"/>
              </a:ext>
            </a:extLst>
          </p:cNvPr>
          <p:cNvSpPr txBox="1"/>
          <p:nvPr/>
        </p:nvSpPr>
        <p:spPr>
          <a:xfrm>
            <a:off x="1619258" y="3502769"/>
            <a:ext cx="1431924"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宽带大容量</a:t>
            </a:r>
          </a:p>
        </p:txBody>
      </p:sp>
      <p:sp>
        <p:nvSpPr>
          <p:cNvPr id="22" name="圆角矩形 16">
            <a:extLst>
              <a:ext uri="{FF2B5EF4-FFF2-40B4-BE49-F238E27FC236}">
                <a16:creationId xmlns:a16="http://schemas.microsoft.com/office/drawing/2014/main" id="{C5E19D87-FDE2-51FC-FDB8-2ED58603D6A2}"/>
              </a:ext>
            </a:extLst>
          </p:cNvPr>
          <p:cNvSpPr/>
          <p:nvPr/>
        </p:nvSpPr>
        <p:spPr>
          <a:xfrm>
            <a:off x="3089752" y="3368999"/>
            <a:ext cx="1698272"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23" name="TextBox 20">
            <a:extLst>
              <a:ext uri="{FF2B5EF4-FFF2-40B4-BE49-F238E27FC236}">
                <a16:creationId xmlns:a16="http://schemas.microsoft.com/office/drawing/2014/main" id="{ACA0BCCA-7788-1D7F-7A27-1F69D14CB7B8}"/>
              </a:ext>
            </a:extLst>
          </p:cNvPr>
          <p:cNvSpPr txBox="1"/>
          <p:nvPr/>
        </p:nvSpPr>
        <p:spPr>
          <a:xfrm>
            <a:off x="3184616" y="3518892"/>
            <a:ext cx="1582142" cy="369332"/>
          </a:xfrm>
          <a:prstGeom prst="rect">
            <a:avLst/>
          </a:prstGeom>
          <a:noFill/>
        </p:spPr>
        <p:txBody>
          <a:bodyPr wrap="square" rtlCol="0">
            <a:spAutoFit/>
          </a:bodyPr>
          <a:lstStyle/>
          <a:p>
            <a:pPr algn="ctr"/>
            <a:r>
              <a:rPr lang="zh-CN" altLang="en-US" b="1" dirty="0">
                <a:solidFill>
                  <a:schemeClr val="bg1">
                    <a:lumMod val="85000"/>
                  </a:schemeClr>
                </a:solidFill>
                <a:latin typeface="微软雅黑" pitchFamily="34" charset="-122"/>
                <a:ea typeface="微软雅黑" pitchFamily="34" charset="-122"/>
              </a:rPr>
              <a:t>可集成高效率</a:t>
            </a:r>
          </a:p>
        </p:txBody>
      </p:sp>
      <p:cxnSp>
        <p:nvCxnSpPr>
          <p:cNvPr id="28" name="直接箭头连接符 27">
            <a:extLst>
              <a:ext uri="{FF2B5EF4-FFF2-40B4-BE49-F238E27FC236}">
                <a16:creationId xmlns:a16="http://schemas.microsoft.com/office/drawing/2014/main" id="{2B111586-9225-575C-22F7-76857FC45881}"/>
              </a:ext>
            </a:extLst>
          </p:cNvPr>
          <p:cNvCxnSpPr>
            <a:cxnSpLocks/>
          </p:cNvCxnSpPr>
          <p:nvPr/>
        </p:nvCxnSpPr>
        <p:spPr>
          <a:xfrm>
            <a:off x="7757400" y="4666208"/>
            <a:ext cx="0" cy="523647"/>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a:extLst>
              <a:ext uri="{FF2B5EF4-FFF2-40B4-BE49-F238E27FC236}">
                <a16:creationId xmlns:a16="http://schemas.microsoft.com/office/drawing/2014/main" id="{B86CA3D1-1223-951C-B840-72FD278C050D}"/>
              </a:ext>
            </a:extLst>
          </p:cNvPr>
          <p:cNvCxnSpPr/>
          <p:nvPr/>
        </p:nvCxnSpPr>
        <p:spPr>
          <a:xfrm flipV="1">
            <a:off x="5851856" y="2620103"/>
            <a:ext cx="0" cy="737802"/>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grpSp>
        <p:nvGrpSpPr>
          <p:cNvPr id="30" name="组合 29">
            <a:extLst>
              <a:ext uri="{FF2B5EF4-FFF2-40B4-BE49-F238E27FC236}">
                <a16:creationId xmlns:a16="http://schemas.microsoft.com/office/drawing/2014/main" id="{EFB16867-A8C7-370D-8E8D-605F66726848}"/>
              </a:ext>
            </a:extLst>
          </p:cNvPr>
          <p:cNvGrpSpPr/>
          <p:nvPr/>
        </p:nvGrpSpPr>
        <p:grpSpPr>
          <a:xfrm>
            <a:off x="4427984" y="2161301"/>
            <a:ext cx="2808312" cy="426446"/>
            <a:chOff x="539552" y="5634824"/>
            <a:chExt cx="2664296" cy="602488"/>
          </a:xfrm>
        </p:grpSpPr>
        <p:sp>
          <p:nvSpPr>
            <p:cNvPr id="31" name="圆角矩形 35">
              <a:extLst>
                <a:ext uri="{FF2B5EF4-FFF2-40B4-BE49-F238E27FC236}">
                  <a16:creationId xmlns:a16="http://schemas.microsoft.com/office/drawing/2014/main" id="{6656A0C8-69BA-96BA-1AD4-2DD143A67A72}"/>
                </a:ext>
              </a:extLst>
            </p:cNvPr>
            <p:cNvSpPr/>
            <p:nvPr/>
          </p:nvSpPr>
          <p:spPr>
            <a:xfrm>
              <a:off x="539552" y="5661248"/>
              <a:ext cx="2664296" cy="576064"/>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32" name="矩形 31">
              <a:extLst>
                <a:ext uri="{FF2B5EF4-FFF2-40B4-BE49-F238E27FC236}">
                  <a16:creationId xmlns:a16="http://schemas.microsoft.com/office/drawing/2014/main" id="{D62E0FCD-1EC5-C9ED-D017-8BCB7BDAA4B6}"/>
                </a:ext>
              </a:extLst>
            </p:cNvPr>
            <p:cNvSpPr/>
            <p:nvPr/>
          </p:nvSpPr>
          <p:spPr>
            <a:xfrm>
              <a:off x="585454" y="5634824"/>
              <a:ext cx="2592289" cy="521797"/>
            </a:xfrm>
            <a:prstGeom prst="rect">
              <a:avLst/>
            </a:prstGeom>
          </p:spPr>
          <p:txBody>
            <a:bodyPr wrap="square">
              <a:spAutoFit/>
            </a:bodyPr>
            <a:lstStyle/>
            <a:p>
              <a:pPr eaLnBrk="1" hangingPunct="1"/>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itchFamily="18" charset="0"/>
                  <a:cs typeface="Times New Roman" pitchFamily="18" charset="0"/>
                </a:rPr>
                <a:t>Commun</a:t>
              </a:r>
              <a:r>
                <a:rPr lang="en-US" altLang="zh-CN" b="1" dirty="0">
                  <a:solidFill>
                    <a:srgbClr val="0000CC"/>
                  </a:solidFill>
                  <a:latin typeface="Times New Roman" pitchFamily="18" charset="0"/>
                  <a:cs typeface="Times New Roman" pitchFamily="18" charset="0"/>
                </a:rPr>
                <a:t>. 2021(a)</a:t>
              </a:r>
            </a:p>
          </p:txBody>
        </p:sp>
      </p:grpSp>
      <p:sp>
        <p:nvSpPr>
          <p:cNvPr id="33" name="圆角矩形 42">
            <a:extLst>
              <a:ext uri="{FF2B5EF4-FFF2-40B4-BE49-F238E27FC236}">
                <a16:creationId xmlns:a16="http://schemas.microsoft.com/office/drawing/2014/main" id="{A9CB9E45-3C5A-141A-E35D-0F16E0EF512D}"/>
              </a:ext>
            </a:extLst>
          </p:cNvPr>
          <p:cNvSpPr/>
          <p:nvPr/>
        </p:nvSpPr>
        <p:spPr>
          <a:xfrm>
            <a:off x="4932040" y="3358733"/>
            <a:ext cx="180020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34" name="TextBox 19">
            <a:extLst>
              <a:ext uri="{FF2B5EF4-FFF2-40B4-BE49-F238E27FC236}">
                <a16:creationId xmlns:a16="http://schemas.microsoft.com/office/drawing/2014/main" id="{9B01FB45-8331-7658-B7CB-AE61F44056A8}"/>
              </a:ext>
            </a:extLst>
          </p:cNvPr>
          <p:cNvSpPr txBox="1"/>
          <p:nvPr/>
        </p:nvSpPr>
        <p:spPr>
          <a:xfrm>
            <a:off x="5054790" y="3493477"/>
            <a:ext cx="1584176" cy="369332"/>
          </a:xfrm>
          <a:prstGeom prst="rect">
            <a:avLst/>
          </a:prstGeom>
          <a:noFill/>
        </p:spPr>
        <p:txBody>
          <a:bodyPr wrap="square" rtlCol="0">
            <a:spAutoFit/>
          </a:bodyPr>
          <a:lstStyle/>
          <a:p>
            <a:r>
              <a:rPr lang="zh-CN" altLang="en-US" b="1">
                <a:latin typeface="微软雅黑" pitchFamily="34" charset="-122"/>
                <a:ea typeface="微软雅黑" pitchFamily="34" charset="-122"/>
              </a:rPr>
              <a:t>超长</a:t>
            </a:r>
            <a:r>
              <a:rPr lang="zh-CN" altLang="en-US" b="1" dirty="0">
                <a:latin typeface="微软雅黑" pitchFamily="34" charset="-122"/>
                <a:ea typeface="微软雅黑" pitchFamily="34" charset="-122"/>
              </a:rPr>
              <a:t>寿命存储</a:t>
            </a:r>
          </a:p>
        </p:txBody>
      </p:sp>
      <p:sp>
        <p:nvSpPr>
          <p:cNvPr id="35" name="灯片编号占位符 2">
            <a:extLst>
              <a:ext uri="{FF2B5EF4-FFF2-40B4-BE49-F238E27FC236}">
                <a16:creationId xmlns:a16="http://schemas.microsoft.com/office/drawing/2014/main" id="{E5512440-90FA-4990-ABFF-4E72E9F0A52C}"/>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934310501"/>
      </p:ext>
    </p:extLst>
  </p:cSld>
  <p:clrMapOvr>
    <a:masterClrMapping/>
  </p:clrMapOvr>
  <p:transition spd="slow" advTm="31641"/>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368" name="Text Box 10"/>
          <p:cNvSpPr txBox="1">
            <a:spLocks noChangeArrowheads="1"/>
          </p:cNvSpPr>
          <p:nvPr/>
        </p:nvSpPr>
        <p:spPr bwMode="auto">
          <a:xfrm>
            <a:off x="539551" y="980728"/>
            <a:ext cx="8067799" cy="142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266700" indent="-266700">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marL="342900" indent="-342900">
              <a:lnSpc>
                <a:spcPct val="150000"/>
              </a:lnSpc>
              <a:spcBef>
                <a:spcPts val="0"/>
              </a:spcBef>
              <a:buFont typeface="Wingdings" panose="05000000000000000000" pitchFamily="2" charset="2"/>
              <a:buChar char="l"/>
            </a:pPr>
            <a:r>
              <a:rPr lang="zh-CN" altLang="en-US" sz="2000" dirty="0">
                <a:latin typeface="微软雅黑" pitchFamily="34" charset="-122"/>
                <a:ea typeface="微软雅黑" pitchFamily="34" charset="-122"/>
              </a:rPr>
              <a:t>光速</a:t>
            </a:r>
            <a:r>
              <a:rPr lang="en-US" altLang="zh-CN" sz="2000" dirty="0">
                <a:latin typeface="微软雅黑" pitchFamily="34" charset="-122"/>
                <a:ea typeface="微软雅黑" pitchFamily="34" charset="-122"/>
              </a:rPr>
              <a:t>30</a:t>
            </a:r>
            <a:r>
              <a:rPr lang="zh-CN" altLang="en-US" sz="2000" dirty="0">
                <a:latin typeface="微软雅黑" pitchFamily="34" charset="-122"/>
                <a:ea typeface="微软雅黑" pitchFamily="34" charset="-122"/>
              </a:rPr>
              <a:t>万公里每秒，是信息传输的最佳媒介</a:t>
            </a:r>
            <a:endParaRPr lang="en-US" altLang="zh-CN" sz="2000" dirty="0">
              <a:latin typeface="微软雅黑" pitchFamily="34" charset="-122"/>
              <a:ea typeface="微软雅黑" pitchFamily="34" charset="-122"/>
            </a:endParaRPr>
          </a:p>
          <a:p>
            <a:pPr marL="342900" indent="-342900">
              <a:lnSpc>
                <a:spcPct val="150000"/>
              </a:lnSpc>
              <a:spcBef>
                <a:spcPts val="0"/>
              </a:spcBef>
              <a:buFont typeface="Wingdings" panose="05000000000000000000" pitchFamily="2" charset="2"/>
              <a:buChar char="l"/>
            </a:pPr>
            <a:r>
              <a:rPr lang="zh-CN" altLang="en-US" sz="2000" dirty="0">
                <a:latin typeface="微软雅黑" pitchFamily="34" charset="-122"/>
                <a:ea typeface="微软雅黑" pitchFamily="34" charset="-122"/>
              </a:rPr>
              <a:t>把光慢下来甚至停下来是很困难的问题</a:t>
            </a:r>
            <a:endParaRPr lang="en-US" altLang="zh-CN" sz="2000" dirty="0">
              <a:latin typeface="微软雅黑" pitchFamily="34" charset="-122"/>
              <a:ea typeface="微软雅黑" pitchFamily="34" charset="-122"/>
            </a:endParaRPr>
          </a:p>
          <a:p>
            <a:pPr marL="342900" indent="-342900">
              <a:lnSpc>
                <a:spcPct val="150000"/>
              </a:lnSpc>
              <a:spcBef>
                <a:spcPts val="0"/>
              </a:spcBef>
              <a:buFont typeface="Wingdings" panose="05000000000000000000" pitchFamily="2" charset="2"/>
              <a:buChar char="Ø"/>
            </a:pPr>
            <a:r>
              <a:rPr lang="zh-CN" altLang="en-US" sz="2000" dirty="0">
                <a:latin typeface="微软雅黑" pitchFamily="34" charset="-122"/>
                <a:ea typeface="微软雅黑" pitchFamily="34" charset="-122"/>
              </a:rPr>
              <a:t>慢光：</a:t>
            </a:r>
            <a:r>
              <a:rPr lang="en-US" altLang="zh-CN" sz="2000" dirty="0">
                <a:latin typeface="微软雅黑" pitchFamily="34" charset="-122"/>
                <a:ea typeface="微软雅黑" pitchFamily="34" charset="-122"/>
              </a:rPr>
              <a:t>1999</a:t>
            </a:r>
            <a:r>
              <a:rPr lang="zh-CN" altLang="en-US" sz="2000" dirty="0">
                <a:latin typeface="微软雅黑" pitchFamily="34" charset="-122"/>
                <a:ea typeface="微软雅黑" pitchFamily="34" charset="-122"/>
              </a:rPr>
              <a:t>年，利用超冷原子把光的速度降到</a:t>
            </a:r>
            <a:r>
              <a:rPr lang="en-US" altLang="zh-CN" sz="2000" dirty="0">
                <a:latin typeface="微软雅黑" pitchFamily="34" charset="-122"/>
                <a:ea typeface="微软雅黑" pitchFamily="34" charset="-122"/>
              </a:rPr>
              <a:t>17m/s</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821500"/>
            <a:ext cx="2473883" cy="3241080"/>
          </a:xfrm>
          <a:prstGeom prst="rect">
            <a:avLst/>
          </a:prstGeom>
        </p:spPr>
      </p:pic>
      <p:pic>
        <p:nvPicPr>
          <p:cNvPr id="8" name="图片 7"/>
          <p:cNvPicPr>
            <a:picLocks noChangeAspect="1"/>
          </p:cNvPicPr>
          <p:nvPr/>
        </p:nvPicPr>
        <p:blipFill>
          <a:blip r:embed="rId4"/>
          <a:stretch>
            <a:fillRect/>
          </a:stretch>
        </p:blipFill>
        <p:spPr>
          <a:xfrm>
            <a:off x="755575" y="2492897"/>
            <a:ext cx="4511739" cy="1521250"/>
          </a:xfrm>
          <a:prstGeom prst="rect">
            <a:avLst/>
          </a:prstGeom>
        </p:spPr>
      </p:pic>
      <p:pic>
        <p:nvPicPr>
          <p:cNvPr id="10" name="图片 9"/>
          <p:cNvPicPr>
            <a:picLocks noChangeAspect="1"/>
          </p:cNvPicPr>
          <p:nvPr/>
        </p:nvPicPr>
        <p:blipFill>
          <a:blip r:embed="rId5"/>
          <a:stretch>
            <a:fillRect/>
          </a:stretch>
        </p:blipFill>
        <p:spPr>
          <a:xfrm>
            <a:off x="2411760" y="4196708"/>
            <a:ext cx="2190293" cy="1992766"/>
          </a:xfrm>
          <a:prstGeom prst="rect">
            <a:avLst/>
          </a:prstGeom>
        </p:spPr>
      </p:pic>
      <p:sp>
        <p:nvSpPr>
          <p:cNvPr id="12" name="矩形 11"/>
          <p:cNvSpPr/>
          <p:nvPr/>
        </p:nvSpPr>
        <p:spPr>
          <a:xfrm>
            <a:off x="827584" y="6372036"/>
            <a:ext cx="6551794" cy="369332"/>
          </a:xfrm>
          <a:prstGeom prst="rect">
            <a:avLst/>
          </a:prstGeom>
        </p:spPr>
        <p:txBody>
          <a:bodyPr wrap="none">
            <a:spAutoFit/>
          </a:bodyPr>
          <a:lstStyle/>
          <a:p>
            <a:r>
              <a:rPr lang="zh-CN" altLang="en-US" dirty="0">
                <a:latin typeface="微软雅黑" pitchFamily="34" charset="-122"/>
                <a:ea typeface="微软雅黑" pitchFamily="34" charset="-122"/>
              </a:rPr>
              <a:t>超冷原子气体</a:t>
            </a: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人工调控色散导致超慢光</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压窄光脉冲空间长度</a:t>
            </a:r>
            <a:endParaRPr lang="zh-CN" altLang="en-US" dirty="0"/>
          </a:p>
        </p:txBody>
      </p:sp>
      <p:sp>
        <p:nvSpPr>
          <p:cNvPr id="24" name="矩形 23"/>
          <p:cNvSpPr/>
          <p:nvPr/>
        </p:nvSpPr>
        <p:spPr>
          <a:xfrm>
            <a:off x="1187624" y="4546760"/>
            <a:ext cx="1066470" cy="646331"/>
          </a:xfrm>
          <a:prstGeom prst="rect">
            <a:avLst/>
          </a:prstGeom>
        </p:spPr>
        <p:txBody>
          <a:bodyPr wrap="square">
            <a:spAutoFit/>
          </a:bodyPr>
          <a:lstStyle/>
          <a:p>
            <a:r>
              <a:rPr lang="en-US" altLang="zh-CN" dirty="0">
                <a:latin typeface="微软雅黑" pitchFamily="34" charset="-122"/>
                <a:ea typeface="微软雅黑" pitchFamily="34" charset="-122"/>
              </a:rPr>
              <a:t>v=c/n</a:t>
            </a:r>
            <a:r>
              <a:rPr lang="en-US" altLang="zh-CN" baseline="-25000" dirty="0">
                <a:latin typeface="微软雅黑" pitchFamily="34" charset="-122"/>
                <a:ea typeface="微软雅黑" pitchFamily="34" charset="-122"/>
              </a:rPr>
              <a:t>g</a:t>
            </a:r>
          </a:p>
          <a:p>
            <a:r>
              <a:rPr lang="en-US" altLang="zh-CN" dirty="0">
                <a:latin typeface="微软雅黑" pitchFamily="34" charset="-122"/>
                <a:ea typeface="微软雅黑" pitchFamily="34" charset="-122"/>
              </a:rPr>
              <a:t>L=v*t</a:t>
            </a:r>
            <a:endParaRPr lang="zh-CN" altLang="en-US" dirty="0"/>
          </a:p>
        </p:txBody>
      </p:sp>
      <p:sp>
        <p:nvSpPr>
          <p:cNvPr id="13"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超长寿命光存储</a:t>
            </a:r>
            <a:endParaRPr lang="zh-CN" altLang="en-US" sz="3200" b="1" dirty="0">
              <a:latin typeface="微软雅黑" pitchFamily="34" charset="-122"/>
              <a:ea typeface="微软雅黑" pitchFamily="34" charset="-122"/>
              <a:cs typeface="+mj-cs"/>
            </a:endParaRPr>
          </a:p>
        </p:txBody>
      </p:sp>
      <p:sp>
        <p:nvSpPr>
          <p:cNvPr id="14" name="灯片编号占位符 2">
            <a:extLst>
              <a:ext uri="{FF2B5EF4-FFF2-40B4-BE49-F238E27FC236}">
                <a16:creationId xmlns:a16="http://schemas.microsoft.com/office/drawing/2014/main" id="{51E8CDC6-2C55-4629-80A3-BA788CE1F293}"/>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63</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740852585"/>
      </p:ext>
    </p:extLst>
  </p:cSld>
  <p:clrMapOvr>
    <a:masterClrMapping/>
  </p:clrMapOvr>
  <p:transition spd="slow" advTm="3216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368" name="Text Box 10"/>
          <p:cNvSpPr txBox="1">
            <a:spLocks noChangeArrowheads="1"/>
          </p:cNvSpPr>
          <p:nvPr/>
        </p:nvSpPr>
        <p:spPr bwMode="auto">
          <a:xfrm>
            <a:off x="467544" y="1007730"/>
            <a:ext cx="806779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266700" indent="-266700">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marL="342900" indent="-342900">
              <a:lnSpc>
                <a:spcPts val="3000"/>
              </a:lnSpc>
              <a:buFont typeface="Wingdings" panose="05000000000000000000" pitchFamily="2" charset="2"/>
              <a:buChar char="Ø"/>
            </a:pPr>
            <a:r>
              <a:rPr lang="en-US" altLang="zh-CN" sz="2400" dirty="0">
                <a:latin typeface="微软雅黑" pitchFamily="34" charset="-122"/>
                <a:ea typeface="微软雅黑" pitchFamily="34" charset="-122"/>
              </a:rPr>
              <a:t>2013</a:t>
            </a:r>
            <a:r>
              <a:rPr lang="zh-CN" altLang="en-US" sz="2400" dirty="0">
                <a:latin typeface="微软雅黑" pitchFamily="34" charset="-122"/>
                <a:ea typeface="微软雅黑" pitchFamily="34" charset="-122"/>
              </a:rPr>
              <a:t>年，在</a:t>
            </a:r>
            <a:r>
              <a:rPr lang="en-US" altLang="zh-CN" sz="2400" dirty="0" err="1">
                <a:latin typeface="微软雅黑" pitchFamily="34" charset="-122"/>
                <a:ea typeface="微软雅黑" pitchFamily="34" charset="-122"/>
              </a:rPr>
              <a:t>Pr:YSO</a:t>
            </a:r>
            <a:r>
              <a:rPr lang="zh-CN" altLang="en-US" sz="2400" dirty="0">
                <a:latin typeface="微软雅黑" pitchFamily="34" charset="-122"/>
                <a:ea typeface="微软雅黑" pitchFamily="34" charset="-122"/>
              </a:rPr>
              <a:t>晶体中，经典光存储了</a:t>
            </a:r>
            <a:r>
              <a:rPr lang="en-US" altLang="zh-CN" sz="2400" dirty="0">
                <a:latin typeface="微软雅黑" pitchFamily="34" charset="-122"/>
                <a:ea typeface="微软雅黑" pitchFamily="34" charset="-122"/>
              </a:rPr>
              <a:t>1</a:t>
            </a:r>
            <a:r>
              <a:rPr lang="zh-CN" altLang="en-US" sz="2400" dirty="0">
                <a:latin typeface="微软雅黑" pitchFamily="34" charset="-122"/>
                <a:ea typeface="微软雅黑" pitchFamily="34" charset="-122"/>
              </a:rPr>
              <a:t>分钟</a:t>
            </a:r>
            <a:endParaRPr lang="en-US" altLang="zh-CN" sz="2400" dirty="0">
              <a:latin typeface="微软雅黑" pitchFamily="34" charset="-122"/>
              <a:ea typeface="微软雅黑" pitchFamily="34" charset="-122"/>
            </a:endParaRPr>
          </a:p>
        </p:txBody>
      </p:sp>
      <p:pic>
        <p:nvPicPr>
          <p:cNvPr id="2" name="图片 1"/>
          <p:cNvPicPr>
            <a:picLocks noChangeAspect="1"/>
          </p:cNvPicPr>
          <p:nvPr/>
        </p:nvPicPr>
        <p:blipFill>
          <a:blip r:embed="rId3"/>
          <a:stretch>
            <a:fillRect/>
          </a:stretch>
        </p:blipFill>
        <p:spPr>
          <a:xfrm>
            <a:off x="539551" y="1625414"/>
            <a:ext cx="7366794" cy="1697897"/>
          </a:xfrm>
          <a:prstGeom prst="rect">
            <a:avLst/>
          </a:prstGeom>
        </p:spPr>
      </p:pic>
      <p:pic>
        <p:nvPicPr>
          <p:cNvPr id="3" name="图片 2"/>
          <p:cNvPicPr>
            <a:picLocks noChangeAspect="1"/>
          </p:cNvPicPr>
          <p:nvPr/>
        </p:nvPicPr>
        <p:blipFill>
          <a:blip r:embed="rId4"/>
          <a:stretch>
            <a:fillRect/>
          </a:stretch>
        </p:blipFill>
        <p:spPr>
          <a:xfrm>
            <a:off x="5436096" y="3797936"/>
            <a:ext cx="2908427" cy="2369071"/>
          </a:xfrm>
          <a:prstGeom prst="rect">
            <a:avLst/>
          </a:prstGeom>
        </p:spPr>
      </p:pic>
      <p:pic>
        <p:nvPicPr>
          <p:cNvPr id="4" name="图片 3"/>
          <p:cNvPicPr>
            <a:picLocks noChangeAspect="1"/>
          </p:cNvPicPr>
          <p:nvPr/>
        </p:nvPicPr>
        <p:blipFill>
          <a:blip r:embed="rId5"/>
          <a:stretch>
            <a:fillRect/>
          </a:stretch>
        </p:blipFill>
        <p:spPr>
          <a:xfrm>
            <a:off x="694986" y="3576526"/>
            <a:ext cx="3806457" cy="2464296"/>
          </a:xfrm>
          <a:prstGeom prst="rect">
            <a:avLst/>
          </a:prstGeom>
        </p:spPr>
      </p:pic>
      <p:sp>
        <p:nvSpPr>
          <p:cNvPr id="12" name="矩形 11"/>
          <p:cNvSpPr/>
          <p:nvPr/>
        </p:nvSpPr>
        <p:spPr>
          <a:xfrm>
            <a:off x="5714587" y="6372110"/>
            <a:ext cx="2652008" cy="369332"/>
          </a:xfrm>
          <a:prstGeom prst="rect">
            <a:avLst/>
          </a:prstGeom>
        </p:spPr>
        <p:txBody>
          <a:bodyPr wrap="none">
            <a:spAutoFit/>
          </a:bodyPr>
          <a:lstStyle/>
          <a:p>
            <a:r>
              <a:rPr lang="en-US" altLang="zh-CN" dirty="0" err="1">
                <a:latin typeface="微软雅黑" pitchFamily="34" charset="-122"/>
                <a:ea typeface="微软雅黑" pitchFamily="34" charset="-122"/>
              </a:rPr>
              <a:t>Pr:YSO</a:t>
            </a:r>
            <a:r>
              <a:rPr lang="zh-CN" altLang="en-US" dirty="0">
                <a:latin typeface="微软雅黑" pitchFamily="34" charset="-122"/>
                <a:ea typeface="微软雅黑" pitchFamily="34" charset="-122"/>
              </a:rPr>
              <a:t>晶体</a:t>
            </a:r>
            <a:r>
              <a:rPr lang="en-US" altLang="zh-CN" dirty="0">
                <a:latin typeface="微软雅黑" pitchFamily="34" charset="-122"/>
                <a:ea typeface="微软雅黑" pitchFamily="34" charset="-122"/>
              </a:rPr>
              <a:t>-</a:t>
            </a:r>
            <a:r>
              <a:rPr lang="zh-CN" altLang="en-US" dirty="0">
                <a:solidFill>
                  <a:srgbClr val="C00000"/>
                </a:solidFill>
                <a:latin typeface="微软雅黑" pitchFamily="34" charset="-122"/>
                <a:ea typeface="微软雅黑" pitchFamily="34" charset="-122"/>
              </a:rPr>
              <a:t>能级不清晰</a:t>
            </a:r>
            <a:endParaRPr lang="zh-CN" altLang="en-US" dirty="0">
              <a:solidFill>
                <a:srgbClr val="C00000"/>
              </a:solidFill>
            </a:endParaRPr>
          </a:p>
        </p:txBody>
      </p:sp>
      <p:sp>
        <p:nvSpPr>
          <p:cNvPr id="13" name="矩形 12"/>
          <p:cNvSpPr/>
          <p:nvPr/>
        </p:nvSpPr>
        <p:spPr>
          <a:xfrm>
            <a:off x="766994" y="6142577"/>
            <a:ext cx="4012637" cy="369332"/>
          </a:xfrm>
          <a:prstGeom prst="rect">
            <a:avLst/>
          </a:prstGeom>
        </p:spPr>
        <p:txBody>
          <a:bodyPr wrap="none">
            <a:spAutoFit/>
          </a:bodyPr>
          <a:lstStyle/>
          <a:p>
            <a:r>
              <a:rPr lang="en-US" altLang="zh-CN" dirty="0">
                <a:latin typeface="微软雅黑" pitchFamily="34" charset="-122"/>
                <a:ea typeface="微软雅黑" pitchFamily="34" charset="-122"/>
              </a:rPr>
              <a:t>1</a:t>
            </a:r>
            <a:r>
              <a:rPr lang="zh-CN" altLang="en-US" dirty="0">
                <a:latin typeface="微软雅黑" pitchFamily="34" charset="-122"/>
                <a:ea typeface="微软雅黑" pitchFamily="34" charset="-122"/>
              </a:rPr>
              <a:t>分钟图像存储，没有相位相干存储。</a:t>
            </a:r>
            <a:endParaRPr lang="en-US" altLang="zh-CN" dirty="0">
              <a:latin typeface="微软雅黑" pitchFamily="34" charset="-122"/>
              <a:ea typeface="微软雅黑" pitchFamily="34" charset="-122"/>
            </a:endParaRPr>
          </a:p>
        </p:txBody>
      </p:sp>
      <p:sp>
        <p:nvSpPr>
          <p:cNvPr id="15"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超长寿命光存储</a:t>
            </a:r>
            <a:endParaRPr lang="zh-CN" altLang="en-US" sz="3200" b="1" dirty="0">
              <a:latin typeface="微软雅黑" pitchFamily="34" charset="-122"/>
              <a:ea typeface="微软雅黑" pitchFamily="34" charset="-122"/>
              <a:cs typeface="+mj-cs"/>
            </a:endParaRPr>
          </a:p>
        </p:txBody>
      </p:sp>
      <p:sp>
        <p:nvSpPr>
          <p:cNvPr id="14" name="灯片编号占位符 2">
            <a:extLst>
              <a:ext uri="{FF2B5EF4-FFF2-40B4-BE49-F238E27FC236}">
                <a16:creationId xmlns:a16="http://schemas.microsoft.com/office/drawing/2014/main" id="{03F695F6-4942-43F5-89AB-2BE70C2D6137}"/>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22442499"/>
      </p:ext>
    </p:extLst>
  </p:cSld>
  <p:clrMapOvr>
    <a:masterClrMapping/>
  </p:clrMapOvr>
  <p:transition spd="slow" advTm="3216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368" name="Text Box 10"/>
          <p:cNvSpPr txBox="1">
            <a:spLocks noChangeArrowheads="1"/>
          </p:cNvSpPr>
          <p:nvPr/>
        </p:nvSpPr>
        <p:spPr bwMode="auto">
          <a:xfrm>
            <a:off x="539552" y="836712"/>
            <a:ext cx="7887230"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266700" indent="-266700">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marL="342900" indent="-342900">
              <a:lnSpc>
                <a:spcPts val="3000"/>
              </a:lnSpc>
              <a:buFont typeface="Wingdings" panose="05000000000000000000" pitchFamily="2" charset="2"/>
              <a:buChar char="l"/>
            </a:pPr>
            <a:r>
              <a:rPr lang="zh-CN" altLang="en-US" sz="2000" dirty="0">
                <a:latin typeface="微软雅黑" pitchFamily="34" charset="-122"/>
                <a:ea typeface="微软雅黑" pitchFamily="34" charset="-122"/>
              </a:rPr>
              <a:t>是否有更长相干寿命的物质系统用于光存储？</a:t>
            </a:r>
            <a:endParaRPr lang="en-US" altLang="zh-CN" sz="2000" dirty="0">
              <a:latin typeface="微软雅黑" pitchFamily="34" charset="-122"/>
              <a:ea typeface="微软雅黑" pitchFamily="34" charset="-122"/>
            </a:endParaRPr>
          </a:p>
          <a:p>
            <a:pPr marL="342900" indent="-342900">
              <a:lnSpc>
                <a:spcPts val="3000"/>
              </a:lnSpc>
              <a:buFont typeface="Wingdings" panose="05000000000000000000" pitchFamily="2" charset="2"/>
              <a:buChar char="l"/>
            </a:pPr>
            <a:endParaRPr lang="en-US" altLang="zh-CN" sz="2000" dirty="0">
              <a:latin typeface="微软雅黑" pitchFamily="34" charset="-122"/>
              <a:ea typeface="微软雅黑" pitchFamily="34" charset="-122"/>
            </a:endParaRPr>
          </a:p>
          <a:p>
            <a:pPr marL="342900" indent="-342900">
              <a:lnSpc>
                <a:spcPts val="3000"/>
              </a:lnSpc>
              <a:buFont typeface="Wingdings" panose="05000000000000000000" pitchFamily="2" charset="2"/>
              <a:buChar char="l"/>
            </a:pPr>
            <a:endParaRPr lang="en-US" altLang="zh-CN" sz="2000" dirty="0">
              <a:latin typeface="微软雅黑" pitchFamily="34" charset="-122"/>
              <a:ea typeface="微软雅黑" pitchFamily="34" charset="-122"/>
            </a:endParaRPr>
          </a:p>
          <a:p>
            <a:pPr marL="342900" indent="-342900">
              <a:lnSpc>
                <a:spcPts val="3000"/>
              </a:lnSpc>
              <a:buFont typeface="Wingdings" panose="05000000000000000000" pitchFamily="2" charset="2"/>
              <a:buChar char="l"/>
            </a:pPr>
            <a:endParaRPr lang="en-US" altLang="zh-CN" sz="2000" dirty="0">
              <a:latin typeface="微软雅黑" pitchFamily="34" charset="-122"/>
              <a:ea typeface="微软雅黑" pitchFamily="34" charset="-122"/>
            </a:endParaRPr>
          </a:p>
          <a:p>
            <a:pPr marL="342900" indent="-342900">
              <a:lnSpc>
                <a:spcPts val="3000"/>
              </a:lnSpc>
              <a:buFont typeface="Wingdings" panose="05000000000000000000" pitchFamily="2" charset="2"/>
              <a:buChar char="l"/>
            </a:pPr>
            <a:endParaRPr lang="en-US" altLang="zh-CN" sz="2000" dirty="0">
              <a:latin typeface="微软雅黑" pitchFamily="34" charset="-122"/>
              <a:ea typeface="微软雅黑" pitchFamily="34" charset="-122"/>
            </a:endParaRPr>
          </a:p>
          <a:p>
            <a:pPr marL="342900" indent="-342900">
              <a:lnSpc>
                <a:spcPts val="3000"/>
              </a:lnSpc>
              <a:buFont typeface="Wingdings" panose="05000000000000000000" pitchFamily="2" charset="2"/>
              <a:buChar char="l"/>
            </a:pPr>
            <a:r>
              <a:rPr lang="zh-CN" altLang="en-US" sz="2000" dirty="0">
                <a:latin typeface="微软雅黑" pitchFamily="34" charset="-122"/>
                <a:ea typeface="微软雅黑" pitchFamily="34" charset="-122"/>
              </a:rPr>
              <a:t>澳洲国立大学研究组发现</a:t>
            </a:r>
            <a:r>
              <a:rPr lang="en-US" altLang="zh-CN" sz="2000" baseline="30000" dirty="0">
                <a:latin typeface="微软雅黑" pitchFamily="34" charset="-122"/>
                <a:ea typeface="微软雅黑" pitchFamily="34" charset="-122"/>
              </a:rPr>
              <a:t>151</a:t>
            </a:r>
            <a:r>
              <a:rPr lang="en-US" altLang="zh-CN" sz="2000" dirty="0">
                <a:latin typeface="微软雅黑" pitchFamily="34" charset="-122"/>
                <a:ea typeface="微软雅黑" pitchFamily="34" charset="-122"/>
              </a:rPr>
              <a:t>Eu:YSO</a:t>
            </a:r>
            <a:r>
              <a:rPr lang="zh-CN" altLang="en-US" sz="2000" dirty="0">
                <a:latin typeface="微软雅黑" pitchFamily="34" charset="-122"/>
                <a:ea typeface="微软雅黑" pitchFamily="34" charset="-122"/>
              </a:rPr>
              <a:t>晶体核自旋跃迁相干寿命可达</a:t>
            </a:r>
            <a:r>
              <a:rPr lang="en-US" altLang="zh-CN" sz="2000" dirty="0">
                <a:latin typeface="微软雅黑" pitchFamily="34" charset="-122"/>
                <a:ea typeface="微软雅黑" pitchFamily="34" charset="-122"/>
              </a:rPr>
              <a:t>6</a:t>
            </a:r>
            <a:r>
              <a:rPr lang="zh-CN" altLang="en-US" sz="2000" dirty="0">
                <a:latin typeface="微软雅黑" pitchFamily="34" charset="-122"/>
                <a:ea typeface="微软雅黑" pitchFamily="34" charset="-122"/>
              </a:rPr>
              <a:t>小时。但由于能级结构未准确分辨，没有实现光信号存储。</a:t>
            </a:r>
            <a:endParaRPr lang="en-US" altLang="zh-CN" sz="2000" dirty="0">
              <a:latin typeface="微软雅黑" pitchFamily="34" charset="-122"/>
              <a:ea typeface="微软雅黑" pitchFamily="34" charset="-122"/>
            </a:endParaRPr>
          </a:p>
        </p:txBody>
      </p:sp>
      <p:pic>
        <p:nvPicPr>
          <p:cNvPr id="8" name="图片 7"/>
          <p:cNvPicPr>
            <a:picLocks noChangeAspect="1"/>
          </p:cNvPicPr>
          <p:nvPr/>
        </p:nvPicPr>
        <p:blipFill>
          <a:blip r:embed="rId3"/>
          <a:stretch>
            <a:fillRect/>
          </a:stretch>
        </p:blipFill>
        <p:spPr>
          <a:xfrm>
            <a:off x="1278588" y="1298357"/>
            <a:ext cx="5165204" cy="1448351"/>
          </a:xfrm>
          <a:prstGeom prst="rect">
            <a:avLst/>
          </a:prstGeom>
        </p:spPr>
      </p:pic>
      <p:pic>
        <p:nvPicPr>
          <p:cNvPr id="9" name="图片 8"/>
          <p:cNvPicPr>
            <a:picLocks noChangeAspect="1"/>
          </p:cNvPicPr>
          <p:nvPr/>
        </p:nvPicPr>
        <p:blipFill>
          <a:blip r:embed="rId4"/>
          <a:stretch>
            <a:fillRect/>
          </a:stretch>
        </p:blipFill>
        <p:spPr>
          <a:xfrm>
            <a:off x="978282" y="3622090"/>
            <a:ext cx="3411961" cy="2203558"/>
          </a:xfrm>
          <a:prstGeom prst="rect">
            <a:avLst/>
          </a:prstGeom>
        </p:spPr>
      </p:pic>
      <p:pic>
        <p:nvPicPr>
          <p:cNvPr id="10" name="图片 9"/>
          <p:cNvPicPr>
            <a:picLocks noChangeAspect="1"/>
          </p:cNvPicPr>
          <p:nvPr/>
        </p:nvPicPr>
        <p:blipFill>
          <a:blip r:embed="rId5"/>
          <a:stretch>
            <a:fillRect/>
          </a:stretch>
        </p:blipFill>
        <p:spPr>
          <a:xfrm>
            <a:off x="4607719" y="3705143"/>
            <a:ext cx="3819062" cy="1956105"/>
          </a:xfrm>
          <a:prstGeom prst="rect">
            <a:avLst/>
          </a:prstGeom>
        </p:spPr>
      </p:pic>
      <p:sp>
        <p:nvSpPr>
          <p:cNvPr id="25" name="矩形 24"/>
          <p:cNvSpPr/>
          <p:nvPr/>
        </p:nvSpPr>
        <p:spPr>
          <a:xfrm>
            <a:off x="5922232" y="5825648"/>
            <a:ext cx="1569660" cy="369332"/>
          </a:xfrm>
          <a:prstGeom prst="rect">
            <a:avLst/>
          </a:prstGeom>
        </p:spPr>
        <p:txBody>
          <a:bodyPr wrap="none">
            <a:spAutoFit/>
          </a:bodyPr>
          <a:lstStyle/>
          <a:p>
            <a:r>
              <a:rPr lang="zh-CN" altLang="en-US" dirty="0">
                <a:latin typeface="微软雅黑" pitchFamily="34" charset="-122"/>
                <a:ea typeface="微软雅黑" pitchFamily="34" charset="-122"/>
              </a:rPr>
              <a:t>动力学解耦合</a:t>
            </a:r>
            <a:endParaRPr lang="zh-CN" altLang="en-US" dirty="0"/>
          </a:p>
        </p:txBody>
      </p:sp>
      <p:sp>
        <p:nvSpPr>
          <p:cNvPr id="12"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超长寿命光存储</a:t>
            </a:r>
            <a:endParaRPr lang="zh-CN" altLang="en-US" sz="3200" b="1" dirty="0">
              <a:latin typeface="微软雅黑" pitchFamily="34" charset="-122"/>
              <a:ea typeface="微软雅黑" pitchFamily="34" charset="-122"/>
              <a:cs typeface="+mj-cs"/>
            </a:endParaRPr>
          </a:p>
        </p:txBody>
      </p:sp>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7436" y="5832102"/>
            <a:ext cx="2788840" cy="39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矩形 12"/>
          <p:cNvSpPr/>
          <p:nvPr/>
        </p:nvSpPr>
        <p:spPr>
          <a:xfrm>
            <a:off x="316292" y="6228601"/>
            <a:ext cx="4975788" cy="584775"/>
          </a:xfrm>
          <a:prstGeom prst="rect">
            <a:avLst/>
          </a:prstGeom>
        </p:spPr>
        <p:txBody>
          <a:bodyPr wrap="square">
            <a:spAutoFit/>
          </a:bodyPr>
          <a:lstStyle/>
          <a:p>
            <a:r>
              <a:rPr lang="zh-CN" altLang="en-US" sz="1600" dirty="0">
                <a:latin typeface="Times New Roman" pitchFamily="18" charset="0"/>
                <a:ea typeface="微软雅黑" pitchFamily="34" charset="-122"/>
                <a:cs typeface="Times New Roman" pitchFamily="18" charset="0"/>
              </a:rPr>
              <a:t>零一阶塞曼磁场</a:t>
            </a:r>
            <a:r>
              <a:rPr lang="en-US" altLang="zh-CN" sz="1600" dirty="0">
                <a:latin typeface="Times New Roman" pitchFamily="18" charset="0"/>
                <a:ea typeface="微软雅黑" pitchFamily="34" charset="-122"/>
                <a:cs typeface="Times New Roman" pitchFamily="18" charset="0"/>
              </a:rPr>
              <a:t>(</a:t>
            </a:r>
            <a:r>
              <a:rPr lang="en-US" altLang="zh-CN" sz="1600" b="1" dirty="0">
                <a:solidFill>
                  <a:srgbClr val="0000FF"/>
                </a:solidFill>
                <a:latin typeface="Times New Roman" pitchFamily="18" charset="0"/>
                <a:ea typeface="微软雅黑" pitchFamily="34" charset="-122"/>
                <a:cs typeface="Times New Roman" pitchFamily="18" charset="0"/>
              </a:rPr>
              <a:t>ZEFOZ</a:t>
            </a:r>
            <a:r>
              <a:rPr lang="en-US" altLang="zh-CN" sz="1600" dirty="0">
                <a:latin typeface="Times New Roman" pitchFamily="18" charset="0"/>
                <a:ea typeface="微软雅黑" pitchFamily="34" charset="-122"/>
                <a:cs typeface="Times New Roman" pitchFamily="18" charset="0"/>
              </a:rPr>
              <a:t>, Zero First Order Zeeman)</a:t>
            </a:r>
          </a:p>
          <a:p>
            <a:r>
              <a:rPr lang="zh-CN" altLang="en-US" sz="1600" dirty="0">
                <a:latin typeface="Times New Roman" pitchFamily="18" charset="0"/>
                <a:ea typeface="微软雅黑" pitchFamily="34" charset="-122"/>
                <a:cs typeface="Times New Roman" pitchFamily="18" charset="0"/>
              </a:rPr>
              <a:t>类似原子或离子中的钟跃迁</a:t>
            </a:r>
            <a:endParaRPr lang="zh-CN" altLang="en-US" sz="1600" dirty="0">
              <a:latin typeface="Times New Roman" pitchFamily="18" charset="0"/>
              <a:cs typeface="Times New Roman" pitchFamily="18" charset="0"/>
            </a:endParaRPr>
          </a:p>
        </p:txBody>
      </p:sp>
      <p:cxnSp>
        <p:nvCxnSpPr>
          <p:cNvPr id="3" name="直接连接符 2">
            <a:extLst>
              <a:ext uri="{FF2B5EF4-FFF2-40B4-BE49-F238E27FC236}">
                <a16:creationId xmlns:a16="http://schemas.microsoft.com/office/drawing/2014/main" id="{708F6688-8F41-4527-A14C-A2EEEDBC61F7}"/>
              </a:ext>
            </a:extLst>
          </p:cNvPr>
          <p:cNvCxnSpPr/>
          <p:nvPr/>
        </p:nvCxnSpPr>
        <p:spPr>
          <a:xfrm>
            <a:off x="1331640" y="2636912"/>
            <a:ext cx="64807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4355976" y="1400255"/>
            <a:ext cx="1217000" cy="369332"/>
          </a:xfrm>
          <a:prstGeom prst="rect">
            <a:avLst/>
          </a:prstGeom>
        </p:spPr>
        <p:txBody>
          <a:bodyPr wrap="none">
            <a:spAutoFit/>
          </a:bodyPr>
          <a:lstStyle/>
          <a:p>
            <a:r>
              <a:rPr lang="zh-CN" altLang="en-US" dirty="0">
                <a:latin typeface="微软雅黑" pitchFamily="34" charset="-122"/>
                <a:ea typeface="微软雅黑" pitchFamily="34" charset="-122"/>
              </a:rPr>
              <a:t>（</a:t>
            </a:r>
            <a:r>
              <a:rPr lang="en-US" altLang="zh-CN" dirty="0">
                <a:latin typeface="微软雅黑" pitchFamily="34" charset="-122"/>
                <a:ea typeface="微软雅黑" pitchFamily="34" charset="-122"/>
              </a:rPr>
              <a:t>2015</a:t>
            </a:r>
            <a:r>
              <a:rPr lang="zh-CN" altLang="en-US" dirty="0">
                <a:latin typeface="微软雅黑" pitchFamily="34" charset="-122"/>
                <a:ea typeface="微软雅黑" pitchFamily="34" charset="-122"/>
              </a:rPr>
              <a:t>）</a:t>
            </a:r>
            <a:endParaRPr lang="zh-CN" altLang="en-US" dirty="0"/>
          </a:p>
        </p:txBody>
      </p:sp>
      <p:pic>
        <p:nvPicPr>
          <p:cNvPr id="2" name="图片 1" descr="人穿着衬衫&#10;&#10;描述已自动生成">
            <a:extLst>
              <a:ext uri="{FF2B5EF4-FFF2-40B4-BE49-F238E27FC236}">
                <a16:creationId xmlns:a16="http://schemas.microsoft.com/office/drawing/2014/main" id="{1BCE7FFB-850E-4EEC-DB9C-059963FEA0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51286" y="918792"/>
            <a:ext cx="937138" cy="1202187"/>
          </a:xfrm>
          <a:prstGeom prst="rect">
            <a:avLst/>
          </a:prstGeom>
        </p:spPr>
      </p:pic>
      <p:sp>
        <p:nvSpPr>
          <p:cNvPr id="5" name="文本框 4">
            <a:extLst>
              <a:ext uri="{FF2B5EF4-FFF2-40B4-BE49-F238E27FC236}">
                <a16:creationId xmlns:a16="http://schemas.microsoft.com/office/drawing/2014/main" id="{9E523907-613E-0710-122A-6348A0539EAB}"/>
              </a:ext>
            </a:extLst>
          </p:cNvPr>
          <p:cNvSpPr txBox="1"/>
          <p:nvPr/>
        </p:nvSpPr>
        <p:spPr>
          <a:xfrm>
            <a:off x="6660232" y="2118884"/>
            <a:ext cx="2448272" cy="584775"/>
          </a:xfrm>
          <a:prstGeom prst="rect">
            <a:avLst/>
          </a:prstGeom>
          <a:noFill/>
        </p:spPr>
        <p:txBody>
          <a:bodyPr wrap="square">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cs typeface="+mn-ea"/>
                <a:sym typeface="+mn-ea"/>
              </a:rPr>
              <a:t>钟满金</a:t>
            </a:r>
            <a:endParaRPr lang="en-US" altLang="zh-CN" sz="1600" dirty="0">
              <a:solidFill>
                <a:schemeClr val="tx2"/>
              </a:solidFill>
              <a:latin typeface="微软雅黑" panose="020B0503020204020204" pitchFamily="34" charset="-122"/>
              <a:ea typeface="微软雅黑" panose="020B0503020204020204" pitchFamily="34" charset="-122"/>
              <a:cs typeface="+mn-ea"/>
              <a:sym typeface="+mn-ea"/>
            </a:endParaRPr>
          </a:p>
          <a:p>
            <a:pPr algn="ctr"/>
            <a:r>
              <a:rPr lang="zh-CN" altLang="en-US" sz="1600" dirty="0">
                <a:solidFill>
                  <a:srgbClr val="000000"/>
                </a:solidFill>
                <a:effectLst/>
                <a:latin typeface="Microsoft YaHei" panose="020B0503020204020204" pitchFamily="34" charset="-122"/>
                <a:ea typeface="Microsoft YaHei" panose="020B0503020204020204" pitchFamily="34" charset="-122"/>
              </a:rPr>
              <a:t>深圳国际量子研究院</a:t>
            </a:r>
            <a:endParaRPr lang="zh-CN" altLang="en-US" sz="1600" dirty="0"/>
          </a:p>
        </p:txBody>
      </p:sp>
      <p:sp>
        <p:nvSpPr>
          <p:cNvPr id="16" name="灯片编号占位符 2">
            <a:extLst>
              <a:ext uri="{FF2B5EF4-FFF2-40B4-BE49-F238E27FC236}">
                <a16:creationId xmlns:a16="http://schemas.microsoft.com/office/drawing/2014/main" id="{1B393E8A-C2C6-491D-97D7-7752C6A9965A}"/>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65</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55333261"/>
      </p:ext>
    </p:extLst>
  </p:cSld>
  <p:clrMapOvr>
    <a:masterClrMapping/>
  </p:clrMapOvr>
  <p:transition spd="slow" advTm="3216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368" name="Text Box 10"/>
          <p:cNvSpPr txBox="1">
            <a:spLocks noChangeArrowheads="1"/>
          </p:cNvSpPr>
          <p:nvPr/>
        </p:nvSpPr>
        <p:spPr bwMode="auto">
          <a:xfrm>
            <a:off x="539551" y="980728"/>
            <a:ext cx="8067799" cy="1288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266700" indent="-266700">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marL="342900" indent="-342900">
              <a:lnSpc>
                <a:spcPts val="3000"/>
              </a:lnSpc>
              <a:spcAft>
                <a:spcPts val="600"/>
              </a:spcAft>
              <a:buFont typeface="Wingdings" panose="05000000000000000000" pitchFamily="2" charset="2"/>
              <a:buChar char="p"/>
            </a:pPr>
            <a:r>
              <a:rPr lang="zh-CN" altLang="en-US" sz="2000" dirty="0">
                <a:latin typeface="微软雅黑" pitchFamily="34" charset="-122"/>
                <a:ea typeface="微软雅黑" pitchFamily="34" charset="-122"/>
              </a:rPr>
              <a:t>方案：使用</a:t>
            </a:r>
            <a:r>
              <a:rPr lang="en-US" altLang="zh-CN" sz="2000" dirty="0" err="1">
                <a:latin typeface="微软雅黑" pitchFamily="34" charset="-122"/>
                <a:ea typeface="微软雅黑" pitchFamily="34" charset="-122"/>
              </a:rPr>
              <a:t>Eu:YSO</a:t>
            </a:r>
            <a:r>
              <a:rPr lang="zh-CN" altLang="en-US" sz="2000" dirty="0">
                <a:latin typeface="微软雅黑" pitchFamily="34" charset="-122"/>
                <a:ea typeface="微软雅黑" pitchFamily="34" charset="-122"/>
              </a:rPr>
              <a:t>在</a:t>
            </a:r>
            <a:r>
              <a:rPr lang="en-US" altLang="zh-CN" sz="2000" dirty="0">
                <a:latin typeface="微软雅黑" pitchFamily="34" charset="-122"/>
                <a:ea typeface="微软雅黑" pitchFamily="34" charset="-122"/>
              </a:rPr>
              <a:t>ZEFOZ</a:t>
            </a:r>
            <a:r>
              <a:rPr lang="zh-CN" altLang="en-US" sz="2000" dirty="0">
                <a:latin typeface="微软雅黑" pitchFamily="34" charset="-122"/>
                <a:ea typeface="微软雅黑" pitchFamily="34" charset="-122"/>
              </a:rPr>
              <a:t>磁场下实现长寿命光存储</a:t>
            </a:r>
            <a:endParaRPr lang="en-US" altLang="zh-CN" sz="2000" dirty="0">
              <a:latin typeface="微软雅黑" pitchFamily="34" charset="-122"/>
              <a:ea typeface="微软雅黑" pitchFamily="34" charset="-122"/>
            </a:endParaRPr>
          </a:p>
          <a:p>
            <a:pPr marL="342900" indent="-342900">
              <a:lnSpc>
                <a:spcPts val="3000"/>
              </a:lnSpc>
              <a:spcAft>
                <a:spcPts val="600"/>
              </a:spcAft>
              <a:buFont typeface="Wingdings" panose="05000000000000000000" pitchFamily="2" charset="2"/>
              <a:buChar char="Ø"/>
            </a:pPr>
            <a:r>
              <a:rPr lang="zh-CN" altLang="en-US" sz="2000" dirty="0">
                <a:latin typeface="微软雅黑" pitchFamily="34" charset="-122"/>
                <a:ea typeface="微软雅黑" pitchFamily="34" charset="-122"/>
              </a:rPr>
              <a:t>第一步：搭建光学拉曼外差探测的核磁共振谱仪，在低磁场下测定</a:t>
            </a:r>
            <a:r>
              <a:rPr lang="en-US" altLang="zh-CN" sz="2000" baseline="30000" dirty="0">
                <a:latin typeface="微软雅黑" pitchFamily="34" charset="-122"/>
                <a:ea typeface="微软雅黑" pitchFamily="34" charset="-122"/>
              </a:rPr>
              <a:t>151</a:t>
            </a:r>
            <a:r>
              <a:rPr lang="en-US" altLang="zh-CN" sz="2000" dirty="0">
                <a:latin typeface="微软雅黑" pitchFamily="34" charset="-122"/>
                <a:ea typeface="微软雅黑" pitchFamily="34" charset="-122"/>
              </a:rPr>
              <a:t>Eu:YSO</a:t>
            </a:r>
            <a:r>
              <a:rPr lang="zh-CN" altLang="en-US" sz="2000" dirty="0">
                <a:latin typeface="微软雅黑" pitchFamily="34" charset="-122"/>
                <a:ea typeface="微软雅黑" pitchFamily="34" charset="-122"/>
              </a:rPr>
              <a:t>晶体的自旋哈密顿量</a:t>
            </a:r>
            <a:endParaRPr lang="en-US" altLang="zh-CN" sz="2000" dirty="0">
              <a:latin typeface="微软雅黑" pitchFamily="34" charset="-122"/>
              <a:ea typeface="微软雅黑" pitchFamily="34" charset="-122"/>
            </a:endParaRPr>
          </a:p>
        </p:txBody>
      </p:sp>
      <p:pic>
        <p:nvPicPr>
          <p:cNvPr id="20"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6895" y="3356992"/>
            <a:ext cx="4662578" cy="262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508104" y="6165304"/>
            <a:ext cx="2492990" cy="369332"/>
          </a:xfrm>
          <a:prstGeom prst="rect">
            <a:avLst/>
          </a:prstGeom>
        </p:spPr>
        <p:txBody>
          <a:bodyPr wrap="none">
            <a:spAutoFit/>
          </a:bodyPr>
          <a:lstStyle/>
          <a:p>
            <a:r>
              <a:rPr lang="zh-CN" altLang="en-US" dirty="0">
                <a:latin typeface="微软雅黑" pitchFamily="34" charset="-122"/>
                <a:ea typeface="微软雅黑" pitchFamily="34" charset="-122"/>
              </a:rPr>
              <a:t>谱仪的低温及磁体部分</a:t>
            </a:r>
            <a:endParaRPr lang="zh-CN" altLang="en-US" dirty="0"/>
          </a:p>
        </p:txBody>
      </p:sp>
      <p:pic>
        <p:nvPicPr>
          <p:cNvPr id="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3222643"/>
            <a:ext cx="1738610" cy="273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24"/>
          <p:cNvSpPr/>
          <p:nvPr/>
        </p:nvSpPr>
        <p:spPr>
          <a:xfrm>
            <a:off x="1058124" y="6165304"/>
            <a:ext cx="1569660" cy="369332"/>
          </a:xfrm>
          <a:prstGeom prst="rect">
            <a:avLst/>
          </a:prstGeom>
        </p:spPr>
        <p:txBody>
          <a:bodyPr wrap="none">
            <a:spAutoFit/>
          </a:bodyPr>
          <a:lstStyle/>
          <a:p>
            <a:r>
              <a:rPr lang="zh-CN" altLang="en-US" dirty="0">
                <a:latin typeface="微软雅黑" pitchFamily="34" charset="-122"/>
                <a:ea typeface="微软雅黑" pitchFamily="34" charset="-122"/>
              </a:rPr>
              <a:t>受激拉曼散射</a:t>
            </a:r>
            <a:endParaRPr lang="zh-CN" altLang="en-US" dirty="0"/>
          </a:p>
        </p:txBody>
      </p:sp>
      <p:sp>
        <p:nvSpPr>
          <p:cNvPr id="12"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超长寿命光存储</a:t>
            </a:r>
            <a:endParaRPr lang="zh-CN" altLang="en-US" sz="3200" b="1" dirty="0">
              <a:latin typeface="微软雅黑" pitchFamily="34" charset="-122"/>
              <a:ea typeface="微软雅黑" pitchFamily="34" charset="-122"/>
              <a:cs typeface="+mj-cs"/>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824" y="2618759"/>
            <a:ext cx="2882065" cy="40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灯片编号占位符 2">
            <a:extLst>
              <a:ext uri="{FF2B5EF4-FFF2-40B4-BE49-F238E27FC236}">
                <a16:creationId xmlns:a16="http://schemas.microsoft.com/office/drawing/2014/main" id="{F9C66E1F-9AF1-4A71-8067-F2562E2A2661}"/>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66</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043307861"/>
      </p:ext>
    </p:extLst>
  </p:cSld>
  <p:clrMapOvr>
    <a:masterClrMapping/>
  </p:clrMapOvr>
  <p:transition spd="slow" advTm="3216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5796136" y="2762401"/>
            <a:ext cx="2592288" cy="256640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000"/>
              </a:solidFill>
            </a:endParaRPr>
          </a:p>
        </p:txBody>
      </p:sp>
      <p:sp>
        <p:nvSpPr>
          <p:cNvPr id="19" name="圆角矩形 18"/>
          <p:cNvSpPr/>
          <p:nvPr/>
        </p:nvSpPr>
        <p:spPr>
          <a:xfrm>
            <a:off x="2975299" y="2760969"/>
            <a:ext cx="2388789" cy="256640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000"/>
              </a:solidFill>
            </a:endParaRPr>
          </a:p>
        </p:txBody>
      </p:sp>
      <p:pic>
        <p:nvPicPr>
          <p:cNvPr id="3" name="图片 2"/>
          <p:cNvPicPr>
            <a:picLocks noChangeAspect="1"/>
          </p:cNvPicPr>
          <p:nvPr/>
        </p:nvPicPr>
        <p:blipFill>
          <a:blip r:embed="rId3"/>
          <a:stretch>
            <a:fillRect/>
          </a:stretch>
        </p:blipFill>
        <p:spPr>
          <a:xfrm>
            <a:off x="3049780" y="2974062"/>
            <a:ext cx="2170292" cy="2173704"/>
          </a:xfrm>
          <a:prstGeom prst="rect">
            <a:avLst/>
          </a:prstGeom>
        </p:spPr>
      </p:pic>
      <p:pic>
        <p:nvPicPr>
          <p:cNvPr id="16" name="图片 15"/>
          <p:cNvPicPr>
            <a:picLocks noChangeAspect="1"/>
          </p:cNvPicPr>
          <p:nvPr/>
        </p:nvPicPr>
        <p:blipFill>
          <a:blip r:embed="rId4"/>
          <a:stretch>
            <a:fillRect/>
          </a:stretch>
        </p:blipFill>
        <p:spPr>
          <a:xfrm>
            <a:off x="5958719" y="2954052"/>
            <a:ext cx="2285689" cy="2207812"/>
          </a:xfrm>
          <a:prstGeom prst="rect">
            <a:avLst/>
          </a:prstGeom>
        </p:spPr>
      </p:pic>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367" name="Text Box 8"/>
          <p:cNvSpPr txBox="1">
            <a:spLocks noChangeArrowheads="1"/>
          </p:cNvSpPr>
          <p:nvPr/>
        </p:nvSpPr>
        <p:spPr bwMode="auto">
          <a:xfrm>
            <a:off x="539552" y="6300028"/>
            <a:ext cx="60568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eaLnBrk="1" hangingPunct="1"/>
            <a:r>
              <a:rPr lang="en-US" altLang="zh-CN" sz="1800" dirty="0">
                <a:solidFill>
                  <a:srgbClr val="008000"/>
                </a:solidFill>
                <a:latin typeface="Times New Roman" panose="02020603050405020304" pitchFamily="18" charset="0"/>
                <a:cs typeface="Times New Roman" panose="02020603050405020304" pitchFamily="18" charset="0"/>
              </a:rPr>
              <a:t>Y. Ma, et al., J. of </a:t>
            </a:r>
            <a:r>
              <a:rPr lang="en-US" altLang="zh-CN" sz="1800" dirty="0" err="1">
                <a:solidFill>
                  <a:srgbClr val="008000"/>
                </a:solidFill>
                <a:latin typeface="Times New Roman" panose="02020603050405020304" pitchFamily="18" charset="0"/>
                <a:cs typeface="Times New Roman" panose="02020603050405020304" pitchFamily="18" charset="0"/>
              </a:rPr>
              <a:t>Lumin</a:t>
            </a:r>
            <a:r>
              <a:rPr lang="en-US" altLang="zh-CN" sz="1800" dirty="0">
                <a:solidFill>
                  <a:srgbClr val="008000"/>
                </a:solidFill>
                <a:latin typeface="Times New Roman" panose="02020603050405020304" pitchFamily="18" charset="0"/>
                <a:cs typeface="Times New Roman" panose="02020603050405020304" pitchFamily="18" charset="0"/>
              </a:rPr>
              <a:t>. 202. 32 (2018)</a:t>
            </a:r>
          </a:p>
        </p:txBody>
      </p:sp>
      <p:sp>
        <p:nvSpPr>
          <p:cNvPr id="15368" name="Text Box 10"/>
          <p:cNvSpPr txBox="1">
            <a:spLocks noChangeArrowheads="1"/>
          </p:cNvSpPr>
          <p:nvPr/>
        </p:nvSpPr>
        <p:spPr bwMode="auto">
          <a:xfrm>
            <a:off x="539551" y="980728"/>
            <a:ext cx="8280921" cy="903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266700" indent="-266700">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marL="342900" indent="-342900">
              <a:lnSpc>
                <a:spcPts val="3000"/>
              </a:lnSpc>
              <a:spcBef>
                <a:spcPts val="0"/>
              </a:spcBef>
              <a:spcAft>
                <a:spcPts val="600"/>
              </a:spcAft>
              <a:buFont typeface="Wingdings" panose="05000000000000000000" pitchFamily="2" charset="2"/>
              <a:buChar char="Ø"/>
            </a:pPr>
            <a:r>
              <a:rPr lang="zh-CN" altLang="en-US" sz="2000" dirty="0">
                <a:latin typeface="微软雅黑" pitchFamily="34" charset="-122"/>
                <a:ea typeface="微软雅黑" pitchFamily="34" charset="-122"/>
              </a:rPr>
              <a:t>第二步：根据哈密顿量理论预测</a:t>
            </a:r>
            <a:r>
              <a:rPr lang="en-US" altLang="zh-CN" sz="2000" dirty="0">
                <a:latin typeface="微软雅黑" pitchFamily="34" charset="-122"/>
                <a:ea typeface="微软雅黑" pitchFamily="34" charset="-122"/>
              </a:rPr>
              <a:t>ZEFOZ</a:t>
            </a:r>
            <a:r>
              <a:rPr lang="zh-CN" altLang="en-US" sz="2000" dirty="0">
                <a:latin typeface="微软雅黑" pitchFamily="34" charset="-122"/>
                <a:ea typeface="微软雅黑" pitchFamily="34" charset="-122"/>
              </a:rPr>
              <a:t>磁场下的能级结构（</a:t>
            </a:r>
            <a:r>
              <a:rPr lang="en-US" altLang="zh-CN" sz="2000" dirty="0">
                <a:latin typeface="微软雅黑" pitchFamily="34" charset="-122"/>
                <a:ea typeface="微软雅黑" pitchFamily="34" charset="-122"/>
              </a:rPr>
              <a:t>2018</a:t>
            </a:r>
            <a:r>
              <a:rPr lang="zh-CN" altLang="en-US" sz="2000" dirty="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a:p>
            <a:pPr marL="342900" indent="-342900">
              <a:lnSpc>
                <a:spcPts val="3000"/>
              </a:lnSpc>
              <a:spcBef>
                <a:spcPts val="0"/>
              </a:spcBef>
              <a:spcAft>
                <a:spcPts val="600"/>
              </a:spcAft>
              <a:buFont typeface="Wingdings" panose="05000000000000000000" pitchFamily="2" charset="2"/>
              <a:buChar char="Ø"/>
            </a:pPr>
            <a:r>
              <a:rPr lang="zh-CN" altLang="en-US" sz="2000" dirty="0">
                <a:latin typeface="微软雅黑" pitchFamily="34" charset="-122"/>
                <a:ea typeface="微软雅黑" pitchFamily="34" charset="-122"/>
              </a:rPr>
              <a:t>第三步：结合理论预测，在</a:t>
            </a:r>
            <a:r>
              <a:rPr lang="en-US" altLang="zh-CN" sz="2000" dirty="0">
                <a:latin typeface="微软雅黑" pitchFamily="34" charset="-122"/>
                <a:ea typeface="微软雅黑" pitchFamily="34" charset="-122"/>
              </a:rPr>
              <a:t>ZEFOZ</a:t>
            </a:r>
            <a:r>
              <a:rPr lang="zh-CN" altLang="en-US" sz="2000" dirty="0">
                <a:latin typeface="微软雅黑" pitchFamily="34" charset="-122"/>
                <a:ea typeface="微软雅黑" pitchFamily="34" charset="-122"/>
              </a:rPr>
              <a:t>磁场下实测能级结构 （</a:t>
            </a:r>
            <a:r>
              <a:rPr lang="en-US" altLang="zh-CN" sz="2000" dirty="0">
                <a:latin typeface="微软雅黑" pitchFamily="34" charset="-122"/>
                <a:ea typeface="微软雅黑" pitchFamily="34" charset="-122"/>
              </a:rPr>
              <a:t>2021</a:t>
            </a:r>
            <a:r>
              <a:rPr lang="zh-CN" altLang="en-US" sz="2000" dirty="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p:txBody>
      </p:sp>
      <p:grpSp>
        <p:nvGrpSpPr>
          <p:cNvPr id="7" name="组合 6"/>
          <p:cNvGrpSpPr/>
          <p:nvPr/>
        </p:nvGrpSpPr>
        <p:grpSpPr>
          <a:xfrm>
            <a:off x="827584" y="2777783"/>
            <a:ext cx="1620338" cy="2566408"/>
            <a:chOff x="1475656" y="3649294"/>
            <a:chExt cx="1728192" cy="2414715"/>
          </a:xfrm>
        </p:grpSpPr>
        <p:sp>
          <p:nvSpPr>
            <p:cNvPr id="4" name="圆角矩形 3"/>
            <p:cNvSpPr/>
            <p:nvPr/>
          </p:nvSpPr>
          <p:spPr>
            <a:xfrm>
              <a:off x="1475656" y="3649294"/>
              <a:ext cx="1728192" cy="241471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000"/>
                </a:solidFill>
              </a:endParaRPr>
            </a:p>
          </p:txBody>
        </p:sp>
        <p:pic>
          <p:nvPicPr>
            <p:cNvPr id="2" name="图片 1"/>
            <p:cNvPicPr>
              <a:picLocks noChangeAspect="1"/>
            </p:cNvPicPr>
            <p:nvPr/>
          </p:nvPicPr>
          <p:blipFill>
            <a:blip r:embed="rId5"/>
            <a:stretch>
              <a:fillRect/>
            </a:stretch>
          </p:blipFill>
          <p:spPr>
            <a:xfrm>
              <a:off x="1598496" y="3761880"/>
              <a:ext cx="1479633" cy="2245520"/>
            </a:xfrm>
            <a:prstGeom prst="rect">
              <a:avLst/>
            </a:prstGeom>
          </p:spPr>
        </p:pic>
      </p:grpSp>
      <p:sp>
        <p:nvSpPr>
          <p:cNvPr id="5" name="矩形 4"/>
          <p:cNvSpPr/>
          <p:nvPr/>
        </p:nvSpPr>
        <p:spPr>
          <a:xfrm>
            <a:off x="977631" y="5374957"/>
            <a:ext cx="1258165" cy="584775"/>
          </a:xfrm>
          <a:prstGeom prst="rect">
            <a:avLst/>
          </a:prstGeom>
        </p:spPr>
        <p:txBody>
          <a:bodyPr wrap="none">
            <a:spAutoFit/>
          </a:bodyPr>
          <a:lstStyle/>
          <a:p>
            <a:r>
              <a:rPr lang="en-US" altLang="zh-CN" sz="1600" b="1" dirty="0">
                <a:latin typeface="Times New Roman" pitchFamily="18" charset="0"/>
                <a:ea typeface="微软雅黑" pitchFamily="34" charset="-122"/>
                <a:cs typeface="Times New Roman" pitchFamily="18" charset="0"/>
              </a:rPr>
              <a:t>ANU group</a:t>
            </a:r>
          </a:p>
          <a:p>
            <a:r>
              <a:rPr lang="en-US" altLang="zh-CN" sz="1600" b="1" dirty="0">
                <a:latin typeface="Times New Roman" pitchFamily="18" charset="0"/>
                <a:ea typeface="微软雅黑" pitchFamily="34" charset="-122"/>
                <a:cs typeface="Times New Roman" pitchFamily="18" charset="0"/>
              </a:rPr>
              <a:t>Nature 2015</a:t>
            </a:r>
            <a:endParaRPr lang="zh-CN" altLang="en-US" sz="1600" b="1" dirty="0">
              <a:latin typeface="Times New Roman" pitchFamily="18" charset="0"/>
              <a:cs typeface="Times New Roman" pitchFamily="18" charset="0"/>
            </a:endParaRPr>
          </a:p>
        </p:txBody>
      </p:sp>
      <p:sp>
        <p:nvSpPr>
          <p:cNvPr id="15" name="矩形 14"/>
          <p:cNvSpPr/>
          <p:nvPr/>
        </p:nvSpPr>
        <p:spPr>
          <a:xfrm>
            <a:off x="6551335" y="5373216"/>
            <a:ext cx="1181734" cy="584775"/>
          </a:xfrm>
          <a:prstGeom prst="rect">
            <a:avLst/>
          </a:prstGeom>
        </p:spPr>
        <p:txBody>
          <a:bodyPr wrap="none">
            <a:spAutoFit/>
          </a:bodyPr>
          <a:lstStyle/>
          <a:p>
            <a:r>
              <a:rPr lang="en-US" altLang="zh-CN" sz="1600" b="1" dirty="0">
                <a:solidFill>
                  <a:srgbClr val="0000FF"/>
                </a:solidFill>
                <a:latin typeface="Times New Roman" pitchFamily="18" charset="0"/>
                <a:ea typeface="微软雅黑" pitchFamily="34" charset="-122"/>
                <a:cs typeface="Times New Roman" pitchFamily="18" charset="0"/>
              </a:rPr>
              <a:t>Our group</a:t>
            </a:r>
          </a:p>
          <a:p>
            <a:r>
              <a:rPr lang="en-US" altLang="zh-CN" sz="1600" b="1" dirty="0">
                <a:solidFill>
                  <a:srgbClr val="0000FF"/>
                </a:solidFill>
                <a:latin typeface="Times New Roman" pitchFamily="18" charset="0"/>
                <a:ea typeface="微软雅黑" pitchFamily="34" charset="-122"/>
                <a:cs typeface="Times New Roman" pitchFamily="18" charset="0"/>
              </a:rPr>
              <a:t>NC 2021(a)</a:t>
            </a:r>
            <a:endParaRPr lang="zh-CN" altLang="en-US" sz="1600" b="1" dirty="0">
              <a:solidFill>
                <a:srgbClr val="0000FF"/>
              </a:solidFill>
              <a:latin typeface="Times New Roman" pitchFamily="18" charset="0"/>
              <a:cs typeface="Times New Roman" pitchFamily="18" charset="0"/>
            </a:endParaRPr>
          </a:p>
        </p:txBody>
      </p:sp>
      <p:sp>
        <p:nvSpPr>
          <p:cNvPr id="13" name="矩形 12"/>
          <p:cNvSpPr/>
          <p:nvPr/>
        </p:nvSpPr>
        <p:spPr>
          <a:xfrm>
            <a:off x="3707904" y="5374957"/>
            <a:ext cx="1118191" cy="584775"/>
          </a:xfrm>
          <a:prstGeom prst="rect">
            <a:avLst/>
          </a:prstGeom>
        </p:spPr>
        <p:txBody>
          <a:bodyPr wrap="none">
            <a:spAutoFit/>
          </a:bodyPr>
          <a:lstStyle/>
          <a:p>
            <a:r>
              <a:rPr lang="en-US" altLang="zh-CN" sz="1600" b="1" dirty="0">
                <a:solidFill>
                  <a:srgbClr val="0000FF"/>
                </a:solidFill>
                <a:latin typeface="Times New Roman" pitchFamily="18" charset="0"/>
                <a:ea typeface="微软雅黑" pitchFamily="34" charset="-122"/>
                <a:cs typeface="Times New Roman" pitchFamily="18" charset="0"/>
              </a:rPr>
              <a:t>Our group</a:t>
            </a:r>
          </a:p>
          <a:p>
            <a:r>
              <a:rPr lang="en-US" altLang="zh-CN" sz="1600" b="1" dirty="0">
                <a:solidFill>
                  <a:srgbClr val="0000FF"/>
                </a:solidFill>
                <a:latin typeface="Times New Roman" pitchFamily="18" charset="0"/>
                <a:ea typeface="微软雅黑" pitchFamily="34" charset="-122"/>
                <a:cs typeface="Times New Roman" pitchFamily="18" charset="0"/>
              </a:rPr>
              <a:t>JOL 2018</a:t>
            </a:r>
            <a:endParaRPr lang="zh-CN" altLang="en-US" sz="1600" b="1" dirty="0">
              <a:solidFill>
                <a:srgbClr val="0000FF"/>
              </a:solidFill>
              <a:latin typeface="Times New Roman" pitchFamily="18" charset="0"/>
              <a:cs typeface="Times New Roman" pitchFamily="18" charset="0"/>
            </a:endParaRPr>
          </a:p>
        </p:txBody>
      </p:sp>
      <p:sp>
        <p:nvSpPr>
          <p:cNvPr id="18" name="矩形 17"/>
          <p:cNvSpPr/>
          <p:nvPr/>
        </p:nvSpPr>
        <p:spPr>
          <a:xfrm>
            <a:off x="2695946" y="5364517"/>
            <a:ext cx="759045" cy="646331"/>
          </a:xfrm>
          <a:prstGeom prst="rect">
            <a:avLst/>
          </a:prstGeom>
        </p:spPr>
        <p:txBody>
          <a:bodyPr wrap="square">
            <a:spAutoFit/>
          </a:bodyPr>
          <a:lstStyle/>
          <a:p>
            <a:r>
              <a:rPr lang="en-US" altLang="zh-CN" sz="3600" dirty="0">
                <a:latin typeface="微软雅黑" pitchFamily="34" charset="-122"/>
                <a:ea typeface="微软雅黑" pitchFamily="34" charset="-122"/>
              </a:rPr>
              <a:t>→</a:t>
            </a:r>
            <a:endParaRPr lang="zh-CN" altLang="en-US" sz="3600" dirty="0"/>
          </a:p>
        </p:txBody>
      </p:sp>
      <p:sp>
        <p:nvSpPr>
          <p:cNvPr id="22" name="矩形 21"/>
          <p:cNvSpPr/>
          <p:nvPr/>
        </p:nvSpPr>
        <p:spPr>
          <a:xfrm>
            <a:off x="5440510" y="5374957"/>
            <a:ext cx="966809" cy="646331"/>
          </a:xfrm>
          <a:prstGeom prst="rect">
            <a:avLst/>
          </a:prstGeom>
        </p:spPr>
        <p:txBody>
          <a:bodyPr wrap="square">
            <a:spAutoFit/>
          </a:bodyPr>
          <a:lstStyle/>
          <a:p>
            <a:r>
              <a:rPr lang="en-US" altLang="zh-CN" sz="3600" dirty="0">
                <a:latin typeface="微软雅黑" pitchFamily="34" charset="-122"/>
                <a:ea typeface="微软雅黑" pitchFamily="34" charset="-122"/>
              </a:rPr>
              <a:t>→</a:t>
            </a:r>
            <a:endParaRPr lang="zh-CN" altLang="en-US" sz="3600" dirty="0"/>
          </a:p>
        </p:txBody>
      </p:sp>
      <p:cxnSp>
        <p:nvCxnSpPr>
          <p:cNvPr id="14" name="直接连接符 13"/>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超长寿命光存储</a:t>
            </a:r>
            <a:endParaRPr lang="zh-CN" altLang="en-US" sz="3200" b="1" dirty="0">
              <a:latin typeface="微软雅黑" pitchFamily="34" charset="-122"/>
              <a:ea typeface="微软雅黑" pitchFamily="34" charset="-122"/>
              <a:cs typeface="+mj-cs"/>
            </a:endParaRPr>
          </a:p>
        </p:txBody>
      </p:sp>
      <p:sp>
        <p:nvSpPr>
          <p:cNvPr id="6" name="椭圆 5">
            <a:extLst>
              <a:ext uri="{FF2B5EF4-FFF2-40B4-BE49-F238E27FC236}">
                <a16:creationId xmlns:a16="http://schemas.microsoft.com/office/drawing/2014/main" id="{DC6B5BEF-9D31-4534-95FB-925F4801F93D}"/>
              </a:ext>
            </a:extLst>
          </p:cNvPr>
          <p:cNvSpPr/>
          <p:nvPr/>
        </p:nvSpPr>
        <p:spPr>
          <a:xfrm>
            <a:off x="4644008" y="3911284"/>
            <a:ext cx="650545" cy="216024"/>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DFBA56FF-789A-40AB-BBF8-766736605DD7}"/>
              </a:ext>
            </a:extLst>
          </p:cNvPr>
          <p:cNvSpPr/>
          <p:nvPr/>
        </p:nvSpPr>
        <p:spPr>
          <a:xfrm>
            <a:off x="7599306" y="3938499"/>
            <a:ext cx="650545" cy="216024"/>
          </a:xfrm>
          <a:prstGeom prst="ellipse">
            <a:avLst/>
          </a:prstGeom>
          <a:noFill/>
          <a:ln w="190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灯片编号占位符 2">
            <a:extLst>
              <a:ext uri="{FF2B5EF4-FFF2-40B4-BE49-F238E27FC236}">
                <a16:creationId xmlns:a16="http://schemas.microsoft.com/office/drawing/2014/main" id="{BDFA5B53-B146-489D-A40D-E0D2E8E6AAE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67</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617566069"/>
      </p:ext>
    </p:extLst>
  </p:cSld>
  <p:clrMapOvr>
    <a:masterClrMapping/>
  </p:clrMapOvr>
  <p:transition spd="slow" advTm="3216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367" name="Text Box 8"/>
          <p:cNvSpPr txBox="1">
            <a:spLocks noChangeArrowheads="1"/>
          </p:cNvSpPr>
          <p:nvPr/>
        </p:nvSpPr>
        <p:spPr bwMode="auto">
          <a:xfrm>
            <a:off x="539552" y="6300028"/>
            <a:ext cx="6480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eaLnBrk="1" hangingPunct="1"/>
            <a:r>
              <a:rPr lang="en-US" altLang="zh-CN" sz="1800" dirty="0">
                <a:solidFill>
                  <a:srgbClr val="008000"/>
                </a:solidFill>
                <a:latin typeface="Times New Roman" panose="02020603050405020304" pitchFamily="18" charset="0"/>
                <a:cs typeface="Times New Roman" panose="02020603050405020304" pitchFamily="18" charset="0"/>
              </a:rPr>
              <a:t>Y. Ma, et al., Nature Commun. 12. 2381 (2021)</a:t>
            </a:r>
          </a:p>
        </p:txBody>
      </p:sp>
      <p:sp>
        <p:nvSpPr>
          <p:cNvPr id="15368" name="Text Box 10"/>
          <p:cNvSpPr txBox="1">
            <a:spLocks noChangeArrowheads="1"/>
          </p:cNvSpPr>
          <p:nvPr/>
        </p:nvSpPr>
        <p:spPr bwMode="auto">
          <a:xfrm>
            <a:off x="539551" y="980728"/>
            <a:ext cx="8067799" cy="82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266700" indent="-266700">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marL="342900" indent="-342900">
              <a:lnSpc>
                <a:spcPts val="3000"/>
              </a:lnSpc>
              <a:buFont typeface="Wingdings" panose="05000000000000000000" pitchFamily="2" charset="2"/>
              <a:buChar char="Ø"/>
            </a:pPr>
            <a:r>
              <a:rPr lang="zh-CN" altLang="en-US" sz="2000" dirty="0">
                <a:latin typeface="微软雅黑" pitchFamily="34" charset="-122"/>
                <a:ea typeface="微软雅黑" pitchFamily="34" charset="-122"/>
              </a:rPr>
              <a:t>第四步：</a:t>
            </a:r>
            <a:r>
              <a:rPr lang="en-US" altLang="zh-CN" sz="2000" dirty="0">
                <a:latin typeface="微软雅黑" pitchFamily="34" charset="-122"/>
                <a:ea typeface="微软雅黑" pitchFamily="34" charset="-122"/>
              </a:rPr>
              <a:t>spin-AFC</a:t>
            </a:r>
            <a:r>
              <a:rPr lang="zh-CN" altLang="en-US" sz="2000" dirty="0">
                <a:latin typeface="微软雅黑" pitchFamily="34" charset="-122"/>
                <a:ea typeface="微软雅黑" pitchFamily="34" charset="-122"/>
              </a:rPr>
              <a:t>光量子存储</a:t>
            </a:r>
            <a:r>
              <a:rPr lang="en-US" altLang="zh-CN" sz="2000" dirty="0">
                <a:latin typeface="微软雅黑" pitchFamily="34" charset="-122"/>
                <a:ea typeface="微软雅黑" pitchFamily="34" charset="-122"/>
              </a:rPr>
              <a:t>+ZEFOZ</a:t>
            </a:r>
            <a:r>
              <a:rPr lang="zh-CN" altLang="en-US" sz="2000" dirty="0">
                <a:latin typeface="微软雅黑" pitchFamily="34" charset="-122"/>
                <a:ea typeface="微软雅黑" pitchFamily="34" charset="-122"/>
              </a:rPr>
              <a:t>磁场</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动力学解耦，实现</a:t>
            </a: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小时相干光存储（</a:t>
            </a:r>
            <a:r>
              <a:rPr lang="en-US" altLang="zh-CN" sz="2000" dirty="0">
                <a:latin typeface="微软雅黑" pitchFamily="34" charset="-122"/>
                <a:ea typeface="微软雅黑" pitchFamily="34" charset="-122"/>
              </a:rPr>
              <a:t>2021</a:t>
            </a:r>
            <a:r>
              <a:rPr lang="zh-CN" altLang="en-US" sz="2000" dirty="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p:txBody>
      </p:sp>
      <p:cxnSp>
        <p:nvCxnSpPr>
          <p:cNvPr id="14" name="直接连接符 13"/>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5215" y="1875020"/>
            <a:ext cx="1679788" cy="2239717"/>
          </a:xfrm>
          <a:prstGeom prst="rect">
            <a:avLst/>
          </a:prstGeom>
        </p:spPr>
      </p:pic>
      <p:pic>
        <p:nvPicPr>
          <p:cNvPr id="8" name="图片 7"/>
          <p:cNvPicPr>
            <a:picLocks noChangeAspect="1"/>
          </p:cNvPicPr>
          <p:nvPr/>
        </p:nvPicPr>
        <p:blipFill>
          <a:blip r:embed="rId4"/>
          <a:stretch>
            <a:fillRect/>
          </a:stretch>
        </p:blipFill>
        <p:spPr>
          <a:xfrm>
            <a:off x="3624509" y="3431005"/>
            <a:ext cx="4821147" cy="2616682"/>
          </a:xfrm>
          <a:prstGeom prst="rect">
            <a:avLst/>
          </a:prstGeom>
        </p:spPr>
      </p:pic>
      <p:pic>
        <p:nvPicPr>
          <p:cNvPr id="25" name="图片 24"/>
          <p:cNvPicPr/>
          <p:nvPr/>
        </p:nvPicPr>
        <p:blipFill>
          <a:blip r:embed="rId5"/>
          <a:stretch>
            <a:fillRect/>
          </a:stretch>
        </p:blipFill>
        <p:spPr>
          <a:xfrm>
            <a:off x="4788024" y="1772816"/>
            <a:ext cx="2088232" cy="1977963"/>
          </a:xfrm>
          <a:prstGeom prst="rect">
            <a:avLst/>
          </a:prstGeom>
        </p:spPr>
      </p:pic>
      <p:pic>
        <p:nvPicPr>
          <p:cNvPr id="26" name="图片 25"/>
          <p:cNvPicPr>
            <a:picLocks noChangeAspect="1"/>
          </p:cNvPicPr>
          <p:nvPr/>
        </p:nvPicPr>
        <p:blipFill>
          <a:blip r:embed="rId6"/>
          <a:stretch>
            <a:fillRect/>
          </a:stretch>
        </p:blipFill>
        <p:spPr>
          <a:xfrm>
            <a:off x="755743" y="4130098"/>
            <a:ext cx="2598732" cy="1976397"/>
          </a:xfrm>
          <a:prstGeom prst="rect">
            <a:avLst/>
          </a:prstGeom>
        </p:spPr>
      </p:pic>
      <p:sp>
        <p:nvSpPr>
          <p:cNvPr id="12"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超长寿命光存储</a:t>
            </a:r>
            <a:endParaRPr lang="zh-CN" altLang="en-US" sz="3200" b="1" dirty="0">
              <a:latin typeface="微软雅黑" pitchFamily="34" charset="-122"/>
              <a:ea typeface="微软雅黑" pitchFamily="34" charset="-122"/>
              <a:cs typeface="+mj-cs"/>
            </a:endParaRPr>
          </a:p>
        </p:txBody>
      </p:sp>
      <p:sp>
        <p:nvSpPr>
          <p:cNvPr id="15" name="灯片编号占位符 2">
            <a:extLst>
              <a:ext uri="{FF2B5EF4-FFF2-40B4-BE49-F238E27FC236}">
                <a16:creationId xmlns:a16="http://schemas.microsoft.com/office/drawing/2014/main" id="{CC411368-7BDC-44DC-913C-2D31E80BCC71}"/>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68</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043170003"/>
      </p:ext>
    </p:extLst>
  </p:cSld>
  <p:clrMapOvr>
    <a:masterClrMapping/>
  </p:clrMapOvr>
  <p:transition spd="slow" advTm="32160"/>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368" name="Text Box 10"/>
          <p:cNvSpPr txBox="1">
            <a:spLocks noChangeArrowheads="1"/>
          </p:cNvSpPr>
          <p:nvPr/>
        </p:nvSpPr>
        <p:spPr bwMode="auto">
          <a:xfrm>
            <a:off x="539552" y="862265"/>
            <a:ext cx="8067799" cy="213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266700" indent="-266700">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marL="342900" indent="-342900">
              <a:lnSpc>
                <a:spcPts val="3000"/>
              </a:lnSpc>
              <a:spcBef>
                <a:spcPts val="600"/>
              </a:spcBef>
              <a:buFont typeface="Wingdings" panose="05000000000000000000" pitchFamily="2" charset="2"/>
              <a:buChar char="ü"/>
            </a:pPr>
            <a:r>
              <a:rPr lang="zh-CN" altLang="en-US" sz="2000" dirty="0">
                <a:latin typeface="Times New Roman" panose="02020603050405020304" pitchFamily="18" charset="0"/>
                <a:ea typeface="微软雅黑" pitchFamily="34" charset="-122"/>
                <a:cs typeface="Times New Roman" panose="02020603050405020304" pitchFamily="18" charset="0"/>
              </a:rPr>
              <a:t>光存储时间达</a:t>
            </a:r>
            <a:r>
              <a:rPr lang="en-US" altLang="zh-CN" sz="2000" dirty="0">
                <a:latin typeface="Times New Roman" panose="02020603050405020304" pitchFamily="18" charset="0"/>
                <a:ea typeface="微软雅黑" pitchFamily="34" charset="-122"/>
                <a:cs typeface="Times New Roman" panose="02020603050405020304" pitchFamily="18" charset="0"/>
              </a:rPr>
              <a:t>1</a:t>
            </a:r>
            <a:r>
              <a:rPr lang="zh-CN" altLang="en-US" sz="2000" dirty="0">
                <a:latin typeface="Times New Roman" panose="02020603050405020304" pitchFamily="18" charset="0"/>
                <a:ea typeface="微软雅黑" pitchFamily="34" charset="-122"/>
                <a:cs typeface="Times New Roman" panose="02020603050405020304" pitchFamily="18" charset="0"/>
              </a:rPr>
              <a:t>小时，相比德国</a:t>
            </a:r>
            <a:r>
              <a:rPr lang="en-US" altLang="zh-CN" sz="2000" dirty="0">
                <a:latin typeface="Times New Roman" panose="02020603050405020304" pitchFamily="18" charset="0"/>
                <a:ea typeface="微软雅黑" pitchFamily="34" charset="-122"/>
                <a:cs typeface="Times New Roman" panose="02020603050405020304" pitchFamily="18" charset="0"/>
              </a:rPr>
              <a:t>2013</a:t>
            </a:r>
            <a:r>
              <a:rPr lang="zh-CN" altLang="en-US" sz="2000" dirty="0">
                <a:latin typeface="Times New Roman" panose="02020603050405020304" pitchFamily="18" charset="0"/>
                <a:ea typeface="微软雅黑" pitchFamily="34" charset="-122"/>
                <a:cs typeface="Times New Roman" panose="02020603050405020304" pitchFamily="18" charset="0"/>
              </a:rPr>
              <a:t>年结果提升了</a:t>
            </a:r>
            <a:r>
              <a:rPr lang="en-US" altLang="zh-CN" sz="2000" dirty="0">
                <a:latin typeface="Times New Roman" panose="02020603050405020304" pitchFamily="18" charset="0"/>
                <a:ea typeface="微软雅黑" pitchFamily="34" charset="-122"/>
                <a:cs typeface="Times New Roman" panose="02020603050405020304" pitchFamily="18" charset="0"/>
              </a:rPr>
              <a:t>60</a:t>
            </a:r>
            <a:r>
              <a:rPr lang="zh-CN" altLang="en-US" sz="2000" dirty="0">
                <a:latin typeface="Times New Roman" panose="02020603050405020304" pitchFamily="18" charset="0"/>
                <a:ea typeface="微软雅黑" pitchFamily="34" charset="-122"/>
                <a:cs typeface="Times New Roman" panose="02020603050405020304" pitchFamily="18" charset="0"/>
              </a:rPr>
              <a:t>倍</a:t>
            </a:r>
            <a:endParaRPr lang="en-US" altLang="zh-CN" sz="2000" dirty="0">
              <a:latin typeface="Times New Roman" panose="02020603050405020304" pitchFamily="18" charset="0"/>
              <a:ea typeface="微软雅黑" pitchFamily="34" charset="-122"/>
              <a:cs typeface="Times New Roman" panose="02020603050405020304" pitchFamily="18" charset="0"/>
            </a:endParaRPr>
          </a:p>
          <a:p>
            <a:pPr marL="342900" indent="-342900">
              <a:lnSpc>
                <a:spcPts val="3000"/>
              </a:lnSpc>
              <a:spcBef>
                <a:spcPts val="600"/>
              </a:spcBef>
              <a:buFont typeface="Wingdings" panose="05000000000000000000" pitchFamily="2" charset="2"/>
              <a:buChar char="ü"/>
            </a:pPr>
            <a:r>
              <a:rPr lang="zh-CN" altLang="zh-CN" sz="2000" dirty="0">
                <a:latin typeface="Times New Roman" panose="02020603050405020304" pitchFamily="18" charset="0"/>
                <a:ea typeface="微软雅黑" pitchFamily="34" charset="-122"/>
                <a:cs typeface="Times New Roman" panose="02020603050405020304" pitchFamily="18" charset="0"/>
              </a:rPr>
              <a:t>通过加载相位编码</a:t>
            </a:r>
            <a:r>
              <a:rPr lang="zh-CN" altLang="en-US" sz="2000" dirty="0">
                <a:latin typeface="Times New Roman" panose="02020603050405020304" pitchFamily="18" charset="0"/>
                <a:ea typeface="微软雅黑" pitchFamily="34" charset="-122"/>
                <a:cs typeface="Times New Roman" panose="02020603050405020304" pitchFamily="18" charset="0"/>
              </a:rPr>
              <a:t>（</a:t>
            </a:r>
            <a:r>
              <a:rPr lang="en-US" altLang="zh-CN" sz="2000" dirty="0">
                <a:latin typeface="Times New Roman" panose="02020603050405020304" pitchFamily="18" charset="0"/>
                <a:ea typeface="微软雅黑" pitchFamily="34" charset="-122"/>
                <a:cs typeface="Times New Roman" panose="02020603050405020304" pitchFamily="18" charset="0"/>
              </a:rPr>
              <a:t>time-bin</a:t>
            </a:r>
            <a:r>
              <a:rPr lang="zh-CN" altLang="en-US" sz="2000" dirty="0">
                <a:latin typeface="Times New Roman" panose="02020603050405020304" pitchFamily="18" charset="0"/>
                <a:ea typeface="微软雅黑" pitchFamily="34" charset="-122"/>
                <a:cs typeface="Times New Roman" panose="02020603050405020304" pitchFamily="18" charset="0"/>
              </a:rPr>
              <a:t>）</a:t>
            </a:r>
            <a:r>
              <a:rPr lang="zh-CN" altLang="zh-CN" sz="2000" dirty="0">
                <a:latin typeface="Times New Roman" panose="02020603050405020304" pitchFamily="18" charset="0"/>
                <a:ea typeface="微软雅黑" pitchFamily="34" charset="-122"/>
                <a:cs typeface="Times New Roman" panose="02020603050405020304" pitchFamily="18" charset="0"/>
              </a:rPr>
              <a:t>，实验证实在经历了</a:t>
            </a:r>
            <a:r>
              <a:rPr lang="en-US" altLang="zh-CN" sz="2000" dirty="0">
                <a:latin typeface="Times New Roman" panose="02020603050405020304" pitchFamily="18" charset="0"/>
                <a:ea typeface="微软雅黑" pitchFamily="34" charset="-122"/>
                <a:cs typeface="Times New Roman" panose="02020603050405020304" pitchFamily="18" charset="0"/>
              </a:rPr>
              <a:t>1</a:t>
            </a:r>
            <a:r>
              <a:rPr lang="zh-CN" altLang="zh-CN" sz="2000" dirty="0">
                <a:latin typeface="Times New Roman" panose="02020603050405020304" pitchFamily="18" charset="0"/>
                <a:ea typeface="微软雅黑" pitchFamily="34" charset="-122"/>
                <a:cs typeface="Times New Roman" panose="02020603050405020304" pitchFamily="18" charset="0"/>
              </a:rPr>
              <a:t>个小时</a:t>
            </a:r>
            <a:r>
              <a:rPr lang="zh-CN" altLang="en-US" sz="2000" dirty="0">
                <a:latin typeface="Times New Roman" panose="02020603050405020304" pitchFamily="18" charset="0"/>
                <a:ea typeface="微软雅黑" pitchFamily="34" charset="-122"/>
                <a:cs typeface="Times New Roman" panose="02020603050405020304" pitchFamily="18" charset="0"/>
              </a:rPr>
              <a:t>的</a:t>
            </a:r>
            <a:r>
              <a:rPr lang="zh-CN" altLang="zh-CN" sz="2000" dirty="0">
                <a:latin typeface="Times New Roman" panose="02020603050405020304" pitchFamily="18" charset="0"/>
                <a:ea typeface="微软雅黑" pitchFamily="34" charset="-122"/>
                <a:cs typeface="Times New Roman" panose="02020603050405020304" pitchFamily="18" charset="0"/>
              </a:rPr>
              <a:t>存储后，光的</a:t>
            </a:r>
            <a:r>
              <a:rPr lang="zh-CN" altLang="en-US" sz="2000" dirty="0">
                <a:latin typeface="Times New Roman" panose="02020603050405020304" pitchFamily="18" charset="0"/>
                <a:ea typeface="微软雅黑" pitchFamily="34" charset="-122"/>
                <a:cs typeface="Times New Roman" panose="02020603050405020304" pitchFamily="18" charset="0"/>
              </a:rPr>
              <a:t>相干</a:t>
            </a:r>
            <a:r>
              <a:rPr lang="zh-CN" altLang="zh-CN" sz="2000" dirty="0">
                <a:latin typeface="Times New Roman" panose="02020603050405020304" pitchFamily="18" charset="0"/>
                <a:ea typeface="微软雅黑" pitchFamily="34" charset="-122"/>
                <a:cs typeface="Times New Roman" panose="02020603050405020304" pitchFamily="18" charset="0"/>
              </a:rPr>
              <a:t>存储保真度达</a:t>
            </a:r>
            <a:r>
              <a:rPr lang="en-US" altLang="zh-CN" sz="2000" dirty="0">
                <a:latin typeface="Times New Roman" panose="02020603050405020304" pitchFamily="18" charset="0"/>
                <a:ea typeface="微软雅黑" pitchFamily="34" charset="-122"/>
                <a:cs typeface="Times New Roman" panose="02020603050405020304" pitchFamily="18" charset="0"/>
              </a:rPr>
              <a:t>96.4 ± 2.5%</a:t>
            </a:r>
            <a:r>
              <a:rPr lang="zh-CN" altLang="zh-CN" sz="2000" dirty="0">
                <a:latin typeface="Times New Roman" panose="02020603050405020304" pitchFamily="18" charset="0"/>
                <a:ea typeface="微软雅黑" pitchFamily="34" charset="-122"/>
                <a:cs typeface="Times New Roman" panose="02020603050405020304" pitchFamily="18" charset="0"/>
              </a:rPr>
              <a:t>。</a:t>
            </a:r>
            <a:endParaRPr lang="zh-CN" altLang="en-US" sz="2000" dirty="0">
              <a:latin typeface="Times New Roman" panose="02020603050405020304" pitchFamily="18" charset="0"/>
              <a:ea typeface="微软雅黑" pitchFamily="34" charset="-122"/>
              <a:cs typeface="Times New Roman" panose="02020603050405020304" pitchFamily="18" charset="0"/>
            </a:endParaRPr>
          </a:p>
          <a:p>
            <a:pPr marL="342900" indent="-342900">
              <a:lnSpc>
                <a:spcPts val="3000"/>
              </a:lnSpc>
              <a:spcBef>
                <a:spcPts val="600"/>
              </a:spcBef>
              <a:buFont typeface="Wingdings" panose="05000000000000000000" pitchFamily="2" charset="2"/>
              <a:buChar char="p"/>
            </a:pPr>
            <a:r>
              <a:rPr lang="zh-CN" altLang="en-US" sz="2000" dirty="0">
                <a:latin typeface="Times New Roman" panose="02020603050405020304" pitchFamily="18" charset="0"/>
                <a:ea typeface="微软雅黑" pitchFamily="34" charset="-122"/>
                <a:cs typeface="Times New Roman" panose="02020603050405020304" pitchFamily="18" charset="0"/>
              </a:rPr>
              <a:t>实现了经典光脉冲的存储。</a:t>
            </a:r>
            <a:r>
              <a:rPr lang="en-US" altLang="zh-CN" sz="2000" dirty="0">
                <a:solidFill>
                  <a:prstClr val="black"/>
                </a:solidFill>
                <a:latin typeface="Times New Roman" panose="02020603050405020304" pitchFamily="18" charset="0"/>
                <a:ea typeface="微软雅黑" pitchFamily="34" charset="-122"/>
                <a:cs typeface="Times New Roman" panose="02020603050405020304" pitchFamily="18" charset="0"/>
              </a:rPr>
              <a:t>10</a:t>
            </a:r>
            <a:r>
              <a:rPr lang="en-US" altLang="zh-CN" sz="2000" baseline="30000" dirty="0">
                <a:solidFill>
                  <a:prstClr val="black"/>
                </a:solidFill>
                <a:latin typeface="Times New Roman" panose="02020603050405020304" pitchFamily="18" charset="0"/>
                <a:ea typeface="微软雅黑" pitchFamily="34" charset="-122"/>
                <a:cs typeface="Times New Roman" panose="02020603050405020304" pitchFamily="18" charset="0"/>
              </a:rPr>
              <a:t>-5</a:t>
            </a:r>
            <a:r>
              <a:rPr lang="en-US" altLang="zh-CN" sz="2000" dirty="0">
                <a:solidFill>
                  <a:prstClr val="black"/>
                </a:solidFill>
                <a:latin typeface="Times New Roman" panose="02020603050405020304" pitchFamily="18" charset="0"/>
                <a:ea typeface="微软雅黑" pitchFamily="34" charset="-122"/>
                <a:cs typeface="Times New Roman" panose="02020603050405020304" pitchFamily="18" charset="0"/>
              </a:rPr>
              <a:t> </a:t>
            </a:r>
            <a:r>
              <a:rPr lang="zh-CN" altLang="en-US" sz="2000" dirty="0">
                <a:solidFill>
                  <a:prstClr val="black"/>
                </a:solidFill>
                <a:latin typeface="Times New Roman" panose="02020603050405020304" pitchFamily="18" charset="0"/>
                <a:ea typeface="微软雅黑" pitchFamily="34" charset="-122"/>
                <a:cs typeface="Times New Roman" panose="02020603050405020304" pitchFamily="18" charset="0"/>
              </a:rPr>
              <a:t>存储效率很低。</a:t>
            </a:r>
            <a:r>
              <a:rPr lang="en-US" altLang="zh-CN" sz="2000" dirty="0">
                <a:solidFill>
                  <a:prstClr val="black"/>
                </a:solidFill>
                <a:latin typeface="Times New Roman" panose="02020603050405020304" pitchFamily="18" charset="0"/>
                <a:ea typeface="微软雅黑" pitchFamily="34" charset="-122"/>
                <a:cs typeface="Times New Roman" panose="02020603050405020304" pitchFamily="18" charset="0"/>
              </a:rPr>
              <a:t>36000</a:t>
            </a:r>
            <a:r>
              <a:rPr lang="zh-CN" altLang="en-US" sz="2000" dirty="0">
                <a:solidFill>
                  <a:prstClr val="black"/>
                </a:solidFill>
                <a:latin typeface="Times New Roman" panose="02020603050405020304" pitchFamily="18" charset="0"/>
                <a:ea typeface="微软雅黑" pitchFamily="34" charset="-122"/>
                <a:cs typeface="Times New Roman" panose="02020603050405020304" pitchFamily="18" charset="0"/>
              </a:rPr>
              <a:t>次</a:t>
            </a:r>
            <a:r>
              <a:rPr lang="en-US" altLang="zh-CN" sz="2000" dirty="0">
                <a:solidFill>
                  <a:prstClr val="black"/>
                </a:solidFill>
                <a:latin typeface="Times New Roman" panose="02020603050405020304" pitchFamily="18" charset="0"/>
                <a:ea typeface="微软雅黑" pitchFamily="34" charset="-122"/>
                <a:cs typeface="Times New Roman" panose="02020603050405020304" pitchFamily="18" charset="0"/>
              </a:rPr>
              <a:t>DD, </a:t>
            </a:r>
            <a:r>
              <a:rPr lang="zh-CN" altLang="en-US" sz="2000" dirty="0">
                <a:solidFill>
                  <a:prstClr val="black"/>
                </a:solidFill>
                <a:latin typeface="Times New Roman" panose="02020603050405020304" pitchFamily="18" charset="0"/>
                <a:ea typeface="微软雅黑" pitchFamily="34" charset="-122"/>
                <a:cs typeface="Times New Roman" panose="02020603050405020304" pitchFamily="18" charset="0"/>
              </a:rPr>
              <a:t>噪声很大。</a:t>
            </a:r>
            <a:r>
              <a:rPr lang="zh-CN" altLang="en-US" sz="2000" dirty="0">
                <a:latin typeface="Times New Roman" panose="02020603050405020304" pitchFamily="18" charset="0"/>
                <a:ea typeface="微软雅黑" pitchFamily="34" charset="-122"/>
                <a:cs typeface="Times New Roman" panose="02020603050405020304" pitchFamily="18" charset="0"/>
              </a:rPr>
              <a:t>仍需大幅提升信噪比以实现单光子态的</a:t>
            </a:r>
            <a:r>
              <a:rPr lang="en-US" altLang="zh-CN" sz="2000" dirty="0">
                <a:latin typeface="Times New Roman" panose="02020603050405020304" pitchFamily="18" charset="0"/>
                <a:ea typeface="微软雅黑" pitchFamily="34" charset="-122"/>
                <a:cs typeface="Times New Roman" panose="02020603050405020304" pitchFamily="18" charset="0"/>
              </a:rPr>
              <a:t>1</a:t>
            </a:r>
            <a:r>
              <a:rPr lang="zh-CN" altLang="en-US" sz="2000" dirty="0">
                <a:latin typeface="Times New Roman" panose="02020603050405020304" pitchFamily="18" charset="0"/>
                <a:ea typeface="微软雅黑" pitchFamily="34" charset="-122"/>
                <a:cs typeface="Times New Roman" panose="02020603050405020304" pitchFamily="18" charset="0"/>
              </a:rPr>
              <a:t>小时量子存储。</a:t>
            </a:r>
            <a:endParaRPr lang="en-US" altLang="zh-CN" sz="2200" dirty="0">
              <a:latin typeface="Times New Roman" panose="02020603050405020304" pitchFamily="18" charset="0"/>
              <a:ea typeface="微软雅黑" pitchFamily="34" charset="-122"/>
              <a:cs typeface="Times New Roman" panose="02020603050405020304" pitchFamily="18" charset="0"/>
            </a:endParaRPr>
          </a:p>
        </p:txBody>
      </p:sp>
      <p:cxnSp>
        <p:nvCxnSpPr>
          <p:cNvPr id="14" name="直接连接符 13"/>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stretch>
            <a:fillRect/>
          </a:stretch>
        </p:blipFill>
        <p:spPr>
          <a:xfrm>
            <a:off x="1043608" y="3161471"/>
            <a:ext cx="2820226" cy="2264334"/>
          </a:xfrm>
          <a:prstGeom prst="rect">
            <a:avLst/>
          </a:prstGeom>
        </p:spPr>
      </p:pic>
      <p:sp>
        <p:nvSpPr>
          <p:cNvPr id="9"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b="1" kern="0" dirty="0">
                <a:latin typeface="微软雅黑" pitchFamily="34" charset="-122"/>
                <a:ea typeface="微软雅黑" pitchFamily="34" charset="-122"/>
              </a:rPr>
              <a:t>超长寿命光存储</a:t>
            </a:r>
            <a:endParaRPr lang="zh-CN" altLang="en-US" sz="3200" b="1" dirty="0">
              <a:latin typeface="微软雅黑" pitchFamily="34" charset="-122"/>
              <a:ea typeface="微软雅黑" pitchFamily="34" charset="-122"/>
              <a:cs typeface="+mj-cs"/>
            </a:endParaRPr>
          </a:p>
        </p:txBody>
      </p:sp>
      <p:sp>
        <p:nvSpPr>
          <p:cNvPr id="10" name="Text Box 8"/>
          <p:cNvSpPr txBox="1">
            <a:spLocks noChangeArrowheads="1"/>
          </p:cNvSpPr>
          <p:nvPr/>
        </p:nvSpPr>
        <p:spPr bwMode="auto">
          <a:xfrm>
            <a:off x="539552" y="6300028"/>
            <a:ext cx="6480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eaLnBrk="1" hangingPunct="1"/>
            <a:r>
              <a:rPr lang="en-US" altLang="zh-CN" sz="1800" dirty="0">
                <a:solidFill>
                  <a:srgbClr val="008000"/>
                </a:solidFill>
                <a:latin typeface="Times New Roman" panose="02020603050405020304" pitchFamily="18" charset="0"/>
                <a:cs typeface="Times New Roman" panose="02020603050405020304" pitchFamily="18" charset="0"/>
              </a:rPr>
              <a:t>Y. Ma, et al., Nature Commun. 12. 2381 (2021)</a:t>
            </a:r>
          </a:p>
        </p:txBody>
      </p:sp>
      <p:pic>
        <p:nvPicPr>
          <p:cNvPr id="12" name="图片 11">
            <a:extLst>
              <a:ext uri="{FF2B5EF4-FFF2-40B4-BE49-F238E27FC236}">
                <a16:creationId xmlns:a16="http://schemas.microsoft.com/office/drawing/2014/main" id="{4099048B-2CC5-4F98-866D-32060E0ABB7E}"/>
              </a:ext>
            </a:extLst>
          </p:cNvPr>
          <p:cNvPicPr>
            <a:picLocks noChangeAspect="1"/>
          </p:cNvPicPr>
          <p:nvPr/>
        </p:nvPicPr>
        <p:blipFill>
          <a:blip r:embed="rId4"/>
          <a:stretch>
            <a:fillRect/>
          </a:stretch>
        </p:blipFill>
        <p:spPr>
          <a:xfrm>
            <a:off x="3974150" y="3131675"/>
            <a:ext cx="3036250" cy="2318780"/>
          </a:xfrm>
          <a:prstGeom prst="rect">
            <a:avLst/>
          </a:prstGeom>
        </p:spPr>
      </p:pic>
      <p:sp>
        <p:nvSpPr>
          <p:cNvPr id="13" name="文本框 9"/>
          <p:cNvSpPr txBox="1"/>
          <p:nvPr/>
        </p:nvSpPr>
        <p:spPr>
          <a:xfrm>
            <a:off x="395536" y="5467670"/>
            <a:ext cx="7929332" cy="496290"/>
          </a:xfrm>
          <a:prstGeom prst="rect">
            <a:avLst/>
          </a:prstGeom>
          <a:noFill/>
        </p:spPr>
        <p:txBody>
          <a:bodyPr wrap="square" rtlCol="0">
            <a:spAutoFit/>
          </a:bodyPr>
          <a:lstStyle/>
          <a:p>
            <a:pPr marL="342900" indent="-342900">
              <a:lnSpc>
                <a:spcPct val="150000"/>
              </a:lnSpc>
              <a:buFont typeface="Wingdings" pitchFamily="2" charset="2"/>
              <a:buChar char="Ø"/>
            </a:pPr>
            <a:r>
              <a:rPr lang="zh-CN" altLang="en-US" sz="2000" dirty="0">
                <a:latin typeface="微软雅黑" pitchFamily="34" charset="-122"/>
                <a:ea typeface="微软雅黑" pitchFamily="34" charset="-122"/>
              </a:rPr>
              <a:t>论文入选</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自然</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通讯</a:t>
            </a:r>
            <a:r>
              <a:rPr lang="en-US" altLang="zh-CN" sz="2000" dirty="0">
                <a:latin typeface="微软雅黑" pitchFamily="34" charset="-122"/>
                <a:ea typeface="微软雅黑" pitchFamily="34" charset="-122"/>
              </a:rPr>
              <a:t>》2021</a:t>
            </a:r>
            <a:r>
              <a:rPr lang="zh-CN" altLang="en-US" sz="2000" dirty="0">
                <a:latin typeface="微软雅黑" pitchFamily="34" charset="-122"/>
                <a:ea typeface="微软雅黑" pitchFamily="34" charset="-122"/>
              </a:rPr>
              <a:t>年度最具影响力的</a:t>
            </a:r>
            <a:r>
              <a:rPr lang="en-US" altLang="zh-CN" sz="2000" dirty="0">
                <a:latin typeface="微软雅黑" pitchFamily="34" charset="-122"/>
                <a:ea typeface="微软雅黑" pitchFamily="34" charset="-122"/>
              </a:rPr>
              <a:t>25</a:t>
            </a:r>
            <a:r>
              <a:rPr lang="zh-CN" altLang="en-US" sz="2000" dirty="0">
                <a:latin typeface="微软雅黑" pitchFamily="34" charset="-122"/>
                <a:ea typeface="微软雅黑" pitchFamily="34" charset="-122"/>
              </a:rPr>
              <a:t>篇物理类论文。</a:t>
            </a:r>
          </a:p>
        </p:txBody>
      </p:sp>
      <p:pic>
        <p:nvPicPr>
          <p:cNvPr id="15" name="Picture 4" descr="Image">
            <a:extLst>
              <a:ext uri="{FF2B5EF4-FFF2-40B4-BE49-F238E27FC236}">
                <a16:creationId xmlns:a16="http://schemas.microsoft.com/office/drawing/2014/main" id="{C914569A-0672-421B-B276-7746D57F7A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6650" y="4894611"/>
            <a:ext cx="665029" cy="68648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吉尼斯世界纪录_百度百科">
            <a:extLst>
              <a:ext uri="{FF2B5EF4-FFF2-40B4-BE49-F238E27FC236}">
                <a16:creationId xmlns:a16="http://schemas.microsoft.com/office/drawing/2014/main" id="{4C120F8C-BF5E-40FD-AA28-122D4521BD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3557" y="4894611"/>
            <a:ext cx="854827" cy="854827"/>
          </a:xfrm>
          <a:prstGeom prst="rect">
            <a:avLst/>
          </a:prstGeom>
          <a:noFill/>
          <a:extLst>
            <a:ext uri="{909E8E84-426E-40DD-AFC4-6F175D3DCCD1}">
              <a14:hiddenFill xmlns:a14="http://schemas.microsoft.com/office/drawing/2010/main">
                <a:solidFill>
                  <a:srgbClr val="FFFFFF"/>
                </a:solidFill>
              </a14:hiddenFill>
            </a:ext>
          </a:extLst>
        </p:spPr>
      </p:pic>
      <p:sp>
        <p:nvSpPr>
          <p:cNvPr id="17" name="灯片编号占位符 2">
            <a:extLst>
              <a:ext uri="{FF2B5EF4-FFF2-40B4-BE49-F238E27FC236}">
                <a16:creationId xmlns:a16="http://schemas.microsoft.com/office/drawing/2014/main" id="{0EAFF9EE-C29E-49A3-A8A2-0DB7FB0AA66D}"/>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69</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800253203"/>
      </p:ext>
    </p:extLst>
  </p:cSld>
  <p:clrMapOvr>
    <a:masterClrMapping/>
  </p:clrMapOvr>
  <p:transition spd="slow" advTm="32160"/>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a:xfrm>
            <a:off x="529728" y="1052736"/>
            <a:ext cx="2170064" cy="720080"/>
          </a:xfrm>
          <a:prstGeom prst="rect">
            <a:avLst/>
          </a:prstGeom>
        </p:spPr>
        <p:txBody>
          <a:bodyPr/>
          <a:lstStyle/>
          <a:p>
            <a:pPr marL="342900" marR="0" lvl="0" indent="-342900" algn="l" defTabSz="914400" rtl="0" eaLnBrk="1" fontAlgn="base" latinLnBrk="0" hangingPunct="1">
              <a:lnSpc>
                <a:spcPts val="3800"/>
              </a:lnSpc>
              <a:spcBef>
                <a:spcPts val="1200"/>
              </a:spcBef>
              <a:spcAft>
                <a:spcPct val="0"/>
              </a:spcAft>
              <a:buClrTx/>
              <a:buSzTx/>
              <a:buFont typeface="Wingdings" pitchFamily="2" charset="2"/>
              <a:buChar char="l"/>
              <a:tabLst/>
              <a:defRPr/>
            </a:pPr>
            <a:r>
              <a:rPr kumimoji="0" lang="zh-CN" altLang="en-US" sz="2400" i="0" u="none" strike="noStrike" kern="0" cap="none" spc="0" normalizeH="0" baseline="0" noProof="0">
                <a:ln>
                  <a:noFill/>
                </a:ln>
                <a:solidFill>
                  <a:schemeClr val="tx1"/>
                </a:solidFill>
                <a:effectLst/>
                <a:uLnTx/>
                <a:uFillTx/>
                <a:latin typeface="微软雅黑" pitchFamily="34" charset="-122"/>
                <a:ea typeface="微软雅黑" pitchFamily="34" charset="-122"/>
                <a:cs typeface="+mn-cs"/>
              </a:rPr>
              <a:t>路线图</a:t>
            </a:r>
            <a:r>
              <a:rPr kumimoji="0" lang="zh-CN" altLang="en-US"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rPr>
              <a:t>：</a:t>
            </a:r>
            <a:endParaRPr kumimoji="0" lang="en-US" altLang="zh-CN" sz="2400" i="0" u="none" strike="noStrike" kern="0" cap="none" spc="0" normalizeH="0" baseline="0" noProof="0" dirty="0">
              <a:ln>
                <a:noFill/>
              </a:ln>
              <a:solidFill>
                <a:schemeClr val="tx1"/>
              </a:solidFill>
              <a:effectLst/>
              <a:uLnTx/>
              <a:uFillTx/>
              <a:latin typeface="微软雅黑" pitchFamily="34" charset="-122"/>
              <a:ea typeface="微软雅黑" pitchFamily="34" charset="-122"/>
              <a:cs typeface="+mn-cs"/>
            </a:endParaRPr>
          </a:p>
        </p:txBody>
      </p:sp>
      <p:cxnSp>
        <p:nvCxnSpPr>
          <p:cNvPr id="12" name="直接连接符 11"/>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Rectangle 6"/>
          <p:cNvSpPr txBox="1">
            <a:spLocks noChangeArrowheads="1"/>
          </p:cNvSpPr>
          <p:nvPr/>
        </p:nvSpPr>
        <p:spPr>
          <a:xfrm>
            <a:off x="971600" y="116558"/>
            <a:ext cx="7128792" cy="649558"/>
          </a:xfrm>
          <a:prstGeom prst="rect">
            <a:avLst/>
          </a:prstGeom>
          <a:noFill/>
        </p:spPr>
        <p:txBody>
          <a:bodyPr/>
          <a:lstStyle/>
          <a:p>
            <a:pPr algn="ctr" eaLnBrk="1" hangingPunct="1">
              <a:defRPr/>
            </a:pPr>
            <a:r>
              <a:rPr lang="zh-CN" altLang="en-US" sz="3200" kern="0">
                <a:latin typeface="微软雅黑" pitchFamily="34" charset="-122"/>
                <a:ea typeface="微软雅黑" pitchFamily="34" charset="-122"/>
              </a:rPr>
              <a:t>基于固态量子存储器构建量子网络</a:t>
            </a:r>
            <a:endParaRPr lang="zh-CN" altLang="en-US" sz="3200" b="1" dirty="0">
              <a:latin typeface="微软雅黑" pitchFamily="34" charset="-122"/>
              <a:ea typeface="微软雅黑" pitchFamily="34" charset="-122"/>
              <a:cs typeface="+mj-cs"/>
            </a:endParaRPr>
          </a:p>
        </p:txBody>
      </p:sp>
      <p:sp>
        <p:nvSpPr>
          <p:cNvPr id="9" name="右箭头 8"/>
          <p:cNvSpPr/>
          <p:nvPr/>
        </p:nvSpPr>
        <p:spPr>
          <a:xfrm>
            <a:off x="179512" y="4004863"/>
            <a:ext cx="6850584" cy="360040"/>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箭头连接符 2">
            <a:extLst>
              <a:ext uri="{FF2B5EF4-FFF2-40B4-BE49-F238E27FC236}">
                <a16:creationId xmlns:a16="http://schemas.microsoft.com/office/drawing/2014/main" id="{60C4AA00-0CF7-0800-A1B3-870EF4789780}"/>
              </a:ext>
            </a:extLst>
          </p:cNvPr>
          <p:cNvCxnSpPr>
            <a:cxnSpLocks/>
          </p:cNvCxnSpPr>
          <p:nvPr/>
        </p:nvCxnSpPr>
        <p:spPr>
          <a:xfrm>
            <a:off x="898004" y="4021753"/>
            <a:ext cx="10424" cy="775399"/>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4" name="组合 3">
            <a:extLst>
              <a:ext uri="{FF2B5EF4-FFF2-40B4-BE49-F238E27FC236}">
                <a16:creationId xmlns:a16="http://schemas.microsoft.com/office/drawing/2014/main" id="{13EBFE1A-52BA-9E58-4C1C-70D017E91324}"/>
              </a:ext>
            </a:extLst>
          </p:cNvPr>
          <p:cNvGrpSpPr/>
          <p:nvPr/>
        </p:nvGrpSpPr>
        <p:grpSpPr>
          <a:xfrm>
            <a:off x="296360" y="4814849"/>
            <a:ext cx="1224136" cy="576064"/>
            <a:chOff x="539552" y="5661248"/>
            <a:chExt cx="2664296" cy="576064"/>
          </a:xfrm>
        </p:grpSpPr>
        <p:sp>
          <p:nvSpPr>
            <p:cNvPr id="5" name="圆角矩形 23">
              <a:extLst>
                <a:ext uri="{FF2B5EF4-FFF2-40B4-BE49-F238E27FC236}">
                  <a16:creationId xmlns:a16="http://schemas.microsoft.com/office/drawing/2014/main" id="{424E64B1-34D9-5143-B07F-3837EA10FCE7}"/>
                </a:ext>
              </a:extLst>
            </p:cNvPr>
            <p:cNvSpPr/>
            <p:nvPr/>
          </p:nvSpPr>
          <p:spPr>
            <a:xfrm>
              <a:off x="539552" y="5661248"/>
              <a:ext cx="2664296" cy="576064"/>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chemeClr val="bg1">
                    <a:lumMod val="85000"/>
                  </a:schemeClr>
                </a:solidFill>
              </a:endParaRPr>
            </a:p>
          </p:txBody>
        </p:sp>
        <p:sp>
          <p:nvSpPr>
            <p:cNvPr id="7" name="矩形 6">
              <a:extLst>
                <a:ext uri="{FF2B5EF4-FFF2-40B4-BE49-F238E27FC236}">
                  <a16:creationId xmlns:a16="http://schemas.microsoft.com/office/drawing/2014/main" id="{CE512015-70EB-27B9-FF47-A77F94475B1C}"/>
                </a:ext>
              </a:extLst>
            </p:cNvPr>
            <p:cNvSpPr/>
            <p:nvPr/>
          </p:nvSpPr>
          <p:spPr>
            <a:xfrm>
              <a:off x="585455" y="5758656"/>
              <a:ext cx="2592288" cy="369332"/>
            </a:xfrm>
            <a:prstGeom prst="rect">
              <a:avLst/>
            </a:prstGeom>
          </p:spPr>
          <p:txBody>
            <a:bodyPr wrap="square">
              <a:spAutoFit/>
            </a:bodyPr>
            <a:lstStyle/>
            <a:p>
              <a:pPr eaLnBrk="1" hangingPunct="1"/>
              <a:r>
                <a:rPr lang="en-US" altLang="zh-CN" b="1" dirty="0">
                  <a:solidFill>
                    <a:schemeClr val="bg1">
                      <a:lumMod val="85000"/>
                    </a:schemeClr>
                  </a:solidFill>
                  <a:latin typeface="Times New Roman" pitchFamily="18" charset="0"/>
                  <a:cs typeface="Times New Roman" pitchFamily="18" charset="0"/>
                </a:rPr>
                <a:t>PRL 2012</a:t>
              </a:r>
            </a:p>
          </p:txBody>
        </p:sp>
      </p:grpSp>
      <p:cxnSp>
        <p:nvCxnSpPr>
          <p:cNvPr id="8" name="直接箭头连接符 7">
            <a:extLst>
              <a:ext uri="{FF2B5EF4-FFF2-40B4-BE49-F238E27FC236}">
                <a16:creationId xmlns:a16="http://schemas.microsoft.com/office/drawing/2014/main" id="{F1FDA708-4A6C-B90C-3E1F-4BAEE8DEBC87}"/>
              </a:ext>
            </a:extLst>
          </p:cNvPr>
          <p:cNvCxnSpPr>
            <a:cxnSpLocks/>
          </p:cNvCxnSpPr>
          <p:nvPr/>
        </p:nvCxnSpPr>
        <p:spPr>
          <a:xfrm>
            <a:off x="4078522" y="4036945"/>
            <a:ext cx="0" cy="742510"/>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圆角矩形 25">
            <a:extLst>
              <a:ext uri="{FF2B5EF4-FFF2-40B4-BE49-F238E27FC236}">
                <a16:creationId xmlns:a16="http://schemas.microsoft.com/office/drawing/2014/main" id="{3BCFC72C-1C7B-94AA-3708-60F7E310B395}"/>
              </a:ext>
            </a:extLst>
          </p:cNvPr>
          <p:cNvSpPr/>
          <p:nvPr/>
        </p:nvSpPr>
        <p:spPr>
          <a:xfrm>
            <a:off x="3227441" y="4779455"/>
            <a:ext cx="2496686" cy="1300612"/>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16" name="矩形 15">
            <a:extLst>
              <a:ext uri="{FF2B5EF4-FFF2-40B4-BE49-F238E27FC236}">
                <a16:creationId xmlns:a16="http://schemas.microsoft.com/office/drawing/2014/main" id="{99479C05-4D2A-FD0E-3D5E-373806A79059}"/>
              </a:ext>
            </a:extLst>
          </p:cNvPr>
          <p:cNvSpPr/>
          <p:nvPr/>
        </p:nvSpPr>
        <p:spPr>
          <a:xfrm>
            <a:off x="3214426" y="4780101"/>
            <a:ext cx="2486262" cy="1297791"/>
          </a:xfrm>
          <a:prstGeom prst="rect">
            <a:avLst/>
          </a:prstGeom>
        </p:spPr>
        <p:txBody>
          <a:bodyPr wrap="square">
            <a:spAutoFit/>
          </a:bodyPr>
          <a:lstStyle/>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2020</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2022(a; b)</a:t>
            </a:r>
          </a:p>
          <a:p>
            <a:pPr eaLnBrk="1" hangingPunct="1">
              <a:lnSpc>
                <a:spcPts val="2400"/>
              </a:lnSpc>
            </a:pPr>
            <a:r>
              <a:rPr lang="en-US" altLang="zh-CN" b="1" dirty="0" err="1">
                <a:solidFill>
                  <a:schemeClr val="bg1">
                    <a:lumMod val="85000"/>
                  </a:schemeClr>
                </a:solidFill>
                <a:latin typeface="Times New Roman" pitchFamily="18" charset="0"/>
                <a:cs typeface="Times New Roman" pitchFamily="18" charset="0"/>
              </a:rPr>
              <a:t>Sci.Adv</a:t>
            </a:r>
            <a:r>
              <a:rPr lang="en-US" altLang="zh-CN" b="1" dirty="0">
                <a:solidFill>
                  <a:schemeClr val="bg1">
                    <a:lumMod val="85000"/>
                  </a:schemeClr>
                </a:solidFill>
                <a:latin typeface="Times New Roman" pitchFamily="18" charset="0"/>
                <a:cs typeface="Times New Roman" pitchFamily="18" charset="0"/>
              </a:rPr>
              <a:t>. 2025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Photon. 2026(a)</a:t>
            </a:r>
          </a:p>
        </p:txBody>
      </p:sp>
      <p:sp>
        <p:nvSpPr>
          <p:cNvPr id="10" name="圆角矩形 30">
            <a:extLst>
              <a:ext uri="{FF2B5EF4-FFF2-40B4-BE49-F238E27FC236}">
                <a16:creationId xmlns:a16="http://schemas.microsoft.com/office/drawing/2014/main" id="{B6D33E9E-D276-890B-2F3B-D70147EE6957}"/>
              </a:ext>
            </a:extLst>
          </p:cNvPr>
          <p:cNvSpPr/>
          <p:nvPr/>
        </p:nvSpPr>
        <p:spPr>
          <a:xfrm>
            <a:off x="1084931" y="1891144"/>
            <a:ext cx="2449860" cy="1015663"/>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cxnSp>
        <p:nvCxnSpPr>
          <p:cNvPr id="11" name="直接箭头连接符 10">
            <a:extLst>
              <a:ext uri="{FF2B5EF4-FFF2-40B4-BE49-F238E27FC236}">
                <a16:creationId xmlns:a16="http://schemas.microsoft.com/office/drawing/2014/main" id="{094E432E-31AF-1CDF-7294-DBCE9BF1B231}"/>
              </a:ext>
            </a:extLst>
          </p:cNvPr>
          <p:cNvCxnSpPr/>
          <p:nvPr/>
        </p:nvCxnSpPr>
        <p:spPr>
          <a:xfrm flipV="1">
            <a:off x="2300017" y="2926903"/>
            <a:ext cx="0" cy="429269"/>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1DE42D04-FC38-1D4B-4385-55548BF40131}"/>
              </a:ext>
            </a:extLst>
          </p:cNvPr>
          <p:cNvSpPr/>
          <p:nvPr/>
        </p:nvSpPr>
        <p:spPr>
          <a:xfrm>
            <a:off x="1084931" y="1891144"/>
            <a:ext cx="2449860" cy="1015663"/>
          </a:xfrm>
          <a:prstGeom prst="rect">
            <a:avLst/>
          </a:prstGeom>
        </p:spPr>
        <p:txBody>
          <a:bodyPr wrap="square">
            <a:spAutoFit/>
          </a:bodyPr>
          <a:lstStyle/>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a:t>
            </a:r>
            <a:r>
              <a:rPr lang="en-US" altLang="en-US" b="1" dirty="0">
                <a:solidFill>
                  <a:schemeClr val="bg1">
                    <a:lumMod val="85000"/>
                  </a:schemeClr>
                </a:solidFill>
                <a:latin typeface="Times New Roman" pitchFamily="18" charset="0"/>
                <a:cs typeface="Times New Roman" pitchFamily="18" charset="0"/>
              </a:rPr>
              <a:t>2015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PRL 2015</a:t>
            </a:r>
          </a:p>
          <a:p>
            <a:pPr eaLnBrk="1" hangingPunct="1">
              <a:lnSpc>
                <a:spcPts val="2400"/>
              </a:lnSpc>
            </a:pPr>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anose="02020603050405020304" pitchFamily="18" charset="0"/>
                <a:cs typeface="Times New Roman" panose="02020603050405020304" pitchFamily="18" charset="0"/>
              </a:rPr>
              <a:t>Commun</a:t>
            </a:r>
            <a:r>
              <a:rPr lang="en-US" altLang="zh-CN" b="1" dirty="0">
                <a:solidFill>
                  <a:schemeClr val="bg1">
                    <a:lumMod val="85000"/>
                  </a:schemeClr>
                </a:solidFill>
                <a:latin typeface="Times New Roman" panose="02020603050405020304" pitchFamily="18" charset="0"/>
                <a:cs typeface="Times New Roman" panose="02020603050405020304" pitchFamily="18" charset="0"/>
              </a:rPr>
              <a:t>. 2018</a:t>
            </a:r>
          </a:p>
        </p:txBody>
      </p:sp>
      <p:sp>
        <p:nvSpPr>
          <p:cNvPr id="17" name="圆角矩形 41">
            <a:extLst>
              <a:ext uri="{FF2B5EF4-FFF2-40B4-BE49-F238E27FC236}">
                <a16:creationId xmlns:a16="http://schemas.microsoft.com/office/drawing/2014/main" id="{A54FC0D5-7F14-8277-2469-A63BAD76E529}"/>
              </a:ext>
            </a:extLst>
          </p:cNvPr>
          <p:cNvSpPr/>
          <p:nvPr/>
        </p:nvSpPr>
        <p:spPr>
          <a:xfrm>
            <a:off x="361714" y="3358733"/>
            <a:ext cx="112598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8" name="圆角矩形 15">
            <a:extLst>
              <a:ext uri="{FF2B5EF4-FFF2-40B4-BE49-F238E27FC236}">
                <a16:creationId xmlns:a16="http://schemas.microsoft.com/office/drawing/2014/main" id="{E7F2922A-4AA0-BE8F-B569-E4B638910004}"/>
              </a:ext>
            </a:extLst>
          </p:cNvPr>
          <p:cNvSpPr/>
          <p:nvPr/>
        </p:nvSpPr>
        <p:spPr>
          <a:xfrm>
            <a:off x="1607398" y="3358733"/>
            <a:ext cx="1348920" cy="675106"/>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19" name="TextBox 17">
            <a:extLst>
              <a:ext uri="{FF2B5EF4-FFF2-40B4-BE49-F238E27FC236}">
                <a16:creationId xmlns:a16="http://schemas.microsoft.com/office/drawing/2014/main" id="{94C2C46B-6408-8296-349D-21291BDDA826}"/>
              </a:ext>
            </a:extLst>
          </p:cNvPr>
          <p:cNvSpPr txBox="1"/>
          <p:nvPr/>
        </p:nvSpPr>
        <p:spPr>
          <a:xfrm>
            <a:off x="360350" y="3493477"/>
            <a:ext cx="1137392"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高保真度</a:t>
            </a:r>
          </a:p>
        </p:txBody>
      </p:sp>
      <p:sp>
        <p:nvSpPr>
          <p:cNvPr id="21" name="TextBox 18">
            <a:extLst>
              <a:ext uri="{FF2B5EF4-FFF2-40B4-BE49-F238E27FC236}">
                <a16:creationId xmlns:a16="http://schemas.microsoft.com/office/drawing/2014/main" id="{5E7AC0FA-FE0E-8A9D-6D8B-7BD5768EA33D}"/>
              </a:ext>
            </a:extLst>
          </p:cNvPr>
          <p:cNvSpPr txBox="1"/>
          <p:nvPr/>
        </p:nvSpPr>
        <p:spPr>
          <a:xfrm>
            <a:off x="1619258" y="3502769"/>
            <a:ext cx="1431924"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宽带大容量</a:t>
            </a:r>
          </a:p>
        </p:txBody>
      </p:sp>
      <p:sp>
        <p:nvSpPr>
          <p:cNvPr id="22" name="圆角矩形 16">
            <a:extLst>
              <a:ext uri="{FF2B5EF4-FFF2-40B4-BE49-F238E27FC236}">
                <a16:creationId xmlns:a16="http://schemas.microsoft.com/office/drawing/2014/main" id="{C5E19D87-FDE2-51FC-FDB8-2ED58603D6A2}"/>
              </a:ext>
            </a:extLst>
          </p:cNvPr>
          <p:cNvSpPr/>
          <p:nvPr/>
        </p:nvSpPr>
        <p:spPr>
          <a:xfrm>
            <a:off x="3089752" y="3368999"/>
            <a:ext cx="1698272"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23" name="TextBox 20">
            <a:extLst>
              <a:ext uri="{FF2B5EF4-FFF2-40B4-BE49-F238E27FC236}">
                <a16:creationId xmlns:a16="http://schemas.microsoft.com/office/drawing/2014/main" id="{ACA0BCCA-7788-1D7F-7A27-1F69D14CB7B8}"/>
              </a:ext>
            </a:extLst>
          </p:cNvPr>
          <p:cNvSpPr txBox="1"/>
          <p:nvPr/>
        </p:nvSpPr>
        <p:spPr>
          <a:xfrm>
            <a:off x="3184616" y="3518892"/>
            <a:ext cx="1582142" cy="369332"/>
          </a:xfrm>
          <a:prstGeom prst="rect">
            <a:avLst/>
          </a:prstGeom>
          <a:noFill/>
        </p:spPr>
        <p:txBody>
          <a:bodyPr wrap="square" rtlCol="0">
            <a:spAutoFit/>
          </a:bodyPr>
          <a:lstStyle/>
          <a:p>
            <a:pPr algn="ctr"/>
            <a:r>
              <a:rPr lang="zh-CN" altLang="en-US" b="1" dirty="0">
                <a:solidFill>
                  <a:schemeClr val="bg1">
                    <a:lumMod val="85000"/>
                  </a:schemeClr>
                </a:solidFill>
                <a:latin typeface="微软雅黑" pitchFamily="34" charset="-122"/>
                <a:ea typeface="微软雅黑" pitchFamily="34" charset="-122"/>
              </a:rPr>
              <a:t>可集成高效率</a:t>
            </a:r>
          </a:p>
        </p:txBody>
      </p:sp>
      <p:sp>
        <p:nvSpPr>
          <p:cNvPr id="20" name="圆角矩形 42">
            <a:extLst>
              <a:ext uri="{FF2B5EF4-FFF2-40B4-BE49-F238E27FC236}">
                <a16:creationId xmlns:a16="http://schemas.microsoft.com/office/drawing/2014/main" id="{629C9FA7-872B-EAED-6E6E-6ABF017C5392}"/>
              </a:ext>
            </a:extLst>
          </p:cNvPr>
          <p:cNvSpPr/>
          <p:nvPr/>
        </p:nvSpPr>
        <p:spPr>
          <a:xfrm>
            <a:off x="4932040" y="3358733"/>
            <a:ext cx="1800200" cy="657384"/>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24" name="TextBox 19">
            <a:extLst>
              <a:ext uri="{FF2B5EF4-FFF2-40B4-BE49-F238E27FC236}">
                <a16:creationId xmlns:a16="http://schemas.microsoft.com/office/drawing/2014/main" id="{C1733599-7FC4-A558-058B-8CB164EDB753}"/>
              </a:ext>
            </a:extLst>
          </p:cNvPr>
          <p:cNvSpPr txBox="1"/>
          <p:nvPr/>
        </p:nvSpPr>
        <p:spPr>
          <a:xfrm>
            <a:off x="5054790" y="3493477"/>
            <a:ext cx="1584176" cy="369332"/>
          </a:xfrm>
          <a:prstGeom prst="rect">
            <a:avLst/>
          </a:prstGeom>
          <a:noFill/>
        </p:spPr>
        <p:txBody>
          <a:bodyPr wrap="square" rtlCol="0">
            <a:spAutoFit/>
          </a:bodyPr>
          <a:lstStyle/>
          <a:p>
            <a:r>
              <a:rPr lang="zh-CN" altLang="en-US" b="1" dirty="0">
                <a:solidFill>
                  <a:schemeClr val="bg1">
                    <a:lumMod val="85000"/>
                  </a:schemeClr>
                </a:solidFill>
                <a:latin typeface="微软雅黑" pitchFamily="34" charset="-122"/>
                <a:ea typeface="微软雅黑" pitchFamily="34" charset="-122"/>
              </a:rPr>
              <a:t>超长寿命存储</a:t>
            </a:r>
          </a:p>
        </p:txBody>
      </p:sp>
      <p:cxnSp>
        <p:nvCxnSpPr>
          <p:cNvPr id="25" name="直接箭头连接符 24">
            <a:extLst>
              <a:ext uri="{FF2B5EF4-FFF2-40B4-BE49-F238E27FC236}">
                <a16:creationId xmlns:a16="http://schemas.microsoft.com/office/drawing/2014/main" id="{21086817-7E65-34A5-6A72-B5D02D41EB36}"/>
              </a:ext>
            </a:extLst>
          </p:cNvPr>
          <p:cNvCxnSpPr/>
          <p:nvPr/>
        </p:nvCxnSpPr>
        <p:spPr>
          <a:xfrm flipV="1">
            <a:off x="5851856" y="2620103"/>
            <a:ext cx="0" cy="737802"/>
          </a:xfrm>
          <a:prstGeom prst="straightConnector1">
            <a:avLst/>
          </a:prstGeom>
          <a:ln w="63500">
            <a:solidFill>
              <a:schemeClr val="bg1">
                <a:lumMod val="8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6" name="组合 25">
            <a:extLst>
              <a:ext uri="{FF2B5EF4-FFF2-40B4-BE49-F238E27FC236}">
                <a16:creationId xmlns:a16="http://schemas.microsoft.com/office/drawing/2014/main" id="{AF337F5F-7524-FE75-7D56-5890A36D4883}"/>
              </a:ext>
            </a:extLst>
          </p:cNvPr>
          <p:cNvGrpSpPr/>
          <p:nvPr/>
        </p:nvGrpSpPr>
        <p:grpSpPr>
          <a:xfrm>
            <a:off x="4427984" y="2161301"/>
            <a:ext cx="2808312" cy="426446"/>
            <a:chOff x="539552" y="5634824"/>
            <a:chExt cx="2664296" cy="602488"/>
          </a:xfrm>
        </p:grpSpPr>
        <p:sp>
          <p:nvSpPr>
            <p:cNvPr id="27" name="圆角矩形 35">
              <a:extLst>
                <a:ext uri="{FF2B5EF4-FFF2-40B4-BE49-F238E27FC236}">
                  <a16:creationId xmlns:a16="http://schemas.microsoft.com/office/drawing/2014/main" id="{0DCFE1AB-B51E-8964-788D-7CC609E8BF3A}"/>
                </a:ext>
              </a:extLst>
            </p:cNvPr>
            <p:cNvSpPr/>
            <p:nvPr/>
          </p:nvSpPr>
          <p:spPr>
            <a:xfrm>
              <a:off x="539552" y="5661248"/>
              <a:ext cx="2664296" cy="576064"/>
            </a:xfrm>
            <a:prstGeom prst="roundRect">
              <a:avLst/>
            </a:prstGeom>
            <a:ln>
              <a:solidFill>
                <a:schemeClr val="bg1">
                  <a:lumMod val="8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35" name="矩形 34">
              <a:extLst>
                <a:ext uri="{FF2B5EF4-FFF2-40B4-BE49-F238E27FC236}">
                  <a16:creationId xmlns:a16="http://schemas.microsoft.com/office/drawing/2014/main" id="{4BB5D8CF-295D-EED5-3C67-8FAA7F4BE219}"/>
                </a:ext>
              </a:extLst>
            </p:cNvPr>
            <p:cNvSpPr/>
            <p:nvPr/>
          </p:nvSpPr>
          <p:spPr>
            <a:xfrm>
              <a:off x="585454" y="5634824"/>
              <a:ext cx="2592289" cy="521797"/>
            </a:xfrm>
            <a:prstGeom prst="rect">
              <a:avLst/>
            </a:prstGeom>
          </p:spPr>
          <p:txBody>
            <a:bodyPr wrap="square">
              <a:spAutoFit/>
            </a:bodyPr>
            <a:lstStyle/>
            <a:p>
              <a:pPr eaLnBrk="1" hangingPunct="1"/>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2021(a)</a:t>
              </a:r>
            </a:p>
          </p:txBody>
        </p:sp>
      </p:grpSp>
      <p:sp>
        <p:nvSpPr>
          <p:cNvPr id="36" name="圆角矩形 27">
            <a:extLst>
              <a:ext uri="{FF2B5EF4-FFF2-40B4-BE49-F238E27FC236}">
                <a16:creationId xmlns:a16="http://schemas.microsoft.com/office/drawing/2014/main" id="{B1301452-D35F-9385-6AA4-84661C2F5542}"/>
              </a:ext>
            </a:extLst>
          </p:cNvPr>
          <p:cNvSpPr/>
          <p:nvPr/>
        </p:nvSpPr>
        <p:spPr>
          <a:xfrm>
            <a:off x="7030096" y="3663876"/>
            <a:ext cx="1440160" cy="1002332"/>
          </a:xfrm>
          <a:prstGeom prst="roundRect">
            <a:avLst/>
          </a:prstGeom>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37" name="TextBox 28">
            <a:extLst>
              <a:ext uri="{FF2B5EF4-FFF2-40B4-BE49-F238E27FC236}">
                <a16:creationId xmlns:a16="http://schemas.microsoft.com/office/drawing/2014/main" id="{098F6C6E-B464-A906-0325-9B9D069C070F}"/>
              </a:ext>
            </a:extLst>
          </p:cNvPr>
          <p:cNvSpPr txBox="1"/>
          <p:nvPr/>
        </p:nvSpPr>
        <p:spPr>
          <a:xfrm>
            <a:off x="7174112" y="3744466"/>
            <a:ext cx="1368152" cy="923330"/>
          </a:xfrm>
          <a:prstGeom prst="rect">
            <a:avLst/>
          </a:prstGeom>
          <a:noFill/>
        </p:spPr>
        <p:txBody>
          <a:bodyPr wrap="square" rtlCol="0">
            <a:spAutoFit/>
          </a:bodyPr>
          <a:lstStyle/>
          <a:p>
            <a:r>
              <a:rPr lang="zh-CN" altLang="en-US" b="1" dirty="0">
                <a:latin typeface="微软雅黑" pitchFamily="34" charset="-122"/>
                <a:ea typeface="微软雅黑" pitchFamily="34" charset="-122"/>
              </a:rPr>
              <a:t>量子中继</a:t>
            </a:r>
            <a:endParaRPr lang="en-US" altLang="zh-CN" b="1" dirty="0">
              <a:latin typeface="微软雅黑" pitchFamily="34" charset="-122"/>
              <a:ea typeface="微软雅黑" pitchFamily="34" charset="-122"/>
            </a:endParaRPr>
          </a:p>
          <a:p>
            <a:r>
              <a:rPr lang="zh-CN" altLang="en-US" b="1" dirty="0">
                <a:latin typeface="微软雅黑" pitchFamily="34" charset="-122"/>
                <a:ea typeface="微软雅黑" pitchFamily="34" charset="-122"/>
              </a:rPr>
              <a:t>量子</a:t>
            </a:r>
            <a:r>
              <a:rPr lang="en-US" altLang="zh-CN" b="1" dirty="0">
                <a:latin typeface="微软雅黑" pitchFamily="34" charset="-122"/>
                <a:ea typeface="微软雅黑" pitchFamily="34" charset="-122"/>
              </a:rPr>
              <a:t>U</a:t>
            </a:r>
            <a:r>
              <a:rPr lang="zh-CN" altLang="en-US" b="1" dirty="0">
                <a:latin typeface="微软雅黑" pitchFamily="34" charset="-122"/>
                <a:ea typeface="微软雅黑" pitchFamily="34" charset="-122"/>
              </a:rPr>
              <a:t>盘</a:t>
            </a:r>
            <a:endParaRPr lang="en-US" altLang="zh-CN" b="1" dirty="0">
              <a:latin typeface="微软雅黑" pitchFamily="34" charset="-122"/>
              <a:ea typeface="微软雅黑" pitchFamily="34" charset="-122"/>
            </a:endParaRPr>
          </a:p>
          <a:p>
            <a:r>
              <a:rPr lang="zh-CN" altLang="en-US" b="1" dirty="0">
                <a:latin typeface="微软雅黑" pitchFamily="34" charset="-122"/>
                <a:ea typeface="微软雅黑" pitchFamily="34" charset="-122"/>
              </a:rPr>
              <a:t>量子网络</a:t>
            </a:r>
          </a:p>
        </p:txBody>
      </p:sp>
      <p:cxnSp>
        <p:nvCxnSpPr>
          <p:cNvPr id="38" name="直接箭头连接符 37">
            <a:extLst>
              <a:ext uri="{FF2B5EF4-FFF2-40B4-BE49-F238E27FC236}">
                <a16:creationId xmlns:a16="http://schemas.microsoft.com/office/drawing/2014/main" id="{C1FAC766-AEDD-A32F-3A93-4CBECBE563FA}"/>
              </a:ext>
            </a:extLst>
          </p:cNvPr>
          <p:cNvCxnSpPr>
            <a:cxnSpLocks/>
          </p:cNvCxnSpPr>
          <p:nvPr/>
        </p:nvCxnSpPr>
        <p:spPr>
          <a:xfrm>
            <a:off x="7757400" y="4666208"/>
            <a:ext cx="0" cy="523647"/>
          </a:xfrm>
          <a:prstGeom prst="straightConnector1">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tailEnd type="arrow"/>
          </a:ln>
        </p:spPr>
        <p:style>
          <a:lnRef idx="1">
            <a:schemeClr val="accent1"/>
          </a:lnRef>
          <a:fillRef idx="0">
            <a:schemeClr val="accent1"/>
          </a:fillRef>
          <a:effectRef idx="0">
            <a:schemeClr val="accent1"/>
          </a:effectRef>
          <a:fontRef idx="minor">
            <a:schemeClr val="tx1"/>
          </a:fontRef>
        </p:style>
      </p:cxnSp>
      <p:grpSp>
        <p:nvGrpSpPr>
          <p:cNvPr id="39" name="组合 38">
            <a:extLst>
              <a:ext uri="{FF2B5EF4-FFF2-40B4-BE49-F238E27FC236}">
                <a16:creationId xmlns:a16="http://schemas.microsoft.com/office/drawing/2014/main" id="{CF429624-44B2-07AA-14D1-86641F3C1873}"/>
              </a:ext>
            </a:extLst>
          </p:cNvPr>
          <p:cNvGrpSpPr/>
          <p:nvPr/>
        </p:nvGrpSpPr>
        <p:grpSpPr>
          <a:xfrm>
            <a:off x="6156176" y="5180918"/>
            <a:ext cx="2880320" cy="1272417"/>
            <a:chOff x="758708" y="5661248"/>
            <a:chExt cx="2592289" cy="1000744"/>
          </a:xfrm>
        </p:grpSpPr>
        <p:sp>
          <p:nvSpPr>
            <p:cNvPr id="40" name="圆角矩形 39">
              <a:extLst>
                <a:ext uri="{FF2B5EF4-FFF2-40B4-BE49-F238E27FC236}">
                  <a16:creationId xmlns:a16="http://schemas.microsoft.com/office/drawing/2014/main" id="{66C1D0F3-0449-DBC2-C2A6-B0866ED096B2}"/>
                </a:ext>
              </a:extLst>
            </p:cNvPr>
            <p:cNvSpPr/>
            <p:nvPr/>
          </p:nvSpPr>
          <p:spPr>
            <a:xfrm>
              <a:off x="881424" y="5661248"/>
              <a:ext cx="2343120" cy="1000744"/>
            </a:xfrm>
            <a:prstGeom prst="roundRect">
              <a:avLst/>
            </a:prstGeom>
            <a:ln>
              <a:solidFill>
                <a:srgbClr val="0000CC"/>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dirty="0">
                <a:solidFill>
                  <a:srgbClr val="0000FF"/>
                </a:solidFill>
              </a:endParaRPr>
            </a:p>
          </p:txBody>
        </p:sp>
        <p:sp>
          <p:nvSpPr>
            <p:cNvPr id="41" name="矩形 40">
              <a:extLst>
                <a:ext uri="{FF2B5EF4-FFF2-40B4-BE49-F238E27FC236}">
                  <a16:creationId xmlns:a16="http://schemas.microsoft.com/office/drawing/2014/main" id="{3F6D9A4A-292C-5C8A-E3A5-338F0D43724C}"/>
                </a:ext>
              </a:extLst>
            </p:cNvPr>
            <p:cNvSpPr/>
            <p:nvPr/>
          </p:nvSpPr>
          <p:spPr>
            <a:xfrm>
              <a:off x="758708" y="5681126"/>
              <a:ext cx="2592289" cy="944047"/>
            </a:xfrm>
            <a:prstGeom prst="rect">
              <a:avLst/>
            </a:prstGeom>
          </p:spPr>
          <p:txBody>
            <a:bodyPr wrap="square">
              <a:spAutoFit/>
            </a:bodyPr>
            <a:lstStyle/>
            <a:p>
              <a:pPr algn="ctr" eaLnBrk="1" hangingPunct="1"/>
              <a:r>
                <a:rPr lang="en-US" altLang="zh-CN" b="1" dirty="0">
                  <a:solidFill>
                    <a:srgbClr val="0000CC"/>
                  </a:solidFill>
                  <a:latin typeface="Times New Roman" pitchFamily="18" charset="0"/>
                  <a:cs typeface="Times New Roman" pitchFamily="18" charset="0"/>
                </a:rPr>
                <a:t>Nature 2021</a:t>
              </a:r>
            </a:p>
            <a:p>
              <a:pPr algn="ctr" eaLnBrk="1" hangingPunct="1"/>
              <a:r>
                <a:rPr lang="en-US" altLang="zh-CN" b="1" dirty="0">
                  <a:solidFill>
                    <a:srgbClr val="0000CC"/>
                  </a:solidFill>
                  <a:latin typeface="Times New Roman" pitchFamily="18" charset="0"/>
                  <a:cs typeface="Times New Roman" pitchFamily="18" charset="0"/>
                </a:rPr>
                <a:t>Nature </a:t>
              </a:r>
              <a:r>
                <a:rPr lang="en-US" altLang="zh-CN" b="1" dirty="0" err="1">
                  <a:solidFill>
                    <a:srgbClr val="0000CC"/>
                  </a:solidFill>
                  <a:latin typeface="Times New Roman" pitchFamily="18" charset="0"/>
                  <a:cs typeface="Times New Roman" pitchFamily="18" charset="0"/>
                </a:rPr>
                <a:t>Commun</a:t>
              </a:r>
              <a:r>
                <a:rPr lang="en-US" altLang="zh-CN" b="1" dirty="0">
                  <a:solidFill>
                    <a:srgbClr val="0000CC"/>
                  </a:solidFill>
                  <a:latin typeface="Times New Roman" pitchFamily="18" charset="0"/>
                  <a:cs typeface="Times New Roman" pitchFamily="18" charset="0"/>
                </a:rPr>
                <a:t>. 2021(b)</a:t>
              </a:r>
            </a:p>
            <a:p>
              <a:pPr algn="ctr" eaLnBrk="1" hangingPunct="1"/>
              <a:r>
                <a:rPr lang="en-US" altLang="zh-CN" b="1" dirty="0">
                  <a:solidFill>
                    <a:schemeClr val="bg1">
                      <a:lumMod val="85000"/>
                    </a:schemeClr>
                  </a:solidFill>
                  <a:latin typeface="Times New Roman" pitchFamily="18" charset="0"/>
                  <a:cs typeface="Times New Roman" pitchFamily="18" charset="0"/>
                </a:rPr>
                <a:t>Nature </a:t>
              </a:r>
              <a:r>
                <a:rPr lang="en-US" altLang="zh-CN" b="1" dirty="0" err="1">
                  <a:solidFill>
                    <a:schemeClr val="bg1">
                      <a:lumMod val="85000"/>
                    </a:schemeClr>
                  </a:solidFill>
                  <a:latin typeface="Times New Roman" pitchFamily="18" charset="0"/>
                  <a:cs typeface="Times New Roman" pitchFamily="18" charset="0"/>
                </a:rPr>
                <a:t>Commun</a:t>
              </a:r>
              <a:r>
                <a:rPr lang="en-US" altLang="zh-CN" b="1" dirty="0">
                  <a:solidFill>
                    <a:schemeClr val="bg1">
                      <a:lumMod val="85000"/>
                    </a:schemeClr>
                  </a:solidFill>
                  <a:latin typeface="Times New Roman" pitchFamily="18" charset="0"/>
                  <a:cs typeface="Times New Roman" pitchFamily="18" charset="0"/>
                </a:rPr>
                <a:t>. 2024</a:t>
              </a:r>
            </a:p>
            <a:p>
              <a:pPr algn="ctr" eaLnBrk="1" hangingPunct="1"/>
              <a:r>
                <a:rPr lang="en-US" altLang="zh-CN" b="1" dirty="0">
                  <a:solidFill>
                    <a:srgbClr val="0000CC"/>
                  </a:solidFill>
                  <a:latin typeface="Times New Roman" pitchFamily="18" charset="0"/>
                  <a:cs typeface="Times New Roman" pitchFamily="18" charset="0"/>
                </a:rPr>
                <a:t>Nature Photon. 2026(b)</a:t>
              </a:r>
            </a:p>
          </p:txBody>
        </p:sp>
      </p:grpSp>
      <p:sp>
        <p:nvSpPr>
          <p:cNvPr id="42" name="灯片编号占位符 2">
            <a:extLst>
              <a:ext uri="{FF2B5EF4-FFF2-40B4-BE49-F238E27FC236}">
                <a16:creationId xmlns:a16="http://schemas.microsoft.com/office/drawing/2014/main" id="{DB5C0F88-81DB-4C1F-8F2B-5283C1F95041}"/>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70</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350178989"/>
      </p:ext>
    </p:extLst>
  </p:cSld>
  <p:clrMapOvr>
    <a:masterClrMapping/>
  </p:clrMapOvr>
  <p:transition spd="slow" advTm="31641"/>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6"/>
          <p:cNvSpPr txBox="1">
            <a:spLocks noChangeArrowheads="1"/>
          </p:cNvSpPr>
          <p:nvPr/>
        </p:nvSpPr>
        <p:spPr>
          <a:xfrm>
            <a:off x="971600" y="188566"/>
            <a:ext cx="7344816" cy="792162"/>
          </a:xfrm>
          <a:prstGeom prst="rect">
            <a:avLst/>
          </a:prstGeom>
          <a:noFill/>
        </p:spPr>
        <p:txBody>
          <a:bodyPr/>
          <a:lstStyle/>
          <a:p>
            <a:pPr algn="ctr" eaLnBrk="1" hangingPunct="1">
              <a:defRPr/>
            </a:pPr>
            <a:r>
              <a:rPr lang="zh-CN" altLang="zh-CN" sz="2800" b="1" dirty="0">
                <a:latin typeface="微软雅黑" pitchFamily="34" charset="-122"/>
                <a:ea typeface="微软雅黑" pitchFamily="34" charset="-122"/>
              </a:rPr>
              <a:t>提出并实现</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无噪声光子回波</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量子存储方案</a:t>
            </a:r>
            <a:endParaRPr lang="zh-CN" altLang="en-US" sz="2800" b="1" dirty="0">
              <a:latin typeface="微软雅黑" pitchFamily="34" charset="-122"/>
              <a:ea typeface="微软雅黑" pitchFamily="34" charset="-122"/>
            </a:endParaRPr>
          </a:p>
        </p:txBody>
      </p:sp>
      <p:sp>
        <p:nvSpPr>
          <p:cNvPr id="6" name="矩形 5"/>
          <p:cNvSpPr/>
          <p:nvPr/>
        </p:nvSpPr>
        <p:spPr>
          <a:xfrm>
            <a:off x="396167" y="1177240"/>
            <a:ext cx="4391857" cy="3079305"/>
          </a:xfrm>
          <a:prstGeom prst="rect">
            <a:avLst/>
          </a:prstGeom>
        </p:spPr>
        <p:txBody>
          <a:bodyPr wrap="square">
            <a:spAutoFit/>
          </a:bodyPr>
          <a:lstStyle/>
          <a:p>
            <a:pPr marL="285750" indent="-285750">
              <a:lnSpc>
                <a:spcPct val="150000"/>
              </a:lnSpc>
              <a:spcBef>
                <a:spcPts val="1200"/>
              </a:spcBef>
              <a:buFont typeface="Wingdings" pitchFamily="2" charset="2"/>
              <a:buChar char="p"/>
            </a:pPr>
            <a:r>
              <a:rPr lang="zh-CN" altLang="zh-CN" sz="2200" dirty="0">
                <a:latin typeface="Times New Roman" pitchFamily="18" charset="0"/>
                <a:ea typeface="微软雅黑" pitchFamily="34" charset="-122"/>
                <a:cs typeface="Times New Roman" pitchFamily="18" charset="0"/>
              </a:rPr>
              <a:t>此前，</a:t>
            </a:r>
            <a:r>
              <a:rPr lang="zh-CN" altLang="en-US" sz="2200" dirty="0">
                <a:latin typeface="Times New Roman" pitchFamily="18" charset="0"/>
                <a:ea typeface="微软雅黑" pitchFamily="34" charset="-122"/>
                <a:cs typeface="Times New Roman" pitchFamily="18" charset="0"/>
              </a:rPr>
              <a:t>原子频率梳（</a:t>
            </a:r>
            <a:r>
              <a:rPr lang="en-US" altLang="zh-CN" sz="2200" dirty="0">
                <a:latin typeface="Times New Roman" pitchFamily="18" charset="0"/>
                <a:ea typeface="微软雅黑" pitchFamily="34" charset="-122"/>
                <a:cs typeface="Times New Roman" pitchFamily="18" charset="0"/>
              </a:rPr>
              <a:t>AFC</a:t>
            </a:r>
            <a:r>
              <a:rPr lang="zh-CN" altLang="en-US" sz="2200" dirty="0">
                <a:latin typeface="Times New Roman" pitchFamily="18" charset="0"/>
                <a:ea typeface="微软雅黑" pitchFamily="34" charset="-122"/>
                <a:cs typeface="Times New Roman" pitchFamily="18" charset="0"/>
              </a:rPr>
              <a:t>）方案</a:t>
            </a:r>
            <a:r>
              <a:rPr lang="zh-CN" altLang="zh-CN" sz="2200" dirty="0">
                <a:latin typeface="Times New Roman" pitchFamily="18" charset="0"/>
                <a:ea typeface="微软雅黑" pitchFamily="34" charset="-122"/>
                <a:cs typeface="Times New Roman" pitchFamily="18" charset="0"/>
              </a:rPr>
              <a:t>是稀土掺杂晶体中唯一</a:t>
            </a:r>
            <a:r>
              <a:rPr lang="zh-CN" altLang="en-US" sz="2200" dirty="0">
                <a:latin typeface="Times New Roman" pitchFamily="18" charset="0"/>
                <a:ea typeface="微软雅黑" pitchFamily="34" charset="-122"/>
                <a:cs typeface="Times New Roman" pitchFamily="18" charset="0"/>
              </a:rPr>
              <a:t>能</a:t>
            </a:r>
            <a:r>
              <a:rPr lang="zh-CN" altLang="zh-CN" sz="2200" dirty="0">
                <a:latin typeface="Times New Roman" pitchFamily="18" charset="0"/>
                <a:ea typeface="微软雅黑" pitchFamily="34" charset="-122"/>
                <a:cs typeface="Times New Roman" pitchFamily="18" charset="0"/>
              </a:rPr>
              <a:t>实现量子比特存储的方案</a:t>
            </a:r>
            <a:r>
              <a:rPr lang="zh-CN" altLang="en-US" sz="2200" dirty="0">
                <a:latin typeface="Times New Roman" pitchFamily="18" charset="0"/>
                <a:ea typeface="微软雅黑" pitchFamily="34" charset="-122"/>
                <a:cs typeface="Times New Roman" pitchFamily="18" charset="0"/>
              </a:rPr>
              <a:t>。由于要烧孔成梳状结构，</a:t>
            </a:r>
            <a:r>
              <a:rPr lang="en-US" altLang="zh-CN" sz="2200" dirty="0">
                <a:solidFill>
                  <a:srgbClr val="FF0000"/>
                </a:solidFill>
                <a:latin typeface="Times New Roman" pitchFamily="18" charset="0"/>
                <a:ea typeface="微软雅黑" pitchFamily="34" charset="-122"/>
                <a:cs typeface="Times New Roman" pitchFamily="18" charset="0"/>
              </a:rPr>
              <a:t>AFC</a:t>
            </a:r>
            <a:r>
              <a:rPr lang="zh-CN" altLang="en-US" sz="2200" dirty="0">
                <a:solidFill>
                  <a:srgbClr val="FF0000"/>
                </a:solidFill>
                <a:latin typeface="Times New Roman" pitchFamily="18" charset="0"/>
                <a:ea typeface="微软雅黑" pitchFamily="34" charset="-122"/>
                <a:cs typeface="Times New Roman" pitchFamily="18" charset="0"/>
              </a:rPr>
              <a:t>无法完全利用稀土离子</a:t>
            </a:r>
            <a:r>
              <a:rPr lang="zh-CN" altLang="en-US" sz="2200" dirty="0">
                <a:latin typeface="Times New Roman" pitchFamily="18" charset="0"/>
                <a:ea typeface="微软雅黑" pitchFamily="34" charset="-122"/>
                <a:cs typeface="Times New Roman" pitchFamily="18" charset="0"/>
              </a:rPr>
              <a:t>，吸收变弱，信噪比并不是特别高。</a:t>
            </a:r>
            <a:endParaRPr lang="en-US" altLang="zh-CN" sz="2200" dirty="0">
              <a:latin typeface="Times New Roman" pitchFamily="18" charset="0"/>
              <a:ea typeface="微软雅黑" pitchFamily="34" charset="-122"/>
              <a:cs typeface="Times New Roman" pitchFamily="18" charset="0"/>
            </a:endParaRPr>
          </a:p>
        </p:txBody>
      </p:sp>
      <p:sp>
        <p:nvSpPr>
          <p:cNvPr id="17" name="矩形 16"/>
          <p:cNvSpPr/>
          <p:nvPr/>
        </p:nvSpPr>
        <p:spPr>
          <a:xfrm>
            <a:off x="395536" y="4352246"/>
            <a:ext cx="8064624" cy="1555811"/>
          </a:xfrm>
          <a:prstGeom prst="rect">
            <a:avLst/>
          </a:prstGeom>
        </p:spPr>
        <p:txBody>
          <a:bodyPr wrap="square">
            <a:spAutoFit/>
          </a:bodyPr>
          <a:lstStyle/>
          <a:p>
            <a:pPr marL="285750" indent="-285750">
              <a:lnSpc>
                <a:spcPct val="150000"/>
              </a:lnSpc>
              <a:spcBef>
                <a:spcPts val="1200"/>
              </a:spcBef>
              <a:buFont typeface="Wingdings" pitchFamily="2" charset="2"/>
              <a:buChar char="Ø"/>
            </a:pPr>
            <a:r>
              <a:rPr lang="zh-CN" altLang="en-US" sz="2200" dirty="0">
                <a:latin typeface="Times New Roman" pitchFamily="18" charset="0"/>
                <a:ea typeface="微软雅黑" pitchFamily="34" charset="-122"/>
                <a:cs typeface="Times New Roman" pitchFamily="18" charset="0"/>
              </a:rPr>
              <a:t>我们提出了“无噪声光子回波”</a:t>
            </a:r>
            <a:r>
              <a:rPr lang="en-US" altLang="zh-CN" sz="2200" dirty="0">
                <a:latin typeface="Times New Roman" pitchFamily="18" charset="0"/>
                <a:ea typeface="微软雅黑" pitchFamily="34" charset="-122"/>
                <a:cs typeface="Times New Roman" pitchFamily="18" charset="0"/>
              </a:rPr>
              <a:t>(noiseless photon-echo, NLPE)</a:t>
            </a:r>
            <a:r>
              <a:rPr lang="zh-CN" altLang="en-US" sz="2200" dirty="0">
                <a:latin typeface="Times New Roman" pitchFamily="18" charset="0"/>
                <a:ea typeface="微软雅黑" pitchFamily="34" charset="-122"/>
                <a:cs typeface="Times New Roman" pitchFamily="18" charset="0"/>
              </a:rPr>
              <a:t>方案，把信号和噪声分离。实验结果表明，</a:t>
            </a:r>
            <a:r>
              <a:rPr lang="en-US" altLang="zh-CN" sz="2200" dirty="0">
                <a:latin typeface="Times New Roman" pitchFamily="18" charset="0"/>
                <a:ea typeface="微软雅黑" pitchFamily="34" charset="-122"/>
                <a:cs typeface="Times New Roman" pitchFamily="18" charset="0"/>
              </a:rPr>
              <a:t>NLPE</a:t>
            </a:r>
            <a:r>
              <a:rPr lang="zh-CN" altLang="en-US" sz="2200" dirty="0">
                <a:latin typeface="Times New Roman" pitchFamily="18" charset="0"/>
                <a:ea typeface="微软雅黑" pitchFamily="34" charset="-122"/>
                <a:cs typeface="Times New Roman" pitchFamily="18" charset="0"/>
              </a:rPr>
              <a:t>的信噪比相比</a:t>
            </a:r>
            <a:r>
              <a:rPr lang="en-US" altLang="zh-CN" sz="2200" dirty="0">
                <a:latin typeface="Times New Roman" pitchFamily="18" charset="0"/>
                <a:ea typeface="微软雅黑" pitchFamily="34" charset="-122"/>
                <a:cs typeface="Times New Roman" pitchFamily="18" charset="0"/>
              </a:rPr>
              <a:t>AFC</a:t>
            </a:r>
            <a:r>
              <a:rPr lang="zh-CN" altLang="en-US" sz="2200" dirty="0">
                <a:latin typeface="Times New Roman" pitchFamily="18" charset="0"/>
                <a:ea typeface="微软雅黑" pitchFamily="34" charset="-122"/>
                <a:cs typeface="Times New Roman" pitchFamily="18" charset="0"/>
              </a:rPr>
              <a:t>可提升数倍，尤其适合于量子</a:t>
            </a:r>
            <a:r>
              <a:rPr lang="en-US" altLang="zh-CN" sz="2200" dirty="0">
                <a:latin typeface="Times New Roman" pitchFamily="18" charset="0"/>
                <a:ea typeface="微软雅黑" pitchFamily="34" charset="-122"/>
                <a:cs typeface="Times New Roman" pitchFamily="18" charset="0"/>
              </a:rPr>
              <a:t>U</a:t>
            </a:r>
            <a:r>
              <a:rPr lang="zh-CN" altLang="en-US" sz="2200" dirty="0">
                <a:latin typeface="Times New Roman" pitchFamily="18" charset="0"/>
                <a:ea typeface="微软雅黑" pitchFamily="34" charset="-122"/>
                <a:cs typeface="Times New Roman" pitchFamily="18" charset="0"/>
              </a:rPr>
              <a:t>盘。</a:t>
            </a:r>
          </a:p>
        </p:txBody>
      </p:sp>
      <p:cxnSp>
        <p:nvCxnSpPr>
          <p:cNvPr id="8" name="直接连接符 7">
            <a:extLst>
              <a:ext uri="{FF2B5EF4-FFF2-40B4-BE49-F238E27FC236}">
                <a16:creationId xmlns:a16="http://schemas.microsoft.com/office/drawing/2014/main" id="{D02C6B0B-81B0-4A71-AC2C-B5E8527B63D1}"/>
              </a:ext>
            </a:extLst>
          </p:cNvPr>
          <p:cNvCxnSpPr/>
          <p:nvPr/>
        </p:nvCxnSpPr>
        <p:spPr>
          <a:xfrm>
            <a:off x="611560" y="6093296"/>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7BD7182A-2AE0-4F10-BA1D-5A37107F4694}"/>
              </a:ext>
            </a:extLst>
          </p:cNvPr>
          <p:cNvPicPr>
            <a:picLocks noChangeAspect="1"/>
          </p:cNvPicPr>
          <p:nvPr/>
        </p:nvPicPr>
        <p:blipFill>
          <a:blip r:embed="rId2"/>
          <a:stretch>
            <a:fillRect/>
          </a:stretch>
        </p:blipFill>
        <p:spPr>
          <a:xfrm>
            <a:off x="5148064" y="1187527"/>
            <a:ext cx="3746356" cy="2689830"/>
          </a:xfrm>
          <a:prstGeom prst="rect">
            <a:avLst/>
          </a:prstGeom>
        </p:spPr>
      </p:pic>
      <p:sp>
        <p:nvSpPr>
          <p:cNvPr id="10" name="椭圆 9">
            <a:extLst>
              <a:ext uri="{FF2B5EF4-FFF2-40B4-BE49-F238E27FC236}">
                <a16:creationId xmlns:a16="http://schemas.microsoft.com/office/drawing/2014/main" id="{01A57181-1D96-448F-B700-D721479D1C79}"/>
              </a:ext>
            </a:extLst>
          </p:cNvPr>
          <p:cNvSpPr/>
          <p:nvPr/>
        </p:nvSpPr>
        <p:spPr>
          <a:xfrm>
            <a:off x="5004048" y="3132805"/>
            <a:ext cx="2280153" cy="51222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 Box 8">
            <a:extLst>
              <a:ext uri="{FF2B5EF4-FFF2-40B4-BE49-F238E27FC236}">
                <a16:creationId xmlns:a16="http://schemas.microsoft.com/office/drawing/2014/main" id="{5DF9E10A-1E5F-4960-A4F6-9F60ED307A0B}"/>
              </a:ext>
            </a:extLst>
          </p:cNvPr>
          <p:cNvSpPr txBox="1">
            <a:spLocks noChangeArrowheads="1"/>
          </p:cNvSpPr>
          <p:nvPr/>
        </p:nvSpPr>
        <p:spPr bwMode="auto">
          <a:xfrm>
            <a:off x="402639" y="6291981"/>
            <a:ext cx="83198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lgn="ctr" eaLnBrk="1" hangingPunct="1"/>
            <a:r>
              <a:rPr lang="en-US" altLang="zh-CN" sz="1600" b="0" dirty="0">
                <a:solidFill>
                  <a:srgbClr val="006600"/>
                </a:solidFill>
                <a:latin typeface="Times New Roman" pitchFamily="18" charset="0"/>
                <a:cs typeface="Times New Roman" pitchFamily="18" charset="0"/>
              </a:rPr>
              <a:t>Y.-Z. Ma, M. </a:t>
            </a:r>
            <a:r>
              <a:rPr lang="en-US" altLang="zh-CN" sz="1600" b="0" dirty="0" err="1">
                <a:solidFill>
                  <a:srgbClr val="006600"/>
                </a:solidFill>
                <a:latin typeface="Times New Roman" pitchFamily="18" charset="0"/>
                <a:cs typeface="Times New Roman" pitchFamily="18" charset="0"/>
              </a:rPr>
              <a:t>Jin</a:t>
            </a:r>
            <a:r>
              <a:rPr lang="en-US" altLang="zh-CN" sz="1600" b="0" dirty="0">
                <a:solidFill>
                  <a:srgbClr val="006600"/>
                </a:solidFill>
                <a:latin typeface="Times New Roman" pitchFamily="18" charset="0"/>
                <a:cs typeface="Times New Roman" pitchFamily="18" charset="0"/>
              </a:rPr>
              <a:t>, D.-</a:t>
            </a:r>
            <a:r>
              <a:rPr lang="en-US" altLang="zh-CN" sz="1600" dirty="0">
                <a:solidFill>
                  <a:srgbClr val="006600"/>
                </a:solidFill>
                <a:latin typeface="Times New Roman" pitchFamily="18" charset="0"/>
                <a:cs typeface="Times New Roman" pitchFamily="18" charset="0"/>
              </a:rPr>
              <a:t>L. </a:t>
            </a:r>
            <a:r>
              <a:rPr lang="en-US" altLang="zh-CN" sz="1600" b="0" dirty="0">
                <a:solidFill>
                  <a:srgbClr val="006600"/>
                </a:solidFill>
                <a:latin typeface="Times New Roman" pitchFamily="18" charset="0"/>
                <a:cs typeface="Times New Roman" pitchFamily="18" charset="0"/>
              </a:rPr>
              <a:t>Chen, Z.-Q. </a:t>
            </a:r>
            <a:r>
              <a:rPr lang="en-US" altLang="zh-CN" sz="1600" dirty="0">
                <a:solidFill>
                  <a:srgbClr val="006600"/>
                </a:solidFill>
                <a:latin typeface="Times New Roman" pitchFamily="18" charset="0"/>
                <a:cs typeface="Times New Roman" pitchFamily="18" charset="0"/>
              </a:rPr>
              <a:t>Zhou</a:t>
            </a:r>
            <a:r>
              <a:rPr lang="en-US" altLang="zh-CN" sz="1600" b="0" dirty="0">
                <a:solidFill>
                  <a:srgbClr val="006600"/>
                </a:solidFill>
                <a:latin typeface="Times New Roman" pitchFamily="18" charset="0"/>
                <a:cs typeface="Times New Roman" pitchFamily="18" charset="0"/>
              </a:rPr>
              <a:t>, C.-F. Li, G.-C. Guo, Nature Commun. 12. 4378 (2021)</a:t>
            </a:r>
          </a:p>
        </p:txBody>
      </p:sp>
      <p:sp>
        <p:nvSpPr>
          <p:cNvPr id="12" name="灯片编号占位符 2">
            <a:extLst>
              <a:ext uri="{FF2B5EF4-FFF2-40B4-BE49-F238E27FC236}">
                <a16:creationId xmlns:a16="http://schemas.microsoft.com/office/drawing/2014/main" id="{D3B23502-B32E-432A-A2BF-508CDB344EA3}"/>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71</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48140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6"/>
          <p:cNvSpPr txBox="1">
            <a:spLocks noChangeArrowheads="1"/>
          </p:cNvSpPr>
          <p:nvPr/>
        </p:nvSpPr>
        <p:spPr>
          <a:xfrm>
            <a:off x="971600" y="188566"/>
            <a:ext cx="7344816" cy="792162"/>
          </a:xfrm>
          <a:prstGeom prst="rect">
            <a:avLst/>
          </a:prstGeom>
          <a:noFill/>
        </p:spPr>
        <p:txBody>
          <a:bodyPr/>
          <a:lstStyle/>
          <a:p>
            <a:pPr algn="ctr" eaLnBrk="1" hangingPunct="1">
              <a:defRPr/>
            </a:pPr>
            <a:r>
              <a:rPr lang="zh-CN" altLang="zh-CN" sz="2800" b="1" dirty="0">
                <a:latin typeface="微软雅黑" pitchFamily="34" charset="-122"/>
                <a:ea typeface="微软雅黑" pitchFamily="34" charset="-122"/>
              </a:rPr>
              <a:t>提出并实现</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无噪声光子回波</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量子存储方案</a:t>
            </a:r>
            <a:endParaRPr lang="zh-CN" altLang="en-US" sz="2800" b="1" dirty="0">
              <a:latin typeface="微软雅黑" pitchFamily="34" charset="-122"/>
              <a:ea typeface="微软雅黑" pitchFamily="34" charset="-122"/>
            </a:endParaRPr>
          </a:p>
        </p:txBody>
      </p:sp>
      <p:sp>
        <p:nvSpPr>
          <p:cNvPr id="6" name="矩形 5"/>
          <p:cNvSpPr/>
          <p:nvPr/>
        </p:nvSpPr>
        <p:spPr>
          <a:xfrm>
            <a:off x="744702" y="908720"/>
            <a:ext cx="4615283" cy="646331"/>
          </a:xfrm>
          <a:prstGeom prst="rect">
            <a:avLst/>
          </a:prstGeom>
        </p:spPr>
        <p:txBody>
          <a:bodyPr wrap="square">
            <a:spAutoFit/>
          </a:bodyPr>
          <a:lstStyle/>
          <a:p>
            <a:pPr marL="285750" indent="-285750">
              <a:lnSpc>
                <a:spcPct val="150000"/>
              </a:lnSpc>
              <a:spcBef>
                <a:spcPts val="1200"/>
              </a:spcBef>
              <a:buFont typeface="Wingdings" pitchFamily="2" charset="2"/>
              <a:buChar char="p"/>
            </a:pPr>
            <a:r>
              <a:rPr lang="zh-CN" altLang="en-US" sz="2400" dirty="0">
                <a:latin typeface="Times New Roman" pitchFamily="18" charset="0"/>
                <a:ea typeface="微软雅黑" pitchFamily="34" charset="-122"/>
                <a:cs typeface="Times New Roman" pitchFamily="18" charset="0"/>
              </a:rPr>
              <a:t> 从</a:t>
            </a:r>
            <a:r>
              <a:rPr lang="en-US" altLang="zh-CN" sz="2400" dirty="0">
                <a:latin typeface="Times New Roman" pitchFamily="18" charset="0"/>
                <a:ea typeface="微软雅黑" pitchFamily="34" charset="-122"/>
                <a:cs typeface="Times New Roman" pitchFamily="18" charset="0"/>
              </a:rPr>
              <a:t>photon-</a:t>
            </a:r>
            <a:r>
              <a:rPr lang="en-US" altLang="zh-CN" sz="2400" dirty="0" err="1">
                <a:latin typeface="Times New Roman" pitchFamily="18" charset="0"/>
                <a:ea typeface="微软雅黑" pitchFamily="34" charset="-122"/>
                <a:cs typeface="Times New Roman" pitchFamily="18" charset="0"/>
              </a:rPr>
              <a:t>ech</a:t>
            </a:r>
            <a:r>
              <a:rPr lang="en-US" altLang="zh-CN" sz="2400" dirty="0">
                <a:latin typeface="Times New Roman" pitchFamily="18" charset="0"/>
                <a:ea typeface="微软雅黑" pitchFamily="34" charset="-122"/>
                <a:cs typeface="Times New Roman" pitchFamily="18" charset="0"/>
              </a:rPr>
              <a:t> (PE)</a:t>
            </a:r>
            <a:r>
              <a:rPr lang="zh-CN" altLang="en-US" sz="2400" dirty="0">
                <a:latin typeface="Times New Roman" pitchFamily="18" charset="0"/>
                <a:ea typeface="微软雅黑" pitchFamily="34" charset="-122"/>
                <a:cs typeface="Times New Roman" pitchFamily="18" charset="0"/>
              </a:rPr>
              <a:t>到</a:t>
            </a:r>
            <a:r>
              <a:rPr lang="en-US" altLang="zh-CN" sz="2400" dirty="0">
                <a:latin typeface="Times New Roman" pitchFamily="18" charset="0"/>
                <a:ea typeface="微软雅黑" pitchFamily="34" charset="-122"/>
                <a:cs typeface="Times New Roman" pitchFamily="18" charset="0"/>
              </a:rPr>
              <a:t>NLPE</a:t>
            </a:r>
          </a:p>
        </p:txBody>
      </p:sp>
      <p:sp>
        <p:nvSpPr>
          <p:cNvPr id="13" name="Rectangle 3">
            <a:extLst>
              <a:ext uri="{FF2B5EF4-FFF2-40B4-BE49-F238E27FC236}">
                <a16:creationId xmlns:a16="http://schemas.microsoft.com/office/drawing/2014/main" id="{A009B28B-D180-4BF3-970D-A243B382E268}"/>
              </a:ext>
            </a:extLst>
          </p:cNvPr>
          <p:cNvSpPr txBox="1">
            <a:spLocks noChangeArrowheads="1"/>
          </p:cNvSpPr>
          <p:nvPr/>
        </p:nvSpPr>
        <p:spPr>
          <a:xfrm>
            <a:off x="323528" y="1913773"/>
            <a:ext cx="5908939" cy="4016376"/>
          </a:xfrm>
          <a:prstGeom prst="rect">
            <a:avLst/>
          </a:prstGeom>
        </p:spPr>
        <p:txBody>
          <a:bodyPr/>
          <a:lstStyle/>
          <a:p>
            <a:pPr marL="342900" marR="0" lvl="0" indent="-342900" algn="l" defTabSz="914400" rtl="0" eaLnBrk="1" fontAlgn="base" latinLnBrk="0" hangingPunct="1">
              <a:lnSpc>
                <a:spcPts val="3800"/>
              </a:lnSpc>
              <a:spcBef>
                <a:spcPts val="1200"/>
              </a:spcBef>
              <a:spcAft>
                <a:spcPct val="0"/>
              </a:spcAft>
              <a:buClrTx/>
              <a:buSzTx/>
              <a:buFont typeface="Wingdings" panose="05000000000000000000" pitchFamily="2" charset="2"/>
              <a:buChar char="l"/>
              <a:tabLst/>
              <a:defRPr/>
            </a:pPr>
            <a:r>
              <a:rPr lang="en-US" altLang="zh-CN" sz="2000" b="0" kern="0" dirty="0">
                <a:solidFill>
                  <a:srgbClr val="0000FF"/>
                </a:solidFill>
                <a:latin typeface="Times New Roman" pitchFamily="18" charset="0"/>
                <a:ea typeface="微软雅黑" pitchFamily="34" charset="-122"/>
                <a:cs typeface="Times New Roman" pitchFamily="18" charset="0"/>
              </a:rPr>
              <a:t>Photon Echo </a:t>
            </a:r>
            <a:r>
              <a:rPr lang="zh-CN" altLang="en-US" sz="2000" b="0" kern="0" dirty="0">
                <a:latin typeface="Times New Roman" pitchFamily="18" charset="0"/>
                <a:ea typeface="微软雅黑" pitchFamily="34" charset="-122"/>
                <a:cs typeface="Times New Roman" pitchFamily="18" charset="0"/>
              </a:rPr>
              <a:t>由</a:t>
            </a:r>
            <a:r>
              <a:rPr lang="en-US" altLang="zh-CN" sz="2000" b="0" kern="0" dirty="0">
                <a:latin typeface="Times New Roman" pitchFamily="18" charset="0"/>
                <a:ea typeface="微软雅黑" pitchFamily="34" charset="-122"/>
                <a:cs typeface="Times New Roman" pitchFamily="18" charset="0"/>
              </a:rPr>
              <a:t>E. Hahn</a:t>
            </a:r>
            <a:r>
              <a:rPr lang="zh-CN" altLang="en-US" sz="2000" b="0" kern="0" dirty="0">
                <a:latin typeface="Times New Roman" pitchFamily="18" charset="0"/>
                <a:ea typeface="微软雅黑" pitchFamily="34" charset="-122"/>
                <a:cs typeface="Times New Roman" pitchFamily="18" charset="0"/>
              </a:rPr>
              <a:t>发现于</a:t>
            </a:r>
            <a:r>
              <a:rPr lang="en-US" altLang="zh-CN" sz="2000" b="0" kern="0" dirty="0">
                <a:latin typeface="Times New Roman" pitchFamily="18" charset="0"/>
                <a:ea typeface="微软雅黑" pitchFamily="34" charset="-122"/>
                <a:cs typeface="Times New Roman" pitchFamily="18" charset="0"/>
              </a:rPr>
              <a:t>1950</a:t>
            </a:r>
            <a:r>
              <a:rPr lang="zh-CN" altLang="en-US" sz="2000" b="0" kern="0" dirty="0">
                <a:latin typeface="Times New Roman" pitchFamily="18" charset="0"/>
                <a:ea typeface="微软雅黑" pitchFamily="34" charset="-122"/>
                <a:cs typeface="Times New Roman" pitchFamily="18" charset="0"/>
              </a:rPr>
              <a:t>年</a:t>
            </a:r>
            <a:r>
              <a:rPr lang="en-US" altLang="zh-CN" sz="2000" b="0" kern="0" dirty="0">
                <a:latin typeface="Times New Roman" pitchFamily="18" charset="0"/>
                <a:ea typeface="微软雅黑" pitchFamily="34" charset="-122"/>
                <a:cs typeface="Times New Roman" pitchFamily="18" charset="0"/>
              </a:rPr>
              <a:t>, </a:t>
            </a:r>
            <a:r>
              <a:rPr lang="zh-CN" altLang="en-US" sz="2000" b="0" kern="0" dirty="0">
                <a:latin typeface="Times New Roman" pitchFamily="18" charset="0"/>
                <a:ea typeface="微软雅黑" pitchFamily="34" charset="-122"/>
                <a:cs typeface="Times New Roman" pitchFamily="18" charset="0"/>
              </a:rPr>
              <a:t>历史上被称为</a:t>
            </a:r>
            <a:r>
              <a:rPr lang="en-US" altLang="zh-CN" sz="2000" b="0" kern="0" dirty="0">
                <a:latin typeface="Times New Roman" pitchFamily="18" charset="0"/>
                <a:ea typeface="微软雅黑" pitchFamily="34" charset="-122"/>
                <a:cs typeface="Times New Roman" pitchFamily="18" charset="0"/>
              </a:rPr>
              <a:t>Hahn echo</a:t>
            </a:r>
            <a:r>
              <a:rPr lang="zh-CN" altLang="en-US" sz="2000" b="0" kern="0" dirty="0">
                <a:latin typeface="Times New Roman" pitchFamily="18" charset="0"/>
                <a:ea typeface="微软雅黑" pitchFamily="34" charset="-122"/>
                <a:cs typeface="Times New Roman" pitchFamily="18" charset="0"/>
              </a:rPr>
              <a:t>，</a:t>
            </a:r>
            <a:r>
              <a:rPr lang="zh-CN" altLang="en-US" sz="2000" kern="0" dirty="0">
                <a:latin typeface="Times New Roman" pitchFamily="18" charset="0"/>
                <a:ea typeface="微软雅黑" pitchFamily="34" charset="-122"/>
                <a:cs typeface="Times New Roman" pitchFamily="18" charset="0"/>
              </a:rPr>
              <a:t>或者</a:t>
            </a:r>
            <a:r>
              <a:rPr lang="en-US" altLang="zh-CN" sz="2000" b="0" kern="0" dirty="0">
                <a:latin typeface="Times New Roman" pitchFamily="18" charset="0"/>
                <a:ea typeface="微软雅黑" pitchFamily="34" charset="-122"/>
                <a:cs typeface="Times New Roman" pitchFamily="18" charset="0"/>
              </a:rPr>
              <a:t>Spin echo</a:t>
            </a:r>
            <a:r>
              <a:rPr lang="zh-CN" altLang="en-US" sz="2000" b="0" kern="0" dirty="0">
                <a:latin typeface="Times New Roman" pitchFamily="18" charset="0"/>
                <a:ea typeface="微软雅黑" pitchFamily="34" charset="-122"/>
                <a:cs typeface="Times New Roman" pitchFamily="18" charset="0"/>
              </a:rPr>
              <a:t>。</a:t>
            </a:r>
            <a:endParaRPr lang="en-US" altLang="zh-CN" sz="2000" b="0" kern="0" dirty="0">
              <a:latin typeface="Times New Roman" pitchFamily="18" charset="0"/>
              <a:ea typeface="微软雅黑" pitchFamily="34" charset="-122"/>
              <a:cs typeface="Times New Roman" pitchFamily="18" charset="0"/>
            </a:endParaRPr>
          </a:p>
          <a:p>
            <a:pPr marL="342900" marR="0" lvl="0" indent="-342900" algn="l" defTabSz="914400" rtl="0" eaLnBrk="1" fontAlgn="base" latinLnBrk="0" hangingPunct="1">
              <a:lnSpc>
                <a:spcPts val="3800"/>
              </a:lnSpc>
              <a:spcBef>
                <a:spcPts val="1200"/>
              </a:spcBef>
              <a:spcAft>
                <a:spcPct val="0"/>
              </a:spcAft>
              <a:buClrTx/>
              <a:buSzTx/>
              <a:buFont typeface="Wingdings" panose="05000000000000000000" pitchFamily="2" charset="2"/>
              <a:buChar char="l"/>
              <a:tabLst/>
              <a:defRPr/>
            </a:pPr>
            <a:r>
              <a:rPr lang="en-US" altLang="zh-CN" sz="2000" b="0" kern="0" dirty="0">
                <a:latin typeface="Times New Roman" pitchFamily="18" charset="0"/>
                <a:ea typeface="微软雅黑" pitchFamily="34" charset="-122"/>
                <a:cs typeface="Times New Roman" pitchFamily="18" charset="0"/>
              </a:rPr>
              <a:t>PE</a:t>
            </a:r>
            <a:r>
              <a:rPr lang="zh-CN" altLang="en-US" sz="2000" b="0" kern="0" dirty="0">
                <a:latin typeface="Times New Roman" pitchFamily="18" charset="0"/>
                <a:ea typeface="微软雅黑" pitchFamily="34" charset="-122"/>
                <a:cs typeface="Times New Roman" pitchFamily="18" charset="0"/>
              </a:rPr>
              <a:t>的广泛应用</a:t>
            </a:r>
            <a:r>
              <a:rPr lang="en-US" altLang="zh-CN" sz="2000" b="0" kern="0" dirty="0">
                <a:latin typeface="Times New Roman" pitchFamily="18" charset="0"/>
                <a:ea typeface="微软雅黑" pitchFamily="34" charset="-122"/>
                <a:cs typeface="Times New Roman" pitchFamily="18" charset="0"/>
              </a:rPr>
              <a:t>:</a:t>
            </a:r>
          </a:p>
          <a:p>
            <a:pPr marL="342900" marR="0" lvl="0" indent="-342900" algn="l" defTabSz="914400" rtl="0" eaLnBrk="1" fontAlgn="base" latinLnBrk="0" hangingPunct="1">
              <a:lnSpc>
                <a:spcPts val="3800"/>
              </a:lnSpc>
              <a:spcBef>
                <a:spcPts val="1200"/>
              </a:spcBef>
              <a:spcAft>
                <a:spcPct val="0"/>
              </a:spcAft>
              <a:buClrTx/>
              <a:buSzTx/>
              <a:buFont typeface="Wingdings" panose="05000000000000000000" pitchFamily="2" charset="2"/>
              <a:buChar char="Ø"/>
              <a:tabLst/>
              <a:defRPr/>
            </a:pPr>
            <a:r>
              <a:rPr lang="en-US" altLang="zh-CN" sz="2000" b="0" kern="0" dirty="0">
                <a:latin typeface="Times New Roman" pitchFamily="18" charset="0"/>
                <a:ea typeface="微软雅黑" pitchFamily="34" charset="-122"/>
                <a:cs typeface="Times New Roman" pitchFamily="18" charset="0"/>
              </a:rPr>
              <a:t>NMR</a:t>
            </a:r>
            <a:r>
              <a:rPr lang="zh-CN" altLang="en-US" sz="2000" b="0" kern="0" dirty="0">
                <a:latin typeface="Times New Roman" pitchFamily="18" charset="0"/>
                <a:ea typeface="微软雅黑" pitchFamily="34" charset="-122"/>
                <a:cs typeface="Times New Roman" pitchFamily="18" charset="0"/>
              </a:rPr>
              <a:t> </a:t>
            </a:r>
            <a:r>
              <a:rPr lang="en-US" altLang="zh-CN" sz="2000" b="0" kern="0" dirty="0">
                <a:latin typeface="Times New Roman" pitchFamily="18" charset="0"/>
                <a:ea typeface="微软雅黑" pitchFamily="34" charset="-122"/>
                <a:cs typeface="Times New Roman" pitchFamily="18" charset="0"/>
              </a:rPr>
              <a:t>(radio frequency)</a:t>
            </a:r>
          </a:p>
          <a:p>
            <a:pPr marL="342900" marR="0" lvl="0" indent="-342900" algn="l" defTabSz="914400" rtl="0" eaLnBrk="1" fontAlgn="base" latinLnBrk="0" hangingPunct="1">
              <a:lnSpc>
                <a:spcPts val="3800"/>
              </a:lnSpc>
              <a:spcBef>
                <a:spcPts val="1200"/>
              </a:spcBef>
              <a:spcAft>
                <a:spcPct val="0"/>
              </a:spcAft>
              <a:buClrTx/>
              <a:buSzTx/>
              <a:buFont typeface="Wingdings" panose="05000000000000000000" pitchFamily="2" charset="2"/>
              <a:buChar char="Ø"/>
              <a:tabLst/>
              <a:defRPr/>
            </a:pPr>
            <a:r>
              <a:rPr lang="en-US" altLang="zh-CN" sz="2000" b="0" kern="0" dirty="0">
                <a:latin typeface="Times New Roman" pitchFamily="18" charset="0"/>
                <a:ea typeface="微软雅黑" pitchFamily="34" charset="-122"/>
                <a:cs typeface="Times New Roman" pitchFamily="18" charset="0"/>
              </a:rPr>
              <a:t>EPR (microwave)</a:t>
            </a:r>
          </a:p>
          <a:p>
            <a:pPr marL="342900" lvl="0" indent="-342900" eaLnBrk="1" hangingPunct="1">
              <a:lnSpc>
                <a:spcPts val="3800"/>
              </a:lnSpc>
              <a:spcBef>
                <a:spcPts val="1200"/>
              </a:spcBef>
              <a:buFont typeface="Wingdings" panose="05000000000000000000" pitchFamily="2" charset="2"/>
              <a:buChar char="Ø"/>
              <a:defRPr/>
            </a:pPr>
            <a:r>
              <a:rPr lang="zh-CN" altLang="en-US" sz="2000" dirty="0">
                <a:latin typeface="微软雅黑" pitchFamily="34" charset="-122"/>
                <a:ea typeface="微软雅黑" pitchFamily="34" charset="-122"/>
                <a:cs typeface="Times New Roman" pitchFamily="18" charset="0"/>
              </a:rPr>
              <a:t>时间分辨电子光谱学 </a:t>
            </a:r>
            <a:r>
              <a:rPr lang="en-US" altLang="zh-CN" sz="2000" dirty="0">
                <a:latin typeface="Times New Roman" pitchFamily="18" charset="0"/>
                <a:cs typeface="Times New Roman" pitchFamily="18" charset="0"/>
              </a:rPr>
              <a:t>(</a:t>
            </a:r>
            <a:r>
              <a:rPr lang="en-US" altLang="zh-CN" sz="2000" b="0" kern="0" dirty="0">
                <a:latin typeface="Times New Roman" pitchFamily="18" charset="0"/>
                <a:ea typeface="微软雅黑" pitchFamily="34" charset="-122"/>
                <a:cs typeface="Times New Roman" pitchFamily="18" charset="0"/>
              </a:rPr>
              <a:t>light)</a:t>
            </a:r>
          </a:p>
        </p:txBody>
      </p:sp>
      <p:pic>
        <p:nvPicPr>
          <p:cNvPr id="14" name="Picture 2" descr="核磁共振成像在医学中的应用----中国科学院强磁场科学中心">
            <a:extLst>
              <a:ext uri="{FF2B5EF4-FFF2-40B4-BE49-F238E27FC236}">
                <a16:creationId xmlns:a16="http://schemas.microsoft.com/office/drawing/2014/main" id="{26FF380F-9E3E-4A91-9C83-4A2180BBAF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0499" y="2907401"/>
            <a:ext cx="2245932" cy="16758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https://xpic.x-mol.com/20191023%2F10.1016_j.bbabio.2019.07.005.jpg">
            <a:extLst>
              <a:ext uri="{FF2B5EF4-FFF2-40B4-BE49-F238E27FC236}">
                <a16:creationId xmlns:a16="http://schemas.microsoft.com/office/drawing/2014/main" id="{4F858233-C258-427B-9FBA-BE174F21E9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4745757"/>
            <a:ext cx="2201857" cy="195454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Spin echo animation with more spins and more dephasing">
            <a:extLst>
              <a:ext uri="{FF2B5EF4-FFF2-40B4-BE49-F238E27FC236}">
                <a16:creationId xmlns:a16="http://schemas.microsoft.com/office/drawing/2014/main" id="{C2431D63-9F18-43E5-BEFC-ECB0F4D8DEB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1105613"/>
            <a:ext cx="2236531" cy="167739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nobel medal 的图像结果">
            <a:extLst>
              <a:ext uri="{FF2B5EF4-FFF2-40B4-BE49-F238E27FC236}">
                <a16:creationId xmlns:a16="http://schemas.microsoft.com/office/drawing/2014/main" id="{3594FC3F-6CA4-49AF-BF69-E2F809CAF1A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3618" y="3297791"/>
            <a:ext cx="1398502" cy="1407438"/>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a:extLst>
              <a:ext uri="{FF2B5EF4-FFF2-40B4-BE49-F238E27FC236}">
                <a16:creationId xmlns:a16="http://schemas.microsoft.com/office/drawing/2014/main" id="{A8CDF514-0E47-4EE1-9706-4DF7CE6F4D09}"/>
              </a:ext>
            </a:extLst>
          </p:cNvPr>
          <p:cNvSpPr/>
          <p:nvPr/>
        </p:nvSpPr>
        <p:spPr>
          <a:xfrm>
            <a:off x="5702747" y="3801847"/>
            <a:ext cx="885477" cy="400110"/>
          </a:xfrm>
          <a:prstGeom prst="rect">
            <a:avLst/>
          </a:prstGeom>
        </p:spPr>
        <p:txBody>
          <a:bodyPr wrap="square">
            <a:spAutoFit/>
          </a:bodyPr>
          <a:lstStyle/>
          <a:p>
            <a:r>
              <a:rPr lang="en-US" altLang="zh-CN" sz="2000" kern="0" dirty="0">
                <a:latin typeface="微软雅黑" pitchFamily="34" charset="-122"/>
                <a:ea typeface="微软雅黑" pitchFamily="34" charset="-122"/>
              </a:rPr>
              <a:t>X6</a:t>
            </a:r>
            <a:endParaRPr lang="zh-CN" altLang="en-US" sz="2000" dirty="0"/>
          </a:p>
        </p:txBody>
      </p:sp>
      <p:sp>
        <p:nvSpPr>
          <p:cNvPr id="12" name="灯片编号占位符 2">
            <a:extLst>
              <a:ext uri="{FF2B5EF4-FFF2-40B4-BE49-F238E27FC236}">
                <a16:creationId xmlns:a16="http://schemas.microsoft.com/office/drawing/2014/main" id="{AB314069-B944-47FA-BA1B-C68E0B984787}"/>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3259564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txBox="1">
            <a:spLocks noChangeArrowheads="1"/>
          </p:cNvSpPr>
          <p:nvPr/>
        </p:nvSpPr>
        <p:spPr>
          <a:xfrm>
            <a:off x="971600" y="188566"/>
            <a:ext cx="7344816" cy="792162"/>
          </a:xfrm>
          <a:prstGeom prst="rect">
            <a:avLst/>
          </a:prstGeom>
          <a:noFill/>
        </p:spPr>
        <p:txBody>
          <a:bodyPr/>
          <a:lstStyle/>
          <a:p>
            <a:pPr algn="ctr" eaLnBrk="1" hangingPunct="1">
              <a:defRPr/>
            </a:pPr>
            <a:r>
              <a:rPr lang="zh-CN" altLang="zh-CN" sz="2800" b="1" dirty="0">
                <a:latin typeface="微软雅黑" pitchFamily="34" charset="-122"/>
                <a:ea typeface="微软雅黑" pitchFamily="34" charset="-122"/>
              </a:rPr>
              <a:t>提出并实现</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无噪声光子回波</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量子存储方案</a:t>
            </a:r>
            <a:endParaRPr lang="zh-CN" altLang="en-US" sz="2800" b="1" dirty="0">
              <a:latin typeface="微软雅黑" pitchFamily="34" charset="-122"/>
              <a:ea typeface="微软雅黑" pitchFamily="34" charset="-122"/>
            </a:endParaRPr>
          </a:p>
        </p:txBody>
      </p:sp>
      <p:sp>
        <p:nvSpPr>
          <p:cNvPr id="6" name="矩形 5"/>
          <p:cNvSpPr/>
          <p:nvPr/>
        </p:nvSpPr>
        <p:spPr>
          <a:xfrm>
            <a:off x="744702" y="908720"/>
            <a:ext cx="4615283" cy="646331"/>
          </a:xfrm>
          <a:prstGeom prst="rect">
            <a:avLst/>
          </a:prstGeom>
        </p:spPr>
        <p:txBody>
          <a:bodyPr wrap="square">
            <a:spAutoFit/>
          </a:bodyPr>
          <a:lstStyle/>
          <a:p>
            <a:pPr marL="285750" indent="-285750">
              <a:lnSpc>
                <a:spcPct val="150000"/>
              </a:lnSpc>
              <a:spcBef>
                <a:spcPts val="1200"/>
              </a:spcBef>
              <a:buFont typeface="Wingdings" pitchFamily="2" charset="2"/>
              <a:buChar char="p"/>
            </a:pPr>
            <a:r>
              <a:rPr lang="zh-CN" altLang="en-US" sz="2400" dirty="0">
                <a:latin typeface="Times New Roman" pitchFamily="18" charset="0"/>
                <a:ea typeface="微软雅黑" pitchFamily="34" charset="-122"/>
                <a:cs typeface="Times New Roman" pitchFamily="18" charset="0"/>
              </a:rPr>
              <a:t> 从</a:t>
            </a:r>
            <a:r>
              <a:rPr lang="en-US" altLang="zh-CN" sz="2400" dirty="0">
                <a:latin typeface="Times New Roman" pitchFamily="18" charset="0"/>
                <a:ea typeface="微软雅黑" pitchFamily="34" charset="-122"/>
                <a:cs typeface="Times New Roman" pitchFamily="18" charset="0"/>
              </a:rPr>
              <a:t>photon-</a:t>
            </a:r>
            <a:r>
              <a:rPr lang="en-US" altLang="zh-CN" sz="2400" dirty="0" err="1">
                <a:latin typeface="Times New Roman" pitchFamily="18" charset="0"/>
                <a:ea typeface="微软雅黑" pitchFamily="34" charset="-122"/>
                <a:cs typeface="Times New Roman" pitchFamily="18" charset="0"/>
              </a:rPr>
              <a:t>ech</a:t>
            </a:r>
            <a:r>
              <a:rPr lang="en-US" altLang="zh-CN" sz="2400" dirty="0">
                <a:latin typeface="Times New Roman" pitchFamily="18" charset="0"/>
                <a:ea typeface="微软雅黑" pitchFamily="34" charset="-122"/>
                <a:cs typeface="Times New Roman" pitchFamily="18" charset="0"/>
              </a:rPr>
              <a:t> (PE)</a:t>
            </a:r>
            <a:r>
              <a:rPr lang="zh-CN" altLang="en-US" sz="2400" dirty="0">
                <a:latin typeface="Times New Roman" pitchFamily="18" charset="0"/>
                <a:ea typeface="微软雅黑" pitchFamily="34" charset="-122"/>
                <a:cs typeface="Times New Roman" pitchFamily="18" charset="0"/>
              </a:rPr>
              <a:t>到</a:t>
            </a:r>
            <a:r>
              <a:rPr lang="en-US" altLang="zh-CN" sz="2400" dirty="0">
                <a:latin typeface="Times New Roman" pitchFamily="18" charset="0"/>
                <a:ea typeface="微软雅黑" pitchFamily="34" charset="-122"/>
                <a:cs typeface="Times New Roman" pitchFamily="18" charset="0"/>
              </a:rPr>
              <a:t>NLPE</a:t>
            </a:r>
          </a:p>
        </p:txBody>
      </p:sp>
      <p:sp>
        <p:nvSpPr>
          <p:cNvPr id="17" name="矩形 16"/>
          <p:cNvSpPr/>
          <p:nvPr/>
        </p:nvSpPr>
        <p:spPr>
          <a:xfrm>
            <a:off x="744702" y="1876578"/>
            <a:ext cx="7746655" cy="1015663"/>
          </a:xfrm>
          <a:prstGeom prst="rect">
            <a:avLst/>
          </a:prstGeom>
        </p:spPr>
        <p:txBody>
          <a:bodyPr wrap="square">
            <a:spAutoFit/>
          </a:bodyPr>
          <a:lstStyle/>
          <a:p>
            <a:pPr marL="285750" indent="-285750">
              <a:lnSpc>
                <a:spcPct val="150000"/>
              </a:lnSpc>
              <a:spcBef>
                <a:spcPts val="1200"/>
              </a:spcBef>
              <a:buFont typeface="Wingdings" pitchFamily="2" charset="2"/>
              <a:buChar char="Ø"/>
            </a:pPr>
            <a:r>
              <a:rPr lang="en-US" altLang="zh-CN" sz="2000" dirty="0">
                <a:latin typeface="Times New Roman" pitchFamily="18" charset="0"/>
                <a:ea typeface="微软雅黑" pitchFamily="34" charset="-122"/>
                <a:cs typeface="Times New Roman" pitchFamily="18" charset="0"/>
              </a:rPr>
              <a:t>Photon-echo</a:t>
            </a:r>
            <a:r>
              <a:rPr lang="zh-CN" altLang="en-US" sz="2000" dirty="0">
                <a:latin typeface="Times New Roman" pitchFamily="18" charset="0"/>
                <a:ea typeface="微软雅黑" pitchFamily="34" charset="-122"/>
                <a:cs typeface="Times New Roman" pitchFamily="18" charset="0"/>
              </a:rPr>
              <a:t>无法用于量子存储。</a:t>
            </a:r>
            <a:r>
              <a:rPr lang="en-US" altLang="zh-CN" sz="2000" dirty="0">
                <a:latin typeface="Times New Roman" pitchFamily="18" charset="0"/>
                <a:ea typeface="微软雅黑" pitchFamily="34" charset="-122"/>
                <a:cs typeface="Times New Roman" pitchFamily="18" charset="0"/>
              </a:rPr>
              <a:t> </a:t>
            </a:r>
            <a:r>
              <a:rPr lang="zh-CN" altLang="en-US" sz="2000" dirty="0">
                <a:latin typeface="Times New Roman" pitchFamily="18" charset="0"/>
                <a:ea typeface="微软雅黑" pitchFamily="34" charset="-122"/>
                <a:cs typeface="Times New Roman" pitchFamily="18" charset="0"/>
              </a:rPr>
              <a:t>因为</a:t>
            </a:r>
            <a:r>
              <a:rPr lang="en-US" altLang="zh-CN" sz="2000" dirty="0">
                <a:latin typeface="Times New Roman" pitchFamily="18" charset="0"/>
                <a:ea typeface="微软雅黑" pitchFamily="34" charset="-122"/>
                <a:cs typeface="Times New Roman" pitchFamily="18" charset="0"/>
              </a:rPr>
              <a:t> </a:t>
            </a:r>
            <a:r>
              <a:rPr lang="el-GR" altLang="zh-CN" sz="2000" dirty="0">
                <a:latin typeface="Times New Roman" pitchFamily="18" charset="0"/>
                <a:ea typeface="微软雅黑" pitchFamily="34" charset="-122"/>
                <a:cs typeface="Times New Roman" pitchFamily="18" charset="0"/>
              </a:rPr>
              <a:t>π</a:t>
            </a:r>
            <a:r>
              <a:rPr lang="en-US" altLang="zh-CN" sz="2000" dirty="0">
                <a:latin typeface="Times New Roman" pitchFamily="18" charset="0"/>
                <a:ea typeface="微软雅黑" pitchFamily="34" charset="-122"/>
                <a:cs typeface="Times New Roman" pitchFamily="18" charset="0"/>
              </a:rPr>
              <a:t> </a:t>
            </a:r>
            <a:r>
              <a:rPr lang="zh-CN" altLang="en-US" sz="2000" dirty="0">
                <a:latin typeface="Times New Roman" pitchFamily="18" charset="0"/>
                <a:ea typeface="微软雅黑" pitchFamily="34" charset="-122"/>
                <a:cs typeface="Times New Roman" pitchFamily="18" charset="0"/>
              </a:rPr>
              <a:t>脉冲会</a:t>
            </a:r>
            <a:r>
              <a:rPr lang="zh-CN" altLang="en-US" sz="2000" kern="0" dirty="0">
                <a:latin typeface="Times New Roman" panose="02020603050405020304" pitchFamily="18" charset="0"/>
                <a:ea typeface="微软雅黑" pitchFamily="34" charset="-122"/>
                <a:cs typeface="Times New Roman" panose="02020603050405020304" pitchFamily="18" charset="0"/>
              </a:rPr>
              <a:t>把离子系综转移到上能级导致自发辐射噪声。</a:t>
            </a:r>
            <a:endParaRPr lang="zh-CN" altLang="en-US" sz="2000" dirty="0">
              <a:latin typeface="Times New Roman" pitchFamily="18" charset="0"/>
              <a:ea typeface="微软雅黑" pitchFamily="34" charset="-122"/>
              <a:cs typeface="Times New Roman" pitchFamily="18" charset="0"/>
            </a:endParaRPr>
          </a:p>
        </p:txBody>
      </p:sp>
      <p:pic>
        <p:nvPicPr>
          <p:cNvPr id="19" name="Picture 8" descr="Spin echo animation with more spins and more dephasing">
            <a:extLst>
              <a:ext uri="{FF2B5EF4-FFF2-40B4-BE49-F238E27FC236}">
                <a16:creationId xmlns:a16="http://schemas.microsoft.com/office/drawing/2014/main" id="{EB71E3AF-2F56-4951-8165-CD2A2A9B3D4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59986" y="4935766"/>
            <a:ext cx="1641674" cy="1231255"/>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p:cNvPicPr>
            <a:picLocks noChangeAspect="1"/>
          </p:cNvPicPr>
          <p:nvPr/>
        </p:nvPicPr>
        <p:blipFill>
          <a:blip r:embed="rId3"/>
          <a:stretch>
            <a:fillRect/>
          </a:stretch>
        </p:blipFill>
        <p:spPr>
          <a:xfrm>
            <a:off x="3055730" y="3720758"/>
            <a:ext cx="5832648" cy="837239"/>
          </a:xfrm>
          <a:prstGeom prst="rect">
            <a:avLst/>
          </a:prstGeom>
        </p:spPr>
      </p:pic>
      <p:pic>
        <p:nvPicPr>
          <p:cNvPr id="22" name="图片 21"/>
          <p:cNvPicPr>
            <a:picLocks noChangeAspect="1"/>
          </p:cNvPicPr>
          <p:nvPr/>
        </p:nvPicPr>
        <p:blipFill>
          <a:blip r:embed="rId4"/>
          <a:stretch>
            <a:fillRect/>
          </a:stretch>
        </p:blipFill>
        <p:spPr>
          <a:xfrm>
            <a:off x="500034" y="3482536"/>
            <a:ext cx="2333387" cy="2902808"/>
          </a:xfrm>
          <a:prstGeom prst="rect">
            <a:avLst/>
          </a:prstGeom>
        </p:spPr>
      </p:pic>
      <p:sp>
        <p:nvSpPr>
          <p:cNvPr id="23" name="矩形 22">
            <a:extLst>
              <a:ext uri="{FF2B5EF4-FFF2-40B4-BE49-F238E27FC236}">
                <a16:creationId xmlns:a16="http://schemas.microsoft.com/office/drawing/2014/main" id="{704D3152-847E-47F6-BB5B-965ACF948135}"/>
              </a:ext>
            </a:extLst>
          </p:cNvPr>
          <p:cNvSpPr/>
          <p:nvPr/>
        </p:nvSpPr>
        <p:spPr>
          <a:xfrm>
            <a:off x="1391731" y="5997514"/>
            <a:ext cx="418704" cy="369332"/>
          </a:xfrm>
          <a:prstGeom prst="rect">
            <a:avLst/>
          </a:prstGeom>
        </p:spPr>
        <p:txBody>
          <a:bodyPr wrap="none">
            <a:spAutoFit/>
          </a:bodyPr>
          <a:lstStyle/>
          <a:p>
            <a:r>
              <a:rPr lang="en-US" altLang="zh-CN" b="0" kern="0" dirty="0">
                <a:latin typeface="微软雅黑" pitchFamily="34" charset="-122"/>
                <a:ea typeface="微软雅黑" pitchFamily="34" charset="-122"/>
              </a:rPr>
              <a:t>xx</a:t>
            </a:r>
            <a:endParaRPr lang="zh-CN" altLang="en-US" dirty="0"/>
          </a:p>
        </p:txBody>
      </p:sp>
      <p:sp>
        <p:nvSpPr>
          <p:cNvPr id="24" name="矩形 23">
            <a:extLst>
              <a:ext uri="{FF2B5EF4-FFF2-40B4-BE49-F238E27FC236}">
                <a16:creationId xmlns:a16="http://schemas.microsoft.com/office/drawing/2014/main" id="{FE91679A-4836-45B2-BA46-F6C030EBACC6}"/>
              </a:ext>
            </a:extLst>
          </p:cNvPr>
          <p:cNvSpPr/>
          <p:nvPr/>
        </p:nvSpPr>
        <p:spPr>
          <a:xfrm>
            <a:off x="1281845" y="3375753"/>
            <a:ext cx="769763" cy="369332"/>
          </a:xfrm>
          <a:prstGeom prst="rect">
            <a:avLst/>
          </a:prstGeom>
        </p:spPr>
        <p:txBody>
          <a:bodyPr wrap="none">
            <a:spAutoFit/>
          </a:bodyPr>
          <a:lstStyle/>
          <a:p>
            <a:r>
              <a:rPr lang="en-US" altLang="zh-CN" b="0" kern="0" dirty="0" err="1">
                <a:latin typeface="微软雅黑" pitchFamily="34" charset="-122"/>
                <a:ea typeface="微软雅黑" pitchFamily="34" charset="-122"/>
              </a:rPr>
              <a:t>xxxxx</a:t>
            </a:r>
            <a:endParaRPr lang="zh-CN" altLang="en-US" dirty="0"/>
          </a:p>
        </p:txBody>
      </p:sp>
      <p:sp>
        <p:nvSpPr>
          <p:cNvPr id="25" name="文本框 24"/>
          <p:cNvSpPr txBox="1"/>
          <p:nvPr/>
        </p:nvSpPr>
        <p:spPr>
          <a:xfrm>
            <a:off x="1339458" y="6300671"/>
            <a:ext cx="827584" cy="461665"/>
          </a:xfrm>
          <a:prstGeom prst="rect">
            <a:avLst/>
          </a:prstGeom>
          <a:noFill/>
        </p:spPr>
        <p:txBody>
          <a:bodyPr wrap="square" rtlCol="0">
            <a:spAutoFit/>
          </a:bodyPr>
          <a:lstStyle/>
          <a:p>
            <a:r>
              <a:rPr lang="en-US" altLang="zh-CN" sz="2400" dirty="0">
                <a:latin typeface="Times New Roman" panose="02020603050405020304" pitchFamily="18" charset="0"/>
                <a:cs typeface="Times New Roman" panose="02020603050405020304" pitchFamily="18" charset="0"/>
              </a:rPr>
              <a:t>PE</a:t>
            </a:r>
            <a:endParaRPr lang="zh-CN" altLang="en-US" sz="2400" dirty="0">
              <a:latin typeface="Times New Roman" panose="02020603050405020304" pitchFamily="18" charset="0"/>
              <a:cs typeface="Times New Roman" panose="02020603050405020304" pitchFamily="18" charset="0"/>
            </a:endParaRPr>
          </a:p>
        </p:txBody>
      </p:sp>
      <p:cxnSp>
        <p:nvCxnSpPr>
          <p:cNvPr id="14" name="直接连接符 13">
            <a:extLst>
              <a:ext uri="{FF2B5EF4-FFF2-40B4-BE49-F238E27FC236}">
                <a16:creationId xmlns:a16="http://schemas.microsoft.com/office/drawing/2014/main" id="{D3F87793-63D3-4D7C-92A2-DEC8145AF64B}"/>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灯片编号占位符 2">
            <a:extLst>
              <a:ext uri="{FF2B5EF4-FFF2-40B4-BE49-F238E27FC236}">
                <a16:creationId xmlns:a16="http://schemas.microsoft.com/office/drawing/2014/main" id="{849B6B7A-DC10-42B3-91AD-413C632A0848}"/>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73</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7235139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
          <a:stretch>
            <a:fillRect/>
          </a:stretch>
        </p:blipFill>
        <p:spPr>
          <a:xfrm>
            <a:off x="500034" y="3503172"/>
            <a:ext cx="3285365" cy="2002548"/>
          </a:xfrm>
          <a:prstGeom prst="rect">
            <a:avLst/>
          </a:prstGeom>
        </p:spPr>
      </p:pic>
      <p:sp>
        <p:nvSpPr>
          <p:cNvPr id="3" name="标注: 线形 2">
            <a:extLst>
              <a:ext uri="{FF2B5EF4-FFF2-40B4-BE49-F238E27FC236}">
                <a16:creationId xmlns:a16="http://schemas.microsoft.com/office/drawing/2014/main" id="{D20F7C6C-0586-432B-944A-AC4ABA21F21E}"/>
              </a:ext>
            </a:extLst>
          </p:cNvPr>
          <p:cNvSpPr/>
          <p:nvPr/>
        </p:nvSpPr>
        <p:spPr>
          <a:xfrm>
            <a:off x="1043608" y="5483325"/>
            <a:ext cx="792088" cy="587574"/>
          </a:xfrm>
          <a:prstGeom prst="borderCallout1">
            <a:avLst>
              <a:gd name="adj1" fmla="val -1629"/>
              <a:gd name="adj2" fmla="val 42516"/>
              <a:gd name="adj3" fmla="val -179293"/>
              <a:gd name="adj4" fmla="val 1004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6"/>
          <p:cNvSpPr txBox="1">
            <a:spLocks noChangeArrowheads="1"/>
          </p:cNvSpPr>
          <p:nvPr/>
        </p:nvSpPr>
        <p:spPr>
          <a:xfrm>
            <a:off x="971600" y="188566"/>
            <a:ext cx="7344816" cy="792162"/>
          </a:xfrm>
          <a:prstGeom prst="rect">
            <a:avLst/>
          </a:prstGeom>
          <a:noFill/>
        </p:spPr>
        <p:txBody>
          <a:bodyPr/>
          <a:lstStyle/>
          <a:p>
            <a:pPr algn="ctr" eaLnBrk="1" hangingPunct="1">
              <a:defRPr/>
            </a:pPr>
            <a:r>
              <a:rPr lang="zh-CN" altLang="zh-CN" sz="2800" b="1" dirty="0">
                <a:latin typeface="微软雅黑" pitchFamily="34" charset="-122"/>
                <a:ea typeface="微软雅黑" pitchFamily="34" charset="-122"/>
              </a:rPr>
              <a:t>提出并实现</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无噪声光子回波</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量子存储方案</a:t>
            </a:r>
            <a:endParaRPr lang="zh-CN" altLang="en-US" sz="2800" b="1" dirty="0">
              <a:latin typeface="微软雅黑" pitchFamily="34" charset="-122"/>
              <a:ea typeface="微软雅黑" pitchFamily="34" charset="-122"/>
            </a:endParaRPr>
          </a:p>
        </p:txBody>
      </p:sp>
      <p:sp>
        <p:nvSpPr>
          <p:cNvPr id="17" name="矩形 16"/>
          <p:cNvSpPr/>
          <p:nvPr/>
        </p:nvSpPr>
        <p:spPr>
          <a:xfrm>
            <a:off x="744702" y="1484784"/>
            <a:ext cx="7942098" cy="1477328"/>
          </a:xfrm>
          <a:prstGeom prst="rect">
            <a:avLst/>
          </a:prstGeom>
        </p:spPr>
        <p:txBody>
          <a:bodyPr wrap="square">
            <a:spAutoFit/>
          </a:bodyPr>
          <a:lstStyle/>
          <a:p>
            <a:pPr marL="285750" indent="-285750">
              <a:lnSpc>
                <a:spcPct val="150000"/>
              </a:lnSpc>
              <a:spcBef>
                <a:spcPts val="1200"/>
              </a:spcBef>
              <a:buFont typeface="Wingdings" pitchFamily="2" charset="2"/>
              <a:buChar char="Ø"/>
            </a:pPr>
            <a:r>
              <a:rPr lang="zh-CN" altLang="en-US" sz="2000" dirty="0">
                <a:latin typeface="Times New Roman" pitchFamily="18" charset="0"/>
                <a:ea typeface="微软雅黑" pitchFamily="34" charset="-122"/>
                <a:cs typeface="Times New Roman" pitchFamily="18" charset="0"/>
              </a:rPr>
              <a:t>改进后的</a:t>
            </a:r>
            <a:r>
              <a:rPr lang="en-US" altLang="zh-CN" sz="2000" dirty="0">
                <a:latin typeface="Times New Roman" pitchFamily="18" charset="0"/>
                <a:ea typeface="微软雅黑" pitchFamily="34" charset="-122"/>
                <a:cs typeface="Times New Roman" pitchFamily="18" charset="0"/>
              </a:rPr>
              <a:t>Revival Of Silenced Echo (ROSE) </a:t>
            </a:r>
            <a:r>
              <a:rPr lang="zh-CN" altLang="en-US" sz="2000" dirty="0">
                <a:latin typeface="Times New Roman" pitchFamily="18" charset="0"/>
                <a:ea typeface="微软雅黑" pitchFamily="34" charset="-122"/>
                <a:cs typeface="Times New Roman" pitchFamily="18" charset="0"/>
              </a:rPr>
              <a:t>方案原则上在上能级没有离子布居，但</a:t>
            </a:r>
            <a:r>
              <a:rPr lang="en-US" altLang="zh-CN" sz="2000" dirty="0">
                <a:latin typeface="Times New Roman" pitchFamily="18" charset="0"/>
                <a:ea typeface="微软雅黑" pitchFamily="34" charset="-122"/>
                <a:cs typeface="Times New Roman" pitchFamily="18" charset="0"/>
              </a:rPr>
              <a:t> </a:t>
            </a:r>
            <a:r>
              <a:rPr lang="el-GR" altLang="zh-CN" sz="2000" dirty="0">
                <a:latin typeface="Times New Roman" pitchFamily="18" charset="0"/>
                <a:ea typeface="微软雅黑" pitchFamily="34" charset="-122"/>
                <a:cs typeface="Times New Roman" pitchFamily="18" charset="0"/>
              </a:rPr>
              <a:t>π</a:t>
            </a:r>
            <a:r>
              <a:rPr lang="en-US" altLang="zh-CN" sz="2000" dirty="0">
                <a:latin typeface="Times New Roman" pitchFamily="18" charset="0"/>
                <a:ea typeface="微软雅黑" pitchFamily="34" charset="-122"/>
                <a:cs typeface="Times New Roman" pitchFamily="18" charset="0"/>
              </a:rPr>
              <a:t> </a:t>
            </a:r>
            <a:r>
              <a:rPr lang="zh-CN" altLang="en-US" sz="2000" dirty="0">
                <a:latin typeface="Times New Roman" pitchFamily="18" charset="0"/>
                <a:ea typeface="微软雅黑" pitchFamily="34" charset="-122"/>
                <a:cs typeface="Times New Roman" pitchFamily="18" charset="0"/>
              </a:rPr>
              <a:t>脉冲的不完美仍然会带来残留布居，导致自发辐射噪声</a:t>
            </a:r>
            <a:r>
              <a:rPr lang="zh-CN" altLang="en-US" sz="2000" kern="0" dirty="0">
                <a:latin typeface="Times New Roman" panose="02020603050405020304" pitchFamily="18" charset="0"/>
                <a:ea typeface="微软雅黑" pitchFamily="34" charset="-122"/>
                <a:cs typeface="Times New Roman" panose="02020603050405020304" pitchFamily="18" charset="0"/>
              </a:rPr>
              <a:t>。目前最好的实验结果是</a:t>
            </a:r>
            <a:r>
              <a:rPr lang="en-US" altLang="zh-CN" sz="2000" kern="0" dirty="0">
                <a:latin typeface="Times New Roman" panose="02020603050405020304" pitchFamily="18" charset="0"/>
                <a:ea typeface="微软雅黑" pitchFamily="34" charset="-122"/>
                <a:cs typeface="Times New Roman" panose="02020603050405020304" pitchFamily="18" charset="0"/>
              </a:rPr>
              <a:t>2014</a:t>
            </a:r>
            <a:r>
              <a:rPr lang="zh-CN" altLang="en-US" sz="2000" kern="0" dirty="0">
                <a:latin typeface="Times New Roman" panose="02020603050405020304" pitchFamily="18" charset="0"/>
                <a:ea typeface="微软雅黑" pitchFamily="34" charset="-122"/>
                <a:cs typeface="Times New Roman" panose="02020603050405020304" pitchFamily="18" charset="0"/>
              </a:rPr>
              <a:t>年达到的</a:t>
            </a:r>
            <a:r>
              <a:rPr lang="en-US" altLang="zh-CN" sz="2000" kern="0" dirty="0">
                <a:solidFill>
                  <a:srgbClr val="0000FF"/>
                </a:solidFill>
                <a:latin typeface="Times New Roman" panose="02020603050405020304" pitchFamily="18" charset="0"/>
                <a:ea typeface="微软雅黑" pitchFamily="34" charset="-122"/>
                <a:cs typeface="Times New Roman" panose="02020603050405020304" pitchFamily="18" charset="0"/>
              </a:rPr>
              <a:t>1.1</a:t>
            </a:r>
            <a:r>
              <a:rPr lang="zh-CN" altLang="en-US" sz="2000" kern="0" dirty="0">
                <a:solidFill>
                  <a:srgbClr val="0000FF"/>
                </a:solidFill>
                <a:latin typeface="Times New Roman" panose="02020603050405020304" pitchFamily="18" charset="0"/>
                <a:ea typeface="微软雅黑" pitchFamily="34" charset="-122"/>
                <a:cs typeface="Times New Roman" panose="02020603050405020304" pitchFamily="18" charset="0"/>
              </a:rPr>
              <a:t>个光子的噪声</a:t>
            </a:r>
            <a:r>
              <a:rPr lang="zh-CN" altLang="en-US" sz="2000" kern="0" dirty="0">
                <a:latin typeface="Times New Roman" panose="02020603050405020304" pitchFamily="18" charset="0"/>
                <a:ea typeface="微软雅黑" pitchFamily="34" charset="-122"/>
                <a:cs typeface="Times New Roman" panose="02020603050405020304" pitchFamily="18" charset="0"/>
              </a:rPr>
              <a:t>。</a:t>
            </a:r>
            <a:endParaRPr lang="zh-CN" altLang="en-US" sz="2000" dirty="0">
              <a:latin typeface="Times New Roman" pitchFamily="18" charset="0"/>
              <a:ea typeface="微软雅黑" pitchFamily="34" charset="-122"/>
              <a:cs typeface="Times New Roman" pitchFamily="18" charset="0"/>
            </a:endParaRPr>
          </a:p>
        </p:txBody>
      </p:sp>
      <p:pic>
        <p:nvPicPr>
          <p:cNvPr id="15" name="图片 14"/>
          <p:cNvPicPr>
            <a:picLocks noChangeAspect="1"/>
          </p:cNvPicPr>
          <p:nvPr/>
        </p:nvPicPr>
        <p:blipFill>
          <a:blip r:embed="rId3"/>
          <a:stretch>
            <a:fillRect/>
          </a:stretch>
        </p:blipFill>
        <p:spPr>
          <a:xfrm>
            <a:off x="3957554" y="3301541"/>
            <a:ext cx="2118182" cy="2646323"/>
          </a:xfrm>
          <a:prstGeom prst="rect">
            <a:avLst/>
          </a:prstGeom>
        </p:spPr>
      </p:pic>
      <p:sp>
        <p:nvSpPr>
          <p:cNvPr id="16" name="矩形 15">
            <a:extLst>
              <a:ext uri="{FF2B5EF4-FFF2-40B4-BE49-F238E27FC236}">
                <a16:creationId xmlns:a16="http://schemas.microsoft.com/office/drawing/2014/main" id="{1CA8708A-0525-47C3-AEFD-53A9C5A6C8DA}"/>
              </a:ext>
            </a:extLst>
          </p:cNvPr>
          <p:cNvSpPr/>
          <p:nvPr/>
        </p:nvSpPr>
        <p:spPr>
          <a:xfrm>
            <a:off x="4677634" y="5597201"/>
            <a:ext cx="769763" cy="369332"/>
          </a:xfrm>
          <a:prstGeom prst="rect">
            <a:avLst/>
          </a:prstGeom>
        </p:spPr>
        <p:txBody>
          <a:bodyPr wrap="none">
            <a:spAutoFit/>
          </a:bodyPr>
          <a:lstStyle/>
          <a:p>
            <a:r>
              <a:rPr lang="en-US" altLang="zh-CN" b="0" kern="0" dirty="0" err="1">
                <a:latin typeface="微软雅黑" pitchFamily="34" charset="-122"/>
                <a:ea typeface="微软雅黑" pitchFamily="34" charset="-122"/>
              </a:rPr>
              <a:t>xxxxx</a:t>
            </a:r>
            <a:endParaRPr lang="zh-CN" altLang="en-US" dirty="0"/>
          </a:p>
        </p:txBody>
      </p:sp>
      <p:sp>
        <p:nvSpPr>
          <p:cNvPr id="18" name="矩形 17">
            <a:extLst>
              <a:ext uri="{FF2B5EF4-FFF2-40B4-BE49-F238E27FC236}">
                <a16:creationId xmlns:a16="http://schemas.microsoft.com/office/drawing/2014/main" id="{B0A0C207-9941-4016-B95B-FEA38F30F950}"/>
              </a:ext>
            </a:extLst>
          </p:cNvPr>
          <p:cNvSpPr/>
          <p:nvPr/>
        </p:nvSpPr>
        <p:spPr>
          <a:xfrm>
            <a:off x="4873409" y="3249552"/>
            <a:ext cx="418704" cy="369332"/>
          </a:xfrm>
          <a:prstGeom prst="rect">
            <a:avLst/>
          </a:prstGeom>
        </p:spPr>
        <p:txBody>
          <a:bodyPr wrap="none">
            <a:spAutoFit/>
          </a:bodyPr>
          <a:lstStyle/>
          <a:p>
            <a:r>
              <a:rPr lang="en-US" altLang="zh-CN" b="0" kern="0" dirty="0">
                <a:latin typeface="微软雅黑" pitchFamily="34" charset="-122"/>
                <a:ea typeface="微软雅黑" pitchFamily="34" charset="-122"/>
              </a:rPr>
              <a:t>xx</a:t>
            </a:r>
            <a:endParaRPr lang="zh-CN" altLang="en-US" dirty="0"/>
          </a:p>
        </p:txBody>
      </p:sp>
      <p:cxnSp>
        <p:nvCxnSpPr>
          <p:cNvPr id="21" name="直接连接符 20">
            <a:extLst>
              <a:ext uri="{FF2B5EF4-FFF2-40B4-BE49-F238E27FC236}">
                <a16:creationId xmlns:a16="http://schemas.microsoft.com/office/drawing/2014/main" id="{D02C6B0B-81B0-4A71-AC2C-B5E8527B63D1}"/>
              </a:ext>
            </a:extLst>
          </p:cNvPr>
          <p:cNvCxnSpPr/>
          <p:nvPr/>
        </p:nvCxnSpPr>
        <p:spPr>
          <a:xfrm>
            <a:off x="611560" y="6093296"/>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4"/>
          <a:stretch>
            <a:fillRect/>
          </a:stretch>
        </p:blipFill>
        <p:spPr>
          <a:xfrm>
            <a:off x="6223936" y="3815851"/>
            <a:ext cx="2812560" cy="1631028"/>
          </a:xfrm>
          <a:prstGeom prst="rect">
            <a:avLst/>
          </a:prstGeom>
        </p:spPr>
      </p:pic>
      <p:sp>
        <p:nvSpPr>
          <p:cNvPr id="29" name="矩形 28">
            <a:extLst>
              <a:ext uri="{FF2B5EF4-FFF2-40B4-BE49-F238E27FC236}">
                <a16:creationId xmlns:a16="http://schemas.microsoft.com/office/drawing/2014/main" id="{624CAE8C-AAA1-4CDF-BEE8-784206DAEFA3}"/>
              </a:ext>
            </a:extLst>
          </p:cNvPr>
          <p:cNvSpPr/>
          <p:nvPr/>
        </p:nvSpPr>
        <p:spPr>
          <a:xfrm>
            <a:off x="1688624" y="6204477"/>
            <a:ext cx="5763696" cy="369332"/>
          </a:xfrm>
          <a:prstGeom prst="rect">
            <a:avLst/>
          </a:prstGeom>
        </p:spPr>
        <p:txBody>
          <a:bodyPr wrap="square">
            <a:spAutoFit/>
          </a:bodyPr>
          <a:lstStyle/>
          <a:p>
            <a:r>
              <a:rPr lang="en-US" altLang="zh-CN" b="0" dirty="0">
                <a:solidFill>
                  <a:srgbClr val="008000"/>
                </a:solidFill>
                <a:latin typeface="Times New Roman" panose="02020603050405020304" pitchFamily="18" charset="0"/>
                <a:cs typeface="Times New Roman" panose="02020603050405020304" pitchFamily="18" charset="0"/>
              </a:rPr>
              <a:t>T. </a:t>
            </a:r>
            <a:r>
              <a:rPr lang="en-US" altLang="zh-CN" b="0" dirty="0" err="1">
                <a:solidFill>
                  <a:srgbClr val="008000"/>
                </a:solidFill>
                <a:latin typeface="Times New Roman" panose="02020603050405020304" pitchFamily="18" charset="0"/>
                <a:cs typeface="Times New Roman" panose="02020603050405020304" pitchFamily="18" charset="0"/>
              </a:rPr>
              <a:t>Chanelière</a:t>
            </a:r>
            <a:r>
              <a:rPr lang="en-US" altLang="zh-CN" b="0" dirty="0">
                <a:solidFill>
                  <a:srgbClr val="008000"/>
                </a:solidFill>
                <a:latin typeface="Times New Roman" panose="02020603050405020304" pitchFamily="18" charset="0"/>
                <a:cs typeface="Times New Roman" panose="02020603050405020304" pitchFamily="18" charset="0"/>
              </a:rPr>
              <a:t> group, </a:t>
            </a:r>
            <a:r>
              <a:rPr lang="zh-CN" altLang="en-US" b="0" dirty="0">
                <a:solidFill>
                  <a:srgbClr val="008000"/>
                </a:solidFill>
                <a:latin typeface="Times New Roman" panose="02020603050405020304" pitchFamily="18" charset="0"/>
                <a:cs typeface="Times New Roman" panose="02020603050405020304" pitchFamily="18" charset="0"/>
              </a:rPr>
              <a:t>Laser Phys. 24, 094003 (2014)</a:t>
            </a:r>
          </a:p>
        </p:txBody>
      </p:sp>
      <p:sp>
        <p:nvSpPr>
          <p:cNvPr id="30" name="矩形 29"/>
          <p:cNvSpPr/>
          <p:nvPr/>
        </p:nvSpPr>
        <p:spPr>
          <a:xfrm>
            <a:off x="744702" y="908720"/>
            <a:ext cx="4615283" cy="646331"/>
          </a:xfrm>
          <a:prstGeom prst="rect">
            <a:avLst/>
          </a:prstGeom>
        </p:spPr>
        <p:txBody>
          <a:bodyPr wrap="square">
            <a:spAutoFit/>
          </a:bodyPr>
          <a:lstStyle/>
          <a:p>
            <a:pPr marL="285750" indent="-285750">
              <a:lnSpc>
                <a:spcPct val="150000"/>
              </a:lnSpc>
              <a:spcBef>
                <a:spcPts val="1200"/>
              </a:spcBef>
              <a:buFont typeface="Wingdings" pitchFamily="2" charset="2"/>
              <a:buChar char="p"/>
            </a:pPr>
            <a:r>
              <a:rPr lang="zh-CN" altLang="en-US" sz="2400" dirty="0">
                <a:latin typeface="Times New Roman" pitchFamily="18" charset="0"/>
                <a:ea typeface="微软雅黑" pitchFamily="34" charset="-122"/>
                <a:cs typeface="Times New Roman" pitchFamily="18" charset="0"/>
              </a:rPr>
              <a:t> 从</a:t>
            </a:r>
            <a:r>
              <a:rPr lang="en-US" altLang="zh-CN" sz="2400" dirty="0">
                <a:latin typeface="Times New Roman" pitchFamily="18" charset="0"/>
                <a:ea typeface="微软雅黑" pitchFamily="34" charset="-122"/>
                <a:cs typeface="Times New Roman" pitchFamily="18" charset="0"/>
              </a:rPr>
              <a:t>photon-</a:t>
            </a:r>
            <a:r>
              <a:rPr lang="en-US" altLang="zh-CN" sz="2400" dirty="0" err="1">
                <a:latin typeface="Times New Roman" pitchFamily="18" charset="0"/>
                <a:ea typeface="微软雅黑" pitchFamily="34" charset="-122"/>
                <a:cs typeface="Times New Roman" pitchFamily="18" charset="0"/>
              </a:rPr>
              <a:t>ech</a:t>
            </a:r>
            <a:r>
              <a:rPr lang="en-US" altLang="zh-CN" sz="2400" dirty="0">
                <a:latin typeface="Times New Roman" pitchFamily="18" charset="0"/>
                <a:ea typeface="微软雅黑" pitchFamily="34" charset="-122"/>
                <a:cs typeface="Times New Roman" pitchFamily="18" charset="0"/>
              </a:rPr>
              <a:t> (PE)</a:t>
            </a:r>
            <a:r>
              <a:rPr lang="zh-CN" altLang="en-US" sz="2400" dirty="0">
                <a:latin typeface="Times New Roman" pitchFamily="18" charset="0"/>
                <a:ea typeface="微软雅黑" pitchFamily="34" charset="-122"/>
                <a:cs typeface="Times New Roman" pitchFamily="18" charset="0"/>
              </a:rPr>
              <a:t>到</a:t>
            </a:r>
            <a:r>
              <a:rPr lang="en-US" altLang="zh-CN" sz="2400" dirty="0">
                <a:latin typeface="Times New Roman" pitchFamily="18" charset="0"/>
                <a:ea typeface="微软雅黑" pitchFamily="34" charset="-122"/>
                <a:cs typeface="Times New Roman" pitchFamily="18" charset="0"/>
              </a:rPr>
              <a:t>NLPE</a:t>
            </a:r>
          </a:p>
        </p:txBody>
      </p:sp>
      <p:sp>
        <p:nvSpPr>
          <p:cNvPr id="2" name="文本框 1">
            <a:extLst>
              <a:ext uri="{FF2B5EF4-FFF2-40B4-BE49-F238E27FC236}">
                <a16:creationId xmlns:a16="http://schemas.microsoft.com/office/drawing/2014/main" id="{8E529150-19AF-4C0E-8155-FC5B2F61F87F}"/>
              </a:ext>
            </a:extLst>
          </p:cNvPr>
          <p:cNvSpPr txBox="1"/>
          <p:nvPr/>
        </p:nvSpPr>
        <p:spPr>
          <a:xfrm>
            <a:off x="1043608" y="5486126"/>
            <a:ext cx="936104"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空间相位失配</a:t>
            </a:r>
          </a:p>
        </p:txBody>
      </p:sp>
      <p:sp>
        <p:nvSpPr>
          <p:cNvPr id="20" name="灯片编号占位符 2">
            <a:extLst>
              <a:ext uri="{FF2B5EF4-FFF2-40B4-BE49-F238E27FC236}">
                <a16:creationId xmlns:a16="http://schemas.microsoft.com/office/drawing/2014/main" id="{53D6BF91-32BA-46ED-B21E-BB85E20EF322}"/>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3935937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6"/>
          <p:cNvSpPr txBox="1">
            <a:spLocks noChangeArrowheads="1"/>
          </p:cNvSpPr>
          <p:nvPr/>
        </p:nvSpPr>
        <p:spPr>
          <a:xfrm>
            <a:off x="971600" y="188566"/>
            <a:ext cx="7344816" cy="792162"/>
          </a:xfrm>
          <a:prstGeom prst="rect">
            <a:avLst/>
          </a:prstGeom>
          <a:noFill/>
        </p:spPr>
        <p:txBody>
          <a:bodyPr/>
          <a:lstStyle/>
          <a:p>
            <a:pPr algn="ctr" eaLnBrk="1" hangingPunct="1">
              <a:defRPr/>
            </a:pPr>
            <a:r>
              <a:rPr lang="zh-CN" altLang="zh-CN" sz="2800" b="1" dirty="0">
                <a:latin typeface="微软雅黑" pitchFamily="34" charset="-122"/>
                <a:ea typeface="微软雅黑" pitchFamily="34" charset="-122"/>
              </a:rPr>
              <a:t>提出并实现</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无噪声光子回波</a:t>
            </a:r>
            <a:r>
              <a:rPr lang="en-US" altLang="zh-CN" sz="2800" b="1" dirty="0">
                <a:latin typeface="微软雅黑" pitchFamily="34" charset="-122"/>
                <a:ea typeface="微软雅黑" pitchFamily="34" charset="-122"/>
              </a:rPr>
              <a:t>”</a:t>
            </a:r>
            <a:r>
              <a:rPr lang="zh-CN" altLang="zh-CN" sz="2800" b="1" dirty="0">
                <a:latin typeface="微软雅黑" pitchFamily="34" charset="-122"/>
                <a:ea typeface="微软雅黑" pitchFamily="34" charset="-122"/>
              </a:rPr>
              <a:t>量子存储方案</a:t>
            </a:r>
            <a:endParaRPr lang="zh-CN" altLang="en-US" sz="2800" b="1" dirty="0">
              <a:latin typeface="微软雅黑" pitchFamily="34" charset="-122"/>
              <a:ea typeface="微软雅黑" pitchFamily="34" charset="-122"/>
            </a:endParaRPr>
          </a:p>
        </p:txBody>
      </p:sp>
      <p:sp>
        <p:nvSpPr>
          <p:cNvPr id="17" name="矩形 16"/>
          <p:cNvSpPr/>
          <p:nvPr/>
        </p:nvSpPr>
        <p:spPr>
          <a:xfrm>
            <a:off x="744702" y="1556792"/>
            <a:ext cx="7715457" cy="1320170"/>
          </a:xfrm>
          <a:prstGeom prst="rect">
            <a:avLst/>
          </a:prstGeom>
        </p:spPr>
        <p:txBody>
          <a:bodyPr wrap="square">
            <a:spAutoFit/>
          </a:bodyPr>
          <a:lstStyle/>
          <a:p>
            <a:pPr marL="285750" indent="-285750" algn="just">
              <a:lnSpc>
                <a:spcPts val="3200"/>
              </a:lnSpc>
              <a:spcBef>
                <a:spcPts val="0"/>
              </a:spcBef>
              <a:buFont typeface="Wingdings" pitchFamily="2" charset="2"/>
              <a:buChar char="Ø"/>
            </a:pPr>
            <a:r>
              <a:rPr lang="zh-CN" altLang="en-US" sz="2000" dirty="0">
                <a:latin typeface="Times New Roman" pitchFamily="18" charset="0"/>
                <a:ea typeface="微软雅黑" pitchFamily="34" charset="-122"/>
                <a:cs typeface="Times New Roman" pitchFamily="18" charset="0"/>
              </a:rPr>
              <a:t>我们提出</a:t>
            </a:r>
            <a:r>
              <a:rPr lang="en-US" altLang="zh-CN" sz="2000" dirty="0">
                <a:latin typeface="Times New Roman" pitchFamily="18" charset="0"/>
                <a:ea typeface="微软雅黑" pitchFamily="34" charset="-122"/>
                <a:cs typeface="Times New Roman" pitchFamily="18" charset="0"/>
              </a:rPr>
              <a:t>NLPE</a:t>
            </a:r>
            <a:r>
              <a:rPr lang="zh-CN" altLang="en-US" sz="2000" dirty="0">
                <a:latin typeface="Times New Roman" pitchFamily="18" charset="0"/>
                <a:ea typeface="微软雅黑" pitchFamily="34" charset="-122"/>
                <a:cs typeface="Times New Roman" pitchFamily="18" charset="0"/>
              </a:rPr>
              <a:t>方案，利用</a:t>
            </a:r>
            <a:r>
              <a:rPr lang="en-US" altLang="zh-CN" sz="2000" dirty="0">
                <a:latin typeface="Times New Roman" pitchFamily="18" charset="0"/>
                <a:ea typeface="微软雅黑" pitchFamily="34" charset="-122"/>
                <a:cs typeface="Times New Roman" pitchFamily="18" charset="0"/>
              </a:rPr>
              <a:t>4</a:t>
            </a:r>
            <a:r>
              <a:rPr lang="zh-CN" altLang="en-US" sz="2000" dirty="0">
                <a:latin typeface="Times New Roman" pitchFamily="18" charset="0"/>
                <a:ea typeface="微软雅黑" pitchFamily="34" charset="-122"/>
                <a:cs typeface="Times New Roman" pitchFamily="18" charset="0"/>
              </a:rPr>
              <a:t>个能级和</a:t>
            </a:r>
            <a:r>
              <a:rPr lang="en-US" altLang="zh-CN" sz="2000" dirty="0">
                <a:latin typeface="Times New Roman" pitchFamily="18" charset="0"/>
                <a:ea typeface="微软雅黑" pitchFamily="34" charset="-122"/>
                <a:cs typeface="Times New Roman" pitchFamily="18" charset="0"/>
              </a:rPr>
              <a:t>4</a:t>
            </a:r>
            <a:r>
              <a:rPr lang="zh-CN" altLang="en-US" sz="2000" dirty="0">
                <a:latin typeface="Times New Roman" pitchFamily="18" charset="0"/>
                <a:ea typeface="微软雅黑" pitchFamily="34" charset="-122"/>
                <a:cs typeface="Times New Roman" pitchFamily="18" charset="0"/>
              </a:rPr>
              <a:t>个 </a:t>
            </a:r>
            <a:r>
              <a:rPr lang="el-GR" altLang="zh-CN" sz="2000" dirty="0">
                <a:latin typeface="Times New Roman" pitchFamily="18" charset="0"/>
                <a:ea typeface="微软雅黑" pitchFamily="34" charset="-122"/>
                <a:cs typeface="Times New Roman" pitchFamily="18" charset="0"/>
              </a:rPr>
              <a:t>π</a:t>
            </a:r>
            <a:r>
              <a:rPr lang="en-US" altLang="zh-CN" sz="2000" dirty="0">
                <a:latin typeface="Times New Roman" pitchFamily="18" charset="0"/>
                <a:ea typeface="微软雅黑" pitchFamily="34" charset="-122"/>
                <a:cs typeface="Times New Roman" pitchFamily="18" charset="0"/>
              </a:rPr>
              <a:t> </a:t>
            </a:r>
            <a:r>
              <a:rPr lang="zh-CN" altLang="en-US" sz="2000" dirty="0">
                <a:latin typeface="Times New Roman" pitchFamily="18" charset="0"/>
                <a:ea typeface="微软雅黑" pitchFamily="34" charset="-122"/>
                <a:cs typeface="Times New Roman" pitchFamily="18" charset="0"/>
              </a:rPr>
              <a:t>脉冲把信号和噪声在频率上分开。测得噪声为</a:t>
            </a:r>
            <a:r>
              <a:rPr lang="en-US" altLang="zh-CN" sz="2000" dirty="0">
                <a:latin typeface="Times New Roman" pitchFamily="18" charset="0"/>
                <a:ea typeface="微软雅黑" pitchFamily="34" charset="-122"/>
                <a:cs typeface="Times New Roman" pitchFamily="18" charset="0"/>
              </a:rPr>
              <a:t>0.0015</a:t>
            </a:r>
            <a:r>
              <a:rPr lang="zh-CN" altLang="en-US" sz="2000" dirty="0">
                <a:latin typeface="Times New Roman" pitchFamily="18" charset="0"/>
                <a:ea typeface="微软雅黑" pitchFamily="34" charset="-122"/>
                <a:cs typeface="Times New Roman" pitchFamily="18" charset="0"/>
              </a:rPr>
              <a:t>个光子。单光子</a:t>
            </a:r>
            <a:r>
              <a:rPr lang="en-US" altLang="zh-CN" sz="2000" dirty="0">
                <a:latin typeface="Times New Roman" pitchFamily="18" charset="0"/>
                <a:ea typeface="微软雅黑" pitchFamily="34" charset="-122"/>
                <a:cs typeface="Times New Roman" pitchFamily="18" charset="0"/>
              </a:rPr>
              <a:t>qubit</a:t>
            </a:r>
            <a:r>
              <a:rPr lang="zh-CN" altLang="en-US" sz="2000" dirty="0">
                <a:latin typeface="Times New Roman" pitchFamily="18" charset="0"/>
                <a:ea typeface="微软雅黑" pitchFamily="34" charset="-122"/>
                <a:cs typeface="Times New Roman" pitchFamily="18" charset="0"/>
              </a:rPr>
              <a:t>保真度</a:t>
            </a:r>
            <a:r>
              <a:rPr lang="en-US" altLang="zh-CN" sz="2000" dirty="0">
                <a:latin typeface="Times New Roman" pitchFamily="18" charset="0"/>
                <a:ea typeface="微软雅黑" pitchFamily="34" charset="-122"/>
                <a:cs typeface="Times New Roman" pitchFamily="18" charset="0"/>
              </a:rPr>
              <a:t>95.2%</a:t>
            </a:r>
            <a:r>
              <a:rPr lang="zh-CN" altLang="en-US" sz="2000" dirty="0">
                <a:latin typeface="Times New Roman" pitchFamily="18" charset="0"/>
                <a:ea typeface="微软雅黑" pitchFamily="34" charset="-122"/>
                <a:cs typeface="Times New Roman" pitchFamily="18" charset="0"/>
              </a:rPr>
              <a:t>。</a:t>
            </a:r>
            <a:endParaRPr lang="en-US" altLang="zh-CN" sz="2000" dirty="0">
              <a:latin typeface="Times New Roman" pitchFamily="18" charset="0"/>
              <a:ea typeface="微软雅黑" pitchFamily="34" charset="-122"/>
              <a:cs typeface="Times New Roman" pitchFamily="18" charset="0"/>
            </a:endParaRPr>
          </a:p>
          <a:p>
            <a:pPr marL="285750" indent="-285750" algn="just">
              <a:lnSpc>
                <a:spcPct val="150000"/>
              </a:lnSpc>
              <a:spcBef>
                <a:spcPts val="0"/>
              </a:spcBef>
              <a:buFont typeface="Wingdings" pitchFamily="2" charset="2"/>
              <a:buChar char="Ø"/>
            </a:pPr>
            <a:r>
              <a:rPr lang="zh-CN" altLang="en-US" sz="2000" dirty="0">
                <a:latin typeface="Times New Roman" pitchFamily="18" charset="0"/>
                <a:ea typeface="微软雅黑" pitchFamily="34" charset="-122"/>
                <a:cs typeface="Times New Roman" pitchFamily="18" charset="0"/>
              </a:rPr>
              <a:t>在同一晶体中测得信噪比达到</a:t>
            </a:r>
            <a:r>
              <a:rPr lang="en-US" altLang="zh-CN" sz="2000" dirty="0">
                <a:latin typeface="Times New Roman" pitchFamily="18" charset="0"/>
                <a:ea typeface="微软雅黑" pitchFamily="34" charset="-122"/>
                <a:cs typeface="Times New Roman" pitchFamily="18" charset="0"/>
              </a:rPr>
              <a:t>AFC</a:t>
            </a:r>
            <a:r>
              <a:rPr lang="zh-CN" altLang="en-US" sz="2000" dirty="0">
                <a:latin typeface="Times New Roman" pitchFamily="18" charset="0"/>
                <a:ea typeface="微软雅黑" pitchFamily="34" charset="-122"/>
                <a:cs typeface="Times New Roman" pitchFamily="18" charset="0"/>
              </a:rPr>
              <a:t>方案的</a:t>
            </a:r>
            <a:r>
              <a:rPr lang="en-US" altLang="zh-CN" sz="2000" dirty="0">
                <a:latin typeface="Times New Roman" pitchFamily="18" charset="0"/>
                <a:ea typeface="微软雅黑" pitchFamily="34" charset="-122"/>
                <a:cs typeface="Times New Roman" pitchFamily="18" charset="0"/>
              </a:rPr>
              <a:t>4</a:t>
            </a:r>
            <a:r>
              <a:rPr lang="zh-CN" altLang="en-US" sz="2000" dirty="0">
                <a:latin typeface="Times New Roman" pitchFamily="18" charset="0"/>
                <a:ea typeface="微软雅黑" pitchFamily="34" charset="-122"/>
                <a:cs typeface="Times New Roman" pitchFamily="18" charset="0"/>
              </a:rPr>
              <a:t>倍。</a:t>
            </a:r>
          </a:p>
        </p:txBody>
      </p:sp>
      <p:sp>
        <p:nvSpPr>
          <p:cNvPr id="30" name="矩形 29"/>
          <p:cNvSpPr/>
          <p:nvPr/>
        </p:nvSpPr>
        <p:spPr>
          <a:xfrm>
            <a:off x="744702" y="908720"/>
            <a:ext cx="4615283" cy="646331"/>
          </a:xfrm>
          <a:prstGeom prst="rect">
            <a:avLst/>
          </a:prstGeom>
        </p:spPr>
        <p:txBody>
          <a:bodyPr wrap="square">
            <a:spAutoFit/>
          </a:bodyPr>
          <a:lstStyle/>
          <a:p>
            <a:pPr marL="285750" indent="-285750">
              <a:lnSpc>
                <a:spcPct val="150000"/>
              </a:lnSpc>
              <a:spcBef>
                <a:spcPts val="1200"/>
              </a:spcBef>
              <a:buFont typeface="Wingdings" pitchFamily="2" charset="2"/>
              <a:buChar char="p"/>
            </a:pPr>
            <a:r>
              <a:rPr lang="zh-CN" altLang="en-US" sz="2400" dirty="0">
                <a:latin typeface="Times New Roman" pitchFamily="18" charset="0"/>
                <a:ea typeface="微软雅黑" pitchFamily="34" charset="-122"/>
                <a:cs typeface="Times New Roman" pitchFamily="18" charset="0"/>
              </a:rPr>
              <a:t> 从</a:t>
            </a:r>
            <a:r>
              <a:rPr lang="en-US" altLang="zh-CN" sz="2400" dirty="0">
                <a:latin typeface="Times New Roman" pitchFamily="18" charset="0"/>
                <a:ea typeface="微软雅黑" pitchFamily="34" charset="-122"/>
                <a:cs typeface="Times New Roman" pitchFamily="18" charset="0"/>
              </a:rPr>
              <a:t>photon-</a:t>
            </a:r>
            <a:r>
              <a:rPr lang="en-US" altLang="zh-CN" sz="2400" dirty="0" err="1">
                <a:latin typeface="Times New Roman" pitchFamily="18" charset="0"/>
                <a:ea typeface="微软雅黑" pitchFamily="34" charset="-122"/>
                <a:cs typeface="Times New Roman" pitchFamily="18" charset="0"/>
              </a:rPr>
              <a:t>ech</a:t>
            </a:r>
            <a:r>
              <a:rPr lang="en-US" altLang="zh-CN" sz="2400" dirty="0">
                <a:latin typeface="Times New Roman" pitchFamily="18" charset="0"/>
                <a:ea typeface="微软雅黑" pitchFamily="34" charset="-122"/>
                <a:cs typeface="Times New Roman" pitchFamily="18" charset="0"/>
              </a:rPr>
              <a:t> (PE)</a:t>
            </a:r>
            <a:r>
              <a:rPr lang="zh-CN" altLang="en-US" sz="2400" dirty="0">
                <a:latin typeface="Times New Roman" pitchFamily="18" charset="0"/>
                <a:ea typeface="微软雅黑" pitchFamily="34" charset="-122"/>
                <a:cs typeface="Times New Roman" pitchFamily="18" charset="0"/>
              </a:rPr>
              <a:t>到</a:t>
            </a:r>
            <a:r>
              <a:rPr lang="en-US" altLang="zh-CN" sz="2400" dirty="0">
                <a:latin typeface="Times New Roman" pitchFamily="18" charset="0"/>
                <a:ea typeface="微软雅黑" pitchFamily="34" charset="-122"/>
                <a:cs typeface="Times New Roman" pitchFamily="18" charset="0"/>
              </a:rPr>
              <a:t>NLPE</a:t>
            </a:r>
          </a:p>
        </p:txBody>
      </p:sp>
      <p:sp>
        <p:nvSpPr>
          <p:cNvPr id="20" name="Text Box 8">
            <a:extLst>
              <a:ext uri="{FF2B5EF4-FFF2-40B4-BE49-F238E27FC236}">
                <a16:creationId xmlns:a16="http://schemas.microsoft.com/office/drawing/2014/main" id="{899441EB-ABC9-4806-8B31-B17E0C313AA1}"/>
              </a:ext>
            </a:extLst>
          </p:cNvPr>
          <p:cNvSpPr txBox="1">
            <a:spLocks noChangeArrowheads="1"/>
          </p:cNvSpPr>
          <p:nvPr/>
        </p:nvSpPr>
        <p:spPr bwMode="auto">
          <a:xfrm>
            <a:off x="366932" y="6227518"/>
            <a:ext cx="83198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lgn="ctr" eaLnBrk="1" hangingPunct="1"/>
            <a:r>
              <a:rPr lang="en-US" altLang="zh-CN" sz="1600" b="0" dirty="0">
                <a:solidFill>
                  <a:srgbClr val="006600"/>
                </a:solidFill>
                <a:latin typeface="Times New Roman" pitchFamily="18" charset="0"/>
                <a:cs typeface="Times New Roman" pitchFamily="18" charset="0"/>
              </a:rPr>
              <a:t>Y.-Z. Ma, M. </a:t>
            </a:r>
            <a:r>
              <a:rPr lang="en-US" altLang="zh-CN" sz="1600" b="0" dirty="0" err="1">
                <a:solidFill>
                  <a:srgbClr val="006600"/>
                </a:solidFill>
                <a:latin typeface="Times New Roman" pitchFamily="18" charset="0"/>
                <a:cs typeface="Times New Roman" pitchFamily="18" charset="0"/>
              </a:rPr>
              <a:t>Jin</a:t>
            </a:r>
            <a:r>
              <a:rPr lang="en-US" altLang="zh-CN" sz="1600" b="0" dirty="0">
                <a:solidFill>
                  <a:srgbClr val="006600"/>
                </a:solidFill>
                <a:latin typeface="Times New Roman" pitchFamily="18" charset="0"/>
                <a:cs typeface="Times New Roman" pitchFamily="18" charset="0"/>
              </a:rPr>
              <a:t>, D.-</a:t>
            </a:r>
            <a:r>
              <a:rPr lang="en-US" altLang="zh-CN" sz="1600" dirty="0">
                <a:solidFill>
                  <a:srgbClr val="006600"/>
                </a:solidFill>
                <a:latin typeface="Times New Roman" pitchFamily="18" charset="0"/>
                <a:cs typeface="Times New Roman" pitchFamily="18" charset="0"/>
              </a:rPr>
              <a:t>L. </a:t>
            </a:r>
            <a:r>
              <a:rPr lang="en-US" altLang="zh-CN" sz="1600" b="0" dirty="0">
                <a:solidFill>
                  <a:srgbClr val="006600"/>
                </a:solidFill>
                <a:latin typeface="Times New Roman" pitchFamily="18" charset="0"/>
                <a:cs typeface="Times New Roman" pitchFamily="18" charset="0"/>
              </a:rPr>
              <a:t>Chen, Z.-Q. </a:t>
            </a:r>
            <a:r>
              <a:rPr lang="en-US" altLang="zh-CN" sz="1600" dirty="0">
                <a:solidFill>
                  <a:srgbClr val="006600"/>
                </a:solidFill>
                <a:latin typeface="Times New Roman" pitchFamily="18" charset="0"/>
                <a:cs typeface="Times New Roman" pitchFamily="18" charset="0"/>
              </a:rPr>
              <a:t>Zhou</a:t>
            </a:r>
            <a:r>
              <a:rPr lang="en-US" altLang="zh-CN" sz="1600" b="0" dirty="0">
                <a:solidFill>
                  <a:srgbClr val="006600"/>
                </a:solidFill>
                <a:latin typeface="Times New Roman" pitchFamily="18" charset="0"/>
                <a:cs typeface="Times New Roman" pitchFamily="18" charset="0"/>
              </a:rPr>
              <a:t>, C.-F. Li, G.-C. Guo, Nature Commun. 12. 4378 (2021)</a:t>
            </a:r>
          </a:p>
        </p:txBody>
      </p:sp>
      <p:cxnSp>
        <p:nvCxnSpPr>
          <p:cNvPr id="22" name="直接连接符 21">
            <a:extLst>
              <a:ext uri="{FF2B5EF4-FFF2-40B4-BE49-F238E27FC236}">
                <a16:creationId xmlns:a16="http://schemas.microsoft.com/office/drawing/2014/main" id="{D02C6B0B-81B0-4A71-AC2C-B5E8527B63D1}"/>
              </a:ext>
            </a:extLst>
          </p:cNvPr>
          <p:cNvCxnSpPr/>
          <p:nvPr/>
        </p:nvCxnSpPr>
        <p:spPr>
          <a:xfrm>
            <a:off x="611560" y="6093296"/>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pic>
        <p:nvPicPr>
          <p:cNvPr id="28" name="图片 27">
            <a:extLst>
              <a:ext uri="{FF2B5EF4-FFF2-40B4-BE49-F238E27FC236}">
                <a16:creationId xmlns:a16="http://schemas.microsoft.com/office/drawing/2014/main" id="{552CD175-917C-4480-9374-0B2CE415CAF2}"/>
              </a:ext>
            </a:extLst>
          </p:cNvPr>
          <p:cNvPicPr>
            <a:picLocks noChangeAspect="1"/>
          </p:cNvPicPr>
          <p:nvPr/>
        </p:nvPicPr>
        <p:blipFill>
          <a:blip r:embed="rId2"/>
          <a:stretch>
            <a:fillRect/>
          </a:stretch>
        </p:blipFill>
        <p:spPr>
          <a:xfrm>
            <a:off x="3133976" y="4906205"/>
            <a:ext cx="2460322" cy="615080"/>
          </a:xfrm>
          <a:prstGeom prst="rect">
            <a:avLst/>
          </a:prstGeom>
        </p:spPr>
      </p:pic>
      <p:pic>
        <p:nvPicPr>
          <p:cNvPr id="29" name="图片 28">
            <a:extLst>
              <a:ext uri="{FF2B5EF4-FFF2-40B4-BE49-F238E27FC236}">
                <a16:creationId xmlns:a16="http://schemas.microsoft.com/office/drawing/2014/main" id="{D7A9781C-0765-4D88-88B9-33CA42450F6E}"/>
              </a:ext>
            </a:extLst>
          </p:cNvPr>
          <p:cNvPicPr>
            <a:picLocks noChangeAspect="1"/>
          </p:cNvPicPr>
          <p:nvPr/>
        </p:nvPicPr>
        <p:blipFill>
          <a:blip r:embed="rId3"/>
          <a:stretch>
            <a:fillRect/>
          </a:stretch>
        </p:blipFill>
        <p:spPr>
          <a:xfrm>
            <a:off x="3203848" y="4396957"/>
            <a:ext cx="2050318" cy="302152"/>
          </a:xfrm>
          <a:prstGeom prst="rect">
            <a:avLst/>
          </a:prstGeom>
        </p:spPr>
      </p:pic>
      <p:pic>
        <p:nvPicPr>
          <p:cNvPr id="34" name="图片 33">
            <a:extLst>
              <a:ext uri="{FF2B5EF4-FFF2-40B4-BE49-F238E27FC236}">
                <a16:creationId xmlns:a16="http://schemas.microsoft.com/office/drawing/2014/main" id="{0C05D2E9-6065-41A6-B31C-3E5CBC35EFF8}"/>
              </a:ext>
            </a:extLst>
          </p:cNvPr>
          <p:cNvPicPr>
            <a:picLocks noChangeAspect="1"/>
          </p:cNvPicPr>
          <p:nvPr/>
        </p:nvPicPr>
        <p:blipFill>
          <a:blip r:embed="rId4"/>
          <a:stretch>
            <a:fillRect/>
          </a:stretch>
        </p:blipFill>
        <p:spPr>
          <a:xfrm>
            <a:off x="3244183" y="3880561"/>
            <a:ext cx="1932497" cy="228142"/>
          </a:xfrm>
          <a:prstGeom prst="rect">
            <a:avLst/>
          </a:prstGeom>
        </p:spPr>
      </p:pic>
      <p:grpSp>
        <p:nvGrpSpPr>
          <p:cNvPr id="2" name="组合 1"/>
          <p:cNvGrpSpPr/>
          <p:nvPr/>
        </p:nvGrpSpPr>
        <p:grpSpPr>
          <a:xfrm>
            <a:off x="744702" y="3284984"/>
            <a:ext cx="2303564" cy="2750726"/>
            <a:chOff x="560332" y="2852936"/>
            <a:chExt cx="2436706" cy="2847068"/>
          </a:xfrm>
        </p:grpSpPr>
        <p:pic>
          <p:nvPicPr>
            <p:cNvPr id="16" name="图片 15"/>
            <p:cNvPicPr>
              <a:picLocks noChangeAspect="1"/>
            </p:cNvPicPr>
            <p:nvPr/>
          </p:nvPicPr>
          <p:blipFill>
            <a:blip r:embed="rId5"/>
            <a:stretch>
              <a:fillRect/>
            </a:stretch>
          </p:blipFill>
          <p:spPr>
            <a:xfrm>
              <a:off x="560332" y="3199663"/>
              <a:ext cx="1613236" cy="2500341"/>
            </a:xfrm>
            <a:prstGeom prst="rect">
              <a:avLst/>
            </a:prstGeom>
          </p:spPr>
        </p:pic>
        <p:sp>
          <p:nvSpPr>
            <p:cNvPr id="18" name="矩形 17">
              <a:extLst>
                <a:ext uri="{FF2B5EF4-FFF2-40B4-BE49-F238E27FC236}">
                  <a16:creationId xmlns:a16="http://schemas.microsoft.com/office/drawing/2014/main" id="{1CA8708A-0525-47C3-AEFD-53A9C5A6C8DA}"/>
                </a:ext>
              </a:extLst>
            </p:cNvPr>
            <p:cNvSpPr/>
            <p:nvPr/>
          </p:nvSpPr>
          <p:spPr>
            <a:xfrm>
              <a:off x="909578" y="4871649"/>
              <a:ext cx="689216" cy="329296"/>
            </a:xfrm>
            <a:prstGeom prst="rect">
              <a:avLst/>
            </a:prstGeom>
          </p:spPr>
          <p:txBody>
            <a:bodyPr wrap="none">
              <a:spAutoFit/>
            </a:bodyPr>
            <a:lstStyle/>
            <a:p>
              <a:r>
                <a:rPr lang="en-US" altLang="zh-CN" b="0" kern="0" dirty="0" err="1">
                  <a:latin typeface="微软雅黑" pitchFamily="34" charset="-122"/>
                  <a:ea typeface="微软雅黑" pitchFamily="34" charset="-122"/>
                </a:rPr>
                <a:t>xxxxx</a:t>
              </a:r>
              <a:endParaRPr lang="zh-CN" altLang="en-US" dirty="0"/>
            </a:p>
          </p:txBody>
        </p:sp>
        <p:sp>
          <p:nvSpPr>
            <p:cNvPr id="19" name="矩形 18">
              <a:extLst>
                <a:ext uri="{FF2B5EF4-FFF2-40B4-BE49-F238E27FC236}">
                  <a16:creationId xmlns:a16="http://schemas.microsoft.com/office/drawing/2014/main" id="{B0A0C207-9941-4016-B95B-FEA38F30F950}"/>
                </a:ext>
              </a:extLst>
            </p:cNvPr>
            <p:cNvSpPr/>
            <p:nvPr/>
          </p:nvSpPr>
          <p:spPr>
            <a:xfrm>
              <a:off x="1030880" y="3588432"/>
              <a:ext cx="374891" cy="329296"/>
            </a:xfrm>
            <a:prstGeom prst="rect">
              <a:avLst/>
            </a:prstGeom>
          </p:spPr>
          <p:txBody>
            <a:bodyPr wrap="none">
              <a:spAutoFit/>
            </a:bodyPr>
            <a:lstStyle/>
            <a:p>
              <a:r>
                <a:rPr lang="en-US" altLang="zh-CN" b="0" kern="0" dirty="0">
                  <a:latin typeface="微软雅黑" pitchFamily="34" charset="-122"/>
                  <a:ea typeface="微软雅黑" pitchFamily="34" charset="-122"/>
                </a:rPr>
                <a:t>xx</a:t>
              </a:r>
              <a:endParaRPr lang="zh-CN" altLang="en-US" dirty="0"/>
            </a:p>
          </p:txBody>
        </p:sp>
        <p:cxnSp>
          <p:nvCxnSpPr>
            <p:cNvPr id="23" name="直接箭头连接符 22">
              <a:extLst>
                <a:ext uri="{FF2B5EF4-FFF2-40B4-BE49-F238E27FC236}">
                  <a16:creationId xmlns:a16="http://schemas.microsoft.com/office/drawing/2014/main" id="{792A0B09-C2B5-4570-A756-AC85B6F66FC6}"/>
                </a:ext>
              </a:extLst>
            </p:cNvPr>
            <p:cNvCxnSpPr>
              <a:cxnSpLocks/>
            </p:cNvCxnSpPr>
            <p:nvPr/>
          </p:nvCxnSpPr>
          <p:spPr bwMode="auto">
            <a:xfrm flipH="1">
              <a:off x="2009523" y="3042088"/>
              <a:ext cx="371472" cy="248412"/>
            </a:xfrm>
            <a:prstGeom prst="straightConnector1">
              <a:avLst/>
            </a:prstGeom>
            <a:solidFill>
              <a:schemeClr val="accent1"/>
            </a:solidFill>
            <a:ln w="9525" cap="flat" cmpd="sng" algn="ctr">
              <a:solidFill>
                <a:srgbClr val="0000FF"/>
              </a:solidFill>
              <a:prstDash val="solid"/>
              <a:round/>
              <a:headEnd type="none" w="med" len="med"/>
              <a:tailEnd type="triangle"/>
            </a:ln>
            <a:effectLst/>
          </p:spPr>
        </p:cxnSp>
        <p:sp>
          <p:nvSpPr>
            <p:cNvPr id="24" name="矩形 23">
              <a:extLst>
                <a:ext uri="{FF2B5EF4-FFF2-40B4-BE49-F238E27FC236}">
                  <a16:creationId xmlns:a16="http://schemas.microsoft.com/office/drawing/2014/main" id="{981DE09F-5419-4BB1-A56A-F1F6A128D495}"/>
                </a:ext>
              </a:extLst>
            </p:cNvPr>
            <p:cNvSpPr/>
            <p:nvPr/>
          </p:nvSpPr>
          <p:spPr>
            <a:xfrm>
              <a:off x="2380995" y="2852936"/>
              <a:ext cx="595035" cy="338554"/>
            </a:xfrm>
            <a:prstGeom prst="rect">
              <a:avLst/>
            </a:prstGeom>
          </p:spPr>
          <p:txBody>
            <a:bodyPr wrap="none">
              <a:spAutoFit/>
            </a:bodyPr>
            <a:lstStyle/>
            <a:p>
              <a:r>
                <a:rPr lang="zh-CN" altLang="en-US" sz="1600" b="0" kern="0" dirty="0">
                  <a:solidFill>
                    <a:srgbClr val="0000FF"/>
                  </a:solidFill>
                  <a:latin typeface="微软雅黑" pitchFamily="34" charset="-122"/>
                  <a:ea typeface="微软雅黑" pitchFamily="34" charset="-122"/>
                </a:rPr>
                <a:t>信号</a:t>
              </a:r>
              <a:endParaRPr lang="zh-CN" altLang="en-US" sz="1600" dirty="0">
                <a:solidFill>
                  <a:srgbClr val="0000FF"/>
                </a:solidFill>
              </a:endParaRPr>
            </a:p>
          </p:txBody>
        </p:sp>
        <p:cxnSp>
          <p:nvCxnSpPr>
            <p:cNvPr id="25" name="直接箭头连接符 24">
              <a:extLst>
                <a:ext uri="{FF2B5EF4-FFF2-40B4-BE49-F238E27FC236}">
                  <a16:creationId xmlns:a16="http://schemas.microsoft.com/office/drawing/2014/main" id="{3C0A5375-65DC-4CFE-A093-7CB593488A6A}"/>
                </a:ext>
              </a:extLst>
            </p:cNvPr>
            <p:cNvCxnSpPr>
              <a:cxnSpLocks/>
            </p:cNvCxnSpPr>
            <p:nvPr/>
          </p:nvCxnSpPr>
          <p:spPr bwMode="auto">
            <a:xfrm flipH="1">
              <a:off x="2045971" y="3551370"/>
              <a:ext cx="371472" cy="248412"/>
            </a:xfrm>
            <a:prstGeom prst="straightConnector1">
              <a:avLst/>
            </a:prstGeom>
            <a:solidFill>
              <a:schemeClr val="accent1"/>
            </a:solidFill>
            <a:ln w="9525" cap="flat" cmpd="sng" algn="ctr">
              <a:solidFill>
                <a:srgbClr val="0000FF"/>
              </a:solidFill>
              <a:prstDash val="solid"/>
              <a:round/>
              <a:headEnd type="none" w="med" len="med"/>
              <a:tailEnd type="triangle"/>
            </a:ln>
            <a:effectLst/>
          </p:spPr>
        </p:cxnSp>
        <p:sp>
          <p:nvSpPr>
            <p:cNvPr id="31" name="矩形 30">
              <a:extLst>
                <a:ext uri="{FF2B5EF4-FFF2-40B4-BE49-F238E27FC236}">
                  <a16:creationId xmlns:a16="http://schemas.microsoft.com/office/drawing/2014/main" id="{BA7B423B-CFAA-44CA-B6F9-8275642A3F8A}"/>
                </a:ext>
              </a:extLst>
            </p:cNvPr>
            <p:cNvSpPr/>
            <p:nvPr/>
          </p:nvSpPr>
          <p:spPr>
            <a:xfrm>
              <a:off x="2402003" y="3364948"/>
              <a:ext cx="595035" cy="338554"/>
            </a:xfrm>
            <a:prstGeom prst="rect">
              <a:avLst/>
            </a:prstGeom>
          </p:spPr>
          <p:txBody>
            <a:bodyPr wrap="none">
              <a:spAutoFit/>
            </a:bodyPr>
            <a:lstStyle/>
            <a:p>
              <a:r>
                <a:rPr lang="zh-CN" altLang="en-US" sz="1600" b="0" kern="0" dirty="0">
                  <a:solidFill>
                    <a:srgbClr val="0000FF"/>
                  </a:solidFill>
                  <a:latin typeface="微软雅黑" pitchFamily="34" charset="-122"/>
                  <a:ea typeface="微软雅黑" pitchFamily="34" charset="-122"/>
                </a:rPr>
                <a:t>噪声</a:t>
              </a:r>
              <a:endParaRPr lang="zh-CN" altLang="en-US" sz="1600" dirty="0">
                <a:solidFill>
                  <a:srgbClr val="0000FF"/>
                </a:solidFill>
              </a:endParaRPr>
            </a:p>
          </p:txBody>
        </p:sp>
      </p:grpSp>
      <p:pic>
        <p:nvPicPr>
          <p:cNvPr id="32" name="图片 31">
            <a:extLst>
              <a:ext uri="{FF2B5EF4-FFF2-40B4-BE49-F238E27FC236}">
                <a16:creationId xmlns:a16="http://schemas.microsoft.com/office/drawing/2014/main" id="{0895CC36-4B58-4903-9A96-9E6F296DA18F}"/>
              </a:ext>
            </a:extLst>
          </p:cNvPr>
          <p:cNvPicPr>
            <a:picLocks noChangeAspect="1"/>
          </p:cNvPicPr>
          <p:nvPr/>
        </p:nvPicPr>
        <p:blipFill>
          <a:blip r:embed="rId6"/>
          <a:stretch>
            <a:fillRect/>
          </a:stretch>
        </p:blipFill>
        <p:spPr>
          <a:xfrm>
            <a:off x="5780321" y="3323274"/>
            <a:ext cx="3151205" cy="2696635"/>
          </a:xfrm>
          <a:prstGeom prst="rect">
            <a:avLst/>
          </a:prstGeom>
        </p:spPr>
      </p:pic>
      <p:sp>
        <p:nvSpPr>
          <p:cNvPr id="35" name="矩形 34">
            <a:extLst>
              <a:ext uri="{FF2B5EF4-FFF2-40B4-BE49-F238E27FC236}">
                <a16:creationId xmlns:a16="http://schemas.microsoft.com/office/drawing/2014/main" id="{6392E318-D558-4024-AC84-D9B69991BB28}"/>
              </a:ext>
            </a:extLst>
          </p:cNvPr>
          <p:cNvSpPr/>
          <p:nvPr/>
        </p:nvSpPr>
        <p:spPr>
          <a:xfrm>
            <a:off x="7798004" y="3066499"/>
            <a:ext cx="1018227" cy="369332"/>
          </a:xfrm>
          <a:prstGeom prst="rect">
            <a:avLst/>
          </a:prstGeom>
        </p:spPr>
        <p:txBody>
          <a:bodyPr wrap="none">
            <a:spAutoFit/>
          </a:bodyPr>
          <a:lstStyle/>
          <a:p>
            <a:r>
              <a:rPr lang="en-US" altLang="zh-CN" b="1" kern="0" dirty="0">
                <a:latin typeface="Times New Roman" panose="02020603050405020304" pitchFamily="18" charset="0"/>
                <a:ea typeface="微软雅黑" pitchFamily="34" charset="-122"/>
                <a:cs typeface="Times New Roman" panose="02020603050405020304" pitchFamily="18" charset="0"/>
              </a:rPr>
              <a:t>Eu:YSO</a:t>
            </a:r>
            <a:endParaRPr lang="zh-CN" altLang="en-US" dirty="0"/>
          </a:p>
        </p:txBody>
      </p:sp>
      <p:cxnSp>
        <p:nvCxnSpPr>
          <p:cNvPr id="36" name="直接箭头连接符 35">
            <a:extLst>
              <a:ext uri="{FF2B5EF4-FFF2-40B4-BE49-F238E27FC236}">
                <a16:creationId xmlns:a16="http://schemas.microsoft.com/office/drawing/2014/main" id="{43A01892-72C5-49E9-A968-30A937797EB1}"/>
              </a:ext>
            </a:extLst>
          </p:cNvPr>
          <p:cNvCxnSpPr>
            <a:cxnSpLocks/>
          </p:cNvCxnSpPr>
          <p:nvPr/>
        </p:nvCxnSpPr>
        <p:spPr bwMode="auto">
          <a:xfrm flipH="1">
            <a:off x="7563374" y="4348528"/>
            <a:ext cx="144016" cy="571475"/>
          </a:xfrm>
          <a:prstGeom prst="straightConnector1">
            <a:avLst/>
          </a:prstGeom>
          <a:solidFill>
            <a:schemeClr val="accent1"/>
          </a:solidFill>
          <a:ln w="9525" cap="flat" cmpd="sng" algn="ctr">
            <a:solidFill>
              <a:srgbClr val="0000FF"/>
            </a:solidFill>
            <a:prstDash val="solid"/>
            <a:round/>
            <a:headEnd type="none" w="med" len="med"/>
            <a:tailEnd type="triangle"/>
          </a:ln>
          <a:effectLst/>
        </p:spPr>
      </p:cxnSp>
      <p:sp>
        <p:nvSpPr>
          <p:cNvPr id="37" name="矩形 36">
            <a:extLst>
              <a:ext uri="{FF2B5EF4-FFF2-40B4-BE49-F238E27FC236}">
                <a16:creationId xmlns:a16="http://schemas.microsoft.com/office/drawing/2014/main" id="{896F7FCC-B2ED-4F3F-AC99-76AE826A3FE6}"/>
              </a:ext>
            </a:extLst>
          </p:cNvPr>
          <p:cNvSpPr/>
          <p:nvPr/>
        </p:nvSpPr>
        <p:spPr>
          <a:xfrm>
            <a:off x="7355923" y="4066984"/>
            <a:ext cx="1415772" cy="338554"/>
          </a:xfrm>
          <a:prstGeom prst="rect">
            <a:avLst/>
          </a:prstGeom>
        </p:spPr>
        <p:txBody>
          <a:bodyPr wrap="none">
            <a:spAutoFit/>
          </a:bodyPr>
          <a:lstStyle/>
          <a:p>
            <a:r>
              <a:rPr lang="zh-CN" altLang="en-US" sz="1600" kern="0" dirty="0">
                <a:solidFill>
                  <a:srgbClr val="0000FF"/>
                </a:solidFill>
                <a:latin typeface="微软雅黑" pitchFamily="34" charset="-122"/>
                <a:ea typeface="微软雅黑" pitchFamily="34" charset="-122"/>
              </a:rPr>
              <a:t>单光子的回波</a:t>
            </a:r>
            <a:endParaRPr lang="zh-CN" altLang="en-US" sz="1600" dirty="0">
              <a:solidFill>
                <a:srgbClr val="0000FF"/>
              </a:solidFill>
            </a:endParaRPr>
          </a:p>
        </p:txBody>
      </p:sp>
      <p:sp>
        <p:nvSpPr>
          <p:cNvPr id="27" name="灯片编号占位符 2">
            <a:extLst>
              <a:ext uri="{FF2B5EF4-FFF2-40B4-BE49-F238E27FC236}">
                <a16:creationId xmlns:a16="http://schemas.microsoft.com/office/drawing/2014/main" id="{F30105EF-A92D-4072-964E-E39AC0FB992D}"/>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75</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34237313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Rectangle 6">
            <a:extLst>
              <a:ext uri="{FF2B5EF4-FFF2-40B4-BE49-F238E27FC236}">
                <a16:creationId xmlns:a16="http://schemas.microsoft.com/office/drawing/2014/main" id="{F4037D76-7801-D311-95F4-21E5AB6A9EA0}"/>
              </a:ext>
            </a:extLst>
          </p:cNvPr>
          <p:cNvSpPr txBox="1">
            <a:spLocks noChangeArrowheads="1"/>
          </p:cNvSpPr>
          <p:nvPr/>
        </p:nvSpPr>
        <p:spPr>
          <a:xfrm>
            <a:off x="1547664" y="168230"/>
            <a:ext cx="6048672" cy="732678"/>
          </a:xfrm>
          <a:prstGeom prst="rect">
            <a:avLst/>
          </a:prstGeom>
          <a:noFill/>
        </p:spPr>
        <p:txBody>
          <a:bodyPr/>
          <a:lstStyle/>
          <a:p>
            <a:pPr algn="ctr" eaLnBrk="1" hangingPunct="1">
              <a:defRPr/>
            </a:pPr>
            <a:r>
              <a:rPr lang="zh-CN" altLang="en-US" sz="2800" b="1" dirty="0">
                <a:latin typeface="微软雅黑" pitchFamily="34" charset="-122"/>
                <a:ea typeface="微软雅黑" pitchFamily="34" charset="-122"/>
              </a:rPr>
              <a:t>实现多模式量子中继（星汉一号）</a:t>
            </a:r>
          </a:p>
        </p:txBody>
      </p:sp>
      <p:sp>
        <p:nvSpPr>
          <p:cNvPr id="12" name="矩形 11">
            <a:extLst>
              <a:ext uri="{FF2B5EF4-FFF2-40B4-BE49-F238E27FC236}">
                <a16:creationId xmlns:a16="http://schemas.microsoft.com/office/drawing/2014/main" id="{4E1E6C5A-155B-468B-B536-4894663364D1}"/>
              </a:ext>
            </a:extLst>
          </p:cNvPr>
          <p:cNvSpPr/>
          <p:nvPr/>
        </p:nvSpPr>
        <p:spPr>
          <a:xfrm>
            <a:off x="827584" y="6156593"/>
            <a:ext cx="7668344" cy="584775"/>
          </a:xfrm>
          <a:prstGeom prst="rect">
            <a:avLst/>
          </a:prstGeom>
        </p:spPr>
        <p:txBody>
          <a:bodyPr wrap="square">
            <a:spAutoFit/>
          </a:bodyPr>
          <a:lstStyle/>
          <a:p>
            <a:r>
              <a:rPr lang="en-US" altLang="zh-CN" sz="1600" kern="100" dirty="0">
                <a:solidFill>
                  <a:srgbClr val="008000"/>
                </a:solidFill>
                <a:latin typeface="Times New Roman" panose="02020603050405020304" pitchFamily="18" charset="0"/>
                <a:ea typeface="楷体_GB2312"/>
              </a:rPr>
              <a:t>Xiao Liu, Jun Hu, </a:t>
            </a:r>
            <a:r>
              <a:rPr lang="en-US" altLang="zh-CN" sz="1600" kern="100" dirty="0" err="1">
                <a:solidFill>
                  <a:srgbClr val="008000"/>
                </a:solidFill>
                <a:latin typeface="Times New Roman" panose="02020603050405020304" pitchFamily="18" charset="0"/>
                <a:ea typeface="楷体_GB2312"/>
              </a:rPr>
              <a:t>Zong</a:t>
            </a:r>
            <a:r>
              <a:rPr lang="en-US" altLang="zh-CN" sz="1600" kern="100" dirty="0">
                <a:solidFill>
                  <a:srgbClr val="008000"/>
                </a:solidFill>
                <a:latin typeface="Times New Roman" panose="02020603050405020304" pitchFamily="18" charset="0"/>
                <a:ea typeface="楷体_GB2312"/>
              </a:rPr>
              <a:t>-Feng Li, </a:t>
            </a:r>
            <a:r>
              <a:rPr lang="en-US" altLang="zh-CN" sz="1600" kern="100" dirty="0" err="1">
                <a:solidFill>
                  <a:srgbClr val="008000"/>
                </a:solidFill>
                <a:latin typeface="Times New Roman" panose="02020603050405020304" pitchFamily="18" charset="0"/>
                <a:ea typeface="楷体_GB2312"/>
              </a:rPr>
              <a:t>Xue</a:t>
            </a:r>
            <a:r>
              <a:rPr lang="en-US" altLang="zh-CN" sz="1600" kern="100" dirty="0">
                <a:solidFill>
                  <a:srgbClr val="008000"/>
                </a:solidFill>
                <a:latin typeface="Times New Roman" panose="02020603050405020304" pitchFamily="18" charset="0"/>
                <a:ea typeface="楷体_GB2312"/>
              </a:rPr>
              <a:t> Li, Pei-Yun Li, Peng-Jun Liang, </a:t>
            </a:r>
            <a:r>
              <a:rPr lang="en-US" altLang="zh-CN" sz="1600" kern="100" dirty="0" err="1">
                <a:solidFill>
                  <a:srgbClr val="008000"/>
                </a:solidFill>
                <a:latin typeface="Times New Roman" panose="02020603050405020304" pitchFamily="18" charset="0"/>
                <a:ea typeface="楷体_GB2312"/>
              </a:rPr>
              <a:t>Zong</a:t>
            </a:r>
            <a:r>
              <a:rPr lang="en-US" altLang="zh-CN" sz="1600" kern="100" dirty="0">
                <a:solidFill>
                  <a:srgbClr val="008000"/>
                </a:solidFill>
                <a:latin typeface="Times New Roman" panose="02020603050405020304" pitchFamily="18" charset="0"/>
                <a:ea typeface="楷体_GB2312"/>
              </a:rPr>
              <a:t>-Quan Zhou, </a:t>
            </a:r>
            <a:r>
              <a:rPr lang="en-US" altLang="zh-CN" sz="1600" kern="100" dirty="0" err="1">
                <a:solidFill>
                  <a:srgbClr val="008000"/>
                </a:solidFill>
                <a:latin typeface="Times New Roman" panose="02020603050405020304" pitchFamily="18" charset="0"/>
                <a:ea typeface="楷体_GB2312"/>
              </a:rPr>
              <a:t>Chuan</a:t>
            </a:r>
            <a:r>
              <a:rPr lang="en-US" altLang="zh-CN" sz="1600" kern="100" dirty="0">
                <a:solidFill>
                  <a:srgbClr val="008000"/>
                </a:solidFill>
                <a:latin typeface="Times New Roman" panose="02020603050405020304" pitchFamily="18" charset="0"/>
                <a:ea typeface="楷体_GB2312"/>
              </a:rPr>
              <a:t>-Feng Li, </a:t>
            </a:r>
            <a:r>
              <a:rPr lang="en-US" altLang="zh-CN" sz="1600" kern="100" dirty="0" err="1">
                <a:solidFill>
                  <a:srgbClr val="008000"/>
                </a:solidFill>
                <a:latin typeface="Times New Roman" panose="02020603050405020304" pitchFamily="18" charset="0"/>
                <a:ea typeface="楷体_GB2312"/>
              </a:rPr>
              <a:t>Guang</a:t>
            </a:r>
            <a:r>
              <a:rPr lang="en-US" altLang="zh-CN" sz="1600" kern="100" dirty="0">
                <a:solidFill>
                  <a:srgbClr val="008000"/>
                </a:solidFill>
                <a:latin typeface="Times New Roman" panose="02020603050405020304" pitchFamily="18" charset="0"/>
                <a:ea typeface="楷体_GB2312"/>
              </a:rPr>
              <a:t>-Can Guo, Nature 594, 41 (2021)</a:t>
            </a:r>
            <a:endParaRPr lang="zh-CN" altLang="en-US" sz="1600" dirty="0">
              <a:solidFill>
                <a:srgbClr val="008000"/>
              </a:solidFill>
            </a:endParaRPr>
          </a:p>
        </p:txBody>
      </p:sp>
      <p:sp>
        <p:nvSpPr>
          <p:cNvPr id="13" name="Rectangle 3">
            <a:extLst>
              <a:ext uri="{FF2B5EF4-FFF2-40B4-BE49-F238E27FC236}">
                <a16:creationId xmlns:a16="http://schemas.microsoft.com/office/drawing/2014/main" id="{EBC0FE5A-BB95-4C4F-8E6A-03488FC6DB22}"/>
              </a:ext>
            </a:extLst>
          </p:cNvPr>
          <p:cNvSpPr txBox="1">
            <a:spLocks noChangeArrowheads="1"/>
          </p:cNvSpPr>
          <p:nvPr/>
        </p:nvSpPr>
        <p:spPr bwMode="auto">
          <a:xfrm>
            <a:off x="500034" y="1059017"/>
            <a:ext cx="6520238" cy="87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125000"/>
              </a:lnSpc>
              <a:spcBef>
                <a:spcPts val="600"/>
              </a:spcBef>
              <a:buFont typeface="Wingdings" panose="05000000000000000000" pitchFamily="2" charset="2"/>
              <a:buChar char="l"/>
            </a:pPr>
            <a:r>
              <a:rPr lang="zh-CN" altLang="en-US" sz="2000" dirty="0">
                <a:latin typeface="Times New Roman" pitchFamily="18" charset="0"/>
                <a:ea typeface="微软雅黑" pitchFamily="34" charset="-122"/>
                <a:cs typeface="Times New Roman" pitchFamily="18" charset="0"/>
              </a:rPr>
              <a:t>基于吸收型量子存储演示多模式量子中继，使量子通信速率加速</a:t>
            </a:r>
            <a:r>
              <a:rPr lang="en-US" altLang="zh-CN" sz="2000" dirty="0">
                <a:latin typeface="Times New Roman" pitchFamily="18" charset="0"/>
                <a:ea typeface="微软雅黑" pitchFamily="34" charset="-122"/>
                <a:cs typeface="Times New Roman" pitchFamily="18" charset="0"/>
              </a:rPr>
              <a:t>4</a:t>
            </a:r>
            <a:r>
              <a:rPr lang="zh-CN" altLang="en-US" sz="2000" dirty="0">
                <a:latin typeface="Times New Roman" pitchFamily="18" charset="0"/>
                <a:ea typeface="微软雅黑" pitchFamily="34" charset="-122"/>
                <a:cs typeface="Times New Roman" pitchFamily="18" charset="0"/>
              </a:rPr>
              <a:t>倍。</a:t>
            </a:r>
            <a:r>
              <a:rPr lang="zh-CN" altLang="en-US" sz="2000" dirty="0">
                <a:latin typeface="微软雅黑" panose="020B0503020204020204" pitchFamily="34" charset="-122"/>
                <a:ea typeface="微软雅黑" panose="020B0503020204020204" pitchFamily="34" charset="-122"/>
                <a:cs typeface="Times New Roman" pitchFamily="18" charset="0"/>
              </a:rPr>
              <a:t>实现了两个固态存储器的量子纠缠。</a:t>
            </a:r>
            <a:endParaRPr lang="en-US" altLang="zh-CN" sz="2000" dirty="0">
              <a:latin typeface="Times New Roman" pitchFamily="18" charset="0"/>
              <a:ea typeface="微软雅黑" pitchFamily="34" charset="-122"/>
              <a:cs typeface="Times New Roman" pitchFamily="18" charset="0"/>
            </a:endParaRPr>
          </a:p>
        </p:txBody>
      </p:sp>
      <p:pic>
        <p:nvPicPr>
          <p:cNvPr id="14" name="图片 13">
            <a:extLst>
              <a:ext uri="{FF2B5EF4-FFF2-40B4-BE49-F238E27FC236}">
                <a16:creationId xmlns:a16="http://schemas.microsoft.com/office/drawing/2014/main" id="{F362AECE-75A1-47E0-A0C1-4D4DCAFA78B8}"/>
              </a:ext>
            </a:extLst>
          </p:cNvPr>
          <p:cNvPicPr>
            <a:picLocks noChangeAspect="1"/>
          </p:cNvPicPr>
          <p:nvPr/>
        </p:nvPicPr>
        <p:blipFill>
          <a:blip r:embed="rId5"/>
          <a:stretch>
            <a:fillRect/>
          </a:stretch>
        </p:blipFill>
        <p:spPr>
          <a:xfrm>
            <a:off x="859067" y="4237390"/>
            <a:ext cx="3672408" cy="1626302"/>
          </a:xfrm>
          <a:prstGeom prst="rect">
            <a:avLst/>
          </a:prstGeom>
        </p:spPr>
      </p:pic>
      <p:cxnSp>
        <p:nvCxnSpPr>
          <p:cNvPr id="15" name="直接连接符 14">
            <a:extLst>
              <a:ext uri="{FF2B5EF4-FFF2-40B4-BE49-F238E27FC236}">
                <a16:creationId xmlns:a16="http://schemas.microsoft.com/office/drawing/2014/main" id="{DC126F18-1292-49F0-A13B-DC23B2BA52D9}"/>
              </a:ext>
            </a:extLst>
          </p:cNvPr>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6" name="表格 15">
            <a:extLst>
              <a:ext uri="{FF2B5EF4-FFF2-40B4-BE49-F238E27FC236}">
                <a16:creationId xmlns:a16="http://schemas.microsoft.com/office/drawing/2014/main" id="{9D97EB08-5045-4DA7-AC36-F7942E2B2D51}"/>
              </a:ext>
            </a:extLst>
          </p:cNvPr>
          <p:cNvGraphicFramePr>
            <a:graphicFrameLocks noGrp="1"/>
          </p:cNvGraphicFramePr>
          <p:nvPr>
            <p:extLst>
              <p:ext uri="{D42A27DB-BD31-4B8C-83A1-F6EECF244321}">
                <p14:modId xmlns:p14="http://schemas.microsoft.com/office/powerpoint/2010/main" val="158645259"/>
              </p:ext>
            </p:extLst>
          </p:nvPr>
        </p:nvGraphicFramePr>
        <p:xfrm>
          <a:off x="899590" y="2819914"/>
          <a:ext cx="7344818" cy="1282705"/>
        </p:xfrm>
        <a:graphic>
          <a:graphicData uri="http://schemas.openxmlformats.org/drawingml/2006/table">
            <a:tbl>
              <a:tblPr firstRow="1" bandRow="1">
                <a:tableStyleId>{5C22544A-7EE6-4342-B048-85BDC9FD1C3A}</a:tableStyleId>
              </a:tblPr>
              <a:tblGrid>
                <a:gridCol w="792089">
                  <a:extLst>
                    <a:ext uri="{9D8B030D-6E8A-4147-A177-3AD203B41FA5}">
                      <a16:colId xmlns:a16="http://schemas.microsoft.com/office/drawing/2014/main" val="3305904162"/>
                    </a:ext>
                  </a:extLst>
                </a:gridCol>
                <a:gridCol w="792088">
                  <a:extLst>
                    <a:ext uri="{9D8B030D-6E8A-4147-A177-3AD203B41FA5}">
                      <a16:colId xmlns:a16="http://schemas.microsoft.com/office/drawing/2014/main" val="1413503413"/>
                    </a:ext>
                  </a:extLst>
                </a:gridCol>
                <a:gridCol w="845523">
                  <a:extLst>
                    <a:ext uri="{9D8B030D-6E8A-4147-A177-3AD203B41FA5}">
                      <a16:colId xmlns:a16="http://schemas.microsoft.com/office/drawing/2014/main" val="2931016112"/>
                    </a:ext>
                  </a:extLst>
                </a:gridCol>
                <a:gridCol w="948591">
                  <a:extLst>
                    <a:ext uri="{9D8B030D-6E8A-4147-A177-3AD203B41FA5}">
                      <a16:colId xmlns:a16="http://schemas.microsoft.com/office/drawing/2014/main" val="4163957333"/>
                    </a:ext>
                  </a:extLst>
                </a:gridCol>
                <a:gridCol w="764043">
                  <a:extLst>
                    <a:ext uri="{9D8B030D-6E8A-4147-A177-3AD203B41FA5}">
                      <a16:colId xmlns:a16="http://schemas.microsoft.com/office/drawing/2014/main" val="2448622222"/>
                    </a:ext>
                  </a:extLst>
                </a:gridCol>
                <a:gridCol w="3202484">
                  <a:extLst>
                    <a:ext uri="{9D8B030D-6E8A-4147-A177-3AD203B41FA5}">
                      <a16:colId xmlns:a16="http://schemas.microsoft.com/office/drawing/2014/main" val="393933023"/>
                    </a:ext>
                  </a:extLst>
                </a:gridCol>
              </a:tblGrid>
              <a:tr h="312462">
                <a:tc>
                  <a:txBody>
                    <a:bodyPr/>
                    <a:lstStyle/>
                    <a:p>
                      <a:pPr algn="ctr">
                        <a:spcAft>
                          <a:spcPts val="0"/>
                        </a:spcAft>
                      </a:pPr>
                      <a:r>
                        <a:rPr lang="zh-CN" alt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效率</a:t>
                      </a:r>
                      <a:r>
                        <a:rPr 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η</a:t>
                      </a:r>
                      <a:endParaRPr lang="zh-CN"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zh-CN" alt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时间</a:t>
                      </a:r>
                      <a:r>
                        <a:rPr 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T</a:t>
                      </a:r>
                      <a:endParaRPr lang="zh-CN"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zh-CN" alt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带宽</a:t>
                      </a:r>
                      <a:r>
                        <a:rPr 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B</a:t>
                      </a:r>
                      <a:endParaRPr lang="zh-CN"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η*TBP</a:t>
                      </a:r>
                      <a:endParaRPr lang="zh-CN"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zh-CN" alt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离子</a:t>
                      </a:r>
                      <a:endParaRPr lang="zh-CN"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zh-CN" altLang="en-US" sz="14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参考文献</a:t>
                      </a:r>
                      <a:endParaRPr lang="zh-CN" sz="1600" kern="1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572639946"/>
                  </a:ext>
                </a:extLst>
              </a:tr>
              <a:tr h="329619">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14%</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56 ns</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1 GHz</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7.8</a:t>
                      </a:r>
                      <a:endParaRPr lang="zh-CN" sz="1600" kern="10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Nd</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rPr>
                        <a:t>Our work</a:t>
                      </a:r>
                      <a:endParaRPr lang="zh-CN" sz="1600" kern="100" dirty="0">
                        <a:solidFill>
                          <a:srgbClr val="FF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03507212"/>
                  </a:ext>
                </a:extLst>
              </a:tr>
              <a:tr h="331708">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5%</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50 ns</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0.6 GHz</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1.5</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Nd</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N. Gisin, Nature Photonics 8, 775 (2014)</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273970260"/>
                  </a:ext>
                </a:extLst>
              </a:tr>
              <a:tr h="308916">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2%</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31 ns</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10 GHz</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6.2</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Tm</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altLang="zh-CN"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W. </a:t>
                      </a:r>
                      <a:r>
                        <a:rPr lang="en-US" altLang="zh-CN" sz="1400" kern="100" dirty="0" err="1">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Tittel</a:t>
                      </a:r>
                      <a:r>
                        <a:rPr lang="en-US" altLang="zh-CN"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 </a:t>
                      </a:r>
                      <a:r>
                        <a:rPr lang="en-US" sz="14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rPr>
                        <a:t>PR Research 2, 013039 (2020)</a:t>
                      </a:r>
                      <a:endParaRPr lang="zh-CN" sz="1600" kern="100" dirty="0">
                        <a:solidFill>
                          <a:schemeClr val="tx1"/>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845856245"/>
                  </a:ext>
                </a:extLst>
              </a:tr>
            </a:tbl>
          </a:graphicData>
        </a:graphic>
      </p:graphicFrame>
      <p:sp>
        <p:nvSpPr>
          <p:cNvPr id="17" name="矩形 16">
            <a:extLst>
              <a:ext uri="{FF2B5EF4-FFF2-40B4-BE49-F238E27FC236}">
                <a16:creationId xmlns:a16="http://schemas.microsoft.com/office/drawing/2014/main" id="{594DD4DD-7D88-4272-A588-8F430CD16851}"/>
              </a:ext>
            </a:extLst>
          </p:cNvPr>
          <p:cNvSpPr/>
          <p:nvPr/>
        </p:nvSpPr>
        <p:spPr>
          <a:xfrm>
            <a:off x="500034" y="2023346"/>
            <a:ext cx="6160198" cy="400110"/>
          </a:xfrm>
          <a:prstGeom prst="rect">
            <a:avLst/>
          </a:prstGeom>
        </p:spPr>
        <p:txBody>
          <a:bodyPr wrap="square">
            <a:spAutoFit/>
          </a:bodyPr>
          <a:lstStyle/>
          <a:p>
            <a:pPr marL="342900" indent="-342900">
              <a:buFont typeface="Wingdings" panose="05000000000000000000" pitchFamily="2" charset="2"/>
              <a:buChar char="Ø"/>
            </a:pPr>
            <a:r>
              <a:rPr lang="zh-CN" altLang="en-US" sz="2000" dirty="0">
                <a:latin typeface="Times New Roman" pitchFamily="18" charset="0"/>
                <a:ea typeface="微软雅黑" pitchFamily="34" charset="-122"/>
                <a:cs typeface="Times New Roman" pitchFamily="18" charset="0"/>
              </a:rPr>
              <a:t>效率时间带宽积达到宽带固态量子存储最高水平。</a:t>
            </a:r>
          </a:p>
        </p:txBody>
      </p:sp>
      <p:pic>
        <p:nvPicPr>
          <p:cNvPr id="18" name="视频无字幕英文">
            <a:hlinkClick r:id="" action="ppaction://media"/>
            <a:extLst>
              <a:ext uri="{FF2B5EF4-FFF2-40B4-BE49-F238E27FC236}">
                <a16:creationId xmlns:a16="http://schemas.microsoft.com/office/drawing/2014/main" id="{A20A5800-3F5C-4BE8-ADA0-3B15EFCFCFF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750163" y="4175569"/>
            <a:ext cx="3384104" cy="1945419"/>
          </a:xfrm>
          <a:prstGeom prst="rect">
            <a:avLst/>
          </a:prstGeom>
        </p:spPr>
      </p:pic>
      <p:pic>
        <p:nvPicPr>
          <p:cNvPr id="22" name="图片 21">
            <a:extLst>
              <a:ext uri="{FF2B5EF4-FFF2-40B4-BE49-F238E27FC236}">
                <a16:creationId xmlns:a16="http://schemas.microsoft.com/office/drawing/2014/main" id="{4DE1B366-76EE-4C1C-9D47-86BDE86532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64451" y="831762"/>
            <a:ext cx="1079515" cy="1388652"/>
          </a:xfrm>
          <a:prstGeom prst="rect">
            <a:avLst/>
          </a:prstGeom>
        </p:spPr>
      </p:pic>
      <p:sp>
        <p:nvSpPr>
          <p:cNvPr id="24" name="文本框 23">
            <a:extLst>
              <a:ext uri="{FF2B5EF4-FFF2-40B4-BE49-F238E27FC236}">
                <a16:creationId xmlns:a16="http://schemas.microsoft.com/office/drawing/2014/main" id="{5ADC979F-0CB8-475E-B662-9896193BDB33}"/>
              </a:ext>
            </a:extLst>
          </p:cNvPr>
          <p:cNvSpPr txBox="1"/>
          <p:nvPr/>
        </p:nvSpPr>
        <p:spPr>
          <a:xfrm>
            <a:off x="7240112" y="2226428"/>
            <a:ext cx="1728192" cy="584775"/>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周宗权 固态量子存储</a:t>
            </a:r>
            <a:r>
              <a:rPr lang="en-US" altLang="zh-CN" sz="1600" dirty="0">
                <a:latin typeface="微软雅黑" panose="020B0503020204020204" pitchFamily="34" charset="-122"/>
                <a:ea typeface="微软雅黑" panose="020B0503020204020204" pitchFamily="34" charset="-122"/>
              </a:rPr>
              <a:t>90</a:t>
            </a:r>
            <a:r>
              <a:rPr lang="zh-CN" altLang="en-US" sz="1600" dirty="0">
                <a:latin typeface="微软雅黑" panose="020B0503020204020204" pitchFamily="34" charset="-122"/>
                <a:ea typeface="微软雅黑" panose="020B0503020204020204" pitchFamily="34" charset="-122"/>
              </a:rPr>
              <a:t>后团队</a:t>
            </a:r>
          </a:p>
        </p:txBody>
      </p:sp>
      <p:sp>
        <p:nvSpPr>
          <p:cNvPr id="25" name="灯片编号占位符 2">
            <a:extLst>
              <a:ext uri="{FF2B5EF4-FFF2-40B4-BE49-F238E27FC236}">
                <a16:creationId xmlns:a16="http://schemas.microsoft.com/office/drawing/2014/main" id="{BCB234E5-A02F-46C8-89AC-DF57EE070676}"/>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76</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31142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8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0">
                <p:cTn id="12" fill="hold" display="0">
                  <p:stCondLst>
                    <p:cond delay="indefinite"/>
                  </p:stCondLst>
                </p:cTn>
                <p:tgtEl>
                  <p:spTgt spid="18"/>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5" name="Rectangle 6">
            <a:extLst>
              <a:ext uri="{FF2B5EF4-FFF2-40B4-BE49-F238E27FC236}">
                <a16:creationId xmlns:a16="http://schemas.microsoft.com/office/drawing/2014/main" id="{7E04932A-F280-47F5-8C60-40F83027FAA1}"/>
              </a:ext>
            </a:extLst>
          </p:cNvPr>
          <p:cNvSpPr txBox="1">
            <a:spLocks noChangeArrowheads="1"/>
          </p:cNvSpPr>
          <p:nvPr/>
        </p:nvSpPr>
        <p:spPr>
          <a:xfrm>
            <a:off x="1547664" y="168230"/>
            <a:ext cx="6048672" cy="732678"/>
          </a:xfrm>
          <a:prstGeom prst="rect">
            <a:avLst/>
          </a:prstGeom>
          <a:noFill/>
        </p:spPr>
        <p:txBody>
          <a:bodyPr/>
          <a:lstStyle/>
          <a:p>
            <a:pPr algn="ctr" eaLnBrk="1" hangingPunct="1">
              <a:defRPr/>
            </a:pPr>
            <a:r>
              <a:rPr lang="zh-CN" altLang="en-US" sz="2800" b="1" dirty="0">
                <a:latin typeface="微软雅黑" pitchFamily="34" charset="-122"/>
                <a:ea typeface="微软雅黑" pitchFamily="34" charset="-122"/>
              </a:rPr>
              <a:t>实现多模式量子中继（星汉一号）</a:t>
            </a:r>
          </a:p>
        </p:txBody>
      </p:sp>
      <p:sp>
        <p:nvSpPr>
          <p:cNvPr id="12" name="Text Box 10">
            <a:extLst>
              <a:ext uri="{FF2B5EF4-FFF2-40B4-BE49-F238E27FC236}">
                <a16:creationId xmlns:a16="http://schemas.microsoft.com/office/drawing/2014/main" id="{6FD23912-16BA-1E9C-4C4B-DBB654B1D95E}"/>
              </a:ext>
            </a:extLst>
          </p:cNvPr>
          <p:cNvSpPr txBox="1">
            <a:spLocks noChangeArrowheads="1"/>
          </p:cNvSpPr>
          <p:nvPr/>
        </p:nvSpPr>
        <p:spPr bwMode="auto">
          <a:xfrm>
            <a:off x="353387" y="1052736"/>
            <a:ext cx="8362017" cy="492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marL="266700" indent="-266700">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marL="0" indent="0">
              <a:lnSpc>
                <a:spcPts val="3400"/>
              </a:lnSpc>
            </a:pPr>
            <a:r>
              <a:rPr lang="en-US" altLang="zh-CN" sz="2400" dirty="0">
                <a:solidFill>
                  <a:srgbClr val="0000FF"/>
                </a:solidFill>
                <a:latin typeface="Times New Roman" panose="02020603050405020304" pitchFamily="18" charset="0"/>
                <a:ea typeface="微软雅黑" pitchFamily="34" charset="-122"/>
                <a:cs typeface="Times New Roman" panose="02020603050405020304" pitchFamily="18" charset="0"/>
              </a:rPr>
              <a:t>Nature</a:t>
            </a:r>
            <a:r>
              <a:rPr lang="zh-CN" altLang="en-US" sz="2400" dirty="0">
                <a:solidFill>
                  <a:srgbClr val="0000FF"/>
                </a:solidFill>
                <a:latin typeface="Times New Roman" panose="02020603050405020304" pitchFamily="18" charset="0"/>
                <a:ea typeface="微软雅黑" pitchFamily="34" charset="-122"/>
                <a:cs typeface="Times New Roman" panose="02020603050405020304" pitchFamily="18" charset="0"/>
              </a:rPr>
              <a:t>封面故事文章</a:t>
            </a:r>
            <a:r>
              <a:rPr lang="zh-CN" altLang="en-US" sz="2400" dirty="0">
                <a:solidFill>
                  <a:srgbClr val="0000CC"/>
                </a:solidFill>
                <a:latin typeface="Times New Roman" panose="02020603050405020304" pitchFamily="18" charset="0"/>
                <a:ea typeface="微软雅黑" pitchFamily="34" charset="-122"/>
                <a:cs typeface="Times New Roman" panose="02020603050405020304" pitchFamily="18" charset="0"/>
              </a:rPr>
              <a:t>，</a:t>
            </a:r>
            <a:r>
              <a:rPr lang="zh-CN" altLang="en-US" sz="2400" dirty="0">
                <a:latin typeface="Times New Roman" panose="02020603050405020304" pitchFamily="18" charset="0"/>
                <a:ea typeface="微软雅黑" pitchFamily="34" charset="-122"/>
                <a:cs typeface="Times New Roman" pitchFamily="18" charset="0"/>
              </a:rPr>
              <a:t>封面故事的标题为</a:t>
            </a:r>
            <a:r>
              <a:rPr lang="en-US" altLang="zh-CN" sz="2400" dirty="0">
                <a:latin typeface="Times New Roman" panose="02020603050405020304" pitchFamily="18" charset="0"/>
                <a:ea typeface="微软雅黑" pitchFamily="34" charset="-122"/>
                <a:cs typeface="Times New Roman" pitchFamily="18" charset="0"/>
              </a:rPr>
              <a:t>Quantum connections</a:t>
            </a:r>
            <a:endParaRPr lang="en-US" altLang="zh-CN" sz="2400" dirty="0">
              <a:solidFill>
                <a:srgbClr val="0000FF"/>
              </a:solidFill>
              <a:latin typeface="Times New Roman" panose="02020603050405020304" pitchFamily="18" charset="0"/>
              <a:ea typeface="微软雅黑" pitchFamily="34" charset="-122"/>
              <a:cs typeface="Times New Roman" panose="02020603050405020304" pitchFamily="18" charset="0"/>
            </a:endParaRPr>
          </a:p>
        </p:txBody>
      </p:sp>
      <p:pic>
        <p:nvPicPr>
          <p:cNvPr id="14" name="图片 13">
            <a:extLst>
              <a:ext uri="{FF2B5EF4-FFF2-40B4-BE49-F238E27FC236}">
                <a16:creationId xmlns:a16="http://schemas.microsoft.com/office/drawing/2014/main" id="{AE209471-CC91-B8D8-D55C-BB9F9EE8DB9C}"/>
              </a:ext>
            </a:extLst>
          </p:cNvPr>
          <p:cNvPicPr>
            <a:picLocks noChangeAspect="1"/>
          </p:cNvPicPr>
          <p:nvPr/>
        </p:nvPicPr>
        <p:blipFill>
          <a:blip r:embed="rId3"/>
          <a:stretch>
            <a:fillRect/>
          </a:stretch>
        </p:blipFill>
        <p:spPr>
          <a:xfrm>
            <a:off x="340202" y="2155872"/>
            <a:ext cx="2482531" cy="3289352"/>
          </a:xfrm>
          <a:prstGeom prst="rect">
            <a:avLst/>
          </a:prstGeom>
        </p:spPr>
      </p:pic>
      <p:sp>
        <p:nvSpPr>
          <p:cNvPr id="16" name="文本框 15">
            <a:extLst>
              <a:ext uri="{FF2B5EF4-FFF2-40B4-BE49-F238E27FC236}">
                <a16:creationId xmlns:a16="http://schemas.microsoft.com/office/drawing/2014/main" id="{DF0CABFB-C90D-A752-FCB7-D9E8C7E26981}"/>
              </a:ext>
            </a:extLst>
          </p:cNvPr>
          <p:cNvSpPr txBox="1"/>
          <p:nvPr/>
        </p:nvSpPr>
        <p:spPr>
          <a:xfrm>
            <a:off x="1187624" y="5733256"/>
            <a:ext cx="7045745" cy="861774"/>
          </a:xfrm>
          <a:prstGeom prst="rect">
            <a:avLst/>
          </a:prstGeom>
          <a:noFill/>
        </p:spPr>
        <p:txBody>
          <a:bodyPr wrap="square" rtlCol="0">
            <a:spAutoFit/>
          </a:bodyPr>
          <a:lstStyle/>
          <a:p>
            <a:pPr marL="216000" indent="-342900">
              <a:spcBef>
                <a:spcPts val="1200"/>
              </a:spcBef>
              <a:buFont typeface="Wingdings" panose="05000000000000000000" pitchFamily="2" charset="2"/>
              <a:buChar char="Ø"/>
            </a:pPr>
            <a:r>
              <a:rPr lang="zh-CN" altLang="en-US" sz="2000" dirty="0">
                <a:solidFill>
                  <a:srgbClr val="0000FF"/>
                </a:solidFill>
                <a:latin typeface="Times New Roman" panose="02020603050405020304" pitchFamily="18" charset="0"/>
                <a:ea typeface="微软雅黑" pitchFamily="34" charset="-122"/>
                <a:cs typeface="Times New Roman" panose="02020603050405020304" pitchFamily="18" charset="0"/>
              </a:rPr>
              <a:t>入选两院院士评选</a:t>
            </a:r>
            <a:r>
              <a:rPr lang="en-US" altLang="zh-CN" sz="2000" dirty="0">
                <a:solidFill>
                  <a:srgbClr val="0000FF"/>
                </a:solidFill>
                <a:latin typeface="Times New Roman" panose="02020603050405020304" pitchFamily="18" charset="0"/>
                <a:ea typeface="微软雅黑" pitchFamily="34" charset="-122"/>
                <a:cs typeface="Times New Roman" panose="02020603050405020304" pitchFamily="18" charset="0"/>
              </a:rPr>
              <a:t>2021</a:t>
            </a:r>
            <a:r>
              <a:rPr lang="zh-CN" altLang="en-US" sz="2000" dirty="0">
                <a:solidFill>
                  <a:srgbClr val="0000FF"/>
                </a:solidFill>
                <a:latin typeface="Times New Roman" panose="02020603050405020304" pitchFamily="18" charset="0"/>
                <a:ea typeface="微软雅黑" pitchFamily="34" charset="-122"/>
                <a:cs typeface="Times New Roman" panose="02020603050405020304" pitchFamily="18" charset="0"/>
              </a:rPr>
              <a:t>年中国十大科技进展新闻</a:t>
            </a:r>
            <a:endParaRPr lang="en-US" altLang="zh-CN" sz="2000" dirty="0">
              <a:solidFill>
                <a:srgbClr val="0000FF"/>
              </a:solidFill>
              <a:latin typeface="Times New Roman" panose="02020603050405020304" pitchFamily="18" charset="0"/>
              <a:ea typeface="微软雅黑" pitchFamily="34" charset="-122"/>
              <a:cs typeface="Times New Roman" panose="02020603050405020304" pitchFamily="18" charset="0"/>
            </a:endParaRPr>
          </a:p>
          <a:p>
            <a:pPr marL="216000" indent="-342900">
              <a:spcBef>
                <a:spcPts val="1200"/>
              </a:spcBef>
              <a:buFont typeface="Wingdings" panose="05000000000000000000" pitchFamily="2" charset="2"/>
              <a:buChar char="Ø"/>
            </a:pPr>
            <a:r>
              <a:rPr lang="zh-CN" altLang="en-US" sz="2000" dirty="0">
                <a:solidFill>
                  <a:srgbClr val="0000FF"/>
                </a:solidFill>
                <a:latin typeface="Times New Roman" panose="02020603050405020304" pitchFamily="18" charset="0"/>
                <a:ea typeface="微软雅黑" pitchFamily="34" charset="-122"/>
                <a:cs typeface="Times New Roman" panose="02020603050405020304" pitchFamily="18" charset="0"/>
              </a:rPr>
              <a:t>入选</a:t>
            </a:r>
            <a:r>
              <a:rPr lang="en-US" altLang="zh-CN" sz="2000" dirty="0">
                <a:solidFill>
                  <a:srgbClr val="0000FF"/>
                </a:solidFill>
                <a:latin typeface="Times New Roman" panose="02020603050405020304" pitchFamily="18" charset="0"/>
                <a:ea typeface="微软雅黑" pitchFamily="34" charset="-122"/>
                <a:cs typeface="Times New Roman" panose="02020603050405020304" pitchFamily="18" charset="0"/>
              </a:rPr>
              <a:t>2021</a:t>
            </a:r>
            <a:r>
              <a:rPr lang="zh-CN" altLang="en-US" sz="2000" dirty="0">
                <a:solidFill>
                  <a:srgbClr val="0000FF"/>
                </a:solidFill>
                <a:latin typeface="Times New Roman" panose="02020603050405020304" pitchFamily="18" charset="0"/>
                <a:ea typeface="微软雅黑" pitchFamily="34" charset="-122"/>
                <a:cs typeface="Times New Roman" panose="02020603050405020304" pitchFamily="18" charset="0"/>
              </a:rPr>
              <a:t>年度中国高等学校十大科技进展</a:t>
            </a:r>
          </a:p>
        </p:txBody>
      </p:sp>
      <p:pic>
        <p:nvPicPr>
          <p:cNvPr id="17" name="Picture 2">
            <a:extLst>
              <a:ext uri="{FF2B5EF4-FFF2-40B4-BE49-F238E27FC236}">
                <a16:creationId xmlns:a16="http://schemas.microsoft.com/office/drawing/2014/main" id="{9D11E139-39B0-B2FA-7035-C900157081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5957" y="2865195"/>
            <a:ext cx="3069078" cy="1980181"/>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3">
            <a:extLst>
              <a:ext uri="{FF2B5EF4-FFF2-40B4-BE49-F238E27FC236}">
                <a16:creationId xmlns:a16="http://schemas.microsoft.com/office/drawing/2014/main" id="{CB28326A-800C-3195-92BD-56DD4FFE2AA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9062" y="2295283"/>
            <a:ext cx="2206342" cy="3120006"/>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灯片编号占位符 2">
            <a:extLst>
              <a:ext uri="{FF2B5EF4-FFF2-40B4-BE49-F238E27FC236}">
                <a16:creationId xmlns:a16="http://schemas.microsoft.com/office/drawing/2014/main" id="{FFD39FBF-5F02-4078-BB38-E4B547A0F2E2}"/>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77</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2800214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接连接符 19"/>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6">
            <a:extLst>
              <a:ext uri="{FF2B5EF4-FFF2-40B4-BE49-F238E27FC236}">
                <a16:creationId xmlns:a16="http://schemas.microsoft.com/office/drawing/2014/main" id="{FDDC23D3-29A4-4FF0-8215-217E7E506E0A}"/>
              </a:ext>
            </a:extLst>
          </p:cNvPr>
          <p:cNvSpPr txBox="1">
            <a:spLocks noChangeArrowheads="1"/>
          </p:cNvSpPr>
          <p:nvPr/>
        </p:nvSpPr>
        <p:spPr>
          <a:xfrm>
            <a:off x="1457369" y="176748"/>
            <a:ext cx="6300700" cy="732678"/>
          </a:xfrm>
          <a:prstGeom prst="rect">
            <a:avLst/>
          </a:prstGeom>
          <a:noFill/>
        </p:spPr>
        <p:txBody>
          <a:bodyPr/>
          <a:lstStyle/>
          <a:p>
            <a:pPr algn="ctr" eaLnBrk="1" hangingPunct="1">
              <a:defRPr/>
            </a:pPr>
            <a:r>
              <a:rPr lang="zh-CN" altLang="en-US" sz="2800" b="1" dirty="0">
                <a:latin typeface="微软雅黑" pitchFamily="34" charset="-122"/>
                <a:ea typeface="微软雅黑" pitchFamily="34" charset="-122"/>
              </a:rPr>
              <a:t>城域多模式量子中继（星汉二号）</a:t>
            </a:r>
          </a:p>
        </p:txBody>
      </p:sp>
      <p:pic>
        <p:nvPicPr>
          <p:cNvPr id="15" name="图片 14">
            <a:extLst>
              <a:ext uri="{FF2B5EF4-FFF2-40B4-BE49-F238E27FC236}">
                <a16:creationId xmlns:a16="http://schemas.microsoft.com/office/drawing/2014/main" id="{DEED3A77-E6AE-731A-75A2-5B082C38C845}"/>
              </a:ext>
            </a:extLst>
          </p:cNvPr>
          <p:cNvPicPr>
            <a:picLocks noChangeAspect="1"/>
          </p:cNvPicPr>
          <p:nvPr/>
        </p:nvPicPr>
        <p:blipFill>
          <a:blip r:embed="rId2"/>
          <a:stretch>
            <a:fillRect/>
          </a:stretch>
        </p:blipFill>
        <p:spPr>
          <a:xfrm>
            <a:off x="1605177" y="2924966"/>
            <a:ext cx="5405223" cy="3096322"/>
          </a:xfrm>
          <a:prstGeom prst="rect">
            <a:avLst/>
          </a:prstGeom>
        </p:spPr>
      </p:pic>
      <p:sp>
        <p:nvSpPr>
          <p:cNvPr id="18" name="文本框 17">
            <a:extLst>
              <a:ext uri="{FF2B5EF4-FFF2-40B4-BE49-F238E27FC236}">
                <a16:creationId xmlns:a16="http://schemas.microsoft.com/office/drawing/2014/main" id="{D54D4B5C-501D-4B4B-E44F-14BEFFD896EE}"/>
              </a:ext>
            </a:extLst>
          </p:cNvPr>
          <p:cNvSpPr txBox="1"/>
          <p:nvPr/>
        </p:nvSpPr>
        <p:spPr>
          <a:xfrm>
            <a:off x="611560" y="6169595"/>
            <a:ext cx="7477000" cy="584775"/>
          </a:xfrm>
          <a:prstGeom prst="rect">
            <a:avLst/>
          </a:prstGeom>
          <a:noFill/>
        </p:spPr>
        <p:txBody>
          <a:bodyPr wrap="square">
            <a:spAutoFit/>
          </a:bodyPr>
          <a:lstStyle/>
          <a:p>
            <a:r>
              <a:rPr lang="en-US" altLang="zh-CN" sz="1600" dirty="0">
                <a:solidFill>
                  <a:srgbClr val="008000"/>
                </a:solidFill>
                <a:latin typeface="Times New Roman" panose="02020603050405020304" pitchFamily="18" charset="0"/>
                <a:cs typeface="Times New Roman" panose="02020603050405020304" pitchFamily="18" charset="0"/>
              </a:rPr>
              <a:t>T.-X. Zhu, C. Zhang, Z.-W. Ou, X. Liu, P.-J. Liang, X.-M. Hu, Y.-F. Huang, Z.-Q. Zhou, C.-F. Li, G.-C. Guo, Nature Photonics 20, 812 (2026)</a:t>
            </a:r>
            <a:endParaRPr lang="zh-CN" altLang="en-US" sz="1600" dirty="0">
              <a:solidFill>
                <a:srgbClr val="008000"/>
              </a:solidFill>
              <a:latin typeface="Times New Roman" panose="02020603050405020304" pitchFamily="18" charset="0"/>
              <a:cs typeface="Times New Roman" panose="02020603050405020304" pitchFamily="18" charset="0"/>
            </a:endParaRPr>
          </a:p>
        </p:txBody>
      </p:sp>
      <p:pic>
        <p:nvPicPr>
          <p:cNvPr id="2" name="图片 1">
            <a:extLst>
              <a:ext uri="{FF2B5EF4-FFF2-40B4-BE49-F238E27FC236}">
                <a16:creationId xmlns:a16="http://schemas.microsoft.com/office/drawing/2014/main" id="{20F2111B-12CC-180B-8ABF-B9B5DA5CA878}"/>
              </a:ext>
            </a:extLst>
          </p:cNvPr>
          <p:cNvPicPr>
            <a:picLocks noChangeAspect="1"/>
          </p:cNvPicPr>
          <p:nvPr/>
        </p:nvPicPr>
        <p:blipFill>
          <a:blip r:embed="rId3"/>
          <a:stretch>
            <a:fillRect/>
          </a:stretch>
        </p:blipFill>
        <p:spPr>
          <a:xfrm>
            <a:off x="7436412" y="981471"/>
            <a:ext cx="1278992" cy="1641116"/>
          </a:xfrm>
          <a:prstGeom prst="rect">
            <a:avLst/>
          </a:prstGeom>
        </p:spPr>
      </p:pic>
      <p:sp>
        <p:nvSpPr>
          <p:cNvPr id="3" name="文本框 2">
            <a:extLst>
              <a:ext uri="{FF2B5EF4-FFF2-40B4-BE49-F238E27FC236}">
                <a16:creationId xmlns:a16="http://schemas.microsoft.com/office/drawing/2014/main" id="{2DDD504D-3659-C7E0-6BD5-0E51F24B6BA5}"/>
              </a:ext>
            </a:extLst>
          </p:cNvPr>
          <p:cNvSpPr txBox="1"/>
          <p:nvPr/>
        </p:nvSpPr>
        <p:spPr>
          <a:xfrm>
            <a:off x="7292396" y="2682108"/>
            <a:ext cx="1567024" cy="369332"/>
          </a:xfrm>
          <a:prstGeom prst="rect">
            <a:avLst/>
          </a:prstGeom>
          <a:noFill/>
        </p:spPr>
        <p:txBody>
          <a:bodyPr wrap="square" rtlCol="0">
            <a:spAutoFit/>
          </a:bodyPr>
          <a:lstStyle/>
          <a:p>
            <a:pPr algn="ct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SPDC</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：张超</a:t>
            </a:r>
          </a:p>
        </p:txBody>
      </p:sp>
      <p:cxnSp>
        <p:nvCxnSpPr>
          <p:cNvPr id="6" name="直接连接符 5">
            <a:extLst>
              <a:ext uri="{FF2B5EF4-FFF2-40B4-BE49-F238E27FC236}">
                <a16:creationId xmlns:a16="http://schemas.microsoft.com/office/drawing/2014/main" id="{2736F951-204D-ED55-6438-C12E4CC6C60D}"/>
              </a:ext>
            </a:extLst>
          </p:cNvPr>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angle 3">
            <a:extLst>
              <a:ext uri="{FF2B5EF4-FFF2-40B4-BE49-F238E27FC236}">
                <a16:creationId xmlns:a16="http://schemas.microsoft.com/office/drawing/2014/main" id="{570CEA69-A296-4ED9-8532-1FABCE387960}"/>
              </a:ext>
            </a:extLst>
          </p:cNvPr>
          <p:cNvSpPr txBox="1">
            <a:spLocks noChangeArrowheads="1"/>
          </p:cNvSpPr>
          <p:nvPr/>
        </p:nvSpPr>
        <p:spPr>
          <a:xfrm>
            <a:off x="500034" y="967072"/>
            <a:ext cx="6455961" cy="208342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265113" lvl="1" indent="-265113" eaLnBrk="1" hangingPunct="1">
              <a:lnSpc>
                <a:spcPct val="125000"/>
              </a:lnSpc>
              <a:spcBef>
                <a:spcPts val="600"/>
              </a:spcBef>
              <a:buFont typeface="Wingdings" panose="05000000000000000000" pitchFamily="2" charset="2"/>
              <a:buChar char="Ø"/>
            </a:pPr>
            <a:r>
              <a:rPr lang="zh-CN" altLang="en-US" sz="2000" dirty="0">
                <a:latin typeface="Times New Roman" panose="02020603050405020304" pitchFamily="18" charset="0"/>
                <a:ea typeface="微软雅黑" pitchFamily="34" charset="-122"/>
                <a:cs typeface="Times New Roman" panose="02020603050405020304" pitchFamily="18" charset="0"/>
              </a:rPr>
              <a:t>两个</a:t>
            </a:r>
            <a:r>
              <a:rPr lang="en-US" altLang="zh-CN" sz="2000" dirty="0" err="1">
                <a:latin typeface="Times New Roman" panose="02020603050405020304" pitchFamily="18" charset="0"/>
                <a:ea typeface="微软雅黑" pitchFamily="34" charset="-122"/>
                <a:cs typeface="Times New Roman" panose="02020603050405020304" pitchFamily="18" charset="0"/>
              </a:rPr>
              <a:t>Eu:YSO</a:t>
            </a:r>
            <a:r>
              <a:rPr lang="zh-CN" altLang="en-US" sz="2000" dirty="0">
                <a:latin typeface="Times New Roman" panose="02020603050405020304" pitchFamily="18" charset="0"/>
                <a:ea typeface="微软雅黑" pitchFamily="34" charset="-122"/>
                <a:cs typeface="Times New Roman" panose="02020603050405020304" pitchFamily="18" charset="0"/>
              </a:rPr>
              <a:t>存储器的间距</a:t>
            </a:r>
            <a:r>
              <a:rPr lang="en-US" altLang="zh-CN" sz="2000" dirty="0">
                <a:latin typeface="Times New Roman" panose="02020603050405020304" pitchFamily="18" charset="0"/>
                <a:ea typeface="微软雅黑" pitchFamily="34" charset="-122"/>
                <a:cs typeface="Times New Roman" panose="02020603050405020304" pitchFamily="18" charset="0"/>
              </a:rPr>
              <a:t>14.5</a:t>
            </a:r>
            <a:r>
              <a:rPr lang="zh-CN" altLang="en-US" sz="2000" dirty="0">
                <a:latin typeface="Times New Roman" panose="02020603050405020304" pitchFamily="18" charset="0"/>
                <a:ea typeface="微软雅黑" pitchFamily="34" charset="-122"/>
                <a:cs typeface="Times New Roman" panose="02020603050405020304" pitchFamily="18" charset="0"/>
              </a:rPr>
              <a:t>公里，模式数</a:t>
            </a:r>
            <a:r>
              <a:rPr lang="en-US" altLang="zh-CN" sz="2000" i="1" dirty="0">
                <a:latin typeface="Times New Roman" panose="02020603050405020304" pitchFamily="18" charset="0"/>
                <a:ea typeface="微软雅黑" pitchFamily="34" charset="-122"/>
                <a:cs typeface="Times New Roman" panose="02020603050405020304" pitchFamily="18" charset="0"/>
              </a:rPr>
              <a:t>M=</a:t>
            </a:r>
            <a:r>
              <a:rPr lang="en-US" altLang="zh-CN" sz="2000" dirty="0">
                <a:latin typeface="Times New Roman" panose="02020603050405020304" pitchFamily="18" charset="0"/>
                <a:ea typeface="微软雅黑" pitchFamily="34" charset="-122"/>
                <a:cs typeface="Times New Roman" panose="02020603050405020304" pitchFamily="18" charset="0"/>
              </a:rPr>
              <a:t>1205</a:t>
            </a:r>
          </a:p>
          <a:p>
            <a:pPr marL="265113" lvl="1" indent="-265113" eaLnBrk="1" hangingPunct="1">
              <a:lnSpc>
                <a:spcPct val="125000"/>
              </a:lnSpc>
              <a:spcBef>
                <a:spcPts val="600"/>
              </a:spcBef>
              <a:buFont typeface="Wingdings" panose="05000000000000000000" pitchFamily="2" charset="2"/>
              <a:buChar char="Ø"/>
            </a:pPr>
            <a:r>
              <a:rPr lang="zh-CN" altLang="en-US" sz="2000" dirty="0">
                <a:latin typeface="Times New Roman" panose="02020603050405020304" pitchFamily="18" charset="0"/>
                <a:ea typeface="微软雅黑" pitchFamily="34" charset="-122"/>
                <a:cs typeface="Times New Roman" panose="02020603050405020304" pitchFamily="18" charset="0"/>
              </a:rPr>
              <a:t>存储效率</a:t>
            </a:r>
            <a:r>
              <a:rPr lang="en-US" altLang="zh-CN" sz="2000" dirty="0">
                <a:latin typeface="Times New Roman" panose="02020603050405020304" pitchFamily="18" charset="0"/>
                <a:ea typeface="微软雅黑" pitchFamily="34" charset="-122"/>
                <a:cs typeface="Times New Roman" panose="02020603050405020304" pitchFamily="18" charset="0"/>
              </a:rPr>
              <a:t>16.6%</a:t>
            </a:r>
            <a:r>
              <a:rPr lang="zh-CN" altLang="en-US" sz="2000" dirty="0">
                <a:latin typeface="Times New Roman" panose="02020603050405020304" pitchFamily="18" charset="0"/>
                <a:ea typeface="微软雅黑" pitchFamily="34" charset="-122"/>
                <a:cs typeface="Times New Roman" panose="02020603050405020304" pitchFamily="18" charset="0"/>
              </a:rPr>
              <a:t>和</a:t>
            </a:r>
            <a:r>
              <a:rPr lang="en-US" altLang="zh-CN" sz="2000" dirty="0">
                <a:latin typeface="Times New Roman" panose="02020603050405020304" pitchFamily="18" charset="0"/>
                <a:ea typeface="微软雅黑" pitchFamily="34" charset="-122"/>
                <a:cs typeface="Times New Roman" panose="02020603050405020304" pitchFamily="18" charset="0"/>
              </a:rPr>
              <a:t>15.7%</a:t>
            </a:r>
          </a:p>
          <a:p>
            <a:pPr marL="268288" lvl="1" indent="-268288" eaLnBrk="1" hangingPunct="1">
              <a:lnSpc>
                <a:spcPct val="120000"/>
              </a:lnSpc>
              <a:spcBef>
                <a:spcPts val="600"/>
              </a:spcBef>
              <a:buFont typeface="Wingdings" panose="05000000000000000000" pitchFamily="2" charset="2"/>
              <a:buChar char="Ø"/>
            </a:pPr>
            <a:r>
              <a:rPr lang="zh-CN" altLang="en-US" sz="2000" dirty="0">
                <a:latin typeface="Times New Roman" panose="02020603050405020304" pitchFamily="18" charset="0"/>
                <a:ea typeface="微软雅黑" pitchFamily="34" charset="-122"/>
                <a:cs typeface="Times New Roman" panose="02020603050405020304" pitchFamily="18" charset="0"/>
              </a:rPr>
              <a:t>最大纠缠分发速率</a:t>
            </a:r>
            <a:r>
              <a:rPr lang="en-US" altLang="zh-CN" sz="2000" dirty="0">
                <a:latin typeface="Times New Roman" panose="02020603050405020304" pitchFamily="18" charset="0"/>
                <a:ea typeface="微软雅黑" pitchFamily="34" charset="-122"/>
                <a:cs typeface="Times New Roman" panose="02020603050405020304" pitchFamily="18" charset="0"/>
              </a:rPr>
              <a:t>0.94 Hz @ 14.5 km</a:t>
            </a:r>
          </a:p>
          <a:p>
            <a:pPr marL="268288" lvl="1" indent="-268288" eaLnBrk="1" hangingPunct="1">
              <a:lnSpc>
                <a:spcPct val="120000"/>
              </a:lnSpc>
              <a:spcBef>
                <a:spcPts val="600"/>
              </a:spcBef>
              <a:buFont typeface="Wingdings" panose="05000000000000000000" pitchFamily="2" charset="2"/>
              <a:buChar char="Ø"/>
            </a:pPr>
            <a:r>
              <a:rPr lang="zh-CN" altLang="en-US" sz="2000" dirty="0">
                <a:latin typeface="Times New Roman" panose="02020603050405020304" pitchFamily="18" charset="0"/>
                <a:ea typeface="微软雅黑" pitchFamily="34" charset="-122"/>
                <a:cs typeface="Times New Roman" panose="02020603050405020304" pitchFamily="18" charset="0"/>
              </a:rPr>
              <a:t>量子存储器纠缠保真度最大</a:t>
            </a:r>
            <a:r>
              <a:rPr lang="en-US" altLang="zh-CN" sz="2000" dirty="0">
                <a:latin typeface="Times New Roman" panose="02020603050405020304" pitchFamily="18" charset="0"/>
                <a:ea typeface="微软雅黑" pitchFamily="34" charset="-122"/>
                <a:cs typeface="Times New Roman" panose="02020603050405020304" pitchFamily="18" charset="0"/>
              </a:rPr>
              <a:t>78.6%</a:t>
            </a:r>
            <a:r>
              <a:rPr lang="zh-CN" altLang="en-US" sz="2000" dirty="0">
                <a:latin typeface="Times New Roman" panose="02020603050405020304" pitchFamily="18" charset="0"/>
                <a:ea typeface="微软雅黑" pitchFamily="34" charset="-122"/>
                <a:cs typeface="Times New Roman" panose="02020603050405020304" pitchFamily="18" charset="0"/>
              </a:rPr>
              <a:t>，实现非局域性验证</a:t>
            </a:r>
            <a:endParaRPr lang="en-US" altLang="zh-CN" sz="2000" dirty="0">
              <a:latin typeface="Times New Roman" panose="02020603050405020304" pitchFamily="18" charset="0"/>
              <a:ea typeface="微软雅黑" pitchFamily="34" charset="-122"/>
              <a:cs typeface="Times New Roman" panose="02020603050405020304" pitchFamily="18" charset="0"/>
            </a:endParaRPr>
          </a:p>
        </p:txBody>
      </p:sp>
      <p:sp>
        <p:nvSpPr>
          <p:cNvPr id="12" name="灯片编号占位符 2">
            <a:extLst>
              <a:ext uri="{FF2B5EF4-FFF2-40B4-BE49-F238E27FC236}">
                <a16:creationId xmlns:a16="http://schemas.microsoft.com/office/drawing/2014/main" id="{001D594A-A9E8-4A15-83EB-DDE7E4B4E0C2}"/>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78</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882719050"/>
      </p:ext>
    </p:extLst>
  </p:cSld>
  <p:clrMapOvr>
    <a:masterClrMapping/>
  </p:clrMapOvr>
  <p:transition spd="slow" advTm="10690"/>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87D8193A-220C-43C7-962B-632E7B8029A6}"/>
              </a:ext>
            </a:extLst>
          </p:cNvPr>
          <p:cNvSpPr txBox="1">
            <a:spLocks noChangeArrowheads="1"/>
          </p:cNvSpPr>
          <p:nvPr/>
        </p:nvSpPr>
        <p:spPr>
          <a:xfrm>
            <a:off x="539552" y="188640"/>
            <a:ext cx="8028384" cy="720154"/>
          </a:xfrm>
          <a:prstGeom prst="rect">
            <a:avLst/>
          </a:prstGeom>
          <a:noFill/>
        </p:spPr>
        <p:txBody>
          <a:bodyPr/>
          <a:lstStyle/>
          <a:p>
            <a:pPr algn="ctr" eaLnBrk="1" hangingPunct="1">
              <a:defRPr/>
            </a:pPr>
            <a:r>
              <a:rPr lang="zh-CN" altLang="en-US" sz="2800" b="1" dirty="0">
                <a:latin typeface="微软雅黑" panose="020B0503020204020204" pitchFamily="34" charset="-122"/>
                <a:ea typeface="微软雅黑" panose="020B0503020204020204" pitchFamily="34" charset="-122"/>
              </a:rPr>
              <a:t>基于气球链的量子网络构想</a:t>
            </a:r>
          </a:p>
        </p:txBody>
      </p:sp>
      <p:cxnSp>
        <p:nvCxnSpPr>
          <p:cNvPr id="5" name="直接连接符 4">
            <a:extLst>
              <a:ext uri="{FF2B5EF4-FFF2-40B4-BE49-F238E27FC236}">
                <a16:creationId xmlns:a16="http://schemas.microsoft.com/office/drawing/2014/main" id="{B9903B28-DD6E-42AB-B6F3-A6DF67B2EBFF}"/>
              </a:ext>
            </a:extLst>
          </p:cNvPr>
          <p:cNvCxnSpPr>
            <a:cxnSpLocks/>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6" name="Rectangle 3">
            <a:extLst>
              <a:ext uri="{FF2B5EF4-FFF2-40B4-BE49-F238E27FC236}">
                <a16:creationId xmlns:a16="http://schemas.microsoft.com/office/drawing/2014/main" id="{3DB926A1-AE26-40D1-B8C3-A525C92C05C5}"/>
              </a:ext>
            </a:extLst>
          </p:cNvPr>
          <p:cNvSpPr txBox="1">
            <a:spLocks noChangeArrowheads="1"/>
          </p:cNvSpPr>
          <p:nvPr/>
        </p:nvSpPr>
        <p:spPr>
          <a:xfrm>
            <a:off x="179512" y="937148"/>
            <a:ext cx="8964488" cy="547260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lnSpc>
                <a:spcPct val="150000"/>
              </a:lnSpc>
              <a:spcBef>
                <a:spcPts val="0"/>
              </a:spcBef>
              <a:buFont typeface="Wingdings" panose="05000000000000000000" pitchFamily="2" charset="2"/>
              <a:buChar char="l"/>
            </a:pP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光纤信道指数级损耗，难以支撑万公里全球量子网络需求</a:t>
            </a:r>
            <a:endParaRPr lang="en-US" altLang="zh-CN" sz="24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spcBef>
                <a:spcPts val="0"/>
              </a:spcBef>
              <a:buFont typeface="Wingdings" panose="05000000000000000000" pitchFamily="2" charset="2"/>
              <a:buChar char="l"/>
            </a:pP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新骨干网信道的探索</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marL="449263" lvl="1" indent="-268288">
              <a:lnSpc>
                <a:spcPct val="150000"/>
              </a:lnSpc>
              <a:spcBef>
                <a:spcPts val="0"/>
              </a:spcBef>
              <a:buFont typeface="Wingdings" panose="05000000000000000000" pitchFamily="2" charset="2"/>
              <a:buChar char="Ø"/>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高轨卫星（</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20000</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公里</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GNSS</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轨道）：</a:t>
            </a:r>
            <a:r>
              <a:rPr lang="en-US" altLang="zh-CN" sz="2000" dirty="0">
                <a:solidFill>
                  <a:srgbClr val="008000"/>
                </a:solidFill>
                <a:latin typeface="Times New Roman" panose="02020603050405020304" pitchFamily="18" charset="0"/>
                <a:ea typeface="微软雅黑" panose="020B0503020204020204" pitchFamily="34" charset="-122"/>
                <a:cs typeface="Times New Roman" panose="02020603050405020304" pitchFamily="18" charset="0"/>
              </a:rPr>
              <a:t>Quantum Sci. Technol. 4, 015012 (2019) </a:t>
            </a:r>
          </a:p>
          <a:p>
            <a:pPr marL="449263" lvl="1" indent="-268288">
              <a:lnSpc>
                <a:spcPct val="150000"/>
              </a:lnSpc>
              <a:spcBef>
                <a:spcPts val="0"/>
              </a:spcBef>
              <a:buFont typeface="Wingdings" panose="05000000000000000000" pitchFamily="2" charset="2"/>
              <a:buChar char="Ø"/>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地面真空管：芝加哥大学 </a:t>
            </a:r>
            <a:r>
              <a:rPr lang="en-US" altLang="zh-CN" sz="2000" dirty="0">
                <a:solidFill>
                  <a:srgbClr val="008000"/>
                </a:solidFill>
                <a:latin typeface="Times New Roman" panose="02020603050405020304" pitchFamily="18" charset="0"/>
                <a:ea typeface="微软雅黑" panose="020B0503020204020204" pitchFamily="34" charset="-122"/>
                <a:cs typeface="Times New Roman" panose="02020603050405020304" pitchFamily="18" charset="0"/>
              </a:rPr>
              <a:t>PRL 133, 020801 (2024)</a:t>
            </a:r>
          </a:p>
          <a:p>
            <a:pPr marL="449263" lvl="1" indent="-268288">
              <a:lnSpc>
                <a:spcPct val="150000"/>
              </a:lnSpc>
              <a:spcBef>
                <a:spcPts val="0"/>
              </a:spcBef>
              <a:buFont typeface="Wingdings" panose="05000000000000000000" pitchFamily="2" charset="2"/>
              <a:buChar char="Ø"/>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近地卫星链（</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400</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公里）：卡尔加里大学 </a:t>
            </a:r>
            <a:r>
              <a:rPr lang="en-US" altLang="zh-CN" sz="2000" dirty="0">
                <a:solidFill>
                  <a:srgbClr val="008000"/>
                </a:solidFill>
                <a:latin typeface="Times New Roman" panose="02020603050405020304" pitchFamily="18" charset="0"/>
                <a:ea typeface="微软雅黑" panose="020B0503020204020204" pitchFamily="34" charset="-122"/>
                <a:cs typeface="Times New Roman" panose="02020603050405020304" pitchFamily="18" charset="0"/>
              </a:rPr>
              <a:t>PR Applied 20, 024048 (2023)</a:t>
            </a:r>
          </a:p>
          <a:p>
            <a:pPr lvl="1">
              <a:lnSpc>
                <a:spcPct val="150000"/>
              </a:lnSpc>
              <a:spcBef>
                <a:spcPts val="0"/>
              </a:spcBef>
              <a:buFont typeface="Wingdings" panose="05000000000000000000" pitchFamily="2" charset="2"/>
              <a:buChar char="Ø"/>
            </a:pP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id="{92155D61-90E1-4B32-B44F-99063E22E412}"/>
              </a:ext>
            </a:extLst>
          </p:cNvPr>
          <p:cNvPicPr>
            <a:picLocks noChangeAspect="1"/>
          </p:cNvPicPr>
          <p:nvPr/>
        </p:nvPicPr>
        <p:blipFill>
          <a:blip r:embed="rId2"/>
          <a:stretch>
            <a:fillRect/>
          </a:stretch>
        </p:blipFill>
        <p:spPr>
          <a:xfrm>
            <a:off x="4331804" y="5352709"/>
            <a:ext cx="3312368" cy="1253328"/>
          </a:xfrm>
          <a:prstGeom prst="rect">
            <a:avLst/>
          </a:prstGeom>
        </p:spPr>
      </p:pic>
      <p:pic>
        <p:nvPicPr>
          <p:cNvPr id="8" name="Picture 4" descr="卫星通信系统- 抖音百科">
            <a:extLst>
              <a:ext uri="{FF2B5EF4-FFF2-40B4-BE49-F238E27FC236}">
                <a16:creationId xmlns:a16="http://schemas.microsoft.com/office/drawing/2014/main" id="{564C4725-142A-47E0-AF67-2C5FF2C8C6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496" y="3933056"/>
            <a:ext cx="2928642" cy="2280436"/>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A8A908A1-B9E8-4E14-9A36-0ED5A08BB84B}"/>
              </a:ext>
            </a:extLst>
          </p:cNvPr>
          <p:cNvPicPr>
            <a:picLocks noChangeAspect="1"/>
          </p:cNvPicPr>
          <p:nvPr/>
        </p:nvPicPr>
        <p:blipFill>
          <a:blip r:embed="rId4"/>
          <a:stretch>
            <a:fillRect/>
          </a:stretch>
        </p:blipFill>
        <p:spPr>
          <a:xfrm>
            <a:off x="3429722" y="3818081"/>
            <a:ext cx="5459782" cy="1381927"/>
          </a:xfrm>
          <a:prstGeom prst="rect">
            <a:avLst/>
          </a:prstGeom>
        </p:spPr>
      </p:pic>
      <p:sp>
        <p:nvSpPr>
          <p:cNvPr id="10" name="灯片编号占位符 2">
            <a:extLst>
              <a:ext uri="{FF2B5EF4-FFF2-40B4-BE49-F238E27FC236}">
                <a16:creationId xmlns:a16="http://schemas.microsoft.com/office/drawing/2014/main" id="{1A5E0267-DA05-4CB1-9D0E-5D1A17203A2B}"/>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79</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8431051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A222E393-E8B0-4B25-BE84-FD07449C2ED0}"/>
              </a:ext>
            </a:extLst>
          </p:cNvPr>
          <p:cNvSpPr>
            <a:spLocks noGrp="1"/>
          </p:cNvSpPr>
          <p:nvPr>
            <p:ph type="sldNum" sz="quarter" idx="12"/>
          </p:nvPr>
        </p:nvSpPr>
        <p:spPr/>
        <p:txBody>
          <a:bodyPr/>
          <a:lstStyle/>
          <a:p>
            <a:pPr>
              <a:defRPr/>
            </a:pPr>
            <a:fld id="{0FF2CE3F-41ED-46D6-9263-CA17E99637E6}" type="slidenum">
              <a:rPr lang="en-US" altLang="zh-CN" smtClean="0"/>
              <a:pPr>
                <a:defRPr/>
              </a:pPr>
              <a:t>80</a:t>
            </a:fld>
            <a:endParaRPr lang="en-US" altLang="zh-CN"/>
          </a:p>
        </p:txBody>
      </p:sp>
      <p:sp>
        <p:nvSpPr>
          <p:cNvPr id="4" name="Rectangle 6">
            <a:extLst>
              <a:ext uri="{FF2B5EF4-FFF2-40B4-BE49-F238E27FC236}">
                <a16:creationId xmlns:a16="http://schemas.microsoft.com/office/drawing/2014/main" id="{87D8193A-220C-43C7-962B-632E7B8029A6}"/>
              </a:ext>
            </a:extLst>
          </p:cNvPr>
          <p:cNvSpPr txBox="1">
            <a:spLocks noChangeArrowheads="1"/>
          </p:cNvSpPr>
          <p:nvPr/>
        </p:nvSpPr>
        <p:spPr>
          <a:xfrm>
            <a:off x="539552" y="188640"/>
            <a:ext cx="8028384" cy="720154"/>
          </a:xfrm>
          <a:prstGeom prst="rect">
            <a:avLst/>
          </a:prstGeom>
          <a:noFill/>
        </p:spPr>
        <p:txBody>
          <a:bodyPr/>
          <a:lstStyle/>
          <a:p>
            <a:pPr algn="ctr" eaLnBrk="1" hangingPunct="1">
              <a:defRPr/>
            </a:pPr>
            <a:r>
              <a:rPr lang="zh-CN" altLang="en-US" sz="2800" b="1" dirty="0">
                <a:latin typeface="微软雅黑" panose="020B0503020204020204" pitchFamily="34" charset="-122"/>
                <a:ea typeface="微软雅黑" panose="020B0503020204020204" pitchFamily="34" charset="-122"/>
              </a:rPr>
              <a:t>基于气球链的量子网络构想</a:t>
            </a:r>
          </a:p>
        </p:txBody>
      </p:sp>
      <p:cxnSp>
        <p:nvCxnSpPr>
          <p:cNvPr id="5" name="直接连接符 4">
            <a:extLst>
              <a:ext uri="{FF2B5EF4-FFF2-40B4-BE49-F238E27FC236}">
                <a16:creationId xmlns:a16="http://schemas.microsoft.com/office/drawing/2014/main" id="{B9903B28-DD6E-42AB-B6F3-A6DF67B2EBFF}"/>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 name="图片 5">
            <a:extLst>
              <a:ext uri="{FF2B5EF4-FFF2-40B4-BE49-F238E27FC236}">
                <a16:creationId xmlns:a16="http://schemas.microsoft.com/office/drawing/2014/main" id="{0D479654-EA41-4269-B9CE-18D8B4B55EF7}"/>
              </a:ext>
            </a:extLst>
          </p:cNvPr>
          <p:cNvPicPr>
            <a:picLocks noChangeAspect="1"/>
          </p:cNvPicPr>
          <p:nvPr/>
        </p:nvPicPr>
        <p:blipFill>
          <a:blip r:embed="rId3"/>
          <a:stretch>
            <a:fillRect/>
          </a:stretch>
        </p:blipFill>
        <p:spPr>
          <a:xfrm>
            <a:off x="2339752" y="1642735"/>
            <a:ext cx="6480720" cy="2045639"/>
          </a:xfrm>
          <a:prstGeom prst="rect">
            <a:avLst/>
          </a:prstGeom>
        </p:spPr>
      </p:pic>
      <p:graphicFrame>
        <p:nvGraphicFramePr>
          <p:cNvPr id="7" name="表格 6">
            <a:extLst>
              <a:ext uri="{FF2B5EF4-FFF2-40B4-BE49-F238E27FC236}">
                <a16:creationId xmlns:a16="http://schemas.microsoft.com/office/drawing/2014/main" id="{F83B53D7-17D1-4FF2-B6E7-CD8FA4E4595A}"/>
              </a:ext>
            </a:extLst>
          </p:cNvPr>
          <p:cNvGraphicFramePr>
            <a:graphicFrameLocks noGrp="1"/>
          </p:cNvGraphicFramePr>
          <p:nvPr>
            <p:custDataLst>
              <p:tags r:id="rId1"/>
            </p:custDataLst>
            <p:extLst/>
          </p:nvPr>
        </p:nvGraphicFramePr>
        <p:xfrm>
          <a:off x="478677" y="3862143"/>
          <a:ext cx="8111526" cy="2701059"/>
        </p:xfrm>
        <a:graphic>
          <a:graphicData uri="http://schemas.openxmlformats.org/drawingml/2006/table">
            <a:tbl>
              <a:tblPr firstRow="1" bandRow="1">
                <a:tableStyleId>{5C22544A-7EE6-4342-B048-85BDC9FD1C3A}</a:tableStyleId>
              </a:tblPr>
              <a:tblGrid>
                <a:gridCol w="2221115">
                  <a:extLst>
                    <a:ext uri="{9D8B030D-6E8A-4147-A177-3AD203B41FA5}">
                      <a16:colId xmlns:a16="http://schemas.microsoft.com/office/drawing/2014/main" val="20000"/>
                    </a:ext>
                  </a:extLst>
                </a:gridCol>
                <a:gridCol w="2880320">
                  <a:extLst>
                    <a:ext uri="{9D8B030D-6E8A-4147-A177-3AD203B41FA5}">
                      <a16:colId xmlns:a16="http://schemas.microsoft.com/office/drawing/2014/main" val="807632908"/>
                    </a:ext>
                  </a:extLst>
                </a:gridCol>
                <a:gridCol w="3010091">
                  <a:extLst>
                    <a:ext uri="{9D8B030D-6E8A-4147-A177-3AD203B41FA5}">
                      <a16:colId xmlns:a16="http://schemas.microsoft.com/office/drawing/2014/main" val="3125294207"/>
                    </a:ext>
                  </a:extLst>
                </a:gridCol>
              </a:tblGrid>
              <a:tr h="550046">
                <a:tc>
                  <a:txBody>
                    <a:bodyPr/>
                    <a:lstStyle/>
                    <a:p>
                      <a:pPr algn="ctr"/>
                      <a:r>
                        <a:rPr lang="zh-CN" altLang="en-US" sz="2000" b="1"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骨干网信道</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1"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万公里信道理论损耗</a:t>
                      </a:r>
                      <a:endParaRPr lang="en-US" altLang="zh-CN" sz="2000" b="1" i="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2000" b="1"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实现难度、经济成本</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0417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光纤</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altLang="zh-CN" sz="1800" b="0" i="0" u="none" strike="noStrike" kern="1200" baseline="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2000 dB</a:t>
                      </a:r>
                      <a:endParaRPr lang="zh-CN" altLang="en-US" sz="1800" b="0" i="0" u="none" strike="noStrike" kern="1200" baseline="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低</a:t>
                      </a:r>
                      <a:r>
                        <a:rPr lang="en-US" altLang="zh-CN" sz="1800" b="0" i="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800" b="0" i="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中</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28437">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高轨卫星 </a:t>
                      </a:r>
                      <a:r>
                        <a:rPr lang="en-US" altLang="zh-CN" sz="180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(GNSS)</a:t>
                      </a:r>
                      <a:endParaRPr lang="zh-CN" altLang="en-US" sz="180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altLang="zh-CN" sz="1800" b="0" i="0" u="none" strike="noStrike" kern="1200" baseline="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84 dB</a:t>
                      </a:r>
                      <a:endParaRPr lang="zh-CN" altLang="en-US" sz="1800" b="0" i="0" u="none" strike="noStrike" kern="1200" baseline="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高</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6474931"/>
                  </a:ext>
                </a:extLst>
              </a:tr>
              <a:tr h="459409">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地面真空管</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altLang="zh-CN" sz="1800" b="0" i="0" u="none" strike="noStrike" kern="1200" baseline="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1 dB</a:t>
                      </a:r>
                      <a:endParaRPr lang="zh-CN" altLang="en-US" sz="1800" b="0" i="0" u="none" strike="noStrike" kern="1200" baseline="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极高</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4331916"/>
                  </a:ext>
                </a:extLst>
              </a:tr>
              <a:tr h="418682">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近地卫星链</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altLang="zh-CN" sz="1800" dirty="0">
                          <a:latin typeface="Times New Roman" panose="02020603050405020304" pitchFamily="18" charset="0"/>
                          <a:cs typeface="Times New Roman" panose="02020603050405020304" pitchFamily="18" charset="0"/>
                        </a:rPr>
                        <a:t>33 dB</a:t>
                      </a:r>
                      <a:endParaRPr lang="zh-CN" altLang="en-US" sz="1800" dirty="0">
                        <a:latin typeface="Times New Roman" panose="02020603050405020304" pitchFamily="18" charset="0"/>
                        <a:cs typeface="Times New Roman" panose="02020603050405020304" pitchFamily="18"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高</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8196208"/>
                  </a:ext>
                </a:extLst>
              </a:tr>
              <a:tr h="440308">
                <a:tc>
                  <a:txBody>
                    <a:bodyPr/>
                    <a:lstStyle/>
                    <a:p>
                      <a:pPr marL="0" algn="ctr" defTabSz="914400" rtl="0" eaLnBrk="1" fontAlgn="ctr" latinLnBrk="0" hangingPunct="1"/>
                      <a:r>
                        <a:rPr lang="zh-CN" altLang="en-US" sz="1800" u="none" strike="noStrike" kern="1200" dirty="0">
                          <a:solidFill>
                            <a:srgbClr val="0000FF"/>
                          </a:solidFill>
                          <a:effectLst/>
                          <a:latin typeface="Times New Roman" panose="02020603050405020304" pitchFamily="18" charset="0"/>
                          <a:ea typeface="微软雅黑" panose="020B0503020204020204" pitchFamily="34" charset="-122"/>
                          <a:cs typeface="Times New Roman" panose="02020603050405020304" pitchFamily="18" charset="0"/>
                        </a:rPr>
                        <a:t>平流层气球链</a:t>
                      </a: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800" dirty="0">
                          <a:solidFill>
                            <a:srgbClr val="0000FF"/>
                          </a:solidFill>
                          <a:latin typeface="Times New Roman" panose="02020603050405020304" pitchFamily="18" charset="0"/>
                          <a:cs typeface="Times New Roman" panose="02020603050405020304" pitchFamily="18" charset="0"/>
                        </a:rPr>
                        <a:t>21 dB</a:t>
                      </a:r>
                      <a:endParaRPr lang="zh-CN" altLang="en-US" sz="1800" dirty="0">
                        <a:solidFill>
                          <a:srgbClr val="0000FF"/>
                        </a:solidFill>
                        <a:latin typeface="Times New Roman" panose="02020603050405020304" pitchFamily="18" charset="0"/>
                        <a:cs typeface="Times New Roman" panose="02020603050405020304" pitchFamily="18"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800" b="0" i="0" u="none" strike="noStrike" kern="1200" baseline="0" dirty="0">
                          <a:solidFill>
                            <a:srgbClr val="0000FF"/>
                          </a:solidFill>
                          <a:effectLst/>
                          <a:latin typeface="Times New Roman" panose="02020603050405020304" pitchFamily="18" charset="0"/>
                          <a:ea typeface="微软雅黑" panose="020B0503020204020204" pitchFamily="34" charset="-122"/>
                          <a:cs typeface="Times New Roman" panose="02020603050405020304" pitchFamily="18" charset="0"/>
                        </a:rPr>
                        <a:t>高</a:t>
                      </a:r>
                      <a:r>
                        <a:rPr lang="en-US" altLang="zh-CN" sz="1800" b="0" i="0" u="none" strike="noStrike" kern="1200" baseline="0" dirty="0">
                          <a:solidFill>
                            <a:srgbClr val="0000FF"/>
                          </a:solidFill>
                          <a:effectLst/>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800" b="0" i="0" u="none" strike="noStrike" kern="1200" baseline="0" dirty="0">
                          <a:solidFill>
                            <a:srgbClr val="0000FF"/>
                          </a:solidFill>
                          <a:effectLst/>
                          <a:latin typeface="Times New Roman" panose="02020603050405020304" pitchFamily="18" charset="0"/>
                          <a:ea typeface="微软雅黑" panose="020B0503020204020204" pitchFamily="34" charset="-122"/>
                          <a:cs typeface="Times New Roman" panose="02020603050405020304" pitchFamily="18" charset="0"/>
                        </a:rPr>
                        <a:t>中？</a:t>
                      </a:r>
                      <a:endParaRPr lang="en-US" altLang="zh-CN" sz="1800" b="0" i="0" u="none" strike="noStrike" kern="1200" baseline="0" dirty="0">
                        <a:solidFill>
                          <a:srgbClr val="0000FF"/>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5443" marR="5443" marT="544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5300958"/>
                  </a:ext>
                </a:extLst>
              </a:tr>
            </a:tbl>
          </a:graphicData>
        </a:graphic>
      </p:graphicFrame>
      <p:sp>
        <p:nvSpPr>
          <p:cNvPr id="8" name="Rectangle 3">
            <a:extLst>
              <a:ext uri="{FF2B5EF4-FFF2-40B4-BE49-F238E27FC236}">
                <a16:creationId xmlns:a16="http://schemas.microsoft.com/office/drawing/2014/main" id="{2EFEA4BF-E64D-44E3-BF06-A4A961F07888}"/>
              </a:ext>
            </a:extLst>
          </p:cNvPr>
          <p:cNvSpPr txBox="1">
            <a:spLocks noChangeArrowheads="1"/>
          </p:cNvSpPr>
          <p:nvPr/>
        </p:nvSpPr>
        <p:spPr>
          <a:xfrm>
            <a:off x="479376" y="980729"/>
            <a:ext cx="5316760" cy="1502639"/>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lnSpc>
                <a:spcPct val="150000"/>
              </a:lnSpc>
              <a:spcBef>
                <a:spcPts val="0"/>
              </a:spcBef>
              <a:buFont typeface="Wingdings" panose="05000000000000000000" pitchFamily="2" charset="2"/>
              <a:buChar char="l"/>
            </a:pP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新骨干网信道的探索</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a:p>
            <a:pPr lvl="1">
              <a:lnSpc>
                <a:spcPct val="150000"/>
              </a:lnSpc>
              <a:spcBef>
                <a:spcPts val="0"/>
              </a:spcBef>
              <a:buFont typeface="Wingdings" panose="05000000000000000000" pitchFamily="2" charset="2"/>
              <a:buChar char="Ø"/>
            </a:pP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平流层气球链（</a:t>
            </a:r>
            <a:r>
              <a:rPr lang="en-US" altLang="zh-CN"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20</a:t>
            </a:r>
            <a:r>
              <a:rPr lang="zh-CN" altLang="en-US" sz="2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公里高度）</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灯片编号占位符 2">
            <a:extLst>
              <a:ext uri="{FF2B5EF4-FFF2-40B4-BE49-F238E27FC236}">
                <a16:creationId xmlns:a16="http://schemas.microsoft.com/office/drawing/2014/main" id="{2509A270-E346-4815-BFDD-89D2E447D5F6}"/>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80</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383264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87D8193A-220C-43C7-962B-632E7B8029A6}"/>
              </a:ext>
            </a:extLst>
          </p:cNvPr>
          <p:cNvSpPr txBox="1">
            <a:spLocks noChangeArrowheads="1"/>
          </p:cNvSpPr>
          <p:nvPr/>
        </p:nvSpPr>
        <p:spPr>
          <a:xfrm>
            <a:off x="539552" y="188640"/>
            <a:ext cx="8028384" cy="720154"/>
          </a:xfrm>
          <a:prstGeom prst="rect">
            <a:avLst/>
          </a:prstGeom>
          <a:noFill/>
        </p:spPr>
        <p:txBody>
          <a:bodyPr/>
          <a:lstStyle/>
          <a:p>
            <a:pPr algn="ctr" eaLnBrk="1" hangingPunct="1">
              <a:defRPr/>
            </a:pPr>
            <a:r>
              <a:rPr lang="zh-CN" altLang="en-US" sz="2800" b="1" dirty="0">
                <a:latin typeface="微软雅黑" panose="020B0503020204020204" pitchFamily="34" charset="-122"/>
                <a:ea typeface="微软雅黑" panose="020B0503020204020204" pitchFamily="34" charset="-122"/>
              </a:rPr>
              <a:t>基于气球链的量子网络构想</a:t>
            </a:r>
          </a:p>
        </p:txBody>
      </p:sp>
      <p:cxnSp>
        <p:nvCxnSpPr>
          <p:cNvPr id="5" name="直接连接符 4">
            <a:extLst>
              <a:ext uri="{FF2B5EF4-FFF2-40B4-BE49-F238E27FC236}">
                <a16:creationId xmlns:a16="http://schemas.microsoft.com/office/drawing/2014/main" id="{B9903B28-DD6E-42AB-B6F3-A6DF67B2EBFF}"/>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6" name="Rectangle 3">
            <a:extLst>
              <a:ext uri="{FF2B5EF4-FFF2-40B4-BE49-F238E27FC236}">
                <a16:creationId xmlns:a16="http://schemas.microsoft.com/office/drawing/2014/main" id="{B77948F0-3C42-4483-A652-64A898970E5F}"/>
              </a:ext>
            </a:extLst>
          </p:cNvPr>
          <p:cNvSpPr txBox="1">
            <a:spLocks noChangeArrowheads="1"/>
          </p:cNvSpPr>
          <p:nvPr/>
        </p:nvSpPr>
        <p:spPr>
          <a:xfrm>
            <a:off x="472448" y="908794"/>
            <a:ext cx="8485112" cy="345638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ct val="150000"/>
              </a:lnSpc>
              <a:spcBef>
                <a:spcPts val="0"/>
              </a:spcBef>
              <a:buFont typeface="Wingdings" panose="05000000000000000000" pitchFamily="2" charset="2"/>
              <a:buChar char="l"/>
            </a:pPr>
            <a:r>
              <a:rPr lang="zh-CN" altLang="en-US" sz="2200" dirty="0">
                <a:latin typeface="Times New Roman" panose="02020603050405020304" pitchFamily="18" charset="0"/>
                <a:ea typeface="微软雅黑" panose="020B0503020204020204" pitchFamily="34" charset="-122"/>
                <a:cs typeface="Times New Roman" panose="02020603050405020304" pitchFamily="18" charset="0"/>
              </a:rPr>
              <a:t>优化后气球链信道：万公里理论损耗</a:t>
            </a:r>
            <a:r>
              <a:rPr lang="en-US" altLang="zh-CN" sz="2200" dirty="0">
                <a:latin typeface="Times New Roman" panose="02020603050405020304" pitchFamily="18" charset="0"/>
                <a:ea typeface="微软雅黑" panose="020B0503020204020204" pitchFamily="34" charset="-122"/>
                <a:cs typeface="Times New Roman" panose="02020603050405020304" pitchFamily="18" charset="0"/>
              </a:rPr>
              <a:t>21 dB</a:t>
            </a:r>
            <a:r>
              <a:rPr lang="zh-CN" altLang="en-US" sz="22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优于卫星链</a:t>
            </a:r>
            <a:r>
              <a:rPr lang="en-US" altLang="zh-CN" sz="22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12 dB</a:t>
            </a:r>
            <a:endParaRPr lang="en-US" altLang="zh-CN" sz="2200" kern="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lvl="1" eaLnBrk="1" hangingPunct="1">
              <a:lnSpc>
                <a:spcPct val="150000"/>
              </a:lnSpc>
              <a:spcBef>
                <a:spcPts val="0"/>
              </a:spcBef>
              <a:buFont typeface="Wingdings" panose="05000000000000000000" pitchFamily="2" charset="2"/>
              <a:buChar char="Ø"/>
            </a:pPr>
            <a:r>
              <a:rPr lang="zh-CN" altLang="en-US" sz="2000" kern="0" dirty="0">
                <a:latin typeface="Times New Roman" panose="02020603050405020304" pitchFamily="18" charset="0"/>
                <a:ea typeface="微软雅黑" panose="020B0503020204020204" pitchFamily="34" charset="-122"/>
                <a:cs typeface="Times New Roman" panose="02020603050405020304" pitchFamily="18" charset="0"/>
              </a:rPr>
              <a:t>水平光路中继</a:t>
            </a:r>
            <a:r>
              <a:rPr lang="en-US" altLang="zh-CN" sz="2000" kern="0" dirty="0">
                <a:latin typeface="Times New Roman" panose="02020603050405020304" pitchFamily="18" charset="0"/>
                <a:ea typeface="微软雅黑" panose="020B0503020204020204" pitchFamily="34" charset="-122"/>
                <a:cs typeface="Times New Roman" panose="02020603050405020304" pitchFamily="18" charset="0"/>
              </a:rPr>
              <a:t>(relay)</a:t>
            </a:r>
            <a:r>
              <a:rPr lang="zh-CN" altLang="en-US" sz="2000" kern="0" dirty="0">
                <a:latin typeface="Times New Roman" panose="02020603050405020304" pitchFamily="18" charset="0"/>
                <a:ea typeface="微软雅黑" panose="020B0503020204020204" pitchFamily="34" charset="-122"/>
                <a:cs typeface="Times New Roman" panose="02020603050405020304" pitchFamily="18" charset="0"/>
              </a:rPr>
              <a:t>：抑制衍射损耗和大气扰动导致的畸变</a:t>
            </a:r>
            <a:endParaRPr lang="en-US" altLang="zh-CN" sz="2000" kern="0" dirty="0">
              <a:latin typeface="Times New Roman" panose="02020603050405020304" pitchFamily="18" charset="0"/>
              <a:ea typeface="微软雅黑" panose="020B0503020204020204" pitchFamily="34" charset="-122"/>
              <a:cs typeface="Times New Roman" panose="02020603050405020304" pitchFamily="18" charset="0"/>
            </a:endParaRPr>
          </a:p>
          <a:p>
            <a:pPr lvl="1" eaLnBrk="1" hangingPunct="1">
              <a:lnSpc>
                <a:spcPct val="150000"/>
              </a:lnSpc>
              <a:spcBef>
                <a:spcPts val="0"/>
              </a:spcBef>
              <a:buFont typeface="Wingdings" panose="05000000000000000000" pitchFamily="2" charset="2"/>
              <a:buChar char="Ø"/>
            </a:pPr>
            <a:r>
              <a:rPr lang="zh-CN" altLang="en-US" sz="2000" kern="0" dirty="0">
                <a:latin typeface="Times New Roman" panose="02020603050405020304" pitchFamily="18" charset="0"/>
                <a:ea typeface="微软雅黑" panose="020B0503020204020204" pitchFamily="34" charset="-122"/>
                <a:cs typeface="Times New Roman" panose="02020603050405020304" pitchFamily="18" charset="0"/>
              </a:rPr>
              <a:t>束腰位置优化</a:t>
            </a:r>
            <a:r>
              <a:rPr lang="en-US" altLang="zh-CN" sz="2000" kern="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kern="0" dirty="0">
                <a:latin typeface="Times New Roman" panose="02020603050405020304" pitchFamily="18" charset="0"/>
                <a:ea typeface="微软雅黑" panose="020B0503020204020204" pitchFamily="34" charset="-122"/>
                <a:cs typeface="Times New Roman" panose="02020603050405020304" pitchFamily="18" charset="0"/>
              </a:rPr>
              <a:t>级联的自适应光学</a:t>
            </a:r>
            <a:r>
              <a:rPr lang="en-US" altLang="zh-CN" sz="2000" kern="0" dirty="0">
                <a:latin typeface="Times New Roman" panose="02020603050405020304" pitchFamily="18" charset="0"/>
                <a:ea typeface="微软雅黑" panose="020B0503020204020204" pitchFamily="34" charset="-122"/>
                <a:cs typeface="Times New Roman" panose="02020603050405020304" pitchFamily="18" charset="0"/>
              </a:rPr>
              <a:t>(AO)</a:t>
            </a:r>
            <a:r>
              <a:rPr lang="zh-CN" altLang="en-US" sz="2000" kern="0" dirty="0">
                <a:latin typeface="Times New Roman" panose="02020603050405020304" pitchFamily="18" charset="0"/>
                <a:ea typeface="微软雅黑" panose="020B0503020204020204" pitchFamily="34" charset="-122"/>
                <a:cs typeface="Times New Roman" panose="02020603050405020304" pitchFamily="18" charset="0"/>
              </a:rPr>
              <a:t>矫正</a:t>
            </a:r>
            <a:endParaRPr lang="en-US" altLang="zh-CN" sz="2000" kern="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50000"/>
              </a:lnSpc>
              <a:buFont typeface="Wingdings" panose="05000000000000000000" pitchFamily="2" charset="2"/>
              <a:buChar char="l"/>
            </a:pPr>
            <a:r>
              <a:rPr lang="zh-CN" altLang="en-US" sz="2200" kern="0" dirty="0">
                <a:latin typeface="Times New Roman" panose="02020603050405020304" pitchFamily="18" charset="0"/>
                <a:ea typeface="微软雅黑" panose="020B0503020204020204" pitchFamily="34" charset="-122"/>
                <a:cs typeface="Times New Roman" panose="02020603050405020304" pitchFamily="18" charset="0"/>
              </a:rPr>
              <a:t>相对卫星链优势的物理来源：</a:t>
            </a:r>
            <a:endParaRPr lang="en-US" altLang="zh-CN" sz="2200" kern="0" dirty="0">
              <a:latin typeface="Times New Roman" panose="02020603050405020304" pitchFamily="18" charset="0"/>
              <a:ea typeface="微软雅黑" panose="020B0503020204020204" pitchFamily="34" charset="-122"/>
              <a:cs typeface="Times New Roman" panose="02020603050405020304" pitchFamily="18" charset="0"/>
            </a:endParaRPr>
          </a:p>
          <a:p>
            <a:pPr lvl="1" indent="-342900">
              <a:lnSpc>
                <a:spcPct val="150000"/>
              </a:lnSpc>
              <a:buFont typeface="Wingdings" panose="05000000000000000000" pitchFamily="2" charset="2"/>
              <a:buChar char="ü"/>
            </a:pPr>
            <a:r>
              <a:rPr lang="zh-CN" altLang="en-US" sz="2000" b="1" kern="0" dirty="0">
                <a:latin typeface="Times New Roman" panose="02020603050405020304" pitchFamily="18" charset="0"/>
                <a:ea typeface="微软雅黑" panose="020B0503020204020204" pitchFamily="34" charset="-122"/>
                <a:cs typeface="Times New Roman" panose="02020603050405020304" pitchFamily="18" charset="0"/>
              </a:rPr>
              <a:t>竖直方向</a:t>
            </a:r>
            <a:r>
              <a:rPr lang="zh-CN" altLang="en-US" sz="2000" kern="0" dirty="0">
                <a:latin typeface="Times New Roman" panose="02020603050405020304" pitchFamily="18" charset="0"/>
                <a:ea typeface="微软雅黑" panose="020B0503020204020204" pitchFamily="34" charset="-122"/>
                <a:cs typeface="Times New Roman" panose="02020603050405020304" pitchFamily="18" charset="0"/>
              </a:rPr>
              <a:t>低轨道，</a:t>
            </a:r>
            <a:r>
              <a:rPr lang="zh-CN" altLang="en-US" sz="2000" kern="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衍射损耗低</a:t>
            </a:r>
            <a:endParaRPr lang="en-US" altLang="zh-CN" sz="2000" kern="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lvl="1" indent="-342900">
              <a:lnSpc>
                <a:spcPct val="150000"/>
              </a:lnSpc>
              <a:buFont typeface="Wingdings" panose="05000000000000000000" pitchFamily="2" charset="2"/>
              <a:buChar char="ü"/>
            </a:pPr>
            <a:r>
              <a:rPr lang="zh-CN" altLang="en-US" sz="2000" b="1" kern="0" dirty="0">
                <a:latin typeface="Times New Roman" panose="02020603050405020304" pitchFamily="18" charset="0"/>
                <a:ea typeface="微软雅黑" panose="020B0503020204020204" pitchFamily="34" charset="-122"/>
                <a:cs typeface="Times New Roman" panose="02020603050405020304" pitchFamily="18" charset="0"/>
              </a:rPr>
              <a:t>水平方向</a:t>
            </a:r>
            <a:r>
              <a:rPr lang="zh-CN" altLang="en-US" sz="2000" kern="0" dirty="0">
                <a:latin typeface="Times New Roman" panose="02020603050405020304" pitchFamily="18" charset="0"/>
                <a:ea typeface="微软雅黑" panose="020B0503020204020204" pitchFamily="34" charset="-122"/>
                <a:cs typeface="Times New Roman" panose="02020603050405020304" pitchFamily="18" charset="0"/>
              </a:rPr>
              <a:t>残余大气扰动，可克服</a:t>
            </a:r>
            <a:endParaRPr lang="en-US" altLang="zh-CN" sz="2000" kern="0" dirty="0">
              <a:latin typeface="Times New Roman" panose="02020603050405020304" pitchFamily="18" charset="0"/>
              <a:ea typeface="微软雅黑" pitchFamily="34" charset="-122"/>
              <a:cs typeface="Times New Roman" panose="02020603050405020304" pitchFamily="18" charset="0"/>
            </a:endParaRPr>
          </a:p>
          <a:p>
            <a:pPr lvl="1" eaLnBrk="1" hangingPunct="1">
              <a:lnSpc>
                <a:spcPct val="150000"/>
              </a:lnSpc>
              <a:spcBef>
                <a:spcPts val="0"/>
              </a:spcBef>
              <a:buFont typeface="Wingdings" panose="05000000000000000000" pitchFamily="2" charset="2"/>
              <a:buChar char="Ø"/>
            </a:pPr>
            <a:endParaRPr lang="en-US" altLang="zh-CN" sz="2000" kern="0" dirty="0">
              <a:latin typeface="Times New Roman" panose="02020603050405020304" pitchFamily="18" charset="0"/>
              <a:ea typeface="微软雅黑" pitchFamily="34" charset="-122"/>
              <a:cs typeface="Times New Roman" panose="02020603050405020304" pitchFamily="18" charset="0"/>
            </a:endParaRPr>
          </a:p>
          <a:p>
            <a:pPr lvl="1" eaLnBrk="1" hangingPunct="1">
              <a:lnSpc>
                <a:spcPct val="150000"/>
              </a:lnSpc>
              <a:spcBef>
                <a:spcPts val="0"/>
              </a:spcBef>
              <a:buFont typeface="Wingdings" panose="05000000000000000000" pitchFamily="2" charset="2"/>
              <a:buChar char="Ø"/>
            </a:pPr>
            <a:endParaRPr lang="en-US" altLang="zh-CN" sz="2000" kern="0" dirty="0">
              <a:latin typeface="Times New Roman" panose="02020603050405020304" pitchFamily="18" charset="0"/>
              <a:ea typeface="微软雅黑" pitchFamily="34" charset="-122"/>
              <a:cs typeface="Times New Roman" panose="02020603050405020304" pitchFamily="18" charset="0"/>
            </a:endParaRPr>
          </a:p>
          <a:p>
            <a:pPr marL="457200" lvl="1" indent="0" eaLnBrk="1" hangingPunct="1">
              <a:lnSpc>
                <a:spcPct val="150000"/>
              </a:lnSpc>
              <a:spcBef>
                <a:spcPts val="0"/>
              </a:spcBef>
              <a:buNone/>
            </a:pPr>
            <a:endParaRPr lang="en-US" altLang="zh-CN" sz="2000" kern="0" dirty="0">
              <a:latin typeface="Times New Roman" panose="02020603050405020304" pitchFamily="18" charset="0"/>
              <a:ea typeface="微软雅黑"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id="{7B86F13B-614E-4AF0-9871-4CCE574747EF}"/>
              </a:ext>
            </a:extLst>
          </p:cNvPr>
          <p:cNvPicPr>
            <a:picLocks noChangeAspect="1"/>
          </p:cNvPicPr>
          <p:nvPr/>
        </p:nvPicPr>
        <p:blipFill>
          <a:blip r:embed="rId2"/>
          <a:stretch>
            <a:fillRect/>
          </a:stretch>
        </p:blipFill>
        <p:spPr>
          <a:xfrm>
            <a:off x="5001156" y="2882938"/>
            <a:ext cx="3695024" cy="2651611"/>
          </a:xfrm>
          <a:prstGeom prst="rect">
            <a:avLst/>
          </a:prstGeom>
        </p:spPr>
      </p:pic>
      <p:cxnSp>
        <p:nvCxnSpPr>
          <p:cNvPr id="8" name="直接连接符 7">
            <a:extLst>
              <a:ext uri="{FF2B5EF4-FFF2-40B4-BE49-F238E27FC236}">
                <a16:creationId xmlns:a16="http://schemas.microsoft.com/office/drawing/2014/main" id="{DF3AE171-3560-4223-B8F8-D8BE916DEEA7}"/>
              </a:ext>
            </a:extLst>
          </p:cNvPr>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6DABEE25-F74C-4C0A-A17C-E20FD6B3A08B}"/>
              </a:ext>
            </a:extLst>
          </p:cNvPr>
          <p:cNvSpPr txBox="1"/>
          <p:nvPr/>
        </p:nvSpPr>
        <p:spPr>
          <a:xfrm>
            <a:off x="274136" y="6228185"/>
            <a:ext cx="8280920" cy="369332"/>
          </a:xfrm>
          <a:prstGeom prst="rect">
            <a:avLst/>
          </a:prstGeom>
          <a:noFill/>
        </p:spPr>
        <p:txBody>
          <a:bodyPr wrap="square">
            <a:spAutoFit/>
          </a:bodyPr>
          <a:lstStyle/>
          <a:p>
            <a:pPr lvl="0" algn="ctr"/>
            <a:r>
              <a:rPr lang="en-US" altLang="zh-CN" dirty="0">
                <a:solidFill>
                  <a:srgbClr val="008000"/>
                </a:solidFill>
                <a:latin typeface="Times New Roman" panose="02020603050405020304" pitchFamily="18" charset="0"/>
                <a:ea typeface="Tahoma" panose="020B0604030504040204" pitchFamily="34" charset="0"/>
                <a:cs typeface="Times New Roman" panose="02020603050405020304" pitchFamily="18" charset="0"/>
              </a:rPr>
              <a:t>P.-X. Liu, Y.-P. Lin, Z.-Q. Zhou, C.-F. Li, G.-C. Guo, </a:t>
            </a:r>
            <a:r>
              <a:rPr lang="en-US" altLang="zh-CN" dirty="0">
                <a:solidFill>
                  <a:srgbClr val="008000"/>
                </a:solidFill>
                <a:effectLst/>
                <a:latin typeface="Times New Roman" panose="02020603050405020304" pitchFamily="18" charset="0"/>
                <a:ea typeface="Tahoma" panose="020B0604030504040204" pitchFamily="34" charset="0"/>
                <a:cs typeface="Times New Roman" panose="02020603050405020304" pitchFamily="18" charset="0"/>
              </a:rPr>
              <a:t>Phys. Rev. A 113, 022614 (2026)</a:t>
            </a:r>
            <a:endParaRPr lang="zh-CN" altLang="zh-CN" dirty="0">
              <a:solidFill>
                <a:srgbClr val="008000"/>
              </a:solidFill>
              <a:effectLst/>
              <a:latin typeface="Times New Roman" panose="02020603050405020304" pitchFamily="18" charset="0"/>
              <a:cs typeface="Times New Roman" panose="02020603050405020304" pitchFamily="18" charset="0"/>
            </a:endParaRPr>
          </a:p>
        </p:txBody>
      </p:sp>
      <p:sp>
        <p:nvSpPr>
          <p:cNvPr id="10" name="矩形 9">
            <a:extLst>
              <a:ext uri="{FF2B5EF4-FFF2-40B4-BE49-F238E27FC236}">
                <a16:creationId xmlns:a16="http://schemas.microsoft.com/office/drawing/2014/main" id="{1CE97BF7-0F53-4A9B-8F81-57120BF73CAA}"/>
              </a:ext>
            </a:extLst>
          </p:cNvPr>
          <p:cNvSpPr/>
          <p:nvPr/>
        </p:nvSpPr>
        <p:spPr>
          <a:xfrm>
            <a:off x="5813598" y="5611332"/>
            <a:ext cx="1931939" cy="369332"/>
          </a:xfrm>
          <a:prstGeom prst="rect">
            <a:avLst/>
          </a:prstGeom>
        </p:spPr>
        <p:txBody>
          <a:bodyPr wrap="none">
            <a:spAutoFit/>
          </a:bodyPr>
          <a:lstStyle/>
          <a:p>
            <a:r>
              <a:rPr lang="zh-CN" altLang="en-US" kern="0" dirty="0">
                <a:latin typeface="Times New Roman" panose="02020603050405020304" pitchFamily="18" charset="0"/>
                <a:ea typeface="微软雅黑" pitchFamily="34" charset="-122"/>
                <a:cs typeface="Times New Roman" panose="02020603050405020304" pitchFamily="18" charset="0"/>
              </a:rPr>
              <a:t>气球间距</a:t>
            </a:r>
            <a:r>
              <a:rPr lang="en-US" altLang="zh-CN" kern="0" dirty="0">
                <a:latin typeface="Times New Roman" panose="02020603050405020304" pitchFamily="18" charset="0"/>
                <a:ea typeface="微软雅黑" pitchFamily="34" charset="-122"/>
                <a:cs typeface="Times New Roman" panose="02020603050405020304" pitchFamily="18" charset="0"/>
              </a:rPr>
              <a:t>~100 km</a:t>
            </a:r>
            <a:endParaRPr lang="zh-CN" altLang="en-US" dirty="0"/>
          </a:p>
        </p:txBody>
      </p:sp>
      <p:sp>
        <p:nvSpPr>
          <p:cNvPr id="11" name="灯片编号占位符 2">
            <a:extLst>
              <a:ext uri="{FF2B5EF4-FFF2-40B4-BE49-F238E27FC236}">
                <a16:creationId xmlns:a16="http://schemas.microsoft.com/office/drawing/2014/main" id="{235CC932-F43E-4B94-AABF-8634FD8EE38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81</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3521254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87D8193A-220C-43C7-962B-632E7B8029A6}"/>
              </a:ext>
            </a:extLst>
          </p:cNvPr>
          <p:cNvSpPr txBox="1">
            <a:spLocks noChangeArrowheads="1"/>
          </p:cNvSpPr>
          <p:nvPr/>
        </p:nvSpPr>
        <p:spPr>
          <a:xfrm>
            <a:off x="539552" y="188640"/>
            <a:ext cx="8028384" cy="720154"/>
          </a:xfrm>
          <a:prstGeom prst="rect">
            <a:avLst/>
          </a:prstGeom>
          <a:noFill/>
        </p:spPr>
        <p:txBody>
          <a:bodyPr/>
          <a:lstStyle/>
          <a:p>
            <a:pPr algn="ctr" eaLnBrk="1" hangingPunct="1">
              <a:defRPr/>
            </a:pPr>
            <a:r>
              <a:rPr lang="zh-CN" altLang="en-US" sz="2800" b="1" dirty="0">
                <a:latin typeface="微软雅黑" panose="020B0503020204020204" pitchFamily="34" charset="-122"/>
                <a:ea typeface="微软雅黑" panose="020B0503020204020204" pitchFamily="34" charset="-122"/>
              </a:rPr>
              <a:t>基于气球链的量子网络构想</a:t>
            </a:r>
          </a:p>
        </p:txBody>
      </p:sp>
      <p:cxnSp>
        <p:nvCxnSpPr>
          <p:cNvPr id="5" name="直接连接符 4">
            <a:extLst>
              <a:ext uri="{FF2B5EF4-FFF2-40B4-BE49-F238E27FC236}">
                <a16:creationId xmlns:a16="http://schemas.microsoft.com/office/drawing/2014/main" id="{B9903B28-DD6E-42AB-B6F3-A6DF67B2EBFF}"/>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6" name="Rectangle 3">
            <a:extLst>
              <a:ext uri="{FF2B5EF4-FFF2-40B4-BE49-F238E27FC236}">
                <a16:creationId xmlns:a16="http://schemas.microsoft.com/office/drawing/2014/main" id="{956C1844-774E-401C-884C-5131F7D58EED}"/>
              </a:ext>
            </a:extLst>
          </p:cNvPr>
          <p:cNvSpPr txBox="1">
            <a:spLocks noChangeArrowheads="1"/>
          </p:cNvSpPr>
          <p:nvPr/>
        </p:nvSpPr>
        <p:spPr>
          <a:xfrm>
            <a:off x="479376" y="980729"/>
            <a:ext cx="8269088" cy="172501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268288" lvl="1" indent="-268288" eaLnBrk="1" hangingPunct="1">
              <a:lnSpc>
                <a:spcPct val="150000"/>
              </a:lnSpc>
              <a:spcBef>
                <a:spcPts val="0"/>
              </a:spcBef>
              <a:buFont typeface="Wingdings" panose="05000000000000000000" pitchFamily="2" charset="2"/>
              <a:buChar char="Ø"/>
            </a:pPr>
            <a:r>
              <a:rPr lang="zh-CN" altLang="en-US" sz="2000" kern="0" dirty="0">
                <a:latin typeface="Times New Roman" panose="02020603050405020304" pitchFamily="18" charset="0"/>
                <a:ea typeface="微软雅黑" pitchFamily="34" charset="-122"/>
                <a:cs typeface="Times New Roman" panose="02020603050405020304" pitchFamily="18" charset="0"/>
              </a:rPr>
              <a:t>每个城市配备气球基站（</a:t>
            </a:r>
            <a:r>
              <a:rPr lang="en-US" altLang="zh-CN" sz="2000" kern="0" dirty="0">
                <a:latin typeface="Times New Roman" panose="02020603050405020304" pitchFamily="18" charset="0"/>
                <a:ea typeface="微软雅黑" pitchFamily="34" charset="-122"/>
                <a:cs typeface="Times New Roman" panose="02020603050405020304" pitchFamily="18" charset="0"/>
              </a:rPr>
              <a:t>Charlie, David</a:t>
            </a:r>
            <a:r>
              <a:rPr lang="zh-CN" altLang="en-US" sz="2000" kern="0" dirty="0">
                <a:latin typeface="Times New Roman" panose="02020603050405020304" pitchFamily="18" charset="0"/>
                <a:ea typeface="微软雅黑" pitchFamily="34" charset="-122"/>
                <a:cs typeface="Times New Roman" panose="02020603050405020304" pitchFamily="18" charset="0"/>
              </a:rPr>
              <a:t>），气球悬停于上方</a:t>
            </a:r>
            <a:endParaRPr lang="en-US" altLang="zh-CN" sz="2000" kern="0" dirty="0">
              <a:latin typeface="Times New Roman" panose="02020603050405020304" pitchFamily="18" charset="0"/>
              <a:ea typeface="微软雅黑" pitchFamily="34" charset="-122"/>
              <a:cs typeface="Times New Roman" panose="02020603050405020304" pitchFamily="18" charset="0"/>
            </a:endParaRPr>
          </a:p>
          <a:p>
            <a:pPr marL="268288" lvl="1" indent="-268288" eaLnBrk="1" hangingPunct="1">
              <a:lnSpc>
                <a:spcPct val="150000"/>
              </a:lnSpc>
              <a:spcBef>
                <a:spcPts val="0"/>
              </a:spcBef>
              <a:buFont typeface="Wingdings" panose="05000000000000000000" pitchFamily="2" charset="2"/>
              <a:buChar char="Ø"/>
            </a:pPr>
            <a:r>
              <a:rPr lang="zh-CN" altLang="en-US" sz="2000" kern="0" dirty="0">
                <a:latin typeface="Times New Roman" panose="02020603050405020304" pitchFamily="18" charset="0"/>
                <a:ea typeface="微软雅黑" pitchFamily="34" charset="-122"/>
                <a:cs typeface="Times New Roman" panose="02020603050405020304" pitchFamily="18" charset="0"/>
              </a:rPr>
              <a:t>自由空间链路：气球链，连接不同基站，建立基站之间的纠缠</a:t>
            </a:r>
            <a:endParaRPr lang="en-US" altLang="zh-CN" sz="2000" kern="0" dirty="0">
              <a:latin typeface="Times New Roman" panose="02020603050405020304" pitchFamily="18" charset="0"/>
              <a:ea typeface="微软雅黑" pitchFamily="34" charset="-122"/>
              <a:cs typeface="Times New Roman" panose="02020603050405020304" pitchFamily="18" charset="0"/>
            </a:endParaRPr>
          </a:p>
          <a:p>
            <a:pPr marL="268288" lvl="1" indent="-268288" eaLnBrk="1" hangingPunct="1">
              <a:lnSpc>
                <a:spcPct val="150000"/>
              </a:lnSpc>
              <a:spcBef>
                <a:spcPts val="0"/>
              </a:spcBef>
              <a:buFont typeface="Wingdings" panose="05000000000000000000" pitchFamily="2" charset="2"/>
              <a:buChar char="Ø"/>
            </a:pPr>
            <a:r>
              <a:rPr lang="zh-CN" altLang="en-US" sz="2000" kern="0" dirty="0">
                <a:latin typeface="Times New Roman" panose="02020603050405020304" pitchFamily="18" charset="0"/>
                <a:ea typeface="微软雅黑" pitchFamily="34" charset="-122"/>
                <a:cs typeface="Times New Roman" panose="02020603050405020304" pitchFamily="18" charset="0"/>
              </a:rPr>
              <a:t>光纤链路：连接多个市内用户（</a:t>
            </a:r>
            <a:r>
              <a:rPr lang="en-US" altLang="zh-CN" sz="2000" kern="0" dirty="0">
                <a:latin typeface="Times New Roman" panose="02020603050405020304" pitchFamily="18" charset="0"/>
                <a:ea typeface="微软雅黑" pitchFamily="34" charset="-122"/>
                <a:cs typeface="Times New Roman" panose="02020603050405020304" pitchFamily="18" charset="0"/>
              </a:rPr>
              <a:t>Alice, Bob</a:t>
            </a:r>
            <a:r>
              <a:rPr lang="zh-CN" altLang="en-US" sz="2000" kern="0" dirty="0">
                <a:latin typeface="Times New Roman" panose="02020603050405020304" pitchFamily="18" charset="0"/>
                <a:ea typeface="微软雅黑" pitchFamily="34" charset="-122"/>
                <a:cs typeface="Times New Roman" panose="02020603050405020304" pitchFamily="18" charset="0"/>
              </a:rPr>
              <a:t>）和基站（</a:t>
            </a:r>
            <a:r>
              <a:rPr lang="en-US" altLang="zh-CN" sz="2000" kern="0" dirty="0">
                <a:latin typeface="Times New Roman" panose="02020603050405020304" pitchFamily="18" charset="0"/>
                <a:ea typeface="微软雅黑" pitchFamily="34" charset="-122"/>
                <a:cs typeface="Times New Roman" panose="02020603050405020304" pitchFamily="18" charset="0"/>
              </a:rPr>
              <a:t>Charlie, David</a:t>
            </a:r>
            <a:r>
              <a:rPr lang="zh-CN" altLang="en-US" sz="2000" kern="0" dirty="0">
                <a:latin typeface="Times New Roman" panose="02020603050405020304" pitchFamily="18" charset="0"/>
                <a:ea typeface="微软雅黑" pitchFamily="34" charset="-122"/>
                <a:cs typeface="Times New Roman" panose="02020603050405020304" pitchFamily="18" charset="0"/>
              </a:rPr>
              <a:t>）</a:t>
            </a:r>
            <a:endParaRPr lang="en-US" altLang="zh-CN" sz="2000" kern="0" dirty="0">
              <a:latin typeface="Times New Roman" panose="02020603050405020304" pitchFamily="18" charset="0"/>
              <a:ea typeface="微软雅黑"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id="{00E94F25-CC75-44A3-B3C9-29478ECBC5B3}"/>
              </a:ext>
            </a:extLst>
          </p:cNvPr>
          <p:cNvPicPr>
            <a:picLocks noChangeAspect="1"/>
          </p:cNvPicPr>
          <p:nvPr/>
        </p:nvPicPr>
        <p:blipFill>
          <a:blip r:embed="rId2"/>
          <a:stretch>
            <a:fillRect/>
          </a:stretch>
        </p:blipFill>
        <p:spPr>
          <a:xfrm>
            <a:off x="683568" y="2705744"/>
            <a:ext cx="7473524" cy="2317431"/>
          </a:xfrm>
          <a:prstGeom prst="rect">
            <a:avLst/>
          </a:prstGeom>
        </p:spPr>
      </p:pic>
      <p:sp>
        <p:nvSpPr>
          <p:cNvPr id="8" name="文本框 7">
            <a:extLst>
              <a:ext uri="{FF2B5EF4-FFF2-40B4-BE49-F238E27FC236}">
                <a16:creationId xmlns:a16="http://schemas.microsoft.com/office/drawing/2014/main" id="{802AEFF5-136E-44E6-8370-BD5309996EFB}"/>
              </a:ext>
            </a:extLst>
          </p:cNvPr>
          <p:cNvSpPr txBox="1"/>
          <p:nvPr/>
        </p:nvSpPr>
        <p:spPr>
          <a:xfrm>
            <a:off x="683568" y="5219258"/>
            <a:ext cx="7617834" cy="874214"/>
          </a:xfrm>
          <a:prstGeom prst="rect">
            <a:avLst/>
          </a:prstGeom>
          <a:noFill/>
          <a:ln>
            <a:noFill/>
          </a:ln>
        </p:spPr>
        <p:txBody>
          <a:bodyPr wrap="square">
            <a:spAutoFit/>
          </a:bodyPr>
          <a:lstStyle/>
          <a:p>
            <a:pPr algn="ctr">
              <a:lnSpc>
                <a:spcPct val="150000"/>
              </a:lnSpc>
            </a:pP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EPPS: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纠缠光子对；</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QM: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量子存储器；</a:t>
            </a:r>
            <a:r>
              <a:rPr lang="en-US" altLang="zh-CN" dirty="0">
                <a:latin typeface="Times New Roman" panose="02020603050405020304" pitchFamily="18" charset="0"/>
                <a:ea typeface="微软雅黑" panose="020B0503020204020204" pitchFamily="34" charset="-122"/>
                <a:cs typeface="Times New Roman" panose="02020603050405020304" pitchFamily="18" charset="0"/>
              </a:rPr>
              <a:t>BSM: </a:t>
            </a:r>
            <a:r>
              <a:rPr lang="zh-CN" altLang="en-US" dirty="0">
                <a:latin typeface="Times New Roman" panose="02020603050405020304" pitchFamily="18" charset="0"/>
                <a:ea typeface="微软雅黑" panose="020B0503020204020204" pitchFamily="34" charset="-122"/>
                <a:cs typeface="Times New Roman" panose="02020603050405020304" pitchFamily="18" charset="0"/>
              </a:rPr>
              <a:t>纠缠态测量（双光子干涉）</a:t>
            </a:r>
            <a:endParaRPr lang="en-US" altLang="zh-CN" dirty="0">
              <a:latin typeface="Times New Roman" panose="02020603050405020304" pitchFamily="18" charset="0"/>
              <a:ea typeface="微软雅黑" panose="020B0503020204020204" pitchFamily="34" charset="-122"/>
              <a:cs typeface="Times New Roman" panose="02020603050405020304" pitchFamily="18" charset="0"/>
            </a:endParaRPr>
          </a:p>
          <a:p>
            <a:pPr algn="ctr">
              <a:lnSpc>
                <a:spcPct val="150000"/>
              </a:lnSpc>
            </a:pPr>
            <a:r>
              <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所有量子功能器件全部在地面，气球上仅安装光学转发器</a:t>
            </a:r>
            <a:endPar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9" name="直接连接符 8">
            <a:extLst>
              <a:ext uri="{FF2B5EF4-FFF2-40B4-BE49-F238E27FC236}">
                <a16:creationId xmlns:a16="http://schemas.microsoft.com/office/drawing/2014/main" id="{6095C664-CD45-4A50-9459-70CB7AC1A11C}"/>
              </a:ext>
            </a:extLst>
          </p:cNvPr>
          <p:cNvCxnSpPr/>
          <p:nvPr/>
        </p:nvCxnSpPr>
        <p:spPr>
          <a:xfrm>
            <a:off x="611560" y="6165304"/>
            <a:ext cx="7848600"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5A7DFD5B-26E8-4521-B005-4F6B0C2930B6}"/>
              </a:ext>
            </a:extLst>
          </p:cNvPr>
          <p:cNvSpPr txBox="1"/>
          <p:nvPr/>
        </p:nvSpPr>
        <p:spPr>
          <a:xfrm>
            <a:off x="274136" y="6228185"/>
            <a:ext cx="8280920" cy="369332"/>
          </a:xfrm>
          <a:prstGeom prst="rect">
            <a:avLst/>
          </a:prstGeom>
          <a:noFill/>
        </p:spPr>
        <p:txBody>
          <a:bodyPr wrap="square">
            <a:spAutoFit/>
          </a:bodyPr>
          <a:lstStyle/>
          <a:p>
            <a:pPr lvl="0" algn="ctr"/>
            <a:r>
              <a:rPr lang="en-US" altLang="zh-CN" dirty="0">
                <a:solidFill>
                  <a:srgbClr val="008000"/>
                </a:solidFill>
                <a:latin typeface="Times New Roman" panose="02020603050405020304" pitchFamily="18" charset="0"/>
                <a:ea typeface="Tahoma" panose="020B0604030504040204" pitchFamily="34" charset="0"/>
                <a:cs typeface="Times New Roman" panose="02020603050405020304" pitchFamily="18" charset="0"/>
              </a:rPr>
              <a:t>P.-X. Liu, Y.-P. Lin, Z.-Q. Zhou, C.-F. Li, G.-C. Guo, </a:t>
            </a:r>
            <a:r>
              <a:rPr lang="en-US" altLang="zh-CN" dirty="0">
                <a:solidFill>
                  <a:srgbClr val="008000"/>
                </a:solidFill>
                <a:effectLst/>
                <a:latin typeface="Times New Roman" panose="02020603050405020304" pitchFamily="18" charset="0"/>
                <a:ea typeface="Tahoma" panose="020B0604030504040204" pitchFamily="34" charset="0"/>
                <a:cs typeface="Times New Roman" panose="02020603050405020304" pitchFamily="18" charset="0"/>
              </a:rPr>
              <a:t>Phys. Rev. A 113, 022614 (2026)</a:t>
            </a:r>
            <a:endParaRPr lang="zh-CN" altLang="zh-CN" dirty="0">
              <a:solidFill>
                <a:srgbClr val="008000"/>
              </a:solidFill>
              <a:effectLst/>
              <a:latin typeface="Times New Roman" panose="02020603050405020304" pitchFamily="18" charset="0"/>
              <a:cs typeface="Times New Roman" panose="02020603050405020304" pitchFamily="18" charset="0"/>
            </a:endParaRPr>
          </a:p>
        </p:txBody>
      </p:sp>
      <p:sp>
        <p:nvSpPr>
          <p:cNvPr id="11" name="灯片编号占位符 2">
            <a:extLst>
              <a:ext uri="{FF2B5EF4-FFF2-40B4-BE49-F238E27FC236}">
                <a16:creationId xmlns:a16="http://schemas.microsoft.com/office/drawing/2014/main" id="{DCAB8898-4789-41D9-BC42-AD0EFAD4787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82</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10925388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20302487-C7B5-4F6A-89F3-16402AF8BBAD}"/>
              </a:ext>
            </a:extLst>
          </p:cNvPr>
          <p:cNvSpPr txBox="1">
            <a:spLocks noChangeArrowheads="1"/>
          </p:cNvSpPr>
          <p:nvPr/>
        </p:nvSpPr>
        <p:spPr>
          <a:xfrm>
            <a:off x="539552" y="188640"/>
            <a:ext cx="8028384" cy="720154"/>
          </a:xfrm>
          <a:prstGeom prst="rect">
            <a:avLst/>
          </a:prstGeom>
          <a:noFill/>
        </p:spPr>
        <p:txBody>
          <a:bodyPr/>
          <a:lstStyle/>
          <a:p>
            <a:pPr algn="ctr" eaLnBrk="1" hangingPunct="1">
              <a:defRPr/>
            </a:pPr>
            <a:r>
              <a:rPr lang="zh-CN" altLang="en-US" sz="2800" b="1" dirty="0">
                <a:latin typeface="微软雅黑" panose="020B0503020204020204" pitchFamily="34" charset="-122"/>
                <a:ea typeface="微软雅黑" panose="020B0503020204020204" pitchFamily="34" charset="-122"/>
              </a:rPr>
              <a:t>基于气球链的量子网络构想</a:t>
            </a:r>
          </a:p>
        </p:txBody>
      </p:sp>
      <p:cxnSp>
        <p:nvCxnSpPr>
          <p:cNvPr id="5" name="直接连接符 4">
            <a:extLst>
              <a:ext uri="{FF2B5EF4-FFF2-40B4-BE49-F238E27FC236}">
                <a16:creationId xmlns:a16="http://schemas.microsoft.com/office/drawing/2014/main" id="{F5CD67A7-6F77-47B3-9872-39D5CC4C6519}"/>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6" name="图片 5">
            <a:extLst>
              <a:ext uri="{FF2B5EF4-FFF2-40B4-BE49-F238E27FC236}">
                <a16:creationId xmlns:a16="http://schemas.microsoft.com/office/drawing/2014/main" id="{7B568573-60DD-4487-8229-C029A8D434A1}"/>
              </a:ext>
            </a:extLst>
          </p:cNvPr>
          <p:cNvPicPr>
            <a:picLocks noChangeAspect="1"/>
          </p:cNvPicPr>
          <p:nvPr/>
        </p:nvPicPr>
        <p:blipFill>
          <a:blip r:embed="rId2"/>
          <a:stretch>
            <a:fillRect/>
          </a:stretch>
        </p:blipFill>
        <p:spPr>
          <a:xfrm>
            <a:off x="248322" y="3816916"/>
            <a:ext cx="2873511" cy="2149864"/>
          </a:xfrm>
          <a:prstGeom prst="rect">
            <a:avLst/>
          </a:prstGeom>
        </p:spPr>
      </p:pic>
      <p:sp>
        <p:nvSpPr>
          <p:cNvPr id="7" name="Rectangle 3">
            <a:extLst>
              <a:ext uri="{FF2B5EF4-FFF2-40B4-BE49-F238E27FC236}">
                <a16:creationId xmlns:a16="http://schemas.microsoft.com/office/drawing/2014/main" id="{974C9D21-CF29-4482-89CD-A44E4FB36765}"/>
              </a:ext>
            </a:extLst>
          </p:cNvPr>
          <p:cNvSpPr txBox="1">
            <a:spLocks noChangeArrowheads="1"/>
          </p:cNvSpPr>
          <p:nvPr/>
        </p:nvSpPr>
        <p:spPr>
          <a:xfrm>
            <a:off x="479376" y="980730"/>
            <a:ext cx="8664624" cy="131332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lnSpc>
                <a:spcPct val="150000"/>
              </a:lnSpc>
              <a:spcBef>
                <a:spcPts val="0"/>
              </a:spcBef>
              <a:buFont typeface="Wingdings" panose="05000000000000000000" pitchFamily="2" charset="2"/>
              <a:buChar char="l"/>
            </a:pPr>
            <a:r>
              <a:rPr lang="zh-CN" altLang="en-US" sz="2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万公里的纠缠分发速率可达亚</a:t>
            </a:r>
            <a:r>
              <a:rPr lang="en-US" altLang="zh-CN" sz="2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Hz</a:t>
            </a:r>
            <a:r>
              <a:rPr lang="zh-CN" altLang="en-US" sz="24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级</a:t>
            </a:r>
            <a:endParaRPr lang="en-US" altLang="zh-CN" sz="2400" kern="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a:p>
            <a:pPr marL="449263" lvl="1" indent="-266700" eaLnBrk="1" hangingPunct="1">
              <a:lnSpc>
                <a:spcPct val="150000"/>
              </a:lnSpc>
              <a:spcBef>
                <a:spcPts val="0"/>
              </a:spcBef>
              <a:buFont typeface="Wingdings" panose="05000000000000000000" pitchFamily="2" charset="2"/>
              <a:buChar char="Ø"/>
            </a:pP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采用目前最先进的</a:t>
            </a:r>
            <a:r>
              <a:rPr lang="en-US" altLang="zh-CN" sz="2000" dirty="0">
                <a:latin typeface="Times New Roman" panose="02020603050405020304" pitchFamily="18" charset="0"/>
                <a:ea typeface="微软雅黑" panose="020B0503020204020204" pitchFamily="34" charset="-122"/>
                <a:cs typeface="Times New Roman" panose="02020603050405020304" pitchFamily="18" charset="0"/>
              </a:rPr>
              <a:t>Eu:YSO</a:t>
            </a:r>
            <a:r>
              <a:rPr lang="zh-CN" altLang="en-US" sz="2000" dirty="0">
                <a:latin typeface="Times New Roman" panose="02020603050405020304" pitchFamily="18" charset="0"/>
                <a:ea typeface="微软雅黑" panose="020B0503020204020204" pitchFamily="34" charset="-122"/>
                <a:cs typeface="Times New Roman" panose="02020603050405020304" pitchFamily="18" charset="0"/>
              </a:rPr>
              <a:t>量子存储实验指标，结合窄带参量光纠缠源</a:t>
            </a:r>
            <a:endParaRPr lang="en-US" altLang="zh-CN" sz="2000" dirty="0">
              <a:latin typeface="Times New Roman" panose="02020603050405020304" pitchFamily="18" charset="0"/>
              <a:ea typeface="微软雅黑" panose="020B0503020204020204" pitchFamily="34" charset="-122"/>
              <a:cs typeface="Times New Roman" panose="02020603050405020304" pitchFamily="18" charset="0"/>
            </a:endParaRPr>
          </a:p>
          <a:p>
            <a:pPr marL="457200" lvl="1" indent="0" eaLnBrk="1" hangingPunct="1">
              <a:lnSpc>
                <a:spcPct val="150000"/>
              </a:lnSpc>
              <a:spcBef>
                <a:spcPts val="0"/>
              </a:spcBef>
              <a:buNone/>
            </a:pPr>
            <a:endParaRPr lang="en-US" altLang="zh-CN" sz="2000" kern="0" dirty="0">
              <a:latin typeface="Times New Roman" panose="02020603050405020304" pitchFamily="18" charset="0"/>
              <a:ea typeface="微软雅黑" pitchFamily="34" charset="-122"/>
              <a:cs typeface="Times New Roman" panose="02020603050405020304" pitchFamily="18" charset="0"/>
            </a:endParaRPr>
          </a:p>
        </p:txBody>
      </p:sp>
      <p:pic>
        <p:nvPicPr>
          <p:cNvPr id="8" name="图片 7">
            <a:extLst>
              <a:ext uri="{FF2B5EF4-FFF2-40B4-BE49-F238E27FC236}">
                <a16:creationId xmlns:a16="http://schemas.microsoft.com/office/drawing/2014/main" id="{92BF4A62-74E5-4F4D-9F3B-5BDF412B918D}"/>
              </a:ext>
            </a:extLst>
          </p:cNvPr>
          <p:cNvPicPr>
            <a:picLocks noChangeAspect="1"/>
          </p:cNvPicPr>
          <p:nvPr/>
        </p:nvPicPr>
        <p:blipFill>
          <a:blip r:embed="rId3"/>
          <a:stretch>
            <a:fillRect/>
          </a:stretch>
        </p:blipFill>
        <p:spPr>
          <a:xfrm>
            <a:off x="1763687" y="2177364"/>
            <a:ext cx="5699209" cy="1415240"/>
          </a:xfrm>
          <a:prstGeom prst="rect">
            <a:avLst/>
          </a:prstGeom>
        </p:spPr>
      </p:pic>
      <p:sp>
        <p:nvSpPr>
          <p:cNvPr id="9" name="文本框 8">
            <a:extLst>
              <a:ext uri="{FF2B5EF4-FFF2-40B4-BE49-F238E27FC236}">
                <a16:creationId xmlns:a16="http://schemas.microsoft.com/office/drawing/2014/main" id="{0BE528D4-0823-4852-B8B6-C232B4E8C8BF}"/>
              </a:ext>
            </a:extLst>
          </p:cNvPr>
          <p:cNvSpPr txBox="1"/>
          <p:nvPr/>
        </p:nvSpPr>
        <p:spPr>
          <a:xfrm>
            <a:off x="1177617" y="4441857"/>
            <a:ext cx="1944216" cy="338554"/>
          </a:xfrm>
          <a:prstGeom prst="rect">
            <a:avLst/>
          </a:prstGeom>
          <a:noFill/>
        </p:spPr>
        <p:txBody>
          <a:bodyPr wrap="square">
            <a:spAutoFit/>
          </a:bodyPr>
          <a:lstStyle/>
          <a:p>
            <a:r>
              <a:rPr lang="en-US" altLang="zh-CN" sz="1600" kern="0" dirty="0">
                <a:solidFill>
                  <a:srgbClr val="0000FF"/>
                </a:solidFill>
                <a:latin typeface="Times New Roman" panose="02020603050405020304" pitchFamily="18" charset="0"/>
                <a:ea typeface="微软雅黑" pitchFamily="34" charset="-122"/>
                <a:cs typeface="Times New Roman" panose="02020603050405020304" pitchFamily="18" charset="0"/>
              </a:rPr>
              <a:t>Efficiency 80.3%</a:t>
            </a:r>
            <a:endParaRPr lang="zh-CN" altLang="en-US" sz="1600" dirty="0">
              <a:solidFill>
                <a:srgbClr val="0000FF"/>
              </a:solidFill>
            </a:endParaRPr>
          </a:p>
        </p:txBody>
      </p:sp>
      <p:sp>
        <p:nvSpPr>
          <p:cNvPr id="10" name="Text Box 8">
            <a:extLst>
              <a:ext uri="{FF2B5EF4-FFF2-40B4-BE49-F238E27FC236}">
                <a16:creationId xmlns:a16="http://schemas.microsoft.com/office/drawing/2014/main" id="{8897FE19-B5A6-4D06-B3DA-9A33DFA17D48}"/>
              </a:ext>
            </a:extLst>
          </p:cNvPr>
          <p:cNvSpPr txBox="1">
            <a:spLocks noChangeArrowheads="1"/>
          </p:cNvSpPr>
          <p:nvPr/>
        </p:nvSpPr>
        <p:spPr bwMode="auto">
          <a:xfrm>
            <a:off x="6516216" y="5968650"/>
            <a:ext cx="2376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lgn="ctr" eaLnBrk="1" hangingPunct="1"/>
            <a:r>
              <a:rPr lang="en-US" altLang="zh-CN" sz="1800" dirty="0">
                <a:solidFill>
                  <a:srgbClr val="008000"/>
                </a:solidFill>
                <a:latin typeface="Times New Roman" panose="02020603050405020304" pitchFamily="18" charset="0"/>
                <a:ea typeface="微软雅黑" panose="020B0503020204020204" pitchFamily="34" charset="-122"/>
                <a:cs typeface="Times New Roman" panose="02020603050405020304" pitchFamily="18" charset="0"/>
              </a:rPr>
              <a:t>arXiv 2511.12537</a:t>
            </a:r>
          </a:p>
        </p:txBody>
      </p:sp>
      <p:sp>
        <p:nvSpPr>
          <p:cNvPr id="11" name="Text Box 8">
            <a:extLst>
              <a:ext uri="{FF2B5EF4-FFF2-40B4-BE49-F238E27FC236}">
                <a16:creationId xmlns:a16="http://schemas.microsoft.com/office/drawing/2014/main" id="{7E37AEB3-C80F-442C-843D-A74B44F6D3B3}"/>
              </a:ext>
            </a:extLst>
          </p:cNvPr>
          <p:cNvSpPr txBox="1">
            <a:spLocks noChangeArrowheads="1"/>
          </p:cNvSpPr>
          <p:nvPr/>
        </p:nvSpPr>
        <p:spPr bwMode="auto">
          <a:xfrm>
            <a:off x="-72517" y="6005517"/>
            <a:ext cx="36724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lgn="ctr" eaLnBrk="1" hangingPunct="1"/>
            <a:r>
              <a:rPr lang="en-US" altLang="zh-CN" sz="1800" dirty="0">
                <a:solidFill>
                  <a:srgbClr val="008000"/>
                </a:solidFill>
                <a:latin typeface="Times New Roman" panose="02020603050405020304" pitchFamily="18" charset="0"/>
                <a:ea typeface="微软雅黑" panose="020B0503020204020204" pitchFamily="34" charset="-122"/>
                <a:cs typeface="Times New Roman" panose="02020603050405020304" pitchFamily="18" charset="0"/>
              </a:rPr>
              <a:t>Nat. Photon. 20, 437 (2026)</a:t>
            </a:r>
          </a:p>
        </p:txBody>
      </p:sp>
      <p:pic>
        <p:nvPicPr>
          <p:cNvPr id="12" name="图片 11">
            <a:extLst>
              <a:ext uri="{FF2B5EF4-FFF2-40B4-BE49-F238E27FC236}">
                <a16:creationId xmlns:a16="http://schemas.microsoft.com/office/drawing/2014/main" id="{B9A20F63-C53F-48ED-91A2-CF9F23707506}"/>
              </a:ext>
            </a:extLst>
          </p:cNvPr>
          <p:cNvPicPr>
            <a:picLocks noChangeAspect="1"/>
          </p:cNvPicPr>
          <p:nvPr/>
        </p:nvPicPr>
        <p:blipFill>
          <a:blip r:embed="rId4"/>
          <a:stretch>
            <a:fillRect/>
          </a:stretch>
        </p:blipFill>
        <p:spPr>
          <a:xfrm>
            <a:off x="3336977" y="3938107"/>
            <a:ext cx="2873511" cy="1800272"/>
          </a:xfrm>
          <a:prstGeom prst="rect">
            <a:avLst/>
          </a:prstGeom>
        </p:spPr>
      </p:pic>
      <p:sp>
        <p:nvSpPr>
          <p:cNvPr id="13" name="文本框 12">
            <a:extLst>
              <a:ext uri="{FF2B5EF4-FFF2-40B4-BE49-F238E27FC236}">
                <a16:creationId xmlns:a16="http://schemas.microsoft.com/office/drawing/2014/main" id="{5DFEA40F-0051-4553-8587-484A69541CAA}"/>
              </a:ext>
            </a:extLst>
          </p:cNvPr>
          <p:cNvSpPr txBox="1"/>
          <p:nvPr/>
        </p:nvSpPr>
        <p:spPr>
          <a:xfrm>
            <a:off x="3815915" y="4713388"/>
            <a:ext cx="1944216" cy="338554"/>
          </a:xfrm>
          <a:prstGeom prst="rect">
            <a:avLst/>
          </a:prstGeom>
          <a:noFill/>
        </p:spPr>
        <p:txBody>
          <a:bodyPr wrap="square">
            <a:spAutoFit/>
          </a:bodyPr>
          <a:lstStyle/>
          <a:p>
            <a:pPr algn="ctr"/>
            <a:r>
              <a:rPr lang="en-US" altLang="zh-CN" sz="1600" kern="0" dirty="0">
                <a:solidFill>
                  <a:srgbClr val="0000FF"/>
                </a:solidFill>
                <a:latin typeface="Times New Roman" panose="02020603050405020304" pitchFamily="18" charset="0"/>
                <a:ea typeface="微软雅黑" pitchFamily="34" charset="-122"/>
                <a:cs typeface="Times New Roman" panose="02020603050405020304" pitchFamily="18" charset="0"/>
              </a:rPr>
              <a:t>1205 modes</a:t>
            </a:r>
            <a:endParaRPr lang="zh-CN" altLang="en-US" sz="1600" dirty="0">
              <a:solidFill>
                <a:srgbClr val="0000FF"/>
              </a:solidFill>
            </a:endParaRPr>
          </a:p>
        </p:txBody>
      </p:sp>
      <p:sp>
        <p:nvSpPr>
          <p:cNvPr id="14" name="Text Box 8">
            <a:extLst>
              <a:ext uri="{FF2B5EF4-FFF2-40B4-BE49-F238E27FC236}">
                <a16:creationId xmlns:a16="http://schemas.microsoft.com/office/drawing/2014/main" id="{D24B9400-827B-4FBB-90B8-53568AD5D7A8}"/>
              </a:ext>
            </a:extLst>
          </p:cNvPr>
          <p:cNvSpPr txBox="1">
            <a:spLocks noChangeArrowheads="1"/>
          </p:cNvSpPr>
          <p:nvPr/>
        </p:nvSpPr>
        <p:spPr bwMode="auto">
          <a:xfrm>
            <a:off x="3059832" y="6011996"/>
            <a:ext cx="345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pitchFamily="34" charset="0"/>
                <a:ea typeface="宋体" pitchFamily="2" charset="-122"/>
              </a:defRPr>
            </a:lvl1pPr>
            <a:lvl2pPr>
              <a:defRPr sz="2800">
                <a:solidFill>
                  <a:schemeClr val="tx1"/>
                </a:solidFill>
                <a:latin typeface="Arial" pitchFamily="34" charset="0"/>
                <a:ea typeface="宋体" pitchFamily="2" charset="-122"/>
              </a:defRPr>
            </a:lvl2pPr>
            <a:lvl3pPr>
              <a:defRPr sz="2400">
                <a:solidFill>
                  <a:schemeClr val="tx1"/>
                </a:solidFill>
                <a:latin typeface="Arial" pitchFamily="34" charset="0"/>
                <a:ea typeface="宋体" pitchFamily="2" charset="-122"/>
              </a:defRPr>
            </a:lvl3pPr>
            <a:lvl4pPr>
              <a:defRPr sz="2000">
                <a:solidFill>
                  <a:schemeClr val="tx1"/>
                </a:solidFill>
                <a:latin typeface="Arial" pitchFamily="34" charset="0"/>
                <a:ea typeface="宋体" pitchFamily="2" charset="-122"/>
              </a:defRPr>
            </a:lvl4pPr>
            <a:lvl5pPr>
              <a:defRPr sz="2000">
                <a:solidFill>
                  <a:schemeClr val="tx1"/>
                </a:solidFill>
                <a:latin typeface="Arial" pitchFamily="34" charset="0"/>
                <a:ea typeface="宋体" pitchFamily="2" charset="-122"/>
              </a:defRPr>
            </a:lvl5pPr>
            <a:lvl6pPr eaLnBrk="0" hangingPunct="0">
              <a:defRPr sz="2000">
                <a:solidFill>
                  <a:schemeClr val="tx1"/>
                </a:solidFill>
                <a:latin typeface="Arial" pitchFamily="34" charset="0"/>
                <a:ea typeface="宋体" pitchFamily="2" charset="-122"/>
              </a:defRPr>
            </a:lvl6pPr>
            <a:lvl7pPr eaLnBrk="0" hangingPunct="0">
              <a:defRPr sz="2000">
                <a:solidFill>
                  <a:schemeClr val="tx1"/>
                </a:solidFill>
                <a:latin typeface="Arial" pitchFamily="34" charset="0"/>
                <a:ea typeface="宋体" pitchFamily="2" charset="-122"/>
              </a:defRPr>
            </a:lvl7pPr>
            <a:lvl8pPr eaLnBrk="0" hangingPunct="0">
              <a:defRPr sz="2000">
                <a:solidFill>
                  <a:schemeClr val="tx1"/>
                </a:solidFill>
                <a:latin typeface="Arial" pitchFamily="34" charset="0"/>
                <a:ea typeface="宋体" pitchFamily="2" charset="-122"/>
              </a:defRPr>
            </a:lvl8pPr>
            <a:lvl9pPr eaLnBrk="0" hangingPunct="0">
              <a:defRPr sz="2000">
                <a:solidFill>
                  <a:schemeClr val="tx1"/>
                </a:solidFill>
                <a:latin typeface="Arial" pitchFamily="34" charset="0"/>
                <a:ea typeface="宋体" pitchFamily="2" charset="-122"/>
              </a:defRPr>
            </a:lvl9pPr>
          </a:lstStyle>
          <a:p>
            <a:pPr algn="ctr" eaLnBrk="1" hangingPunct="1"/>
            <a:r>
              <a:rPr lang="en-US" altLang="zh-CN" sz="1800" dirty="0">
                <a:solidFill>
                  <a:srgbClr val="008000"/>
                </a:solidFill>
                <a:latin typeface="Times New Roman" panose="02020603050405020304" pitchFamily="18" charset="0"/>
                <a:ea typeface="微软雅黑" panose="020B0503020204020204" pitchFamily="34" charset="-122"/>
                <a:cs typeface="Times New Roman" panose="02020603050405020304" pitchFamily="18" charset="0"/>
              </a:rPr>
              <a:t>Nat. Photon. 20, 812 (2026)</a:t>
            </a:r>
          </a:p>
        </p:txBody>
      </p:sp>
      <p:pic>
        <p:nvPicPr>
          <p:cNvPr id="15" name="图片 14">
            <a:extLst>
              <a:ext uri="{FF2B5EF4-FFF2-40B4-BE49-F238E27FC236}">
                <a16:creationId xmlns:a16="http://schemas.microsoft.com/office/drawing/2014/main" id="{198087D0-971E-4D32-9CAB-BB686B3E24BC}"/>
              </a:ext>
            </a:extLst>
          </p:cNvPr>
          <p:cNvPicPr>
            <a:picLocks noChangeAspect="1"/>
          </p:cNvPicPr>
          <p:nvPr/>
        </p:nvPicPr>
        <p:blipFill>
          <a:blip r:embed="rId5"/>
          <a:stretch>
            <a:fillRect/>
          </a:stretch>
        </p:blipFill>
        <p:spPr>
          <a:xfrm>
            <a:off x="6333252" y="3916434"/>
            <a:ext cx="2522873" cy="1800272"/>
          </a:xfrm>
          <a:prstGeom prst="rect">
            <a:avLst/>
          </a:prstGeom>
        </p:spPr>
      </p:pic>
      <p:sp>
        <p:nvSpPr>
          <p:cNvPr id="16" name="文本框 15">
            <a:extLst>
              <a:ext uri="{FF2B5EF4-FFF2-40B4-BE49-F238E27FC236}">
                <a16:creationId xmlns:a16="http://schemas.microsoft.com/office/drawing/2014/main" id="{14A7A2C4-74F6-4058-9648-491D1F1725E3}"/>
              </a:ext>
            </a:extLst>
          </p:cNvPr>
          <p:cNvSpPr txBox="1"/>
          <p:nvPr/>
        </p:nvSpPr>
        <p:spPr>
          <a:xfrm>
            <a:off x="7282168" y="4072525"/>
            <a:ext cx="1499356" cy="338554"/>
          </a:xfrm>
          <a:prstGeom prst="rect">
            <a:avLst/>
          </a:prstGeom>
          <a:noFill/>
        </p:spPr>
        <p:txBody>
          <a:bodyPr wrap="square">
            <a:spAutoFit/>
          </a:bodyPr>
          <a:lstStyle/>
          <a:p>
            <a:r>
              <a:rPr lang="en-US" altLang="zh-CN" sz="1600" kern="0" dirty="0">
                <a:solidFill>
                  <a:srgbClr val="0000FF"/>
                </a:solidFill>
                <a:latin typeface="Times New Roman" panose="02020603050405020304" pitchFamily="18" charset="0"/>
                <a:ea typeface="微软雅黑" pitchFamily="34" charset="-122"/>
                <a:cs typeface="Times New Roman" panose="02020603050405020304" pitchFamily="18" charset="0"/>
              </a:rPr>
              <a:t>Lifetime  27.6 s</a:t>
            </a:r>
            <a:endParaRPr lang="zh-CN" altLang="en-US" sz="1600" dirty="0">
              <a:solidFill>
                <a:srgbClr val="0000FF"/>
              </a:solidFill>
            </a:endParaRPr>
          </a:p>
        </p:txBody>
      </p:sp>
      <p:sp>
        <p:nvSpPr>
          <p:cNvPr id="17" name="灯片编号占位符 2">
            <a:extLst>
              <a:ext uri="{FF2B5EF4-FFF2-40B4-BE49-F238E27FC236}">
                <a16:creationId xmlns:a16="http://schemas.microsoft.com/office/drawing/2014/main" id="{CB59F2CA-CF29-4C8F-8E83-FD995BA12910}"/>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83</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2837987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50399C58-8815-4D83-82E1-4C2AC9E72ED1}"/>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84EF6D4C-EA0C-403B-B829-D9DA638700FC}"/>
              </a:ext>
            </a:extLst>
          </p:cNvPr>
          <p:cNvSpPr txBox="1"/>
          <p:nvPr/>
        </p:nvSpPr>
        <p:spPr>
          <a:xfrm>
            <a:off x="1295350" y="1988840"/>
            <a:ext cx="7165081" cy="2898422"/>
          </a:xfrm>
          <a:prstGeom prst="rect">
            <a:avLst/>
          </a:prstGeom>
          <a:noFill/>
        </p:spPr>
        <p:txBody>
          <a:bodyPr wrap="square" rtlCol="0">
            <a:spAutoFit/>
          </a:bodyPr>
          <a:lstStyle/>
          <a:p>
            <a:pPr>
              <a:lnSpc>
                <a:spcPct val="200000"/>
              </a:lnSpc>
            </a:pPr>
            <a:r>
              <a:rPr lang="en-US" altLang="zh-CN" sz="3200" dirty="0">
                <a:solidFill>
                  <a:schemeClr val="bg1">
                    <a:lumMod val="85000"/>
                  </a:schemeClr>
                </a:solidFill>
                <a:latin typeface="微软雅黑" panose="020B0503020204020204" pitchFamily="34" charset="-122"/>
                <a:ea typeface="微软雅黑" panose="020B0503020204020204" pitchFamily="34" charset="-122"/>
              </a:rPr>
              <a:t>1. </a:t>
            </a:r>
            <a:r>
              <a:rPr lang="zh-CN" altLang="en-US" sz="3200" dirty="0">
                <a:solidFill>
                  <a:schemeClr val="bg1">
                    <a:lumMod val="85000"/>
                  </a:schemeClr>
                </a:solidFill>
                <a:latin typeface="微软雅黑" panose="020B0503020204020204" pitchFamily="34" charset="-122"/>
                <a:ea typeface="微软雅黑" panose="020B0503020204020204" pitchFamily="34" charset="-122"/>
              </a:rPr>
              <a:t>把</a:t>
            </a:r>
            <a:r>
              <a:rPr lang="zh-CN" altLang="en-US" sz="32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论文稳定到</a:t>
            </a:r>
            <a:r>
              <a:rPr lang="en-US" altLang="zh-CN" sz="32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Nature</a:t>
            </a:r>
            <a:r>
              <a:rPr lang="zh-CN" altLang="en-US" sz="32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大子刊水平</a:t>
            </a:r>
            <a:endParaRPr lang="en-US" altLang="zh-CN" sz="32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200000"/>
              </a:lnSpc>
            </a:pPr>
            <a:r>
              <a:rPr lang="en-US" altLang="zh-CN" sz="3200" dirty="0">
                <a:solidFill>
                  <a:schemeClr val="bg1">
                    <a:lumMod val="85000"/>
                  </a:schemeClr>
                </a:solidFill>
                <a:latin typeface="微软雅黑" panose="020B0503020204020204" pitchFamily="34" charset="-122"/>
                <a:ea typeface="微软雅黑" panose="020B0503020204020204" pitchFamily="34" charset="-122"/>
              </a:rPr>
              <a:t>2. </a:t>
            </a:r>
            <a:r>
              <a:rPr lang="zh-CN" altLang="en-US" sz="3200" dirty="0">
                <a:solidFill>
                  <a:schemeClr val="bg1">
                    <a:lumMod val="85000"/>
                  </a:schemeClr>
                </a:solidFill>
                <a:latin typeface="微软雅黑" panose="020B0503020204020204" pitchFamily="34" charset="-122"/>
                <a:ea typeface="微软雅黑" panose="020B0503020204020204" pitchFamily="34" charset="-122"/>
              </a:rPr>
              <a:t>量子网络实验研究</a:t>
            </a:r>
            <a:endParaRPr lang="en-US" altLang="zh-CN" sz="3200" dirty="0">
              <a:solidFill>
                <a:schemeClr val="bg1">
                  <a:lumMod val="85000"/>
                </a:schemeClr>
              </a:solidFill>
              <a:latin typeface="微软雅黑" panose="020B0503020204020204" pitchFamily="34" charset="-122"/>
              <a:ea typeface="微软雅黑" panose="020B0503020204020204" pitchFamily="34" charset="-122"/>
            </a:endParaRPr>
          </a:p>
          <a:p>
            <a:pPr>
              <a:lnSpc>
                <a:spcPct val="200000"/>
              </a:lnSpc>
            </a:pPr>
            <a:r>
              <a:rPr lang="en-US" altLang="zh-CN" sz="3200" dirty="0">
                <a:latin typeface="微软雅黑" panose="020B0503020204020204" pitchFamily="34" charset="-122"/>
                <a:ea typeface="微软雅黑" panose="020B0503020204020204" pitchFamily="34" charset="-122"/>
              </a:rPr>
              <a:t>3.</a:t>
            </a:r>
            <a:r>
              <a:rPr lang="zh-CN" altLang="en-US" sz="3200" dirty="0">
                <a:latin typeface="微软雅黑" panose="020B0503020204020204" pitchFamily="34" charset="-122"/>
                <a:ea typeface="微软雅黑" panose="020B0503020204020204" pitchFamily="34" charset="-122"/>
              </a:rPr>
              <a:t> 光是什么</a:t>
            </a:r>
          </a:p>
        </p:txBody>
      </p:sp>
      <p:sp>
        <p:nvSpPr>
          <p:cNvPr id="6" name="灯片编号占位符 2">
            <a:extLst>
              <a:ext uri="{FF2B5EF4-FFF2-40B4-BE49-F238E27FC236}">
                <a16:creationId xmlns:a16="http://schemas.microsoft.com/office/drawing/2014/main" id="{E0C4A16E-5ABC-43E0-90EF-327744A3EA72}"/>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84</a:t>
            </a:fld>
            <a:endParaRPr lang="en-US" altLang="zh-CN" dirty="0">
              <a:latin typeface="Arial Black" panose="020B0A04020102020204" pitchFamily="34" charset="0"/>
            </a:endParaRPr>
          </a:p>
        </p:txBody>
      </p:sp>
    </p:spTree>
    <p:extLst>
      <p:ext uri="{BB962C8B-B14F-4D97-AF65-F5344CB8AC3E}">
        <p14:creationId xmlns:p14="http://schemas.microsoft.com/office/powerpoint/2010/main" val="445045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15">
            <a:extLst>
              <a:ext uri="{FF2B5EF4-FFF2-40B4-BE49-F238E27FC236}">
                <a16:creationId xmlns:a16="http://schemas.microsoft.com/office/drawing/2014/main" id="{90894803-805E-4B08-B46F-1864777D0A30}"/>
              </a:ext>
            </a:extLst>
          </p:cNvPr>
          <p:cNvSpPr>
            <a:spLocks noChangeArrowheads="1"/>
          </p:cNvSpPr>
          <p:nvPr/>
        </p:nvSpPr>
        <p:spPr bwMode="auto">
          <a:xfrm>
            <a:off x="541338" y="1719256"/>
            <a:ext cx="4586287" cy="46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buFont typeface="Wingdings" panose="05000000000000000000" pitchFamily="2" charset="2"/>
              <a:buChar char="ü"/>
            </a:pPr>
            <a:r>
              <a:rPr lang="zh-CN" altLang="en-US" sz="2000" b="1" dirty="0">
                <a:latin typeface="微软雅黑" panose="020B0503020204020204" pitchFamily="34" charset="-122"/>
                <a:ea typeface="微软雅黑" panose="020B0503020204020204" pitchFamily="34" charset="-122"/>
              </a:rPr>
              <a:t>首次观测到光的</a:t>
            </a:r>
            <a:r>
              <a:rPr lang="zh-CN" altLang="en-US" sz="2000" b="1" dirty="0">
                <a:solidFill>
                  <a:srgbClr val="FF0000"/>
                </a:solidFill>
                <a:latin typeface="微软雅黑" panose="020B0503020204020204" pitchFamily="34" charset="-122"/>
                <a:ea typeface="微软雅黑" panose="020B0503020204020204" pitchFamily="34" charset="-122"/>
              </a:rPr>
              <a:t>波粒</a:t>
            </a:r>
            <a:r>
              <a:rPr lang="zh-CN" altLang="en-US" sz="2000" b="1" dirty="0">
                <a:latin typeface="微软雅黑" panose="020B0503020204020204" pitchFamily="34" charset="-122"/>
                <a:ea typeface="微软雅黑" panose="020B0503020204020204" pitchFamily="34" charset="-122"/>
              </a:rPr>
              <a:t>叠加状态 </a:t>
            </a:r>
            <a:endParaRPr lang="en-US" altLang="zh-CN" sz="2000" b="1" dirty="0">
              <a:latin typeface="微软雅黑" panose="020B0503020204020204" pitchFamily="34" charset="-122"/>
              <a:ea typeface="微软雅黑" panose="020B0503020204020204" pitchFamily="34" charset="-122"/>
            </a:endParaRPr>
          </a:p>
        </p:txBody>
      </p:sp>
      <p:sp>
        <p:nvSpPr>
          <p:cNvPr id="8" name="矩形 1">
            <a:extLst>
              <a:ext uri="{FF2B5EF4-FFF2-40B4-BE49-F238E27FC236}">
                <a16:creationId xmlns:a16="http://schemas.microsoft.com/office/drawing/2014/main" id="{5B0D3B7A-1E36-4C52-AD54-A371ABFD13C8}"/>
              </a:ext>
            </a:extLst>
          </p:cNvPr>
          <p:cNvSpPr>
            <a:spLocks noChangeArrowheads="1"/>
          </p:cNvSpPr>
          <p:nvPr/>
        </p:nvSpPr>
        <p:spPr bwMode="auto">
          <a:xfrm>
            <a:off x="1184275" y="2025302"/>
            <a:ext cx="3902607" cy="45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pPr>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J.-S. Tang, et al., Nature Photonics 2012</a:t>
            </a:r>
            <a:endPar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矩形 11">
            <a:extLst>
              <a:ext uri="{FF2B5EF4-FFF2-40B4-BE49-F238E27FC236}">
                <a16:creationId xmlns:a16="http://schemas.microsoft.com/office/drawing/2014/main" id="{0CEFE3BE-0854-4F27-B80D-3CD7A4F6D4DE}"/>
              </a:ext>
            </a:extLst>
          </p:cNvPr>
          <p:cNvSpPr>
            <a:spLocks noChangeArrowheads="1"/>
          </p:cNvSpPr>
          <p:nvPr/>
        </p:nvSpPr>
        <p:spPr bwMode="auto">
          <a:xfrm>
            <a:off x="539750" y="990600"/>
            <a:ext cx="5375275" cy="46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buFont typeface="Wingdings" panose="05000000000000000000" pitchFamily="2" charset="2"/>
              <a:buChar char="ü"/>
            </a:pPr>
            <a:r>
              <a:rPr lang="zh-CN" altLang="en-US" sz="2000" dirty="0">
                <a:latin typeface="微软雅黑" panose="020B0503020204020204" pitchFamily="34" charset="-122"/>
                <a:ea typeface="微软雅黑" panose="020B0503020204020204" pitchFamily="34" charset="-122"/>
              </a:rPr>
              <a:t>验证纠缠辅助下新形式的</a:t>
            </a:r>
            <a:r>
              <a:rPr lang="zh-CN" altLang="en-US" sz="2000" dirty="0">
                <a:solidFill>
                  <a:srgbClr val="FF0000"/>
                </a:solidFill>
                <a:latin typeface="微软雅黑" panose="020B0503020204020204" pitchFamily="34" charset="-122"/>
                <a:ea typeface="微软雅黑" panose="020B0503020204020204" pitchFamily="34" charset="-122"/>
              </a:rPr>
              <a:t>不确定关系</a:t>
            </a:r>
            <a:endParaRPr lang="en-US" altLang="zh-CN" sz="2000" dirty="0">
              <a:solidFill>
                <a:srgbClr val="FF0000"/>
              </a:solidFill>
              <a:latin typeface="微软雅黑" panose="020B0503020204020204" pitchFamily="34" charset="-122"/>
              <a:ea typeface="微软雅黑" panose="020B0503020204020204" pitchFamily="34" charset="-122"/>
            </a:endParaRPr>
          </a:p>
        </p:txBody>
      </p:sp>
      <p:sp>
        <p:nvSpPr>
          <p:cNvPr id="10" name="矩形 12">
            <a:extLst>
              <a:ext uri="{FF2B5EF4-FFF2-40B4-BE49-F238E27FC236}">
                <a16:creationId xmlns:a16="http://schemas.microsoft.com/office/drawing/2014/main" id="{44A2FE9D-31A6-4B61-8DBA-76B730C5EF58}"/>
              </a:ext>
            </a:extLst>
          </p:cNvPr>
          <p:cNvSpPr>
            <a:spLocks noChangeArrowheads="1"/>
          </p:cNvSpPr>
          <p:nvPr/>
        </p:nvSpPr>
        <p:spPr bwMode="auto">
          <a:xfrm>
            <a:off x="1187450" y="1294808"/>
            <a:ext cx="4351063" cy="45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pPr>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C.-F. Li, J.-S. Xu, et al., Nature Physics 2011</a:t>
            </a:r>
            <a:endPar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1" name="矩形 10">
            <a:extLst>
              <a:ext uri="{FF2B5EF4-FFF2-40B4-BE49-F238E27FC236}">
                <a16:creationId xmlns:a16="http://schemas.microsoft.com/office/drawing/2014/main" id="{4C3DDC48-52B1-4A49-A762-E23048500FDF}"/>
              </a:ext>
            </a:extLst>
          </p:cNvPr>
          <p:cNvSpPr/>
          <p:nvPr/>
        </p:nvSpPr>
        <p:spPr>
          <a:xfrm>
            <a:off x="555625" y="3180947"/>
            <a:ext cx="6537325" cy="467244"/>
          </a:xfrm>
          <a:prstGeom prst="rect">
            <a:avLst/>
          </a:prstGeom>
        </p:spPr>
        <p:txBody>
          <a:bodyPr>
            <a:spAutoFit/>
          </a:bodyPr>
          <a:lstStyle/>
          <a:p>
            <a:pPr marL="342900" indent="-342900">
              <a:lnSpc>
                <a:spcPts val="3200"/>
              </a:lnSpc>
              <a:spcBef>
                <a:spcPts val="600"/>
              </a:spcBef>
              <a:buFont typeface="Wingdings" pitchFamily="2" charset="2"/>
              <a:buChar char="ü"/>
              <a:defRPr/>
            </a:pPr>
            <a:r>
              <a:rPr lang="zh-CN" altLang="en-US" sz="2000" kern="0" dirty="0">
                <a:latin typeface="微软雅黑" pitchFamily="34" charset="-122"/>
                <a:ea typeface="微软雅黑" pitchFamily="34" charset="-122"/>
              </a:rPr>
              <a:t>利用固态量子存储制备毫米尺寸</a:t>
            </a:r>
            <a:r>
              <a:rPr lang="zh-CN" altLang="en-US" sz="2000" kern="0" dirty="0">
                <a:solidFill>
                  <a:srgbClr val="FF0000"/>
                </a:solidFill>
                <a:latin typeface="微软雅黑" pitchFamily="34" charset="-122"/>
                <a:ea typeface="微软雅黑" pitchFamily="34" charset="-122"/>
              </a:rPr>
              <a:t>薛定谔猫</a:t>
            </a:r>
            <a:r>
              <a:rPr lang="zh-CN" altLang="en-US" sz="2000" kern="0" dirty="0">
                <a:latin typeface="微软雅黑" pitchFamily="34" charset="-122"/>
                <a:ea typeface="微软雅黑" pitchFamily="34" charset="-122"/>
              </a:rPr>
              <a:t>态</a:t>
            </a:r>
            <a:endParaRPr lang="en-US" altLang="zh-CN" sz="2000" dirty="0">
              <a:latin typeface="微软雅黑" panose="020B0503020204020204" pitchFamily="34" charset="-122"/>
              <a:ea typeface="微软雅黑" panose="020B0503020204020204" pitchFamily="34" charset="-122"/>
            </a:endParaRPr>
          </a:p>
        </p:txBody>
      </p:sp>
      <p:sp>
        <p:nvSpPr>
          <p:cNvPr id="12" name="矩形 14">
            <a:extLst>
              <a:ext uri="{FF2B5EF4-FFF2-40B4-BE49-F238E27FC236}">
                <a16:creationId xmlns:a16="http://schemas.microsoft.com/office/drawing/2014/main" id="{FA255DFC-557F-4834-8E76-E80F0B6D7AF6}"/>
              </a:ext>
            </a:extLst>
          </p:cNvPr>
          <p:cNvSpPr>
            <a:spLocks noChangeArrowheads="1"/>
          </p:cNvSpPr>
          <p:nvPr/>
        </p:nvSpPr>
        <p:spPr bwMode="auto">
          <a:xfrm>
            <a:off x="1189307" y="3527711"/>
            <a:ext cx="4223099" cy="45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pPr>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Z.-Q. Zhou, et al., Phys. Rev. Lett. 2015</a:t>
            </a:r>
            <a:endPar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矩形 12">
            <a:extLst>
              <a:ext uri="{FF2B5EF4-FFF2-40B4-BE49-F238E27FC236}">
                <a16:creationId xmlns:a16="http://schemas.microsoft.com/office/drawing/2014/main" id="{D9834F54-EA80-4389-B28F-59EF32243E91}"/>
              </a:ext>
            </a:extLst>
          </p:cNvPr>
          <p:cNvSpPr/>
          <p:nvPr/>
        </p:nvSpPr>
        <p:spPr>
          <a:xfrm>
            <a:off x="546100" y="3973035"/>
            <a:ext cx="5610225" cy="467244"/>
          </a:xfrm>
          <a:prstGeom prst="rect">
            <a:avLst/>
          </a:prstGeom>
        </p:spPr>
        <p:txBody>
          <a:bodyPr>
            <a:spAutoFit/>
          </a:bodyPr>
          <a:lstStyle/>
          <a:p>
            <a:pPr marL="342900" indent="-342900">
              <a:lnSpc>
                <a:spcPts val="3200"/>
              </a:lnSpc>
              <a:spcBef>
                <a:spcPts val="600"/>
              </a:spcBef>
              <a:buFont typeface="Wingdings" pitchFamily="2" charset="2"/>
              <a:buChar char="ü"/>
              <a:defRPr/>
            </a:pPr>
            <a:r>
              <a:rPr lang="zh-CN" altLang="en-US" sz="2000" kern="0" dirty="0">
                <a:latin typeface="微软雅黑" pitchFamily="34" charset="-122"/>
                <a:ea typeface="微软雅黑" pitchFamily="34" charset="-122"/>
              </a:rPr>
              <a:t>证实</a:t>
            </a:r>
            <a:r>
              <a:rPr lang="zh-CN" altLang="zh-CN" sz="2000" kern="0" dirty="0">
                <a:latin typeface="微软雅黑" pitchFamily="34" charset="-122"/>
                <a:ea typeface="微软雅黑" pitchFamily="34" charset="-122"/>
              </a:rPr>
              <a:t>量子力学中</a:t>
            </a:r>
            <a:r>
              <a:rPr lang="zh-CN" altLang="zh-CN" sz="2000" kern="0" dirty="0">
                <a:solidFill>
                  <a:srgbClr val="FF0000"/>
                </a:solidFill>
                <a:latin typeface="微软雅黑" pitchFamily="34" charset="-122"/>
                <a:ea typeface="微软雅黑" pitchFamily="34" charset="-122"/>
              </a:rPr>
              <a:t>强于二值关联</a:t>
            </a:r>
            <a:r>
              <a:rPr lang="zh-CN" altLang="zh-CN" sz="2000" kern="0" dirty="0">
                <a:latin typeface="微软雅黑" pitchFamily="34" charset="-122"/>
                <a:ea typeface="微软雅黑" pitchFamily="34" charset="-122"/>
              </a:rPr>
              <a:t>的存在</a:t>
            </a:r>
            <a:endParaRPr lang="en-US" altLang="zh-CN" sz="2000" kern="0" dirty="0">
              <a:latin typeface="微软雅黑" pitchFamily="34" charset="-122"/>
              <a:ea typeface="微软雅黑" pitchFamily="34" charset="-122"/>
            </a:endParaRPr>
          </a:p>
        </p:txBody>
      </p:sp>
      <p:sp>
        <p:nvSpPr>
          <p:cNvPr id="14" name="矩形 14">
            <a:extLst>
              <a:ext uri="{FF2B5EF4-FFF2-40B4-BE49-F238E27FC236}">
                <a16:creationId xmlns:a16="http://schemas.microsoft.com/office/drawing/2014/main" id="{72EFD6FF-0C0B-4FB1-8B04-EAABCBF502D9}"/>
              </a:ext>
            </a:extLst>
          </p:cNvPr>
          <p:cNvSpPr>
            <a:spLocks noChangeArrowheads="1"/>
          </p:cNvSpPr>
          <p:nvPr/>
        </p:nvSpPr>
        <p:spPr bwMode="auto">
          <a:xfrm>
            <a:off x="1186034" y="4267066"/>
            <a:ext cx="3908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pPr>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X.-M. Hu, et al., Phys. Rev. Lett. 2018</a:t>
            </a:r>
            <a:endPar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矩形 14">
            <a:extLst>
              <a:ext uri="{FF2B5EF4-FFF2-40B4-BE49-F238E27FC236}">
                <a16:creationId xmlns:a16="http://schemas.microsoft.com/office/drawing/2014/main" id="{3DD8505B-C1BA-46D8-9795-5AE37F317C72}"/>
              </a:ext>
            </a:extLst>
          </p:cNvPr>
          <p:cNvSpPr/>
          <p:nvPr/>
        </p:nvSpPr>
        <p:spPr>
          <a:xfrm>
            <a:off x="539750" y="2451912"/>
            <a:ext cx="4824413" cy="467244"/>
          </a:xfrm>
          <a:prstGeom prst="rect">
            <a:avLst/>
          </a:prstGeom>
        </p:spPr>
        <p:txBody>
          <a:bodyPr>
            <a:spAutoFit/>
          </a:bodyPr>
          <a:lstStyle/>
          <a:p>
            <a:pPr marL="342900" indent="-342900">
              <a:lnSpc>
                <a:spcPts val="3200"/>
              </a:lnSpc>
              <a:spcBef>
                <a:spcPts val="600"/>
              </a:spcBef>
              <a:buFont typeface="Wingdings" pitchFamily="2" charset="2"/>
              <a:buChar char="ü"/>
              <a:defRPr/>
            </a:pPr>
            <a:r>
              <a:rPr lang="zh-CN" altLang="en-US" sz="2000" kern="0" dirty="0">
                <a:latin typeface="微软雅黑" pitchFamily="34" charset="-122"/>
                <a:ea typeface="微软雅黑" pitchFamily="34" charset="-122"/>
              </a:rPr>
              <a:t>实验演示量子</a:t>
            </a:r>
            <a:r>
              <a:rPr lang="zh-CN" altLang="en-US" sz="2000" kern="0" dirty="0">
                <a:solidFill>
                  <a:srgbClr val="FF0000"/>
                </a:solidFill>
                <a:latin typeface="微软雅黑" pitchFamily="34" charset="-122"/>
                <a:ea typeface="微软雅黑" pitchFamily="34" charset="-122"/>
              </a:rPr>
              <a:t>麦克斯韦妖</a:t>
            </a:r>
            <a:endParaRPr lang="en-US" altLang="zh-CN" sz="2000" dirty="0">
              <a:solidFill>
                <a:srgbClr val="FF0000"/>
              </a:solidFill>
              <a:latin typeface="微软雅黑" panose="020B0503020204020204" pitchFamily="34" charset="-122"/>
              <a:ea typeface="微软雅黑" panose="020B0503020204020204" pitchFamily="34" charset="-122"/>
            </a:endParaRPr>
          </a:p>
        </p:txBody>
      </p:sp>
      <p:sp>
        <p:nvSpPr>
          <p:cNvPr id="16" name="矩形 14">
            <a:extLst>
              <a:ext uri="{FF2B5EF4-FFF2-40B4-BE49-F238E27FC236}">
                <a16:creationId xmlns:a16="http://schemas.microsoft.com/office/drawing/2014/main" id="{1E7C8F33-CC93-4C35-93A7-7E95B1CAE46A}"/>
              </a:ext>
            </a:extLst>
          </p:cNvPr>
          <p:cNvSpPr>
            <a:spLocks noChangeArrowheads="1"/>
          </p:cNvSpPr>
          <p:nvPr/>
        </p:nvSpPr>
        <p:spPr bwMode="auto">
          <a:xfrm>
            <a:off x="1187624" y="2764968"/>
            <a:ext cx="4392488" cy="460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pPr>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J.-S. Xu, et al., Nature Photonics 2014 </a:t>
            </a:r>
            <a:endPar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17" name="图片 15">
            <a:extLst>
              <a:ext uri="{FF2B5EF4-FFF2-40B4-BE49-F238E27FC236}">
                <a16:creationId xmlns:a16="http://schemas.microsoft.com/office/drawing/2014/main" id="{46B328CE-5069-4542-8731-3B9AC2CD99A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059" y="3835197"/>
            <a:ext cx="2382837"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1">
            <a:extLst>
              <a:ext uri="{FF2B5EF4-FFF2-40B4-BE49-F238E27FC236}">
                <a16:creationId xmlns:a16="http://schemas.microsoft.com/office/drawing/2014/main" id="{0B8F3486-C580-446F-B688-513145B9C00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34471" y="3075997"/>
            <a:ext cx="19431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18">
            <a:extLst>
              <a:ext uri="{FF2B5EF4-FFF2-40B4-BE49-F238E27FC236}">
                <a16:creationId xmlns:a16="http://schemas.microsoft.com/office/drawing/2014/main" id="{93C457F9-5496-40E2-A472-8644B9EFADDE}"/>
              </a:ext>
            </a:extLst>
          </p:cNvPr>
          <p:cNvSpPr/>
          <p:nvPr/>
        </p:nvSpPr>
        <p:spPr>
          <a:xfrm>
            <a:off x="539750" y="4707329"/>
            <a:ext cx="4587875" cy="461152"/>
          </a:xfrm>
          <a:prstGeom prst="rect">
            <a:avLst/>
          </a:prstGeom>
        </p:spPr>
        <p:txBody>
          <a:bodyPr>
            <a:spAutoFit/>
          </a:bodyPr>
          <a:lstStyle/>
          <a:p>
            <a:pPr marL="342900" indent="-342900">
              <a:lnSpc>
                <a:spcPts val="3200"/>
              </a:lnSpc>
              <a:spcBef>
                <a:spcPts val="600"/>
              </a:spcBef>
              <a:buFont typeface="Wingdings" pitchFamily="2" charset="2"/>
              <a:buChar char="ü"/>
              <a:defRPr/>
            </a:pPr>
            <a:r>
              <a:rPr lang="zh-CN" altLang="en-US" sz="2000" kern="0" dirty="0">
                <a:latin typeface="微软雅黑" pitchFamily="34" charset="-122"/>
                <a:ea typeface="微软雅黑" pitchFamily="34" charset="-122"/>
              </a:rPr>
              <a:t>实验实现</a:t>
            </a:r>
            <a:r>
              <a:rPr lang="zh-CN" altLang="en-US" sz="2000" kern="0" dirty="0">
                <a:solidFill>
                  <a:srgbClr val="FF0000"/>
                </a:solidFill>
                <a:latin typeface="微软雅黑" pitchFamily="34" charset="-122"/>
                <a:ea typeface="微软雅黑" pitchFamily="34" charset="-122"/>
              </a:rPr>
              <a:t>量子柴郡猫</a:t>
            </a:r>
            <a:r>
              <a:rPr lang="zh-CN" altLang="en-US" sz="2000" kern="0" dirty="0">
                <a:latin typeface="微软雅黑" pitchFamily="34" charset="-122"/>
                <a:ea typeface="微软雅黑" pitchFamily="34" charset="-122"/>
              </a:rPr>
              <a:t>的笑脸互换</a:t>
            </a:r>
            <a:endParaRPr lang="en-US" altLang="zh-CN" sz="2000" dirty="0">
              <a:latin typeface="微软雅黑" panose="020B0503020204020204" pitchFamily="34" charset="-122"/>
              <a:ea typeface="微软雅黑" panose="020B0503020204020204" pitchFamily="34" charset="-122"/>
            </a:endParaRPr>
          </a:p>
        </p:txBody>
      </p:sp>
      <p:sp>
        <p:nvSpPr>
          <p:cNvPr id="20" name="矩形 14">
            <a:extLst>
              <a:ext uri="{FF2B5EF4-FFF2-40B4-BE49-F238E27FC236}">
                <a16:creationId xmlns:a16="http://schemas.microsoft.com/office/drawing/2014/main" id="{4BD69E53-6A86-4C02-BD38-E3D4BC1D9449}"/>
              </a:ext>
            </a:extLst>
          </p:cNvPr>
          <p:cNvSpPr>
            <a:spLocks noChangeArrowheads="1"/>
          </p:cNvSpPr>
          <p:nvPr/>
        </p:nvSpPr>
        <p:spPr bwMode="auto">
          <a:xfrm>
            <a:off x="1187573" y="4996622"/>
            <a:ext cx="4656881" cy="45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pPr>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Z.-H. Liu, et al., Nature Communications 2020</a:t>
            </a:r>
            <a:endPar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1" name="Picture 18">
            <a:extLst>
              <a:ext uri="{FF2B5EF4-FFF2-40B4-BE49-F238E27FC236}">
                <a16:creationId xmlns:a16="http://schemas.microsoft.com/office/drawing/2014/main" id="{63C24CE7-60A8-43A2-BB34-E3B39BA543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0810" y="1569124"/>
            <a:ext cx="1943100" cy="546100"/>
          </a:xfrm>
          <a:prstGeom prst="rect">
            <a:avLst/>
          </a:prstGeom>
          <a:noFill/>
          <a:ln w="9525">
            <a:solidFill>
              <a:srgbClr val="63B1A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a:extLst>
              <a:ext uri="{FF2B5EF4-FFF2-40B4-BE49-F238E27FC236}">
                <a16:creationId xmlns:a16="http://schemas.microsoft.com/office/drawing/2014/main" id="{87700E61-A4FA-4185-ABF7-CE4F2F436D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2915" y="4569924"/>
            <a:ext cx="1902718" cy="847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6">
            <a:extLst>
              <a:ext uri="{FF2B5EF4-FFF2-40B4-BE49-F238E27FC236}">
                <a16:creationId xmlns:a16="http://schemas.microsoft.com/office/drawing/2014/main" id="{A3845C49-B988-42B9-AB23-24D0535037E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1765" y="2180454"/>
            <a:ext cx="785018" cy="89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24">
            <a:extLst>
              <a:ext uri="{FF2B5EF4-FFF2-40B4-BE49-F238E27FC236}">
                <a16:creationId xmlns:a16="http://schemas.microsoft.com/office/drawing/2014/main" id="{5335CE1E-5ACD-4789-B507-C2F0FA1AB1FA}"/>
              </a:ext>
            </a:extLst>
          </p:cNvPr>
          <p:cNvSpPr/>
          <p:nvPr/>
        </p:nvSpPr>
        <p:spPr>
          <a:xfrm>
            <a:off x="569789" y="5433133"/>
            <a:ext cx="5874419" cy="467244"/>
          </a:xfrm>
          <a:prstGeom prst="rect">
            <a:avLst/>
          </a:prstGeom>
        </p:spPr>
        <p:txBody>
          <a:bodyPr wrap="square">
            <a:spAutoFit/>
          </a:bodyPr>
          <a:lstStyle/>
          <a:p>
            <a:pPr marL="342900" indent="-342900">
              <a:lnSpc>
                <a:spcPts val="3200"/>
              </a:lnSpc>
              <a:spcBef>
                <a:spcPts val="600"/>
              </a:spcBef>
              <a:buFont typeface="Wingdings" pitchFamily="2" charset="2"/>
              <a:buChar char="ü"/>
              <a:defRPr/>
            </a:pPr>
            <a:r>
              <a:rPr lang="zh-CN" altLang="en-US" sz="2000" kern="0" dirty="0">
                <a:latin typeface="微软雅黑" pitchFamily="34" charset="-122"/>
                <a:ea typeface="微软雅黑" pitchFamily="34" charset="-122"/>
              </a:rPr>
              <a:t>利用</a:t>
            </a:r>
            <a:r>
              <a:rPr lang="zh-CN" altLang="en-US" sz="2000" kern="0" dirty="0">
                <a:solidFill>
                  <a:srgbClr val="FF0000"/>
                </a:solidFill>
                <a:latin typeface="微软雅黑" pitchFamily="34" charset="-122"/>
                <a:ea typeface="微软雅黑" pitchFamily="34" charset="-122"/>
              </a:rPr>
              <a:t>量子因果序</a:t>
            </a:r>
            <a:r>
              <a:rPr lang="zh-CN" altLang="en-US" sz="2000" kern="0" dirty="0">
                <a:latin typeface="微软雅黑" pitchFamily="34" charset="-122"/>
                <a:ea typeface="微软雅黑" pitchFamily="34" charset="-122"/>
              </a:rPr>
              <a:t>实现超海森堡极限精密测量</a:t>
            </a:r>
            <a:endParaRPr lang="en-US" altLang="zh-CN" sz="2000" dirty="0">
              <a:latin typeface="微软雅黑" panose="020B0503020204020204" pitchFamily="34" charset="-122"/>
              <a:ea typeface="微软雅黑" panose="020B0503020204020204" pitchFamily="34" charset="-122"/>
            </a:endParaRPr>
          </a:p>
        </p:txBody>
      </p:sp>
      <p:sp>
        <p:nvSpPr>
          <p:cNvPr id="26" name="矩形 12">
            <a:extLst>
              <a:ext uri="{FF2B5EF4-FFF2-40B4-BE49-F238E27FC236}">
                <a16:creationId xmlns:a16="http://schemas.microsoft.com/office/drawing/2014/main" id="{ABAC6AC2-DDF2-4E97-BBA3-016B87D82F8B}"/>
              </a:ext>
            </a:extLst>
          </p:cNvPr>
          <p:cNvSpPr>
            <a:spLocks noChangeArrowheads="1"/>
          </p:cNvSpPr>
          <p:nvPr/>
        </p:nvSpPr>
        <p:spPr bwMode="auto">
          <a:xfrm>
            <a:off x="1187624" y="5740637"/>
            <a:ext cx="3318088" cy="454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200"/>
              </a:lnSpc>
              <a:spcBef>
                <a:spcPts val="600"/>
              </a:spcBef>
            </a:pPr>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P. Yin, et al., Nature Physics 2023</a:t>
            </a:r>
            <a:endPar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7" name="图片 26">
            <a:extLst>
              <a:ext uri="{FF2B5EF4-FFF2-40B4-BE49-F238E27FC236}">
                <a16:creationId xmlns:a16="http://schemas.microsoft.com/office/drawing/2014/main" id="{F904D5F6-8891-4847-8128-F9B606F851EE}"/>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7081637" y="5433133"/>
            <a:ext cx="864096" cy="1075617"/>
          </a:xfrm>
          <a:prstGeom prst="rect">
            <a:avLst/>
          </a:prstGeom>
        </p:spPr>
      </p:pic>
      <p:sp>
        <p:nvSpPr>
          <p:cNvPr id="28" name="标题 1">
            <a:extLst>
              <a:ext uri="{FF2B5EF4-FFF2-40B4-BE49-F238E27FC236}">
                <a16:creationId xmlns:a16="http://schemas.microsoft.com/office/drawing/2014/main" id="{FE4DC5A7-FAC9-4CA5-8D64-7EE7D838A047}"/>
              </a:ext>
            </a:extLst>
          </p:cNvPr>
          <p:cNvSpPr txBox="1">
            <a:spLocks/>
          </p:cNvSpPr>
          <p:nvPr/>
        </p:nvSpPr>
        <p:spPr>
          <a:xfrm>
            <a:off x="1085443" y="208185"/>
            <a:ext cx="6840537" cy="525463"/>
          </a:xfrm>
          <a:prstGeom prst="rect">
            <a:avLst/>
          </a:prstGeom>
        </p:spPr>
        <p:txBody>
          <a:bodyPr/>
          <a:lstStyle/>
          <a:p>
            <a:pPr>
              <a:defRPr/>
            </a:pPr>
            <a:r>
              <a:rPr lang="zh-CN" altLang="en-US" sz="2800" kern="0" dirty="0">
                <a:solidFill>
                  <a:schemeClr val="tx2"/>
                </a:solidFill>
                <a:latin typeface="微软雅黑" pitchFamily="34" charset="-122"/>
                <a:ea typeface="微软雅黑" pitchFamily="34" charset="-122"/>
                <a:cs typeface="+mj-cs"/>
              </a:rPr>
              <a:t>利用量子信息技术研究量子物理基本问题</a:t>
            </a:r>
          </a:p>
        </p:txBody>
      </p:sp>
      <p:sp>
        <p:nvSpPr>
          <p:cNvPr id="29" name="灯片编号占位符 2">
            <a:extLst>
              <a:ext uri="{FF2B5EF4-FFF2-40B4-BE49-F238E27FC236}">
                <a16:creationId xmlns:a16="http://schemas.microsoft.com/office/drawing/2014/main" id="{C08794F7-9C78-42D5-A9B7-957A7C9B453D}"/>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85</a:t>
            </a:fld>
            <a:endParaRPr lang="en-US" altLang="zh-CN" dirty="0">
              <a:latin typeface="Arial Black" panose="020B0A04020102020204" pitchFamily="34" charset="0"/>
            </a:endParaRPr>
          </a:p>
        </p:txBody>
      </p:sp>
      <p:cxnSp>
        <p:nvCxnSpPr>
          <p:cNvPr id="30" name="直接连接符 29">
            <a:extLst>
              <a:ext uri="{FF2B5EF4-FFF2-40B4-BE49-F238E27FC236}">
                <a16:creationId xmlns:a16="http://schemas.microsoft.com/office/drawing/2014/main" id="{E5616FA4-24F3-4E50-8220-231DD9133992}"/>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8591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2">
            <a:extLst>
              <a:ext uri="{FF2B5EF4-FFF2-40B4-BE49-F238E27FC236}">
                <a16:creationId xmlns:a16="http://schemas.microsoft.com/office/drawing/2014/main" id="{23060D24-133C-46EC-876F-90B2BDE135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514600"/>
            <a:ext cx="2057400"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5">
            <a:extLst>
              <a:ext uri="{FF2B5EF4-FFF2-40B4-BE49-F238E27FC236}">
                <a16:creationId xmlns:a16="http://schemas.microsoft.com/office/drawing/2014/main" id="{6D00C4FA-C242-46CE-8133-4C8223754E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990600"/>
            <a:ext cx="182880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a:extLst>
              <a:ext uri="{FF2B5EF4-FFF2-40B4-BE49-F238E27FC236}">
                <a16:creationId xmlns:a16="http://schemas.microsoft.com/office/drawing/2014/main" id="{3014FB86-00B5-4C08-81A5-0E6195E014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990600"/>
            <a:ext cx="188595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7">
            <a:extLst>
              <a:ext uri="{FF2B5EF4-FFF2-40B4-BE49-F238E27FC236}">
                <a16:creationId xmlns:a16="http://schemas.microsoft.com/office/drawing/2014/main" id="{1A4B2F99-96DB-4AFC-8F0E-ADE89596D1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514600"/>
            <a:ext cx="18732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5">
            <a:extLst>
              <a:ext uri="{FF2B5EF4-FFF2-40B4-BE49-F238E27FC236}">
                <a16:creationId xmlns:a16="http://schemas.microsoft.com/office/drawing/2014/main" id="{D33D8179-1E80-4B3A-8709-8A34E0A985F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990600"/>
            <a:ext cx="1600200"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2">
            <a:extLst>
              <a:ext uri="{FF2B5EF4-FFF2-40B4-BE49-F238E27FC236}">
                <a16:creationId xmlns:a16="http://schemas.microsoft.com/office/drawing/2014/main" id="{1375147F-2A8A-4133-890F-FEB018E97F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0800" y="4038600"/>
            <a:ext cx="1016000"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3">
            <a:extLst>
              <a:ext uri="{FF2B5EF4-FFF2-40B4-BE49-F238E27FC236}">
                <a16:creationId xmlns:a16="http://schemas.microsoft.com/office/drawing/2014/main" id="{B909C518-C6B0-4038-BAB3-2AB766179B8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200" y="4191000"/>
            <a:ext cx="16002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矩形 10">
            <a:extLst>
              <a:ext uri="{FF2B5EF4-FFF2-40B4-BE49-F238E27FC236}">
                <a16:creationId xmlns:a16="http://schemas.microsoft.com/office/drawing/2014/main" id="{9B59BA3A-9ABD-4AA8-A1E8-B9E3FF8BDDFD}"/>
              </a:ext>
            </a:extLst>
          </p:cNvPr>
          <p:cNvSpPr>
            <a:spLocks noChangeArrowheads="1"/>
          </p:cNvSpPr>
          <p:nvPr/>
        </p:nvSpPr>
        <p:spPr bwMode="auto">
          <a:xfrm>
            <a:off x="2899568" y="197790"/>
            <a:ext cx="3057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rgbClr val="FF0000"/>
                </a:solidFill>
                <a:latin typeface="微软雅黑" panose="020B0503020204020204" pitchFamily="34" charset="-122"/>
                <a:ea typeface="微软雅黑" panose="020B0503020204020204" pitchFamily="34" charset="-122"/>
              </a:rPr>
              <a:t>光学现象无处不在</a:t>
            </a:r>
          </a:p>
        </p:txBody>
      </p:sp>
      <p:sp>
        <p:nvSpPr>
          <p:cNvPr id="12" name="矩形 11">
            <a:extLst>
              <a:ext uri="{FF2B5EF4-FFF2-40B4-BE49-F238E27FC236}">
                <a16:creationId xmlns:a16="http://schemas.microsoft.com/office/drawing/2014/main" id="{7F04530D-7B0C-4F70-A65E-548F3560450C}"/>
              </a:ext>
            </a:extLst>
          </p:cNvPr>
          <p:cNvSpPr/>
          <p:nvPr/>
        </p:nvSpPr>
        <p:spPr>
          <a:xfrm>
            <a:off x="557213" y="1457325"/>
            <a:ext cx="1620837" cy="523875"/>
          </a:xfrm>
          <a:prstGeom prst="rect">
            <a:avLst/>
          </a:prstGeom>
        </p:spPr>
        <p:txBody>
          <a:bodyPr wrap="none">
            <a:spAutoFit/>
          </a:bodyPr>
          <a:lstStyle/>
          <a:p>
            <a:pPr>
              <a:defRPr/>
            </a:pPr>
            <a:r>
              <a:rPr lang="zh-CN" altLang="en-US" sz="2800" dirty="0">
                <a:solidFill>
                  <a:srgbClr val="0000CC"/>
                </a:solidFill>
                <a:latin typeface="微软雅黑" pitchFamily="34" charset="-122"/>
                <a:ea typeface="微软雅黑" pitchFamily="34" charset="-122"/>
              </a:rPr>
              <a:t>自然现象</a:t>
            </a:r>
          </a:p>
        </p:txBody>
      </p:sp>
      <p:sp>
        <p:nvSpPr>
          <p:cNvPr id="13" name="矩形 12">
            <a:extLst>
              <a:ext uri="{FF2B5EF4-FFF2-40B4-BE49-F238E27FC236}">
                <a16:creationId xmlns:a16="http://schemas.microsoft.com/office/drawing/2014/main" id="{2C6D9304-7E54-408E-BA04-BE5807986089}"/>
              </a:ext>
            </a:extLst>
          </p:cNvPr>
          <p:cNvSpPr/>
          <p:nvPr/>
        </p:nvSpPr>
        <p:spPr>
          <a:xfrm>
            <a:off x="557213" y="3057525"/>
            <a:ext cx="1620837" cy="523875"/>
          </a:xfrm>
          <a:prstGeom prst="rect">
            <a:avLst/>
          </a:prstGeom>
        </p:spPr>
        <p:txBody>
          <a:bodyPr wrap="none">
            <a:spAutoFit/>
          </a:bodyPr>
          <a:lstStyle/>
          <a:p>
            <a:pPr>
              <a:defRPr/>
            </a:pPr>
            <a:r>
              <a:rPr lang="zh-CN" altLang="en-US" sz="2800" dirty="0">
                <a:solidFill>
                  <a:srgbClr val="0000CC"/>
                </a:solidFill>
                <a:latin typeface="微软雅黑" pitchFamily="34" charset="-122"/>
                <a:ea typeface="微软雅黑" pitchFamily="34" charset="-122"/>
              </a:rPr>
              <a:t>日常生活</a:t>
            </a:r>
          </a:p>
        </p:txBody>
      </p:sp>
      <p:sp>
        <p:nvSpPr>
          <p:cNvPr id="14" name="矩形 13">
            <a:extLst>
              <a:ext uri="{FF2B5EF4-FFF2-40B4-BE49-F238E27FC236}">
                <a16:creationId xmlns:a16="http://schemas.microsoft.com/office/drawing/2014/main" id="{3B4ED67B-2656-474A-9E7D-16DF3FB1CE99}"/>
              </a:ext>
            </a:extLst>
          </p:cNvPr>
          <p:cNvSpPr/>
          <p:nvPr/>
        </p:nvSpPr>
        <p:spPr>
          <a:xfrm>
            <a:off x="533400" y="4343400"/>
            <a:ext cx="1620838" cy="523875"/>
          </a:xfrm>
          <a:prstGeom prst="rect">
            <a:avLst/>
          </a:prstGeom>
        </p:spPr>
        <p:txBody>
          <a:bodyPr wrap="none">
            <a:spAutoFit/>
          </a:bodyPr>
          <a:lstStyle/>
          <a:p>
            <a:pPr>
              <a:defRPr/>
            </a:pPr>
            <a:r>
              <a:rPr lang="zh-CN" altLang="en-US" sz="2800" dirty="0">
                <a:solidFill>
                  <a:srgbClr val="0000CC"/>
                </a:solidFill>
                <a:latin typeface="微软雅黑" pitchFamily="34" charset="-122"/>
                <a:ea typeface="微软雅黑" pitchFamily="34" charset="-122"/>
              </a:rPr>
              <a:t>实验现象</a:t>
            </a:r>
          </a:p>
        </p:txBody>
      </p:sp>
      <p:sp>
        <p:nvSpPr>
          <p:cNvPr id="15" name="矩形 14">
            <a:extLst>
              <a:ext uri="{FF2B5EF4-FFF2-40B4-BE49-F238E27FC236}">
                <a16:creationId xmlns:a16="http://schemas.microsoft.com/office/drawing/2014/main" id="{F82864A1-7EA0-4004-ADE6-AAC34681C974}"/>
              </a:ext>
            </a:extLst>
          </p:cNvPr>
          <p:cNvSpPr/>
          <p:nvPr/>
        </p:nvSpPr>
        <p:spPr>
          <a:xfrm>
            <a:off x="557213" y="5724525"/>
            <a:ext cx="2338387" cy="523875"/>
          </a:xfrm>
          <a:prstGeom prst="rect">
            <a:avLst/>
          </a:prstGeom>
        </p:spPr>
        <p:txBody>
          <a:bodyPr wrap="none">
            <a:spAutoFit/>
          </a:bodyPr>
          <a:lstStyle/>
          <a:p>
            <a:pPr>
              <a:defRPr/>
            </a:pPr>
            <a:r>
              <a:rPr lang="zh-CN" altLang="en-US" sz="2800" dirty="0">
                <a:solidFill>
                  <a:srgbClr val="0000CC"/>
                </a:solidFill>
                <a:latin typeface="微软雅黑" pitchFamily="34" charset="-122"/>
                <a:ea typeface="微软雅黑" pitchFamily="34" charset="-122"/>
              </a:rPr>
              <a:t>宇宙背景辐射</a:t>
            </a:r>
          </a:p>
        </p:txBody>
      </p:sp>
      <p:pic>
        <p:nvPicPr>
          <p:cNvPr id="8206" name="Picture 4">
            <a:extLst>
              <a:ext uri="{FF2B5EF4-FFF2-40B4-BE49-F238E27FC236}">
                <a16:creationId xmlns:a16="http://schemas.microsoft.com/office/drawing/2014/main" id="{14EA2107-382A-47D8-A3FF-9C18953D4E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1200" y="4965700"/>
            <a:ext cx="2362200"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5">
            <a:extLst>
              <a:ext uri="{FF2B5EF4-FFF2-40B4-BE49-F238E27FC236}">
                <a16:creationId xmlns:a16="http://schemas.microsoft.com/office/drawing/2014/main" id="{5A999C33-6018-4498-9308-203E0E377D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52800" y="5410200"/>
            <a:ext cx="2151063"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灯片编号占位符 2">
            <a:extLst>
              <a:ext uri="{FF2B5EF4-FFF2-40B4-BE49-F238E27FC236}">
                <a16:creationId xmlns:a16="http://schemas.microsoft.com/office/drawing/2014/main" id="{8BA1FC2C-0AEF-4B63-A259-BD311077915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86</a:t>
            </a:fld>
            <a:endParaRPr lang="en-US" altLang="zh-CN" dirty="0">
              <a:latin typeface="Arial Black" panose="020B0A04020102020204" pitchFamily="34" charset="0"/>
            </a:endParaRPr>
          </a:p>
        </p:txBody>
      </p:sp>
      <p:cxnSp>
        <p:nvCxnSpPr>
          <p:cNvPr id="17" name="直接连接符 16">
            <a:extLst>
              <a:ext uri="{FF2B5EF4-FFF2-40B4-BE49-F238E27FC236}">
                <a16:creationId xmlns:a16="http://schemas.microsoft.com/office/drawing/2014/main" id="{B55DD206-2217-4B15-9827-9D0077910D44}"/>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76F79013-5649-49BD-9988-C64650631F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066800"/>
            <a:ext cx="401002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5">
            <a:extLst>
              <a:ext uri="{FF2B5EF4-FFF2-40B4-BE49-F238E27FC236}">
                <a16:creationId xmlns:a16="http://schemas.microsoft.com/office/drawing/2014/main" id="{BB884E21-A3A5-4FBE-A9D0-ED82E0A04B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429000"/>
            <a:ext cx="2586038"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矩形 5">
            <a:extLst>
              <a:ext uri="{FF2B5EF4-FFF2-40B4-BE49-F238E27FC236}">
                <a16:creationId xmlns:a16="http://schemas.microsoft.com/office/drawing/2014/main" id="{0CB49D20-6AAF-4CD6-BA8F-DEC06D3C064E}"/>
              </a:ext>
            </a:extLst>
          </p:cNvPr>
          <p:cNvSpPr>
            <a:spLocks noChangeArrowheads="1"/>
          </p:cNvSpPr>
          <p:nvPr/>
        </p:nvSpPr>
        <p:spPr bwMode="auto">
          <a:xfrm>
            <a:off x="3419872" y="185506"/>
            <a:ext cx="180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solidFill>
                  <a:srgbClr val="FF0000"/>
                </a:solidFill>
                <a:latin typeface="微软雅黑" panose="020B0503020204020204" pitchFamily="34" charset="-122"/>
                <a:ea typeface="微软雅黑" panose="020B0503020204020204" pitchFamily="34" charset="-122"/>
              </a:rPr>
              <a:t>光是什么</a:t>
            </a:r>
            <a:r>
              <a:rPr lang="en-US" altLang="zh-CN" sz="2800" dirty="0">
                <a:solidFill>
                  <a:srgbClr val="FF0000"/>
                </a:solidFill>
                <a:latin typeface="微软雅黑" panose="020B0503020204020204" pitchFamily="34" charset="-122"/>
                <a:ea typeface="微软雅黑" panose="020B0503020204020204" pitchFamily="34" charset="-122"/>
              </a:rPr>
              <a:t>?</a:t>
            </a:r>
            <a:endParaRPr lang="zh-CN" altLang="en-US" sz="2800" dirty="0">
              <a:solidFill>
                <a:srgbClr val="FF0000"/>
              </a:solidFill>
              <a:latin typeface="微软雅黑" panose="020B0503020204020204" pitchFamily="34" charset="-122"/>
              <a:ea typeface="微软雅黑" panose="020B0503020204020204" pitchFamily="34" charset="-122"/>
            </a:endParaRPr>
          </a:p>
        </p:txBody>
      </p:sp>
      <p:sp>
        <p:nvSpPr>
          <p:cNvPr id="9221" name="矩形 6">
            <a:extLst>
              <a:ext uri="{FF2B5EF4-FFF2-40B4-BE49-F238E27FC236}">
                <a16:creationId xmlns:a16="http://schemas.microsoft.com/office/drawing/2014/main" id="{2E6560A3-D722-4EF4-A93C-EE1DFC66927F}"/>
              </a:ext>
            </a:extLst>
          </p:cNvPr>
          <p:cNvSpPr>
            <a:spLocks noChangeArrowheads="1"/>
          </p:cNvSpPr>
          <p:nvPr/>
        </p:nvSpPr>
        <p:spPr bwMode="auto">
          <a:xfrm>
            <a:off x="990600" y="1752600"/>
            <a:ext cx="1262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rgbClr val="FF0000"/>
                </a:solidFill>
                <a:latin typeface="微软雅黑" panose="020B0503020204020204" pitchFamily="34" charset="-122"/>
                <a:ea typeface="微软雅黑" panose="020B0503020204020204" pitchFamily="34" charset="-122"/>
              </a:rPr>
              <a:t>是粒子</a:t>
            </a:r>
          </a:p>
        </p:txBody>
      </p:sp>
      <p:sp>
        <p:nvSpPr>
          <p:cNvPr id="9222" name="矩形 7">
            <a:extLst>
              <a:ext uri="{FF2B5EF4-FFF2-40B4-BE49-F238E27FC236}">
                <a16:creationId xmlns:a16="http://schemas.microsoft.com/office/drawing/2014/main" id="{652812CA-0F3A-4A54-A649-C41A4187917F}"/>
              </a:ext>
            </a:extLst>
          </p:cNvPr>
          <p:cNvSpPr>
            <a:spLocks noChangeArrowheads="1"/>
          </p:cNvSpPr>
          <p:nvPr/>
        </p:nvSpPr>
        <p:spPr bwMode="auto">
          <a:xfrm>
            <a:off x="1066800" y="4114800"/>
            <a:ext cx="903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rgbClr val="FF0000"/>
                </a:solidFill>
                <a:latin typeface="微软雅黑" panose="020B0503020204020204" pitchFamily="34" charset="-122"/>
                <a:ea typeface="微软雅黑" panose="020B0503020204020204" pitchFamily="34" charset="-122"/>
              </a:rPr>
              <a:t>是波</a:t>
            </a:r>
          </a:p>
        </p:txBody>
      </p:sp>
      <p:sp>
        <p:nvSpPr>
          <p:cNvPr id="9223" name="矩形 8">
            <a:extLst>
              <a:ext uri="{FF2B5EF4-FFF2-40B4-BE49-F238E27FC236}">
                <a16:creationId xmlns:a16="http://schemas.microsoft.com/office/drawing/2014/main" id="{9C7C76CE-F9CD-4A3D-AAD8-F5D1377AFC06}"/>
              </a:ext>
            </a:extLst>
          </p:cNvPr>
          <p:cNvSpPr>
            <a:spLocks noChangeArrowheads="1"/>
          </p:cNvSpPr>
          <p:nvPr/>
        </p:nvSpPr>
        <p:spPr bwMode="auto">
          <a:xfrm>
            <a:off x="1143000" y="5943600"/>
            <a:ext cx="9032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a:solidFill>
                  <a:srgbClr val="FF0000"/>
                </a:solidFill>
                <a:latin typeface="微软雅黑" panose="020B0503020204020204" pitchFamily="34" charset="-122"/>
                <a:ea typeface="微软雅黑" panose="020B0503020204020204" pitchFamily="34" charset="-122"/>
              </a:rPr>
              <a:t>是？</a:t>
            </a:r>
          </a:p>
        </p:txBody>
      </p:sp>
      <p:sp>
        <p:nvSpPr>
          <p:cNvPr id="8" name="灯片编号占位符 2">
            <a:extLst>
              <a:ext uri="{FF2B5EF4-FFF2-40B4-BE49-F238E27FC236}">
                <a16:creationId xmlns:a16="http://schemas.microsoft.com/office/drawing/2014/main" id="{7631E0C7-1DCE-4250-A23C-2B776FA1204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87</a:t>
            </a:fld>
            <a:endParaRPr lang="en-US" altLang="zh-CN" dirty="0">
              <a:latin typeface="Arial Black" panose="020B0A04020102020204" pitchFamily="34" charset="0"/>
            </a:endParaRPr>
          </a:p>
        </p:txBody>
      </p:sp>
      <p:cxnSp>
        <p:nvCxnSpPr>
          <p:cNvPr id="9" name="直接连接符 8">
            <a:extLst>
              <a:ext uri="{FF2B5EF4-FFF2-40B4-BE49-F238E27FC236}">
                <a16:creationId xmlns:a16="http://schemas.microsoft.com/office/drawing/2014/main" id="{FE64CE84-F918-4562-8216-436B4A6346A6}"/>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67C0399C-DD91-463A-AD74-42A6395F806C}"/>
              </a:ext>
            </a:extLst>
          </p:cNvPr>
          <p:cNvSpPr>
            <a:spLocks noGrp="1" noChangeArrowheads="1"/>
          </p:cNvSpPr>
          <p:nvPr>
            <p:ph type="body" idx="1"/>
          </p:nvPr>
        </p:nvSpPr>
        <p:spPr>
          <a:xfrm>
            <a:off x="611560" y="1443417"/>
            <a:ext cx="8153400" cy="4267200"/>
          </a:xfrm>
        </p:spPr>
        <p:txBody>
          <a:bodyPr/>
          <a:lstStyle/>
          <a:p>
            <a:pPr marL="514350" indent="-514350" eaLnBrk="1" hangingPunct="1">
              <a:lnSpc>
                <a:spcPct val="12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波动说与粒子说的争论</a:t>
            </a:r>
          </a:p>
          <a:p>
            <a:pPr marL="514350" indent="-514350" eaLnBrk="1" hangingPunct="1">
              <a:lnSpc>
                <a:spcPct val="12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杨氏双缝实验引发的思考</a:t>
            </a:r>
          </a:p>
          <a:p>
            <a:pPr marL="971550" lvl="1" indent="-514350" eaLnBrk="1" hangingPunct="1">
              <a:lnSpc>
                <a:spcPct val="12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玻尔互补原理</a:t>
            </a:r>
          </a:p>
          <a:p>
            <a:pPr marL="971550" lvl="1" indent="-514350" eaLnBrk="1" hangingPunct="1">
              <a:lnSpc>
                <a:spcPct val="12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惠勒延迟选择实验</a:t>
            </a:r>
          </a:p>
          <a:p>
            <a:pPr marL="514350" indent="-514350" eaLnBrk="1" hangingPunct="1">
              <a:lnSpc>
                <a:spcPct val="12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经典惠勒延迟选择实验</a:t>
            </a:r>
          </a:p>
          <a:p>
            <a:pPr marL="514350" indent="-514350" eaLnBrk="1" hangingPunct="1">
              <a:lnSpc>
                <a:spcPct val="120000"/>
              </a:lnSpc>
              <a:buFont typeface="Wingdings" panose="05000000000000000000" pitchFamily="2" charset="2"/>
              <a:buChar char="Ø"/>
            </a:pPr>
            <a:r>
              <a:rPr lang="zh-CN" altLang="en-US" dirty="0">
                <a:latin typeface="黑体" panose="02010609060101010101" pitchFamily="49" charset="-122"/>
                <a:ea typeface="黑体" panose="02010609060101010101" pitchFamily="49" charset="-122"/>
              </a:rPr>
              <a:t>量子惠勒延迟选择实验，探讨光是什么</a:t>
            </a:r>
          </a:p>
        </p:txBody>
      </p:sp>
      <p:sp>
        <p:nvSpPr>
          <p:cNvPr id="4" name="灯片编号占位符 2">
            <a:extLst>
              <a:ext uri="{FF2B5EF4-FFF2-40B4-BE49-F238E27FC236}">
                <a16:creationId xmlns:a16="http://schemas.microsoft.com/office/drawing/2014/main" id="{91DB73B0-34B7-4BDF-8689-A21B2CB6126C}"/>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88</a:t>
            </a:fld>
            <a:endParaRPr lang="en-US" altLang="zh-CN" dirty="0">
              <a:latin typeface="Arial Black" panose="020B0A04020102020204" pitchFamily="34" charset="0"/>
            </a:endParaRPr>
          </a:p>
        </p:txBody>
      </p:sp>
      <p:cxnSp>
        <p:nvCxnSpPr>
          <p:cNvPr id="7" name="直接连接符 6">
            <a:extLst>
              <a:ext uri="{FF2B5EF4-FFF2-40B4-BE49-F238E27FC236}">
                <a16:creationId xmlns:a16="http://schemas.microsoft.com/office/drawing/2014/main" id="{6EE92B48-9D3A-4FD2-86C5-A726EEB80F93}"/>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4A102A1-4FB3-493D-B008-0E7CE526215C}"/>
              </a:ext>
            </a:extLst>
          </p:cNvPr>
          <p:cNvSpPr>
            <a:spLocks noGrp="1" noChangeArrowheads="1"/>
          </p:cNvSpPr>
          <p:nvPr>
            <p:ph type="title"/>
          </p:nvPr>
        </p:nvSpPr>
        <p:spPr>
          <a:xfrm>
            <a:off x="1409700" y="47625"/>
            <a:ext cx="5562600" cy="711200"/>
          </a:xfrm>
        </p:spPr>
        <p:txBody>
          <a:bodyPr/>
          <a:lstStyle/>
          <a:p>
            <a:pPr eaLnBrk="1" hangingPunct="1"/>
            <a:r>
              <a:rPr lang="zh-CN" altLang="en-US" sz="3200" dirty="0">
                <a:latin typeface="微软雅黑" panose="020B0503020204020204" pitchFamily="34" charset="-122"/>
                <a:ea typeface="微软雅黑" panose="020B0503020204020204" pitchFamily="34" charset="-122"/>
              </a:rPr>
              <a:t>波动说与粒子说的争论</a:t>
            </a:r>
          </a:p>
        </p:txBody>
      </p:sp>
      <p:pic>
        <p:nvPicPr>
          <p:cNvPr id="11267" name="Picture 9" descr="200px-Christiaan_Huygens-painting">
            <a:extLst>
              <a:ext uri="{FF2B5EF4-FFF2-40B4-BE49-F238E27FC236}">
                <a16:creationId xmlns:a16="http://schemas.microsoft.com/office/drawing/2014/main" id="{868CCF77-BADE-4F3F-878A-0A43FF6D14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0463" y="1295400"/>
            <a:ext cx="98266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10" descr="220px-GodfreyKneller-IsaacNewton-1689">
            <a:extLst>
              <a:ext uri="{FF2B5EF4-FFF2-40B4-BE49-F238E27FC236}">
                <a16:creationId xmlns:a16="http://schemas.microsoft.com/office/drawing/2014/main" id="{3C031D7D-D77B-4035-BF9B-EE9D0D67CE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0463" y="3276600"/>
            <a:ext cx="99853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11" descr="240px-Young_Thomas_Lawrence">
            <a:extLst>
              <a:ext uri="{FF2B5EF4-FFF2-40B4-BE49-F238E27FC236}">
                <a16:creationId xmlns:a16="http://schemas.microsoft.com/office/drawing/2014/main" id="{9662A90B-351E-404D-8034-A314CCE736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7663" y="1295400"/>
            <a:ext cx="9159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2" descr="220px-Augustin_Fresnel">
            <a:extLst>
              <a:ext uri="{FF2B5EF4-FFF2-40B4-BE49-F238E27FC236}">
                <a16:creationId xmlns:a16="http://schemas.microsoft.com/office/drawing/2014/main" id="{564AD6A9-39C0-4EE9-B11F-B8CA5AF9C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2819400"/>
            <a:ext cx="944563"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13" descr="225px-James_Clerk_Maxwell">
            <a:extLst>
              <a:ext uri="{FF2B5EF4-FFF2-40B4-BE49-F238E27FC236}">
                <a16:creationId xmlns:a16="http://schemas.microsoft.com/office/drawing/2014/main" id="{9A9F14BB-4EE3-491D-A9D5-84C7FFC7A5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4191000"/>
            <a:ext cx="1031875"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14" descr="220px-Max_Planck">
            <a:extLst>
              <a:ext uri="{FF2B5EF4-FFF2-40B4-BE49-F238E27FC236}">
                <a16:creationId xmlns:a16="http://schemas.microsoft.com/office/drawing/2014/main" id="{343EE5FF-CEF4-4012-AB89-37AFB5EC90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1295400"/>
            <a:ext cx="887413"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5" descr="220px-Einstein_1921_portrait2">
            <a:extLst>
              <a:ext uri="{FF2B5EF4-FFF2-40B4-BE49-F238E27FC236}">
                <a16:creationId xmlns:a16="http://schemas.microsoft.com/office/drawing/2014/main" id="{ED47300F-2C64-4766-AF9D-5BE8C6A49FF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3001963"/>
            <a:ext cx="9128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16" descr="180px-Broglie_Big">
            <a:extLst>
              <a:ext uri="{FF2B5EF4-FFF2-40B4-BE49-F238E27FC236}">
                <a16:creationId xmlns:a16="http://schemas.microsoft.com/office/drawing/2014/main" id="{9949DD5D-B694-4CC7-B187-64EC8113DA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91400" y="1295400"/>
            <a:ext cx="8985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Picture 17" descr="1">
            <a:extLst>
              <a:ext uri="{FF2B5EF4-FFF2-40B4-BE49-F238E27FC236}">
                <a16:creationId xmlns:a16="http://schemas.microsoft.com/office/drawing/2014/main" id="{C19E017D-E8BF-4B2A-B16F-8B8DB16857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6400800"/>
            <a:ext cx="86106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6" name="Text Box 18">
            <a:extLst>
              <a:ext uri="{FF2B5EF4-FFF2-40B4-BE49-F238E27FC236}">
                <a16:creationId xmlns:a16="http://schemas.microsoft.com/office/drawing/2014/main" id="{FDA5D1F9-CBD1-4C95-A3BC-CAB7E8A45E2A}"/>
              </a:ext>
            </a:extLst>
          </p:cNvPr>
          <p:cNvSpPr txBox="1">
            <a:spLocks noChangeArrowheads="1"/>
          </p:cNvSpPr>
          <p:nvPr/>
        </p:nvSpPr>
        <p:spPr bwMode="auto">
          <a:xfrm>
            <a:off x="457200" y="5634038"/>
            <a:ext cx="13716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古希腊时代就开始思考这个问题（公元前</a:t>
            </a:r>
            <a:r>
              <a:rPr lang="en-US" altLang="zh-CN" sz="1200" b="1">
                <a:latin typeface="微软雅黑" panose="020B0503020204020204" pitchFamily="34" charset="-122"/>
                <a:ea typeface="微软雅黑" panose="020B0503020204020204" pitchFamily="34" charset="-122"/>
              </a:rPr>
              <a:t>4</a:t>
            </a:r>
            <a:r>
              <a:rPr lang="zh-CN" altLang="en-US" sz="1200" b="1">
                <a:latin typeface="微软雅黑" panose="020B0503020204020204" pitchFamily="34" charset="-122"/>
                <a:ea typeface="微软雅黑" panose="020B0503020204020204" pitchFamily="34" charset="-122"/>
              </a:rPr>
              <a:t>世纪）</a:t>
            </a:r>
          </a:p>
        </p:txBody>
      </p:sp>
      <p:sp>
        <p:nvSpPr>
          <p:cNvPr id="11277" name="Text Box 19">
            <a:extLst>
              <a:ext uri="{FF2B5EF4-FFF2-40B4-BE49-F238E27FC236}">
                <a16:creationId xmlns:a16="http://schemas.microsoft.com/office/drawing/2014/main" id="{8739AC2B-8F17-41C1-9D3C-DB025CBBF47F}"/>
              </a:ext>
            </a:extLst>
          </p:cNvPr>
          <p:cNvSpPr txBox="1">
            <a:spLocks noChangeArrowheads="1"/>
          </p:cNvSpPr>
          <p:nvPr/>
        </p:nvSpPr>
        <p:spPr bwMode="auto">
          <a:xfrm>
            <a:off x="533400" y="26670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a:latin typeface="微软雅黑" panose="020B0503020204020204" pitchFamily="34" charset="-122"/>
                <a:ea typeface="微软雅黑" panose="020B0503020204020204" pitchFamily="34" charset="-122"/>
              </a:rPr>
              <a:t>亚里士多德，</a:t>
            </a:r>
          </a:p>
          <a:p>
            <a:pPr algn="ctr" eaLnBrk="1" hangingPunct="1"/>
            <a:r>
              <a:rPr lang="zh-CN" altLang="en-US" sz="1200" b="1">
                <a:latin typeface="微软雅黑" panose="020B0503020204020204" pitchFamily="34" charset="-122"/>
                <a:ea typeface="微软雅黑" panose="020B0503020204020204" pitchFamily="34" charset="-122"/>
              </a:rPr>
              <a:t>光是气元的扰动</a:t>
            </a:r>
          </a:p>
        </p:txBody>
      </p:sp>
      <p:sp>
        <p:nvSpPr>
          <p:cNvPr id="11278" name="Text Box 20">
            <a:extLst>
              <a:ext uri="{FF2B5EF4-FFF2-40B4-BE49-F238E27FC236}">
                <a16:creationId xmlns:a16="http://schemas.microsoft.com/office/drawing/2014/main" id="{2F5F3D4D-4963-4C01-B1F6-6848BADAD583}"/>
              </a:ext>
            </a:extLst>
          </p:cNvPr>
          <p:cNvSpPr txBox="1">
            <a:spLocks noChangeArrowheads="1"/>
          </p:cNvSpPr>
          <p:nvPr/>
        </p:nvSpPr>
        <p:spPr bwMode="auto">
          <a:xfrm>
            <a:off x="2582863" y="2667000"/>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惠更斯，</a:t>
            </a:r>
          </a:p>
          <a:p>
            <a:pPr eaLnBrk="1" hangingPunct="1"/>
            <a:r>
              <a:rPr lang="zh-CN" altLang="en-US" sz="1200" b="1">
                <a:latin typeface="微软雅黑" panose="020B0503020204020204" pitchFamily="34" charset="-122"/>
                <a:ea typeface="微软雅黑" panose="020B0503020204020204" pitchFamily="34" charset="-122"/>
              </a:rPr>
              <a:t>波动说</a:t>
            </a:r>
          </a:p>
        </p:txBody>
      </p:sp>
      <p:sp>
        <p:nvSpPr>
          <p:cNvPr id="11279" name="Text Box 21">
            <a:extLst>
              <a:ext uri="{FF2B5EF4-FFF2-40B4-BE49-F238E27FC236}">
                <a16:creationId xmlns:a16="http://schemas.microsoft.com/office/drawing/2014/main" id="{EACC9062-D784-4CD5-90BD-A0DC7C6EB2C3}"/>
              </a:ext>
            </a:extLst>
          </p:cNvPr>
          <p:cNvSpPr txBox="1">
            <a:spLocks noChangeArrowheads="1"/>
          </p:cNvSpPr>
          <p:nvPr/>
        </p:nvSpPr>
        <p:spPr bwMode="auto">
          <a:xfrm>
            <a:off x="2659063" y="4724400"/>
            <a:ext cx="641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牛顿，</a:t>
            </a:r>
          </a:p>
          <a:p>
            <a:pPr eaLnBrk="1" hangingPunct="1"/>
            <a:r>
              <a:rPr lang="zh-CN" altLang="en-US" sz="1200" b="1">
                <a:latin typeface="微软雅黑" panose="020B0503020204020204" pitchFamily="34" charset="-122"/>
                <a:ea typeface="微软雅黑" panose="020B0503020204020204" pitchFamily="34" charset="-122"/>
              </a:rPr>
              <a:t>粒子说</a:t>
            </a:r>
          </a:p>
        </p:txBody>
      </p:sp>
      <p:sp>
        <p:nvSpPr>
          <p:cNvPr id="11280" name="Text Box 22">
            <a:extLst>
              <a:ext uri="{FF2B5EF4-FFF2-40B4-BE49-F238E27FC236}">
                <a16:creationId xmlns:a16="http://schemas.microsoft.com/office/drawing/2014/main" id="{A90D0773-E0D1-4832-9D82-3D47B0B9002F}"/>
              </a:ext>
            </a:extLst>
          </p:cNvPr>
          <p:cNvSpPr txBox="1">
            <a:spLocks noChangeArrowheads="1"/>
          </p:cNvSpPr>
          <p:nvPr/>
        </p:nvSpPr>
        <p:spPr bwMode="auto">
          <a:xfrm>
            <a:off x="4191000" y="2330450"/>
            <a:ext cx="10985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托马斯</a:t>
            </a:r>
            <a:r>
              <a:rPr lang="en-US" altLang="zh-CN" b="1">
                <a:latin typeface="微软雅黑" panose="020B0503020204020204" pitchFamily="34" charset="-122"/>
                <a:ea typeface="微软雅黑" panose="020B0503020204020204" pitchFamily="34" charset="-122"/>
              </a:rPr>
              <a:t>.</a:t>
            </a:r>
            <a:r>
              <a:rPr lang="zh-CN" altLang="en-US" sz="1200" b="1">
                <a:latin typeface="微软雅黑" panose="020B0503020204020204" pitchFamily="34" charset="-122"/>
                <a:ea typeface="微软雅黑" panose="020B0503020204020204" pitchFamily="34" charset="-122"/>
              </a:rPr>
              <a:t>杨，</a:t>
            </a:r>
          </a:p>
          <a:p>
            <a:pPr eaLnBrk="1" hangingPunct="1"/>
            <a:r>
              <a:rPr lang="zh-CN" altLang="en-US" sz="1200" b="1">
                <a:solidFill>
                  <a:schemeClr val="hlink"/>
                </a:solidFill>
                <a:latin typeface="微软雅黑" panose="020B0503020204020204" pitchFamily="34" charset="-122"/>
                <a:ea typeface="微软雅黑" panose="020B0503020204020204" pitchFamily="34" charset="-122"/>
              </a:rPr>
              <a:t>杨氏双缝实验</a:t>
            </a:r>
          </a:p>
        </p:txBody>
      </p:sp>
      <p:sp>
        <p:nvSpPr>
          <p:cNvPr id="11281" name="Text Box 24">
            <a:extLst>
              <a:ext uri="{FF2B5EF4-FFF2-40B4-BE49-F238E27FC236}">
                <a16:creationId xmlns:a16="http://schemas.microsoft.com/office/drawing/2014/main" id="{07F25542-2085-459A-8CF6-87A42F874336}"/>
              </a:ext>
            </a:extLst>
          </p:cNvPr>
          <p:cNvSpPr txBox="1">
            <a:spLocks noChangeArrowheads="1"/>
          </p:cNvSpPr>
          <p:nvPr/>
        </p:nvSpPr>
        <p:spPr bwMode="auto">
          <a:xfrm>
            <a:off x="4267200" y="3952875"/>
            <a:ext cx="641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菲涅尔</a:t>
            </a:r>
          </a:p>
        </p:txBody>
      </p:sp>
      <p:sp>
        <p:nvSpPr>
          <p:cNvPr id="11282" name="Text Box 25">
            <a:extLst>
              <a:ext uri="{FF2B5EF4-FFF2-40B4-BE49-F238E27FC236}">
                <a16:creationId xmlns:a16="http://schemas.microsoft.com/office/drawing/2014/main" id="{FD38C2BA-7291-4668-B077-3AAC723A8F4F}"/>
              </a:ext>
            </a:extLst>
          </p:cNvPr>
          <p:cNvSpPr txBox="1">
            <a:spLocks noChangeArrowheads="1"/>
          </p:cNvSpPr>
          <p:nvPr/>
        </p:nvSpPr>
        <p:spPr bwMode="auto">
          <a:xfrm>
            <a:off x="4244975" y="5384800"/>
            <a:ext cx="793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麦克斯韦</a:t>
            </a:r>
          </a:p>
        </p:txBody>
      </p:sp>
      <p:sp>
        <p:nvSpPr>
          <p:cNvPr id="11283" name="Text Box 26">
            <a:extLst>
              <a:ext uri="{FF2B5EF4-FFF2-40B4-BE49-F238E27FC236}">
                <a16:creationId xmlns:a16="http://schemas.microsoft.com/office/drawing/2014/main" id="{C1986C72-13F8-4B10-B2DA-37E1FB48E332}"/>
              </a:ext>
            </a:extLst>
          </p:cNvPr>
          <p:cNvSpPr txBox="1">
            <a:spLocks noChangeArrowheads="1"/>
          </p:cNvSpPr>
          <p:nvPr/>
        </p:nvSpPr>
        <p:spPr bwMode="auto">
          <a:xfrm>
            <a:off x="6019800" y="2590800"/>
            <a:ext cx="641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普朗克</a:t>
            </a:r>
          </a:p>
        </p:txBody>
      </p:sp>
      <p:sp>
        <p:nvSpPr>
          <p:cNvPr id="11284" name="Text Box 27">
            <a:extLst>
              <a:ext uri="{FF2B5EF4-FFF2-40B4-BE49-F238E27FC236}">
                <a16:creationId xmlns:a16="http://schemas.microsoft.com/office/drawing/2014/main" id="{51028F5A-2D6C-42BF-AD78-993D5F2F6D22}"/>
              </a:ext>
            </a:extLst>
          </p:cNvPr>
          <p:cNvSpPr txBox="1">
            <a:spLocks noChangeArrowheads="1"/>
          </p:cNvSpPr>
          <p:nvPr/>
        </p:nvSpPr>
        <p:spPr bwMode="auto">
          <a:xfrm>
            <a:off x="5942013" y="4144963"/>
            <a:ext cx="7937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爱因斯坦</a:t>
            </a:r>
          </a:p>
        </p:txBody>
      </p:sp>
      <p:sp>
        <p:nvSpPr>
          <p:cNvPr id="11285" name="Text Box 28">
            <a:extLst>
              <a:ext uri="{FF2B5EF4-FFF2-40B4-BE49-F238E27FC236}">
                <a16:creationId xmlns:a16="http://schemas.microsoft.com/office/drawing/2014/main" id="{F056B16A-C89B-4BD6-A7E5-18A3404D0814}"/>
              </a:ext>
            </a:extLst>
          </p:cNvPr>
          <p:cNvSpPr txBox="1">
            <a:spLocks noChangeArrowheads="1"/>
          </p:cNvSpPr>
          <p:nvPr/>
        </p:nvSpPr>
        <p:spPr bwMode="auto">
          <a:xfrm>
            <a:off x="7467600" y="2514600"/>
            <a:ext cx="793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德布罗意</a:t>
            </a:r>
          </a:p>
        </p:txBody>
      </p:sp>
      <p:sp>
        <p:nvSpPr>
          <p:cNvPr id="11286" name="Text Box 29">
            <a:extLst>
              <a:ext uri="{FF2B5EF4-FFF2-40B4-BE49-F238E27FC236}">
                <a16:creationId xmlns:a16="http://schemas.microsoft.com/office/drawing/2014/main" id="{DDB80451-E278-4A07-9A86-774243B08388}"/>
              </a:ext>
            </a:extLst>
          </p:cNvPr>
          <p:cNvSpPr txBox="1">
            <a:spLocks noChangeArrowheads="1"/>
          </p:cNvSpPr>
          <p:nvPr/>
        </p:nvSpPr>
        <p:spPr bwMode="auto">
          <a:xfrm>
            <a:off x="4114800" y="5638800"/>
            <a:ext cx="11430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光的波动说取得压倒性胜利（</a:t>
            </a:r>
            <a:r>
              <a:rPr lang="en-US" altLang="zh-CN" sz="1200" b="1">
                <a:latin typeface="微软雅黑" panose="020B0503020204020204" pitchFamily="34" charset="-122"/>
                <a:ea typeface="微软雅黑" panose="020B0503020204020204" pitchFamily="34" charset="-122"/>
              </a:rPr>
              <a:t>19</a:t>
            </a:r>
            <a:r>
              <a:rPr lang="zh-CN" altLang="en-US" sz="1200" b="1">
                <a:latin typeface="微软雅黑" panose="020B0503020204020204" pitchFamily="34" charset="-122"/>
                <a:ea typeface="微软雅黑" panose="020B0503020204020204" pitchFamily="34" charset="-122"/>
              </a:rPr>
              <a:t>世纪）</a:t>
            </a:r>
          </a:p>
        </p:txBody>
      </p:sp>
      <p:sp>
        <p:nvSpPr>
          <p:cNvPr id="11287" name="Text Box 30">
            <a:extLst>
              <a:ext uri="{FF2B5EF4-FFF2-40B4-BE49-F238E27FC236}">
                <a16:creationId xmlns:a16="http://schemas.microsoft.com/office/drawing/2014/main" id="{B0FDC984-99BD-442B-B798-5CC4AD0ABC78}"/>
              </a:ext>
            </a:extLst>
          </p:cNvPr>
          <p:cNvSpPr txBox="1">
            <a:spLocks noChangeArrowheads="1"/>
          </p:cNvSpPr>
          <p:nvPr/>
        </p:nvSpPr>
        <p:spPr bwMode="auto">
          <a:xfrm>
            <a:off x="5791200" y="5638800"/>
            <a:ext cx="12954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黑体辐射与光电效应支持粒子说（</a:t>
            </a:r>
            <a:r>
              <a:rPr lang="en-US" altLang="zh-CN" sz="1200" b="1">
                <a:latin typeface="微软雅黑" panose="020B0503020204020204" pitchFamily="34" charset="-122"/>
                <a:ea typeface="微软雅黑" panose="020B0503020204020204" pitchFamily="34" charset="-122"/>
              </a:rPr>
              <a:t>20</a:t>
            </a:r>
            <a:r>
              <a:rPr lang="zh-CN" altLang="en-US" sz="1200" b="1">
                <a:latin typeface="微软雅黑" panose="020B0503020204020204" pitchFamily="34" charset="-122"/>
                <a:ea typeface="微软雅黑" panose="020B0503020204020204" pitchFamily="34" charset="-122"/>
              </a:rPr>
              <a:t>世纪）</a:t>
            </a:r>
          </a:p>
        </p:txBody>
      </p:sp>
      <p:sp>
        <p:nvSpPr>
          <p:cNvPr id="11288" name="Text Box 31">
            <a:extLst>
              <a:ext uri="{FF2B5EF4-FFF2-40B4-BE49-F238E27FC236}">
                <a16:creationId xmlns:a16="http://schemas.microsoft.com/office/drawing/2014/main" id="{188DE48F-A563-4DF1-BB30-13E55257580C}"/>
              </a:ext>
            </a:extLst>
          </p:cNvPr>
          <p:cNvSpPr txBox="1">
            <a:spLocks noChangeArrowheads="1"/>
          </p:cNvSpPr>
          <p:nvPr/>
        </p:nvSpPr>
        <p:spPr bwMode="auto">
          <a:xfrm>
            <a:off x="2438400" y="563880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两大学说的对立（</a:t>
            </a:r>
            <a:r>
              <a:rPr lang="en-US" altLang="zh-CN" sz="1200" b="1">
                <a:latin typeface="微软雅黑" panose="020B0503020204020204" pitchFamily="34" charset="-122"/>
                <a:ea typeface="微软雅黑" panose="020B0503020204020204" pitchFamily="34" charset="-122"/>
              </a:rPr>
              <a:t>17</a:t>
            </a:r>
            <a:r>
              <a:rPr lang="zh-CN" altLang="en-US" sz="1200" b="1">
                <a:latin typeface="微软雅黑" panose="020B0503020204020204" pitchFamily="34" charset="-122"/>
                <a:ea typeface="微软雅黑" panose="020B0503020204020204" pitchFamily="34" charset="-122"/>
              </a:rPr>
              <a:t>世纪）</a:t>
            </a:r>
          </a:p>
        </p:txBody>
      </p:sp>
      <p:sp>
        <p:nvSpPr>
          <p:cNvPr id="11289" name="Text Box 32">
            <a:extLst>
              <a:ext uri="{FF2B5EF4-FFF2-40B4-BE49-F238E27FC236}">
                <a16:creationId xmlns:a16="http://schemas.microsoft.com/office/drawing/2014/main" id="{FD2833DC-9BBC-4494-83BB-CD00D19F84B4}"/>
              </a:ext>
            </a:extLst>
          </p:cNvPr>
          <p:cNvSpPr txBox="1">
            <a:spLocks noChangeArrowheads="1"/>
          </p:cNvSpPr>
          <p:nvPr/>
        </p:nvSpPr>
        <p:spPr bwMode="auto">
          <a:xfrm>
            <a:off x="7467600" y="5638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不仅光，任何粒子都具有波粒二象性</a:t>
            </a:r>
          </a:p>
        </p:txBody>
      </p:sp>
      <p:pic>
        <p:nvPicPr>
          <p:cNvPr id="11290" name="Picture 29">
            <a:extLst>
              <a:ext uri="{FF2B5EF4-FFF2-40B4-BE49-F238E27FC236}">
                <a16:creationId xmlns:a16="http://schemas.microsoft.com/office/drawing/2014/main" id="{3BDF0D15-1C12-4167-9691-B4657035EAD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91400" y="3124200"/>
            <a:ext cx="107156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1" name="Text Box 27">
            <a:extLst>
              <a:ext uri="{FF2B5EF4-FFF2-40B4-BE49-F238E27FC236}">
                <a16:creationId xmlns:a16="http://schemas.microsoft.com/office/drawing/2014/main" id="{5C9F454F-AE17-4908-A0F0-0B26EEDB2D96}"/>
              </a:ext>
            </a:extLst>
          </p:cNvPr>
          <p:cNvSpPr txBox="1">
            <a:spLocks noChangeArrowheads="1"/>
          </p:cNvSpPr>
          <p:nvPr/>
        </p:nvSpPr>
        <p:spPr bwMode="auto">
          <a:xfrm>
            <a:off x="7696200" y="4648200"/>
            <a:ext cx="48895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玻尔</a:t>
            </a:r>
          </a:p>
        </p:txBody>
      </p:sp>
      <p:pic>
        <p:nvPicPr>
          <p:cNvPr id="11292" name="Picture 29">
            <a:extLst>
              <a:ext uri="{FF2B5EF4-FFF2-40B4-BE49-F238E27FC236}">
                <a16:creationId xmlns:a16="http://schemas.microsoft.com/office/drawing/2014/main" id="{8AC9E962-7BDF-46E4-91FD-378A329CFD7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2463" y="1295400"/>
            <a:ext cx="108743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3" name="Picture 21" descr="Democritus">
            <a:extLst>
              <a:ext uri="{FF2B5EF4-FFF2-40B4-BE49-F238E27FC236}">
                <a16:creationId xmlns:a16="http://schemas.microsoft.com/office/drawing/2014/main" id="{E0750FEF-EFC5-4993-A939-1AD03E52402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600" y="3276600"/>
            <a:ext cx="1143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94" name="Text Box 19">
            <a:extLst>
              <a:ext uri="{FF2B5EF4-FFF2-40B4-BE49-F238E27FC236}">
                <a16:creationId xmlns:a16="http://schemas.microsoft.com/office/drawing/2014/main" id="{1FB94EB3-A464-4D85-9CD0-F44904C0F06B}"/>
              </a:ext>
            </a:extLst>
          </p:cNvPr>
          <p:cNvSpPr txBox="1">
            <a:spLocks noChangeArrowheads="1"/>
          </p:cNvSpPr>
          <p:nvPr/>
        </p:nvSpPr>
        <p:spPr bwMode="auto">
          <a:xfrm>
            <a:off x="533400" y="48006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a:latin typeface="微软雅黑" panose="020B0503020204020204" pitchFamily="34" charset="-122"/>
                <a:ea typeface="微软雅黑" panose="020B0503020204020204" pitchFamily="34" charset="-122"/>
              </a:rPr>
              <a:t>德谟克利特，</a:t>
            </a:r>
          </a:p>
          <a:p>
            <a:pPr algn="ctr" eaLnBrk="1" hangingPunct="1"/>
            <a:r>
              <a:rPr lang="zh-CN" altLang="en-US" sz="1200" b="1">
                <a:latin typeface="微软雅黑" panose="020B0503020204020204" pitchFamily="34" charset="-122"/>
                <a:ea typeface="微软雅黑" panose="020B0503020204020204" pitchFamily="34" charset="-122"/>
              </a:rPr>
              <a:t>微粒说</a:t>
            </a:r>
          </a:p>
        </p:txBody>
      </p:sp>
      <p:sp>
        <p:nvSpPr>
          <p:cNvPr id="31" name="灯片编号占位符 2">
            <a:extLst>
              <a:ext uri="{FF2B5EF4-FFF2-40B4-BE49-F238E27FC236}">
                <a16:creationId xmlns:a16="http://schemas.microsoft.com/office/drawing/2014/main" id="{29F762FD-1761-417E-B8B1-DFB88040F50B}"/>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89</a:t>
            </a:fld>
            <a:endParaRPr lang="en-US" altLang="zh-CN" dirty="0">
              <a:latin typeface="Arial Black" panose="020B0A04020102020204" pitchFamily="34" charset="0"/>
            </a:endParaRPr>
          </a:p>
        </p:txBody>
      </p:sp>
      <p:cxnSp>
        <p:nvCxnSpPr>
          <p:cNvPr id="32" name="直接连接符 31">
            <a:extLst>
              <a:ext uri="{FF2B5EF4-FFF2-40B4-BE49-F238E27FC236}">
                <a16:creationId xmlns:a16="http://schemas.microsoft.com/office/drawing/2014/main" id="{66AC5949-9CBD-4DFF-9061-60A929DC20B4}"/>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1ECBF05-4249-4BA7-9707-662F4633A25A}"/>
              </a:ext>
            </a:extLst>
          </p:cNvPr>
          <p:cNvSpPr>
            <a:spLocks noGrp="1" noChangeArrowheads="1"/>
          </p:cNvSpPr>
          <p:nvPr>
            <p:ph type="title"/>
          </p:nvPr>
        </p:nvSpPr>
        <p:spPr>
          <a:xfrm>
            <a:off x="640420" y="-76200"/>
            <a:ext cx="7675996" cy="1066800"/>
          </a:xfrm>
        </p:spPr>
        <p:txBody>
          <a:bodyPr/>
          <a:lstStyle/>
          <a:p>
            <a:pPr eaLnBrk="1" hangingPunct="1"/>
            <a:r>
              <a:rPr lang="zh-CN" altLang="en-US" sz="3200" dirty="0">
                <a:latin typeface="微软雅黑" panose="020B0503020204020204" pitchFamily="34" charset="-122"/>
                <a:ea typeface="微软雅黑" panose="020B0503020204020204" pitchFamily="34" charset="-122"/>
              </a:rPr>
              <a:t>杨氏双缝实验引发的思考</a:t>
            </a:r>
            <a:endParaRPr lang="zh-CN" altLang="en-US" sz="2000" dirty="0">
              <a:latin typeface="微软雅黑" panose="020B0503020204020204" pitchFamily="34" charset="-122"/>
              <a:ea typeface="微软雅黑" panose="020B0503020204020204" pitchFamily="34" charset="-122"/>
            </a:endParaRPr>
          </a:p>
        </p:txBody>
      </p:sp>
      <p:pic>
        <p:nvPicPr>
          <p:cNvPr id="18435" name="Picture 4" descr="2">
            <a:extLst>
              <a:ext uri="{FF2B5EF4-FFF2-40B4-BE49-F238E27FC236}">
                <a16:creationId xmlns:a16="http://schemas.microsoft.com/office/drawing/2014/main" id="{8F393815-8F78-4235-87E8-EA27B1032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905000"/>
            <a:ext cx="4419600"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 Box 5">
            <a:extLst>
              <a:ext uri="{FF2B5EF4-FFF2-40B4-BE49-F238E27FC236}">
                <a16:creationId xmlns:a16="http://schemas.microsoft.com/office/drawing/2014/main" id="{37D67A86-6ACE-49DC-A7D4-46174BAF5E16}"/>
              </a:ext>
            </a:extLst>
          </p:cNvPr>
          <p:cNvSpPr txBox="1">
            <a:spLocks noChangeArrowheads="1"/>
          </p:cNvSpPr>
          <p:nvPr/>
        </p:nvSpPr>
        <p:spPr bwMode="auto">
          <a:xfrm>
            <a:off x="365125" y="3989388"/>
            <a:ext cx="4889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光源</a:t>
            </a:r>
          </a:p>
        </p:txBody>
      </p:sp>
      <p:sp>
        <p:nvSpPr>
          <p:cNvPr id="18437" name="Text Box 6">
            <a:extLst>
              <a:ext uri="{FF2B5EF4-FFF2-40B4-BE49-F238E27FC236}">
                <a16:creationId xmlns:a16="http://schemas.microsoft.com/office/drawing/2014/main" id="{800B9B5F-FC1D-424B-BBD3-83611756F38D}"/>
              </a:ext>
            </a:extLst>
          </p:cNvPr>
          <p:cNvSpPr txBox="1">
            <a:spLocks noChangeArrowheads="1"/>
          </p:cNvSpPr>
          <p:nvPr/>
        </p:nvSpPr>
        <p:spPr bwMode="auto">
          <a:xfrm>
            <a:off x="3733800" y="1828800"/>
            <a:ext cx="1098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可移走的屏幕</a:t>
            </a:r>
          </a:p>
        </p:txBody>
      </p:sp>
      <p:sp>
        <p:nvSpPr>
          <p:cNvPr id="18438" name="Rectangle 10">
            <a:extLst>
              <a:ext uri="{FF2B5EF4-FFF2-40B4-BE49-F238E27FC236}">
                <a16:creationId xmlns:a16="http://schemas.microsoft.com/office/drawing/2014/main" id="{8083CD4F-6792-401A-93CC-ACCB7D14D92E}"/>
              </a:ext>
            </a:extLst>
          </p:cNvPr>
          <p:cNvSpPr>
            <a:spLocks noRot="1" noChangeArrowheads="1"/>
          </p:cNvSpPr>
          <p:nvPr/>
        </p:nvSpPr>
        <p:spPr bwMode="auto">
          <a:xfrm>
            <a:off x="5334000" y="1905000"/>
            <a:ext cx="3657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20000"/>
              </a:spcBef>
              <a:buClr>
                <a:schemeClr val="bg2"/>
              </a:buClr>
              <a:buSzPct val="75000"/>
              <a:buFont typeface="Wingdings" panose="05000000000000000000" pitchFamily="2" charset="2"/>
              <a:buChar char="n"/>
            </a:pPr>
            <a:r>
              <a:rPr lang="zh-CN" altLang="en-US" sz="2400" b="1">
                <a:solidFill>
                  <a:srgbClr val="FF3399"/>
                </a:solidFill>
                <a:latin typeface="微软雅黑" panose="020B0503020204020204" pitchFamily="34" charset="-122"/>
                <a:ea typeface="微软雅黑" panose="020B0503020204020204" pitchFamily="34" charset="-122"/>
              </a:rPr>
              <a:t>屏放上时</a:t>
            </a:r>
            <a:r>
              <a:rPr lang="zh-CN" altLang="en-US" sz="2400">
                <a:latin typeface="微软雅黑" panose="020B0503020204020204" pitchFamily="34" charset="-122"/>
                <a:ea typeface="微软雅黑" panose="020B0503020204020204" pitchFamily="34" charset="-122"/>
              </a:rPr>
              <a:t>，在屏幕上可以看到干涉条纹，光表现出</a:t>
            </a:r>
            <a:r>
              <a:rPr lang="zh-CN" altLang="en-US" sz="2400" b="1">
                <a:solidFill>
                  <a:srgbClr val="FF3399"/>
                </a:solidFill>
                <a:latin typeface="微软雅黑" panose="020B0503020204020204" pitchFamily="34" charset="-122"/>
                <a:ea typeface="微软雅黑" panose="020B0503020204020204" pitchFamily="34" charset="-122"/>
              </a:rPr>
              <a:t>波动性</a:t>
            </a:r>
            <a:r>
              <a:rPr lang="zh-CN" altLang="en-US" sz="2400">
                <a:latin typeface="微软雅黑" panose="020B0503020204020204" pitchFamily="34" charset="-122"/>
                <a:ea typeface="微软雅黑" panose="020B0503020204020204" pitchFamily="34" charset="-122"/>
              </a:rPr>
              <a:t>。</a:t>
            </a:r>
          </a:p>
          <a:p>
            <a:pPr eaLnBrk="1" hangingPunct="1">
              <a:spcBef>
                <a:spcPct val="20000"/>
              </a:spcBef>
              <a:buClr>
                <a:schemeClr val="bg2"/>
              </a:buClr>
              <a:buSzPct val="75000"/>
              <a:buFont typeface="Wingdings" panose="05000000000000000000" pitchFamily="2" charset="2"/>
              <a:buChar char="n"/>
            </a:pPr>
            <a:r>
              <a:rPr lang="zh-CN" altLang="en-US" sz="2400" b="1">
                <a:solidFill>
                  <a:srgbClr val="FF3399"/>
                </a:solidFill>
                <a:latin typeface="微软雅黑" panose="020B0503020204020204" pitchFamily="34" charset="-122"/>
                <a:ea typeface="微软雅黑" panose="020B0503020204020204" pitchFamily="34" charset="-122"/>
              </a:rPr>
              <a:t>屏移走时</a:t>
            </a:r>
            <a:r>
              <a:rPr lang="zh-CN" altLang="en-US" sz="2400">
                <a:latin typeface="微软雅黑" panose="020B0503020204020204" pitchFamily="34" charset="-122"/>
                <a:ea typeface="微软雅黑" panose="020B0503020204020204" pitchFamily="34" charset="-122"/>
              </a:rPr>
              <a:t>，对应探测器上探测到光子，可知道光子是从哪条狭缝过来的。此时光表现出</a:t>
            </a:r>
            <a:r>
              <a:rPr lang="zh-CN" altLang="en-US" sz="2400" b="1">
                <a:solidFill>
                  <a:srgbClr val="FF3399"/>
                </a:solidFill>
                <a:latin typeface="微软雅黑" panose="020B0503020204020204" pitchFamily="34" charset="-122"/>
                <a:ea typeface="微软雅黑" panose="020B0503020204020204" pitchFamily="34" charset="-122"/>
              </a:rPr>
              <a:t>粒子性</a:t>
            </a:r>
            <a:r>
              <a:rPr lang="zh-CN" altLang="en-US" sz="2400">
                <a:latin typeface="微软雅黑" panose="020B0503020204020204" pitchFamily="34" charset="-122"/>
                <a:ea typeface="微软雅黑" panose="020B0503020204020204" pitchFamily="34" charset="-122"/>
              </a:rPr>
              <a:t>。</a:t>
            </a:r>
          </a:p>
        </p:txBody>
      </p:sp>
      <p:sp>
        <p:nvSpPr>
          <p:cNvPr id="7" name="灯片编号占位符 2">
            <a:extLst>
              <a:ext uri="{FF2B5EF4-FFF2-40B4-BE49-F238E27FC236}">
                <a16:creationId xmlns:a16="http://schemas.microsoft.com/office/drawing/2014/main" id="{6475F8CD-E91D-4822-8BC9-7AE1141EAC63}"/>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90</a:t>
            </a:fld>
            <a:endParaRPr lang="en-US" altLang="zh-CN" dirty="0">
              <a:latin typeface="Arial Black" panose="020B0A04020102020204" pitchFamily="34" charset="0"/>
            </a:endParaRPr>
          </a:p>
        </p:txBody>
      </p:sp>
      <p:cxnSp>
        <p:nvCxnSpPr>
          <p:cNvPr id="8" name="直接连接符 7">
            <a:extLst>
              <a:ext uri="{FF2B5EF4-FFF2-40B4-BE49-F238E27FC236}">
                <a16:creationId xmlns:a16="http://schemas.microsoft.com/office/drawing/2014/main" id="{0FE44018-112C-4A5D-88F4-DDCE9A4B0A56}"/>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a:extLst>
              <a:ext uri="{FF2B5EF4-FFF2-40B4-BE49-F238E27FC236}">
                <a16:creationId xmlns:a16="http://schemas.microsoft.com/office/drawing/2014/main" id="{F4068F72-3C9D-45D1-900B-6095074EFBD6}"/>
              </a:ext>
            </a:extLst>
          </p:cNvPr>
          <p:cNvSpPr>
            <a:spLocks noRot="1" noChangeArrowheads="1"/>
          </p:cNvSpPr>
          <p:nvPr/>
        </p:nvSpPr>
        <p:spPr bwMode="auto">
          <a:xfrm>
            <a:off x="500034" y="942170"/>
            <a:ext cx="4551040" cy="4973660"/>
          </a:xfrm>
          <a:prstGeom prst="rect">
            <a:avLst/>
          </a:prstGeom>
          <a:noFill/>
          <a:ln w="9525">
            <a:noFill/>
            <a:miter lim="800000"/>
            <a:headEnd/>
            <a:tailEnd/>
          </a:ln>
        </p:spPr>
        <p:txBody>
          <a:bodyPr/>
          <a:lstStyle/>
          <a:p>
            <a:pPr marL="342900" indent="-342900">
              <a:spcBef>
                <a:spcPct val="20000"/>
              </a:spcBef>
              <a:buClr>
                <a:schemeClr val="bg2"/>
              </a:buClr>
              <a:buSzPct val="75000"/>
              <a:defRPr/>
            </a:pPr>
            <a:r>
              <a:rPr lang="zh-CN" altLang="en-US" sz="3200" b="1" dirty="0">
                <a:solidFill>
                  <a:srgbClr val="FF3399"/>
                </a:solidFill>
                <a:latin typeface="微软雅黑" panose="020B0503020204020204" pitchFamily="34" charset="-122"/>
                <a:ea typeface="微软雅黑" panose="020B0503020204020204" pitchFamily="34" charset="-122"/>
              </a:rPr>
              <a:t>玻尔的互补原理：</a:t>
            </a:r>
            <a:endParaRPr lang="zh-CN" altLang="en-US" sz="2800" dirty="0">
              <a:latin typeface="微软雅黑" panose="020B0503020204020204" pitchFamily="34" charset="-122"/>
              <a:ea typeface="微软雅黑" panose="020B0503020204020204" pitchFamily="34" charset="-122"/>
            </a:endParaRPr>
          </a:p>
          <a:p>
            <a:pPr marL="182563" indent="-182563">
              <a:lnSpc>
                <a:spcPct val="125000"/>
              </a:lnSpc>
              <a:spcBef>
                <a:spcPts val="1200"/>
              </a:spcBef>
              <a:buClr>
                <a:schemeClr val="bg2"/>
              </a:buClr>
              <a:buSzPct val="75000"/>
              <a:buFont typeface="Wingdings" pitchFamily="2" charset="2"/>
              <a:buChar char="Ø"/>
              <a:defRPr/>
            </a:pPr>
            <a:r>
              <a:rPr lang="zh-CN" altLang="en-US" sz="2800" dirty="0">
                <a:latin typeface="微软雅黑" panose="020B0503020204020204" pitchFamily="34" charset="-122"/>
                <a:ea typeface="微软雅黑" panose="020B0503020204020204" pitchFamily="34" charset="-122"/>
              </a:rPr>
              <a:t>光具有波粒二象性；</a:t>
            </a:r>
            <a:endParaRPr lang="en-US" altLang="zh-CN" sz="2800" dirty="0">
              <a:latin typeface="微软雅黑" panose="020B0503020204020204" pitchFamily="34" charset="-122"/>
              <a:ea typeface="微软雅黑" panose="020B0503020204020204" pitchFamily="34" charset="-122"/>
            </a:endParaRPr>
          </a:p>
          <a:p>
            <a:pPr marL="182563" indent="-182563">
              <a:lnSpc>
                <a:spcPct val="125000"/>
              </a:lnSpc>
              <a:spcBef>
                <a:spcPts val="1200"/>
              </a:spcBef>
              <a:buClr>
                <a:schemeClr val="bg2"/>
              </a:buClr>
              <a:buSzPct val="75000"/>
              <a:buFont typeface="Wingdings" pitchFamily="2" charset="2"/>
              <a:buChar char="Ø"/>
              <a:defRPr/>
            </a:pPr>
            <a:r>
              <a:rPr lang="zh-CN" altLang="en-US" sz="2800" dirty="0">
                <a:latin typeface="微软雅黑" panose="020B0503020204020204" pitchFamily="34" charset="-122"/>
                <a:ea typeface="微软雅黑" panose="020B0503020204020204" pitchFamily="34" charset="-122"/>
              </a:rPr>
              <a:t>一个实验中展示粒子性还是波动性取决于实验的探测装置；</a:t>
            </a:r>
            <a:endParaRPr lang="en-US" altLang="zh-CN" sz="2800" dirty="0">
              <a:latin typeface="微软雅黑" panose="020B0503020204020204" pitchFamily="34" charset="-122"/>
              <a:ea typeface="微软雅黑" panose="020B0503020204020204" pitchFamily="34" charset="-122"/>
            </a:endParaRPr>
          </a:p>
          <a:p>
            <a:pPr marL="182563" indent="-182563">
              <a:lnSpc>
                <a:spcPct val="125000"/>
              </a:lnSpc>
              <a:spcBef>
                <a:spcPts val="1200"/>
              </a:spcBef>
              <a:buClr>
                <a:schemeClr val="bg2"/>
              </a:buClr>
              <a:buSzPct val="75000"/>
              <a:buFont typeface="Wingdings" pitchFamily="2" charset="2"/>
              <a:buChar char="Ø"/>
              <a:defRPr/>
            </a:pPr>
            <a:r>
              <a:rPr lang="zh-CN" altLang="en-US" sz="2800" dirty="0">
                <a:latin typeface="微软雅黑" panose="020B0503020204020204" pitchFamily="34" charset="-122"/>
                <a:ea typeface="微软雅黑" panose="020B0503020204020204" pitchFamily="34" charset="-122"/>
              </a:rPr>
              <a:t>波动性和粒子性不能在同一种观测装置都被完全观察到。</a:t>
            </a:r>
          </a:p>
        </p:txBody>
      </p:sp>
      <p:pic>
        <p:nvPicPr>
          <p:cNvPr id="19459" name="Picture 5" descr="400px-Coat_of_Arms_of_Niels_Bohr">
            <a:extLst>
              <a:ext uri="{FF2B5EF4-FFF2-40B4-BE49-F238E27FC236}">
                <a16:creationId xmlns:a16="http://schemas.microsoft.com/office/drawing/2014/main" id="{D9BFDC5D-143B-44EF-A0F9-52911907CF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9631" y="916660"/>
            <a:ext cx="3249693" cy="4874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 Box 6">
            <a:extLst>
              <a:ext uri="{FF2B5EF4-FFF2-40B4-BE49-F238E27FC236}">
                <a16:creationId xmlns:a16="http://schemas.microsoft.com/office/drawing/2014/main" id="{E73EC52C-0915-4A4B-9628-BFFFC50ABFF4}"/>
              </a:ext>
            </a:extLst>
          </p:cNvPr>
          <p:cNvSpPr txBox="1">
            <a:spLocks noChangeArrowheads="1"/>
          </p:cNvSpPr>
          <p:nvPr/>
        </p:nvSpPr>
        <p:spPr bwMode="auto">
          <a:xfrm>
            <a:off x="5165725" y="5827713"/>
            <a:ext cx="39020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a:latin typeface="微软雅黑" panose="020B0503020204020204" pitchFamily="34" charset="-122"/>
                <a:ea typeface="微软雅黑" panose="020B0503020204020204" pitchFamily="34" charset="-122"/>
              </a:rPr>
              <a:t>玻尔设计的族徽</a:t>
            </a:r>
            <a:r>
              <a:rPr lang="zh-CN" altLang="en-US" b="1">
                <a:solidFill>
                  <a:srgbClr val="E272AA"/>
                </a:solidFill>
                <a:latin typeface="微软雅黑" panose="020B0503020204020204" pitchFamily="34" charset="-122"/>
                <a:ea typeface="微软雅黑" panose="020B0503020204020204" pitchFamily="34" charset="-122"/>
              </a:rPr>
              <a:t>“对立即互补” </a:t>
            </a:r>
            <a:r>
              <a:rPr lang="en-US" altLang="zh-CN" b="1">
                <a:solidFill>
                  <a:srgbClr val="E272AA"/>
                </a:solidFill>
                <a:latin typeface="微软雅黑" panose="020B0503020204020204" pitchFamily="34" charset="-122"/>
                <a:ea typeface="微软雅黑" panose="020B0503020204020204" pitchFamily="34" charset="-122"/>
              </a:rPr>
              <a:t>(contraria sunt complementa)</a:t>
            </a:r>
            <a:endParaRPr lang="zh-CN" altLang="en-US">
              <a:latin typeface="微软雅黑" panose="020B0503020204020204" pitchFamily="34" charset="-122"/>
              <a:ea typeface="微软雅黑" panose="020B0503020204020204" pitchFamily="34" charset="-122"/>
            </a:endParaRPr>
          </a:p>
        </p:txBody>
      </p:sp>
      <p:cxnSp>
        <p:nvCxnSpPr>
          <p:cNvPr id="6" name="直接连接符 5">
            <a:extLst>
              <a:ext uri="{FF2B5EF4-FFF2-40B4-BE49-F238E27FC236}">
                <a16:creationId xmlns:a16="http://schemas.microsoft.com/office/drawing/2014/main" id="{3B02D829-C005-41A6-994A-F8836C8B0962}"/>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7" name="灯片编号占位符 2">
            <a:extLst>
              <a:ext uri="{FF2B5EF4-FFF2-40B4-BE49-F238E27FC236}">
                <a16:creationId xmlns:a16="http://schemas.microsoft.com/office/drawing/2014/main" id="{0689F948-D77D-4FA6-9771-C2EF6951FAFE}"/>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91</a:t>
            </a:fld>
            <a:endParaRPr lang="en-US" altLang="zh-CN" dirty="0">
              <a:latin typeface="Arial Black" panose="020B0A04020102020204" pitchFamily="3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a:extLst>
              <a:ext uri="{FF2B5EF4-FFF2-40B4-BE49-F238E27FC236}">
                <a16:creationId xmlns:a16="http://schemas.microsoft.com/office/drawing/2014/main" id="{EBEA3F01-C8B8-4246-9CE1-E09149E75CB5}"/>
              </a:ext>
            </a:extLst>
          </p:cNvPr>
          <p:cNvSpPr>
            <a:spLocks noRot="1" noChangeArrowheads="1"/>
          </p:cNvSpPr>
          <p:nvPr/>
        </p:nvSpPr>
        <p:spPr bwMode="auto">
          <a:xfrm>
            <a:off x="5181600" y="990600"/>
            <a:ext cx="3810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ts val="600"/>
              </a:spcBef>
              <a:buClr>
                <a:schemeClr val="bg2"/>
              </a:buClr>
              <a:buSzPct val="75000"/>
              <a:buFont typeface="Wingdings" panose="05000000000000000000" pitchFamily="2" charset="2"/>
              <a:buChar char="n"/>
            </a:pPr>
            <a:r>
              <a:rPr lang="zh-CN" altLang="en-US" sz="2000" dirty="0">
                <a:latin typeface="微软雅黑" panose="020B0503020204020204" pitchFamily="34" charset="-122"/>
                <a:ea typeface="微软雅黑" panose="020B0503020204020204" pitchFamily="34" charset="-122"/>
              </a:rPr>
              <a:t>有一种</a:t>
            </a:r>
            <a:r>
              <a:rPr lang="zh-CN" altLang="en-US" sz="2000" b="1" dirty="0">
                <a:solidFill>
                  <a:srgbClr val="FF3399"/>
                </a:solidFill>
                <a:latin typeface="微软雅黑" panose="020B0503020204020204" pitchFamily="34" charset="-122"/>
                <a:ea typeface="微软雅黑" panose="020B0503020204020204" pitchFamily="34" charset="-122"/>
              </a:rPr>
              <a:t>隐变量理论</a:t>
            </a:r>
            <a:r>
              <a:rPr lang="zh-CN" altLang="en-US" sz="2000" dirty="0">
                <a:latin typeface="微软雅黑" panose="020B0503020204020204" pitchFamily="34" charset="-122"/>
                <a:ea typeface="微软雅黑" panose="020B0503020204020204" pitchFamily="34" charset="-122"/>
              </a:rPr>
              <a:t>认为光子在通过狭缝之前可以获得后面探测装置的信息，然后根据这些信息来选择表现形式，即进入狭缝的方式。</a:t>
            </a:r>
          </a:p>
          <a:p>
            <a:pPr eaLnBrk="1" hangingPunct="1">
              <a:lnSpc>
                <a:spcPct val="125000"/>
              </a:lnSpc>
              <a:spcBef>
                <a:spcPts val="600"/>
              </a:spcBef>
              <a:buClr>
                <a:schemeClr val="bg2"/>
              </a:buClr>
              <a:buSzPct val="75000"/>
              <a:buFont typeface="Wingdings" panose="05000000000000000000" pitchFamily="2" charset="2"/>
              <a:buChar char="n"/>
            </a:pPr>
            <a:r>
              <a:rPr lang="en-US" altLang="zh-CN" sz="2000" dirty="0">
                <a:latin typeface="微软雅黑" panose="020B0503020204020204" pitchFamily="34" charset="-122"/>
                <a:ea typeface="微软雅黑" panose="020B0503020204020204" pitchFamily="34" charset="-122"/>
              </a:rPr>
              <a:t>1978</a:t>
            </a:r>
            <a:r>
              <a:rPr lang="zh-CN" altLang="en-US" sz="2000" dirty="0">
                <a:latin typeface="微软雅黑" panose="020B0503020204020204" pitchFamily="34" charset="-122"/>
                <a:ea typeface="微软雅黑" panose="020B0503020204020204" pitchFamily="34" charset="-122"/>
              </a:rPr>
              <a:t>年，为了排除这种隐变量理论，惠勒提出一个思想实验，即在光子通过狭缝之后再来随机的选择探测装置。这就是</a:t>
            </a:r>
            <a:r>
              <a:rPr lang="zh-CN" altLang="en-US" sz="2000" b="1" dirty="0">
                <a:solidFill>
                  <a:srgbClr val="FF3399"/>
                </a:solidFill>
                <a:latin typeface="微软雅黑" panose="020B0503020204020204" pitchFamily="34" charset="-122"/>
                <a:ea typeface="微软雅黑" panose="020B0503020204020204" pitchFamily="34" charset="-122"/>
              </a:rPr>
              <a:t>惠勒的延迟选择实验</a:t>
            </a:r>
            <a:r>
              <a:rPr lang="zh-CN" altLang="en-US" sz="2000" dirty="0">
                <a:latin typeface="微软雅黑" panose="020B0503020204020204" pitchFamily="34" charset="-122"/>
                <a:ea typeface="微软雅黑" panose="020B0503020204020204" pitchFamily="34" charset="-122"/>
              </a:rPr>
              <a:t>。</a:t>
            </a:r>
          </a:p>
        </p:txBody>
      </p:sp>
      <p:sp>
        <p:nvSpPr>
          <p:cNvPr id="20483" name="Text Box 5">
            <a:extLst>
              <a:ext uri="{FF2B5EF4-FFF2-40B4-BE49-F238E27FC236}">
                <a16:creationId xmlns:a16="http://schemas.microsoft.com/office/drawing/2014/main" id="{14411E2A-A4F5-4B77-94F7-6E477253D958}"/>
              </a:ext>
            </a:extLst>
          </p:cNvPr>
          <p:cNvSpPr txBox="1">
            <a:spLocks noChangeArrowheads="1"/>
          </p:cNvSpPr>
          <p:nvPr/>
        </p:nvSpPr>
        <p:spPr bwMode="auto">
          <a:xfrm>
            <a:off x="381000" y="5715000"/>
            <a:ext cx="7712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latin typeface="微软雅黑" panose="020B0503020204020204" pitchFamily="34" charset="-122"/>
                <a:ea typeface="微软雅黑" panose="020B0503020204020204" pitchFamily="34" charset="-122"/>
              </a:rPr>
              <a:t>Wheeler, J. A. </a:t>
            </a:r>
            <a:r>
              <a:rPr lang="en-US" altLang="zh-CN" sz="1200" b="1" i="1">
                <a:latin typeface="微软雅黑" panose="020B0503020204020204" pitchFamily="34" charset="-122"/>
                <a:ea typeface="微软雅黑" panose="020B0503020204020204" pitchFamily="34" charset="-122"/>
              </a:rPr>
              <a:t>The ‘Past’ and the ‘Delayed-Choice’ Double-Slit Experiment</a:t>
            </a:r>
            <a:r>
              <a:rPr lang="en-US" altLang="zh-CN" sz="1200" b="1">
                <a:latin typeface="微软雅黑" panose="020B0503020204020204" pitchFamily="34" charset="-122"/>
                <a:ea typeface="微软雅黑" panose="020B0503020204020204" pitchFamily="34" charset="-122"/>
              </a:rPr>
              <a:t>, in </a:t>
            </a:r>
            <a:r>
              <a:rPr lang="en-US" altLang="zh-CN" sz="1200" b="1" i="1">
                <a:latin typeface="微软雅黑" panose="020B0503020204020204" pitchFamily="34" charset="-122"/>
                <a:ea typeface="微软雅黑" panose="020B0503020204020204" pitchFamily="34" charset="-122"/>
              </a:rPr>
              <a:t>Mathematical Foundations of Quantum Theory</a:t>
            </a:r>
            <a:r>
              <a:rPr lang="en-US" altLang="zh-CN" sz="1200" b="1">
                <a:latin typeface="微软雅黑" panose="020B0503020204020204" pitchFamily="34" charset="-122"/>
                <a:ea typeface="微软雅黑" panose="020B0503020204020204" pitchFamily="34" charset="-122"/>
              </a:rPr>
              <a:t>, edited by Marlow, A.R. (Academic Press, New York, 1978).</a:t>
            </a:r>
          </a:p>
        </p:txBody>
      </p:sp>
      <p:sp>
        <p:nvSpPr>
          <p:cNvPr id="20484" name="Rectangle 6">
            <a:extLst>
              <a:ext uri="{FF2B5EF4-FFF2-40B4-BE49-F238E27FC236}">
                <a16:creationId xmlns:a16="http://schemas.microsoft.com/office/drawing/2014/main" id="{ACA732DF-67EC-4933-9BA2-8B7AE99427FD}"/>
              </a:ext>
            </a:extLst>
          </p:cNvPr>
          <p:cNvSpPr>
            <a:spLocks noChangeArrowheads="1"/>
          </p:cNvSpPr>
          <p:nvPr/>
        </p:nvSpPr>
        <p:spPr bwMode="auto">
          <a:xfrm>
            <a:off x="381000" y="62484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latin typeface="微软雅黑" panose="020B0503020204020204" pitchFamily="34" charset="-122"/>
                <a:ea typeface="微软雅黑" panose="020B0503020204020204" pitchFamily="34" charset="-122"/>
              </a:rPr>
              <a:t>Wheeler, J. A. </a:t>
            </a:r>
            <a:r>
              <a:rPr lang="en-US" altLang="zh-CN" sz="1200" b="1" i="1">
                <a:latin typeface="微软雅黑" panose="020B0503020204020204" pitchFamily="34" charset="-122"/>
                <a:ea typeface="微软雅黑" panose="020B0503020204020204" pitchFamily="34" charset="-122"/>
              </a:rPr>
              <a:t>Quantum Theory and Measurement</a:t>
            </a:r>
            <a:r>
              <a:rPr lang="en-US" altLang="zh-CN" sz="1200" b="1">
                <a:latin typeface="微软雅黑" panose="020B0503020204020204" pitchFamily="34" charset="-122"/>
                <a:ea typeface="微软雅黑" panose="020B0503020204020204" pitchFamily="34" charset="-122"/>
              </a:rPr>
              <a:t>, edited by Wheeler, J. A. &amp; Zurek, W. H. (Princeton University Press, Princeton, NJ, 1984).</a:t>
            </a:r>
          </a:p>
        </p:txBody>
      </p:sp>
      <p:pic>
        <p:nvPicPr>
          <p:cNvPr id="20485" name="Picture 7" descr="2">
            <a:extLst>
              <a:ext uri="{FF2B5EF4-FFF2-40B4-BE49-F238E27FC236}">
                <a16:creationId xmlns:a16="http://schemas.microsoft.com/office/drawing/2014/main" id="{A8A44C38-9CC9-4321-8189-AFD54AC898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219200"/>
            <a:ext cx="4419600" cy="394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Text Box 8">
            <a:extLst>
              <a:ext uri="{FF2B5EF4-FFF2-40B4-BE49-F238E27FC236}">
                <a16:creationId xmlns:a16="http://schemas.microsoft.com/office/drawing/2014/main" id="{89A2EB13-F72C-4D97-9D78-584175A47CF0}"/>
              </a:ext>
            </a:extLst>
          </p:cNvPr>
          <p:cNvSpPr txBox="1">
            <a:spLocks noChangeArrowheads="1"/>
          </p:cNvSpPr>
          <p:nvPr/>
        </p:nvSpPr>
        <p:spPr bwMode="auto">
          <a:xfrm>
            <a:off x="288925" y="3303588"/>
            <a:ext cx="4889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光源</a:t>
            </a:r>
          </a:p>
        </p:txBody>
      </p:sp>
      <p:sp>
        <p:nvSpPr>
          <p:cNvPr id="20487" name="Text Box 9">
            <a:extLst>
              <a:ext uri="{FF2B5EF4-FFF2-40B4-BE49-F238E27FC236}">
                <a16:creationId xmlns:a16="http://schemas.microsoft.com/office/drawing/2014/main" id="{3FF1E857-FACF-4291-B0FA-007419B694F8}"/>
              </a:ext>
            </a:extLst>
          </p:cNvPr>
          <p:cNvSpPr txBox="1">
            <a:spLocks noChangeArrowheads="1"/>
          </p:cNvSpPr>
          <p:nvPr/>
        </p:nvSpPr>
        <p:spPr bwMode="auto">
          <a:xfrm>
            <a:off x="3657600" y="1143000"/>
            <a:ext cx="1098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可移走的屏幕</a:t>
            </a:r>
          </a:p>
        </p:txBody>
      </p:sp>
      <p:graphicFrame>
        <p:nvGraphicFramePr>
          <p:cNvPr id="20488" name="Object 11">
            <a:extLst>
              <a:ext uri="{FF2B5EF4-FFF2-40B4-BE49-F238E27FC236}">
                <a16:creationId xmlns:a16="http://schemas.microsoft.com/office/drawing/2014/main" id="{A5496B02-3F12-457F-A39B-387741667423}"/>
              </a:ext>
            </a:extLst>
          </p:cNvPr>
          <p:cNvGraphicFramePr>
            <a:graphicFrameLocks noGrp="1" noChangeAspect="1"/>
          </p:cNvGraphicFramePr>
          <p:nvPr>
            <p:ph idx="1"/>
          </p:nvPr>
        </p:nvGraphicFramePr>
        <p:xfrm>
          <a:off x="1143000" y="2940050"/>
          <a:ext cx="325438" cy="184150"/>
        </p:xfrm>
        <a:graphic>
          <a:graphicData uri="http://schemas.openxmlformats.org/presentationml/2006/ole">
            <mc:AlternateContent xmlns:mc="http://schemas.openxmlformats.org/markup-compatibility/2006">
              <mc:Choice xmlns:v="urn:schemas-microsoft-com:vml" Requires="v">
                <p:oleObj spid="_x0000_s2062" name="CorelDRAW" r:id="rId5" imgW="2857320" imgH="1484640" progId="">
                  <p:embed/>
                </p:oleObj>
              </mc:Choice>
              <mc:Fallback>
                <p:oleObj name="CorelDRAW" r:id="rId5" imgW="2857320" imgH="1484640" progId="">
                  <p:embed/>
                  <p:pic>
                    <p:nvPicPr>
                      <p:cNvPr id="20488" name="Object 11">
                        <a:extLst>
                          <a:ext uri="{FF2B5EF4-FFF2-40B4-BE49-F238E27FC236}">
                            <a16:creationId xmlns:a16="http://schemas.microsoft.com/office/drawing/2014/main" id="{A5496B02-3F12-457F-A39B-3877416674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2940050"/>
                        <a:ext cx="32543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9" name="AutoShape 12">
            <a:extLst>
              <a:ext uri="{FF2B5EF4-FFF2-40B4-BE49-F238E27FC236}">
                <a16:creationId xmlns:a16="http://schemas.microsoft.com/office/drawing/2014/main" id="{3EABDB79-F998-474E-B6B6-C3A2EDB27775}"/>
              </a:ext>
            </a:extLst>
          </p:cNvPr>
          <p:cNvSpPr>
            <a:spLocks noChangeArrowheads="1"/>
          </p:cNvSpPr>
          <p:nvPr/>
        </p:nvSpPr>
        <p:spPr bwMode="auto">
          <a:xfrm>
            <a:off x="838200" y="838200"/>
            <a:ext cx="1565275" cy="925513"/>
          </a:xfrm>
          <a:prstGeom prst="cloudCallout">
            <a:avLst>
              <a:gd name="adj1" fmla="val -11227"/>
              <a:gd name="adj2" fmla="val 156991"/>
            </a:avLst>
          </a:prstGeom>
          <a:solidFill>
            <a:schemeClr val="accent1"/>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a:latin typeface="微软雅黑" panose="020B0503020204020204" pitchFamily="34" charset="-122"/>
                <a:ea typeface="微软雅黑" panose="020B0503020204020204" pitchFamily="34" charset="-122"/>
              </a:rPr>
              <a:t>让我看看后面有没有屏幕再过去！</a:t>
            </a:r>
          </a:p>
        </p:txBody>
      </p:sp>
      <p:sp>
        <p:nvSpPr>
          <p:cNvPr id="10" name="灯片编号占位符 2">
            <a:extLst>
              <a:ext uri="{FF2B5EF4-FFF2-40B4-BE49-F238E27FC236}">
                <a16:creationId xmlns:a16="http://schemas.microsoft.com/office/drawing/2014/main" id="{DA6FE2B4-B96B-447F-B307-99E0E47496D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92</a:t>
            </a:fld>
            <a:endParaRPr lang="en-US" altLang="zh-CN" dirty="0">
              <a:latin typeface="Arial Black" panose="020B0A04020102020204" pitchFamily="34" charset="0"/>
            </a:endParaRPr>
          </a:p>
        </p:txBody>
      </p:sp>
      <p:cxnSp>
        <p:nvCxnSpPr>
          <p:cNvPr id="12" name="直接连接符 11">
            <a:extLst>
              <a:ext uri="{FF2B5EF4-FFF2-40B4-BE49-F238E27FC236}">
                <a16:creationId xmlns:a16="http://schemas.microsoft.com/office/drawing/2014/main" id="{C477DB6E-A0E6-4B37-B55A-15AB3C328732}"/>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0ACC6C8-750A-4F0F-BFC4-35DCBF6D980A}"/>
              </a:ext>
            </a:extLst>
          </p:cNvPr>
          <p:cNvSpPr>
            <a:spLocks noGrp="1" noChangeArrowheads="1"/>
          </p:cNvSpPr>
          <p:nvPr>
            <p:ph type="title"/>
          </p:nvPr>
        </p:nvSpPr>
        <p:spPr>
          <a:xfrm>
            <a:off x="457200" y="154393"/>
            <a:ext cx="8229600" cy="519113"/>
          </a:xfrm>
        </p:spPr>
        <p:txBody>
          <a:bodyPr/>
          <a:lstStyle/>
          <a:p>
            <a:pPr eaLnBrk="1" hangingPunct="1"/>
            <a:r>
              <a:rPr lang="zh-CN" altLang="en-US" sz="3200" dirty="0">
                <a:latin typeface="微软雅黑" panose="020B0503020204020204" pitchFamily="34" charset="-122"/>
                <a:ea typeface="微软雅黑" panose="020B0503020204020204" pitchFamily="34" charset="-122"/>
              </a:rPr>
              <a:t>经典惠勒延迟选择实验</a:t>
            </a:r>
          </a:p>
        </p:txBody>
      </p:sp>
      <p:pic>
        <p:nvPicPr>
          <p:cNvPr id="21507" name="Picture 4" descr="2">
            <a:extLst>
              <a:ext uri="{FF2B5EF4-FFF2-40B4-BE49-F238E27FC236}">
                <a16:creationId xmlns:a16="http://schemas.microsoft.com/office/drawing/2014/main" id="{7785E390-919F-4C51-A9F5-9C5A369146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90800"/>
            <a:ext cx="3505200" cy="312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5" descr="3">
            <a:extLst>
              <a:ext uri="{FF2B5EF4-FFF2-40B4-BE49-F238E27FC236}">
                <a16:creationId xmlns:a16="http://schemas.microsoft.com/office/drawing/2014/main" id="{324DDEDF-820D-4ABA-BE33-BB3BCFC36E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667000"/>
            <a:ext cx="37338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 Box 6">
            <a:extLst>
              <a:ext uri="{FF2B5EF4-FFF2-40B4-BE49-F238E27FC236}">
                <a16:creationId xmlns:a16="http://schemas.microsoft.com/office/drawing/2014/main" id="{62368E56-0D43-4B6B-A0A3-83B46C985F57}"/>
              </a:ext>
            </a:extLst>
          </p:cNvPr>
          <p:cNvSpPr txBox="1">
            <a:spLocks noChangeArrowheads="1"/>
          </p:cNvSpPr>
          <p:nvPr/>
        </p:nvSpPr>
        <p:spPr bwMode="auto">
          <a:xfrm>
            <a:off x="1676400" y="1536700"/>
            <a:ext cx="137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pitchFamily="34" charset="-122"/>
                <a:ea typeface="微软雅黑" panose="020B0503020204020204" pitchFamily="34" charset="-122"/>
              </a:rPr>
              <a:t>双缝装置</a:t>
            </a:r>
          </a:p>
        </p:txBody>
      </p:sp>
      <p:sp>
        <p:nvSpPr>
          <p:cNvPr id="21510" name="Text Box 7">
            <a:extLst>
              <a:ext uri="{FF2B5EF4-FFF2-40B4-BE49-F238E27FC236}">
                <a16:creationId xmlns:a16="http://schemas.microsoft.com/office/drawing/2014/main" id="{BA89659E-7B4F-4881-9159-E9A2EA89B6A7}"/>
              </a:ext>
            </a:extLst>
          </p:cNvPr>
          <p:cNvSpPr txBox="1">
            <a:spLocks noChangeArrowheads="1"/>
          </p:cNvSpPr>
          <p:nvPr/>
        </p:nvSpPr>
        <p:spPr bwMode="auto">
          <a:xfrm>
            <a:off x="5715000" y="1524000"/>
            <a:ext cx="3124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latin typeface="微软雅黑" panose="020B0503020204020204" pitchFamily="34" charset="-122"/>
                <a:ea typeface="微软雅黑" panose="020B0503020204020204" pitchFamily="34" charset="-122"/>
              </a:rPr>
              <a:t>Mach-Zehnder (MZ) </a:t>
            </a:r>
            <a:r>
              <a:rPr lang="zh-CN" altLang="en-US" b="1">
                <a:latin typeface="微软雅黑" panose="020B0503020204020204" pitchFamily="34" charset="-122"/>
                <a:ea typeface="微软雅黑" panose="020B0503020204020204" pitchFamily="34" charset="-122"/>
              </a:rPr>
              <a:t>装置</a:t>
            </a:r>
          </a:p>
        </p:txBody>
      </p:sp>
      <p:sp>
        <p:nvSpPr>
          <p:cNvPr id="21511" name="AutoShape 10">
            <a:extLst>
              <a:ext uri="{FF2B5EF4-FFF2-40B4-BE49-F238E27FC236}">
                <a16:creationId xmlns:a16="http://schemas.microsoft.com/office/drawing/2014/main" id="{A1C99D64-D759-45C4-ACCD-7075B3C73592}"/>
              </a:ext>
            </a:extLst>
          </p:cNvPr>
          <p:cNvSpPr>
            <a:spLocks noChangeArrowheads="1"/>
          </p:cNvSpPr>
          <p:nvPr/>
        </p:nvSpPr>
        <p:spPr bwMode="auto">
          <a:xfrm>
            <a:off x="3124200" y="1460500"/>
            <a:ext cx="2540000" cy="457200"/>
          </a:xfrm>
          <a:prstGeom prst="leftRightArrow">
            <a:avLst>
              <a:gd name="adj1" fmla="val 50000"/>
              <a:gd name="adj2" fmla="val 1000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latin typeface="微软雅黑" panose="020B0503020204020204" pitchFamily="34" charset="-122"/>
                <a:ea typeface="微软雅黑" panose="020B0503020204020204" pitchFamily="34" charset="-122"/>
              </a:rPr>
              <a:t>等价于</a:t>
            </a:r>
          </a:p>
        </p:txBody>
      </p:sp>
      <p:sp>
        <p:nvSpPr>
          <p:cNvPr id="21512" name="Text Box 12">
            <a:extLst>
              <a:ext uri="{FF2B5EF4-FFF2-40B4-BE49-F238E27FC236}">
                <a16:creationId xmlns:a16="http://schemas.microsoft.com/office/drawing/2014/main" id="{0C6122A8-E87C-4393-B852-9EE6F2226423}"/>
              </a:ext>
            </a:extLst>
          </p:cNvPr>
          <p:cNvSpPr txBox="1">
            <a:spLocks noChangeArrowheads="1"/>
          </p:cNvSpPr>
          <p:nvPr/>
        </p:nvSpPr>
        <p:spPr bwMode="auto">
          <a:xfrm>
            <a:off x="1371600" y="5181600"/>
            <a:ext cx="488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3399FF"/>
                </a:solidFill>
                <a:latin typeface="微软雅黑" panose="020B0503020204020204" pitchFamily="34" charset="-122"/>
                <a:ea typeface="微软雅黑" panose="020B0503020204020204" pitchFamily="34" charset="-122"/>
              </a:rPr>
              <a:t>双缝</a:t>
            </a:r>
          </a:p>
        </p:txBody>
      </p:sp>
      <p:sp>
        <p:nvSpPr>
          <p:cNvPr id="21513" name="Text Box 14">
            <a:extLst>
              <a:ext uri="{FF2B5EF4-FFF2-40B4-BE49-F238E27FC236}">
                <a16:creationId xmlns:a16="http://schemas.microsoft.com/office/drawing/2014/main" id="{2EFA7A4A-7579-43B8-B3B1-56C3378EF3EB}"/>
              </a:ext>
            </a:extLst>
          </p:cNvPr>
          <p:cNvSpPr txBox="1">
            <a:spLocks noChangeArrowheads="1"/>
          </p:cNvSpPr>
          <p:nvPr/>
        </p:nvSpPr>
        <p:spPr bwMode="auto">
          <a:xfrm>
            <a:off x="5029200" y="4953000"/>
            <a:ext cx="13414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3399FF"/>
                </a:solidFill>
                <a:latin typeface="微软雅黑" panose="020B0503020204020204" pitchFamily="34" charset="-122"/>
                <a:ea typeface="微软雅黑" panose="020B0503020204020204" pitchFamily="34" charset="-122"/>
              </a:rPr>
              <a:t>分束器</a:t>
            </a:r>
            <a:r>
              <a:rPr lang="en-US" altLang="zh-CN" sz="1200" b="1">
                <a:solidFill>
                  <a:srgbClr val="3399FF"/>
                </a:solidFill>
                <a:latin typeface="微软雅黑" panose="020B0503020204020204" pitchFamily="34" charset="-122"/>
                <a:ea typeface="微软雅黑" panose="020B0503020204020204" pitchFamily="34" charset="-122"/>
              </a:rPr>
              <a:t>1</a:t>
            </a:r>
            <a:r>
              <a:rPr lang="zh-CN" altLang="en-US" sz="1200" b="1">
                <a:solidFill>
                  <a:srgbClr val="3399FF"/>
                </a:solidFill>
                <a:latin typeface="微软雅黑" panose="020B0503020204020204" pitchFamily="34" charset="-122"/>
                <a:ea typeface="微软雅黑" panose="020B0503020204020204" pitchFamily="34" charset="-122"/>
              </a:rPr>
              <a:t>（</a:t>
            </a:r>
            <a:r>
              <a:rPr lang="en-US" altLang="zh-CN" sz="1200" b="1">
                <a:solidFill>
                  <a:srgbClr val="3399FF"/>
                </a:solidFill>
                <a:latin typeface="微软雅黑" panose="020B0503020204020204" pitchFamily="34" charset="-122"/>
                <a:ea typeface="微软雅黑" panose="020B0503020204020204" pitchFamily="34" charset="-122"/>
              </a:rPr>
              <a:t>BS1</a:t>
            </a:r>
            <a:r>
              <a:rPr lang="zh-CN" altLang="en-US" sz="1200" b="1">
                <a:solidFill>
                  <a:srgbClr val="3399FF"/>
                </a:solidFill>
                <a:latin typeface="微软雅黑" panose="020B0503020204020204" pitchFamily="34" charset="-122"/>
                <a:ea typeface="微软雅黑" panose="020B0503020204020204" pitchFamily="34" charset="-122"/>
              </a:rPr>
              <a:t>）</a:t>
            </a:r>
          </a:p>
        </p:txBody>
      </p:sp>
      <p:sp>
        <p:nvSpPr>
          <p:cNvPr id="21514" name="Text Box 15">
            <a:extLst>
              <a:ext uri="{FF2B5EF4-FFF2-40B4-BE49-F238E27FC236}">
                <a16:creationId xmlns:a16="http://schemas.microsoft.com/office/drawing/2014/main" id="{65331A39-9BB2-4BBF-B0E5-3A517AD494CD}"/>
              </a:ext>
            </a:extLst>
          </p:cNvPr>
          <p:cNvSpPr txBox="1">
            <a:spLocks noChangeArrowheads="1"/>
          </p:cNvSpPr>
          <p:nvPr/>
        </p:nvSpPr>
        <p:spPr bwMode="auto">
          <a:xfrm>
            <a:off x="3048000" y="2438400"/>
            <a:ext cx="10985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D60093"/>
                </a:solidFill>
                <a:latin typeface="微软雅黑" panose="020B0503020204020204" pitchFamily="34" charset="-122"/>
                <a:ea typeface="微软雅黑" panose="020B0503020204020204" pitchFamily="34" charset="-122"/>
              </a:rPr>
              <a:t>可移走的屏幕</a:t>
            </a:r>
          </a:p>
        </p:txBody>
      </p:sp>
      <p:sp>
        <p:nvSpPr>
          <p:cNvPr id="21515" name="Text Box 16">
            <a:extLst>
              <a:ext uri="{FF2B5EF4-FFF2-40B4-BE49-F238E27FC236}">
                <a16:creationId xmlns:a16="http://schemas.microsoft.com/office/drawing/2014/main" id="{76C5D159-E8F6-4A50-9752-498BD9E14CA0}"/>
              </a:ext>
            </a:extLst>
          </p:cNvPr>
          <p:cNvSpPr txBox="1">
            <a:spLocks noChangeArrowheads="1"/>
          </p:cNvSpPr>
          <p:nvPr/>
        </p:nvSpPr>
        <p:spPr bwMode="auto">
          <a:xfrm>
            <a:off x="8054975" y="3200400"/>
            <a:ext cx="1089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D60093"/>
                </a:solidFill>
                <a:latin typeface="微软雅黑" panose="020B0503020204020204" pitchFamily="34" charset="-122"/>
                <a:ea typeface="微软雅黑" panose="020B0503020204020204" pitchFamily="34" charset="-122"/>
              </a:rPr>
              <a:t>可移走的</a:t>
            </a:r>
            <a:r>
              <a:rPr lang="en-US" altLang="zh-CN" sz="1200" b="1">
                <a:solidFill>
                  <a:srgbClr val="D60093"/>
                </a:solidFill>
                <a:latin typeface="微软雅黑" panose="020B0503020204020204" pitchFamily="34" charset="-122"/>
                <a:ea typeface="微软雅黑" panose="020B0503020204020204" pitchFamily="34" charset="-122"/>
              </a:rPr>
              <a:t>BS2</a:t>
            </a:r>
          </a:p>
        </p:txBody>
      </p:sp>
      <p:sp>
        <p:nvSpPr>
          <p:cNvPr id="21516" name="Text Box 17">
            <a:extLst>
              <a:ext uri="{FF2B5EF4-FFF2-40B4-BE49-F238E27FC236}">
                <a16:creationId xmlns:a16="http://schemas.microsoft.com/office/drawing/2014/main" id="{3693CA31-0C32-4E25-9FC3-817AB3EB1B50}"/>
              </a:ext>
            </a:extLst>
          </p:cNvPr>
          <p:cNvSpPr txBox="1">
            <a:spLocks noChangeArrowheads="1"/>
          </p:cNvSpPr>
          <p:nvPr/>
        </p:nvSpPr>
        <p:spPr bwMode="auto">
          <a:xfrm>
            <a:off x="5835650" y="3581400"/>
            <a:ext cx="615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相位</a:t>
            </a:r>
            <a:r>
              <a:rPr lang="el-GR" altLang="zh-CN" sz="1200" b="1">
                <a:latin typeface="微软雅黑" panose="020B0503020204020204" pitchFamily="34" charset="-122"/>
                <a:ea typeface="微软雅黑" panose="020B0503020204020204" pitchFamily="34" charset="-122"/>
              </a:rPr>
              <a:t>φ</a:t>
            </a:r>
          </a:p>
        </p:txBody>
      </p:sp>
      <p:sp>
        <p:nvSpPr>
          <p:cNvPr id="21517" name="Text Box 21">
            <a:extLst>
              <a:ext uri="{FF2B5EF4-FFF2-40B4-BE49-F238E27FC236}">
                <a16:creationId xmlns:a16="http://schemas.microsoft.com/office/drawing/2014/main" id="{05905351-7143-43C8-A3A6-E10E4522AEE1}"/>
              </a:ext>
            </a:extLst>
          </p:cNvPr>
          <p:cNvSpPr txBox="1">
            <a:spLocks noChangeArrowheads="1"/>
          </p:cNvSpPr>
          <p:nvPr/>
        </p:nvSpPr>
        <p:spPr bwMode="auto">
          <a:xfrm>
            <a:off x="2438400" y="6096000"/>
            <a:ext cx="4727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latin typeface="微软雅黑" panose="020B0503020204020204" pitchFamily="34" charset="-122"/>
                <a:ea typeface="微软雅黑" panose="020B0503020204020204" pitchFamily="34" charset="-122"/>
              </a:rPr>
              <a:t>光子的延迟选择实验都是在</a:t>
            </a:r>
            <a:r>
              <a:rPr lang="en-US" altLang="zh-CN" b="1" dirty="0">
                <a:latin typeface="微软雅黑" panose="020B0503020204020204" pitchFamily="34" charset="-122"/>
                <a:ea typeface="微软雅黑" panose="020B0503020204020204" pitchFamily="34" charset="-122"/>
              </a:rPr>
              <a:t>MZ</a:t>
            </a:r>
            <a:r>
              <a:rPr lang="zh-CN" altLang="en-US" b="1" dirty="0">
                <a:latin typeface="微软雅黑" panose="020B0503020204020204" pitchFamily="34" charset="-122"/>
                <a:ea typeface="微软雅黑" panose="020B0503020204020204" pitchFamily="34" charset="-122"/>
              </a:rPr>
              <a:t>装置中完成的</a:t>
            </a:r>
          </a:p>
        </p:txBody>
      </p:sp>
      <p:sp>
        <p:nvSpPr>
          <p:cNvPr id="14" name="灯片编号占位符 2">
            <a:extLst>
              <a:ext uri="{FF2B5EF4-FFF2-40B4-BE49-F238E27FC236}">
                <a16:creationId xmlns:a16="http://schemas.microsoft.com/office/drawing/2014/main" id="{B99CA3EB-63A7-48B1-85EE-0D090E093059}"/>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93</a:t>
            </a:fld>
            <a:endParaRPr lang="en-US" altLang="zh-CN" dirty="0">
              <a:latin typeface="Arial Black" panose="020B0A04020102020204" pitchFamily="34" charset="0"/>
            </a:endParaRPr>
          </a:p>
        </p:txBody>
      </p:sp>
      <p:cxnSp>
        <p:nvCxnSpPr>
          <p:cNvPr id="15" name="直接连接符 14">
            <a:extLst>
              <a:ext uri="{FF2B5EF4-FFF2-40B4-BE49-F238E27FC236}">
                <a16:creationId xmlns:a16="http://schemas.microsoft.com/office/drawing/2014/main" id="{24365F32-37AA-492F-A0C8-A5E91B32276C}"/>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8">
            <a:extLst>
              <a:ext uri="{FF2B5EF4-FFF2-40B4-BE49-F238E27FC236}">
                <a16:creationId xmlns:a16="http://schemas.microsoft.com/office/drawing/2014/main" id="{B89DA7E5-5632-4811-9355-186EF1457771}"/>
              </a:ext>
            </a:extLst>
          </p:cNvPr>
          <p:cNvSpPr txBox="1">
            <a:spLocks noChangeArrowheads="1"/>
          </p:cNvSpPr>
          <p:nvPr/>
        </p:nvSpPr>
        <p:spPr bwMode="auto">
          <a:xfrm>
            <a:off x="457200" y="990600"/>
            <a:ext cx="3352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0066FF"/>
                </a:solidFill>
                <a:latin typeface="微软雅黑" panose="020B0503020204020204" pitchFamily="34" charset="-122"/>
                <a:ea typeface="微软雅黑" panose="020B0503020204020204" pitchFamily="34" charset="-122"/>
              </a:rPr>
              <a:t>修改版本的延迟选择实验：</a:t>
            </a:r>
          </a:p>
        </p:txBody>
      </p:sp>
      <p:sp>
        <p:nvSpPr>
          <p:cNvPr id="22531" name="Rectangle 9">
            <a:extLst>
              <a:ext uri="{FF2B5EF4-FFF2-40B4-BE49-F238E27FC236}">
                <a16:creationId xmlns:a16="http://schemas.microsoft.com/office/drawing/2014/main" id="{C35FAA19-DAF9-4D96-B162-1B82203C51F2}"/>
              </a:ext>
            </a:extLst>
          </p:cNvPr>
          <p:cNvSpPr>
            <a:spLocks noChangeArrowheads="1"/>
          </p:cNvSpPr>
          <p:nvPr/>
        </p:nvSpPr>
        <p:spPr bwMode="auto">
          <a:xfrm>
            <a:off x="304800" y="2514600"/>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latin typeface="微软雅黑" panose="020B0503020204020204" pitchFamily="34" charset="-122"/>
                <a:ea typeface="微软雅黑" panose="020B0503020204020204" pitchFamily="34" charset="-122"/>
              </a:rPr>
              <a:t>Lawson-Daku, B. J. </a:t>
            </a:r>
            <a:r>
              <a:rPr lang="en-US" altLang="zh-CN" sz="1200" b="1" i="1">
                <a:latin typeface="微软雅黑" panose="020B0503020204020204" pitchFamily="34" charset="-122"/>
                <a:ea typeface="微软雅黑" panose="020B0503020204020204" pitchFamily="34" charset="-122"/>
              </a:rPr>
              <a:t>et al. </a:t>
            </a:r>
            <a:r>
              <a:rPr lang="en-US" altLang="zh-CN" sz="1200" b="1">
                <a:latin typeface="微软雅黑" panose="020B0503020204020204" pitchFamily="34" charset="-122"/>
                <a:ea typeface="微软雅黑" panose="020B0503020204020204" pitchFamily="34" charset="-122"/>
              </a:rPr>
              <a:t>Delayed choices in atom Stern-Gerlach interferometry. </a:t>
            </a:r>
            <a:r>
              <a:rPr lang="en-US" altLang="zh-CN" sz="1200" b="1" i="1">
                <a:latin typeface="微软雅黑" panose="020B0503020204020204" pitchFamily="34" charset="-122"/>
                <a:ea typeface="微软雅黑" panose="020B0503020204020204" pitchFamily="34" charset="-122"/>
              </a:rPr>
              <a:t>Phys. Rev. A </a:t>
            </a:r>
            <a:r>
              <a:rPr lang="en-US" altLang="zh-CN" sz="1200" b="1">
                <a:latin typeface="微软雅黑" panose="020B0503020204020204" pitchFamily="34" charset="-122"/>
                <a:ea typeface="微软雅黑" panose="020B0503020204020204" pitchFamily="34" charset="-122"/>
              </a:rPr>
              <a:t>54, 5042 (1996).</a:t>
            </a:r>
          </a:p>
        </p:txBody>
      </p:sp>
      <p:sp>
        <p:nvSpPr>
          <p:cNvPr id="22532" name="Text Box 10">
            <a:extLst>
              <a:ext uri="{FF2B5EF4-FFF2-40B4-BE49-F238E27FC236}">
                <a16:creationId xmlns:a16="http://schemas.microsoft.com/office/drawing/2014/main" id="{81663562-F4AB-40A1-8469-A46DFB159CFD}"/>
              </a:ext>
            </a:extLst>
          </p:cNvPr>
          <p:cNvSpPr txBox="1">
            <a:spLocks noChangeArrowheads="1"/>
          </p:cNvSpPr>
          <p:nvPr/>
        </p:nvSpPr>
        <p:spPr bwMode="auto">
          <a:xfrm>
            <a:off x="304800" y="3505200"/>
            <a:ext cx="845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latin typeface="微软雅黑" panose="020B0503020204020204" pitchFamily="34" charset="-122"/>
                <a:ea typeface="微软雅黑" panose="020B0503020204020204" pitchFamily="34" charset="-122"/>
              </a:rPr>
              <a:t>Kim, Y. H., Yu, R., Kulik, S. P., Shih, Y. &amp; Scully, M. O. Delayed “choice” quantum eraser. </a:t>
            </a:r>
            <a:r>
              <a:rPr lang="en-US" altLang="zh-CN" sz="1200" b="1" i="1">
                <a:latin typeface="微软雅黑" panose="020B0503020204020204" pitchFamily="34" charset="-122"/>
                <a:ea typeface="微软雅黑" panose="020B0503020204020204" pitchFamily="34" charset="-122"/>
              </a:rPr>
              <a:t>Phys. Rev. Lett. </a:t>
            </a:r>
            <a:r>
              <a:rPr lang="en-US" altLang="zh-CN" sz="1200" b="1">
                <a:latin typeface="微软雅黑" panose="020B0503020204020204" pitchFamily="34" charset="-122"/>
                <a:ea typeface="微软雅黑" panose="020B0503020204020204" pitchFamily="34" charset="-122"/>
              </a:rPr>
              <a:t>84, 1 (2000).</a:t>
            </a:r>
          </a:p>
        </p:txBody>
      </p:sp>
      <p:sp>
        <p:nvSpPr>
          <p:cNvPr id="22533" name="Rectangle 11">
            <a:extLst>
              <a:ext uri="{FF2B5EF4-FFF2-40B4-BE49-F238E27FC236}">
                <a16:creationId xmlns:a16="http://schemas.microsoft.com/office/drawing/2014/main" id="{737B900F-293B-4A5F-B003-40230D74C9B8}"/>
              </a:ext>
            </a:extLst>
          </p:cNvPr>
          <p:cNvSpPr>
            <a:spLocks noChangeArrowheads="1"/>
          </p:cNvSpPr>
          <p:nvPr/>
        </p:nvSpPr>
        <p:spPr bwMode="auto">
          <a:xfrm>
            <a:off x="304800" y="1600200"/>
            <a:ext cx="815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latin typeface="微软雅黑" panose="020B0503020204020204" pitchFamily="34" charset="-122"/>
                <a:ea typeface="微软雅黑" panose="020B0503020204020204" pitchFamily="34" charset="-122"/>
              </a:rPr>
              <a:t>Hellmut, T., Walther, H., Zajonc, A. G. &amp; Schleich, W. Delayed-choice experiments in quantum interference. </a:t>
            </a:r>
            <a:r>
              <a:rPr lang="en-US" altLang="zh-CN" sz="1200" b="1" i="1">
                <a:latin typeface="微软雅黑" panose="020B0503020204020204" pitchFamily="34" charset="-122"/>
                <a:ea typeface="微软雅黑" panose="020B0503020204020204" pitchFamily="34" charset="-122"/>
              </a:rPr>
              <a:t>Phys. Rev. A </a:t>
            </a:r>
            <a:r>
              <a:rPr lang="en-US" altLang="zh-CN" sz="1200" b="1">
                <a:latin typeface="微软雅黑" panose="020B0503020204020204" pitchFamily="34" charset="-122"/>
                <a:ea typeface="微软雅黑" panose="020B0503020204020204" pitchFamily="34" charset="-122"/>
              </a:rPr>
              <a:t>35, 2532 (1987).</a:t>
            </a:r>
          </a:p>
        </p:txBody>
      </p:sp>
      <p:sp>
        <p:nvSpPr>
          <p:cNvPr id="22534" name="Rectangle 12">
            <a:extLst>
              <a:ext uri="{FF2B5EF4-FFF2-40B4-BE49-F238E27FC236}">
                <a16:creationId xmlns:a16="http://schemas.microsoft.com/office/drawing/2014/main" id="{EE12AD59-7E10-4006-ACD7-1F7C26E2F01E}"/>
              </a:ext>
            </a:extLst>
          </p:cNvPr>
          <p:cNvSpPr>
            <a:spLocks noChangeArrowheads="1"/>
          </p:cNvSpPr>
          <p:nvPr/>
        </p:nvSpPr>
        <p:spPr bwMode="auto">
          <a:xfrm>
            <a:off x="304800" y="2057400"/>
            <a:ext cx="868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latin typeface="微软雅黑" panose="020B0503020204020204" pitchFamily="34" charset="-122"/>
                <a:ea typeface="微软雅黑" panose="020B0503020204020204" pitchFamily="34" charset="-122"/>
              </a:rPr>
              <a:t>Baldzuhn, J., Mohler, E. &amp; Martienssen, W. A waveparticle delayed-choice experiment with a single-photon state. </a:t>
            </a:r>
            <a:r>
              <a:rPr lang="en-US" altLang="zh-CN" sz="1200" b="1" i="1">
                <a:latin typeface="微软雅黑" panose="020B0503020204020204" pitchFamily="34" charset="-122"/>
                <a:ea typeface="微软雅黑" panose="020B0503020204020204" pitchFamily="34" charset="-122"/>
              </a:rPr>
              <a:t>Z. Phys. B </a:t>
            </a:r>
            <a:r>
              <a:rPr lang="en-US" altLang="zh-CN" sz="1200" b="1">
                <a:latin typeface="微软雅黑" panose="020B0503020204020204" pitchFamily="34" charset="-122"/>
                <a:ea typeface="微软雅黑" panose="020B0503020204020204" pitchFamily="34" charset="-122"/>
              </a:rPr>
              <a:t>77, 347 (1989).</a:t>
            </a:r>
          </a:p>
        </p:txBody>
      </p:sp>
      <p:sp>
        <p:nvSpPr>
          <p:cNvPr id="22535" name="Text Box 21">
            <a:extLst>
              <a:ext uri="{FF2B5EF4-FFF2-40B4-BE49-F238E27FC236}">
                <a16:creationId xmlns:a16="http://schemas.microsoft.com/office/drawing/2014/main" id="{D373D745-D17D-4C99-86B8-2FEB2AC8E8AF}"/>
              </a:ext>
            </a:extLst>
          </p:cNvPr>
          <p:cNvSpPr txBox="1">
            <a:spLocks noChangeArrowheads="1"/>
          </p:cNvSpPr>
          <p:nvPr/>
        </p:nvSpPr>
        <p:spPr bwMode="auto">
          <a:xfrm>
            <a:off x="365125" y="2928938"/>
            <a:ext cx="7635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latin typeface="微软雅黑" panose="020B0503020204020204" pitchFamily="34" charset="-122"/>
                <a:ea typeface="微软雅黑" panose="020B0503020204020204" pitchFamily="34" charset="-122"/>
              </a:rPr>
              <a:t>原子在</a:t>
            </a:r>
            <a:r>
              <a:rPr lang="en-US" altLang="zh-CN" sz="1200" b="1">
                <a:latin typeface="微软雅黑" panose="020B0503020204020204" pitchFamily="34" charset="-122"/>
                <a:ea typeface="微软雅黑" panose="020B0503020204020204" pitchFamily="34" charset="-122"/>
              </a:rPr>
              <a:t>Stern-Gerlach</a:t>
            </a:r>
            <a:r>
              <a:rPr lang="zh-CN" altLang="en-US" sz="1200" b="1">
                <a:latin typeface="微软雅黑" panose="020B0503020204020204" pitchFamily="34" charset="-122"/>
                <a:ea typeface="微软雅黑" panose="020B0503020204020204" pitchFamily="34" charset="-122"/>
              </a:rPr>
              <a:t>中的速度相对于光速来说要慢得多，因此有足够的时间等原子被劈裂成两束之后再来随机地选择后面的探测装置状态。</a:t>
            </a:r>
          </a:p>
        </p:txBody>
      </p:sp>
      <p:sp>
        <p:nvSpPr>
          <p:cNvPr id="22536" name="Text Box 24">
            <a:extLst>
              <a:ext uri="{FF2B5EF4-FFF2-40B4-BE49-F238E27FC236}">
                <a16:creationId xmlns:a16="http://schemas.microsoft.com/office/drawing/2014/main" id="{BCC4F525-7187-4EE8-8211-9343CE7BC946}"/>
              </a:ext>
            </a:extLst>
          </p:cNvPr>
          <p:cNvSpPr txBox="1">
            <a:spLocks noChangeArrowheads="1"/>
          </p:cNvSpPr>
          <p:nvPr/>
        </p:nvSpPr>
        <p:spPr bwMode="auto">
          <a:xfrm>
            <a:off x="457200" y="4267200"/>
            <a:ext cx="464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0066FF"/>
                </a:solidFill>
                <a:latin typeface="微软雅黑" panose="020B0503020204020204" pitchFamily="34" charset="-122"/>
                <a:ea typeface="微软雅黑" panose="020B0503020204020204" pitchFamily="34" charset="-122"/>
              </a:rPr>
              <a:t>下面主要讨论原始版本的延迟选择实验：</a:t>
            </a:r>
          </a:p>
        </p:txBody>
      </p:sp>
      <p:sp>
        <p:nvSpPr>
          <p:cNvPr id="22537" name="Rectangle 26">
            <a:extLst>
              <a:ext uri="{FF2B5EF4-FFF2-40B4-BE49-F238E27FC236}">
                <a16:creationId xmlns:a16="http://schemas.microsoft.com/office/drawing/2014/main" id="{20F57447-4CBB-42D2-95AF-38B636F9D0B4}"/>
              </a:ext>
            </a:extLst>
          </p:cNvPr>
          <p:cNvSpPr>
            <a:spLocks noChangeArrowheads="1"/>
          </p:cNvSpPr>
          <p:nvPr/>
        </p:nvSpPr>
        <p:spPr bwMode="auto">
          <a:xfrm>
            <a:off x="304800" y="48006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latin typeface="微软雅黑" panose="020B0503020204020204" pitchFamily="34" charset="-122"/>
                <a:ea typeface="微软雅黑" panose="020B0503020204020204" pitchFamily="34" charset="-122"/>
              </a:rPr>
              <a:t>Jacques, V. </a:t>
            </a:r>
            <a:r>
              <a:rPr lang="en-US" altLang="zh-CN" sz="1200" b="1" i="1">
                <a:latin typeface="微软雅黑" panose="020B0503020204020204" pitchFamily="34" charset="-122"/>
                <a:ea typeface="微软雅黑" panose="020B0503020204020204" pitchFamily="34" charset="-122"/>
              </a:rPr>
              <a:t>et al. </a:t>
            </a:r>
            <a:r>
              <a:rPr lang="en-US" altLang="zh-CN" sz="1200" b="1">
                <a:latin typeface="微软雅黑" panose="020B0503020204020204" pitchFamily="34" charset="-122"/>
                <a:ea typeface="微软雅黑" panose="020B0503020204020204" pitchFamily="34" charset="-122"/>
              </a:rPr>
              <a:t>Experimental Realization of Wheeler’s Delayed-Choice Gedanken Experiment. </a:t>
            </a:r>
            <a:r>
              <a:rPr lang="en-US" altLang="zh-CN" sz="1200" b="1" i="1">
                <a:latin typeface="微软雅黑" panose="020B0503020204020204" pitchFamily="34" charset="-122"/>
                <a:ea typeface="微软雅黑" panose="020B0503020204020204" pitchFamily="34" charset="-122"/>
              </a:rPr>
              <a:t>Science </a:t>
            </a:r>
            <a:r>
              <a:rPr lang="en-US" altLang="zh-CN" sz="1200" b="1">
                <a:latin typeface="微软雅黑" panose="020B0503020204020204" pitchFamily="34" charset="-122"/>
                <a:ea typeface="微软雅黑" panose="020B0503020204020204" pitchFamily="34" charset="-122"/>
              </a:rPr>
              <a:t>315, 966 (2007).</a:t>
            </a:r>
          </a:p>
        </p:txBody>
      </p:sp>
      <p:sp>
        <p:nvSpPr>
          <p:cNvPr id="22538" name="Text Box 27">
            <a:extLst>
              <a:ext uri="{FF2B5EF4-FFF2-40B4-BE49-F238E27FC236}">
                <a16:creationId xmlns:a16="http://schemas.microsoft.com/office/drawing/2014/main" id="{F9A1B8A9-72EC-41B8-8B8B-8C3B5A8470ED}"/>
              </a:ext>
            </a:extLst>
          </p:cNvPr>
          <p:cNvSpPr txBox="1">
            <a:spLocks noChangeArrowheads="1"/>
          </p:cNvSpPr>
          <p:nvPr/>
        </p:nvSpPr>
        <p:spPr bwMode="auto">
          <a:xfrm>
            <a:off x="381000" y="5334000"/>
            <a:ext cx="7635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dirty="0">
                <a:latin typeface="微软雅黑" panose="020B0503020204020204" pitchFamily="34" charset="-122"/>
                <a:ea typeface="微软雅黑" panose="020B0503020204020204" pitchFamily="34" charset="-122"/>
              </a:rPr>
              <a:t>这个实验中运用了</a:t>
            </a:r>
            <a:r>
              <a:rPr lang="zh-CN" altLang="en-US" sz="1400" b="1" dirty="0">
                <a:solidFill>
                  <a:srgbClr val="FF0000"/>
                </a:solidFill>
                <a:latin typeface="微软雅黑" panose="020B0503020204020204" pitchFamily="34" charset="-122"/>
                <a:ea typeface="微软雅黑" panose="020B0503020204020204" pitchFamily="34" charset="-122"/>
              </a:rPr>
              <a:t>电子学的快速操控装置</a:t>
            </a:r>
            <a:r>
              <a:rPr lang="zh-CN" altLang="en-US" sz="1400" b="1" dirty="0">
                <a:latin typeface="微软雅黑" panose="020B0503020204020204" pitchFamily="34" charset="-122"/>
                <a:ea typeface="微软雅黑" panose="020B0503020204020204" pitchFamily="34" charset="-122"/>
              </a:rPr>
              <a:t>：电光调制器（</a:t>
            </a:r>
            <a:r>
              <a:rPr lang="en-US" altLang="zh-CN" sz="1400" b="1" dirty="0">
                <a:latin typeface="微软雅黑" panose="020B0503020204020204" pitchFamily="34" charset="-122"/>
                <a:ea typeface="微软雅黑" panose="020B0503020204020204" pitchFamily="34" charset="-122"/>
              </a:rPr>
              <a:t>Electro-Optic Modulator</a:t>
            </a:r>
            <a:r>
              <a:rPr lang="zh-CN" altLang="en-US" sz="1400" b="1" dirty="0">
                <a:latin typeface="微软雅黑" panose="020B0503020204020204" pitchFamily="34" charset="-122"/>
                <a:ea typeface="微软雅黑" panose="020B0503020204020204" pitchFamily="34" charset="-122"/>
              </a:rPr>
              <a:t>，</a:t>
            </a:r>
            <a:r>
              <a:rPr lang="en-US" altLang="zh-CN" sz="1400" b="1" dirty="0">
                <a:latin typeface="微软雅黑" panose="020B0503020204020204" pitchFamily="34" charset="-122"/>
                <a:ea typeface="微软雅黑" panose="020B0503020204020204" pitchFamily="34" charset="-122"/>
              </a:rPr>
              <a:t>EOM</a:t>
            </a:r>
            <a:r>
              <a:rPr lang="zh-CN" altLang="en-US" sz="1400" b="1" dirty="0">
                <a:latin typeface="微软雅黑" panose="020B0503020204020204" pitchFamily="34" charset="-122"/>
                <a:ea typeface="微软雅黑" panose="020B0503020204020204" pitchFamily="34" charset="-122"/>
              </a:rPr>
              <a:t>）。</a:t>
            </a:r>
          </a:p>
        </p:txBody>
      </p:sp>
      <p:sp>
        <p:nvSpPr>
          <p:cNvPr id="11" name="灯片编号占位符 2">
            <a:extLst>
              <a:ext uri="{FF2B5EF4-FFF2-40B4-BE49-F238E27FC236}">
                <a16:creationId xmlns:a16="http://schemas.microsoft.com/office/drawing/2014/main" id="{289EEDE7-7699-40E7-A36D-902542B20840}"/>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94</a:t>
            </a:fld>
            <a:endParaRPr lang="en-US" altLang="zh-CN" dirty="0">
              <a:latin typeface="Arial Black" panose="020B0A04020102020204" pitchFamily="34" charset="0"/>
            </a:endParaRPr>
          </a:p>
        </p:txBody>
      </p:sp>
      <p:cxnSp>
        <p:nvCxnSpPr>
          <p:cNvPr id="12" name="直接连接符 11">
            <a:extLst>
              <a:ext uri="{FF2B5EF4-FFF2-40B4-BE49-F238E27FC236}">
                <a16:creationId xmlns:a16="http://schemas.microsoft.com/office/drawing/2014/main" id="{92FA8092-07C2-4196-B5A1-30C3CD894E10}"/>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a:extLst>
              <a:ext uri="{FF2B5EF4-FFF2-40B4-BE49-F238E27FC236}">
                <a16:creationId xmlns:a16="http://schemas.microsoft.com/office/drawing/2014/main" id="{83CECA9A-CA1E-4DFD-AE4D-65FDF1E10C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756962"/>
            <a:ext cx="62484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Oval 5">
            <a:extLst>
              <a:ext uri="{FF2B5EF4-FFF2-40B4-BE49-F238E27FC236}">
                <a16:creationId xmlns:a16="http://schemas.microsoft.com/office/drawing/2014/main" id="{D8523950-EF2F-4A37-BBF8-AE09FF7041EF}"/>
              </a:ext>
            </a:extLst>
          </p:cNvPr>
          <p:cNvSpPr>
            <a:spLocks noChangeArrowheads="1"/>
          </p:cNvSpPr>
          <p:nvPr/>
        </p:nvSpPr>
        <p:spPr bwMode="auto">
          <a:xfrm>
            <a:off x="3276600" y="3134130"/>
            <a:ext cx="384175" cy="265113"/>
          </a:xfrm>
          <a:prstGeom prst="ellipse">
            <a:avLst/>
          </a:prstGeom>
          <a:noFill/>
          <a:ln w="28575">
            <a:solidFill>
              <a:srgbClr val="1010D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pic>
        <p:nvPicPr>
          <p:cNvPr id="23556" name="Picture 7">
            <a:extLst>
              <a:ext uri="{FF2B5EF4-FFF2-40B4-BE49-F238E27FC236}">
                <a16:creationId xmlns:a16="http://schemas.microsoft.com/office/drawing/2014/main" id="{86A95539-D470-4932-BF0E-D107DB4721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167" y="3429000"/>
            <a:ext cx="481087" cy="22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 Box 9">
            <a:extLst>
              <a:ext uri="{FF2B5EF4-FFF2-40B4-BE49-F238E27FC236}">
                <a16:creationId xmlns:a16="http://schemas.microsoft.com/office/drawing/2014/main" id="{D5FDE820-BB4C-4294-8A42-3A1D5A5C953F}"/>
              </a:ext>
            </a:extLst>
          </p:cNvPr>
          <p:cNvSpPr txBox="1">
            <a:spLocks noChangeArrowheads="1"/>
          </p:cNvSpPr>
          <p:nvPr/>
        </p:nvSpPr>
        <p:spPr bwMode="auto">
          <a:xfrm>
            <a:off x="746125" y="902105"/>
            <a:ext cx="13874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3399FF"/>
                </a:solidFill>
                <a:latin typeface="微软雅黑" panose="020B0503020204020204" pitchFamily="34" charset="-122"/>
                <a:ea typeface="微软雅黑" panose="020B0503020204020204" pitchFamily="34" charset="-122"/>
              </a:rPr>
              <a:t>实验装置</a:t>
            </a:r>
          </a:p>
        </p:txBody>
      </p:sp>
      <p:sp>
        <p:nvSpPr>
          <p:cNvPr id="23558" name="Text Box 10">
            <a:extLst>
              <a:ext uri="{FF2B5EF4-FFF2-40B4-BE49-F238E27FC236}">
                <a16:creationId xmlns:a16="http://schemas.microsoft.com/office/drawing/2014/main" id="{1DAEC3BD-FD3D-4967-AF7F-1B64BF0B1EE7}"/>
              </a:ext>
            </a:extLst>
          </p:cNvPr>
          <p:cNvSpPr txBox="1">
            <a:spLocks noChangeArrowheads="1"/>
          </p:cNvSpPr>
          <p:nvPr/>
        </p:nvSpPr>
        <p:spPr bwMode="auto">
          <a:xfrm>
            <a:off x="4549775" y="857655"/>
            <a:ext cx="7937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FF0000"/>
                </a:solidFill>
                <a:latin typeface="微软雅黑" panose="020B0503020204020204" pitchFamily="34" charset="-122"/>
                <a:ea typeface="微软雅黑" panose="020B0503020204020204" pitchFamily="34" charset="-122"/>
              </a:rPr>
              <a:t>量子噪声</a:t>
            </a:r>
          </a:p>
        </p:txBody>
      </p:sp>
      <p:sp>
        <p:nvSpPr>
          <p:cNvPr id="23559" name="Text Box 11">
            <a:extLst>
              <a:ext uri="{FF2B5EF4-FFF2-40B4-BE49-F238E27FC236}">
                <a16:creationId xmlns:a16="http://schemas.microsoft.com/office/drawing/2014/main" id="{C07B8203-70F8-4161-AD54-620742E8BB9B}"/>
              </a:ext>
            </a:extLst>
          </p:cNvPr>
          <p:cNvSpPr txBox="1">
            <a:spLocks noChangeArrowheads="1"/>
          </p:cNvSpPr>
          <p:nvPr/>
        </p:nvSpPr>
        <p:spPr bwMode="auto">
          <a:xfrm>
            <a:off x="6324600" y="1010055"/>
            <a:ext cx="11445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solidFill>
                  <a:srgbClr val="339933"/>
                </a:solidFill>
                <a:latin typeface="微软雅黑" panose="020B0503020204020204" pitchFamily="34" charset="-122"/>
                <a:ea typeface="微软雅黑" panose="020B0503020204020204" pitchFamily="34" charset="-122"/>
              </a:rPr>
              <a:t>塌缩得到经典随机数</a:t>
            </a:r>
          </a:p>
        </p:txBody>
      </p:sp>
      <p:sp>
        <p:nvSpPr>
          <p:cNvPr id="23560" name="Text Box 12">
            <a:extLst>
              <a:ext uri="{FF2B5EF4-FFF2-40B4-BE49-F238E27FC236}">
                <a16:creationId xmlns:a16="http://schemas.microsoft.com/office/drawing/2014/main" id="{173A04D1-8763-4605-A5A3-CF03ABF98153}"/>
              </a:ext>
            </a:extLst>
          </p:cNvPr>
          <p:cNvSpPr txBox="1">
            <a:spLocks noChangeArrowheads="1"/>
          </p:cNvSpPr>
          <p:nvPr/>
        </p:nvSpPr>
        <p:spPr bwMode="auto">
          <a:xfrm>
            <a:off x="6662738" y="1695855"/>
            <a:ext cx="24384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b="1" dirty="0">
                <a:latin typeface="微软雅黑" panose="020B0503020204020204" pitchFamily="34" charset="-122"/>
                <a:ea typeface="微软雅黑" panose="020B0503020204020204" pitchFamily="34" charset="-122"/>
              </a:rPr>
              <a:t>实验中采用</a:t>
            </a:r>
            <a:r>
              <a:rPr lang="en-US" altLang="zh-CN" sz="1600" b="1" dirty="0">
                <a:solidFill>
                  <a:srgbClr val="FF0000"/>
                </a:solidFill>
                <a:latin typeface="微软雅黑" panose="020B0503020204020204" pitchFamily="34" charset="-122"/>
                <a:ea typeface="微软雅黑" panose="020B0503020204020204" pitchFamily="34" charset="-122"/>
              </a:rPr>
              <a:t>80ns</a:t>
            </a:r>
            <a:r>
              <a:rPr lang="zh-CN" altLang="en-US" sz="1600" b="1" dirty="0">
                <a:latin typeface="微软雅黑" panose="020B0503020204020204" pitchFamily="34" charset="-122"/>
                <a:ea typeface="微软雅黑" panose="020B0503020204020204" pitchFamily="34" charset="-122"/>
              </a:rPr>
              <a:t>延迟，即当光子通过第一个</a:t>
            </a:r>
            <a:r>
              <a:rPr lang="en-US" altLang="zh-CN" sz="1600" b="1" dirty="0">
                <a:latin typeface="微软雅黑" panose="020B0503020204020204" pitchFamily="34" charset="-122"/>
                <a:ea typeface="微软雅黑" panose="020B0503020204020204" pitchFamily="34" charset="-122"/>
              </a:rPr>
              <a:t>BS</a:t>
            </a:r>
            <a:r>
              <a:rPr lang="zh-CN" altLang="en-US" sz="1600" b="1" dirty="0">
                <a:latin typeface="微软雅黑" panose="020B0503020204020204" pitchFamily="34" charset="-122"/>
                <a:ea typeface="微软雅黑" panose="020B0503020204020204" pitchFamily="34" charset="-122"/>
              </a:rPr>
              <a:t>后到达中间</a:t>
            </a:r>
            <a:r>
              <a:rPr lang="en-US" altLang="zh-CN" sz="1600" b="1" dirty="0">
                <a:latin typeface="微软雅黑" panose="020B0503020204020204" pitchFamily="34" charset="-122"/>
                <a:ea typeface="微软雅黑" panose="020B0503020204020204" pitchFamily="34" charset="-122"/>
              </a:rPr>
              <a:t>24m</a:t>
            </a:r>
            <a:r>
              <a:rPr lang="zh-CN" altLang="en-US" sz="1600" b="1" dirty="0">
                <a:latin typeface="微软雅黑" panose="020B0503020204020204" pitchFamily="34" charset="-122"/>
                <a:ea typeface="微软雅黑" panose="020B0503020204020204" pitchFamily="34" charset="-122"/>
              </a:rPr>
              <a:t>的地方，</a:t>
            </a:r>
            <a:r>
              <a:rPr lang="en-US" altLang="zh-CN" sz="1600" b="1" dirty="0">
                <a:latin typeface="微软雅黑" panose="020B0503020204020204" pitchFamily="34" charset="-122"/>
                <a:ea typeface="微软雅黑" panose="020B0503020204020204" pitchFamily="34" charset="-122"/>
              </a:rPr>
              <a:t>QRNG</a:t>
            </a:r>
            <a:r>
              <a:rPr lang="zh-CN" altLang="en-US" sz="1600" b="1" dirty="0">
                <a:latin typeface="微软雅黑" panose="020B0503020204020204" pitchFamily="34" charset="-122"/>
                <a:ea typeface="微软雅黑" panose="020B0503020204020204" pitchFamily="34" charset="-122"/>
              </a:rPr>
              <a:t>以</a:t>
            </a:r>
            <a:r>
              <a:rPr lang="en-US" altLang="zh-CN" sz="1600" b="1" dirty="0">
                <a:solidFill>
                  <a:srgbClr val="FF0000"/>
                </a:solidFill>
                <a:latin typeface="微软雅黑" panose="020B0503020204020204" pitchFamily="34" charset="-122"/>
                <a:ea typeface="微软雅黑" panose="020B0503020204020204" pitchFamily="34" charset="-122"/>
              </a:rPr>
              <a:t>40ns</a:t>
            </a:r>
            <a:r>
              <a:rPr lang="zh-CN" altLang="en-US" sz="1600" b="1" dirty="0">
                <a:latin typeface="微软雅黑" panose="020B0503020204020204" pitchFamily="34" charset="-122"/>
                <a:ea typeface="微软雅黑" panose="020B0503020204020204" pitchFamily="34" charset="-122"/>
              </a:rPr>
              <a:t>的速度随机产生一个探测装置的状态，然后再过</a:t>
            </a:r>
            <a:r>
              <a:rPr lang="en-US" altLang="zh-CN" sz="1600" b="1" dirty="0">
                <a:solidFill>
                  <a:srgbClr val="FF0000"/>
                </a:solidFill>
                <a:latin typeface="微软雅黑" panose="020B0503020204020204" pitchFamily="34" charset="-122"/>
                <a:ea typeface="微软雅黑" panose="020B0503020204020204" pitchFamily="34" charset="-122"/>
              </a:rPr>
              <a:t>40ns</a:t>
            </a:r>
            <a:r>
              <a:rPr lang="zh-CN" altLang="en-US" sz="1600" b="1" dirty="0">
                <a:latin typeface="微软雅黑" panose="020B0503020204020204" pitchFamily="34" charset="-122"/>
                <a:ea typeface="微软雅黑" panose="020B0503020204020204" pitchFamily="34" charset="-122"/>
              </a:rPr>
              <a:t>光子被探测到。</a:t>
            </a:r>
          </a:p>
        </p:txBody>
      </p:sp>
      <p:sp>
        <p:nvSpPr>
          <p:cNvPr id="23561" name="Oval 16">
            <a:extLst>
              <a:ext uri="{FF2B5EF4-FFF2-40B4-BE49-F238E27FC236}">
                <a16:creationId xmlns:a16="http://schemas.microsoft.com/office/drawing/2014/main" id="{B1FA8E8B-278A-498E-B6B4-5B40071DCA5E}"/>
              </a:ext>
            </a:extLst>
          </p:cNvPr>
          <p:cNvSpPr>
            <a:spLocks noChangeArrowheads="1"/>
          </p:cNvSpPr>
          <p:nvPr/>
        </p:nvSpPr>
        <p:spPr bwMode="auto">
          <a:xfrm>
            <a:off x="4953000" y="2502305"/>
            <a:ext cx="384175" cy="265113"/>
          </a:xfrm>
          <a:prstGeom prst="ellipse">
            <a:avLst/>
          </a:prstGeom>
          <a:noFill/>
          <a:ln w="28575">
            <a:solidFill>
              <a:srgbClr val="1010D4"/>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微软雅黑" panose="020B0503020204020204" pitchFamily="34" charset="-122"/>
              <a:ea typeface="微软雅黑" panose="020B0503020204020204" pitchFamily="34" charset="-122"/>
            </a:endParaRPr>
          </a:p>
        </p:txBody>
      </p:sp>
      <p:pic>
        <p:nvPicPr>
          <p:cNvPr id="23562" name="Picture 17">
            <a:extLst>
              <a:ext uri="{FF2B5EF4-FFF2-40B4-BE49-F238E27FC236}">
                <a16:creationId xmlns:a16="http://schemas.microsoft.com/office/drawing/2014/main" id="{5A863FC5-AA45-438E-B89C-B27A5F04B0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0775" y="2784880"/>
            <a:ext cx="400050" cy="14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3" name="Text Box 18">
            <a:extLst>
              <a:ext uri="{FF2B5EF4-FFF2-40B4-BE49-F238E27FC236}">
                <a16:creationId xmlns:a16="http://schemas.microsoft.com/office/drawing/2014/main" id="{B5FAC6F7-5C5D-4209-8E63-A59F9FD0BCC0}"/>
              </a:ext>
            </a:extLst>
          </p:cNvPr>
          <p:cNvSpPr txBox="1">
            <a:spLocks noChangeArrowheads="1"/>
          </p:cNvSpPr>
          <p:nvPr/>
        </p:nvSpPr>
        <p:spPr bwMode="auto">
          <a:xfrm>
            <a:off x="914400" y="3656856"/>
            <a:ext cx="1447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3399FF"/>
                </a:solidFill>
                <a:latin typeface="微软雅黑" panose="020B0503020204020204" pitchFamily="34" charset="-122"/>
                <a:ea typeface="微软雅黑" panose="020B0503020204020204" pitchFamily="34" charset="-122"/>
              </a:rPr>
              <a:t>实验结果</a:t>
            </a:r>
          </a:p>
        </p:txBody>
      </p:sp>
      <p:pic>
        <p:nvPicPr>
          <p:cNvPr id="23564" name="Picture 19">
            <a:extLst>
              <a:ext uri="{FF2B5EF4-FFF2-40B4-BE49-F238E27FC236}">
                <a16:creationId xmlns:a16="http://schemas.microsoft.com/office/drawing/2014/main" id="{9FEA28B9-03DF-42BB-910C-B22DE99266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073072"/>
            <a:ext cx="3698875"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5" name="Picture 20">
            <a:extLst>
              <a:ext uri="{FF2B5EF4-FFF2-40B4-BE49-F238E27FC236}">
                <a16:creationId xmlns:a16="http://schemas.microsoft.com/office/drawing/2014/main" id="{DD11DC71-2B47-4910-AC5F-5F73A9C104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4023568"/>
            <a:ext cx="3627438"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6" name="Text Box 21">
            <a:extLst>
              <a:ext uri="{FF2B5EF4-FFF2-40B4-BE49-F238E27FC236}">
                <a16:creationId xmlns:a16="http://schemas.microsoft.com/office/drawing/2014/main" id="{453D456A-6585-4B8D-9FF4-EDA6121E2EE2}"/>
              </a:ext>
            </a:extLst>
          </p:cNvPr>
          <p:cNvSpPr txBox="1">
            <a:spLocks noChangeArrowheads="1"/>
          </p:cNvSpPr>
          <p:nvPr/>
        </p:nvSpPr>
        <p:spPr bwMode="auto">
          <a:xfrm>
            <a:off x="669925" y="6097074"/>
            <a:ext cx="8093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a:latin typeface="微软雅黑" panose="020B0503020204020204" pitchFamily="34" charset="-122"/>
                <a:ea typeface="微软雅黑" panose="020B0503020204020204" pitchFamily="34" charset="-122"/>
              </a:rPr>
              <a:t>A</a:t>
            </a:r>
            <a:r>
              <a:rPr lang="zh-CN" altLang="en-US" sz="1600" b="1" dirty="0">
                <a:latin typeface="微软雅黑" panose="020B0503020204020204" pitchFamily="34" charset="-122"/>
                <a:ea typeface="微软雅黑" panose="020B0503020204020204" pitchFamily="34" charset="-122"/>
              </a:rPr>
              <a:t>：有第二个</a:t>
            </a:r>
            <a:r>
              <a:rPr lang="en-US" altLang="zh-CN" sz="1600" b="1" dirty="0">
                <a:latin typeface="微软雅黑" panose="020B0503020204020204" pitchFamily="34" charset="-122"/>
                <a:ea typeface="微软雅黑" panose="020B0503020204020204" pitchFamily="34" charset="-122"/>
              </a:rPr>
              <a:t>BS</a:t>
            </a:r>
            <a:r>
              <a:rPr lang="zh-CN" altLang="en-US" sz="1600" b="1" dirty="0">
                <a:latin typeface="微软雅黑" panose="020B0503020204020204" pitchFamily="34" charset="-122"/>
                <a:ea typeface="微软雅黑" panose="020B0503020204020204" pitchFamily="34" charset="-122"/>
              </a:rPr>
              <a:t>时有干涉条纹，光子表现出波动性；</a:t>
            </a:r>
            <a:r>
              <a:rPr lang="en-US" altLang="zh-CN" sz="1600" b="1" dirty="0">
                <a:latin typeface="微软雅黑" panose="020B0503020204020204" pitchFamily="34" charset="-122"/>
                <a:ea typeface="微软雅黑" panose="020B0503020204020204" pitchFamily="34" charset="-122"/>
              </a:rPr>
              <a:t>B</a:t>
            </a:r>
            <a:r>
              <a:rPr lang="zh-CN" altLang="en-US" sz="1600" b="1" dirty="0">
                <a:latin typeface="微软雅黑" panose="020B0503020204020204" pitchFamily="34" charset="-122"/>
                <a:ea typeface="微软雅黑" panose="020B0503020204020204" pitchFamily="34" charset="-122"/>
              </a:rPr>
              <a:t>：没有第二个</a:t>
            </a:r>
            <a:r>
              <a:rPr lang="en-US" altLang="zh-CN" sz="1600" b="1" dirty="0">
                <a:latin typeface="微软雅黑" panose="020B0503020204020204" pitchFamily="34" charset="-122"/>
                <a:ea typeface="微软雅黑" panose="020B0503020204020204" pitchFamily="34" charset="-122"/>
              </a:rPr>
              <a:t>BS</a:t>
            </a:r>
            <a:r>
              <a:rPr lang="zh-CN" altLang="en-US" sz="1600" b="1" dirty="0">
                <a:latin typeface="微软雅黑" panose="020B0503020204020204" pitchFamily="34" charset="-122"/>
                <a:ea typeface="微软雅黑" panose="020B0503020204020204" pitchFamily="34" charset="-122"/>
              </a:rPr>
              <a:t>时没有干涉条纹，光子表现粒子性。实验结果</a:t>
            </a:r>
            <a:r>
              <a:rPr lang="zh-CN" altLang="en-US" sz="1600" b="1" dirty="0">
                <a:solidFill>
                  <a:srgbClr val="FF0000"/>
                </a:solidFill>
                <a:latin typeface="微软雅黑" panose="020B0503020204020204" pitchFamily="34" charset="-122"/>
                <a:ea typeface="微软雅黑" panose="020B0503020204020204" pitchFamily="34" charset="-122"/>
              </a:rPr>
              <a:t>支持了玻尔的互补原理</a:t>
            </a:r>
            <a:r>
              <a:rPr lang="zh-CN" altLang="en-US" sz="1600" b="1" dirty="0">
                <a:latin typeface="微软雅黑" panose="020B0503020204020204" pitchFamily="34" charset="-122"/>
                <a:ea typeface="微软雅黑" panose="020B0503020204020204" pitchFamily="34" charset="-122"/>
              </a:rPr>
              <a:t>，排除了隐变量理论。</a:t>
            </a:r>
          </a:p>
        </p:txBody>
      </p:sp>
      <p:sp>
        <p:nvSpPr>
          <p:cNvPr id="15" name="灯片编号占位符 2">
            <a:extLst>
              <a:ext uri="{FF2B5EF4-FFF2-40B4-BE49-F238E27FC236}">
                <a16:creationId xmlns:a16="http://schemas.microsoft.com/office/drawing/2014/main" id="{53CA0485-13A6-46E1-B432-920621807F78}"/>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95</a:t>
            </a:fld>
            <a:endParaRPr lang="en-US" altLang="zh-CN" dirty="0">
              <a:latin typeface="Arial Black" panose="020B0A04020102020204" pitchFamily="34" charset="0"/>
            </a:endParaRPr>
          </a:p>
        </p:txBody>
      </p:sp>
      <p:cxnSp>
        <p:nvCxnSpPr>
          <p:cNvPr id="16" name="直接连接符 15">
            <a:extLst>
              <a:ext uri="{FF2B5EF4-FFF2-40B4-BE49-F238E27FC236}">
                <a16:creationId xmlns:a16="http://schemas.microsoft.com/office/drawing/2014/main" id="{AD3D57F7-6586-4A4E-9C6D-4036F39FC465}"/>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a:extLst>
              <a:ext uri="{FF2B5EF4-FFF2-40B4-BE49-F238E27FC236}">
                <a16:creationId xmlns:a16="http://schemas.microsoft.com/office/drawing/2014/main" id="{C4B75E3A-FC91-445C-B101-7CD780D46DE8}"/>
              </a:ext>
            </a:extLst>
          </p:cNvPr>
          <p:cNvSpPr>
            <a:spLocks noChangeArrowheads="1"/>
          </p:cNvSpPr>
          <p:nvPr/>
        </p:nvSpPr>
        <p:spPr bwMode="auto">
          <a:xfrm>
            <a:off x="1524000" y="3913907"/>
            <a:ext cx="640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a:latin typeface="微软雅黑" panose="020B0503020204020204" pitchFamily="34" charset="-122"/>
                <a:ea typeface="微软雅黑" panose="020B0503020204020204" pitchFamily="34" charset="-122"/>
              </a:rPr>
              <a:t>如果</a:t>
            </a:r>
            <a:r>
              <a:rPr lang="zh-CN" altLang="en-US" sz="2400">
                <a:solidFill>
                  <a:srgbClr val="FF3300"/>
                </a:solidFill>
                <a:latin typeface="微软雅黑" panose="020B0503020204020204" pitchFamily="34" charset="-122"/>
                <a:ea typeface="微软雅黑" panose="020B0503020204020204" pitchFamily="34" charset="-122"/>
              </a:rPr>
              <a:t>探测装置是量子的</a:t>
            </a:r>
            <a:r>
              <a:rPr lang="zh-CN" altLang="en-US" sz="2400">
                <a:latin typeface="微软雅黑" panose="020B0503020204020204" pitchFamily="34" charset="-122"/>
                <a:ea typeface="微软雅黑" panose="020B0503020204020204" pitchFamily="34" charset="-122"/>
              </a:rPr>
              <a:t>，会观测到什么现象？</a:t>
            </a:r>
          </a:p>
        </p:txBody>
      </p:sp>
      <p:sp>
        <p:nvSpPr>
          <p:cNvPr id="24579" name="AutoShape 19">
            <a:extLst>
              <a:ext uri="{FF2B5EF4-FFF2-40B4-BE49-F238E27FC236}">
                <a16:creationId xmlns:a16="http://schemas.microsoft.com/office/drawing/2014/main" id="{07D57A71-1516-4E56-AB7E-28B214CEAC6A}"/>
              </a:ext>
            </a:extLst>
          </p:cNvPr>
          <p:cNvSpPr>
            <a:spLocks noChangeArrowheads="1"/>
          </p:cNvSpPr>
          <p:nvPr/>
        </p:nvSpPr>
        <p:spPr bwMode="auto">
          <a:xfrm>
            <a:off x="3786188" y="4489450"/>
            <a:ext cx="609600" cy="762000"/>
          </a:xfrm>
          <a:prstGeom prst="downArrow">
            <a:avLst>
              <a:gd name="adj1" fmla="val 55731"/>
              <a:gd name="adj2" fmla="val 48825"/>
            </a:avLst>
          </a:prstGeom>
          <a:solidFill>
            <a:schemeClr val="accent1"/>
          </a:solidFill>
          <a:ln w="9525" algn="ctr">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80" name="Text Box 20">
            <a:extLst>
              <a:ext uri="{FF2B5EF4-FFF2-40B4-BE49-F238E27FC236}">
                <a16:creationId xmlns:a16="http://schemas.microsoft.com/office/drawing/2014/main" id="{D27D64AA-0712-449D-9F2A-9B96D68928C9}"/>
              </a:ext>
            </a:extLst>
          </p:cNvPr>
          <p:cNvSpPr txBox="1">
            <a:spLocks noChangeArrowheads="1"/>
          </p:cNvSpPr>
          <p:nvPr/>
        </p:nvSpPr>
        <p:spPr bwMode="auto">
          <a:xfrm>
            <a:off x="373063" y="5394325"/>
            <a:ext cx="7761287"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50000"/>
              </a:spcBef>
            </a:pPr>
            <a:r>
              <a:rPr lang="en-US" altLang="zh-CN" sz="2000">
                <a:solidFill>
                  <a:srgbClr val="FF3300"/>
                </a:solidFill>
                <a:latin typeface="微软雅黑" panose="020B0503020204020204" pitchFamily="34" charset="-122"/>
                <a:ea typeface="微软雅黑" panose="020B0503020204020204" pitchFamily="34" charset="-122"/>
              </a:rPr>
              <a:t>0</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有</a:t>
            </a:r>
            <a:r>
              <a:rPr lang="en-US" altLang="zh-CN" sz="2000">
                <a:latin typeface="微软雅黑" panose="020B0503020204020204" pitchFamily="34" charset="-122"/>
                <a:ea typeface="微软雅黑" panose="020B0503020204020204" pitchFamily="34" charset="-122"/>
              </a:rPr>
              <a:t>BS2;</a:t>
            </a:r>
            <a:r>
              <a:rPr lang="en-US" altLang="zh-CN" sz="2000">
                <a:solidFill>
                  <a:srgbClr val="FF3300"/>
                </a:solidFill>
                <a:latin typeface="微软雅黑" panose="020B0503020204020204" pitchFamily="34" charset="-122"/>
                <a:ea typeface="微软雅黑" panose="020B0503020204020204" pitchFamily="34" charset="-122"/>
              </a:rPr>
              <a:t>1</a:t>
            </a:r>
            <a:r>
              <a:rPr lang="en-US" altLang="zh-CN" sz="2000">
                <a:latin typeface="微软雅黑" panose="020B0503020204020204" pitchFamily="34" charset="-122"/>
                <a:ea typeface="微软雅黑" panose="020B0503020204020204" pitchFamily="34" charset="-122"/>
              </a:rPr>
              <a:t>:</a:t>
            </a:r>
            <a:r>
              <a:rPr lang="zh-CN" altLang="en-US" sz="2000">
                <a:latin typeface="微软雅黑" panose="020B0503020204020204" pitchFamily="34" charset="-122"/>
                <a:ea typeface="微软雅黑" panose="020B0503020204020204" pitchFamily="34" charset="-122"/>
              </a:rPr>
              <a:t>无</a:t>
            </a:r>
            <a:r>
              <a:rPr lang="en-US" altLang="zh-CN" sz="2000">
                <a:latin typeface="微软雅黑" panose="020B0503020204020204" pitchFamily="34" charset="-122"/>
                <a:ea typeface="微软雅黑" panose="020B0503020204020204" pitchFamily="34" charset="-122"/>
              </a:rPr>
              <a:t>BS2</a:t>
            </a:r>
            <a:r>
              <a:rPr lang="zh-CN" altLang="en-US" sz="2000">
                <a:latin typeface="微软雅黑" panose="020B0503020204020204" pitchFamily="34" charset="-122"/>
                <a:ea typeface="微软雅黑" panose="020B0503020204020204" pitchFamily="34" charset="-122"/>
              </a:rPr>
              <a:t>。经典世界非</a:t>
            </a:r>
            <a:r>
              <a:rPr lang="en-US" altLang="zh-CN" sz="2000">
                <a:latin typeface="微软雅黑" panose="020B0503020204020204" pitchFamily="34" charset="-122"/>
                <a:ea typeface="微软雅黑" panose="020B0503020204020204" pitchFamily="34" charset="-122"/>
              </a:rPr>
              <a:t>0</a:t>
            </a:r>
            <a:r>
              <a:rPr lang="zh-CN" altLang="en-US" sz="2000">
                <a:latin typeface="微软雅黑" panose="020B0503020204020204" pitchFamily="34" charset="-122"/>
                <a:ea typeface="微软雅黑" panose="020B0503020204020204" pitchFamily="34" charset="-122"/>
              </a:rPr>
              <a:t>即</a:t>
            </a:r>
            <a:r>
              <a:rPr lang="en-US" altLang="zh-CN" sz="2000">
                <a:latin typeface="微软雅黑" panose="020B0503020204020204" pitchFamily="34" charset="-122"/>
                <a:ea typeface="微软雅黑" panose="020B0503020204020204" pitchFamily="34" charset="-122"/>
              </a:rPr>
              <a:t>1</a:t>
            </a:r>
            <a:r>
              <a:rPr lang="zh-CN" altLang="en-US" sz="2000">
                <a:latin typeface="微软雅黑" panose="020B0503020204020204" pitchFamily="34" charset="-122"/>
                <a:ea typeface="微软雅黑" panose="020B0503020204020204" pitchFamily="34" charset="-122"/>
              </a:rPr>
              <a:t>。量子力学允许</a:t>
            </a:r>
            <a:r>
              <a:rPr lang="zh-CN" altLang="en-US" sz="2000">
                <a:solidFill>
                  <a:srgbClr val="FF3300"/>
                </a:solidFill>
                <a:latin typeface="微软雅黑" panose="020B0503020204020204" pitchFamily="34" charset="-122"/>
                <a:ea typeface="微软雅黑" panose="020B0503020204020204" pitchFamily="34" charset="-122"/>
              </a:rPr>
              <a:t>叠加态：即允许量子分束器</a:t>
            </a:r>
            <a:r>
              <a:rPr lang="zh-CN" altLang="en-US" sz="2000">
                <a:latin typeface="微软雅黑" panose="020B0503020204020204" pitchFamily="34" charset="-122"/>
                <a:ea typeface="微软雅黑" panose="020B0503020204020204" pitchFamily="34" charset="-122"/>
              </a:rPr>
              <a:t>（有分束器和无分束器的叠加状态）</a:t>
            </a:r>
          </a:p>
        </p:txBody>
      </p:sp>
      <p:sp>
        <p:nvSpPr>
          <p:cNvPr id="24581" name="Text Box 22">
            <a:extLst>
              <a:ext uri="{FF2B5EF4-FFF2-40B4-BE49-F238E27FC236}">
                <a16:creationId xmlns:a16="http://schemas.microsoft.com/office/drawing/2014/main" id="{55859A48-291D-4045-B010-931A7C708C27}"/>
              </a:ext>
            </a:extLst>
          </p:cNvPr>
          <p:cNvSpPr txBox="1">
            <a:spLocks noChangeArrowheads="1"/>
          </p:cNvSpPr>
          <p:nvPr/>
        </p:nvSpPr>
        <p:spPr bwMode="auto">
          <a:xfrm>
            <a:off x="2895600" y="6338888"/>
            <a:ext cx="4648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spcBef>
                <a:spcPct val="50000"/>
              </a:spcBef>
            </a:pPr>
            <a:r>
              <a:rPr lang="en-US" altLang="zh-CN">
                <a:solidFill>
                  <a:srgbClr val="336600"/>
                </a:solidFill>
                <a:latin typeface="Times New Roman" panose="02020603050405020304" pitchFamily="18" charset="0"/>
              </a:rPr>
              <a:t>R. </a:t>
            </a:r>
            <a:r>
              <a:rPr lang="en-US" altLang="zh-CN">
                <a:solidFill>
                  <a:srgbClr val="336600"/>
                </a:solidFill>
              </a:rPr>
              <a:t>Ionicioiu, et al., </a:t>
            </a:r>
            <a:r>
              <a:rPr lang="en-US" altLang="zh-CN">
                <a:solidFill>
                  <a:srgbClr val="336600"/>
                </a:solidFill>
                <a:latin typeface="Times New Roman" panose="02020603050405020304" pitchFamily="18" charset="0"/>
              </a:rPr>
              <a:t>PRL107, 230406 (2011)</a:t>
            </a:r>
          </a:p>
        </p:txBody>
      </p:sp>
      <p:grpSp>
        <p:nvGrpSpPr>
          <p:cNvPr id="24582" name="Group 2">
            <a:extLst>
              <a:ext uri="{FF2B5EF4-FFF2-40B4-BE49-F238E27FC236}">
                <a16:creationId xmlns:a16="http://schemas.microsoft.com/office/drawing/2014/main" id="{E7778992-5743-414F-8F34-CC206789DB9E}"/>
              </a:ext>
            </a:extLst>
          </p:cNvPr>
          <p:cNvGrpSpPr>
            <a:grpSpLocks/>
          </p:cNvGrpSpPr>
          <p:nvPr/>
        </p:nvGrpSpPr>
        <p:grpSpPr bwMode="auto">
          <a:xfrm>
            <a:off x="585788" y="1916832"/>
            <a:ext cx="3505200" cy="1844675"/>
            <a:chOff x="624" y="2006"/>
            <a:chExt cx="2208" cy="1162"/>
          </a:xfrm>
        </p:grpSpPr>
        <p:pic>
          <p:nvPicPr>
            <p:cNvPr id="24586" name="Picture 9" descr="3">
              <a:extLst>
                <a:ext uri="{FF2B5EF4-FFF2-40B4-BE49-F238E27FC236}">
                  <a16:creationId xmlns:a16="http://schemas.microsoft.com/office/drawing/2014/main" id="{A11CE8E6-9228-460E-B5DA-2692D414B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 y="2016"/>
              <a:ext cx="1920" cy="1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7" name="Text Box 10">
              <a:extLst>
                <a:ext uri="{FF2B5EF4-FFF2-40B4-BE49-F238E27FC236}">
                  <a16:creationId xmlns:a16="http://schemas.microsoft.com/office/drawing/2014/main" id="{4B7D358E-02B0-4988-9EE2-5514B717D610}"/>
                </a:ext>
              </a:extLst>
            </p:cNvPr>
            <p:cNvSpPr txBox="1">
              <a:spLocks noChangeArrowheads="1"/>
            </p:cNvSpPr>
            <p:nvPr/>
          </p:nvSpPr>
          <p:spPr bwMode="auto">
            <a:xfrm>
              <a:off x="912" y="2995"/>
              <a:ext cx="83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3399FF"/>
                  </a:solidFill>
                </a:rPr>
                <a:t>分束器</a:t>
              </a:r>
              <a:r>
                <a:rPr lang="en-US" altLang="zh-CN" sz="1200" b="1">
                  <a:solidFill>
                    <a:srgbClr val="3399FF"/>
                  </a:solidFill>
                </a:rPr>
                <a:t>1</a:t>
              </a:r>
              <a:r>
                <a:rPr lang="zh-CN" altLang="en-US" sz="1200" b="1">
                  <a:solidFill>
                    <a:srgbClr val="3399FF"/>
                  </a:solidFill>
                </a:rPr>
                <a:t>（</a:t>
              </a:r>
              <a:r>
                <a:rPr lang="en-US" altLang="zh-CN" sz="1200" b="1">
                  <a:solidFill>
                    <a:srgbClr val="3399FF"/>
                  </a:solidFill>
                </a:rPr>
                <a:t>BS1</a:t>
              </a:r>
              <a:r>
                <a:rPr lang="zh-CN" altLang="en-US" sz="1200" b="1">
                  <a:solidFill>
                    <a:srgbClr val="3399FF"/>
                  </a:solidFill>
                </a:rPr>
                <a:t>）</a:t>
              </a:r>
            </a:p>
          </p:txBody>
        </p:sp>
        <p:sp>
          <p:nvSpPr>
            <p:cNvPr id="24588" name="Text Box 11">
              <a:extLst>
                <a:ext uri="{FF2B5EF4-FFF2-40B4-BE49-F238E27FC236}">
                  <a16:creationId xmlns:a16="http://schemas.microsoft.com/office/drawing/2014/main" id="{F33F12F8-D34C-436E-9E1C-7C31CA5F7420}"/>
                </a:ext>
              </a:extLst>
            </p:cNvPr>
            <p:cNvSpPr txBox="1">
              <a:spLocks noChangeArrowheads="1"/>
            </p:cNvSpPr>
            <p:nvPr/>
          </p:nvSpPr>
          <p:spPr bwMode="auto">
            <a:xfrm>
              <a:off x="2146" y="2304"/>
              <a:ext cx="6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solidFill>
                    <a:srgbClr val="D60093"/>
                  </a:solidFill>
                </a:rPr>
                <a:t>可移走的</a:t>
              </a:r>
              <a:r>
                <a:rPr lang="en-US" altLang="zh-CN" sz="1200" b="1">
                  <a:solidFill>
                    <a:srgbClr val="D60093"/>
                  </a:solidFill>
                </a:rPr>
                <a:t>BS2</a:t>
              </a:r>
            </a:p>
          </p:txBody>
        </p:sp>
        <p:sp>
          <p:nvSpPr>
            <p:cNvPr id="24589" name="Text Box 12">
              <a:extLst>
                <a:ext uri="{FF2B5EF4-FFF2-40B4-BE49-F238E27FC236}">
                  <a16:creationId xmlns:a16="http://schemas.microsoft.com/office/drawing/2014/main" id="{2C2CBFFB-D148-438F-A688-00F904FB0F01}"/>
                </a:ext>
              </a:extLst>
            </p:cNvPr>
            <p:cNvSpPr txBox="1">
              <a:spLocks noChangeArrowheads="1"/>
            </p:cNvSpPr>
            <p:nvPr/>
          </p:nvSpPr>
          <p:spPr bwMode="auto">
            <a:xfrm>
              <a:off x="1392" y="2352"/>
              <a:ext cx="40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a:t>相位</a:t>
              </a:r>
              <a:r>
                <a:rPr lang="el-GR" altLang="zh-CN" sz="1200" b="1"/>
                <a:t>φ</a:t>
              </a:r>
            </a:p>
          </p:txBody>
        </p:sp>
        <p:sp>
          <p:nvSpPr>
            <p:cNvPr id="24590" name="Line 7">
              <a:extLst>
                <a:ext uri="{FF2B5EF4-FFF2-40B4-BE49-F238E27FC236}">
                  <a16:creationId xmlns:a16="http://schemas.microsoft.com/office/drawing/2014/main" id="{45B0CE4B-F39D-4E2A-8D58-D0A00526E1C4}"/>
                </a:ext>
              </a:extLst>
            </p:cNvPr>
            <p:cNvSpPr>
              <a:spLocks noChangeShapeType="1"/>
            </p:cNvSpPr>
            <p:nvPr/>
          </p:nvSpPr>
          <p:spPr bwMode="auto">
            <a:xfrm>
              <a:off x="696" y="2994"/>
              <a:ext cx="124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24591" name="Line 8">
              <a:extLst>
                <a:ext uri="{FF2B5EF4-FFF2-40B4-BE49-F238E27FC236}">
                  <a16:creationId xmlns:a16="http://schemas.microsoft.com/office/drawing/2014/main" id="{3C659247-EFEA-462A-8A5E-BC3C3631C423}"/>
                </a:ext>
              </a:extLst>
            </p:cNvPr>
            <p:cNvSpPr>
              <a:spLocks noChangeShapeType="1"/>
            </p:cNvSpPr>
            <p:nvPr/>
          </p:nvSpPr>
          <p:spPr bwMode="auto">
            <a:xfrm>
              <a:off x="1035" y="2631"/>
              <a:ext cx="1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24592" name="Line 9">
              <a:extLst>
                <a:ext uri="{FF2B5EF4-FFF2-40B4-BE49-F238E27FC236}">
                  <a16:creationId xmlns:a16="http://schemas.microsoft.com/office/drawing/2014/main" id="{A6415AA4-33F4-49D6-8372-94980103F6B1}"/>
                </a:ext>
              </a:extLst>
            </p:cNvPr>
            <p:cNvSpPr>
              <a:spLocks noChangeShapeType="1"/>
            </p:cNvSpPr>
            <p:nvPr/>
          </p:nvSpPr>
          <p:spPr bwMode="auto">
            <a:xfrm flipV="1">
              <a:off x="1938" y="2364"/>
              <a:ext cx="0" cy="6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24593" name="Line 10">
              <a:extLst>
                <a:ext uri="{FF2B5EF4-FFF2-40B4-BE49-F238E27FC236}">
                  <a16:creationId xmlns:a16="http://schemas.microsoft.com/office/drawing/2014/main" id="{1EE1A160-BC57-4D11-8EB0-FE720F16A026}"/>
                </a:ext>
              </a:extLst>
            </p:cNvPr>
            <p:cNvSpPr>
              <a:spLocks noChangeShapeType="1"/>
            </p:cNvSpPr>
            <p:nvPr/>
          </p:nvSpPr>
          <p:spPr bwMode="auto">
            <a:xfrm flipH="1">
              <a:off x="1026" y="2632"/>
              <a:ext cx="2" cy="35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nchor="ctr"/>
            <a:lstStyle/>
            <a:p>
              <a:endParaRPr lang="zh-CN" altLang="en-US"/>
            </a:p>
          </p:txBody>
        </p:sp>
        <p:sp>
          <p:nvSpPr>
            <p:cNvPr id="24594" name="Rectangle 11">
              <a:extLst>
                <a:ext uri="{FF2B5EF4-FFF2-40B4-BE49-F238E27FC236}">
                  <a16:creationId xmlns:a16="http://schemas.microsoft.com/office/drawing/2014/main" id="{98BF318F-4773-499B-B33A-C021777928B2}"/>
                </a:ext>
              </a:extLst>
            </p:cNvPr>
            <p:cNvSpPr>
              <a:spLocks noChangeArrowheads="1"/>
            </p:cNvSpPr>
            <p:nvPr/>
          </p:nvSpPr>
          <p:spPr bwMode="auto">
            <a:xfrm>
              <a:off x="1888" y="2006"/>
              <a:ext cx="156" cy="150"/>
            </a:xfrm>
            <a:prstGeom prst="rect">
              <a:avLst/>
            </a:prstGeom>
            <a:solidFill>
              <a:srgbClr val="FFFFFF"/>
            </a:solidFill>
            <a:ln w="9525" algn="ctr">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95" name="Rectangle 12">
              <a:extLst>
                <a:ext uri="{FF2B5EF4-FFF2-40B4-BE49-F238E27FC236}">
                  <a16:creationId xmlns:a16="http://schemas.microsoft.com/office/drawing/2014/main" id="{510E5894-344E-4148-B74B-6A94DA79CA05}"/>
                </a:ext>
              </a:extLst>
            </p:cNvPr>
            <p:cNvSpPr>
              <a:spLocks noChangeArrowheads="1"/>
            </p:cNvSpPr>
            <p:nvPr/>
          </p:nvSpPr>
          <p:spPr bwMode="auto">
            <a:xfrm>
              <a:off x="2402" y="2568"/>
              <a:ext cx="164" cy="86"/>
            </a:xfrm>
            <a:prstGeom prst="rect">
              <a:avLst/>
            </a:prstGeom>
            <a:solidFill>
              <a:srgbClr val="FFFFFF"/>
            </a:solidFill>
            <a:ln w="9525" algn="ctr">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24583" name="Text Box 13">
            <a:extLst>
              <a:ext uri="{FF2B5EF4-FFF2-40B4-BE49-F238E27FC236}">
                <a16:creationId xmlns:a16="http://schemas.microsoft.com/office/drawing/2014/main" id="{4AFA8687-2505-4AB2-A50E-17DD289AD98D}"/>
              </a:ext>
            </a:extLst>
          </p:cNvPr>
          <p:cNvSpPr txBox="1">
            <a:spLocks noChangeArrowheads="1"/>
          </p:cNvSpPr>
          <p:nvPr/>
        </p:nvSpPr>
        <p:spPr bwMode="auto">
          <a:xfrm>
            <a:off x="4191000" y="2274020"/>
            <a:ext cx="4114800" cy="119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dirty="0">
                <a:latin typeface="微软雅黑" panose="020B0503020204020204" pitchFamily="34" charset="-122"/>
                <a:ea typeface="微软雅黑" panose="020B0503020204020204" pitchFamily="34" charset="-122"/>
              </a:rPr>
              <a:t>光的</a:t>
            </a:r>
            <a:r>
              <a:rPr lang="en-US" altLang="zh-CN" dirty="0">
                <a:latin typeface="微软雅黑" panose="020B0503020204020204" pitchFamily="34" charset="-122"/>
                <a:ea typeface="微软雅黑" panose="020B0503020204020204" pitchFamily="34" charset="-122"/>
              </a:rPr>
              <a:t>Mach-Zehnder</a:t>
            </a:r>
            <a:r>
              <a:rPr lang="zh-CN" altLang="en-US" dirty="0">
                <a:latin typeface="微软雅黑" panose="020B0503020204020204" pitchFamily="34" charset="-122"/>
                <a:ea typeface="微软雅黑" panose="020B0503020204020204" pitchFamily="34" charset="-122"/>
              </a:rPr>
              <a:t>干涉实验中，</a:t>
            </a:r>
          </a:p>
          <a:p>
            <a:pPr eaLnBrk="1" hangingPunct="1">
              <a:spcBef>
                <a:spcPct val="50000"/>
              </a:spcBef>
            </a:pPr>
            <a:r>
              <a:rPr lang="zh-CN" altLang="en-US" dirty="0">
                <a:latin typeface="微软雅黑" panose="020B0503020204020204" pitchFamily="34" charset="-122"/>
                <a:ea typeface="微软雅黑" panose="020B0503020204020204" pitchFamily="34" charset="-122"/>
              </a:rPr>
              <a:t>选择</a:t>
            </a:r>
            <a:r>
              <a:rPr lang="zh-CN" altLang="en-US" dirty="0">
                <a:solidFill>
                  <a:srgbClr val="FF3300"/>
                </a:solidFill>
                <a:latin typeface="微软雅黑" panose="020B0503020204020204" pitchFamily="34" charset="-122"/>
                <a:ea typeface="微软雅黑" panose="020B0503020204020204" pitchFamily="34" charset="-122"/>
              </a:rPr>
              <a:t>有</a:t>
            </a:r>
            <a:r>
              <a:rPr lang="en-US" altLang="zh-CN" dirty="0">
                <a:solidFill>
                  <a:srgbClr val="FF3300"/>
                </a:solidFill>
                <a:latin typeface="微软雅黑" panose="020B0503020204020204" pitchFamily="34" charset="-122"/>
                <a:ea typeface="微软雅黑" panose="020B0503020204020204" pitchFamily="34" charset="-122"/>
              </a:rPr>
              <a:t>BS2</a:t>
            </a:r>
            <a:r>
              <a:rPr lang="zh-CN" altLang="en-US" dirty="0">
                <a:latin typeface="微软雅黑" panose="020B0503020204020204" pitchFamily="34" charset="-122"/>
                <a:ea typeface="微软雅黑" panose="020B0503020204020204" pitchFamily="34" charset="-122"/>
              </a:rPr>
              <a:t>，产生干涉，观测到</a:t>
            </a:r>
            <a:r>
              <a:rPr lang="zh-CN" altLang="en-US" dirty="0">
                <a:solidFill>
                  <a:srgbClr val="FF3300"/>
                </a:solidFill>
                <a:latin typeface="微软雅黑" panose="020B0503020204020204" pitchFamily="34" charset="-122"/>
                <a:ea typeface="微软雅黑" panose="020B0503020204020204" pitchFamily="34" charset="-122"/>
              </a:rPr>
              <a:t>波动性</a:t>
            </a:r>
          </a:p>
          <a:p>
            <a:pPr eaLnBrk="1" hangingPunct="1">
              <a:spcBef>
                <a:spcPct val="50000"/>
              </a:spcBef>
            </a:pPr>
            <a:r>
              <a:rPr lang="zh-CN" altLang="en-US" dirty="0">
                <a:latin typeface="微软雅黑" panose="020B0503020204020204" pitchFamily="34" charset="-122"/>
                <a:ea typeface="微软雅黑" panose="020B0503020204020204" pitchFamily="34" charset="-122"/>
              </a:rPr>
              <a:t>选择</a:t>
            </a:r>
            <a:r>
              <a:rPr lang="zh-CN" altLang="en-US" dirty="0">
                <a:solidFill>
                  <a:srgbClr val="FF3300"/>
                </a:solidFill>
                <a:latin typeface="微软雅黑" panose="020B0503020204020204" pitchFamily="34" charset="-122"/>
                <a:ea typeface="微软雅黑" panose="020B0503020204020204" pitchFamily="34" charset="-122"/>
              </a:rPr>
              <a:t>无</a:t>
            </a:r>
            <a:r>
              <a:rPr lang="en-US" altLang="zh-CN" dirty="0">
                <a:solidFill>
                  <a:srgbClr val="FF3300"/>
                </a:solidFill>
                <a:latin typeface="微软雅黑" panose="020B0503020204020204" pitchFamily="34" charset="-122"/>
                <a:ea typeface="微软雅黑" panose="020B0503020204020204" pitchFamily="34" charset="-122"/>
              </a:rPr>
              <a:t>BS2</a:t>
            </a:r>
            <a:r>
              <a:rPr lang="zh-CN" altLang="en-US" dirty="0">
                <a:latin typeface="微软雅黑" panose="020B0503020204020204" pitchFamily="34" charset="-122"/>
                <a:ea typeface="微软雅黑" panose="020B0503020204020204" pitchFamily="34" charset="-122"/>
              </a:rPr>
              <a:t>，不干涉，观测到</a:t>
            </a:r>
            <a:r>
              <a:rPr lang="zh-CN" altLang="en-US" dirty="0">
                <a:solidFill>
                  <a:srgbClr val="FF3300"/>
                </a:solidFill>
                <a:latin typeface="微软雅黑" panose="020B0503020204020204" pitchFamily="34" charset="-122"/>
                <a:ea typeface="微软雅黑" panose="020B0503020204020204" pitchFamily="34" charset="-122"/>
              </a:rPr>
              <a:t>粒子性</a:t>
            </a:r>
          </a:p>
        </p:txBody>
      </p:sp>
      <p:sp>
        <p:nvSpPr>
          <p:cNvPr id="12296" name="Rectangle 24">
            <a:extLst>
              <a:ext uri="{FF2B5EF4-FFF2-40B4-BE49-F238E27FC236}">
                <a16:creationId xmlns:a16="http://schemas.microsoft.com/office/drawing/2014/main" id="{47EDEA49-649A-439D-8698-2132F59B2D31}"/>
              </a:ext>
            </a:extLst>
          </p:cNvPr>
          <p:cNvSpPr>
            <a:spLocks noChangeArrowheads="1"/>
          </p:cNvSpPr>
          <p:nvPr/>
        </p:nvSpPr>
        <p:spPr bwMode="auto">
          <a:xfrm>
            <a:off x="622649" y="1146593"/>
            <a:ext cx="2338388" cy="523875"/>
          </a:xfrm>
          <a:prstGeom prst="rect">
            <a:avLst/>
          </a:prstGeom>
          <a:noFill/>
          <a:ln w="9525">
            <a:noFill/>
            <a:miter lim="800000"/>
            <a:headEnd/>
            <a:tailEnd/>
          </a:ln>
        </p:spPr>
        <p:txBody>
          <a:bodyPr wrap="none">
            <a:spAutoFit/>
          </a:bodyPr>
          <a:lstStyle/>
          <a:p>
            <a:pPr>
              <a:defRPr/>
            </a:pPr>
            <a:r>
              <a:rPr lang="zh-CN" altLang="en-US" sz="2800" dirty="0">
                <a:latin typeface="微软雅黑" pitchFamily="34" charset="-122"/>
                <a:ea typeface="微软雅黑" pitchFamily="34" charset="-122"/>
              </a:rPr>
              <a:t>从经典到量子</a:t>
            </a:r>
          </a:p>
        </p:txBody>
      </p:sp>
      <p:sp>
        <p:nvSpPr>
          <p:cNvPr id="20" name="灯片编号占位符 2">
            <a:extLst>
              <a:ext uri="{FF2B5EF4-FFF2-40B4-BE49-F238E27FC236}">
                <a16:creationId xmlns:a16="http://schemas.microsoft.com/office/drawing/2014/main" id="{33EE0814-C616-41A8-8F5E-1A8A41A3277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96</a:t>
            </a:fld>
            <a:endParaRPr lang="en-US" altLang="zh-CN" dirty="0">
              <a:latin typeface="Arial Black" panose="020B0A04020102020204" pitchFamily="34" charset="0"/>
            </a:endParaRPr>
          </a:p>
        </p:txBody>
      </p:sp>
      <p:cxnSp>
        <p:nvCxnSpPr>
          <p:cNvPr id="21" name="直接连接符 20">
            <a:extLst>
              <a:ext uri="{FF2B5EF4-FFF2-40B4-BE49-F238E27FC236}">
                <a16:creationId xmlns:a16="http://schemas.microsoft.com/office/drawing/2014/main" id="{781EEE5C-5F53-4DFE-B1E0-420EEE4E22A1}"/>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22" name="Rectangle 2">
            <a:extLst>
              <a:ext uri="{FF2B5EF4-FFF2-40B4-BE49-F238E27FC236}">
                <a16:creationId xmlns:a16="http://schemas.microsoft.com/office/drawing/2014/main" id="{3B0CA992-38F2-4B4B-92BE-E1E94A49CA3F}"/>
              </a:ext>
            </a:extLst>
          </p:cNvPr>
          <p:cNvSpPr>
            <a:spLocks noChangeArrowheads="1"/>
          </p:cNvSpPr>
          <p:nvPr/>
        </p:nvSpPr>
        <p:spPr bwMode="auto">
          <a:xfrm>
            <a:off x="1564481" y="120396"/>
            <a:ext cx="6015037" cy="566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rPr>
              <a:t>量子惠勒延迟选择实验</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7">
            <a:extLst>
              <a:ext uri="{FF2B5EF4-FFF2-40B4-BE49-F238E27FC236}">
                <a16:creationId xmlns:a16="http://schemas.microsoft.com/office/drawing/2014/main" id="{AD7B46F0-4E0C-445D-BA11-BB4C1B47ADF3}"/>
              </a:ext>
            </a:extLst>
          </p:cNvPr>
          <p:cNvSpPr>
            <a:spLocks noChangeArrowheads="1"/>
          </p:cNvSpPr>
          <p:nvPr/>
        </p:nvSpPr>
        <p:spPr bwMode="auto">
          <a:xfrm>
            <a:off x="700088" y="1160463"/>
            <a:ext cx="7832352" cy="1690688"/>
          </a:xfrm>
          <a:prstGeom prst="rect">
            <a:avLst/>
          </a:prstGeom>
          <a:noFill/>
          <a:ln w="9525">
            <a:noFill/>
            <a:miter lim="800000"/>
            <a:headEnd/>
            <a:tailEnd/>
          </a:ln>
        </p:spPr>
        <p:txBody>
          <a:bodyPr/>
          <a:lstStyle/>
          <a:p>
            <a:pPr marL="757238" indent="-757238">
              <a:lnSpc>
                <a:spcPts val="2800"/>
              </a:lnSpc>
              <a:spcBef>
                <a:spcPts val="600"/>
              </a:spcBef>
              <a:buSzPct val="80000"/>
              <a:defRPr/>
            </a:pPr>
            <a:r>
              <a:rPr lang="zh-CN" altLang="en-US" sz="2000" dirty="0">
                <a:solidFill>
                  <a:srgbClr val="FF0000"/>
                </a:solidFill>
                <a:latin typeface="微软雅黑" pitchFamily="34" charset="-122"/>
                <a:ea typeface="微软雅黑" pitchFamily="34" charset="-122"/>
              </a:rPr>
              <a:t>难点：</a:t>
            </a:r>
            <a:r>
              <a:rPr lang="zh-CN" altLang="en-US" sz="2000" dirty="0">
                <a:latin typeface="微软雅黑" pitchFamily="34" charset="-122"/>
                <a:ea typeface="微软雅黑" pitchFamily="34" charset="-122"/>
              </a:rPr>
              <a:t>如何实现量子分束器？</a:t>
            </a:r>
            <a:endParaRPr lang="en-US" altLang="zh-CN" sz="2000" dirty="0">
              <a:latin typeface="微软雅黑" pitchFamily="34" charset="-122"/>
              <a:ea typeface="微软雅黑" pitchFamily="34" charset="-122"/>
            </a:endParaRPr>
          </a:p>
          <a:p>
            <a:pPr marL="690563" indent="-690563">
              <a:lnSpc>
                <a:spcPts val="2800"/>
              </a:lnSpc>
              <a:spcBef>
                <a:spcPts val="600"/>
              </a:spcBef>
              <a:buSzPct val="80000"/>
              <a:defRPr/>
            </a:pPr>
            <a:r>
              <a:rPr lang="zh-CN" altLang="en-US" sz="2000" dirty="0">
                <a:solidFill>
                  <a:srgbClr val="FF0000"/>
                </a:solidFill>
                <a:latin typeface="微软雅黑" pitchFamily="34" charset="-122"/>
                <a:ea typeface="微软雅黑" pitchFamily="34" charset="-122"/>
              </a:rPr>
              <a:t>创新：</a:t>
            </a:r>
            <a:r>
              <a:rPr lang="zh-CN" altLang="en-US" sz="2000" dirty="0">
                <a:latin typeface="微软雅黑" pitchFamily="34" charset="-122"/>
                <a:ea typeface="微软雅黑" pitchFamily="34" charset="-122"/>
              </a:rPr>
              <a:t>利用量子信息技术，通过辅助比特后选择实现量子分束器（有分束器和无分束器的叠加）。把它放入干涉仪中观察到锯齿状的波</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粒叠加状态。</a:t>
            </a:r>
            <a:endParaRPr lang="zh-CN" altLang="en-US" sz="3600" dirty="0">
              <a:latin typeface="Arial" charset="0"/>
              <a:ea typeface="黑体" pitchFamily="2" charset="-122"/>
            </a:endParaRPr>
          </a:p>
        </p:txBody>
      </p:sp>
      <p:pic>
        <p:nvPicPr>
          <p:cNvPr id="25603" name="Picture 16">
            <a:extLst>
              <a:ext uri="{FF2B5EF4-FFF2-40B4-BE49-F238E27FC236}">
                <a16:creationId xmlns:a16="http://schemas.microsoft.com/office/drawing/2014/main" id="{4A1B3D5D-FDD8-4442-9E73-5E09901B66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325" y="4594225"/>
            <a:ext cx="3884613"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91" name="Picture 17">
            <a:extLst>
              <a:ext uri="{FF2B5EF4-FFF2-40B4-BE49-F238E27FC236}">
                <a16:creationId xmlns:a16="http://schemas.microsoft.com/office/drawing/2014/main" id="{18A1CB30-ABEF-47EC-B5D0-F0A80368E6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3038" y="3062288"/>
            <a:ext cx="3651250"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92" name="Picture 18">
            <a:extLst>
              <a:ext uri="{FF2B5EF4-FFF2-40B4-BE49-F238E27FC236}">
                <a16:creationId xmlns:a16="http://schemas.microsoft.com/office/drawing/2014/main" id="{D9812257-B88E-4FB5-8135-CFAD34191D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5600" y="4710113"/>
            <a:ext cx="3286125" cy="923925"/>
          </a:xfrm>
          <a:prstGeom prst="rect">
            <a:avLst/>
          </a:prstGeom>
          <a:noFill/>
          <a:ln w="9525">
            <a:solidFill>
              <a:srgbClr val="63B1AD"/>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utoShape 14">
            <a:extLst>
              <a:ext uri="{FF2B5EF4-FFF2-40B4-BE49-F238E27FC236}">
                <a16:creationId xmlns:a16="http://schemas.microsoft.com/office/drawing/2014/main" id="{233B4729-ABC9-4CA8-8A55-9CD5CF661C89}"/>
              </a:ext>
            </a:extLst>
          </p:cNvPr>
          <p:cNvSpPr>
            <a:spLocks noChangeArrowheads="1"/>
          </p:cNvSpPr>
          <p:nvPr/>
        </p:nvSpPr>
        <p:spPr bwMode="auto">
          <a:xfrm>
            <a:off x="6134100" y="5740400"/>
            <a:ext cx="1889125" cy="674688"/>
          </a:xfrm>
          <a:prstGeom prst="wedgeRoundRectCallout">
            <a:avLst>
              <a:gd name="adj1" fmla="val 27245"/>
              <a:gd name="adj2" fmla="val -99412"/>
              <a:gd name="adj3" fmla="val 16667"/>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latin typeface="微软雅黑" panose="020B0503020204020204" pitchFamily="34" charset="-122"/>
                <a:ea typeface="微软雅黑" panose="020B0503020204020204" pitchFamily="34" charset="-122"/>
              </a:rPr>
              <a:t>锯齿状的波</a:t>
            </a:r>
            <a:r>
              <a:rPr lang="en-US" altLang="zh-CN">
                <a:latin typeface="微软雅黑" panose="020B0503020204020204" pitchFamily="34" charset="-122"/>
                <a:ea typeface="微软雅黑" panose="020B0503020204020204" pitchFamily="34" charset="-122"/>
              </a:rPr>
              <a:t>-</a:t>
            </a:r>
            <a:r>
              <a:rPr lang="zh-CN" altLang="en-US">
                <a:latin typeface="微软雅黑" panose="020B0503020204020204" pitchFamily="34" charset="-122"/>
                <a:ea typeface="微软雅黑" panose="020B0503020204020204" pitchFamily="34" charset="-122"/>
              </a:rPr>
              <a:t>粒叠加状态</a:t>
            </a:r>
            <a:endParaRPr lang="en-US" altLang="zh-CN">
              <a:latin typeface="微软雅黑" panose="020B0503020204020204" pitchFamily="34" charset="-122"/>
              <a:ea typeface="微软雅黑" panose="020B0503020204020204" pitchFamily="34" charset="-122"/>
            </a:endParaRPr>
          </a:p>
        </p:txBody>
      </p:sp>
      <p:pic>
        <p:nvPicPr>
          <p:cNvPr id="20493" name="Picture 13">
            <a:extLst>
              <a:ext uri="{FF2B5EF4-FFF2-40B4-BE49-F238E27FC236}">
                <a16:creationId xmlns:a16="http://schemas.microsoft.com/office/drawing/2014/main" id="{6F291F49-5360-4D36-956A-F0547BC17D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0500" y="4062413"/>
            <a:ext cx="2052638"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B1CD6383-0DEB-48A6-8E2D-94C92862A165}"/>
              </a:ext>
            </a:extLst>
          </p:cNvPr>
          <p:cNvSpPr txBox="1">
            <a:spLocks noChangeArrowheads="1"/>
          </p:cNvSpPr>
          <p:nvPr/>
        </p:nvSpPr>
        <p:spPr bwMode="auto">
          <a:xfrm>
            <a:off x="5378450" y="3621088"/>
            <a:ext cx="11414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600">
                <a:latin typeface="微软雅黑" panose="020B0503020204020204" pitchFamily="34" charset="-122"/>
                <a:ea typeface="微软雅黑" panose="020B0503020204020204" pitchFamily="34" charset="-122"/>
              </a:rPr>
              <a:t>后选择</a:t>
            </a:r>
            <a:r>
              <a:rPr lang="en-US" altLang="zh-CN" sz="1600">
                <a:latin typeface="微软雅黑" panose="020B0503020204020204" pitchFamily="34" charset="-122"/>
                <a:ea typeface="微软雅黑" panose="020B0503020204020204" pitchFamily="34" charset="-122"/>
              </a:rPr>
              <a:t>:</a:t>
            </a:r>
            <a:endParaRPr lang="zh-CN" altLang="en-US" sz="1600">
              <a:latin typeface="微软雅黑" panose="020B0503020204020204" pitchFamily="34" charset="-122"/>
              <a:ea typeface="微软雅黑" panose="020B0503020204020204" pitchFamily="34" charset="-122"/>
            </a:endParaRPr>
          </a:p>
        </p:txBody>
      </p:sp>
      <p:sp>
        <p:nvSpPr>
          <p:cNvPr id="16" name="TextBox 15">
            <a:extLst>
              <a:ext uri="{FF2B5EF4-FFF2-40B4-BE49-F238E27FC236}">
                <a16:creationId xmlns:a16="http://schemas.microsoft.com/office/drawing/2014/main" id="{3EC67CB9-FEDB-477D-8584-E37E40D5EEE0}"/>
              </a:ext>
            </a:extLst>
          </p:cNvPr>
          <p:cNvSpPr txBox="1">
            <a:spLocks noChangeArrowheads="1"/>
          </p:cNvSpPr>
          <p:nvPr/>
        </p:nvSpPr>
        <p:spPr bwMode="auto">
          <a:xfrm>
            <a:off x="5683250" y="4043363"/>
            <a:ext cx="8763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latin typeface="微软雅黑" panose="020B0503020204020204" pitchFamily="34" charset="-122"/>
                <a:ea typeface="微软雅黑" panose="020B0503020204020204" pitchFamily="34" charset="-122"/>
              </a:rPr>
              <a:t>则得到：</a:t>
            </a:r>
          </a:p>
        </p:txBody>
      </p:sp>
      <p:pic>
        <p:nvPicPr>
          <p:cNvPr id="20497" name="Picture 17">
            <a:extLst>
              <a:ext uri="{FF2B5EF4-FFF2-40B4-BE49-F238E27FC236}">
                <a16:creationId xmlns:a16="http://schemas.microsoft.com/office/drawing/2014/main" id="{E794073B-C3A8-4787-BEB0-7E0BECEE31B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61138" y="3579813"/>
            <a:ext cx="134302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11" name="Picture 18">
            <a:extLst>
              <a:ext uri="{FF2B5EF4-FFF2-40B4-BE49-F238E27FC236}">
                <a16:creationId xmlns:a16="http://schemas.microsoft.com/office/drawing/2014/main" id="{D52903C9-CD47-4629-BC4A-CE9111B606B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7263" y="3462338"/>
            <a:ext cx="3568700" cy="85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灯片编号占位符 2">
            <a:extLst>
              <a:ext uri="{FF2B5EF4-FFF2-40B4-BE49-F238E27FC236}">
                <a16:creationId xmlns:a16="http://schemas.microsoft.com/office/drawing/2014/main" id="{6BB6D9DB-31CA-4F8E-B7DC-358C20454BBA}"/>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97</a:t>
            </a:fld>
            <a:endParaRPr lang="en-US" altLang="zh-CN" dirty="0">
              <a:latin typeface="Arial Black" panose="020B0A04020102020204" pitchFamily="34" charset="0"/>
            </a:endParaRPr>
          </a:p>
        </p:txBody>
      </p:sp>
      <p:cxnSp>
        <p:nvCxnSpPr>
          <p:cNvPr id="15" name="直接连接符 14">
            <a:extLst>
              <a:ext uri="{FF2B5EF4-FFF2-40B4-BE49-F238E27FC236}">
                <a16:creationId xmlns:a16="http://schemas.microsoft.com/office/drawing/2014/main" id="{9E797E3A-4946-4947-925F-F206FB543877}"/>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7" name="Rectangle 2">
            <a:extLst>
              <a:ext uri="{FF2B5EF4-FFF2-40B4-BE49-F238E27FC236}">
                <a16:creationId xmlns:a16="http://schemas.microsoft.com/office/drawing/2014/main" id="{145C0504-7F9B-47F9-ACA3-80AA97536FE4}"/>
              </a:ext>
            </a:extLst>
          </p:cNvPr>
          <p:cNvSpPr>
            <a:spLocks noChangeArrowheads="1"/>
          </p:cNvSpPr>
          <p:nvPr/>
        </p:nvSpPr>
        <p:spPr bwMode="auto">
          <a:xfrm>
            <a:off x="1564481" y="120396"/>
            <a:ext cx="6015037" cy="566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rPr>
              <a:t>量子惠勒延迟选择实验</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9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49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49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5">
            <a:extLst>
              <a:ext uri="{FF2B5EF4-FFF2-40B4-BE49-F238E27FC236}">
                <a16:creationId xmlns:a16="http://schemas.microsoft.com/office/drawing/2014/main" id="{69F0764C-0309-427D-AD57-21CB0A2C7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217" y="977960"/>
            <a:ext cx="3797424" cy="4953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24">
            <a:extLst>
              <a:ext uri="{FF2B5EF4-FFF2-40B4-BE49-F238E27FC236}">
                <a16:creationId xmlns:a16="http://schemas.microsoft.com/office/drawing/2014/main" id="{5DD10584-41FD-4F1A-8E51-85E7C3FF89AB}"/>
              </a:ext>
            </a:extLst>
          </p:cNvPr>
          <p:cNvSpPr>
            <a:spLocks noChangeArrowheads="1"/>
          </p:cNvSpPr>
          <p:nvPr/>
        </p:nvSpPr>
        <p:spPr bwMode="auto">
          <a:xfrm>
            <a:off x="581025" y="5997575"/>
            <a:ext cx="8153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336600"/>
                </a:solidFill>
                <a:latin typeface="Times New Roman" panose="02020603050405020304" pitchFamily="18" charset="0"/>
              </a:rPr>
              <a:t>Jian-Shun Tang, Yu-Long Li, Xiao-Ye Xu, Guo-Yong Xiang, Chuan-Feng Li, Guang-Can Guo, Nature Photonics 6, 600 (2012). </a:t>
            </a:r>
            <a:endParaRPr lang="zh-CN" altLang="en-US" sz="2000">
              <a:solidFill>
                <a:srgbClr val="336600"/>
              </a:solidFill>
              <a:latin typeface="微软雅黑" panose="020B0503020204020204" pitchFamily="34" charset="-122"/>
              <a:ea typeface="微软雅黑" panose="020B0503020204020204" pitchFamily="34" charset="-122"/>
            </a:endParaRPr>
          </a:p>
        </p:txBody>
      </p:sp>
      <p:sp>
        <p:nvSpPr>
          <p:cNvPr id="26628" name="矩形 3">
            <a:extLst>
              <a:ext uri="{FF2B5EF4-FFF2-40B4-BE49-F238E27FC236}">
                <a16:creationId xmlns:a16="http://schemas.microsoft.com/office/drawing/2014/main" id="{C719E2C2-1595-4672-89C4-691B86C7A29F}"/>
              </a:ext>
            </a:extLst>
          </p:cNvPr>
          <p:cNvSpPr>
            <a:spLocks noChangeArrowheads="1"/>
          </p:cNvSpPr>
          <p:nvPr/>
        </p:nvSpPr>
        <p:spPr bwMode="auto">
          <a:xfrm>
            <a:off x="5292080" y="1628800"/>
            <a:ext cx="3311525" cy="1421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000" dirty="0">
                <a:solidFill>
                  <a:srgbClr val="336600"/>
                </a:solidFill>
                <a:latin typeface="Times New Roman" panose="02020603050405020304" pitchFamily="18" charset="0"/>
                <a:ea typeface="微软雅黑" panose="020B0503020204020204" pitchFamily="34" charset="-122"/>
                <a:cs typeface="Times New Roman" panose="02020603050405020304" pitchFamily="18" charset="0"/>
              </a:rPr>
              <a:t>Nature Photonics </a:t>
            </a:r>
            <a:r>
              <a:rPr lang="zh-CN" altLang="en-US" sz="2000" dirty="0">
                <a:solidFill>
                  <a:srgbClr val="336600"/>
                </a:solidFill>
                <a:latin typeface="Times New Roman" panose="02020603050405020304" pitchFamily="18" charset="0"/>
                <a:ea typeface="微软雅黑" panose="020B0503020204020204" pitchFamily="34" charset="-122"/>
                <a:cs typeface="Times New Roman" panose="02020603050405020304" pitchFamily="18" charset="0"/>
              </a:rPr>
              <a:t>封面故事文章，封面故事标题</a:t>
            </a:r>
            <a:r>
              <a:rPr lang="en-US" altLang="zh-CN" sz="20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Quantum wave-particle duality.</a:t>
            </a:r>
          </a:p>
        </p:txBody>
      </p:sp>
      <p:sp>
        <p:nvSpPr>
          <p:cNvPr id="5" name="灯片编号占位符 2">
            <a:extLst>
              <a:ext uri="{FF2B5EF4-FFF2-40B4-BE49-F238E27FC236}">
                <a16:creationId xmlns:a16="http://schemas.microsoft.com/office/drawing/2014/main" id="{B1F8CDF0-993F-4ADB-B95D-881FA8DEFC55}"/>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98</a:t>
            </a:fld>
            <a:endParaRPr lang="en-US" altLang="zh-CN" dirty="0">
              <a:latin typeface="Arial Black" panose="020B0A04020102020204" pitchFamily="34" charset="0"/>
            </a:endParaRPr>
          </a:p>
        </p:txBody>
      </p:sp>
      <p:sp>
        <p:nvSpPr>
          <p:cNvPr id="6" name="Rectangle 2">
            <a:extLst>
              <a:ext uri="{FF2B5EF4-FFF2-40B4-BE49-F238E27FC236}">
                <a16:creationId xmlns:a16="http://schemas.microsoft.com/office/drawing/2014/main" id="{FE081349-AA9C-4E3E-BB0F-42432E71E585}"/>
              </a:ext>
            </a:extLst>
          </p:cNvPr>
          <p:cNvSpPr>
            <a:spLocks noChangeArrowheads="1"/>
          </p:cNvSpPr>
          <p:nvPr/>
        </p:nvSpPr>
        <p:spPr bwMode="auto">
          <a:xfrm>
            <a:off x="1564481" y="120396"/>
            <a:ext cx="6015037" cy="566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微软雅黑" panose="020B0503020204020204" pitchFamily="34" charset="-122"/>
                <a:ea typeface="微软雅黑" panose="020B0503020204020204" pitchFamily="34" charset="-122"/>
              </a:rPr>
              <a:t>量子惠勒延迟选择实验</a:t>
            </a:r>
          </a:p>
        </p:txBody>
      </p:sp>
      <p:cxnSp>
        <p:nvCxnSpPr>
          <p:cNvPr id="7" name="直接连接符 6">
            <a:extLst>
              <a:ext uri="{FF2B5EF4-FFF2-40B4-BE49-F238E27FC236}">
                <a16:creationId xmlns:a16="http://schemas.microsoft.com/office/drawing/2014/main" id="{9BC4D983-3C03-45A0-AA24-CB5F4DC5205F}"/>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7">
            <a:extLst>
              <a:ext uri="{FF2B5EF4-FFF2-40B4-BE49-F238E27FC236}">
                <a16:creationId xmlns:a16="http://schemas.microsoft.com/office/drawing/2014/main" id="{332B0672-EF25-43C2-87B0-C1B029F31C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163" y="1971675"/>
            <a:ext cx="6111875" cy="377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651" name="Picture 8">
            <a:extLst>
              <a:ext uri="{FF2B5EF4-FFF2-40B4-BE49-F238E27FC236}">
                <a16:creationId xmlns:a16="http://schemas.microsoft.com/office/drawing/2014/main" id="{A96CDEDA-1A6E-4D4C-8C43-80F2E17FDD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1690688"/>
            <a:ext cx="86820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652" name="Text Box 9">
            <a:extLst>
              <a:ext uri="{FF2B5EF4-FFF2-40B4-BE49-F238E27FC236}">
                <a16:creationId xmlns:a16="http://schemas.microsoft.com/office/drawing/2014/main" id="{AF84DC9D-2620-4517-8F87-B77E8543E2F7}"/>
              </a:ext>
            </a:extLst>
          </p:cNvPr>
          <p:cNvSpPr txBox="1">
            <a:spLocks noChangeArrowheads="1"/>
          </p:cNvSpPr>
          <p:nvPr/>
        </p:nvSpPr>
        <p:spPr bwMode="auto">
          <a:xfrm>
            <a:off x="479630" y="956912"/>
            <a:ext cx="79803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800" dirty="0">
                <a:solidFill>
                  <a:srgbClr val="0000CC"/>
                </a:solidFill>
                <a:latin typeface="微软雅黑" panose="020B0503020204020204" pitchFamily="34" charset="-122"/>
                <a:ea typeface="微软雅黑" panose="020B0503020204020204" pitchFamily="34" charset="-122"/>
              </a:rPr>
              <a:t>同期</a:t>
            </a:r>
            <a:r>
              <a:rPr lang="en-US" altLang="zh-CN" sz="2800" dirty="0">
                <a:solidFill>
                  <a:srgbClr val="0000CC"/>
                </a:solidFill>
                <a:latin typeface="微软雅黑" panose="020B0503020204020204" pitchFamily="34" charset="-122"/>
                <a:ea typeface="微软雅黑" panose="020B0503020204020204" pitchFamily="34" charset="-122"/>
              </a:rPr>
              <a:t>Nature </a:t>
            </a:r>
            <a:r>
              <a:rPr lang="en-US" altLang="zh-CN" sz="2800" dirty="0" err="1">
                <a:solidFill>
                  <a:srgbClr val="0000CC"/>
                </a:solidFill>
                <a:latin typeface="微软雅黑" panose="020B0503020204020204" pitchFamily="34" charset="-122"/>
                <a:ea typeface="微软雅黑" panose="020B0503020204020204" pitchFamily="34" charset="-122"/>
              </a:rPr>
              <a:t>Photinics</a:t>
            </a:r>
            <a:r>
              <a:rPr lang="zh-CN" altLang="en-US" sz="2800" dirty="0">
                <a:solidFill>
                  <a:srgbClr val="0000CC"/>
                </a:solidFill>
                <a:latin typeface="微软雅黑" panose="020B0503020204020204" pitchFamily="34" charset="-122"/>
                <a:ea typeface="微软雅黑" panose="020B0503020204020204" pitchFamily="34" charset="-122"/>
              </a:rPr>
              <a:t>发表专文评述：</a:t>
            </a:r>
          </a:p>
        </p:txBody>
      </p:sp>
      <p:pic>
        <p:nvPicPr>
          <p:cNvPr id="27653" name="Picture 12">
            <a:extLst>
              <a:ext uri="{FF2B5EF4-FFF2-40B4-BE49-F238E27FC236}">
                <a16:creationId xmlns:a16="http://schemas.microsoft.com/office/drawing/2014/main" id="{2E3835DF-AE10-42C0-A6EE-A9A2C5DCE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5488" y="4689475"/>
            <a:ext cx="3338512"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AutoShape 25">
            <a:extLst>
              <a:ext uri="{FF2B5EF4-FFF2-40B4-BE49-F238E27FC236}">
                <a16:creationId xmlns:a16="http://schemas.microsoft.com/office/drawing/2014/main" id="{0A736307-2E42-4A9F-BBC6-42E6A14BDE48}"/>
              </a:ext>
            </a:extLst>
          </p:cNvPr>
          <p:cNvSpPr>
            <a:spLocks noChangeArrowheads="1"/>
          </p:cNvSpPr>
          <p:nvPr/>
        </p:nvSpPr>
        <p:spPr bwMode="auto">
          <a:xfrm>
            <a:off x="2260601" y="3333748"/>
            <a:ext cx="5842539" cy="1416050"/>
          </a:xfrm>
          <a:prstGeom prst="wedgeRectCallout">
            <a:avLst>
              <a:gd name="adj1" fmla="val -31006"/>
              <a:gd name="adj2" fmla="val -74868"/>
            </a:avLst>
          </a:prstGeom>
          <a:solidFill>
            <a:schemeClr val="accent1"/>
          </a:solidFill>
          <a:ln w="9525" algn="ctr">
            <a:noFill/>
            <a:miter lim="800000"/>
            <a:headEnd/>
            <a:tailEnd/>
          </a:ln>
          <a:scene3d>
            <a:camera prst="orthographicFront"/>
            <a:lightRig rig="threePt" dir="t">
              <a:rot lat="0" lon="0" rev="0"/>
            </a:lightRig>
          </a:scene3d>
          <a:sp3d>
            <a:bevelT w="50800" h="50800"/>
            <a:bevelB w="0" h="0"/>
          </a:sp3d>
        </p:spPr>
        <p:txBody>
          <a:bodyPr anchor="ctr"/>
          <a:lstStyle/>
          <a:p>
            <a:pPr algn="ctr">
              <a:defRPr/>
            </a:pPr>
            <a:r>
              <a:rPr lang="zh-CN" altLang="en-US" sz="2400" dirty="0">
                <a:latin typeface="微软雅黑" pitchFamily="34" charset="-122"/>
                <a:ea typeface="微软雅黑" pitchFamily="34" charset="-122"/>
              </a:rPr>
              <a:t>波</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粒叠加</a:t>
            </a:r>
          </a:p>
          <a:p>
            <a:pPr>
              <a:defRPr/>
            </a:pPr>
            <a:r>
              <a:rPr lang="zh-CN" altLang="en-US" sz="2000" dirty="0">
                <a:latin typeface="微软雅黑" pitchFamily="34" charset="-122"/>
                <a:ea typeface="微软雅黑" pitchFamily="34" charset="-122"/>
              </a:rPr>
              <a:t>量子惠勒延迟选择实验的实现</a:t>
            </a:r>
            <a:r>
              <a:rPr lang="zh-CN" altLang="en-US" sz="2000" dirty="0">
                <a:solidFill>
                  <a:srgbClr val="FF0000"/>
                </a:solidFill>
                <a:latin typeface="微软雅黑" pitchFamily="34" charset="-122"/>
                <a:ea typeface="微软雅黑" pitchFamily="34" charset="-122"/>
              </a:rPr>
              <a:t>挑战互补原理设定的传统界限</a:t>
            </a:r>
            <a:r>
              <a:rPr lang="zh-CN" altLang="en-US" sz="2000" dirty="0">
                <a:latin typeface="微软雅黑" pitchFamily="34" charset="-122"/>
                <a:ea typeface="微软雅黑" pitchFamily="34" charset="-122"/>
              </a:rPr>
              <a:t>，在单个实验装置中展示光子可以在波动和粒子两种行为之间相干地振荡</a:t>
            </a:r>
            <a:r>
              <a:rPr lang="zh-CN" altLang="en-US" sz="2000" dirty="0">
                <a:latin typeface="Arial" charset="0"/>
                <a:ea typeface="黑体" pitchFamily="49" charset="-122"/>
              </a:rPr>
              <a:t>。</a:t>
            </a:r>
            <a:endParaRPr lang="en-US" altLang="zh-CN" sz="2000" dirty="0">
              <a:latin typeface="Arial" charset="0"/>
              <a:ea typeface="黑体" pitchFamily="49" charset="-122"/>
            </a:endParaRPr>
          </a:p>
        </p:txBody>
      </p:sp>
      <p:sp>
        <p:nvSpPr>
          <p:cNvPr id="7" name="灯片编号占位符 2">
            <a:extLst>
              <a:ext uri="{FF2B5EF4-FFF2-40B4-BE49-F238E27FC236}">
                <a16:creationId xmlns:a16="http://schemas.microsoft.com/office/drawing/2014/main" id="{7F5D56B5-4161-4A01-B9FE-11469027DE9E}"/>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99</a:t>
            </a:fld>
            <a:endParaRPr lang="en-US" altLang="zh-CN" dirty="0">
              <a:latin typeface="Arial Black" panose="020B0A04020102020204" pitchFamily="34" charset="0"/>
            </a:endParaRPr>
          </a:p>
        </p:txBody>
      </p:sp>
      <p:cxnSp>
        <p:nvCxnSpPr>
          <p:cNvPr id="9" name="直接连接符 8">
            <a:extLst>
              <a:ext uri="{FF2B5EF4-FFF2-40B4-BE49-F238E27FC236}">
                <a16:creationId xmlns:a16="http://schemas.microsoft.com/office/drawing/2014/main" id="{329DF6A4-3B65-4932-B707-8F990EBE7F81}"/>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2">
            <a:extLst>
              <a:ext uri="{FF2B5EF4-FFF2-40B4-BE49-F238E27FC236}">
                <a16:creationId xmlns:a16="http://schemas.microsoft.com/office/drawing/2014/main" id="{B5FB1CEE-8D8E-41CE-A270-F896A50665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2308" y="1492724"/>
            <a:ext cx="5374091" cy="531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675" name="Text Box 9">
            <a:extLst>
              <a:ext uri="{FF2B5EF4-FFF2-40B4-BE49-F238E27FC236}">
                <a16:creationId xmlns:a16="http://schemas.microsoft.com/office/drawing/2014/main" id="{420CC8F0-5C0C-4082-B20B-0ACD19F24C0C}"/>
              </a:ext>
            </a:extLst>
          </p:cNvPr>
          <p:cNvSpPr txBox="1">
            <a:spLocks noChangeArrowheads="1"/>
          </p:cNvSpPr>
          <p:nvPr/>
        </p:nvSpPr>
        <p:spPr bwMode="auto">
          <a:xfrm>
            <a:off x="755576" y="885703"/>
            <a:ext cx="64087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2800" dirty="0">
                <a:solidFill>
                  <a:srgbClr val="0000CC"/>
                </a:solidFill>
                <a:latin typeface="微软雅黑" panose="020B0503020204020204" pitchFamily="34" charset="-122"/>
                <a:ea typeface="微软雅黑" panose="020B0503020204020204" pitchFamily="34" charset="-122"/>
              </a:rPr>
              <a:t>Nature Physics</a:t>
            </a:r>
            <a:r>
              <a:rPr lang="zh-CN" altLang="en-US" sz="2800" dirty="0">
                <a:solidFill>
                  <a:srgbClr val="0000CC"/>
                </a:solidFill>
                <a:latin typeface="微软雅黑" panose="020B0503020204020204" pitchFamily="34" charset="-122"/>
                <a:ea typeface="微软雅黑" panose="020B0503020204020204" pitchFamily="34" charset="-122"/>
              </a:rPr>
              <a:t>同时发表专文评述：</a:t>
            </a:r>
          </a:p>
        </p:txBody>
      </p:sp>
      <p:sp>
        <p:nvSpPr>
          <p:cNvPr id="107545" name="AutoShape 25">
            <a:extLst>
              <a:ext uri="{FF2B5EF4-FFF2-40B4-BE49-F238E27FC236}">
                <a16:creationId xmlns:a16="http://schemas.microsoft.com/office/drawing/2014/main" id="{5750442E-88FE-4EA4-9F02-618DB064A4B4}"/>
              </a:ext>
            </a:extLst>
          </p:cNvPr>
          <p:cNvSpPr>
            <a:spLocks noChangeArrowheads="1"/>
          </p:cNvSpPr>
          <p:nvPr/>
        </p:nvSpPr>
        <p:spPr bwMode="auto">
          <a:xfrm>
            <a:off x="1259632" y="4293096"/>
            <a:ext cx="2127250" cy="587375"/>
          </a:xfrm>
          <a:prstGeom prst="wedgeRectCallout">
            <a:avLst>
              <a:gd name="adj1" fmla="val 54926"/>
              <a:gd name="adj2" fmla="val -144593"/>
            </a:avLst>
          </a:prstGeom>
          <a:solidFill>
            <a:schemeClr val="accent1"/>
          </a:solidFill>
          <a:ln w="9525" algn="ctr">
            <a:noFill/>
            <a:miter lim="800000"/>
            <a:headEnd/>
            <a:tailEnd/>
          </a:ln>
          <a:scene3d>
            <a:camera prst="orthographicFront"/>
            <a:lightRig rig="threePt" dir="t">
              <a:rot lat="0" lon="0" rev="0"/>
            </a:lightRig>
          </a:scene3d>
          <a:sp3d>
            <a:bevelT w="50800" h="50800"/>
            <a:bevelB w="0" h="0"/>
          </a:sp3d>
        </p:spPr>
        <p:txBody>
          <a:bodyPr anchor="ctr"/>
          <a:lstStyle/>
          <a:p>
            <a:pPr algn="ctr">
              <a:defRPr/>
            </a:pPr>
            <a:r>
              <a:rPr lang="zh-CN" altLang="en-US" sz="2400" dirty="0">
                <a:latin typeface="微软雅黑" pitchFamily="34" charset="-122"/>
                <a:ea typeface="微软雅黑" pitchFamily="34" charset="-122"/>
              </a:rPr>
              <a:t>选择的问题</a:t>
            </a:r>
            <a:endParaRPr lang="en-US" altLang="zh-CN" sz="2000" dirty="0">
              <a:latin typeface="微软雅黑" pitchFamily="34" charset="-122"/>
              <a:ea typeface="微软雅黑" pitchFamily="34" charset="-122"/>
            </a:endParaRPr>
          </a:p>
        </p:txBody>
      </p:sp>
      <p:sp>
        <p:nvSpPr>
          <p:cNvPr id="2" name="AutoShape 25">
            <a:extLst>
              <a:ext uri="{FF2B5EF4-FFF2-40B4-BE49-F238E27FC236}">
                <a16:creationId xmlns:a16="http://schemas.microsoft.com/office/drawing/2014/main" id="{90496666-2983-45F9-8834-643ED4171F81}"/>
              </a:ext>
            </a:extLst>
          </p:cNvPr>
          <p:cNvSpPr>
            <a:spLocks noChangeArrowheads="1"/>
          </p:cNvSpPr>
          <p:nvPr/>
        </p:nvSpPr>
        <p:spPr bwMode="auto">
          <a:xfrm>
            <a:off x="5108575" y="2832100"/>
            <a:ext cx="3651250" cy="615950"/>
          </a:xfrm>
          <a:prstGeom prst="wedgeRectCallout">
            <a:avLst>
              <a:gd name="adj1" fmla="val -14176"/>
              <a:gd name="adj2" fmla="val -135565"/>
            </a:avLst>
          </a:prstGeom>
          <a:solidFill>
            <a:schemeClr val="accent1"/>
          </a:solidFill>
          <a:ln w="9525" algn="ctr">
            <a:noFill/>
            <a:miter lim="800000"/>
            <a:headEnd/>
            <a:tailEnd/>
          </a:ln>
          <a:scene3d>
            <a:camera prst="orthographicFront"/>
            <a:lightRig rig="threePt" dir="t"/>
          </a:scene3d>
          <a:sp3d>
            <a:bevelT w="50800" h="50800"/>
          </a:sp3d>
        </p:spPr>
        <p:txBody>
          <a:bodyPr anchor="ctr"/>
          <a:lstStyle/>
          <a:p>
            <a:pPr algn="ctr">
              <a:defRPr/>
            </a:pPr>
            <a:r>
              <a:rPr lang="zh-CN" altLang="en-US" sz="2000">
                <a:solidFill>
                  <a:srgbClr val="FF0000"/>
                </a:solidFill>
                <a:latin typeface="微软雅黑" pitchFamily="34" charset="-122"/>
                <a:ea typeface="微软雅黑" pitchFamily="34" charset="-122"/>
              </a:rPr>
              <a:t>重新定义了波粒二象性的概念</a:t>
            </a:r>
          </a:p>
        </p:txBody>
      </p:sp>
      <p:sp>
        <p:nvSpPr>
          <p:cNvPr id="6" name="灯片编号占位符 2">
            <a:extLst>
              <a:ext uri="{FF2B5EF4-FFF2-40B4-BE49-F238E27FC236}">
                <a16:creationId xmlns:a16="http://schemas.microsoft.com/office/drawing/2014/main" id="{8384131F-8B76-428A-BE0E-394FBB2DDF4F}"/>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100</a:t>
            </a:fld>
            <a:endParaRPr lang="en-US" altLang="zh-CN" dirty="0">
              <a:latin typeface="Arial Black" panose="020B0A04020102020204" pitchFamily="34" charset="0"/>
            </a:endParaRPr>
          </a:p>
        </p:txBody>
      </p:sp>
      <p:cxnSp>
        <p:nvCxnSpPr>
          <p:cNvPr id="7" name="直接连接符 6">
            <a:extLst>
              <a:ext uri="{FF2B5EF4-FFF2-40B4-BE49-F238E27FC236}">
                <a16:creationId xmlns:a16="http://schemas.microsoft.com/office/drawing/2014/main" id="{69A88E7E-1252-4EFF-9BFF-8F3547F2B191}"/>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83B7E980-C3EA-4BFC-8506-104D9E4A318F}"/>
              </a:ext>
            </a:extLst>
          </p:cNvPr>
          <p:cNvSpPr>
            <a:spLocks noChangeArrowheads="1"/>
          </p:cNvSpPr>
          <p:nvPr/>
        </p:nvSpPr>
        <p:spPr bwMode="auto">
          <a:xfrm>
            <a:off x="457200" y="796907"/>
            <a:ext cx="8043863" cy="1435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5000"/>
              </a:lnSpc>
            </a:pPr>
            <a:r>
              <a:rPr lang="zh-CN" altLang="zh-CN" sz="2400" dirty="0">
                <a:solidFill>
                  <a:srgbClr val="0000CC"/>
                </a:solidFill>
                <a:latin typeface="微软雅黑" panose="020B0503020204020204" pitchFamily="34" charset="-122"/>
                <a:ea typeface="微软雅黑" panose="020B0503020204020204" pitchFamily="34" charset="-122"/>
                <a:cs typeface="Times New Roman" panose="02020603050405020304" pitchFamily="18" charset="0"/>
              </a:rPr>
              <a:t>著名科</a:t>
            </a:r>
            <a:r>
              <a:rPr lang="zh-CN" altLang="en-US" sz="2400" dirty="0">
                <a:solidFill>
                  <a:srgbClr val="0000CC"/>
                </a:solidFill>
                <a:latin typeface="微软雅黑" panose="020B0503020204020204" pitchFamily="34" charset="-122"/>
                <a:ea typeface="微软雅黑" panose="020B0503020204020204" pitchFamily="34" charset="-122"/>
                <a:cs typeface="Times New Roman" panose="02020603050405020304" pitchFamily="18" charset="0"/>
              </a:rPr>
              <a:t>学</a:t>
            </a:r>
            <a:r>
              <a:rPr lang="zh-CN" altLang="zh-CN" sz="2400" dirty="0">
                <a:solidFill>
                  <a:srgbClr val="0000CC"/>
                </a:solidFill>
                <a:latin typeface="微软雅黑" panose="020B0503020204020204" pitchFamily="34" charset="-122"/>
                <a:ea typeface="微软雅黑" panose="020B0503020204020204" pitchFamily="34" charset="-122"/>
                <a:cs typeface="Times New Roman" panose="02020603050405020304" pitchFamily="18" charset="0"/>
              </a:rPr>
              <a:t>杂志</a:t>
            </a:r>
            <a:r>
              <a:rPr lang="en-US" altLang="zh-CN" sz="2400" dirty="0" err="1">
                <a:solidFill>
                  <a:srgbClr val="0000CC"/>
                </a:solidFill>
                <a:latin typeface="微软雅黑" panose="020B0503020204020204" pitchFamily="34" charset="-122"/>
                <a:ea typeface="微软雅黑" panose="020B0503020204020204" pitchFamily="34" charset="-122"/>
                <a:cs typeface="Times New Roman" panose="02020603050405020304" pitchFamily="18" charset="0"/>
              </a:rPr>
              <a:t>NewScientist</a:t>
            </a:r>
            <a:r>
              <a:rPr lang="zh-CN" altLang="en-US" sz="2400" dirty="0">
                <a:solidFill>
                  <a:srgbClr val="0000CC"/>
                </a:solidFill>
                <a:latin typeface="微软雅黑" panose="020B0503020204020204" pitchFamily="34" charset="-122"/>
                <a:ea typeface="微软雅黑" panose="020B0503020204020204" pitchFamily="34" charset="-122"/>
                <a:cs typeface="Times New Roman" panose="02020603050405020304" pitchFamily="18" charset="0"/>
              </a:rPr>
              <a:t>以封面故事文章的形式重点报道本成果。题目为：量子影子</a:t>
            </a:r>
            <a:r>
              <a:rPr lang="en-US" altLang="zh-CN" sz="2400" dirty="0">
                <a:solidFill>
                  <a:srgbClr val="0000CC"/>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400" dirty="0">
                <a:solidFill>
                  <a:srgbClr val="0000CC"/>
                </a:solidFill>
                <a:latin typeface="微软雅黑" panose="020B0503020204020204" pitchFamily="34" charset="-122"/>
                <a:ea typeface="微软雅黑" panose="020B0503020204020204" pitchFamily="34" charset="-122"/>
                <a:cs typeface="Times New Roman" panose="02020603050405020304" pitchFamily="18" charset="0"/>
              </a:rPr>
              <a:t>对物质奥秘的更深入理解。同时还制作了科普宣传动画。</a:t>
            </a:r>
            <a:endParaRPr lang="zh-CN" altLang="en-US" sz="3200" dirty="0">
              <a:solidFill>
                <a:srgbClr val="0000CC"/>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9699" name="Picture 2">
            <a:extLst>
              <a:ext uri="{FF2B5EF4-FFF2-40B4-BE49-F238E27FC236}">
                <a16:creationId xmlns:a16="http://schemas.microsoft.com/office/drawing/2014/main" id="{C110A10B-0AF9-4C99-BE05-69756B2DCC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113" y="2684463"/>
            <a:ext cx="2571750"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6" name="Picture 3">
            <a:extLst>
              <a:ext uri="{FF2B5EF4-FFF2-40B4-BE49-F238E27FC236}">
                <a16:creationId xmlns:a16="http://schemas.microsoft.com/office/drawing/2014/main" id="{878FF7AA-4404-4DFB-B443-1976188F3D9D}"/>
              </a:ext>
            </a:extLst>
          </p:cNvPr>
          <p:cNvPicPr>
            <a:picLocks noChangeAspect="1" noChangeArrowheads="1"/>
          </p:cNvPicPr>
          <p:nvPr/>
        </p:nvPicPr>
        <p:blipFill>
          <a:blip r:embed="rId3"/>
          <a:srcRect/>
          <a:stretch>
            <a:fillRect/>
          </a:stretch>
        </p:blipFill>
        <p:spPr bwMode="auto">
          <a:xfrm>
            <a:off x="6291263" y="2662238"/>
            <a:ext cx="2562225" cy="3371850"/>
          </a:xfrm>
          <a:prstGeom prst="rect">
            <a:avLst/>
          </a:prstGeom>
          <a:noFill/>
          <a:ln w="9525" cap="flat" cmpd="sng" algn="ctr">
            <a:noFill/>
            <a:prstDash val="solid"/>
            <a:miter lim="800000"/>
            <a:headEnd type="none" w="med" len="med"/>
            <a:tailEnd type="none" w="med" len="med"/>
          </a:ln>
          <a:effectLst>
            <a:outerShdw blurRad="50800" dist="38100" dir="8100000" algn="tr" rotWithShape="0">
              <a:prstClr val="black">
                <a:alpha val="40000"/>
              </a:prstClr>
            </a:outerShdw>
          </a:effectLst>
        </p:spPr>
      </p:pic>
      <p:pic>
        <p:nvPicPr>
          <p:cNvPr id="7" name="Picture 4">
            <a:extLst>
              <a:ext uri="{FF2B5EF4-FFF2-40B4-BE49-F238E27FC236}">
                <a16:creationId xmlns:a16="http://schemas.microsoft.com/office/drawing/2014/main" id="{5B49DA8C-4003-4FD4-AD48-FF78B4B5E5E7}"/>
              </a:ext>
            </a:extLst>
          </p:cNvPr>
          <p:cNvPicPr>
            <a:picLocks noChangeAspect="1" noChangeArrowheads="1"/>
          </p:cNvPicPr>
          <p:nvPr/>
        </p:nvPicPr>
        <p:blipFill>
          <a:blip r:embed="rId4" cstate="print"/>
          <a:srcRect/>
          <a:stretch>
            <a:fillRect/>
          </a:stretch>
        </p:blipFill>
        <p:spPr bwMode="auto">
          <a:xfrm>
            <a:off x="3599229" y="2719890"/>
            <a:ext cx="2524573" cy="3323771"/>
          </a:xfrm>
          <a:prstGeom prst="rect">
            <a:avLst/>
          </a:prstGeom>
          <a:noFill/>
          <a:ln w="9525" cap="flat" cmpd="sng" algn="ctr">
            <a:noFill/>
            <a:prstDash val="solid"/>
            <a:miter lim="800000"/>
            <a:headEnd type="none" w="med" len="med"/>
            <a:tailEnd type="none" w="med" len="med"/>
          </a:ln>
          <a:effectLst>
            <a:outerShdw blurRad="50800" dist="38100" dir="8100000" algn="tr" rotWithShape="0">
              <a:prstClr val="black">
                <a:alpha val="40000"/>
              </a:prstClr>
            </a:outerShdw>
          </a:effectLst>
          <a:scene3d>
            <a:camera prst="orthographicFront"/>
            <a:lightRig rig="threePt" dir="t"/>
          </a:scene3d>
          <a:sp3d>
            <a:bevelB w="0" h="0"/>
          </a:sp3d>
        </p:spPr>
      </p:pic>
      <p:sp>
        <p:nvSpPr>
          <p:cNvPr id="8" name="灯片编号占位符 2">
            <a:extLst>
              <a:ext uri="{FF2B5EF4-FFF2-40B4-BE49-F238E27FC236}">
                <a16:creationId xmlns:a16="http://schemas.microsoft.com/office/drawing/2014/main" id="{10AAB8CF-D0EB-4FA9-B60A-FBEB75E1E668}"/>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101</a:t>
            </a:fld>
            <a:endParaRPr lang="en-US" altLang="zh-CN" dirty="0">
              <a:latin typeface="Arial Black" panose="020B0A04020102020204" pitchFamily="34" charset="0"/>
            </a:endParaRPr>
          </a:p>
        </p:txBody>
      </p:sp>
      <p:cxnSp>
        <p:nvCxnSpPr>
          <p:cNvPr id="9" name="直接连接符 8">
            <a:extLst>
              <a:ext uri="{FF2B5EF4-FFF2-40B4-BE49-F238E27FC236}">
                <a16:creationId xmlns:a16="http://schemas.microsoft.com/office/drawing/2014/main" id="{578AD437-C1B2-4864-B214-D49E89C00527}"/>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a:extLst>
              <a:ext uri="{FF2B5EF4-FFF2-40B4-BE49-F238E27FC236}">
                <a16:creationId xmlns:a16="http://schemas.microsoft.com/office/drawing/2014/main" id="{F08D7E83-081D-4804-B8A6-DBABB744D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375" y="1385888"/>
            <a:ext cx="3729038"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4">
            <a:extLst>
              <a:ext uri="{FF2B5EF4-FFF2-40B4-BE49-F238E27FC236}">
                <a16:creationId xmlns:a16="http://schemas.microsoft.com/office/drawing/2014/main" id="{7A024C91-ABE7-4FD6-A333-B87A17851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2030413"/>
            <a:ext cx="3581400"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4" name="Picture 5">
            <a:extLst>
              <a:ext uri="{FF2B5EF4-FFF2-40B4-BE49-F238E27FC236}">
                <a16:creationId xmlns:a16="http://schemas.microsoft.com/office/drawing/2014/main" id="{35F3AE1C-EAA4-4597-BA96-ED27928935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1613" y="1385888"/>
            <a:ext cx="3265487"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5" name="Picture 6">
            <a:extLst>
              <a:ext uri="{FF2B5EF4-FFF2-40B4-BE49-F238E27FC236}">
                <a16:creationId xmlns:a16="http://schemas.microsoft.com/office/drawing/2014/main" id="{F23159CF-048C-4B0A-9962-0A01BBCF38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963" y="2138363"/>
            <a:ext cx="2416175"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0726" name="组合 11">
            <a:extLst>
              <a:ext uri="{FF2B5EF4-FFF2-40B4-BE49-F238E27FC236}">
                <a16:creationId xmlns:a16="http://schemas.microsoft.com/office/drawing/2014/main" id="{AA8DFCA8-916A-40C1-849F-D9D3520654A8}"/>
              </a:ext>
            </a:extLst>
          </p:cNvPr>
          <p:cNvGrpSpPr>
            <a:grpSpLocks/>
          </p:cNvGrpSpPr>
          <p:nvPr/>
        </p:nvGrpSpPr>
        <p:grpSpPr bwMode="auto">
          <a:xfrm>
            <a:off x="473075" y="3255963"/>
            <a:ext cx="3494088" cy="238125"/>
            <a:chOff x="398119" y="3343679"/>
            <a:chExt cx="4209600" cy="295275"/>
          </a:xfrm>
        </p:grpSpPr>
        <p:pic>
          <p:nvPicPr>
            <p:cNvPr id="30741" name="Picture 3">
              <a:extLst>
                <a:ext uri="{FF2B5EF4-FFF2-40B4-BE49-F238E27FC236}">
                  <a16:creationId xmlns:a16="http://schemas.microsoft.com/office/drawing/2014/main" id="{0CB4AD76-EFD9-4A1E-8258-3036623397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594" y="3343679"/>
              <a:ext cx="3667125"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2" name="Picture 9">
              <a:extLst>
                <a:ext uri="{FF2B5EF4-FFF2-40B4-BE49-F238E27FC236}">
                  <a16:creationId xmlns:a16="http://schemas.microsoft.com/office/drawing/2014/main" id="{ADC50F36-2FE9-4224-94EB-63BFCF38AA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8119" y="3384247"/>
              <a:ext cx="41910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0727" name="组合 14">
            <a:extLst>
              <a:ext uri="{FF2B5EF4-FFF2-40B4-BE49-F238E27FC236}">
                <a16:creationId xmlns:a16="http://schemas.microsoft.com/office/drawing/2014/main" id="{2233081E-70B6-428C-9B18-1EDC171E64D3}"/>
              </a:ext>
            </a:extLst>
          </p:cNvPr>
          <p:cNvGrpSpPr>
            <a:grpSpLocks/>
          </p:cNvGrpSpPr>
          <p:nvPr/>
        </p:nvGrpSpPr>
        <p:grpSpPr bwMode="auto">
          <a:xfrm>
            <a:off x="5197475" y="3241675"/>
            <a:ext cx="3433763" cy="258763"/>
            <a:chOff x="4788024" y="3861048"/>
            <a:chExt cx="4226966" cy="295275"/>
          </a:xfrm>
        </p:grpSpPr>
        <p:pic>
          <p:nvPicPr>
            <p:cNvPr id="30739" name="Picture 8">
              <a:extLst>
                <a:ext uri="{FF2B5EF4-FFF2-40B4-BE49-F238E27FC236}">
                  <a16:creationId xmlns:a16="http://schemas.microsoft.com/office/drawing/2014/main" id="{0F53F301-CCB3-4409-96F4-69163C3F3E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88024" y="3909296"/>
              <a:ext cx="46672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0" name="Picture 3">
              <a:extLst>
                <a:ext uri="{FF2B5EF4-FFF2-40B4-BE49-F238E27FC236}">
                  <a16:creationId xmlns:a16="http://schemas.microsoft.com/office/drawing/2014/main" id="{EB9DE55E-3A89-492F-AC07-D982673E88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7865" y="3861048"/>
              <a:ext cx="3667125"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0728" name="Picture 10">
            <a:extLst>
              <a:ext uri="{FF2B5EF4-FFF2-40B4-BE49-F238E27FC236}">
                <a16:creationId xmlns:a16="http://schemas.microsoft.com/office/drawing/2014/main" id="{425540B5-37D2-4A4C-9751-102390D7FBA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5550" y="3835400"/>
            <a:ext cx="39370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9" name="Picture 12">
            <a:extLst>
              <a:ext uri="{FF2B5EF4-FFF2-40B4-BE49-F238E27FC236}">
                <a16:creationId xmlns:a16="http://schemas.microsoft.com/office/drawing/2014/main" id="{B721F288-8E9F-49BD-A18D-99F8B855219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75200" y="5399088"/>
            <a:ext cx="4276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0" name="Picture 13">
            <a:extLst>
              <a:ext uri="{FF2B5EF4-FFF2-40B4-BE49-F238E27FC236}">
                <a16:creationId xmlns:a16="http://schemas.microsoft.com/office/drawing/2014/main" id="{035B1C82-CDE7-47E8-8894-0718661A6CB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95950" y="6116638"/>
            <a:ext cx="1944688" cy="23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1" name="Picture 14">
            <a:extLst>
              <a:ext uri="{FF2B5EF4-FFF2-40B4-BE49-F238E27FC236}">
                <a16:creationId xmlns:a16="http://schemas.microsoft.com/office/drawing/2014/main" id="{E3C380EB-BC67-4DAA-B5B6-1BC937A6C98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7363" y="5364163"/>
            <a:ext cx="4133850" cy="83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2" name="Picture 15">
            <a:extLst>
              <a:ext uri="{FF2B5EF4-FFF2-40B4-BE49-F238E27FC236}">
                <a16:creationId xmlns:a16="http://schemas.microsoft.com/office/drawing/2014/main" id="{6A92541A-F021-4FAC-A2E0-4FD398EAFB5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0850" y="6300788"/>
            <a:ext cx="3524250" cy="19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3" name="Picture 16">
            <a:extLst>
              <a:ext uri="{FF2B5EF4-FFF2-40B4-BE49-F238E27FC236}">
                <a16:creationId xmlns:a16="http://schemas.microsoft.com/office/drawing/2014/main" id="{EBCE52EB-5D83-40A0-91ED-9A8FA74EA1E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4913" y="4716463"/>
            <a:ext cx="3106737"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2" name="直接连接符 41">
            <a:extLst>
              <a:ext uri="{FF2B5EF4-FFF2-40B4-BE49-F238E27FC236}">
                <a16:creationId xmlns:a16="http://schemas.microsoft.com/office/drawing/2014/main" id="{16C65EE1-4BF1-4955-B14E-AEF3998A877D}"/>
              </a:ext>
            </a:extLst>
          </p:cNvPr>
          <p:cNvCxnSpPr/>
          <p:nvPr/>
        </p:nvCxnSpPr>
        <p:spPr>
          <a:xfrm>
            <a:off x="487363" y="3636963"/>
            <a:ext cx="8489950" cy="0"/>
          </a:xfrm>
          <a:prstGeom prst="line">
            <a:avLst/>
          </a:prstGeom>
          <a:ln w="19050">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09BC4E81-C358-4C6F-B4DF-1A14092B67CF}"/>
              </a:ext>
            </a:extLst>
          </p:cNvPr>
          <p:cNvCxnSpPr/>
          <p:nvPr/>
        </p:nvCxnSpPr>
        <p:spPr>
          <a:xfrm>
            <a:off x="487363" y="5148263"/>
            <a:ext cx="8550275" cy="0"/>
          </a:xfrm>
          <a:prstGeom prst="line">
            <a:avLst/>
          </a:prstGeom>
          <a:ln w="19050">
            <a:solidFill>
              <a:srgbClr val="0000FF"/>
            </a:solidFill>
            <a:prstDash val="sysDot"/>
          </a:ln>
        </p:spPr>
        <p:style>
          <a:lnRef idx="1">
            <a:schemeClr val="accent1"/>
          </a:lnRef>
          <a:fillRef idx="0">
            <a:schemeClr val="accent1"/>
          </a:fillRef>
          <a:effectRef idx="0">
            <a:schemeClr val="accent1"/>
          </a:effectRef>
          <a:fontRef idx="minor">
            <a:schemeClr val="tx1"/>
          </a:fontRef>
        </p:style>
      </p:cxnSp>
      <p:pic>
        <p:nvPicPr>
          <p:cNvPr id="30736" name="Picture 2">
            <a:extLst>
              <a:ext uri="{FF2B5EF4-FFF2-40B4-BE49-F238E27FC236}">
                <a16:creationId xmlns:a16="http://schemas.microsoft.com/office/drawing/2014/main" id="{73D3FF22-B2DB-49CE-B20C-A24357FEF3E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0850" y="3775075"/>
            <a:ext cx="3930650" cy="814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37" name="Picture 3">
            <a:extLst>
              <a:ext uri="{FF2B5EF4-FFF2-40B4-BE49-F238E27FC236}">
                <a16:creationId xmlns:a16="http://schemas.microsoft.com/office/drawing/2014/main" id="{26EE96EE-F234-4C7F-B400-D51A84C30ED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57225" y="4840288"/>
            <a:ext cx="3001963"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38" name="Text Box 10">
            <a:extLst>
              <a:ext uri="{FF2B5EF4-FFF2-40B4-BE49-F238E27FC236}">
                <a16:creationId xmlns:a16="http://schemas.microsoft.com/office/drawing/2014/main" id="{9BA5F545-D734-450D-B9E8-18A3C125528A}"/>
              </a:ext>
            </a:extLst>
          </p:cNvPr>
          <p:cNvSpPr txBox="1">
            <a:spLocks noChangeArrowheads="1"/>
          </p:cNvSpPr>
          <p:nvPr/>
        </p:nvSpPr>
        <p:spPr bwMode="auto">
          <a:xfrm>
            <a:off x="302418" y="750888"/>
            <a:ext cx="853916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400"/>
              </a:lnSpc>
              <a:spcBef>
                <a:spcPts val="600"/>
              </a:spcBef>
              <a:buClr>
                <a:srgbClr val="FF0000"/>
              </a:buClr>
            </a:pPr>
            <a:r>
              <a:rPr lang="zh-CN" altLang="en-US">
                <a:solidFill>
                  <a:srgbClr val="0000CC"/>
                </a:solidFill>
                <a:latin typeface="Times New Roman" panose="02020603050405020304" pitchFamily="18" charset="0"/>
                <a:ea typeface="微软雅黑" panose="020B0503020204020204" pitchFamily="34" charset="-122"/>
                <a:cs typeface="Times New Roman" panose="02020603050405020304" pitchFamily="18" charset="0"/>
              </a:rPr>
              <a:t>此后，在集成光学、超导等系统中进一步证实波粒叠加状态，均引用本成果。</a:t>
            </a:r>
            <a:endParaRPr lang="en-US" altLang="zh-CN">
              <a:solidFill>
                <a:srgbClr val="0000CC"/>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 name="灯片编号占位符 2">
            <a:extLst>
              <a:ext uri="{FF2B5EF4-FFF2-40B4-BE49-F238E27FC236}">
                <a16:creationId xmlns:a16="http://schemas.microsoft.com/office/drawing/2014/main" id="{BC645B4C-67E4-4139-8774-025AB7CCA7CD}"/>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102</a:t>
            </a:fld>
            <a:endParaRPr lang="en-US" altLang="zh-CN" dirty="0">
              <a:latin typeface="Arial Black" panose="020B0A04020102020204" pitchFamily="34" charset="0"/>
            </a:endParaRPr>
          </a:p>
        </p:txBody>
      </p:sp>
      <p:cxnSp>
        <p:nvCxnSpPr>
          <p:cNvPr id="24" name="直接连接符 23">
            <a:extLst>
              <a:ext uri="{FF2B5EF4-FFF2-40B4-BE49-F238E27FC236}">
                <a16:creationId xmlns:a16="http://schemas.microsoft.com/office/drawing/2014/main" id="{72D128F3-EE30-4DEA-AFD1-41F4F649CD10}"/>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p:cNvSpPr txBox="1">
            <a:spLocks noChangeArrowheads="1"/>
          </p:cNvSpPr>
          <p:nvPr/>
        </p:nvSpPr>
        <p:spPr bwMode="auto">
          <a:xfrm>
            <a:off x="668595" y="947862"/>
            <a:ext cx="7806810" cy="150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ts val="3800"/>
              </a:lnSpc>
            </a:pPr>
            <a:r>
              <a:rPr lang="zh-CN" altLang="en-US" sz="2800" dirty="0">
                <a:latin typeface="微软雅黑" pitchFamily="34" charset="-122"/>
                <a:ea typeface="微软雅黑" pitchFamily="34" charset="-122"/>
              </a:rPr>
              <a:t>实验揭示：正如</a:t>
            </a:r>
            <a:r>
              <a:rPr lang="zh-CN" altLang="en-US" sz="2800" dirty="0">
                <a:solidFill>
                  <a:srgbClr val="FF0000"/>
                </a:solidFill>
                <a:latin typeface="微软雅黑" pitchFamily="34" charset="-122"/>
                <a:ea typeface="微软雅黑" pitchFamily="34" charset="-122"/>
              </a:rPr>
              <a:t>轨道</a:t>
            </a:r>
            <a:r>
              <a:rPr lang="zh-CN" altLang="en-US" sz="2800" dirty="0">
                <a:latin typeface="微软雅黑" pitchFamily="34" charset="-122"/>
                <a:ea typeface="微软雅黑" pitchFamily="34" charset="-122"/>
              </a:rPr>
              <a:t>是经典的概念一样，</a:t>
            </a:r>
            <a:r>
              <a:rPr lang="zh-CN" altLang="en-US" sz="2800" dirty="0">
                <a:solidFill>
                  <a:srgbClr val="FF0000"/>
                </a:solidFill>
                <a:latin typeface="微软雅黑" pitchFamily="34" charset="-122"/>
                <a:ea typeface="微软雅黑" pitchFamily="34" charset="-122"/>
              </a:rPr>
              <a:t>波</a:t>
            </a:r>
            <a:r>
              <a:rPr lang="zh-CN" altLang="en-US" sz="2800" dirty="0">
                <a:latin typeface="微软雅黑" pitchFamily="34" charset="-122"/>
                <a:ea typeface="微软雅黑" pitchFamily="34" charset="-122"/>
              </a:rPr>
              <a:t>和</a:t>
            </a:r>
            <a:r>
              <a:rPr lang="zh-CN" altLang="en-US" sz="2800" dirty="0">
                <a:solidFill>
                  <a:srgbClr val="FF0000"/>
                </a:solidFill>
                <a:latin typeface="微软雅黑" pitchFamily="34" charset="-122"/>
                <a:ea typeface="微软雅黑" pitchFamily="34" charset="-122"/>
              </a:rPr>
              <a:t>粒子</a:t>
            </a:r>
            <a:r>
              <a:rPr lang="zh-CN" altLang="en-US" sz="2800" dirty="0">
                <a:latin typeface="微软雅黑" pitchFamily="34" charset="-122"/>
                <a:ea typeface="微软雅黑" pitchFamily="34" charset="-122"/>
              </a:rPr>
              <a:t>也都是经典的概念，在微观世界不再适用。</a:t>
            </a:r>
            <a:r>
              <a:rPr lang="zh-CN" altLang="en-US" sz="2800" dirty="0">
                <a:solidFill>
                  <a:srgbClr val="FF0000"/>
                </a:solidFill>
                <a:latin typeface="微软雅黑" pitchFamily="34" charset="-122"/>
                <a:ea typeface="微软雅黑" pitchFamily="34" charset="-122"/>
              </a:rPr>
              <a:t>光是粒子，光是波</a:t>
            </a:r>
            <a:r>
              <a:rPr lang="zh-CN" altLang="en-US" sz="2800" dirty="0">
                <a:latin typeface="微软雅黑" pitchFamily="34" charset="-122"/>
                <a:ea typeface="微软雅黑" pitchFamily="34" charset="-122"/>
              </a:rPr>
              <a:t>的说法是不全面或者不恰当的。</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2782815"/>
            <a:ext cx="3781425" cy="196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925" y="4827416"/>
            <a:ext cx="2316435" cy="1726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5" y="2853112"/>
            <a:ext cx="3890188"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灯片编号占位符 2">
            <a:extLst>
              <a:ext uri="{FF2B5EF4-FFF2-40B4-BE49-F238E27FC236}">
                <a16:creationId xmlns:a16="http://schemas.microsoft.com/office/drawing/2014/main" id="{4533C6A1-19CD-4B9F-B5EB-C9935BB00674}"/>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103</a:t>
            </a:fld>
            <a:endParaRPr lang="en-US" altLang="zh-CN" dirty="0">
              <a:latin typeface="Arial Black" panose="020B0A04020102020204" pitchFamily="34" charset="0"/>
            </a:endParaRPr>
          </a:p>
        </p:txBody>
      </p:sp>
      <p:cxnSp>
        <p:nvCxnSpPr>
          <p:cNvPr id="11" name="直接连接符 10">
            <a:extLst>
              <a:ext uri="{FF2B5EF4-FFF2-40B4-BE49-F238E27FC236}">
                <a16:creationId xmlns:a16="http://schemas.microsoft.com/office/drawing/2014/main" id="{AE17B16B-B819-4813-A08F-33C16ED70485}"/>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57947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4">
            <a:extLst>
              <a:ext uri="{FF2B5EF4-FFF2-40B4-BE49-F238E27FC236}">
                <a16:creationId xmlns:a16="http://schemas.microsoft.com/office/drawing/2014/main" id="{C121653E-36A0-459F-A502-491246A1DC40}"/>
              </a:ext>
            </a:extLst>
          </p:cNvPr>
          <p:cNvSpPr txBox="1">
            <a:spLocks noChangeArrowheads="1"/>
          </p:cNvSpPr>
          <p:nvPr/>
        </p:nvSpPr>
        <p:spPr bwMode="auto">
          <a:xfrm>
            <a:off x="693738" y="1052513"/>
            <a:ext cx="76231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800"/>
              </a:lnSpc>
            </a:pPr>
            <a:r>
              <a:rPr lang="zh-CN" altLang="en-US" sz="2800" dirty="0">
                <a:latin typeface="微软雅黑" panose="020B0503020204020204" pitchFamily="34" charset="-122"/>
                <a:ea typeface="微软雅黑" panose="020B0503020204020204" pitchFamily="34" charset="-122"/>
              </a:rPr>
              <a:t>互补原理</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波粒二象性</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意味着什么？</a:t>
            </a:r>
          </a:p>
        </p:txBody>
      </p:sp>
      <p:sp>
        <p:nvSpPr>
          <p:cNvPr id="37891" name="TextBox 4">
            <a:extLst>
              <a:ext uri="{FF2B5EF4-FFF2-40B4-BE49-F238E27FC236}">
                <a16:creationId xmlns:a16="http://schemas.microsoft.com/office/drawing/2014/main" id="{E0089330-55F3-4A4F-8316-8E2C2E2D163B}"/>
              </a:ext>
            </a:extLst>
          </p:cNvPr>
          <p:cNvSpPr txBox="1">
            <a:spLocks noChangeArrowheads="1"/>
          </p:cNvSpPr>
          <p:nvPr/>
        </p:nvSpPr>
        <p:spPr bwMode="auto">
          <a:xfrm>
            <a:off x="684213" y="1804988"/>
            <a:ext cx="7621587" cy="54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800"/>
              </a:lnSpc>
            </a:pPr>
            <a:r>
              <a:rPr lang="zh-CN" altLang="en-US" sz="2800" dirty="0">
                <a:latin typeface="微软雅黑" panose="020B0503020204020204" pitchFamily="34" charset="-122"/>
                <a:ea typeface="微软雅黑" panose="020B0503020204020204" pitchFamily="34" charset="-122"/>
              </a:rPr>
              <a:t>个人理解：一种</a:t>
            </a:r>
            <a:r>
              <a:rPr lang="zh-CN" altLang="en-US" sz="2800" dirty="0">
                <a:solidFill>
                  <a:srgbClr val="FF0000"/>
                </a:solidFill>
                <a:latin typeface="微软雅黑" panose="020B0503020204020204" pitchFamily="34" charset="-122"/>
                <a:ea typeface="微软雅黑" panose="020B0503020204020204" pitchFamily="34" charset="-122"/>
              </a:rPr>
              <a:t>更全面</a:t>
            </a:r>
            <a:r>
              <a:rPr lang="zh-CN" altLang="en-US" sz="2800" dirty="0">
                <a:latin typeface="微软雅黑" panose="020B0503020204020204" pitchFamily="34" charset="-122"/>
                <a:ea typeface="微软雅黑" panose="020B0503020204020204" pitchFamily="34" charset="-122"/>
              </a:rPr>
              <a:t>看世界的方式</a:t>
            </a:r>
          </a:p>
        </p:txBody>
      </p:sp>
      <p:sp>
        <p:nvSpPr>
          <p:cNvPr id="6" name="TextBox 5">
            <a:extLst>
              <a:ext uri="{FF2B5EF4-FFF2-40B4-BE49-F238E27FC236}">
                <a16:creationId xmlns:a16="http://schemas.microsoft.com/office/drawing/2014/main" id="{8E88F4DF-2D11-4B99-A2D9-30C914925EE1}"/>
              </a:ext>
            </a:extLst>
          </p:cNvPr>
          <p:cNvSpPr txBox="1">
            <a:spLocks noChangeArrowheads="1"/>
          </p:cNvSpPr>
          <p:nvPr/>
        </p:nvSpPr>
        <p:spPr bwMode="auto">
          <a:xfrm>
            <a:off x="2051050" y="2547938"/>
            <a:ext cx="50419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2800" dirty="0">
                <a:latin typeface="微软雅黑" panose="020B0503020204020204" pitchFamily="34" charset="-122"/>
                <a:ea typeface="微软雅黑" panose="020B0503020204020204" pitchFamily="34" charset="-122"/>
              </a:rPr>
              <a:t>光波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光子         </a:t>
            </a:r>
            <a:r>
              <a:rPr lang="zh-CN" altLang="en-US" sz="2400" dirty="0">
                <a:latin typeface="微软雅黑" panose="020B0503020204020204" pitchFamily="34" charset="-122"/>
                <a:ea typeface="微软雅黑" panose="020B0503020204020204" pitchFamily="34" charset="-122"/>
              </a:rPr>
              <a:t>爱因斯坦</a:t>
            </a:r>
            <a:endParaRPr lang="en-US" altLang="zh-CN" sz="2800" dirty="0">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F909ECE4-2CCA-47F2-8AFA-4E94E5A477A4}"/>
              </a:ext>
            </a:extLst>
          </p:cNvPr>
          <p:cNvSpPr>
            <a:spLocks noChangeArrowheads="1"/>
          </p:cNvSpPr>
          <p:nvPr/>
        </p:nvSpPr>
        <p:spPr bwMode="auto">
          <a:xfrm>
            <a:off x="2051050" y="4437063"/>
            <a:ext cx="33845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2800" dirty="0">
                <a:solidFill>
                  <a:srgbClr val="000000"/>
                </a:solidFill>
                <a:latin typeface="微软雅黑" panose="020B0503020204020204" pitchFamily="34" charset="-122"/>
                <a:ea typeface="微软雅黑" panose="020B0503020204020204" pitchFamily="34" charset="-122"/>
              </a:rPr>
              <a:t>声波 </a:t>
            </a: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en-US" sz="2800" dirty="0">
                <a:solidFill>
                  <a:srgbClr val="000000"/>
                </a:solidFill>
                <a:latin typeface="微软雅黑" panose="020B0503020204020204" pitchFamily="34" charset="-122"/>
                <a:ea typeface="微软雅黑" panose="020B0503020204020204" pitchFamily="34" charset="-122"/>
              </a:rPr>
              <a:t>声子</a:t>
            </a:r>
            <a:endParaRPr lang="en-US" altLang="zh-CN" sz="2800" dirty="0">
              <a:solidFill>
                <a:srgbClr val="000000"/>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id="{08B1D1B0-4948-4C06-A5D8-727A5A52937F}"/>
              </a:ext>
            </a:extLst>
          </p:cNvPr>
          <p:cNvSpPr>
            <a:spLocks noChangeArrowheads="1"/>
          </p:cNvSpPr>
          <p:nvPr/>
        </p:nvSpPr>
        <p:spPr bwMode="auto">
          <a:xfrm>
            <a:off x="1757362" y="3403554"/>
            <a:ext cx="5335588" cy="8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2800" dirty="0">
                <a:solidFill>
                  <a:srgbClr val="000000"/>
                </a:solidFill>
                <a:latin typeface="微软雅黑" panose="020B0503020204020204" pitchFamily="34" charset="-122"/>
                <a:ea typeface="微软雅黑" panose="020B0503020204020204" pitchFamily="34" charset="-122"/>
              </a:rPr>
              <a:t>电子等 </a:t>
            </a: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en-US" sz="2800" dirty="0">
                <a:solidFill>
                  <a:srgbClr val="000000"/>
                </a:solidFill>
                <a:latin typeface="微软雅黑" panose="020B0503020204020204" pitchFamily="34" charset="-122"/>
                <a:ea typeface="微软雅黑" panose="020B0503020204020204" pitchFamily="34" charset="-122"/>
              </a:rPr>
              <a:t>物质波      </a:t>
            </a:r>
            <a:r>
              <a:rPr lang="zh-CN" altLang="en-US" sz="2400" dirty="0">
                <a:solidFill>
                  <a:srgbClr val="000000"/>
                </a:solidFill>
                <a:latin typeface="微软雅黑" panose="020B0503020204020204" pitchFamily="34" charset="-122"/>
                <a:ea typeface="微软雅黑" panose="020B0503020204020204" pitchFamily="34" charset="-122"/>
              </a:rPr>
              <a:t>德布罗意</a:t>
            </a:r>
            <a:endParaRPr lang="en-US" altLang="zh-CN" sz="2800" dirty="0">
              <a:solidFill>
                <a:srgbClr val="000000"/>
              </a:solidFill>
              <a:latin typeface="微软雅黑" panose="020B0503020204020204" pitchFamily="34" charset="-122"/>
              <a:ea typeface="微软雅黑" panose="020B0503020204020204" pitchFamily="34" charset="-122"/>
            </a:endParaRPr>
          </a:p>
        </p:txBody>
      </p:sp>
      <p:sp>
        <p:nvSpPr>
          <p:cNvPr id="37895" name="矩形 9">
            <a:extLst>
              <a:ext uri="{FF2B5EF4-FFF2-40B4-BE49-F238E27FC236}">
                <a16:creationId xmlns:a16="http://schemas.microsoft.com/office/drawing/2014/main" id="{645843F6-9E71-4699-8C8E-F9971D9FDEF2}"/>
              </a:ext>
            </a:extLst>
          </p:cNvPr>
          <p:cNvSpPr>
            <a:spLocks noChangeArrowheads="1"/>
          </p:cNvSpPr>
          <p:nvPr/>
        </p:nvSpPr>
        <p:spPr bwMode="auto">
          <a:xfrm>
            <a:off x="1692275" y="5391150"/>
            <a:ext cx="39528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2800">
                <a:solidFill>
                  <a:srgbClr val="000000"/>
                </a:solidFill>
                <a:latin typeface="微软雅黑" panose="020B0503020204020204" pitchFamily="34" charset="-122"/>
                <a:ea typeface="微软雅黑" panose="020B0503020204020204" pitchFamily="34" charset="-122"/>
              </a:rPr>
              <a:t>引力波</a:t>
            </a:r>
          </a:p>
        </p:txBody>
      </p:sp>
      <p:sp>
        <p:nvSpPr>
          <p:cNvPr id="8" name="矩形 9">
            <a:extLst>
              <a:ext uri="{FF2B5EF4-FFF2-40B4-BE49-F238E27FC236}">
                <a16:creationId xmlns:a16="http://schemas.microsoft.com/office/drawing/2014/main" id="{F965570D-D6BA-4711-8EE4-645E9E424D57}"/>
              </a:ext>
            </a:extLst>
          </p:cNvPr>
          <p:cNvSpPr>
            <a:spLocks noChangeArrowheads="1"/>
          </p:cNvSpPr>
          <p:nvPr/>
        </p:nvSpPr>
        <p:spPr bwMode="auto">
          <a:xfrm>
            <a:off x="1692275" y="5391150"/>
            <a:ext cx="3952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2800" dirty="0">
                <a:solidFill>
                  <a:srgbClr val="000000"/>
                </a:solidFill>
                <a:latin typeface="微软雅黑" panose="020B0503020204020204" pitchFamily="34" charset="-122"/>
                <a:ea typeface="微软雅黑" panose="020B0503020204020204" pitchFamily="34" charset="-122"/>
              </a:rPr>
              <a:t>引力波 </a:t>
            </a: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en-US" sz="2800" dirty="0">
                <a:solidFill>
                  <a:srgbClr val="000000"/>
                </a:solidFill>
                <a:latin typeface="微软雅黑" panose="020B0503020204020204" pitchFamily="34" charset="-122"/>
                <a:ea typeface="微软雅黑" panose="020B0503020204020204" pitchFamily="34" charset="-122"/>
              </a:rPr>
              <a:t>引力子？</a:t>
            </a:r>
          </a:p>
        </p:txBody>
      </p:sp>
      <p:sp>
        <p:nvSpPr>
          <p:cNvPr id="10" name="灯片编号占位符 2">
            <a:extLst>
              <a:ext uri="{FF2B5EF4-FFF2-40B4-BE49-F238E27FC236}">
                <a16:creationId xmlns:a16="http://schemas.microsoft.com/office/drawing/2014/main" id="{79882934-215A-4EC9-A725-F00182F0D899}"/>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104</a:t>
            </a:fld>
            <a:endParaRPr lang="en-US" altLang="zh-CN" dirty="0">
              <a:latin typeface="Arial Black" panose="020B0A04020102020204" pitchFamily="34" charset="0"/>
            </a:endParaRPr>
          </a:p>
        </p:txBody>
      </p:sp>
      <p:cxnSp>
        <p:nvCxnSpPr>
          <p:cNvPr id="11" name="直接连接符 10">
            <a:extLst>
              <a:ext uri="{FF2B5EF4-FFF2-40B4-BE49-F238E27FC236}">
                <a16:creationId xmlns:a16="http://schemas.microsoft.com/office/drawing/2014/main" id="{FB0DFF04-28E5-40C3-8B5C-3BDC534314B8}"/>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37895" grpId="0"/>
      <p:bldP spid="8"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内容占位符 2">
            <a:extLst>
              <a:ext uri="{FF2B5EF4-FFF2-40B4-BE49-F238E27FC236}">
                <a16:creationId xmlns:a16="http://schemas.microsoft.com/office/drawing/2014/main" id="{E0847477-803F-431E-96D1-1ADE3A89001F}"/>
              </a:ext>
            </a:extLst>
          </p:cNvPr>
          <p:cNvSpPr>
            <a:spLocks noGrp="1"/>
          </p:cNvSpPr>
          <p:nvPr>
            <p:ph idx="1"/>
          </p:nvPr>
        </p:nvSpPr>
        <p:spPr>
          <a:xfrm>
            <a:off x="609600" y="1219200"/>
            <a:ext cx="7778824" cy="4572000"/>
          </a:xfrm>
        </p:spPr>
        <p:txBody>
          <a:bodyPr/>
          <a:lstStyle/>
          <a:p>
            <a:pPr marL="0" indent="0" eaLnBrk="1" hangingPunct="1">
              <a:lnSpc>
                <a:spcPct val="125000"/>
              </a:lnSpc>
              <a:spcBef>
                <a:spcPts val="1200"/>
              </a:spcBef>
              <a:buFont typeface="Wingdings" panose="05000000000000000000" pitchFamily="2" charset="2"/>
              <a:buNone/>
            </a:pPr>
            <a:r>
              <a:rPr lang="zh-CN" altLang="en-US" sz="3600" b="1" dirty="0">
                <a:latin typeface="微软雅黑" panose="020B0503020204020204" pitchFamily="34" charset="-122"/>
                <a:ea typeface="微软雅黑" panose="020B0503020204020204" pitchFamily="34" charset="-122"/>
              </a:rPr>
              <a:t>光的本性之思考已在心中萦绕了</a:t>
            </a:r>
            <a:r>
              <a:rPr lang="en-US" altLang="zh-CN" sz="3600" b="1" dirty="0">
                <a:latin typeface="微软雅黑" panose="020B0503020204020204" pitchFamily="34" charset="-122"/>
                <a:ea typeface="微软雅黑" panose="020B0503020204020204" pitchFamily="34" charset="-122"/>
              </a:rPr>
              <a:t>50</a:t>
            </a:r>
            <a:r>
              <a:rPr lang="zh-CN" altLang="en-US" sz="3600" b="1" dirty="0">
                <a:latin typeface="微软雅黑" panose="020B0503020204020204" pitchFamily="34" charset="-122"/>
                <a:ea typeface="微软雅黑" panose="020B0503020204020204" pitchFamily="34" charset="-122"/>
              </a:rPr>
              <a:t>年，然而并没有使我接近答案半步，现在似乎每个人都认为他们能回答光是什么，然而他们错了。</a:t>
            </a:r>
            <a:endParaRPr lang="en-US" altLang="zh-CN" sz="3600" b="1" dirty="0">
              <a:latin typeface="微软雅黑" panose="020B0503020204020204" pitchFamily="34" charset="-122"/>
              <a:ea typeface="微软雅黑" panose="020B0503020204020204" pitchFamily="34" charset="-122"/>
            </a:endParaRPr>
          </a:p>
          <a:p>
            <a:pPr marL="0" indent="0" eaLnBrk="1" hangingPunct="1">
              <a:lnSpc>
                <a:spcPct val="125000"/>
              </a:lnSpc>
              <a:spcBef>
                <a:spcPts val="1200"/>
              </a:spcBef>
              <a:buFont typeface="Wingdings" panose="05000000000000000000" pitchFamily="2" charset="2"/>
              <a:buNone/>
            </a:pPr>
            <a:r>
              <a:rPr lang="en-US" altLang="zh-CN" sz="3600" b="1" dirty="0">
                <a:latin typeface="微软雅黑" panose="020B0503020204020204" pitchFamily="34" charset="-122"/>
                <a:ea typeface="微软雅黑" panose="020B0503020204020204" pitchFamily="34" charset="-122"/>
              </a:rPr>
              <a:t>                             ——</a:t>
            </a:r>
            <a:r>
              <a:rPr lang="zh-CN" altLang="en-US" sz="3600" b="1" dirty="0">
                <a:latin typeface="微软雅黑" panose="020B0503020204020204" pitchFamily="34" charset="-122"/>
                <a:ea typeface="微软雅黑" panose="020B0503020204020204" pitchFamily="34" charset="-122"/>
              </a:rPr>
              <a:t>爱因斯坦</a:t>
            </a:r>
            <a:endParaRPr lang="en-US" altLang="zh-CN" sz="3600" b="1" dirty="0">
              <a:latin typeface="微软雅黑" panose="020B0503020204020204" pitchFamily="34" charset="-122"/>
              <a:ea typeface="微软雅黑" panose="020B0503020204020204" pitchFamily="34" charset="-122"/>
            </a:endParaRPr>
          </a:p>
          <a:p>
            <a:pPr marL="0" indent="0" eaLnBrk="1" hangingPunct="1">
              <a:lnSpc>
                <a:spcPct val="125000"/>
              </a:lnSpc>
              <a:spcBef>
                <a:spcPts val="1200"/>
              </a:spcBef>
              <a:buFont typeface="Wingdings" panose="05000000000000000000" pitchFamily="2" charset="2"/>
              <a:buNone/>
            </a:pPr>
            <a:r>
              <a:rPr lang="en-US" altLang="zh-CN" sz="3600" b="1" dirty="0">
                <a:latin typeface="微软雅黑" panose="020B0503020204020204" pitchFamily="34" charset="-122"/>
                <a:ea typeface="微软雅黑" panose="020B0503020204020204" pitchFamily="34" charset="-122"/>
              </a:rPr>
              <a:t>                                      1951</a:t>
            </a:r>
            <a:r>
              <a:rPr lang="zh-CN" altLang="en-US" sz="3600" b="1" dirty="0">
                <a:latin typeface="微软雅黑" panose="020B0503020204020204" pitchFamily="34" charset="-122"/>
                <a:ea typeface="微软雅黑" panose="020B0503020204020204" pitchFamily="34" charset="-122"/>
              </a:rPr>
              <a:t>年</a:t>
            </a:r>
          </a:p>
        </p:txBody>
      </p:sp>
      <p:sp>
        <p:nvSpPr>
          <p:cNvPr id="3" name="灯片编号占位符 2">
            <a:extLst>
              <a:ext uri="{FF2B5EF4-FFF2-40B4-BE49-F238E27FC236}">
                <a16:creationId xmlns:a16="http://schemas.microsoft.com/office/drawing/2014/main" id="{4A172409-CD81-43CB-BC0C-11F8FDCB4200}"/>
              </a:ext>
            </a:extLst>
          </p:cNvPr>
          <p:cNvSpPr txBox="1">
            <a:spLocks/>
          </p:cNvSpPr>
          <p:nvPr/>
        </p:nvSpPr>
        <p:spPr bwMode="auto">
          <a:xfrm>
            <a:off x="7013097" y="64008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zh-CN"/>
            </a:defPPr>
            <a:lvl1pPr algn="l" rtl="0" eaLnBrk="0" fontAlgn="base" hangingPunct="0">
              <a:spcBef>
                <a:spcPct val="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9pPr>
          </a:lstStyle>
          <a:p>
            <a:pPr algn="r" eaLnBrk="1" hangingPunct="1"/>
            <a:fld id="{EA679DB1-A16C-4A0B-BACA-4FB0DFF07C37}" type="slidenum">
              <a:rPr lang="en-US" altLang="zh-CN" smtClean="0">
                <a:latin typeface="Arial Black" panose="020B0A04020102020204" pitchFamily="34" charset="0"/>
              </a:rPr>
              <a:pPr algn="r" eaLnBrk="1" hangingPunct="1"/>
              <a:t>105</a:t>
            </a:fld>
            <a:endParaRPr lang="en-US" altLang="zh-CN" dirty="0">
              <a:latin typeface="Arial Black" panose="020B0A04020102020204" pitchFamily="34" charset="0"/>
            </a:endParaRPr>
          </a:p>
        </p:txBody>
      </p:sp>
      <p:cxnSp>
        <p:nvCxnSpPr>
          <p:cNvPr id="4" name="直接连接符 3">
            <a:extLst>
              <a:ext uri="{FF2B5EF4-FFF2-40B4-BE49-F238E27FC236}">
                <a16:creationId xmlns:a16="http://schemas.microsoft.com/office/drawing/2014/main" id="{1B075FC8-1F05-4BAC-BA3F-14C06D09013F}"/>
              </a:ext>
            </a:extLst>
          </p:cNvPr>
          <p:cNvCxnSpPr/>
          <p:nvPr/>
        </p:nvCxnSpPr>
        <p:spPr>
          <a:xfrm>
            <a:off x="500034" y="764528"/>
            <a:ext cx="8215370" cy="1588"/>
          </a:xfrm>
          <a:prstGeom prst="line">
            <a:avLst/>
          </a:prstGeom>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WordArt 3">
            <a:extLst>
              <a:ext uri="{FF2B5EF4-FFF2-40B4-BE49-F238E27FC236}">
                <a16:creationId xmlns:a16="http://schemas.microsoft.com/office/drawing/2014/main" id="{980E03A2-D835-479A-B5B7-4FE03AEA8F69}"/>
              </a:ext>
            </a:extLst>
          </p:cNvPr>
          <p:cNvSpPr>
            <a:spLocks noChangeArrowheads="1" noChangeShapeType="1" noTextEdit="1"/>
          </p:cNvSpPr>
          <p:nvPr/>
        </p:nvSpPr>
        <p:spPr bwMode="auto">
          <a:xfrm>
            <a:off x="2971800" y="2743200"/>
            <a:ext cx="3048000" cy="1066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spc="720" dirty="0">
                <a:solidFill>
                  <a:srgbClr val="0000CC"/>
                </a:solidFill>
                <a:effectLst>
                  <a:outerShdw dist="45791" dir="3378596" algn="ctr" rotWithShape="0">
                    <a:srgbClr val="4D4D4D">
                      <a:alpha val="79999"/>
                    </a:srgbClr>
                  </a:outerShdw>
                </a:effectLst>
                <a:latin typeface="隶书" panose="02010509060101010101" pitchFamily="49" charset="-122"/>
                <a:ea typeface="隶书" panose="02010509060101010101" pitchFamily="49" charset="-122"/>
              </a:rPr>
              <a:t>谢谢！</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3"/>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45cd410c-3499-4e11-a001-9e531a44cd8e}"/>
</p:tagLst>
</file>

<file path=ppt/tags/tag3.xml><?xml version="1.0" encoding="utf-8"?>
<p:tagLst xmlns:a="http://schemas.openxmlformats.org/drawingml/2006/main" xmlns:r="http://schemas.openxmlformats.org/officeDocument/2006/relationships" xmlns:p="http://schemas.openxmlformats.org/presentationml/2006/main">
  <p:tag name="TIMING" val="|5.1|8.9|4.2|7.4|3"/>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63500">
          <a:gradFill flip="none" rotWithShape="1">
            <a:gsLst>
              <a:gs pos="0">
                <a:srgbClr val="FFC000"/>
              </a:gs>
              <a:gs pos="30000">
                <a:srgbClr val="66008F"/>
              </a:gs>
              <a:gs pos="64999">
                <a:srgbClr val="BA0066"/>
              </a:gs>
              <a:gs pos="89999">
                <a:srgbClr val="FF0000"/>
              </a:gs>
              <a:gs pos="100000">
                <a:srgbClr val="FF8200"/>
              </a:gs>
            </a:gsLst>
            <a:lin ang="10800000" scaled="1"/>
            <a:tileRect/>
          </a:gra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Axis</Template>
  <TotalTime>28699</TotalTime>
  <Words>7134</Words>
  <Application>Microsoft Office PowerPoint</Application>
  <PresentationFormat>全屏显示(4:3)</PresentationFormat>
  <Paragraphs>985</Paragraphs>
  <Slides>106</Slides>
  <Notes>33</Notes>
  <HiddenSlides>0</HiddenSlides>
  <MMClips>1</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1</vt:i4>
      </vt:variant>
      <vt:variant>
        <vt:lpstr>幻灯片标题</vt:lpstr>
      </vt:variant>
      <vt:variant>
        <vt:i4>106</vt:i4>
      </vt:variant>
    </vt:vector>
  </HeadingPairs>
  <TitlesOfParts>
    <vt:vector size="125" baseType="lpstr">
      <vt:lpstr>MS Mincho</vt:lpstr>
      <vt:lpstr>等线</vt:lpstr>
      <vt:lpstr>黑体</vt:lpstr>
      <vt:lpstr>楷体</vt:lpstr>
      <vt:lpstr>楷体_GB2312</vt:lpstr>
      <vt:lpstr>隶书</vt:lpstr>
      <vt:lpstr>宋体</vt:lpstr>
      <vt:lpstr>Microsoft YaHei</vt:lpstr>
      <vt:lpstr>Microsoft YaHei</vt:lpstr>
      <vt:lpstr>Arial</vt:lpstr>
      <vt:lpstr>Arial Black</vt:lpstr>
      <vt:lpstr>Calibri</vt:lpstr>
      <vt:lpstr>Cambria Math</vt:lpstr>
      <vt:lpstr>Tahoma</vt:lpstr>
      <vt:lpstr>Times</vt:lpstr>
      <vt:lpstr>Times New Roman</vt:lpstr>
      <vt:lpstr>Wingdings</vt:lpstr>
      <vt:lpstr>默认设计模板</vt:lpstr>
      <vt:lpstr>CorelDRAW</vt:lpstr>
      <vt:lpstr>量子网络的实验研究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专用测试仪器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波动说与粒子说的争论</vt:lpstr>
      <vt:lpstr>杨氏双缝实验引发的思考</vt:lpstr>
      <vt:lpstr>PowerPoint 演示文稿</vt:lpstr>
      <vt:lpstr>PowerPoint 演示文稿</vt:lpstr>
      <vt:lpstr>经典惠勒延迟选择实验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年度总结 课题一：</dc:title>
  <dc:creator>cfli</dc:creator>
  <cp:lastModifiedBy>CF.Li</cp:lastModifiedBy>
  <cp:revision>1016</cp:revision>
  <dcterms:created xsi:type="dcterms:W3CDTF">2012-01-03T13:57:36Z</dcterms:created>
  <dcterms:modified xsi:type="dcterms:W3CDTF">2026-09-15T10:48:32Z</dcterms:modified>
</cp:coreProperties>
</file>