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7" r:id="rId2"/>
  </p:sldMasterIdLst>
  <p:notesMasterIdLst>
    <p:notesMasterId r:id="rId25"/>
  </p:notesMasterIdLst>
  <p:handoutMasterIdLst>
    <p:handoutMasterId r:id="rId26"/>
  </p:handoutMasterIdLst>
  <p:sldIdLst>
    <p:sldId id="5001" r:id="rId3"/>
    <p:sldId id="5004" r:id="rId4"/>
    <p:sldId id="5006" r:id="rId5"/>
    <p:sldId id="5007" r:id="rId6"/>
    <p:sldId id="5008" r:id="rId7"/>
    <p:sldId id="5009" r:id="rId8"/>
    <p:sldId id="5010" r:id="rId9"/>
    <p:sldId id="5011" r:id="rId10"/>
    <p:sldId id="5012" r:id="rId11"/>
    <p:sldId id="5013" r:id="rId12"/>
    <p:sldId id="5014" r:id="rId13"/>
    <p:sldId id="5015" r:id="rId14"/>
    <p:sldId id="5016" r:id="rId15"/>
    <p:sldId id="5017" r:id="rId16"/>
    <p:sldId id="5018" r:id="rId17"/>
    <p:sldId id="5019" r:id="rId18"/>
    <p:sldId id="5020" r:id="rId19"/>
    <p:sldId id="5021" r:id="rId20"/>
    <p:sldId id="5022" r:id="rId21"/>
    <p:sldId id="5023" r:id="rId22"/>
    <p:sldId id="5024" r:id="rId23"/>
    <p:sldId id="5026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changqing" initials="y" lastIdx="4" clrIdx="0">
    <p:extLst>
      <p:ext uri="{19B8F6BF-5375-455C-9EA6-DF929625EA0E}">
        <p15:presenceInfo xmlns:p15="http://schemas.microsoft.com/office/powerpoint/2012/main" userId="yechangqi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0072BD"/>
    <a:srgbClr val="D8D8D8"/>
    <a:srgbClr val="9090E9"/>
    <a:srgbClr val="8D8EE8"/>
    <a:srgbClr val="F6A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271" autoAdjust="0"/>
  </p:normalViewPr>
  <p:slideViewPr>
    <p:cSldViewPr showGuides="1">
      <p:cViewPr varScale="1">
        <p:scale>
          <a:sx n="101" d="100"/>
          <a:sy n="101" d="100"/>
        </p:scale>
        <p:origin x="138" y="3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18"/>
    </p:cViewPr>
  </p:outlineViewPr>
  <p:notesTextViewPr>
    <p:cViewPr>
      <p:scale>
        <a:sx n="200" d="100"/>
        <a:sy n="2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74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 dirty="0">
              <a:ea typeface="黑体" panose="02010609060101010101" pitchFamily="49" charset="-122"/>
            </a:endParaRP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01A067B-C9D1-4EEE-8D82-339154AE0F2C}" type="slidenum">
              <a:rPr lang="en-US" altLang="zh-CN">
                <a:ea typeface="黑体" panose="02010609060101010101" pitchFamily="49" charset="-122"/>
              </a:rPr>
              <a:t>‹#›</a:t>
            </a:fld>
            <a:endParaRPr lang="en-US" altLang="zh-CN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EEC9269-A41C-42AF-81F6-4148AA9CE22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II.A，Eq. (1)。速度分布是本研究的采样选择，论文指出尚无公认的理论速度先验。覆盖率与接受率均应在该采样分布下理解。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II.B，Eqs. (2)–(5)，Fig. 2。逐采样更新 L 点窗口，信号与模板对齐时响应达到峰值。SNR 是功率比，不等同于响应幅度。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II.B，Fig. 3。左图波形经过归一化，仅比较形状。右图对同一高速信号比较自匹配和失配的滤波输出，55.6% 是相对于自匹配的 SNR 损失。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II.C，Eq. (6)。该模板库统计量是固定参数似然比检验的实用近似，不继承固定参数检验的严格最优性。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II.C，Fig. 4。0.5 个百分点是绝对概率差 0.005，不是相对下降 0.5%。单模板理论 FPR 与整个模板库在连续数据流上的保存比例不同。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II.C，Fig. 5。构建集全部满足 0.5 个百分点界限。审计覆盖率是给定采样分布上的经验结果，不是对连续参数空间的严格全局证明。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II.C 的新增对照。LIGO 风格指把 minimum-match 方法应用到同一磁单极子模型，并非直接使用引力波模板。模板数减少 81.2% 为论文报告数值。</a:t>
            </a:r>
          </a:p>
          <a:p>
            <a:r>
              <a:t>来源：main_ligo_probability_red.tex（2026-09-14 修订稿）。</a:t>
            </a:r>
          </a:p>
          <a:p>
            <a:r>
              <a:t>补充比较：两种模板库同时在覆盖准则与构造方式上不同。LIGO 风格采用随机顺序抽取候选，候选未被现有模板库覆盖时即加入；紧凑模板库采用 farthest-first，每轮从构建集中选取当前最大探测概率损失最大的轨迹，即覆盖最差的波形加入。模板数和性能比较反映两方面共同变化，不能仅归因于覆盖准则。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II.D，Eq. (7)，Fig. 6。统计存储时计算保存区间并集，而不是触发窗口数量乘以 L。因此保存比例不同于逐窗口误触发概率。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II.D。该公式是对正文中净接受率定义的直接转写。每种方法使用独立标定的阈值和时间窗口，但评价信号记录相同。背景扣除用配对的纯噪声记录。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II.D，Eq. (8)，Fig. 7。不能把合并分布的 W99=10.75 μs 作为所有速度和方法统一采用的窗口。时间标定时触发器与阈值均已冻结。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II.D，Fig. 8。两方法均使用同一 320 万条记录，各自标定阈值与 W99。图中没有拟合或平滑。平均净接受率不是相对改善百分比，11.9% 为相对提高。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II.E，Fig. 9。网络根据模板响应向量学习分类规则，目标是近似基于该特征的似然比决策。输入为绝对值，因此对磁荷极性翻转保持不变。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II.E。训练标签的 3 μs、10 μs 与性能评价的 W99 功能不同：前者定义训练窗口类别，后者定义流式正确触发判据。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II.E，Fig. 10，摘要。相对改善率沿用论文报告的数值，避免用已四舍五入的平均值重新计算造成差异。三方法使用相同 320 万条记录，各自标定阈值与 W99。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II.E，Fig. 11。最优长度仅指所扫描配置及当前信号、噪声和存储约束下的最高值。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III.A，Fig. 12。缓存与触发两条路径并行工作。只有触发后需要保留的区间才读出并发送至后端。采样索引把触发决定与原始波形对应起来。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III.B，Eq. (9)，Fig. 13。3503 次仅为模板滤波部分的系数乘法数。随后依次进行绝对值、113→16→8→1 的全连接运算和阈值比较，隐藏层 ReLU 用与零比较实现。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III.C，Table I。这里报告触发核心的资源占用。200 MHz 是逻辑工作频率，1 MHz 是输入采样率，二者不要混淆。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III.C，Fig. 14。实线为浮点输出，叉号为 FPGA 超阈值输出。这里的逐项一致针对图示代表性记录的 27 个输出，不能扩展为所有浮点与定点分数完全相同。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论文 Section III.C，Fig. 15。3/(3.2×10^6) 为净接受率的绝对比例差，约 0.00009375 个百分点。避免将其误写成下降 3%。浮点与定点曲线高度重合。</a:t>
            </a:r>
          </a:p>
          <a:p>
            <a:r>
              <a:t>来源：main_ligo_probability_red.tex（2026-09-14 修订稿）。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BBB27C-A5E9-4D02-B4D8-BED7E3995897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  <p:pic>
        <p:nvPicPr>
          <p:cNvPr id="8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743274A9-3A6B-4B98-92E4-585FEDF8606B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FA31E221-E713-4B94-9B52-1044CBE4AD5A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3027FC5-1019-42DE-B68E-F10218D4686A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E1BBCB0-AE5D-4958-824D-71B704BCA2AD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7FE2593F-66C2-44AC-9B2A-40FCB8B9055B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1F616D7E-6750-4BA3-8786-082CA047DA46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5AB69122-C3D0-44B0-9AEC-44CC5CA304EB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87EE1983-CE82-49FC-965E-E579DD9B8F33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12872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621089"/>
            <a:ext cx="10515600" cy="49572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9E98AC5-B75A-4C2D-BFB3-C23066DB2A3D}" type="datetime1">
              <a:rPr lang="zh-CN" altLang="en-US" smtClean="0"/>
              <a:t>2026/9/15</a:t>
            </a:fld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2E7C8-8254-4703-8840-58745B7490E5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文本占位符 2"/>
          <p:cNvSpPr>
            <a:spLocks noGrp="1"/>
          </p:cNvSpPr>
          <p:nvPr>
            <p:ph type="body" idx="13"/>
          </p:nvPr>
        </p:nvSpPr>
        <p:spPr>
          <a:xfrm>
            <a:off x="3497363" y="3877508"/>
            <a:ext cx="5184576" cy="49572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BB27C-A5E9-4D02-B4D8-BED7E3995897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内容占位符 2"/>
          <p:cNvSpPr>
            <a:spLocks noGrp="1"/>
          </p:cNvSpPr>
          <p:nvPr>
            <p:ph sz="half" idx="1"/>
          </p:nvPr>
        </p:nvSpPr>
        <p:spPr>
          <a:xfrm>
            <a:off x="609600" y="1063518"/>
            <a:ext cx="5384800" cy="506264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内容占位符 3"/>
          <p:cNvSpPr>
            <a:spLocks noGrp="1"/>
          </p:cNvSpPr>
          <p:nvPr>
            <p:ph sz="half" idx="2"/>
          </p:nvPr>
        </p:nvSpPr>
        <p:spPr>
          <a:xfrm>
            <a:off x="6197600" y="1063519"/>
            <a:ext cx="5384800" cy="506264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矩形 7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  <p:pic>
        <p:nvPicPr>
          <p:cNvPr id="10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5A9D-8006-47C7-A12B-C488D274BF2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6" name="图片 10" descr="未命名-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989" y="4948"/>
            <a:ext cx="1164683" cy="87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65A9D-8006-47C7-A12B-C488D274BF2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0" y="44624"/>
            <a:ext cx="10979989" cy="669600"/>
          </a:xfrm>
          <a:solidFill>
            <a:schemeClr val="bg1"/>
          </a:solidFill>
        </p:spPr>
        <p:txBody>
          <a:bodyPr/>
          <a:lstStyle>
            <a:lvl1pPr marL="396240" algn="l"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矩形 7"/>
          <p:cNvSpPr>
            <a:spLocks noChangeArrowheads="1"/>
          </p:cNvSpPr>
          <p:nvPr userDrawn="1"/>
        </p:nvSpPr>
        <p:spPr bwMode="auto">
          <a:xfrm>
            <a:off x="-4233" y="764704"/>
            <a:ext cx="12192000" cy="134938"/>
          </a:xfrm>
          <a:prstGeom prst="rect">
            <a:avLst/>
          </a:prstGeom>
          <a:gradFill flip="none" rotWithShape="1">
            <a:gsLst>
              <a:gs pos="35000">
                <a:srgbClr val="0061B2">
                  <a:lumMod val="20000"/>
                  <a:lumOff val="80000"/>
                </a:srgbClr>
              </a:gs>
              <a:gs pos="0">
                <a:srgbClr val="0061B2">
                  <a:lumMod val="60000"/>
                  <a:lumOff val="40000"/>
                </a:srgbClr>
              </a:gs>
              <a:gs pos="51000">
                <a:srgbClr val="0061B2">
                  <a:lumMod val="20000"/>
                  <a:lumOff val="80000"/>
                </a:srgbClr>
              </a:gs>
              <a:gs pos="100000">
                <a:srgbClr val="4C7013">
                  <a:lumMod val="20000"/>
                  <a:lumOff val="80000"/>
                </a:srgbClr>
              </a:gs>
            </a:gsLst>
            <a:lin ang="0" scaled="1"/>
            <a:tileRect/>
          </a:gradFill>
          <a:ln>
            <a:noFill/>
          </a:ln>
        </p:spPr>
        <p:txBody>
          <a:bodyPr wrap="none" lIns="90000" tIns="46800" rIns="90000" bIns="468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132733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8200" y="23430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613" y="133545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0613" y="23430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3027FC5-1019-42DE-B68E-F10218D4686A}" type="datetime1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EE1BBCB0-AE5D-4958-824D-71B704BCA2AD}" type="datetime1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8" y="0"/>
            <a:ext cx="12192000" cy="990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12192000" cy="990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0342" y="1247775"/>
            <a:ext cx="10979959" cy="5101161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313" y="6553201"/>
            <a:ext cx="2743200" cy="365125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C6CE2DF2-BCA6-42AD-9EC2-91507C44706D}" type="datetime1">
              <a:rPr lang="zh-CN" altLang="en-US" smtClean="0"/>
              <a:t>2026/9/15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30700" y="6489701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34272" y="6492876"/>
            <a:ext cx="2743200" cy="365125"/>
          </a:xfrm>
        </p:spPr>
        <p:txBody>
          <a:bodyPr/>
          <a:lstStyle>
            <a:lvl1pPr>
              <a:defRPr sz="1800" b="1">
                <a:solidFill>
                  <a:srgbClr val="004D94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7233DC2A-5E92-482B-9DB5-24AB4AD1E5BC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7614416" y="86996"/>
            <a:ext cx="4378787" cy="844136"/>
          </a:xfrm>
          <a:prstGeom prst="rect">
            <a:avLst/>
          </a:prstGeom>
          <a:solidFill>
            <a:srgbClr val="004D94"/>
          </a:solidFill>
          <a:ln>
            <a:solidFill>
              <a:srgbClr val="004D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04314" y="135064"/>
            <a:ext cx="7835900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13" y="154528"/>
            <a:ext cx="4046991" cy="70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85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125" indent="0" algn="ctr">
              <a:buNone/>
              <a:defRPr sz="1600"/>
            </a:lvl8pPr>
            <a:lvl9pPr marL="3656234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60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59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12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39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53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125" indent="0">
              <a:buNone/>
              <a:defRPr sz="1600" b="1"/>
            </a:lvl8pPr>
            <a:lvl9pPr marL="3656234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125" indent="0">
              <a:buNone/>
              <a:defRPr sz="1600" b="1"/>
            </a:lvl8pPr>
            <a:lvl9pPr marL="3656234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93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9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71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125" indent="0">
              <a:buNone/>
              <a:defRPr sz="1000"/>
            </a:lvl8pPr>
            <a:lvl9pPr marL="3656234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91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109" indent="0">
              <a:buNone/>
              <a:defRPr sz="2799"/>
            </a:lvl2pPr>
            <a:lvl3pPr marL="914217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1" indent="0">
              <a:buNone/>
              <a:defRPr sz="2000"/>
            </a:lvl7pPr>
            <a:lvl8pPr marL="3199125" indent="0">
              <a:buNone/>
              <a:defRPr sz="2000"/>
            </a:lvl8pPr>
            <a:lvl9pPr marL="3656234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125" indent="0">
              <a:buNone/>
              <a:defRPr sz="1000"/>
            </a:lvl8pPr>
            <a:lvl9pPr marL="3656234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1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73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26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523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47" y="0"/>
            <a:ext cx="9147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6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6"/>
            <a:ext cx="12192000" cy="15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75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66"/>
            <a:ext cx="12192000" cy="155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48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859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419" y="142875"/>
            <a:ext cx="10943166" cy="64928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81683221"/>
      </p:ext>
    </p:extLst>
  </p:cSld>
  <p:clrMapOvr>
    <a:masterClrMapping/>
  </p:clrMapOvr>
  <p:transition advClick="0" advTm="7000"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69" y="-4405"/>
            <a:ext cx="12255868" cy="6862405"/>
          </a:xfrm>
          <a:prstGeom prst="rect">
            <a:avLst/>
          </a:prstGeom>
        </p:spPr>
      </p:pic>
      <p:pic>
        <p:nvPicPr>
          <p:cNvPr id="9" name="图片 8" hidden="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732723"/>
            <a:ext cx="2570885" cy="115186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15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72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31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C30B57F-27FC-44AC-874C-03454C828B8C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87" r:id="rId1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759D3-B92F-4BE5-BE49-ED8937E3BC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097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67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88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25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9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2640" y="2267114"/>
            <a:ext cx="7526720" cy="1385039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 dirty="0">
                <a:solidFill>
                  <a:srgbClr val="16558E"/>
                </a:solidFill>
                <a:latin typeface="+mn-lt"/>
                <a:ea typeface="黑体" panose="02010609060101010101" pitchFamily="49" charset="-122"/>
              </a:rPr>
              <a:t>磁单极子感应探测</a:t>
            </a:r>
            <a:br>
              <a:rPr lang="en-US" altLang="zh-CN" sz="4400" b="1" dirty="0">
                <a:solidFill>
                  <a:srgbClr val="16558E"/>
                </a:solidFill>
                <a:latin typeface="+mn-lt"/>
                <a:ea typeface="黑体" panose="02010609060101010101" pitchFamily="49" charset="-122"/>
              </a:rPr>
            </a:br>
            <a:r>
              <a:rPr lang="en-US" altLang="zh-CN" sz="4400" b="1" dirty="0">
                <a:solidFill>
                  <a:srgbClr val="16558E"/>
                </a:solidFill>
                <a:latin typeface="+mn-lt"/>
                <a:ea typeface="黑体" panose="02010609060101010101" pitchFamily="49" charset="-122"/>
              </a:rPr>
              <a:t>Level-1</a:t>
            </a:r>
            <a:r>
              <a:rPr lang="zh-CN" altLang="en-US" sz="4400" b="1" dirty="0">
                <a:solidFill>
                  <a:srgbClr val="16558E"/>
                </a:solidFill>
                <a:latin typeface="+mn-lt"/>
                <a:ea typeface="黑体" panose="02010609060101010101" pitchFamily="49" charset="-122"/>
              </a:rPr>
              <a:t>触发算法研究</a:t>
            </a:r>
            <a:endParaRPr lang="zh-CN" altLang="en-US" sz="4400" b="1" dirty="0">
              <a:solidFill>
                <a:srgbClr val="16558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4438" y="4369720"/>
            <a:ext cx="7837762" cy="22469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叶昌庆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2026-09-17</a:t>
            </a:r>
            <a:endParaRPr lang="en-US" altLang="zh-CN" dirty="0">
              <a:solidFill>
                <a:srgbClr val="14446A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38D56A4-8299-4602-A79C-45F5F09B0079}" type="slidenum">
              <a:rPr lang="zh-CN" altLang="en-US" sz="1700">
                <a:solidFill>
                  <a:prstClr val="white"/>
                </a:solidFill>
              </a:rPr>
              <a:t>1</a:t>
            </a:fld>
            <a:endParaRPr lang="zh-CN" altLang="en-US" sz="1700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15915" y="162330"/>
            <a:ext cx="3055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</a:t>
            </a:r>
            <a:endParaRPr lang="en-US" altLang="zh-CN" sz="2800" dirty="0">
              <a:ln w="0"/>
              <a:solidFill>
                <a:srgbClr val="225E94"/>
              </a:solidFill>
              <a:effectLst>
                <a:reflection blurRad="6350" stA="53000" endA="300" endPos="35500" dir="5400000" sy="-90000" algn="bl" rotWithShape="0"/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Calibri" panose="020F0502020204030204" pitchFamily="34" charset="0"/>
                <a:ea typeface="华文行楷" panose="02010800040101010101" pitchFamily="2" charset="-122"/>
                <a:cs typeface="Calibri" panose="020F0502020204030204" pitchFamily="34" charset="0"/>
              </a:rPr>
              <a:t>University of Science and Technology of China</a:t>
            </a:r>
          </a:p>
        </p:txBody>
      </p:sp>
      <p:pic>
        <p:nvPicPr>
          <p:cNvPr id="7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83" y="244997"/>
            <a:ext cx="539432" cy="554651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2275006" y="3898366"/>
            <a:ext cx="7526720" cy="11575"/>
          </a:xfrm>
          <a:prstGeom prst="line">
            <a:avLst/>
          </a:prstGeom>
          <a:ln w="41275">
            <a:solidFill>
              <a:srgbClr val="0B4C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703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信号参数与采样分布</a:t>
            </a:r>
          </a:p>
        </p:txBody>
      </p:sp>
      <p:pic>
        <p:nvPicPr>
          <p:cNvPr id="10" name="IguanaTex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407368" y="1772816"/>
            <a:ext cx="7100507" cy="3864351"/>
          </a:xfrm>
          <a:prstGeom prst="rect">
            <a:avLst/>
          </a:prstGeom>
        </p:spPr>
      </p:pic>
      <p:sp>
        <p:nvSpPr>
          <p:cNvPr id="11" name="caption">
            <a:extLst>
              <a:ext uri="{FF2B5EF4-FFF2-40B4-BE49-F238E27FC236}">
                <a16:creationId xmlns:a16="http://schemas.microsoft.com/office/drawing/2014/main" id="{2148E31C-F145-4B7B-835C-E268D50F189B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4</a:t>
            </a:r>
          </a:p>
        </p:txBody>
      </p:sp>
      <p:pic>
        <p:nvPicPr>
          <p:cNvPr id="5" name="Picture 6" descr="修正后的三条有效轨迹">
            <a:extLst>
              <a:ext uri="{FF2B5EF4-FFF2-40B4-BE49-F238E27FC236}">
                <a16:creationId xmlns:a16="http://schemas.microsoft.com/office/drawing/2014/main" id="{AC650A7D-710F-4E13-8D45-0BD610676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588" y="1412776"/>
            <a:ext cx="5106044" cy="285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最优滤波与输出 SNR</a:t>
            </a:r>
          </a:p>
        </p:txBody>
      </p:sp>
      <p:pic>
        <p:nvPicPr>
          <p:cNvPr id="10" name="IguanaTex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3875" y="1628800"/>
            <a:ext cx="3945340" cy="385019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7012" y="1862416"/>
            <a:ext cx="6186227" cy="3990418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C680BEB2-EAE4-45AD-A5AF-982F1D2DF522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2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8E8C900D-386C-45E6-A1BE-8C103551C97D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波形失配导致 SNR 损失</a:t>
            </a:r>
          </a:p>
        </p:txBody>
      </p:sp>
      <p:pic>
        <p:nvPicPr>
          <p:cNvPr id="10" name="IguanaTex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36090" y="1381125"/>
            <a:ext cx="7535181" cy="7781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42775" y="2349817"/>
            <a:ext cx="11106449" cy="3555683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5534FB45-C4EE-4FAD-A5B6-0EE27AE2CDDA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3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3531B578-8C19-4C68-9553-EC94E4B51DB7}"/>
              </a:ext>
            </a:extLst>
          </p:cNvPr>
          <p:cNvSpPr>
            <a:spLocks noGrp="1"/>
          </p:cNvSpPr>
          <p:nvPr/>
        </p:nvSpPr>
        <p:spPr>
          <a:xfrm>
            <a:off x="523875" y="6115050"/>
            <a:ext cx="1100137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6558E"/>
                </a:solidFill>
                <a:latin typeface="黑体"/>
                <a:ea typeface="黑体"/>
                <a:cs typeface="黑体"/>
              </a:defRPr>
            </a:pPr>
            <a:r>
              <a:rPr sz="1575" b="0">
                <a:solidFill>
                  <a:srgbClr val="16558E"/>
                </a:solidFill>
                <a:latin typeface="黑体"/>
                <a:ea typeface="黑体"/>
                <a:cs typeface="黑体"/>
              </a:rPr>
              <a:t>未知速度与轨迹要求使用多个模板，并控制模板与信号之间的失配。</a:t>
            </a:r>
          </a:p>
        </p:txBody>
      </p:sp>
      <p:sp>
        <p:nvSpPr>
          <p:cNvPr id="14" name="caption">
            <a:extLst>
              <a:ext uri="{FF2B5EF4-FFF2-40B4-BE49-F238E27FC236}">
                <a16:creationId xmlns:a16="http://schemas.microsoft.com/office/drawing/2014/main" id="{7EDFE890-7F1E-495A-B893-DB526A192998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模板库的触发统计量</a:t>
            </a:r>
          </a:p>
        </p:txBody>
      </p:sp>
      <p:pic>
        <p:nvPicPr>
          <p:cNvPr id="10" name="IguanaTex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3875" y="1476583"/>
            <a:ext cx="6821234" cy="3673948"/>
          </a:xfrm>
          <a:prstGeom prst="rect">
            <a:avLst/>
          </a:prstGeom>
        </p:spPr>
      </p:pic>
      <p:sp>
        <p:nvSpPr>
          <p:cNvPr id="11" name="caption">
            <a:extLst>
              <a:ext uri="{FF2B5EF4-FFF2-40B4-BE49-F238E27FC236}">
                <a16:creationId xmlns:a16="http://schemas.microsoft.com/office/drawing/2014/main" id="{911EF091-53ED-43D3-807E-2E3786E2AC58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以探测概率损失定义覆盖</a:t>
            </a:r>
          </a:p>
        </p:txBody>
      </p:sp>
      <p:pic>
        <p:nvPicPr>
          <p:cNvPr id="10" name="IguanaTex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689" y="1381125"/>
            <a:ext cx="4834882" cy="36991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729711" y="1476375"/>
            <a:ext cx="5780827" cy="4381500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A7E2D72A-218A-455B-8279-1DAF56AC4289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4</a:t>
            </a:r>
          </a:p>
        </p:txBody>
      </p:sp>
      <p:sp>
        <p:nvSpPr>
          <p:cNvPr id="14" name="caption">
            <a:extLst>
              <a:ext uri="{FF2B5EF4-FFF2-40B4-BE49-F238E27FC236}">
                <a16:creationId xmlns:a16="http://schemas.microsoft.com/office/drawing/2014/main" id="{3B1A93B8-1026-49C0-BFFD-435A17830EBC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紧凑模板库的构建与独立审计</a:t>
            </a:r>
          </a:p>
        </p:txBody>
      </p:sp>
      <p:pic>
        <p:nvPicPr>
          <p:cNvPr id="10" name="IguanaTex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539" y="1381125"/>
            <a:ext cx="4835181" cy="418795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077516" y="1476375"/>
            <a:ext cx="3085219" cy="4762500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B7D3BE3A-6414-42C9-B575-42223568260F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5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1828E1C6-BCF3-4109-A4D6-64A49C2A7BFA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LIGO 风格模板库作为对照</a:t>
            </a:r>
          </a:p>
        </p:txBody>
      </p:sp>
      <p:pic>
        <p:nvPicPr>
          <p:cNvPr id="10" name="IguanaTex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406" y="1381125"/>
            <a:ext cx="6883894" cy="1268921"/>
          </a:xfrm>
          <a:prstGeom prst="rect">
            <a:avLst/>
          </a:prstGeom>
        </p:spPr>
      </p:pic>
      <p:sp>
        <p:nvSpPr>
          <p:cNvPr id="11" name="caption">
            <a:extLst>
              <a:ext uri="{FF2B5EF4-FFF2-40B4-BE49-F238E27FC236}">
                <a16:creationId xmlns:a16="http://schemas.microsoft.com/office/drawing/2014/main" id="{03E4B040-A134-490C-86BC-BFB5FDA52768}"/>
              </a:ext>
            </a:extLst>
          </p:cNvPr>
          <p:cNvSpPr>
            <a:spLocks noGrp="1"/>
          </p:cNvSpPr>
          <p:nvPr/>
        </p:nvSpPr>
        <p:spPr>
          <a:xfrm>
            <a:off x="523875" y="6115050"/>
            <a:ext cx="1100137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6558E"/>
                </a:solidFill>
                <a:latin typeface="黑体"/>
                <a:ea typeface="黑体"/>
                <a:cs typeface="黑体"/>
              </a:defRPr>
            </a:pPr>
            <a:r>
              <a:rPr sz="1575" b="0" dirty="0" err="1">
                <a:solidFill>
                  <a:srgbClr val="16558E"/>
                </a:solidFill>
                <a:latin typeface="黑体"/>
                <a:ea typeface="黑体"/>
                <a:cs typeface="黑体"/>
              </a:rPr>
              <a:t>模板数量减少是否带来性能收益，需要在相同存储约束下进行流式评价</a:t>
            </a:r>
            <a:r>
              <a:rPr sz="1575" b="0" dirty="0">
                <a:solidFill>
                  <a:srgbClr val="16558E"/>
                </a:solidFill>
                <a:latin typeface="黑体"/>
                <a:ea typeface="黑体"/>
                <a:cs typeface="黑体"/>
              </a:rPr>
              <a:t>。</a:t>
            </a:r>
          </a:p>
        </p:txBody>
      </p:sp>
      <p:graphicFrame>
        <p:nvGraphicFramePr>
          <p:cNvPr id="12" name="表格 11"/>
          <p:cNvGraphicFramePr/>
          <p:nvPr/>
        </p:nvGraphicFramePr>
        <p:xfrm>
          <a:off x="666750" y="2983421"/>
          <a:ext cx="10858500" cy="28194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对比项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LIGO 风格模板库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紧凑模板库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覆盖准则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 err="1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最小归一化匹配度</a:t>
                      </a:r>
                      <a:r>
                        <a:rPr sz="1725" b="0" dirty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 0.97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探测概率损失 &lt; 0.5 个百分点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构造方式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随机抽取候选波形</a:t>
                      </a:r>
                    </a:p>
                    <a:p>
                      <a:r>
                        <a:rPr sz="1725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未被当前模板库覆盖则加入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Farthest-first（最远优先）</a:t>
                      </a:r>
                    </a:p>
                    <a:p>
                      <a:r>
                        <a:rPr sz="1725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每轮加入当前覆盖最差的波形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模板数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601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113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相对模板数减少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参考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 dirty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81.2%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caption">
            <a:extLst>
              <a:ext uri="{FF2B5EF4-FFF2-40B4-BE49-F238E27FC236}">
                <a16:creationId xmlns:a16="http://schemas.microsoft.com/office/drawing/2014/main" id="{776B7723-CA20-4EF1-8CD0-5A96DC4629B2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流式触发与波形保存</a:t>
            </a:r>
          </a:p>
        </p:txBody>
      </p:sp>
      <p:pic>
        <p:nvPicPr>
          <p:cNvPr id="10" name="IguanaTex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3875" y="1382664"/>
            <a:ext cx="4762881" cy="33676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4500" y="1852009"/>
            <a:ext cx="6191250" cy="4011232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8FC90888-8963-4F72-8D7D-431B9C84DCB6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6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EF70D185-DBB4-4897-A119-27DAD13982F1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阈值标定与净接受率</a:t>
            </a:r>
          </a:p>
        </p:txBody>
      </p:sp>
      <p:pic>
        <p:nvPicPr>
          <p:cNvPr id="10" name="IguanaTex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6495" y="1476375"/>
            <a:ext cx="6825899" cy="3945827"/>
          </a:xfrm>
          <a:prstGeom prst="rect">
            <a:avLst/>
          </a:prstGeom>
        </p:spPr>
      </p:pic>
      <p:sp>
        <p:nvSpPr>
          <p:cNvPr id="11" name="caption">
            <a:extLst>
              <a:ext uri="{FF2B5EF4-FFF2-40B4-BE49-F238E27FC236}">
                <a16:creationId xmlns:a16="http://schemas.microsoft.com/office/drawing/2014/main" id="{F92DC994-2413-4F18-B845-FC969A4FB5EB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触发时间偏移与 W99 标定</a:t>
            </a:r>
          </a:p>
        </p:txBody>
      </p:sp>
      <p:pic>
        <p:nvPicPr>
          <p:cNvPr id="10" name="IguanaTex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7136" y="1381125"/>
            <a:ext cx="4831988" cy="39315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4500" y="2220528"/>
            <a:ext cx="6191250" cy="2893195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A28D5F13-9326-4C32-B511-51C77C859822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7</a:t>
            </a:r>
          </a:p>
        </p:txBody>
      </p:sp>
      <p:sp>
        <p:nvSpPr>
          <p:cNvPr id="14" name="caption">
            <a:extLst>
              <a:ext uri="{FF2B5EF4-FFF2-40B4-BE49-F238E27FC236}">
                <a16:creationId xmlns:a16="http://schemas.microsoft.com/office/drawing/2014/main" id="{C662D217-4F28-4330-A1D9-818071007653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紧凑模板库的流式接受率</a:t>
            </a:r>
          </a:p>
        </p:txBody>
      </p:sp>
      <p:pic>
        <p:nvPicPr>
          <p:cNvPr id="10" name="IguanaTex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873" y="1381125"/>
            <a:ext cx="4834514" cy="381304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9173" y="1690688"/>
            <a:ext cx="6181905" cy="4333875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B629D551-F784-49D2-8ECA-AADD81D8B8D5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8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F6813C39-577E-44C1-80AE-EF6678A005D3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MLP 组合全部模板响应</a:t>
            </a:r>
          </a:p>
        </p:txBody>
      </p:sp>
      <p:pic>
        <p:nvPicPr>
          <p:cNvPr id="10" name="IguanaTex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7255" y="1381125"/>
            <a:ext cx="4831750" cy="348748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5100" y="1828664"/>
            <a:ext cx="6190051" cy="4057922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B64CD7D2-17EC-4A23-88CE-5922C3586AF7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9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0EDB98F7-6199-4BD5-B134-B1BACF503ABD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MLP 的训练样本与标签</a:t>
            </a:r>
          </a:p>
        </p:txBody>
      </p:sp>
      <p:pic>
        <p:nvPicPr>
          <p:cNvPr id="10" name="IguanaTex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7342" y="1476375"/>
            <a:ext cx="7269786" cy="3723704"/>
          </a:xfrm>
          <a:prstGeom prst="rect">
            <a:avLst/>
          </a:prstGeom>
        </p:spPr>
      </p:pic>
      <p:sp>
        <p:nvSpPr>
          <p:cNvPr id="11" name="caption">
            <a:extLst>
              <a:ext uri="{FF2B5EF4-FFF2-40B4-BE49-F238E27FC236}">
                <a16:creationId xmlns:a16="http://schemas.microsoft.com/office/drawing/2014/main" id="{BDA11985-8A24-42FA-9949-94771A85F3CF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三种触发方法的性能比较</a:t>
            </a:r>
          </a:p>
        </p:txBody>
      </p:sp>
      <p:pic>
        <p:nvPicPr>
          <p:cNvPr id="10" name="IguanaTex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6770" y="1381125"/>
            <a:ext cx="4832720" cy="33867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9173" y="1690688"/>
            <a:ext cx="6181905" cy="4333875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9978809B-40B9-4D21-A0E7-E467BFAD4373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10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3CCEC1E1-685C-4221-89E5-E8ABAC03F1A2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窗口长度的选择</a:t>
            </a:r>
          </a:p>
        </p:txBody>
      </p:sp>
      <p:pic>
        <p:nvPicPr>
          <p:cNvPr id="10" name="IguanaTex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617" y="1381125"/>
            <a:ext cx="4835025" cy="45114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4500" y="1577472"/>
            <a:ext cx="6191250" cy="4560307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AE8E2057-2277-4951-B3AA-FE84369A7B09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11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4F8E9FAE-10AE-4EC3-8901-C05304729F05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FPGA 连续流总体架构</a:t>
            </a:r>
          </a:p>
        </p:txBody>
      </p:sp>
      <p:pic>
        <p:nvPicPr>
          <p:cNvPr id="10" name="IguanaTex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48195" y="1381125"/>
            <a:ext cx="10801860" cy="7774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3372214" y="2349199"/>
            <a:ext cx="5447573" cy="3937157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813912CB-539B-4705-ACE7-546A5D15E18B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12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F1A847A4-8758-4A18-B2A2-9C58CEB1047D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模板滤波与 MLP 的硬件运算</a:t>
            </a:r>
          </a:p>
        </p:txBody>
      </p:sp>
      <p:pic>
        <p:nvPicPr>
          <p:cNvPr id="10" name="IguanaTex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5822" y="1381125"/>
            <a:ext cx="6070579" cy="7865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24835" y="2703942"/>
            <a:ext cx="11142331" cy="2855815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7D807560-DEBA-4699-8F7F-D66629FC694A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13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04AF3C8D-BCC5-46C9-BC2E-12F22C1CFAF0}"/>
              </a:ext>
            </a:extLst>
          </p:cNvPr>
          <p:cNvSpPr>
            <a:spLocks noGrp="1"/>
          </p:cNvSpPr>
          <p:nvPr/>
        </p:nvSpPr>
        <p:spPr>
          <a:xfrm>
            <a:off x="523875" y="6115050"/>
            <a:ext cx="1100137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16558E"/>
                </a:solidFill>
                <a:latin typeface="黑体"/>
                <a:ea typeface="黑体"/>
                <a:cs typeface="黑体"/>
              </a:defRPr>
            </a:pPr>
            <a:r>
              <a:rPr sz="1575" b="0">
                <a:solidFill>
                  <a:srgbClr val="16558E"/>
                </a:solidFill>
                <a:latin typeface="黑体"/>
                <a:ea typeface="黑体"/>
                <a:cs typeface="黑体"/>
              </a:rPr>
              <a:t>并行乘加通道按模板与神经元复用。系数、权重和偏置存入 ROM，分块读取并累加。</a:t>
            </a:r>
          </a:p>
        </p:txBody>
      </p:sp>
      <p:sp>
        <p:nvSpPr>
          <p:cNvPr id="14" name="caption">
            <a:extLst>
              <a:ext uri="{FF2B5EF4-FFF2-40B4-BE49-F238E27FC236}">
                <a16:creationId xmlns:a16="http://schemas.microsoft.com/office/drawing/2014/main" id="{BF4D8A6A-FE71-486C-BE61-C997E142AC25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FPGA 资源占用与时序</a:t>
            </a:r>
          </a:p>
        </p:txBody>
      </p:sp>
      <p:pic>
        <p:nvPicPr>
          <p:cNvPr id="10" name="IguanaTex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7811" y="1381125"/>
            <a:ext cx="5902391" cy="1267968"/>
          </a:xfrm>
          <a:prstGeom prst="rect">
            <a:avLst/>
          </a:prstGeom>
        </p:spPr>
      </p:pic>
      <p:graphicFrame>
        <p:nvGraphicFramePr>
          <p:cNvPr id="11" name="表格 10"/>
          <p:cNvGraphicFramePr/>
          <p:nvPr/>
        </p:nvGraphicFramePr>
        <p:xfrm>
          <a:off x="666750" y="2982468"/>
          <a:ext cx="10858500" cy="266700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资源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使用量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占用比例</a:t>
                      </a:r>
                    </a:p>
                  </a:txBody>
                  <a:tcPr>
                    <a:solidFill>
                      <a:srgbClr val="1655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LUT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11,006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8.23%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Register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15,357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5.74%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BRAM tile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12.5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3.42%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DSP48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11111"/>
                          </a:solidFill>
                          <a:latin typeface="黑体"/>
                          <a:ea typeface="黑体"/>
                          <a:cs typeface="黑体"/>
                        </a:rPr>
                        <a:t>9.73%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caption">
            <a:extLst>
              <a:ext uri="{FF2B5EF4-FFF2-40B4-BE49-F238E27FC236}">
                <a16:creationId xmlns:a16="http://schemas.microsoft.com/office/drawing/2014/main" id="{8C2E6EFF-AD66-4A52-A577-BC9C23D84C34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板上输出与软件参考逐项一致</a:t>
            </a:r>
          </a:p>
        </p:txBody>
      </p:sp>
      <p:pic>
        <p:nvPicPr>
          <p:cNvPr id="10" name="IguanaTex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9164" y="1381125"/>
            <a:ext cx="4745064" cy="25277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6947" y="1680785"/>
            <a:ext cx="6186356" cy="4353681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2197BD65-E533-4FC0-9D65-7E3ED64290D2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14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AE570B7A-1A63-432F-8F63-7725C0F95CCD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4" y="243379"/>
            <a:ext cx="7300000" cy="4924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黑体"/>
              </a:rPr>
              <a:t>定点接受率与实时运行验证</a:t>
            </a:r>
          </a:p>
        </p:txBody>
      </p:sp>
      <p:pic>
        <p:nvPicPr>
          <p:cNvPr id="10" name="IguanaTex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/>
        </p:blipFill>
        <p:spPr>
          <a:xfrm>
            <a:off x="526955" y="1381125"/>
            <a:ext cx="4805870" cy="377875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526081" y="1652296"/>
            <a:ext cx="6188088" cy="4410658"/>
          </a:xfrm>
          <a:prstGeom prst="rect">
            <a:avLst/>
          </a:prstGeom>
        </p:spPr>
      </p:pic>
      <p:sp>
        <p:nvSpPr>
          <p:cNvPr id="12" name="caption">
            <a:extLst>
              <a:ext uri="{FF2B5EF4-FFF2-40B4-BE49-F238E27FC236}">
                <a16:creationId xmlns:a16="http://schemas.microsoft.com/office/drawing/2014/main" id="{498CC789-757E-42FC-AED6-01D64AFEBCC0}"/>
              </a:ext>
            </a:extLst>
          </p:cNvPr>
          <p:cNvSpPr>
            <a:spLocks noGrp="1"/>
          </p:cNvSpPr>
          <p:nvPr/>
        </p:nvSpPr>
        <p:spPr>
          <a:xfrm>
            <a:off x="523875" y="6553200"/>
            <a:ext cx="9525000" cy="180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666666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666666"/>
                </a:solidFill>
                <a:latin typeface="黑体"/>
                <a:ea typeface="黑体"/>
                <a:cs typeface="黑体"/>
              </a:rPr>
              <a:t>论文图 15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A2612A8E-F4EA-48AB-B5AE-ABBB4787D7D7}"/>
              </a:ext>
            </a:extLst>
          </p:cNvPr>
          <p:cNvSpPr>
            <a:spLocks noGrp="1"/>
          </p:cNvSpPr>
          <p:nvPr/>
        </p:nvSpPr>
        <p:spPr>
          <a:xfrm>
            <a:off x="11620500" y="6543675"/>
            <a:ext cx="342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777777"/>
                </a:solidFill>
                <a:latin typeface="黑体"/>
                <a:ea typeface="黑体"/>
                <a:cs typeface="黑体"/>
              </a:defRPr>
            </a:pPr>
            <a:r>
              <a:rPr sz="1050" b="0">
                <a:solidFill>
                  <a:srgbClr val="777777"/>
                </a:solidFill>
                <a:latin typeface="黑体"/>
                <a:ea typeface="黑体"/>
                <a:cs typeface="黑体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048238952"/>
      </p:ext>
    </p:extLst>
  </p:cSld>
  <p:clrMapOvr>
    <a:masterClrMapping/>
  </p:clrMapOvr>
  <p:transition advTm="6393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48295" y="2638770"/>
            <a:ext cx="5759307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172"/>
            <a:r>
              <a:rPr kumimoji="1" lang="en-US" altLang="zh-CN" sz="3999" b="1" dirty="0">
                <a:solidFill>
                  <a:srgbClr val="034A90">
                    <a:lumMod val="75000"/>
                  </a:srgbClr>
                </a:solidFill>
                <a:latin typeface="微软雅黑"/>
                <a:ea typeface="微软雅黑"/>
              </a:rPr>
              <a:t>Thanks for listening!</a:t>
            </a:r>
            <a:endParaRPr kumimoji="1" lang="zh-CN" altLang="en-US" sz="3999" b="1" dirty="0">
              <a:solidFill>
                <a:srgbClr val="034A90">
                  <a:lumMod val="75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10" name="文本框 3">
            <a:extLst>
              <a:ext uri="{FF2B5EF4-FFF2-40B4-BE49-F238E27FC236}">
                <a16:creationId xmlns:a16="http://schemas.microsoft.com/office/drawing/2014/main" id="{CD4A9A51-F023-B94F-B76E-605C8390237B}"/>
              </a:ext>
            </a:extLst>
          </p:cNvPr>
          <p:cNvSpPr txBox="1"/>
          <p:nvPr/>
        </p:nvSpPr>
        <p:spPr>
          <a:xfrm>
            <a:off x="3864269" y="5016544"/>
            <a:ext cx="5759307" cy="47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172"/>
            <a:r>
              <a:rPr kumimoji="1" lang="en-US" altLang="zh-CN" sz="2500" b="1" dirty="0">
                <a:solidFill>
                  <a:srgbClr val="034A90">
                    <a:lumMod val="75000"/>
                  </a:srgbClr>
                </a:solidFill>
                <a:latin typeface="微软雅黑"/>
                <a:ea typeface="微软雅黑"/>
              </a:rPr>
              <a:t>Email: ycq@mail.ustc.edu.cn</a:t>
            </a:r>
            <a:endParaRPr kumimoji="1" lang="zh-CN" altLang="en-US" sz="2500" b="1" dirty="0">
              <a:solidFill>
                <a:srgbClr val="034A90">
                  <a:lumMod val="75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825B50F-49FB-48AD-AC17-8802993073BC}"/>
              </a:ext>
            </a:extLst>
          </p:cNvPr>
          <p:cNvSpPr/>
          <p:nvPr/>
        </p:nvSpPr>
        <p:spPr>
          <a:xfrm>
            <a:off x="8815915" y="162330"/>
            <a:ext cx="3055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中国科学技术大学</a:t>
            </a:r>
            <a:endParaRPr lang="en-US" altLang="zh-CN" sz="2800" dirty="0">
              <a:ln w="0"/>
              <a:solidFill>
                <a:srgbClr val="225E94"/>
              </a:solidFill>
              <a:effectLst>
                <a:reflection blurRad="6350" stA="53000" endA="300" endPos="35500" dir="5400000" sy="-90000" algn="bl" rotWithShape="0"/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dirty="0">
                <a:ln w="0"/>
                <a:solidFill>
                  <a:srgbClr val="225E94"/>
                </a:solidFill>
                <a:effectLst>
                  <a:reflection blurRad="6350" stA="53000" endA="300" endPos="35500" dir="5400000" sy="-90000" algn="bl" rotWithShape="0"/>
                </a:effectLst>
                <a:latin typeface="Calibri" panose="020F0502020204030204" pitchFamily="34" charset="0"/>
                <a:ea typeface="华文行楷" panose="02010800040101010101" pitchFamily="2" charset="-122"/>
                <a:cs typeface="Calibri" panose="020F0502020204030204" pitchFamily="34" charset="0"/>
              </a:rPr>
              <a:t>University of Science and Technology of China</a:t>
            </a:r>
          </a:p>
        </p:txBody>
      </p:sp>
      <p:pic>
        <p:nvPicPr>
          <p:cNvPr id="8" name="Picture 17">
            <a:extLst>
              <a:ext uri="{FF2B5EF4-FFF2-40B4-BE49-F238E27FC236}">
                <a16:creationId xmlns:a16="http://schemas.microsoft.com/office/drawing/2014/main" id="{9A503604-439B-44F0-8E67-B63EFF5AE9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483" y="244997"/>
            <a:ext cx="539432" cy="55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5391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56.75"/>
  <p:tag name="ORIGINALWIDTH" val="839.2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[&#10;\gamma=(v,\rho_0,\theta,\phi,q),\qquad q\in\{-1,+1\}&#10;\]&#10;\begin{itemize}&#10;\item 线圈平面为 $xy$ 平面，$z$ 轴垂直于线圈。&#10;\item $\rho_0$：穿过线圈平面时，相对线圈中心的横向距离。&#10;\item $(\theta,\phi)$：有向入射轨迹的极角和方位角。&#10;\item $\beta=v/c\in[10^{-5},10^{-1}]$，速度按对数均匀采样。&#10;\item 假设入射各向同性，$\rho_0$ 与入射角由轨迹几何共同确定，不独立抽样。&#10;\item 正负磁荷 $\pm g_D$ 等概率，$g_D$ 为单位 Dirac 磁荷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55.25"/>
  <p:tag name="ORIGINALWIDTH" val="466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[&#10;\begin{aligned}&#10;\mathcal H_0 &amp;:~\mathbf x=\mathbf n,\\&#10;\mathcal H_1 &amp;:~\mathbf x=\mathbf s_\gamma+\mathbf n.&#10;\end{aligned}&#10;\]&#10;\textbf{已知波形、高斯噪声下：}&#10;似然比检验为&#10;\[&#10;\mathbf h_\gamma^{\top}\mathbf x&#10;\mathop{\gtrless}_{\mathcal H_0}^{\mathcal H_1}\lambda,&#10;\quad\mathbf h_\gamma=a_\gamma C^{-1}\mathbf s_\gamma.&#10;\]&#10;\begin{itemize}&#10;\item 归一化后输出噪声 RMS 为 1。&#10;\item 本文 SNR 使用\textbf{平方响应}定义：&#10;\end{itemize}&#10;\[&#10;\mathrm{SNR}(\gamma;\gamma)&#10;=\left(\mathbf h_\gamma^{\top}\mathbf s_\gamma\right)^2.&#10;\]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92.25"/>
  <p:tag name="ORIGINALWIDTH" val="893.2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begin{itemize}&#10;\item 对同一信号 $\mathbf s_\gamma$，自匹配核给出最高输出 SNR。&#10;\item 示例：轴向 $v=10^{-3}c$ 信号，使用 $v=10^{-5}c$ 模板，SNR 损失为 \textcolor{red}{\textbf{55.6\%}}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34.25"/>
  <p:tag name="ORIGINALWIDTH" val="806.2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有限模板库 $\mathcal B$}&#10;\begin{itemize}&#10;\item 每个窗口与库中全部滤波核计算内积，取最大绝对响应：&#10;\end{itemize}&#10;\[&#10;S_{\mathcal B}(\mathbf x)&#10;=\max_{\eta\in\mathcal B}\left|\mathbf h_\eta^{\top}\mathbf x\right|&#10;\mathop{\gtrless}_{\mathcal H_0}^{\mathcal H_1}\lambda.&#10;\]&#10;\begin{itemize}&#10;\item 仅磁荷极性不同的模板互为相反数，保留一个核并取绝对值即可。&#10;\item 覆盖要求：最佳模板造成的探测概率损失应足够小。&#10;\item 规模要求：尽量减少模板，降低滤波运算量与噪声多重比较效应。&#10;\end{itemize}&#10;\medskip&#10;\textcolor{blue!70!black}{模板覆盖需要结合信号本身的可探测性来衡量。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37.25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单模板理论探测概率}&#10;\begin{itemize}&#10;\item 在指定假阳性概率（FPR）下，探测概率由输出 SNR 决定。&#10;\item 自匹配模板定义每个信号的参考探测概率。&#10;\end{itemize}&#10;\textbf{覆盖要求}&#10;\begin{itemize}&#10;\item 对每个 FPR $\in[10^{-6},0.1]$，最佳库模板相对自匹配的探测概率损失均小于 \textcolor{red}{$0.5$ 个百分点}。&#10;\item 避免对本身难以探测的波形区域过度增加模板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95.0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Farthest-first 迭代}&#10;\begin{itemize}&#10;\item 评估当前库中每条构建轨迹的最大探测概率损失。&#10;\item 加入当前覆盖最差的轨迹，重复至所有构建轨迹满足界限。&#10;\end{itemize}&#10;\textbf{$L=31$ 的结果}&#10;\begin{itemize}&#10;\item $10^6$ 条构建轨迹，最终 \textbf{113} 个模板。&#10;\item 独立 $10^6$ 条审计轨迹中，15 条超出界限。&#10;\item 经验覆盖率 $&gt;99.99\%$。最大损失为 $0.57$ 个百分点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150.0"/>
  <p:tag name="ORIGINALWIDTH" val="813.7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begin{itemize}&#10;\item 两种模板库均使用相同磁单极子波形模型，窗口长度均为 $L=31$。&#10;\item LIGO 风格对照采用最小归一化匹配度 $0.97$，得到 601 个模板。&#10;\item 紧凑模板库使用探测概率绝对损失界限，得到 113 个模板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398.25"/>
  <p:tag name="ORIGINALWIDTH" val="563.2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begin{itemize}&#10;\item 每到一个新采样点，更新长度为 $L$ 的窗口并判断阈值。&#10;\item 连续超阈值窗口合并为一个事件簇。&#10;\item 若事件簇含 $N_{\mathrm{trig}}$ 个连续窗口，保存长度为&#10;\end{itemize}&#10;\[&#10;L_{\mathrm{saved}}=L+N_{\mathrm{trig}}-1.&#10;\]&#10;\begin{itemize}&#10;\item 相邻事件簇的保存区间若有重叠，合并后存储，避免重复保存采样点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66.5"/>
  <p:tag name="ORIGINALWIDTH" val="807.0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阈值先标定，再冻结}&#10;\begin{itemize}&#10;\item 负样本 $\mathcal D_-$：$2.01\times10^8$ 个连续纯噪声采样点。&#10;\item 各方法分别标定阈值，使保存数据比例为 $\varepsilon_0=10^{-3}$。&#10;\end{itemize}&#10;\textbf{信号评价采用同一批记录}&#10;\begin{itemize}&#10;\item 正样本 $\mathcal D_+$：$3.2\times10^6$ 条信号加噪声记录。&#10;\item 注入加入随机亚采样偏移 $\delta\in[-0.5,0.5]$ 个采样点。&#10;\item 存在超阈值位置且满足 $|\Delta t|\le W_{99}$，才计为正确触发。&#10;\end{itemize}&#10;\[&#10;P_{\mathrm{net}}=&#10;\underbrace{P(\text{正确触发}\mid\text{信号+噪声})}_{\text{信号记录通过比例}}&#10;-\underbrace{P(\text{相同判据通过}\mid\text{配对纯噪声})}_{\text{背景扣除}}.&#10;\]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65.0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[&#10;\Delta t=t_{\mathrm{trig}}-t_0&#10;\]&#10;\begin{itemize}&#10;\item $t_{\mathrm{trig}}$ 为超阈值窗口中心时刻，$t_0$ 为真实穿越时刻。&#10;\item 使用独立时间标定集，计入所有超阈值位置并统计扣除纯噪声背景。&#10;\item 每种方法、保存比例及速度区间，分别标定对称 $99\%$ 时间窗口。&#10;\end{itemize}&#10;\[&#10;[-W_{99},W_{99}]&#10;\]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50.75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固定 $\varepsilon_0=10^{-3}$}&#10;\begin{itemize}&#10;\item 紧凑模板库在所有速度区间均优于 LIGO 风格模板库。&#10;\item 平均 $P_{\mathrm{net}}$：&#10;\end{itemize}&#10;\[&#10;6.72\%\ \longrightarrow\ 7.52\%&#10;\]&#10;\begin{itemize}&#10;\item 相对提高 \textcolor{red}{\textbf{11.9\%}}，同时减少 \textbf{81.2\%} 的模板。&#10;\item 最慢速度区间约 $0.96\%$，中高速区间约 $8.25\%$--$9.27\%$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12.5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最大值之外的信息}&#10;\begin{itemize}&#10;\item 最大绝对响应会丢弃其余模板的响应信息。&#10;\item 以全部 113 个绝对响应构成网络输入：&#10;\end{itemize}&#10;\[&#10;\mathbf z=\left(&#10;|\mathbf h_1^\top\mathbf x|,\ldots,&#10;|\mathbf h_{113}^\top\mathbf x|&#10;\right).&#10;\]&#10;\begin{itemize}&#10;\item 两层隐藏层分别为 16 和 8 个单元，激活函数为 ReLU。&#10;\item 输出一个 logit，直接与阈值比较产生触发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40.25"/>
  <p:tag name="ORIGINALWIDTH" val="859.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训练集：$2\times10^6$ 个正窗口，$4\times10^6$ 个负窗口}&#10;\begin{itemize}&#10;\item 正类：信号注入窗口，中心与穿越时刻相差不超过 $3~\mu\mathrm s$。&#10;\item 负类：纯噪声窗口，以及中心偏移超过 $10~\mu\mathrm s$ 的信号注入窗口。&#10;\item $3$ 至 $10~\mu\mathrm s$ 之间的信号注入窗口不参与训练。&#10;\end{itemize}&#10;\medskip&#10;\textbf{训练与验证}&#10;\begin{itemize}&#10;\item 使用普通二元交叉熵训练。&#10;\item 独立验证集采用相同信号分布和标签规则，监测过拟合并选择模型。&#10;\item 冻结模型后，沿用相同的流式阈值标定、时间标定和接受率评价流程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00.5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$L=31$，$\varepsilon_0=10^{-3}$}&#10;\begin{itemize}&#10;\item 平均净接受率：&#10;\end{itemize}&#10;\[&#10;\begin{array}{lr}&#10;\text{LIGO 风格模板库}&amp;6.72\%\\&#10;\text{紧凑模板库}&amp;7.52\%\\&#10;\text{MLP}&amp;\mathbf{8.79\%}&#10;\end{array}&#10;\]&#10;\begin{itemize}&#10;\item MLP 相对紧凑模板库提高 \textbf{16.8\%}，各速度区间增加 $0.42$--$1.46$ 个百分点。&#10;\item 相对 LIGO 风格模板库提高 \textcolor{red}{\textbf{30.8\%}}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533.25"/>
  <p:tag name="ORIGINALWIDTH" val="571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长度带来的权衡}&#10;\begin{itemize}&#10;\item 窗口过短，捕获的信号能量不足。&#10;\item 窗口过长，单次触发保存更多采样点，固定保存比例下约束更强。&#10;\end{itemize}&#10;\textbf{候选长度}&#10;\[&#10;L\in\{11,21,31,41,51,71,101\}&#10;\]&#10;\begin{itemize}&#10;\item 所有长度用同一批 $3.2\times10^6$ 条记录评价。&#10;\item $L=31$ 的平均 $P_{\mathrm{net}}$ 最高，选用于 FPGA 实现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92.25"/>
  <p:tag name="ORIGINALWIDTH" val="1281.7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begin{itemize}&#10;\item 平台：Xilinx AC701（XC7A200T）。输入为 $1~\mathrm{MHz}$、20 位波形，触发逻辑工作于 $200~\mathrm{MHz}$。&#10;\item 波形缓存路径保存原始数据。触发路径输出窗口索引，经事件簇合并、FIFO 和波形读取后组装事件记录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93.0"/>
  <p:tag name="ORIGINALWIDTH" val="717.7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[&#10;\mathbf h_\eta^\top\mathbf x=\sum_{i=0}^{30}h_{\eta,i}x_i,&#10;\qquad 113\times31=3503\ \text{次系数乘法/新采样点}.&#10;\]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150.0"/>
  <p:tag name="ORIGINALWIDTH" val="698.25"/>
  <p:tag name="OUTPUTTYPE" val="PNG"/>
  <p:tag name="IGUANATEXVERSION" val="162"/>
  <p:tag name="LATEXADDIN" val="\documentclass[12pt,border=2pt,varwidth=58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begin{itemize}&#10;\item AC701 已完成比特流下载与板上运行。&#10;\item 触发核心满足 $200~\mathrm{MHz}$ 时序约束。&#10;\item 使用复用乘加通道，避免为每个权重分别实例化乘法器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299.25"/>
  <p:tag name="ORIGINALWIDTH" val="561.7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同一 20 位量化输入}&#10;\begin{itemize}&#10;\item 位精确软件参考复现定点滤波与 MLP 运算。&#10;\item 代表性记录中，全部 \textbf{27 个}超阈值 FPGA 分数及窗口索引与定点参考完全一致。&#10;\item 相对浮点输出，最大绝对分数差为&#10;\end{itemize}&#10;\[&#10;\textcolor{red}{4.12\times10^{-4}}.&#10;\]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216"/>
  <p:tag name="ORIGINALHEIGHT" val="447.0"/>
  <p:tag name="ORIGINALWIDTH" val="568.5"/>
  <p:tag name="OUTPUTTYPE" val="PNG"/>
  <p:tag name="IGUANATEXVERSION" val="162"/>
  <p:tag name="LATEXADDIN" val="\documentclass[12pt,border=2pt,varwidth=250.0bp]{standalone}&#10;\usepackage[UTF8]{ctex}&#10;\usepackage{amsmath,amssymb,xcolor,enumitem}&#10;\setlist[itemize]{leftmargin=*,itemsep=7pt,topsep=5pt,parsep=0pt,partopsep=0pt}&#10;\setlist[enumerate]{leftmargin=*,itemsep=7pt,topsep=5pt,parsep=0pt}&#10;\setlength{\parindent}{0pt}&#10;\begin{document}&#10;&#10;\textbf{相同 $\mathcal D_-$、$\mathcal D_+$ 与保存比例}&#10;\[&#10;\begin{array}{lr}&#10;\text{浮点参考 }P_{\mathrm{net}}&amp;8.7911\%\\&#10;\text{FPGA 定点 }P_{\mathrm{net}}&amp;8.7910\%&#10;\end{array}&#10;\]&#10;\begin{itemize}&#10;\item 定点实现的净接受率仅降低&#10;\end{itemize}&#10;\[&#10;\frac{3}{3.2\times10^6}.&#10;\]&#10;\begin{itemize}&#10;\item 板上测试确认连续 $1~\mathrm{MHz}$ 处理，无输入采样点丢失。&#10;\end{itemize}&#10;&#10;\end{document}&#10;"/>
  <p:tag name="IGUANATEXSIZE" val="16"/>
  <p:tag name="IGUANATEXCURSOR" val="0"/>
  <p:tag name="TRANSPARENCY" val="True"/>
  <p:tag name="CHOOSECOLOR" val="False"/>
  <p:tag name="COLORHEX" val="000000"/>
  <p:tag name="FILENAME" val=""/>
  <p:tag name="LATEXENGINEID" val="2"/>
  <p:tag name="TEMPFOLDER" val="c:\temp\"/>
  <p:tag name="LATEXFORMHEIGHT" val=" 320"/>
  <p:tag name="LATEXFORMWIDTH" val=" 385"/>
  <p:tag name="LATEXFORMWRAP" val="True"/>
  <p:tag name="BITMAPVECTOR" val="0"/>
</p:tagLst>
</file>

<file path=ppt/theme/theme1.xml><?xml version="1.0" encoding="utf-8"?>
<a:theme xmlns:a="http://schemas.openxmlformats.org/drawingml/2006/main" name="ppt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034A9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1F3864"/>
      </a:folHlink>
    </a:clrScheme>
    <a:fontScheme name="kmtzzoo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258253</TotalTime>
  <Words>892</Words>
  <Application>Microsoft Office PowerPoint</Application>
  <PresentationFormat>宽屏</PresentationFormat>
  <Paragraphs>134</Paragraphs>
  <Slides>22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华文行楷</vt:lpstr>
      <vt:lpstr>微软雅黑</vt:lpstr>
      <vt:lpstr>黑体</vt:lpstr>
      <vt:lpstr>Arial</vt:lpstr>
      <vt:lpstr>Calibri</vt:lpstr>
      <vt:lpstr>Calibri Light</vt:lpstr>
      <vt:lpstr>Wingdings</vt:lpstr>
      <vt:lpstr>ppt模板</vt:lpstr>
      <vt:lpstr>Office 主题</vt:lpstr>
      <vt:lpstr>磁单极子感应探测 Level-1触发算法研究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高速数字系统设计</dc:title>
  <dc:creator>qyh</dc:creator>
  <cp:lastModifiedBy>An Ye</cp:lastModifiedBy>
  <cp:revision>3434</cp:revision>
  <dcterms:created xsi:type="dcterms:W3CDTF">2013-02-25T11:17:00Z</dcterms:created>
  <dcterms:modified xsi:type="dcterms:W3CDTF">2026-09-15T16:09:01Z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34A054956AB54FFF87BF9201B0A57D01_12</vt:lpwstr>
  </property>
  <property fmtid="{D5CDD505-2E9C-101B-9397-08002B2CF9AE}" pid="3" name="KSOProductBuildVer">
    <vt:lpwstr>2052-11.1.0.14309</vt:lpwstr>
  </property>
</Properties>
</file>