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7" r:id="rId3"/>
    <p:sldId id="258" r:id="rId5"/>
    <p:sldId id="259" r:id="rId6"/>
    <p:sldId id="260" r:id="rId7"/>
    <p:sldId id="261" r:id="rId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 showGuides="1">
      <p:cViewPr varScale="1">
        <p:scale>
          <a:sx n="99" d="100"/>
          <a:sy n="99" d="100"/>
        </p:scale>
        <p:origin x="84" y="58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presProps" Target="presProps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1" Type="http://schemas.openxmlformats.org/officeDocument/2006/relationships/tableStyles" Target="tableStyles.xml"/><Relationship Id="rId10" Type="http://schemas.openxmlformats.org/officeDocument/2006/relationships/viewProps" Target="viewProps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单击此处编辑文本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2.xml"/><Relationship Id="rId16" Type="http://schemas.openxmlformats.org/officeDocument/2006/relationships/tags" Target="../tags/tag61.xml"/><Relationship Id="rId15" Type="http://schemas.openxmlformats.org/officeDocument/2006/relationships/tags" Target="../tags/tag60.xml"/><Relationship Id="rId14" Type="http://schemas.openxmlformats.org/officeDocument/2006/relationships/tags" Target="../tags/tag59.xml"/><Relationship Id="rId13" Type="http://schemas.openxmlformats.org/officeDocument/2006/relationships/tags" Target="../tags/tag58.xml"/><Relationship Id="rId12" Type="http://schemas.openxmlformats.org/officeDocument/2006/relationships/tags" Target="../tags/tag57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  <p:custDataLst>
      <p:tags r:id="rId17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0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image" Target="../media/image7.png"/><Relationship Id="rId8" Type="http://schemas.openxmlformats.org/officeDocument/2006/relationships/image" Target="../media/image6.png"/><Relationship Id="rId7" Type="http://schemas.openxmlformats.org/officeDocument/2006/relationships/image" Target="../media/image5.png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3" Type="http://schemas.openxmlformats.org/officeDocument/2006/relationships/image" Target="../media/image1.png"/><Relationship Id="rId2" Type="http://schemas.openxmlformats.org/officeDocument/2006/relationships/tags" Target="../tags/tag64.xml"/><Relationship Id="rId13" Type="http://schemas.openxmlformats.org/officeDocument/2006/relationships/notesSlide" Target="../notesSlides/notesSlide1.xml"/><Relationship Id="rId12" Type="http://schemas.openxmlformats.org/officeDocument/2006/relationships/slideLayout" Target="../slideLayouts/slideLayout2.xml"/><Relationship Id="rId11" Type="http://schemas.openxmlformats.org/officeDocument/2006/relationships/tags" Target="../tags/tag65.xml"/><Relationship Id="rId10" Type="http://schemas.openxmlformats.org/officeDocument/2006/relationships/image" Target="../media/image8.png"/><Relationship Id="rId1" Type="http://schemas.openxmlformats.org/officeDocument/2006/relationships/tags" Target="../tags/tag63.xml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image" Target="../media/image17.png"/><Relationship Id="rId8" Type="http://schemas.openxmlformats.org/officeDocument/2006/relationships/image" Target="../media/image16.png"/><Relationship Id="rId7" Type="http://schemas.openxmlformats.org/officeDocument/2006/relationships/image" Target="../media/image15.png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2" Type="http://schemas.openxmlformats.org/officeDocument/2006/relationships/slideLayout" Target="../slideLayouts/slideLayout6.xml"/><Relationship Id="rId11" Type="http://schemas.openxmlformats.org/officeDocument/2006/relationships/tags" Target="../tags/tag66.xml"/><Relationship Id="rId10" Type="http://schemas.openxmlformats.org/officeDocument/2006/relationships/image" Target="../media/image18.png"/><Relationship Id="rId1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hyperlink" Target="mailto:&#20840;&#27169;&#25311;@2.6.2" TargetMode="External"/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tags" Target="../tags/tag67.xml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.xml"/><Relationship Id="rId8" Type="http://schemas.openxmlformats.org/officeDocument/2006/relationships/image" Target="../media/image27.png"/><Relationship Id="rId7" Type="http://schemas.openxmlformats.org/officeDocument/2006/relationships/image" Target="../media/image26.png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0.png"/><Relationship Id="rId3" Type="http://schemas.openxmlformats.org/officeDocument/2006/relationships/tags" Target="../tags/tag68.xml"/><Relationship Id="rId2" Type="http://schemas.openxmlformats.org/officeDocument/2006/relationships/image" Target="../media/image23.png"/><Relationship Id="rId1" Type="http://schemas.openxmlformats.org/officeDocument/2006/relationships/image" Target="../media/image22.png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.xml"/><Relationship Id="rId8" Type="http://schemas.openxmlformats.org/officeDocument/2006/relationships/image" Target="../media/image33.png"/><Relationship Id="rId7" Type="http://schemas.openxmlformats.org/officeDocument/2006/relationships/image" Target="../media/image32.png"/><Relationship Id="rId6" Type="http://schemas.openxmlformats.org/officeDocument/2006/relationships/image" Target="../media/image20.png"/><Relationship Id="rId5" Type="http://schemas.openxmlformats.org/officeDocument/2006/relationships/tags" Target="../tags/tag69.xml"/><Relationship Id="rId4" Type="http://schemas.openxmlformats.org/officeDocument/2006/relationships/image" Target="../media/image31.png"/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4"/>
          <p:cNvSpPr/>
          <p:nvPr>
            <p:custDataLst>
              <p:tags r:id="rId1"/>
            </p:custDataLst>
          </p:nvPr>
        </p:nvSpPr>
        <p:spPr>
          <a:xfrm>
            <a:off x="0" y="0"/>
            <a:ext cx="12192000" cy="792000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40000"/>
                <a:lumOff val="60000"/>
              </a:schemeClr>
            </a:solidFill>
          </a:ln>
          <a:effectLst>
            <a:outerShdw blurRad="228600" dist="50800" dir="5400000" algn="t" rotWithShape="0">
              <a:prstClr val="black">
                <a:alpha val="2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2880"/>
          </a:p>
        </p:txBody>
      </p:sp>
      <p:pic>
        <p:nvPicPr>
          <p:cNvPr id="8" name="图片 7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4157" y="-252043"/>
            <a:ext cx="2508327" cy="1146352"/>
          </a:xfrm>
          <a:prstGeom prst="rect">
            <a:avLst/>
          </a:prstGeom>
        </p:spPr>
      </p:pic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文本框 4"/>
              <p:cNvSpPr txBox="1"/>
              <p:nvPr/>
            </p:nvSpPr>
            <p:spPr>
              <a:xfrm>
                <a:off x="430831" y="174776"/>
                <a:ext cx="8690128" cy="5962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b="1" dirty="0">
                    <a:solidFill>
                      <a:schemeClr val="accent6">
                        <a:lumMod val="50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My study for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altLang="zh-CN" sz="2400" b="1" dirty="0" smtClean="0">
                        <a:solidFill>
                          <a:schemeClr val="accent6">
                            <a:lumMod val="50000"/>
                          </a:schemeClr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Symbol" panose="05050102010706020507" charset="0"/>
                      </a:rPr>
                      <m:t>the</m:t>
                    </m:r>
                    <m:r>
                      <m:rPr>
                        <m:nor/>
                      </m:rPr>
                      <a:rPr lang="en-US" altLang="zh-CN" sz="2400" b="1" dirty="0" smtClean="0">
                        <a:solidFill>
                          <a:schemeClr val="accent6">
                            <a:lumMod val="50000"/>
                          </a:schemeClr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Symbol" panose="05050102010706020507" charset="0"/>
                      </a:rPr>
                      <m:t> </m:t>
                    </m:r>
                    <m:r>
                      <m:rPr>
                        <m:nor/>
                      </m:rPr>
                      <a:rPr lang="en-US" altLang="zh-CN" sz="2400" b="1" dirty="0" smtClean="0">
                        <a:solidFill>
                          <a:schemeClr val="accent6">
                            <a:lumMod val="50000"/>
                          </a:schemeClr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Symbol" panose="05050102010706020507" charset="0"/>
                      </a:rPr>
                      <m:t>double</m:t>
                    </m:r>
                    <m:r>
                      <m:rPr>
                        <m:nor/>
                      </m:rPr>
                      <a:rPr lang="en-US" altLang="zh-CN" sz="2400" b="1" dirty="0" smtClean="0">
                        <a:solidFill>
                          <a:schemeClr val="accent6">
                            <a:lumMod val="50000"/>
                          </a:schemeClr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Symbol" panose="05050102010706020507" charset="0"/>
                      </a:rPr>
                      <m:t>−</m:t>
                    </m:r>
                    <m:r>
                      <m:rPr>
                        <m:nor/>
                      </m:rPr>
                      <a:rPr lang="en-US" altLang="zh-CN" sz="2400" b="1" dirty="0" smtClean="0">
                        <a:solidFill>
                          <a:schemeClr val="accent6">
                            <a:lumMod val="50000"/>
                          </a:schemeClr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Symbol" panose="05050102010706020507" charset="0"/>
                      </a:rPr>
                      <m:t>charmonia</m:t>
                    </m:r>
                    <m:r>
                      <m:rPr>
                        <m:nor/>
                      </m:rPr>
                      <a:rPr lang="en-US" altLang="zh-CN" sz="2400" b="1" i="0" dirty="0" smtClean="0">
                        <a:solidFill>
                          <a:schemeClr val="accent6">
                            <a:lumMod val="50000"/>
                          </a:schemeClr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Symbol" panose="05050102010706020507" charset="0"/>
                      </a:rPr>
                      <m:t> </m:t>
                    </m:r>
                    <m:sSub>
                      <m:sSubPr>
                        <m:ctrlPr>
                          <a:rPr lang="en-US" altLang="zh-CN" sz="2400" b="1" i="1" dirty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微软雅黑" panose="020B0503020204020204" charset="-122"/>
                            <a:cs typeface="Symbol" panose="05050102010706020507" charset="0"/>
                          </a:rPr>
                        </m:ctrlPr>
                      </m:sSubPr>
                      <m:e>
                        <m:r>
                          <a:rPr lang="el-GR" altLang="zh-CN" sz="2400" b="1" i="1" dirty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微软雅黑" panose="020B0503020204020204" charset="-122"/>
                            <a:cs typeface="Symbol" panose="05050102010706020507" charset="0"/>
                          </a:rPr>
                          <m:t>𝜼</m:t>
                        </m:r>
                      </m:e>
                      <m:sub>
                        <m:r>
                          <a:rPr lang="en-US" altLang="zh-CN" sz="2400" b="1" i="1" dirty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微软雅黑" panose="020B0503020204020204" charset="-122"/>
                            <a:cs typeface="Symbol" panose="05050102010706020507" charset="0"/>
                          </a:rPr>
                          <m:t>𝒄</m:t>
                        </m:r>
                      </m:sub>
                    </m:sSub>
                    <m:r>
                      <m:rPr>
                        <m:nor/>
                      </m:rPr>
                      <a:rPr lang="en-US" altLang="zh-CN" sz="24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Symbol" panose="05050102010706020507" charset="0"/>
                      </a:rPr>
                      <m:t>J</m:t>
                    </m:r>
                    <m:r>
                      <m:rPr>
                        <m:nor/>
                      </m:rPr>
                      <a:rPr lang="en-US" altLang="zh-CN" sz="24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Symbol" panose="05050102010706020507" charset="0"/>
                      </a:rPr>
                      <m:t>/</m:t>
                    </m:r>
                    <m:r>
                      <m:rPr>
                        <m:sty m:val="p"/>
                      </m:rPr>
                      <a:rPr lang="el-GR" altLang="zh-CN" sz="2400" b="1" i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微软雅黑" panose="020B0503020204020204" charset="-122"/>
                        <a:cs typeface="Symbol" panose="05050102010706020507" charset="0"/>
                      </a:rPr>
                      <m:t>ψ</m:t>
                    </m:r>
                    <m:r>
                      <m:rPr>
                        <m:nor/>
                      </m:rPr>
                      <a:rPr lang="en-US" altLang="zh-CN" sz="2400" b="1" i="0" dirty="0" smtClean="0">
                        <a:solidFill>
                          <a:schemeClr val="accent6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微软雅黑" panose="020B0503020204020204" charset="-122"/>
                        <a:cs typeface="Symbol" panose="05050102010706020507" charset="0"/>
                      </a:rPr>
                      <m:t> </m:t>
                    </m:r>
                    <m:r>
                      <m:rPr>
                        <m:nor/>
                      </m:rPr>
                      <a:rPr lang="en-US" altLang="zh-CN" sz="2400" b="1" dirty="0" smtClean="0">
                        <a:solidFill>
                          <a:schemeClr val="accent6">
                            <a:lumMod val="50000"/>
                          </a:schemeClr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Symbol" panose="05050102010706020507" charset="0"/>
                      </a:rPr>
                      <m:t>production</m:t>
                    </m:r>
                  </m:oMath>
                </a14:m>
                <a:r>
                  <a:rPr lang="en-US" altLang="zh-CN" sz="2400" b="1" dirty="0">
                    <a:solidFill>
                      <a:schemeClr val="accent6">
                        <a:lumMod val="50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 </a:t>
                </a:r>
                <a:endParaRPr lang="en-US" altLang="zh-CN" sz="2400" b="1" dirty="0">
                  <a:solidFill>
                    <a:schemeClr val="accent6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mc:Choice>
        <mc:Fallback>
          <p:sp>
            <p:nvSpPr>
              <p:cNvPr id="5" name="文本框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0831" y="174776"/>
                <a:ext cx="8690128" cy="596265"/>
              </a:xfrm>
              <a:prstGeom prst="rect">
                <a:avLst/>
              </a:prstGeom>
              <a:blipFill rotWithShape="1">
                <a:blip r:embed="rId4"/>
                <a:stretch>
                  <a:fillRect l="-3" t="-25" r="5" b="2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" name="文本框 2"/>
              <p:cNvSpPr txBox="1"/>
              <p:nvPr/>
            </p:nvSpPr>
            <p:spPr>
              <a:xfrm>
                <a:off x="268255" y="892230"/>
                <a:ext cx="11370310" cy="1642110"/>
              </a:xfrm>
              <a:prstGeom prst="rect">
                <a:avLst/>
              </a:prstGeom>
              <a:noFill/>
              <a:ln w="19050">
                <a:solidFill>
                  <a:schemeClr val="accent2"/>
                </a:solidFill>
                <a:prstDash val="lgDash"/>
              </a:ln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25000"/>
                  </a:lnSpc>
                </a:pPr>
                <a:r>
                  <a:rPr lang="en-US" altLang="zh-CN" sz="2000" b="1" dirty="0">
                    <a:latin typeface="微软雅黑" panose="020B0503020204020204" charset="-122"/>
                    <a:ea typeface="微软雅黑" panose="020B0503020204020204" charset="-122"/>
                  </a:rPr>
                  <a:t>Exclusive MC production under </a:t>
                </a:r>
                <a:r>
                  <a:rPr lang="en-US" altLang="zh-CN" sz="2000" b="1" dirty="0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OSCAR </a:t>
                </a:r>
                <a:r>
                  <a:rPr lang="en-US" altLang="zh-CN" sz="2000" b="1" dirty="0" err="1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FastSim</a:t>
                </a:r>
                <a:endParaRPr lang="en-US" altLang="zh-CN" sz="2000" b="1" dirty="0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  <a:p>
                <a:pPr>
                  <a:lnSpc>
                    <a:spcPct val="125000"/>
                  </a:lnSpc>
                </a:pPr>
                <a:r>
                  <a:rPr lang="en-US" altLang="zh-CN" sz="2000" b="1" dirty="0">
                    <a:latin typeface="微软雅黑" panose="020B0503020204020204" charset="-122"/>
                    <a:ea typeface="微软雅黑" panose="020B0503020204020204" charset="-122"/>
                  </a:rPr>
                  <a:t>Generator</a:t>
                </a:r>
                <a:r>
                  <a:rPr lang="zh-CN" altLang="en-US" sz="2000" b="1" dirty="0">
                    <a:latin typeface="微软雅黑" panose="020B0503020204020204" charset="-122"/>
                    <a:ea typeface="微软雅黑" panose="020B0503020204020204" charset="-122"/>
                  </a:rPr>
                  <a:t>：</a:t>
                </a:r>
                <a:r>
                  <a:rPr lang="en-US" altLang="zh-CN" sz="2000" b="1" dirty="0" err="1">
                    <a:latin typeface="微软雅黑" panose="020B0503020204020204" charset="-122"/>
                    <a:ea typeface="微软雅黑" panose="020B0503020204020204" charset="-122"/>
                  </a:rPr>
                  <a:t>ConExc</a:t>
                </a:r>
                <a:r>
                  <a:rPr lang="en-US" altLang="zh-CN" sz="2000" b="1" dirty="0">
                    <a:latin typeface="微软雅黑" panose="020B0503020204020204" charset="-122"/>
                    <a:ea typeface="微软雅黑" panose="020B0503020204020204" charset="-122"/>
                  </a:rPr>
                  <a:t> </a:t>
                </a:r>
                <a:endParaRPr lang="en-US" altLang="zh-CN" sz="2000" b="1" dirty="0">
                  <a:latin typeface="微软雅黑" panose="020B0503020204020204" charset="-122"/>
                  <a:ea typeface="微软雅黑" panose="020B0503020204020204" charset="-122"/>
                </a:endParaRPr>
              </a:p>
              <a:p>
                <a:pPr>
                  <a:lnSpc>
                    <a:spcPct val="125000"/>
                  </a:lnSpc>
                </a:pP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altLang="zh-CN" sz="20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微软雅黑" panose="020B0503020204020204" charset="-122"/>
                            <a:cs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sz="20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微软雅黑" panose="020B0503020204020204" charset="-122"/>
                            <a:cs typeface="Cambria Math" panose="02040503050406030204" pitchFamily="18" charset="0"/>
                          </a:rPr>
                          <m:t>𝑺</m:t>
                        </m:r>
                      </m:e>
                    </m:rad>
                    <m:r>
                      <a:rPr lang="en-US" altLang="zh-CN" sz="20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微软雅黑" panose="020B0503020204020204" charset="-122"/>
                        <a:cs typeface="Cambria Math" panose="02040503050406030204" pitchFamily="18" charset="0"/>
                      </a:rPr>
                      <m:t>：</m:t>
                    </m:r>
                  </m:oMath>
                </a14:m>
                <a:r>
                  <a:rPr lang="en-US" altLang="zh-CN" sz="2000" b="1" dirty="0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6.73GeV</a:t>
                </a:r>
                <a:r>
                  <a:rPr lang="en-US" altLang="zh-CN" sz="2000" b="1" dirty="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 		</a:t>
                </a:r>
                <a:r>
                  <a:rPr lang="en-US" altLang="zh-CN" sz="2000" b="1" dirty="0">
                    <a:latin typeface="微软雅黑" panose="020B0503020204020204" charset="-122"/>
                    <a:ea typeface="微软雅黑" panose="020B0503020204020204" charset="-122"/>
                    <a:sym typeface="+mn-ea"/>
                  </a:rPr>
                  <a:t>Number of event: 100000</a:t>
                </a:r>
                <a:endParaRPr lang="en-US" altLang="zh-CN" sz="2000" b="1" dirty="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  <a:p>
                <a:pPr>
                  <a:lnSpc>
                    <a:spcPct val="125000"/>
                  </a:lnSpc>
                </a:pPr>
                <a:r>
                  <a:rPr lang="en-US" altLang="zh-CN" sz="2000" b="1" dirty="0">
                    <a:latin typeface="微软雅黑" panose="020B0503020204020204" charset="-122"/>
                    <a:ea typeface="微软雅黑" panose="020B0503020204020204" charset="-122"/>
                    <a:sym typeface="+mn-ea"/>
                  </a:rPr>
                  <a:t>Signal Channel</a:t>
                </a:r>
                <a:r>
                  <a:rPr lang="zh-CN" altLang="en-US" sz="2000" b="1" dirty="0">
                    <a:latin typeface="微软雅黑" panose="020B0503020204020204" charset="-122"/>
                    <a:ea typeface="微软雅黑" panose="020B0503020204020204" charset="-122"/>
                    <a:sym typeface="+mn-ea"/>
                  </a:rPr>
                  <a:t>：</a:t>
                </a:r>
                <a:r>
                  <a:rPr lang="zh-CN" altLang="en-US" sz="2000" b="1" dirty="0">
                    <a:solidFill>
                      <a:srgbClr val="FF0000"/>
                    </a:solidFill>
                    <a:latin typeface="DejaVu Math TeX Gyre" panose="02000503000000000000" charset="0"/>
                    <a:cs typeface="DejaVu Math TeX Gyre" panose="02000503000000000000" charset="0"/>
                    <a:sym typeface="+mn-ea"/>
                  </a:rPr>
                  <a:t>e</a:t>
                </a:r>
                <a:r>
                  <a:rPr lang="zh-CN" altLang="en-US" sz="2000" b="1" baseline="30000" dirty="0">
                    <a:solidFill>
                      <a:srgbClr val="FF0000"/>
                    </a:solidFill>
                    <a:latin typeface="DejaVu Math TeX Gyre" panose="02000503000000000000" charset="0"/>
                    <a:cs typeface="DejaVu Math TeX Gyre" panose="02000503000000000000" charset="0"/>
                    <a:sym typeface="+mn-ea"/>
                  </a:rPr>
                  <a:t>+</a:t>
                </a:r>
                <a:r>
                  <a:rPr lang="zh-CN" altLang="en-US" sz="2000" b="1" dirty="0">
                    <a:solidFill>
                      <a:srgbClr val="FF0000"/>
                    </a:solidFill>
                    <a:latin typeface="DejaVu Math TeX Gyre" panose="02000503000000000000" charset="0"/>
                    <a:cs typeface="DejaVu Math TeX Gyre" panose="02000503000000000000" charset="0"/>
                    <a:sym typeface="+mn-ea"/>
                  </a:rPr>
                  <a:t>e</a:t>
                </a:r>
                <a:r>
                  <a:rPr lang="zh-CN" altLang="en-US" sz="2000" b="1" baseline="30000" dirty="0">
                    <a:solidFill>
                      <a:srgbClr val="FF0000"/>
                    </a:solidFill>
                    <a:latin typeface="DejaVu Math TeX Gyre" panose="02000503000000000000" charset="0"/>
                    <a:cs typeface="DejaVu Math TeX Gyre" panose="02000503000000000000" charset="0"/>
                    <a:sym typeface="+mn-ea"/>
                  </a:rPr>
                  <a:t>−</a:t>
                </a:r>
                <a:r>
                  <a:rPr lang="zh-CN" altLang="en-US" sz="2000" b="1" dirty="0">
                    <a:solidFill>
                      <a:srgbClr val="FF0000"/>
                    </a:solidFill>
                    <a:latin typeface="DejaVu Math TeX Gyre" panose="02000503000000000000" charset="0"/>
                    <a:cs typeface="DejaVu Math TeX Gyre" panose="02000503000000000000" charset="0"/>
                    <a:sym typeface="+mn-ea"/>
                  </a:rPr>
                  <a:t>→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000" b="1" i="1" dirty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DejaVu Math TeX Gyre" panose="02000503000000000000" charset="0"/>
                            <a:sym typeface="+mn-ea"/>
                          </a:rPr>
                        </m:ctrlPr>
                      </m:sSubPr>
                      <m:e>
                        <m:r>
                          <a:rPr lang="en-US" altLang="zh-CN" sz="2000" b="1" i="1" dirty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DejaVu Math TeX Gyre" panose="02000503000000000000" charset="0"/>
                            <a:sym typeface="+mn-ea"/>
                          </a:rPr>
                          <m:t>𝑻</m:t>
                        </m:r>
                      </m:e>
                      <m:sub>
                        <m:r>
                          <a:rPr lang="en-US" altLang="zh-CN" sz="2000" b="1" i="1" dirty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DejaVu Math TeX Gyre" panose="02000503000000000000" charset="0"/>
                            <a:sym typeface="+mn-ea"/>
                          </a:rPr>
                          <m:t>𝟒</m:t>
                        </m:r>
                        <m:r>
                          <a:rPr lang="en-US" altLang="zh-CN" sz="2000" b="1" i="1" dirty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DejaVu Math TeX Gyre" panose="02000503000000000000" charset="0"/>
                            <a:sym typeface="+mn-ea"/>
                          </a:rPr>
                          <m:t>𝒄</m:t>
                        </m:r>
                      </m:sub>
                    </m:sSub>
                  </m:oMath>
                </a14:m>
                <a:r>
                  <a:rPr lang="zh-CN" altLang="en-US" sz="2000" b="1" dirty="0">
                    <a:solidFill>
                      <a:srgbClr val="FF0000"/>
                    </a:solidFill>
                    <a:latin typeface="DejaVu Math TeX Gyre" panose="02000503000000000000" charset="0"/>
                    <a:cs typeface="DejaVu Math TeX Gyre" panose="02000503000000000000" charset="0"/>
                    <a:sym typeface="+mn-ea"/>
                  </a:rPr>
                  <a:t>→η</a:t>
                </a:r>
                <a:r>
                  <a:rPr lang="zh-CN" altLang="en-US" sz="2000" b="1" baseline="-25000" dirty="0">
                    <a:solidFill>
                      <a:srgbClr val="FF0000"/>
                    </a:solidFill>
                    <a:latin typeface="DejaVu Math TeX Gyre" panose="02000503000000000000" charset="0"/>
                    <a:cs typeface="DejaVu Math TeX Gyre" panose="02000503000000000000" charset="0"/>
                    <a:sym typeface="+mn-ea"/>
                  </a:rPr>
                  <a:t>c</a:t>
                </a:r>
                <a:r>
                  <a:rPr lang="zh-CN" altLang="en-US" sz="2000" b="1" dirty="0">
                    <a:solidFill>
                      <a:srgbClr val="FF0000"/>
                    </a:solidFill>
                    <a:latin typeface="DejaVu Math TeX Gyre" panose="02000503000000000000" charset="0"/>
                    <a:cs typeface="DejaVu Math TeX Gyre" panose="02000503000000000000" charset="0"/>
                    <a:sym typeface="+mn-ea"/>
                  </a:rPr>
                  <a:t>J/ψ，</a:t>
                </a:r>
                <a:r>
                  <a:rPr lang="zh-CN" altLang="en-US" sz="2000" b="1" dirty="0">
                    <a:solidFill>
                      <a:srgbClr val="FF0000"/>
                    </a:solidFill>
                    <a:latin typeface="Calibri" panose="020F0502020204030204" charset="0"/>
                    <a:cs typeface="Calibri" panose="020F0502020204030204" charset="0"/>
                    <a:sym typeface="+mn-ea"/>
                  </a:rPr>
                  <a:t>η</a:t>
                </a:r>
                <a:r>
                  <a:rPr lang="zh-CN" altLang="en-US" sz="2000" b="1" baseline="-25000" dirty="0">
                    <a:solidFill>
                      <a:srgbClr val="FF0000"/>
                    </a:solidFill>
                    <a:latin typeface="Calibri" panose="020F0502020204030204" charset="0"/>
                    <a:cs typeface="Calibri" panose="020F0502020204030204" charset="0"/>
                    <a:sym typeface="+mn-ea"/>
                  </a:rPr>
                  <a:t>c</a:t>
                </a:r>
                <a:r>
                  <a:rPr lang="en-US" altLang="zh-CN" sz="2000" b="1" dirty="0">
                    <a:solidFill>
                      <a:srgbClr val="FF0000"/>
                    </a:solidFill>
                    <a:latin typeface="Calibri" panose="020F0502020204030204" charset="0"/>
                    <a:cs typeface="Calibri" panose="020F0502020204030204" charset="0"/>
                    <a:sym typeface="+mn-ea"/>
                  </a:rPr>
                  <a:t>→K</a:t>
                </a:r>
                <a:r>
                  <a:rPr lang="en-US" altLang="zh-CN" sz="2000" b="1" baseline="30000" dirty="0">
                    <a:solidFill>
                      <a:srgbClr val="FF0000"/>
                    </a:solidFill>
                    <a:latin typeface="Calibri" panose="020F0502020204030204" charset="0"/>
                    <a:cs typeface="Calibri" panose="020F0502020204030204" charset="0"/>
                    <a:sym typeface="+mn-ea"/>
                  </a:rPr>
                  <a:t>+</a:t>
                </a:r>
                <a:r>
                  <a:rPr lang="en-US" altLang="zh-CN" sz="2000" b="1" dirty="0">
                    <a:solidFill>
                      <a:srgbClr val="FF0000"/>
                    </a:solidFill>
                    <a:latin typeface="Calibri" panose="020F0502020204030204" charset="0"/>
                    <a:cs typeface="Calibri" panose="020F0502020204030204" charset="0"/>
                    <a:sym typeface="+mn-ea"/>
                  </a:rPr>
                  <a:t>K</a:t>
                </a:r>
                <a:r>
                  <a:rPr lang="en-US" altLang="zh-CN" sz="2000" b="1" baseline="30000" dirty="0">
                    <a:solidFill>
                      <a:srgbClr val="FF0000"/>
                    </a:solidFill>
                    <a:latin typeface="Calibri" panose="020F0502020204030204" charset="0"/>
                    <a:cs typeface="Calibri" panose="020F0502020204030204" charset="0"/>
                    <a:sym typeface="+mn-ea"/>
                  </a:rPr>
                  <a:t>−</a:t>
                </a:r>
                <a:r>
                  <a:rPr lang="en-US" altLang="zh-CN" sz="2000" b="1" dirty="0">
                    <a:solidFill>
                      <a:srgbClr val="FF0000"/>
                    </a:solidFill>
                    <a:latin typeface="Calibri" panose="020F0502020204030204" charset="0"/>
                    <a:cs typeface="Calibri" panose="020F0502020204030204" charset="0"/>
                    <a:sym typeface="+mn-ea"/>
                  </a:rPr>
                  <a:t>π</a:t>
                </a:r>
                <a:r>
                  <a:rPr lang="en-US" altLang="zh-CN" sz="2000" b="1" baseline="30000" dirty="0">
                    <a:solidFill>
                      <a:srgbClr val="FF0000"/>
                    </a:solidFill>
                    <a:latin typeface="Calibri" panose="020F0502020204030204" charset="0"/>
                    <a:cs typeface="Calibri" panose="020F0502020204030204" charset="0"/>
                    <a:sym typeface="+mn-ea"/>
                  </a:rPr>
                  <a:t>0</a:t>
                </a:r>
                <a:r>
                  <a:rPr lang="en-US" altLang="zh-CN" sz="2000" b="1" dirty="0">
                    <a:latin typeface="Calibri" panose="020F0502020204030204" charset="0"/>
                    <a:cs typeface="Calibri" panose="020F0502020204030204" charset="0"/>
                    <a:sym typeface="+mn-ea"/>
                  </a:rPr>
                  <a:t>，   π</a:t>
                </a:r>
                <a:r>
                  <a:rPr lang="en-US" altLang="zh-CN" sz="2000" b="1" baseline="30000" dirty="0">
                    <a:latin typeface="Calibri" panose="020F0502020204030204" charset="0"/>
                    <a:cs typeface="Calibri" panose="020F0502020204030204" charset="0"/>
                    <a:sym typeface="+mn-ea"/>
                  </a:rPr>
                  <a:t>0 </a:t>
                </a:r>
                <a:r>
                  <a:rPr lang="en-US" altLang="zh-CN" sz="2000" b="1" dirty="0">
                    <a:latin typeface="Calibri" panose="020F0502020204030204" charset="0"/>
                    <a:cs typeface="Calibri" panose="020F0502020204030204" charset="0"/>
                    <a:sym typeface="+mn-ea"/>
                  </a:rPr>
                  <a:t>-&gt;</a:t>
                </a:r>
                <a:r>
                  <a:rPr lang="en-US" altLang="zh-CN" sz="2000" b="1" dirty="0" err="1">
                    <a:latin typeface="Calibri" panose="020F0502020204030204" charset="0"/>
                    <a:cs typeface="Calibri" panose="020F0502020204030204" charset="0"/>
                    <a:sym typeface="+mn-ea"/>
                  </a:rPr>
                  <a:t>γγ</a:t>
                </a:r>
                <a:r>
                  <a:rPr lang="zh-CN" altLang="en-US" sz="2000" b="1" dirty="0">
                    <a:latin typeface="Calibri" panose="020F0502020204030204" charset="0"/>
                    <a:cs typeface="Calibri" panose="020F0502020204030204" charset="0"/>
                    <a:sym typeface="+mn-ea"/>
                  </a:rPr>
                  <a:t>，J/ψ</a:t>
                </a:r>
                <a:r>
                  <a:rPr lang="en-US" altLang="zh-CN" sz="2000" b="1" dirty="0">
                    <a:latin typeface="Calibri" panose="020F0502020204030204" charset="0"/>
                    <a:cs typeface="Calibri" panose="020F0502020204030204" charset="0"/>
                    <a:sym typeface="+mn-ea"/>
                  </a:rPr>
                  <a:t>→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000" b="1" i="1" dirty="0" smtClean="0">
                            <a:latin typeface="Cambria Math" panose="02040503050406030204" pitchFamily="18" charset="0"/>
                            <a:cs typeface="Calibri" panose="020F0502020204030204" charset="0"/>
                            <a:sym typeface="+mn-ea"/>
                          </a:rPr>
                        </m:ctrlPr>
                      </m:sSupPr>
                      <m:e>
                        <m:r>
                          <a:rPr lang="en-US" altLang="zh-CN" sz="2000" b="1" i="1" dirty="0" smtClean="0">
                            <a:latin typeface="Cambria Math" panose="02040503050406030204" pitchFamily="18" charset="0"/>
                            <a:cs typeface="Calibri" panose="020F0502020204030204" charset="0"/>
                            <a:sym typeface="+mn-ea"/>
                          </a:rPr>
                          <m:t>𝝁</m:t>
                        </m:r>
                      </m:e>
                      <m:sup>
                        <m:r>
                          <a:rPr lang="en-US" altLang="zh-CN" sz="2000" b="1" i="1" dirty="0" smtClean="0">
                            <a:latin typeface="Cambria Math" panose="02040503050406030204" pitchFamily="18" charset="0"/>
                            <a:cs typeface="Calibri" panose="020F0502020204030204" charset="0"/>
                            <a:sym typeface="+mn-ea"/>
                          </a:rPr>
                          <m:t>+</m:t>
                        </m:r>
                      </m:sup>
                    </m:sSup>
                    <m:sSup>
                      <m:sSupPr>
                        <m:ctrlPr>
                          <a:rPr lang="en-US" altLang="zh-CN" sz="2000" b="1" i="1" dirty="0" smtClean="0">
                            <a:latin typeface="Cambria Math" panose="02040503050406030204" pitchFamily="18" charset="0"/>
                            <a:cs typeface="Calibri" panose="020F0502020204030204" charset="0"/>
                            <a:sym typeface="+mn-ea"/>
                          </a:rPr>
                        </m:ctrlPr>
                      </m:sSupPr>
                      <m:e>
                        <m:r>
                          <a:rPr lang="en-US" altLang="zh-CN" sz="2000" b="1" i="1" dirty="0" smtClean="0">
                            <a:latin typeface="Cambria Math" panose="02040503050406030204" pitchFamily="18" charset="0"/>
                            <a:cs typeface="Calibri" panose="020F0502020204030204" charset="0"/>
                            <a:sym typeface="+mn-ea"/>
                          </a:rPr>
                          <m:t>𝝁</m:t>
                        </m:r>
                      </m:e>
                      <m:sup>
                        <m:r>
                          <a:rPr lang="en-US" altLang="zh-CN" sz="2000" b="1" i="1" dirty="0" smtClean="0">
                            <a:latin typeface="Cambria Math" panose="02040503050406030204" pitchFamily="18" charset="0"/>
                            <a:cs typeface="Calibri" panose="020F0502020204030204" charset="0"/>
                            <a:sym typeface="+mn-ea"/>
                          </a:rPr>
                          <m:t>−</m:t>
                        </m:r>
                      </m:sup>
                    </m:sSup>
                  </m:oMath>
                </a14:m>
                <a:endParaRPr lang="zh-CN" altLang="en-US" sz="2000" b="1" baseline="30000" dirty="0">
                  <a:solidFill>
                    <a:schemeClr val="tx1"/>
                  </a:solidFill>
                  <a:latin typeface="Calibri" panose="020F0502020204030204" charset="0"/>
                  <a:ea typeface="微软雅黑" panose="020B0503020204020204" charset="-122"/>
                  <a:cs typeface="Calibri" panose="020F0502020204030204" charset="0"/>
                  <a:sym typeface="+mn-ea"/>
                </a:endParaRPr>
              </a:p>
            </p:txBody>
          </p:sp>
        </mc:Choice>
        <mc:Fallback>
          <p:sp>
            <p:nvSpPr>
              <p:cNvPr id="3" name="文本框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8255" y="892230"/>
                <a:ext cx="11370310" cy="1642110"/>
              </a:xfrm>
              <a:prstGeom prst="rect">
                <a:avLst/>
              </a:prstGeom>
              <a:blipFill rotWithShape="1">
                <a:blip r:embed="rId5"/>
                <a:stretch>
                  <a:fillRect l="-86" t="-583" r="-81" b="-577"/>
                </a:stretch>
              </a:blipFill>
              <a:ln w="19050">
                <a:solidFill>
                  <a:schemeClr val="accent2"/>
                </a:solidFill>
                <a:prstDash val="lgDash"/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图片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59167" y="2601517"/>
            <a:ext cx="1154093" cy="195058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644" b="14786"/>
          <a:stretch>
            <a:fillRect/>
          </a:stretch>
        </p:blipFill>
        <p:spPr>
          <a:xfrm>
            <a:off x="5859167" y="2796575"/>
            <a:ext cx="2851109" cy="2325755"/>
          </a:xfrm>
          <a:prstGeom prst="rect">
            <a:avLst/>
          </a:prstGeom>
        </p:spPr>
      </p:pic>
      <p:pic>
        <p:nvPicPr>
          <p:cNvPr id="13" name="图片 12" descr="图片包含 游戏机, 门&#10;&#10;描述已自动生成"/>
          <p:cNvPicPr/>
          <p:nvPr/>
        </p:nvPicPr>
        <p:blipFill>
          <a:blip r:embed="rId8" cstate="print">
            <a:alphaModFix amt="35000"/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256175" y="6116651"/>
            <a:ext cx="1679650" cy="733580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54005" y="2518573"/>
            <a:ext cx="4353275" cy="3933818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2" name="文本框 1"/>
              <p:cNvSpPr txBox="1"/>
              <p:nvPr/>
            </p:nvSpPr>
            <p:spPr>
              <a:xfrm>
                <a:off x="5089477" y="5236412"/>
                <a:ext cx="6548518" cy="1082040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  <a:prstDash val="lgDash"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US" altLang="zh-CN" b="1" dirty="0"/>
                  <a:t>Line shape from:</a:t>
                </a:r>
                <a:endParaRPr lang="en-US" altLang="zh-CN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zh-CN" alt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𝜎</m:t>
                      </m:r>
                      <m:d>
                        <m:dPr>
                          <m:ctrlPr>
                            <a:rPr lang="en-US" altLang="zh-CN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altLang="zh-CN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altLang="zh-CN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𝑒</m:t>
                              </m:r>
                            </m:e>
                            <m:sup>
                              <m:r>
                                <a:rPr lang="en-US" altLang="zh-CN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</m:t>
                              </m:r>
                            </m:sup>
                          </m:sSup>
                          <m:sSup>
                            <m:sSupPr>
                              <m:ctrlPr>
                                <a:rPr lang="en-US" altLang="zh-CN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altLang="zh-CN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𝑒</m:t>
                              </m:r>
                            </m:e>
                            <m:sup>
                              <m:r>
                                <a:rPr lang="en-US" altLang="zh-CN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</m:t>
                              </m:r>
                            </m:sup>
                          </m:sSup>
                          <m:r>
                            <a:rPr lang="en-US" altLang="zh-CN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sSub>
                            <m:sSubPr>
                              <m:ctrlPr>
                                <a:rPr lang="en-US" altLang="zh-CN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CN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𝜂</m:t>
                              </m:r>
                            </m:e>
                            <m:sub>
                              <m:r>
                                <a:rPr lang="en-US" altLang="zh-CN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𝑐</m:t>
                              </m:r>
                            </m:sub>
                          </m:sSub>
                          <m:r>
                            <a:rPr lang="en-US" altLang="zh-CN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𝐽</m:t>
                          </m:r>
                          <m:r>
                            <a:rPr lang="en-US" altLang="zh-CN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/</m:t>
                          </m:r>
                          <m:r>
                            <a:rPr lang="en-US" altLang="zh-CN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𝜓</m:t>
                          </m:r>
                        </m:e>
                      </m:d>
                      <m:r>
                        <a:rPr lang="en-US" altLang="zh-CN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altLang="zh-CN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ℬ</m:t>
                          </m:r>
                        </m:e>
                        <m:sub>
                          <m:sSub>
                            <m:sSubPr>
                              <m:ctrlPr>
                                <a:rPr lang="en-US" altLang="zh-CN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CN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altLang="zh-CN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4</m:t>
                              </m:r>
                              <m:r>
                                <a:rPr lang="en-US" altLang="zh-CN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𝑐</m:t>
                              </m:r>
                            </m:sub>
                          </m:sSub>
                          <m:r>
                            <a:rPr lang="en-US" altLang="zh-CN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sSup>
                            <m:sSupPr>
                              <m:ctrlPr>
                                <a:rPr lang="en-US" altLang="zh-CN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altLang="zh-CN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𝑒</m:t>
                              </m:r>
                            </m:e>
                            <m:sup>
                              <m:r>
                                <a:rPr lang="en-US" altLang="zh-CN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</m:t>
                              </m:r>
                            </m:sup>
                          </m:sSup>
                          <m:sSup>
                            <m:sSupPr>
                              <m:ctrlPr>
                                <a:rPr lang="en-US" altLang="zh-CN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altLang="zh-CN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𝑒</m:t>
                              </m:r>
                            </m:e>
                            <m:sup>
                              <m:r>
                                <a:rPr lang="en-US" altLang="zh-CN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</m:t>
                              </m:r>
                            </m:sup>
                          </m:sSup>
                        </m:sub>
                      </m:sSub>
                      <m:sSub>
                        <m:sSubPr>
                          <m:ctrlPr>
                            <a:rPr lang="en-US" altLang="zh-CN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ℬ</m:t>
                          </m:r>
                        </m:e>
                        <m:sub>
                          <m:sSub>
                            <m:sSubPr>
                              <m:ctrlPr>
                                <a:rPr lang="en-US" altLang="zh-CN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CN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altLang="zh-CN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4</m:t>
                              </m:r>
                              <m:r>
                                <a:rPr lang="en-US" altLang="zh-CN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𝑐</m:t>
                              </m:r>
                            </m:sub>
                          </m:sSub>
                          <m:r>
                            <a:rPr lang="en-US" altLang="zh-CN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sSub>
                            <m:sSubPr>
                              <m:ctrlPr>
                                <a:rPr lang="en-US" altLang="zh-CN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CN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𝜂</m:t>
                              </m:r>
                            </m:e>
                            <m:sub>
                              <m:r>
                                <a:rPr lang="en-US" altLang="zh-CN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𝑐</m:t>
                              </m:r>
                            </m:sub>
                          </m:sSub>
                          <m:r>
                            <a:rPr lang="en-US" altLang="zh-CN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𝐽</m:t>
                          </m:r>
                          <m:r>
                            <a:rPr lang="en-US" altLang="zh-CN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/</m:t>
                          </m:r>
                          <m:r>
                            <a:rPr lang="en-US" altLang="zh-CN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𝜓</m:t>
                          </m:r>
                        </m:sub>
                      </m:sSub>
                      <m:f>
                        <m:fPr>
                          <m:ctrlPr>
                            <a:rPr lang="en-US" altLang="zh-CN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12</m:t>
                          </m:r>
                          <m:r>
                            <a:rPr lang="en-US" altLang="zh-CN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𝜋</m:t>
                          </m:r>
                          <m:sSubSup>
                            <m:sSubSupPr>
                              <m:ctrlPr>
                                <a:rPr lang="en-US" altLang="zh-CN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m:rPr>
                                  <m:sty m:val="p"/>
                                </m:rPr>
                                <a:rPr lang="el-GR" altLang="zh-CN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Γ</m:t>
                              </m:r>
                            </m:e>
                            <m:sub>
                              <m:r>
                                <a:rPr lang="en-US" altLang="zh-CN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0</m:t>
                              </m:r>
                            </m:sub>
                            <m:sup>
                              <m:r>
                                <a:rPr lang="en-US" altLang="zh-CN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num>
                        <m:den>
                          <m:sSup>
                            <m:sSupPr>
                              <m:ctrlPr>
                                <a:rPr lang="en-US" altLang="zh-CN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altLang="zh-CN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altLang="zh-CN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𝑠</m:t>
                                  </m:r>
                                  <m:r>
                                    <a:rPr lang="en-US" altLang="zh-CN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−</m:t>
                                  </m:r>
                                  <m:sSubSup>
                                    <m:sSubSupPr>
                                      <m:ctrlPr>
                                        <a:rPr lang="en-US" altLang="zh-CN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SupPr>
                                    <m:e>
                                      <m:r>
                                        <a:rPr lang="en-US" altLang="zh-CN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𝑚</m:t>
                                      </m:r>
                                    </m:e>
                                    <m:sub>
                                      <m:sSub>
                                        <m:sSubPr>
                                          <m:ctrlPr>
                                            <a:rPr lang="en-US" altLang="zh-CN" b="0" i="1" smtClean="0"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altLang="zh-CN" b="0" i="1" smtClean="0"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</a:rPr>
                                            <m:t>𝑇</m:t>
                                          </m:r>
                                        </m:e>
                                        <m:sub>
                                          <m:r>
                                            <a:rPr lang="en-US" altLang="zh-CN" b="0" i="1" smtClean="0"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</a:rPr>
                                            <m:t>4</m:t>
                                          </m:r>
                                          <m:r>
                                            <a:rPr lang="en-US" altLang="zh-CN" b="0" i="1" smtClean="0"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</a:rPr>
                                            <m:t>𝑐</m:t>
                                          </m:r>
                                        </m:sub>
                                      </m:sSub>
                                    </m:sub>
                                    <m:sup>
                                      <m:r>
                                        <a:rPr lang="en-US" altLang="zh-CN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2</m:t>
                                      </m:r>
                                    </m:sup>
                                  </m:sSubSup>
                                </m:e>
                              </m:d>
                            </m:e>
                            <m:sup>
                              <m:r>
                                <a:rPr lang="en-US" altLang="zh-CN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altLang="zh-CN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sSubSup>
                            <m:sSubSupPr>
                              <m:ctrlPr>
                                <a:rPr lang="en-US" altLang="zh-CN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altLang="zh-CN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sSub>
                                <m:sSubPr>
                                  <m:ctrlPr>
                                    <a:rPr lang="en-US" altLang="zh-CN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zh-CN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en-US" altLang="zh-CN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4</m:t>
                                  </m:r>
                                  <m:r>
                                    <a:rPr lang="en-US" altLang="zh-CN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𝑐</m:t>
                                  </m:r>
                                </m:sub>
                              </m:sSub>
                            </m:sub>
                            <m:sup>
                              <m:r>
                                <a:rPr lang="en-US" altLang="zh-CN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  <m:sSubSup>
                            <m:sSubSupPr>
                              <m:ctrlPr>
                                <a:rPr lang="en-US" altLang="zh-CN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m:rPr>
                                  <m:sty m:val="p"/>
                                </m:rPr>
                                <a:rPr lang="el-GR" altLang="zh-CN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Γ</m:t>
                              </m:r>
                            </m:e>
                            <m:sub>
                              <m:r>
                                <a:rPr lang="en-US" altLang="zh-CN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0</m:t>
                              </m:r>
                            </m:sub>
                            <m:sup>
                              <m:r>
                                <a:rPr lang="en-US" altLang="zh-CN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den>
                      </m:f>
                    </m:oMath>
                  </m:oMathPara>
                </a14:m>
                <a:endParaRPr lang="zh-CN" altLang="en-US" b="1" dirty="0"/>
              </a:p>
            </p:txBody>
          </p:sp>
        </mc:Choice>
        <mc:Fallback>
          <p:sp>
            <p:nvSpPr>
              <p:cNvPr id="2" name="文本框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89477" y="5236412"/>
                <a:ext cx="6548518" cy="1082040"/>
              </a:xfrm>
              <a:prstGeom prst="rect">
                <a:avLst/>
              </a:prstGeom>
              <a:blipFill rotWithShape="1">
                <a:blip r:embed="rId10"/>
                <a:stretch>
                  <a:fillRect l="-77" t="-488" r="-72" b="-392"/>
                </a:stretch>
              </a:blipFill>
              <a:ln>
                <a:solidFill>
                  <a:schemeClr val="tx1"/>
                </a:solidFill>
                <a:prstDash val="lgDash"/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文本框 8"/>
          <p:cNvSpPr txBox="1"/>
          <p:nvPr/>
        </p:nvSpPr>
        <p:spPr>
          <a:xfrm>
            <a:off x="9177655" y="1107440"/>
            <a:ext cx="2366010" cy="398780"/>
          </a:xfrm>
          <a:prstGeom prst="rect">
            <a:avLst/>
          </a:prstGeom>
          <a:noFill/>
          <a:ln w="127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000" b="1"/>
              <a:t>By Zhuojuan Dong</a:t>
            </a:r>
            <a:endParaRPr lang="en-US" altLang="zh-CN" sz="2000" b="1"/>
          </a:p>
        </p:txBody>
      </p:sp>
    </p:spTree>
    <p:custDataLst>
      <p:tags r:id="rId1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>
          <a:xfrm>
            <a:off x="9109075" y="6301105"/>
            <a:ext cx="2743200" cy="365125"/>
          </a:xfrm>
        </p:spPr>
        <p:txBody>
          <a:bodyPr/>
          <a:lstStyle/>
          <a:p>
            <a:fld id="{9D136CD3-5176-4038-B6A6-E0BF626FC534}" type="slidenum">
              <a:rPr lang="zh-CN" altLang="en-US" smtClean="0"/>
            </a:fld>
            <a:endParaRPr lang="zh-CN" altLang="en-US">
              <a:latin typeface="Cambria Math" panose="02040503050406030204" pitchFamily="18" charset="0"/>
            </a:endParaRPr>
          </a:p>
        </p:txBody>
      </p:sp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612140" y="-124460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zh-CN" dirty="0"/>
              <a:t>Event selection</a:t>
            </a:r>
            <a:endParaRPr lang="zh-CN" alt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文本框 4"/>
              <p:cNvSpPr txBox="1"/>
              <p:nvPr/>
            </p:nvSpPr>
            <p:spPr>
              <a:xfrm>
                <a:off x="612140" y="1104900"/>
                <a:ext cx="5578475" cy="5151120"/>
              </a:xfrm>
              <a:prstGeom prst="rect">
                <a:avLst/>
              </a:prstGeom>
              <a:noFill/>
              <a:ln w="19050">
                <a:solidFill>
                  <a:schemeClr val="accent2">
                    <a:lumMod val="75000"/>
                  </a:schemeClr>
                </a:solidFill>
                <a:prstDash val="lgDash"/>
              </a:ln>
            </p:spPr>
            <p:txBody>
              <a:bodyPr wrap="square" rtlCol="0">
                <a:noAutofit/>
              </a:bodyPr>
              <a:lstStyle/>
              <a:p>
                <a:pPr fontAlgn="auto">
                  <a:lnSpc>
                    <a:spcPct val="110000"/>
                  </a:lnSpc>
                </a:pPr>
                <a:r>
                  <a:rPr lang="en-US" altLang="zh-CN" sz="2000" b="1" dirty="0">
                    <a:solidFill>
                      <a:schemeClr val="accent1">
                        <a:lumMod val="50000"/>
                      </a:schemeClr>
                    </a:solidFill>
                    <a:latin typeface="Calibri" panose="020F0502020204030204" charset="0"/>
                    <a:ea typeface="Calibri" panose="020F0502020204030204" charset="0"/>
                    <a:cs typeface="Calibri" panose="020F0502020204030204" charset="0"/>
                  </a:rPr>
                  <a:t>Good charged tracks:</a:t>
                </a:r>
                <a:endParaRPr lang="en-US" altLang="zh-CN" sz="2000" b="1" dirty="0">
                  <a:solidFill>
                    <a:schemeClr val="accent1">
                      <a:lumMod val="50000"/>
                    </a:schemeClr>
                  </a:solidFill>
                  <a:latin typeface="Calibri" panose="020F0502020204030204" charset="0"/>
                  <a:ea typeface="Calibri" panose="020F0502020204030204" charset="0"/>
                  <a:cs typeface="Calibri" panose="020F0502020204030204" charset="0"/>
                </a:endParaRPr>
              </a:p>
              <a:p>
                <a:pPr marL="342900" indent="-342900" fontAlgn="auto">
                  <a:lnSpc>
                    <a:spcPct val="110000"/>
                  </a:lnSpc>
                  <a:buFont typeface="Wingdings" panose="05000000000000000000" pitchFamily="2" charset="2"/>
                  <a:buChar char="Ø"/>
                </a:pPr>
                <a:r>
                  <a:rPr lang="en-US" altLang="zh-CN" sz="2000" b="1" dirty="0">
                    <a:solidFill>
                      <a:schemeClr val="accent1">
                        <a:lumMod val="50000"/>
                      </a:schemeClr>
                    </a:solidFill>
                    <a:latin typeface="Calibri" panose="020F0502020204030204" charset="0"/>
                    <a:ea typeface="Calibri" panose="020F0502020204030204" charset="0"/>
                    <a:cs typeface="Calibri" panose="020F0502020204030204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US" altLang="zh-CN" b="0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libri" panose="020F0502020204030204" charset="0"/>
                            <a:cs typeface="Calibri" panose="020F0502020204030204" charset="0"/>
                            <a:sym typeface="+mn-ea"/>
                          </a:rPr>
                        </m:ctrlPr>
                      </m:dPr>
                      <m:e>
                        <m:r>
                          <a:rPr lang="en-US" altLang="zh-CN" b="0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libri" panose="020F0502020204030204" charset="0"/>
                            <a:cs typeface="Calibri" panose="020F0502020204030204" charset="0"/>
                            <a:sym typeface="+mn-ea"/>
                          </a:rPr>
                          <m:t>𝑑</m:t>
                        </m:r>
                        <m:r>
                          <a:rPr lang="zh-CN" altLang="en-US" b="0" i="1" baseline="-25000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微软雅黑" panose="020B0503020204020204" charset="-122"/>
                            <a:cs typeface="Calibri" panose="020F0502020204030204" charset="0"/>
                            <a:sym typeface="+mn-ea"/>
                          </a:rPr>
                          <m:t>0</m:t>
                        </m:r>
                      </m:e>
                    </m:d>
                    <m:r>
                      <a:rPr lang="zh-CN" altLang="en-US" b="0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微软雅黑" panose="020B0503020204020204" charset="-122"/>
                        <a:cs typeface="Calibri" panose="020F0502020204030204" charset="0"/>
                        <a:sym typeface="+mn-ea"/>
                      </a:rPr>
                      <m:t>≤</m:t>
                    </m:r>
                    <m:r>
                      <a:rPr lang="en-US" altLang="zh-CN" b="0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微软雅黑" panose="020B0503020204020204" charset="-122"/>
                        <a:cs typeface="Calibri" panose="020F0502020204030204" charset="0"/>
                        <a:sym typeface="+mn-ea"/>
                      </a:rPr>
                      <m:t>0</m:t>
                    </m:r>
                    <m:r>
                      <a:rPr lang="en-US" altLang="zh-CN" b="0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微软雅黑" panose="020B0503020204020204" charset="-122"/>
                        <a:cs typeface="Calibri" panose="020F0502020204030204" charset="0"/>
                        <a:sym typeface="+mn-ea"/>
                      </a:rPr>
                      <m:t>.</m:t>
                    </m:r>
                    <m:r>
                      <a:rPr lang="en-US" altLang="zh-CN" b="0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微软雅黑" panose="020B0503020204020204" charset="-122"/>
                        <a:cs typeface="Calibri" panose="020F0502020204030204" charset="0"/>
                        <a:sym typeface="+mn-ea"/>
                      </a:rPr>
                      <m:t>1</m:t>
                    </m:r>
                    <m:r>
                      <a:rPr lang="en-US" altLang="zh-CN" b="0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libri" panose="020F0502020204030204" charset="0"/>
                        <a:cs typeface="Calibri" panose="020F0502020204030204" charset="0"/>
                        <a:sym typeface="+mn-ea"/>
                      </a:rPr>
                      <m:t>𝑐𝑚</m:t>
                    </m:r>
                    <m:r>
                      <a:rPr lang="zh-CN" altLang="en-US" b="0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微软雅黑" panose="020B0503020204020204" charset="-122"/>
                        <a:cs typeface="Calibri" panose="020F0502020204030204" charset="0"/>
                        <a:sym typeface="+mn-ea"/>
                      </a:rPr>
                      <m:t> </m:t>
                    </m:r>
                    <m:r>
                      <a:rPr lang="en-US" altLang="zh-CN" b="0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libri" panose="020F0502020204030204" charset="0"/>
                        <a:cs typeface="Calibri" panose="020F0502020204030204" charset="0"/>
                        <a:sym typeface="+mn-ea"/>
                      </a:rPr>
                      <m:t>, </m:t>
                    </m:r>
                    <m:d>
                      <m:dPr>
                        <m:begChr m:val="|"/>
                        <m:endChr m:val="|"/>
                        <m:ctrlPr>
                          <a:rPr lang="en-US" altLang="zh-CN" b="0" i="1" dirty="0" err="1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libri" panose="020F0502020204030204" charset="0"/>
                            <a:cs typeface="Calibri" panose="020F0502020204030204" charset="0"/>
                            <a:sym typeface="+mn-ea"/>
                          </a:rPr>
                        </m:ctrlPr>
                      </m:dPr>
                      <m:e>
                        <m:r>
                          <a:rPr lang="en-US" altLang="zh-CN" b="0" i="1" dirty="0" err="1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libri" panose="020F0502020204030204" charset="0"/>
                            <a:cs typeface="Calibri" panose="020F0502020204030204" charset="0"/>
                            <a:sym typeface="+mn-ea"/>
                          </a:rPr>
                          <m:t>𝑑</m:t>
                        </m:r>
                        <m:r>
                          <a:rPr lang="en-US" altLang="zh-CN" b="0" i="1" baseline="-25000" dirty="0" err="1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libri" panose="020F0502020204030204" charset="0"/>
                            <a:cs typeface="Calibri" panose="020F0502020204030204" charset="0"/>
                            <a:sym typeface="+mn-ea"/>
                          </a:rPr>
                          <m:t>𝑧</m:t>
                        </m:r>
                      </m:e>
                    </m:d>
                    <m:r>
                      <a:rPr lang="en-US" altLang="zh-CN" b="0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libri" panose="020F0502020204030204" charset="0"/>
                        <a:cs typeface="Calibri" panose="020F0502020204030204" charset="0"/>
                        <a:sym typeface="+mn-ea"/>
                      </a:rPr>
                      <m:t>≤</m:t>
                    </m:r>
                    <m:r>
                      <a:rPr lang="en-US" altLang="zh-CN" b="0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微软雅黑" panose="020B0503020204020204" charset="-122"/>
                        <a:cs typeface="Calibri" panose="020F0502020204030204" charset="0"/>
                        <a:sym typeface="+mn-ea"/>
                      </a:rPr>
                      <m:t>0</m:t>
                    </m:r>
                    <m:r>
                      <a:rPr lang="en-US" altLang="zh-CN" b="0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微软雅黑" panose="020B0503020204020204" charset="-122"/>
                        <a:cs typeface="Calibri" panose="020F0502020204030204" charset="0"/>
                        <a:sym typeface="+mn-ea"/>
                      </a:rPr>
                      <m:t>.</m:t>
                    </m:r>
                    <m:r>
                      <a:rPr lang="en-US" altLang="zh-CN" b="0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微软雅黑" panose="020B0503020204020204" charset="-122"/>
                        <a:cs typeface="Calibri" panose="020F0502020204030204" charset="0"/>
                        <a:sym typeface="+mn-ea"/>
                      </a:rPr>
                      <m:t>5</m:t>
                    </m:r>
                    <m:r>
                      <a:rPr lang="en-US" altLang="zh-CN" b="0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libri" panose="020F0502020204030204" charset="0"/>
                        <a:cs typeface="Calibri" panose="020F0502020204030204" charset="0"/>
                        <a:sym typeface="+mn-ea"/>
                      </a:rPr>
                      <m:t>𝑐𝑚</m:t>
                    </m:r>
                    <m:r>
                      <a:rPr lang="en-US" altLang="zh-CN" b="0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libri" panose="020F0502020204030204" charset="0"/>
                        <a:cs typeface="Calibri" panose="020F0502020204030204" charset="0"/>
                        <a:sym typeface="+mn-ea"/>
                      </a:rPr>
                      <m:t>,</m:t>
                    </m:r>
                    <m:d>
                      <m:dPr>
                        <m:begChr m:val="|"/>
                        <m:endChr m:val="|"/>
                        <m:ctrlPr>
                          <a:rPr lang="en-US" altLang="zh-CN" b="0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libri" panose="020F0502020204030204" charset="0"/>
                            <a:cs typeface="Calibri" panose="020F0502020204030204" charset="0"/>
                            <a:sym typeface="+mn-ea"/>
                          </a:rPr>
                        </m:ctrlPr>
                      </m:dPr>
                      <m:e>
                        <m:r>
                          <a:rPr lang="en-US" altLang="zh-CN" b="0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libri" panose="020F0502020204030204" charset="0"/>
                            <a:cs typeface="Calibri" panose="020F0502020204030204" charset="0"/>
                            <a:sym typeface="+mn-ea"/>
                          </a:rPr>
                          <m:t>𝑐𝑜𝑠</m:t>
                        </m:r>
                        <m:r>
                          <a:rPr lang="en-US" altLang="zh-CN" b="0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libri" panose="020F0502020204030204" charset="0"/>
                            <a:cs typeface="Calibri" panose="020F0502020204030204" charset="0"/>
                            <a:sym typeface="+mn-ea"/>
                          </a:rPr>
                          <m:t>𝜃</m:t>
                        </m:r>
                      </m:e>
                    </m:d>
                    <m:r>
                      <a:rPr lang="en-US" altLang="zh-CN" b="0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libri" panose="020F0502020204030204" charset="0"/>
                        <a:cs typeface="Calibri" panose="020F0502020204030204" charset="0"/>
                        <a:sym typeface="+mn-ea"/>
                      </a:rPr>
                      <m:t>&lt;</m:t>
                    </m:r>
                    <m:r>
                      <a:rPr lang="en-US" altLang="zh-CN" b="0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libri" panose="020F0502020204030204" charset="0"/>
                        <a:cs typeface="Calibri" panose="020F0502020204030204" charset="0"/>
                        <a:sym typeface="+mn-ea"/>
                      </a:rPr>
                      <m:t>0</m:t>
                    </m:r>
                    <m:r>
                      <a:rPr lang="en-US" altLang="zh-CN" b="0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libri" panose="020F0502020204030204" charset="0"/>
                        <a:cs typeface="Calibri" panose="020F0502020204030204" charset="0"/>
                        <a:sym typeface="+mn-ea"/>
                      </a:rPr>
                      <m:t>.</m:t>
                    </m:r>
                    <m:r>
                      <a:rPr lang="en-US" altLang="zh-CN" b="0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libri" panose="020F0502020204030204" charset="0"/>
                        <a:cs typeface="Calibri" panose="020F0502020204030204" charset="0"/>
                        <a:sym typeface="+mn-ea"/>
                      </a:rPr>
                      <m:t>94</m:t>
                    </m:r>
                    <m:r>
                      <a:rPr lang="en-US" altLang="zh-CN" b="0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libri" panose="020F0502020204030204" charset="0"/>
                        <a:cs typeface="Calibri" panose="020F0502020204030204" charset="0"/>
                        <a:sym typeface="+mn-ea"/>
                      </a:rPr>
                      <m:t>; </m:t>
                    </m:r>
                  </m:oMath>
                </a14:m>
                <a:endParaRPr lang="en-US" altLang="zh-CN" b="0" i="1" dirty="0" smtClean="0">
                  <a:solidFill>
                    <a:schemeClr val="accent1">
                      <a:lumMod val="50000"/>
                    </a:schemeClr>
                  </a:solidFill>
                  <a:latin typeface="Cambria Math" panose="02040503050406030204" pitchFamily="18" charset="0"/>
                  <a:ea typeface="Calibri" panose="020F0502020204030204" charset="0"/>
                  <a:cs typeface="Calibri" panose="020F0502020204030204" charset="0"/>
                  <a:sym typeface="+mn-ea"/>
                </a:endParaRPr>
              </a:p>
              <a:p>
                <a:pPr marL="342900" indent="-342900" fontAlgn="auto">
                  <a:lnSpc>
                    <a:spcPct val="110000"/>
                  </a:lnSpc>
                  <a:buFont typeface="Wingdings" panose="05000000000000000000" pitchFamily="2" charset="2"/>
                  <a:buChar char="Ø"/>
                </a:pPr>
                <a:r>
                  <a:rPr lang="en-US" altLang="zh-CN" b="0" dirty="0" smtClean="0">
                    <a:solidFill>
                      <a:schemeClr val="accent1">
                        <a:lumMod val="50000"/>
                      </a:schemeClr>
                    </a:solidFill>
                    <a:latin typeface="Cambria Math" panose="02040503050406030204" pitchFamily="18" charset="0"/>
                    <a:ea typeface="Calibri" panose="020F0502020204030204" charset="0"/>
                    <a:cs typeface="Calibri" panose="020F0502020204030204" charset="0"/>
                    <a:sym typeface="+mn-ea"/>
                  </a:rPr>
                  <a:t>ngood_track&gt;=4</a:t>
                </a:r>
                <a:endParaRPr lang="en-US" altLang="zh-CN" dirty="0">
                  <a:solidFill>
                    <a:schemeClr val="accent1">
                      <a:lumMod val="50000"/>
                    </a:schemeClr>
                  </a:solidFill>
                  <a:latin typeface="Calibri" panose="020F0502020204030204" charset="0"/>
                  <a:ea typeface="Calibri" panose="020F0502020204030204" charset="0"/>
                  <a:cs typeface="Calibri" panose="020F0502020204030204" charset="0"/>
                  <a:sym typeface="+mn-ea"/>
                </a:endParaRPr>
              </a:p>
              <a:p>
                <a:pPr fontAlgn="auto">
                  <a:lnSpc>
                    <a:spcPct val="110000"/>
                  </a:lnSpc>
                </a:pPr>
                <a:r>
                  <a:rPr lang="en-US" altLang="zh-CN" sz="2000" b="1" dirty="0">
                    <a:solidFill>
                      <a:schemeClr val="accent1">
                        <a:lumMod val="50000"/>
                      </a:schemeClr>
                    </a:solidFill>
                    <a:latin typeface="Calibri" panose="020F0502020204030204" charset="0"/>
                    <a:ea typeface="Calibri" panose="020F0502020204030204" charset="0"/>
                    <a:cs typeface="Calibri" panose="020F0502020204030204" charset="0"/>
                    <a:sym typeface="+mn-ea"/>
                  </a:rPr>
                  <a:t>Good photon: </a:t>
                </a:r>
                <a:endParaRPr lang="en-US" altLang="zh-CN" sz="2000" b="1" dirty="0">
                  <a:solidFill>
                    <a:schemeClr val="accent1">
                      <a:lumMod val="50000"/>
                    </a:schemeClr>
                  </a:solidFill>
                  <a:latin typeface="Calibri" panose="020F0502020204030204" charset="0"/>
                  <a:ea typeface="Calibri" panose="020F0502020204030204" charset="0"/>
                  <a:cs typeface="Calibri" panose="020F0502020204030204" charset="0"/>
                  <a:sym typeface="+mn-ea"/>
                </a:endParaRPr>
              </a:p>
              <a:p>
                <a:pPr marL="342900" indent="-342900" fontAlgn="auto">
                  <a:lnSpc>
                    <a:spcPct val="110000"/>
                  </a:lnSpc>
                  <a:buFont typeface="Wingdings" panose="05000000000000000000" pitchFamily="2" charset="2"/>
                  <a:buChar char="Ø"/>
                </a:pPr>
                <a:r>
                  <a:rPr lang="en-US" altLang="zh-CN" strike="sngStrike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</a:t>
                </a:r>
                <a14:m>
                  <m:oMath xmlns:m="http://schemas.openxmlformats.org/officeDocument/2006/math">
                    <m:r>
                      <a:rPr lang="en-US" altLang="zh-CN" strike="sngStrike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altLang="zh-CN" i="1" strike="sngStrike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≤</m:t>
                    </m:r>
                  </m:oMath>
                </a14:m>
                <a:r>
                  <a:rPr lang="en-US" altLang="zh-CN" strike="sngStrike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|TDC| </a:t>
                </a:r>
                <a14:m>
                  <m:oMath xmlns:m="http://schemas.openxmlformats.org/officeDocument/2006/math">
                    <m:r>
                      <a:rPr lang="en-US" altLang="zh-CN" i="1" strike="sngStrike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≤</m:t>
                    </m:r>
                  </m:oMath>
                </a14:m>
                <a:r>
                  <a:rPr lang="en-US" altLang="zh-CN" strike="sngStrike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10 ns (Suppress beam background effects)</a:t>
                </a:r>
                <a:endParaRPr lang="en-US" altLang="zh-CN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fontAlgn="auto">
                  <a:lnSpc>
                    <a:spcPct val="110000"/>
                  </a:lnSpc>
                </a:pPr>
                <a:r>
                  <a:rPr lang="en-US" altLang="zh-CN" sz="2000" b="1" dirty="0">
                    <a:solidFill>
                      <a:schemeClr val="accent1">
                        <a:lumMod val="50000"/>
                      </a:schemeClr>
                    </a:solidFill>
                    <a:latin typeface="Calibri" panose="020F0502020204030204" charset="0"/>
                    <a:ea typeface="Calibri" panose="020F0502020204030204" charset="0"/>
                    <a:cs typeface="Calibri" panose="020F0502020204030204" charset="0"/>
                    <a:sym typeface="+mn-ea"/>
                  </a:rPr>
                  <a:t>GWPID： </a:t>
                </a:r>
                <a:endParaRPr lang="en-US" altLang="zh-CN" sz="2000" b="1" dirty="0">
                  <a:solidFill>
                    <a:schemeClr val="accent1">
                      <a:lumMod val="50000"/>
                    </a:schemeClr>
                  </a:solidFill>
                  <a:latin typeface="Calibri" panose="020F0502020204030204" charset="0"/>
                  <a:ea typeface="Calibri" panose="020F0502020204030204" charset="0"/>
                  <a:cs typeface="Calibri" panose="020F0502020204030204" charset="0"/>
                  <a:sym typeface="+mn-ea"/>
                </a:endParaRPr>
              </a:p>
              <a:p>
                <a:pPr marL="342900" indent="-342900" fontAlgn="auto">
                  <a:lnSpc>
                    <a:spcPct val="110000"/>
                  </a:lnSpc>
                  <a:buFont typeface="Wingdings" panose="05000000000000000000" pitchFamily="2" charset="2"/>
                  <a:buChar char="Ø"/>
                </a:pPr>
                <a:r>
                  <a:rPr lang="en-US" altLang="zh-CN" dirty="0">
                    <a:solidFill>
                      <a:schemeClr val="accent1">
                        <a:lumMod val="50000"/>
                      </a:schemeClr>
                    </a:solidFill>
                    <a:latin typeface="Cambria Math" panose="02040503050406030204" pitchFamily="18" charset="0"/>
                    <a:ea typeface="Calibri" panose="020F0502020204030204" charset="0"/>
                    <a:cs typeface="Calibri" panose="020F0502020204030204" charset="0"/>
                    <a:sym typeface="+mn-ea"/>
                  </a:rPr>
                  <a:t>K</a:t>
                </a:r>
                <a:r>
                  <a:rPr lang="zh-CN" altLang="en-US" dirty="0">
                    <a:solidFill>
                      <a:schemeClr val="accent1">
                        <a:lumMod val="50000"/>
                      </a:schemeClr>
                    </a:solidFill>
                    <a:latin typeface="Cambria Math" panose="02040503050406030204" pitchFamily="18" charset="0"/>
                    <a:ea typeface="Calibri" panose="020F0502020204030204" charset="0"/>
                    <a:cs typeface="Calibri" panose="020F0502020204030204" charset="0"/>
                    <a:sym typeface="+mn-ea"/>
                  </a:rPr>
                  <a:t>：</a:t>
                </a:r>
                <a14:m>
                  <m:oMath xmlns:m="http://schemas.openxmlformats.org/officeDocument/2006/math">
                    <m:r>
                      <a:rPr lang="en-US" altLang="zh-CN" b="0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libri" panose="020F0502020204030204" charset="0"/>
                        <a:cs typeface="Calibri" panose="020F0502020204030204" charset="0"/>
                        <a:sym typeface="+mn-ea"/>
                      </a:rPr>
                      <m:t>𝑝𝑟𝑜𝑏</m:t>
                    </m:r>
                    <m:d>
                      <m:dPr>
                        <m:ctrlPr>
                          <a:rPr lang="en-US" altLang="zh-CN" b="0" i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libri" panose="020F0502020204030204" charset="0"/>
                            <a:cs typeface="Calibri" panose="020F0502020204030204" charset="0"/>
                            <a:sym typeface="+mn-ea"/>
                          </a:rPr>
                        </m:ctrlPr>
                      </m:dPr>
                      <m:e>
                        <m:r>
                          <a:rPr lang="en-US" altLang="zh-CN" b="0" i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libri" panose="020F0502020204030204" charset="0"/>
                            <a:cs typeface="Calibri" panose="020F0502020204030204" charset="0"/>
                            <a:sym typeface="+mn-ea"/>
                          </a:rPr>
                          <m:t>𝐾</m:t>
                        </m:r>
                      </m:e>
                    </m:d>
                    <m:r>
                      <a:rPr lang="en-US" altLang="zh-CN" b="0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libri" panose="020F0502020204030204" charset="0"/>
                        <a:cs typeface="Calibri" panose="020F0502020204030204" charset="0"/>
                        <a:sym typeface="+mn-ea"/>
                      </a:rPr>
                      <m:t>≥</m:t>
                    </m:r>
                    <m:r>
                      <a:rPr lang="en-US" altLang="zh-CN" b="0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libri" panose="020F0502020204030204" charset="0"/>
                        <a:cs typeface="Calibri" panose="020F0502020204030204" charset="0"/>
                        <a:sym typeface="+mn-ea"/>
                      </a:rPr>
                      <m:t>𝑝𝑟𝑜𝑏</m:t>
                    </m:r>
                    <m:d>
                      <m:dPr>
                        <m:ctrlPr>
                          <a:rPr lang="en-US" altLang="zh-CN" b="0" i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libri" panose="020F0502020204030204" charset="0"/>
                            <a:cs typeface="Calibri" panose="020F0502020204030204" charset="0"/>
                            <a:sym typeface="+mn-ea"/>
                          </a:rPr>
                        </m:ctrlPr>
                      </m:dPr>
                      <m:e>
                        <m:r>
                          <a:rPr lang="en-US" altLang="zh-CN" b="0" i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libri" panose="020F0502020204030204" charset="0"/>
                            <a:cs typeface="Calibri" panose="020F0502020204030204" charset="0"/>
                            <a:sym typeface="+mn-ea"/>
                          </a:rPr>
                          <m:t>𝜋</m:t>
                        </m:r>
                        <m:r>
                          <a:rPr lang="en-US" altLang="zh-CN" b="0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libri" panose="020F0502020204030204" charset="0"/>
                            <a:cs typeface="Calibri" panose="020F0502020204030204" charset="0"/>
                            <a:sym typeface="+mn-ea"/>
                          </a:rPr>
                          <m:t>,</m:t>
                        </m:r>
                        <m:r>
                          <a:rPr lang="en-US" altLang="zh-CN" b="0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libri" panose="020F0502020204030204" charset="0"/>
                            <a:cs typeface="Calibri" panose="020F0502020204030204" charset="0"/>
                            <a:sym typeface="+mn-ea"/>
                          </a:rPr>
                          <m:t>𝜇</m:t>
                        </m:r>
                        <m:r>
                          <a:rPr lang="en-US" altLang="zh-CN" b="0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libri" panose="020F0502020204030204" charset="0"/>
                            <a:cs typeface="Calibri" panose="020F0502020204030204" charset="0"/>
                            <a:sym typeface="+mn-ea"/>
                          </a:rPr>
                          <m:t>,</m:t>
                        </m:r>
                        <m:r>
                          <a:rPr lang="en-US" altLang="zh-CN" b="0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libri" panose="020F0502020204030204" charset="0"/>
                            <a:cs typeface="Calibri" panose="020F0502020204030204" charset="0"/>
                            <a:sym typeface="+mn-ea"/>
                          </a:rPr>
                          <m:t>𝑒</m:t>
                        </m:r>
                        <m:r>
                          <a:rPr lang="en-US" altLang="zh-CN" b="0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libri" panose="020F0502020204030204" charset="0"/>
                            <a:cs typeface="Calibri" panose="020F0502020204030204" charset="0"/>
                            <a:sym typeface="+mn-ea"/>
                          </a:rPr>
                          <m:t>,</m:t>
                        </m:r>
                        <m:r>
                          <a:rPr lang="en-US" altLang="zh-CN" b="0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libri" panose="020F0502020204030204" charset="0"/>
                            <a:cs typeface="Calibri" panose="020F0502020204030204" charset="0"/>
                            <a:sym typeface="+mn-ea"/>
                          </a:rPr>
                          <m:t>𝑝</m:t>
                        </m:r>
                      </m:e>
                    </m:d>
                  </m:oMath>
                </a14:m>
                <a:endParaRPr lang="en-US" altLang="zh-CN" i="1" dirty="0">
                  <a:solidFill>
                    <a:schemeClr val="accent1">
                      <a:lumMod val="50000"/>
                    </a:schemeClr>
                  </a:solidFill>
                  <a:latin typeface="Cambria Math" panose="02040503050406030204" pitchFamily="18" charset="0"/>
                  <a:ea typeface="Calibri" panose="020F0502020204030204" charset="0"/>
                  <a:cs typeface="Calibri" panose="020F0502020204030204" charset="0"/>
                  <a:sym typeface="+mn-ea"/>
                </a:endParaRPr>
              </a:p>
              <a:p>
                <a:pPr marL="342900" indent="-342900" fontAlgn="auto">
                  <a:lnSpc>
                    <a:spcPct val="110000"/>
                  </a:lnSpc>
                  <a:buFont typeface="Wingdings" panose="05000000000000000000" pitchFamily="2" charset="2"/>
                  <a:buChar char="Ø"/>
                </a:pPr>
                <a:r>
                  <a:rPr lang="en-US" altLang="zh-CN" dirty="0">
                    <a:solidFill>
                      <a:schemeClr val="accent1">
                        <a:lumMod val="50000"/>
                      </a:schemeClr>
                    </a:solidFill>
                    <a:latin typeface="Cambria Math" panose="02040503050406030204" pitchFamily="18" charset="0"/>
                    <a:ea typeface="Calibri" panose="020F0502020204030204" charset="0"/>
                    <a:cs typeface="Calibri" panose="020F0502020204030204" charset="0"/>
                    <a:sym typeface="+mn-ea"/>
                  </a:rPr>
                  <a:t>e</a:t>
                </a:r>
                <a:r>
                  <a:rPr lang="zh-CN" altLang="en-US" dirty="0">
                    <a:solidFill>
                      <a:schemeClr val="accent1">
                        <a:lumMod val="50000"/>
                      </a:schemeClr>
                    </a:solidFill>
                    <a:latin typeface="Cambria Math" panose="02040503050406030204" pitchFamily="18" charset="0"/>
                    <a:ea typeface="Calibri" panose="020F0502020204030204" charset="0"/>
                    <a:cs typeface="Calibri" panose="020F0502020204030204" charset="0"/>
                    <a:sym typeface="+mn-ea"/>
                  </a:rPr>
                  <a:t>：</a:t>
                </a:r>
                <a14:m>
                  <m:oMath xmlns:m="http://schemas.openxmlformats.org/officeDocument/2006/math">
                    <m:r>
                      <a:rPr lang="en-US" altLang="zh-CN" b="0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libri" panose="020F0502020204030204" charset="0"/>
                        <a:cs typeface="Calibri" panose="020F0502020204030204" charset="0"/>
                        <a:sym typeface="+mn-ea"/>
                      </a:rPr>
                      <m:t>𝑝𝑟𝑜𝑏</m:t>
                    </m:r>
                    <m:d>
                      <m:dPr>
                        <m:ctrlPr>
                          <a:rPr lang="en-US" altLang="zh-CN" b="0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libri" panose="020F0502020204030204" charset="0"/>
                            <a:cs typeface="Calibri" panose="020F0502020204030204" charset="0"/>
                            <a:sym typeface="+mn-ea"/>
                          </a:rPr>
                        </m:ctrlPr>
                      </m:dPr>
                      <m:e>
                        <m:r>
                          <a:rPr lang="en-US" altLang="zh-CN" b="0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libri" panose="020F0502020204030204" charset="0"/>
                            <a:cs typeface="Calibri" panose="020F0502020204030204" charset="0"/>
                            <a:sym typeface="+mn-ea"/>
                          </a:rPr>
                          <m:t>𝑒</m:t>
                        </m:r>
                      </m:e>
                    </m:d>
                    <m:r>
                      <a:rPr lang="en-US" altLang="zh-CN" b="0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libri" panose="020F0502020204030204" charset="0"/>
                        <a:cs typeface="Calibri" panose="020F0502020204030204" charset="0"/>
                        <a:sym typeface="+mn-ea"/>
                      </a:rPr>
                      <m:t> </m:t>
                    </m:r>
                    <m:r>
                      <a:rPr lang="en-US" altLang="zh-CN" b="0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libri" panose="020F0502020204030204" charset="0"/>
                        <a:cs typeface="Calibri" panose="020F0502020204030204" charset="0"/>
                        <a:sym typeface="+mn-ea"/>
                      </a:rPr>
                      <m:t>≥</m:t>
                    </m:r>
                    <m:r>
                      <a:rPr lang="en-US" altLang="zh-CN" b="0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libri" panose="020F0502020204030204" charset="0"/>
                        <a:cs typeface="Calibri" panose="020F0502020204030204" charset="0"/>
                        <a:sym typeface="+mn-ea"/>
                      </a:rPr>
                      <m:t>𝑝𝑟𝑜𝑏</m:t>
                    </m:r>
                    <m:d>
                      <m:dPr>
                        <m:ctrlPr>
                          <a:rPr lang="en-US" altLang="zh-CN" b="0" i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libri" panose="020F0502020204030204" charset="0"/>
                            <a:cs typeface="Calibri" panose="020F0502020204030204" charset="0"/>
                            <a:sym typeface="+mn-ea"/>
                          </a:rPr>
                        </m:ctrlPr>
                      </m:dPr>
                      <m:e>
                        <m:r>
                          <a:rPr lang="en-US" altLang="zh-CN" b="0" i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libri" panose="020F0502020204030204" charset="0"/>
                            <a:cs typeface="Calibri" panose="020F0502020204030204" charset="0"/>
                            <a:sym typeface="+mn-ea"/>
                          </a:rPr>
                          <m:t>𝜋</m:t>
                        </m:r>
                        <m:r>
                          <a:rPr lang="en-US" altLang="zh-CN" b="0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libri" panose="020F0502020204030204" charset="0"/>
                            <a:cs typeface="Calibri" panose="020F0502020204030204" charset="0"/>
                            <a:sym typeface="+mn-ea"/>
                          </a:rPr>
                          <m:t>,</m:t>
                        </m:r>
                        <m:r>
                          <a:rPr lang="en-US" altLang="zh-CN" b="0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libri" panose="020F0502020204030204" charset="0"/>
                            <a:cs typeface="Calibri" panose="020F0502020204030204" charset="0"/>
                            <a:sym typeface="+mn-ea"/>
                          </a:rPr>
                          <m:t>𝜇</m:t>
                        </m:r>
                        <m:r>
                          <a:rPr lang="en-US" altLang="zh-CN" b="0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libri" panose="020F0502020204030204" charset="0"/>
                            <a:cs typeface="Calibri" panose="020F0502020204030204" charset="0"/>
                            <a:sym typeface="+mn-ea"/>
                          </a:rPr>
                          <m:t>,</m:t>
                        </m:r>
                        <m:r>
                          <a:rPr lang="en-US" altLang="zh-CN" b="0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libri" panose="020F0502020204030204" charset="0"/>
                            <a:cs typeface="Calibri" panose="020F0502020204030204" charset="0"/>
                            <a:sym typeface="+mn-ea"/>
                          </a:rPr>
                          <m:t>𝑒</m:t>
                        </m:r>
                        <m:r>
                          <a:rPr lang="en-US" altLang="zh-CN" b="0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libri" panose="020F0502020204030204" charset="0"/>
                            <a:cs typeface="Calibri" panose="020F0502020204030204" charset="0"/>
                            <a:sym typeface="+mn-ea"/>
                          </a:rPr>
                          <m:t>,</m:t>
                        </m:r>
                        <m:r>
                          <a:rPr lang="en-US" altLang="zh-CN" b="0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libri" panose="020F0502020204030204" charset="0"/>
                            <a:cs typeface="Calibri" panose="020F0502020204030204" charset="0"/>
                            <a:sym typeface="+mn-ea"/>
                          </a:rPr>
                          <m:t>𝑝</m:t>
                        </m:r>
                      </m:e>
                    </m:d>
                  </m:oMath>
                </a14:m>
                <a:endParaRPr lang="en-US" altLang="zh-CN" i="1" dirty="0">
                  <a:solidFill>
                    <a:schemeClr val="accent1">
                      <a:lumMod val="50000"/>
                    </a:schemeClr>
                  </a:solidFill>
                  <a:latin typeface="Cambria Math" panose="02040503050406030204" pitchFamily="18" charset="0"/>
                  <a:ea typeface="Calibri" panose="020F0502020204030204" charset="0"/>
                  <a:cs typeface="Calibri" panose="020F0502020204030204" charset="0"/>
                  <a:sym typeface="+mn-ea"/>
                </a:endParaRPr>
              </a:p>
              <a:p>
                <a:pPr marL="342900" indent="-342900" fontAlgn="auto">
                  <a:lnSpc>
                    <a:spcPct val="110000"/>
                  </a:lnSpc>
                  <a:buFont typeface="Wingdings" panose="05000000000000000000" pitchFamily="2" charset="2"/>
                  <a:buChar char="Ø"/>
                </a:pPr>
                <a14:m>
                  <m:oMath xmlns:m="http://schemas.openxmlformats.org/officeDocument/2006/math">
                    <m:r>
                      <a:rPr lang="en-US" altLang="zh-CN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libri" panose="020F0502020204030204" charset="0"/>
                        <a:cs typeface="Calibri" panose="020F0502020204030204" charset="0"/>
                        <a:sym typeface="+mn-ea"/>
                      </a:rPr>
                      <m:t>𝜇</m:t>
                    </m:r>
                  </m:oMath>
                </a14:m>
                <a:r>
                  <a:rPr lang="zh-CN" altLang="en-US" dirty="0">
                    <a:solidFill>
                      <a:schemeClr val="accent1">
                        <a:lumMod val="50000"/>
                      </a:schemeClr>
                    </a:solidFill>
                    <a:latin typeface="Cambria Math" panose="02040503050406030204" pitchFamily="18" charset="0"/>
                    <a:ea typeface="Calibri" panose="020F0502020204030204" charset="0"/>
                    <a:cs typeface="Calibri" panose="020F0502020204030204" charset="0"/>
                    <a:sym typeface="+mn-ea"/>
                  </a:rPr>
                  <a:t>：</a:t>
                </a:r>
                <a14:m>
                  <m:oMath xmlns:m="http://schemas.openxmlformats.org/officeDocument/2006/math">
                    <m:r>
                      <a:rPr lang="en-US" altLang="zh-CN" b="0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libri" panose="020F0502020204030204" charset="0"/>
                        <a:cs typeface="Calibri" panose="020F0502020204030204" charset="0"/>
                        <a:sym typeface="+mn-ea"/>
                      </a:rPr>
                      <m:t>𝑝𝑟𝑜𝑏</m:t>
                    </m:r>
                    <m:d>
                      <m:dPr>
                        <m:ctrlPr>
                          <a:rPr lang="en-US" altLang="zh-CN" i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libri" panose="020F0502020204030204" charset="0"/>
                            <a:cs typeface="Calibri" panose="020F0502020204030204" charset="0"/>
                            <a:sym typeface="+mn-ea"/>
                          </a:rPr>
                        </m:ctrlPr>
                      </m:dPr>
                      <m:e>
                        <m:r>
                          <a:rPr lang="en-US" altLang="zh-CN" i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libri" panose="020F0502020204030204" charset="0"/>
                            <a:cs typeface="Calibri" panose="020F0502020204030204" charset="0"/>
                            <a:sym typeface="+mn-ea"/>
                          </a:rPr>
                          <m:t>𝜇</m:t>
                        </m:r>
                      </m:e>
                    </m:d>
                    <m:r>
                      <a:rPr lang="en-US" altLang="zh-CN" b="0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libri" panose="020F0502020204030204" charset="0"/>
                        <a:cs typeface="Calibri" panose="020F0502020204030204" charset="0"/>
                        <a:sym typeface="+mn-ea"/>
                      </a:rPr>
                      <m:t>≥</m:t>
                    </m:r>
                    <m:r>
                      <a:rPr lang="en-US" altLang="zh-CN" b="0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libri" panose="020F0502020204030204" charset="0"/>
                        <a:cs typeface="Calibri" panose="020F0502020204030204" charset="0"/>
                        <a:sym typeface="+mn-ea"/>
                      </a:rPr>
                      <m:t>𝑝𝑟𝑜𝑏</m:t>
                    </m:r>
                    <m:d>
                      <m:dPr>
                        <m:ctrlPr>
                          <a:rPr lang="en-US" altLang="zh-CN" b="0" i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libri" panose="020F0502020204030204" charset="0"/>
                            <a:cs typeface="Calibri" panose="020F0502020204030204" charset="0"/>
                            <a:sym typeface="+mn-ea"/>
                          </a:rPr>
                        </m:ctrlPr>
                      </m:dPr>
                      <m:e>
                        <m:r>
                          <a:rPr lang="en-US" altLang="zh-CN" b="0" i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libri" panose="020F0502020204030204" charset="0"/>
                            <a:cs typeface="Calibri" panose="020F0502020204030204" charset="0"/>
                            <a:sym typeface="+mn-ea"/>
                          </a:rPr>
                          <m:t>𝜋</m:t>
                        </m:r>
                        <m:r>
                          <a:rPr lang="en-US" altLang="zh-CN" b="0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libri" panose="020F0502020204030204" charset="0"/>
                            <a:cs typeface="Calibri" panose="020F0502020204030204" charset="0"/>
                            <a:sym typeface="+mn-ea"/>
                          </a:rPr>
                          <m:t>,</m:t>
                        </m:r>
                        <m:r>
                          <a:rPr lang="en-US" altLang="zh-CN" b="0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libri" panose="020F0502020204030204" charset="0"/>
                            <a:cs typeface="Calibri" panose="020F0502020204030204" charset="0"/>
                            <a:sym typeface="+mn-ea"/>
                          </a:rPr>
                          <m:t>𝜇</m:t>
                        </m:r>
                        <m:r>
                          <a:rPr lang="en-US" altLang="zh-CN" b="0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libri" panose="020F0502020204030204" charset="0"/>
                            <a:cs typeface="Calibri" panose="020F0502020204030204" charset="0"/>
                            <a:sym typeface="+mn-ea"/>
                          </a:rPr>
                          <m:t>,</m:t>
                        </m:r>
                        <m:r>
                          <a:rPr lang="en-US" altLang="zh-CN" b="0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libri" panose="020F0502020204030204" charset="0"/>
                            <a:cs typeface="Calibri" panose="020F0502020204030204" charset="0"/>
                            <a:sym typeface="+mn-ea"/>
                          </a:rPr>
                          <m:t>𝑒</m:t>
                        </m:r>
                        <m:r>
                          <a:rPr lang="en-US" altLang="zh-CN" b="0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libri" panose="020F0502020204030204" charset="0"/>
                            <a:cs typeface="Calibri" panose="020F0502020204030204" charset="0"/>
                            <a:sym typeface="+mn-ea"/>
                          </a:rPr>
                          <m:t>,</m:t>
                        </m:r>
                        <m:r>
                          <a:rPr lang="en-US" altLang="zh-CN" b="0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libri" panose="020F0502020204030204" charset="0"/>
                            <a:cs typeface="Calibri" panose="020F0502020204030204" charset="0"/>
                            <a:sym typeface="+mn-ea"/>
                          </a:rPr>
                          <m:t>𝑝</m:t>
                        </m:r>
                      </m:e>
                    </m:d>
                  </m:oMath>
                </a14:m>
                <a:endParaRPr lang="en-US" altLang="zh-CN" i="1" dirty="0">
                  <a:solidFill>
                    <a:schemeClr val="accent1">
                      <a:lumMod val="50000"/>
                    </a:schemeClr>
                  </a:solidFill>
                  <a:latin typeface="Cambria Math" panose="02040503050406030204" pitchFamily="18" charset="0"/>
                  <a:ea typeface="Calibri" panose="020F0502020204030204" charset="0"/>
                  <a:cs typeface="Calibri" panose="020F0502020204030204" charset="0"/>
                  <a:sym typeface="+mn-ea"/>
                </a:endParaRPr>
              </a:p>
              <a:p>
                <a:pPr fontAlgn="auto">
                  <a:lnSpc>
                    <a:spcPct val="110000"/>
                  </a:lnSpc>
                </a:pPr>
                <a:r>
                  <a:rPr lang="en-US" altLang="zh-CN" sz="2000" b="1" dirty="0">
                    <a:solidFill>
                      <a:schemeClr val="accent1">
                        <a:lumMod val="50000"/>
                      </a:schemeClr>
                    </a:solidFill>
                    <a:latin typeface="Cambria Math" panose="02040503050406030204" pitchFamily="18" charset="0"/>
                    <a:ea typeface="Calibri" panose="020F0502020204030204" charset="0"/>
                    <a:cs typeface="Calibri" panose="020F0502020204030204" charset="0"/>
                    <a:sym typeface="+mn-ea"/>
                  </a:rPr>
                  <a:t>Mass Requirement:</a:t>
                </a:r>
                <a:endParaRPr lang="en-US" altLang="zh-CN" sz="2000" b="1" dirty="0">
                  <a:solidFill>
                    <a:schemeClr val="accent1">
                      <a:lumMod val="50000"/>
                    </a:schemeClr>
                  </a:solidFill>
                  <a:latin typeface="Cambria Math" panose="02040503050406030204" pitchFamily="18" charset="0"/>
                  <a:ea typeface="Calibri" panose="020F0502020204030204" charset="0"/>
                  <a:cs typeface="Calibri" panose="020F0502020204030204" charset="0"/>
                  <a:sym typeface="+mn-ea"/>
                </a:endParaRPr>
              </a:p>
              <a:p>
                <a:pPr marL="285750" indent="-285750" fontAlgn="auto">
                  <a:lnSpc>
                    <a:spcPct val="110000"/>
                  </a:lnSpc>
                  <a:buFont typeface="Wingdings" panose="05000000000000000000" pitchFamily="2" charset="2"/>
                  <a:buChar char="Ø"/>
                </a:pPr>
                <a14:m>
                  <m:oMath xmlns:m="http://schemas.openxmlformats.org/officeDocument/2006/math">
                    <m:r>
                      <a:rPr lang="en-US" altLang="zh-CN" b="0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libri" panose="020F0502020204030204" charset="0"/>
                        <a:cs typeface="Calibri" panose="020F0502020204030204" charset="0"/>
                        <a:sym typeface="+mn-ea"/>
                      </a:rPr>
                      <m:t>𝑀</m:t>
                    </m:r>
                    <m:sSup>
                      <m:sSupPr>
                        <m:ctrlPr>
                          <a:rPr lang="en-US" altLang="zh-CN" b="0" i="1" baseline="-25000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libri" panose="020F0502020204030204" charset="0"/>
                            <a:cs typeface="Calibri" panose="020F0502020204030204" charset="0"/>
                            <a:sym typeface="+mn-ea"/>
                          </a:rPr>
                        </m:ctrlPr>
                      </m:sSupPr>
                      <m:e>
                        <m:r>
                          <a:rPr lang="en-US" altLang="zh-CN" b="0" i="1" baseline="-25000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libri" panose="020F0502020204030204" charset="0"/>
                            <a:cs typeface="Calibri" panose="020F0502020204030204" charset="0"/>
                            <a:sym typeface="+mn-ea"/>
                          </a:rPr>
                          <m:t>𝜋</m:t>
                        </m:r>
                      </m:e>
                      <m:sup>
                        <m:r>
                          <a:rPr lang="en-US" altLang="zh-CN" b="0" i="1" baseline="-25000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libri" panose="020F0502020204030204" charset="0"/>
                            <a:cs typeface="Calibri" panose="020F0502020204030204" charset="0"/>
                            <a:sym typeface="+mn-ea"/>
                          </a:rPr>
                          <m:t>0</m:t>
                        </m:r>
                      </m:sup>
                    </m:sSup>
                    <m:r>
                      <a:rPr lang="zh-CN" altLang="en-US" b="0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微软雅黑" panose="020B0503020204020204" charset="-122"/>
                        <a:cs typeface="Calibri" panose="020F0502020204030204" charset="0"/>
                        <a:sym typeface="+mn-ea"/>
                      </a:rPr>
                      <m:t> </m:t>
                    </m:r>
                    <m:r>
                      <a:rPr lang="zh-CN" altLang="en-US" b="0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微软雅黑" panose="020B0503020204020204" charset="-122"/>
                        <a:cs typeface="Calibri" panose="020F0502020204030204" charset="0"/>
                        <a:sym typeface="+mn-ea"/>
                      </a:rPr>
                      <m:t>∈</m:t>
                    </m:r>
                    <m:d>
                      <m:dPr>
                        <m:begChr m:val="["/>
                        <m:endChr m:val="]"/>
                        <m:ctrlPr>
                          <a:rPr lang="en-US" altLang="zh-CN" b="0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微软雅黑" panose="020B0503020204020204" charset="-122"/>
                            <a:cs typeface="Calibri" panose="020F0502020204030204" charset="0"/>
                            <a:sym typeface="+mn-ea"/>
                          </a:rPr>
                        </m:ctrlPr>
                      </m:dPr>
                      <m:e>
                        <m:r>
                          <a:rPr lang="en-US" altLang="zh-CN" b="0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微软雅黑" panose="020B0503020204020204" charset="-122"/>
                            <a:cs typeface="Calibri" panose="020F0502020204030204" charset="0"/>
                            <a:sym typeface="+mn-ea"/>
                          </a:rPr>
                          <m:t>0</m:t>
                        </m:r>
                        <m:r>
                          <a:rPr lang="en-US" altLang="zh-CN" b="0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微软雅黑" panose="020B0503020204020204" charset="-122"/>
                            <a:cs typeface="Calibri" panose="020F0502020204030204" charset="0"/>
                            <a:sym typeface="+mn-ea"/>
                          </a:rPr>
                          <m:t>.</m:t>
                        </m:r>
                        <m:r>
                          <a:rPr lang="en-US" altLang="zh-CN" b="0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微软雅黑" panose="020B0503020204020204" charset="-122"/>
                            <a:cs typeface="Calibri" panose="020F0502020204030204" charset="0"/>
                            <a:sym typeface="+mn-ea"/>
                          </a:rPr>
                          <m:t>1</m:t>
                        </m:r>
                        <m:r>
                          <a:rPr lang="en-US" altLang="zh-CN" b="0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微软雅黑" panose="020B0503020204020204" charset="-122"/>
                            <a:cs typeface="Calibri" panose="020F0502020204030204" charset="0"/>
                            <a:sym typeface="+mn-ea"/>
                          </a:rPr>
                          <m:t>, </m:t>
                        </m:r>
                        <m:r>
                          <a:rPr lang="en-US" altLang="zh-CN" b="0" i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libri" panose="020F0502020204030204" charset="0"/>
                            <a:cs typeface="Calibri" panose="020F0502020204030204" charset="0"/>
                            <a:sym typeface="+mn-ea"/>
                          </a:rPr>
                          <m:t>0</m:t>
                        </m:r>
                        <m:r>
                          <a:rPr lang="en-US" altLang="zh-CN" b="0" i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libri" panose="020F0502020204030204" charset="0"/>
                            <a:cs typeface="Calibri" panose="020F0502020204030204" charset="0"/>
                            <a:sym typeface="+mn-ea"/>
                          </a:rPr>
                          <m:t>.</m:t>
                        </m:r>
                        <m:r>
                          <a:rPr lang="en-US" altLang="zh-CN" b="0" i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libri" panose="020F0502020204030204" charset="0"/>
                            <a:cs typeface="Calibri" panose="020F0502020204030204" charset="0"/>
                            <a:sym typeface="+mn-ea"/>
                          </a:rPr>
                          <m:t>15</m:t>
                        </m:r>
                      </m:e>
                    </m:d>
                    <m:r>
                      <a:rPr lang="en-US" altLang="zh-CN" b="0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libri" panose="020F0502020204030204" charset="0"/>
                        <a:cs typeface="Calibri" panose="020F0502020204030204" charset="0"/>
                        <a:sym typeface="+mn-ea"/>
                      </a:rPr>
                      <m:t> </m:t>
                    </m:r>
                    <m:r>
                      <a:rPr lang="zh-CN" altLang="en-US" b="0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微软雅黑" panose="020B0503020204020204" charset="-122"/>
                        <a:cs typeface="Calibri" panose="020F0502020204030204" charset="0"/>
                        <a:sym typeface="+mn-ea"/>
                      </a:rPr>
                      <m:t>𝐺𝑒𝑉</m:t>
                    </m:r>
                  </m:oMath>
                </a14:m>
                <a:r>
                  <a:rPr lang="en-US" altLang="zh-CN" i="1" dirty="0">
                    <a:solidFill>
                      <a:schemeClr val="accent1">
                        <a:lumMod val="50000"/>
                      </a:schemeClr>
                    </a:solidFill>
                    <a:latin typeface="Cambria Math" panose="02040503050406030204" pitchFamily="18" charset="0"/>
                    <a:ea typeface="微软雅黑" panose="020B0503020204020204" charset="-122"/>
                    <a:cs typeface="Calibri" panose="020F0502020204030204" charset="0"/>
                    <a:sym typeface="+mn-ea"/>
                  </a:rPr>
                  <a:t>	</a:t>
                </a:r>
                <a:endParaRPr lang="en-US" altLang="zh-CN" i="1" dirty="0">
                  <a:solidFill>
                    <a:schemeClr val="accent1">
                      <a:lumMod val="50000"/>
                    </a:schemeClr>
                  </a:solidFill>
                  <a:latin typeface="Cambria Math" panose="02040503050406030204" pitchFamily="18" charset="0"/>
                  <a:ea typeface="微软雅黑" panose="020B0503020204020204" charset="-122"/>
                  <a:cs typeface="Calibri" panose="020F0502020204030204" charset="0"/>
                  <a:sym typeface="+mn-ea"/>
                </a:endParaRPr>
              </a:p>
              <a:p>
                <a:pPr marL="285750" indent="-285750" fontAlgn="auto">
                  <a:lnSpc>
                    <a:spcPct val="110000"/>
                  </a:lnSpc>
                  <a:buFont typeface="Wingdings" panose="05000000000000000000" pitchFamily="2" charset="2"/>
                  <a:buChar char="Ø"/>
                </a:pPr>
                <a14:m>
                  <m:oMath xmlns:m="http://schemas.openxmlformats.org/officeDocument/2006/math">
                    <m:r>
                      <a:rPr lang="en-US" altLang="zh-CN" b="0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libri" panose="020F0502020204030204" charset="0"/>
                        <a:cs typeface="Calibri" panose="020F0502020204030204" charset="0"/>
                        <a:sym typeface="+mn-ea"/>
                      </a:rPr>
                      <m:t>𝑀</m:t>
                    </m:r>
                    <m:sSub>
                      <m:sSubPr>
                        <m:ctrlPr>
                          <a:rPr lang="en-US" altLang="zh-CN" i="1" baseline="-25000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libri" panose="020F0502020204030204" charset="0"/>
                            <a:cs typeface="Calibri" panose="020F0502020204030204" charset="0"/>
                            <a:sym typeface="+mn-ea"/>
                          </a:rPr>
                        </m:ctrlPr>
                      </m:sSubPr>
                      <m:e>
                        <m:r>
                          <a:rPr lang="en-US" altLang="zh-CN" i="1" baseline="-25000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libri" panose="020F0502020204030204" charset="0"/>
                            <a:cs typeface="Calibri" panose="020F0502020204030204" charset="0"/>
                            <a:sym typeface="+mn-ea"/>
                          </a:rPr>
                          <m:t>𝜂</m:t>
                        </m:r>
                      </m:e>
                      <m:sub>
                        <m:r>
                          <a:rPr lang="en-US" altLang="zh-CN" b="0" i="1" baseline="-25000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libri" panose="020F0502020204030204" charset="0"/>
                            <a:cs typeface="Calibri" panose="020F0502020204030204" charset="0"/>
                            <a:sym typeface="+mn-ea"/>
                          </a:rPr>
                          <m:t>𝑐</m:t>
                        </m:r>
                      </m:sub>
                    </m:sSub>
                    <m:r>
                      <a:rPr lang="en-US" altLang="zh-CN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微软雅黑" panose="020B0503020204020204" charset="-122"/>
                        <a:cs typeface="Calibri" panose="020F0502020204030204" charset="0"/>
                        <a:sym typeface="+mn-ea"/>
                      </a:rPr>
                      <m:t>&amp;</m:t>
                    </m:r>
                    <m:sSub>
                      <m:sSubPr>
                        <m:ctrlPr>
                          <a:rPr lang="en-US" altLang="zh-CN" i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微软雅黑" panose="020B0503020204020204" charset="-122"/>
                            <a:cs typeface="Calibri" panose="020F0502020204030204" charset="0"/>
                            <a:sym typeface="+mn-ea"/>
                          </a:rPr>
                        </m:ctrlPr>
                      </m:sSubPr>
                      <m:e>
                        <m:r>
                          <a:rPr lang="en-US" altLang="zh-CN" i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微软雅黑" panose="020B0503020204020204" charset="-122"/>
                            <a:cs typeface="Calibri" panose="020F0502020204030204" charset="0"/>
                            <a:sym typeface="+mn-ea"/>
                          </a:rPr>
                          <m:t>𝑀</m:t>
                        </m:r>
                      </m:e>
                      <m:sub>
                        <m:r>
                          <a:rPr lang="en-US" altLang="zh-CN" i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微软雅黑" panose="020B0503020204020204" charset="-122"/>
                            <a:cs typeface="Calibri" panose="020F0502020204030204" charset="0"/>
                            <a:sym typeface="+mn-ea"/>
                          </a:rPr>
                          <m:t>𝑟𝑒𝑐𝑜𝑖𝑙</m:t>
                        </m:r>
                      </m:sub>
                    </m:sSub>
                    <m:r>
                      <a:rPr lang="zh-CN" altLang="en-US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微软雅黑" panose="020B0503020204020204" charset="-122"/>
                        <a:cs typeface="Calibri" panose="020F0502020204030204" charset="0"/>
                        <a:sym typeface="+mn-ea"/>
                      </a:rPr>
                      <m:t>∈</m:t>
                    </m:r>
                    <m:d>
                      <m:dPr>
                        <m:begChr m:val="["/>
                        <m:endChr m:val="]"/>
                        <m:ctrlPr>
                          <a:rPr lang="en-US" altLang="zh-CN" b="0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微软雅黑" panose="020B0503020204020204" charset="-122"/>
                            <a:cs typeface="Calibri" panose="020F0502020204030204" charset="0"/>
                            <a:sym typeface="+mn-ea"/>
                          </a:rPr>
                        </m:ctrlPr>
                      </m:dPr>
                      <m:e>
                        <m:r>
                          <a:rPr lang="en-US" altLang="zh-CN" b="0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微软雅黑" panose="020B0503020204020204" charset="-122"/>
                            <a:cs typeface="Calibri" panose="020F0502020204030204" charset="0"/>
                            <a:sym typeface="+mn-ea"/>
                          </a:rPr>
                          <m:t>2</m:t>
                        </m:r>
                        <m:r>
                          <a:rPr lang="en-US" altLang="zh-CN" b="0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微软雅黑" panose="020B0503020204020204" charset="-122"/>
                            <a:cs typeface="Calibri" panose="020F0502020204030204" charset="0"/>
                            <a:sym typeface="+mn-ea"/>
                          </a:rPr>
                          <m:t>.</m:t>
                        </m:r>
                        <m:r>
                          <a:rPr lang="en-US" altLang="zh-CN" b="0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微软雅黑" panose="020B0503020204020204" charset="-122"/>
                            <a:cs typeface="Calibri" panose="020F0502020204030204" charset="0"/>
                            <a:sym typeface="+mn-ea"/>
                          </a:rPr>
                          <m:t>78</m:t>
                        </m:r>
                        <m:r>
                          <a:rPr lang="zh-CN" altLang="en-US" i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微软雅黑" panose="020B0503020204020204" charset="-122"/>
                            <a:cs typeface="Calibri" panose="020F0502020204030204" charset="0"/>
                            <a:sym typeface="+mn-ea"/>
                          </a:rPr>
                          <m:t> </m:t>
                        </m:r>
                        <m:r>
                          <a:rPr lang="en-US" altLang="zh-CN" b="0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微软雅黑" panose="020B0503020204020204" charset="-122"/>
                            <a:cs typeface="Calibri" panose="020F0502020204030204" charset="0"/>
                            <a:sym typeface="+mn-ea"/>
                          </a:rPr>
                          <m:t>3</m:t>
                        </m:r>
                        <m:r>
                          <a:rPr lang="en-US" altLang="zh-CN" b="0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微软雅黑" panose="020B0503020204020204" charset="-122"/>
                            <a:cs typeface="Calibri" panose="020F0502020204030204" charset="0"/>
                            <a:sym typeface="+mn-ea"/>
                          </a:rPr>
                          <m:t>.</m:t>
                        </m:r>
                        <m:r>
                          <a:rPr lang="en-US" altLang="zh-CN" b="0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微软雅黑" panose="020B0503020204020204" charset="-122"/>
                            <a:cs typeface="Calibri" panose="020F0502020204030204" charset="0"/>
                            <a:sym typeface="+mn-ea"/>
                          </a:rPr>
                          <m:t>18</m:t>
                        </m:r>
                      </m:e>
                    </m:d>
                    <m:r>
                      <a:rPr lang="en-US" altLang="zh-CN" b="0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微软雅黑" panose="020B0503020204020204" charset="-122"/>
                        <a:cs typeface="Calibri" panose="020F0502020204030204" charset="0"/>
                        <a:sym typeface="+mn-ea"/>
                      </a:rPr>
                      <m:t> </m:t>
                    </m:r>
                    <m:r>
                      <a:rPr lang="zh-CN" altLang="en-US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微软雅黑" panose="020B0503020204020204" charset="-122"/>
                        <a:cs typeface="Calibri" panose="020F0502020204030204" charset="0"/>
                        <a:sym typeface="+mn-ea"/>
                      </a:rPr>
                      <m:t>𝐺𝑒𝑉</m:t>
                    </m:r>
                  </m:oMath>
                </a14:m>
                <a:endParaRPr lang="en-US" altLang="zh-CN" i="1" dirty="0">
                  <a:solidFill>
                    <a:schemeClr val="accent1">
                      <a:lumMod val="50000"/>
                    </a:schemeClr>
                  </a:solidFill>
                  <a:latin typeface="Cambria Math" panose="02040503050406030204" pitchFamily="18" charset="0"/>
                  <a:ea typeface="微软雅黑" panose="020B0503020204020204" charset="-122"/>
                  <a:cs typeface="Calibri" panose="020F0502020204030204" charset="0"/>
                  <a:sym typeface="+mn-ea"/>
                </a:endParaRPr>
              </a:p>
              <a:p>
                <a:pPr marL="285750" indent="-285750" fontAlgn="auto">
                  <a:lnSpc>
                    <a:spcPct val="110000"/>
                  </a:lnSpc>
                  <a:buFont typeface="Wingdings" panose="05000000000000000000" pitchFamily="2" charset="2"/>
                  <a:buChar char="Ø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b="0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libri" panose="020F0502020204030204" charset="0"/>
                            <a:cs typeface="Calibri" panose="020F0502020204030204" charset="0"/>
                            <a:sym typeface="+mn-ea"/>
                          </a:rPr>
                        </m:ctrlPr>
                      </m:sSubPr>
                      <m:e>
                        <m:r>
                          <a:rPr lang="en-US" altLang="zh-CN" b="0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libri" panose="020F0502020204030204" charset="0"/>
                            <a:cs typeface="Calibri" panose="020F0502020204030204" charset="0"/>
                            <a:sym typeface="+mn-ea"/>
                          </a:rPr>
                          <m:t>𝑀</m:t>
                        </m:r>
                      </m:e>
                      <m:sub>
                        <m:r>
                          <a:rPr lang="en-US" altLang="zh-CN" b="0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libri" panose="020F0502020204030204" charset="0"/>
                            <a:cs typeface="Calibri" panose="020F0502020204030204" charset="0"/>
                            <a:sym typeface="+mn-ea"/>
                          </a:rPr>
                          <m:t>𝐽</m:t>
                        </m:r>
                        <m:r>
                          <a:rPr lang="en-US" altLang="zh-CN" b="0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libri" panose="020F0502020204030204" charset="0"/>
                            <a:cs typeface="Calibri" panose="020F0502020204030204" charset="0"/>
                            <a:sym typeface="+mn-ea"/>
                          </a:rPr>
                          <m:t>/</m:t>
                        </m:r>
                        <m:r>
                          <a:rPr lang="en-US" altLang="zh-CN" b="0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libri" panose="020F0502020204030204" charset="0"/>
                            <a:cs typeface="Calibri" panose="020F0502020204030204" charset="0"/>
                            <a:sym typeface="+mn-ea"/>
                          </a:rPr>
                          <m:t>𝜓</m:t>
                        </m:r>
                      </m:sub>
                    </m:sSub>
                  </m:oMath>
                </a14:m>
                <a:r>
                  <a:rPr lang="zh-CN" altLang="en-US" dirty="0">
                    <a:solidFill>
                      <a:schemeClr val="accent1">
                        <a:lumMod val="50000"/>
                      </a:schemeClr>
                    </a:solidFill>
                    <a:ea typeface="微软雅黑" panose="020B0503020204020204" charset="-122"/>
                    <a:cs typeface="Calibri" panose="020F0502020204030204" charset="0"/>
                    <a:sym typeface="+mn-ea"/>
                  </a:rPr>
                  <a:t> </a:t>
                </a:r>
                <a14:m>
                  <m:oMath xmlns:m="http://schemas.openxmlformats.org/officeDocument/2006/math">
                    <m:r>
                      <a:rPr lang="zh-CN" altLang="en-US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微软雅黑" panose="020B0503020204020204" charset="-122"/>
                        <a:cs typeface="Calibri" panose="020F0502020204030204" charset="0"/>
                        <a:sym typeface="+mn-ea"/>
                      </a:rPr>
                      <m:t>∈</m:t>
                    </m:r>
                    <m:d>
                      <m:dPr>
                        <m:begChr m:val="["/>
                        <m:endChr m:val="]"/>
                        <m:ctrlPr>
                          <a:rPr lang="en-US" altLang="zh-CN" b="0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微软雅黑" panose="020B0503020204020204" charset="-122"/>
                            <a:cs typeface="Calibri" panose="020F0502020204030204" charset="0"/>
                            <a:sym typeface="+mn-ea"/>
                          </a:rPr>
                        </m:ctrlPr>
                      </m:dPr>
                      <m:e>
                        <m:r>
                          <a:rPr lang="en-US" altLang="zh-CN" b="0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微软雅黑" panose="020B0503020204020204" charset="-122"/>
                            <a:cs typeface="Calibri" panose="020F0502020204030204" charset="0"/>
                            <a:sym typeface="+mn-ea"/>
                          </a:rPr>
                          <m:t>3</m:t>
                        </m:r>
                        <m:r>
                          <a:rPr lang="en-US" altLang="zh-CN" b="0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微软雅黑" panose="020B0503020204020204" charset="-122"/>
                            <a:cs typeface="Calibri" panose="020F0502020204030204" charset="0"/>
                            <a:sym typeface="+mn-ea"/>
                          </a:rPr>
                          <m:t>.</m:t>
                        </m:r>
                        <m:r>
                          <a:rPr lang="en-US" altLang="zh-CN" b="0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微软雅黑" panose="020B0503020204020204" charset="-122"/>
                            <a:cs typeface="Calibri" panose="020F0502020204030204" charset="0"/>
                            <a:sym typeface="+mn-ea"/>
                          </a:rPr>
                          <m:t>05</m:t>
                        </m:r>
                        <m:r>
                          <a:rPr lang="en-US" altLang="zh-CN" i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微软雅黑" panose="020B0503020204020204" charset="-122"/>
                            <a:cs typeface="Calibri" panose="020F0502020204030204" charset="0"/>
                            <a:sym typeface="+mn-ea"/>
                          </a:rPr>
                          <m:t>,</m:t>
                        </m:r>
                        <m:r>
                          <a:rPr lang="zh-CN" altLang="en-US" i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微软雅黑" panose="020B0503020204020204" charset="-122"/>
                            <a:cs typeface="Calibri" panose="020F0502020204030204" charset="0"/>
                            <a:sym typeface="+mn-ea"/>
                          </a:rPr>
                          <m:t> </m:t>
                        </m:r>
                        <m:r>
                          <a:rPr lang="en-US" altLang="zh-CN" b="0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微软雅黑" panose="020B0503020204020204" charset="-122"/>
                            <a:cs typeface="Calibri" panose="020F0502020204030204" charset="0"/>
                            <a:sym typeface="+mn-ea"/>
                          </a:rPr>
                          <m:t>3</m:t>
                        </m:r>
                        <m:r>
                          <a:rPr lang="en-US" altLang="zh-CN" i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libri" panose="020F0502020204030204" charset="0"/>
                            <a:cs typeface="Calibri" panose="020F0502020204030204" charset="0"/>
                            <a:sym typeface="+mn-ea"/>
                          </a:rPr>
                          <m:t>.</m:t>
                        </m:r>
                        <m:r>
                          <a:rPr lang="en-US" altLang="zh-CN" i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libri" panose="020F0502020204030204" charset="0"/>
                            <a:cs typeface="Calibri" panose="020F0502020204030204" charset="0"/>
                            <a:sym typeface="+mn-ea"/>
                          </a:rPr>
                          <m:t>15</m:t>
                        </m:r>
                      </m:e>
                    </m:d>
                    <m:r>
                      <a:rPr lang="en-US" altLang="zh-CN" b="0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libri" panose="020F0502020204030204" charset="0"/>
                        <a:cs typeface="Calibri" panose="020F0502020204030204" charset="0"/>
                        <a:sym typeface="+mn-ea"/>
                      </a:rPr>
                      <m:t> </m:t>
                    </m:r>
                    <m:r>
                      <a:rPr lang="zh-CN" altLang="en-US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微软雅黑" panose="020B0503020204020204" charset="-122"/>
                        <a:cs typeface="Calibri" panose="020F0502020204030204" charset="0"/>
                        <a:sym typeface="+mn-ea"/>
                      </a:rPr>
                      <m:t>𝐺𝑒𝑉</m:t>
                    </m:r>
                  </m:oMath>
                </a14:m>
                <a:endParaRPr lang="en-US" altLang="zh-CN" i="1" dirty="0">
                  <a:solidFill>
                    <a:schemeClr val="accent1">
                      <a:lumMod val="50000"/>
                    </a:schemeClr>
                  </a:solidFill>
                  <a:latin typeface="Cambria Math" panose="02040503050406030204" pitchFamily="18" charset="0"/>
                  <a:ea typeface="Calibri" panose="020F0502020204030204" charset="0"/>
                  <a:cs typeface="Calibri" panose="020F0502020204030204" charset="0"/>
                  <a:sym typeface="+mn-ea"/>
                </a:endParaRPr>
              </a:p>
              <a:p>
                <a:pPr fontAlgn="auto">
                  <a:lnSpc>
                    <a:spcPct val="110000"/>
                  </a:lnSpc>
                </a:pPr>
                <a:r>
                  <a:rPr lang="en-US" altLang="zh-CN" sz="2000" b="1" dirty="0">
                    <a:solidFill>
                      <a:schemeClr val="accent1">
                        <a:lumMod val="50000"/>
                      </a:schemeClr>
                    </a:solidFill>
                    <a:latin typeface="Calibri" panose="020F0502020204030204" charset="0"/>
                    <a:ea typeface="Calibri" panose="020F0502020204030204" charset="0"/>
                    <a:cs typeface="Calibri" panose="020F0502020204030204" charset="0"/>
                    <a:sym typeface="+mn-ea"/>
                  </a:rPr>
                  <a:t>Momentum </a:t>
                </a:r>
                <a:r>
                  <a:rPr lang="en-US" altLang="zh-CN" sz="2000" b="1" dirty="0">
                    <a:solidFill>
                      <a:schemeClr val="accent1">
                        <a:lumMod val="50000"/>
                      </a:schemeClr>
                    </a:solidFill>
                    <a:latin typeface="Cambria Math" panose="02040503050406030204" pitchFamily="18" charset="0"/>
                    <a:ea typeface="Calibri" panose="020F0502020204030204" charset="0"/>
                    <a:cs typeface="Calibri" panose="020F0502020204030204" charset="0"/>
                    <a:sym typeface="+mn-ea"/>
                  </a:rPr>
                  <a:t>Requirement </a:t>
                </a:r>
                <a:r>
                  <a:rPr lang="zh-CN" altLang="en-US" sz="2000" b="1" dirty="0">
                    <a:solidFill>
                      <a:schemeClr val="accent1">
                        <a:lumMod val="50000"/>
                      </a:schemeClr>
                    </a:solidFill>
                    <a:latin typeface="Calibri" panose="020F0502020204030204" charset="0"/>
                    <a:ea typeface="Calibri" panose="020F0502020204030204" charset="0"/>
                    <a:cs typeface="Calibri" panose="020F0502020204030204" charset="0"/>
                    <a:sym typeface="+mn-ea"/>
                  </a:rPr>
                  <a:t>：</a:t>
                </a:r>
                <a:endParaRPr lang="en-US" altLang="zh-CN" sz="2000" b="1" dirty="0">
                  <a:solidFill>
                    <a:schemeClr val="accent1">
                      <a:lumMod val="50000"/>
                    </a:schemeClr>
                  </a:solidFill>
                  <a:latin typeface="Calibri" panose="020F0502020204030204" charset="0"/>
                  <a:ea typeface="Calibri" panose="020F0502020204030204" charset="0"/>
                  <a:cs typeface="Calibri" panose="020F0502020204030204" charset="0"/>
                  <a:sym typeface="+mn-ea"/>
                </a:endParaRPr>
              </a:p>
              <a:p>
                <a:pPr marL="342900" indent="-342900" fontAlgn="auto">
                  <a:lnSpc>
                    <a:spcPct val="110000"/>
                  </a:lnSpc>
                  <a:buFont typeface="Wingdings" panose="05000000000000000000" pitchFamily="2" charset="2"/>
                  <a:buChar char="Ø"/>
                </a:pPr>
                <a14:m>
                  <m:oMath xmlns:m="http://schemas.openxmlformats.org/officeDocument/2006/math">
                    <m:r>
                      <a:rPr lang="en-US" altLang="zh-CN" b="0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libri" panose="020F0502020204030204" charset="0"/>
                        <a:cs typeface="Calibri" panose="020F0502020204030204" charset="0"/>
                        <a:sym typeface="+mn-ea"/>
                      </a:rPr>
                      <m:t>|</m:t>
                    </m:r>
                    <m:sSub>
                      <m:sSubPr>
                        <m:ctrlPr>
                          <a:rPr lang="zh-CN" altLang="en-US" b="0" i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libri" panose="020F0502020204030204" charset="0"/>
                            <a:cs typeface="Calibri" panose="020F0502020204030204" charset="0"/>
                            <a:sym typeface="+mn-ea"/>
                          </a:rPr>
                        </m:ctrlPr>
                      </m:sSubPr>
                      <m:e>
                        <m:r>
                          <a:rPr lang="zh-CN" altLang="en-US" b="0" i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libri" panose="020F0502020204030204" charset="0"/>
                            <a:cs typeface="Calibri" panose="020F0502020204030204" charset="0"/>
                            <a:sym typeface="+mn-ea"/>
                          </a:rPr>
                          <m:t>𝑝</m:t>
                        </m:r>
                      </m:e>
                      <m:sub>
                        <m:r>
                          <a:rPr lang="en-US" altLang="zh-CN" b="0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libri" panose="020F0502020204030204" charset="0"/>
                            <a:cs typeface="Calibri" panose="020F0502020204030204" charset="0"/>
                            <a:sym typeface="+mn-ea"/>
                          </a:rPr>
                          <m:t>𝑙</m:t>
                        </m:r>
                      </m:sub>
                    </m:sSub>
                    <m:r>
                      <a:rPr lang="zh-CN" altLang="en-US" b="0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libri" panose="020F0502020204030204" charset="0"/>
                        <a:cs typeface="Calibri" panose="020F0502020204030204" charset="0"/>
                        <a:sym typeface="+mn-ea"/>
                      </a:rPr>
                      <m:t> </m:t>
                    </m:r>
                    <m:r>
                      <a:rPr lang="en-US" altLang="zh-CN" b="0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libri" panose="020F0502020204030204" charset="0"/>
                        <a:cs typeface="Calibri" panose="020F0502020204030204" charset="0"/>
                        <a:sym typeface="+mn-ea"/>
                      </a:rPr>
                      <m:t>|≥</m:t>
                    </m:r>
                    <m:r>
                      <a:rPr lang="en-US" altLang="zh-CN" b="0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libri" panose="020F0502020204030204" charset="0"/>
                        <a:cs typeface="Calibri" panose="020F0502020204030204" charset="0"/>
                        <a:sym typeface="+mn-ea"/>
                      </a:rPr>
                      <m:t>0</m:t>
                    </m:r>
                    <m:r>
                      <a:rPr lang="en-US" altLang="zh-CN" b="0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libri" panose="020F0502020204030204" charset="0"/>
                        <a:cs typeface="Calibri" panose="020F0502020204030204" charset="0"/>
                        <a:sym typeface="+mn-ea"/>
                      </a:rPr>
                      <m:t>.</m:t>
                    </m:r>
                    <m:r>
                      <a:rPr lang="en-US" altLang="zh-CN" b="0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libri" panose="020F0502020204030204" charset="0"/>
                        <a:cs typeface="Calibri" panose="020F0502020204030204" charset="0"/>
                        <a:sym typeface="+mn-ea"/>
                      </a:rPr>
                      <m:t>9</m:t>
                    </m:r>
                    <m:r>
                      <a:rPr lang="en-US" altLang="zh-CN" b="0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libri" panose="020F0502020204030204" charset="0"/>
                        <a:cs typeface="Calibri" panose="020F0502020204030204" charset="0"/>
                        <a:sym typeface="+mn-ea"/>
                      </a:rPr>
                      <m:t> </m:t>
                    </m:r>
                    <m:r>
                      <a:rPr lang="en-US" altLang="zh-CN" b="0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libri" panose="020F0502020204030204" charset="0"/>
                        <a:cs typeface="Calibri" panose="020F0502020204030204" charset="0"/>
                        <a:sym typeface="+mn-ea"/>
                      </a:rPr>
                      <m:t>𝐺𝑒𝑉</m:t>
                    </m:r>
                    <m:r>
                      <a:rPr lang="en-US" altLang="zh-CN" b="0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libri" panose="020F0502020204030204" charset="0"/>
                        <a:cs typeface="Calibri" panose="020F0502020204030204" charset="0"/>
                        <a:sym typeface="+mn-ea"/>
                      </a:rPr>
                      <m:t> </m:t>
                    </m:r>
                  </m:oMath>
                </a14:m>
                <a:endParaRPr lang="en-US" altLang="zh-CN" sz="2000" b="1" dirty="0">
                  <a:solidFill>
                    <a:schemeClr val="accent1">
                      <a:lumMod val="50000"/>
                    </a:schemeClr>
                  </a:solidFill>
                  <a:latin typeface="Calibri" panose="020F0502020204030204" charset="0"/>
                  <a:ea typeface="Calibri" panose="020F0502020204030204" charset="0"/>
                  <a:cs typeface="Calibri" panose="020F0502020204030204" charset="0"/>
                </a:endParaRPr>
              </a:p>
            </p:txBody>
          </p:sp>
        </mc:Choice>
        <mc:Fallback>
          <p:sp>
            <p:nvSpPr>
              <p:cNvPr id="5" name="文本框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2140" y="1104900"/>
                <a:ext cx="5578475" cy="5151120"/>
              </a:xfrm>
              <a:prstGeom prst="rect">
                <a:avLst/>
              </a:prstGeom>
              <a:blipFill rotWithShape="1">
                <a:blip r:embed="rId1"/>
                <a:stretch>
                  <a:fillRect l="-171" t="-185" r="-171" b="-185"/>
                </a:stretch>
              </a:blipFill>
              <a:ln w="19050">
                <a:solidFill>
                  <a:schemeClr val="accent2">
                    <a:lumMod val="75000"/>
                  </a:schemeClr>
                </a:solidFill>
                <a:prstDash val="lgDash"/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文本框 5"/>
              <p:cNvSpPr txBox="1"/>
              <p:nvPr/>
            </p:nvSpPr>
            <p:spPr>
              <a:xfrm>
                <a:off x="6294008" y="1107271"/>
                <a:ext cx="5427741" cy="1993431"/>
              </a:xfrm>
              <a:prstGeom prst="rect">
                <a:avLst/>
              </a:prstGeom>
              <a:noFill/>
              <a:ln w="19050">
                <a:solidFill>
                  <a:schemeClr val="accent2">
                    <a:lumMod val="75000"/>
                  </a:schemeClr>
                </a:solidFill>
                <a:prstDash val="lgDash"/>
              </a:ln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40000"/>
                  </a:lnSpc>
                </a:pPr>
                <a:r>
                  <a:rPr lang="en-US" altLang="zh-CN" b="1" dirty="0">
                    <a:solidFill>
                      <a:schemeClr val="accent1">
                        <a:lumMod val="50000"/>
                      </a:schemeClr>
                    </a:solidFill>
                    <a:ea typeface="Calibri" panose="020F0502020204030204" charset="0"/>
                    <a:cs typeface="Calibri" panose="020F0502020204030204" charset="0"/>
                    <a:sym typeface="+mn-ea"/>
                  </a:rPr>
                  <a:t>0ther Selection</a:t>
                </a:r>
                <a:r>
                  <a:rPr lang="zh-CN" altLang="en-US" b="1" dirty="0">
                    <a:solidFill>
                      <a:schemeClr val="accent1">
                        <a:lumMod val="50000"/>
                      </a:schemeClr>
                    </a:solidFill>
                    <a:latin typeface="Calibri" panose="020F0502020204030204" charset="0"/>
                    <a:ea typeface="微软雅黑" panose="020B0503020204020204" charset="-122"/>
                    <a:cs typeface="Calibri" panose="020F0502020204030204" charset="0"/>
                    <a:sym typeface="+mn-ea"/>
                  </a:rPr>
                  <a:t>：</a:t>
                </a:r>
                <a:r>
                  <a:rPr lang="en-US" altLang="zh-CN" b="1" dirty="0">
                    <a:solidFill>
                      <a:schemeClr val="accent1">
                        <a:lumMod val="50000"/>
                      </a:schemeClr>
                    </a:solidFill>
                    <a:latin typeface="Calibri" panose="020F0502020204030204" charset="0"/>
                    <a:ea typeface="Calibri" panose="020F0502020204030204" charset="0"/>
                    <a:cs typeface="Calibri" panose="020F0502020204030204" charset="0"/>
                    <a:sym typeface="+mn-ea"/>
                  </a:rPr>
                  <a:t>  </a:t>
                </a:r>
                <a:endParaRPr lang="en-US" altLang="zh-CN" b="1" dirty="0">
                  <a:solidFill>
                    <a:schemeClr val="accent1">
                      <a:lumMod val="50000"/>
                    </a:schemeClr>
                  </a:solidFill>
                  <a:latin typeface="Calibri" panose="020F0502020204030204" charset="0"/>
                  <a:ea typeface="Calibri" panose="020F0502020204030204" charset="0"/>
                  <a:cs typeface="Calibri" panose="020F0502020204030204" charset="0"/>
                  <a:sym typeface="+mn-ea"/>
                </a:endParaRPr>
              </a:p>
              <a:p>
                <a:pPr marL="285750" indent="-285750">
                  <a:lnSpc>
                    <a:spcPct val="140000"/>
                  </a:lnSpc>
                  <a:buFont typeface="Wingdings" panose="05000000000000000000" pitchFamily="2" charset="2"/>
                  <a:buChar char="Ø"/>
                </a:pPr>
                <a:r>
                  <a:rPr lang="en-US" altLang="zh-CN" dirty="0">
                    <a:solidFill>
                      <a:schemeClr val="accent1">
                        <a:lumMod val="50000"/>
                      </a:schemeClr>
                    </a:solidFill>
                    <a:latin typeface="Calibri" panose="020F0502020204030204" charset="0"/>
                    <a:ea typeface="Calibri" panose="020F0502020204030204" charset="0"/>
                    <a:cs typeface="Calibri" panose="020F0502020204030204" charset="0"/>
                    <a:sym typeface="+mn-ea"/>
                  </a:rPr>
                  <a:t>V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b="0" i="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libri" panose="020F0502020204030204" charset="0"/>
                        <a:cs typeface="Calibri" panose="020F0502020204030204" charset="0"/>
                        <a:sym typeface="+mn-ea"/>
                      </a:rPr>
                      <m:t>ertex</m:t>
                    </m:r>
                    <m:r>
                      <a:rPr lang="en-US" altLang="zh-CN" b="0" i="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libri" panose="020F0502020204030204" charset="0"/>
                        <a:cs typeface="Calibri" panose="020F0502020204030204" charset="0"/>
                        <a:sym typeface="+mn-ea"/>
                      </a:rPr>
                      <m:t> </m:t>
                    </m:r>
                    <m:r>
                      <m:rPr>
                        <m:sty m:val="p"/>
                      </m:rPr>
                      <a:rPr lang="en-US" altLang="zh-CN" b="0" i="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libri" panose="020F0502020204030204" charset="0"/>
                        <a:cs typeface="Calibri" panose="020F0502020204030204" charset="0"/>
                        <a:sym typeface="+mn-ea"/>
                      </a:rPr>
                      <m:t>fit</m:t>
                    </m:r>
                    <m:r>
                      <a:rPr lang="en-US" altLang="zh-CN" b="0" i="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libri" panose="020F0502020204030204" charset="0"/>
                        <a:cs typeface="Calibri" panose="020F0502020204030204" charset="0"/>
                        <a:sym typeface="+mn-ea"/>
                      </a:rPr>
                      <m:t>_</m:t>
                    </m:r>
                    <m:sSup>
                      <m:sSupPr>
                        <m:ctrlPr>
                          <a:rPr lang="en-US" altLang="zh-CN" b="0" i="0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微软雅黑" panose="020B0503020204020204" charset="-122"/>
                            <a:cs typeface="Calibri" panose="020F0502020204030204" charset="0"/>
                            <a:sym typeface="+mn-ea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b="0" i="0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微软雅黑" panose="020B0503020204020204" charset="-122"/>
                            <a:cs typeface="Calibri" panose="020F0502020204030204" charset="0"/>
                            <a:sym typeface="+mn-ea"/>
                          </a:rPr>
                          <m:t>χ</m:t>
                        </m:r>
                      </m:e>
                      <m:sup>
                        <m:r>
                          <a:rPr lang="en-US" altLang="zh-CN" b="0" i="0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微软雅黑" panose="020B0503020204020204" charset="-122"/>
                            <a:cs typeface="Calibri" panose="020F0502020204030204" charset="0"/>
                            <a:sym typeface="+mn-ea"/>
                          </a:rPr>
                          <m:t>2</m:t>
                        </m:r>
                      </m:sup>
                    </m:sSup>
                    <m:r>
                      <a:rPr lang="en-US" altLang="zh-CN" b="0" i="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libri" panose="020F0502020204030204" charset="0"/>
                        <a:cs typeface="Calibri" panose="020F0502020204030204" charset="0"/>
                        <a:sym typeface="+mn-ea"/>
                      </a:rPr>
                      <m:t>≤</m:t>
                    </m:r>
                    <m:r>
                      <a:rPr lang="en-US" altLang="zh-CN" b="0" i="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libri" panose="020F0502020204030204" charset="0"/>
                        <a:cs typeface="Calibri" panose="020F0502020204030204" charset="0"/>
                        <a:sym typeface="+mn-ea"/>
                      </a:rPr>
                      <m:t>60</m:t>
                    </m:r>
                  </m:oMath>
                </a14:m>
                <a:endParaRPr lang="en-US" altLang="zh-CN" dirty="0">
                  <a:solidFill>
                    <a:schemeClr val="accent1">
                      <a:lumMod val="50000"/>
                    </a:schemeClr>
                  </a:solidFill>
                  <a:latin typeface="Cambria Math" panose="02040503050406030204" pitchFamily="18" charset="0"/>
                  <a:ea typeface="Calibri" panose="020F0502020204030204" charset="0"/>
                  <a:cs typeface="Calibri" panose="020F0502020204030204" charset="0"/>
                  <a:sym typeface="+mn-ea"/>
                </a:endParaRPr>
              </a:p>
              <a:p>
                <a:pPr marL="285750" indent="-285750">
                  <a:lnSpc>
                    <a:spcPct val="140000"/>
                  </a:lnSpc>
                  <a:buFont typeface="Wingdings" panose="05000000000000000000" pitchFamily="2" charset="2"/>
                  <a:buChar char="Ø"/>
                </a:pPr>
                <a14:m>
                  <m:oMath xmlns:m="http://schemas.openxmlformats.org/officeDocument/2006/math">
                    <m:r>
                      <a:rPr lang="en-US" altLang="zh-CN" b="0" i="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微软雅黑" panose="020B0503020204020204" charset="-122"/>
                        <a:cs typeface="Calibri" panose="020F0502020204030204" charset="0"/>
                        <a:sym typeface="+mn-ea"/>
                      </a:rPr>
                      <m:t>1</m:t>
                    </m:r>
                    <m:r>
                      <m:rPr>
                        <m:sty m:val="p"/>
                      </m:rPr>
                      <a:rPr lang="en-US" altLang="zh-CN" b="0" i="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微软雅黑" panose="020B0503020204020204" charset="-122"/>
                        <a:cs typeface="Calibri" panose="020F0502020204030204" charset="0"/>
                        <a:sym typeface="+mn-ea"/>
                      </a:rPr>
                      <m:t>C</m:t>
                    </m:r>
                    <m:r>
                      <a:rPr lang="en-US" altLang="zh-CN" b="0" i="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微软雅黑" panose="020B0503020204020204" charset="-122"/>
                        <a:cs typeface="Calibri" panose="020F0502020204030204" charset="0"/>
                        <a:sym typeface="+mn-ea"/>
                      </a:rPr>
                      <m:t> </m:t>
                    </m:r>
                    <m:r>
                      <m:rPr>
                        <m:sty m:val="p"/>
                      </m:rPr>
                      <a:rPr lang="en-US" altLang="zh-CN" b="0" i="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微软雅黑" panose="020B0503020204020204" charset="-122"/>
                        <a:cs typeface="Calibri" panose="020F0502020204030204" charset="0"/>
                        <a:sym typeface="+mn-ea"/>
                      </a:rPr>
                      <m:t>Kmfit</m:t>
                    </m:r>
                    <m:r>
                      <a:rPr lang="en-US" altLang="zh-CN" b="0" i="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微软雅黑" panose="020B0503020204020204" charset="-122"/>
                        <a:cs typeface="Calibri" panose="020F0502020204030204" charset="0"/>
                        <a:sym typeface="+mn-ea"/>
                      </a:rPr>
                      <m:t>_</m:t>
                    </m:r>
                    <m:sSup>
                      <m:sSupPr>
                        <m:ctrlPr>
                          <a:rPr lang="en-US" altLang="zh-CN" b="0" i="0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微软雅黑" panose="020B0503020204020204" charset="-122"/>
                            <a:cs typeface="Calibri" panose="020F0502020204030204" charset="0"/>
                            <a:sym typeface="+mn-ea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b="0" i="0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微软雅黑" panose="020B0503020204020204" charset="-122"/>
                            <a:cs typeface="Calibri" panose="020F0502020204030204" charset="0"/>
                            <a:sym typeface="+mn-ea"/>
                          </a:rPr>
                          <m:t>χ</m:t>
                        </m:r>
                      </m:e>
                      <m:sup>
                        <m:r>
                          <a:rPr lang="en-US" altLang="zh-CN" b="0" i="0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微软雅黑" panose="020B0503020204020204" charset="-122"/>
                            <a:cs typeface="Calibri" panose="020F0502020204030204" charset="0"/>
                            <a:sym typeface="+mn-ea"/>
                          </a:rPr>
                          <m:t>2</m:t>
                        </m:r>
                      </m:sup>
                    </m:sSup>
                    <m:r>
                      <a:rPr lang="en-US" altLang="zh-CN" b="0" i="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微软雅黑" panose="020B0503020204020204" charset="-122"/>
                        <a:cs typeface="Calibri" panose="020F0502020204030204" charset="0"/>
                        <a:sym typeface="+mn-ea"/>
                      </a:rPr>
                      <m:t>≤</m:t>
                    </m:r>
                    <m:r>
                      <a:rPr lang="en-US" altLang="zh-CN" b="0" i="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微软雅黑" panose="020B0503020204020204" charset="-122"/>
                        <a:cs typeface="Calibri" panose="020F0502020204030204" charset="0"/>
                        <a:sym typeface="+mn-ea"/>
                      </a:rPr>
                      <m:t>60</m:t>
                    </m:r>
                  </m:oMath>
                </a14:m>
                <a:endParaRPr lang="en-US" altLang="zh-CN" dirty="0">
                  <a:solidFill>
                    <a:schemeClr val="accent1">
                      <a:lumMod val="50000"/>
                    </a:schemeClr>
                  </a:solidFill>
                  <a:latin typeface="Calibri" panose="020F0502020204030204" charset="0"/>
                  <a:cs typeface="Calibri" panose="020F0502020204030204" charset="0"/>
                  <a:sym typeface="+mn-ea"/>
                </a:endParaRPr>
              </a:p>
              <a:p>
                <a:pPr marL="285750" indent="-285750">
                  <a:lnSpc>
                    <a:spcPct val="140000"/>
                  </a:lnSpc>
                  <a:buFont typeface="Wingdings" panose="05000000000000000000" pitchFamily="2" charset="2"/>
                  <a:buChar char="Ø"/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b="0" i="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cs typeface="Calibri" panose="020F0502020204030204" charset="0"/>
                        <a:sym typeface="+mn-ea"/>
                      </a:rPr>
                      <m:t>For</m:t>
                    </m:r>
                    <m:r>
                      <a:rPr lang="en-US" altLang="zh-CN" b="0" i="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cs typeface="Calibri" panose="020F0502020204030204" charset="0"/>
                        <a:sym typeface="+mn-ea"/>
                      </a:rPr>
                      <m:t> </m:t>
                    </m:r>
                    <m:r>
                      <m:rPr>
                        <m:sty m:val="p"/>
                      </m:rPr>
                      <a:rPr lang="en-US" altLang="zh-CN" b="0" i="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cs typeface="Calibri" panose="020F0502020204030204" charset="0"/>
                        <a:sym typeface="+mn-ea"/>
                      </a:rPr>
                      <m:t>ST</m:t>
                    </m:r>
                    <m:r>
                      <a:rPr lang="en-US" altLang="zh-CN" b="0" i="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cs typeface="Calibri" panose="020F0502020204030204" charset="0"/>
                        <a:sym typeface="+mn-ea"/>
                      </a:rPr>
                      <m:t>:</m:t>
                    </m:r>
                    <m:r>
                      <m:rPr>
                        <m:sty m:val="p"/>
                      </m:rPr>
                      <a:rPr lang="en-US" altLang="zh-CN" b="0" i="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cs typeface="Calibri" panose="020F0502020204030204" charset="0"/>
                        <a:sym typeface="+mn-ea"/>
                      </a:rPr>
                      <m:t>Number</m:t>
                    </m:r>
                    <m:r>
                      <a:rPr lang="en-US" altLang="zh-CN" b="0" i="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cs typeface="Calibri" panose="020F0502020204030204" charset="0"/>
                        <a:sym typeface="+mn-ea"/>
                      </a:rPr>
                      <m:t> </m:t>
                    </m:r>
                    <m:r>
                      <m:rPr>
                        <m:sty m:val="p"/>
                      </m:rPr>
                      <a:rPr lang="en-US" altLang="zh-CN" b="0" i="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cs typeface="Calibri" panose="020F0502020204030204" charset="0"/>
                        <a:sym typeface="+mn-ea"/>
                      </a:rPr>
                      <m:t>of</m:t>
                    </m:r>
                    <m:r>
                      <a:rPr lang="en-US" altLang="zh-CN" b="0" i="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cs typeface="Calibri" panose="020F0502020204030204" charset="0"/>
                        <a:sym typeface="+mn-ea"/>
                      </a:rPr>
                      <m:t> </m:t>
                    </m:r>
                    <m:sSup>
                      <m:sSupPr>
                        <m:ctrlPr>
                          <a:rPr lang="en-US" altLang="zh-CN" b="0" i="0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cs typeface="Calibri" panose="020F0502020204030204" charset="0"/>
                            <a:sym typeface="+mn-ea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b="0" i="0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cs typeface="Calibri" panose="020F0502020204030204" charset="0"/>
                            <a:sym typeface="+mn-ea"/>
                          </a:rPr>
                          <m:t>l</m:t>
                        </m:r>
                      </m:e>
                      <m:sup>
                        <m:r>
                          <a:rPr lang="en-US" altLang="zh-CN" b="0" i="0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cs typeface="Calibri" panose="020F0502020204030204" charset="0"/>
                            <a:sym typeface="+mn-ea"/>
                          </a:rPr>
                          <m:t>+</m:t>
                        </m:r>
                      </m:sup>
                    </m:sSup>
                    <m:r>
                      <a:rPr lang="en-US" altLang="zh-CN" b="0" i="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cs typeface="Calibri" panose="020F0502020204030204" charset="0"/>
                        <a:sym typeface="+mn-ea"/>
                      </a:rPr>
                      <m:t>≥</m:t>
                    </m:r>
                    <m:r>
                      <a:rPr lang="en-US" altLang="zh-CN" b="0" i="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cs typeface="Calibri" panose="020F0502020204030204" charset="0"/>
                        <a:sym typeface="+mn-ea"/>
                      </a:rPr>
                      <m:t>1</m:t>
                    </m:r>
                    <m:r>
                      <a:rPr lang="en-US" altLang="zh-CN" b="0" i="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cs typeface="Calibri" panose="020F0502020204030204" charset="0"/>
                        <a:sym typeface="+mn-ea"/>
                      </a:rPr>
                      <m:t> </m:t>
                    </m:r>
                    <m:r>
                      <m:rPr>
                        <m:sty m:val="p"/>
                      </m:rPr>
                      <a:rPr lang="en-US" altLang="zh-CN" b="0" i="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cs typeface="Calibri" panose="020F0502020204030204" charset="0"/>
                        <a:sym typeface="+mn-ea"/>
                      </a:rPr>
                      <m:t>and</m:t>
                    </m:r>
                    <m:r>
                      <a:rPr lang="en-US" altLang="zh-CN" b="0" i="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cs typeface="Calibri" panose="020F0502020204030204" charset="0"/>
                        <a:sym typeface="+mn-ea"/>
                      </a:rPr>
                      <m:t> </m:t>
                    </m:r>
                    <m:sSup>
                      <m:sSupPr>
                        <m:ctrlPr>
                          <a:rPr lang="en-US" altLang="zh-CN" b="0" i="0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cs typeface="Calibri" panose="020F0502020204030204" charset="0"/>
                            <a:sym typeface="+mn-ea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b="0" i="0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cs typeface="Calibri" panose="020F0502020204030204" charset="0"/>
                            <a:sym typeface="+mn-ea"/>
                          </a:rPr>
                          <m:t>l</m:t>
                        </m:r>
                      </m:e>
                      <m:sup>
                        <m:r>
                          <a:rPr lang="en-US" altLang="zh-CN" b="0" i="0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cs typeface="Calibri" panose="020F0502020204030204" charset="0"/>
                            <a:sym typeface="+mn-ea"/>
                          </a:rPr>
                          <m:t>−</m:t>
                        </m:r>
                      </m:sup>
                    </m:sSup>
                    <m:r>
                      <a:rPr lang="en-US" altLang="zh-CN" b="0" i="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cs typeface="Calibri" panose="020F0502020204030204" charset="0"/>
                        <a:sym typeface="+mn-ea"/>
                      </a:rPr>
                      <m:t>≥</m:t>
                    </m:r>
                    <m:r>
                      <a:rPr lang="en-US" altLang="zh-CN" b="0" i="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cs typeface="Calibri" panose="020F0502020204030204" charset="0"/>
                        <a:sym typeface="+mn-ea"/>
                      </a:rPr>
                      <m:t>1</m:t>
                    </m:r>
                  </m:oMath>
                </a14:m>
                <a:endParaRPr lang="en-US" altLang="zh-CN" dirty="0">
                  <a:solidFill>
                    <a:schemeClr val="accent1">
                      <a:lumMod val="50000"/>
                    </a:schemeClr>
                  </a:solidFill>
                  <a:latin typeface="Calibri" panose="020F0502020204030204" charset="0"/>
                  <a:cs typeface="Calibri" panose="020F0502020204030204" charset="0"/>
                  <a:sym typeface="+mn-ea"/>
                </a:endParaRPr>
              </a:p>
              <a:p>
                <a:pPr marL="285750" indent="-285750">
                  <a:lnSpc>
                    <a:spcPct val="140000"/>
                  </a:lnSpc>
                  <a:buFont typeface="Wingdings" panose="05000000000000000000" pitchFamily="2" charset="2"/>
                  <a:buChar char="Ø"/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b="0" i="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cs typeface="Calibri" panose="020F0502020204030204" charset="0"/>
                        <a:sym typeface="+mn-ea"/>
                      </a:rPr>
                      <m:t>For</m:t>
                    </m:r>
                    <m:r>
                      <a:rPr lang="en-US" altLang="zh-CN" b="0" i="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cs typeface="Calibri" panose="020F0502020204030204" charset="0"/>
                        <a:sym typeface="+mn-ea"/>
                      </a:rPr>
                      <m:t> </m:t>
                    </m:r>
                    <m:r>
                      <m:rPr>
                        <m:sty m:val="p"/>
                      </m:rPr>
                      <a:rPr lang="en-US" altLang="zh-CN" b="0" i="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cs typeface="Calibri" panose="020F0502020204030204" charset="0"/>
                        <a:sym typeface="+mn-ea"/>
                      </a:rPr>
                      <m:t>DT</m:t>
                    </m:r>
                    <m:r>
                      <a:rPr lang="en-US" altLang="zh-CN" b="0" i="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cs typeface="Calibri" panose="020F0502020204030204" charset="0"/>
                        <a:sym typeface="+mn-ea"/>
                      </a:rPr>
                      <m:t>:</m:t>
                    </m:r>
                    <m:r>
                      <m:rPr>
                        <m:sty m:val="p"/>
                      </m:rPr>
                      <a:rPr lang="en-US" altLang="zh-CN" b="0" i="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cs typeface="Calibri" panose="020F0502020204030204" charset="0"/>
                        <a:sym typeface="+mn-ea"/>
                      </a:rPr>
                      <m:t>Number</m:t>
                    </m:r>
                    <m:r>
                      <a:rPr lang="en-US" altLang="zh-CN" b="0" i="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cs typeface="Calibri" panose="020F0502020204030204" charset="0"/>
                        <a:sym typeface="+mn-ea"/>
                      </a:rPr>
                      <m:t> </m:t>
                    </m:r>
                    <m:r>
                      <m:rPr>
                        <m:sty m:val="p"/>
                      </m:rPr>
                      <a:rPr lang="en-US" altLang="zh-CN" b="0" i="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cs typeface="Calibri" panose="020F0502020204030204" charset="0"/>
                        <a:sym typeface="+mn-ea"/>
                      </a:rPr>
                      <m:t>of</m:t>
                    </m:r>
                    <m:r>
                      <a:rPr lang="en-US" altLang="zh-CN" b="0" i="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cs typeface="Calibri" panose="020F0502020204030204" charset="0"/>
                        <a:sym typeface="+mn-ea"/>
                      </a:rPr>
                      <m:t> </m:t>
                    </m:r>
                    <m:sSup>
                      <m:sSupPr>
                        <m:ctrlPr>
                          <a:rPr lang="en-US" altLang="zh-CN" b="0" i="0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cs typeface="Calibri" panose="020F0502020204030204" charset="0"/>
                            <a:sym typeface="+mn-ea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b="0" i="0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cs typeface="Calibri" panose="020F0502020204030204" charset="0"/>
                            <a:sym typeface="+mn-ea"/>
                          </a:rPr>
                          <m:t>K</m:t>
                        </m:r>
                      </m:e>
                      <m:sup>
                        <m:r>
                          <a:rPr lang="en-US" altLang="zh-CN" b="0" i="0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cs typeface="Calibri" panose="020F0502020204030204" charset="0"/>
                            <a:sym typeface="+mn-ea"/>
                          </a:rPr>
                          <m:t>+</m:t>
                        </m:r>
                      </m:sup>
                    </m:sSup>
                    <m:r>
                      <a:rPr lang="en-US" altLang="zh-CN" b="0" i="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cs typeface="Calibri" panose="020F0502020204030204" charset="0"/>
                        <a:sym typeface="+mn-ea"/>
                      </a:rPr>
                      <m:t>≥</m:t>
                    </m:r>
                    <m:r>
                      <a:rPr lang="en-US" altLang="zh-CN" b="0" i="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cs typeface="Calibri" panose="020F0502020204030204" charset="0"/>
                        <a:sym typeface="+mn-ea"/>
                      </a:rPr>
                      <m:t>1</m:t>
                    </m:r>
                    <m:sSup>
                      <m:sSupPr>
                        <m:ctrlPr>
                          <a:rPr lang="en-US" altLang="zh-CN" b="0" i="0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cs typeface="Calibri" panose="020F0502020204030204" charset="0"/>
                            <a:sym typeface="+mn-ea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b="0" i="0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cs typeface="Calibri" panose="020F0502020204030204" charset="0"/>
                            <a:sym typeface="+mn-ea"/>
                          </a:rPr>
                          <m:t>and</m:t>
                        </m:r>
                        <m:r>
                          <a:rPr lang="en-US" altLang="zh-CN" b="0" i="0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cs typeface="Calibri" panose="020F0502020204030204" charset="0"/>
                            <a:sym typeface="+mn-ea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US" altLang="zh-CN" b="0" i="0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cs typeface="Calibri" panose="020F0502020204030204" charset="0"/>
                            <a:sym typeface="+mn-ea"/>
                          </a:rPr>
                          <m:t>K</m:t>
                        </m:r>
                      </m:e>
                      <m:sup>
                        <m:r>
                          <a:rPr lang="en-US" altLang="zh-CN" b="0" i="0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cs typeface="Calibri" panose="020F0502020204030204" charset="0"/>
                            <a:sym typeface="+mn-ea"/>
                          </a:rPr>
                          <m:t>−</m:t>
                        </m:r>
                      </m:sup>
                    </m:sSup>
                    <m:r>
                      <a:rPr lang="en-US" altLang="zh-CN" b="0" i="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cs typeface="Calibri" panose="020F0502020204030204" charset="0"/>
                        <a:sym typeface="+mn-ea"/>
                      </a:rPr>
                      <m:t>≥</m:t>
                    </m:r>
                    <m:r>
                      <a:rPr lang="en-US" altLang="zh-CN" b="0" i="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cs typeface="Calibri" panose="020F0502020204030204" charset="0"/>
                        <a:sym typeface="+mn-ea"/>
                      </a:rPr>
                      <m:t>1</m:t>
                    </m:r>
                    <m:r>
                      <m:rPr>
                        <m:sty m:val="p"/>
                      </m:rPr>
                      <a:rPr lang="en-US" altLang="zh-CN" b="0" i="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cs typeface="Calibri" panose="020F0502020204030204" charset="0"/>
                        <a:sym typeface="+mn-ea"/>
                      </a:rPr>
                      <m:t>and</m:t>
                    </m:r>
                    <m:r>
                      <a:rPr lang="en-US" altLang="zh-CN" b="0" i="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cs typeface="Calibri" panose="020F0502020204030204" charset="0"/>
                        <a:sym typeface="+mn-ea"/>
                      </a:rPr>
                      <m:t> </m:t>
                    </m:r>
                    <m:sSup>
                      <m:sSupPr>
                        <m:ctrlPr>
                          <a:rPr lang="en-US" altLang="zh-CN" b="0" i="0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cs typeface="Calibri" panose="020F0502020204030204" charset="0"/>
                            <a:sym typeface="+mn-ea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b="0" i="0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cs typeface="Calibri" panose="020F0502020204030204" charset="0"/>
                            <a:sym typeface="+mn-ea"/>
                          </a:rPr>
                          <m:t>π</m:t>
                        </m:r>
                      </m:e>
                      <m:sup>
                        <m:r>
                          <a:rPr lang="en-US" altLang="zh-CN" b="0" i="0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cs typeface="Calibri" panose="020F0502020204030204" charset="0"/>
                            <a:sym typeface="+mn-ea"/>
                          </a:rPr>
                          <m:t>0</m:t>
                        </m:r>
                      </m:sup>
                    </m:sSup>
                    <m:r>
                      <a:rPr lang="en-US" altLang="zh-CN" b="0" i="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cs typeface="Calibri" panose="020F0502020204030204" charset="0"/>
                        <a:sym typeface="+mn-ea"/>
                      </a:rPr>
                      <m:t>≥</m:t>
                    </m:r>
                    <m:r>
                      <a:rPr lang="en-US" altLang="zh-CN" b="0" i="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cs typeface="Calibri" panose="020F0502020204030204" charset="0"/>
                        <a:sym typeface="+mn-ea"/>
                      </a:rPr>
                      <m:t>1</m:t>
                    </m:r>
                  </m:oMath>
                </a14:m>
                <a:endParaRPr lang="en-US" altLang="zh-CN" dirty="0">
                  <a:solidFill>
                    <a:schemeClr val="accent1">
                      <a:lumMod val="50000"/>
                    </a:schemeClr>
                  </a:solidFill>
                  <a:latin typeface="Calibri" panose="020F0502020204030204" charset="0"/>
                  <a:cs typeface="Calibri" panose="020F0502020204030204" charset="0"/>
                  <a:sym typeface="+mn-ea"/>
                </a:endParaRPr>
              </a:p>
            </p:txBody>
          </p:sp>
        </mc:Choice>
        <mc:Fallback>
          <p:sp>
            <p:nvSpPr>
              <p:cNvPr id="6" name="文本框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94008" y="1107271"/>
                <a:ext cx="5427741" cy="1993431"/>
              </a:xfrm>
              <a:prstGeom prst="rect">
                <a:avLst/>
              </a:prstGeom>
              <a:blipFill rotWithShape="1">
                <a:blip r:embed="rId2"/>
                <a:stretch>
                  <a:fillRect l="-185" t="-501" r="-170" b="-446"/>
                </a:stretch>
              </a:blipFill>
              <a:ln w="19050">
                <a:solidFill>
                  <a:schemeClr val="accent2">
                    <a:lumMod val="75000"/>
                  </a:schemeClr>
                </a:solidFill>
                <a:prstDash val="lgDash"/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8" name="组合 7"/>
          <p:cNvGrpSpPr/>
          <p:nvPr/>
        </p:nvGrpSpPr>
        <p:grpSpPr>
          <a:xfrm>
            <a:off x="6360182" y="3133738"/>
            <a:ext cx="2354606" cy="1692000"/>
            <a:chOff x="6360182" y="3133738"/>
            <a:chExt cx="2354606" cy="1692000"/>
          </a:xfrm>
        </p:grpSpPr>
        <p:pic>
          <p:nvPicPr>
            <p:cNvPr id="18" name="图片 1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60182" y="3133738"/>
              <a:ext cx="2354606" cy="1692000"/>
            </a:xfrm>
            <a:prstGeom prst="rect">
              <a:avLst/>
            </a:prstGeom>
          </p:spPr>
        </p:pic>
        <mc:AlternateContent xmlns:mc="http://schemas.openxmlformats.org/markup-compatibility/2006">
          <mc:Choice xmlns:a14="http://schemas.microsoft.com/office/drawing/2010/main" Requires="a14">
            <p:sp>
              <p:nvSpPr>
                <p:cNvPr id="21" name="文本框 20"/>
                <p:cNvSpPr txBox="1"/>
                <p:nvPr/>
              </p:nvSpPr>
              <p:spPr>
                <a:xfrm>
                  <a:off x="7229237" y="3751982"/>
                  <a:ext cx="781073" cy="369332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d>
                          <m:dPr>
                            <m:begChr m:val="|"/>
                            <m:endChr m:val="|"/>
                            <m:ctrlPr>
                              <a:rPr lang="en-US" altLang="zh-CN" b="0" i="1" dirty="0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  <a:ea typeface="Calibri" panose="020F0502020204030204" charset="0"/>
                                <a:cs typeface="Calibri" panose="020F0502020204030204" charset="0"/>
                                <a:sym typeface="+mn-ea"/>
                              </a:rPr>
                            </m:ctrlPr>
                          </m:dPr>
                          <m:e>
                            <m:r>
                              <a:rPr lang="en-US" altLang="zh-CN" b="0" i="1" dirty="0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  <a:ea typeface="Calibri" panose="020F0502020204030204" charset="0"/>
                                <a:cs typeface="Calibri" panose="020F0502020204030204" charset="0"/>
                                <a:sym typeface="+mn-ea"/>
                              </a:rPr>
                              <m:t>𝑑</m:t>
                            </m:r>
                            <m:r>
                              <a:rPr lang="zh-CN" altLang="en-US" b="0" i="1" baseline="-25000" dirty="0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  <a:ea typeface="微软雅黑" panose="020B0503020204020204" charset="-122"/>
                                <a:cs typeface="Calibri" panose="020F0502020204030204" charset="0"/>
                                <a:sym typeface="+mn-ea"/>
                              </a:rPr>
                              <m:t>0</m:t>
                            </m:r>
                          </m:e>
                        </m:d>
                      </m:oMath>
                    </m:oMathPara>
                  </a14:m>
                  <a:endParaRPr lang="zh-CN" altLang="en-US" dirty="0"/>
                </a:p>
              </p:txBody>
            </p:sp>
          </mc:Choice>
          <mc:Fallback>
            <p:sp>
              <p:nvSpPr>
                <p:cNvPr id="21" name="文本框 2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229237" y="3751982"/>
                  <a:ext cx="781073" cy="369332"/>
                </a:xfrm>
                <a:prstGeom prst="rect">
                  <a:avLst/>
                </a:prstGeom>
                <a:blipFill rotWithShape="1">
                  <a:blip r:embed="rId4"/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7" name="组合 6"/>
          <p:cNvGrpSpPr/>
          <p:nvPr/>
        </p:nvGrpSpPr>
        <p:grpSpPr>
          <a:xfrm>
            <a:off x="8773905" y="3133738"/>
            <a:ext cx="2354606" cy="1692000"/>
            <a:chOff x="8773905" y="3133738"/>
            <a:chExt cx="2354606" cy="1692000"/>
          </a:xfrm>
        </p:grpSpPr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773905" y="3133738"/>
              <a:ext cx="2354606" cy="1692000"/>
            </a:xfrm>
            <a:prstGeom prst="rect">
              <a:avLst/>
            </a:prstGeom>
          </p:spPr>
        </p:pic>
        <mc:AlternateContent xmlns:mc="http://schemas.openxmlformats.org/markup-compatibility/2006">
          <mc:Choice xmlns:a14="http://schemas.microsoft.com/office/drawing/2010/main" Requires="a14">
            <p:sp>
              <p:nvSpPr>
                <p:cNvPr id="23" name="文本框 22"/>
                <p:cNvSpPr txBox="1"/>
                <p:nvPr/>
              </p:nvSpPr>
              <p:spPr>
                <a:xfrm>
                  <a:off x="9762564" y="3754526"/>
                  <a:ext cx="622703" cy="369332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d>
                          <m:dPr>
                            <m:begChr m:val="|"/>
                            <m:endChr m:val="|"/>
                            <m:ctrlPr>
                              <a:rPr lang="en-US" altLang="zh-CN" b="0" i="1" dirty="0" err="1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  <a:ea typeface="Calibri" panose="020F0502020204030204" charset="0"/>
                                <a:cs typeface="Calibri" panose="020F0502020204030204" charset="0"/>
                                <a:sym typeface="+mn-ea"/>
                              </a:rPr>
                            </m:ctrlPr>
                          </m:dPr>
                          <m:e>
                            <m:r>
                              <a:rPr lang="en-US" altLang="zh-CN" b="0" i="1" dirty="0" err="1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  <a:ea typeface="Calibri" panose="020F0502020204030204" charset="0"/>
                                <a:cs typeface="Calibri" panose="020F0502020204030204" charset="0"/>
                                <a:sym typeface="+mn-ea"/>
                              </a:rPr>
                              <m:t>𝑑</m:t>
                            </m:r>
                            <m:r>
                              <a:rPr lang="en-US" altLang="zh-CN" b="0" i="1" baseline="-25000" dirty="0" err="1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  <a:ea typeface="Calibri" panose="020F0502020204030204" charset="0"/>
                                <a:cs typeface="Calibri" panose="020F0502020204030204" charset="0"/>
                                <a:sym typeface="+mn-ea"/>
                              </a:rPr>
                              <m:t>𝑧</m:t>
                            </m:r>
                          </m:e>
                        </m:d>
                      </m:oMath>
                    </m:oMathPara>
                  </a14:m>
                  <a:endParaRPr lang="zh-CN" altLang="en-US" dirty="0"/>
                </a:p>
              </p:txBody>
            </p:sp>
          </mc:Choice>
          <mc:Fallback>
            <p:sp>
              <p:nvSpPr>
                <p:cNvPr id="23" name="文本框 2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762564" y="3754526"/>
                  <a:ext cx="622703" cy="369332"/>
                </a:xfrm>
                <a:prstGeom prst="rect">
                  <a:avLst/>
                </a:prstGeom>
                <a:blipFill rotWithShape="1">
                  <a:blip r:embed="rId6"/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9" name="组合 8"/>
          <p:cNvGrpSpPr/>
          <p:nvPr/>
        </p:nvGrpSpPr>
        <p:grpSpPr>
          <a:xfrm>
            <a:off x="6413258" y="4825738"/>
            <a:ext cx="2354606" cy="1692000"/>
            <a:chOff x="6413258" y="4825738"/>
            <a:chExt cx="2354606" cy="1692000"/>
          </a:xfrm>
        </p:grpSpPr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13258" y="4825738"/>
              <a:ext cx="2354606" cy="1692000"/>
            </a:xfrm>
            <a:prstGeom prst="rect">
              <a:avLst/>
            </a:prstGeom>
          </p:spPr>
        </p:pic>
        <mc:AlternateContent xmlns:mc="http://schemas.openxmlformats.org/markup-compatibility/2006">
          <mc:Choice xmlns:a14="http://schemas.microsoft.com/office/drawing/2010/main" Requires="a14">
            <p:sp>
              <p:nvSpPr>
                <p:cNvPr id="25" name="文本框 24"/>
                <p:cNvSpPr txBox="1"/>
                <p:nvPr/>
              </p:nvSpPr>
              <p:spPr>
                <a:xfrm>
                  <a:off x="7161538" y="5539783"/>
                  <a:ext cx="916469" cy="369332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d>
                          <m:dPr>
                            <m:begChr m:val="|"/>
                            <m:endChr m:val="|"/>
                            <m:ctrlPr>
                              <a:rPr lang="en-US" altLang="zh-CN" b="0" i="1" dirty="0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  <a:ea typeface="Calibri" panose="020F0502020204030204" charset="0"/>
                                <a:cs typeface="Calibri" panose="020F0502020204030204" charset="0"/>
                                <a:sym typeface="+mn-ea"/>
                              </a:rPr>
                            </m:ctrlPr>
                          </m:dPr>
                          <m:e>
                            <m:r>
                              <a:rPr lang="en-US" altLang="zh-CN" b="0" i="1" dirty="0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  <a:ea typeface="Calibri" panose="020F0502020204030204" charset="0"/>
                                <a:cs typeface="Calibri" panose="020F0502020204030204" charset="0"/>
                                <a:sym typeface="+mn-ea"/>
                              </a:rPr>
                              <m:t>𝑐𝑜𝑠</m:t>
                            </m:r>
                            <m:r>
                              <a:rPr lang="en-US" altLang="zh-CN" b="0" i="1" dirty="0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  <a:ea typeface="Calibri" panose="020F0502020204030204" charset="0"/>
                                <a:cs typeface="Calibri" panose="020F0502020204030204" charset="0"/>
                                <a:sym typeface="+mn-ea"/>
                              </a:rPr>
                              <m:t>𝜃</m:t>
                            </m:r>
                          </m:e>
                        </m:d>
                      </m:oMath>
                    </m:oMathPara>
                  </a14:m>
                  <a:endParaRPr lang="zh-CN" altLang="en-US" dirty="0"/>
                </a:p>
              </p:txBody>
            </p:sp>
          </mc:Choice>
          <mc:Fallback>
            <p:sp>
              <p:nvSpPr>
                <p:cNvPr id="25" name="文本框 2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161538" y="5539783"/>
                  <a:ext cx="916469" cy="369332"/>
                </a:xfrm>
                <a:prstGeom prst="rect">
                  <a:avLst/>
                </a:prstGeom>
                <a:blipFill rotWithShape="1">
                  <a:blip r:embed="rId8"/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0" name="组合 9"/>
          <p:cNvGrpSpPr/>
          <p:nvPr/>
        </p:nvGrpSpPr>
        <p:grpSpPr>
          <a:xfrm>
            <a:off x="8833022" y="4775138"/>
            <a:ext cx="2295250" cy="1779049"/>
            <a:chOff x="8833022" y="4775138"/>
            <a:chExt cx="2295250" cy="1779049"/>
          </a:xfrm>
        </p:grpSpPr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833022" y="4775138"/>
              <a:ext cx="2295250" cy="1779049"/>
            </a:xfrm>
            <a:prstGeom prst="rect">
              <a:avLst/>
            </a:prstGeom>
          </p:spPr>
        </p:pic>
        <mc:AlternateContent xmlns:mc="http://schemas.openxmlformats.org/markup-compatibility/2006">
          <mc:Choice xmlns:a14="http://schemas.microsoft.com/office/drawing/2010/main" Requires="a14">
            <p:sp>
              <p:nvSpPr>
                <p:cNvPr id="27" name="文本框 26"/>
                <p:cNvSpPr txBox="1"/>
                <p:nvPr/>
              </p:nvSpPr>
              <p:spPr>
                <a:xfrm>
                  <a:off x="9841178" y="5580592"/>
                  <a:ext cx="614428" cy="369332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altLang="zh-CN" b="0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libri" panose="020F0502020204030204" charset="0"/>
                            <a:cs typeface="Calibri" panose="020F0502020204030204" charset="0"/>
                            <a:sym typeface="+mn-ea"/>
                          </a:rPr>
                          <m:t>|</m:t>
                        </m:r>
                        <m:sSub>
                          <m:sSubPr>
                            <m:ctrlPr>
                              <a:rPr lang="zh-CN" altLang="en-US" b="0" i="1" dirty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  <a:ea typeface="Calibri" panose="020F0502020204030204" charset="0"/>
                                <a:cs typeface="Calibri" panose="020F0502020204030204" charset="0"/>
                                <a:sym typeface="+mn-ea"/>
                              </a:rPr>
                            </m:ctrlPr>
                          </m:sSubPr>
                          <m:e>
                            <m:r>
                              <a:rPr lang="zh-CN" altLang="en-US" b="0" i="1" dirty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  <a:ea typeface="Calibri" panose="020F0502020204030204" charset="0"/>
                                <a:cs typeface="Calibri" panose="020F0502020204030204" charset="0"/>
                                <a:sym typeface="+mn-ea"/>
                              </a:rPr>
                              <m:t>𝑝</m:t>
                            </m:r>
                          </m:e>
                          <m:sub>
                            <m:r>
                              <a:rPr lang="en-US" altLang="zh-CN" b="0" i="1" dirty="0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  <a:ea typeface="Calibri" panose="020F0502020204030204" charset="0"/>
                                <a:cs typeface="Calibri" panose="020F0502020204030204" charset="0"/>
                                <a:sym typeface="+mn-ea"/>
                              </a:rPr>
                              <m:t>𝑙</m:t>
                            </m:r>
                          </m:sub>
                        </m:sSub>
                        <m:r>
                          <a:rPr lang="zh-CN" altLang="en-US" b="0" i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libri" panose="020F0502020204030204" charset="0"/>
                            <a:cs typeface="Calibri" panose="020F0502020204030204" charset="0"/>
                            <a:sym typeface="+mn-ea"/>
                          </a:rPr>
                          <m:t> </m:t>
                        </m:r>
                        <m:r>
                          <a:rPr lang="en-US" altLang="zh-CN" b="0" i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libri" panose="020F0502020204030204" charset="0"/>
                            <a:cs typeface="Calibri" panose="020F0502020204030204" charset="0"/>
                            <a:sym typeface="+mn-ea"/>
                          </a:rPr>
                          <m:t>|</m:t>
                        </m:r>
                      </m:oMath>
                    </m:oMathPara>
                  </a14:m>
                  <a:endParaRPr lang="zh-CN" altLang="en-US" dirty="0"/>
                </a:p>
              </p:txBody>
            </p:sp>
          </mc:Choice>
          <mc:Fallback>
            <p:sp>
              <p:nvSpPr>
                <p:cNvPr id="27" name="文本框 2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841178" y="5580592"/>
                  <a:ext cx="614428" cy="369332"/>
                </a:xfrm>
                <a:prstGeom prst="rect">
                  <a:avLst/>
                </a:prstGeom>
                <a:blipFill rotWithShape="1">
                  <a:blip r:embed="rId10"/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12" name="矩形 4"/>
          <p:cNvSpPr/>
          <p:nvPr>
            <p:custDataLst>
              <p:tags r:id="rId11"/>
            </p:custDataLst>
          </p:nvPr>
        </p:nvSpPr>
        <p:spPr>
          <a:xfrm>
            <a:off x="0" y="0"/>
            <a:ext cx="12192000" cy="707886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40000"/>
                <a:lumOff val="60000"/>
              </a:schemeClr>
            </a:solidFill>
          </a:ln>
          <a:effectLst>
            <a:outerShdw blurRad="228600" dist="50800" dir="5400000" algn="t" rotWithShape="0">
              <a:prstClr val="black">
                <a:alpha val="2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2880"/>
          </a:p>
        </p:txBody>
      </p:sp>
      <p:sp>
        <p:nvSpPr>
          <p:cNvPr id="14" name="箭头: 五边形 10"/>
          <p:cNvSpPr/>
          <p:nvPr/>
        </p:nvSpPr>
        <p:spPr>
          <a:xfrm>
            <a:off x="5080" y="-10795"/>
            <a:ext cx="1006475" cy="718820"/>
          </a:xfrm>
          <a:prstGeom prst="homePlat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1011676" y="-317"/>
            <a:ext cx="869012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>
                <a:sym typeface="+mn-ea"/>
              </a:rPr>
              <a:t>Event selection</a:t>
            </a:r>
            <a:endParaRPr lang="en-US" altLang="zh-CN" sz="4000" b="1" dirty="0">
              <a:solidFill>
                <a:schemeClr val="accent6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6360817" y="3134373"/>
            <a:ext cx="2354606" cy="1692000"/>
            <a:chOff x="6360182" y="3133738"/>
            <a:chExt cx="2354606" cy="1692000"/>
          </a:xfrm>
        </p:grpSpPr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60182" y="3133738"/>
              <a:ext cx="2354606" cy="1692000"/>
            </a:xfrm>
            <a:prstGeom prst="rect">
              <a:avLst/>
            </a:prstGeom>
          </p:spPr>
        </p:pic>
        <mc:AlternateContent xmlns:mc="http://schemas.openxmlformats.org/markup-compatibility/2006">
          <mc:Choice xmlns:a14="http://schemas.microsoft.com/office/drawing/2010/main" Requires="a14">
            <p:sp>
              <p:nvSpPr>
                <p:cNvPr id="20" name="文本框 19"/>
                <p:cNvSpPr txBox="1"/>
                <p:nvPr/>
              </p:nvSpPr>
              <p:spPr>
                <a:xfrm>
                  <a:off x="7229237" y="3751982"/>
                  <a:ext cx="781073" cy="369332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d>
                          <m:dPr>
                            <m:begChr m:val="|"/>
                            <m:endChr m:val="|"/>
                            <m:ctrlPr>
                              <a:rPr lang="en-US" altLang="zh-CN" b="0" i="1" dirty="0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  <a:ea typeface="Calibri" panose="020F0502020204030204" charset="0"/>
                                <a:cs typeface="Calibri" panose="020F0502020204030204" charset="0"/>
                                <a:sym typeface="+mn-ea"/>
                              </a:rPr>
                            </m:ctrlPr>
                          </m:dPr>
                          <m:e>
                            <m:r>
                              <a:rPr lang="en-US" altLang="zh-CN" b="0" i="1" dirty="0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  <a:ea typeface="Calibri" panose="020F0502020204030204" charset="0"/>
                                <a:cs typeface="Calibri" panose="020F0502020204030204" charset="0"/>
                                <a:sym typeface="+mn-ea"/>
                              </a:rPr>
                              <m:t>𝑑</m:t>
                            </m:r>
                            <m:r>
                              <a:rPr lang="zh-CN" altLang="en-US" b="0" i="1" baseline="-25000" dirty="0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  <a:ea typeface="微软雅黑" panose="020B0503020204020204" charset="-122"/>
                                <a:cs typeface="Calibri" panose="020F0502020204030204" charset="0"/>
                                <a:sym typeface="+mn-ea"/>
                              </a:rPr>
                              <m:t>0</m:t>
                            </m:r>
                          </m:e>
                        </m:d>
                      </m:oMath>
                    </m:oMathPara>
                  </a14:m>
                  <a:endParaRPr lang="zh-CN" altLang="en-US" dirty="0"/>
                </a:p>
              </p:txBody>
            </p:sp>
          </mc:Choice>
          <mc:Fallback>
            <p:sp>
              <p:nvSpPr>
                <p:cNvPr id="20" name="文本框 1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229237" y="3751982"/>
                  <a:ext cx="781073" cy="369332"/>
                </a:xfrm>
                <a:prstGeom prst="rect">
                  <a:avLst/>
                </a:prstGeom>
                <a:blipFill rotWithShape="1">
                  <a:blip r:embed="rId4"/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22" name="组合 21"/>
          <p:cNvGrpSpPr/>
          <p:nvPr/>
        </p:nvGrpSpPr>
        <p:grpSpPr>
          <a:xfrm>
            <a:off x="8774540" y="3134373"/>
            <a:ext cx="2354606" cy="1692000"/>
            <a:chOff x="8773905" y="3133738"/>
            <a:chExt cx="2354606" cy="1692000"/>
          </a:xfrm>
        </p:grpSpPr>
        <p:pic>
          <p:nvPicPr>
            <p:cNvPr id="24" name="图片 2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773905" y="3133738"/>
              <a:ext cx="2354606" cy="1692000"/>
            </a:xfrm>
            <a:prstGeom prst="rect">
              <a:avLst/>
            </a:prstGeom>
          </p:spPr>
        </p:pic>
        <mc:AlternateContent xmlns:mc="http://schemas.openxmlformats.org/markup-compatibility/2006">
          <mc:Choice xmlns:a14="http://schemas.microsoft.com/office/drawing/2010/main" Requires="a14">
            <p:sp>
              <p:nvSpPr>
                <p:cNvPr id="26" name="文本框 25"/>
                <p:cNvSpPr txBox="1"/>
                <p:nvPr/>
              </p:nvSpPr>
              <p:spPr>
                <a:xfrm>
                  <a:off x="9762564" y="3754526"/>
                  <a:ext cx="622703" cy="369332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d>
                          <m:dPr>
                            <m:begChr m:val="|"/>
                            <m:endChr m:val="|"/>
                            <m:ctrlPr>
                              <a:rPr lang="en-US" altLang="zh-CN" b="0" i="1" dirty="0" err="1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  <a:ea typeface="Calibri" panose="020F0502020204030204" charset="0"/>
                                <a:cs typeface="Calibri" panose="020F0502020204030204" charset="0"/>
                                <a:sym typeface="+mn-ea"/>
                              </a:rPr>
                            </m:ctrlPr>
                          </m:dPr>
                          <m:e>
                            <m:r>
                              <a:rPr lang="en-US" altLang="zh-CN" b="0" i="1" dirty="0" err="1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  <a:ea typeface="Calibri" panose="020F0502020204030204" charset="0"/>
                                <a:cs typeface="Calibri" panose="020F0502020204030204" charset="0"/>
                                <a:sym typeface="+mn-ea"/>
                              </a:rPr>
                              <m:t>𝑑</m:t>
                            </m:r>
                            <m:r>
                              <a:rPr lang="en-US" altLang="zh-CN" b="0" i="1" baseline="-25000" dirty="0" err="1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  <a:ea typeface="Calibri" panose="020F0502020204030204" charset="0"/>
                                <a:cs typeface="Calibri" panose="020F0502020204030204" charset="0"/>
                                <a:sym typeface="+mn-ea"/>
                              </a:rPr>
                              <m:t>𝑧</m:t>
                            </m:r>
                          </m:e>
                        </m:d>
                      </m:oMath>
                    </m:oMathPara>
                  </a14:m>
                  <a:endParaRPr lang="zh-CN" altLang="en-US" dirty="0"/>
                </a:p>
              </p:txBody>
            </p:sp>
          </mc:Choice>
          <mc:Fallback>
            <p:sp>
              <p:nvSpPr>
                <p:cNvPr id="26" name="文本框 2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762564" y="3754526"/>
                  <a:ext cx="622703" cy="369332"/>
                </a:xfrm>
                <a:prstGeom prst="rect">
                  <a:avLst/>
                </a:prstGeom>
                <a:blipFill rotWithShape="1">
                  <a:blip r:embed="rId6"/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28" name="组合 27"/>
          <p:cNvGrpSpPr/>
          <p:nvPr/>
        </p:nvGrpSpPr>
        <p:grpSpPr>
          <a:xfrm>
            <a:off x="6413893" y="4826373"/>
            <a:ext cx="2354606" cy="1692000"/>
            <a:chOff x="6413258" y="4825738"/>
            <a:chExt cx="2354606" cy="1692000"/>
          </a:xfrm>
        </p:grpSpPr>
        <p:pic>
          <p:nvPicPr>
            <p:cNvPr id="29" name="图片 2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13258" y="4825738"/>
              <a:ext cx="2354606" cy="1692000"/>
            </a:xfrm>
            <a:prstGeom prst="rect">
              <a:avLst/>
            </a:prstGeom>
          </p:spPr>
        </p:pic>
        <mc:AlternateContent xmlns:mc="http://schemas.openxmlformats.org/markup-compatibility/2006">
          <mc:Choice xmlns:a14="http://schemas.microsoft.com/office/drawing/2010/main" Requires="a14">
            <p:sp>
              <p:nvSpPr>
                <p:cNvPr id="30" name="文本框 29"/>
                <p:cNvSpPr txBox="1"/>
                <p:nvPr/>
              </p:nvSpPr>
              <p:spPr>
                <a:xfrm>
                  <a:off x="7161538" y="5539783"/>
                  <a:ext cx="916469" cy="369332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d>
                          <m:dPr>
                            <m:begChr m:val="|"/>
                            <m:endChr m:val="|"/>
                            <m:ctrlPr>
                              <a:rPr lang="en-US" altLang="zh-CN" b="0" i="1" dirty="0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  <a:ea typeface="Calibri" panose="020F0502020204030204" charset="0"/>
                                <a:cs typeface="Calibri" panose="020F0502020204030204" charset="0"/>
                                <a:sym typeface="+mn-ea"/>
                              </a:rPr>
                            </m:ctrlPr>
                          </m:dPr>
                          <m:e>
                            <m:r>
                              <a:rPr lang="en-US" altLang="zh-CN" b="0" i="1" dirty="0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  <a:ea typeface="Calibri" panose="020F0502020204030204" charset="0"/>
                                <a:cs typeface="Calibri" panose="020F0502020204030204" charset="0"/>
                                <a:sym typeface="+mn-ea"/>
                              </a:rPr>
                              <m:t>𝑐𝑜𝑠</m:t>
                            </m:r>
                            <m:r>
                              <a:rPr lang="en-US" altLang="zh-CN" b="0" i="1" dirty="0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  <a:ea typeface="Calibri" panose="020F0502020204030204" charset="0"/>
                                <a:cs typeface="Calibri" panose="020F0502020204030204" charset="0"/>
                                <a:sym typeface="+mn-ea"/>
                              </a:rPr>
                              <m:t>𝜃</m:t>
                            </m:r>
                          </m:e>
                        </m:d>
                      </m:oMath>
                    </m:oMathPara>
                  </a14:m>
                  <a:endParaRPr lang="zh-CN" altLang="en-US" dirty="0"/>
                </a:p>
              </p:txBody>
            </p:sp>
          </mc:Choice>
          <mc:Fallback>
            <p:sp>
              <p:nvSpPr>
                <p:cNvPr id="30" name="文本框 2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161538" y="5539783"/>
                  <a:ext cx="916469" cy="369332"/>
                </a:xfrm>
                <a:prstGeom prst="rect">
                  <a:avLst/>
                </a:prstGeom>
                <a:blipFill rotWithShape="1">
                  <a:blip r:embed="rId8"/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31" name="组合 30"/>
          <p:cNvGrpSpPr/>
          <p:nvPr/>
        </p:nvGrpSpPr>
        <p:grpSpPr>
          <a:xfrm>
            <a:off x="8833657" y="4775773"/>
            <a:ext cx="2295250" cy="1779049"/>
            <a:chOff x="8833022" y="4775138"/>
            <a:chExt cx="2295250" cy="1779049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833022" y="4775138"/>
              <a:ext cx="2295250" cy="1779049"/>
            </a:xfrm>
            <a:prstGeom prst="rect">
              <a:avLst/>
            </a:prstGeom>
          </p:spPr>
        </p:pic>
        <mc:AlternateContent xmlns:mc="http://schemas.openxmlformats.org/markup-compatibility/2006">
          <mc:Choice xmlns:a14="http://schemas.microsoft.com/office/drawing/2010/main" Requires="a14">
            <p:sp>
              <p:nvSpPr>
                <p:cNvPr id="33" name="文本框 32"/>
                <p:cNvSpPr txBox="1"/>
                <p:nvPr/>
              </p:nvSpPr>
              <p:spPr>
                <a:xfrm>
                  <a:off x="9841178" y="5580592"/>
                  <a:ext cx="614428" cy="369332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altLang="zh-CN" b="0" i="1" dirty="0" smtClean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libri" panose="020F0502020204030204" charset="0"/>
                            <a:cs typeface="Calibri" panose="020F0502020204030204" charset="0"/>
                            <a:sym typeface="+mn-ea"/>
                          </a:rPr>
                          <m:t>|</m:t>
                        </m:r>
                        <m:sSub>
                          <m:sSubPr>
                            <m:ctrlPr>
                              <a:rPr lang="zh-CN" altLang="en-US" b="0" i="1" dirty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  <a:ea typeface="Calibri" panose="020F0502020204030204" charset="0"/>
                                <a:cs typeface="Calibri" panose="020F0502020204030204" charset="0"/>
                                <a:sym typeface="+mn-ea"/>
                              </a:rPr>
                            </m:ctrlPr>
                          </m:sSubPr>
                          <m:e>
                            <m:r>
                              <a:rPr lang="zh-CN" altLang="en-US" b="0" i="1" dirty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  <a:ea typeface="Calibri" panose="020F0502020204030204" charset="0"/>
                                <a:cs typeface="Calibri" panose="020F0502020204030204" charset="0"/>
                                <a:sym typeface="+mn-ea"/>
                              </a:rPr>
                              <m:t>𝑝</m:t>
                            </m:r>
                          </m:e>
                          <m:sub>
                            <m:r>
                              <a:rPr lang="en-US" altLang="zh-CN" b="0" i="1" dirty="0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  <a:ea typeface="Calibri" panose="020F0502020204030204" charset="0"/>
                                <a:cs typeface="Calibri" panose="020F0502020204030204" charset="0"/>
                                <a:sym typeface="+mn-ea"/>
                              </a:rPr>
                              <m:t>𝑙</m:t>
                            </m:r>
                          </m:sub>
                        </m:sSub>
                        <m:r>
                          <a:rPr lang="zh-CN" altLang="en-US" b="0" i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libri" panose="020F0502020204030204" charset="0"/>
                            <a:cs typeface="Calibri" panose="020F0502020204030204" charset="0"/>
                            <a:sym typeface="+mn-ea"/>
                          </a:rPr>
                          <m:t> </m:t>
                        </m:r>
                        <m:r>
                          <a:rPr lang="en-US" altLang="zh-CN" b="0" i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Calibri" panose="020F0502020204030204" charset="0"/>
                            <a:cs typeface="Calibri" panose="020F0502020204030204" charset="0"/>
                            <a:sym typeface="+mn-ea"/>
                          </a:rPr>
                          <m:t>|</m:t>
                        </m:r>
                      </m:oMath>
                    </m:oMathPara>
                  </a14:m>
                  <a:endParaRPr lang="zh-CN" altLang="en-US" dirty="0"/>
                </a:p>
              </p:txBody>
            </p:sp>
          </mc:Choice>
          <mc:Fallback>
            <p:sp>
              <p:nvSpPr>
                <p:cNvPr id="33" name="文本框 3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841178" y="5580592"/>
                  <a:ext cx="614428" cy="369332"/>
                </a:xfrm>
                <a:prstGeom prst="rect">
                  <a:avLst/>
                </a:prstGeom>
                <a:blipFill rotWithShape="1">
                  <a:blip r:embed="rId10"/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</p:cSld>
  <p:clrMapOvr>
    <a:masterClrMapping/>
  </p:clrMapOvr>
  <p:transition advTm="16224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矩形 4"/>
          <p:cNvSpPr/>
          <p:nvPr>
            <p:custDataLst>
              <p:tags r:id="rId1"/>
            </p:custDataLst>
          </p:nvPr>
        </p:nvSpPr>
        <p:spPr>
          <a:xfrm>
            <a:off x="0" y="0"/>
            <a:ext cx="12192000" cy="707886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40000"/>
                <a:lumOff val="60000"/>
              </a:schemeClr>
            </a:solidFill>
          </a:ln>
          <a:effectLst>
            <a:outerShdw blurRad="228600" dist="50800" dir="5400000" algn="t" rotWithShape="0">
              <a:prstClr val="black">
                <a:alpha val="2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2880"/>
          </a:p>
        </p:txBody>
      </p:sp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15" name="表格 14"/>
              <p:cNvGraphicFramePr>
                <a:graphicFrameLocks noGrp="1"/>
              </p:cNvGraphicFramePr>
              <p:nvPr/>
            </p:nvGraphicFramePr>
            <p:xfrm>
              <a:off x="1162050" y="2160905"/>
              <a:ext cx="10253345" cy="3626485"/>
            </p:xfrm>
            <a:graphic>
              <a:graphicData uri="http://schemas.openxmlformats.org/drawingml/2006/table">
                <a:tbl>
                  <a:tblPr>
                    <a:tableStyleId>{5C22544A-7EE6-4342-B048-85BDC9FD1C3A}</a:tableStyleId>
                  </a:tblPr>
                  <a:tblGrid>
                    <a:gridCol w="3594100"/>
                    <a:gridCol w="1466850"/>
                    <a:gridCol w="1811020"/>
                    <a:gridCol w="1507490"/>
                    <a:gridCol w="1873885"/>
                  </a:tblGrid>
                  <a:tr h="394970">
                    <a:tc>
                      <a:txBody>
                        <a:bodyPr/>
                        <a:lstStyle/>
                        <a:p>
                          <a:pPr algn="ctr" rtl="0" fontAlgn="ctr"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000" b="1" u="none" strike="noStrike" dirty="0" smtClean="0"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𝐂𝐮𝐭</m:t>
                                </m:r>
                                <m:r>
                                  <a:rPr lang="en-US" sz="2000" b="1" u="none" strike="noStrike" dirty="0" smtClean="0">
                                    <a:effectLst/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 </m:t>
                                </m:r>
                                <m:r>
                                  <a:rPr lang="en-US" sz="2000" b="1" u="none" strike="noStrike" dirty="0" smtClean="0"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𝐅𝐥𝐨𝐰</m:t>
                                </m:r>
                              </m:oMath>
                            </m:oMathPara>
                          </a14:m>
                          <a:endParaRPr lang="en-US" sz="2000" b="1" u="none" strike="noStrike" dirty="0" smtClean="0">
                            <a:effectLst/>
                            <a:latin typeface="Cambria Math" panose="02040503050406030204" pitchFamily="18" charset="0"/>
                            <a:ea typeface="+mn-lt"/>
                            <a:cs typeface="Cambria Math" panose="02040503050406030204" pitchFamily="18" charset="0"/>
                          </a:endParaRPr>
                        </a:p>
                      </a:txBody>
                      <a:tcPr marL="1869" marR="1869" marT="1869" marB="0" anchor="ctr"/>
                    </a:tc>
                    <a:tc>
                      <a:txBody>
                        <a:bodyPr/>
                        <a:lstStyle/>
                        <a:p>
                          <a:pPr algn="ctr" rtl="0" fontAlgn="ctr"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000" b="1" u="none" strike="noStrike" smtClean="0"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𝐍</m:t>
                                </m:r>
                                <m:r>
                                  <a:rPr lang="en-US" sz="2000" b="1" u="none" strike="noStrike" smtClean="0">
                                    <a:effectLst/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_</m:t>
                                </m:r>
                                <m:r>
                                  <a:rPr lang="en-US" sz="2000" b="1" u="none" strike="noStrike" smtClean="0"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𝐨𝐛𝐬</m:t>
                                </m:r>
                              </m:oMath>
                            </m:oMathPara>
                          </a14:m>
                          <a:endParaRPr lang="en-US" sz="2000" b="1" u="none" strike="noStrike" smtClean="0">
                            <a:effectLst/>
                            <a:latin typeface="Cambria Math" panose="02040503050406030204" pitchFamily="18" charset="0"/>
                            <a:ea typeface="+mn-lt"/>
                            <a:cs typeface="Cambria Math" panose="02040503050406030204" pitchFamily="18" charset="0"/>
                          </a:endParaRPr>
                        </a:p>
                      </a:txBody>
                      <a:tcPr marL="1869" marR="1869" marT="1869" marB="0" anchor="ctr"/>
                    </a:tc>
                    <a:tc>
                      <a:txBody>
                        <a:bodyPr/>
                        <a:lstStyle/>
                        <a:p>
                          <a:pPr algn="ctr" rtl="0" fontAlgn="ctr"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000" b="1" u="none" strike="noStrike" smtClean="0"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𝐑𝐞𝐥</m:t>
                                </m:r>
                                <m:r>
                                  <a:rPr lang="en-US" sz="2000" b="1" u="none" strike="noStrike" smtClean="0">
                                    <a:effectLst/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. </m:t>
                                </m:r>
                                <m:r>
                                  <a:rPr lang="en-US" sz="2000" b="1" u="none" strike="noStrike" smtClean="0"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𝐞𝐟𝐟</m:t>
                                </m:r>
                                <m:r>
                                  <a:rPr lang="en-US" sz="2000" b="1" u="none" strike="noStrike" smtClean="0">
                                    <a:effectLst/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. (%)</m:t>
                                </m:r>
                              </m:oMath>
                            </m:oMathPara>
                          </a14:m>
                          <a:endParaRPr lang="en-US" sz="2000" b="1" u="none" strike="noStrike" smtClean="0">
                            <a:effectLst/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endParaRPr>
                        </a:p>
                      </a:txBody>
                      <a:tcPr marL="1869" marR="1869" marT="1869" marB="0" anchor="ctr"/>
                    </a:tc>
                    <a:tc>
                      <a:txBody>
                        <a:bodyPr/>
                        <a:lstStyle/>
                        <a:p>
                          <a:pPr algn="ctr" rtl="0" fontAlgn="ctr"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000" b="1" u="none" strike="noStrike" smtClean="0"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𝐍</m:t>
                                </m:r>
                                <m:r>
                                  <a:rPr lang="en-US" sz="2000" b="1" u="none" strike="noStrike" smtClean="0">
                                    <a:effectLst/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_</m:t>
                                </m:r>
                                <m:r>
                                  <a:rPr lang="en-US" sz="2000" b="1" u="none" strike="noStrike" smtClean="0"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𝐨𝐛𝐬</m:t>
                                </m:r>
                              </m:oMath>
                            </m:oMathPara>
                          </a14:m>
                          <a:endParaRPr lang="en-US" sz="2000" b="1" u="none" strike="noStrike" smtClean="0">
                            <a:effectLst/>
                            <a:latin typeface="Cambria Math" panose="02040503050406030204" pitchFamily="18" charset="0"/>
                            <a:ea typeface="+mn-lt"/>
                            <a:cs typeface="Cambria Math" panose="02040503050406030204" pitchFamily="18" charset="0"/>
                          </a:endParaRPr>
                        </a:p>
                      </a:txBody>
                      <a:tcPr marL="1869" marR="1869" marT="1869" marB="0" anchor="ctr"/>
                    </a:tc>
                    <a:tc>
                      <a:txBody>
                        <a:bodyPr/>
                        <a:lstStyle/>
                        <a:p>
                          <a:pPr algn="ctr" rtl="0" fontAlgn="ctr"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000" b="1" u="none" strike="noStrike" smtClean="0"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𝐑𝐞𝐥</m:t>
                                </m:r>
                                <m:r>
                                  <a:rPr lang="en-US" sz="2000" b="1" u="none" strike="noStrike" smtClean="0">
                                    <a:effectLst/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. </m:t>
                                </m:r>
                                <m:r>
                                  <a:rPr lang="en-US" sz="2000" b="1" u="none" strike="noStrike" smtClean="0"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𝐞𝐟𝐟</m:t>
                                </m:r>
                                <m:r>
                                  <a:rPr lang="en-US" sz="2000" b="1" u="none" strike="noStrike" smtClean="0">
                                    <a:effectLst/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. (%)</m:t>
                                </m:r>
                              </m:oMath>
                            </m:oMathPara>
                          </a14:m>
                          <a:endParaRPr lang="en-US" sz="2000" b="1" u="none" strike="noStrike" smtClean="0">
                            <a:effectLst/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endParaRPr>
                        </a:p>
                      </a:txBody>
                      <a:tcPr marL="1869" marR="1869" marT="1869" marB="0" anchor="ctr"/>
                    </a:tc>
                  </a:tr>
                  <a:tr h="343019">
                    <a:tc>
                      <a:txBody>
                        <a:bodyPr/>
                        <a:lstStyle/>
                        <a:p>
                          <a:pPr algn="ctr" rtl="0" fontAlgn="ctr"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000" b="1" u="none" strike="noStrike" smtClean="0"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𝐭𝐨𝐭𝐚𝐥</m:t>
                                </m:r>
                                <m:r>
                                  <a:rPr lang="en-US" sz="2000" b="1" u="none" strike="noStrike" smtClean="0">
                                    <a:effectLst/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 </m:t>
                                </m:r>
                                <m:r>
                                  <a:rPr lang="en-US" sz="2000" b="1" u="none" strike="noStrike" smtClean="0"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𝐧𝐮𝐦𝐛𝐞𝐫</m:t>
                                </m:r>
                                <m:r>
                                  <a:rPr lang="en-US" sz="2000" b="1" u="none" strike="noStrike" smtClean="0">
                                    <a:effectLst/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:   </m:t>
                                </m:r>
                              </m:oMath>
                            </m:oMathPara>
                          </a14:m>
                          <a:endParaRPr lang="en-US" sz="2000" b="1" u="none" strike="noStrike" smtClean="0">
                            <a:effectLst/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endParaRPr>
                        </a:p>
                      </a:txBody>
                      <a:tcPr marL="1869" marR="1869" marT="1869" marB="0" anchor="ctr"/>
                    </a:tc>
                    <a:tc>
                      <a:txBody>
                        <a:bodyPr/>
                        <a:lstStyle/>
                        <a:p>
                          <a:pPr marL="0" indent="0" algn="ctr" defTabSz="914400" rtl="0" eaLnBrk="1" fontAlgn="ctr" latinLnBrk="0" hangingPunct="1">
                            <a:buNone/>
                          </a:pPr>
                          <a:r>
                            <a:rPr lang="en-US" altLang="zh-CN" sz="2000" b="1" i="0" u="none" strike="noStrike" kern="1200" dirty="0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等线" panose="02010600030101010101" pitchFamily="2" charset="-122"/>
                              <a:cs typeface="+mn-cs"/>
                            </a:rPr>
                            <a:t>50000</a:t>
                          </a:r>
                          <a:endParaRPr lang="en-US" altLang="zh-CN" sz="2000" b="1" i="0" u="none" strike="noStrike" kern="1200" dirty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+mn-cs"/>
                          </a:endParaRPr>
                        </a:p>
                      </a:txBody>
                      <a:tcPr marL="4763" marR="4763" marT="4763" marB="0" anchor="ctr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fontAlgn="ctr" latinLnBrk="0" hangingPunct="1">
                            <a:buClrTx/>
                            <a:buSzTx/>
                            <a:buFontTx/>
                            <a:buNone/>
                          </a:pPr>
                          <a:r>
                            <a:rPr lang="en-US" altLang="zh-CN" sz="2000" b="1" i="0" u="none" strike="noStrike" kern="1200" smtClean="0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等线" panose="02010600030101010101" pitchFamily="2" charset="-122"/>
                              <a:cs typeface="+mn-cs"/>
                            </a:rPr>
                            <a:t>𝟏𝟎𝟎</a:t>
                          </a:r>
                          <a:r>
                            <a:rPr lang="en-US" altLang="zh-CN" sz="2000" b="1" i="0" u="none" strike="noStrike" kern="1200" smtClean="0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等线" panose="02010600030101010101" pitchFamily="2" charset="-122"/>
                              <a:cs typeface="+mn-cs"/>
                            </a:rPr>
                            <a:t>.</a:t>
                          </a:r>
                          <a:r>
                            <a:rPr lang="en-US" altLang="zh-CN" sz="2000" b="1" i="0" u="none" strike="noStrike" kern="1200" smtClean="0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等线" panose="02010600030101010101" pitchFamily="2" charset="-122"/>
                              <a:cs typeface="+mn-cs"/>
                            </a:rPr>
                            <a:t>𝟎𝟎</a:t>
                          </a:r>
                          <a:r>
                            <a:rPr lang="en-US" altLang="zh-CN" sz="2000" b="1" i="0" u="none" strike="noStrike" kern="1200" smtClean="0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等线" panose="02010600030101010101" pitchFamily="2" charset="-122"/>
                              <a:cs typeface="+mn-cs"/>
                            </a:rPr>
                            <a:t>%</a:t>
                          </a:r>
                          <a:endParaRPr lang="en-US" altLang="zh-CN" sz="2000" b="1" i="0" u="none" strike="noStrike" kern="1200" smtClean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+mn-cs"/>
                          </a:endParaRPr>
                        </a:p>
                      </a:txBody>
                      <a:tcPr marL="6667" marR="6667" marT="6667" anchor="ctr"/>
                    </a:tc>
                    <a:tc>
                      <a:txBody>
                        <a:bodyPr/>
                        <a:lstStyle/>
                        <a:p>
                          <a:pPr algn="ctr" rtl="0" fontAlgn="ctr"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000" b="1" u="none" strike="noStrike" smtClean="0"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𝟓𝟎𝟎𝟎𝟎</m:t>
                                </m:r>
                              </m:oMath>
                            </m:oMathPara>
                          </a14:m>
                          <a:endParaRPr lang="en-US" sz="2000" b="1" u="none" strike="noStrike" smtClean="0">
                            <a:effectLst/>
                            <a:latin typeface="Cambria Math" panose="02040503050406030204" pitchFamily="18" charset="0"/>
                            <a:ea typeface="+mn-lt"/>
                            <a:cs typeface="Cambria Math" panose="02040503050406030204" pitchFamily="18" charset="0"/>
                          </a:endParaRPr>
                        </a:p>
                      </a:txBody>
                      <a:tcPr marL="1869" marR="1869" marT="1869" marB="0" anchor="ctr"/>
                    </a:tc>
                    <a:tc>
                      <a:txBody>
                        <a:bodyPr/>
                        <a:lstStyle/>
                        <a:p>
                          <a:pPr algn="ctr" rtl="0" fontAlgn="ctr"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000" b="1" u="none" strike="noStrike" smtClean="0"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𝟏𝟎𝟎</m:t>
                                </m:r>
                                <m:r>
                                  <a:rPr lang="en-US" sz="2000" b="1" u="none" strike="noStrike" smtClean="0">
                                    <a:effectLst/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sz="2000" b="1" u="none" strike="noStrike" smtClean="0"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𝟎𝟎</m:t>
                                </m:r>
                                <m:r>
                                  <a:rPr lang="en-US" sz="2000" b="1" u="none" strike="noStrike" smtClean="0">
                                    <a:effectLst/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%</m:t>
                                </m:r>
                              </m:oMath>
                            </m:oMathPara>
                          </a14:m>
                          <a:endParaRPr lang="en-US" sz="2000" b="1" u="none" strike="noStrike" smtClean="0">
                            <a:effectLst/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endParaRPr>
                        </a:p>
                      </a:txBody>
                      <a:tcPr marL="1869" marR="1869" marT="1869" marB="0" anchor="ctr"/>
                    </a:tc>
                  </a:tr>
                  <a:tr h="429911">
                    <a:tc>
                      <a:txBody>
                        <a:bodyPr/>
                        <a:lstStyle/>
                        <a:p>
                          <a:pPr algn="ctr" rtl="0" fontAlgn="ctr"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000" b="1" u="none" strike="noStrike" smtClean="0">
                                    <a:solidFill>
                                      <a:srgbClr val="C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𝐧𝐆𝐨𝐨𝐝</m:t>
                                </m:r>
                                <m:r>
                                  <a:rPr lang="en-US" sz="2000" b="1" u="none" strike="noStrike" smtClean="0">
                                    <a:solidFill>
                                      <a:srgbClr val="C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≥</m:t>
                                </m:r>
                                <m:r>
                                  <a:rPr lang="en-US" sz="2000" b="1" u="none" strike="noStrike" smtClean="0">
                                    <a:solidFill>
                                      <a:srgbClr val="C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𝟒</m:t>
                                </m:r>
                                <m:r>
                                  <a:rPr lang="en-US" sz="2000" b="1" u="none" strike="noStrike" smtClean="0">
                                    <a:solidFill>
                                      <a:srgbClr val="C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  :    </m:t>
                                </m:r>
                              </m:oMath>
                            </m:oMathPara>
                          </a14:m>
                          <a:endParaRPr lang="en-US" sz="2000" b="1" u="none" strike="noStrike" smtClean="0">
                            <a:solidFill>
                              <a:srgbClr val="C00000"/>
                            </a:solidFill>
                            <a:effectLst/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endParaRPr>
                        </a:p>
                      </a:txBody>
                      <a:tcPr marL="1869" marR="1869" marT="1869" marB="0" anchor="ctr"/>
                    </a:tc>
                    <a:tc>
                      <a:txBody>
                        <a:bodyPr/>
                        <a:lstStyle/>
                        <a:p>
                          <a:pPr marL="0" indent="0" algn="ctr" defTabSz="914400" rtl="0" eaLnBrk="1" fontAlgn="ctr" latinLnBrk="0" hangingPunct="1">
                            <a:buNone/>
                          </a:pPr>
                          <a:r>
                            <a:rPr lang="en-US" altLang="zh-CN" sz="2000" b="1" i="0" u="none" strike="noStrike" kern="1200" dirty="0">
                              <a:solidFill>
                                <a:srgbClr val="C00000"/>
                              </a:solidFill>
                              <a:effectLst/>
                              <a:latin typeface="Cambria Math" panose="02040503050406030204" pitchFamily="18" charset="0"/>
                              <a:ea typeface="等线" panose="02010600030101010101" pitchFamily="2" charset="-122"/>
                              <a:cs typeface="+mn-cs"/>
                            </a:rPr>
                            <a:t>34228</a:t>
                          </a:r>
                          <a:endParaRPr lang="en-US" altLang="zh-CN" sz="2000" b="1" i="0" u="none" strike="noStrike" kern="1200" dirty="0">
                            <a:solidFill>
                              <a:srgbClr val="C00000"/>
                            </a:solidFill>
                            <a:effectLst/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+mn-cs"/>
                          </a:endParaRPr>
                        </a:p>
                      </a:txBody>
                      <a:tcPr marL="4763" marR="4763" marT="4763" marB="0" anchor="ctr"/>
                    </a:tc>
                    <a:tc>
                      <a:txBody>
                        <a:bodyPr/>
                        <a:lstStyle/>
                        <a:p>
                          <a:pPr marL="0" indent="0" algn="ctr" defTabSz="914400" rtl="0" eaLnBrk="1" fontAlgn="ctr" latinLnBrk="0" hangingPunct="1">
                            <a:buNone/>
                          </a:pPr>
                          <a:r>
                            <a:rPr lang="en-US" altLang="zh-CN" sz="2000" b="1" i="0" u="none" strike="noStrike" kern="1200">
                              <a:solidFill>
                                <a:srgbClr val="C00000"/>
                              </a:solidFill>
                              <a:effectLst/>
                              <a:latin typeface="Cambria Math" panose="02040503050406030204" pitchFamily="18" charset="0"/>
                              <a:ea typeface="等线" panose="02010600030101010101" pitchFamily="2" charset="-122"/>
                              <a:cs typeface="+mn-cs"/>
                            </a:rPr>
                            <a:t>68.46%</a:t>
                          </a:r>
                          <a:endParaRPr lang="en-US" altLang="zh-CN" sz="2000" b="1" i="0" u="none" strike="noStrike" kern="1200">
                            <a:solidFill>
                              <a:srgbClr val="C00000"/>
                            </a:solidFill>
                            <a:effectLst/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+mn-cs"/>
                          </a:endParaRPr>
                        </a:p>
                      </a:txBody>
                      <a:tcPr marL="4763" marR="4763" marT="4763" marB="0" anchor="ctr"/>
                    </a:tc>
                    <a:tc>
                      <a:txBody>
                        <a:bodyPr/>
                        <a:lstStyle/>
                        <a:p>
                          <a:pPr algn="ctr" rtl="0" fontAlgn="ctr">
                            <a:buNone/>
                          </a:pPr>
                          <a:r>
                            <a:rPr lang="en-US" altLang="zh-CN" sz="2000" b="1" u="none" strike="noStrike" smtClean="0">
                              <a:solidFill>
                                <a:srgbClr val="C00000"/>
                              </a:solidFill>
                              <a:effectLst/>
                              <a:ea typeface="+mn-lt"/>
                              <a:cs typeface="+mn-lt"/>
                            </a:rPr>
                            <a:t>28145</a:t>
                          </a:r>
                          <a:endParaRPr lang="en-US" altLang="zh-CN" sz="2000" b="1" u="none" strike="noStrike" smtClean="0">
                            <a:solidFill>
                              <a:srgbClr val="C00000"/>
                            </a:solidFill>
                            <a:effectLst/>
                            <a:ea typeface="+mn-lt"/>
                            <a:cs typeface="+mn-lt"/>
                          </a:endParaRPr>
                        </a:p>
                      </a:txBody>
                      <a:tcPr marL="1869" marR="1869" marT="1869" marB="0" anchor="ctr"/>
                    </a:tc>
                    <a:tc>
                      <a:txBody>
                        <a:bodyPr/>
                        <a:lstStyle/>
                        <a:p>
                          <a:pPr algn="ctr" rtl="0" fontAlgn="ctr"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000" b="1" u="none" strike="noStrike" smtClean="0">
                                    <a:solidFill>
                                      <a:srgbClr val="C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𝟓𝟔</m:t>
                                </m:r>
                                <m:r>
                                  <a:rPr lang="en-US" sz="2000" b="1" u="none" strike="noStrike" smtClean="0">
                                    <a:solidFill>
                                      <a:srgbClr val="C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sz="2000" b="1" u="none" strike="noStrike" smtClean="0">
                                    <a:solidFill>
                                      <a:srgbClr val="C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𝟐𝟗</m:t>
                                </m:r>
                                <m:r>
                                  <a:rPr lang="en-US" sz="2000" b="1" u="none" strike="noStrike" smtClean="0">
                                    <a:solidFill>
                                      <a:srgbClr val="C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%</m:t>
                                </m:r>
                              </m:oMath>
                            </m:oMathPara>
                          </a14:m>
                          <a:endParaRPr lang="en-US" sz="2000" b="1" u="none" strike="noStrike" smtClean="0">
                            <a:solidFill>
                              <a:srgbClr val="C00000"/>
                            </a:solidFill>
                            <a:effectLst/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endParaRPr>
                        </a:p>
                      </a:txBody>
                      <a:tcPr marL="1869" marR="1869" marT="1869" marB="0" anchor="ctr"/>
                    </a:tc>
                  </a:tr>
                  <a:tr h="260678">
                    <a:tc>
                      <a:txBody>
                        <a:bodyPr/>
                        <a:lstStyle/>
                        <a:p>
                          <a:pPr algn="ctr" rtl="0" fontAlgn="ctr"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000" b="1" u="none" strike="noStrike" smtClean="0">
                                    <a:solidFill>
                                      <a:srgbClr val="C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𝐧𝐆𝐨𝐨𝐝</m:t>
                                </m:r>
                                <m:r>
                                  <a:rPr lang="el-GR" sz="2000" b="1" u="none" strike="noStrike">
                                    <a:solidFill>
                                      <a:srgbClr val="C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𝛄</m:t>
                                </m:r>
                                <m:r>
                                  <a:rPr lang="el-GR" sz="2000" b="1" u="none" strike="noStrike">
                                    <a:solidFill>
                                      <a:srgbClr val="C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≥</m:t>
                                </m:r>
                                <m:r>
                                  <a:rPr lang="el-GR" sz="2000" b="1" u="none" strike="noStrike">
                                    <a:solidFill>
                                      <a:srgbClr val="C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𝟐</m:t>
                                </m:r>
                                <m:r>
                                  <a:rPr lang="el-GR" sz="2000" b="1" u="none" strike="noStrike">
                                    <a:solidFill>
                                      <a:srgbClr val="C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: </m:t>
                                </m:r>
                              </m:oMath>
                            </m:oMathPara>
                          </a14:m>
                          <a:endParaRPr lang="el-GR" sz="2000" b="1" u="none" strike="noStrike">
                            <a:solidFill>
                              <a:srgbClr val="C00000"/>
                            </a:solidFill>
                            <a:effectLst/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endParaRPr>
                        </a:p>
                      </a:txBody>
                      <a:tcPr marL="1869" marR="1869" marT="1869" marB="0" anchor="ctr"/>
                    </a:tc>
                    <a:tc>
                      <a:txBody>
                        <a:bodyPr/>
                        <a:lstStyle/>
                        <a:p>
                          <a:pPr marL="0" indent="0" algn="ctr" defTabSz="914400" rtl="0" eaLnBrk="1" fontAlgn="ctr" latinLnBrk="0" hangingPunct="1">
                            <a:buNone/>
                          </a:pPr>
                          <a:r>
                            <a:rPr lang="en-US" altLang="zh-CN" sz="2000" b="1" i="0" u="none" strike="noStrike" kern="1200">
                              <a:solidFill>
                                <a:srgbClr val="C00000"/>
                              </a:solidFill>
                              <a:effectLst/>
                              <a:latin typeface="Cambria Math" panose="02040503050406030204" pitchFamily="18" charset="0"/>
                              <a:ea typeface="等线" panose="02010600030101010101" pitchFamily="2" charset="-122"/>
                              <a:cs typeface="+mn-cs"/>
                            </a:rPr>
                            <a:t>29948</a:t>
                          </a:r>
                          <a:endParaRPr lang="en-US" altLang="zh-CN" sz="2000" b="1" i="0" u="none" strike="noStrike" kern="1200">
                            <a:solidFill>
                              <a:srgbClr val="C00000"/>
                            </a:solidFill>
                            <a:effectLst/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+mn-cs"/>
                          </a:endParaRPr>
                        </a:p>
                      </a:txBody>
                      <a:tcPr marL="4763" marR="4763" marT="4763" marB="0" anchor="ctr"/>
                    </a:tc>
                    <a:tc>
                      <a:txBody>
                        <a:bodyPr/>
                        <a:lstStyle/>
                        <a:p>
                          <a:pPr marL="0" indent="0" algn="ctr" defTabSz="914400" rtl="0" eaLnBrk="1" fontAlgn="ctr" latinLnBrk="0" hangingPunct="1">
                            <a:buNone/>
                          </a:pPr>
                          <a:r>
                            <a:rPr lang="en-US" altLang="zh-CN" sz="2000" b="1" i="0" u="none" strike="noStrike" kern="1200">
                              <a:solidFill>
                                <a:srgbClr val="C00000"/>
                              </a:solidFill>
                              <a:effectLst/>
                              <a:latin typeface="Cambria Math" panose="02040503050406030204" pitchFamily="18" charset="0"/>
                              <a:ea typeface="等线" panose="02010600030101010101" pitchFamily="2" charset="-122"/>
                              <a:cs typeface="+mn-cs"/>
                            </a:rPr>
                            <a:t>87.50%</a:t>
                          </a:r>
                          <a:endParaRPr lang="en-US" altLang="zh-CN" sz="2000" b="1" i="0" u="none" strike="noStrike" kern="1200">
                            <a:solidFill>
                              <a:srgbClr val="C00000"/>
                            </a:solidFill>
                            <a:effectLst/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+mn-cs"/>
                          </a:endParaRPr>
                        </a:p>
                      </a:txBody>
                      <a:tcPr marL="4763" marR="4763" marT="4763" marB="0" anchor="ctr"/>
                    </a:tc>
                    <a:tc>
                      <a:txBody>
                        <a:bodyPr/>
                        <a:lstStyle/>
                        <a:p>
                          <a:pPr algn="ctr" rtl="0" fontAlgn="ctr">
                            <a:buNone/>
                          </a:pPr>
                          <a:r>
                            <a:rPr lang="en-US" altLang="zh-CN" sz="2000" b="1" u="none" strike="noStrike" smtClean="0">
                              <a:solidFill>
                                <a:srgbClr val="C00000"/>
                              </a:solidFill>
                              <a:effectLst/>
                              <a:ea typeface="+mn-lt"/>
                              <a:cs typeface="+mn-lt"/>
                            </a:rPr>
                            <a:t>21951</a:t>
                          </a:r>
                          <a:endParaRPr lang="en-US" altLang="zh-CN" sz="2000" b="1" u="none" strike="noStrike" smtClean="0">
                            <a:solidFill>
                              <a:srgbClr val="C00000"/>
                            </a:solidFill>
                            <a:effectLst/>
                            <a:ea typeface="+mn-lt"/>
                            <a:cs typeface="+mn-lt"/>
                          </a:endParaRPr>
                        </a:p>
                      </a:txBody>
                      <a:tcPr marL="1869" marR="1869" marT="1869" marB="0" anchor="ctr"/>
                    </a:tc>
                    <a:tc>
                      <a:txBody>
                        <a:bodyPr/>
                        <a:lstStyle/>
                        <a:p>
                          <a:pPr algn="ctr" rtl="0" fontAlgn="ctr"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altLang="zh-CN" sz="2000" b="1" u="none" strike="noStrike" smtClean="0">
                                    <a:solidFill>
                                      <a:srgbClr val="C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𝟕𝟕</m:t>
                                </m:r>
                                <m:r>
                                  <a:rPr lang="en-US" altLang="zh-CN" sz="2000" b="1" u="none" strike="noStrike" smtClean="0">
                                    <a:solidFill>
                                      <a:srgbClr val="C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altLang="zh-CN" sz="2000" b="1" u="none" strike="noStrike" smtClean="0">
                                    <a:solidFill>
                                      <a:srgbClr val="C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𝟗𝟗</m:t>
                                </m:r>
                                <m:r>
                                  <a:rPr lang="en-US" sz="2000" b="1" u="none" strike="noStrike" smtClean="0">
                                    <a:solidFill>
                                      <a:srgbClr val="C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%</m:t>
                                </m:r>
                              </m:oMath>
                            </m:oMathPara>
                          </a14:m>
                          <a:endParaRPr lang="en-US" sz="2000" b="1" u="none" strike="noStrike" smtClean="0">
                            <a:solidFill>
                              <a:srgbClr val="C00000"/>
                            </a:solidFill>
                            <a:effectLst/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endParaRPr>
                        </a:p>
                      </a:txBody>
                      <a:tcPr marL="1869" marR="1869" marT="1869" marB="0" anchor="ctr"/>
                    </a:tc>
                  </a:tr>
                  <a:tr h="431165">
                    <a:tc>
                      <a:txBody>
                        <a:bodyPr/>
                        <a:lstStyle/>
                        <a:p>
                          <a:pPr algn="ctr" rtl="0" fontAlgn="ctr"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000" b="1" u="none" strike="noStrike" dirty="0" smtClean="0"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𝐧</m:t>
                                </m:r>
                                <m:sSub>
                                  <m:sSubPr>
                                    <m:ctrlPr>
                                      <a:rPr lang="en-US" sz="2000" b="1" u="none" strike="noStrike" dirty="0" smtClean="0">
                                        <a:effectLst/>
                                        <a:latin typeface="Cambria Math" panose="02040503050406030204" pitchFamily="18" charset="0"/>
                                        <a:ea typeface="+mn-lt"/>
                                        <a:cs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000" b="1" u="none" strike="noStrike" dirty="0" smtClean="0">
                                        <a:effectLst/>
                                        <a:latin typeface="Cambria Math" panose="02040503050406030204" pitchFamily="18" charset="0"/>
                                        <a:ea typeface="MS Mincho" charset="0"/>
                                        <a:cs typeface="Cambria Math" panose="02040503050406030204" pitchFamily="18" charset="0"/>
                                      </a:rPr>
                                      <m:t>𝛍</m:t>
                                    </m:r>
                                  </m:e>
                                  <m:sub>
                                    <m:r>
                                      <a:rPr lang="en-US" sz="2000" b="1" u="none" strike="noStrike" dirty="0" smtClean="0">
                                        <a:effectLst/>
                                        <a:latin typeface="Cambria Math" panose="02040503050406030204" pitchFamily="18" charset="0"/>
                                        <a:ea typeface="+mn-lt"/>
                                        <a:cs typeface="Cambria Math" panose="02040503050406030204" pitchFamily="18" charset="0"/>
                                      </a:rPr>
                                      <m:t>𝐩</m:t>
                                    </m:r>
                                  </m:sub>
                                </m:sSub>
                                <m:r>
                                  <a:rPr lang="en-US" sz="2000" b="1" u="none" strike="noStrike" dirty="0" smtClean="0">
                                    <a:effectLst/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≥</m:t>
                                </m:r>
                                <m:r>
                                  <a:rPr lang="en-US" sz="2000" b="1" u="none" strike="noStrike" dirty="0" smtClean="0"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𝟏</m:t>
                                </m:r>
                                <m:r>
                                  <a:rPr lang="en-US" sz="2000" b="1" u="none" strike="noStrike" dirty="0" smtClean="0">
                                    <a:effectLst/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 </m:t>
                                </m:r>
                                <m:r>
                                  <a:rPr lang="en-US" sz="2000" b="1" u="none" strike="noStrike" dirty="0" smtClean="0"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𝐚𝐧𝐝</m:t>
                                </m:r>
                                <m:r>
                                  <a:rPr lang="en-US" sz="2000" b="1" u="none" strike="noStrike" dirty="0" smtClean="0">
                                    <a:effectLst/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 </m:t>
                                </m:r>
                                <m:r>
                                  <a:rPr lang="en-US" sz="2000" b="1" u="none" strike="noStrike" dirty="0" smtClean="0"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𝐧</m:t>
                                </m:r>
                                <m:sSub>
                                  <m:sSubPr>
                                    <m:ctrlPr>
                                      <a:rPr lang="en-US" sz="2000" b="1" u="none" strike="noStrike" dirty="0" smtClean="0">
                                        <a:effectLst/>
                                        <a:latin typeface="Cambria Math" panose="02040503050406030204" pitchFamily="18" charset="0"/>
                                        <a:ea typeface="+mn-lt"/>
                                        <a:cs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000" b="1" u="none" strike="noStrike" dirty="0" smtClean="0">
                                        <a:effectLst/>
                                        <a:latin typeface="Cambria Math" panose="02040503050406030204" pitchFamily="18" charset="0"/>
                                        <a:ea typeface="MS Mincho" charset="0"/>
                                        <a:cs typeface="Cambria Math" panose="02040503050406030204" pitchFamily="18" charset="0"/>
                                      </a:rPr>
                                      <m:t>𝛍</m:t>
                                    </m:r>
                                  </m:e>
                                  <m:sub>
                                    <m:r>
                                      <a:rPr lang="en-US" sz="2000" b="1" u="none" strike="noStrike" dirty="0" smtClean="0">
                                        <a:effectLst/>
                                        <a:latin typeface="Cambria Math" panose="02040503050406030204" pitchFamily="18" charset="0"/>
                                        <a:ea typeface="+mn-lt"/>
                                        <a:cs typeface="Cambria Math" panose="02040503050406030204" pitchFamily="18" charset="0"/>
                                      </a:rPr>
                                      <m:t>𝐦</m:t>
                                    </m:r>
                                  </m:sub>
                                </m:sSub>
                                <m:r>
                                  <a:rPr lang="en-US" sz="2000" b="1" u="none" strike="noStrike" dirty="0" smtClean="0">
                                    <a:effectLst/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≥</m:t>
                                </m:r>
                                <m:r>
                                  <a:rPr lang="en-US" sz="2000" b="1" u="none" strike="noStrike" dirty="0" smtClean="0"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𝟏</m:t>
                                </m:r>
                                <m:r>
                                  <a:rPr lang="en-US" sz="2000" b="1" u="none" strike="noStrike" dirty="0" smtClean="0">
                                    <a:effectLst/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:</m:t>
                                </m:r>
                              </m:oMath>
                            </m:oMathPara>
                          </a14:m>
                          <a:endParaRPr lang="en-US" sz="2000" b="1" u="none" strike="noStrike" dirty="0" smtClean="0">
                            <a:effectLst/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endParaRPr>
                        </a:p>
                      </a:txBody>
                      <a:tcPr marL="1869" marR="1869" marT="1869" marB="0" anchor="ctr"/>
                    </a:tc>
                    <a:tc>
                      <a:txBody>
                        <a:bodyPr/>
                        <a:lstStyle/>
                        <a:p>
                          <a:pPr marL="0" indent="0" algn="ctr" defTabSz="914400" rtl="0" eaLnBrk="1" fontAlgn="ctr" latinLnBrk="0" hangingPunct="1">
                            <a:buNone/>
                          </a:pPr>
                          <a:r>
                            <a:rPr lang="en-US" altLang="zh-CN" sz="2000" b="1" i="0" u="none" strike="noStrike" kern="1200" dirty="0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等线" panose="02010600030101010101" pitchFamily="2" charset="-122"/>
                              <a:cs typeface="+mn-cs"/>
                            </a:rPr>
                            <a:t>26543</a:t>
                          </a:r>
                          <a:endParaRPr lang="en-US" altLang="zh-CN" sz="2000" b="1" i="0" u="none" strike="noStrike" kern="1200" dirty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+mn-cs"/>
                          </a:endParaRPr>
                        </a:p>
                      </a:txBody>
                      <a:tcPr marL="4763" marR="4763" marT="4763" marB="0" anchor="ctr"/>
                    </a:tc>
                    <a:tc>
                      <a:txBody>
                        <a:bodyPr/>
                        <a:lstStyle/>
                        <a:p>
                          <a:pPr marL="0" indent="0" algn="ctr" defTabSz="914400" rtl="0" eaLnBrk="1" fontAlgn="ctr" latinLnBrk="0" hangingPunct="1">
                            <a:buNone/>
                          </a:pPr>
                          <a:r>
                            <a:rPr lang="en-US" altLang="zh-CN" sz="2000" b="1" i="0" u="none" strike="noStrike" kern="1200" dirty="0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等线" panose="02010600030101010101" pitchFamily="2" charset="-122"/>
                              <a:cs typeface="+mn-cs"/>
                            </a:rPr>
                            <a:t>88.65%</a:t>
                          </a:r>
                          <a:endParaRPr lang="en-US" altLang="zh-CN" sz="2000" b="1" i="0" u="none" strike="noStrike" kern="1200" dirty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+mn-cs"/>
                          </a:endParaRPr>
                        </a:p>
                      </a:txBody>
                      <a:tcPr marL="4763" marR="4763" marT="4763" marB="0" anchor="ctr"/>
                    </a:tc>
                    <a:tc>
                      <a:txBody>
                        <a:bodyPr/>
                        <a:lstStyle/>
                        <a:p>
                          <a:pPr algn="ctr" rtl="0" fontAlgn="ctr">
                            <a:buNone/>
                          </a:pPr>
                          <a:r>
                            <a:rPr lang="en-US" altLang="zh-CN" sz="2000" b="1" u="none" strike="noStrike" smtClean="0">
                              <a:effectLst/>
                              <a:ea typeface="+mn-lt"/>
                              <a:cs typeface="+mn-lt"/>
                            </a:rPr>
                            <a:t>20063</a:t>
                          </a:r>
                          <a:endParaRPr lang="en-US" altLang="zh-CN" sz="2000" b="1" u="none" strike="noStrike" smtClean="0">
                            <a:effectLst/>
                            <a:ea typeface="+mn-lt"/>
                            <a:cs typeface="+mn-lt"/>
                          </a:endParaRPr>
                        </a:p>
                      </a:txBody>
                      <a:tcPr marL="1869" marR="1869" marT="1869" marB="0" anchor="ctr"/>
                    </a:tc>
                    <a:tc>
                      <a:txBody>
                        <a:bodyPr/>
                        <a:lstStyle/>
                        <a:p>
                          <a:pPr algn="ctr" rtl="0" fontAlgn="ctr"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altLang="zh-CN" sz="2000" b="1" u="none" strike="noStrike" smtClean="0"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𝟗𝟏</m:t>
                                </m:r>
                                <m:r>
                                  <a:rPr lang="en-US" altLang="zh-CN" sz="2000" b="1" u="none" strike="noStrike" smtClean="0"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altLang="zh-CN" sz="2000" b="1" u="none" strike="noStrike" smtClean="0"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𝟒𝟎</m:t>
                                </m:r>
                                <m:r>
                                  <a:rPr lang="en-US" sz="2000" b="1" u="none" strike="noStrike" smtClean="0">
                                    <a:effectLst/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%</m:t>
                                </m:r>
                              </m:oMath>
                            </m:oMathPara>
                          </a14:m>
                          <a:endParaRPr lang="en-US" sz="2000" b="1" u="none" strike="noStrike" smtClean="0">
                            <a:effectLst/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endParaRPr>
                        </a:p>
                      </a:txBody>
                      <a:tcPr marL="1869" marR="1869" marT="1869" marB="0" anchor="ctr"/>
                    </a:tc>
                  </a:tr>
                  <a:tr h="391016">
                    <a:tc>
                      <a:txBody>
                        <a:bodyPr/>
                        <a:lstStyle/>
                        <a:p>
                          <a:pPr algn="ctr" rtl="0" fontAlgn="ctr"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000" b="1" u="none" strike="noStrike" smtClean="0"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𝐉</m:t>
                                </m:r>
                                <m:r>
                                  <a:rPr lang="en-US" sz="2000" b="1" u="none" strike="noStrike" smtClean="0">
                                    <a:effectLst/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/</m:t>
                                </m:r>
                                <m:r>
                                  <a:rPr lang="el-GR" sz="2000" b="1" u="none" strike="noStrike">
                                    <a:effectLst/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𝛗</m:t>
                                </m:r>
                                <m:r>
                                  <a:rPr lang="el-GR" sz="2000" b="1" u="none" strike="noStrike">
                                    <a:effectLst/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"  </m:t>
                                </m:r>
                                <m:r>
                                  <a:rPr lang="en-US" sz="2000" b="1" u="none" strike="noStrike"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𝐦𝐚𝐬𝐬</m:t>
                                </m:r>
                                <m:r>
                                  <a:rPr lang="en-US" sz="2000" b="1" u="none" strike="noStrike">
                                    <a:effectLst/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 </m:t>
                                </m:r>
                                <m:r>
                                  <a:rPr lang="en-US" sz="2000" b="1" u="none" strike="noStrike"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𝐜𝐮𝐭</m:t>
                                </m:r>
                                <m:r>
                                  <a:rPr lang="en-US" sz="2000" b="1" u="none" strike="noStrike">
                                    <a:effectLst/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:"</m:t>
                                </m:r>
                              </m:oMath>
                            </m:oMathPara>
                          </a14:m>
                          <a:endParaRPr lang="en-US" sz="2000" b="1" u="none" strike="noStrike">
                            <a:effectLst/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endParaRPr>
                        </a:p>
                      </a:txBody>
                      <a:tcPr marL="1869" marR="1869" marT="1869" marB="0" anchor="ctr"/>
                    </a:tc>
                    <a:tc>
                      <a:txBody>
                        <a:bodyPr/>
                        <a:lstStyle/>
                        <a:p>
                          <a:pPr marL="0" indent="0" algn="ctr" defTabSz="914400" rtl="0" eaLnBrk="1" fontAlgn="ctr" latinLnBrk="0" hangingPunct="1">
                            <a:buNone/>
                          </a:pPr>
                          <a:r>
                            <a:rPr lang="en-US" altLang="zh-CN" sz="2000" b="1" i="0" u="none" strike="noStrike" kern="1200" dirty="0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等线" panose="02010600030101010101" pitchFamily="2" charset="-122"/>
                              <a:cs typeface="+mn-cs"/>
                            </a:rPr>
                            <a:t>24558 </a:t>
                          </a:r>
                          <a:endParaRPr lang="en-US" altLang="zh-CN" sz="2000" b="1" i="0" u="none" strike="noStrike" kern="1200" dirty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+mn-cs"/>
                          </a:endParaRPr>
                        </a:p>
                      </a:txBody>
                      <a:tcPr marL="4763" marR="4763" marT="4763" marB="0" anchor="ctr"/>
                    </a:tc>
                    <a:tc>
                      <a:txBody>
                        <a:bodyPr/>
                        <a:lstStyle/>
                        <a:p>
                          <a:pPr marL="0" indent="0" algn="ctr" defTabSz="914400" rtl="0" eaLnBrk="1" fontAlgn="ctr" latinLnBrk="0" hangingPunct="1">
                            <a:buNone/>
                          </a:pPr>
                          <a:r>
                            <a:rPr lang="en-US" altLang="zh-CN" sz="2000" b="1" i="0" u="none" strike="noStrike" kern="1200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等线" panose="02010600030101010101" pitchFamily="2" charset="-122"/>
                              <a:cs typeface="+mn-cs"/>
                            </a:rPr>
                            <a:t>92.50%</a:t>
                          </a:r>
                          <a:endParaRPr lang="en-US" altLang="zh-CN" sz="2000" b="1" i="0" u="none" strike="noStrike" kern="12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+mn-cs"/>
                          </a:endParaRPr>
                        </a:p>
                      </a:txBody>
                      <a:tcPr marL="4763" marR="4763" marT="4763" marB="0" anchor="ctr"/>
                    </a:tc>
                    <a:tc>
                      <a:txBody>
                        <a:bodyPr/>
                        <a:lstStyle/>
                        <a:p>
                          <a:pPr algn="ctr" rtl="0" fontAlgn="ctr">
                            <a:buNone/>
                          </a:pPr>
                          <a:r>
                            <a:rPr lang="en-US" altLang="zh-CN" sz="2000" b="1" u="none" strike="noStrike" smtClean="0">
                              <a:effectLst/>
                              <a:ea typeface="+mn-lt"/>
                              <a:cs typeface="+mn-lt"/>
                            </a:rPr>
                            <a:t>19609</a:t>
                          </a:r>
                          <a:endParaRPr lang="en-US" altLang="zh-CN" sz="2000" b="1" u="none" strike="noStrike" smtClean="0">
                            <a:effectLst/>
                            <a:ea typeface="+mn-lt"/>
                            <a:cs typeface="+mn-lt"/>
                          </a:endParaRPr>
                        </a:p>
                      </a:txBody>
                      <a:tcPr marL="1869" marR="1869" marT="1869" marB="0" anchor="ctr"/>
                    </a:tc>
                    <a:tc>
                      <a:txBody>
                        <a:bodyPr/>
                        <a:lstStyle/>
                        <a:p>
                          <a:pPr algn="ctr" rtl="0" fontAlgn="ctr"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altLang="zh-CN" sz="2000" b="1" u="none" strike="noStrike" smtClean="0"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𝟗𝟕</m:t>
                                </m:r>
                                <m:r>
                                  <a:rPr lang="en-US" altLang="zh-CN" sz="2000" b="1" u="none" strike="noStrike" smtClean="0"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altLang="zh-CN" sz="2000" b="1" u="none" strike="noStrike" smtClean="0"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𝟕𝟒</m:t>
                                </m:r>
                                <m:r>
                                  <a:rPr lang="en-US" sz="2000" b="1" u="none" strike="noStrike" smtClean="0">
                                    <a:effectLst/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%</m:t>
                                </m:r>
                              </m:oMath>
                            </m:oMathPara>
                          </a14:m>
                          <a:endParaRPr lang="en-US" sz="2000" b="1" u="none" strike="noStrike" smtClean="0">
                            <a:effectLst/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endParaRPr>
                        </a:p>
                      </a:txBody>
                      <a:tcPr marL="1869" marR="1869" marT="1869" marB="0" anchor="ctr"/>
                    </a:tc>
                  </a:tr>
                  <a:tr h="336812">
                    <a:tc>
                      <a:txBody>
                        <a:bodyPr/>
                        <a:lstStyle/>
                        <a:p>
                          <a:pPr algn="ctr" rtl="0" fontAlgn="ctr"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altLang="zh-CN" sz="2000" b="1" i="1" u="none" strike="noStrike" smtClean="0">
                                    <a:solidFill>
                                      <a:srgbClr val="C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𝑛</m:t>
                                </m:r>
                                <m:sSup>
                                  <m:sSupPr>
                                    <m:ctrlPr>
                                      <a:rPr lang="en-US" altLang="zh-CN" sz="2000" b="1" i="1" u="none" strike="noStrike" smtClean="0">
                                        <a:solidFill>
                                          <a:srgbClr val="C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lt"/>
                                        <a:cs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CN" sz="2000" b="1" i="1" u="none" strike="noStrike" smtClean="0">
                                        <a:solidFill>
                                          <a:srgbClr val="C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lt"/>
                                        <a:cs typeface="Cambria Math" panose="02040503050406030204" pitchFamily="18" charset="0"/>
                                      </a:rPr>
                                      <m:t>𝐾</m:t>
                                    </m:r>
                                  </m:e>
                                  <m:sup>
                                    <m:r>
                                      <a:rPr lang="en-US" altLang="zh-CN" sz="2000" b="1" i="1" u="none" strike="noStrike" smtClean="0">
                                        <a:solidFill>
                                          <a:srgbClr val="C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lt"/>
                                        <a:cs typeface="Cambria Math" panose="02040503050406030204" pitchFamily="18" charset="0"/>
                                      </a:rPr>
                                      <m:t>−</m:t>
                                    </m:r>
                                  </m:sup>
                                </m:sSup>
                                <m:r>
                                  <a:rPr lang="en-US" altLang="zh-CN" sz="2000" b="1" i="1" u="none" strike="noStrike" smtClean="0">
                                    <a:solidFill>
                                      <a:srgbClr val="C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≥</m:t>
                                </m:r>
                                <m:r>
                                  <a:rPr lang="en-US" altLang="zh-CN" sz="2000" b="1" i="1" u="none" strike="noStrike" smtClean="0">
                                    <a:solidFill>
                                      <a:srgbClr val="C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1</m:t>
                                </m:r>
                                <m:r>
                                  <a:rPr lang="en-US" altLang="zh-CN" sz="2000" b="1" i="1" u="none" strike="noStrike" smtClean="0">
                                    <a:solidFill>
                                      <a:srgbClr val="C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 </m:t>
                                </m:r>
                                <m:r>
                                  <a:rPr lang="en-US" altLang="zh-CN" sz="2000" b="1" i="1" u="none" strike="noStrike" smtClean="0">
                                    <a:solidFill>
                                      <a:srgbClr val="C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𝑎𝑛𝑑</m:t>
                                </m:r>
                                <m:r>
                                  <a:rPr lang="en-US" altLang="zh-CN" sz="2000" b="1" i="1" u="none" strike="noStrike" smtClean="0">
                                    <a:solidFill>
                                      <a:srgbClr val="C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 </m:t>
                                </m:r>
                                <m:r>
                                  <a:rPr lang="en-US" altLang="zh-CN" sz="2000" b="1" i="1" u="none" strike="noStrike" smtClean="0">
                                    <a:solidFill>
                                      <a:srgbClr val="C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𝑛</m:t>
                                </m:r>
                                <m:sSup>
                                  <m:sSupPr>
                                    <m:ctrlPr>
                                      <a:rPr lang="en-US" altLang="zh-CN" sz="2000" b="1" i="1" u="none" strike="noStrike" smtClean="0">
                                        <a:solidFill>
                                          <a:srgbClr val="C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lt"/>
                                        <a:cs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CN" sz="2000" b="1" i="1" u="none" strike="noStrike" smtClean="0">
                                        <a:solidFill>
                                          <a:srgbClr val="C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lt"/>
                                        <a:cs typeface="Cambria Math" panose="02040503050406030204" pitchFamily="18" charset="0"/>
                                      </a:rPr>
                                      <m:t>𝐾</m:t>
                                    </m:r>
                                  </m:e>
                                  <m:sup>
                                    <m:r>
                                      <a:rPr lang="en-US" altLang="zh-CN" sz="2000" b="1" i="1" u="none" strike="noStrike" smtClean="0">
                                        <a:solidFill>
                                          <a:srgbClr val="C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lt"/>
                                        <a:cs typeface="Cambria Math" panose="02040503050406030204" pitchFamily="18" charset="0"/>
                                      </a:rPr>
                                      <m:t>+</m:t>
                                    </m:r>
                                  </m:sup>
                                </m:sSup>
                                <m:r>
                                  <a:rPr lang="en-US" altLang="zh-CN" sz="2000" b="1" i="1" u="none" strike="noStrike" smtClean="0">
                                    <a:solidFill>
                                      <a:srgbClr val="C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≥</m:t>
                                </m:r>
                                <m:r>
                                  <a:rPr lang="en-US" altLang="zh-CN" sz="2000" b="1" i="1" u="none" strike="noStrike" smtClean="0">
                                    <a:solidFill>
                                      <a:srgbClr val="C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1</m:t>
                                </m:r>
                                <m:r>
                                  <a:rPr lang="en-US" altLang="zh-CN" sz="2000" b="1" i="1" u="none" strike="noStrike" smtClean="0">
                                    <a:solidFill>
                                      <a:srgbClr val="C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:   </m:t>
                                </m:r>
                              </m:oMath>
                            </m:oMathPara>
                          </a14:m>
                          <a:endParaRPr lang="en-US" altLang="zh-CN" sz="2000" b="1" i="1" u="none" strike="noStrike" smtClean="0">
                            <a:solidFill>
                              <a:srgbClr val="C00000"/>
                            </a:solidFill>
                            <a:effectLst/>
                            <a:latin typeface="Cambria Math" panose="02040503050406030204" pitchFamily="18" charset="0"/>
                            <a:ea typeface="+mn-lt"/>
                            <a:cs typeface="Cambria Math" panose="02040503050406030204" pitchFamily="18" charset="0"/>
                          </a:endParaRPr>
                        </a:p>
                      </a:txBody>
                      <a:tcPr marL="1869" marR="1869" marT="1869" marB="0" anchor="ctr"/>
                    </a:tc>
                    <a:tc>
                      <a:txBody>
                        <a:bodyPr/>
                        <a:lstStyle/>
                        <a:p>
                          <a:pPr marL="0" indent="0" algn="ctr" defTabSz="914400" rtl="0" eaLnBrk="1" fontAlgn="ctr" latinLnBrk="0" hangingPunct="1">
                            <a:buNone/>
                          </a:pPr>
                          <a:r>
                            <a:rPr lang="en-US" altLang="zh-CN" sz="2000" b="1" i="0" u="none" strike="noStrike" kern="1200">
                              <a:solidFill>
                                <a:srgbClr val="C00000"/>
                              </a:solidFill>
                              <a:effectLst/>
                              <a:latin typeface="Cambria Math" panose="02040503050406030204" pitchFamily="18" charset="0"/>
                              <a:ea typeface="等线" panose="02010600030101010101" pitchFamily="2" charset="-122"/>
                              <a:cs typeface="+mn-cs"/>
                            </a:rPr>
                            <a:t>21678</a:t>
                          </a:r>
                          <a:endParaRPr lang="en-US" altLang="zh-CN" sz="2000" b="1" i="0" u="none" strike="noStrike" kern="1200">
                            <a:solidFill>
                              <a:srgbClr val="C00000"/>
                            </a:solidFill>
                            <a:effectLst/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+mn-cs"/>
                          </a:endParaRPr>
                        </a:p>
                      </a:txBody>
                      <a:tcPr marL="4763" marR="4763" marT="4763" marB="0" anchor="ctr"/>
                    </a:tc>
                    <a:tc>
                      <a:txBody>
                        <a:bodyPr/>
                        <a:lstStyle/>
                        <a:p>
                          <a:pPr marL="0" indent="0" algn="ctr" defTabSz="914400" rtl="0" eaLnBrk="1" fontAlgn="ctr" latinLnBrk="0" hangingPunct="1">
                            <a:buNone/>
                          </a:pPr>
                          <a:r>
                            <a:rPr lang="en-US" altLang="zh-CN" sz="2000" b="1" i="0" u="none" strike="noStrike" kern="1200" dirty="0">
                              <a:solidFill>
                                <a:srgbClr val="C00000"/>
                              </a:solidFill>
                              <a:effectLst/>
                              <a:latin typeface="Cambria Math" panose="02040503050406030204" pitchFamily="18" charset="0"/>
                              <a:ea typeface="等线" panose="02010600030101010101" pitchFamily="2" charset="-122"/>
                              <a:cs typeface="+mn-cs"/>
                            </a:rPr>
                            <a:t>88.27%</a:t>
                          </a:r>
                          <a:endParaRPr lang="en-US" altLang="zh-CN" sz="2000" b="1" i="0" u="none" strike="noStrike" kern="1200" dirty="0">
                            <a:solidFill>
                              <a:srgbClr val="C00000"/>
                            </a:solidFill>
                            <a:effectLst/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+mn-cs"/>
                          </a:endParaRPr>
                        </a:p>
                      </a:txBody>
                      <a:tcPr marL="4763" marR="4763" marT="4763" marB="0" anchor="ctr"/>
                    </a:tc>
                    <a:tc>
                      <a:txBody>
                        <a:bodyPr/>
                        <a:lstStyle/>
                        <a:p>
                          <a:pPr algn="ctr" rtl="0" fontAlgn="ctr">
                            <a:buNone/>
                          </a:pPr>
                          <a:r>
                            <a:rPr lang="en-US" altLang="zh-CN" sz="2000" b="1" u="none" strike="noStrike" smtClean="0">
                              <a:solidFill>
                                <a:srgbClr val="C00000"/>
                              </a:solidFill>
                              <a:effectLst/>
                              <a:ea typeface="+mn-lt"/>
                              <a:cs typeface="+mn-lt"/>
                            </a:rPr>
                            <a:t>19235</a:t>
                          </a:r>
                          <a:endParaRPr lang="en-US" altLang="zh-CN" sz="2000" b="1" u="none" strike="noStrike" smtClean="0">
                            <a:solidFill>
                              <a:srgbClr val="C00000"/>
                            </a:solidFill>
                            <a:effectLst/>
                            <a:ea typeface="+mn-lt"/>
                            <a:cs typeface="+mn-lt"/>
                          </a:endParaRPr>
                        </a:p>
                      </a:txBody>
                      <a:tcPr marL="1869" marR="1869" marT="1869" marB="0" anchor="ctr"/>
                    </a:tc>
                    <a:tc>
                      <a:txBody>
                        <a:bodyPr/>
                        <a:lstStyle/>
                        <a:p>
                          <a:pPr algn="ctr" rtl="0" fontAlgn="ctr"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altLang="zh-CN" sz="2000" b="1" u="none" strike="noStrike" smtClean="0">
                                    <a:solidFill>
                                      <a:srgbClr val="C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𝟗𝟖</m:t>
                                </m:r>
                                <m:r>
                                  <a:rPr lang="en-US" altLang="zh-CN" sz="2000" b="1" u="none" strike="noStrike" smtClean="0">
                                    <a:solidFill>
                                      <a:srgbClr val="C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altLang="zh-CN" sz="2000" b="1" u="none" strike="noStrike" smtClean="0">
                                    <a:solidFill>
                                      <a:srgbClr val="C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𝟎𝟗</m:t>
                                </m:r>
                                <m:r>
                                  <a:rPr lang="en-US" sz="2000" b="1" u="none" strike="noStrike" smtClean="0">
                                    <a:solidFill>
                                      <a:srgbClr val="C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%</m:t>
                                </m:r>
                              </m:oMath>
                            </m:oMathPara>
                          </a14:m>
                          <a:endParaRPr lang="en-US" sz="2000" b="1" u="none" strike="noStrike" smtClean="0">
                            <a:solidFill>
                              <a:srgbClr val="C00000"/>
                            </a:solidFill>
                            <a:effectLst/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endParaRPr>
                        </a:p>
                      </a:txBody>
                      <a:tcPr marL="1869" marR="1869" marT="1869" marB="0" anchor="ctr"/>
                    </a:tc>
                  </a:tr>
                  <a:tr h="321295">
                    <a:tc>
                      <a:txBody>
                        <a:bodyPr/>
                        <a:lstStyle/>
                        <a:p>
                          <a:pPr algn="ctr" rtl="0" fontAlgn="ctr"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l-GR" sz="2000" b="1" u="none" strike="noStrike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lt"/>
                                        <a:cs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l-GR" sz="2000" b="1" u="none" strike="noStrike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MS Mincho" charset="0"/>
                                        <a:cs typeface="Cambria Math" panose="02040503050406030204" pitchFamily="18" charset="0"/>
                                      </a:rPr>
                                      <m:t>𝛑</m:t>
                                    </m:r>
                                  </m:e>
                                  <m:sup>
                                    <m:r>
                                      <a:rPr lang="el-GR" sz="2000" b="1" u="none" strike="noStrike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lt"/>
                                        <a:cs typeface="Cambria Math" panose="02040503050406030204" pitchFamily="18" charset="0"/>
                                      </a:rPr>
                                      <m:t>𝟎</m:t>
                                    </m:r>
                                  </m:sup>
                                </m:sSup>
                                <m:r>
                                  <a:rPr lang="el-GR" sz="2000" b="1" u="none" strike="noStrike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 </m:t>
                                </m:r>
                                <m:r>
                                  <a:rPr lang="en-US" sz="2000" b="1" u="none" strike="noStrike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𝐦𝐚𝐬𝐬𝐜𝐮𝐭</m:t>
                                </m:r>
                                <m:r>
                                  <a:rPr lang="en-US" sz="2000" b="1" u="none" strike="noStrike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 &amp; </m:t>
                                </m:r>
                                <m:r>
                                  <a:rPr lang="en-US" sz="2000" b="1" u="none" strike="noStrike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𝐤𝐦𝐟𝐢𝐭</m:t>
                                </m:r>
                                <m:r>
                                  <a:rPr lang="en-US" sz="2000" b="1" u="none" strike="noStrike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≤</m:t>
                                </m:r>
                                <m:r>
                                  <a:rPr lang="en-US" sz="2000" b="1" u="none" strike="noStrike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𝟔𝟎</m:t>
                                </m:r>
                                <m:r>
                                  <a:rPr lang="en-US" sz="2000" b="1" u="none" strike="noStrike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:</m:t>
                                </m:r>
                              </m:oMath>
                            </m:oMathPara>
                          </a14:m>
                          <a:endParaRPr lang="en-US" sz="2000" b="1" u="none" strike="noStrike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endParaRPr>
                        </a:p>
                      </a:txBody>
                      <a:tcPr marL="1869" marR="1869" marT="1869" marB="0" anchor="ctr"/>
                    </a:tc>
                    <a:tc>
                      <a:txBody>
                        <a:bodyPr/>
                        <a:lstStyle/>
                        <a:p>
                          <a:pPr marL="0" indent="0" algn="ctr" defTabSz="914400" rtl="0" eaLnBrk="1" fontAlgn="ctr" latinLnBrk="0" hangingPunct="1">
                            <a:buNone/>
                          </a:pPr>
                          <a:r>
                            <a:rPr lang="en-US" altLang="zh-CN" sz="2000" b="1" i="0" u="none" strike="noStrike" kern="1200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等线" panose="02010600030101010101" pitchFamily="2" charset="-122"/>
                              <a:cs typeface="+mn-cs"/>
                            </a:rPr>
                            <a:t>19098</a:t>
                          </a:r>
                          <a:endParaRPr lang="en-US" altLang="zh-CN" sz="2000" b="1" i="0" u="none" strike="noStrike" kern="12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+mn-cs"/>
                          </a:endParaRPr>
                        </a:p>
                      </a:txBody>
                      <a:tcPr marL="4763" marR="4763" marT="4763" marB="0" anchor="ctr"/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ctr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defRPr/>
                          </a:pPr>
                          <a:r>
                            <a:rPr lang="en-US" altLang="zh-CN" sz="2000" b="1" i="0" u="none" strike="noStrike" kern="1200" dirty="0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等线" panose="02010600030101010101" pitchFamily="2" charset="-122"/>
                              <a:cs typeface="+mn-cs"/>
                            </a:rPr>
                            <a:t>88.10%</a:t>
                          </a:r>
                          <a:endParaRPr lang="en-US" altLang="zh-CN" sz="2000" b="1" i="0" u="none" strike="noStrike" kern="1200" dirty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+mn-cs"/>
                          </a:endParaRPr>
                        </a:p>
                      </a:txBody>
                      <a:tcPr marL="4763" marR="4763" marT="4763" marB="0" anchor="ctr"/>
                    </a:tc>
                    <a:tc>
                      <a:txBody>
                        <a:bodyPr/>
                        <a:lstStyle/>
                        <a:p>
                          <a:pPr algn="ctr" rtl="0" fontAlgn="ctr">
                            <a:buNone/>
                          </a:pPr>
                          <a:r>
                            <a:rPr lang="en-US" altLang="zh-CN" sz="2000" b="1" u="none" strike="noStrike" smtClean="0">
                              <a:solidFill>
                                <a:schemeClr val="tx1"/>
                              </a:solidFill>
                              <a:effectLst/>
                              <a:ea typeface="+mn-lt"/>
                              <a:cs typeface="+mn-lt"/>
                            </a:rPr>
                            <a:t>17800</a:t>
                          </a:r>
                          <a:endParaRPr lang="en-US" altLang="zh-CN" sz="2000" b="1" u="none" strike="noStrike" smtClean="0">
                            <a:solidFill>
                              <a:schemeClr val="tx1"/>
                            </a:solidFill>
                            <a:effectLst/>
                            <a:ea typeface="+mn-lt"/>
                            <a:cs typeface="+mn-lt"/>
                          </a:endParaRPr>
                        </a:p>
                      </a:txBody>
                      <a:tcPr marL="1869" marR="1869" marT="1869" marB="0" anchor="ctr"/>
                    </a:tc>
                    <a:tc>
                      <a:txBody>
                        <a:bodyPr/>
                        <a:lstStyle/>
                        <a:p>
                          <a:pPr algn="ctr" rtl="0" fontAlgn="ctr"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altLang="zh-CN" sz="2000" b="1" u="none" strike="noStrike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𝟗𝟐</m:t>
                                </m:r>
                                <m:r>
                                  <a:rPr lang="en-US" altLang="zh-CN" sz="2000" b="1" u="none" strike="noStrike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altLang="zh-CN" sz="2000" b="1" u="none" strike="noStrike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𝟓𝟒</m:t>
                                </m:r>
                                <m:r>
                                  <a:rPr lang="en-US" sz="2000" b="1" u="none" strike="noStrike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%</m:t>
                                </m:r>
                              </m:oMath>
                            </m:oMathPara>
                          </a14:m>
                          <a:endParaRPr lang="en-US" sz="2000" b="1" u="none" strike="noStrike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endParaRPr>
                        </a:p>
                      </a:txBody>
                      <a:tcPr marL="1869" marR="1869" marT="1869" marB="0" anchor="ctr"/>
                    </a:tc>
                  </a:tr>
                  <a:tr h="346122">
                    <a:tc>
                      <a:txBody>
                        <a:bodyPr/>
                        <a:lstStyle/>
                        <a:p>
                          <a:pPr algn="ctr" rtl="0" fontAlgn="ctr"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l-GR" sz="2000" b="1" u="none" strike="noStrike" smtClean="0">
                                        <a:effectLst/>
                                        <a:latin typeface="Cambria Math" panose="02040503050406030204" pitchFamily="18" charset="0"/>
                                        <a:ea typeface="+mn-lt"/>
                                        <a:cs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l-GR" sz="2000" b="1" u="none" strike="noStrike" smtClean="0">
                                        <a:effectLst/>
                                        <a:latin typeface="Cambria Math" panose="02040503050406030204" pitchFamily="18" charset="0"/>
                                        <a:ea typeface="MS Mincho" charset="0"/>
                                        <a:cs typeface="Cambria Math" panose="02040503050406030204" pitchFamily="18" charset="0"/>
                                      </a:rPr>
                                      <m:t>𝛈</m:t>
                                    </m:r>
                                  </m:e>
                                  <m:sub>
                                    <m:r>
                                      <a:rPr lang="en-US" sz="2000" b="1" u="none" strike="noStrike">
                                        <a:effectLst/>
                                        <a:latin typeface="Cambria Math" panose="02040503050406030204" pitchFamily="18" charset="0"/>
                                        <a:ea typeface="+mn-lt"/>
                                        <a:cs typeface="Cambria Math" panose="02040503050406030204" pitchFamily="18" charset="0"/>
                                      </a:rPr>
                                      <m:t>𝐜</m:t>
                                    </m:r>
                                  </m:sub>
                                </m:sSub>
                                <m:r>
                                  <a:rPr lang="en-US" sz="2000" b="1" u="none" strike="noStrike"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𝐦𝐚𝐬𝐬</m:t>
                                </m:r>
                                <m:r>
                                  <a:rPr lang="en-US" sz="2000" b="1" u="none" strike="noStrike">
                                    <a:effectLst/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 </m:t>
                                </m:r>
                                <m:r>
                                  <a:rPr lang="en-US" sz="2000" b="1" u="none" strike="noStrike"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𝐜𝐮𝐭</m:t>
                                </m:r>
                              </m:oMath>
                            </m:oMathPara>
                          </a14:m>
                          <a:endParaRPr lang="en-US" sz="2000" b="1" u="none" strike="noStrike">
                            <a:effectLst/>
                            <a:latin typeface="Cambria Math" panose="02040503050406030204" pitchFamily="18" charset="0"/>
                            <a:ea typeface="+mn-lt"/>
                            <a:cs typeface="Cambria Math" panose="02040503050406030204" pitchFamily="18" charset="0"/>
                          </a:endParaRPr>
                        </a:p>
                      </a:txBody>
                      <a:tcPr marL="1869" marR="1869" marT="1869" marB="0" anchor="ctr"/>
                    </a:tc>
                    <a:tc>
                      <a:txBody>
                        <a:bodyPr/>
                        <a:lstStyle/>
                        <a:p>
                          <a:pPr marL="0" indent="0" algn="ctr" defTabSz="914400" rtl="0" eaLnBrk="1" fontAlgn="ctr" latinLnBrk="0" hangingPunct="1">
                            <a:buNone/>
                          </a:pPr>
                          <a:r>
                            <a:rPr lang="en-US" altLang="zh-CN" sz="2000" b="1" i="0" u="none" strike="noStrike" kern="1200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等线" panose="02010600030101010101" pitchFamily="2" charset="-122"/>
                              <a:cs typeface="+mn-cs"/>
                            </a:rPr>
                            <a:t>16242</a:t>
                          </a:r>
                          <a:endParaRPr lang="en-US" altLang="zh-CN" sz="2000" b="1" i="0" u="none" strike="noStrike" kern="12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+mn-cs"/>
                          </a:endParaRPr>
                        </a:p>
                      </a:txBody>
                      <a:tcPr marL="4763" marR="4763" marT="4763" marB="0" anchor="ctr"/>
                    </a:tc>
                    <a:tc>
                      <a:txBody>
                        <a:bodyPr/>
                        <a:lstStyle/>
                        <a:p>
                          <a:pPr marL="0" indent="0" algn="ctr" defTabSz="914400" rtl="0" eaLnBrk="1" fontAlgn="ctr" latinLnBrk="0" hangingPunct="1">
                            <a:buNone/>
                          </a:pPr>
                          <a:r>
                            <a:rPr lang="en-US" altLang="zh-CN" sz="2000" b="1" i="0" u="none" strike="noStrike" kern="1200" dirty="0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等线" panose="02010600030101010101" pitchFamily="2" charset="-122"/>
                              <a:cs typeface="+mn-cs"/>
                            </a:rPr>
                            <a:t>85.05%</a:t>
                          </a:r>
                          <a:endParaRPr lang="en-US" altLang="zh-CN" sz="2000" b="1" i="0" u="none" strike="noStrike" kern="1200" dirty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+mn-cs"/>
                          </a:endParaRPr>
                        </a:p>
                      </a:txBody>
                      <a:tcPr marL="4763" marR="4763" marT="4763" marB="0" anchor="ctr"/>
                    </a:tc>
                    <a:tc>
                      <a:txBody>
                        <a:bodyPr/>
                        <a:lstStyle/>
                        <a:p>
                          <a:pPr algn="ctr" rtl="0" fontAlgn="ctr">
                            <a:buNone/>
                          </a:pPr>
                          <a:r>
                            <a:rPr lang="en-US" altLang="zh-CN" sz="2000" b="1" u="none" strike="noStrike" smtClean="0">
                              <a:effectLst/>
                              <a:ea typeface="+mn-lt"/>
                              <a:cs typeface="+mn-lt"/>
                            </a:rPr>
                            <a:t>16121</a:t>
                          </a:r>
                          <a:endParaRPr lang="en-US" altLang="zh-CN" sz="2000" b="1" u="none" strike="noStrike" smtClean="0">
                            <a:effectLst/>
                            <a:ea typeface="+mn-lt"/>
                            <a:cs typeface="+mn-lt"/>
                          </a:endParaRPr>
                        </a:p>
                      </a:txBody>
                      <a:tcPr marL="1869" marR="1869" marT="1869" marB="0" anchor="ctr"/>
                    </a:tc>
                    <a:tc>
                      <a:txBody>
                        <a:bodyPr/>
                        <a:lstStyle/>
                        <a:p>
                          <a:pPr algn="ctr" rtl="0" fontAlgn="ctr"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altLang="zh-CN" sz="2000" b="1" u="none" strike="noStrike" smtClean="0"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𝟗𝟎</m:t>
                                </m:r>
                                <m:r>
                                  <a:rPr lang="en-US" altLang="zh-CN" sz="2000" b="1" u="none" strike="noStrike" smtClean="0"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altLang="zh-CN" sz="2000" b="1" u="none" strike="noStrike" smtClean="0"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𝟓𝟕</m:t>
                                </m:r>
                                <m:r>
                                  <a:rPr lang="en-US" sz="2000" b="1" u="none" strike="noStrike" smtClean="0">
                                    <a:effectLst/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%</m:t>
                                </m:r>
                              </m:oMath>
                            </m:oMathPara>
                          </a14:m>
                          <a:endParaRPr lang="en-US" sz="2000" b="1" u="none" strike="noStrike" smtClean="0">
                            <a:effectLst/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endParaRPr>
                        </a:p>
                      </a:txBody>
                      <a:tcPr marL="1869" marR="1869" marT="1869" marB="0" anchor="ctr"/>
                    </a:tc>
                  </a:tr>
                  <a:tr h="325847">
                    <a:tc>
                      <a:txBody>
                        <a:bodyPr/>
                        <a:lstStyle/>
                        <a:p>
                          <a:pPr algn="ctr" rtl="0" fontAlgn="ctr"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000" b="1" u="none" strike="noStrike" smtClean="0"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𝐭𝐨𝐭𝐚𝐥</m:t>
                                </m:r>
                                <m:r>
                                  <a:rPr lang="en-US" sz="2000" b="1" u="none" strike="noStrike" smtClean="0">
                                    <a:effectLst/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 </m:t>
                                </m:r>
                                <m:r>
                                  <a:rPr lang="en-US" sz="2000" b="1" u="none" strike="noStrike" smtClean="0"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𝐜𝐮𝐭</m:t>
                                </m:r>
                                <m:r>
                                  <a:rPr lang="en-US" sz="2000" b="1" u="none" strike="noStrike" smtClean="0">
                                    <a:effectLst/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:</m:t>
                                </m:r>
                              </m:oMath>
                            </m:oMathPara>
                          </a14:m>
                          <a:endParaRPr lang="en-US" sz="2000" b="1" u="none" strike="noStrike" smtClean="0">
                            <a:effectLst/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endParaRPr>
                        </a:p>
                      </a:txBody>
                      <a:tcPr marL="1869" marR="1869" marT="1869" marB="0" anchor="ctr"/>
                    </a:tc>
                    <a:tc gridSpan="2">
                      <a:txBody>
                        <a:bodyPr/>
                        <a:lstStyle/>
                        <a:p>
                          <a:pPr marL="0" algn="ctr" defTabSz="914400" rtl="0" eaLnBrk="1" fontAlgn="ctr" latinLnBrk="0" hangingPunct="1">
                            <a:buClrTx/>
                            <a:buSzTx/>
                            <a:buFontTx/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altLang="zh-CN" sz="2000" b="0" i="0" u="none" strike="noStrike" kern="1200" dirty="0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等线" panose="02010600030101010101" pitchFamily="2" charset="-122"/>
                                    <a:cs typeface="+mn-cs"/>
                                  </a:rPr>
                                  <m:t>𝟑𝟐</m:t>
                                </m:r>
                                <m:r>
                                  <a:rPr lang="en-US" altLang="zh-CN" sz="2000" b="0" i="0" u="none" strike="noStrike" kern="1200" dirty="0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等线" panose="02010600030101010101" pitchFamily="2" charset="-122"/>
                                    <a:cs typeface="+mn-cs"/>
                                  </a:rPr>
                                  <m:t>.</m:t>
                                </m:r>
                                <m:r>
                                  <a:rPr lang="en-US" altLang="zh-CN" sz="2000" b="0" i="0" u="none" strike="noStrike" kern="1200" dirty="0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等线" panose="02010600030101010101" pitchFamily="2" charset="-122"/>
                                    <a:cs typeface="+mn-cs"/>
                                  </a:rPr>
                                  <m:t>𝟒𝟖</m:t>
                                </m:r>
                                <m:r>
                                  <a:rPr lang="en-US" altLang="zh-CN" sz="2000" b="0" i="0" u="none" strike="noStrike" kern="1200" dirty="0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等线" panose="02010600030101010101" pitchFamily="2" charset="-122"/>
                                    <a:cs typeface="+mn-cs"/>
                                  </a:rPr>
                                  <m:t>%</m:t>
                                </m:r>
                              </m:oMath>
                            </m:oMathPara>
                          </a14:m>
                          <a:endParaRPr lang="en-US" sz="2000" b="1" u="none" strike="noStrike" smtClean="0">
                            <a:effectLst/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endParaRPr>
                        </a:p>
                      </a:txBody>
                      <a:tcPr marL="1869" marR="1869" marT="1869" marB="0" anchor="ctr"/>
                    </a:tc>
                    <a:tc hMerge="1">
                      <a:tcPr/>
                    </a:tc>
                    <a:tc gridSpan="2">
                      <a:txBody>
                        <a:bodyPr/>
                        <a:lstStyle/>
                        <a:p>
                          <a:pPr algn="ctr" rtl="0" fontAlgn="ctr"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000" b="1" u="none" strike="noStrike" smtClean="0"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𝟑𝟐</m:t>
                                </m:r>
                                <m:r>
                                  <a:rPr lang="en-US" sz="2000" b="1" u="none" strike="noStrike" smtClean="0"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sz="2000" b="1" u="none" strike="noStrike" smtClean="0"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𝟐𝟒</m:t>
                                </m:r>
                                <m:r>
                                  <a:rPr lang="en-US" sz="2000" b="1" u="none" strike="noStrike" smtClean="0">
                                    <a:effectLst/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%</m:t>
                                </m:r>
                              </m:oMath>
                            </m:oMathPara>
                          </a14:m>
                          <a:endParaRPr lang="en-US" sz="2000" b="1" u="none" strike="noStrike" smtClean="0">
                            <a:effectLst/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endParaRPr>
                        </a:p>
                      </a:txBody>
                      <a:tcPr marL="1869" marR="1869" marT="1869" marB="0" anchor="ctr"/>
                    </a:tc>
                    <a:tc hMerge="1">
                      <a:tcPr/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15" name="表格 14"/>
              <p:cNvGraphicFramePr>
                <a:graphicFrameLocks noGrp="1"/>
              </p:cNvGraphicFramePr>
              <p:nvPr/>
            </p:nvGraphicFramePr>
            <p:xfrm>
              <a:off x="1162050" y="2160905"/>
              <a:ext cx="10253345" cy="3626485"/>
            </p:xfrm>
            <a:graphic>
              <a:graphicData uri="http://schemas.openxmlformats.org/drawingml/2006/table">
                <a:tbl>
                  <a:tblPr>
                    <a:tableStyleId>{5C22544A-7EE6-4342-B048-85BDC9FD1C3A}</a:tableStyleId>
                  </a:tblPr>
                  <a:tblGrid>
                    <a:gridCol w="3594100"/>
                    <a:gridCol w="1466850"/>
                    <a:gridCol w="1811020"/>
                    <a:gridCol w="1507490"/>
                    <a:gridCol w="1873885"/>
                  </a:tblGrid>
                  <a:tr h="394970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 marL="1869" marR="1869" marT="1869" marB="0" anchor="ctr">
                        <a:blipFill>
                          <a:blip r:embed="rId2"/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 marL="1869" marR="1869" marT="1869" marB="0" anchor="ctr">
                        <a:blipFill>
                          <a:blip r:embed="rId2"/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 marL="1869" marR="1869" marT="1869" marB="0" anchor="ctr">
                        <a:blipFill>
                          <a:blip r:embed="rId2"/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 marL="1869" marR="1869" marT="1869" marB="0" anchor="ctr">
                        <a:blipFill>
                          <a:blip r:embed="rId2"/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 marL="1869" marR="1869" marT="1869" marB="0" anchor="ctr">
                        <a:blipFill>
                          <a:blip r:embed="rId2"/>
                        </a:blipFill>
                      </a:tcPr>
                    </a:tc>
                  </a:tr>
                  <a:tr h="356870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 marL="1869" marR="1869" marT="1869" marB="0" anchor="ctr">
                        <a:blipFill>
                          <a:blip r:embed="rId2"/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indent="0" algn="ctr" defTabSz="914400" rtl="0" eaLnBrk="1" fontAlgn="ctr" latinLnBrk="0" hangingPunct="1">
                            <a:buNone/>
                          </a:pPr>
                          <a:r>
                            <a:rPr lang="en-US" altLang="zh-CN" sz="2000" b="1" i="0" u="none" strike="noStrike" kern="1200" dirty="0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等线" panose="02010600030101010101" pitchFamily="2" charset="-122"/>
                              <a:cs typeface="+mn-cs"/>
                            </a:rPr>
                            <a:t>50000</a:t>
                          </a:r>
                          <a:endParaRPr lang="en-US" altLang="zh-CN" sz="2000" b="1" i="0" u="none" strike="noStrike" kern="1200" dirty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+mn-cs"/>
                          </a:endParaRPr>
                        </a:p>
                      </a:txBody>
                      <a:tcPr marL="4763" marR="4763" marT="4763" marB="0" anchor="ctr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fontAlgn="ctr" latinLnBrk="0" hangingPunct="1">
                            <a:buClrTx/>
                            <a:buSzTx/>
                            <a:buFontTx/>
                            <a:buNone/>
                          </a:pPr>
                          <a:r>
                            <a:rPr lang="en-US" altLang="zh-CN" sz="2000" b="1" i="0" u="none" strike="noStrike" kern="1200" smtClean="0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等线" panose="02010600030101010101" pitchFamily="2" charset="-122"/>
                              <a:cs typeface="+mn-cs"/>
                            </a:rPr>
                            <a:t>𝟏𝟎𝟎</a:t>
                          </a:r>
                          <a:r>
                            <a:rPr lang="en-US" altLang="zh-CN" sz="2000" b="1" i="0" u="none" strike="noStrike" kern="1200" smtClean="0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等线" panose="02010600030101010101" pitchFamily="2" charset="-122"/>
                              <a:cs typeface="+mn-cs"/>
                            </a:rPr>
                            <a:t>.</a:t>
                          </a:r>
                          <a:r>
                            <a:rPr lang="en-US" altLang="zh-CN" sz="2000" b="1" i="0" u="none" strike="noStrike" kern="1200" smtClean="0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等线" panose="02010600030101010101" pitchFamily="2" charset="-122"/>
                              <a:cs typeface="+mn-cs"/>
                            </a:rPr>
                            <a:t>𝟎𝟎</a:t>
                          </a:r>
                          <a:r>
                            <a:rPr lang="en-US" altLang="zh-CN" sz="2000" b="1" i="0" u="none" strike="noStrike" kern="1200" smtClean="0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等线" panose="02010600030101010101" pitchFamily="2" charset="-122"/>
                              <a:cs typeface="+mn-cs"/>
                            </a:rPr>
                            <a:t>%</a:t>
                          </a:r>
                          <a:endParaRPr lang="en-US" altLang="zh-CN" sz="2000" b="1" i="0" u="none" strike="noStrike" kern="1200" smtClean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+mn-cs"/>
                          </a:endParaRPr>
                        </a:p>
                      </a:txBody>
                      <a:tcPr marL="6667" marR="6667" marT="6667" anchor="ctr"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 marL="1869" marR="1869" marT="1869" marB="0" anchor="ctr">
                        <a:blipFill>
                          <a:blip r:embed="rId2"/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 marL="1869" marR="1869" marT="1869" marB="0" anchor="ctr">
                        <a:blipFill>
                          <a:blip r:embed="rId2"/>
                        </a:blipFill>
                      </a:tcPr>
                    </a:tc>
                  </a:tr>
                  <a:tr h="429895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 marL="1869" marR="1869" marT="1869" marB="0" anchor="ctr">
                        <a:blipFill>
                          <a:blip r:embed="rId2"/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indent="0" algn="ctr" defTabSz="914400" rtl="0" eaLnBrk="1" fontAlgn="ctr" latinLnBrk="0" hangingPunct="1">
                            <a:buNone/>
                          </a:pPr>
                          <a:r>
                            <a:rPr lang="en-US" altLang="zh-CN" sz="2000" b="1" i="0" u="none" strike="noStrike" kern="1200" dirty="0">
                              <a:solidFill>
                                <a:srgbClr val="C00000"/>
                              </a:solidFill>
                              <a:effectLst/>
                              <a:latin typeface="Cambria Math" panose="02040503050406030204" pitchFamily="18" charset="0"/>
                              <a:ea typeface="等线" panose="02010600030101010101" pitchFamily="2" charset="-122"/>
                              <a:cs typeface="+mn-cs"/>
                            </a:rPr>
                            <a:t>34228</a:t>
                          </a:r>
                          <a:endParaRPr lang="en-US" altLang="zh-CN" sz="2000" b="1" i="0" u="none" strike="noStrike" kern="1200" dirty="0">
                            <a:solidFill>
                              <a:srgbClr val="C00000"/>
                            </a:solidFill>
                            <a:effectLst/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+mn-cs"/>
                          </a:endParaRPr>
                        </a:p>
                      </a:txBody>
                      <a:tcPr marL="4763" marR="4763" marT="4763" marB="0" anchor="ctr"/>
                    </a:tc>
                    <a:tc>
                      <a:txBody>
                        <a:bodyPr/>
                        <a:lstStyle/>
                        <a:p>
                          <a:pPr marL="0" indent="0" algn="ctr" defTabSz="914400" rtl="0" eaLnBrk="1" fontAlgn="ctr" latinLnBrk="0" hangingPunct="1">
                            <a:buNone/>
                          </a:pPr>
                          <a:r>
                            <a:rPr lang="en-US" altLang="zh-CN" sz="2000" b="1" i="0" u="none" strike="noStrike" kern="1200">
                              <a:solidFill>
                                <a:srgbClr val="C00000"/>
                              </a:solidFill>
                              <a:effectLst/>
                              <a:latin typeface="Cambria Math" panose="02040503050406030204" pitchFamily="18" charset="0"/>
                              <a:ea typeface="等线" panose="02010600030101010101" pitchFamily="2" charset="-122"/>
                              <a:cs typeface="+mn-cs"/>
                            </a:rPr>
                            <a:t>68.46%</a:t>
                          </a:r>
                          <a:endParaRPr lang="en-US" altLang="zh-CN" sz="2000" b="1" i="0" u="none" strike="noStrike" kern="1200">
                            <a:solidFill>
                              <a:srgbClr val="C00000"/>
                            </a:solidFill>
                            <a:effectLst/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+mn-cs"/>
                          </a:endParaRPr>
                        </a:p>
                      </a:txBody>
                      <a:tcPr marL="4763" marR="4763" marT="4763" marB="0" anchor="ctr"/>
                    </a:tc>
                    <a:tc>
                      <a:txBody>
                        <a:bodyPr/>
                        <a:lstStyle/>
                        <a:p>
                          <a:pPr algn="ctr" rtl="0" fontAlgn="ctr">
                            <a:buNone/>
                          </a:pPr>
                          <a:r>
                            <a:rPr lang="en-US" altLang="zh-CN" sz="2000" b="1" u="none" strike="noStrike" smtClean="0">
                              <a:solidFill>
                                <a:srgbClr val="C00000"/>
                              </a:solidFill>
                              <a:effectLst/>
                              <a:ea typeface="+mn-lt"/>
                              <a:cs typeface="+mn-lt"/>
                            </a:rPr>
                            <a:t>28145</a:t>
                          </a:r>
                          <a:endParaRPr lang="en-US" altLang="zh-CN" sz="2000" b="1" u="none" strike="noStrike" smtClean="0">
                            <a:solidFill>
                              <a:srgbClr val="C00000"/>
                            </a:solidFill>
                            <a:effectLst/>
                            <a:ea typeface="+mn-lt"/>
                            <a:cs typeface="+mn-lt"/>
                          </a:endParaRPr>
                        </a:p>
                      </a:txBody>
                      <a:tcPr marL="1869" marR="1869" marT="1869" marB="0" anchor="ctr"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 marL="1869" marR="1869" marT="1869" marB="0" anchor="ctr">
                        <a:blipFill>
                          <a:blip r:embed="rId2"/>
                        </a:blipFill>
                      </a:tcPr>
                    </a:tc>
                  </a:tr>
                  <a:tr h="309880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 marL="1869" marR="1869" marT="1869" marB="0" anchor="ctr">
                        <a:blipFill>
                          <a:blip r:embed="rId2"/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indent="0" algn="ctr" defTabSz="914400" rtl="0" eaLnBrk="1" fontAlgn="ctr" latinLnBrk="0" hangingPunct="1">
                            <a:buNone/>
                          </a:pPr>
                          <a:r>
                            <a:rPr lang="en-US" altLang="zh-CN" sz="2000" b="1" i="0" u="none" strike="noStrike" kern="1200">
                              <a:solidFill>
                                <a:srgbClr val="C00000"/>
                              </a:solidFill>
                              <a:effectLst/>
                              <a:latin typeface="Cambria Math" panose="02040503050406030204" pitchFamily="18" charset="0"/>
                              <a:ea typeface="等线" panose="02010600030101010101" pitchFamily="2" charset="-122"/>
                              <a:cs typeface="+mn-cs"/>
                            </a:rPr>
                            <a:t>29948</a:t>
                          </a:r>
                          <a:endParaRPr lang="en-US" altLang="zh-CN" sz="2000" b="1" i="0" u="none" strike="noStrike" kern="1200">
                            <a:solidFill>
                              <a:srgbClr val="C00000"/>
                            </a:solidFill>
                            <a:effectLst/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+mn-cs"/>
                          </a:endParaRPr>
                        </a:p>
                      </a:txBody>
                      <a:tcPr marL="4763" marR="4763" marT="4763" marB="0" anchor="ctr"/>
                    </a:tc>
                    <a:tc>
                      <a:txBody>
                        <a:bodyPr/>
                        <a:lstStyle/>
                        <a:p>
                          <a:pPr marL="0" indent="0" algn="ctr" defTabSz="914400" rtl="0" eaLnBrk="1" fontAlgn="ctr" latinLnBrk="0" hangingPunct="1">
                            <a:buNone/>
                          </a:pPr>
                          <a:r>
                            <a:rPr lang="en-US" altLang="zh-CN" sz="2000" b="1" i="0" u="none" strike="noStrike" kern="1200">
                              <a:solidFill>
                                <a:srgbClr val="C00000"/>
                              </a:solidFill>
                              <a:effectLst/>
                              <a:latin typeface="Cambria Math" panose="02040503050406030204" pitchFamily="18" charset="0"/>
                              <a:ea typeface="等线" panose="02010600030101010101" pitchFamily="2" charset="-122"/>
                              <a:cs typeface="+mn-cs"/>
                            </a:rPr>
                            <a:t>87.50%</a:t>
                          </a:r>
                          <a:endParaRPr lang="en-US" altLang="zh-CN" sz="2000" b="1" i="0" u="none" strike="noStrike" kern="1200">
                            <a:solidFill>
                              <a:srgbClr val="C00000"/>
                            </a:solidFill>
                            <a:effectLst/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+mn-cs"/>
                          </a:endParaRPr>
                        </a:p>
                      </a:txBody>
                      <a:tcPr marL="4763" marR="4763" marT="4763" marB="0" anchor="ctr"/>
                    </a:tc>
                    <a:tc>
                      <a:txBody>
                        <a:bodyPr/>
                        <a:lstStyle/>
                        <a:p>
                          <a:pPr algn="ctr" rtl="0" fontAlgn="ctr">
                            <a:buNone/>
                          </a:pPr>
                          <a:r>
                            <a:rPr lang="en-US" altLang="zh-CN" sz="2000" b="1" u="none" strike="noStrike" smtClean="0">
                              <a:solidFill>
                                <a:srgbClr val="C00000"/>
                              </a:solidFill>
                              <a:effectLst/>
                              <a:ea typeface="+mn-lt"/>
                              <a:cs typeface="+mn-lt"/>
                            </a:rPr>
                            <a:t>21951</a:t>
                          </a:r>
                          <a:endParaRPr lang="en-US" altLang="zh-CN" sz="2000" b="1" u="none" strike="noStrike" smtClean="0">
                            <a:solidFill>
                              <a:srgbClr val="C00000"/>
                            </a:solidFill>
                            <a:effectLst/>
                            <a:ea typeface="+mn-lt"/>
                            <a:cs typeface="+mn-lt"/>
                          </a:endParaRPr>
                        </a:p>
                      </a:txBody>
                      <a:tcPr marL="1869" marR="1869" marT="1869" marB="0" anchor="ctr"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 marL="1869" marR="1869" marT="1869" marB="0" anchor="ctr">
                        <a:blipFill>
                          <a:blip r:embed="rId2"/>
                        </a:blipFill>
                      </a:tcPr>
                    </a:tc>
                  </a:tr>
                  <a:tr h="431165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 marL="1869" marR="1869" marT="1869" marB="0" anchor="ctr">
                        <a:blipFill>
                          <a:blip r:embed="rId2"/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indent="0" algn="ctr" defTabSz="914400" rtl="0" eaLnBrk="1" fontAlgn="ctr" latinLnBrk="0" hangingPunct="1">
                            <a:buNone/>
                          </a:pPr>
                          <a:r>
                            <a:rPr lang="en-US" altLang="zh-CN" sz="2000" b="1" i="0" u="none" strike="noStrike" kern="1200" dirty="0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等线" panose="02010600030101010101" pitchFamily="2" charset="-122"/>
                              <a:cs typeface="+mn-cs"/>
                            </a:rPr>
                            <a:t>26543</a:t>
                          </a:r>
                          <a:endParaRPr lang="en-US" altLang="zh-CN" sz="2000" b="1" i="0" u="none" strike="noStrike" kern="1200" dirty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+mn-cs"/>
                          </a:endParaRPr>
                        </a:p>
                      </a:txBody>
                      <a:tcPr marL="4763" marR="4763" marT="4763" marB="0" anchor="ctr"/>
                    </a:tc>
                    <a:tc>
                      <a:txBody>
                        <a:bodyPr/>
                        <a:lstStyle/>
                        <a:p>
                          <a:pPr marL="0" indent="0" algn="ctr" defTabSz="914400" rtl="0" eaLnBrk="1" fontAlgn="ctr" latinLnBrk="0" hangingPunct="1">
                            <a:buNone/>
                          </a:pPr>
                          <a:r>
                            <a:rPr lang="en-US" altLang="zh-CN" sz="2000" b="1" i="0" u="none" strike="noStrike" kern="1200" dirty="0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等线" panose="02010600030101010101" pitchFamily="2" charset="-122"/>
                              <a:cs typeface="+mn-cs"/>
                            </a:rPr>
                            <a:t>88.65%</a:t>
                          </a:r>
                          <a:endParaRPr lang="en-US" altLang="zh-CN" sz="2000" b="1" i="0" u="none" strike="noStrike" kern="1200" dirty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+mn-cs"/>
                          </a:endParaRPr>
                        </a:p>
                      </a:txBody>
                      <a:tcPr marL="4763" marR="4763" marT="4763" marB="0" anchor="ctr"/>
                    </a:tc>
                    <a:tc>
                      <a:txBody>
                        <a:bodyPr/>
                        <a:lstStyle/>
                        <a:p>
                          <a:pPr algn="ctr" rtl="0" fontAlgn="ctr">
                            <a:buNone/>
                          </a:pPr>
                          <a:r>
                            <a:rPr lang="en-US" altLang="zh-CN" sz="2000" b="1" u="none" strike="noStrike" smtClean="0">
                              <a:effectLst/>
                              <a:ea typeface="+mn-lt"/>
                              <a:cs typeface="+mn-lt"/>
                            </a:rPr>
                            <a:t>20063</a:t>
                          </a:r>
                          <a:endParaRPr lang="en-US" altLang="zh-CN" sz="2000" b="1" u="none" strike="noStrike" smtClean="0">
                            <a:effectLst/>
                            <a:ea typeface="+mn-lt"/>
                            <a:cs typeface="+mn-lt"/>
                          </a:endParaRPr>
                        </a:p>
                      </a:txBody>
                      <a:tcPr marL="1869" marR="1869" marT="1869" marB="0" anchor="ctr"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 marL="1869" marR="1869" marT="1869" marB="0" anchor="ctr">
                        <a:blipFill>
                          <a:blip r:embed="rId2"/>
                        </a:blipFill>
                      </a:tcPr>
                    </a:tc>
                  </a:tr>
                  <a:tr h="391160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 marL="1869" marR="1869" marT="1869" marB="0" anchor="ctr">
                        <a:blipFill>
                          <a:blip r:embed="rId2"/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indent="0" algn="ctr" defTabSz="914400" rtl="0" eaLnBrk="1" fontAlgn="ctr" latinLnBrk="0" hangingPunct="1">
                            <a:buNone/>
                          </a:pPr>
                          <a:r>
                            <a:rPr lang="en-US" altLang="zh-CN" sz="2000" b="1" i="0" u="none" strike="noStrike" kern="1200" dirty="0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等线" panose="02010600030101010101" pitchFamily="2" charset="-122"/>
                              <a:cs typeface="+mn-cs"/>
                            </a:rPr>
                            <a:t>24558 </a:t>
                          </a:r>
                          <a:endParaRPr lang="en-US" altLang="zh-CN" sz="2000" b="1" i="0" u="none" strike="noStrike" kern="1200" dirty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+mn-cs"/>
                          </a:endParaRPr>
                        </a:p>
                      </a:txBody>
                      <a:tcPr marL="4763" marR="4763" marT="4763" marB="0" anchor="ctr"/>
                    </a:tc>
                    <a:tc>
                      <a:txBody>
                        <a:bodyPr/>
                        <a:lstStyle/>
                        <a:p>
                          <a:pPr marL="0" indent="0" algn="ctr" defTabSz="914400" rtl="0" eaLnBrk="1" fontAlgn="ctr" latinLnBrk="0" hangingPunct="1">
                            <a:buNone/>
                          </a:pPr>
                          <a:r>
                            <a:rPr lang="en-US" altLang="zh-CN" sz="2000" b="1" i="0" u="none" strike="noStrike" kern="1200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等线" panose="02010600030101010101" pitchFamily="2" charset="-122"/>
                              <a:cs typeface="+mn-cs"/>
                            </a:rPr>
                            <a:t>92.50%</a:t>
                          </a:r>
                          <a:endParaRPr lang="en-US" altLang="zh-CN" sz="2000" b="1" i="0" u="none" strike="noStrike" kern="12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+mn-cs"/>
                          </a:endParaRPr>
                        </a:p>
                      </a:txBody>
                      <a:tcPr marL="4763" marR="4763" marT="4763" marB="0" anchor="ctr"/>
                    </a:tc>
                    <a:tc>
                      <a:txBody>
                        <a:bodyPr/>
                        <a:lstStyle/>
                        <a:p>
                          <a:pPr algn="ctr" rtl="0" fontAlgn="ctr">
                            <a:buNone/>
                          </a:pPr>
                          <a:r>
                            <a:rPr lang="en-US" altLang="zh-CN" sz="2000" b="1" u="none" strike="noStrike" smtClean="0">
                              <a:effectLst/>
                              <a:ea typeface="+mn-lt"/>
                              <a:cs typeface="+mn-lt"/>
                            </a:rPr>
                            <a:t>19609</a:t>
                          </a:r>
                          <a:endParaRPr lang="en-US" altLang="zh-CN" sz="2000" b="1" u="none" strike="noStrike" smtClean="0">
                            <a:effectLst/>
                            <a:ea typeface="+mn-lt"/>
                            <a:cs typeface="+mn-lt"/>
                          </a:endParaRPr>
                        </a:p>
                      </a:txBody>
                      <a:tcPr marL="1869" marR="1869" marT="1869" marB="0" anchor="ctr"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 marL="1869" marR="1869" marT="1869" marB="0" anchor="ctr">
                        <a:blipFill>
                          <a:blip r:embed="rId2"/>
                        </a:blipFill>
                      </a:tcPr>
                    </a:tc>
                  </a:tr>
                  <a:tr h="336550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 marL="1869" marR="1869" marT="1869" marB="0" anchor="ctr">
                        <a:blipFill>
                          <a:blip r:embed="rId2"/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indent="0" algn="ctr" defTabSz="914400" rtl="0" eaLnBrk="1" fontAlgn="ctr" latinLnBrk="0" hangingPunct="1">
                            <a:buNone/>
                          </a:pPr>
                          <a:r>
                            <a:rPr lang="en-US" altLang="zh-CN" sz="2000" b="1" i="0" u="none" strike="noStrike" kern="1200">
                              <a:solidFill>
                                <a:srgbClr val="C00000"/>
                              </a:solidFill>
                              <a:effectLst/>
                              <a:latin typeface="Cambria Math" panose="02040503050406030204" pitchFamily="18" charset="0"/>
                              <a:ea typeface="等线" panose="02010600030101010101" pitchFamily="2" charset="-122"/>
                              <a:cs typeface="+mn-cs"/>
                            </a:rPr>
                            <a:t>21678</a:t>
                          </a:r>
                          <a:endParaRPr lang="en-US" altLang="zh-CN" sz="2000" b="1" i="0" u="none" strike="noStrike" kern="1200">
                            <a:solidFill>
                              <a:srgbClr val="C00000"/>
                            </a:solidFill>
                            <a:effectLst/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+mn-cs"/>
                          </a:endParaRPr>
                        </a:p>
                      </a:txBody>
                      <a:tcPr marL="4763" marR="4763" marT="4763" marB="0" anchor="ctr"/>
                    </a:tc>
                    <a:tc>
                      <a:txBody>
                        <a:bodyPr/>
                        <a:lstStyle/>
                        <a:p>
                          <a:pPr marL="0" indent="0" algn="ctr" defTabSz="914400" rtl="0" eaLnBrk="1" fontAlgn="ctr" latinLnBrk="0" hangingPunct="1">
                            <a:buNone/>
                          </a:pPr>
                          <a:r>
                            <a:rPr lang="en-US" altLang="zh-CN" sz="2000" b="1" i="0" u="none" strike="noStrike" kern="1200" dirty="0">
                              <a:solidFill>
                                <a:srgbClr val="C00000"/>
                              </a:solidFill>
                              <a:effectLst/>
                              <a:latin typeface="Cambria Math" panose="02040503050406030204" pitchFamily="18" charset="0"/>
                              <a:ea typeface="等线" panose="02010600030101010101" pitchFamily="2" charset="-122"/>
                              <a:cs typeface="+mn-cs"/>
                            </a:rPr>
                            <a:t>88.27%</a:t>
                          </a:r>
                          <a:endParaRPr lang="en-US" altLang="zh-CN" sz="2000" b="1" i="0" u="none" strike="noStrike" kern="1200" dirty="0">
                            <a:solidFill>
                              <a:srgbClr val="C00000"/>
                            </a:solidFill>
                            <a:effectLst/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+mn-cs"/>
                          </a:endParaRPr>
                        </a:p>
                      </a:txBody>
                      <a:tcPr marL="4763" marR="4763" marT="4763" marB="0" anchor="ctr"/>
                    </a:tc>
                    <a:tc>
                      <a:txBody>
                        <a:bodyPr/>
                        <a:lstStyle/>
                        <a:p>
                          <a:pPr algn="ctr" rtl="0" fontAlgn="ctr">
                            <a:buNone/>
                          </a:pPr>
                          <a:r>
                            <a:rPr lang="en-US" altLang="zh-CN" sz="2000" b="1" u="none" strike="noStrike" smtClean="0">
                              <a:solidFill>
                                <a:srgbClr val="C00000"/>
                              </a:solidFill>
                              <a:effectLst/>
                              <a:ea typeface="+mn-lt"/>
                              <a:cs typeface="+mn-lt"/>
                            </a:rPr>
                            <a:t>19235</a:t>
                          </a:r>
                          <a:endParaRPr lang="en-US" altLang="zh-CN" sz="2000" b="1" u="none" strike="noStrike" smtClean="0">
                            <a:solidFill>
                              <a:srgbClr val="C00000"/>
                            </a:solidFill>
                            <a:effectLst/>
                            <a:ea typeface="+mn-lt"/>
                            <a:cs typeface="+mn-lt"/>
                          </a:endParaRPr>
                        </a:p>
                      </a:txBody>
                      <a:tcPr marL="1869" marR="1869" marT="1869" marB="0" anchor="ctr"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 marL="1869" marR="1869" marT="1869" marB="0" anchor="ctr">
                        <a:blipFill>
                          <a:blip r:embed="rId2"/>
                        </a:blipFill>
                      </a:tcPr>
                    </a:tc>
                  </a:tr>
                  <a:tr h="321310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 marL="1869" marR="1869" marT="1869" marB="0" anchor="ctr">
                        <a:blipFill>
                          <a:blip r:embed="rId2"/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indent="0" algn="ctr" defTabSz="914400" rtl="0" eaLnBrk="1" fontAlgn="ctr" latinLnBrk="0" hangingPunct="1">
                            <a:buNone/>
                          </a:pPr>
                          <a:r>
                            <a:rPr lang="en-US" altLang="zh-CN" sz="2000" b="1" i="0" u="none" strike="noStrike" kern="1200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等线" panose="02010600030101010101" pitchFamily="2" charset="-122"/>
                              <a:cs typeface="+mn-cs"/>
                            </a:rPr>
                            <a:t>19098</a:t>
                          </a:r>
                          <a:endParaRPr lang="en-US" altLang="zh-CN" sz="2000" b="1" i="0" u="none" strike="noStrike" kern="12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+mn-cs"/>
                          </a:endParaRPr>
                        </a:p>
                      </a:txBody>
                      <a:tcPr marL="4763" marR="4763" marT="4763" marB="0" anchor="ctr"/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ctr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defRPr/>
                          </a:pPr>
                          <a:r>
                            <a:rPr lang="en-US" altLang="zh-CN" sz="2000" b="1" i="0" u="none" strike="noStrike" kern="1200" dirty="0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等线" panose="02010600030101010101" pitchFamily="2" charset="-122"/>
                              <a:cs typeface="+mn-cs"/>
                            </a:rPr>
                            <a:t>88.10%</a:t>
                          </a:r>
                          <a:endParaRPr lang="en-US" altLang="zh-CN" sz="2000" b="1" i="0" u="none" strike="noStrike" kern="1200" dirty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+mn-cs"/>
                          </a:endParaRPr>
                        </a:p>
                      </a:txBody>
                      <a:tcPr marL="4763" marR="4763" marT="4763" marB="0" anchor="ctr"/>
                    </a:tc>
                    <a:tc>
                      <a:txBody>
                        <a:bodyPr/>
                        <a:lstStyle/>
                        <a:p>
                          <a:pPr algn="ctr" rtl="0" fontAlgn="ctr">
                            <a:buNone/>
                          </a:pPr>
                          <a:r>
                            <a:rPr lang="en-US" altLang="zh-CN" sz="2000" b="1" u="none" strike="noStrike" smtClean="0">
                              <a:solidFill>
                                <a:schemeClr val="tx1"/>
                              </a:solidFill>
                              <a:effectLst/>
                              <a:ea typeface="+mn-lt"/>
                              <a:cs typeface="+mn-lt"/>
                            </a:rPr>
                            <a:t>17800</a:t>
                          </a:r>
                          <a:endParaRPr lang="en-US" altLang="zh-CN" sz="2000" b="1" u="none" strike="noStrike" smtClean="0">
                            <a:solidFill>
                              <a:schemeClr val="tx1"/>
                            </a:solidFill>
                            <a:effectLst/>
                            <a:ea typeface="+mn-lt"/>
                            <a:cs typeface="+mn-lt"/>
                          </a:endParaRPr>
                        </a:p>
                      </a:txBody>
                      <a:tcPr marL="1869" marR="1869" marT="1869" marB="0" anchor="ctr"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 marL="1869" marR="1869" marT="1869" marB="0" anchor="ctr">
                        <a:blipFill>
                          <a:blip r:embed="rId2"/>
                        </a:blipFill>
                      </a:tcPr>
                    </a:tc>
                  </a:tr>
                  <a:tr h="346075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 marL="1869" marR="1869" marT="1869" marB="0" anchor="ctr">
                        <a:blipFill>
                          <a:blip r:embed="rId2"/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indent="0" algn="ctr" defTabSz="914400" rtl="0" eaLnBrk="1" fontAlgn="ctr" latinLnBrk="0" hangingPunct="1">
                            <a:buNone/>
                          </a:pPr>
                          <a:r>
                            <a:rPr lang="en-US" altLang="zh-CN" sz="2000" b="1" i="0" u="none" strike="noStrike" kern="1200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等线" panose="02010600030101010101" pitchFamily="2" charset="-122"/>
                              <a:cs typeface="+mn-cs"/>
                            </a:rPr>
                            <a:t>16242</a:t>
                          </a:r>
                          <a:endParaRPr lang="en-US" altLang="zh-CN" sz="2000" b="1" i="0" u="none" strike="noStrike" kern="12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+mn-cs"/>
                          </a:endParaRPr>
                        </a:p>
                      </a:txBody>
                      <a:tcPr marL="4763" marR="4763" marT="4763" marB="0" anchor="ctr"/>
                    </a:tc>
                    <a:tc>
                      <a:txBody>
                        <a:bodyPr/>
                        <a:lstStyle/>
                        <a:p>
                          <a:pPr marL="0" indent="0" algn="ctr" defTabSz="914400" rtl="0" eaLnBrk="1" fontAlgn="ctr" latinLnBrk="0" hangingPunct="1">
                            <a:buNone/>
                          </a:pPr>
                          <a:r>
                            <a:rPr lang="en-US" altLang="zh-CN" sz="2000" b="1" i="0" u="none" strike="noStrike" kern="1200" dirty="0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等线" panose="02010600030101010101" pitchFamily="2" charset="-122"/>
                              <a:cs typeface="+mn-cs"/>
                            </a:rPr>
                            <a:t>85.05%</a:t>
                          </a:r>
                          <a:endParaRPr lang="en-US" altLang="zh-CN" sz="2000" b="1" i="0" u="none" strike="noStrike" kern="1200" dirty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+mn-cs"/>
                          </a:endParaRPr>
                        </a:p>
                      </a:txBody>
                      <a:tcPr marL="4763" marR="4763" marT="4763" marB="0" anchor="ctr"/>
                    </a:tc>
                    <a:tc>
                      <a:txBody>
                        <a:bodyPr/>
                        <a:lstStyle/>
                        <a:p>
                          <a:pPr algn="ctr" rtl="0" fontAlgn="ctr">
                            <a:buNone/>
                          </a:pPr>
                          <a:r>
                            <a:rPr lang="en-US" altLang="zh-CN" sz="2000" b="1" u="none" strike="noStrike" smtClean="0">
                              <a:effectLst/>
                              <a:ea typeface="+mn-lt"/>
                              <a:cs typeface="+mn-lt"/>
                            </a:rPr>
                            <a:t>16121</a:t>
                          </a:r>
                          <a:endParaRPr lang="en-US" altLang="zh-CN" sz="2000" b="1" u="none" strike="noStrike" smtClean="0">
                            <a:effectLst/>
                            <a:ea typeface="+mn-lt"/>
                            <a:cs typeface="+mn-lt"/>
                          </a:endParaRPr>
                        </a:p>
                      </a:txBody>
                      <a:tcPr marL="1869" marR="1869" marT="1869" marB="0" anchor="ctr"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 marL="1869" marR="1869" marT="1869" marB="0" anchor="ctr">
                        <a:blipFill>
                          <a:blip r:embed="rId2"/>
                        </a:blipFill>
                      </a:tcPr>
                    </a:tc>
                  </a:tr>
                  <a:tr h="325755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 marL="1869" marR="1869" marT="1869" marB="0" anchor="ctr">
                        <a:blipFill>
                          <a:blip r:embed="rId2"/>
                        </a:blipFill>
                      </a:tcPr>
                    </a:tc>
                    <a:tc gridSpan="2"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 marL="1869" marR="1869" marT="1869" marB="0" anchor="ctr">
                        <a:blipFill>
                          <a:blip r:embed="rId2"/>
                        </a:blipFill>
                      </a:tcPr>
                    </a:tc>
                    <a:tc hMerge="1">
                      <a:tcPr/>
                    </a:tc>
                    <a:tc gridSpan="2"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 marL="1869" marR="1869" marT="1869" marB="0" anchor="ctr">
                        <a:blipFill>
                          <a:blip r:embed="rId2"/>
                        </a:blipFill>
                      </a:tcPr>
                    </a:tc>
                    <a:tc hMerge="1">
                      <a:tcPr/>
                    </a:tc>
                  </a:tr>
                </a:tbl>
              </a:graphicData>
            </a:graphic>
          </p:graphicFrame>
        </mc:Fallback>
      </mc:AlternateContent>
      <p:sp>
        <p:nvSpPr>
          <p:cNvPr id="11" name="箭头: 五边形 10"/>
          <p:cNvSpPr/>
          <p:nvPr/>
        </p:nvSpPr>
        <p:spPr>
          <a:xfrm>
            <a:off x="5080" y="-10795"/>
            <a:ext cx="1006475" cy="718820"/>
          </a:xfrm>
          <a:prstGeom prst="homePlat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文本框 4"/>
              <p:cNvSpPr txBox="1"/>
              <p:nvPr/>
            </p:nvSpPr>
            <p:spPr>
              <a:xfrm>
                <a:off x="1011676" y="174943"/>
                <a:ext cx="869012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b="1" dirty="0">
                    <a:latin typeface="Calibri" panose="020F0502020204030204" charset="0"/>
                    <a:cs typeface="Calibri" panose="020F0502020204030204" charset="0"/>
                    <a:sym typeface="+mn-ea"/>
                  </a:rPr>
                  <a:t>J/ψ</a:t>
                </a:r>
                <a:r>
                  <a:rPr lang="en-US" altLang="zh-CN" sz="2400" b="1" dirty="0">
                    <a:latin typeface="Calibri" panose="020F0502020204030204" charset="0"/>
                    <a:cs typeface="Calibri" panose="020F0502020204030204" charset="0"/>
                    <a:sym typeface="+mn-ea"/>
                  </a:rPr>
                  <a:t>→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400" b="1" i="1" dirty="0">
                            <a:latin typeface="Cambria Math" panose="02040503050406030204" pitchFamily="18" charset="0"/>
                            <a:cs typeface="Calibri" panose="020F0502020204030204" charset="0"/>
                            <a:sym typeface="+mn-ea"/>
                          </a:rPr>
                        </m:ctrlPr>
                      </m:sSupPr>
                      <m:e>
                        <m:r>
                          <a:rPr lang="en-US" altLang="zh-CN" sz="2400" b="1" i="1" dirty="0">
                            <a:latin typeface="Cambria Math" panose="02040503050406030204" pitchFamily="18" charset="0"/>
                            <a:cs typeface="Calibri" panose="020F0502020204030204" charset="0"/>
                            <a:sym typeface="+mn-ea"/>
                          </a:rPr>
                          <m:t>𝝁</m:t>
                        </m:r>
                      </m:e>
                      <m:sup>
                        <m:r>
                          <a:rPr lang="en-US" altLang="zh-CN" sz="2400" b="1" i="1" dirty="0">
                            <a:latin typeface="Cambria Math" panose="02040503050406030204" pitchFamily="18" charset="0"/>
                            <a:cs typeface="Calibri" panose="020F0502020204030204" charset="0"/>
                            <a:sym typeface="+mn-ea"/>
                          </a:rPr>
                          <m:t>+</m:t>
                        </m:r>
                      </m:sup>
                    </m:sSup>
                    <m:sSup>
                      <m:sSupPr>
                        <m:ctrlPr>
                          <a:rPr lang="en-US" altLang="zh-CN" sz="2400" b="1" i="1" dirty="0">
                            <a:latin typeface="Cambria Math" panose="02040503050406030204" pitchFamily="18" charset="0"/>
                            <a:cs typeface="Calibri" panose="020F0502020204030204" charset="0"/>
                            <a:sym typeface="+mn-ea"/>
                          </a:rPr>
                        </m:ctrlPr>
                      </m:sSupPr>
                      <m:e>
                        <m:r>
                          <a:rPr lang="en-US" altLang="zh-CN" sz="2400" b="1" i="1" dirty="0">
                            <a:latin typeface="Cambria Math" panose="02040503050406030204" pitchFamily="18" charset="0"/>
                            <a:cs typeface="Calibri" panose="020F0502020204030204" charset="0"/>
                            <a:sym typeface="+mn-ea"/>
                          </a:rPr>
                          <m:t>𝝁</m:t>
                        </m:r>
                      </m:e>
                      <m:sup>
                        <m:r>
                          <a:rPr lang="en-US" altLang="zh-CN" sz="2400" b="1" i="1" dirty="0">
                            <a:latin typeface="Cambria Math" panose="02040503050406030204" pitchFamily="18" charset="0"/>
                            <a:cs typeface="Calibri" panose="020F0502020204030204" charset="0"/>
                            <a:sym typeface="+mn-ea"/>
                          </a:rPr>
                          <m:t>−</m:t>
                        </m:r>
                      </m:sup>
                    </m:sSup>
                  </m:oMath>
                </a14:m>
                <a:endParaRPr lang="en-US" altLang="zh-CN" sz="2400" b="1" dirty="0">
                  <a:solidFill>
                    <a:schemeClr val="accent6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mc:Choice>
        <mc:Fallback>
          <p:sp>
            <p:nvSpPr>
              <p:cNvPr id="5" name="文本框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1676" y="174943"/>
                <a:ext cx="8690128" cy="461665"/>
              </a:xfrm>
              <a:prstGeom prst="rect">
                <a:avLst/>
              </a:prstGeom>
              <a:blipFill rotWithShape="1">
                <a:blip r:embed="rId3"/>
                <a:stretch>
                  <a:fillRect l="-1" t="-69" r="3" b="7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文本框 3"/>
          <p:cNvSpPr txBox="1"/>
          <p:nvPr/>
        </p:nvSpPr>
        <p:spPr>
          <a:xfrm>
            <a:off x="3467009" y="1491142"/>
            <a:ext cx="4064000" cy="460375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</a:rPr>
              <a:t>cut flow</a:t>
            </a:r>
            <a:endParaRPr lang="en-US" altLang="zh-CN" sz="24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文本框 6"/>
              <p:cNvSpPr txBox="1"/>
              <p:nvPr/>
            </p:nvSpPr>
            <p:spPr>
              <a:xfrm>
                <a:off x="619125" y="883920"/>
                <a:ext cx="6096000" cy="416560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p>
                <a:pPr marL="342900" indent="-34290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altLang="zh-CN" sz="20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微软雅黑" panose="020B0503020204020204" charset="-122"/>
                        <a:cs typeface="Cambria Math" panose="02040503050406030204" pitchFamily="18" charset="0"/>
                      </a:rPr>
                      <m:t>𝒐𝒔𝒄𝒂𝒓</m:t>
                    </m:r>
                    <m:r>
                      <a:rPr lang="en-US" altLang="zh-CN" sz="20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微软雅黑" panose="020B0503020204020204" charset="-122"/>
                        <a:cs typeface="Cambria Math" panose="02040503050406030204" pitchFamily="18" charset="0"/>
                      </a:rPr>
                      <m:t> </m:t>
                    </m:r>
                    <m:r>
                      <a:rPr lang="zh-CN" altLang="en-US" sz="2000" b="1" i="1">
                        <a:latin typeface="Cambria Math" panose="02040503050406030204" pitchFamily="18" charset="0"/>
                        <a:ea typeface="微软雅黑" panose="020B0503020204020204" charset="-122"/>
                        <a:cs typeface="Cambria Math" panose="02040503050406030204" pitchFamily="18" charset="0"/>
                        <a:hlinkClick r:id="rId4"/>
                      </a:rPr>
                      <m:t>全模拟</m:t>
                    </m:r>
                    <m:r>
                      <a:rPr lang="en-US" altLang="zh-CN" sz="2000" b="1" i="1">
                        <a:latin typeface="Cambria Math" panose="02040503050406030204" pitchFamily="18" charset="0"/>
                        <a:ea typeface="微软雅黑" panose="020B0503020204020204" charset="-122"/>
                        <a:cs typeface="Cambria Math" panose="02040503050406030204" pitchFamily="18" charset="0"/>
                        <a:hlinkClick r:id="rId4"/>
                      </a:rPr>
                      <m:t> </m:t>
                    </m:r>
                    <m:r>
                      <a:rPr lang="en-US" altLang="zh-CN" sz="2000" b="1" i="1">
                        <a:latin typeface="Cambria Math" panose="02040503050406030204" pitchFamily="18" charset="0"/>
                        <a:ea typeface="微软雅黑" panose="020B0503020204020204" charset="-122"/>
                        <a:cs typeface="Cambria Math" panose="02040503050406030204" pitchFamily="18" charset="0"/>
                        <a:hlinkClick r:id="rId4"/>
                      </a:rPr>
                      <m:t>𝑽𝑺</m:t>
                    </m:r>
                    <m:r>
                      <a:rPr lang="en-US" altLang="zh-CN" sz="2000" b="1" i="1">
                        <a:latin typeface="Cambria Math" panose="02040503050406030204" pitchFamily="18" charset="0"/>
                        <a:ea typeface="微软雅黑" panose="020B0503020204020204" charset="-122"/>
                        <a:cs typeface="Cambria Math" panose="02040503050406030204" pitchFamily="18" charset="0"/>
                        <a:hlinkClick r:id="rId4"/>
                      </a:rPr>
                      <m:t> 快模拟 </m:t>
                    </m:r>
                  </m:oMath>
                </a14:m>
                <a:r>
                  <a:rPr lang="en-US" altLang="zh-CN" sz="2000" b="1" dirty="0">
                    <a:sym typeface="+mn-ea"/>
                    <a:hlinkClick r:id="rId4"/>
                  </a:rPr>
                  <a:t>@2.6.2</a:t>
                </a:r>
                <a:r>
                  <a:rPr lang="en-US" altLang="zh-CN" sz="2000" b="1" dirty="0">
                    <a:sym typeface="+mn-ea"/>
                  </a:rPr>
                  <a:t> </a:t>
                </a:r>
                <a:endParaRPr lang="en-US" altLang="zh-CN" sz="2000" b="1" dirty="0">
                  <a:sym typeface="+mn-ea"/>
                </a:endParaRPr>
              </a:p>
            </p:txBody>
          </p:sp>
        </mc:Choice>
        <mc:Fallback>
          <p:sp>
            <p:nvSpPr>
              <p:cNvPr id="7" name="文本框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9125" y="883920"/>
                <a:ext cx="6096000" cy="41656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文本框 8"/>
          <p:cNvSpPr txBox="1"/>
          <p:nvPr/>
        </p:nvSpPr>
        <p:spPr>
          <a:xfrm>
            <a:off x="5840095" y="5781040"/>
            <a:ext cx="1087120" cy="38036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zh-CN" altLang="en-US" b="1">
                <a:solidFill>
                  <a:srgbClr val="FF0000"/>
                </a:solidFill>
              </a:rPr>
              <a:t>全模拟</a:t>
            </a:r>
            <a:endParaRPr lang="zh-CN" altLang="en-US" b="1">
              <a:solidFill>
                <a:srgbClr val="FF0000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8986520" y="5781040"/>
            <a:ext cx="1087120" cy="38036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zh-CN" altLang="en-US" b="1">
                <a:solidFill>
                  <a:srgbClr val="FF0000"/>
                </a:solidFill>
              </a:rPr>
              <a:t>快模拟</a:t>
            </a:r>
            <a:endParaRPr lang="zh-CN" altLang="en-US" b="1">
              <a:solidFill>
                <a:srgbClr val="FF0000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0" y="3947795"/>
            <a:ext cx="1007110" cy="3429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 b="1">
                <a:solidFill>
                  <a:srgbClr val="C00000"/>
                </a:solidFill>
              </a:rPr>
              <a:t>gwpid</a:t>
            </a:r>
            <a:endParaRPr lang="en-US" altLang="zh-CN" b="1">
              <a:solidFill>
                <a:srgbClr val="C00000"/>
              </a:solidFill>
            </a:endParaRPr>
          </a:p>
        </p:txBody>
      </p:sp>
      <p:cxnSp>
        <p:nvCxnSpPr>
          <p:cNvPr id="13" name="直接箭头连接符 12"/>
          <p:cNvCxnSpPr>
            <a:stCxn id="12" idx="3"/>
          </p:cNvCxnSpPr>
          <p:nvPr/>
        </p:nvCxnSpPr>
        <p:spPr>
          <a:xfrm flipV="1">
            <a:off x="1007110" y="3910330"/>
            <a:ext cx="404495" cy="20891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4" name="直接箭头连接符 13"/>
          <p:cNvCxnSpPr>
            <a:stCxn id="12" idx="3"/>
          </p:cNvCxnSpPr>
          <p:nvPr/>
        </p:nvCxnSpPr>
        <p:spPr>
          <a:xfrm>
            <a:off x="1007110" y="4119245"/>
            <a:ext cx="459740" cy="47434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16" name="灯片编号占位符 1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E1333162-4884-46A8-A83A-897090852C6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 descr="pi0_beforefit_mass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720" y="1798955"/>
            <a:ext cx="3996690" cy="3901440"/>
          </a:xfrm>
          <a:prstGeom prst="rect">
            <a:avLst/>
          </a:prstGeom>
        </p:spPr>
      </p:pic>
      <p:pic>
        <p:nvPicPr>
          <p:cNvPr id="5" name="图片 4" descr="MLepLep_overlay_mass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07155" y="1901190"/>
            <a:ext cx="3854450" cy="3761740"/>
          </a:xfrm>
          <a:prstGeom prst="rect">
            <a:avLst/>
          </a:prstGeom>
        </p:spPr>
      </p:pic>
      <p:sp>
        <p:nvSpPr>
          <p:cNvPr id="6" name="矩形 4"/>
          <p:cNvSpPr/>
          <p:nvPr>
            <p:custDataLst>
              <p:tags r:id="rId3"/>
            </p:custDataLst>
          </p:nvPr>
        </p:nvSpPr>
        <p:spPr>
          <a:xfrm>
            <a:off x="0" y="0"/>
            <a:ext cx="12192000" cy="707886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40000"/>
                <a:lumOff val="60000"/>
              </a:schemeClr>
            </a:solidFill>
          </a:ln>
          <a:effectLst>
            <a:outerShdw blurRad="228600" dist="50800" dir="5400000" algn="t" rotWithShape="0">
              <a:prstClr val="black">
                <a:alpha val="2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2880"/>
          </a:p>
        </p:txBody>
      </p:sp>
      <p:sp>
        <p:nvSpPr>
          <p:cNvPr id="11" name="箭头: 五边形 10"/>
          <p:cNvSpPr/>
          <p:nvPr/>
        </p:nvSpPr>
        <p:spPr>
          <a:xfrm>
            <a:off x="5080" y="-10795"/>
            <a:ext cx="1006475" cy="718820"/>
          </a:xfrm>
          <a:prstGeom prst="homePlat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文本框 6"/>
              <p:cNvSpPr txBox="1"/>
              <p:nvPr/>
            </p:nvSpPr>
            <p:spPr>
              <a:xfrm>
                <a:off x="1011676" y="174943"/>
                <a:ext cx="869012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b="1" dirty="0">
                    <a:latin typeface="Calibri" panose="020F0502020204030204" charset="0"/>
                    <a:cs typeface="Calibri" panose="020F0502020204030204" charset="0"/>
                    <a:sym typeface="+mn-ea"/>
                  </a:rPr>
                  <a:t>J/ψ</a:t>
                </a:r>
                <a:r>
                  <a:rPr lang="en-US" altLang="zh-CN" sz="2400" b="1" dirty="0">
                    <a:latin typeface="Calibri" panose="020F0502020204030204" charset="0"/>
                    <a:cs typeface="Calibri" panose="020F0502020204030204" charset="0"/>
                    <a:sym typeface="+mn-ea"/>
                  </a:rPr>
                  <a:t>→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400" b="1" i="1" dirty="0">
                            <a:latin typeface="Cambria Math" panose="02040503050406030204" pitchFamily="18" charset="0"/>
                            <a:cs typeface="Calibri" panose="020F0502020204030204" charset="0"/>
                            <a:sym typeface="+mn-ea"/>
                          </a:rPr>
                        </m:ctrlPr>
                      </m:sSupPr>
                      <m:e>
                        <m:r>
                          <a:rPr lang="en-US" altLang="zh-CN" sz="2400" b="1" i="1" dirty="0">
                            <a:latin typeface="Cambria Math" panose="02040503050406030204" pitchFamily="18" charset="0"/>
                            <a:cs typeface="Calibri" panose="020F0502020204030204" charset="0"/>
                            <a:sym typeface="+mn-ea"/>
                          </a:rPr>
                          <m:t>𝝁</m:t>
                        </m:r>
                      </m:e>
                      <m:sup>
                        <m:r>
                          <a:rPr lang="en-US" altLang="zh-CN" sz="2400" b="1" i="1" dirty="0">
                            <a:latin typeface="Cambria Math" panose="02040503050406030204" pitchFamily="18" charset="0"/>
                            <a:cs typeface="Calibri" panose="020F0502020204030204" charset="0"/>
                            <a:sym typeface="+mn-ea"/>
                          </a:rPr>
                          <m:t>+</m:t>
                        </m:r>
                      </m:sup>
                    </m:sSup>
                    <m:sSup>
                      <m:sSupPr>
                        <m:ctrlPr>
                          <a:rPr lang="en-US" altLang="zh-CN" sz="2400" b="1" i="1" dirty="0">
                            <a:latin typeface="Cambria Math" panose="02040503050406030204" pitchFamily="18" charset="0"/>
                            <a:cs typeface="Calibri" panose="020F0502020204030204" charset="0"/>
                            <a:sym typeface="+mn-ea"/>
                          </a:rPr>
                        </m:ctrlPr>
                      </m:sSupPr>
                      <m:e>
                        <m:r>
                          <a:rPr lang="en-US" altLang="zh-CN" sz="2400" b="1" i="1" dirty="0">
                            <a:latin typeface="Cambria Math" panose="02040503050406030204" pitchFamily="18" charset="0"/>
                            <a:cs typeface="Calibri" panose="020F0502020204030204" charset="0"/>
                            <a:sym typeface="+mn-ea"/>
                          </a:rPr>
                          <m:t>𝝁</m:t>
                        </m:r>
                      </m:e>
                      <m:sup>
                        <m:r>
                          <a:rPr lang="en-US" altLang="zh-CN" sz="2400" b="1" i="1" dirty="0">
                            <a:latin typeface="Cambria Math" panose="02040503050406030204" pitchFamily="18" charset="0"/>
                            <a:cs typeface="Calibri" panose="020F0502020204030204" charset="0"/>
                            <a:sym typeface="+mn-ea"/>
                          </a:rPr>
                          <m:t>−</m:t>
                        </m:r>
                      </m:sup>
                    </m:sSup>
                  </m:oMath>
                </a14:m>
                <a:endParaRPr lang="en-US" altLang="zh-CN" sz="2400" b="1" dirty="0">
                  <a:solidFill>
                    <a:schemeClr val="accent6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mc:Choice>
        <mc:Fallback>
          <p:sp>
            <p:nvSpPr>
              <p:cNvPr id="7" name="文本框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1676" y="174943"/>
                <a:ext cx="8690128" cy="461665"/>
              </a:xfrm>
              <a:prstGeom prst="rect">
                <a:avLst/>
              </a:prstGeom>
              <a:blipFill rotWithShape="1">
                <a:blip r:embed="rId4"/>
                <a:stretch>
                  <a:fillRect l="-1" t="-69" r="3" b="7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文本框 7"/>
              <p:cNvSpPr txBox="1"/>
              <p:nvPr/>
            </p:nvSpPr>
            <p:spPr>
              <a:xfrm>
                <a:off x="1586865" y="1125855"/>
                <a:ext cx="1699895" cy="255270"/>
              </a:xfrm>
              <a:prstGeom prst="rect">
                <a:avLst/>
              </a:prstGeom>
              <a:noFill/>
            </p:spPr>
            <p:txBody>
              <a:bodyPr wrap="square" rtlCol="0">
                <a:noAutofit/>
              </a:bodyPr>
              <a:p>
                <a:pPr algn="ctr"/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8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altLang="zh-CN" sz="28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0</m:t>
                        </m:r>
                      </m:sup>
                    </m:sSup>
                  </m:oMath>
                </a14:m>
                <a:r>
                  <a:rPr lang="en-US" altLang="zh-CN" sz="2800" b="1">
                    <a:solidFill>
                      <a:srgbClr val="C00000"/>
                    </a:solidFill>
                  </a:rPr>
                  <a:t> mass </a:t>
                </a:r>
                <a:endParaRPr lang="en-US" altLang="zh-CN" sz="2800" b="1">
                  <a:solidFill>
                    <a:srgbClr val="C00000"/>
                  </a:solidFill>
                </a:endParaRPr>
              </a:p>
            </p:txBody>
          </p:sp>
        </mc:Choice>
        <mc:Fallback>
          <p:sp>
            <p:nvSpPr>
              <p:cNvPr id="8" name="文本框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86865" y="1125855"/>
                <a:ext cx="1699895" cy="255270"/>
              </a:xfrm>
              <a:prstGeom prst="rect">
                <a:avLst/>
              </a:prstGeom>
              <a:blipFill rotWithShape="1">
                <a:blip r:embed="rId5"/>
                <a:stretch>
                  <a:fillRect b="-9129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文本框 8"/>
              <p:cNvSpPr txBox="1"/>
              <p:nvPr/>
            </p:nvSpPr>
            <p:spPr>
              <a:xfrm>
                <a:off x="5245735" y="1186815"/>
                <a:ext cx="1699895" cy="468630"/>
              </a:xfrm>
              <a:prstGeom prst="rect">
                <a:avLst/>
              </a:prstGeom>
              <a:noFill/>
            </p:spPr>
            <p:txBody>
              <a:bodyPr wrap="square" rtlCol="0">
                <a:noAutofit/>
              </a:bodyPr>
              <a:p>
                <a:pPr algn="ctr"/>
                <a14:m>
                  <m:oMath xmlns:m="http://schemas.openxmlformats.org/officeDocument/2006/math">
                    <m:r>
                      <a:rPr lang="en-US" altLang="zh-CN" sz="2800" b="1" i="1">
                        <a:solidFill>
                          <a:srgbClr val="C00000"/>
                        </a:solidFill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𝐽</m:t>
                    </m:r>
                    <m:r>
                      <a:rPr lang="en-US" altLang="zh-CN" sz="2800" b="1" i="1">
                        <a:solidFill>
                          <a:srgbClr val="C00000"/>
                        </a:solidFill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/</m:t>
                    </m:r>
                    <m:r>
                      <a:rPr lang="en-US" altLang="zh-CN" sz="2800" b="1" i="1">
                        <a:solidFill>
                          <a:srgbClr val="C00000"/>
                        </a:solidFill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𝜓</m:t>
                    </m:r>
                  </m:oMath>
                </a14:m>
                <a:r>
                  <a:rPr lang="en-US" altLang="zh-CN" sz="2800" b="1">
                    <a:solidFill>
                      <a:srgbClr val="C00000"/>
                    </a:solidFill>
                  </a:rPr>
                  <a:t> mass </a:t>
                </a:r>
                <a:endParaRPr lang="en-US" altLang="zh-CN" sz="2800" b="1">
                  <a:solidFill>
                    <a:srgbClr val="C00000"/>
                  </a:solidFill>
                </a:endParaRPr>
              </a:p>
            </p:txBody>
          </p:sp>
        </mc:Choice>
        <mc:Fallback>
          <p:sp>
            <p:nvSpPr>
              <p:cNvPr id="9" name="文本框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45735" y="1186815"/>
                <a:ext cx="1699895" cy="468630"/>
              </a:xfrm>
              <a:prstGeom prst="rect">
                <a:avLst/>
              </a:prstGeom>
              <a:blipFill rotWithShape="1">
                <a:blip r:embed="rId6"/>
                <a:stretch>
                  <a:fillRect b="-9187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图片 9" descr="EtacMass_window_comparison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13650" y="2066290"/>
            <a:ext cx="4338320" cy="3117850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12" name="文本框 11"/>
              <p:cNvSpPr txBox="1"/>
              <p:nvPr/>
            </p:nvSpPr>
            <p:spPr>
              <a:xfrm>
                <a:off x="9099550" y="1330325"/>
                <a:ext cx="1699895" cy="468630"/>
              </a:xfrm>
              <a:prstGeom prst="rect">
                <a:avLst/>
              </a:prstGeom>
              <a:noFill/>
            </p:spPr>
            <p:txBody>
              <a:bodyPr wrap="square" rtlCol="0">
                <a:noAutofit/>
              </a:bodyPr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8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8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𝜂</m:t>
                        </m:r>
                      </m:e>
                      <m:sub>
                        <m:r>
                          <a:rPr lang="en-US" altLang="zh-CN" sz="28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𝑐</m:t>
                        </m:r>
                      </m:sub>
                    </m:sSub>
                  </m:oMath>
                </a14:m>
                <a:r>
                  <a:rPr lang="en-US" altLang="zh-CN" sz="2800" b="1">
                    <a:solidFill>
                      <a:srgbClr val="C00000"/>
                    </a:solidFill>
                  </a:rPr>
                  <a:t> mass </a:t>
                </a:r>
                <a:endParaRPr lang="en-US" altLang="zh-CN" sz="2800" b="1">
                  <a:solidFill>
                    <a:srgbClr val="C00000"/>
                  </a:solidFill>
                </a:endParaRPr>
              </a:p>
            </p:txBody>
          </p:sp>
        </mc:Choice>
        <mc:Fallback>
          <p:sp>
            <p:nvSpPr>
              <p:cNvPr id="12" name="文本框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99550" y="1330325"/>
                <a:ext cx="1699895" cy="468630"/>
              </a:xfrm>
              <a:prstGeom prst="rect">
                <a:avLst/>
              </a:prstGeom>
              <a:blipFill rotWithShape="1">
                <a:blip r:embed="rId8"/>
                <a:stretch>
                  <a:fillRect b="-81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灯片编号占位符 12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E1333162-4884-46A8-A83A-897090852C6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89305" y="1802765"/>
            <a:ext cx="3140710" cy="227965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85920" y="1888490"/>
            <a:ext cx="3157855" cy="210058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rcRect l="7661" t="-5894"/>
          <a:stretch>
            <a:fillRect/>
          </a:stretch>
        </p:blipFill>
        <p:spPr>
          <a:xfrm>
            <a:off x="737870" y="4322445"/>
            <a:ext cx="9965055" cy="69596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7870" y="4991100"/>
            <a:ext cx="6158865" cy="359410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789305" y="5424805"/>
            <a:ext cx="6096000" cy="922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b="1"/>
              <a:t>auto ecalshower = m_EcalShowerCol-&gt;at(i);</a:t>
            </a:r>
            <a:endParaRPr lang="en-US" altLang="zh-CN" b="1"/>
          </a:p>
          <a:p>
            <a:r>
              <a:rPr lang="en-US" altLang="zh-CN" b="1"/>
              <a:t>int a = ecalshower.getTrackID();</a:t>
            </a:r>
            <a:endParaRPr lang="en-US" altLang="zh-CN" b="1"/>
          </a:p>
          <a:p>
            <a:r>
              <a:rPr lang="en-US" altLang="zh-CN" b="1"/>
              <a:t> if(a&gt;0) continue;</a:t>
            </a:r>
            <a:endParaRPr lang="en-US" altLang="zh-CN" b="1"/>
          </a:p>
        </p:txBody>
      </p:sp>
      <p:sp>
        <p:nvSpPr>
          <p:cNvPr id="9" name="矩形 4"/>
          <p:cNvSpPr/>
          <p:nvPr>
            <p:custDataLst>
              <p:tags r:id="rId5"/>
            </p:custDataLst>
          </p:nvPr>
        </p:nvSpPr>
        <p:spPr>
          <a:xfrm>
            <a:off x="0" y="0"/>
            <a:ext cx="12192000" cy="707886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40000"/>
                <a:lumOff val="60000"/>
              </a:schemeClr>
            </a:solidFill>
          </a:ln>
          <a:effectLst>
            <a:outerShdw blurRad="228600" dist="50800" dir="5400000" algn="t" rotWithShape="0">
              <a:prstClr val="black">
                <a:alpha val="2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2880"/>
          </a:p>
        </p:txBody>
      </p:sp>
      <p:sp>
        <p:nvSpPr>
          <p:cNvPr id="11" name="箭头: 五边形 10"/>
          <p:cNvSpPr/>
          <p:nvPr/>
        </p:nvSpPr>
        <p:spPr>
          <a:xfrm>
            <a:off x="5080" y="-10795"/>
            <a:ext cx="1006475" cy="718820"/>
          </a:xfrm>
          <a:prstGeom prst="homePlat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文本框 9"/>
              <p:cNvSpPr txBox="1"/>
              <p:nvPr/>
            </p:nvSpPr>
            <p:spPr>
              <a:xfrm>
                <a:off x="1011676" y="174943"/>
                <a:ext cx="869012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b="1" dirty="0">
                    <a:latin typeface="Calibri" panose="020F0502020204030204" charset="0"/>
                    <a:cs typeface="Calibri" panose="020F0502020204030204" charset="0"/>
                    <a:sym typeface="+mn-ea"/>
                  </a:rPr>
                  <a:t>J/ψ</a:t>
                </a:r>
                <a:r>
                  <a:rPr lang="en-US" altLang="zh-CN" sz="2400" b="1" dirty="0">
                    <a:latin typeface="Calibri" panose="020F0502020204030204" charset="0"/>
                    <a:cs typeface="Calibri" panose="020F0502020204030204" charset="0"/>
                    <a:sym typeface="+mn-ea"/>
                  </a:rPr>
                  <a:t>→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400" b="1" i="1" dirty="0">
                            <a:latin typeface="Cambria Math" panose="02040503050406030204" pitchFamily="18" charset="0"/>
                            <a:cs typeface="Calibri" panose="020F0502020204030204" charset="0"/>
                            <a:sym typeface="+mn-ea"/>
                          </a:rPr>
                        </m:ctrlPr>
                      </m:sSupPr>
                      <m:e>
                        <m:r>
                          <a:rPr lang="en-US" altLang="zh-CN" sz="2400" b="1" i="1" dirty="0">
                            <a:latin typeface="Cambria Math" panose="02040503050406030204" pitchFamily="18" charset="0"/>
                            <a:cs typeface="Calibri" panose="020F0502020204030204" charset="0"/>
                            <a:sym typeface="+mn-ea"/>
                          </a:rPr>
                          <m:t>𝝁</m:t>
                        </m:r>
                      </m:e>
                      <m:sup>
                        <m:r>
                          <a:rPr lang="en-US" altLang="zh-CN" sz="2400" b="1" i="1" dirty="0">
                            <a:latin typeface="Cambria Math" panose="02040503050406030204" pitchFamily="18" charset="0"/>
                            <a:cs typeface="Calibri" panose="020F0502020204030204" charset="0"/>
                            <a:sym typeface="+mn-ea"/>
                          </a:rPr>
                          <m:t>+</m:t>
                        </m:r>
                      </m:sup>
                    </m:sSup>
                    <m:sSup>
                      <m:sSupPr>
                        <m:ctrlPr>
                          <a:rPr lang="en-US" altLang="zh-CN" sz="2400" b="1" i="1" dirty="0">
                            <a:latin typeface="Cambria Math" panose="02040503050406030204" pitchFamily="18" charset="0"/>
                            <a:cs typeface="Calibri" panose="020F0502020204030204" charset="0"/>
                            <a:sym typeface="+mn-ea"/>
                          </a:rPr>
                        </m:ctrlPr>
                      </m:sSupPr>
                      <m:e>
                        <m:r>
                          <a:rPr lang="en-US" altLang="zh-CN" sz="2400" b="1" i="1" dirty="0">
                            <a:latin typeface="Cambria Math" panose="02040503050406030204" pitchFamily="18" charset="0"/>
                            <a:cs typeface="Calibri" panose="020F0502020204030204" charset="0"/>
                            <a:sym typeface="+mn-ea"/>
                          </a:rPr>
                          <m:t>𝝁</m:t>
                        </m:r>
                      </m:e>
                      <m:sup>
                        <m:r>
                          <a:rPr lang="en-US" altLang="zh-CN" sz="2400" b="1" i="1" dirty="0">
                            <a:latin typeface="Cambria Math" panose="02040503050406030204" pitchFamily="18" charset="0"/>
                            <a:cs typeface="Calibri" panose="020F0502020204030204" charset="0"/>
                            <a:sym typeface="+mn-ea"/>
                          </a:rPr>
                          <m:t>−</m:t>
                        </m:r>
                      </m:sup>
                    </m:sSup>
                  </m:oMath>
                </a14:m>
                <a:endParaRPr lang="en-US" altLang="zh-CN" sz="2400" b="1" dirty="0">
                  <a:solidFill>
                    <a:schemeClr val="accent6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mc:Choice>
        <mc:Fallback>
          <p:sp>
            <p:nvSpPr>
              <p:cNvPr id="10" name="文本框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1676" y="174943"/>
                <a:ext cx="8690128" cy="461665"/>
              </a:xfrm>
              <a:prstGeom prst="rect">
                <a:avLst/>
              </a:prstGeom>
              <a:blipFill rotWithShape="1">
                <a:blip r:embed="rId6"/>
                <a:stretch>
                  <a:fillRect l="-1" t="-69" r="3" b="7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文本框 14"/>
          <p:cNvSpPr txBox="1"/>
          <p:nvPr/>
        </p:nvSpPr>
        <p:spPr>
          <a:xfrm>
            <a:off x="176530" y="4521835"/>
            <a:ext cx="664210" cy="39497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 b="1">
                <a:solidFill>
                  <a:srgbClr val="C00000"/>
                </a:solidFill>
              </a:rPr>
              <a:t>1</a:t>
            </a:r>
            <a:r>
              <a:rPr lang="zh-CN" altLang="en-US" b="1">
                <a:solidFill>
                  <a:srgbClr val="C00000"/>
                </a:solidFill>
              </a:rPr>
              <a:t>、</a:t>
            </a:r>
            <a:endParaRPr lang="zh-CN" altLang="en-US" b="1">
              <a:solidFill>
                <a:srgbClr val="C00000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76530" y="5516245"/>
            <a:ext cx="664210" cy="39497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 b="1">
                <a:solidFill>
                  <a:srgbClr val="C00000"/>
                </a:solidFill>
              </a:rPr>
              <a:t>2</a:t>
            </a:r>
            <a:r>
              <a:rPr lang="zh-CN" altLang="en-US" b="1">
                <a:solidFill>
                  <a:srgbClr val="C00000"/>
                </a:solidFill>
              </a:rPr>
              <a:t>、</a:t>
            </a:r>
            <a:endParaRPr lang="zh-CN" altLang="en-US" b="1">
              <a:solidFill>
                <a:srgbClr val="C00000"/>
              </a:solidFill>
            </a:endParaRPr>
          </a:p>
        </p:txBody>
      </p:sp>
      <p:sp>
        <p:nvSpPr>
          <p:cNvPr id="17" name="灯片编号占位符 1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E1333162-4884-46A8-A83A-897090852C67}" type="slidenum">
              <a:rPr lang="zh-CN" altLang="en-US" smtClean="0"/>
            </a:fld>
            <a:endParaRPr lang="zh-CN" altLang="en-US"/>
          </a:p>
        </p:txBody>
      </p:sp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2" name="表格 1"/>
              <p:cNvGraphicFramePr>
                <a:graphicFrameLocks noGrp="1"/>
              </p:cNvGraphicFramePr>
              <p:nvPr/>
            </p:nvGraphicFramePr>
            <p:xfrm>
              <a:off x="4315460" y="884555"/>
              <a:ext cx="7733030" cy="756285"/>
            </p:xfrm>
            <a:graphic>
              <a:graphicData uri="http://schemas.openxmlformats.org/drawingml/2006/table">
                <a:tbl>
                  <a:tblPr>
                    <a:tableStyleId>{5C22544A-7EE6-4342-B048-85BDC9FD1C3A}</a:tableStyleId>
                  </a:tblPr>
                  <a:tblGrid>
                    <a:gridCol w="2710815"/>
                    <a:gridCol w="1106170"/>
                    <a:gridCol w="1365885"/>
                    <a:gridCol w="1136650"/>
                    <a:gridCol w="1413510"/>
                  </a:tblGrid>
                  <a:tr h="309880">
                    <a:tc>
                      <a:txBody>
                        <a:bodyPr/>
                        <a:lstStyle/>
                        <a:p>
                          <a:pPr algn="ctr" rtl="0" fontAlgn="ctr"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000" b="1" u="none" strike="noStrike" smtClean="0">
                                    <a:solidFill>
                                      <a:srgbClr val="C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𝐧𝐆𝐨𝐨𝐝</m:t>
                                </m:r>
                                <m:r>
                                  <a:rPr lang="en-US" sz="2000" b="1" u="none" strike="noStrike" smtClean="0">
                                    <a:solidFill>
                                      <a:srgbClr val="C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≥</m:t>
                                </m:r>
                                <m:r>
                                  <a:rPr lang="en-US" sz="2000" b="1" u="none" strike="noStrike" smtClean="0">
                                    <a:solidFill>
                                      <a:srgbClr val="C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𝟒</m:t>
                                </m:r>
                                <m:r>
                                  <a:rPr lang="en-US" sz="2000" b="1" u="none" strike="noStrike" smtClean="0">
                                    <a:solidFill>
                                      <a:srgbClr val="C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  :    </m:t>
                                </m:r>
                              </m:oMath>
                            </m:oMathPara>
                          </a14:m>
                          <a:endParaRPr lang="en-US" sz="2000" b="1" u="none" strike="noStrike" smtClean="0">
                            <a:solidFill>
                              <a:srgbClr val="C00000"/>
                            </a:solidFill>
                            <a:effectLst/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endParaRPr>
                        </a:p>
                      </a:txBody>
                      <a:tcPr marL="1869" marR="1869" marT="1869" marB="0" anchor="ctr"/>
                    </a:tc>
                    <a:tc>
                      <a:txBody>
                        <a:bodyPr/>
                        <a:lstStyle/>
                        <a:p>
                          <a:pPr marL="0" indent="0" algn="ctr" defTabSz="914400" rtl="0" eaLnBrk="1" fontAlgn="ctr" latinLnBrk="0" hangingPunct="1">
                            <a:buNone/>
                          </a:pPr>
                          <a:r>
                            <a:rPr lang="en-US" altLang="zh-CN" sz="2000" b="1" i="0" u="none" strike="noStrike" kern="1200" dirty="0">
                              <a:solidFill>
                                <a:srgbClr val="C00000"/>
                              </a:solidFill>
                              <a:effectLst/>
                              <a:latin typeface="Cambria Math" panose="02040503050406030204" pitchFamily="18" charset="0"/>
                              <a:ea typeface="等线" panose="02010600030101010101" pitchFamily="2" charset="-122"/>
                              <a:cs typeface="+mn-cs"/>
                            </a:rPr>
                            <a:t>34228</a:t>
                          </a:r>
                          <a:endParaRPr lang="en-US" altLang="zh-CN" sz="2000" b="1" i="0" u="none" strike="noStrike" kern="1200" dirty="0">
                            <a:solidFill>
                              <a:srgbClr val="C00000"/>
                            </a:solidFill>
                            <a:effectLst/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+mn-cs"/>
                          </a:endParaRPr>
                        </a:p>
                      </a:txBody>
                      <a:tcPr marL="4763" marR="4763" marT="4763" marB="0" anchor="ctr"/>
                    </a:tc>
                    <a:tc>
                      <a:txBody>
                        <a:bodyPr/>
                        <a:lstStyle/>
                        <a:p>
                          <a:pPr marL="0" indent="0" algn="ctr" defTabSz="914400" rtl="0" eaLnBrk="1" fontAlgn="ctr" latinLnBrk="0" hangingPunct="1">
                            <a:buNone/>
                          </a:pPr>
                          <a:r>
                            <a:rPr lang="en-US" altLang="zh-CN" sz="2000" b="1" i="0" u="none" strike="noStrike" kern="1200">
                              <a:solidFill>
                                <a:srgbClr val="C00000"/>
                              </a:solidFill>
                              <a:effectLst/>
                              <a:latin typeface="Cambria Math" panose="02040503050406030204" pitchFamily="18" charset="0"/>
                              <a:ea typeface="等线" panose="02010600030101010101" pitchFamily="2" charset="-122"/>
                              <a:cs typeface="+mn-cs"/>
                            </a:rPr>
                            <a:t>68.46%</a:t>
                          </a:r>
                          <a:endParaRPr lang="en-US" altLang="zh-CN" sz="2000" b="1" i="0" u="none" strike="noStrike" kern="1200">
                            <a:solidFill>
                              <a:srgbClr val="C00000"/>
                            </a:solidFill>
                            <a:effectLst/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+mn-cs"/>
                          </a:endParaRPr>
                        </a:p>
                      </a:txBody>
                      <a:tcPr marL="4763" marR="4763" marT="4763" marB="0" anchor="ctr"/>
                    </a:tc>
                    <a:tc>
                      <a:txBody>
                        <a:bodyPr/>
                        <a:lstStyle/>
                        <a:p>
                          <a:pPr algn="ctr" rtl="0" fontAlgn="ctr">
                            <a:buNone/>
                          </a:pPr>
                          <a:r>
                            <a:rPr lang="en-US" altLang="zh-CN" sz="2000" b="1" u="none" strike="noStrike" smtClean="0">
                              <a:solidFill>
                                <a:srgbClr val="C00000"/>
                              </a:solidFill>
                              <a:effectLst/>
                              <a:ea typeface="+mn-lt"/>
                              <a:cs typeface="+mn-lt"/>
                            </a:rPr>
                            <a:t>28145</a:t>
                          </a:r>
                          <a:endParaRPr lang="en-US" altLang="zh-CN" sz="2000" b="1" u="none" strike="noStrike" smtClean="0">
                            <a:solidFill>
                              <a:srgbClr val="C00000"/>
                            </a:solidFill>
                            <a:effectLst/>
                            <a:ea typeface="+mn-lt"/>
                            <a:cs typeface="+mn-lt"/>
                          </a:endParaRPr>
                        </a:p>
                      </a:txBody>
                      <a:tcPr marL="1869" marR="1869" marT="1869" marB="0" anchor="ctr"/>
                    </a:tc>
                    <a:tc>
                      <a:txBody>
                        <a:bodyPr/>
                        <a:lstStyle/>
                        <a:p>
                          <a:pPr algn="ctr" rtl="0" fontAlgn="ctr"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000" b="1" u="none" strike="noStrike" smtClean="0">
                                    <a:solidFill>
                                      <a:srgbClr val="C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𝟓𝟔</m:t>
                                </m:r>
                                <m:r>
                                  <a:rPr lang="en-US" sz="2000" b="1" u="none" strike="noStrike" smtClean="0">
                                    <a:solidFill>
                                      <a:srgbClr val="C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sz="2000" b="1" u="none" strike="noStrike" smtClean="0">
                                    <a:solidFill>
                                      <a:srgbClr val="C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𝟐𝟗</m:t>
                                </m:r>
                                <m:r>
                                  <a:rPr lang="en-US" sz="2000" b="1" u="none" strike="noStrike" smtClean="0">
                                    <a:solidFill>
                                      <a:srgbClr val="C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%</m:t>
                                </m:r>
                              </m:oMath>
                            </m:oMathPara>
                          </a14:m>
                          <a:endParaRPr lang="en-US" sz="2000" b="1" u="none" strike="noStrike" smtClean="0">
                            <a:solidFill>
                              <a:srgbClr val="C00000"/>
                            </a:solidFill>
                            <a:effectLst/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endParaRPr>
                        </a:p>
                      </a:txBody>
                      <a:tcPr marL="1869" marR="1869" marT="1869" marB="0" anchor="ctr"/>
                    </a:tc>
                  </a:tr>
                  <a:tr h="446405">
                    <a:tc>
                      <a:txBody>
                        <a:bodyPr/>
                        <a:lstStyle/>
                        <a:p>
                          <a:pPr algn="ctr" rtl="0" fontAlgn="ctr"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000" b="1" u="none" strike="noStrike" smtClean="0">
                                    <a:solidFill>
                                      <a:srgbClr val="C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𝐧𝐆𝐨𝐨𝐝</m:t>
                                </m:r>
                                <m:r>
                                  <a:rPr lang="el-GR" sz="2000" b="1" u="none" strike="noStrike">
                                    <a:solidFill>
                                      <a:srgbClr val="C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𝛄</m:t>
                                </m:r>
                                <m:r>
                                  <a:rPr lang="el-GR" sz="2000" b="1" u="none" strike="noStrike">
                                    <a:solidFill>
                                      <a:srgbClr val="C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≥</m:t>
                                </m:r>
                                <m:r>
                                  <a:rPr lang="el-GR" sz="2000" b="1" u="none" strike="noStrike">
                                    <a:solidFill>
                                      <a:srgbClr val="C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𝟐</m:t>
                                </m:r>
                                <m:r>
                                  <a:rPr lang="el-GR" sz="2000" b="1" u="none" strike="noStrike">
                                    <a:solidFill>
                                      <a:srgbClr val="C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: </m:t>
                                </m:r>
                              </m:oMath>
                            </m:oMathPara>
                          </a14:m>
                          <a:endParaRPr lang="el-GR" sz="2000" b="1" u="none" strike="noStrike">
                            <a:solidFill>
                              <a:srgbClr val="C00000"/>
                            </a:solidFill>
                            <a:effectLst/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endParaRPr>
                        </a:p>
                      </a:txBody>
                      <a:tcPr marL="1869" marR="1869" marT="1869" marB="0" anchor="ctr"/>
                    </a:tc>
                    <a:tc>
                      <a:txBody>
                        <a:bodyPr/>
                        <a:lstStyle/>
                        <a:p>
                          <a:pPr marL="0" indent="0" algn="ctr" defTabSz="914400" rtl="0" eaLnBrk="1" fontAlgn="ctr" latinLnBrk="0" hangingPunct="1">
                            <a:buNone/>
                          </a:pPr>
                          <a:r>
                            <a:rPr lang="en-US" altLang="zh-CN" sz="2000" b="1" i="0" u="none" strike="noStrike" kern="1200">
                              <a:solidFill>
                                <a:srgbClr val="C00000"/>
                              </a:solidFill>
                              <a:effectLst/>
                              <a:latin typeface="Cambria Math" panose="02040503050406030204" pitchFamily="18" charset="0"/>
                              <a:ea typeface="等线" panose="02010600030101010101" pitchFamily="2" charset="-122"/>
                              <a:cs typeface="+mn-cs"/>
                            </a:rPr>
                            <a:t>29948</a:t>
                          </a:r>
                          <a:endParaRPr lang="en-US" altLang="zh-CN" sz="2000" b="1" i="0" u="none" strike="noStrike" kern="1200">
                            <a:solidFill>
                              <a:srgbClr val="C00000"/>
                            </a:solidFill>
                            <a:effectLst/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+mn-cs"/>
                          </a:endParaRPr>
                        </a:p>
                      </a:txBody>
                      <a:tcPr marL="4763" marR="4763" marT="4763" marB="0" anchor="ctr"/>
                    </a:tc>
                    <a:tc>
                      <a:txBody>
                        <a:bodyPr/>
                        <a:lstStyle/>
                        <a:p>
                          <a:pPr marL="0" indent="0" algn="ctr" defTabSz="914400" rtl="0" eaLnBrk="1" fontAlgn="ctr" latinLnBrk="0" hangingPunct="1">
                            <a:buNone/>
                          </a:pPr>
                          <a:r>
                            <a:rPr lang="en-US" altLang="zh-CN" sz="2000" b="1" i="0" u="none" strike="noStrike" kern="1200">
                              <a:solidFill>
                                <a:srgbClr val="C00000"/>
                              </a:solidFill>
                              <a:effectLst/>
                              <a:latin typeface="Cambria Math" panose="02040503050406030204" pitchFamily="18" charset="0"/>
                              <a:ea typeface="等线" panose="02010600030101010101" pitchFamily="2" charset="-122"/>
                              <a:cs typeface="+mn-cs"/>
                            </a:rPr>
                            <a:t>87.50%</a:t>
                          </a:r>
                          <a:endParaRPr lang="en-US" altLang="zh-CN" sz="2000" b="1" i="0" u="none" strike="noStrike" kern="1200">
                            <a:solidFill>
                              <a:srgbClr val="C00000"/>
                            </a:solidFill>
                            <a:effectLst/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+mn-cs"/>
                          </a:endParaRPr>
                        </a:p>
                      </a:txBody>
                      <a:tcPr marL="4763" marR="4763" marT="4763" marB="0" anchor="ctr"/>
                    </a:tc>
                    <a:tc>
                      <a:txBody>
                        <a:bodyPr/>
                        <a:lstStyle/>
                        <a:p>
                          <a:pPr algn="ctr" rtl="0" fontAlgn="ctr">
                            <a:buNone/>
                          </a:pPr>
                          <a:r>
                            <a:rPr lang="en-US" altLang="zh-CN" sz="2000" b="1" u="none" strike="noStrike" smtClean="0">
                              <a:solidFill>
                                <a:srgbClr val="C00000"/>
                              </a:solidFill>
                              <a:effectLst/>
                              <a:ea typeface="+mn-lt"/>
                              <a:cs typeface="+mn-lt"/>
                            </a:rPr>
                            <a:t>21951</a:t>
                          </a:r>
                          <a:endParaRPr lang="en-US" altLang="zh-CN" sz="2000" b="1" u="none" strike="noStrike" smtClean="0">
                            <a:solidFill>
                              <a:srgbClr val="C00000"/>
                            </a:solidFill>
                            <a:effectLst/>
                            <a:ea typeface="+mn-lt"/>
                            <a:cs typeface="+mn-lt"/>
                          </a:endParaRPr>
                        </a:p>
                      </a:txBody>
                      <a:tcPr marL="1869" marR="1869" marT="1869" marB="0" anchor="ctr"/>
                    </a:tc>
                    <a:tc>
                      <a:txBody>
                        <a:bodyPr/>
                        <a:lstStyle/>
                        <a:p>
                          <a:pPr algn="ctr" rtl="0" fontAlgn="ctr"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altLang="zh-CN" sz="2000" b="1" u="none" strike="noStrike" smtClean="0">
                                    <a:solidFill>
                                      <a:srgbClr val="C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𝟕𝟕</m:t>
                                </m:r>
                                <m:r>
                                  <a:rPr lang="en-US" altLang="zh-CN" sz="2000" b="1" u="none" strike="noStrike" smtClean="0">
                                    <a:solidFill>
                                      <a:srgbClr val="C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altLang="zh-CN" sz="2000" b="1" u="none" strike="noStrike" smtClean="0">
                                    <a:solidFill>
                                      <a:srgbClr val="C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+mn-lt"/>
                                    <a:cs typeface="Cambria Math" panose="02040503050406030204" pitchFamily="18" charset="0"/>
                                  </a:rPr>
                                  <m:t>𝟗𝟗</m:t>
                                </m:r>
                                <m:r>
                                  <a:rPr lang="en-US" sz="2000" b="1" u="none" strike="noStrike" smtClean="0">
                                    <a:solidFill>
                                      <a:srgbClr val="C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MS Mincho" charset="0"/>
                                    <a:cs typeface="Cambria Math" panose="02040503050406030204" pitchFamily="18" charset="0"/>
                                  </a:rPr>
                                  <m:t>%</m:t>
                                </m:r>
                              </m:oMath>
                            </m:oMathPara>
                          </a14:m>
                          <a:endParaRPr lang="en-US" sz="2000" b="1" u="none" strike="noStrike" smtClean="0">
                            <a:solidFill>
                              <a:srgbClr val="C00000"/>
                            </a:solidFill>
                            <a:effectLst/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endParaRPr>
                        </a:p>
                      </a:txBody>
                      <a:tcPr marL="1869" marR="1869" marT="1869" marB="0" anchor="ctr"/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2" name="表格 1"/>
              <p:cNvGraphicFramePr>
                <a:graphicFrameLocks noGrp="1"/>
              </p:cNvGraphicFramePr>
              <p:nvPr/>
            </p:nvGraphicFramePr>
            <p:xfrm>
              <a:off x="4315460" y="884555"/>
              <a:ext cx="7733030" cy="756285"/>
            </p:xfrm>
            <a:graphic>
              <a:graphicData uri="http://schemas.openxmlformats.org/drawingml/2006/table">
                <a:tbl>
                  <a:tblPr>
                    <a:tableStyleId>{5C22544A-7EE6-4342-B048-85BDC9FD1C3A}</a:tableStyleId>
                  </a:tblPr>
                  <a:tblGrid>
                    <a:gridCol w="2710815"/>
                    <a:gridCol w="1106170"/>
                    <a:gridCol w="1365885"/>
                    <a:gridCol w="1136650"/>
                    <a:gridCol w="1413510"/>
                  </a:tblGrid>
                  <a:tr h="309880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 marL="1869" marR="1869" marT="1869" marB="0" anchor="ctr">
                        <a:blipFill>
                          <a:blip r:embed="rId7"/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indent="0" algn="ctr" defTabSz="914400" rtl="0" eaLnBrk="1" fontAlgn="ctr" latinLnBrk="0" hangingPunct="1">
                            <a:buNone/>
                          </a:pPr>
                          <a:r>
                            <a:rPr lang="en-US" altLang="zh-CN" sz="2000" b="1" i="0" u="none" strike="noStrike" kern="1200" dirty="0">
                              <a:solidFill>
                                <a:srgbClr val="C00000"/>
                              </a:solidFill>
                              <a:effectLst/>
                              <a:latin typeface="Cambria Math" panose="02040503050406030204" pitchFamily="18" charset="0"/>
                              <a:ea typeface="等线" panose="02010600030101010101" pitchFamily="2" charset="-122"/>
                              <a:cs typeface="+mn-cs"/>
                            </a:rPr>
                            <a:t>34228</a:t>
                          </a:r>
                          <a:endParaRPr lang="en-US" altLang="zh-CN" sz="2000" b="1" i="0" u="none" strike="noStrike" kern="1200" dirty="0">
                            <a:solidFill>
                              <a:srgbClr val="C00000"/>
                            </a:solidFill>
                            <a:effectLst/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+mn-cs"/>
                          </a:endParaRPr>
                        </a:p>
                      </a:txBody>
                      <a:tcPr marL="4763" marR="4763" marT="4763" marB="0" anchor="ctr"/>
                    </a:tc>
                    <a:tc>
                      <a:txBody>
                        <a:bodyPr/>
                        <a:lstStyle/>
                        <a:p>
                          <a:pPr marL="0" indent="0" algn="ctr" defTabSz="914400" rtl="0" eaLnBrk="1" fontAlgn="ctr" latinLnBrk="0" hangingPunct="1">
                            <a:buNone/>
                          </a:pPr>
                          <a:r>
                            <a:rPr lang="en-US" altLang="zh-CN" sz="2000" b="1" i="0" u="none" strike="noStrike" kern="1200">
                              <a:solidFill>
                                <a:srgbClr val="C00000"/>
                              </a:solidFill>
                              <a:effectLst/>
                              <a:latin typeface="Cambria Math" panose="02040503050406030204" pitchFamily="18" charset="0"/>
                              <a:ea typeface="等线" panose="02010600030101010101" pitchFamily="2" charset="-122"/>
                              <a:cs typeface="+mn-cs"/>
                            </a:rPr>
                            <a:t>68.46%</a:t>
                          </a:r>
                          <a:endParaRPr lang="en-US" altLang="zh-CN" sz="2000" b="1" i="0" u="none" strike="noStrike" kern="1200">
                            <a:solidFill>
                              <a:srgbClr val="C00000"/>
                            </a:solidFill>
                            <a:effectLst/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+mn-cs"/>
                          </a:endParaRPr>
                        </a:p>
                      </a:txBody>
                      <a:tcPr marL="4763" marR="4763" marT="4763" marB="0" anchor="ctr"/>
                    </a:tc>
                    <a:tc>
                      <a:txBody>
                        <a:bodyPr/>
                        <a:lstStyle/>
                        <a:p>
                          <a:pPr algn="ctr" rtl="0" fontAlgn="ctr">
                            <a:buNone/>
                          </a:pPr>
                          <a:r>
                            <a:rPr lang="en-US" altLang="zh-CN" sz="2000" b="1" u="none" strike="noStrike" smtClean="0">
                              <a:solidFill>
                                <a:srgbClr val="C00000"/>
                              </a:solidFill>
                              <a:effectLst/>
                              <a:ea typeface="+mn-lt"/>
                              <a:cs typeface="+mn-lt"/>
                            </a:rPr>
                            <a:t>28145</a:t>
                          </a:r>
                          <a:endParaRPr lang="en-US" altLang="zh-CN" sz="2000" b="1" u="none" strike="noStrike" smtClean="0">
                            <a:solidFill>
                              <a:srgbClr val="C00000"/>
                            </a:solidFill>
                            <a:effectLst/>
                            <a:ea typeface="+mn-lt"/>
                            <a:cs typeface="+mn-lt"/>
                          </a:endParaRPr>
                        </a:p>
                      </a:txBody>
                      <a:tcPr marL="1869" marR="1869" marT="1869" marB="0" anchor="ctr"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 marL="1869" marR="1869" marT="1869" marB="0" anchor="ctr">
                        <a:blipFill>
                          <a:blip r:embed="rId7"/>
                        </a:blipFill>
                      </a:tcPr>
                    </a:tc>
                  </a:tr>
                  <a:tr h="446405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 marL="1869" marR="1869" marT="1869" marB="0" anchor="ctr">
                        <a:blipFill>
                          <a:blip r:embed="rId7"/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indent="0" algn="ctr" defTabSz="914400" rtl="0" eaLnBrk="1" fontAlgn="ctr" latinLnBrk="0" hangingPunct="1">
                            <a:buNone/>
                          </a:pPr>
                          <a:r>
                            <a:rPr lang="en-US" altLang="zh-CN" sz="2000" b="1" i="0" u="none" strike="noStrike" kern="1200">
                              <a:solidFill>
                                <a:srgbClr val="C00000"/>
                              </a:solidFill>
                              <a:effectLst/>
                              <a:latin typeface="Cambria Math" panose="02040503050406030204" pitchFamily="18" charset="0"/>
                              <a:ea typeface="等线" panose="02010600030101010101" pitchFamily="2" charset="-122"/>
                              <a:cs typeface="+mn-cs"/>
                            </a:rPr>
                            <a:t>29948</a:t>
                          </a:r>
                          <a:endParaRPr lang="en-US" altLang="zh-CN" sz="2000" b="1" i="0" u="none" strike="noStrike" kern="1200">
                            <a:solidFill>
                              <a:srgbClr val="C00000"/>
                            </a:solidFill>
                            <a:effectLst/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+mn-cs"/>
                          </a:endParaRPr>
                        </a:p>
                      </a:txBody>
                      <a:tcPr marL="4763" marR="4763" marT="4763" marB="0" anchor="ctr"/>
                    </a:tc>
                    <a:tc>
                      <a:txBody>
                        <a:bodyPr/>
                        <a:lstStyle/>
                        <a:p>
                          <a:pPr marL="0" indent="0" algn="ctr" defTabSz="914400" rtl="0" eaLnBrk="1" fontAlgn="ctr" latinLnBrk="0" hangingPunct="1">
                            <a:buNone/>
                          </a:pPr>
                          <a:r>
                            <a:rPr lang="en-US" altLang="zh-CN" sz="2000" b="1" i="0" u="none" strike="noStrike" kern="1200">
                              <a:solidFill>
                                <a:srgbClr val="C00000"/>
                              </a:solidFill>
                              <a:effectLst/>
                              <a:latin typeface="Cambria Math" panose="02040503050406030204" pitchFamily="18" charset="0"/>
                              <a:ea typeface="等线" panose="02010600030101010101" pitchFamily="2" charset="-122"/>
                              <a:cs typeface="+mn-cs"/>
                            </a:rPr>
                            <a:t>87.50%</a:t>
                          </a:r>
                          <a:endParaRPr lang="en-US" altLang="zh-CN" sz="2000" b="1" i="0" u="none" strike="noStrike" kern="1200">
                            <a:solidFill>
                              <a:srgbClr val="C00000"/>
                            </a:solidFill>
                            <a:effectLst/>
                            <a:latin typeface="Cambria Math" panose="02040503050406030204" pitchFamily="18" charset="0"/>
                            <a:ea typeface="等线" panose="02010600030101010101" pitchFamily="2" charset="-122"/>
                            <a:cs typeface="+mn-cs"/>
                          </a:endParaRPr>
                        </a:p>
                      </a:txBody>
                      <a:tcPr marL="4763" marR="4763" marT="4763" marB="0" anchor="ctr"/>
                    </a:tc>
                    <a:tc>
                      <a:txBody>
                        <a:bodyPr/>
                        <a:lstStyle/>
                        <a:p>
                          <a:pPr algn="ctr" rtl="0" fontAlgn="ctr">
                            <a:buNone/>
                          </a:pPr>
                          <a:r>
                            <a:rPr lang="en-US" altLang="zh-CN" sz="2000" b="1" u="none" strike="noStrike" smtClean="0">
                              <a:solidFill>
                                <a:srgbClr val="C00000"/>
                              </a:solidFill>
                              <a:effectLst/>
                              <a:ea typeface="+mn-lt"/>
                              <a:cs typeface="+mn-lt"/>
                            </a:rPr>
                            <a:t>21951</a:t>
                          </a:r>
                          <a:endParaRPr lang="en-US" altLang="zh-CN" sz="2000" b="1" u="none" strike="noStrike" smtClean="0">
                            <a:solidFill>
                              <a:srgbClr val="C00000"/>
                            </a:solidFill>
                            <a:effectLst/>
                            <a:ea typeface="+mn-lt"/>
                            <a:cs typeface="+mn-lt"/>
                          </a:endParaRPr>
                        </a:p>
                      </a:txBody>
                      <a:tcPr marL="1869" marR="1869" marT="1869" marB="0" anchor="ctr"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 marL="1869" marR="1869" marT="1869" marB="0" anchor="ctr">
                        <a:blipFill>
                          <a:blip r:embed="rId7"/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p:pic>
        <p:nvPicPr>
          <p:cNvPr id="3" name="图片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18400" y="1817370"/>
            <a:ext cx="3510915" cy="2426335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63.xml><?xml version="1.0" encoding="utf-8"?>
<p:tagLst xmlns:p="http://schemas.openxmlformats.org/presentationml/2006/main">
  <p:tag name="KSO_WM_BEAUTIFY_FLAG" val=""/>
</p:tagLst>
</file>

<file path=ppt/tags/tag64.xml><?xml version="1.0" encoding="utf-8"?>
<p:tagLst xmlns:p="http://schemas.openxmlformats.org/presentationml/2006/main">
  <p:tag name="KSO_WM_BEAUTIFY_FLAG" val=""/>
</p:tagLst>
</file>

<file path=ppt/tags/tag65.xml><?xml version="1.0" encoding="utf-8"?>
<p:tagLst xmlns:p="http://schemas.openxmlformats.org/presentationml/2006/main">
  <p:tag name="KSO_WM_AICARD_INVALID" val="Invalid"/>
</p:tagLst>
</file>

<file path=ppt/tags/tag66.xml><?xml version="1.0" encoding="utf-8"?>
<p:tagLst xmlns:p="http://schemas.openxmlformats.org/presentationml/2006/main">
  <p:tag name="KSO_WM_BEAUTIFY_FLAG" val=""/>
</p:tagLst>
</file>

<file path=ppt/tags/tag67.xml><?xml version="1.0" encoding="utf-8"?>
<p:tagLst xmlns:p="http://schemas.openxmlformats.org/presentationml/2006/main">
  <p:tag name="KSO_WM_BEAUTIFY_FLAG" val=""/>
</p:tagLst>
</file>

<file path=ppt/tags/tag68.xml><?xml version="1.0" encoding="utf-8"?>
<p:tagLst xmlns:p="http://schemas.openxmlformats.org/presentationml/2006/main">
  <p:tag name="KSO_WM_BEAUTIFY_FLAG" val=""/>
</p:tagLst>
</file>

<file path=ppt/tags/tag69.xml><?xml version="1.0" encoding="utf-8"?>
<p:tagLst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1952</Words>
  <Application>WPS 演示</Application>
  <PresentationFormat>宽屏</PresentationFormat>
  <Paragraphs>214</Paragraphs>
  <Slides>5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20" baseType="lpstr">
      <vt:lpstr>Arial</vt:lpstr>
      <vt:lpstr>宋体</vt:lpstr>
      <vt:lpstr>Wingdings</vt:lpstr>
      <vt:lpstr>Wingdings</vt:lpstr>
      <vt:lpstr>微软雅黑</vt:lpstr>
      <vt:lpstr>Arial Unicode MS</vt:lpstr>
      <vt:lpstr>Calibri</vt:lpstr>
      <vt:lpstr>Symbol</vt:lpstr>
      <vt:lpstr>Cambria Math</vt:lpstr>
      <vt:lpstr>DejaVu Math TeX Gyre</vt:lpstr>
      <vt:lpstr>Times New Roman</vt:lpstr>
      <vt:lpstr>MS Mincho</vt:lpstr>
      <vt:lpstr>等线</vt:lpstr>
      <vt:lpstr>FFont-Family</vt:lpstr>
      <vt:lpstr>WPS</vt:lpstr>
      <vt:lpstr>PowerPoint 演示文稿</vt:lpstr>
      <vt:lpstr>Event selection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空白演示</dc:title>
  <dc:creator/>
  <cp:lastModifiedBy>清欢</cp:lastModifiedBy>
  <cp:revision>157</cp:revision>
  <dcterms:created xsi:type="dcterms:W3CDTF">2019-06-19T02:08:00Z</dcterms:created>
  <dcterms:modified xsi:type="dcterms:W3CDTF">2026-09-07T03:36:04Z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2052-12.1.0.28043</vt:lpwstr>
  </property>
  <property fmtid="{D5CDD505-2E9C-101B-9397-08002B2CF9AE}" pid="3" name="ICV">
    <vt:lpwstr>B39C8B6D82DA4C35BF01D65EF4A5DA13_11</vt:lpwstr>
  </property>
</Properties>
</file>