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1" r:id="rId6"/>
    <p:sldId id="260" r:id="rId7"/>
    <p:sldId id="263" r:id="rId8"/>
  </p:sldIdLst>
  <p:sldSz cx="12192000" cy="6858000"/>
  <p:notesSz cx="6858000" cy="9144000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3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gs" Target="tags/tag67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tags" Target="../tags/tag64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49225" y="181610"/>
            <a:ext cx="362458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J/psi --&gt; K*+ K-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K*+ --&gt; K+ pi0</a:t>
            </a:r>
            <a:endParaRPr lang="zh-CN" altLang="en-US"/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149225" y="1103630"/>
          <a:ext cx="11862435" cy="2495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6435"/>
                <a:gridCol w="960755"/>
                <a:gridCol w="1348105"/>
                <a:gridCol w="2243455"/>
                <a:gridCol w="4083685"/>
              </a:tblGrid>
              <a:tr h="640080"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多维抽样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全重建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相对</a:t>
                      </a:r>
                      <a:r>
                        <a:rPr lang="zh-CN" altLang="en-US"/>
                        <a:t>效率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绝对</a:t>
                      </a:r>
                      <a:r>
                        <a:rPr lang="zh-CN" altLang="en-US"/>
                        <a:t>效率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初始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100000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100000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多维抽样</a:t>
                      </a:r>
                      <a:r>
                        <a:rPr lang="en-US" altLang="zh-CN" sz="1800">
                          <a:sym typeface="+mn-ea"/>
                        </a:rPr>
                        <a:t> vs </a:t>
                      </a:r>
                      <a:r>
                        <a:rPr lang="zh-CN" altLang="en-US" sz="1800">
                          <a:sym typeface="+mn-ea"/>
                        </a:rPr>
                        <a:t>全重建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多维抽样</a:t>
                      </a:r>
                      <a:r>
                        <a:rPr lang="en-US" altLang="zh-CN" sz="1800">
                          <a:sym typeface="+mn-ea"/>
                        </a:rPr>
                        <a:t> vs </a:t>
                      </a:r>
                      <a:r>
                        <a:rPr lang="zh-CN" altLang="en-US" sz="1800">
                          <a:sym typeface="+mn-ea"/>
                        </a:rPr>
                        <a:t>全重建</a:t>
                      </a:r>
                      <a:endParaRPr lang="en-US" altLang="zh-CN"/>
                    </a:p>
                  </a:txBody>
                  <a:tcPr/>
                </a:tc>
              </a:tr>
              <a:tr h="39243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K+ K- </a:t>
                      </a:r>
                      <a:r>
                        <a:rPr lang="en-US" altLang="zh-CN"/>
                        <a:t>cutd0&lt;=10,cutz0&lt;=20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81962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83898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81.96% vs 83.90%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81.96% vs 83.90%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cut</a:t>
                      </a:r>
                      <a:r>
                        <a:rPr lang="zh-CN" altLang="en-US" sz="1800">
                          <a:sym typeface="+mn-ea"/>
                        </a:rPr>
                        <a:t>角度和能量</a:t>
                      </a:r>
                      <a:r>
                        <a:rPr lang="en-US" altLang="zh-CN" sz="1800">
                          <a:sym typeface="+mn-ea"/>
                        </a:rPr>
                        <a:t>,ngama&gt;=2</a:t>
                      </a:r>
                      <a:endParaRPr lang="en-US" altLang="zh-CN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54533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62288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66.53% vs 74.24%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54.53% vs 62.29%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4c</a:t>
                      </a:r>
                      <a:r>
                        <a:rPr lang="zh-CN" altLang="en-US"/>
                        <a:t>运动学拟合</a:t>
                      </a:r>
                      <a:r>
                        <a:rPr lang="en-US" altLang="zh-CN"/>
                        <a:t>chi2</a:t>
                      </a:r>
                      <a:r>
                        <a:rPr lang="zh-CN" altLang="en-US"/>
                        <a:t>最小且</a:t>
                      </a:r>
                      <a:r>
                        <a:rPr lang="en-US" altLang="zh-CN"/>
                        <a:t>mpi0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52466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46361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96.21% vs 74.43%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52.47% </a:t>
                      </a:r>
                      <a:r>
                        <a:rPr lang="zh-CN" altLang="en-US"/>
                        <a:t>±</a:t>
                      </a:r>
                      <a:r>
                        <a:rPr lang="en-US" altLang="zh-CN"/>
                        <a:t>0.16%vs46.36%</a:t>
                      </a:r>
                      <a:r>
                        <a:rPr lang="zh-CN" altLang="en-US" sz="1800">
                          <a:sym typeface="+mn-ea"/>
                        </a:rPr>
                        <a:t>±</a:t>
                      </a:r>
                      <a:r>
                        <a:rPr lang="en-US" altLang="zh-CN" sz="1800">
                          <a:sym typeface="+mn-ea"/>
                        </a:rPr>
                        <a:t>0.16%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0.115&lt;mpi0&lt;0.15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48611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40178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92.65% vs 86.66%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48.61%</a:t>
                      </a:r>
                      <a:r>
                        <a:rPr lang="zh-CN" altLang="en-US" sz="1800">
                          <a:sym typeface="+mn-ea"/>
                        </a:rPr>
                        <a:t>±</a:t>
                      </a:r>
                      <a:r>
                        <a:rPr lang="en-US" altLang="zh-CN" sz="1800">
                          <a:sym typeface="+mn-ea"/>
                        </a:rPr>
                        <a:t>0.16%vs40.18%</a:t>
                      </a:r>
                      <a:r>
                        <a:rPr lang="zh-CN" altLang="en-US" sz="1800">
                          <a:sym typeface="+mn-ea"/>
                        </a:rPr>
                        <a:t>±</a:t>
                      </a:r>
                      <a:r>
                        <a:rPr lang="en-US" altLang="zh-CN" sz="1800">
                          <a:sym typeface="+mn-ea"/>
                        </a:rPr>
                        <a:t>0.16%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3020060" y="417195"/>
            <a:ext cx="102730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添加</a:t>
            </a:r>
            <a:r>
              <a:rPr lang="en-US" altLang="zh-CN"/>
              <a:t>pi0</a:t>
            </a:r>
            <a:r>
              <a:rPr lang="zh-CN" altLang="en-US"/>
              <a:t>质量</a:t>
            </a:r>
            <a:r>
              <a:rPr lang="zh-CN" altLang="en-US"/>
              <a:t>约束</a:t>
            </a:r>
            <a:endParaRPr lang="zh-CN" altLang="en-US"/>
          </a:p>
        </p:txBody>
      </p:sp>
      <p:pic>
        <p:nvPicPr>
          <p:cNvPr id="9" name="图片 8" descr="pi0_mass_comparison (2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355" y="3917315"/>
            <a:ext cx="3722370" cy="2675255"/>
          </a:xfrm>
          <a:prstGeom prst="rect">
            <a:avLst/>
          </a:prstGeom>
        </p:spPr>
      </p:pic>
      <p:pic>
        <p:nvPicPr>
          <p:cNvPr id="10" name="图片 9" descr="Ks_mass_comparison"/>
          <p:cNvPicPr>
            <a:picLocks noChangeAspect="1"/>
          </p:cNvPicPr>
          <p:nvPr/>
        </p:nvPicPr>
        <p:blipFill>
          <a:blip r:embed="rId3"/>
          <a:srcRect t="6032" r="477"/>
          <a:stretch>
            <a:fillRect/>
          </a:stretch>
        </p:blipFill>
        <p:spPr>
          <a:xfrm>
            <a:off x="6426835" y="3917315"/>
            <a:ext cx="4110990" cy="27895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08280" y="58420"/>
            <a:ext cx="111188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/>
              <a:t>mpi cut</a:t>
            </a:r>
            <a:r>
              <a:rPr lang="zh-CN" altLang="en-US"/>
              <a:t>：</a:t>
            </a:r>
            <a:r>
              <a:rPr lang="en-US" altLang="zh-CN"/>
              <a:t>gamma</a:t>
            </a:r>
            <a:r>
              <a:rPr lang="zh-CN" altLang="en-US"/>
              <a:t>能量分布</a:t>
            </a:r>
            <a:r>
              <a:rPr lang="zh-CN" altLang="en-US"/>
              <a:t>对齐</a:t>
            </a:r>
            <a:endParaRPr lang="zh-CN" alt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CN" altLang="en-US"/>
          </a:p>
        </p:txBody>
      </p:sp>
      <p:pic>
        <p:nvPicPr>
          <p:cNvPr id="5" name="图片 4" descr="99afbb1ee31b03b63cde0b6046878e8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360" y="582295"/>
            <a:ext cx="5248275" cy="3752850"/>
          </a:xfrm>
          <a:prstGeom prst="rect">
            <a:avLst/>
          </a:prstGeom>
        </p:spPr>
      </p:pic>
      <p:cxnSp>
        <p:nvCxnSpPr>
          <p:cNvPr id="6" name="直接箭头连接符 5"/>
          <p:cNvCxnSpPr>
            <a:stCxn id="5" idx="3"/>
          </p:cNvCxnSpPr>
          <p:nvPr/>
        </p:nvCxnSpPr>
        <p:spPr>
          <a:xfrm flipV="1">
            <a:off x="5461635" y="2454910"/>
            <a:ext cx="1066165" cy="38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7" name="图片 6" descr="comparison_costhe_g1 (2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2120" y="619125"/>
            <a:ext cx="5170170" cy="3716020"/>
          </a:xfrm>
          <a:prstGeom prst="rect">
            <a:avLst/>
          </a:prstGeom>
        </p:spPr>
      </p:pic>
      <p:pic>
        <p:nvPicPr>
          <p:cNvPr id="8" name="图片 7" descr="comparison_phi_g1 (2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345" y="4394835"/>
            <a:ext cx="3291840" cy="23653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038725" y="4855845"/>
            <a:ext cx="60921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多维抽样中</a:t>
            </a:r>
            <a:r>
              <a:rPr lang="en-US" altLang="zh-CN"/>
              <a:t>phi</a:t>
            </a:r>
            <a:r>
              <a:rPr lang="zh-CN" altLang="en-US"/>
              <a:t>角分布的类似</a:t>
            </a:r>
            <a:r>
              <a:rPr lang="en-US" altLang="zh-CN"/>
              <a:t>boost</a:t>
            </a:r>
            <a:r>
              <a:rPr lang="zh-CN" altLang="en-US"/>
              <a:t>的问题没有</a:t>
            </a:r>
            <a:r>
              <a:rPr lang="zh-CN" altLang="en-US"/>
              <a:t>解决</a:t>
            </a:r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61290" y="200025"/>
            <a:ext cx="8689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/>
              <a:t>检查</a:t>
            </a:r>
            <a:r>
              <a:rPr lang="en-US" altLang="zh-CN"/>
              <a:t>Full rec </a:t>
            </a:r>
            <a:r>
              <a:rPr lang="zh-CN" altLang="en-US"/>
              <a:t>和</a:t>
            </a:r>
            <a:r>
              <a:rPr lang="en-US" altLang="zh-CN"/>
              <a:t>Fast rec </a:t>
            </a:r>
            <a:r>
              <a:rPr lang="zh-CN" altLang="en-US"/>
              <a:t>均使用</a:t>
            </a:r>
            <a:r>
              <a:rPr lang="en-US" altLang="zh-CN"/>
              <a:t>boost </a:t>
            </a:r>
            <a:endParaRPr lang="en-US" altLang="zh-CN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/>
              <a:t>由于抽样的单粒子样本未使用</a:t>
            </a:r>
            <a:r>
              <a:rPr lang="en-US" altLang="zh-CN"/>
              <a:t>boost</a:t>
            </a:r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215265" y="1184910"/>
            <a:ext cx="10376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对多维抽样快模拟</a:t>
            </a:r>
            <a:r>
              <a:rPr lang="en-US" altLang="zh-CN"/>
              <a:t> boost </a:t>
            </a:r>
            <a:r>
              <a:rPr lang="zh-CN" altLang="en-US"/>
              <a:t>关闭，分析脚本中对最终运动学拟合后</a:t>
            </a:r>
            <a:r>
              <a:rPr lang="zh-CN" altLang="en-US"/>
              <a:t>的数据</a:t>
            </a:r>
            <a:r>
              <a:rPr lang="en-US" altLang="zh-CN"/>
              <a:t>boost</a:t>
            </a:r>
            <a:endParaRPr lang="en-US" altLang="zh-CN"/>
          </a:p>
        </p:txBody>
      </p:sp>
      <p:pic>
        <p:nvPicPr>
          <p:cNvPr id="6" name="图片 5" descr="comparison_phi_g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46825" y="2635250"/>
            <a:ext cx="5268595" cy="3785870"/>
          </a:xfrm>
          <a:prstGeom prst="rect">
            <a:avLst/>
          </a:prstGeom>
        </p:spPr>
      </p:pic>
      <p:pic>
        <p:nvPicPr>
          <p:cNvPr id="8" name="图片 7" descr="comparison_phi_g1 (2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2757170"/>
            <a:ext cx="4929505" cy="3542030"/>
          </a:xfrm>
          <a:prstGeom prst="rect">
            <a:avLst/>
          </a:prstGeom>
        </p:spPr>
      </p:pic>
      <p:cxnSp>
        <p:nvCxnSpPr>
          <p:cNvPr id="7" name="直接箭头连接符 6"/>
          <p:cNvCxnSpPr>
            <a:stCxn id="8" idx="3"/>
            <a:endCxn id="6" idx="1"/>
          </p:cNvCxnSpPr>
          <p:nvPr/>
        </p:nvCxnSpPr>
        <p:spPr>
          <a:xfrm>
            <a:off x="5050155" y="4528185"/>
            <a:ext cx="129667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49225" y="181610"/>
            <a:ext cx="362458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J/psi --&gt; K*+ K-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K*+ --&gt; K+ pi0</a:t>
            </a:r>
            <a:endParaRPr lang="zh-CN" altLang="en-US"/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149225" y="1103630"/>
          <a:ext cx="11862435" cy="2495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6435"/>
                <a:gridCol w="960755"/>
                <a:gridCol w="1348105"/>
                <a:gridCol w="2243455"/>
                <a:gridCol w="4083685"/>
              </a:tblGrid>
              <a:tr h="640080"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多维抽样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全重建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相对</a:t>
                      </a:r>
                      <a:r>
                        <a:rPr lang="zh-CN" altLang="en-US"/>
                        <a:t>效率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绝对</a:t>
                      </a:r>
                      <a:r>
                        <a:rPr lang="zh-CN" altLang="en-US"/>
                        <a:t>效率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初始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100000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100000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多维抽样</a:t>
                      </a:r>
                      <a:r>
                        <a:rPr lang="en-US" altLang="zh-CN" sz="1800">
                          <a:sym typeface="+mn-ea"/>
                        </a:rPr>
                        <a:t> vs </a:t>
                      </a:r>
                      <a:r>
                        <a:rPr lang="zh-CN" altLang="en-US" sz="1800">
                          <a:sym typeface="+mn-ea"/>
                        </a:rPr>
                        <a:t>全重建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多维抽样</a:t>
                      </a:r>
                      <a:r>
                        <a:rPr lang="en-US" altLang="zh-CN" sz="1800">
                          <a:sym typeface="+mn-ea"/>
                        </a:rPr>
                        <a:t> vs </a:t>
                      </a:r>
                      <a:r>
                        <a:rPr lang="zh-CN" altLang="en-US" sz="1800">
                          <a:sym typeface="+mn-ea"/>
                        </a:rPr>
                        <a:t>全重建</a:t>
                      </a:r>
                      <a:endParaRPr lang="en-US" altLang="zh-CN"/>
                    </a:p>
                  </a:txBody>
                  <a:tcPr/>
                </a:tc>
              </a:tr>
              <a:tr h="39243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K+ K- </a:t>
                      </a:r>
                      <a:r>
                        <a:rPr lang="en-US" altLang="zh-CN"/>
                        <a:t>cutd0&lt;=10,cutz0&lt;=20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82070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83898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82.07% vs 83.90%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82.07% vs 83.90%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cut</a:t>
                      </a:r>
                      <a:r>
                        <a:rPr lang="zh-CN" altLang="en-US" sz="1800">
                          <a:sym typeface="+mn-ea"/>
                        </a:rPr>
                        <a:t>角度和能量</a:t>
                      </a:r>
                      <a:r>
                        <a:rPr lang="en-US" altLang="zh-CN" sz="1800">
                          <a:sym typeface="+mn-ea"/>
                        </a:rPr>
                        <a:t>,</a:t>
                      </a:r>
                      <a:r>
                        <a:rPr lang="en-US" altLang="zh-CN" sz="1800">
                          <a:solidFill>
                            <a:srgbClr val="FF0000"/>
                          </a:solidFill>
                          <a:sym typeface="+mn-ea"/>
                        </a:rPr>
                        <a:t>1cpi0</a:t>
                      </a:r>
                      <a:endParaRPr lang="en-US" altLang="zh-CN" sz="1800">
                        <a:solidFill>
                          <a:srgbClr val="FF0000"/>
                        </a:solidFill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54667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62288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66.61% vs 74.24%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54.67% vs 62.29%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4c</a:t>
                      </a:r>
                      <a:r>
                        <a:rPr lang="zh-CN" altLang="en-US"/>
                        <a:t>运动学拟合</a:t>
                      </a:r>
                      <a:r>
                        <a:rPr lang="en-US" altLang="zh-CN"/>
                        <a:t>chi2</a:t>
                      </a:r>
                      <a:r>
                        <a:rPr lang="zh-CN" altLang="en-US"/>
                        <a:t>最小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51977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42937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95.08% vs 74.43%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51.98% </a:t>
                      </a:r>
                      <a:r>
                        <a:rPr lang="zh-CN" altLang="en-US"/>
                        <a:t>±</a:t>
                      </a:r>
                      <a:r>
                        <a:rPr lang="en-US" altLang="zh-CN"/>
                        <a:t>0.16%vs42.94%</a:t>
                      </a:r>
                      <a:r>
                        <a:rPr lang="zh-CN" altLang="en-US" sz="1800">
                          <a:sym typeface="+mn-ea"/>
                        </a:rPr>
                        <a:t>±</a:t>
                      </a:r>
                      <a:r>
                        <a:rPr lang="en-US" altLang="zh-CN" sz="1800">
                          <a:sym typeface="+mn-ea"/>
                        </a:rPr>
                        <a:t>0.16%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3020060" y="417195"/>
            <a:ext cx="102730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添加</a:t>
            </a:r>
            <a:r>
              <a:rPr lang="en-US" altLang="zh-CN"/>
              <a:t>pi0</a:t>
            </a:r>
            <a:r>
              <a:rPr lang="zh-CN" altLang="en-US"/>
              <a:t>质量</a:t>
            </a:r>
            <a:r>
              <a:rPr lang="zh-CN" altLang="en-US"/>
              <a:t>约束</a:t>
            </a:r>
            <a:endParaRPr lang="zh-CN" altLang="en-US"/>
          </a:p>
        </p:txBody>
      </p:sp>
      <p:pic>
        <p:nvPicPr>
          <p:cNvPr id="7" name="图片 6" descr="pi0_mass_comparison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3458210"/>
            <a:ext cx="4363085" cy="3134995"/>
          </a:xfrm>
          <a:prstGeom prst="rect">
            <a:avLst/>
          </a:prstGeom>
        </p:spPr>
      </p:pic>
      <p:pic>
        <p:nvPicPr>
          <p:cNvPr id="8" name="图片 7" descr="Ks_mass_comparison (2)"/>
          <p:cNvPicPr>
            <a:picLocks noChangeAspect="1"/>
          </p:cNvPicPr>
          <p:nvPr/>
        </p:nvPicPr>
        <p:blipFill>
          <a:blip r:embed="rId3"/>
          <a:srcRect t="6065" r="-528"/>
          <a:stretch>
            <a:fillRect/>
          </a:stretch>
        </p:blipFill>
        <p:spPr>
          <a:xfrm>
            <a:off x="6209030" y="3458210"/>
            <a:ext cx="4631055" cy="31095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图片 8" descr="comparison_costhe_g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0" y="518160"/>
            <a:ext cx="3962400" cy="2847975"/>
          </a:xfrm>
          <a:prstGeom prst="rect">
            <a:avLst/>
          </a:prstGeom>
        </p:spPr>
      </p:pic>
      <p:pic>
        <p:nvPicPr>
          <p:cNvPr id="7" name="图片 6" descr="comparison_chi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55" y="518160"/>
            <a:ext cx="4042410" cy="2905125"/>
          </a:xfrm>
          <a:prstGeom prst="rect">
            <a:avLst/>
          </a:prstGeom>
        </p:spPr>
      </p:pic>
      <p:pic>
        <p:nvPicPr>
          <p:cNvPr id="8" name="图片 7" descr="comparison_costhe_g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6565" y="408305"/>
            <a:ext cx="4349115" cy="3125470"/>
          </a:xfrm>
          <a:prstGeom prst="rect">
            <a:avLst/>
          </a:prstGeom>
        </p:spPr>
      </p:pic>
      <p:pic>
        <p:nvPicPr>
          <p:cNvPr id="10" name="图片 9" descr="costhe_compar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75" y="3533775"/>
            <a:ext cx="4349115" cy="31254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TABLE_ENDDRAG_ORIGIN_RECT" val="859*201"/>
  <p:tag name="TABLE_ENDDRAG_RECT" val="44*55*859*201"/>
</p:tagLst>
</file>

<file path=ppt/tags/tag64.xml><?xml version="1.0" encoding="utf-8"?>
<p:tagLst xmlns:p="http://schemas.openxmlformats.org/presentationml/2006/main">
  <p:tag name="TABLE_ENDDRAG_ORIGIN_RECT" val="859*201"/>
  <p:tag name="TABLE_ENDDRAG_RECT" val="44*55*859*201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commondata" val="eyJoZGlkIjoiOWNjNjE3OGJlYmY3MmMwNTNhZTJlNDk4NjQ2NzI5MDI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766</Words>
  <Application>WPS 演示</Application>
  <PresentationFormat>宽屏</PresentationFormat>
  <Paragraphs>128</Paragraphs>
  <Slides>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杨莹</cp:lastModifiedBy>
  <cp:revision>159</cp:revision>
  <dcterms:created xsi:type="dcterms:W3CDTF">2019-06-19T02:08:00Z</dcterms:created>
  <dcterms:modified xsi:type="dcterms:W3CDTF">2026-09-07T02:16:11Z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1D2EF0FD468640729E61164167578C1B_11</vt:lpwstr>
  </property>
</Properties>
</file>