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.jpg"/>
  <Default Extension="png" ContentType="image/png"/>
  <Default Extension="rels" ContentType="application/vnd.openxmlformats-package.relationship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media/image11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6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handoutMasterIdLst>
    <p:handoutMasterId r:id="rId23"/>
  </p:handoutMasterIdLst>
  <p:sldIdLst>
    <p:sldId id="309" r:id="rId3"/>
    <p:sldId id="320" r:id="rId4"/>
    <p:sldId id="310" r:id="rId5"/>
    <p:sldId id="319" r:id="rId7"/>
    <p:sldId id="343" r:id="rId8"/>
    <p:sldId id="344" r:id="rId9"/>
    <p:sldId id="345" r:id="rId10"/>
    <p:sldId id="318" r:id="rId11"/>
    <p:sldId id="346" r:id="rId12"/>
    <p:sldId id="348" r:id="rId13"/>
    <p:sldId id="347" r:id="rId14"/>
    <p:sldId id="356" r:id="rId15"/>
    <p:sldId id="350" r:id="rId16"/>
    <p:sldId id="338" r:id="rId17"/>
    <p:sldId id="349" r:id="rId18"/>
    <p:sldId id="332" r:id="rId19"/>
    <p:sldId id="336" r:id="rId20"/>
    <p:sldId id="353" r:id="rId21"/>
    <p:sldId id="352" r:id="rId22"/>
  </p:sldIdLst>
  <p:sldSz cx="12192000" cy="6858000"/>
  <p:notesSz cx="6858000" cy="9144000"/>
  <p:custDataLst>
    <p:tags r:id="rId3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16" userDrawn="1">
          <p15:clr>
            <a:srgbClr val="A4A3A4"/>
          </p15:clr>
        </p15:guide>
        <p15:guide id="2" pos="7254" userDrawn="1">
          <p15:clr>
            <a:srgbClr val="A4A3A4"/>
          </p15:clr>
        </p15:guide>
        <p15:guide id="4" orient="horz" pos="497" userDrawn="1">
          <p15:clr>
            <a:srgbClr val="A4A3A4"/>
          </p15:clr>
        </p15:guide>
        <p15:guide id="5" orient="horz" pos="3943" userDrawn="1">
          <p15:clr>
            <a:srgbClr val="A4A3A4"/>
          </p15:clr>
        </p15:guide>
        <p15:guide id="6" orient="horz" pos="38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0D14"/>
    <a:srgbClr val="9C252B"/>
    <a:srgbClr val="0E5D86"/>
    <a:srgbClr val="2660AD"/>
    <a:srgbClr val="00679C"/>
    <a:srgbClr val="F2F2F2"/>
    <a:srgbClr val="DAE8F0"/>
    <a:srgbClr val="006495"/>
    <a:srgbClr val="0094DE"/>
    <a:srgbClr val="65A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34"/>
    <p:restoredTop sz="94666"/>
  </p:normalViewPr>
  <p:slideViewPr>
    <p:cSldViewPr snapToGrid="0" showGuides="1">
      <p:cViewPr varScale="1">
        <p:scale>
          <a:sx n="95" d="100"/>
          <a:sy n="95" d="100"/>
        </p:scale>
        <p:origin x="232" y="616"/>
      </p:cViewPr>
      <p:guideLst>
        <p:guide pos="316"/>
        <p:guide pos="7254"/>
        <p:guide orient="horz" pos="497"/>
        <p:guide orient="horz" pos="3943"/>
        <p:guide orient="horz" pos="382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2434" y="3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0" Type="http://schemas.openxmlformats.org/officeDocument/2006/relationships/tags" Target="tags/tag6.xml"/><Relationship Id="rId3" Type="http://schemas.openxmlformats.org/officeDocument/2006/relationships/slide" Target="slides/slide1.xml"/><Relationship Id="rId29" Type="http://schemas.openxmlformats.org/officeDocument/2006/relationships/customXml" Target="../customXml/item3.xml"/><Relationship Id="rId28" Type="http://schemas.openxmlformats.org/officeDocument/2006/relationships/customXml" Target="../customXml/item2.xml"/><Relationship Id="rId27" Type="http://schemas.openxmlformats.org/officeDocument/2006/relationships/customXml" Target="../customXml/item1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handoutMaster" Target="handoutMasters/handoutMaster1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CB844C-DF9C-4240-BD30-F83FC53DF054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6982A1-D720-4CB0-8F34-50BC39088CB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1960880"/>
            <a:ext cx="12192000" cy="2926080"/>
          </a:xfrm>
          <a:prstGeom prst="rect">
            <a:avLst/>
          </a:prstGeom>
          <a:solidFill>
            <a:srgbClr val="9C25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5031652" y="2256577"/>
            <a:ext cx="6243495" cy="798847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CN" altLang="en-US" sz="4400" b="1" kern="1200" spc="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 Medium" panose="00020600040101010101" pitchFamily="18" charset="-122"/>
              </a:defRPr>
            </a:lvl1pPr>
          </a:lstStyle>
          <a:p>
            <a:r>
              <a:rPr lang="zh-CN" altLang="en-US" dirty="0"/>
              <a:t>学术答辩通用</a:t>
            </a:r>
            <a:r>
              <a:rPr lang="en-US" altLang="zh-CN" dirty="0"/>
              <a:t>PPT</a:t>
            </a:r>
            <a:r>
              <a:rPr lang="zh-CN" altLang="en-US" dirty="0"/>
              <a:t>模板</a:t>
            </a:r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17D63-A816-4E6A-BE97-618CAC8BA0E1}" type="slidenum">
              <a:rPr lang="zh-CN" altLang="en-US" smtClean="0"/>
            </a:fld>
            <a:endParaRPr lang="zh-CN" altLang="en-US"/>
          </a:p>
        </p:txBody>
      </p:sp>
      <p:grpSp>
        <p:nvGrpSpPr>
          <p:cNvPr id="29" name="组合 28"/>
          <p:cNvGrpSpPr/>
          <p:nvPr userDrawn="1"/>
        </p:nvGrpSpPr>
        <p:grpSpPr>
          <a:xfrm>
            <a:off x="-612589" y="1707941"/>
            <a:ext cx="4542694" cy="3252582"/>
            <a:chOff x="-612589" y="1707941"/>
            <a:chExt cx="4542694" cy="3252582"/>
          </a:xfrm>
        </p:grpSpPr>
        <p:sp>
          <p:nvSpPr>
            <p:cNvPr id="24" name="椭圆 23"/>
            <p:cNvSpPr/>
            <p:nvPr userDrawn="1"/>
          </p:nvSpPr>
          <p:spPr>
            <a:xfrm>
              <a:off x="615794" y="2403258"/>
              <a:ext cx="2085931" cy="208593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pic>
          <p:nvPicPr>
            <p:cNvPr id="26" name="图片 25"/>
            <p:cNvPicPr preferRelativeResize="0"/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12589" y="1707941"/>
              <a:ext cx="4542694" cy="3252582"/>
            </a:xfrm>
            <a:prstGeom prst="rect">
              <a:avLst/>
            </a:prstGeom>
          </p:spPr>
        </p:pic>
      </p:grp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2199410" y="2488461"/>
            <a:ext cx="7793178" cy="798847"/>
          </a:xfrm>
        </p:spPr>
        <p:txBody>
          <a:bodyPr anchor="b">
            <a:noAutofit/>
          </a:bodyPr>
          <a:lstStyle>
            <a:lvl1pPr marL="0" algn="ctr" defTabSz="914400" rtl="0" eaLnBrk="1" latinLnBrk="0" hangingPunct="1">
              <a:defRPr lang="zh-CN" altLang="en-US" sz="4800" b="1" kern="1200" spc="200" dirty="0">
                <a:gradFill flip="none" rotWithShape="1">
                  <a:gsLst>
                    <a:gs pos="0">
                      <a:srgbClr val="2660AD"/>
                    </a:gs>
                    <a:gs pos="100000">
                      <a:srgbClr val="00679C"/>
                    </a:gs>
                  </a:gsLst>
                  <a:lin ang="16200000" scaled="1"/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 Medium" panose="00020600040101010101" pitchFamily="18" charset="-122"/>
              </a:defRPr>
            </a:lvl1pPr>
          </a:lstStyle>
          <a:p>
            <a:r>
              <a:rPr lang="zh-CN" altLang="en-US" dirty="0"/>
              <a:t>感谢您的指导！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2211206" y="3287308"/>
            <a:ext cx="7781382" cy="798847"/>
          </a:xfrm>
        </p:spPr>
        <p:txBody>
          <a:bodyPr anchor="ctr" anchorCtr="0">
            <a:normAutofit/>
          </a:bodyPr>
          <a:lstStyle>
            <a:lvl1pPr marL="0" indent="0" algn="ctr" defTabSz="914400" rtl="0" eaLnBrk="1" latinLnBrk="0" hangingPunct="1">
              <a:buNone/>
              <a:defRPr lang="zh-CN" altLang="en-US" sz="2000" b="0" kern="1200" spc="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 Medium" panose="00020600040101010101" pitchFamily="18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 dirty="0"/>
              <a:t>Thank you for your support and guidance!</a:t>
            </a:r>
            <a:endParaRPr lang="zh-CN" altLang="en-US" dirty="0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838202" y="3344480"/>
            <a:ext cx="6243495" cy="798847"/>
          </a:xfrm>
        </p:spPr>
        <p:txBody>
          <a:bodyPr anchor="b">
            <a:normAutofit/>
          </a:bodyPr>
          <a:lstStyle>
            <a:lvl1pPr marL="0" algn="l" defTabSz="914400" rtl="0" eaLnBrk="1" latinLnBrk="0" hangingPunct="1">
              <a:defRPr lang="zh-CN" altLang="en-US" sz="4400" b="1" kern="1200" spc="200" dirty="0">
                <a:gradFill flip="none" rotWithShape="1">
                  <a:gsLst>
                    <a:gs pos="0">
                      <a:srgbClr val="2660AD"/>
                    </a:gs>
                    <a:gs pos="100000">
                      <a:srgbClr val="00679C"/>
                    </a:gs>
                  </a:gsLst>
                  <a:lin ang="16200000" scaled="1"/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 Medium" panose="00020600040101010101" pitchFamily="18" charset="-122"/>
              </a:defRPr>
            </a:lvl1pPr>
          </a:lstStyle>
          <a:p>
            <a:r>
              <a:rPr lang="zh-CN" altLang="en-US"/>
              <a:t>学术答辩通用</a:t>
            </a:r>
            <a:r>
              <a:rPr lang="en-US" altLang="zh-CN"/>
              <a:t>PPT</a:t>
            </a:r>
            <a:r>
              <a:rPr lang="zh-CN" altLang="en-US"/>
              <a:t>模板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838202" y="2534563"/>
            <a:ext cx="6243495" cy="798847"/>
          </a:xfrm>
        </p:spPr>
        <p:txBody>
          <a:bodyPr anchor="ctr" anchorCtr="0">
            <a:normAutofit/>
          </a:bodyPr>
          <a:lstStyle>
            <a:lvl1pPr marL="0" indent="0" algn="l" defTabSz="914400" rtl="0" eaLnBrk="1" latinLnBrk="0" hangingPunct="1">
              <a:buNone/>
              <a:defRPr lang="zh-CN" altLang="en-US" sz="4400" b="1" kern="1200" spc="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 Medium" panose="00020600040101010101" pitchFamily="18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17D63-A816-4E6A-BE97-618CAC8BA0E1}" type="slidenum">
              <a:rPr lang="zh-CN" altLang="en-US" smtClean="0"/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0" y="2390580"/>
            <a:ext cx="439839" cy="2754774"/>
          </a:xfrm>
          <a:prstGeom prst="rect">
            <a:avLst/>
          </a:prstGeom>
          <a:solidFill>
            <a:srgbClr val="9C25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5" name="文本占位符 53"/>
          <p:cNvSpPr>
            <a:spLocks noGrp="1"/>
          </p:cNvSpPr>
          <p:nvPr>
            <p:ph type="body" sz="quarter" idx="17" hasCustomPrompt="1"/>
          </p:nvPr>
        </p:nvSpPr>
        <p:spPr>
          <a:xfrm>
            <a:off x="838202" y="4225564"/>
            <a:ext cx="4065361" cy="418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1600" spc="200" dirty="0">
                <a:gradFill flip="none" rotWithShape="1">
                  <a:gsLst>
                    <a:gs pos="0">
                      <a:srgbClr val="2660AD"/>
                    </a:gs>
                    <a:gs pos="100000">
                      <a:srgbClr val="00679C"/>
                    </a:gs>
                  </a:gsLst>
                  <a:lin ang="16200000" scaled="1"/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 Medium" panose="00020600040101010101" pitchFamily="18" charset="-122"/>
              </a:defRPr>
            </a:lvl1pPr>
          </a:lstStyle>
          <a:p>
            <a:pPr marL="0" lvl="0">
              <a:lnSpc>
                <a:spcPct val="150000"/>
              </a:lnSpc>
            </a:pPr>
            <a:r>
              <a:rPr lang="en-US" altLang="zh-CN"/>
              <a:t>&gt;&gt;</a:t>
            </a:r>
            <a:r>
              <a:rPr lang="zh-CN" altLang="en-US"/>
              <a:t>答辩学生：魏子奇</a:t>
            </a:r>
            <a:endParaRPr lang="zh-CN" altLang="en-US"/>
          </a:p>
        </p:txBody>
      </p:sp>
      <p:sp>
        <p:nvSpPr>
          <p:cNvPr id="16" name="文本占位符 53"/>
          <p:cNvSpPr>
            <a:spLocks noGrp="1"/>
          </p:cNvSpPr>
          <p:nvPr>
            <p:ph type="body" sz="quarter" idx="18" hasCustomPrompt="1"/>
          </p:nvPr>
        </p:nvSpPr>
        <p:spPr>
          <a:xfrm>
            <a:off x="838202" y="4703491"/>
            <a:ext cx="4065361" cy="418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zh-CN" altLang="en-US" sz="1600" spc="200" dirty="0">
                <a:gradFill flip="none" rotWithShape="1">
                  <a:gsLst>
                    <a:gs pos="0">
                      <a:srgbClr val="2660AD"/>
                    </a:gs>
                    <a:gs pos="100000">
                      <a:srgbClr val="00679C"/>
                    </a:gs>
                  </a:gsLst>
                  <a:lin ang="16200000" scaled="1"/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 Medium" panose="00020600040101010101" pitchFamily="18" charset="-122"/>
              </a:defRPr>
            </a:lvl1pPr>
          </a:lstStyle>
          <a:p>
            <a:pPr marL="0" lvl="0">
              <a:lnSpc>
                <a:spcPct val="150000"/>
              </a:lnSpc>
            </a:pPr>
            <a:r>
              <a:rPr lang="en-US" altLang="zh-CN"/>
              <a:t>&gt;&gt;</a:t>
            </a:r>
            <a:r>
              <a:rPr lang="zh-CN" altLang="en-US"/>
              <a:t>指导教师：</a:t>
            </a:r>
            <a:r>
              <a:rPr lang="en-US" altLang="zh-CN"/>
              <a:t>XXX</a:t>
            </a:r>
            <a:endParaRPr lang="zh-CN" altLang="en-US"/>
          </a:p>
        </p:txBody>
      </p:sp>
      <p:sp>
        <p:nvSpPr>
          <p:cNvPr id="17" name="矩形 16"/>
          <p:cNvSpPr/>
          <p:nvPr userDrawn="1"/>
        </p:nvSpPr>
        <p:spPr>
          <a:xfrm>
            <a:off x="6804580" y="1471073"/>
            <a:ext cx="5508539" cy="3915853"/>
          </a:xfrm>
          <a:prstGeom prst="rect">
            <a:avLst/>
          </a:prstGeom>
          <a:blipFill dpi="0" rotWithShape="1">
            <a:blip r:embed="rId2">
              <a:alphaModFix amt="3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19" y="-252792"/>
            <a:ext cx="3121749" cy="2340486"/>
          </a:xfrm>
          <a:prstGeom prst="rect">
            <a:avLst/>
          </a:prstGeom>
        </p:spPr>
      </p:pic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0" y="0"/>
            <a:ext cx="4267199" cy="6857998"/>
          </a:xfrm>
          <a:prstGeom prst="rect">
            <a:avLst/>
          </a:prstGeom>
          <a:solidFill>
            <a:srgbClr val="9C25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 hasCustomPrompt="1"/>
          </p:nvPr>
        </p:nvSpPr>
        <p:spPr>
          <a:xfrm>
            <a:off x="5089235" y="1130300"/>
            <a:ext cx="4731329" cy="5166517"/>
          </a:xfrm>
          <a:prstGeom prst="rect">
            <a:avLst/>
          </a:prstGeom>
        </p:spPr>
        <p:txBody>
          <a:bodyPr anchor="ctr" anchorCtr="1">
            <a:noAutofit/>
          </a:bodyPr>
          <a:lstStyle>
            <a:lvl1pPr marL="514350" indent="-514350" algn="l">
              <a:lnSpc>
                <a:spcPct val="100000"/>
              </a:lnSpc>
              <a:spcBef>
                <a:spcPts val="2000"/>
              </a:spcBef>
              <a:spcAft>
                <a:spcPts val="2000"/>
              </a:spcAft>
              <a:buFont typeface="+mj-lt"/>
              <a:buAutoNum type="arabicPeriod"/>
              <a:defRPr sz="2800" b="1" spc="600" baseline="0">
                <a:solidFill>
                  <a:srgbClr val="920D14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zh-CN" altLang="en-US" dirty="0"/>
              <a:t>标题</a:t>
            </a:r>
            <a:endParaRPr lang="en-US" altLang="zh-CN" dirty="0"/>
          </a:p>
          <a:p>
            <a:pPr lvl="0"/>
            <a:r>
              <a:rPr lang="zh-CN" altLang="en-US" dirty="0"/>
              <a:t>标题</a:t>
            </a:r>
            <a:endParaRPr lang="en-US" altLang="zh-CN" dirty="0"/>
          </a:p>
          <a:p>
            <a:pPr lvl="0"/>
            <a:r>
              <a:rPr lang="zh-CN" altLang="en-US" dirty="0"/>
              <a:t>标题</a:t>
            </a:r>
            <a:endParaRPr lang="en-US" altLang="zh-CN" dirty="0"/>
          </a:p>
          <a:p>
            <a:pPr lvl="0"/>
            <a:r>
              <a:rPr lang="zh-CN" altLang="en-US" dirty="0"/>
              <a:t>标题</a:t>
            </a:r>
            <a:endParaRPr lang="en-US" altLang="zh-CN" dirty="0"/>
          </a:p>
        </p:txBody>
      </p:sp>
      <p:sp>
        <p:nvSpPr>
          <p:cNvPr id="10" name="文本框 9"/>
          <p:cNvSpPr txBox="1"/>
          <p:nvPr userDrawn="1"/>
        </p:nvSpPr>
        <p:spPr>
          <a:xfrm>
            <a:off x="660400" y="1028700"/>
            <a:ext cx="3378198" cy="20040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kumimoji="0" lang="zh-CN" altLang="en-US" sz="4400" b="1" i="0" u="none" strike="noStrike" kern="1200" cap="none" spc="6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目 录</a:t>
            </a:r>
            <a:b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</a:b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CONTENTS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我介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65158" y="428558"/>
            <a:ext cx="8089874" cy="595236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6B7F3-024D-429A-ABCA-81F64A6B851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17D63-A816-4E6A-BE97-618CAC8BA0E1}" type="slidenum">
              <a:rPr lang="zh-CN" altLang="en-US" smtClean="0"/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486137" y="343812"/>
            <a:ext cx="352063" cy="679981"/>
          </a:xfrm>
          <a:prstGeom prst="rect">
            <a:avLst/>
          </a:prstGeom>
          <a:gradFill>
            <a:gsLst>
              <a:gs pos="0">
                <a:srgbClr val="00679C"/>
              </a:gs>
              <a:gs pos="100000">
                <a:srgbClr val="2660AD"/>
              </a:gs>
            </a:gsLst>
            <a:lin ang="12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cxnSp>
        <p:nvCxnSpPr>
          <p:cNvPr id="8" name="直接连接符 7"/>
          <p:cNvCxnSpPr/>
          <p:nvPr userDrawn="1"/>
        </p:nvCxnSpPr>
        <p:spPr>
          <a:xfrm flipV="1">
            <a:off x="1065158" y="1023793"/>
            <a:ext cx="8089874" cy="1"/>
          </a:xfrm>
          <a:prstGeom prst="line">
            <a:avLst/>
          </a:prstGeom>
          <a:ln w="12700">
            <a:solidFill>
              <a:srgbClr val="0067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占位符 17"/>
          <p:cNvSpPr>
            <a:spLocks noGrp="1"/>
          </p:cNvSpPr>
          <p:nvPr>
            <p:ph type="body" sz="quarter" idx="15" hasCustomPrompt="1"/>
          </p:nvPr>
        </p:nvSpPr>
        <p:spPr>
          <a:xfrm>
            <a:off x="5001530" y="3134502"/>
            <a:ext cx="5116432" cy="1670050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800"/>
            </a:lvl1pPr>
          </a:lstStyle>
          <a:p>
            <a:pPr lvl="0"/>
            <a:r>
              <a:rPr lang="zh-CN" altLang="en-US" dirty="0"/>
              <a:t>个人概况</a:t>
            </a:r>
            <a:endParaRPr lang="zh-CN" altLang="en-US" dirty="0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065158" y="343811"/>
            <a:ext cx="8089874" cy="595235"/>
          </a:xfrm>
        </p:spPr>
        <p:txBody>
          <a:bodyPr anchor="b" anchorCtr="0">
            <a:normAutofit/>
          </a:bodyPr>
          <a:lstStyle>
            <a:lvl1pPr algn="l">
              <a:defRPr sz="2400" b="0"/>
            </a:lvl1pPr>
          </a:lstStyle>
          <a:p>
            <a:r>
              <a:rPr lang="zh-CN" altLang="en-US"/>
              <a:t>内容标题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65158" y="1390788"/>
            <a:ext cx="10453742" cy="4513825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defRPr sz="2000"/>
            </a:lvl1pPr>
            <a:lvl2pPr indent="0">
              <a:lnSpc>
                <a:spcPct val="150000"/>
              </a:lnSpc>
              <a:defRPr sz="2000"/>
            </a:lvl2pPr>
            <a:lvl3pPr indent="0">
              <a:lnSpc>
                <a:spcPct val="150000"/>
              </a:lnSpc>
              <a:defRPr sz="1800"/>
            </a:lvl3pPr>
            <a:lvl4pPr indent="0">
              <a:lnSpc>
                <a:spcPct val="150000"/>
              </a:lnSpc>
              <a:defRPr sz="1600"/>
            </a:lvl4pPr>
            <a:lvl5pPr indent="0">
              <a:lnSpc>
                <a:spcPct val="150000"/>
              </a:lnSpc>
              <a:defRPr sz="1600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6B7F3-024D-429A-ABCA-81F64A6B851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17D63-A816-4E6A-BE97-618CAC8BA0E1}" type="slidenum">
              <a:rPr lang="zh-CN" altLang="en-US" smtClean="0"/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486137" y="343812"/>
            <a:ext cx="352063" cy="679981"/>
          </a:xfrm>
          <a:prstGeom prst="rect">
            <a:avLst/>
          </a:prstGeom>
          <a:gradFill>
            <a:gsLst>
              <a:gs pos="0">
                <a:srgbClr val="00679C"/>
              </a:gs>
              <a:gs pos="100000">
                <a:srgbClr val="2660AD"/>
              </a:gs>
            </a:gsLst>
            <a:lin ang="12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cxnSp>
        <p:nvCxnSpPr>
          <p:cNvPr id="11" name="直接连接符 10"/>
          <p:cNvCxnSpPr/>
          <p:nvPr userDrawn="1"/>
        </p:nvCxnSpPr>
        <p:spPr>
          <a:xfrm flipV="1">
            <a:off x="1065158" y="1023793"/>
            <a:ext cx="8089874" cy="1"/>
          </a:xfrm>
          <a:prstGeom prst="line">
            <a:avLst/>
          </a:prstGeom>
          <a:ln w="12700">
            <a:solidFill>
              <a:srgbClr val="0067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 userDrawn="1"/>
        </p:nvSpPr>
        <p:spPr>
          <a:xfrm>
            <a:off x="838200" y="6017800"/>
            <a:ext cx="29037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spc="700">
                <a:gradFill flip="none" rotWithShape="1">
                  <a:gsLst>
                    <a:gs pos="0">
                      <a:srgbClr val="2660AD"/>
                    </a:gs>
                    <a:gs pos="100000">
                      <a:srgbClr val="00679C"/>
                    </a:gs>
                  </a:gsLst>
                  <a:lin ang="16200000" scaled="1"/>
                  <a:tileRect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阿里巴巴普惠体 Medium" panose="00020600040101010101" pitchFamily="18" charset="-122"/>
              </a:rPr>
              <a:t>明德格物  立己达人</a:t>
            </a:r>
            <a:endParaRPr lang="en-US" altLang="zh-CN" sz="1600" spc="700">
              <a:gradFill flip="none" rotWithShape="1">
                <a:gsLst>
                  <a:gs pos="0">
                    <a:srgbClr val="2660AD"/>
                  </a:gs>
                  <a:gs pos="100000">
                    <a:srgbClr val="00679C"/>
                  </a:gs>
                </a:gsLst>
                <a:lin ang="16200000" scaled="1"/>
                <a:tileRect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阿里巴巴普惠体 Medium" panose="00020600040101010101" pitchFamily="18" charset="-122"/>
            </a:endParaRPr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65158" y="428558"/>
            <a:ext cx="8089874" cy="595236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6B7F3-024D-429A-ABCA-81F64A6B851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17D63-A816-4E6A-BE97-618CAC8BA0E1}" type="slidenum">
              <a:rPr lang="zh-CN" altLang="en-US" smtClean="0"/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486137" y="343812"/>
            <a:ext cx="352063" cy="679981"/>
          </a:xfrm>
          <a:prstGeom prst="rect">
            <a:avLst/>
          </a:prstGeom>
          <a:gradFill>
            <a:gsLst>
              <a:gs pos="0">
                <a:srgbClr val="00679C"/>
              </a:gs>
              <a:gs pos="100000">
                <a:srgbClr val="2660AD"/>
              </a:gs>
            </a:gsLst>
            <a:lin ang="12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cxnSp>
        <p:nvCxnSpPr>
          <p:cNvPr id="8" name="直接连接符 7"/>
          <p:cNvCxnSpPr/>
          <p:nvPr userDrawn="1"/>
        </p:nvCxnSpPr>
        <p:spPr>
          <a:xfrm flipV="1">
            <a:off x="1065158" y="1023793"/>
            <a:ext cx="8089874" cy="1"/>
          </a:xfrm>
          <a:prstGeom prst="line">
            <a:avLst/>
          </a:prstGeom>
          <a:ln w="12700">
            <a:solidFill>
              <a:srgbClr val="0067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三段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65158" y="428558"/>
            <a:ext cx="8089874" cy="595236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6B7F3-024D-429A-ABCA-81F64A6B851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17D63-A816-4E6A-BE97-618CAC8BA0E1}" type="slidenum">
              <a:rPr lang="zh-CN" altLang="en-US" smtClean="0"/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486137" y="343812"/>
            <a:ext cx="352063" cy="679981"/>
          </a:xfrm>
          <a:prstGeom prst="rect">
            <a:avLst/>
          </a:prstGeom>
          <a:gradFill>
            <a:gsLst>
              <a:gs pos="0">
                <a:srgbClr val="00679C"/>
              </a:gs>
              <a:gs pos="100000">
                <a:srgbClr val="2660AD"/>
              </a:gs>
            </a:gsLst>
            <a:lin ang="12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cxnSp>
        <p:nvCxnSpPr>
          <p:cNvPr id="8" name="直接连接符 7"/>
          <p:cNvCxnSpPr/>
          <p:nvPr userDrawn="1"/>
        </p:nvCxnSpPr>
        <p:spPr>
          <a:xfrm flipV="1">
            <a:off x="1065158" y="1023793"/>
            <a:ext cx="8089874" cy="1"/>
          </a:xfrm>
          <a:prstGeom prst="line">
            <a:avLst/>
          </a:prstGeom>
          <a:ln w="12700">
            <a:solidFill>
              <a:srgbClr val="0067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占位符 9"/>
          <p:cNvSpPr>
            <a:spLocks noGrp="1"/>
          </p:cNvSpPr>
          <p:nvPr>
            <p:ph type="body" sz="quarter" idx="13" hasCustomPrompt="1"/>
          </p:nvPr>
        </p:nvSpPr>
        <p:spPr>
          <a:xfrm>
            <a:off x="1229360" y="2248953"/>
            <a:ext cx="2209800" cy="644525"/>
          </a:xfrm>
        </p:spPr>
        <p:txBody>
          <a:bodyPr/>
          <a:lstStyle>
            <a:lvl1pPr marL="0" indent="0" algn="ctr">
              <a:lnSpc>
                <a:spcPct val="150000"/>
              </a:lnSpc>
              <a:spcBef>
                <a:spcPts val="0"/>
              </a:spcBef>
              <a:buNone/>
              <a:defRPr b="1">
                <a:gradFill>
                  <a:gsLst>
                    <a:gs pos="0">
                      <a:srgbClr val="00679C"/>
                    </a:gs>
                    <a:gs pos="100000">
                      <a:srgbClr val="2660AD"/>
                    </a:gs>
                  </a:gsLst>
                  <a:lin ang="12900000" scaled="0"/>
                </a:gradFill>
              </a:defRPr>
            </a:lvl1pPr>
          </a:lstStyle>
          <a:p>
            <a:pPr lvl="0"/>
            <a:r>
              <a:rPr lang="zh-CN" altLang="en-US" dirty="0"/>
              <a:t>关键词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12" name="文本占位符 11"/>
          <p:cNvSpPr>
            <a:spLocks noGrp="1"/>
          </p:cNvSpPr>
          <p:nvPr>
            <p:ph type="body" sz="quarter" idx="14" hasCustomPrompt="1"/>
          </p:nvPr>
        </p:nvSpPr>
        <p:spPr>
          <a:xfrm>
            <a:off x="962660" y="3173073"/>
            <a:ext cx="2743200" cy="2621674"/>
          </a:xfrm>
        </p:spPr>
        <p:txBody>
          <a:bodyPr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8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关键词内容</a:t>
            </a:r>
            <a:endParaRPr lang="zh-CN" altLang="en-US" dirty="0"/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4221584" y="2167673"/>
            <a:ext cx="0" cy="2993874"/>
          </a:xfrm>
          <a:prstGeom prst="line">
            <a:avLst/>
          </a:prstGeom>
          <a:ln w="28575">
            <a:gradFill>
              <a:gsLst>
                <a:gs pos="0">
                  <a:srgbClr val="2660AD"/>
                </a:gs>
                <a:gs pos="100000">
                  <a:srgbClr val="0E5D86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占位符 9"/>
          <p:cNvSpPr>
            <a:spLocks noGrp="1"/>
          </p:cNvSpPr>
          <p:nvPr>
            <p:ph type="body" sz="quarter" idx="15" hasCustomPrompt="1"/>
          </p:nvPr>
        </p:nvSpPr>
        <p:spPr>
          <a:xfrm>
            <a:off x="4958080" y="2248953"/>
            <a:ext cx="2209800" cy="644525"/>
          </a:xfrm>
        </p:spPr>
        <p:txBody>
          <a:bodyPr/>
          <a:lstStyle>
            <a:lvl1pPr marL="0" indent="0" algn="ctr">
              <a:lnSpc>
                <a:spcPct val="150000"/>
              </a:lnSpc>
              <a:spcBef>
                <a:spcPts val="0"/>
              </a:spcBef>
              <a:buNone/>
              <a:defRPr b="1">
                <a:gradFill>
                  <a:gsLst>
                    <a:gs pos="0">
                      <a:srgbClr val="00679C"/>
                    </a:gs>
                    <a:gs pos="100000">
                      <a:srgbClr val="2660AD"/>
                    </a:gs>
                  </a:gsLst>
                  <a:lin ang="12900000" scaled="0"/>
                </a:gradFill>
              </a:defRPr>
            </a:lvl1pPr>
          </a:lstStyle>
          <a:p>
            <a:pPr lvl="0"/>
            <a:r>
              <a:rPr lang="zh-CN" altLang="en-US" dirty="0"/>
              <a:t>关键词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16" name="文本占位符 11"/>
          <p:cNvSpPr>
            <a:spLocks noGrp="1"/>
          </p:cNvSpPr>
          <p:nvPr>
            <p:ph type="body" sz="quarter" idx="16" hasCustomPrompt="1"/>
          </p:nvPr>
        </p:nvSpPr>
        <p:spPr>
          <a:xfrm>
            <a:off x="4691380" y="3173073"/>
            <a:ext cx="2743200" cy="2621674"/>
          </a:xfrm>
        </p:spPr>
        <p:txBody>
          <a:bodyPr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8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关键词内容</a:t>
            </a:r>
            <a:endParaRPr lang="zh-CN" altLang="en-US" dirty="0"/>
          </a:p>
        </p:txBody>
      </p:sp>
      <p:sp>
        <p:nvSpPr>
          <p:cNvPr id="19" name="文本占位符 9"/>
          <p:cNvSpPr>
            <a:spLocks noGrp="1"/>
          </p:cNvSpPr>
          <p:nvPr>
            <p:ph type="body" sz="quarter" idx="17" hasCustomPrompt="1"/>
          </p:nvPr>
        </p:nvSpPr>
        <p:spPr>
          <a:xfrm>
            <a:off x="8679389" y="2248953"/>
            <a:ext cx="2209800" cy="644525"/>
          </a:xfrm>
        </p:spPr>
        <p:txBody>
          <a:bodyPr/>
          <a:lstStyle>
            <a:lvl1pPr marL="0" indent="0" algn="ctr">
              <a:lnSpc>
                <a:spcPct val="150000"/>
              </a:lnSpc>
              <a:spcBef>
                <a:spcPts val="0"/>
              </a:spcBef>
              <a:buNone/>
              <a:defRPr b="1">
                <a:gradFill>
                  <a:gsLst>
                    <a:gs pos="0">
                      <a:srgbClr val="00679C"/>
                    </a:gs>
                    <a:gs pos="100000">
                      <a:srgbClr val="2660AD"/>
                    </a:gs>
                  </a:gsLst>
                  <a:lin ang="12900000" scaled="0"/>
                </a:gradFill>
              </a:defRPr>
            </a:lvl1pPr>
          </a:lstStyle>
          <a:p>
            <a:pPr lvl="0"/>
            <a:r>
              <a:rPr lang="zh-CN" altLang="en-US" dirty="0"/>
              <a:t>关键词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0" name="文本占位符 11"/>
          <p:cNvSpPr>
            <a:spLocks noGrp="1"/>
          </p:cNvSpPr>
          <p:nvPr>
            <p:ph type="body" sz="quarter" idx="18" hasCustomPrompt="1"/>
          </p:nvPr>
        </p:nvSpPr>
        <p:spPr>
          <a:xfrm>
            <a:off x="8412689" y="3173073"/>
            <a:ext cx="2743200" cy="2621674"/>
          </a:xfrm>
        </p:spPr>
        <p:txBody>
          <a:bodyPr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8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关键词内容</a:t>
            </a:r>
            <a:endParaRPr lang="zh-CN" altLang="en-US" dirty="0"/>
          </a:p>
        </p:txBody>
      </p:sp>
      <p:cxnSp>
        <p:nvCxnSpPr>
          <p:cNvPr id="24" name="直接连接符 23"/>
          <p:cNvCxnSpPr/>
          <p:nvPr userDrawn="1"/>
        </p:nvCxnSpPr>
        <p:spPr>
          <a:xfrm>
            <a:off x="7971426" y="2167673"/>
            <a:ext cx="0" cy="2993874"/>
          </a:xfrm>
          <a:prstGeom prst="line">
            <a:avLst/>
          </a:prstGeom>
          <a:ln w="28575">
            <a:gradFill>
              <a:gsLst>
                <a:gs pos="0">
                  <a:srgbClr val="2660AD"/>
                </a:gs>
                <a:gs pos="100000">
                  <a:srgbClr val="0E5D86"/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文对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65158" y="723198"/>
            <a:ext cx="8089874" cy="595236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1" name="文本占位符 9"/>
          <p:cNvSpPr>
            <a:spLocks noGrp="1"/>
          </p:cNvSpPr>
          <p:nvPr>
            <p:ph type="body" sz="quarter" idx="14" hasCustomPrompt="1"/>
          </p:nvPr>
        </p:nvSpPr>
        <p:spPr>
          <a:xfrm>
            <a:off x="1052700" y="1793830"/>
            <a:ext cx="2985900" cy="644525"/>
          </a:xfr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2400" b="1">
                <a:solidFill>
                  <a:srgbClr val="9C252B"/>
                </a:solidFill>
              </a:defRPr>
            </a:lvl1pPr>
          </a:lstStyle>
          <a:p>
            <a:pPr lvl="0"/>
            <a:r>
              <a:rPr lang="zh-CN" altLang="en-US" b="1" i="0" dirty="0">
                <a:solidFill>
                  <a:srgbClr val="222222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凝心聚力促发展</a:t>
            </a:r>
            <a:endParaRPr lang="zh-CN" altLang="en-US" dirty="0"/>
          </a:p>
        </p:txBody>
      </p:sp>
      <p:sp>
        <p:nvSpPr>
          <p:cNvPr id="12" name="文本占位符 11"/>
          <p:cNvSpPr>
            <a:spLocks noGrp="1"/>
          </p:cNvSpPr>
          <p:nvPr>
            <p:ph type="body" sz="quarter" idx="15" hasCustomPrompt="1"/>
          </p:nvPr>
        </p:nvSpPr>
        <p:spPr>
          <a:xfrm>
            <a:off x="4446140" y="1813367"/>
            <a:ext cx="6113832" cy="85774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8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关键词内容</a:t>
            </a:r>
            <a:endParaRPr lang="zh-CN" altLang="en-US" dirty="0"/>
          </a:p>
        </p:txBody>
      </p:sp>
      <p:sp>
        <p:nvSpPr>
          <p:cNvPr id="13" name="文本占位符 11"/>
          <p:cNvSpPr>
            <a:spLocks noGrp="1"/>
          </p:cNvSpPr>
          <p:nvPr>
            <p:ph type="body" sz="quarter" idx="16" hasCustomPrompt="1"/>
          </p:nvPr>
        </p:nvSpPr>
        <p:spPr>
          <a:xfrm>
            <a:off x="4446140" y="4020329"/>
            <a:ext cx="6113832" cy="85774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8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关键词内容</a:t>
            </a:r>
            <a:endParaRPr lang="zh-CN" altLang="en-US" dirty="0"/>
          </a:p>
        </p:txBody>
      </p:sp>
      <p:sp>
        <p:nvSpPr>
          <p:cNvPr id="14" name="文本占位符 9"/>
          <p:cNvSpPr>
            <a:spLocks noGrp="1"/>
          </p:cNvSpPr>
          <p:nvPr>
            <p:ph type="body" sz="quarter" idx="17" hasCustomPrompt="1"/>
          </p:nvPr>
        </p:nvSpPr>
        <p:spPr>
          <a:xfrm>
            <a:off x="1052700" y="3715852"/>
            <a:ext cx="2985900" cy="644525"/>
          </a:xfr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2400" b="1">
                <a:gradFill>
                  <a:gsLst>
                    <a:gs pos="0">
                      <a:srgbClr val="00679C"/>
                    </a:gs>
                    <a:gs pos="100000">
                      <a:srgbClr val="2660AD"/>
                    </a:gs>
                  </a:gsLst>
                  <a:lin ang="12900000" scaled="0"/>
                </a:gradFill>
              </a:defRPr>
            </a:lvl1pPr>
          </a:lstStyle>
          <a:p>
            <a:pPr lvl="0"/>
            <a:r>
              <a:rPr lang="zh-CN" altLang="en-US" b="1" i="0" dirty="0">
                <a:solidFill>
                  <a:srgbClr val="222222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校友回家忆青春</a:t>
            </a:r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17D63-A816-4E6A-BE97-618CAC8BA0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6B7F3-024D-429A-ABCA-81F64A6B851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17D63-A816-4E6A-BE97-618CAC8BA0E1}" type="slidenum">
              <a:rPr lang="zh-CN" altLang="en-US" smtClean="0"/>
            </a:fld>
            <a:endParaRPr lang="zh-CN" altLang="en-US"/>
          </a:p>
        </p:txBody>
      </p:sp>
      <p:sp>
        <p:nvSpPr>
          <p:cNvPr id="5" name="矩形 4"/>
          <p:cNvSpPr/>
          <p:nvPr userDrawn="1"/>
        </p:nvSpPr>
        <p:spPr>
          <a:xfrm>
            <a:off x="486137" y="343812"/>
            <a:ext cx="352063" cy="679981"/>
          </a:xfrm>
          <a:prstGeom prst="rect">
            <a:avLst/>
          </a:prstGeom>
          <a:gradFill>
            <a:gsLst>
              <a:gs pos="0">
                <a:srgbClr val="00679C"/>
              </a:gs>
              <a:gs pos="100000">
                <a:srgbClr val="2660AD"/>
              </a:gs>
            </a:gsLst>
            <a:lin ang="12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cxnSp>
        <p:nvCxnSpPr>
          <p:cNvPr id="6" name="直接连接符 5"/>
          <p:cNvCxnSpPr/>
          <p:nvPr userDrawn="1"/>
        </p:nvCxnSpPr>
        <p:spPr>
          <a:xfrm flipV="1">
            <a:off x="1065158" y="1023793"/>
            <a:ext cx="8089874" cy="1"/>
          </a:xfrm>
          <a:prstGeom prst="line">
            <a:avLst/>
          </a:prstGeom>
          <a:ln w="12700">
            <a:solidFill>
              <a:srgbClr val="0067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56B7F3-024D-429A-ABCA-81F64A6B851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E17D63-A816-4E6A-BE97-618CAC8BA0E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25.png"/><Relationship Id="rId8" Type="http://schemas.openxmlformats.org/officeDocument/2006/relationships/image" Target="../media/image24.png"/><Relationship Id="rId7" Type="http://schemas.openxmlformats.org/officeDocument/2006/relationships/image" Target="../media/image23.png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4" Type="http://schemas.openxmlformats.org/officeDocument/2006/relationships/notesSlide" Target="../notesSlides/notesSlide11.xml"/><Relationship Id="rId13" Type="http://schemas.openxmlformats.org/officeDocument/2006/relationships/slideLayout" Target="../slideLayouts/slideLayout8.xml"/><Relationship Id="rId12" Type="http://schemas.openxmlformats.org/officeDocument/2006/relationships/image" Target="../media/image28.png"/><Relationship Id="rId11" Type="http://schemas.openxmlformats.org/officeDocument/2006/relationships/image" Target="../media/image27.png"/><Relationship Id="rId10" Type="http://schemas.openxmlformats.org/officeDocument/2006/relationships/image" Target="../media/image26.png"/><Relationship Id="rId1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8.xml"/><Relationship Id="rId8" Type="http://schemas.openxmlformats.org/officeDocument/2006/relationships/image" Target="../media/image36.png"/><Relationship Id="rId7" Type="http://schemas.openxmlformats.org/officeDocument/2006/relationships/image" Target="../media/image35.png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0" Type="http://schemas.openxmlformats.org/officeDocument/2006/relationships/notesSlide" Target="../notesSlides/notesSlide12.xml"/><Relationship Id="rId1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3.xml"/><Relationship Id="rId6" Type="http://schemas.openxmlformats.org/officeDocument/2006/relationships/slideLayout" Target="../slideLayouts/slideLayout8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image" Target="../media/image28.png"/><Relationship Id="rId8" Type="http://schemas.openxmlformats.org/officeDocument/2006/relationships/image" Target="../media/image27.png"/><Relationship Id="rId7" Type="http://schemas.openxmlformats.org/officeDocument/2006/relationships/image" Target="../media/image26.png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2" Type="http://schemas.openxmlformats.org/officeDocument/2006/relationships/notesSlide" Target="../notesSlides/notesSlide15.xml"/><Relationship Id="rId11" Type="http://schemas.openxmlformats.org/officeDocument/2006/relationships/slideLayout" Target="../slideLayouts/slideLayout8.xml"/><Relationship Id="rId10" Type="http://schemas.openxmlformats.org/officeDocument/2006/relationships/image" Target="../media/image48.png"/><Relationship Id="rId1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7" Type="http://schemas.openxmlformats.org/officeDocument/2006/relationships/slideLayout" Target="../slideLayouts/slideLayout8.xml"/><Relationship Id="rId6" Type="http://schemas.openxmlformats.org/officeDocument/2006/relationships/tags" Target="../tags/tag2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3" Type="http://schemas.openxmlformats.org/officeDocument/2006/relationships/tags" Target="../tags/tag1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707640" y="2815590"/>
            <a:ext cx="9484360" cy="13093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en-US" sz="4800" dirty="0">
                <a:solidFill>
                  <a:schemeClr val="bg1"/>
                </a:solidFill>
                <a:sym typeface="+mn-ea"/>
              </a:rPr>
              <a:t>STCF fastsim  </a:t>
            </a:r>
            <a:r>
              <a:rPr lang="zh-CN" altLang="en-US" sz="4800" dirty="0">
                <a:solidFill>
                  <a:schemeClr val="bg1"/>
                </a:solidFill>
                <a:sym typeface="+mn-ea"/>
              </a:rPr>
              <a:t>使用介绍</a:t>
            </a:r>
            <a:r>
              <a:rPr lang="en-GB" altLang="zh-CN" sz="4800" dirty="0">
                <a:solidFill>
                  <a:schemeClr val="bg1"/>
                </a:solidFill>
                <a:sym typeface="+mn-ea"/>
              </a:rPr>
              <a:t> </a:t>
            </a:r>
            <a:endParaRPr kumimoji="1" lang="zh-CN" altLang="en-US" sz="4800" dirty="0">
              <a:solidFill>
                <a:schemeClr val="bg1"/>
              </a:solidFill>
            </a:endParaRPr>
          </a:p>
          <a:p>
            <a:endParaRPr kumimoji="1" lang="zh-CN" altLang="en-US" sz="4800" b="1" spc="600" baseline="3000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310256" y="0"/>
            <a:ext cx="2881744" cy="1062017"/>
          </a:xfrm>
          <a:prstGeom prst="rect">
            <a:avLst/>
          </a:prstGeom>
        </p:spPr>
      </p:pic>
      <p:sp>
        <p:nvSpPr>
          <p:cNvPr id="12" name="灯片编号占位符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17D63-A816-4E6A-BE97-618CAC8BA0E1}" type="slidenum">
              <a:rPr lang="zh-CN" altLang="en-US" smtClean="0"/>
            </a:fld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6280785" y="3987800"/>
            <a:ext cx="54546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</a:rPr>
              <a:t> 2026.8.31</a:t>
            </a:r>
            <a:endParaRPr lang="en-US" altLang="zh-CN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0"/>
            <a:ext cx="12191365" cy="675005"/>
          </a:xfrm>
          <a:prstGeom prst="rect">
            <a:avLst/>
          </a:prstGeom>
          <a:solidFill>
            <a:srgbClr val="9C25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3200" b="1" spc="6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rPr>
              <a:t>快模拟分析算法举例</a:t>
            </a:r>
            <a:endParaRPr lang="zh-CN" altLang="en-US" sz="3200" b="1" spc="60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j-cs"/>
              <a:sym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17D63-A816-4E6A-BE97-618CAC8BA0E1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882650"/>
            <a:ext cx="4584700" cy="16764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20365"/>
            <a:ext cx="5615305" cy="291465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4584700" y="709930"/>
            <a:ext cx="3867785" cy="156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/>
              <a:t>FullSim</a:t>
            </a:r>
            <a:endParaRPr lang="en-US" altLang="zh-CN" sz="1600" b="1"/>
          </a:p>
          <a:p>
            <a:r>
              <a:rPr lang="en-US" altLang="zh-CN" sz="1600"/>
              <a:t>TrackerHypoTrack + TrackerRecTrack </a:t>
            </a:r>
            <a:endParaRPr lang="en-US" altLang="zh-CN" sz="1600"/>
          </a:p>
          <a:p>
            <a:r>
              <a:rPr lang="en-US" altLang="zh-CN" sz="1600"/>
              <a:t>↓</a:t>
            </a:r>
            <a:endParaRPr lang="en-US" altLang="zh-CN" sz="1600"/>
          </a:p>
          <a:p>
            <a:r>
              <a:rPr lang="en-US" altLang="zh-CN" sz="1600"/>
              <a:t> VertexFit </a:t>
            </a:r>
            <a:endParaRPr lang="en-US" altLang="zh-CN" sz="1600"/>
          </a:p>
          <a:p>
            <a:r>
              <a:rPr lang="en-US" altLang="zh-CN" sz="1600">
                <a:sym typeface="+mn-ea"/>
              </a:rPr>
              <a:t> ↓</a:t>
            </a:r>
            <a:endParaRPr lang="en-US" altLang="zh-CN" sz="1600"/>
          </a:p>
          <a:p>
            <a:r>
              <a:rPr lang="en-US" altLang="zh-CN" sz="1600"/>
              <a:t>KinematicFit</a:t>
            </a:r>
            <a:endParaRPr lang="en-US" altLang="zh-CN" sz="1600"/>
          </a:p>
        </p:txBody>
      </p:sp>
      <p:sp>
        <p:nvSpPr>
          <p:cNvPr id="5" name="文本框 4"/>
          <p:cNvSpPr txBox="1"/>
          <p:nvPr/>
        </p:nvSpPr>
        <p:spPr>
          <a:xfrm>
            <a:off x="69215" y="6137910"/>
            <a:ext cx="95300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dirty="0" err="1"/>
              <a:t>FullSim</a:t>
            </a:r>
            <a:r>
              <a:rPr lang="en-US" altLang="zh-CN" sz="1600" dirty="0"/>
              <a:t> </a:t>
            </a:r>
            <a:r>
              <a:rPr lang="zh-CN" altLang="en-US" sz="1600" dirty="0"/>
              <a:t>的 </a:t>
            </a:r>
            <a:r>
              <a:rPr lang="en-US" altLang="zh-CN" sz="1600" dirty="0" err="1"/>
              <a:t>VertexFit</a:t>
            </a:r>
            <a:r>
              <a:rPr lang="en-US" altLang="zh-CN" sz="1600" dirty="0"/>
              <a:t> </a:t>
            </a:r>
            <a:r>
              <a:rPr lang="zh-CN" altLang="en-US" sz="1600" dirty="0"/>
              <a:t>可以直接使用完整的 </a:t>
            </a:r>
            <a:r>
              <a:rPr lang="en-US" altLang="zh-CN" sz="1600" dirty="0"/>
              <a:t>reconstructed track</a:t>
            </a:r>
            <a:r>
              <a:rPr lang="zh-CN" altLang="en-US" sz="1600" dirty="0"/>
              <a:t>；</a:t>
            </a:r>
            <a:r>
              <a:rPr lang="en-US" altLang="zh-CN" sz="1600" dirty="0" err="1"/>
              <a:t>FastSim</a:t>
            </a:r>
            <a:r>
              <a:rPr lang="en-US" altLang="zh-CN" sz="1600" dirty="0"/>
              <a:t> </a:t>
            </a:r>
            <a:r>
              <a:rPr lang="zh-CN" altLang="en-US" sz="1600" dirty="0"/>
              <a:t>中由于 </a:t>
            </a:r>
            <a:r>
              <a:rPr lang="en-US" altLang="zh-CN" sz="1600" dirty="0"/>
              <a:t>track error information </a:t>
            </a:r>
            <a:r>
              <a:rPr lang="zh-CN" altLang="en-US" sz="1600" dirty="0"/>
              <a:t>的组织方式不同，需要先构造 </a:t>
            </a:r>
            <a:r>
              <a:rPr lang="en-US" altLang="zh-CN" sz="1600" dirty="0" err="1"/>
              <a:t>WTrackParameter</a:t>
            </a:r>
            <a:endParaRPr lang="en-US" altLang="zh-CN" sz="1600" dirty="0"/>
          </a:p>
        </p:txBody>
      </p:sp>
      <p:sp>
        <p:nvSpPr>
          <p:cNvPr id="6" name="文本框 5"/>
          <p:cNvSpPr txBox="1"/>
          <p:nvPr/>
        </p:nvSpPr>
        <p:spPr>
          <a:xfrm>
            <a:off x="5675630" y="3295650"/>
            <a:ext cx="5913120" cy="14732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altLang="zh-CN" sz="1600" dirty="0"/>
              <a:t>With </a:t>
            </a:r>
            <a:r>
              <a:rPr lang="en-US" altLang="zh-CN" sz="1600" dirty="0" err="1"/>
              <a:t>VertexFit</a:t>
            </a:r>
            <a:r>
              <a:rPr lang="en-US" altLang="zh-CN" sz="1600" dirty="0"/>
              <a:t>: </a:t>
            </a:r>
            <a:endParaRPr lang="en-US" altLang="zh-CN" sz="1600" dirty="0"/>
          </a:p>
          <a:p>
            <a:r>
              <a:rPr lang="en-US" altLang="zh-CN" sz="1600" dirty="0"/>
              <a:t>Fast track → </a:t>
            </a:r>
            <a:r>
              <a:rPr lang="en-US" altLang="zh-CN" sz="1600" dirty="0" err="1"/>
              <a:t>getWTrackFastSim</a:t>
            </a:r>
            <a:r>
              <a:rPr lang="en-US" altLang="zh-CN" sz="1600" dirty="0"/>
              <a:t>() → </a:t>
            </a:r>
            <a:r>
              <a:rPr lang="en-US" altLang="zh-CN" sz="1600" dirty="0" err="1"/>
              <a:t>VertexFit</a:t>
            </a:r>
            <a:r>
              <a:rPr lang="en-US" altLang="zh-CN" sz="1600" dirty="0"/>
              <a:t> → </a:t>
            </a:r>
            <a:r>
              <a:rPr lang="en-US" altLang="zh-CN" sz="1600" dirty="0" err="1"/>
              <a:t>WTrackParameter</a:t>
            </a:r>
            <a:r>
              <a:rPr lang="en-US" altLang="zh-CN" sz="1600" dirty="0"/>
              <a:t> → </a:t>
            </a:r>
            <a:r>
              <a:rPr lang="en-US" altLang="zh-CN" sz="1600" dirty="0" err="1"/>
              <a:t>KinematicFit</a:t>
            </a:r>
            <a:r>
              <a:rPr lang="en-US" altLang="zh-CN" sz="1600" dirty="0"/>
              <a:t> </a:t>
            </a:r>
            <a:endParaRPr lang="en-US" altLang="zh-CN" sz="1600" dirty="0"/>
          </a:p>
          <a:p>
            <a:endParaRPr lang="en-US" altLang="zh-CN" sz="1600" dirty="0"/>
          </a:p>
          <a:p>
            <a:r>
              <a:rPr lang="en-US" altLang="zh-CN" sz="1600" dirty="0"/>
              <a:t>Without </a:t>
            </a:r>
            <a:r>
              <a:rPr lang="en-US" altLang="zh-CN" sz="1600" dirty="0" err="1"/>
              <a:t>VertexFit</a:t>
            </a:r>
            <a:r>
              <a:rPr lang="en-US" altLang="zh-CN" sz="1600" dirty="0"/>
              <a:t>: Fast track → </a:t>
            </a:r>
            <a:r>
              <a:rPr lang="en-US" altLang="zh-CN" sz="1600" dirty="0" err="1"/>
              <a:t>getWTrackFastSim</a:t>
            </a:r>
            <a:r>
              <a:rPr lang="en-US" altLang="zh-CN" sz="1600" dirty="0"/>
              <a:t>() → </a:t>
            </a:r>
            <a:r>
              <a:rPr lang="en-US" altLang="zh-CN" sz="1600" dirty="0" err="1"/>
              <a:t>WTrackParameter</a:t>
            </a:r>
            <a:r>
              <a:rPr lang="en-US" altLang="zh-CN" sz="1600" dirty="0"/>
              <a:t> → </a:t>
            </a:r>
            <a:r>
              <a:rPr lang="en-US" altLang="zh-CN" sz="1600" dirty="0" err="1"/>
              <a:t>KinematicFit</a:t>
            </a:r>
            <a:endParaRPr lang="en-US" altLang="zh-CN" sz="1600" dirty="0"/>
          </a:p>
        </p:txBody>
      </p:sp>
      <p:sp>
        <p:nvSpPr>
          <p:cNvPr id="7" name="文本框 6"/>
          <p:cNvSpPr txBox="1"/>
          <p:nvPr/>
        </p:nvSpPr>
        <p:spPr>
          <a:xfrm>
            <a:off x="8324850" y="675005"/>
            <a:ext cx="3867150" cy="25533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1600" b="1">
                <a:sym typeface="+mn-ea"/>
              </a:rPr>
              <a:t>FastSim </a:t>
            </a:r>
            <a:endParaRPr lang="en-US" altLang="zh-CN" sz="1600" b="1"/>
          </a:p>
          <a:p>
            <a:r>
              <a:rPr lang="en-US" altLang="zh-CN" sz="1600">
                <a:sym typeface="+mn-ea"/>
              </a:rPr>
              <a:t>TrackerHypoTrack </a:t>
            </a:r>
            <a:endParaRPr lang="en-US" altLang="zh-CN" sz="1600"/>
          </a:p>
          <a:p>
            <a:r>
              <a:rPr lang="en-US" altLang="zh-CN" sz="1600">
                <a:sym typeface="+mn-ea"/>
              </a:rPr>
              <a:t>↓ </a:t>
            </a:r>
            <a:endParaRPr lang="en-US" altLang="zh-CN" sz="1600"/>
          </a:p>
          <a:p>
            <a:r>
              <a:rPr lang="en-US" altLang="zh-CN" sz="1600">
                <a:sym typeface="+mn-ea"/>
              </a:rPr>
              <a:t>5 helix parameters + 5×5 covariance </a:t>
            </a:r>
            <a:endParaRPr lang="en-US" altLang="zh-CN" sz="1600"/>
          </a:p>
          <a:p>
            <a:r>
              <a:rPr lang="en-US" altLang="zh-CN" sz="1600">
                <a:sym typeface="+mn-ea"/>
              </a:rPr>
              <a:t>↓ </a:t>
            </a:r>
            <a:endParaRPr lang="en-US" altLang="zh-CN" sz="1600"/>
          </a:p>
          <a:p>
            <a:r>
              <a:rPr lang="en-US" altLang="zh-CN" sz="1600">
                <a:sym typeface="+mn-ea"/>
              </a:rPr>
              <a:t>WTrackParameter </a:t>
            </a:r>
            <a:endParaRPr lang="en-US" altLang="zh-CN" sz="1600"/>
          </a:p>
          <a:p>
            <a:r>
              <a:rPr lang="en-US" altLang="zh-CN" sz="1600">
                <a:sym typeface="+mn-ea"/>
              </a:rPr>
              <a:t>↓</a:t>
            </a:r>
            <a:endParaRPr lang="en-US" altLang="zh-CN" sz="1600"/>
          </a:p>
          <a:p>
            <a:r>
              <a:rPr lang="en-US" altLang="zh-CN" sz="1600">
                <a:sym typeface="+mn-ea"/>
              </a:rPr>
              <a:t> VertexFit</a:t>
            </a:r>
            <a:endParaRPr lang="en-US" altLang="zh-CN" sz="1600"/>
          </a:p>
          <a:p>
            <a:r>
              <a:rPr lang="en-US" altLang="zh-CN" sz="1600">
                <a:sym typeface="+mn-ea"/>
              </a:rPr>
              <a:t>↓</a:t>
            </a:r>
            <a:endParaRPr lang="en-US" altLang="zh-CN" sz="1600"/>
          </a:p>
          <a:p>
            <a:r>
              <a:rPr lang="en-US" altLang="zh-CN" sz="1600">
                <a:sym typeface="+mn-ea"/>
              </a:rPr>
              <a:t>KinematicFit</a:t>
            </a:r>
            <a:endParaRPr lang="en-US" altLang="zh-CN" sz="1600">
              <a:sym typeface="+mn-e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0"/>
            <a:ext cx="12191365" cy="675005"/>
          </a:xfrm>
          <a:prstGeom prst="rect">
            <a:avLst/>
          </a:prstGeom>
          <a:solidFill>
            <a:srgbClr val="9C25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3200" b="1" spc="6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rPr>
              <a:t>快模拟分析示例脚本</a:t>
            </a:r>
            <a:endParaRPr lang="zh-CN" altLang="en-US" sz="3200" b="1" spc="60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j-cs"/>
              <a:sym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17D63-A816-4E6A-BE97-618CAC8BA0E1}" type="slidenum">
              <a:rPr lang="zh-CN" altLang="en-US" smtClean="0"/>
            </a:fld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62230" y="5944607"/>
            <a:ext cx="5080000" cy="5835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sz="1600"/>
              <a:t>fast=True: FastSim sample</a:t>
            </a:r>
            <a:endParaRPr lang="en-US" altLang="zh-CN" sz="1600"/>
          </a:p>
          <a:p>
            <a:r>
              <a:rPr lang="en-US" altLang="zh-CN" sz="1600"/>
              <a:t>fast=False: FullSim sample</a:t>
            </a:r>
            <a:endParaRPr lang="en-US" altLang="zh-CN" sz="1600"/>
          </a:p>
        </p:txBody>
      </p:sp>
      <p:graphicFrame>
        <p:nvGraphicFramePr>
          <p:cNvPr id="16" name="表格 15"/>
          <p:cNvGraphicFramePr/>
          <p:nvPr/>
        </p:nvGraphicFramePr>
        <p:xfrm>
          <a:off x="5478780" y="1343025"/>
          <a:ext cx="6517640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7215"/>
                <a:gridCol w="2432685"/>
                <a:gridCol w="2237740"/>
              </a:tblGrid>
              <a:tr h="381000">
                <a:tc>
                  <a:txBody>
                    <a:bodyPr/>
                    <a:lstStyle/>
                    <a:p>
                      <a:r>
                        <a:rPr lang="en-US" altLang="zh-CN" sz="1100"/>
                        <a:t>Analysis component</a:t>
                      </a:r>
                      <a:endParaRPr lang="en-US" altLang="zh-CN" sz="11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FullSim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FastSim</a:t>
                      </a:r>
                      <a:endParaRPr lang="en-US" altLang="zh-CN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MC truth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✓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✓</a:t>
                      </a:r>
                      <a:endParaRPr lang="en-US" altLang="zh-CN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Reconstructed</a:t>
                      </a:r>
                      <a:endParaRPr lang="en-US" altLang="zh-CN"/>
                    </a:p>
                    <a:p>
                      <a:pPr>
                        <a:buNone/>
                      </a:pPr>
                      <a:r>
                        <a:rPr lang="en-US" altLang="zh-CN"/>
                        <a:t>Particle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✓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✓</a:t>
                      </a:r>
                      <a:endParaRPr lang="en-US" altLang="zh-CN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Charged track momentum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✓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✓</a:t>
                      </a:r>
                      <a:endParaRPr lang="en-US" altLang="zh-CN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Photon shower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✓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✓</a:t>
                      </a:r>
                      <a:endParaRPr lang="en-US" altLang="zh-CN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HitCollection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✓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✗</a:t>
                      </a:r>
                      <a:endParaRPr lang="en-US" altLang="zh-CN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ExtTrack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✓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✗</a:t>
                      </a:r>
                      <a:endParaRPr lang="en-US" altLang="zh-CN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VertexFit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direct track input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construct WTrackParameter</a:t>
                      </a:r>
                      <a:endParaRPr lang="en-US" altLang="zh-CN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KinematicFit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WTrackParameter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WTrackParameter</a:t>
                      </a:r>
                      <a:endParaRPr lang="en-US" altLang="zh-CN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detailed PID variables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✓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limited</a:t>
                      </a:r>
                      <a:endParaRPr lang="en-US" altLang="zh-CN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8" name="文本框 17"/>
          <p:cNvSpPr txBox="1"/>
          <p:nvPr/>
        </p:nvSpPr>
        <p:spPr>
          <a:xfrm>
            <a:off x="62230" y="779145"/>
            <a:ext cx="708215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dirty="0"/>
              <a:t>/</a:t>
            </a:r>
            <a:r>
              <a:rPr lang="en-US" altLang="zh-CN" dirty="0" err="1"/>
              <a:t>lzufs</a:t>
            </a:r>
            <a:r>
              <a:rPr lang="en-US" altLang="zh-CN" dirty="0"/>
              <a:t>/user/</a:t>
            </a:r>
            <a:r>
              <a:rPr lang="en-US" altLang="zh-CN" dirty="0" err="1"/>
              <a:t>liangxiaoxia</a:t>
            </a:r>
            <a:r>
              <a:rPr lang="en-US" altLang="zh-CN" dirty="0"/>
              <a:t>/share/</a:t>
            </a:r>
            <a:r>
              <a:rPr lang="en-US" altLang="zh-CN" dirty="0" err="1"/>
              <a:t>fastsim_sample</a:t>
            </a:r>
            <a:r>
              <a:rPr lang="en-US" altLang="zh-CN" dirty="0"/>
              <a:t>/rhopi1.py</a:t>
            </a:r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410" y="1278255"/>
            <a:ext cx="5181600" cy="46482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0"/>
            <a:ext cx="12191365" cy="675005"/>
          </a:xfrm>
          <a:prstGeom prst="rect">
            <a:avLst/>
          </a:prstGeom>
          <a:solidFill>
            <a:srgbClr val="9C25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3200" b="1" spc="6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rPr>
              <a:t>快模拟</a:t>
            </a:r>
            <a:r>
              <a:rPr lang="zh-CN" altLang="en-US" sz="3200" b="1" spc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rPr>
              <a:t>中的</a:t>
            </a:r>
            <a:r>
              <a:rPr lang="en-US" altLang="zh-CN" sz="3200" b="1" spc="6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rPr>
              <a:t>scaling</a:t>
            </a:r>
            <a:endParaRPr lang="en-US" altLang="zh-CN" sz="3200" b="1" spc="60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j-cs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54940" y="746125"/>
            <a:ext cx="10971530" cy="52622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dirty="0">
                <a:sym typeface="+mn-ea"/>
              </a:rPr>
              <a:t>全局</a:t>
            </a:r>
            <a:r>
              <a:rPr lang="en-US" altLang="zh-CN" sz="2000" dirty="0">
                <a:sym typeface="+mn-ea"/>
              </a:rPr>
              <a:t>scaling</a:t>
            </a:r>
            <a:r>
              <a:rPr lang="zh-CN" altLang="en-US" sz="2000" dirty="0">
                <a:sym typeface="+mn-ea"/>
              </a:rPr>
              <a:t>：</a:t>
            </a:r>
            <a:endParaRPr lang="en-US" altLang="zh-CN" sz="2000" dirty="0">
              <a:sym typeface="+mn-ea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dirty="0">
                <a:sym typeface="+mn-ea"/>
              </a:rPr>
              <a:t>中性粒子: 实现对能量分辨, </a:t>
            </a:r>
            <a:r>
              <a:rPr lang="en-US" altLang="zh-CN" sz="2000" dirty="0" err="1">
                <a:sym typeface="+mn-ea"/>
              </a:rPr>
              <a:t>θ</a:t>
            </a:r>
            <a:r>
              <a:rPr lang="zh-CN" altLang="en-US" sz="2000" dirty="0">
                <a:sym typeface="+mn-ea"/>
              </a:rPr>
              <a:t>角度分辨,  </a:t>
            </a:r>
            <a:r>
              <a:rPr lang="en-US" altLang="zh-CN" sz="2000" dirty="0" err="1">
                <a:sym typeface="+mn-ea"/>
              </a:rPr>
              <a:t>Φ</a:t>
            </a:r>
            <a:r>
              <a:rPr lang="zh-CN" altLang="en-US" sz="2000" dirty="0">
                <a:sym typeface="+mn-ea"/>
              </a:rPr>
              <a:t>角度分辨, 重建效率的scaling</a:t>
            </a:r>
            <a:endParaRPr lang="zh-CN" altLang="en-US" sz="2000" dirty="0"/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dirty="0">
                <a:sym typeface="+mn-ea"/>
              </a:rPr>
              <a:t>带电粒子: 实现对动量分辨, </a:t>
            </a:r>
            <a:r>
              <a:rPr lang="en-US" altLang="zh-CN" sz="2000" dirty="0" err="1">
                <a:sym typeface="+mn-ea"/>
              </a:rPr>
              <a:t>θ</a:t>
            </a:r>
            <a:r>
              <a:rPr lang="zh-CN" altLang="en-US" sz="2000" dirty="0">
                <a:sym typeface="+mn-ea"/>
              </a:rPr>
              <a:t>角度分辨,  </a:t>
            </a:r>
            <a:r>
              <a:rPr lang="en-US" altLang="zh-CN" sz="2000" dirty="0" err="1">
                <a:sym typeface="+mn-ea"/>
              </a:rPr>
              <a:t>Φ</a:t>
            </a:r>
            <a:r>
              <a:rPr lang="zh-CN" altLang="en-US" sz="2000" dirty="0">
                <a:sym typeface="+mn-ea"/>
              </a:rPr>
              <a:t>角度分辨，</a:t>
            </a:r>
            <a:r>
              <a:rPr lang="zh-CN" altLang="en-US" sz="2000" dirty="0">
                <a:sym typeface="+mn-ea"/>
              </a:rPr>
              <a:t> 顶点Vr ,  Vz ,  重建效率的scaling</a:t>
            </a:r>
            <a:endParaRPr lang="en-US" altLang="zh-CN" sz="2000" dirty="0">
              <a:sym typeface="+mn-ea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dirty="0">
                <a:sym typeface="+mn-ea"/>
              </a:rPr>
              <a:t>默认采用全局</a:t>
            </a:r>
            <a:r>
              <a:rPr lang="en-US" altLang="zh-CN" sz="2000" dirty="0">
                <a:sym typeface="+mn-ea"/>
              </a:rPr>
              <a:t>scaling </a:t>
            </a:r>
            <a:endParaRPr lang="en-US" altLang="zh-CN" sz="2000" dirty="0">
              <a:sym typeface="+mn-ea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dirty="0">
                <a:sym typeface="+mn-ea"/>
              </a:rPr>
              <a:t>通过分析作业中对</a:t>
            </a:r>
            <a:r>
              <a:rPr lang="en-US" altLang="zh-CN" sz="2000" dirty="0" err="1">
                <a:sym typeface="+mn-ea"/>
              </a:rPr>
              <a:t>FastSim</a:t>
            </a:r>
            <a:r>
              <a:rPr lang="zh-CN" altLang="en-US" sz="2000" dirty="0">
                <a:sym typeface="+mn-ea"/>
              </a:rPr>
              <a:t>算法的</a:t>
            </a:r>
            <a:r>
              <a:rPr lang="en-US" altLang="zh-CN" sz="2000" dirty="0">
                <a:sym typeface="+mn-ea"/>
              </a:rPr>
              <a:t>property</a:t>
            </a:r>
            <a:r>
              <a:rPr lang="zh-CN" altLang="en-US" sz="2000" dirty="0">
                <a:sym typeface="+mn-ea"/>
              </a:rPr>
              <a:t>来设置</a:t>
            </a:r>
            <a:endParaRPr lang="zh-CN" altLang="en-US" sz="2000" dirty="0"/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zh-CN" sz="2000" dirty="0">
              <a:sym typeface="+mn-ea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dirty="0">
                <a:sym typeface="+mn-ea"/>
              </a:rPr>
              <a:t>二维</a:t>
            </a:r>
            <a:r>
              <a:rPr lang="en-US" altLang="zh-CN" sz="2000" dirty="0">
                <a:sym typeface="+mn-ea"/>
              </a:rPr>
              <a:t>scaling</a:t>
            </a:r>
            <a:r>
              <a:rPr lang="zh-CN" altLang="en-US" sz="2000" dirty="0">
                <a:sym typeface="+mn-ea"/>
              </a:rPr>
              <a:t>：</a:t>
            </a:r>
            <a:endParaRPr lang="en-US" altLang="zh-CN" sz="2000" dirty="0">
              <a:sym typeface="+mn-ea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dirty="0">
                <a:sym typeface="+mn-ea"/>
              </a:rPr>
              <a:t>根据动量、角度分</a:t>
            </a:r>
            <a:r>
              <a:rPr lang="en-US" altLang="zh-CN" sz="2000" dirty="0">
                <a:sym typeface="+mn-ea"/>
              </a:rPr>
              <a:t>bin</a:t>
            </a:r>
            <a:r>
              <a:rPr lang="zh-CN" altLang="en-US" sz="2000" dirty="0">
                <a:sym typeface="+mn-ea"/>
              </a:rPr>
              <a:t>来设置不同的</a:t>
            </a:r>
            <a:r>
              <a:rPr lang="en-US" altLang="zh-CN" sz="2000" dirty="0">
                <a:sym typeface="+mn-ea"/>
              </a:rPr>
              <a:t>scale</a:t>
            </a:r>
            <a:r>
              <a:rPr lang="zh-CN" altLang="en-US" sz="2000" dirty="0">
                <a:sym typeface="+mn-ea"/>
              </a:rPr>
              <a:t>因子</a:t>
            </a:r>
            <a:endParaRPr lang="en-US" altLang="zh-CN" sz="2000" dirty="0">
              <a:sym typeface="+mn-ea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dirty="0">
                <a:sym typeface="+mn-ea"/>
              </a:rPr>
              <a:t>通过提供</a:t>
            </a:r>
            <a:r>
              <a:rPr lang="en-US" altLang="zh-CN" sz="2000" dirty="0">
                <a:sym typeface="+mn-ea"/>
              </a:rPr>
              <a:t>scale</a:t>
            </a:r>
            <a:r>
              <a:rPr lang="zh-CN" altLang="en-US" sz="2000" dirty="0">
                <a:sym typeface="+mn-ea"/>
              </a:rPr>
              <a:t>因子的二维直方图作为输入</a:t>
            </a:r>
            <a:endParaRPr lang="en-US" altLang="zh-CN" sz="2000" dirty="0">
              <a:sym typeface="+mn-ea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/>
              <a:t>需要设置</a:t>
            </a:r>
            <a:r>
              <a:rPr lang="en-US" altLang="zh-CN" sz="2400" dirty="0" err="1"/>
              <a:t>fastsim.property</a:t>
            </a:r>
            <a:r>
              <a:rPr lang="en-US" altLang="zh-CN" sz="2400" dirty="0"/>
              <a:t>(</a:t>
            </a:r>
            <a:r>
              <a:rPr lang="en-US" altLang="zh-CN" sz="2000" dirty="0">
                <a:sym typeface="+mn-ea"/>
              </a:rPr>
              <a:t>"</a:t>
            </a:r>
            <a:r>
              <a:rPr lang="zh-CN" altLang="zh-CN" sz="2000" dirty="0"/>
              <a:t>SimpleScaling</a:t>
            </a:r>
            <a:r>
              <a:rPr lang="en-US" altLang="zh-CN" sz="2000" dirty="0">
                <a:sym typeface="+mn-ea"/>
              </a:rPr>
              <a:t>"</a:t>
            </a:r>
            <a:r>
              <a:rPr lang="en-US" altLang="zh-CN" sz="2000" dirty="0">
                <a:sym typeface="Wingdings" panose="05000000000000000000" pitchFamily="2" charset="2"/>
              </a:rPr>
              <a:t>).set(False) </a:t>
            </a:r>
            <a:r>
              <a:rPr lang="zh-CN" altLang="en-US" sz="2000" dirty="0"/>
              <a:t>以关闭全局</a:t>
            </a:r>
            <a:r>
              <a:rPr lang="en-US" altLang="zh-CN" sz="2000" dirty="0"/>
              <a:t>scaling</a:t>
            </a:r>
            <a:endParaRPr lang="zh-CN" altLang="en-US" sz="2400" dirty="0"/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zh-CN" sz="2000" dirty="0">
              <a:sym typeface="+mn-ea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17D63-A816-4E6A-BE97-618CAC8BA0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-7620"/>
            <a:ext cx="12191365" cy="675005"/>
          </a:xfrm>
          <a:prstGeom prst="rect">
            <a:avLst/>
          </a:prstGeom>
          <a:solidFill>
            <a:srgbClr val="9C25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3200" b="1" spc="6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rPr>
              <a:t>快模拟</a:t>
            </a:r>
            <a:r>
              <a:rPr lang="en-US" altLang="zh-CN" sz="3200" b="1" spc="6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rPr>
              <a:t>scaling</a:t>
            </a:r>
            <a:endParaRPr lang="en-US" altLang="zh-CN" sz="3200" b="1" spc="60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j-cs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55059" y="709976"/>
            <a:ext cx="10272860" cy="553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dirty="0">
                <a:sym typeface="+mn-ea"/>
              </a:rPr>
              <a:t>带电粒子</a:t>
            </a:r>
            <a:r>
              <a:rPr lang="en-US" altLang="zh-CN" sz="2000" dirty="0">
                <a:sym typeface="+mn-ea"/>
              </a:rPr>
              <a:t>e</a:t>
            </a:r>
            <a:r>
              <a:rPr lang="en-US" altLang="zh-CN" sz="2000" baseline="30000" dirty="0">
                <a:sym typeface="+mn-ea"/>
              </a:rPr>
              <a:t>-</a:t>
            </a:r>
            <a:r>
              <a:rPr lang="zh-CN" altLang="en-US" sz="2000" dirty="0">
                <a:sym typeface="+mn-ea"/>
              </a:rPr>
              <a:t>: 实现对动量分辨,  顶点Vr ,  Vz ,  重建效率的scaling。以</a:t>
            </a:r>
            <a:r>
              <a:rPr lang="en-US" altLang="zh-CN" sz="2000" dirty="0">
                <a:sym typeface="+mn-ea"/>
              </a:rPr>
              <a:t>1GeV e</a:t>
            </a:r>
            <a:r>
              <a:rPr lang="en-US" altLang="zh-CN" sz="2000" baseline="30000" dirty="0">
                <a:sym typeface="+mn-ea"/>
              </a:rPr>
              <a:t>-</a:t>
            </a:r>
            <a:r>
              <a:rPr lang="zh-CN" altLang="en-US" sz="2000" dirty="0">
                <a:sym typeface="+mn-ea"/>
              </a:rPr>
              <a:t>为例：</a:t>
            </a:r>
            <a:endParaRPr lang="zh-CN" altLang="en-US" sz="2000" dirty="0">
              <a:sym typeface="+mn-ea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8610600" y="6399534"/>
            <a:ext cx="2743200" cy="365125"/>
          </a:xfrm>
        </p:spPr>
        <p:txBody>
          <a:bodyPr/>
          <a:lstStyle/>
          <a:p>
            <a:fld id="{B1E17D63-A816-4E6A-BE97-618CAC8BA0E1}" type="slidenum">
              <a:rPr lang="zh-CN" altLang="en-US" smtClean="0"/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675" y="4420235"/>
            <a:ext cx="3023870" cy="2437130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445" y="4420235"/>
            <a:ext cx="3024505" cy="2437765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9485" y="4456430"/>
            <a:ext cx="2978785" cy="2400935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75" y="1500505"/>
            <a:ext cx="2327910" cy="2353310"/>
          </a:xfrm>
          <a:prstGeom prst="rect">
            <a:avLst/>
          </a:prstGeom>
        </p:spPr>
      </p:pic>
      <p:pic>
        <p:nvPicPr>
          <p:cNvPr id="41" name="图片 4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6185" y="1500505"/>
            <a:ext cx="2387600" cy="2353310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41240" y="1474470"/>
            <a:ext cx="2387600" cy="2414270"/>
          </a:xfrm>
          <a:prstGeom prst="rect">
            <a:avLst/>
          </a:prstGeom>
        </p:spPr>
      </p:pic>
      <p:pic>
        <p:nvPicPr>
          <p:cNvPr id="43" name="图片 4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28840" y="1430020"/>
            <a:ext cx="2467610" cy="2423795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96450" y="1430020"/>
            <a:ext cx="2414905" cy="2414905"/>
          </a:xfrm>
          <a:prstGeom prst="rect">
            <a:avLst/>
          </a:prstGeom>
        </p:spPr>
      </p:pic>
      <p:pic>
        <p:nvPicPr>
          <p:cNvPr id="45" name="图片 4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52865" y="4048125"/>
            <a:ext cx="3238500" cy="106045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29940" y="4311015"/>
            <a:ext cx="2367280" cy="213360"/>
          </a:xfrm>
          <a:prstGeom prst="rect">
            <a:avLst/>
          </a:prstGeom>
        </p:spPr>
      </p:pic>
      <p:pic>
        <p:nvPicPr>
          <p:cNvPr id="47" name="图片 4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5910" y="4303395"/>
            <a:ext cx="2564765" cy="220980"/>
          </a:xfrm>
          <a:prstGeom prst="rect">
            <a:avLst/>
          </a:prstGeom>
        </p:spPr>
      </p:pic>
      <p:pic>
        <p:nvPicPr>
          <p:cNvPr id="48" name="图片 4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32550" y="4302760"/>
            <a:ext cx="2367280" cy="22161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0"/>
            <a:ext cx="12191365" cy="675005"/>
          </a:xfrm>
          <a:prstGeom prst="rect">
            <a:avLst/>
          </a:prstGeom>
          <a:solidFill>
            <a:srgbClr val="9C25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3200" b="1" spc="6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rPr>
              <a:t>快模拟二维</a:t>
            </a:r>
            <a:r>
              <a:rPr lang="en-US" altLang="zh-CN" sz="3200" b="1" spc="6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rPr>
              <a:t>scaling</a:t>
            </a:r>
            <a:endParaRPr lang="en-US" altLang="zh-CN" sz="3200" b="1" spc="60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j-cs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54940" y="746125"/>
            <a:ext cx="11570335" cy="1476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dirty="0">
                <a:sym typeface="+mn-ea"/>
              </a:rPr>
              <a:t>中性粒子: 实现对能量分辨, </a:t>
            </a:r>
            <a:r>
              <a:rPr lang="en-US" altLang="zh-CN" sz="2000" dirty="0">
                <a:sym typeface="+mn-ea"/>
              </a:rPr>
              <a:t>θ</a:t>
            </a:r>
            <a:r>
              <a:rPr lang="zh-CN" altLang="en-US" sz="2000" dirty="0">
                <a:sym typeface="+mn-ea"/>
              </a:rPr>
              <a:t>角度分辨,  </a:t>
            </a:r>
            <a:r>
              <a:rPr lang="en-US" altLang="zh-CN" sz="2000" dirty="0">
                <a:sym typeface="+mn-ea"/>
              </a:rPr>
              <a:t>Φ</a:t>
            </a:r>
            <a:r>
              <a:rPr lang="zh-CN" altLang="en-US" sz="2000" dirty="0">
                <a:sym typeface="+mn-ea"/>
              </a:rPr>
              <a:t>角度分辨, 重建效率的scaling</a:t>
            </a:r>
            <a:endParaRPr kumimoji="0" lang="zh-CN" altLang="en-US" sz="2000" b="0" i="0" u="none" strike="noStrike" kern="1200" cap="none" spc="0" normalizeH="0" baseline="0" dirty="0">
              <a:cs typeface="+mn-cs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dirty="0">
                <a:sym typeface="+mn-ea"/>
              </a:rPr>
              <a:t>带电粒子: 实现对动量分辨,  </a:t>
            </a:r>
            <a:r>
              <a:rPr lang="en-US" altLang="zh-CN" sz="2000" dirty="0">
                <a:sym typeface="+mn-ea"/>
              </a:rPr>
              <a:t>θ</a:t>
            </a:r>
            <a:r>
              <a:rPr lang="zh-CN" altLang="en-US" sz="2000" dirty="0">
                <a:sym typeface="+mn-ea"/>
              </a:rPr>
              <a:t>角度分辨,  </a:t>
            </a:r>
            <a:r>
              <a:rPr lang="en-US" altLang="zh-CN" sz="2000" dirty="0">
                <a:sym typeface="+mn-ea"/>
              </a:rPr>
              <a:t>Φ</a:t>
            </a:r>
            <a:r>
              <a:rPr lang="zh-CN" altLang="en-US" sz="2000" dirty="0">
                <a:sym typeface="+mn-ea"/>
              </a:rPr>
              <a:t>角度分辨，</a:t>
            </a:r>
            <a:r>
              <a:rPr lang="zh-CN" altLang="en-US" sz="2000" dirty="0">
                <a:sym typeface="+mn-ea"/>
              </a:rPr>
              <a:t>顶点Vr ,  Vz ,  重建效率的scaling</a:t>
            </a:r>
            <a:endParaRPr lang="zh-CN" altLang="en-US" sz="200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dirty="0">
                <a:sym typeface="+mn-ea"/>
              </a:rPr>
              <a:t>功能添加: 根据不同探测器方案可以切换到对应scaling参数</a:t>
            </a:r>
            <a:endParaRPr lang="zh-CN" altLang="en-US" sz="2000" dirty="0"/>
          </a:p>
        </p:txBody>
      </p:sp>
      <p:grpSp>
        <p:nvGrpSpPr>
          <p:cNvPr id="28" name="组合 27"/>
          <p:cNvGrpSpPr/>
          <p:nvPr/>
        </p:nvGrpSpPr>
        <p:grpSpPr>
          <a:xfrm>
            <a:off x="7573026" y="4238105"/>
            <a:ext cx="3568942" cy="2514782"/>
            <a:chOff x="6101019" y="3058031"/>
            <a:chExt cx="5070034" cy="3471961"/>
          </a:xfrm>
        </p:grpSpPr>
        <p:grpSp>
          <p:nvGrpSpPr>
            <p:cNvPr id="29" name="组合 28"/>
            <p:cNvGrpSpPr/>
            <p:nvPr/>
          </p:nvGrpSpPr>
          <p:grpSpPr>
            <a:xfrm>
              <a:off x="6101019" y="3058031"/>
              <a:ext cx="5070034" cy="3471961"/>
              <a:chOff x="6101019" y="3058031"/>
              <a:chExt cx="5070034" cy="3471961"/>
            </a:xfrm>
          </p:grpSpPr>
          <p:pic>
            <p:nvPicPr>
              <p:cNvPr id="33" name="图片 32"/>
              <p:cNvPicPr>
                <a:picLocks noChangeAspect="1"/>
              </p:cNvPicPr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6101019" y="3058031"/>
                <a:ext cx="4966479" cy="3471961"/>
              </a:xfrm>
              <a:prstGeom prst="rect">
                <a:avLst/>
              </a:prstGeom>
            </p:spPr>
          </p:pic>
          <p:cxnSp>
            <p:nvCxnSpPr>
              <p:cNvPr id="34" name="直接连接符 33"/>
              <p:cNvCxnSpPr/>
              <p:nvPr/>
            </p:nvCxnSpPr>
            <p:spPr>
              <a:xfrm>
                <a:off x="6325595" y="4583955"/>
                <a:ext cx="4845458" cy="0"/>
              </a:xfrm>
              <a:prstGeom prst="line">
                <a:avLst/>
              </a:prstGeom>
              <a:ln w="28575">
                <a:solidFill>
                  <a:srgbClr val="FF0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6325595" y="3798185"/>
                <a:ext cx="4845456" cy="12771"/>
              </a:xfrm>
              <a:prstGeom prst="line">
                <a:avLst/>
              </a:prstGeom>
              <a:ln w="28575">
                <a:solidFill>
                  <a:srgbClr val="FF0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" name="文本框 29"/>
            <p:cNvSpPr txBox="1"/>
            <p:nvPr/>
          </p:nvSpPr>
          <p:spPr>
            <a:xfrm>
              <a:off x="7837338" y="5078017"/>
              <a:ext cx="15359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rPr>
                <a:t>Scaling = 0.5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7837338" y="4014476"/>
              <a:ext cx="15359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rPr>
                <a:t>Scaling = 1.7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7816258" y="3345932"/>
              <a:ext cx="1535998" cy="369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rPr>
                <a:t>Scaling = 2.5</a:t>
              </a: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7774148" y="2143708"/>
            <a:ext cx="3189108" cy="2124000"/>
            <a:chOff x="6006413" y="3426829"/>
            <a:chExt cx="5391121" cy="2835099"/>
          </a:xfrm>
        </p:grpSpPr>
        <p:grpSp>
          <p:nvGrpSpPr>
            <p:cNvPr id="11" name="组合 10"/>
            <p:cNvGrpSpPr/>
            <p:nvPr/>
          </p:nvGrpSpPr>
          <p:grpSpPr>
            <a:xfrm>
              <a:off x="6006413" y="3426829"/>
              <a:ext cx="5208374" cy="2835099"/>
              <a:chOff x="5863471" y="3133590"/>
              <a:chExt cx="5208374" cy="2835099"/>
            </a:xfrm>
          </p:grpSpPr>
          <p:pic>
            <p:nvPicPr>
              <p:cNvPr id="13" name="图片 12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863473" y="3133590"/>
                <a:ext cx="5050607" cy="2835099"/>
              </a:xfrm>
              <a:prstGeom prst="rect">
                <a:avLst/>
              </a:prstGeom>
            </p:spPr>
          </p:pic>
          <p:cxnSp>
            <p:nvCxnSpPr>
              <p:cNvPr id="14" name="直接连接符 13"/>
              <p:cNvCxnSpPr/>
              <p:nvPr/>
            </p:nvCxnSpPr>
            <p:spPr>
              <a:xfrm>
                <a:off x="5863472" y="4355183"/>
                <a:ext cx="5208373" cy="0"/>
              </a:xfrm>
              <a:prstGeom prst="line">
                <a:avLst/>
              </a:prstGeom>
              <a:ln w="28575">
                <a:solidFill>
                  <a:srgbClr val="FF0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接连接符 14"/>
              <p:cNvCxnSpPr/>
              <p:nvPr/>
            </p:nvCxnSpPr>
            <p:spPr>
              <a:xfrm>
                <a:off x="5863471" y="3638746"/>
                <a:ext cx="5208373" cy="0"/>
              </a:xfrm>
              <a:prstGeom prst="line">
                <a:avLst/>
              </a:prstGeom>
              <a:ln w="28575">
                <a:solidFill>
                  <a:srgbClr val="FF0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文本框 15"/>
              <p:cNvSpPr txBox="1"/>
              <p:nvPr/>
            </p:nvSpPr>
            <p:spPr>
              <a:xfrm>
                <a:off x="7738130" y="4886954"/>
                <a:ext cx="15359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rPr>
                  <a:t>Scaling = 0.5</a:t>
                </a:r>
                <a:endPara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7" name="文本框 16"/>
              <p:cNvSpPr txBox="1"/>
              <p:nvPr/>
            </p:nvSpPr>
            <p:spPr>
              <a:xfrm>
                <a:off x="7738130" y="3823413"/>
                <a:ext cx="15359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rPr>
                  <a:t>Scaling = 1.7</a:t>
                </a:r>
                <a:endPara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" name="文本框 17"/>
              <p:cNvSpPr txBox="1"/>
              <p:nvPr/>
            </p:nvSpPr>
            <p:spPr>
              <a:xfrm>
                <a:off x="7738130" y="3237789"/>
                <a:ext cx="15359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rPr>
                  <a:t>Scaling = 2.5</a:t>
                </a:r>
                <a:endPara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930836" y="3426829"/>
              <a:ext cx="466698" cy="2767588"/>
            </a:xfrm>
            <a:prstGeom prst="rect">
              <a:avLst/>
            </a:prstGeom>
          </p:spPr>
        </p:pic>
      </p:grpSp>
      <p:grpSp>
        <p:nvGrpSpPr>
          <p:cNvPr id="6" name="组合 5"/>
          <p:cNvGrpSpPr/>
          <p:nvPr/>
        </p:nvGrpSpPr>
        <p:grpSpPr>
          <a:xfrm>
            <a:off x="0" y="4689743"/>
            <a:ext cx="2666576" cy="1916183"/>
            <a:chOff x="0" y="4689743"/>
            <a:chExt cx="2666576" cy="1916183"/>
          </a:xfrm>
        </p:grpSpPr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4689743"/>
              <a:ext cx="2666576" cy="1916183"/>
            </a:xfrm>
            <a:prstGeom prst="rect">
              <a:avLst/>
            </a:prstGeom>
          </p:spPr>
        </p:pic>
        <p:sp>
          <p:nvSpPr>
            <p:cNvPr id="19" name="文本框 18"/>
            <p:cNvSpPr txBox="1"/>
            <p:nvPr/>
          </p:nvSpPr>
          <p:spPr>
            <a:xfrm>
              <a:off x="262779" y="5257414"/>
              <a:ext cx="1611043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400" dirty="0" err="1"/>
                <a:t>Vr</a:t>
              </a:r>
              <a:endParaRPr lang="en-US" altLang="zh-CN" sz="1400" dirty="0"/>
            </a:p>
            <a:p>
              <a:r>
                <a:rPr lang="en-US" altLang="zh-CN" sz="1400" dirty="0"/>
                <a:t>Scaling = 0.4</a:t>
              </a:r>
              <a:endParaRPr lang="zh-CN" altLang="en-US" sz="1400" dirty="0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2561607" y="4689744"/>
            <a:ext cx="2666576" cy="1916183"/>
            <a:chOff x="2561607" y="4689744"/>
            <a:chExt cx="2666576" cy="1916183"/>
          </a:xfrm>
        </p:grpSpPr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561607" y="4689744"/>
              <a:ext cx="2666576" cy="1916183"/>
            </a:xfrm>
            <a:prstGeom prst="rect">
              <a:avLst/>
            </a:prstGeom>
          </p:spPr>
        </p:pic>
        <p:sp>
          <p:nvSpPr>
            <p:cNvPr id="22" name="文本框 21"/>
            <p:cNvSpPr txBox="1"/>
            <p:nvPr/>
          </p:nvSpPr>
          <p:spPr>
            <a:xfrm>
              <a:off x="2804463" y="5216504"/>
              <a:ext cx="1581346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400" dirty="0" err="1"/>
                <a:t>Vz</a:t>
              </a:r>
              <a:endParaRPr lang="en-US" altLang="zh-CN" sz="1400" dirty="0"/>
            </a:p>
            <a:p>
              <a:r>
                <a:rPr lang="en-US" altLang="zh-CN" sz="1400" dirty="0"/>
                <a:t>Scale = 1.7</a:t>
              </a:r>
              <a:endParaRPr lang="zh-CN" altLang="en-US" sz="1400" dirty="0"/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1068300" y="2718490"/>
            <a:ext cx="2771007" cy="1971350"/>
            <a:chOff x="1271781" y="2364803"/>
            <a:chExt cx="2771007" cy="1971350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6"/>
            <a:srcRect t="1203"/>
            <a:stretch>
              <a:fillRect/>
            </a:stretch>
          </p:blipFill>
          <p:spPr>
            <a:xfrm>
              <a:off x="1271781" y="2364803"/>
              <a:ext cx="2771007" cy="1971350"/>
            </a:xfrm>
            <a:prstGeom prst="rect">
              <a:avLst/>
            </a:prstGeom>
          </p:spPr>
        </p:pic>
        <p:sp>
          <p:nvSpPr>
            <p:cNvPr id="38" name="文本框 37"/>
            <p:cNvSpPr txBox="1"/>
            <p:nvPr/>
          </p:nvSpPr>
          <p:spPr>
            <a:xfrm>
              <a:off x="1539765" y="3056138"/>
              <a:ext cx="1581466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rPr>
                <a:t>能量残差</a:t>
              </a:r>
              <a:endParaRPr kumimoji="0" lang="zh-CN" alt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rPr>
                <a:t>Scaling = 0.7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4498843" y="2660526"/>
            <a:ext cx="2723899" cy="1971350"/>
            <a:chOff x="4042788" y="2288949"/>
            <a:chExt cx="2723899" cy="1971350"/>
          </a:xfrm>
        </p:grpSpPr>
        <p:pic>
          <p:nvPicPr>
            <p:cNvPr id="24" name="图片 2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042788" y="2288949"/>
              <a:ext cx="2723899" cy="1971350"/>
            </a:xfrm>
            <a:prstGeom prst="rect">
              <a:avLst/>
            </a:prstGeom>
          </p:spPr>
        </p:pic>
        <p:sp>
          <p:nvSpPr>
            <p:cNvPr id="39" name="文本框 38"/>
            <p:cNvSpPr txBox="1"/>
            <p:nvPr/>
          </p:nvSpPr>
          <p:spPr>
            <a:xfrm>
              <a:off x="4323095" y="3056137"/>
              <a:ext cx="1050290" cy="5219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rPr>
                <a:t>角度残差</a:t>
              </a:r>
              <a:endPara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rPr>
                <a:t>scaling=1.7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5091921" y="4689518"/>
            <a:ext cx="2666577" cy="1916184"/>
            <a:chOff x="5091921" y="4735873"/>
            <a:chExt cx="2666577" cy="1916184"/>
          </a:xfrm>
        </p:grpSpPr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091921" y="4735873"/>
              <a:ext cx="2666577" cy="1916184"/>
            </a:xfrm>
            <a:prstGeom prst="rect">
              <a:avLst/>
            </a:prstGeom>
          </p:spPr>
        </p:pic>
        <p:sp>
          <p:nvSpPr>
            <p:cNvPr id="40" name="文本框 39"/>
            <p:cNvSpPr txBox="1"/>
            <p:nvPr/>
          </p:nvSpPr>
          <p:spPr>
            <a:xfrm>
              <a:off x="5366070" y="5305689"/>
              <a:ext cx="1690034" cy="5219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1400" dirty="0"/>
                <a:t>动量残差</a:t>
              </a:r>
              <a:endParaRPr lang="en-US" altLang="zh-CN" sz="1400" dirty="0"/>
            </a:p>
            <a:p>
              <a:r>
                <a:rPr lang="en-US" altLang="zh-CN" sz="1400" dirty="0"/>
                <a:t>Scaling= 2.5</a:t>
              </a:r>
              <a:endParaRPr lang="zh-CN" altLang="en-US" sz="1400" dirty="0"/>
            </a:p>
          </p:txBody>
        </p:sp>
      </p:grp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17D63-A816-4E6A-BE97-618CAC8BA0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矩形 2"/>
              <p:cNvSpPr/>
              <p:nvPr/>
            </p:nvSpPr>
            <p:spPr>
              <a:xfrm>
                <a:off x="0" y="0"/>
                <a:ext cx="12191365" cy="675005"/>
              </a:xfrm>
              <a:prstGeom prst="rect">
                <a:avLst/>
              </a:prstGeom>
              <a:solidFill>
                <a:srgbClr val="9C252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l"/>
                <a:r>
                  <a:rPr lang="en-US" sz="3200" b="1" spc="600" dirty="0">
                    <a:solidFill>
                      <a:schemeClr val="bg1"/>
                    </a:solidFill>
                    <a:effectLst/>
                    <a:latin typeface="微软雅黑" panose="020B0503020204020204" pitchFamily="34" charset="-122"/>
                    <a:ea typeface="微软雅黑" panose="020B0503020204020204" pitchFamily="34" charset="-122"/>
                    <a:cs typeface="+mj-cs"/>
                    <a:sym typeface="+mn-ea"/>
                  </a:rPr>
                  <a:t>validation</a:t>
                </a:r>
                <a:r>
                  <a:rPr lang="zh-CN" altLang="en-US" sz="3200" b="1" spc="600" dirty="0">
                    <a:solidFill>
                      <a:schemeClr val="bg1"/>
                    </a:solidFill>
                    <a:effectLst/>
                    <a:latin typeface="微软雅黑" panose="020B0503020204020204" pitchFamily="34" charset="-122"/>
                    <a:ea typeface="微软雅黑" panose="020B0503020204020204" pitchFamily="34" charset="-122"/>
                    <a:cs typeface="+mj-cs"/>
                    <a:sym typeface="+mn-ea"/>
                  </a:rPr>
                  <a:t>：</a:t>
                </a:r>
                <a:r>
                  <a:rPr lang="zh-CN" altLang="en-US" sz="3200" b="1" spc="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sym typeface="+mn-ea"/>
                  </a:rPr>
                  <a:t>物理过程 </a:t>
                </a:r>
                <a14:m>
                  <m:oMath xmlns:m="http://schemas.openxmlformats.org/officeDocument/2006/math">
                    <m:r>
                      <a:rPr lang="en-US" altLang="zh-CN" sz="3200" i="1">
                        <a:latin typeface="Cambria Math" panose="02040503050406030204" pitchFamily="18" charset="0"/>
                        <a:cs typeface="Times New Roman" panose="02020603050405020304" charset="0"/>
                      </a:rPr>
                      <m:t>𝐽</m:t>
                    </m:r>
                    <m:r>
                      <a:rPr lang="en-US" altLang="zh-CN" sz="3200" i="1">
                        <a:latin typeface="Cambria Math" panose="02040503050406030204" pitchFamily="18" charset="0"/>
                        <a:cs typeface="Times New Roman" panose="02020603050405020304" charset="0"/>
                      </a:rPr>
                      <m:t>/</m:t>
                    </m:r>
                    <m:r>
                      <a:rPr lang="en-US" altLang="zh-CN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charset="0"/>
                      </a:rPr>
                      <m:t>𝜓</m:t>
                    </m:r>
                    <m:r>
                      <a:rPr lang="en-US" altLang="zh-CN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charset="0"/>
                      </a:rPr>
                      <m:t>→</m:t>
                    </m:r>
                    <m:r>
                      <a:rPr lang="en-US" altLang="zh-CN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charset="0"/>
                      </a:rPr>
                      <m:t>𝜌𝜋</m:t>
                    </m:r>
                  </m:oMath>
                </a14:m>
                <a:endParaRPr lang="zh-CN" altLang="en-US" sz="3200" b="1" spc="600" dirty="0">
                  <a:solidFill>
                    <a:schemeClr val="bg1"/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  <a:sym typeface="+mn-ea"/>
                </a:endParaRPr>
              </a:p>
            </p:txBody>
          </p:sp>
        </mc:Choice>
        <mc:Fallback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0"/>
                <a:ext cx="12191365" cy="675005"/>
              </a:xfrm>
              <a:prstGeom prst="rect">
                <a:avLst/>
              </a:prstGeom>
              <a:blipFill rotWithShape="1">
                <a:blip r:embed="rId1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17D63-A816-4E6A-BE97-618CAC8BA0E1}" type="slidenum">
              <a:rPr lang="zh-CN" altLang="en-US" smtClean="0"/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3200" y="788670"/>
            <a:ext cx="3237865" cy="2881630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1065" y="788670"/>
            <a:ext cx="3237865" cy="2881630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3200" y="3625850"/>
            <a:ext cx="3176270" cy="2827020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21065" y="3609975"/>
            <a:ext cx="3194685" cy="2842895"/>
          </a:xfrm>
          <a:prstGeom prst="rect">
            <a:avLst/>
          </a:prstGeom>
        </p:spPr>
      </p:pic>
      <p:graphicFrame>
        <p:nvGraphicFramePr>
          <p:cNvPr id="41" name="表格 40"/>
          <p:cNvGraphicFramePr/>
          <p:nvPr/>
        </p:nvGraphicFramePr>
        <p:xfrm>
          <a:off x="0" y="788670"/>
          <a:ext cx="4751070" cy="3632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6890"/>
                <a:gridCol w="1417955"/>
                <a:gridCol w="1546225"/>
              </a:tblGrid>
              <a:tr h="45275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rhopi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fast</a:t>
                      </a:r>
                      <a:r>
                        <a:rPr lang="zh-CN" altLang="en-US" sz="1800">
                          <a:sym typeface="+mn-ea"/>
                        </a:rPr>
                        <a:t>（</a:t>
                      </a:r>
                      <a:r>
                        <a:rPr lang="en-US" altLang="zh-CN" sz="1800">
                          <a:sym typeface="+mn-ea"/>
                        </a:rPr>
                        <a:t>5*5</a:t>
                      </a:r>
                      <a:r>
                        <a:rPr lang="zh-CN" altLang="en-US" sz="1800">
                          <a:sym typeface="+mn-ea"/>
                        </a:rPr>
                        <a:t>）</a:t>
                      </a:r>
                      <a:endParaRPr lang="zh-CN" altLang="en-US" sz="1800"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en-US" altLang="zh-CN" sz="2400">
                          <a:solidFill>
                            <a:schemeClr val="tx1"/>
                          </a:solidFill>
                        </a:rPr>
                        <a:t>full</a:t>
                      </a:r>
                      <a:endParaRPr lang="en-US" altLang="zh-CN" sz="24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6766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all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100000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100000</a:t>
                      </a:r>
                      <a:endParaRPr lang="en-US" altLang="zh-CN"/>
                    </a:p>
                  </a:txBody>
                  <a:tcPr/>
                </a:tc>
              </a:tr>
              <a:tr h="6400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goodtrk</a:t>
                      </a:r>
                      <a:r>
                        <a:rPr lang="zh-CN" altLang="en-US"/>
                        <a:t>（带电）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79894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78163</a:t>
                      </a:r>
                      <a:endParaRPr lang="en-US" altLang="zh-CN"/>
                    </a:p>
                  </a:txBody>
                  <a:tcPr/>
                </a:tc>
              </a:tr>
              <a:tr h="63881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goodgam</a:t>
                      </a:r>
                      <a:r>
                        <a:rPr lang="zh-CN" altLang="en-US"/>
                        <a:t>（中性）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65955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72760</a:t>
                      </a:r>
                      <a:endParaRPr lang="en-US" altLang="zh-CN"/>
                    </a:p>
                  </a:txBody>
                  <a:tcPr/>
                </a:tc>
              </a:tr>
              <a:tr h="3670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vtxfit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64592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72453</a:t>
                      </a:r>
                      <a:endParaRPr lang="en-US" altLang="zh-CN"/>
                    </a:p>
                  </a:txBody>
                  <a:tcPr/>
                </a:tc>
              </a:tr>
              <a:tr h="36766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4cloop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59334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64223</a:t>
                      </a:r>
                      <a:endParaRPr lang="en-US" altLang="zh-CN"/>
                    </a:p>
                  </a:txBody>
                  <a:tcPr/>
                </a:tc>
              </a:tr>
              <a:tr h="3962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kmfit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59334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/>
                        <a:t>64223</a:t>
                      </a:r>
                      <a:endParaRPr lang="en-US" altLang="zh-CN"/>
                    </a:p>
                  </a:txBody>
                  <a:tcPr/>
                </a:tc>
              </a:tr>
              <a:tr h="3943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800" b="1">
                          <a:solidFill>
                            <a:schemeClr val="tx1"/>
                          </a:solidFill>
                          <a:sym typeface="+mn-ea"/>
                        </a:rPr>
                        <a:t>Efficiency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2000" b="1">
                          <a:solidFill>
                            <a:schemeClr val="tx1"/>
                          </a:solidFill>
                        </a:rPr>
                        <a:t>0.59334</a:t>
                      </a:r>
                      <a:endParaRPr lang="en-US" altLang="zh-CN" sz="20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2000" b="1">
                          <a:solidFill>
                            <a:schemeClr val="tx1"/>
                          </a:solidFill>
                        </a:rPr>
                        <a:t>0.64223</a:t>
                      </a:r>
                      <a:endParaRPr lang="en-US" altLang="zh-CN" sz="20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0"/>
            <a:ext cx="12191365" cy="675005"/>
          </a:xfrm>
          <a:prstGeom prst="rect">
            <a:avLst/>
          </a:prstGeom>
          <a:solidFill>
            <a:srgbClr val="9C25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3200" b="1" spc="6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rPr>
              <a:t>总结</a:t>
            </a:r>
            <a:endParaRPr lang="zh-CN" altLang="en-US" sz="3200" b="1" spc="60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j-cs"/>
              <a:sym typeface="+mn-ea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313055" y="793115"/>
            <a:ext cx="10515600" cy="4351338"/>
          </a:xfrm>
        </p:spPr>
        <p:txBody>
          <a:bodyPr>
            <a:normAutofit/>
          </a:bodyPr>
          <a:lstStyle/>
          <a:p>
            <a:r>
              <a:rPr kumimoji="1" lang="zh-CN" altLang="en-US" sz="2400" dirty="0">
                <a:solidFill>
                  <a:schemeClr val="tx1"/>
                </a:solidFill>
                <a:sym typeface="+mn-ea"/>
              </a:rPr>
              <a:t>快速模拟已实现基本功能，可用于物理分析</a:t>
            </a:r>
            <a:endParaRPr kumimoji="1" lang="en-US" altLang="zh-CN" sz="2400" dirty="0">
              <a:solidFill>
                <a:schemeClr val="tx1"/>
              </a:solidFill>
            </a:endParaRPr>
          </a:p>
          <a:p>
            <a:r>
              <a:rPr kumimoji="1" lang="zh-CN" altLang="en-US" sz="2400" dirty="0">
                <a:solidFill>
                  <a:schemeClr val="tx1"/>
                </a:solidFill>
                <a:sym typeface="+mn-ea"/>
              </a:rPr>
              <a:t>内存和时间消耗相对全重建大幅压缩</a:t>
            </a:r>
            <a:endParaRPr kumimoji="1" lang="zh-CN" altLang="en-US" sz="2400" dirty="0">
              <a:solidFill>
                <a:schemeClr val="tx1"/>
              </a:solidFill>
            </a:endParaRPr>
          </a:p>
          <a:p>
            <a:r>
              <a:rPr kumimoji="1" lang="zh-CN" altLang="en-US" sz="2400" dirty="0">
                <a:solidFill>
                  <a:schemeClr val="tx1"/>
                </a:solidFill>
                <a:sym typeface="+mn-ea"/>
              </a:rPr>
              <a:t>对不同的探测器响应可灵活设置</a:t>
            </a:r>
            <a:endParaRPr kumimoji="1" lang="zh-CN" altLang="en-US" sz="2400" dirty="0">
              <a:solidFill>
                <a:schemeClr val="tx1"/>
              </a:solidFill>
            </a:endParaRPr>
          </a:p>
          <a:p>
            <a:r>
              <a:rPr kumimoji="1" lang="zh-CN" altLang="en-US" sz="2400" dirty="0">
                <a:solidFill>
                  <a:schemeClr val="tx1"/>
                </a:solidFill>
                <a:sym typeface="+mn-ea"/>
              </a:rPr>
              <a:t>更多改进正在研究中</a:t>
            </a:r>
            <a:endParaRPr kumimoji="1" lang="zh-CN" altLang="en-US" sz="2400" dirty="0">
              <a:solidFill>
                <a:schemeClr val="tx1"/>
              </a:solidFill>
              <a:sym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17D63-A816-4E6A-BE97-618CAC8BA0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4196627" y="3344332"/>
            <a:ext cx="6243495" cy="798847"/>
          </a:xfrm>
        </p:spPr>
        <p:txBody>
          <a:bodyPr>
            <a:noAutofit/>
          </a:bodyPr>
          <a:lstStyle/>
          <a:p>
            <a:r>
              <a:rPr lang="en-US" altLang="zh-CN" sz="7200"/>
              <a:t>Thanks</a:t>
            </a:r>
            <a:r>
              <a:rPr sz="7200"/>
              <a:t>！</a:t>
            </a:r>
            <a:endParaRPr sz="7200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17D63-A816-4E6A-BE97-618CAC8BA0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4196627" y="3344332"/>
            <a:ext cx="6243495" cy="798847"/>
          </a:xfrm>
        </p:spPr>
        <p:txBody>
          <a:bodyPr>
            <a:noAutofit/>
          </a:bodyPr>
          <a:lstStyle/>
          <a:p>
            <a:r>
              <a:rPr lang="en-US" altLang="zh-CN" sz="7200"/>
              <a:t>backup</a:t>
            </a:r>
            <a:endParaRPr sz="7200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17D63-A816-4E6A-BE97-618CAC8BA0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-7620"/>
            <a:ext cx="12191365" cy="675005"/>
          </a:xfrm>
          <a:prstGeom prst="rect">
            <a:avLst/>
          </a:prstGeom>
          <a:solidFill>
            <a:srgbClr val="9C25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3200" b="1" spc="6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rPr>
              <a:t>快模拟</a:t>
            </a:r>
            <a:r>
              <a:rPr lang="en-US" altLang="zh-CN" sz="3200" b="1" spc="6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rPr>
              <a:t>scaling</a:t>
            </a:r>
            <a:endParaRPr lang="en-US" altLang="zh-CN" sz="3200" b="1" spc="60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j-cs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54940" y="709930"/>
            <a:ext cx="11156950" cy="553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dirty="0">
                <a:sym typeface="+mn-ea"/>
              </a:rPr>
              <a:t>中性粒子</a:t>
            </a:r>
            <a:r>
              <a:rPr lang="en-US" altLang="zh-CN" sz="2000" dirty="0">
                <a:sym typeface="+mn-ea"/>
              </a:rPr>
              <a:t>γ</a:t>
            </a:r>
            <a:r>
              <a:rPr lang="zh-CN" altLang="en-US" sz="2000" dirty="0">
                <a:sym typeface="+mn-ea"/>
              </a:rPr>
              <a:t>: 实现对能量分辨, </a:t>
            </a:r>
            <a:r>
              <a:rPr lang="en-US" altLang="zh-CN" sz="2000" dirty="0">
                <a:sym typeface="+mn-ea"/>
              </a:rPr>
              <a:t>θ</a:t>
            </a:r>
            <a:r>
              <a:rPr lang="zh-CN" altLang="en-US" sz="2000" dirty="0">
                <a:sym typeface="+mn-ea"/>
              </a:rPr>
              <a:t>角度分辨,  </a:t>
            </a:r>
            <a:r>
              <a:rPr lang="en-US" altLang="zh-CN" sz="2000" dirty="0">
                <a:sym typeface="+mn-ea"/>
              </a:rPr>
              <a:t>Φ</a:t>
            </a:r>
            <a:r>
              <a:rPr lang="zh-CN" altLang="en-US" sz="2000" dirty="0">
                <a:sym typeface="+mn-ea"/>
              </a:rPr>
              <a:t>角度分辨, 重建效率的scaling。以</a:t>
            </a:r>
            <a:r>
              <a:rPr lang="en-US" altLang="zh-CN" sz="2000" dirty="0">
                <a:sym typeface="+mn-ea"/>
              </a:rPr>
              <a:t>1GeV γ</a:t>
            </a:r>
            <a:r>
              <a:rPr lang="zh-CN" altLang="en-US" sz="2000" dirty="0">
                <a:sym typeface="+mn-ea"/>
              </a:rPr>
              <a:t>为例：</a:t>
            </a:r>
            <a:endParaRPr lang="zh-CN" altLang="en-US" sz="200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17D63-A816-4E6A-BE97-618CAC8BA0E1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4940" y="1305560"/>
            <a:ext cx="2693670" cy="267525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4810" y="1305560"/>
            <a:ext cx="2691130" cy="267208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2140" y="1305560"/>
            <a:ext cx="2625725" cy="260413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74160"/>
            <a:ext cx="3117215" cy="251206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4025" y="4074160"/>
            <a:ext cx="3115945" cy="251142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09970" y="4074160"/>
            <a:ext cx="3062605" cy="246888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85820" y="3983355"/>
            <a:ext cx="2367280" cy="213360"/>
          </a:xfrm>
          <a:prstGeom prst="rect">
            <a:avLst/>
          </a:prstGeom>
        </p:spPr>
      </p:pic>
      <p:pic>
        <p:nvPicPr>
          <p:cNvPr id="47" name="图片 4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635" y="3987800"/>
            <a:ext cx="2564765" cy="220980"/>
          </a:xfrm>
          <a:prstGeom prst="rect">
            <a:avLst/>
          </a:prstGeom>
        </p:spPr>
      </p:pic>
      <p:pic>
        <p:nvPicPr>
          <p:cNvPr id="48" name="图片 4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32550" y="3974465"/>
            <a:ext cx="2367280" cy="22161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02650" y="1378585"/>
            <a:ext cx="3162300" cy="11506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3"/>
          </p:nvPr>
        </p:nvSpPr>
        <p:spPr>
          <a:xfrm>
            <a:off x="4360545" y="913765"/>
            <a:ext cx="7561580" cy="5166360"/>
          </a:xfrm>
        </p:spPr>
        <p:txBody>
          <a:bodyPr/>
          <a:lstStyle/>
          <a:p>
            <a:r>
              <a:rPr kumimoji="1" lang="en-US" altLang="zh-CN" sz="2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FastSim </a:t>
            </a:r>
            <a:r>
              <a:rPr kumimoji="1" lang="zh-CN" altLang="en-US" sz="2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基本原理与数据结构</a:t>
            </a:r>
            <a:endParaRPr kumimoji="1" lang="zh-CN" altLang="en-US" sz="200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r>
              <a:rPr kumimoji="1" lang="en-US" altLang="zh-CN" sz="2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FastSim </a:t>
            </a:r>
            <a:r>
              <a:rPr kumimoji="1" lang="zh-CN" altLang="en-US" sz="2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样本产生</a:t>
            </a:r>
            <a:endParaRPr kumimoji="1" lang="zh-CN" altLang="en-US" sz="200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r>
              <a:rPr kumimoji="1" lang="en-US" altLang="zh-CN" sz="2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FastSim </a:t>
            </a:r>
            <a:r>
              <a:rPr kumimoji="1" lang="zh-CN" altLang="en-US" sz="2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与 </a:t>
            </a:r>
            <a:r>
              <a:rPr kumimoji="1" lang="en-US" altLang="zh-CN" sz="2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FullSim </a:t>
            </a:r>
            <a:r>
              <a:rPr kumimoji="1" lang="zh-CN" altLang="en-US" sz="2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的主要差异</a:t>
            </a:r>
            <a:endParaRPr kumimoji="1" lang="zh-CN" altLang="en-US" sz="200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r>
              <a:rPr kumimoji="1" lang="zh-CN" altLang="en-US" sz="2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物理分析中的适配</a:t>
            </a:r>
            <a:endParaRPr kumimoji="1" lang="zh-CN" altLang="en-US" sz="200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r>
              <a:rPr kumimoji="1" lang="en-US" altLang="zh-CN" sz="2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Validation </a:t>
            </a:r>
            <a:r>
              <a:rPr kumimoji="1" lang="zh-CN" altLang="en-US" sz="20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与总结</a:t>
            </a:r>
            <a:endParaRPr kumimoji="1" lang="zh-CN" altLang="en-US" sz="200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0"/>
            <a:ext cx="12191365" cy="675005"/>
          </a:xfrm>
          <a:prstGeom prst="rect">
            <a:avLst/>
          </a:prstGeom>
          <a:solidFill>
            <a:srgbClr val="9C25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80010"/>
            <a:ext cx="11219180" cy="594995"/>
          </a:xfrm>
        </p:spPr>
        <p:txBody>
          <a:bodyPr>
            <a:noAutofit/>
          </a:bodyPr>
          <a:lstStyle/>
          <a:p>
            <a:pPr algn="l"/>
            <a:r>
              <a:rPr lang="zh-CN" altLang="en-US" sz="3200" b="1" i="0" spc="6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快模拟基本原理</a:t>
            </a:r>
            <a:endParaRPr lang="zh-CN" altLang="en-US" sz="3200" b="1" i="0" spc="60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圆柱形 5"/>
          <p:cNvSpPr/>
          <p:nvPr/>
        </p:nvSpPr>
        <p:spPr>
          <a:xfrm>
            <a:off x="5885815" y="1435100"/>
            <a:ext cx="1760220" cy="55245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err="1"/>
              <a:t>McGenEvent</a:t>
            </a:r>
            <a:endParaRPr lang="en-US" altLang="zh-CN" sz="1200"/>
          </a:p>
          <a:p>
            <a:pPr algn="ctr"/>
            <a:r>
              <a:rPr lang="en-US" altLang="zh-CN" sz="1200" i="1"/>
              <a:t>Not kept on disk</a:t>
            </a:r>
            <a:endParaRPr lang="zh-CN" altLang="en-US" sz="1200" i="1"/>
          </a:p>
        </p:txBody>
      </p:sp>
      <p:sp>
        <p:nvSpPr>
          <p:cNvPr id="8" name="文本框 7"/>
          <p:cNvSpPr txBox="1"/>
          <p:nvPr/>
        </p:nvSpPr>
        <p:spPr>
          <a:xfrm>
            <a:off x="5788025" y="2319655"/>
            <a:ext cx="1854835" cy="52133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noAutofit/>
          </a:bodyPr>
          <a:lstStyle/>
          <a:p>
            <a:pPr algn="ctr"/>
            <a:r>
              <a:rPr lang="en-US" altLang="zh-CN"/>
              <a:t> </a:t>
            </a:r>
            <a:r>
              <a:rPr lang="en-US" altLang="zh-CN" sz="1200"/>
              <a:t>Fast Simulation</a:t>
            </a:r>
            <a:endParaRPr lang="en-US" altLang="zh-CN" sz="1200"/>
          </a:p>
          <a:p>
            <a:pPr algn="ctr"/>
            <a:r>
              <a:rPr lang="en-US" altLang="zh-CN" sz="1200"/>
              <a:t>for Track &amp; Shower</a:t>
            </a:r>
            <a:endParaRPr lang="en-US" altLang="zh-CN" sz="1200"/>
          </a:p>
        </p:txBody>
      </p:sp>
      <p:sp>
        <p:nvSpPr>
          <p:cNvPr id="9" name="文本框 8"/>
          <p:cNvSpPr txBox="1"/>
          <p:nvPr/>
        </p:nvSpPr>
        <p:spPr>
          <a:xfrm>
            <a:off x="5939155" y="4032885"/>
            <a:ext cx="1647190" cy="275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1200"/>
              <a:t>Event Assembly</a:t>
            </a:r>
            <a:endParaRPr lang="en-US" altLang="zh-CN" sz="1200"/>
          </a:p>
        </p:txBody>
      </p:sp>
      <p:sp>
        <p:nvSpPr>
          <p:cNvPr id="10" name="圆柱形 9"/>
          <p:cNvSpPr/>
          <p:nvPr/>
        </p:nvSpPr>
        <p:spPr>
          <a:xfrm>
            <a:off x="5939462" y="4579601"/>
            <a:ext cx="1760145" cy="67901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err="1"/>
              <a:t>RecEvent</a:t>
            </a:r>
            <a:endParaRPr lang="en-US" altLang="zh-CN" sz="1200"/>
          </a:p>
          <a:p>
            <a:pPr algn="ctr"/>
            <a:r>
              <a:rPr lang="en-US" altLang="zh-CN" sz="1200" i="1"/>
              <a:t>Kept on disk</a:t>
            </a:r>
            <a:endParaRPr lang="zh-CN" altLang="en-US" sz="1200" i="1"/>
          </a:p>
        </p:txBody>
      </p:sp>
      <p:sp>
        <p:nvSpPr>
          <p:cNvPr id="13" name="矩形 12"/>
          <p:cNvSpPr/>
          <p:nvPr/>
        </p:nvSpPr>
        <p:spPr>
          <a:xfrm>
            <a:off x="9495790" y="2270125"/>
            <a:ext cx="2120900" cy="30416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/>
              <a:t>Detector realization</a:t>
            </a:r>
            <a:endParaRPr lang="en-US" altLang="zh-CN" sz="1200"/>
          </a:p>
        </p:txBody>
      </p:sp>
      <p:cxnSp>
        <p:nvCxnSpPr>
          <p:cNvPr id="17" name="直接箭头连接符 16"/>
          <p:cNvCxnSpPr/>
          <p:nvPr/>
        </p:nvCxnSpPr>
        <p:spPr>
          <a:xfrm flipH="1">
            <a:off x="6761254" y="1996600"/>
            <a:ext cx="1905" cy="36068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直接箭头连接符 17"/>
          <p:cNvCxnSpPr/>
          <p:nvPr/>
        </p:nvCxnSpPr>
        <p:spPr>
          <a:xfrm flipH="1">
            <a:off x="6760812" y="2841171"/>
            <a:ext cx="635" cy="33845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>
            <a:stCxn id="9" idx="2"/>
          </p:cNvCxnSpPr>
          <p:nvPr/>
        </p:nvCxnSpPr>
        <p:spPr>
          <a:xfrm>
            <a:off x="6762879" y="4308432"/>
            <a:ext cx="3175" cy="26098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2" name="直接箭头连接符 61"/>
          <p:cNvCxnSpPr/>
          <p:nvPr/>
        </p:nvCxnSpPr>
        <p:spPr>
          <a:xfrm flipH="1">
            <a:off x="6749189" y="1030118"/>
            <a:ext cx="1859704" cy="41066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7" name="矩形 36"/>
          <p:cNvSpPr/>
          <p:nvPr/>
        </p:nvSpPr>
        <p:spPr>
          <a:xfrm>
            <a:off x="5318798" y="1293477"/>
            <a:ext cx="2839232" cy="4525873"/>
          </a:xfrm>
          <a:prstGeom prst="rect">
            <a:avLst/>
          </a:prstGeom>
          <a:noFill/>
          <a:ln w="3810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圆柱形 46"/>
          <p:cNvSpPr/>
          <p:nvPr/>
        </p:nvSpPr>
        <p:spPr>
          <a:xfrm>
            <a:off x="9674225" y="4656455"/>
            <a:ext cx="1760220" cy="505460"/>
          </a:xfrm>
          <a:prstGeom prst="can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err="1"/>
              <a:t>RecEvent</a:t>
            </a:r>
            <a:endParaRPr lang="en-US" altLang="zh-CN" sz="1200"/>
          </a:p>
          <a:p>
            <a:pPr algn="ctr"/>
            <a:r>
              <a:rPr lang="en-US" altLang="zh-CN" sz="1200" i="1"/>
              <a:t>Kept on disk</a:t>
            </a:r>
            <a:endParaRPr lang="en-US" altLang="zh-CN" sz="1200" i="1"/>
          </a:p>
        </p:txBody>
      </p:sp>
      <p:sp>
        <p:nvSpPr>
          <p:cNvPr id="50" name="矩形 49"/>
          <p:cNvSpPr/>
          <p:nvPr/>
        </p:nvSpPr>
        <p:spPr>
          <a:xfrm>
            <a:off x="9087591" y="1266808"/>
            <a:ext cx="2850191" cy="4525873"/>
          </a:xfrm>
          <a:prstGeom prst="rect">
            <a:avLst/>
          </a:prstGeom>
          <a:noFill/>
          <a:ln w="38100">
            <a:solidFill>
              <a:schemeClr val="accent2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4" name="直接箭头连接符 53"/>
          <p:cNvCxnSpPr>
            <a:stCxn id="68" idx="3"/>
            <a:endCxn id="13" idx="0"/>
          </p:cNvCxnSpPr>
          <p:nvPr/>
        </p:nvCxnSpPr>
        <p:spPr>
          <a:xfrm>
            <a:off x="10556311" y="1996232"/>
            <a:ext cx="0" cy="27368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7" name="矩形 66"/>
          <p:cNvSpPr/>
          <p:nvPr/>
        </p:nvSpPr>
        <p:spPr>
          <a:xfrm>
            <a:off x="9494520" y="2831465"/>
            <a:ext cx="2120900" cy="42862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/>
              <a:t>Hits generation</a:t>
            </a:r>
            <a:endParaRPr lang="en-US" altLang="zh-CN" sz="1200"/>
          </a:p>
          <a:p>
            <a:pPr algn="ctr"/>
            <a:r>
              <a:rPr lang="en-US" altLang="zh-CN" sz="1200"/>
              <a:t>Digitalization</a:t>
            </a:r>
            <a:endParaRPr lang="en-US" altLang="zh-CN" sz="1200"/>
          </a:p>
        </p:txBody>
      </p:sp>
      <p:sp>
        <p:nvSpPr>
          <p:cNvPr id="68" name="圆柱形 67"/>
          <p:cNvSpPr/>
          <p:nvPr/>
        </p:nvSpPr>
        <p:spPr>
          <a:xfrm>
            <a:off x="9676130" y="1434465"/>
            <a:ext cx="1760220" cy="561975"/>
          </a:xfrm>
          <a:prstGeom prst="can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err="1"/>
              <a:t>McGenEvent</a:t>
            </a:r>
            <a:endParaRPr lang="en-US" altLang="zh-CN" sz="1200" err="1"/>
          </a:p>
          <a:p>
            <a:pPr algn="ctr"/>
            <a:r>
              <a:rPr lang="en-US" altLang="zh-CN" sz="1200" i="1"/>
              <a:t>Not kept on disk</a:t>
            </a:r>
            <a:endParaRPr lang="zh-CN" altLang="en-US" sz="1200" i="1"/>
          </a:p>
        </p:txBody>
      </p:sp>
      <p:cxnSp>
        <p:nvCxnSpPr>
          <p:cNvPr id="75" name="直接箭头连接符 74"/>
          <p:cNvCxnSpPr/>
          <p:nvPr/>
        </p:nvCxnSpPr>
        <p:spPr>
          <a:xfrm>
            <a:off x="8666043" y="1022498"/>
            <a:ext cx="1933448" cy="41283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9" name="圆柱形 78"/>
          <p:cNvSpPr/>
          <p:nvPr/>
        </p:nvSpPr>
        <p:spPr>
          <a:xfrm>
            <a:off x="9676130" y="3455035"/>
            <a:ext cx="1760220" cy="572135"/>
          </a:xfrm>
          <a:prstGeom prst="can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/>
              <a:t>Simulation </a:t>
            </a:r>
            <a:endParaRPr lang="en-US" altLang="zh-CN" sz="1200"/>
          </a:p>
          <a:p>
            <a:pPr algn="ctr"/>
            <a:r>
              <a:rPr lang="en-US" altLang="zh-CN" sz="1200"/>
              <a:t>Event</a:t>
            </a:r>
            <a:endParaRPr lang="en-US" altLang="zh-CN" sz="1200"/>
          </a:p>
          <a:p>
            <a:pPr algn="ctr"/>
            <a:r>
              <a:rPr lang="en-US" altLang="zh-CN" sz="1200" i="1"/>
              <a:t>Kept on disk</a:t>
            </a:r>
            <a:endParaRPr lang="zh-CN" altLang="en-US" sz="1200" i="1"/>
          </a:p>
        </p:txBody>
      </p:sp>
      <p:cxnSp>
        <p:nvCxnSpPr>
          <p:cNvPr id="82" name="直接箭头连接符 81"/>
          <p:cNvCxnSpPr>
            <a:stCxn id="13" idx="2"/>
          </p:cNvCxnSpPr>
          <p:nvPr/>
        </p:nvCxnSpPr>
        <p:spPr>
          <a:xfrm>
            <a:off x="10556308" y="2574441"/>
            <a:ext cx="6985" cy="27178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6" name="直接箭头连接符 85"/>
          <p:cNvCxnSpPr>
            <a:stCxn id="79" idx="3"/>
          </p:cNvCxnSpPr>
          <p:nvPr/>
        </p:nvCxnSpPr>
        <p:spPr>
          <a:xfrm>
            <a:off x="10556311" y="4027267"/>
            <a:ext cx="6985" cy="16002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7" name="矩形 86"/>
          <p:cNvSpPr/>
          <p:nvPr/>
        </p:nvSpPr>
        <p:spPr>
          <a:xfrm>
            <a:off x="9495790" y="4169410"/>
            <a:ext cx="2120900" cy="30162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/>
              <a:t>Reconstruction</a:t>
            </a:r>
            <a:endParaRPr lang="en-US" altLang="zh-CN" sz="1200"/>
          </a:p>
        </p:txBody>
      </p:sp>
      <p:cxnSp>
        <p:nvCxnSpPr>
          <p:cNvPr id="125" name="直接箭头连接符 124"/>
          <p:cNvCxnSpPr>
            <a:stCxn id="67" idx="2"/>
          </p:cNvCxnSpPr>
          <p:nvPr/>
        </p:nvCxnSpPr>
        <p:spPr>
          <a:xfrm>
            <a:off x="10554725" y="3260163"/>
            <a:ext cx="8255" cy="21018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0" name="直接箭头连接符 129"/>
          <p:cNvCxnSpPr>
            <a:stCxn id="87" idx="2"/>
          </p:cNvCxnSpPr>
          <p:nvPr/>
        </p:nvCxnSpPr>
        <p:spPr>
          <a:xfrm flipH="1">
            <a:off x="10551230" y="4471281"/>
            <a:ext cx="5080" cy="14922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0" name="文本框 139"/>
          <p:cNvSpPr txBox="1"/>
          <p:nvPr/>
        </p:nvSpPr>
        <p:spPr>
          <a:xfrm>
            <a:off x="5867400" y="3183890"/>
            <a:ext cx="1776095" cy="4603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/>
              <a:t>Track &amp; shower</a:t>
            </a:r>
            <a:endParaRPr lang="en-US" altLang="zh-CN" sz="1200"/>
          </a:p>
          <a:p>
            <a:pPr algn="ctr"/>
            <a:r>
              <a:rPr lang="en-US" altLang="zh-CN" sz="1200"/>
              <a:t>Collection</a:t>
            </a:r>
            <a:endParaRPr lang="zh-CN" altLang="en-US" sz="1200"/>
          </a:p>
        </p:txBody>
      </p:sp>
      <p:cxnSp>
        <p:nvCxnSpPr>
          <p:cNvPr id="142" name="直接箭头连接符 141"/>
          <p:cNvCxnSpPr>
            <a:stCxn id="140" idx="2"/>
          </p:cNvCxnSpPr>
          <p:nvPr/>
        </p:nvCxnSpPr>
        <p:spPr>
          <a:xfrm>
            <a:off x="6755790" y="3644342"/>
            <a:ext cx="11430" cy="37020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7643495" y="661670"/>
            <a:ext cx="2110740" cy="3683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err="1"/>
              <a:t>KKMC+EvtGen</a:t>
            </a:r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8036361" y="5692712"/>
            <a:ext cx="1145540" cy="27559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altLang="zh-CN" sz="1200"/>
              <a:t>User Analysis</a:t>
            </a:r>
            <a:endParaRPr lang="en-US" altLang="zh-CN" sz="1200"/>
          </a:p>
        </p:txBody>
      </p:sp>
      <p:cxnSp>
        <p:nvCxnSpPr>
          <p:cNvPr id="53" name="直接箭头连接符 52"/>
          <p:cNvCxnSpPr/>
          <p:nvPr/>
        </p:nvCxnSpPr>
        <p:spPr>
          <a:xfrm>
            <a:off x="6710315" y="5268771"/>
            <a:ext cx="1219835" cy="45212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6" name="文本框 55"/>
          <p:cNvSpPr txBox="1"/>
          <p:nvPr/>
        </p:nvSpPr>
        <p:spPr>
          <a:xfrm>
            <a:off x="8036432" y="6258419"/>
            <a:ext cx="1228090" cy="27559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altLang="zh-CN" sz="1200"/>
              <a:t>Physics results</a:t>
            </a:r>
            <a:endParaRPr lang="en-US" altLang="zh-CN" sz="1200"/>
          </a:p>
        </p:txBody>
      </p:sp>
      <p:cxnSp>
        <p:nvCxnSpPr>
          <p:cNvPr id="57" name="直接箭头连接符 56"/>
          <p:cNvCxnSpPr>
            <a:stCxn id="11" idx="2"/>
          </p:cNvCxnSpPr>
          <p:nvPr/>
        </p:nvCxnSpPr>
        <p:spPr>
          <a:xfrm>
            <a:off x="8609569" y="5968064"/>
            <a:ext cx="6350" cy="29019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8" name="直接箭头连接符 57"/>
          <p:cNvCxnSpPr/>
          <p:nvPr/>
        </p:nvCxnSpPr>
        <p:spPr>
          <a:xfrm flipH="1">
            <a:off x="9376578" y="5198062"/>
            <a:ext cx="1223010" cy="49466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1" name="文本框 60"/>
          <p:cNvSpPr txBox="1"/>
          <p:nvPr/>
        </p:nvSpPr>
        <p:spPr>
          <a:xfrm>
            <a:off x="5464175" y="6099810"/>
            <a:ext cx="2122805" cy="33718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>
                <a:solidFill>
                  <a:schemeClr val="bg1"/>
                </a:solidFill>
              </a:rPr>
              <a:t>Fast simulation</a:t>
            </a:r>
            <a:endParaRPr lang="zh-CN" altLang="en-US" sz="1600" b="1">
              <a:solidFill>
                <a:schemeClr val="bg1"/>
              </a:solidFill>
            </a:endParaRPr>
          </a:p>
        </p:txBody>
      </p:sp>
      <p:sp>
        <p:nvSpPr>
          <p:cNvPr id="63" name="文本框 62"/>
          <p:cNvSpPr txBox="1"/>
          <p:nvPr/>
        </p:nvSpPr>
        <p:spPr>
          <a:xfrm>
            <a:off x="9704705" y="6092190"/>
            <a:ext cx="2068195" cy="337185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>
                <a:solidFill>
                  <a:schemeClr val="bg1"/>
                </a:solidFill>
              </a:rPr>
              <a:t>Full simulation</a:t>
            </a:r>
            <a:endParaRPr lang="zh-CN" altLang="en-US" sz="1600" b="1">
              <a:solidFill>
                <a:schemeClr val="bg1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17D63-A816-4E6A-BE97-618CAC8BA0E1}" type="slidenum">
              <a:rPr lang="zh-CN" altLang="en-US" smtClean="0"/>
            </a:fld>
            <a:endParaRPr lang="zh-CN" altLang="en-US"/>
          </a:p>
        </p:txBody>
      </p:sp>
      <p:sp>
        <p:nvSpPr>
          <p:cNvPr id="12" name="内容占位符 11"/>
          <p:cNvSpPr>
            <a:spLocks noGrp="1"/>
          </p:cNvSpPr>
          <p:nvPr>
            <p:ph idx="1"/>
          </p:nvPr>
        </p:nvSpPr>
        <p:spPr>
          <a:xfrm>
            <a:off x="0" y="906780"/>
            <a:ext cx="5033645" cy="4091940"/>
          </a:xfrm>
        </p:spPr>
        <p:txBody>
          <a:bodyPr>
            <a:normAutofit/>
          </a:bodyPr>
          <a:lstStyle/>
          <a:p>
            <a:r>
              <a:rPr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通过全重建样本得到探测器的性能：能动量分辨、位置分辨、重建效率、粒子鉴别效率等</a:t>
            </a:r>
            <a:endParaRPr lang="zh-CN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通过产生子拿到粒子四动量信息</a:t>
            </a:r>
            <a:endParaRPr lang="zh-CN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产生器：将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McGenEvent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保存在</a:t>
            </a:r>
            <a:r>
              <a:rPr lang="zh-CN" alt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内存</a:t>
            </a:r>
            <a:r>
              <a:rPr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中</a:t>
            </a:r>
            <a:endParaRPr lang="zh-CN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利用探测器响应的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CDF</a:t>
            </a:r>
            <a:r>
              <a:rPr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曲线、效率直方图进行抽样</a:t>
            </a:r>
            <a:endParaRPr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带电和中性</a:t>
            </a:r>
            <a:r>
              <a:rPr lang="zh-CN" alt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粒子</a:t>
            </a:r>
            <a:r>
              <a:rPr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的快速模拟（分辨率、效率等）</a:t>
            </a:r>
            <a:endParaRPr lang="zh-CN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随机种子管理，用于重复分析</a:t>
            </a:r>
            <a:endParaRPr lang="zh-CN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分析流程与全重建相同</a:t>
            </a:r>
            <a:endParaRPr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zh-CN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0"/>
            <a:ext cx="12191365" cy="675005"/>
          </a:xfrm>
          <a:prstGeom prst="rect">
            <a:avLst/>
          </a:prstGeom>
          <a:solidFill>
            <a:srgbClr val="9C25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3200" b="1" spc="6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rPr>
              <a:t>快模拟中的数据流与分析对象</a:t>
            </a:r>
            <a:endParaRPr kumimoji="1" lang="zh-CN" altLang="en-US" sz="3200">
              <a:sym typeface="+mn-ea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399415" y="674952"/>
            <a:ext cx="10515600" cy="4742055"/>
          </a:xfrm>
        </p:spPr>
        <p:txBody>
          <a:bodyPr>
            <a:noAutofit/>
          </a:bodyPr>
          <a:lstStyle/>
          <a:p>
            <a:r>
              <a:rPr kumimoji="1" lang="zh-CN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真实（</a:t>
            </a:r>
            <a:r>
              <a:rPr kumimoji="1"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Truth</a:t>
            </a:r>
            <a:r>
              <a:rPr kumimoji="1" lang="zh-CN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）信息</a:t>
            </a:r>
            <a:r>
              <a:rPr kumimoji="1"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kumimoji="1" lang="en-US" altLang="zh-CN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kumimoji="1"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粒子类型、动量、顶点、衰变链</a:t>
            </a:r>
            <a:endParaRPr kumimoji="1" lang="zh-CN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kumimoji="1"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数据类型：</a:t>
            </a:r>
            <a:r>
              <a:rPr kumimoji="1"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struct (</a:t>
            </a:r>
            <a:r>
              <a:rPr kumimoji="1"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结构体</a:t>
            </a:r>
            <a:r>
              <a:rPr kumimoji="1"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kumimoji="1" lang="zh-CN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重建后的信息：</a:t>
            </a:r>
            <a:endParaRPr kumimoji="1" lang="zh-CN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kumimoji="1"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径迹效率、子探测器效率的实现，</a:t>
            </a:r>
            <a:r>
              <a:rPr kumimoji="1"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动量</a:t>
            </a:r>
            <a:r>
              <a:rPr kumimoji="1"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kumimoji="1"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能量和空间分辨率、衰变顶点或产生点</a:t>
            </a:r>
            <a:endParaRPr kumimoji="1" lang="zh-CN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kumimoji="1"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径迹的螺旋线参数和误差矩阵</a:t>
            </a:r>
            <a:endParaRPr kumimoji="1" lang="zh-CN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kumimoji="1"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关于</a:t>
            </a:r>
            <a:r>
              <a:rPr kumimoji="1"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𝑝</a:t>
            </a:r>
            <a:r>
              <a:rPr kumimoji="1"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, cos(</a:t>
            </a:r>
            <a:r>
              <a:rPr kumimoji="1"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𝜃</a:t>
            </a:r>
            <a:r>
              <a:rPr kumimoji="1"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kumimoji="1"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的分区间（</a:t>
            </a:r>
            <a:r>
              <a:rPr kumimoji="1"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Binned</a:t>
            </a:r>
            <a:r>
              <a:rPr kumimoji="1"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）</a:t>
            </a:r>
            <a:endParaRPr kumimoji="1" lang="zh-CN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/>
            <a:r>
              <a:rPr kumimoji="1" lang="zh-CN" altLang="en-US" sz="20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径迹和簇射对象构建</a:t>
            </a:r>
            <a:endParaRPr kumimoji="1" lang="zh-CN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/>
            <a:r>
              <a:rPr kumimoji="1" lang="zh-CN" altLang="en-US" sz="20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事件组装</a:t>
            </a:r>
            <a:endParaRPr kumimoji="1" lang="zh-CN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kumimoji="1" lang="zh-CN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0165" y="5277485"/>
            <a:ext cx="903605" cy="11588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dirty="0" err="1"/>
              <a:t>trutrk</a:t>
            </a:r>
            <a:endParaRPr lang="en-US" altLang="zh-CN" sz="2000" dirty="0"/>
          </a:p>
        </p:txBody>
      </p:sp>
      <p:sp>
        <p:nvSpPr>
          <p:cNvPr id="13" name="矩形 12"/>
          <p:cNvSpPr/>
          <p:nvPr/>
        </p:nvSpPr>
        <p:spPr>
          <a:xfrm>
            <a:off x="3625215" y="5252085"/>
            <a:ext cx="1101725" cy="11588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dirty="0" err="1"/>
              <a:t>recchg</a:t>
            </a:r>
            <a:endParaRPr lang="en-US" altLang="zh-CN" sz="2000" dirty="0"/>
          </a:p>
          <a:p>
            <a:pPr algn="ctr"/>
            <a:r>
              <a:rPr lang="en-US" altLang="zh-CN" sz="2000" dirty="0" err="1"/>
              <a:t>recgam</a:t>
            </a:r>
            <a:endParaRPr lang="en-US" altLang="zh-CN" sz="2000" dirty="0"/>
          </a:p>
        </p:txBody>
      </p:sp>
      <p:sp>
        <p:nvSpPr>
          <p:cNvPr id="14" name="箭头: 右 17"/>
          <p:cNvSpPr/>
          <p:nvPr/>
        </p:nvSpPr>
        <p:spPr>
          <a:xfrm>
            <a:off x="1083878" y="5146046"/>
            <a:ext cx="2411277" cy="1419154"/>
          </a:xfrm>
          <a:prstGeom prst="rightArrow">
            <a:avLst>
              <a:gd name="adj1" fmla="val 57954"/>
              <a:gd name="adj2" fmla="val 1699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Realization: </a:t>
            </a:r>
            <a:r>
              <a:rPr lang="en-US" altLang="zh-CN" dirty="0">
                <a:latin typeface="Symbol" panose="05050102010706020507" pitchFamily="18" charset="2"/>
              </a:rPr>
              <a:t>e, s, </a:t>
            </a:r>
            <a:r>
              <a:rPr lang="en-US" altLang="zh-CN" dirty="0"/>
              <a:t>PID, track helix, </a:t>
            </a:r>
            <a:r>
              <a:rPr lang="en-US" altLang="zh-CN" dirty="0" err="1"/>
              <a:t>errMatrix</a:t>
            </a:r>
            <a:r>
              <a:rPr lang="en-US" altLang="zh-CN" dirty="0"/>
              <a:t>.. </a:t>
            </a:r>
            <a:endParaRPr lang="zh-CN" altLang="en-US" dirty="0"/>
          </a:p>
        </p:txBody>
      </p:sp>
      <p:sp>
        <p:nvSpPr>
          <p:cNvPr id="18" name="箭头: 右 17"/>
          <p:cNvSpPr/>
          <p:nvPr/>
        </p:nvSpPr>
        <p:spPr>
          <a:xfrm>
            <a:off x="4857393" y="5251853"/>
            <a:ext cx="1388927" cy="1301372"/>
          </a:xfrm>
          <a:prstGeom prst="rightArrow">
            <a:avLst>
              <a:gd name="adj1" fmla="val 60604"/>
              <a:gd name="adj2" fmla="val 200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b="1" dirty="0"/>
              <a:t>Convertor</a:t>
            </a:r>
            <a:endParaRPr lang="zh-CN" altLang="en-US" sz="1600" b="1" dirty="0"/>
          </a:p>
        </p:txBody>
      </p:sp>
      <p:sp>
        <p:nvSpPr>
          <p:cNvPr id="19" name="矩形 18"/>
          <p:cNvSpPr/>
          <p:nvPr/>
        </p:nvSpPr>
        <p:spPr>
          <a:xfrm>
            <a:off x="6314307" y="5114945"/>
            <a:ext cx="2277192" cy="149385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/>
              <a:t>OSCAR EDM</a:t>
            </a:r>
            <a:endParaRPr lang="en-US" altLang="zh-CN" b="1" dirty="0"/>
          </a:p>
          <a:p>
            <a:pPr algn="ctr"/>
            <a:r>
              <a:rPr kumimoji="1" lang="en-US" altLang="zh-CN" b="1" dirty="0" err="1"/>
              <a:t>CanTrack</a:t>
            </a:r>
            <a:endParaRPr lang="en-US" altLang="zh-CN" b="1" dirty="0"/>
          </a:p>
          <a:p>
            <a:pPr algn="ctr"/>
            <a:r>
              <a:rPr kumimoji="1" lang="en-US" altLang="zh-CN" b="1" dirty="0" err="1"/>
              <a:t>TrackerHypoTrack</a:t>
            </a:r>
            <a:endParaRPr kumimoji="1" lang="en-US" altLang="zh-CN" b="1" dirty="0"/>
          </a:p>
          <a:p>
            <a:pPr algn="ctr"/>
            <a:r>
              <a:rPr kumimoji="1" lang="en-US" altLang="zh-CN" b="1" dirty="0" err="1"/>
              <a:t>TrackerRecTrack</a:t>
            </a:r>
            <a:endParaRPr lang="en-US" altLang="zh-CN" b="1" dirty="0"/>
          </a:p>
          <a:p>
            <a:pPr algn="ctr"/>
            <a:r>
              <a:rPr lang="en-US" altLang="zh-CN" b="1" dirty="0" err="1">
                <a:sym typeface="Wingdings" panose="05000000000000000000" pitchFamily="2" charset="2"/>
              </a:rPr>
              <a:t>RecECALShower</a:t>
            </a:r>
            <a:r>
              <a:rPr lang="en-US" altLang="zh-CN" b="1" dirty="0">
                <a:sym typeface="Wingdings" panose="05000000000000000000" pitchFamily="2" charset="2"/>
              </a:rPr>
              <a:t>..</a:t>
            </a:r>
            <a:endParaRPr lang="en-US" altLang="zh-CN" b="1" dirty="0"/>
          </a:p>
        </p:txBody>
      </p:sp>
      <p:sp>
        <p:nvSpPr>
          <p:cNvPr id="6" name="矩形 5"/>
          <p:cNvSpPr/>
          <p:nvPr/>
        </p:nvSpPr>
        <p:spPr>
          <a:xfrm>
            <a:off x="10308590" y="5367020"/>
            <a:ext cx="1849755" cy="99504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/>
              <a:t>ReconstructedParticle</a:t>
            </a:r>
            <a:endParaRPr lang="en-US" altLang="zh-CN" b="1" dirty="0"/>
          </a:p>
        </p:txBody>
      </p:sp>
      <p:sp>
        <p:nvSpPr>
          <p:cNvPr id="8" name="箭头: 右 17"/>
          <p:cNvSpPr/>
          <p:nvPr/>
        </p:nvSpPr>
        <p:spPr>
          <a:xfrm>
            <a:off x="8717915" y="5320030"/>
            <a:ext cx="1520825" cy="1116330"/>
          </a:xfrm>
          <a:prstGeom prst="rightArrow">
            <a:avLst>
              <a:gd name="adj1" fmla="val 69878"/>
              <a:gd name="adj2" fmla="val 302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b="1" dirty="0"/>
              <a:t>Assembler</a:t>
            </a:r>
            <a:endParaRPr lang="zh-CN" altLang="en-US" sz="1600" b="1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17D63-A816-4E6A-BE97-618CAC8BA0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0"/>
            <a:ext cx="12191365" cy="675005"/>
          </a:xfrm>
          <a:prstGeom prst="rect">
            <a:avLst/>
          </a:prstGeom>
          <a:solidFill>
            <a:srgbClr val="9C25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3200" b="1" spc="6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rPr>
              <a:t>快模拟算法简介</a:t>
            </a:r>
            <a:endParaRPr lang="zh-CN" altLang="en-US" sz="3200" b="1" spc="60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j-cs"/>
              <a:sym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17D63-A816-4E6A-BE97-618CAC8BA0E1}" type="slidenum">
              <a:rPr lang="zh-CN" altLang="en-US" smtClean="0"/>
            </a:fld>
            <a:endParaRPr lang="zh-CN" altLang="en-US"/>
          </a:p>
        </p:txBody>
      </p:sp>
      <p:sp>
        <p:nvSpPr>
          <p:cNvPr id="12" name="内容占位符 11"/>
          <p:cNvSpPr>
            <a:spLocks noGrp="1"/>
          </p:cNvSpPr>
          <p:nvPr>
            <p:ph idx="1"/>
          </p:nvPr>
        </p:nvSpPr>
        <p:spPr>
          <a:xfrm>
            <a:off x="0" y="906780"/>
            <a:ext cx="10338435" cy="4351655"/>
          </a:xfrm>
        </p:spPr>
        <p:txBody>
          <a:bodyPr>
            <a:normAutofit/>
          </a:bodyPr>
          <a:lstStyle/>
          <a:p>
            <a:r>
              <a: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算法包</a:t>
            </a:r>
            <a:r>
              <a:rPr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：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$OFFLINETOP/Simulation/</a:t>
            </a:r>
            <a:r>
              <a:rPr lang="en-US" altLang="zh-CN" sz="2000" dirty="0" err="1">
                <a:latin typeface="Arial" panose="020B0604020202020204" pitchFamily="34" charset="0"/>
                <a:cs typeface="Arial" panose="020B0604020202020204" pitchFamily="34" charset="0"/>
              </a:rPr>
              <a:t>FastSim</a:t>
            </a:r>
            <a:endParaRPr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需要从git下载最新版本或者从此路径下载：</a:t>
            </a:r>
            <a:endParaRPr lang="en-US" altLang="zh-CN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/lzufs/user/qinxs/share/fastSimAlgs/forPhysValidation</a:t>
            </a:r>
            <a:endParaRPr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两个算法类</a:t>
            </a:r>
            <a:r>
              <a:rPr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：</a:t>
            </a:r>
            <a:endParaRPr lang="zh-CN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FastTruthWriter</a:t>
            </a:r>
            <a:r>
              <a:rPr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：通过产生子给出的信息构建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MCParticle</a:t>
            </a:r>
            <a:endParaRPr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FastSim</a:t>
            </a:r>
            <a:r>
              <a:rPr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：快速模拟的主算法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Analysis/FastValidAlg </a:t>
            </a:r>
            <a:r>
              <a:rPr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简单的辅助算法：快速查看快模拟实现了哪些类的具体数据</a:t>
            </a:r>
            <a:endParaRPr lang="zh-CN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zh-CN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74428" y="3744874"/>
            <a:ext cx="4031615" cy="107696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0"/>
            <a:ext cx="12191365" cy="675005"/>
          </a:xfrm>
          <a:prstGeom prst="rect">
            <a:avLst/>
          </a:prstGeom>
          <a:solidFill>
            <a:srgbClr val="9C25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3200" b="1" spc="6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rPr>
              <a:t>快模拟样本产生</a:t>
            </a:r>
            <a:endParaRPr lang="zh-CN" altLang="en-US" sz="3200" b="1" spc="60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j-cs"/>
              <a:sym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17D63-A816-4E6A-BE97-618CAC8BA0E1}" type="slidenum">
              <a:rPr lang="zh-CN" altLang="en-US" smtClean="0"/>
            </a:fld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475740"/>
            <a:ext cx="4381500" cy="215265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4395" y="1414780"/>
            <a:ext cx="5086350" cy="51816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16205" y="769620"/>
            <a:ext cx="750062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/>
              <a:t>/lzufs/user/liangxiaoxia/share/fastsim_sample/simfast.py</a:t>
            </a:r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0"/>
            <a:ext cx="12191365" cy="675005"/>
          </a:xfrm>
          <a:prstGeom prst="rect">
            <a:avLst/>
          </a:prstGeom>
          <a:solidFill>
            <a:srgbClr val="9C25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3200" b="1" spc="6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rPr>
              <a:t>快模拟样本产生</a:t>
            </a:r>
            <a:endParaRPr lang="zh-CN" altLang="en-US" sz="3200" b="1" spc="60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j-cs"/>
              <a:sym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17D63-A816-4E6A-BE97-618CAC8BA0E1}" type="slidenum">
              <a:rPr lang="zh-CN" altLang="en-US" smtClean="0"/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729615"/>
            <a:ext cx="5918200" cy="26289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6052185" y="803910"/>
            <a:ext cx="55416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快模拟中</a:t>
            </a:r>
            <a:r>
              <a:rPr lang="en-US" altLang="zh-CN" dirty="0"/>
              <a:t>boost</a:t>
            </a:r>
            <a:r>
              <a:rPr lang="zh-CN" altLang="en-US" dirty="0"/>
              <a:t>默认是打开的，如果需要关闭可以通过</a:t>
            </a:r>
            <a:r>
              <a:rPr lang="en-US" altLang="zh-CN" dirty="0"/>
              <a:t>property</a:t>
            </a:r>
            <a:r>
              <a:rPr lang="zh-CN" altLang="en-US" dirty="0"/>
              <a:t>设置关闭</a:t>
            </a:r>
            <a:endParaRPr lang="zh-CN" altLang="en-US" dirty="0"/>
          </a:p>
        </p:txBody>
      </p:sp>
      <p:sp>
        <p:nvSpPr>
          <p:cNvPr id="11" name="文本框 10"/>
          <p:cNvSpPr txBox="1"/>
          <p:nvPr/>
        </p:nvSpPr>
        <p:spPr>
          <a:xfrm>
            <a:off x="8813165" y="3830320"/>
            <a:ext cx="314896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默认</a:t>
            </a:r>
            <a:r>
              <a:rPr lang="en-US" altLang="zh-CN" dirty="0" err="1"/>
              <a:t>oscardata</a:t>
            </a:r>
            <a:r>
              <a:rPr lang="zh-CN" altLang="en-US" dirty="0"/>
              <a:t>下</a:t>
            </a:r>
            <a:r>
              <a:rPr lang="en-US" altLang="zh-CN" dirty="0"/>
              <a:t>pdf</a:t>
            </a:r>
            <a:r>
              <a:rPr lang="zh-CN" altLang="en-US" dirty="0"/>
              <a:t>模板，可以通过改变</a:t>
            </a:r>
            <a:r>
              <a:rPr lang="en-US" altLang="zh-CN" dirty="0"/>
              <a:t>root</a:t>
            </a:r>
            <a:r>
              <a:rPr lang="zh-CN" altLang="en-US" dirty="0"/>
              <a:t>路径采取不同模板</a:t>
            </a:r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58515"/>
            <a:ext cx="8382000" cy="1962150"/>
          </a:xfrm>
          <a:prstGeom prst="rect">
            <a:avLst/>
          </a:prstGeom>
        </p:spPr>
      </p:pic>
      <p:pic>
        <p:nvPicPr>
          <p:cNvPr id="8" name="图片 7" descr="c8ef09bce776351691d56ecfde718ac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240000">
            <a:off x="4081145" y="2544445"/>
            <a:ext cx="3470910" cy="278130"/>
          </a:xfrm>
          <a:prstGeom prst="rect">
            <a:avLst/>
          </a:prstGeom>
        </p:spPr>
      </p:pic>
      <p:pic>
        <p:nvPicPr>
          <p:cNvPr id="10" name="图片 9" descr="c8ef09bce776351691d56ecfde718ac8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64830" y="4018280"/>
            <a:ext cx="704215" cy="31496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0"/>
            <a:ext cx="12191365" cy="675005"/>
          </a:xfrm>
          <a:prstGeom prst="rect">
            <a:avLst/>
          </a:prstGeom>
          <a:solidFill>
            <a:srgbClr val="9C25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3200" b="1" spc="6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rPr>
              <a:t>快模拟中丢失的信息</a:t>
            </a:r>
            <a:endParaRPr lang="zh-CN" altLang="en-US" sz="3200" b="1" spc="60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j-cs"/>
              <a:sym typeface="+mn-ea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306705" y="922655"/>
            <a:ext cx="11529060" cy="4351655"/>
          </a:xfrm>
        </p:spPr>
        <p:txBody>
          <a:bodyPr/>
          <a:lstStyle/>
          <a:p>
            <a:r>
              <a:rPr kumimoji="1" lang="zh-CN" altLang="en-US" sz="2000" b="1" dirty="0"/>
              <a:t>没有详细的探测器几何结构，没有基于</a:t>
            </a:r>
            <a:r>
              <a:rPr kumimoji="1" lang="en-US" altLang="zh-CN" sz="2000" b="1" dirty="0"/>
              <a:t> Geant4 </a:t>
            </a:r>
            <a:r>
              <a:rPr kumimoji="1" lang="zh-CN" altLang="en-US" sz="2000" b="1" dirty="0"/>
              <a:t>的粒子输运</a:t>
            </a:r>
            <a:endParaRPr kumimoji="1" lang="zh-CN" altLang="en-US" sz="2000" b="1" dirty="0"/>
          </a:p>
          <a:p>
            <a:pPr lvl="1" algn="l">
              <a:buClrTx/>
              <a:buSzTx/>
            </a:pPr>
            <a:r>
              <a:rPr kumimoji="1" lang="zh-CN" altLang="en-US" sz="2000" dirty="0"/>
              <a:t>没有</a:t>
            </a:r>
            <a:r>
              <a:rPr kumimoji="1" lang="en-US" altLang="zh-CN" sz="2000" dirty="0"/>
              <a:t>HitCollection</a:t>
            </a:r>
            <a:r>
              <a:rPr kumimoji="1" lang="zh-CN" altLang="en-US" sz="2000" dirty="0"/>
              <a:t>，没有</a:t>
            </a:r>
            <a:r>
              <a:rPr kumimoji="1" lang="en-US" altLang="zh-CN" sz="2000" dirty="0"/>
              <a:t>hits</a:t>
            </a:r>
            <a:r>
              <a:rPr kumimoji="1" lang="zh-CN" altLang="en-US" sz="2000" dirty="0"/>
              <a:t>信息</a:t>
            </a:r>
            <a:endParaRPr kumimoji="1" lang="zh-CN" altLang="en-US" sz="2000" dirty="0"/>
          </a:p>
          <a:p>
            <a:pPr lvl="1"/>
            <a:r>
              <a:rPr kumimoji="1" lang="zh-CN" altLang="en-US" sz="2000" dirty="0"/>
              <a:t>没有</a:t>
            </a:r>
            <a:r>
              <a:rPr kumimoji="1" lang="en-US" altLang="zh-CN" sz="2000" dirty="0"/>
              <a:t>decaying in flight</a:t>
            </a:r>
            <a:r>
              <a:rPr kumimoji="1" lang="zh-CN" altLang="en-US" sz="2000" dirty="0"/>
              <a:t>的信息</a:t>
            </a:r>
            <a:endParaRPr kumimoji="1" lang="zh-CN" altLang="en-US" sz="2000" dirty="0"/>
          </a:p>
          <a:p>
            <a:pPr lvl="1"/>
            <a:r>
              <a:rPr kumimoji="1" lang="zh-CN" altLang="en-US" sz="2000" dirty="0"/>
              <a:t>没有</a:t>
            </a:r>
            <a:r>
              <a:rPr kumimoji="1" lang="en-US" altLang="zh-CN" sz="2000" dirty="0"/>
              <a:t>gamma conversion</a:t>
            </a:r>
            <a:endParaRPr kumimoji="1" lang="zh-CN" altLang="en-US" sz="2000" dirty="0"/>
          </a:p>
          <a:p>
            <a:pPr lvl="1"/>
            <a:r>
              <a:rPr kumimoji="1" lang="en-US" altLang="zh-CN" sz="2000" dirty="0"/>
              <a:t>ExtTrackCollection</a:t>
            </a:r>
            <a:r>
              <a:rPr kumimoji="1" lang="zh-CN" altLang="en-US" sz="2000" dirty="0"/>
              <a:t>为空，没有精确的外推或</a:t>
            </a:r>
            <a:r>
              <a:rPr kumimoji="1" lang="en-US" altLang="zh-CN" sz="2000" dirty="0"/>
              <a:t> ExtTrack</a:t>
            </a:r>
            <a:endParaRPr kumimoji="1" lang="en-US" altLang="zh-CN" sz="2000" dirty="0"/>
          </a:p>
          <a:p>
            <a:r>
              <a:rPr kumimoji="1" lang="zh-CN" altLang="en-US" sz="2000" b="1" dirty="0"/>
              <a:t>实现了</a:t>
            </a:r>
            <a:r>
              <a:rPr kumimoji="1" lang="en-US" altLang="zh-CN" sz="2000" b="1" dirty="0"/>
              <a:t> PID </a:t>
            </a:r>
            <a:r>
              <a:rPr kumimoji="1" lang="zh-CN" altLang="en-US" sz="2000" b="1" dirty="0"/>
              <a:t>判定</a:t>
            </a:r>
            <a:r>
              <a:rPr kumimoji="1" lang="zh-CN" altLang="en-US" sz="2000" dirty="0"/>
              <a:t>，但没有来自子探测器的详细测量值，如</a:t>
            </a:r>
            <a:r>
              <a:rPr kumimoji="1" lang="en-US" altLang="zh-CN" sz="2000" dirty="0"/>
              <a:t> dE/dx</a:t>
            </a:r>
            <a:r>
              <a:rPr kumimoji="1" lang="zh-CN" altLang="en-US" sz="2000" dirty="0"/>
              <a:t>、</a:t>
            </a:r>
            <a:r>
              <a:rPr kumimoji="1" lang="en-US" altLang="zh-CN" sz="2000" dirty="0"/>
              <a:t>RICH </a:t>
            </a:r>
            <a:r>
              <a:rPr kumimoji="1" lang="zh-CN" altLang="en-US" sz="2000" dirty="0"/>
              <a:t>似然值、</a:t>
            </a:r>
            <a:r>
              <a:rPr kumimoji="1" lang="en-US" altLang="zh-CN" sz="2000" dirty="0"/>
              <a:t>MUD </a:t>
            </a:r>
            <a:r>
              <a:rPr kumimoji="1" lang="zh-CN" altLang="en-US" sz="2000" dirty="0">
                <a:sym typeface="+mn-ea"/>
              </a:rPr>
              <a:t>似然值（但实现了</a:t>
            </a:r>
            <a:r>
              <a:rPr kumimoji="1" lang="en-US" altLang="zh-CN" sz="2000" dirty="0">
                <a:sym typeface="+mn-ea"/>
              </a:rPr>
              <a:t> ECAL </a:t>
            </a:r>
            <a:r>
              <a:rPr kumimoji="1" lang="zh-CN" altLang="en-US" sz="2000" dirty="0">
                <a:sym typeface="+mn-ea"/>
              </a:rPr>
              <a:t>沉积簇射能量以及</a:t>
            </a:r>
            <a:r>
              <a:rPr kumimoji="1" lang="en-US" altLang="zh-CN" sz="2000" dirty="0">
                <a:sym typeface="+mn-ea"/>
              </a:rPr>
              <a:t>MUD</a:t>
            </a:r>
            <a:r>
              <a:rPr kumimoji="1" lang="zh-CN" altLang="en-US" sz="2000" dirty="0">
                <a:sym typeface="+mn-ea"/>
              </a:rPr>
              <a:t>部分信息可供</a:t>
            </a:r>
            <a:r>
              <a:rPr kumimoji="1" lang="en-US" altLang="zh-CN" sz="2000" dirty="0">
                <a:sym typeface="+mn-ea"/>
              </a:rPr>
              <a:t>NNbar</a:t>
            </a:r>
            <a:r>
              <a:rPr kumimoji="1" lang="zh-CN" altLang="en-US" sz="2000" dirty="0">
                <a:sym typeface="+mn-ea"/>
              </a:rPr>
              <a:t>使用）</a:t>
            </a:r>
            <a:endParaRPr kumimoji="1" lang="zh-CN" altLang="en-US" sz="2000" dirty="0"/>
          </a:p>
          <a:p>
            <a:endParaRPr kumimoji="1" lang="zh-CN" altLang="en-US" sz="20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17D63-A816-4E6A-BE97-618CAC8BA0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0"/>
            <a:ext cx="12191365" cy="675005"/>
          </a:xfrm>
          <a:prstGeom prst="rect">
            <a:avLst/>
          </a:prstGeom>
          <a:solidFill>
            <a:srgbClr val="9C25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3200" b="1" spc="6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rPr>
              <a:t>快模拟分析算法举例</a:t>
            </a:r>
            <a:r>
              <a:rPr lang="en-US" altLang="zh-CN" sz="3200" b="1" spc="6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rPr>
              <a:t>——</a:t>
            </a:r>
            <a:r>
              <a:rPr lang="zh-CN" altLang="en-US" sz="3200" b="1" spc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rPr>
              <a:t>与处理全模拟数据时的差别</a:t>
            </a:r>
            <a:endParaRPr lang="zh-CN" altLang="en-US" sz="3200" b="1" spc="60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j-cs"/>
              <a:sym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17D63-A816-4E6A-BE97-618CAC8BA0E1}" type="slidenum">
              <a:rPr lang="zh-CN" altLang="en-US" smtClean="0"/>
            </a:fld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6070" y="1298575"/>
            <a:ext cx="6572250" cy="249555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070" y="4031615"/>
            <a:ext cx="4610100" cy="275653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7111365" y="1364298"/>
            <a:ext cx="5080000" cy="1076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sz="1600" dirty="0" err="1"/>
              <a:t>FullSim</a:t>
            </a:r>
            <a:r>
              <a:rPr lang="zh-CN" altLang="en-US" sz="1600" dirty="0"/>
              <a:t>：可利用 </a:t>
            </a:r>
            <a:r>
              <a:rPr lang="en-US" altLang="zh-CN" sz="1600" dirty="0"/>
              <a:t>charged track extrapolation </a:t>
            </a:r>
            <a:r>
              <a:rPr lang="zh-CN" altLang="en-US" sz="1600" dirty="0"/>
              <a:t>到 </a:t>
            </a:r>
            <a:r>
              <a:rPr lang="en-US" altLang="zh-CN" sz="1600" dirty="0"/>
              <a:t>ECAL</a:t>
            </a:r>
            <a:r>
              <a:rPr lang="zh-CN" altLang="en-US" sz="1600" dirty="0"/>
              <a:t>，计算 </a:t>
            </a:r>
            <a:r>
              <a:rPr lang="en-US" altLang="zh-CN" sz="1600" dirty="0"/>
              <a:t>track–shower angle</a:t>
            </a:r>
            <a:r>
              <a:rPr lang="zh-CN" altLang="en-US" sz="1600" dirty="0"/>
              <a:t>。</a:t>
            </a:r>
            <a:endParaRPr lang="zh-CN" altLang="en-US" sz="1600" dirty="0"/>
          </a:p>
          <a:p>
            <a:r>
              <a:rPr lang="en-US" altLang="zh-CN" sz="1600" dirty="0" err="1"/>
              <a:t>FastSim</a:t>
            </a:r>
            <a:r>
              <a:rPr lang="zh-CN" altLang="en-US" sz="1600" dirty="0"/>
              <a:t>：没有精确 </a:t>
            </a:r>
            <a:r>
              <a:rPr lang="en-US" altLang="zh-CN" sz="1600" dirty="0" err="1"/>
              <a:t>ExtTrack</a:t>
            </a:r>
            <a:r>
              <a:rPr lang="zh-CN" altLang="en-US" sz="1600" dirty="0"/>
              <a:t>，因此该变量无法按同样方式计算。</a:t>
            </a:r>
            <a:endParaRPr lang="zh-CN" altLang="en-US" sz="1600" dirty="0"/>
          </a:p>
        </p:txBody>
      </p:sp>
      <p:sp>
        <p:nvSpPr>
          <p:cNvPr id="11" name="文本框 10"/>
          <p:cNvSpPr txBox="1"/>
          <p:nvPr/>
        </p:nvSpPr>
        <p:spPr>
          <a:xfrm>
            <a:off x="5547995" y="4417378"/>
            <a:ext cx="5080000" cy="33718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1600"/>
              <a:t>依赖 </a:t>
            </a:r>
            <a:r>
              <a:rPr lang="en-US" altLang="zh-CN" sz="1600"/>
              <a:t>ExtTrack </a:t>
            </a:r>
            <a:r>
              <a:rPr lang="zh-CN" altLang="en-US" sz="1600"/>
              <a:t>的 </a:t>
            </a:r>
            <a:r>
              <a:rPr lang="en-US" altLang="zh-CN" sz="1600"/>
              <a:t>selection </a:t>
            </a:r>
            <a:r>
              <a:rPr lang="zh-CN" altLang="en-US" sz="1600"/>
              <a:t>不能直接照搬 </a:t>
            </a:r>
            <a:r>
              <a:rPr lang="en-US" altLang="zh-CN" sz="1600"/>
              <a:t>FullSim</a:t>
            </a:r>
            <a:r>
              <a:rPr lang="zh-CN" altLang="en-US" sz="1600"/>
              <a:t>。</a:t>
            </a:r>
            <a:endParaRPr lang="zh-CN" altLang="en-US" sz="1600"/>
          </a:p>
        </p:txBody>
      </p:sp>
      <p:sp>
        <p:nvSpPr>
          <p:cNvPr id="12" name="文本框 11"/>
          <p:cNvSpPr txBox="1"/>
          <p:nvPr/>
        </p:nvSpPr>
        <p:spPr>
          <a:xfrm>
            <a:off x="52070" y="719455"/>
            <a:ext cx="861504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/>
              <a:t>/lzufs/user/liangxiaoxia/share/fastsim_sample/FastSimAna.cxx</a:t>
            </a:r>
            <a:endParaRPr lang="zh-CN" alt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DOCER_RESOURCE_TRACE_INFO" val="{&quot;id&quot;:&quot;50059176&quot;,&quot;origin&quot;:0,&quot;type&quot;:&quot;icons&quot;,&quot;user&quot;:&quot;1619598506&quot;}"/>
</p:tagLst>
</file>

<file path=ppt/tags/tag2.xml><?xml version="1.0" encoding="utf-8"?>
<p:tagLst xmlns:p="http://schemas.openxmlformats.org/presentationml/2006/main">
  <p:tag name="KSO_DOCER_RESOURCE_TRACE_INFO" val="{&quot;id&quot;:&quot;50059176&quot;,&quot;origin&quot;:0,&quot;type&quot;:&quot;icons&quot;,&quot;user&quot;:&quot;1619598506&quot;}"/>
</p:tagLst>
</file>

<file path=ppt/tags/tag6.xml><?xml version="1.0" encoding="utf-8"?>
<p:tagLst xmlns:p="http://schemas.openxmlformats.org/presentationml/2006/main">
  <p:tag name="ISLIDE.GUIDESSETTING" val="{&quot;Id&quot;:null,&quot;Name&quot;:&quot;正常&quot;,&quot;HeaderHeight&quot;:15.0,&quot;FooterHeight&quot;:9.0,&quot;SideMargin&quot;:5.5,&quot;TopMargin&quot;:0.0,&quot;BottomMargin&quot;:0.0,&quot;IntervalMargin&quot;:1.5,&quot;SettingType&quot;:&quot;System&quot;}"/>
  <p:tag name="RESOURCE_RECORD_KEY" val="{&quot;10&quot;:[50062280,50059176]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1F1798C1F16BF4597978ACE664E17CF" ma:contentTypeVersion="2" ma:contentTypeDescription="Create a new document." ma:contentTypeScope="" ma:versionID="d27c28d0eda6c7338f383f31a37c05d5">
  <xsd:schema xmlns:xsd="http://www.w3.org/2001/XMLSchema" xmlns:xs="http://www.w3.org/2001/XMLSchema" xmlns:p="http://schemas.microsoft.com/office/2006/metadata/properties" xmlns:ns3="22e52b54-6ee2-4d7c-bb11-589918ac67c1" targetNamespace="http://schemas.microsoft.com/office/2006/metadata/properties" ma:root="true" ma:fieldsID="e7665bad7c7a3fb50acb85d392f51e77" ns3:_="">
    <xsd:import namespace="22e52b54-6ee2-4d7c-bb11-589918ac67c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e52b54-6ee2-4d7c-bb11-589918ac67c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3.xml><?xml version="1.0" encoding="utf-8"?>
<ds:datastoreItem xmlns:ds="http://schemas.openxmlformats.org/officeDocument/2006/customXml" ds:itemID="{6EE44A41-F244-40E8-B6A6-49E03F922F56}">
  <ds:schemaRefs/>
</ds:datastoreItem>
</file>

<file path=customXml/itemProps4.xml><?xml version="1.0" encoding="utf-8"?>
<ds:datastoreItem xmlns:ds="http://schemas.openxmlformats.org/officeDocument/2006/customXml" ds:itemID="{C2543942-9E39-451C-B51A-C69E0BB9EEAD}">
  <ds:schemaRefs/>
</ds:datastoreItem>
</file>

<file path=customXml/itemProps5.xml><?xml version="1.0" encoding="utf-8"?>
<ds:datastoreItem xmlns:ds="http://schemas.openxmlformats.org/officeDocument/2006/customXml" ds:itemID="{A6AE0E6D-D9E9-4583-98B2-3D0CD20947E2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3530</Words>
  <Application>WPS 演示</Application>
  <PresentationFormat>宽屏</PresentationFormat>
  <Paragraphs>382</Paragraphs>
  <Slides>19</Slides>
  <Notes>15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33" baseType="lpstr">
      <vt:lpstr>Arial</vt:lpstr>
      <vt:lpstr>宋体</vt:lpstr>
      <vt:lpstr>Wingdings</vt:lpstr>
      <vt:lpstr>微软雅黑</vt:lpstr>
      <vt:lpstr>阿里巴巴普惠体 Medium</vt:lpstr>
      <vt:lpstr>Symbol</vt:lpstr>
      <vt:lpstr>等线</vt:lpstr>
      <vt:lpstr>Cambria Math</vt:lpstr>
      <vt:lpstr>Times New Roman</vt:lpstr>
      <vt:lpstr>Arial Unicode MS</vt:lpstr>
      <vt:lpstr>Calibri</vt:lpstr>
      <vt:lpstr>BatangChe</vt:lpstr>
      <vt:lpstr>Segoe Print</vt:lpstr>
      <vt:lpstr>Office 主题​​</vt:lpstr>
      <vt:lpstr>PowerPoint 演示文稿</vt:lpstr>
      <vt:lpstr>PowerPoint 演示文稿</vt:lpstr>
      <vt:lpstr>快模拟基本原理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Thanks！</vt:lpstr>
      <vt:lpstr>backup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wei1012871944@live.cn</dc:creator>
  <cp:lastModifiedBy>梁晓霞</cp:lastModifiedBy>
  <cp:revision>133</cp:revision>
  <dcterms:created xsi:type="dcterms:W3CDTF">2020-04-28T02:46:00Z</dcterms:created>
  <dcterms:modified xsi:type="dcterms:W3CDTF">2026-08-31T03:01:57Z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0x010100C1F1798C1F16BF4597978ACE664E17CF</vt:lpwstr>
  </property>
  <property fmtid="{D5CDD505-2E9C-101B-9397-08002B2CF9AE}" pid="3" name="ICV">
    <vt:lpwstr>6CFCFFE5BE7A45AFABB734CF20045DAE_12</vt:lpwstr>
  </property>
  <property fmtid="{D5CDD505-2E9C-101B-9397-08002B2CF9AE}" pid="4" name="KSOProductBuildVer">
    <vt:lpwstr>2052-12.1.0.28043</vt:lpwstr>
  </property>
</Properties>
</file>