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58" r:id="rId4"/>
    <p:sldId id="257" r:id="rId5"/>
    <p:sldId id="260" r:id="rId6"/>
    <p:sldId id="261" r:id="rId7"/>
    <p:sldId id="262" r:id="rId8"/>
    <p:sldId id="265" r:id="rId9"/>
    <p:sldId id="268" r:id="rId10"/>
    <p:sldId id="269" r:id="rId11"/>
    <p:sldId id="270" r:id="rId12"/>
    <p:sldId id="272" r:id="rId13"/>
    <p:sldId id="271" r:id="rId14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4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bbd0ee844a51668d699b09b9131b9a4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1330" y="2591435"/>
            <a:ext cx="5956300" cy="4009390"/>
          </a:xfrm>
          <a:prstGeom prst="rect">
            <a:avLst/>
          </a:prstGeom>
        </p:spPr>
      </p:pic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44195" y="222885"/>
          <a:ext cx="10641330" cy="208470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45496"/>
                <a:gridCol w="2745496"/>
                <a:gridCol w="2827008"/>
                <a:gridCol w="2323330"/>
              </a:tblGrid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800" b="1"/>
                        <a:t>动量（</a:t>
                      </a:r>
                      <a:r>
                        <a:rPr lang="en-US" altLang="zh-CN" sz="1800" b="1"/>
                        <a:t>GeV</a:t>
                      </a:r>
                      <a:r>
                        <a:rPr lang="zh-CN" altLang="en-US" sz="1800" b="1"/>
                        <a:t>）</a:t>
                      </a:r>
                      <a:endParaRPr lang="zh-CN" altLang="en-US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全重建后绝对效率</a:t>
                      </a:r>
                      <a:r>
                        <a:rPr lang="en-US" altLang="zh-CN" sz="1800" b="1"/>
                        <a:t>(%)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多维抽样后的绝对效率</a:t>
                      </a:r>
                      <a:r>
                        <a:rPr lang="en-US" altLang="zh-CN" sz="1800" b="1"/>
                        <a:t>(%)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800" b="1"/>
                        <a:t>差值（</a:t>
                      </a:r>
                      <a:r>
                        <a:rPr lang="en-US" altLang="zh-CN" sz="1800" b="1"/>
                        <a:t>%</a:t>
                      </a:r>
                      <a:r>
                        <a:rPr lang="zh-CN" altLang="en-US" sz="1800" b="1"/>
                        <a:t>）</a:t>
                      </a:r>
                      <a:endParaRPr lang="zh-CN" altLang="en-US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/>
                        <a:t>0.1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61.37</a:t>
                      </a:r>
                      <a:r>
                        <a:rPr lang="zh-CN" altLang="en-US" sz="1800" b="1"/>
                        <a:t>±</a:t>
                      </a:r>
                      <a:r>
                        <a:rPr lang="en-US" altLang="zh-CN" sz="1800" b="1"/>
                        <a:t>0.3443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60.55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0.3456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0.82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0.6899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0.2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60.50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0.3457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56.16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0.3509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4.335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6966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0.5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66.60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0.3335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63.95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0.3395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2.65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0.6730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1.0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73.98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0.3102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71.92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0.3178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2.06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0.6280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1.5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77.17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0.2968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73.68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0.3114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3.49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0.6082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297815"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en-US" altLang="zh-CN" sz="1800" b="1">
                          <a:sym typeface="+mn-ea"/>
                        </a:rPr>
                        <a:t>2.0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78.92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0.2884</a:t>
                      </a:r>
                      <a:endParaRPr lang="en-US" altLang="zh-CN" sz="1800" b="1">
                        <a:sym typeface="+mn-ea"/>
                      </a:endParaRPr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74.82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0.3069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800" b="1"/>
                        <a:t>4.105</a:t>
                      </a:r>
                      <a:r>
                        <a:rPr lang="zh-CN" altLang="en-US" sz="1800" b="1">
                          <a:sym typeface="+mn-ea"/>
                        </a:rPr>
                        <a:t>±</a:t>
                      </a:r>
                      <a:r>
                        <a:rPr lang="en-US" altLang="zh-CN" sz="1800" b="1">
                          <a:sym typeface="+mn-ea"/>
                        </a:rPr>
                        <a:t>0.5953</a:t>
                      </a:r>
                      <a:endParaRPr lang="en-US" altLang="zh-CN" sz="1800" b="1"/>
                    </a:p>
                  </a:txBody>
                  <a:tcPr marL="9842" marR="9842" marT="9842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comparison_costhe_k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19525" y="0"/>
            <a:ext cx="4155440" cy="2985770"/>
          </a:xfrm>
          <a:prstGeom prst="rect">
            <a:avLst/>
          </a:prstGeom>
        </p:spPr>
      </p:pic>
      <p:pic>
        <p:nvPicPr>
          <p:cNvPr id="5" name="图片 4" descr="comparison_pk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" y="229235"/>
            <a:ext cx="3551555" cy="2552700"/>
          </a:xfrm>
          <a:prstGeom prst="rect">
            <a:avLst/>
          </a:prstGeom>
        </p:spPr>
      </p:pic>
      <p:pic>
        <p:nvPicPr>
          <p:cNvPr id="6" name="图片 5" descr="comparison_phi_k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965" y="0"/>
            <a:ext cx="4203065" cy="30200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37490" y="201930"/>
            <a:ext cx="11368405" cy="1546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const double g_moms[] ={0.03,0.1,0.13,0.16,0.2,0.25,0.3,0.35,0.4,0.45,0.5,0.6,0.8,1.,1.2,1.4,1.6,2,2.5,3,3.5};</a:t>
            </a:r>
            <a:endParaRPr lang="zh-CN" altLang="en-US"/>
          </a:p>
          <a:p>
            <a:r>
              <a:rPr lang="zh-CN" altLang="en-US"/>
              <a:t>const double g_coss[] = {-0.93,-0.9,-0.85,-0.75,-0.6,-0.4,-0.2,0,0.2,0.4,0.6,0.75,0.85,0.9,0.93};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ffca9c3a1fd790f27f0964643e757f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507365"/>
            <a:ext cx="6356350" cy="62807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82930" y="704850"/>
          <a:ext cx="10917555" cy="249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313880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100,000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100,000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trackID&lt;0  </a:t>
                      </a:r>
                      <a:r>
                        <a:rPr lang="zh-CN" altLang="en-US"/>
                        <a:t>的数量大于等于</a:t>
                      </a:r>
                      <a:r>
                        <a:rPr lang="en-US" altLang="zh-CN"/>
                        <a:t>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72185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90162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72.185%vs90.162%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72.185%vs90.162%</a:t>
                      </a:r>
                      <a:endParaRPr lang="en-US" altLang="zh-CN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71839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84313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99.52% vs 93.51%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71.839%vs84.313%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运动学</a:t>
                      </a:r>
                      <a:r>
                        <a:rPr lang="zh-CN" altLang="en-US"/>
                        <a:t>拟合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69760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77630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97.1% vs 92.07%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69.760%vs77.63%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-2291715" y="66040"/>
                <a:ext cx="7024370" cy="361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𝐽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𝛹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&gt;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𝛾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0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𝛾𝛾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)</m:t>
                      </m:r>
                    </m:oMath>
                  </m:oMathPara>
                </a14:m>
                <a:endParaRPr lang="en-US" altLang="zh-CN"/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91715" y="66040"/>
                <a:ext cx="7024370" cy="3613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 descr="pi0mass_comparison (6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935" y="3112135"/>
            <a:ext cx="5036185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78765" y="746125"/>
            <a:ext cx="8356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性能对比：峰的差距</a:t>
            </a:r>
            <a:r>
              <a:rPr lang="zh-CN" altLang="en-US"/>
              <a:t>减少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765" y="1636395"/>
            <a:ext cx="4879340" cy="4813300"/>
          </a:xfrm>
          <a:prstGeom prst="rect">
            <a:avLst/>
          </a:prstGeom>
        </p:spPr>
      </p:pic>
      <p:pic>
        <p:nvPicPr>
          <p:cNvPr id="6" name="图片 5" descr="pi0mass_comparison (8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637030"/>
            <a:ext cx="6696710" cy="48126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69240" y="112395"/>
            <a:ext cx="6773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归一化频率</a:t>
            </a:r>
            <a:r>
              <a:rPr lang="zh-CN" altLang="en-US"/>
              <a:t>直方图：使用双高斯</a:t>
            </a:r>
            <a:r>
              <a:rPr lang="zh-CN" altLang="en-US"/>
              <a:t>拟合</a:t>
            </a:r>
            <a:endParaRPr lang="zh-CN" altLang="en-US"/>
          </a:p>
        </p:txBody>
      </p:sp>
      <p:pic>
        <p:nvPicPr>
          <p:cNvPr id="5" name="图片 4" descr="pi0_rdf_norm_onlyC1_fwhm_line"/>
          <p:cNvPicPr>
            <a:picLocks noChangeAspect="1"/>
          </p:cNvPicPr>
          <p:nvPr/>
        </p:nvPicPr>
        <p:blipFill>
          <a:blip r:embed="rId1"/>
          <a:srcRect l="3988" t="599"/>
          <a:stretch>
            <a:fillRect/>
          </a:stretch>
        </p:blipFill>
        <p:spPr>
          <a:xfrm>
            <a:off x="1010920" y="1104265"/>
            <a:ext cx="7628890" cy="56870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53575" y="2058035"/>
            <a:ext cx="21894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加权</a:t>
            </a:r>
            <a:r>
              <a:rPr lang="zh-CN" altLang="en-US"/>
              <a:t>分辨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1460" y="93345"/>
            <a:ext cx="7343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K</a:t>
            </a:r>
            <a:r>
              <a:rPr lang="zh-CN" altLang="en-US"/>
              <a:t>单粒子数据获取</a:t>
            </a:r>
            <a:r>
              <a:rPr lang="zh-CN" altLang="en-US"/>
              <a:t>直方图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99085" y="589280"/>
            <a:ext cx="86696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K-: P:[1.0,1.2) GeV ;cos </a:t>
            </a:r>
            <a:r>
              <a:rPr lang="en-US" altLang="zh-CN"/>
              <a:t>theta :[-0.4 ,-0.2)</a:t>
            </a:r>
            <a:endParaRPr lang="en-US" altLang="zh-CN"/>
          </a:p>
        </p:txBody>
      </p:sp>
      <p:pic>
        <p:nvPicPr>
          <p:cNvPr id="6" name="图片 5" descr="3D_residual_his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8965" y="740410"/>
            <a:ext cx="3399155" cy="29552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34975" y="1384935"/>
            <a:ext cx="49841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残差范围较大：删除前后</a:t>
            </a:r>
            <a:r>
              <a:rPr lang="en-US" altLang="zh-CN"/>
              <a:t>0.5%</a:t>
            </a:r>
            <a:r>
              <a:rPr lang="zh-CN" altLang="en-US"/>
              <a:t>的</a:t>
            </a:r>
            <a:r>
              <a:rPr lang="zh-CN" altLang="en-US"/>
              <a:t>数据</a:t>
            </a:r>
            <a:endParaRPr lang="zh-CN" altLang="en-US"/>
          </a:p>
        </p:txBody>
      </p:sp>
      <p:pic>
        <p:nvPicPr>
          <p:cNvPr id="2" name="图片 1" descr="2D_projections_3res (5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85" y="4476115"/>
            <a:ext cx="11376660" cy="21507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76530" y="426085"/>
            <a:ext cx="11811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删除前后</a:t>
            </a:r>
            <a:r>
              <a:rPr lang="en-US" altLang="zh-CN"/>
              <a:t>1%</a:t>
            </a:r>
            <a:endParaRPr lang="en-US" altLang="zh-CN"/>
          </a:p>
        </p:txBody>
      </p:sp>
      <p:pic>
        <p:nvPicPr>
          <p:cNvPr id="6" name="图片 5" descr="3D_residual_hist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09900" y="0"/>
            <a:ext cx="5170805" cy="4419600"/>
          </a:xfrm>
          <a:prstGeom prst="rect">
            <a:avLst/>
          </a:prstGeom>
        </p:spPr>
      </p:pic>
      <p:pic>
        <p:nvPicPr>
          <p:cNvPr id="2" name="图片 1" descr="2D_projections_3res (4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45" y="4984115"/>
            <a:ext cx="11294745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28905" y="222250"/>
            <a:ext cx="3576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σ_eff = sqrt(f1·σ1² + f2·σ2²)</a:t>
            </a:r>
            <a:endParaRPr lang="zh-CN" altLang="en-US"/>
          </a:p>
        </p:txBody>
      </p:sp>
      <p:pic>
        <p:nvPicPr>
          <p:cNvPr id="5" name="图片 4" descr="pi0_double_gauss_data_point_eff_reso (2)"/>
          <p:cNvPicPr>
            <a:picLocks noChangeAspect="1"/>
          </p:cNvPicPr>
          <p:nvPr/>
        </p:nvPicPr>
        <p:blipFill>
          <a:blip r:embed="rId1"/>
          <a:srcRect l="4338" t="-12"/>
          <a:stretch>
            <a:fillRect/>
          </a:stretch>
        </p:blipFill>
        <p:spPr>
          <a:xfrm>
            <a:off x="808355" y="1140460"/>
            <a:ext cx="7252970" cy="54489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49225" y="181610"/>
            <a:ext cx="362458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J/psi --&gt; K*+ K-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K*+ --&gt; K+ pi0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318135" y="1103630"/>
          <a:ext cx="10917555" cy="249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6435"/>
                <a:gridCol w="960755"/>
                <a:gridCol w="1348105"/>
                <a:gridCol w="2243455"/>
                <a:gridCol w="3138805"/>
              </a:tblGrid>
              <a:tr h="64008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多维抽样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全重建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相对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绝对</a:t>
                      </a:r>
                      <a:r>
                        <a:rPr lang="zh-CN" altLang="en-US"/>
                        <a:t>效率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初始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多维抽样</a:t>
                      </a:r>
                      <a:r>
                        <a:rPr lang="en-US" altLang="zh-CN" sz="1800">
                          <a:sym typeface="+mn-ea"/>
                        </a:rPr>
                        <a:t> vs </a:t>
                      </a:r>
                      <a:r>
                        <a:rPr lang="zh-CN" altLang="en-US" sz="1800">
                          <a:sym typeface="+mn-ea"/>
                        </a:rPr>
                        <a:t>全重建</a:t>
                      </a:r>
                      <a:endParaRPr lang="en-US" altLang="zh-CN"/>
                    </a:p>
                  </a:txBody>
                  <a:tcPr/>
                </a:tc>
              </a:tr>
              <a:tr h="39243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MC</a:t>
                      </a:r>
                      <a:r>
                        <a:rPr lang="en-US" altLang="zh-CN"/>
                        <a:t>match K+ K-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1664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1596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83.2%vs79.8%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83.2%vs79.8%</a:t>
                      </a:r>
                      <a:endParaRPr lang="en-US" altLang="zh-CN"/>
                    </a:p>
                  </a:txBody>
                  <a:tcPr>
                    <a:solidFill>
                      <a:srgbClr val="E9ECF6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cut</a:t>
                      </a:r>
                      <a:r>
                        <a:rPr lang="zh-CN" altLang="en-US" sz="1800">
                          <a:sym typeface="+mn-ea"/>
                        </a:rPr>
                        <a:t>角度和能量</a:t>
                      </a:r>
                      <a:r>
                        <a:rPr lang="en-US" altLang="zh-CN" sz="1800">
                          <a:sym typeface="+mn-ea"/>
                        </a:rPr>
                        <a:t>,ngama&gt;=2</a:t>
                      </a:r>
                      <a:endParaRPr lang="en-US" altLang="zh-CN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1111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1179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66.77% vs 73.87%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55.55%vs58.95%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运动学拟合</a:t>
                      </a:r>
                      <a:r>
                        <a:rPr lang="en-US" altLang="zh-CN"/>
                        <a:t>chi2</a:t>
                      </a:r>
                      <a:r>
                        <a:rPr lang="zh-CN" altLang="en-US"/>
                        <a:t>最小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1082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918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97.39% vs 77.82%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54.1% </a:t>
                      </a:r>
                      <a:r>
                        <a:rPr lang="zh-CN" altLang="en-US"/>
                        <a:t>±</a:t>
                      </a:r>
                      <a:r>
                        <a:rPr lang="en-US" altLang="zh-CN"/>
                        <a:t>1.11%vs45.9%</a:t>
                      </a:r>
                      <a:r>
                        <a:rPr lang="zh-CN" altLang="en-US" sz="1800">
                          <a:sym typeface="+mn-ea"/>
                        </a:rPr>
                        <a:t>±</a:t>
                      </a:r>
                      <a:r>
                        <a:rPr lang="en-US" altLang="zh-CN" sz="1800">
                          <a:sym typeface="+mn-ea"/>
                        </a:rPr>
                        <a:t>1.11%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图片 5" descr="pi0_mass_comparison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70" y="3516630"/>
            <a:ext cx="4648835" cy="3341370"/>
          </a:xfrm>
          <a:prstGeom prst="rect">
            <a:avLst/>
          </a:prstGeom>
        </p:spPr>
      </p:pic>
      <p:pic>
        <p:nvPicPr>
          <p:cNvPr id="8" name="图片 7" descr="pi0_mass_comparison (3)"/>
          <p:cNvPicPr>
            <a:picLocks noChangeAspect="1"/>
          </p:cNvPicPr>
          <p:nvPr/>
        </p:nvPicPr>
        <p:blipFill>
          <a:blip r:embed="rId3"/>
          <a:srcRect t="6807" r="327"/>
          <a:stretch>
            <a:fillRect/>
          </a:stretch>
        </p:blipFill>
        <p:spPr>
          <a:xfrm>
            <a:off x="6034405" y="3493135"/>
            <a:ext cx="5007610" cy="33648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comparison_pkm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" y="158115"/>
            <a:ext cx="4001135" cy="2875915"/>
          </a:xfrm>
          <a:prstGeom prst="rect">
            <a:avLst/>
          </a:prstGeom>
        </p:spPr>
      </p:pic>
      <p:pic>
        <p:nvPicPr>
          <p:cNvPr id="5" name="图片 4" descr="comparison_costhe_k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070" y="298450"/>
            <a:ext cx="3854450" cy="2769870"/>
          </a:xfrm>
          <a:prstGeom prst="rect">
            <a:avLst/>
          </a:prstGeom>
        </p:spPr>
      </p:pic>
      <p:pic>
        <p:nvPicPr>
          <p:cNvPr id="6" name="图片 5" descr="comparison_phi_k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610" y="298450"/>
            <a:ext cx="3610610" cy="2595245"/>
          </a:xfrm>
          <a:prstGeom prst="rect">
            <a:avLst/>
          </a:prstGeom>
        </p:spPr>
      </p:pic>
      <p:pic>
        <p:nvPicPr>
          <p:cNvPr id="7" name="图片 6" descr="comparison_costhe_g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535" y="4194175"/>
            <a:ext cx="3295015" cy="2367915"/>
          </a:xfrm>
          <a:prstGeom prst="rect">
            <a:avLst/>
          </a:prstGeom>
        </p:spPr>
      </p:pic>
      <p:pic>
        <p:nvPicPr>
          <p:cNvPr id="8" name="图片 7" descr="comparison_eg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90" y="4248150"/>
            <a:ext cx="3220085" cy="2313940"/>
          </a:xfrm>
          <a:prstGeom prst="rect">
            <a:avLst/>
          </a:prstGeom>
        </p:spPr>
      </p:pic>
      <p:pic>
        <p:nvPicPr>
          <p:cNvPr id="9" name="图片 8" descr="comparison_phi_g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1510" y="4040505"/>
            <a:ext cx="3920490" cy="281749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37*164"/>
  <p:tag name="TABLE_ENDDRAG_RECT" val="42*17*837*164"/>
</p:tagLst>
</file>

<file path=ppt/tags/tag2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3.xml><?xml version="1.0" encoding="utf-8"?>
<p:tagLst xmlns:p="http://schemas.openxmlformats.org/presentationml/2006/main">
  <p:tag name="TABLE_ENDDRAG_ORIGIN_RECT" val="859*201"/>
  <p:tag name="TABLE_ENDDRAG_RECT" val="44*55*859*201"/>
</p:tagLst>
</file>

<file path=ppt/tags/tag4.xml><?xml version="1.0" encoding="utf-8"?>
<p:tagLst xmlns:p="http://schemas.openxmlformats.org/presentationml/2006/main">
  <p:tag name="commondata" val="eyJoZGlkIjoiOWNjNjE3OGJlYmY3MmMwNTNhZTJlNDk4NjQ2NzI5MD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1076</Words>
  <Application>WPS 演示</Application>
  <PresentationFormat>宽屏</PresentationFormat>
  <Paragraphs>177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宋体</vt:lpstr>
      <vt:lpstr>Wingdings</vt:lpstr>
      <vt:lpstr>Cambria Math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杨莹</cp:lastModifiedBy>
  <cp:revision>10</cp:revision>
  <dcterms:created xsi:type="dcterms:W3CDTF">2023-08-09T12:44:00Z</dcterms:created>
  <dcterms:modified xsi:type="dcterms:W3CDTF">2026-07-27T03:07:24Z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2052-12.1.0.18608</vt:lpwstr>
  </property>
</Properties>
</file>