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7" r:id="rId2"/>
  </p:sldMasterIdLst>
  <p:notesMasterIdLst>
    <p:notesMasterId r:id="rId18"/>
  </p:notesMasterIdLst>
  <p:handoutMasterIdLst>
    <p:handoutMasterId r:id="rId19"/>
  </p:handoutMasterIdLst>
  <p:sldIdLst>
    <p:sldId id="586" r:id="rId3"/>
    <p:sldId id="1126" r:id="rId4"/>
    <p:sldId id="1127" r:id="rId5"/>
    <p:sldId id="1130" r:id="rId6"/>
    <p:sldId id="1132" r:id="rId7"/>
    <p:sldId id="1133" r:id="rId8"/>
    <p:sldId id="1134" r:id="rId9"/>
    <p:sldId id="1135" r:id="rId10"/>
    <p:sldId id="1129" r:id="rId11"/>
    <p:sldId id="1136" r:id="rId12"/>
    <p:sldId id="1137" r:id="rId13"/>
    <p:sldId id="1138" r:id="rId14"/>
    <p:sldId id="461" r:id="rId15"/>
    <p:sldId id="1128" r:id="rId16"/>
    <p:sldId id="1131" r:id="rId17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changqing" initials="y" lastIdx="3" clrIdx="0">
    <p:extLst>
      <p:ext uri="{19B8F6BF-5375-455C-9EA6-DF929625EA0E}">
        <p15:presenceInfo xmlns:p15="http://schemas.microsoft.com/office/powerpoint/2012/main" userId="yechangqi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FF"/>
    <a:srgbClr val="0072BD"/>
    <a:srgbClr val="D8D8D8"/>
    <a:srgbClr val="9090E9"/>
    <a:srgbClr val="8D8EE8"/>
    <a:srgbClr val="F6A3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1914" autoAdjust="0"/>
  </p:normalViewPr>
  <p:slideViewPr>
    <p:cSldViewPr showGuides="1">
      <p:cViewPr varScale="1">
        <p:scale>
          <a:sx n="116" d="100"/>
          <a:sy n="116" d="100"/>
        </p:scale>
        <p:origin x="396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18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274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 yawen" userId="b106949d7b55627f" providerId="LiveId" clId="{3B70948A-D164-46B1-85DB-2493222EAEAB}"/>
    <pc:docChg chg="undo custSel modSld sldOrd">
      <pc:chgData name="lee yawen" userId="b106949d7b55627f" providerId="LiveId" clId="{3B70948A-D164-46B1-85DB-2493222EAEAB}" dt="2026-07-23T05:38:04.580" v="350" actId="20577"/>
      <pc:docMkLst>
        <pc:docMk/>
      </pc:docMkLst>
      <pc:sldChg chg="mod ord modShow">
        <pc:chgData name="lee yawen" userId="b106949d7b55627f" providerId="LiveId" clId="{3B70948A-D164-46B1-85DB-2493222EAEAB}" dt="2026-07-22T17:25:10.417" v="94"/>
        <pc:sldMkLst>
          <pc:docMk/>
          <pc:sldMk cId="2375233896" sldId="1128"/>
        </pc:sldMkLst>
      </pc:sldChg>
      <pc:sldChg chg="modSp mod">
        <pc:chgData name="lee yawen" userId="b106949d7b55627f" providerId="LiveId" clId="{3B70948A-D164-46B1-85DB-2493222EAEAB}" dt="2026-07-23T05:35:35.396" v="342" actId="20577"/>
        <pc:sldMkLst>
          <pc:docMk/>
          <pc:sldMk cId="413138195" sldId="1129"/>
        </pc:sldMkLst>
        <pc:spChg chg="mod">
          <ac:chgData name="lee yawen" userId="b106949d7b55627f" providerId="LiveId" clId="{3B70948A-D164-46B1-85DB-2493222EAEAB}" dt="2026-07-23T05:35:35.396" v="342" actId="20577"/>
          <ac:spMkLst>
            <pc:docMk/>
            <pc:sldMk cId="413138195" sldId="1129"/>
            <ac:spMk id="13" creationId="{D79B954C-4D48-EDBB-1764-C1B88B661C08}"/>
          </ac:spMkLst>
        </pc:spChg>
      </pc:sldChg>
      <pc:sldChg chg="addSp modSp mod">
        <pc:chgData name="lee yawen" userId="b106949d7b55627f" providerId="LiveId" clId="{3B70948A-D164-46B1-85DB-2493222EAEAB}" dt="2026-07-22T16:48:21.128" v="90" actId="20577"/>
        <pc:sldMkLst>
          <pc:docMk/>
          <pc:sldMk cId="2785056921" sldId="1130"/>
        </pc:sldMkLst>
        <pc:spChg chg="mod">
          <ac:chgData name="lee yawen" userId="b106949d7b55627f" providerId="LiveId" clId="{3B70948A-D164-46B1-85DB-2493222EAEAB}" dt="2026-07-22T16:47:08.398" v="57" actId="20577"/>
          <ac:spMkLst>
            <pc:docMk/>
            <pc:sldMk cId="2785056921" sldId="1130"/>
            <ac:spMk id="18" creationId="{7E556528-92C3-2EAC-D8DF-B4EFEC1A02F7}"/>
          </ac:spMkLst>
        </pc:spChg>
        <pc:spChg chg="mod">
          <ac:chgData name="lee yawen" userId="b106949d7b55627f" providerId="LiveId" clId="{3B70948A-D164-46B1-85DB-2493222EAEAB}" dt="2026-07-22T16:39:07.940" v="16" actId="1076"/>
          <ac:spMkLst>
            <pc:docMk/>
            <pc:sldMk cId="2785056921" sldId="1130"/>
            <ac:spMk id="30" creationId="{C41386B0-57FD-8E70-7271-26556773E55D}"/>
          </ac:spMkLst>
        </pc:spChg>
        <pc:spChg chg="mod">
          <ac:chgData name="lee yawen" userId="b106949d7b55627f" providerId="LiveId" clId="{3B70948A-D164-46B1-85DB-2493222EAEAB}" dt="2026-07-22T16:39:07.940" v="16" actId="1076"/>
          <ac:spMkLst>
            <pc:docMk/>
            <pc:sldMk cId="2785056921" sldId="1130"/>
            <ac:spMk id="32" creationId="{7012D25D-315E-6CDF-BA6F-E902AD421EF7}"/>
          </ac:spMkLst>
        </pc:spChg>
        <pc:spChg chg="mod">
          <ac:chgData name="lee yawen" userId="b106949d7b55627f" providerId="LiveId" clId="{3B70948A-D164-46B1-85DB-2493222EAEAB}" dt="2026-07-22T16:20:02.469" v="12" actId="14100"/>
          <ac:spMkLst>
            <pc:docMk/>
            <pc:sldMk cId="2785056921" sldId="1130"/>
            <ac:spMk id="37" creationId="{655D0316-CFE0-C216-42BA-8574D1A15359}"/>
          </ac:spMkLst>
        </pc:spChg>
        <pc:spChg chg="mod">
          <ac:chgData name="lee yawen" userId="b106949d7b55627f" providerId="LiveId" clId="{3B70948A-D164-46B1-85DB-2493222EAEAB}" dt="2026-07-22T16:20:07.161" v="13" actId="1076"/>
          <ac:spMkLst>
            <pc:docMk/>
            <pc:sldMk cId="2785056921" sldId="1130"/>
            <ac:spMk id="39" creationId="{321784F2-4DA9-5AA5-061C-7EE7838253E5}"/>
          </ac:spMkLst>
        </pc:spChg>
        <pc:spChg chg="mod">
          <ac:chgData name="lee yawen" userId="b106949d7b55627f" providerId="LiveId" clId="{3B70948A-D164-46B1-85DB-2493222EAEAB}" dt="2026-07-22T16:47:29.458" v="65" actId="14100"/>
          <ac:spMkLst>
            <pc:docMk/>
            <pc:sldMk cId="2785056921" sldId="1130"/>
            <ac:spMk id="45" creationId="{640F719D-0CAC-C5D6-69D4-7B42CCB4802A}"/>
          </ac:spMkLst>
        </pc:spChg>
        <pc:spChg chg="mod">
          <ac:chgData name="lee yawen" userId="b106949d7b55627f" providerId="LiveId" clId="{3B70948A-D164-46B1-85DB-2493222EAEAB}" dt="2026-07-22T16:47:34.191" v="67" actId="20577"/>
          <ac:spMkLst>
            <pc:docMk/>
            <pc:sldMk cId="2785056921" sldId="1130"/>
            <ac:spMk id="47" creationId="{BA5E2310-57A3-77E1-095F-BB62CD1B4A16}"/>
          </ac:spMkLst>
        </pc:spChg>
        <pc:spChg chg="mod">
          <ac:chgData name="lee yawen" userId="b106949d7b55627f" providerId="LiveId" clId="{3B70948A-D164-46B1-85DB-2493222EAEAB}" dt="2026-07-22T16:47:42.383" v="74" actId="20577"/>
          <ac:spMkLst>
            <pc:docMk/>
            <pc:sldMk cId="2785056921" sldId="1130"/>
            <ac:spMk id="49" creationId="{00D7B855-0F6A-346F-01D0-489EE6D1D1A3}"/>
          </ac:spMkLst>
        </pc:spChg>
        <pc:spChg chg="mod">
          <ac:chgData name="lee yawen" userId="b106949d7b55627f" providerId="LiveId" clId="{3B70948A-D164-46B1-85DB-2493222EAEAB}" dt="2026-07-22T16:47:50.047" v="77" actId="20577"/>
          <ac:spMkLst>
            <pc:docMk/>
            <pc:sldMk cId="2785056921" sldId="1130"/>
            <ac:spMk id="51" creationId="{B11E96AD-DC39-FC09-3939-F3182A022D11}"/>
          </ac:spMkLst>
        </pc:spChg>
        <pc:spChg chg="mod">
          <ac:chgData name="lee yawen" userId="b106949d7b55627f" providerId="LiveId" clId="{3B70948A-D164-46B1-85DB-2493222EAEAB}" dt="2026-07-22T16:48:00.085" v="80" actId="20577"/>
          <ac:spMkLst>
            <pc:docMk/>
            <pc:sldMk cId="2785056921" sldId="1130"/>
            <ac:spMk id="53" creationId="{0A701B70-4055-D4F4-7252-6D4B5F9E11E1}"/>
          </ac:spMkLst>
        </pc:spChg>
        <pc:spChg chg="mod">
          <ac:chgData name="lee yawen" userId="b106949d7b55627f" providerId="LiveId" clId="{3B70948A-D164-46B1-85DB-2493222EAEAB}" dt="2026-07-22T16:48:12.201" v="83" actId="20577"/>
          <ac:spMkLst>
            <pc:docMk/>
            <pc:sldMk cId="2785056921" sldId="1130"/>
            <ac:spMk id="55" creationId="{B5E009DD-BC98-C44F-218E-46DF82BB635F}"/>
          </ac:spMkLst>
        </pc:spChg>
        <pc:spChg chg="mod">
          <ac:chgData name="lee yawen" userId="b106949d7b55627f" providerId="LiveId" clId="{3B70948A-D164-46B1-85DB-2493222EAEAB}" dt="2026-07-22T16:48:21.128" v="90" actId="20577"/>
          <ac:spMkLst>
            <pc:docMk/>
            <pc:sldMk cId="2785056921" sldId="1130"/>
            <ac:spMk id="57" creationId="{DFD8AD3E-51C0-85BE-6D6D-C218C8207B1F}"/>
          </ac:spMkLst>
        </pc:spChg>
        <pc:spChg chg="add mod">
          <ac:chgData name="lee yawen" userId="b106949d7b55627f" providerId="LiveId" clId="{3B70948A-D164-46B1-85DB-2493222EAEAB}" dt="2026-07-22T16:41:00.161" v="46" actId="1076"/>
          <ac:spMkLst>
            <pc:docMk/>
            <pc:sldMk cId="2785056921" sldId="1130"/>
            <ac:spMk id="59" creationId="{C0115225-8442-9C05-E146-D0F174C069B0}"/>
          </ac:spMkLst>
        </pc:spChg>
        <pc:grpChg chg="mod">
          <ac:chgData name="lee yawen" userId="b106949d7b55627f" providerId="LiveId" clId="{3B70948A-D164-46B1-85DB-2493222EAEAB}" dt="2026-07-22T16:39:07.940" v="16" actId="1076"/>
          <ac:grpSpMkLst>
            <pc:docMk/>
            <pc:sldMk cId="2785056921" sldId="1130"/>
            <ac:grpSpMk id="10" creationId="{8A365650-EE29-5763-9CF1-FC265B714784}"/>
          </ac:grpSpMkLst>
        </pc:grpChg>
        <pc:picChg chg="add mod">
          <ac:chgData name="lee yawen" userId="b106949d7b55627f" providerId="LiveId" clId="{3B70948A-D164-46B1-85DB-2493222EAEAB}" dt="2026-07-22T16:41:21.351" v="50" actId="1076"/>
          <ac:picMkLst>
            <pc:docMk/>
            <pc:sldMk cId="2785056921" sldId="1130"/>
            <ac:picMk id="61" creationId="{0D1FD2AE-9B01-9766-95AC-564CAF106266}"/>
          </ac:picMkLst>
        </pc:picChg>
      </pc:sldChg>
      <pc:sldChg chg="mod ord modShow">
        <pc:chgData name="lee yawen" userId="b106949d7b55627f" providerId="LiveId" clId="{3B70948A-D164-46B1-85DB-2493222EAEAB}" dt="2026-07-22T17:25:23.327" v="100"/>
        <pc:sldMkLst>
          <pc:docMk/>
          <pc:sldMk cId="686429266" sldId="1131"/>
        </pc:sldMkLst>
      </pc:sldChg>
      <pc:sldChg chg="mod ord modShow">
        <pc:chgData name="lee yawen" userId="b106949d7b55627f" providerId="LiveId" clId="{3B70948A-D164-46B1-85DB-2493222EAEAB}" dt="2026-07-22T17:25:33.354" v="103" actId="34476"/>
        <pc:sldMkLst>
          <pc:docMk/>
          <pc:sldMk cId="3467252170" sldId="1132"/>
        </pc:sldMkLst>
      </pc:sldChg>
      <pc:sldChg chg="modSp mod ord modShow">
        <pc:chgData name="lee yawen" userId="b106949d7b55627f" providerId="LiveId" clId="{3B70948A-D164-46B1-85DB-2493222EAEAB}" dt="2026-07-22T18:01:17.439" v="242" actId="20577"/>
        <pc:sldMkLst>
          <pc:docMk/>
          <pc:sldMk cId="2945010405" sldId="1133"/>
        </pc:sldMkLst>
        <pc:spChg chg="mod">
          <ac:chgData name="lee yawen" userId="b106949d7b55627f" providerId="LiveId" clId="{3B70948A-D164-46B1-85DB-2493222EAEAB}" dt="2026-07-22T18:01:17.439" v="242" actId="20577"/>
          <ac:spMkLst>
            <pc:docMk/>
            <pc:sldMk cId="2945010405" sldId="1133"/>
            <ac:spMk id="54" creationId="{4E355306-1DBC-4C1B-3749-3CCDA66496FA}"/>
          </ac:spMkLst>
        </pc:spChg>
      </pc:sldChg>
      <pc:sldChg chg="modSp mod">
        <pc:chgData name="lee yawen" userId="b106949d7b55627f" providerId="LiveId" clId="{3B70948A-D164-46B1-85DB-2493222EAEAB}" dt="2026-07-22T18:17:45.775" v="301" actId="20577"/>
        <pc:sldMkLst>
          <pc:docMk/>
          <pc:sldMk cId="2176585619" sldId="1135"/>
        </pc:sldMkLst>
        <pc:spChg chg="mod">
          <ac:chgData name="lee yawen" userId="b106949d7b55627f" providerId="LiveId" clId="{3B70948A-D164-46B1-85DB-2493222EAEAB}" dt="2026-07-22T18:17:32.583" v="291" actId="20577"/>
          <ac:spMkLst>
            <pc:docMk/>
            <pc:sldMk cId="2176585619" sldId="1135"/>
            <ac:spMk id="65" creationId="{51C13426-FD0D-B76A-DF53-2AFCF45AA617}"/>
          </ac:spMkLst>
        </pc:spChg>
        <pc:spChg chg="mod">
          <ac:chgData name="lee yawen" userId="b106949d7b55627f" providerId="LiveId" clId="{3B70948A-D164-46B1-85DB-2493222EAEAB}" dt="2026-07-22T18:13:38.391" v="245" actId="20577"/>
          <ac:spMkLst>
            <pc:docMk/>
            <pc:sldMk cId="2176585619" sldId="1135"/>
            <ac:spMk id="69" creationId="{9613F562-FFA1-F5A2-B0B4-49C5D1D3B735}"/>
          </ac:spMkLst>
        </pc:spChg>
        <pc:spChg chg="mod">
          <ac:chgData name="lee yawen" userId="b106949d7b55627f" providerId="LiveId" clId="{3B70948A-D164-46B1-85DB-2493222EAEAB}" dt="2026-07-22T18:14:31.401" v="261" actId="20577"/>
          <ac:spMkLst>
            <pc:docMk/>
            <pc:sldMk cId="2176585619" sldId="1135"/>
            <ac:spMk id="70" creationId="{F45BB886-BCC4-188C-D441-9B0CF6C4CB80}"/>
          </ac:spMkLst>
        </pc:spChg>
        <pc:spChg chg="mod">
          <ac:chgData name="lee yawen" userId="b106949d7b55627f" providerId="LiveId" clId="{3B70948A-D164-46B1-85DB-2493222EAEAB}" dt="2026-07-22T18:15:36.053" v="280" actId="20577"/>
          <ac:spMkLst>
            <pc:docMk/>
            <pc:sldMk cId="2176585619" sldId="1135"/>
            <ac:spMk id="71" creationId="{12FB72BB-2A6E-A2F7-E31D-D56C517F92C4}"/>
          </ac:spMkLst>
        </pc:spChg>
        <pc:spChg chg="mod">
          <ac:chgData name="lee yawen" userId="b106949d7b55627f" providerId="LiveId" clId="{3B70948A-D164-46B1-85DB-2493222EAEAB}" dt="2026-07-22T18:17:45.775" v="301" actId="20577"/>
          <ac:spMkLst>
            <pc:docMk/>
            <pc:sldMk cId="2176585619" sldId="1135"/>
            <ac:spMk id="72" creationId="{E050A4F1-327C-BDD4-1483-D43A9DC6B6CF}"/>
          </ac:spMkLst>
        </pc:spChg>
        <pc:spChg chg="mod">
          <ac:chgData name="lee yawen" userId="b106949d7b55627f" providerId="LiveId" clId="{3B70948A-D164-46B1-85DB-2493222EAEAB}" dt="2026-07-22T18:13:49.525" v="255" actId="20577"/>
          <ac:spMkLst>
            <pc:docMk/>
            <pc:sldMk cId="2176585619" sldId="1135"/>
            <ac:spMk id="73" creationId="{C614FEF4-E0DB-87B9-6E48-BC341DF63D41}"/>
          </ac:spMkLst>
        </pc:spChg>
        <pc:spChg chg="mod">
          <ac:chgData name="lee yawen" userId="b106949d7b55627f" providerId="LiveId" clId="{3B70948A-D164-46B1-85DB-2493222EAEAB}" dt="2026-07-22T18:14:49.428" v="268" actId="20577"/>
          <ac:spMkLst>
            <pc:docMk/>
            <pc:sldMk cId="2176585619" sldId="1135"/>
            <ac:spMk id="74" creationId="{90919C1A-A802-47AE-DD72-58AC9B13FBDA}"/>
          </ac:spMkLst>
        </pc:spChg>
        <pc:spChg chg="mod">
          <ac:chgData name="lee yawen" userId="b106949d7b55627f" providerId="LiveId" clId="{3B70948A-D164-46B1-85DB-2493222EAEAB}" dt="2026-07-22T18:15:42.900" v="284" actId="20577"/>
          <ac:spMkLst>
            <pc:docMk/>
            <pc:sldMk cId="2176585619" sldId="1135"/>
            <ac:spMk id="75" creationId="{081040E6-3175-D42C-2F7E-E1C6788FEDAD}"/>
          </ac:spMkLst>
        </pc:spChg>
      </pc:sldChg>
      <pc:sldChg chg="modSp mod">
        <pc:chgData name="lee yawen" userId="b106949d7b55627f" providerId="LiveId" clId="{3B70948A-D164-46B1-85DB-2493222EAEAB}" dt="2026-07-23T05:38:04.580" v="350" actId="20577"/>
        <pc:sldMkLst>
          <pc:docMk/>
          <pc:sldMk cId="2300408659" sldId="1137"/>
        </pc:sldMkLst>
        <pc:spChg chg="mod">
          <ac:chgData name="lee yawen" userId="b106949d7b55627f" providerId="LiveId" clId="{3B70948A-D164-46B1-85DB-2493222EAEAB}" dt="2026-07-23T05:38:04.580" v="350" actId="20577"/>
          <ac:spMkLst>
            <pc:docMk/>
            <pc:sldMk cId="2300408659" sldId="1137"/>
            <ac:spMk id="2" creationId="{5B203F19-3AE7-25AB-6E8F-824F5C053A1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CN" dirty="0">
              <a:ea typeface="黑体" panose="02010609060101010101" pitchFamily="49" charset="-122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zh-CN" dirty="0">
              <a:ea typeface="黑体" panose="02010609060101010101" pitchFamily="49" charset="-122"/>
            </a:endParaRP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CN" dirty="0">
              <a:ea typeface="黑体" panose="02010609060101010101" pitchFamily="49" charset="-122"/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01A067B-C9D1-4EEE-8D82-339154AE0F2C}" type="slidenum">
              <a:rPr lang="en-US" altLang="zh-CN">
                <a:ea typeface="黑体" panose="02010609060101010101" pitchFamily="49" charset="-122"/>
              </a:rPr>
              <a:t>‹#›</a:t>
            </a:fld>
            <a:endParaRPr lang="en-US" altLang="zh-CN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ea typeface="黑体" panose="02010609060101010101" pitchFamily="49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ea typeface="黑体" panose="02010609060101010101" pitchFamily="49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ea typeface="黑体" panose="02010609060101010101" pitchFamily="49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DEEC9269-A41C-42AF-81F6-4148AA9CE22C}" type="slidenum">
              <a:rPr lang="en-US" altLang="zh-CN" smtClean="0"/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540505-FCA4-4619-BB1A-2C933C6F06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EC9269-A41C-42AF-81F6-4148AA9CE22C}" type="slidenum">
              <a:rPr lang="en-US" altLang="zh-CN" smtClean="0"/>
              <a:t>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33184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EC9269-A41C-42AF-81F6-4148AA9CE22C}" type="slidenum">
              <a:rPr lang="en-US" altLang="zh-CN" smtClean="0"/>
              <a:t>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48112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EC9269-A41C-42AF-81F6-4148AA9CE22C}" type="slidenum">
              <a:rPr lang="en-US" altLang="zh-CN" smtClean="0"/>
              <a:t>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3688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EC9269-A41C-42AF-81F6-4148AA9CE22C}" type="slidenum">
              <a:rPr lang="en-US" altLang="zh-CN" smtClean="0"/>
              <a:t>14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41870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0B57F-27FC-44AC-874C-03454C828B8C}" type="slidenum">
              <a:rPr lang="en-US" altLang="zh-CN" smtClean="0"/>
              <a:t>‹#›</a:t>
            </a:fld>
            <a:endParaRPr lang="en-US" altLang="zh-CN" dirty="0"/>
          </a:p>
        </p:txBody>
      </p:sp>
    </p:spTree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5AB69122-C3D0-44B0-9AEC-44CC5CA304EB}" type="datetime1">
              <a:rPr lang="zh-CN" altLang="en-US" smtClean="0"/>
              <a:t>2026/7/20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87EE1983-CE82-49FC-965E-E579DD9B8F33}" type="datetime1">
              <a:rPr lang="zh-CN" altLang="en-US" smtClean="0"/>
              <a:t>2026/7/20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10342" y="1247775"/>
            <a:ext cx="10979959" cy="5101161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Ø"/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13" y="6553201"/>
            <a:ext cx="2743200" cy="365125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C6CE2DF2-BCA6-42AD-9EC2-91507C44706D}" type="datetime1">
              <a:rPr lang="zh-CN" altLang="en-US" smtClean="0"/>
              <a:t>2026/7/20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30700" y="648970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34272" y="6492876"/>
            <a:ext cx="2743200" cy="365125"/>
          </a:xfrm>
        </p:spPr>
        <p:txBody>
          <a:bodyPr/>
          <a:lstStyle>
            <a:lvl1pPr>
              <a:defRPr sz="1800" b="1">
                <a:solidFill>
                  <a:srgbClr val="004D94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7233DC2A-5E92-482B-9DB5-24AB4AD1E5BC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2" name="矩形 1"/>
          <p:cNvSpPr/>
          <p:nvPr userDrawn="1"/>
        </p:nvSpPr>
        <p:spPr>
          <a:xfrm>
            <a:off x="7614416" y="86996"/>
            <a:ext cx="4378787" cy="844136"/>
          </a:xfrm>
          <a:prstGeom prst="rect">
            <a:avLst/>
          </a:prstGeom>
          <a:solidFill>
            <a:srgbClr val="004D94"/>
          </a:solidFill>
          <a:ln>
            <a:solidFill>
              <a:srgbClr val="004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313" y="154528"/>
            <a:ext cx="4046991" cy="7090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1287213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621089"/>
            <a:ext cx="10515600" cy="49572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C9E98AC5-B75A-4C2D-BFB3-C23066DB2A3D}" type="datetime1">
              <a:rPr lang="zh-CN" altLang="en-US" smtClean="0"/>
              <a:t>2026/7/20</a:t>
            </a:fld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2E7C8-8254-4703-8840-58745B7490E5}" type="slidenum">
              <a:rPr lang="en-US" altLang="zh-CN"/>
              <a:t>‹#›</a:t>
            </a:fld>
            <a:endParaRPr lang="en-US" altLang="zh-CN" dirty="0"/>
          </a:p>
        </p:txBody>
      </p:sp>
      <p:sp>
        <p:nvSpPr>
          <p:cNvPr id="7" name="文本占位符 2"/>
          <p:cNvSpPr>
            <a:spLocks noGrp="1"/>
          </p:cNvSpPr>
          <p:nvPr>
            <p:ph type="body" idx="13"/>
          </p:nvPr>
        </p:nvSpPr>
        <p:spPr>
          <a:xfrm>
            <a:off x="3497363" y="3877508"/>
            <a:ext cx="5184576" cy="49572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BB27C-A5E9-4D02-B4D8-BED7E3995897}" type="slidenum">
              <a:rPr lang="en-US" altLang="zh-CN"/>
              <a:t>‹#›</a:t>
            </a:fld>
            <a:endParaRPr lang="en-US" altLang="zh-CN" dirty="0"/>
          </a:p>
        </p:txBody>
      </p:sp>
      <p:sp>
        <p:nvSpPr>
          <p:cNvPr id="7" name="内容占位符 2"/>
          <p:cNvSpPr>
            <a:spLocks noGrp="1"/>
          </p:cNvSpPr>
          <p:nvPr>
            <p:ph sz="half" idx="1"/>
          </p:nvPr>
        </p:nvSpPr>
        <p:spPr>
          <a:xfrm>
            <a:off x="609600" y="1063518"/>
            <a:ext cx="5384800" cy="506264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8" name="内容占位符 3"/>
          <p:cNvSpPr>
            <a:spLocks noGrp="1"/>
          </p:cNvSpPr>
          <p:nvPr>
            <p:ph sz="half" idx="2"/>
          </p:nvPr>
        </p:nvSpPr>
        <p:spPr>
          <a:xfrm>
            <a:off x="6197600" y="1063519"/>
            <a:ext cx="5384800" cy="506264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24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1" name="矩形 7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/>
            </a:endParaRPr>
          </a:p>
        </p:txBody>
      </p:sp>
      <p:pic>
        <p:nvPicPr>
          <p:cNvPr id="10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65A9D-8006-47C7-A12B-C488D274BF24}" type="slidenum">
              <a:rPr lang="en-US" altLang="zh-CN"/>
              <a:t>‹#›</a:t>
            </a:fld>
            <a:endParaRPr lang="en-US" altLang="zh-CN" dirty="0"/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24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6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65A9D-8006-47C7-A12B-C488D274BF24}" type="slidenum">
              <a:rPr lang="en-US" altLang="zh-CN"/>
              <a:t>‹#›</a:t>
            </a:fld>
            <a:endParaRPr lang="en-US" altLang="zh-CN" dirty="0"/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24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7" name="矩形 7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8200" y="132733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8200" y="2343074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0613" y="133545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0613" y="2343074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E3027FC5-1019-42DE-B68E-F10218D4686A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EE1BBCB0-AE5D-4958-824D-71B704BCA2AD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8" y="0"/>
            <a:ext cx="12192000" cy="9906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9" indent="0" algn="ctr">
              <a:buNone/>
              <a:defRPr sz="2000"/>
            </a:lvl2pPr>
            <a:lvl3pPr marL="914217" indent="0" algn="ctr">
              <a:buNone/>
              <a:defRPr sz="1800"/>
            </a:lvl3pPr>
            <a:lvl4pPr marL="1371326" indent="0" algn="ctr">
              <a:buNone/>
              <a:defRPr sz="1600"/>
            </a:lvl4pPr>
            <a:lvl5pPr marL="1828434" indent="0" algn="ctr">
              <a:buNone/>
              <a:defRPr sz="1600"/>
            </a:lvl5pPr>
            <a:lvl6pPr marL="2285543" indent="0" algn="ctr">
              <a:buNone/>
              <a:defRPr sz="1600"/>
            </a:lvl6pPr>
            <a:lvl7pPr marL="2742651" indent="0" algn="ctr">
              <a:buNone/>
              <a:defRPr sz="1600"/>
            </a:lvl7pPr>
            <a:lvl8pPr marL="3199125" indent="0" algn="ctr">
              <a:buNone/>
              <a:defRPr sz="1600"/>
            </a:lvl8pPr>
            <a:lvl9pPr marL="3656234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60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BB27C-A5E9-4D02-B4D8-BED7E3995897}" type="slidenum">
              <a:rPr lang="en-US" altLang="zh-CN" smtClean="0"/>
              <a:t>‹#›</a:t>
            </a:fld>
            <a:endParaRPr lang="en-US" altLang="zh-CN" dirty="0"/>
          </a:p>
        </p:txBody>
      </p:sp>
      <p:sp>
        <p:nvSpPr>
          <p:cNvPr id="7" name="矩形 6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/>
            </a:endParaRPr>
          </a:p>
        </p:txBody>
      </p:sp>
      <p:pic>
        <p:nvPicPr>
          <p:cNvPr id="8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59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4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6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1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139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53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125" indent="0">
              <a:buNone/>
              <a:defRPr sz="1600" b="1"/>
            </a:lvl8pPr>
            <a:lvl9pPr marL="3656234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125" indent="0">
              <a:buNone/>
              <a:defRPr sz="1600" b="1"/>
            </a:lvl8pPr>
            <a:lvl9pPr marL="3656234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93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9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71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9" indent="0">
              <a:buNone/>
              <a:defRPr sz="1400"/>
            </a:lvl2pPr>
            <a:lvl3pPr marL="914217" indent="0">
              <a:buNone/>
              <a:defRPr sz="1200"/>
            </a:lvl3pPr>
            <a:lvl4pPr marL="1371326" indent="0">
              <a:buNone/>
              <a:defRPr sz="1000"/>
            </a:lvl4pPr>
            <a:lvl5pPr marL="1828434" indent="0">
              <a:buNone/>
              <a:defRPr sz="1000"/>
            </a:lvl5pPr>
            <a:lvl6pPr marL="2285543" indent="0">
              <a:buNone/>
              <a:defRPr sz="1000"/>
            </a:lvl6pPr>
            <a:lvl7pPr marL="2742651" indent="0">
              <a:buNone/>
              <a:defRPr sz="1000"/>
            </a:lvl7pPr>
            <a:lvl8pPr marL="3199125" indent="0">
              <a:buNone/>
              <a:defRPr sz="1000"/>
            </a:lvl8pPr>
            <a:lvl9pPr marL="3656234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91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125" indent="0">
              <a:buNone/>
              <a:defRPr sz="2000"/>
            </a:lvl8pPr>
            <a:lvl9pPr marL="3656234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9" indent="0">
              <a:buNone/>
              <a:defRPr sz="1400"/>
            </a:lvl2pPr>
            <a:lvl3pPr marL="914217" indent="0">
              <a:buNone/>
              <a:defRPr sz="1200"/>
            </a:lvl3pPr>
            <a:lvl4pPr marL="1371326" indent="0">
              <a:buNone/>
              <a:defRPr sz="1000"/>
            </a:lvl4pPr>
            <a:lvl5pPr marL="1828434" indent="0">
              <a:buNone/>
              <a:defRPr sz="1000"/>
            </a:lvl5pPr>
            <a:lvl6pPr marL="2285543" indent="0">
              <a:buNone/>
              <a:defRPr sz="1000"/>
            </a:lvl6pPr>
            <a:lvl7pPr marL="2742651" indent="0">
              <a:buNone/>
              <a:defRPr sz="1000"/>
            </a:lvl7pPr>
            <a:lvl8pPr marL="3199125" indent="0">
              <a:buNone/>
              <a:defRPr sz="1000"/>
            </a:lvl8pPr>
            <a:lvl9pPr marL="3656234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1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873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26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743274A9-3A6B-4B98-92E4-585FEDF8606B}" type="datetime1">
              <a:rPr lang="zh-CN" altLang="en-US" smtClean="0"/>
              <a:t>2026/7/20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523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hidden="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347" y="0"/>
            <a:ext cx="91473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6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9" y="-4405"/>
            <a:ext cx="12255868" cy="686240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6"/>
            <a:ext cx="12192000" cy="155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75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9" y="-4405"/>
            <a:ext cx="12255868" cy="68624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6"/>
            <a:ext cx="12192000" cy="155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48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6859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419" y="142875"/>
            <a:ext cx="10943166" cy="64928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81683221"/>
      </p:ext>
    </p:extLst>
  </p:cSld>
  <p:clrMapOvr>
    <a:masterClrMapping/>
  </p:clrMapOvr>
  <p:transition advClick="0" advTm="7000">
    <p:newsflash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9" y="-4405"/>
            <a:ext cx="12255868" cy="6862405"/>
          </a:xfrm>
          <a:prstGeom prst="rect">
            <a:avLst/>
          </a:prstGeom>
        </p:spPr>
      </p:pic>
      <p:pic>
        <p:nvPicPr>
          <p:cNvPr id="9" name="图片 8" hidden="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732723"/>
            <a:ext cx="2570885" cy="115186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5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372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231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FA31E221-E713-4B94-9B52-1044CBE4AD5A}" type="datetime1">
              <a:rPr lang="zh-CN" altLang="en-US" smtClean="0"/>
              <a:t>2026/7/20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E3027FC5-1019-42DE-B68E-F10218D4686A}" type="datetime1">
              <a:rPr lang="zh-CN" altLang="en-US" smtClean="0"/>
              <a:t>2026/7/20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EE1BBCB0-AE5D-4958-824D-71B704BCA2AD}" type="datetime1">
              <a:rPr lang="zh-CN" altLang="en-US" smtClean="0"/>
              <a:t>2026/7/20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0B57F-27FC-44AC-874C-03454C828B8C}" type="slidenum">
              <a:rPr lang="en-US" altLang="zh-CN" smtClean="0"/>
              <a:t>‹#›</a:t>
            </a:fld>
            <a:endParaRPr lang="en-US" altLang="zh-CN" dirty="0"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7FE2593F-66C2-44AC-9B2A-40FCB8B9055B}" type="datetime1">
              <a:rPr lang="zh-CN" altLang="en-US" smtClean="0"/>
              <a:t>2026/7/20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1F616D7E-6750-4BA3-8786-082CA047DA46}" type="datetime1">
              <a:rPr lang="zh-CN" altLang="en-US" smtClean="0"/>
              <a:t>2026/7/20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BC30B57F-27FC-44AC-874C-03454C828B8C}" type="slidenum">
              <a:rPr lang="en-US" altLang="zh-CN" smtClean="0"/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9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217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4" indent="-228554" algn="l" defTabSz="91421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663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1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9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7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6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679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788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25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344" y="2492896"/>
            <a:ext cx="5215925" cy="651204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4400" b="1" dirty="0">
                <a:solidFill>
                  <a:srgbClr val="16558E"/>
                </a:solidFill>
                <a:latin typeface="+mn-lt"/>
                <a:ea typeface="黑体" panose="02010609060101010101" pitchFamily="49" charset="-122"/>
              </a:rPr>
              <a:t>复用读出仿真分析</a:t>
            </a:r>
            <a:endParaRPr lang="zh-CN" altLang="en-US" sz="4400" b="1" dirty="0">
              <a:solidFill>
                <a:srgbClr val="16558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15915" y="162330"/>
            <a:ext cx="30553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中国科学技术大学</a:t>
            </a:r>
            <a:endParaRPr lang="en-US" altLang="zh-CN" sz="2800" dirty="0">
              <a:ln w="0"/>
              <a:solidFill>
                <a:srgbClr val="225E94"/>
              </a:solidFill>
              <a:effectLst>
                <a:reflection blurRad="6350" stA="53000" endA="300" endPos="35500" dir="5400000" sy="-90000" algn="bl" rotWithShape="0"/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ea typeface="华文行楷" panose="02010800040101010101" pitchFamily="2" charset="-122"/>
                <a:cs typeface="Calibri" panose="020F0502020204030204" pitchFamily="34" charset="0"/>
              </a:rPr>
              <a:t>University of Science and Technology of China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713" y="331607"/>
            <a:ext cx="7287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16558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组会报告</a:t>
            </a:r>
          </a:p>
        </p:txBody>
      </p:sp>
      <p:pic>
        <p:nvPicPr>
          <p:cNvPr id="7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483" y="244997"/>
            <a:ext cx="539432" cy="554651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551384" y="3284984"/>
            <a:ext cx="7526720" cy="11575"/>
          </a:xfrm>
          <a:prstGeom prst="line">
            <a:avLst/>
          </a:prstGeom>
          <a:ln w="41275">
            <a:solidFill>
              <a:srgbClr val="0B4C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灯片编号占位符 4">
            <a:extLst>
              <a:ext uri="{FF2B5EF4-FFF2-40B4-BE49-F238E27FC236}">
                <a16:creationId xmlns:a16="http://schemas.microsoft.com/office/drawing/2014/main" id="{BF50348D-3B42-1093-2A41-B566684B3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4272" y="6492876"/>
            <a:ext cx="2743200" cy="365125"/>
          </a:xfrm>
        </p:spPr>
        <p:txBody>
          <a:bodyPr/>
          <a:lstStyle/>
          <a:p>
            <a:pPr>
              <a:defRPr/>
            </a:pPr>
            <a:fld id="{F1BBB27C-A5E9-4D02-B4D8-BED7E3995897}" type="slidenum">
              <a:rPr lang="en-US" altLang="zh-CN" sz="1400" b="0" smtClean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fld>
            <a:endParaRPr lang="en-US" altLang="zh-CN" sz="14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703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B95E14-2DF0-5C6F-B6E2-BB41BE555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10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D174F2B-6E10-9213-557A-FE995862B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单通道成本估计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8799639-EDDE-B8BF-E617-541E537D8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906" y="1014331"/>
            <a:ext cx="8859486" cy="176237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9A2B187-BD1E-DAAD-965C-F49B94B44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913" y="4482389"/>
            <a:ext cx="8849960" cy="169568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EDB5EA7-B271-1793-E678-2427143D6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906" y="2729071"/>
            <a:ext cx="8869013" cy="174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428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5B203F19-3AE7-25AB-6E8F-824F5C053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342" y="2961071"/>
            <a:ext cx="11881658" cy="3387865"/>
          </a:xfrm>
        </p:spPr>
        <p:txBody>
          <a:bodyPr/>
          <a:lstStyle/>
          <a:p>
            <a:r>
              <a:rPr lang="en-US" altLang="zh-CN" dirty="0"/>
              <a:t> ADC3421 </a:t>
            </a:r>
            <a:r>
              <a:rPr lang="zh-CN" altLang="en-US" dirty="0"/>
              <a:t>为四通道</a:t>
            </a:r>
            <a:r>
              <a:rPr lang="en-US" altLang="zh-CN" dirty="0"/>
              <a:t>ADC </a:t>
            </a:r>
          </a:p>
          <a:p>
            <a:r>
              <a:rPr lang="zh-CN" altLang="en-US" dirty="0"/>
              <a:t>如采用 </a:t>
            </a:r>
            <a:r>
              <a:rPr lang="en-US" altLang="zh-CN" dirty="0"/>
              <a:t>TMUX 1208 </a:t>
            </a:r>
            <a:r>
              <a:rPr lang="zh-CN" altLang="en-US" dirty="0"/>
              <a:t>，</a:t>
            </a:r>
            <a:r>
              <a:rPr lang="en-US" altLang="zh-CN" dirty="0"/>
              <a:t>10/12 bit </a:t>
            </a:r>
            <a:r>
              <a:rPr lang="zh-CN" altLang="en-US" dirty="0"/>
              <a:t>对应的单通道成本估计约为 </a:t>
            </a:r>
            <a:r>
              <a:rPr lang="en-US" altLang="zh-CN"/>
              <a:t>1.76/2.78</a:t>
            </a:r>
            <a:r>
              <a:rPr lang="zh-CN" altLang="en-US"/>
              <a:t> </a:t>
            </a:r>
            <a:endParaRPr lang="zh-CN" altLang="en-US" dirty="0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6FF8A1D-CF01-3084-FABB-B70DD7B0D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t>2026/7/22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5149F21-6E76-76FB-DD19-0F40B5C3C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11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16CB7A59-53A0-18CB-9BCE-4FAFD9697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单通道成本估计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AB93FCE-5AA7-D73E-D35D-8BF6C7E72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988076"/>
            <a:ext cx="8926171" cy="182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08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99B377B7-136A-39E3-66B2-E573DA3F0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电路 </a:t>
            </a:r>
            <a:r>
              <a:rPr lang="en-US" altLang="zh-CN" dirty="0"/>
              <a:t>RC </a:t>
            </a:r>
            <a:r>
              <a:rPr lang="zh-CN" altLang="en-US" dirty="0"/>
              <a:t>参数设计优化</a:t>
            </a:r>
            <a:endParaRPr lang="en-US" altLang="zh-CN" dirty="0"/>
          </a:p>
          <a:p>
            <a:r>
              <a:rPr lang="zh-CN" altLang="en-US" dirty="0"/>
              <a:t>考虑使用实际的信号加噪声对电路进行仿真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DC9FFA5-39D2-2B9D-7245-78F1CB50F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t>2026/7/23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270851B-55CC-4AE6-F32A-B63B27F24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12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D579AEAE-EC4A-0CE4-15CE-3BA620456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后续工作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20419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648295" y="2638770"/>
            <a:ext cx="5759307" cy="7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172"/>
            <a:r>
              <a:rPr kumimoji="1" lang="en-US" altLang="zh-CN" sz="3999" b="1" dirty="0">
                <a:solidFill>
                  <a:srgbClr val="034A90">
                    <a:lumMod val="75000"/>
                  </a:srgbClr>
                </a:solidFill>
                <a:latin typeface="微软雅黑"/>
                <a:ea typeface="微软雅黑"/>
              </a:rPr>
              <a:t>Thanks for listening!</a:t>
            </a:r>
            <a:endParaRPr kumimoji="1" lang="zh-CN" altLang="en-US" sz="3999" b="1" dirty="0">
              <a:solidFill>
                <a:srgbClr val="034A90">
                  <a:lumMod val="75000"/>
                </a:srgbClr>
              </a:solidFill>
              <a:latin typeface="微软雅黑"/>
              <a:ea typeface="微软雅黑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825B50F-49FB-48AD-AC17-8802993073BC}"/>
              </a:ext>
            </a:extLst>
          </p:cNvPr>
          <p:cNvSpPr/>
          <p:nvPr/>
        </p:nvSpPr>
        <p:spPr>
          <a:xfrm>
            <a:off x="8815915" y="162330"/>
            <a:ext cx="30553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中国科学技术大学</a:t>
            </a:r>
            <a:endParaRPr lang="en-US" altLang="zh-CN" sz="2800" dirty="0">
              <a:ln w="0"/>
              <a:solidFill>
                <a:srgbClr val="225E94"/>
              </a:solidFill>
              <a:effectLst>
                <a:reflection blurRad="6350" stA="53000" endA="300" endPos="35500" dir="5400000" sy="-90000" algn="bl" rotWithShape="0"/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ea typeface="华文行楷" panose="02010800040101010101" pitchFamily="2" charset="-122"/>
                <a:cs typeface="Calibri" panose="020F0502020204030204" pitchFamily="34" charset="0"/>
              </a:rPr>
              <a:t>University of Science and Technology of China</a:t>
            </a:r>
          </a:p>
        </p:txBody>
      </p:sp>
      <p:pic>
        <p:nvPicPr>
          <p:cNvPr id="8" name="Picture 17">
            <a:extLst>
              <a:ext uri="{FF2B5EF4-FFF2-40B4-BE49-F238E27FC236}">
                <a16:creationId xmlns:a16="http://schemas.microsoft.com/office/drawing/2014/main" id="{9A503604-439B-44F0-8E67-B63EFF5AE9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483" y="244997"/>
            <a:ext cx="539432" cy="55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5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BB27C-A5E9-4D02-B4D8-BED7E3995897}" type="slidenum">
              <a:rPr lang="en-US" altLang="zh-CN" sz="1400" b="0" smtClean="0">
                <a:solidFill>
                  <a:srgbClr val="000000"/>
                </a:solidFill>
                <a:latin typeface="Arial" panose="020B0604020202020204" pitchFamily="34" charset="0"/>
              </a:rPr>
              <a:t>14</a:t>
            </a:fld>
            <a:endParaRPr lang="en-US" altLang="zh-CN" sz="14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开关 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+ FDA 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原理图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A877DB6-E286-66B0-2C88-55D35E773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1017761"/>
            <a:ext cx="8267948" cy="584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233896"/>
      </p:ext>
    </p:extLst>
  </p:cSld>
  <p:clrMapOvr>
    <a:masterClrMapping/>
  </p:clrMapOvr>
  <p:transition advTm="6393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D96A3D8-DE91-40D3-0CAF-09CCE6816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15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3012A093-2F1C-D3E4-C1C3-0D827425F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开关 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+ FDA 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仿真结果</a:t>
            </a:r>
            <a:endParaRPr lang="zh-CN" altLang="en-US" dirty="0"/>
          </a:p>
        </p:txBody>
      </p:sp>
      <p:pic>
        <p:nvPicPr>
          <p:cNvPr id="7" name="图片 6" descr="预览图像">
            <a:extLst>
              <a:ext uri="{FF2B5EF4-FFF2-40B4-BE49-F238E27FC236}">
                <a16:creationId xmlns:a16="http://schemas.microsoft.com/office/drawing/2014/main" id="{CF21BB15-10FB-F88B-384F-BE047E04C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1" y="1752870"/>
            <a:ext cx="8380223" cy="3992743"/>
          </a:xfrm>
          <a:prstGeom prst="rect">
            <a:avLst/>
          </a:prstGeom>
        </p:spPr>
      </p:pic>
      <p:sp>
        <p:nvSpPr>
          <p:cNvPr id="9" name="箭头: 下 8">
            <a:extLst>
              <a:ext uri="{FF2B5EF4-FFF2-40B4-BE49-F238E27FC236}">
                <a16:creationId xmlns:a16="http://schemas.microsoft.com/office/drawing/2014/main" id="{20A81A44-E20E-1DEE-B785-BF24682DC5DC}"/>
              </a:ext>
            </a:extLst>
          </p:cNvPr>
          <p:cNvSpPr/>
          <p:nvPr/>
        </p:nvSpPr>
        <p:spPr>
          <a:xfrm rot="9073895" flipH="1">
            <a:off x="1302835" y="4747000"/>
            <a:ext cx="89493" cy="1642127"/>
          </a:xfrm>
          <a:prstGeom prst="downArrow">
            <a:avLst>
              <a:gd name="adj1" fmla="val 50000"/>
              <a:gd name="adj2" fmla="val 21745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94CB616-4135-7B77-62CB-E85D9443527F}"/>
              </a:ext>
            </a:extLst>
          </p:cNvPr>
          <p:cNvSpPr txBox="1"/>
          <p:nvPr/>
        </p:nvSpPr>
        <p:spPr>
          <a:xfrm>
            <a:off x="1487488" y="6231266"/>
            <a:ext cx="61344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A0</a:t>
            </a:r>
            <a:endParaRPr lang="zh-CN" altLang="zh-CN" sz="28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箭头: 下 12">
            <a:extLst>
              <a:ext uri="{FF2B5EF4-FFF2-40B4-BE49-F238E27FC236}">
                <a16:creationId xmlns:a16="http://schemas.microsoft.com/office/drawing/2014/main" id="{F32AB8AE-6C15-CEBF-08FC-0448224393FF}"/>
              </a:ext>
            </a:extLst>
          </p:cNvPr>
          <p:cNvSpPr/>
          <p:nvPr/>
        </p:nvSpPr>
        <p:spPr>
          <a:xfrm rot="9073895" flipH="1">
            <a:off x="1664071" y="4517725"/>
            <a:ext cx="89493" cy="1642127"/>
          </a:xfrm>
          <a:prstGeom prst="downArrow">
            <a:avLst>
              <a:gd name="adj1" fmla="val 50000"/>
              <a:gd name="adj2" fmla="val 21745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550117D-FC13-019C-A232-26CA7F479827}"/>
              </a:ext>
            </a:extLst>
          </p:cNvPr>
          <p:cNvSpPr txBox="1"/>
          <p:nvPr/>
        </p:nvSpPr>
        <p:spPr>
          <a:xfrm>
            <a:off x="1991544" y="5994700"/>
            <a:ext cx="61371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OUTP</a:t>
            </a:r>
            <a:endParaRPr lang="zh-CN" altLang="zh-CN" sz="28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箭头: 下 16">
            <a:extLst>
              <a:ext uri="{FF2B5EF4-FFF2-40B4-BE49-F238E27FC236}">
                <a16:creationId xmlns:a16="http://schemas.microsoft.com/office/drawing/2014/main" id="{244EE845-FD7D-1C34-94AC-22959D094DD0}"/>
              </a:ext>
            </a:extLst>
          </p:cNvPr>
          <p:cNvSpPr/>
          <p:nvPr/>
        </p:nvSpPr>
        <p:spPr>
          <a:xfrm rot="9073895" flipH="1">
            <a:off x="3245271" y="4550662"/>
            <a:ext cx="89493" cy="1642127"/>
          </a:xfrm>
          <a:prstGeom prst="downArrow">
            <a:avLst>
              <a:gd name="adj1" fmla="val 50000"/>
              <a:gd name="adj2" fmla="val 21745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9BB612C-EB56-8B22-304F-D78C5590A711}"/>
              </a:ext>
            </a:extLst>
          </p:cNvPr>
          <p:cNvSpPr txBox="1"/>
          <p:nvPr/>
        </p:nvSpPr>
        <p:spPr>
          <a:xfrm>
            <a:off x="3290017" y="6009098"/>
            <a:ext cx="61371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OUTN</a:t>
            </a:r>
            <a:endParaRPr lang="zh-CN" altLang="zh-CN" sz="28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40" name="Group 62">
            <a:extLst>
              <a:ext uri="{FF2B5EF4-FFF2-40B4-BE49-F238E27FC236}">
                <a16:creationId xmlns:a16="http://schemas.microsoft.com/office/drawing/2014/main" id="{65F9FEDD-E734-55D0-8C43-D28122A370ED}"/>
              </a:ext>
            </a:extLst>
          </p:cNvPr>
          <p:cNvGrpSpPr/>
          <p:nvPr/>
        </p:nvGrpSpPr>
        <p:grpSpPr>
          <a:xfrm>
            <a:off x="8582486" y="2190750"/>
            <a:ext cx="3505200" cy="2476500"/>
            <a:chOff x="7996489" y="1566101"/>
            <a:chExt cx="3505200" cy="2476500"/>
          </a:xfrm>
        </p:grpSpPr>
        <p:sp>
          <p:nvSpPr>
            <p:cNvPr id="41" name="Rectangle 44">
              <a:extLst>
                <a:ext uri="{FF2B5EF4-FFF2-40B4-BE49-F238E27FC236}">
                  <a16:creationId xmlns:a16="http://schemas.microsoft.com/office/drawing/2014/main" id="{49B54326-3113-B237-AB6B-7AB75BB07D9D}"/>
                </a:ext>
              </a:extLst>
            </p:cNvPr>
            <p:cNvSpPr/>
            <p:nvPr/>
          </p:nvSpPr>
          <p:spPr>
            <a:xfrm>
              <a:off x="7996489" y="1566101"/>
              <a:ext cx="3505200" cy="2476500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rgbClr val="183A56"/>
              </a:solidFill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42" name="TextBox 45">
              <a:extLst>
                <a:ext uri="{FF2B5EF4-FFF2-40B4-BE49-F238E27FC236}">
                  <a16:creationId xmlns:a16="http://schemas.microsoft.com/office/drawing/2014/main" id="{EA3D5E3D-77C9-A556-B824-4F831E863CBC}"/>
                </a:ext>
              </a:extLst>
            </p:cNvPr>
            <p:cNvSpPr txBox="1"/>
            <p:nvPr/>
          </p:nvSpPr>
          <p:spPr>
            <a:xfrm>
              <a:off x="8337042" y="1712456"/>
              <a:ext cx="92333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altLang="en-US" sz="18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稳定时间</a:t>
              </a:r>
              <a:endParaRPr lang="zh-CN" sz="1800" b="1" dirty="0">
                <a:solidFill>
                  <a:schemeClr val="dk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TextBox 47">
              <a:extLst>
                <a:ext uri="{FF2B5EF4-FFF2-40B4-BE49-F238E27FC236}">
                  <a16:creationId xmlns:a16="http://schemas.microsoft.com/office/drawing/2014/main" id="{179D787E-4480-80CC-5101-976D4F795A86}"/>
                </a:ext>
              </a:extLst>
            </p:cNvPr>
            <p:cNvSpPr txBox="1"/>
            <p:nvPr/>
          </p:nvSpPr>
          <p:spPr>
            <a:xfrm>
              <a:off x="9746544" y="2089732"/>
              <a:ext cx="283732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l"/>
              <a:r>
                <a:rPr lang="en-US" sz="1350" dirty="0">
                  <a:latin typeface="Consolas"/>
                  <a:ea typeface="Consolas"/>
                  <a:cs typeface="Consolas"/>
                </a:rPr>
                <a:t>10b</a:t>
              </a:r>
            </a:p>
          </p:txBody>
        </p:sp>
        <p:sp>
          <p:nvSpPr>
            <p:cNvPr id="44" name="TextBox 48">
              <a:extLst>
                <a:ext uri="{FF2B5EF4-FFF2-40B4-BE49-F238E27FC236}">
                  <a16:creationId xmlns:a16="http://schemas.microsoft.com/office/drawing/2014/main" id="{1226264E-169B-7D71-7EA9-78C4D9D5671F}"/>
                </a:ext>
              </a:extLst>
            </p:cNvPr>
            <p:cNvSpPr txBox="1"/>
            <p:nvPr/>
          </p:nvSpPr>
          <p:spPr>
            <a:xfrm>
              <a:off x="10661142" y="2102168"/>
              <a:ext cx="283732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dirty="0">
                  <a:latin typeface="Consolas"/>
                  <a:ea typeface="Consolas"/>
                  <a:cs typeface="Consolas"/>
                </a:rPr>
                <a:t>12b</a:t>
              </a:r>
            </a:p>
          </p:txBody>
        </p:sp>
        <p:sp>
          <p:nvSpPr>
            <p:cNvPr id="45" name="Line 49">
              <a:extLst>
                <a:ext uri="{FF2B5EF4-FFF2-40B4-BE49-F238E27FC236}">
                  <a16:creationId xmlns:a16="http://schemas.microsoft.com/office/drawing/2014/main" id="{CD7BF8E9-0FA8-B855-D3D1-78A51B775B67}"/>
                </a:ext>
              </a:extLst>
            </p:cNvPr>
            <p:cNvSpPr/>
            <p:nvPr/>
          </p:nvSpPr>
          <p:spPr>
            <a:xfrm>
              <a:off x="8343900" y="2362200"/>
              <a:ext cx="2971800" cy="9525"/>
            </a:xfrm>
            <a:custGeom>
              <a:avLst/>
              <a:gdLst/>
              <a:ahLst/>
              <a:cxnLst/>
              <a:rect l="l" t="t" r="r" b="b"/>
              <a:pathLst>
                <a:path w="2971800" h="9525">
                  <a:moveTo>
                    <a:pt x="0" y="0"/>
                  </a:moveTo>
                  <a:lnTo>
                    <a:pt x="2971800" y="0"/>
                  </a:lnTo>
                </a:path>
              </a:pathLst>
            </a:custGeom>
            <a:noFill/>
            <a:ln w="19050">
              <a:solidFill>
                <a:srgbClr val="183A56"/>
              </a:solidFill>
            </a:ln>
          </p:spPr>
        </p:sp>
        <p:sp>
          <p:nvSpPr>
            <p:cNvPr id="46" name="TextBox 50">
              <a:extLst>
                <a:ext uri="{FF2B5EF4-FFF2-40B4-BE49-F238E27FC236}">
                  <a16:creationId xmlns:a16="http://schemas.microsoft.com/office/drawing/2014/main" id="{2EF9CF6B-5AA9-3C84-F025-48D6F7691D3D}"/>
                </a:ext>
              </a:extLst>
            </p:cNvPr>
            <p:cNvSpPr txBox="1"/>
            <p:nvPr/>
          </p:nvSpPr>
          <p:spPr>
            <a:xfrm>
              <a:off x="8372409" y="2540318"/>
              <a:ext cx="756617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r>
                <a:rPr lang="en-US" altLang="zh-CN" sz="1350" dirty="0">
                  <a:solidFill>
                    <a:schemeClr val="dk1"/>
                  </a:solidFill>
                  <a:latin typeface="Consolas"/>
                  <a:ea typeface="Consolas"/>
                  <a:cs typeface="Consolas"/>
                </a:rPr>
                <a:t>OUTP Mid</a:t>
              </a:r>
            </a:p>
          </p:txBody>
        </p:sp>
        <p:sp>
          <p:nvSpPr>
            <p:cNvPr id="47" name="TextBox 51">
              <a:extLst>
                <a:ext uri="{FF2B5EF4-FFF2-40B4-BE49-F238E27FC236}">
                  <a16:creationId xmlns:a16="http://schemas.microsoft.com/office/drawing/2014/main" id="{E606B791-EF97-3DC5-0E2E-CFA72E8D3CB9}"/>
                </a:ext>
              </a:extLst>
            </p:cNvPr>
            <p:cNvSpPr txBox="1"/>
            <p:nvPr/>
          </p:nvSpPr>
          <p:spPr>
            <a:xfrm>
              <a:off x="9619603" y="2533705"/>
              <a:ext cx="662041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altLang="zh-CN" sz="1350" dirty="0">
                  <a:solidFill>
                    <a:srgbClr val="FF0000"/>
                  </a:solidFill>
                  <a:latin typeface="Consolas"/>
                  <a:ea typeface="Consolas"/>
                  <a:cs typeface="Consolas"/>
                </a:rPr>
                <a:t>41.25ns</a:t>
              </a:r>
              <a:endParaRPr lang="en-US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endParaRPr>
            </a:p>
          </p:txBody>
        </p:sp>
        <p:sp>
          <p:nvSpPr>
            <p:cNvPr id="48" name="TextBox 53">
              <a:extLst>
                <a:ext uri="{FF2B5EF4-FFF2-40B4-BE49-F238E27FC236}">
                  <a16:creationId xmlns:a16="http://schemas.microsoft.com/office/drawing/2014/main" id="{A3C141B4-BAA4-B63E-E563-A291DBD25C9C}"/>
                </a:ext>
              </a:extLst>
            </p:cNvPr>
            <p:cNvSpPr txBox="1"/>
            <p:nvPr/>
          </p:nvSpPr>
          <p:spPr>
            <a:xfrm>
              <a:off x="8372409" y="3209735"/>
              <a:ext cx="756617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r>
                <a:rPr lang="en-US" altLang="zh-CN" sz="1350" dirty="0">
                  <a:solidFill>
                    <a:schemeClr val="dk1"/>
                  </a:solidFill>
                  <a:latin typeface="Consolas"/>
                  <a:ea typeface="Consolas"/>
                  <a:cs typeface="Consolas"/>
                </a:rPr>
                <a:t>OUTN Mid</a:t>
              </a:r>
            </a:p>
          </p:txBody>
        </p:sp>
      </p:grpSp>
      <p:sp>
        <p:nvSpPr>
          <p:cNvPr id="49" name="文本框 48">
            <a:extLst>
              <a:ext uri="{FF2B5EF4-FFF2-40B4-BE49-F238E27FC236}">
                <a16:creationId xmlns:a16="http://schemas.microsoft.com/office/drawing/2014/main" id="{F6296A46-9F41-72C9-6044-CCDEE0559E64}"/>
              </a:ext>
            </a:extLst>
          </p:cNvPr>
          <p:cNvSpPr txBox="1"/>
          <p:nvPr/>
        </p:nvSpPr>
        <p:spPr>
          <a:xfrm>
            <a:off x="8875988" y="3448913"/>
            <a:ext cx="10174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350" dirty="0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OUTP MAX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19FBAE22-932A-101D-EDBF-C1032FBDF358}"/>
              </a:ext>
            </a:extLst>
          </p:cNvPr>
          <p:cNvSpPr txBox="1"/>
          <p:nvPr/>
        </p:nvSpPr>
        <p:spPr>
          <a:xfrm>
            <a:off x="8863082" y="4151284"/>
            <a:ext cx="10174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350" dirty="0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OUTN MAX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D0E3C588-5C47-73C6-4791-9811A1D1656C}"/>
              </a:ext>
            </a:extLst>
          </p:cNvPr>
          <p:cNvSpPr txBox="1"/>
          <p:nvPr/>
        </p:nvSpPr>
        <p:spPr>
          <a:xfrm>
            <a:off x="10992544" y="3118800"/>
            <a:ext cx="10174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54.68ns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73BCE4D-2762-1472-58EA-6CEBFE19C18B}"/>
              </a:ext>
            </a:extLst>
          </p:cNvPr>
          <p:cNvSpPr txBox="1"/>
          <p:nvPr/>
        </p:nvSpPr>
        <p:spPr>
          <a:xfrm>
            <a:off x="10205600" y="3475254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60.82ns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3" name="TextBox 51">
            <a:extLst>
              <a:ext uri="{FF2B5EF4-FFF2-40B4-BE49-F238E27FC236}">
                <a16:creationId xmlns:a16="http://schemas.microsoft.com/office/drawing/2014/main" id="{741F70E5-36AF-F763-7EC3-F0E7D686DB33}"/>
              </a:ext>
            </a:extLst>
          </p:cNvPr>
          <p:cNvSpPr txBox="1"/>
          <p:nvPr/>
        </p:nvSpPr>
        <p:spPr>
          <a:xfrm>
            <a:off x="11087120" y="3475254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99.74ns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4" name="TextBox 51">
            <a:extLst>
              <a:ext uri="{FF2B5EF4-FFF2-40B4-BE49-F238E27FC236}">
                <a16:creationId xmlns:a16="http://schemas.microsoft.com/office/drawing/2014/main" id="{1D0FF467-F467-0C16-C3EC-49D361B134AF}"/>
              </a:ext>
            </a:extLst>
          </p:cNvPr>
          <p:cNvSpPr txBox="1"/>
          <p:nvPr/>
        </p:nvSpPr>
        <p:spPr>
          <a:xfrm>
            <a:off x="10221371" y="3834384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41.25ns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5" name="TextBox 51">
            <a:extLst>
              <a:ext uri="{FF2B5EF4-FFF2-40B4-BE49-F238E27FC236}">
                <a16:creationId xmlns:a16="http://schemas.microsoft.com/office/drawing/2014/main" id="{0FBAB3B0-4C25-B05F-6140-A9CD37CD349C}"/>
              </a:ext>
            </a:extLst>
          </p:cNvPr>
          <p:cNvSpPr txBox="1"/>
          <p:nvPr/>
        </p:nvSpPr>
        <p:spPr>
          <a:xfrm>
            <a:off x="11087119" y="3818857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54.68ns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6" name="TextBox 51">
            <a:extLst>
              <a:ext uri="{FF2B5EF4-FFF2-40B4-BE49-F238E27FC236}">
                <a16:creationId xmlns:a16="http://schemas.microsoft.com/office/drawing/2014/main" id="{F6A2C49B-E0A3-622D-ADC4-07937A6EC8FB}"/>
              </a:ext>
            </a:extLst>
          </p:cNvPr>
          <p:cNvSpPr txBox="1"/>
          <p:nvPr/>
        </p:nvSpPr>
        <p:spPr>
          <a:xfrm>
            <a:off x="10205599" y="4175041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60.83ns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7" name="TextBox 51">
            <a:extLst>
              <a:ext uri="{FF2B5EF4-FFF2-40B4-BE49-F238E27FC236}">
                <a16:creationId xmlns:a16="http://schemas.microsoft.com/office/drawing/2014/main" id="{E1976869-1AB8-BAA1-0B71-71C3A2F84E05}"/>
              </a:ext>
            </a:extLst>
          </p:cNvPr>
          <p:cNvSpPr txBox="1"/>
          <p:nvPr/>
        </p:nvSpPr>
        <p:spPr>
          <a:xfrm>
            <a:off x="11087118" y="4162460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99.75ns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686429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BB27C-A5E9-4D02-B4D8-BED7E3995897}" type="slidenum">
              <a:rPr lang="en-US" altLang="zh-CN" sz="1400" b="0" smtClean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fld>
            <a:endParaRPr lang="en-US" altLang="zh-CN" sz="14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直接电压读出方案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077D723-4162-4752-812A-5E1E75539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36" y="1103672"/>
            <a:ext cx="6898733" cy="273630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2493A54F-D3D7-484C-BF0A-E72650FCDD75}"/>
              </a:ext>
            </a:extLst>
          </p:cNvPr>
          <p:cNvSpPr txBox="1"/>
          <p:nvPr/>
        </p:nvSpPr>
        <p:spPr>
          <a:xfrm>
            <a:off x="35158" y="38559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基于</a:t>
            </a:r>
            <a:r>
              <a:rPr lang="en-US" altLang="zh-CN" dirty="0"/>
              <a:t>Coil13 </a:t>
            </a:r>
            <a:r>
              <a:rPr lang="zh-CN" altLang="en-US" dirty="0"/>
              <a:t>重新评估 </a:t>
            </a:r>
            <a:r>
              <a:rPr lang="en-US" altLang="zh-CN" dirty="0"/>
              <a:t>ADC </a:t>
            </a:r>
            <a:r>
              <a:rPr lang="zh-CN" altLang="en-US" dirty="0"/>
              <a:t>参数要求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D5168146-7D18-46C9-9EAF-992F4BB803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44" y="1909683"/>
            <a:ext cx="4560445" cy="1241319"/>
          </a:xfrm>
          <a:prstGeom prst="rect">
            <a:avLst/>
          </a:prstGeom>
        </p:spPr>
      </p:pic>
      <p:pic>
        <p:nvPicPr>
          <p:cNvPr id="1026" name="Picture 2" descr="sampling sweep">
            <a:extLst>
              <a:ext uri="{FF2B5EF4-FFF2-40B4-BE49-F238E27FC236}">
                <a16:creationId xmlns:a16="http://schemas.microsoft.com/office/drawing/2014/main" id="{2843758C-4E33-45B3-894C-091D5FC91B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871"/>
          <a:stretch/>
        </p:blipFill>
        <p:spPr bwMode="auto">
          <a:xfrm>
            <a:off x="289244" y="4270689"/>
            <a:ext cx="7412708" cy="245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图片预览">
            <a:extLst>
              <a:ext uri="{FF2B5EF4-FFF2-40B4-BE49-F238E27FC236}">
                <a16:creationId xmlns:a16="http://schemas.microsoft.com/office/drawing/2014/main" id="{EE4266C9-1750-4093-B0F4-A0F4ECDC0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776" y="3212976"/>
            <a:ext cx="443757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901893"/>
      </p:ext>
    </p:extLst>
  </p:cSld>
  <p:clrMapOvr>
    <a:masterClrMapping/>
  </p:clrMapOvr>
  <p:transition advTm="6393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BB27C-A5E9-4D02-B4D8-BED7E3995897}" type="slidenum">
              <a:rPr lang="en-US" altLang="zh-CN" sz="1400" b="0" smtClean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fld>
            <a:endParaRPr lang="en-US" altLang="zh-CN" sz="14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5991686" cy="70907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开关原理图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9316520-5E2A-8A8D-A585-6CACB6BE1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30" y="1268760"/>
            <a:ext cx="11543928" cy="494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78186"/>
      </p:ext>
    </p:extLst>
  </p:cSld>
  <p:clrMapOvr>
    <a:masterClrMapping/>
  </p:clrMapOvr>
  <p:transition advTm="6393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E6C4D7E-85FF-997B-58F1-E9CC7C08B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44B81419-0D29-F0A0-B6BD-CB3C6501F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开关仿真结果</a:t>
            </a:r>
          </a:p>
        </p:txBody>
      </p:sp>
      <p:pic>
        <p:nvPicPr>
          <p:cNvPr id="7" name="图片 6" descr="预览图像">
            <a:extLst>
              <a:ext uri="{FF2B5EF4-FFF2-40B4-BE49-F238E27FC236}">
                <a16:creationId xmlns:a16="http://schemas.microsoft.com/office/drawing/2014/main" id="{33195448-927F-BA80-2B76-CF41CD02F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14" y="1556792"/>
            <a:ext cx="8295942" cy="3978620"/>
          </a:xfrm>
          <a:prstGeom prst="rect">
            <a:avLst/>
          </a:prstGeom>
        </p:spPr>
      </p:pic>
      <p:grpSp>
        <p:nvGrpSpPr>
          <p:cNvPr id="10" name="Group 62">
            <a:extLst>
              <a:ext uri="{FF2B5EF4-FFF2-40B4-BE49-F238E27FC236}">
                <a16:creationId xmlns:a16="http://schemas.microsoft.com/office/drawing/2014/main" id="{8A365650-EE29-5763-9CF1-FC265B714784}"/>
              </a:ext>
            </a:extLst>
          </p:cNvPr>
          <p:cNvGrpSpPr/>
          <p:nvPr/>
        </p:nvGrpSpPr>
        <p:grpSpPr>
          <a:xfrm>
            <a:off x="8598550" y="3058168"/>
            <a:ext cx="3505200" cy="2476500"/>
            <a:chOff x="7996489" y="1566101"/>
            <a:chExt cx="3505200" cy="2476500"/>
          </a:xfrm>
        </p:grpSpPr>
        <p:sp>
          <p:nvSpPr>
            <p:cNvPr id="11" name="Rectangle 44">
              <a:extLst>
                <a:ext uri="{FF2B5EF4-FFF2-40B4-BE49-F238E27FC236}">
                  <a16:creationId xmlns:a16="http://schemas.microsoft.com/office/drawing/2014/main" id="{F40B775B-B47F-64E5-6B9A-AB8C03DB5948}"/>
                </a:ext>
              </a:extLst>
            </p:cNvPr>
            <p:cNvSpPr/>
            <p:nvPr/>
          </p:nvSpPr>
          <p:spPr>
            <a:xfrm>
              <a:off x="7996489" y="1566101"/>
              <a:ext cx="3505200" cy="2476500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rgbClr val="183A56"/>
              </a:solidFill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12" name="TextBox 45">
              <a:extLst>
                <a:ext uri="{FF2B5EF4-FFF2-40B4-BE49-F238E27FC236}">
                  <a16:creationId xmlns:a16="http://schemas.microsoft.com/office/drawing/2014/main" id="{7F13A7F3-86FC-50DE-F13B-7D90AF4224F6}"/>
                </a:ext>
              </a:extLst>
            </p:cNvPr>
            <p:cNvSpPr txBox="1"/>
            <p:nvPr/>
          </p:nvSpPr>
          <p:spPr>
            <a:xfrm>
              <a:off x="8337042" y="1712456"/>
              <a:ext cx="92333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altLang="en-US" sz="18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稳定时间</a:t>
              </a:r>
              <a:endParaRPr lang="zh-CN" sz="1800" b="1" dirty="0">
                <a:solidFill>
                  <a:schemeClr val="dk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TextBox 47">
              <a:extLst>
                <a:ext uri="{FF2B5EF4-FFF2-40B4-BE49-F238E27FC236}">
                  <a16:creationId xmlns:a16="http://schemas.microsoft.com/office/drawing/2014/main" id="{0F3ECC92-2270-A997-44B3-72D2FEE69684}"/>
                </a:ext>
              </a:extLst>
            </p:cNvPr>
            <p:cNvSpPr txBox="1"/>
            <p:nvPr/>
          </p:nvSpPr>
          <p:spPr>
            <a:xfrm>
              <a:off x="9746544" y="2089732"/>
              <a:ext cx="283732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l"/>
              <a:r>
                <a:rPr lang="en-US" sz="1350" dirty="0">
                  <a:latin typeface="Consolas"/>
                  <a:ea typeface="Consolas"/>
                  <a:cs typeface="Consolas"/>
                </a:rPr>
                <a:t>10b</a:t>
              </a:r>
            </a:p>
          </p:txBody>
        </p:sp>
        <p:sp>
          <p:nvSpPr>
            <p:cNvPr id="15" name="TextBox 48">
              <a:extLst>
                <a:ext uri="{FF2B5EF4-FFF2-40B4-BE49-F238E27FC236}">
                  <a16:creationId xmlns:a16="http://schemas.microsoft.com/office/drawing/2014/main" id="{FCF77EB2-BED1-85BF-A272-5F5750DB0C7F}"/>
                </a:ext>
              </a:extLst>
            </p:cNvPr>
            <p:cNvSpPr txBox="1"/>
            <p:nvPr/>
          </p:nvSpPr>
          <p:spPr>
            <a:xfrm>
              <a:off x="10661142" y="2102168"/>
              <a:ext cx="283732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dirty="0">
                  <a:latin typeface="Consolas"/>
                  <a:ea typeface="Consolas"/>
                  <a:cs typeface="Consolas"/>
                </a:rPr>
                <a:t>12b</a:t>
              </a:r>
            </a:p>
          </p:txBody>
        </p:sp>
        <p:sp>
          <p:nvSpPr>
            <p:cNvPr id="16" name="Line 49">
              <a:extLst>
                <a:ext uri="{FF2B5EF4-FFF2-40B4-BE49-F238E27FC236}">
                  <a16:creationId xmlns:a16="http://schemas.microsoft.com/office/drawing/2014/main" id="{D86581D7-7C01-173E-E33A-8D9CB5CA2B0B}"/>
                </a:ext>
              </a:extLst>
            </p:cNvPr>
            <p:cNvSpPr/>
            <p:nvPr/>
          </p:nvSpPr>
          <p:spPr>
            <a:xfrm>
              <a:off x="8343900" y="2362200"/>
              <a:ext cx="2971800" cy="9525"/>
            </a:xfrm>
            <a:custGeom>
              <a:avLst/>
              <a:gdLst/>
              <a:ahLst/>
              <a:cxnLst/>
              <a:rect l="l" t="t" r="r" b="b"/>
              <a:pathLst>
                <a:path w="2971800" h="9525">
                  <a:moveTo>
                    <a:pt x="0" y="0"/>
                  </a:moveTo>
                  <a:lnTo>
                    <a:pt x="2971800" y="0"/>
                  </a:lnTo>
                </a:path>
              </a:pathLst>
            </a:custGeom>
            <a:noFill/>
            <a:ln w="19050">
              <a:solidFill>
                <a:srgbClr val="183A56"/>
              </a:solidFill>
            </a:ln>
          </p:spPr>
        </p:sp>
        <p:sp>
          <p:nvSpPr>
            <p:cNvPr id="17" name="TextBox 50">
              <a:extLst>
                <a:ext uri="{FF2B5EF4-FFF2-40B4-BE49-F238E27FC236}">
                  <a16:creationId xmlns:a16="http://schemas.microsoft.com/office/drawing/2014/main" id="{B2326867-C646-F759-11F5-ED5AA68075C3}"/>
                </a:ext>
              </a:extLst>
            </p:cNvPr>
            <p:cNvSpPr txBox="1"/>
            <p:nvPr/>
          </p:nvSpPr>
          <p:spPr>
            <a:xfrm>
              <a:off x="8372409" y="2540318"/>
              <a:ext cx="756617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r>
                <a:rPr lang="en-US" altLang="zh-CN" sz="1350" dirty="0">
                  <a:solidFill>
                    <a:schemeClr val="dk1"/>
                  </a:solidFill>
                  <a:latin typeface="Consolas"/>
                  <a:ea typeface="Consolas"/>
                  <a:cs typeface="Consolas"/>
                </a:rPr>
                <a:t>MUX1 Mid</a:t>
              </a:r>
            </a:p>
          </p:txBody>
        </p:sp>
        <p:sp>
          <p:nvSpPr>
            <p:cNvPr id="18" name="TextBox 51">
              <a:extLst>
                <a:ext uri="{FF2B5EF4-FFF2-40B4-BE49-F238E27FC236}">
                  <a16:creationId xmlns:a16="http://schemas.microsoft.com/office/drawing/2014/main" id="{7E556528-92C3-2EAC-D8DF-B4EFEC1A02F7}"/>
                </a:ext>
              </a:extLst>
            </p:cNvPr>
            <p:cNvSpPr txBox="1"/>
            <p:nvPr/>
          </p:nvSpPr>
          <p:spPr>
            <a:xfrm>
              <a:off x="9619603" y="2533705"/>
              <a:ext cx="662041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dirty="0">
                  <a:solidFill>
                    <a:srgbClr val="FF0000"/>
                  </a:solidFill>
                  <a:latin typeface="Consolas"/>
                  <a:ea typeface="Consolas"/>
                  <a:cs typeface="Consolas"/>
                </a:rPr>
                <a:t>42.48</a:t>
              </a:r>
              <a:r>
                <a:rPr lang="en-US" altLang="zh-CN" sz="1350" dirty="0">
                  <a:solidFill>
                    <a:srgbClr val="FF0000"/>
                  </a:solidFill>
                  <a:latin typeface="Consolas"/>
                  <a:ea typeface="Consolas"/>
                  <a:cs typeface="Consolas"/>
                </a:rPr>
                <a:t>ns</a:t>
              </a:r>
              <a:endParaRPr lang="en-US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endParaRPr>
            </a:p>
          </p:txBody>
        </p:sp>
        <p:sp>
          <p:nvSpPr>
            <p:cNvPr id="20" name="TextBox 53">
              <a:extLst>
                <a:ext uri="{FF2B5EF4-FFF2-40B4-BE49-F238E27FC236}">
                  <a16:creationId xmlns:a16="http://schemas.microsoft.com/office/drawing/2014/main" id="{D46AA7FB-7806-81B1-9C9A-4F4B8E2B7EFF}"/>
                </a:ext>
              </a:extLst>
            </p:cNvPr>
            <p:cNvSpPr txBox="1"/>
            <p:nvPr/>
          </p:nvSpPr>
          <p:spPr>
            <a:xfrm>
              <a:off x="8372409" y="3209735"/>
              <a:ext cx="756617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r>
                <a:rPr lang="en-US" altLang="zh-CN" sz="1350" dirty="0">
                  <a:solidFill>
                    <a:schemeClr val="dk1"/>
                  </a:solidFill>
                  <a:latin typeface="Consolas"/>
                  <a:ea typeface="Consolas"/>
                  <a:cs typeface="Consolas"/>
                </a:rPr>
                <a:t>MUX2 Mid</a:t>
              </a:r>
            </a:p>
          </p:txBody>
        </p:sp>
      </p:grpSp>
      <p:sp>
        <p:nvSpPr>
          <p:cNvPr id="30" name="文本框 29">
            <a:extLst>
              <a:ext uri="{FF2B5EF4-FFF2-40B4-BE49-F238E27FC236}">
                <a16:creationId xmlns:a16="http://schemas.microsoft.com/office/drawing/2014/main" id="{C41386B0-57FD-8E70-7271-26556773E55D}"/>
              </a:ext>
            </a:extLst>
          </p:cNvPr>
          <p:cNvSpPr txBox="1"/>
          <p:nvPr/>
        </p:nvSpPr>
        <p:spPr>
          <a:xfrm>
            <a:off x="8892052" y="4316331"/>
            <a:ext cx="10174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350" dirty="0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MUX1 MAX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7012D25D-315E-6CDF-BA6F-E902AD421EF7}"/>
              </a:ext>
            </a:extLst>
          </p:cNvPr>
          <p:cNvSpPr txBox="1"/>
          <p:nvPr/>
        </p:nvSpPr>
        <p:spPr>
          <a:xfrm>
            <a:off x="8879146" y="5018702"/>
            <a:ext cx="10174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350" dirty="0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MUX2 MAX</a:t>
            </a:r>
          </a:p>
        </p:txBody>
      </p:sp>
      <p:sp>
        <p:nvSpPr>
          <p:cNvPr id="33" name="箭头: 下 32">
            <a:extLst>
              <a:ext uri="{FF2B5EF4-FFF2-40B4-BE49-F238E27FC236}">
                <a16:creationId xmlns:a16="http://schemas.microsoft.com/office/drawing/2014/main" id="{D08E39D6-F7A5-AFF9-D879-54574A824042}"/>
              </a:ext>
            </a:extLst>
          </p:cNvPr>
          <p:cNvSpPr/>
          <p:nvPr/>
        </p:nvSpPr>
        <p:spPr>
          <a:xfrm rot="8221417">
            <a:off x="1393600" y="4104218"/>
            <a:ext cx="76590" cy="2184913"/>
          </a:xfrm>
          <a:prstGeom prst="downArrow">
            <a:avLst>
              <a:gd name="adj1" fmla="val 50000"/>
              <a:gd name="adj2" fmla="val 1981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DD8840AA-0F74-F504-C919-79FD067F5F4C}"/>
              </a:ext>
            </a:extLst>
          </p:cNvPr>
          <p:cNvSpPr txBox="1"/>
          <p:nvPr/>
        </p:nvSpPr>
        <p:spPr>
          <a:xfrm>
            <a:off x="2207568" y="5949280"/>
            <a:ext cx="11666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A0</a:t>
            </a:r>
            <a:endParaRPr lang="zh-CN" altLang="zh-CN" sz="28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箭头: 下 36">
            <a:extLst>
              <a:ext uri="{FF2B5EF4-FFF2-40B4-BE49-F238E27FC236}">
                <a16:creationId xmlns:a16="http://schemas.microsoft.com/office/drawing/2014/main" id="{655D0316-CFE0-C216-42BA-8574D1A15359}"/>
              </a:ext>
            </a:extLst>
          </p:cNvPr>
          <p:cNvSpPr/>
          <p:nvPr/>
        </p:nvSpPr>
        <p:spPr>
          <a:xfrm rot="422385">
            <a:off x="1995156" y="1396456"/>
            <a:ext cx="47133" cy="409092"/>
          </a:xfrm>
          <a:prstGeom prst="downArrow">
            <a:avLst>
              <a:gd name="adj1" fmla="val 50000"/>
              <a:gd name="adj2" fmla="val 1981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321784F2-4DA9-5AA5-061C-7EE7838253E5}"/>
              </a:ext>
            </a:extLst>
          </p:cNvPr>
          <p:cNvSpPr txBox="1"/>
          <p:nvPr/>
        </p:nvSpPr>
        <p:spPr>
          <a:xfrm>
            <a:off x="1919536" y="938854"/>
            <a:ext cx="7346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dk1"/>
                </a:solidFill>
              </a:rPr>
              <a:t>D</a:t>
            </a:r>
            <a:endParaRPr lang="zh-CN" altLang="zh-CN" sz="2800" b="1" dirty="0">
              <a:solidFill>
                <a:schemeClr val="dk1"/>
              </a:solidFill>
            </a:endParaRPr>
          </a:p>
        </p:txBody>
      </p:sp>
      <p:sp>
        <p:nvSpPr>
          <p:cNvPr id="41" name="箭头: 下 40">
            <a:extLst>
              <a:ext uri="{FF2B5EF4-FFF2-40B4-BE49-F238E27FC236}">
                <a16:creationId xmlns:a16="http://schemas.microsoft.com/office/drawing/2014/main" id="{E6B0E555-AECD-9F40-74D5-085CCD6A1BAD}"/>
              </a:ext>
            </a:extLst>
          </p:cNvPr>
          <p:cNvSpPr/>
          <p:nvPr/>
        </p:nvSpPr>
        <p:spPr>
          <a:xfrm rot="20642409" flipH="1">
            <a:off x="1190641" y="1381886"/>
            <a:ext cx="55529" cy="1358686"/>
          </a:xfrm>
          <a:prstGeom prst="downArrow">
            <a:avLst>
              <a:gd name="adj1" fmla="val 50000"/>
              <a:gd name="adj2" fmla="val 26909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784CDF31-9C05-6424-D165-EA16157C6933}"/>
              </a:ext>
            </a:extLst>
          </p:cNvPr>
          <p:cNvSpPr txBox="1"/>
          <p:nvPr/>
        </p:nvSpPr>
        <p:spPr>
          <a:xfrm>
            <a:off x="767408" y="973488"/>
            <a:ext cx="61379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altLang="zh-CN" sz="2800" b="1" dirty="0">
                <a:solidFill>
                  <a:schemeClr val="dk1"/>
                </a:solidFill>
              </a:rPr>
              <a:t>1</a:t>
            </a:r>
            <a:endParaRPr lang="zh-CN" altLang="zh-CN" sz="28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640F719D-0CAC-C5D6-69D4-7B42CCB4802A}"/>
              </a:ext>
            </a:extLst>
          </p:cNvPr>
          <p:cNvSpPr txBox="1"/>
          <p:nvPr/>
        </p:nvSpPr>
        <p:spPr>
          <a:xfrm>
            <a:off x="11008608" y="3986218"/>
            <a:ext cx="90915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52.89ns</a:t>
            </a:r>
          </a:p>
        </p:txBody>
      </p:sp>
      <p:sp>
        <p:nvSpPr>
          <p:cNvPr id="47" name="TextBox 51">
            <a:extLst>
              <a:ext uri="{FF2B5EF4-FFF2-40B4-BE49-F238E27FC236}">
                <a16:creationId xmlns:a16="http://schemas.microsoft.com/office/drawing/2014/main" id="{BA5E2310-57A3-77E1-095F-BB62CD1B4A16}"/>
              </a:ext>
            </a:extLst>
          </p:cNvPr>
          <p:cNvSpPr txBox="1"/>
          <p:nvPr/>
        </p:nvSpPr>
        <p:spPr>
          <a:xfrm>
            <a:off x="10221664" y="4342672"/>
            <a:ext cx="567463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48.4</a:t>
            </a:r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49" name="TextBox 51">
            <a:extLst>
              <a:ext uri="{FF2B5EF4-FFF2-40B4-BE49-F238E27FC236}">
                <a16:creationId xmlns:a16="http://schemas.microsoft.com/office/drawing/2014/main" id="{00D7B855-0F6A-346F-01D0-489EE6D1D1A3}"/>
              </a:ext>
            </a:extLst>
          </p:cNvPr>
          <p:cNvSpPr txBox="1"/>
          <p:nvPr/>
        </p:nvSpPr>
        <p:spPr>
          <a:xfrm>
            <a:off x="11103184" y="4342672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54.02ns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1" name="TextBox 51">
            <a:extLst>
              <a:ext uri="{FF2B5EF4-FFF2-40B4-BE49-F238E27FC236}">
                <a16:creationId xmlns:a16="http://schemas.microsoft.com/office/drawing/2014/main" id="{B11E96AD-DC39-FC09-3939-F3182A022D11}"/>
              </a:ext>
            </a:extLst>
          </p:cNvPr>
          <p:cNvSpPr txBox="1"/>
          <p:nvPr/>
        </p:nvSpPr>
        <p:spPr>
          <a:xfrm>
            <a:off x="10237435" y="4701802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48.98</a:t>
            </a:r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3" name="TextBox 51">
            <a:extLst>
              <a:ext uri="{FF2B5EF4-FFF2-40B4-BE49-F238E27FC236}">
                <a16:creationId xmlns:a16="http://schemas.microsoft.com/office/drawing/2014/main" id="{0A701B70-4055-D4F4-7252-6D4B5F9E11E1}"/>
              </a:ext>
            </a:extLst>
          </p:cNvPr>
          <p:cNvSpPr txBox="1"/>
          <p:nvPr/>
        </p:nvSpPr>
        <p:spPr>
          <a:xfrm>
            <a:off x="11103183" y="4686275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53.88ns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5" name="TextBox 51">
            <a:extLst>
              <a:ext uri="{FF2B5EF4-FFF2-40B4-BE49-F238E27FC236}">
                <a16:creationId xmlns:a16="http://schemas.microsoft.com/office/drawing/2014/main" id="{B5E009DD-BC98-C44F-218E-46DF82BB635F}"/>
              </a:ext>
            </a:extLst>
          </p:cNvPr>
          <p:cNvSpPr txBox="1"/>
          <p:nvPr/>
        </p:nvSpPr>
        <p:spPr>
          <a:xfrm>
            <a:off x="10221663" y="5042459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50.48ns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7" name="TextBox 51">
            <a:extLst>
              <a:ext uri="{FF2B5EF4-FFF2-40B4-BE49-F238E27FC236}">
                <a16:creationId xmlns:a16="http://schemas.microsoft.com/office/drawing/2014/main" id="{DFD8AD3E-51C0-85BE-6D6D-C218C8207B1F}"/>
              </a:ext>
            </a:extLst>
          </p:cNvPr>
          <p:cNvSpPr txBox="1"/>
          <p:nvPr/>
        </p:nvSpPr>
        <p:spPr>
          <a:xfrm>
            <a:off x="11103182" y="5029878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54.95ns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C0115225-8442-9C05-E146-D0F174C069B0}"/>
              </a:ext>
            </a:extLst>
          </p:cNvPr>
          <p:cNvSpPr txBox="1"/>
          <p:nvPr/>
        </p:nvSpPr>
        <p:spPr>
          <a:xfrm>
            <a:off x="8450984" y="1208003"/>
            <a:ext cx="36028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dirty="0"/>
              <a:t>设满量程范围为 V_ FS</a:t>
            </a:r>
            <a:endParaRPr lang="en-US" altLang="zh-CN" sz="2800" dirty="0"/>
          </a:p>
          <a:p>
            <a:r>
              <a:rPr lang="zh-CN" altLang="zh-CN" sz="2800" dirty="0"/>
              <a:t>采用 ±0.5 LSB 判据</a:t>
            </a:r>
            <a:endParaRPr lang="zh-CN" altLang="zh-CN" sz="28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1" name="图片 60">
            <a:extLst>
              <a:ext uri="{FF2B5EF4-FFF2-40B4-BE49-F238E27FC236}">
                <a16:creationId xmlns:a16="http://schemas.microsoft.com/office/drawing/2014/main" id="{0D1FD2AE-9B01-9766-95AC-564CAF106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452" y="2192286"/>
            <a:ext cx="2764422" cy="77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5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75E102D-8FAC-895C-C63B-33E9A15F5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1B263579-1CAA-64E6-55D6-B38826190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FDA + ADC 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原理图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8373ED6-67B2-7BF7-17C4-AF6735946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1130822"/>
            <a:ext cx="11089232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52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FA85A3-1B91-85A7-A32C-E428581D7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6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875E15C9-4AA5-9067-2FE5-34C1E822D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FDA + ADC 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仿真结果</a:t>
            </a:r>
            <a:endParaRPr lang="zh-CN" altLang="en-US" dirty="0"/>
          </a:p>
        </p:txBody>
      </p:sp>
      <p:pic>
        <p:nvPicPr>
          <p:cNvPr id="6" name="图片 5" descr="预览图像">
            <a:extLst>
              <a:ext uri="{FF2B5EF4-FFF2-40B4-BE49-F238E27FC236}">
                <a16:creationId xmlns:a16="http://schemas.microsoft.com/office/drawing/2014/main" id="{433EFD03-3BEE-A296-84FC-A460C2112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3007"/>
            <a:ext cx="8411055" cy="3995480"/>
          </a:xfrm>
          <a:prstGeom prst="rect">
            <a:avLst/>
          </a:prstGeom>
        </p:spPr>
      </p:pic>
      <p:sp>
        <p:nvSpPr>
          <p:cNvPr id="8" name="箭头: 下 7">
            <a:extLst>
              <a:ext uri="{FF2B5EF4-FFF2-40B4-BE49-F238E27FC236}">
                <a16:creationId xmlns:a16="http://schemas.microsoft.com/office/drawing/2014/main" id="{94D01FFC-68C5-C7FD-53A1-9DA610AD0A69}"/>
              </a:ext>
            </a:extLst>
          </p:cNvPr>
          <p:cNvSpPr/>
          <p:nvPr/>
        </p:nvSpPr>
        <p:spPr>
          <a:xfrm rot="20133730">
            <a:off x="1120106" y="1383852"/>
            <a:ext cx="45719" cy="1398013"/>
          </a:xfrm>
          <a:prstGeom prst="downArrow">
            <a:avLst>
              <a:gd name="adj1" fmla="val 50000"/>
              <a:gd name="adj2" fmla="val 21745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2F10942-F470-D96C-285A-08A57C2A8354}"/>
              </a:ext>
            </a:extLst>
          </p:cNvPr>
          <p:cNvSpPr txBox="1"/>
          <p:nvPr/>
        </p:nvSpPr>
        <p:spPr>
          <a:xfrm>
            <a:off x="384405" y="995702"/>
            <a:ext cx="61371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VIN</a:t>
            </a:r>
            <a:endParaRPr lang="zh-CN" altLang="zh-CN" sz="28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3344BB1-6668-CBD4-1A9A-08CD9583061E}"/>
              </a:ext>
            </a:extLst>
          </p:cNvPr>
          <p:cNvSpPr txBox="1"/>
          <p:nvPr/>
        </p:nvSpPr>
        <p:spPr>
          <a:xfrm>
            <a:off x="1487488" y="6413828"/>
            <a:ext cx="61371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altLang="zh-CN" sz="2800" b="1" dirty="0">
                <a:solidFill>
                  <a:schemeClr val="dk1"/>
                </a:solidFill>
              </a:rPr>
              <a:t>P</a:t>
            </a:r>
            <a:endParaRPr lang="zh-CN" altLang="zh-CN" sz="28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箭头: 下 17">
            <a:extLst>
              <a:ext uri="{FF2B5EF4-FFF2-40B4-BE49-F238E27FC236}">
                <a16:creationId xmlns:a16="http://schemas.microsoft.com/office/drawing/2014/main" id="{0060594F-16E1-8F7A-A7AB-153CF8CCCC3B}"/>
              </a:ext>
            </a:extLst>
          </p:cNvPr>
          <p:cNvSpPr/>
          <p:nvPr/>
        </p:nvSpPr>
        <p:spPr>
          <a:xfrm rot="8221417" flipH="1">
            <a:off x="2755028" y="5047108"/>
            <a:ext cx="120681" cy="1632246"/>
          </a:xfrm>
          <a:prstGeom prst="downArrow">
            <a:avLst>
              <a:gd name="adj1" fmla="val 50000"/>
              <a:gd name="adj2" fmla="val 19620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D3E3E78-8262-6E9C-FC41-C42174C8BC9A}"/>
              </a:ext>
            </a:extLst>
          </p:cNvPr>
          <p:cNvSpPr txBox="1"/>
          <p:nvPr/>
        </p:nvSpPr>
        <p:spPr>
          <a:xfrm>
            <a:off x="3359696" y="6404009"/>
            <a:ext cx="61371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altLang="zh-CN" sz="2800" b="1" dirty="0">
                <a:solidFill>
                  <a:schemeClr val="dk1"/>
                </a:solidFill>
              </a:rPr>
              <a:t>N</a:t>
            </a:r>
            <a:endParaRPr lang="zh-CN" altLang="zh-CN" sz="28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0" name="箭头: 下 39">
            <a:extLst>
              <a:ext uri="{FF2B5EF4-FFF2-40B4-BE49-F238E27FC236}">
                <a16:creationId xmlns:a16="http://schemas.microsoft.com/office/drawing/2014/main" id="{43B5F403-CBDE-FE68-BDA7-FBC8F66A1DA1}"/>
              </a:ext>
            </a:extLst>
          </p:cNvPr>
          <p:cNvSpPr/>
          <p:nvPr/>
        </p:nvSpPr>
        <p:spPr>
          <a:xfrm rot="8946586" flipH="1">
            <a:off x="1207032" y="5140775"/>
            <a:ext cx="80700" cy="1479508"/>
          </a:xfrm>
          <a:prstGeom prst="downArrow">
            <a:avLst>
              <a:gd name="adj1" fmla="val 50000"/>
              <a:gd name="adj2" fmla="val 19620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62">
            <a:extLst>
              <a:ext uri="{FF2B5EF4-FFF2-40B4-BE49-F238E27FC236}">
                <a16:creationId xmlns:a16="http://schemas.microsoft.com/office/drawing/2014/main" id="{0264472D-AF44-18D1-1BE9-C9829FB3609D}"/>
              </a:ext>
            </a:extLst>
          </p:cNvPr>
          <p:cNvGrpSpPr/>
          <p:nvPr/>
        </p:nvGrpSpPr>
        <p:grpSpPr>
          <a:xfrm>
            <a:off x="8582486" y="2190750"/>
            <a:ext cx="3505200" cy="2476500"/>
            <a:chOff x="7996489" y="1566101"/>
            <a:chExt cx="3505200" cy="2476500"/>
          </a:xfrm>
        </p:grpSpPr>
        <p:sp>
          <p:nvSpPr>
            <p:cNvPr id="42" name="Rectangle 44">
              <a:extLst>
                <a:ext uri="{FF2B5EF4-FFF2-40B4-BE49-F238E27FC236}">
                  <a16:creationId xmlns:a16="http://schemas.microsoft.com/office/drawing/2014/main" id="{84FF28F2-A4AF-9DFD-F8EE-8ADDA596AD7E}"/>
                </a:ext>
              </a:extLst>
            </p:cNvPr>
            <p:cNvSpPr/>
            <p:nvPr/>
          </p:nvSpPr>
          <p:spPr>
            <a:xfrm>
              <a:off x="7996489" y="1566101"/>
              <a:ext cx="3505200" cy="2476500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rgbClr val="183A56"/>
              </a:solidFill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43" name="TextBox 45">
              <a:extLst>
                <a:ext uri="{FF2B5EF4-FFF2-40B4-BE49-F238E27FC236}">
                  <a16:creationId xmlns:a16="http://schemas.microsoft.com/office/drawing/2014/main" id="{95B67A82-E501-1ED2-4047-CE5D5D2974F9}"/>
                </a:ext>
              </a:extLst>
            </p:cNvPr>
            <p:cNvSpPr txBox="1"/>
            <p:nvPr/>
          </p:nvSpPr>
          <p:spPr>
            <a:xfrm>
              <a:off x="8337042" y="1712456"/>
              <a:ext cx="92333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altLang="en-US" sz="18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稳定时间</a:t>
              </a:r>
              <a:endParaRPr lang="zh-CN" sz="1800" b="1" dirty="0">
                <a:solidFill>
                  <a:schemeClr val="dk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TextBox 47">
              <a:extLst>
                <a:ext uri="{FF2B5EF4-FFF2-40B4-BE49-F238E27FC236}">
                  <a16:creationId xmlns:a16="http://schemas.microsoft.com/office/drawing/2014/main" id="{964DE3F0-0BF6-6BE8-31E0-D8CED107638F}"/>
                </a:ext>
              </a:extLst>
            </p:cNvPr>
            <p:cNvSpPr txBox="1"/>
            <p:nvPr/>
          </p:nvSpPr>
          <p:spPr>
            <a:xfrm>
              <a:off x="9746544" y="2089732"/>
              <a:ext cx="283732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l"/>
              <a:r>
                <a:rPr lang="en-US" sz="1350" dirty="0">
                  <a:latin typeface="Consolas"/>
                  <a:ea typeface="Consolas"/>
                  <a:cs typeface="Consolas"/>
                </a:rPr>
                <a:t>10b</a:t>
              </a:r>
            </a:p>
          </p:txBody>
        </p:sp>
        <p:sp>
          <p:nvSpPr>
            <p:cNvPr id="45" name="TextBox 48">
              <a:extLst>
                <a:ext uri="{FF2B5EF4-FFF2-40B4-BE49-F238E27FC236}">
                  <a16:creationId xmlns:a16="http://schemas.microsoft.com/office/drawing/2014/main" id="{3E14A16C-B3EA-C568-8069-662DF48FB4FD}"/>
                </a:ext>
              </a:extLst>
            </p:cNvPr>
            <p:cNvSpPr txBox="1"/>
            <p:nvPr/>
          </p:nvSpPr>
          <p:spPr>
            <a:xfrm>
              <a:off x="10661142" y="2102168"/>
              <a:ext cx="283732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dirty="0">
                  <a:latin typeface="Consolas"/>
                  <a:ea typeface="Consolas"/>
                  <a:cs typeface="Consolas"/>
                </a:rPr>
                <a:t>12b</a:t>
              </a:r>
            </a:p>
          </p:txBody>
        </p:sp>
        <p:sp>
          <p:nvSpPr>
            <p:cNvPr id="46" name="Line 49">
              <a:extLst>
                <a:ext uri="{FF2B5EF4-FFF2-40B4-BE49-F238E27FC236}">
                  <a16:creationId xmlns:a16="http://schemas.microsoft.com/office/drawing/2014/main" id="{A91C9735-FA8C-5053-7875-76B9245723FF}"/>
                </a:ext>
              </a:extLst>
            </p:cNvPr>
            <p:cNvSpPr/>
            <p:nvPr/>
          </p:nvSpPr>
          <p:spPr>
            <a:xfrm>
              <a:off x="8343900" y="2362200"/>
              <a:ext cx="2971800" cy="9525"/>
            </a:xfrm>
            <a:custGeom>
              <a:avLst/>
              <a:gdLst/>
              <a:ahLst/>
              <a:cxnLst/>
              <a:rect l="l" t="t" r="r" b="b"/>
              <a:pathLst>
                <a:path w="2971800" h="9525">
                  <a:moveTo>
                    <a:pt x="0" y="0"/>
                  </a:moveTo>
                  <a:lnTo>
                    <a:pt x="2971800" y="0"/>
                  </a:lnTo>
                </a:path>
              </a:pathLst>
            </a:custGeom>
            <a:noFill/>
            <a:ln w="19050">
              <a:solidFill>
                <a:srgbClr val="183A56"/>
              </a:solidFill>
            </a:ln>
          </p:spPr>
        </p:sp>
        <p:sp>
          <p:nvSpPr>
            <p:cNvPr id="47" name="TextBox 50">
              <a:extLst>
                <a:ext uri="{FF2B5EF4-FFF2-40B4-BE49-F238E27FC236}">
                  <a16:creationId xmlns:a16="http://schemas.microsoft.com/office/drawing/2014/main" id="{ADF276D5-7A91-24BA-41DE-9A41BA0B3226}"/>
                </a:ext>
              </a:extLst>
            </p:cNvPr>
            <p:cNvSpPr txBox="1"/>
            <p:nvPr/>
          </p:nvSpPr>
          <p:spPr>
            <a:xfrm>
              <a:off x="8372409" y="2540318"/>
              <a:ext cx="662041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r>
                <a:rPr lang="en-US" altLang="zh-CN" sz="1350" dirty="0">
                  <a:solidFill>
                    <a:schemeClr val="dk1"/>
                  </a:solidFill>
                  <a:latin typeface="Consolas"/>
                  <a:ea typeface="Consolas"/>
                  <a:cs typeface="Consolas"/>
                </a:rPr>
                <a:t>INP Mid</a:t>
              </a:r>
            </a:p>
          </p:txBody>
        </p:sp>
        <p:sp>
          <p:nvSpPr>
            <p:cNvPr id="48" name="TextBox 51">
              <a:extLst>
                <a:ext uri="{FF2B5EF4-FFF2-40B4-BE49-F238E27FC236}">
                  <a16:creationId xmlns:a16="http://schemas.microsoft.com/office/drawing/2014/main" id="{A0215F0A-0E74-5A23-C624-74DD4DAFFA13}"/>
                </a:ext>
              </a:extLst>
            </p:cNvPr>
            <p:cNvSpPr txBox="1"/>
            <p:nvPr/>
          </p:nvSpPr>
          <p:spPr>
            <a:xfrm>
              <a:off x="9619603" y="2533705"/>
              <a:ext cx="662041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altLang="zh-CN" sz="1350" dirty="0">
                  <a:solidFill>
                    <a:srgbClr val="FF0000"/>
                  </a:solidFill>
                  <a:latin typeface="Consolas"/>
                  <a:ea typeface="Consolas"/>
                  <a:cs typeface="Consolas"/>
                </a:rPr>
                <a:t>14.29ns</a:t>
              </a:r>
              <a:endParaRPr lang="en-US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endParaRPr>
            </a:p>
          </p:txBody>
        </p:sp>
        <p:sp>
          <p:nvSpPr>
            <p:cNvPr id="49" name="TextBox 53">
              <a:extLst>
                <a:ext uri="{FF2B5EF4-FFF2-40B4-BE49-F238E27FC236}">
                  <a16:creationId xmlns:a16="http://schemas.microsoft.com/office/drawing/2014/main" id="{066C4BCA-7282-68C4-4B1B-E16CA3EBAB5E}"/>
                </a:ext>
              </a:extLst>
            </p:cNvPr>
            <p:cNvSpPr txBox="1"/>
            <p:nvPr/>
          </p:nvSpPr>
          <p:spPr>
            <a:xfrm>
              <a:off x="8376354" y="3209735"/>
              <a:ext cx="662041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r>
                <a:rPr lang="en-US" altLang="zh-CN" sz="1350" dirty="0">
                  <a:solidFill>
                    <a:schemeClr val="dk1"/>
                  </a:solidFill>
                  <a:latin typeface="Consolas"/>
                  <a:ea typeface="Consolas"/>
                  <a:cs typeface="Consolas"/>
                </a:rPr>
                <a:t>INN Mid</a:t>
              </a:r>
            </a:p>
          </p:txBody>
        </p:sp>
      </p:grpSp>
      <p:sp>
        <p:nvSpPr>
          <p:cNvPr id="50" name="文本框 49">
            <a:extLst>
              <a:ext uri="{FF2B5EF4-FFF2-40B4-BE49-F238E27FC236}">
                <a16:creationId xmlns:a16="http://schemas.microsoft.com/office/drawing/2014/main" id="{9AC1C58A-6BEC-A6CD-4F74-3E4149908EB4}"/>
              </a:ext>
            </a:extLst>
          </p:cNvPr>
          <p:cNvSpPr txBox="1"/>
          <p:nvPr/>
        </p:nvSpPr>
        <p:spPr>
          <a:xfrm>
            <a:off x="8875988" y="3448913"/>
            <a:ext cx="10174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350" dirty="0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INP MAX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FE20C253-D735-D67D-AB48-E7079177ABEC}"/>
              </a:ext>
            </a:extLst>
          </p:cNvPr>
          <p:cNvSpPr txBox="1"/>
          <p:nvPr/>
        </p:nvSpPr>
        <p:spPr>
          <a:xfrm>
            <a:off x="8863082" y="4151284"/>
            <a:ext cx="10174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350" dirty="0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INN MAX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8E47E644-00C7-7AA8-8707-44FCAAA5C8F9}"/>
              </a:ext>
            </a:extLst>
          </p:cNvPr>
          <p:cNvSpPr txBox="1"/>
          <p:nvPr/>
        </p:nvSpPr>
        <p:spPr>
          <a:xfrm>
            <a:off x="10992544" y="3118800"/>
            <a:ext cx="10174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17.47ns</a:t>
            </a:r>
          </a:p>
        </p:txBody>
      </p:sp>
      <p:sp>
        <p:nvSpPr>
          <p:cNvPr id="53" name="TextBox 51">
            <a:extLst>
              <a:ext uri="{FF2B5EF4-FFF2-40B4-BE49-F238E27FC236}">
                <a16:creationId xmlns:a16="http://schemas.microsoft.com/office/drawing/2014/main" id="{6C13E820-33AA-1283-D380-2438393F3AB0}"/>
              </a:ext>
            </a:extLst>
          </p:cNvPr>
          <p:cNvSpPr txBox="1"/>
          <p:nvPr/>
        </p:nvSpPr>
        <p:spPr>
          <a:xfrm>
            <a:off x="10205600" y="3475254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14.94ns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4" name="TextBox 51">
            <a:extLst>
              <a:ext uri="{FF2B5EF4-FFF2-40B4-BE49-F238E27FC236}">
                <a16:creationId xmlns:a16="http://schemas.microsoft.com/office/drawing/2014/main" id="{4E355306-1DBC-4C1B-3749-3CCDA66496FA}"/>
              </a:ext>
            </a:extLst>
          </p:cNvPr>
          <p:cNvSpPr txBox="1"/>
          <p:nvPr/>
        </p:nvSpPr>
        <p:spPr>
          <a:xfrm>
            <a:off x="11087120" y="3475254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19.46ns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5" name="TextBox 51">
            <a:extLst>
              <a:ext uri="{FF2B5EF4-FFF2-40B4-BE49-F238E27FC236}">
                <a16:creationId xmlns:a16="http://schemas.microsoft.com/office/drawing/2014/main" id="{F8E82D5A-FB1D-7D71-C88E-68D264AACD43}"/>
              </a:ext>
            </a:extLst>
          </p:cNvPr>
          <p:cNvSpPr txBox="1"/>
          <p:nvPr/>
        </p:nvSpPr>
        <p:spPr>
          <a:xfrm>
            <a:off x="10221371" y="3834384"/>
            <a:ext cx="567463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14.2ns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6" name="TextBox 51">
            <a:extLst>
              <a:ext uri="{FF2B5EF4-FFF2-40B4-BE49-F238E27FC236}">
                <a16:creationId xmlns:a16="http://schemas.microsoft.com/office/drawing/2014/main" id="{F3517AD8-D823-3A6E-0847-4E80F957F23D}"/>
              </a:ext>
            </a:extLst>
          </p:cNvPr>
          <p:cNvSpPr txBox="1"/>
          <p:nvPr/>
        </p:nvSpPr>
        <p:spPr>
          <a:xfrm>
            <a:off x="11087119" y="3818857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17.44ns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7" name="TextBox 51">
            <a:extLst>
              <a:ext uri="{FF2B5EF4-FFF2-40B4-BE49-F238E27FC236}">
                <a16:creationId xmlns:a16="http://schemas.microsoft.com/office/drawing/2014/main" id="{F661E36B-7910-AA3C-A0CA-2862624B7F77}"/>
              </a:ext>
            </a:extLst>
          </p:cNvPr>
          <p:cNvSpPr txBox="1"/>
          <p:nvPr/>
        </p:nvSpPr>
        <p:spPr>
          <a:xfrm>
            <a:off x="10205599" y="4175041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15.02ns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58" name="TextBox 51">
            <a:extLst>
              <a:ext uri="{FF2B5EF4-FFF2-40B4-BE49-F238E27FC236}">
                <a16:creationId xmlns:a16="http://schemas.microsoft.com/office/drawing/2014/main" id="{CC40DAD7-4E81-1118-3F37-6206468F3816}"/>
              </a:ext>
            </a:extLst>
          </p:cNvPr>
          <p:cNvSpPr txBox="1"/>
          <p:nvPr/>
        </p:nvSpPr>
        <p:spPr>
          <a:xfrm>
            <a:off x="11087118" y="4162460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19.46ns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2945010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E59D81B-C28E-D698-E157-3D493DFC4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7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0A8238BB-CDDD-9C39-1FC1-D23F504C8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完整电路原理图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A96DA69-8A06-458D-64C9-E242E7F34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1052736"/>
            <a:ext cx="8890474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439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片 75" descr="预览图像">
            <a:extLst>
              <a:ext uri="{FF2B5EF4-FFF2-40B4-BE49-F238E27FC236}">
                <a16:creationId xmlns:a16="http://schemas.microsoft.com/office/drawing/2014/main" id="{EED4BA9C-EB6B-AE51-6FBA-9DC7E55F6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1" y="1722698"/>
            <a:ext cx="8598012" cy="4092052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BAD2B4A-4E3A-7E55-4EA0-19B16C73B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8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3A5994A2-6A19-4D6B-1070-D783AB69A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完整电路仿真结果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3816588-254A-F8C8-0F45-486878D67A57}"/>
              </a:ext>
            </a:extLst>
          </p:cNvPr>
          <p:cNvSpPr txBox="1"/>
          <p:nvPr/>
        </p:nvSpPr>
        <p:spPr>
          <a:xfrm>
            <a:off x="104314" y="1046866"/>
            <a:ext cx="61371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dk1"/>
                </a:solidFill>
              </a:rPr>
              <a:t>A0</a:t>
            </a:r>
            <a:endParaRPr lang="zh-CN" altLang="zh-CN" sz="28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箭头: 下 12">
            <a:extLst>
              <a:ext uri="{FF2B5EF4-FFF2-40B4-BE49-F238E27FC236}">
                <a16:creationId xmlns:a16="http://schemas.microsoft.com/office/drawing/2014/main" id="{35E27625-0C0E-137A-7831-219C224D0459}"/>
              </a:ext>
            </a:extLst>
          </p:cNvPr>
          <p:cNvSpPr/>
          <p:nvPr/>
        </p:nvSpPr>
        <p:spPr>
          <a:xfrm rot="20108393" flipH="1">
            <a:off x="788419" y="1507052"/>
            <a:ext cx="104779" cy="1835881"/>
          </a:xfrm>
          <a:prstGeom prst="downArrow">
            <a:avLst>
              <a:gd name="adj1" fmla="val 50000"/>
              <a:gd name="adj2" fmla="val 21745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箭头: 下 14">
            <a:extLst>
              <a:ext uri="{FF2B5EF4-FFF2-40B4-BE49-F238E27FC236}">
                <a16:creationId xmlns:a16="http://schemas.microsoft.com/office/drawing/2014/main" id="{99170ACA-26C0-3AB3-A4CC-EB2A504B899C}"/>
              </a:ext>
            </a:extLst>
          </p:cNvPr>
          <p:cNvSpPr/>
          <p:nvPr/>
        </p:nvSpPr>
        <p:spPr>
          <a:xfrm rot="9748289" flipH="1">
            <a:off x="1652888" y="4706569"/>
            <a:ext cx="122616" cy="1595420"/>
          </a:xfrm>
          <a:prstGeom prst="downArrow">
            <a:avLst>
              <a:gd name="adj1" fmla="val 50000"/>
              <a:gd name="adj2" fmla="val 21745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9939428-6A4D-9860-A27B-423630A6B7B5}"/>
              </a:ext>
            </a:extLst>
          </p:cNvPr>
          <p:cNvSpPr txBox="1"/>
          <p:nvPr/>
        </p:nvSpPr>
        <p:spPr>
          <a:xfrm>
            <a:off x="1697634" y="6231266"/>
            <a:ext cx="61371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INP</a:t>
            </a:r>
            <a:endParaRPr lang="zh-CN" altLang="zh-CN" sz="28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箭头: 下 18">
            <a:extLst>
              <a:ext uri="{FF2B5EF4-FFF2-40B4-BE49-F238E27FC236}">
                <a16:creationId xmlns:a16="http://schemas.microsoft.com/office/drawing/2014/main" id="{1049F256-DE2B-AD52-8564-5FF1ADB61A67}"/>
              </a:ext>
            </a:extLst>
          </p:cNvPr>
          <p:cNvSpPr/>
          <p:nvPr/>
        </p:nvSpPr>
        <p:spPr>
          <a:xfrm rot="9748289" flipH="1">
            <a:off x="3381326" y="4700496"/>
            <a:ext cx="94132" cy="1672229"/>
          </a:xfrm>
          <a:prstGeom prst="downArrow">
            <a:avLst>
              <a:gd name="adj1" fmla="val 50000"/>
              <a:gd name="adj2" fmla="val 21745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F410CED-9E48-7BD5-2D0E-E7638C6167C2}"/>
              </a:ext>
            </a:extLst>
          </p:cNvPr>
          <p:cNvSpPr txBox="1"/>
          <p:nvPr/>
        </p:nvSpPr>
        <p:spPr>
          <a:xfrm>
            <a:off x="3428392" y="6251312"/>
            <a:ext cx="61371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INN</a:t>
            </a:r>
            <a:endParaRPr lang="zh-CN" altLang="zh-CN" sz="28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8" name="Group 62">
            <a:extLst>
              <a:ext uri="{FF2B5EF4-FFF2-40B4-BE49-F238E27FC236}">
                <a16:creationId xmlns:a16="http://schemas.microsoft.com/office/drawing/2014/main" id="{D18B2E91-FC7B-AE84-191B-83B5607ECB98}"/>
              </a:ext>
            </a:extLst>
          </p:cNvPr>
          <p:cNvGrpSpPr/>
          <p:nvPr/>
        </p:nvGrpSpPr>
        <p:grpSpPr>
          <a:xfrm>
            <a:off x="8686800" y="2526539"/>
            <a:ext cx="3505200" cy="2476500"/>
            <a:chOff x="7996489" y="1566101"/>
            <a:chExt cx="3505200" cy="2476500"/>
          </a:xfrm>
        </p:grpSpPr>
        <p:sp>
          <p:nvSpPr>
            <p:cNvPr id="59" name="Rectangle 44">
              <a:extLst>
                <a:ext uri="{FF2B5EF4-FFF2-40B4-BE49-F238E27FC236}">
                  <a16:creationId xmlns:a16="http://schemas.microsoft.com/office/drawing/2014/main" id="{1F4914C4-919A-ED50-C19A-22447B782402}"/>
                </a:ext>
              </a:extLst>
            </p:cNvPr>
            <p:cNvSpPr/>
            <p:nvPr/>
          </p:nvSpPr>
          <p:spPr>
            <a:xfrm>
              <a:off x="7996489" y="1566101"/>
              <a:ext cx="3505200" cy="2476500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rgbClr val="183A56"/>
              </a:solidFill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60" name="TextBox 45">
              <a:extLst>
                <a:ext uri="{FF2B5EF4-FFF2-40B4-BE49-F238E27FC236}">
                  <a16:creationId xmlns:a16="http://schemas.microsoft.com/office/drawing/2014/main" id="{40689028-CCD0-CDD6-32F7-0342983B1642}"/>
                </a:ext>
              </a:extLst>
            </p:cNvPr>
            <p:cNvSpPr txBox="1"/>
            <p:nvPr/>
          </p:nvSpPr>
          <p:spPr>
            <a:xfrm>
              <a:off x="8337042" y="1712456"/>
              <a:ext cx="92333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altLang="en-US" sz="1800" b="1" dirty="0">
                  <a:solidFill>
                    <a:schemeClr val="dk1"/>
                  </a:solidFill>
                  <a:latin typeface="+mn-lt"/>
                  <a:ea typeface="+mn-ea"/>
                  <a:cs typeface="+mn-cs"/>
                </a:rPr>
                <a:t>稳定时间</a:t>
              </a:r>
              <a:endParaRPr lang="zh-CN" sz="1800" b="1" dirty="0">
                <a:solidFill>
                  <a:schemeClr val="dk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" name="TextBox 47">
              <a:extLst>
                <a:ext uri="{FF2B5EF4-FFF2-40B4-BE49-F238E27FC236}">
                  <a16:creationId xmlns:a16="http://schemas.microsoft.com/office/drawing/2014/main" id="{A07828BF-92F5-5CB7-E74B-93A2CF8529E4}"/>
                </a:ext>
              </a:extLst>
            </p:cNvPr>
            <p:cNvSpPr txBox="1"/>
            <p:nvPr/>
          </p:nvSpPr>
          <p:spPr>
            <a:xfrm>
              <a:off x="9746544" y="2089732"/>
              <a:ext cx="283732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l"/>
              <a:r>
                <a:rPr lang="en-US" sz="1350" dirty="0">
                  <a:latin typeface="Consolas"/>
                  <a:ea typeface="Consolas"/>
                  <a:cs typeface="Consolas"/>
                </a:rPr>
                <a:t>10b</a:t>
              </a:r>
            </a:p>
          </p:txBody>
        </p:sp>
        <p:sp>
          <p:nvSpPr>
            <p:cNvPr id="62" name="TextBox 48">
              <a:extLst>
                <a:ext uri="{FF2B5EF4-FFF2-40B4-BE49-F238E27FC236}">
                  <a16:creationId xmlns:a16="http://schemas.microsoft.com/office/drawing/2014/main" id="{5BFFBF95-98A1-C1E1-B773-E7004EF63729}"/>
                </a:ext>
              </a:extLst>
            </p:cNvPr>
            <p:cNvSpPr txBox="1"/>
            <p:nvPr/>
          </p:nvSpPr>
          <p:spPr>
            <a:xfrm>
              <a:off x="10661142" y="2102168"/>
              <a:ext cx="283732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350" dirty="0">
                  <a:latin typeface="Consolas"/>
                  <a:ea typeface="Consolas"/>
                  <a:cs typeface="Consolas"/>
                </a:rPr>
                <a:t>12b</a:t>
              </a:r>
            </a:p>
          </p:txBody>
        </p:sp>
        <p:sp>
          <p:nvSpPr>
            <p:cNvPr id="63" name="Line 49">
              <a:extLst>
                <a:ext uri="{FF2B5EF4-FFF2-40B4-BE49-F238E27FC236}">
                  <a16:creationId xmlns:a16="http://schemas.microsoft.com/office/drawing/2014/main" id="{295BCB9E-54A0-85C3-AA37-CC984DFA7BC6}"/>
                </a:ext>
              </a:extLst>
            </p:cNvPr>
            <p:cNvSpPr/>
            <p:nvPr/>
          </p:nvSpPr>
          <p:spPr>
            <a:xfrm>
              <a:off x="8343900" y="2362200"/>
              <a:ext cx="2971800" cy="9525"/>
            </a:xfrm>
            <a:custGeom>
              <a:avLst/>
              <a:gdLst/>
              <a:ahLst/>
              <a:cxnLst/>
              <a:rect l="l" t="t" r="r" b="b"/>
              <a:pathLst>
                <a:path w="2971800" h="9525">
                  <a:moveTo>
                    <a:pt x="0" y="0"/>
                  </a:moveTo>
                  <a:lnTo>
                    <a:pt x="2971800" y="0"/>
                  </a:lnTo>
                </a:path>
              </a:pathLst>
            </a:custGeom>
            <a:noFill/>
            <a:ln w="19050">
              <a:solidFill>
                <a:srgbClr val="183A56"/>
              </a:solidFill>
            </a:ln>
          </p:spPr>
        </p:sp>
        <p:sp>
          <p:nvSpPr>
            <p:cNvPr id="64" name="TextBox 50">
              <a:extLst>
                <a:ext uri="{FF2B5EF4-FFF2-40B4-BE49-F238E27FC236}">
                  <a16:creationId xmlns:a16="http://schemas.microsoft.com/office/drawing/2014/main" id="{C5367D44-A115-4882-DB85-B8226C28D4B6}"/>
                </a:ext>
              </a:extLst>
            </p:cNvPr>
            <p:cNvSpPr txBox="1"/>
            <p:nvPr/>
          </p:nvSpPr>
          <p:spPr>
            <a:xfrm>
              <a:off x="8372409" y="2540318"/>
              <a:ext cx="662041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r>
                <a:rPr lang="en-US" altLang="zh-CN" sz="1350" dirty="0">
                  <a:solidFill>
                    <a:schemeClr val="dk1"/>
                  </a:solidFill>
                  <a:latin typeface="Consolas"/>
                  <a:ea typeface="Consolas"/>
                  <a:cs typeface="Consolas"/>
                </a:rPr>
                <a:t>INP Mid</a:t>
              </a:r>
            </a:p>
          </p:txBody>
        </p:sp>
        <p:sp>
          <p:nvSpPr>
            <p:cNvPr id="65" name="TextBox 51">
              <a:extLst>
                <a:ext uri="{FF2B5EF4-FFF2-40B4-BE49-F238E27FC236}">
                  <a16:creationId xmlns:a16="http://schemas.microsoft.com/office/drawing/2014/main" id="{51C13426-FD0D-B76A-DF53-2AFCF45AA617}"/>
                </a:ext>
              </a:extLst>
            </p:cNvPr>
            <p:cNvSpPr txBox="1"/>
            <p:nvPr/>
          </p:nvSpPr>
          <p:spPr>
            <a:xfrm>
              <a:off x="9619603" y="2533705"/>
              <a:ext cx="662041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altLang="zh-CN" sz="1350" dirty="0">
                  <a:solidFill>
                    <a:srgbClr val="FF0000"/>
                  </a:solidFill>
                  <a:latin typeface="Consolas"/>
                  <a:ea typeface="Consolas"/>
                  <a:cs typeface="Consolas"/>
                </a:rPr>
                <a:t>51.93ns</a:t>
              </a:r>
              <a:endParaRPr lang="en-US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endParaRPr>
            </a:p>
          </p:txBody>
        </p:sp>
        <p:sp>
          <p:nvSpPr>
            <p:cNvPr id="66" name="TextBox 53">
              <a:extLst>
                <a:ext uri="{FF2B5EF4-FFF2-40B4-BE49-F238E27FC236}">
                  <a16:creationId xmlns:a16="http://schemas.microsoft.com/office/drawing/2014/main" id="{DE9EACA9-0CEF-BB15-FA91-1EC5E04AE32C}"/>
                </a:ext>
              </a:extLst>
            </p:cNvPr>
            <p:cNvSpPr txBox="1"/>
            <p:nvPr/>
          </p:nvSpPr>
          <p:spPr>
            <a:xfrm>
              <a:off x="8376354" y="3209735"/>
              <a:ext cx="662041" cy="2077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r>
                <a:rPr lang="en-US" altLang="zh-CN" sz="1350" dirty="0">
                  <a:solidFill>
                    <a:schemeClr val="dk1"/>
                  </a:solidFill>
                  <a:latin typeface="Consolas"/>
                  <a:ea typeface="Consolas"/>
                  <a:cs typeface="Consolas"/>
                </a:rPr>
                <a:t>INN Mid</a:t>
              </a:r>
            </a:p>
          </p:txBody>
        </p:sp>
      </p:grpSp>
      <p:sp>
        <p:nvSpPr>
          <p:cNvPr id="67" name="文本框 66">
            <a:extLst>
              <a:ext uri="{FF2B5EF4-FFF2-40B4-BE49-F238E27FC236}">
                <a16:creationId xmlns:a16="http://schemas.microsoft.com/office/drawing/2014/main" id="{7A1BC6BB-078A-525A-1BF2-49FDF2448E7A}"/>
              </a:ext>
            </a:extLst>
          </p:cNvPr>
          <p:cNvSpPr txBox="1"/>
          <p:nvPr/>
        </p:nvSpPr>
        <p:spPr>
          <a:xfrm>
            <a:off x="8980302" y="3784702"/>
            <a:ext cx="10174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350" dirty="0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INP MAX</a:t>
            </a: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F2DD8255-DADA-E843-459D-22298FA3BC6E}"/>
              </a:ext>
            </a:extLst>
          </p:cNvPr>
          <p:cNvSpPr txBox="1"/>
          <p:nvPr/>
        </p:nvSpPr>
        <p:spPr>
          <a:xfrm>
            <a:off x="8967396" y="4487073"/>
            <a:ext cx="10174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350" dirty="0">
                <a:solidFill>
                  <a:schemeClr val="dk1"/>
                </a:solidFill>
                <a:latin typeface="Consolas"/>
                <a:ea typeface="Consolas"/>
                <a:cs typeface="Consolas"/>
              </a:rPr>
              <a:t>INN MAX</a:t>
            </a: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9613F562-FFA1-F5A2-B0B4-49C5D1D3B735}"/>
              </a:ext>
            </a:extLst>
          </p:cNvPr>
          <p:cNvSpPr txBox="1"/>
          <p:nvPr/>
        </p:nvSpPr>
        <p:spPr>
          <a:xfrm>
            <a:off x="11096858" y="3454589"/>
            <a:ext cx="10174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62.95ns</a:t>
            </a:r>
          </a:p>
        </p:txBody>
      </p:sp>
      <p:sp>
        <p:nvSpPr>
          <p:cNvPr id="70" name="TextBox 51">
            <a:extLst>
              <a:ext uri="{FF2B5EF4-FFF2-40B4-BE49-F238E27FC236}">
                <a16:creationId xmlns:a16="http://schemas.microsoft.com/office/drawing/2014/main" id="{F45BB886-BCC4-188C-D441-9B0CF6C4CB80}"/>
              </a:ext>
            </a:extLst>
          </p:cNvPr>
          <p:cNvSpPr txBox="1"/>
          <p:nvPr/>
        </p:nvSpPr>
        <p:spPr>
          <a:xfrm>
            <a:off x="10309914" y="3811043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66.67ns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71" name="TextBox 51">
            <a:extLst>
              <a:ext uri="{FF2B5EF4-FFF2-40B4-BE49-F238E27FC236}">
                <a16:creationId xmlns:a16="http://schemas.microsoft.com/office/drawing/2014/main" id="{12FB72BB-2A6E-A2F7-E31D-D56C517F92C4}"/>
              </a:ext>
            </a:extLst>
          </p:cNvPr>
          <p:cNvSpPr txBox="1"/>
          <p:nvPr/>
        </p:nvSpPr>
        <p:spPr>
          <a:xfrm>
            <a:off x="11191434" y="3811043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120.7ns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72" name="TextBox 51">
            <a:extLst>
              <a:ext uri="{FF2B5EF4-FFF2-40B4-BE49-F238E27FC236}">
                <a16:creationId xmlns:a16="http://schemas.microsoft.com/office/drawing/2014/main" id="{E050A4F1-327C-BDD4-1483-D43A9DC6B6CF}"/>
              </a:ext>
            </a:extLst>
          </p:cNvPr>
          <p:cNvSpPr txBox="1"/>
          <p:nvPr/>
        </p:nvSpPr>
        <p:spPr>
          <a:xfrm>
            <a:off x="10325685" y="4170173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51.94ns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73" name="TextBox 51">
            <a:extLst>
              <a:ext uri="{FF2B5EF4-FFF2-40B4-BE49-F238E27FC236}">
                <a16:creationId xmlns:a16="http://schemas.microsoft.com/office/drawing/2014/main" id="{C614FEF4-E0DB-87B9-6E48-BC341DF63D41}"/>
              </a:ext>
            </a:extLst>
          </p:cNvPr>
          <p:cNvSpPr txBox="1"/>
          <p:nvPr/>
        </p:nvSpPr>
        <p:spPr>
          <a:xfrm>
            <a:off x="11191433" y="4154646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62.96ns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74" name="TextBox 51">
            <a:extLst>
              <a:ext uri="{FF2B5EF4-FFF2-40B4-BE49-F238E27FC236}">
                <a16:creationId xmlns:a16="http://schemas.microsoft.com/office/drawing/2014/main" id="{90919C1A-A802-47AE-DD72-58AC9B13FBDA}"/>
              </a:ext>
            </a:extLst>
          </p:cNvPr>
          <p:cNvSpPr txBox="1"/>
          <p:nvPr/>
        </p:nvSpPr>
        <p:spPr>
          <a:xfrm>
            <a:off x="10309913" y="4510830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66.67ns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  <p:sp>
        <p:nvSpPr>
          <p:cNvPr id="75" name="TextBox 51">
            <a:extLst>
              <a:ext uri="{FF2B5EF4-FFF2-40B4-BE49-F238E27FC236}">
                <a16:creationId xmlns:a16="http://schemas.microsoft.com/office/drawing/2014/main" id="{081040E6-3175-D42C-2F7E-E1C6788FEDAD}"/>
              </a:ext>
            </a:extLst>
          </p:cNvPr>
          <p:cNvSpPr txBox="1"/>
          <p:nvPr/>
        </p:nvSpPr>
        <p:spPr>
          <a:xfrm>
            <a:off x="11191432" y="4498249"/>
            <a:ext cx="662041" cy="20774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altLang="zh-CN" sz="1350" dirty="0">
                <a:solidFill>
                  <a:srgbClr val="FF0000"/>
                </a:solidFill>
                <a:latin typeface="Consolas"/>
                <a:ea typeface="Consolas"/>
                <a:cs typeface="Consolas"/>
              </a:rPr>
              <a:t>120.7ns</a:t>
            </a:r>
            <a:endParaRPr lang="en-US" sz="1350" dirty="0">
              <a:solidFill>
                <a:srgbClr val="FF0000"/>
              </a:solidFill>
              <a:latin typeface="Consolas"/>
              <a:ea typeface="Consolas"/>
              <a:cs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2176585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BB27C-A5E9-4D02-B4D8-BED7E3995897}" type="slidenum">
              <a:rPr lang="en-US" altLang="zh-CN" sz="1400" b="0" smtClean="0">
                <a:solidFill>
                  <a:srgbClr val="000000"/>
                </a:solidFill>
                <a:latin typeface="Arial" panose="020B0604020202020204" pitchFamily="34" charset="0"/>
              </a:rPr>
              <a:t>9</a:t>
            </a:fld>
            <a:endParaRPr lang="en-US" altLang="zh-CN" sz="14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通道数计算</a:t>
            </a:r>
          </a:p>
        </p:txBody>
      </p:sp>
      <p:sp>
        <p:nvSpPr>
          <p:cNvPr id="13" name="内容占位符 1">
            <a:extLst>
              <a:ext uri="{FF2B5EF4-FFF2-40B4-BE49-F238E27FC236}">
                <a16:creationId xmlns:a16="http://schemas.microsoft.com/office/drawing/2014/main" id="{D79B954C-4D48-EDBB-1764-C1B88B661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342" y="1247775"/>
            <a:ext cx="10979959" cy="5101161"/>
          </a:xfrm>
        </p:spPr>
        <p:txBody>
          <a:bodyPr/>
          <a:lstStyle/>
          <a:p>
            <a:r>
              <a:rPr lang="zh-CN" altLang="en-US" dirty="0"/>
              <a:t>建立时间的主导因素来自于开关的响应</a:t>
            </a:r>
            <a:endParaRPr lang="en-US" altLang="zh-CN" dirty="0"/>
          </a:p>
          <a:p>
            <a:r>
              <a:rPr lang="zh-CN" altLang="en-US" dirty="0"/>
              <a:t>输入跳变后，</a:t>
            </a:r>
            <a:r>
              <a:rPr lang="en-US" altLang="zh-CN" dirty="0"/>
              <a:t>ADC</a:t>
            </a:r>
            <a:r>
              <a:rPr lang="zh-CN" altLang="en-US" dirty="0"/>
              <a:t> 输入稳定所需时间 </a:t>
            </a:r>
            <a:r>
              <a:rPr lang="en-US" altLang="zh-CN" dirty="0" err="1"/>
              <a:t>t_settle</a:t>
            </a:r>
            <a:r>
              <a:rPr lang="en-US" altLang="zh-CN" dirty="0"/>
              <a:t> = 66.67/120.7 ns</a:t>
            </a:r>
            <a:endParaRPr lang="zh-CN" altLang="en-US" dirty="0"/>
          </a:p>
          <a:p>
            <a:r>
              <a:rPr lang="zh-CN" altLang="en-US" dirty="0"/>
              <a:t>单通道采样率 </a:t>
            </a:r>
            <a:r>
              <a:rPr lang="en-US" altLang="zh-CN" dirty="0"/>
              <a:t>200 </a:t>
            </a:r>
            <a:r>
              <a:rPr lang="en-US" altLang="zh-CN" dirty="0" err="1"/>
              <a:t>KHz</a:t>
            </a:r>
            <a:r>
              <a:rPr lang="en-US" altLang="zh-CN" dirty="0"/>
              <a:t> </a:t>
            </a:r>
            <a:r>
              <a:rPr lang="zh-CN" altLang="en-US" dirty="0"/>
              <a:t>，对应周期为 </a:t>
            </a:r>
            <a:r>
              <a:rPr lang="en-US" altLang="zh-CN" dirty="0"/>
              <a:t>5</a:t>
            </a:r>
            <a:r>
              <a:rPr lang="zh-CN" altLang="en-US" dirty="0"/>
              <a:t> </a:t>
            </a:r>
            <a:r>
              <a:rPr lang="en-US" altLang="zh-CN" dirty="0"/>
              <a:t>us</a:t>
            </a:r>
          </a:p>
          <a:p>
            <a:r>
              <a:rPr lang="zh-CN" altLang="en-US" dirty="0"/>
              <a:t>对应一个 </a:t>
            </a:r>
            <a:r>
              <a:rPr lang="en-US" altLang="zh-CN" dirty="0"/>
              <a:t>ADC </a:t>
            </a:r>
            <a:r>
              <a:rPr lang="zh-CN" altLang="en-US" dirty="0"/>
              <a:t>通道可复用最大通道数 </a:t>
            </a:r>
            <a:r>
              <a:rPr lang="en-US" altLang="zh-CN" dirty="0"/>
              <a:t>N = 5 us /(</a:t>
            </a:r>
            <a:r>
              <a:rPr lang="en-US" altLang="zh-CN" dirty="0" err="1"/>
              <a:t>t_settle</a:t>
            </a:r>
            <a:r>
              <a:rPr lang="en-US" altLang="zh-CN" dirty="0"/>
              <a:t>) </a:t>
            </a:r>
            <a:r>
              <a:rPr lang="zh-CN" altLang="en-US" dirty="0"/>
              <a:t>≈  </a:t>
            </a:r>
            <a:r>
              <a:rPr lang="en-US" altLang="zh-CN" dirty="0"/>
              <a:t>74/41</a:t>
            </a:r>
          </a:p>
          <a:p>
            <a:r>
              <a:rPr lang="zh-CN" altLang="en-US" dirty="0"/>
              <a:t>实际情况中考虑保留一定余量，单通道对应时间会比上述时间要长</a:t>
            </a:r>
            <a:endParaRPr lang="en-US" altLang="zh-CN" dirty="0"/>
          </a:p>
          <a:p>
            <a:r>
              <a:rPr lang="zh-CN" altLang="en-US" dirty="0"/>
              <a:t>考虑每个通道保留</a:t>
            </a:r>
            <a:r>
              <a:rPr lang="en-US" altLang="zh-CN" dirty="0"/>
              <a:t>10%</a:t>
            </a:r>
            <a:r>
              <a:rPr lang="zh-CN" altLang="en-US" dirty="0"/>
              <a:t>余量，</a:t>
            </a:r>
            <a:r>
              <a:rPr lang="en-US" altLang="zh-CN" dirty="0"/>
              <a:t>10/12 bit </a:t>
            </a:r>
            <a:r>
              <a:rPr lang="zh-CN" altLang="en-US" dirty="0"/>
              <a:t>下对应通道数为 </a:t>
            </a:r>
            <a:r>
              <a:rPr lang="en-US" altLang="zh-CN" dirty="0"/>
              <a:t>64/37</a:t>
            </a:r>
          </a:p>
          <a:p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3138195"/>
      </p:ext>
    </p:extLst>
  </p:cSld>
  <p:clrMapOvr>
    <a:masterClrMapping/>
  </p:clrMapOvr>
  <p:transition advTm="6393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9a296e6d-f7ef-4e0b-9147-48625877b753"/>
  <p:tag name="COMMONDATA" val="eyJoZGlkIjoiNzVjZTgyMWRkMzZlZGE0YWUwMWE0ZDQxMzk5NzMzMDQ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600"/>
  <p:tag name="ORIGINALHEIGHT" val=" 381.8033"/>
  <p:tag name="ORIGINALWIDTH" val=" 1402.696"/>
  <p:tag name="OUTPUTTYPE" val="PNG"/>
  <p:tag name="IGUANATEXVERSION" val="162"/>
  <p:tag name="LATEXADDIN" val="\documentclass[border=2pt,varwidth=3.2in]{standalone}&#10;\usepackage[UTF8]{ctex}&#10;\usepackage{amsmath,amssymb}&#10;\usepackage{enumitem}&#10;\setlist[itemize]{leftmargin=*, itemsep=2pt, topsep=2pt, parsep=0pt, partopsep=0pt}&#10;&#10;\begin{document}&#10;\begin{itemize}&#10;    \item \textbf{MUX：}在多个缓冲输出中选择一路送入后级，&#10;    实现多通道共用一套 ADC 读出链路。&#10;&#10;    \item \textbf{FDA：}将单端信号转换为 ADC 所需的差分输入，&#10;    并提供共模设定与后级驱动能力。&#10;\end{itemize}&#10;\end{document}"/>
  <p:tag name="IGUANATEXSIZE" val="16"/>
  <p:tag name="IGUANATEXCURSOR" val="36"/>
  <p:tag name="TRANSPARENCY" val="True"/>
  <p:tag name="CHOOSECOLOR" val="False"/>
  <p:tag name="COLORHEX" val="000000"/>
  <p:tag name="FILENAME" val=""/>
  <p:tag name="LATEXENGINEID" val="2"/>
  <p:tag name="TEMPFOLDER" val="c:\temp\"/>
  <p:tag name="LATEXFORMHEIGHT" val=" 320"/>
  <p:tag name="LATEXFORMWIDTH" val=" 385"/>
  <p:tag name="LATEXFORMWRAP" val="True"/>
  <p:tag name="BITMAPVECTOR" val="0"/>
</p:tagLst>
</file>

<file path=ppt/theme/theme1.xml><?xml version="1.0" encoding="utf-8"?>
<a:theme xmlns:a="http://schemas.openxmlformats.org/drawingml/2006/main" name="ppt模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034A9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1F3864"/>
      </a:folHlink>
    </a:clrScheme>
    <a:fontScheme name="kmtzzoo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32307</TotalTime>
  <Words>334</Words>
  <Application>Microsoft Office PowerPoint</Application>
  <PresentationFormat>宽屏</PresentationFormat>
  <Paragraphs>126</Paragraphs>
  <Slides>15</Slides>
  <Notes>5</Notes>
  <HiddenSlides>2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黑体</vt:lpstr>
      <vt:lpstr>华文行楷</vt:lpstr>
      <vt:lpstr>微软雅黑</vt:lpstr>
      <vt:lpstr>Arial</vt:lpstr>
      <vt:lpstr>Calibri</vt:lpstr>
      <vt:lpstr>Calibri Light</vt:lpstr>
      <vt:lpstr>Consolas</vt:lpstr>
      <vt:lpstr>Wingdings</vt:lpstr>
      <vt:lpstr>ppt模板</vt:lpstr>
      <vt:lpstr>Office 主题</vt:lpstr>
      <vt:lpstr>复用读出仿真分析</vt:lpstr>
      <vt:lpstr>直接电压读出方案</vt:lpstr>
      <vt:lpstr>开关原理图</vt:lpstr>
      <vt:lpstr>开关仿真结果</vt:lpstr>
      <vt:lpstr>FDA + ADC 原理图 </vt:lpstr>
      <vt:lpstr>FDA + ADC 仿真结果</vt:lpstr>
      <vt:lpstr>完整电路原理图</vt:lpstr>
      <vt:lpstr>完整电路仿真结果</vt:lpstr>
      <vt:lpstr>通道数计算</vt:lpstr>
      <vt:lpstr>单通道成本估计</vt:lpstr>
      <vt:lpstr>单通道成本估计</vt:lpstr>
      <vt:lpstr>后续工作</vt:lpstr>
      <vt:lpstr>PowerPoint 演示文稿</vt:lpstr>
      <vt:lpstr>开关 + FDA 原理图</vt:lpstr>
      <vt:lpstr>开关 + FDA 仿真结果</vt:lpstr>
    </vt:vector>
  </TitlesOfParts>
  <Company>ustc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高速数字系统设计</dc:title>
  <dc:creator>qyh</dc:creator>
  <cp:lastModifiedBy>lee yawen</cp:lastModifiedBy>
  <cp:revision>2036</cp:revision>
  <dcterms:created xsi:type="dcterms:W3CDTF">2013-02-25T11:17:00Z</dcterms:created>
  <dcterms:modified xsi:type="dcterms:W3CDTF">2026-07-23T05:38:05Z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34A054956AB54FFF87BF9201B0A57D01_12</vt:lpwstr>
  </property>
  <property fmtid="{D5CDD505-2E9C-101B-9397-08002B2CF9AE}" pid="3" name="KSOProductBuildVer">
    <vt:lpwstr>2052-11.1.0.14309</vt:lpwstr>
  </property>
</Properties>
</file>