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  <p:sldMasterId id="2147483649" r:id="rId2"/>
    <p:sldMasterId id="2147483650" r:id="rId3"/>
  </p:sldMasterIdLst>
  <p:notesMasterIdLst>
    <p:notesMasterId r:id="rId9"/>
  </p:notesMasterIdLst>
  <p:handoutMasterIdLst>
    <p:handoutMasterId r:id="rId10"/>
  </p:handoutMasterIdLst>
  <p:sldIdLst>
    <p:sldId id="4317" r:id="rId4"/>
    <p:sldId id="4357" r:id="rId5"/>
    <p:sldId id="4382" r:id="rId6"/>
    <p:sldId id="4383" r:id="rId7"/>
    <p:sldId id="4364" r:id="rId8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ouYi" initials="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EE8"/>
    <a:srgbClr val="180AF4"/>
    <a:srgbClr val="206FB8"/>
    <a:srgbClr val="CDF3DB"/>
    <a:srgbClr val="C4171E"/>
    <a:srgbClr val="F0F0BF"/>
    <a:srgbClr val="C0C0C0"/>
    <a:srgbClr val="063978"/>
    <a:srgbClr val="0F34A6"/>
    <a:srgbClr val="D0D8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80" autoAdjust="0"/>
    <p:restoredTop sz="93672" autoAdjust="0"/>
  </p:normalViewPr>
  <p:slideViewPr>
    <p:cSldViewPr snapToObjects="1">
      <p:cViewPr varScale="1">
        <p:scale>
          <a:sx n="108" d="100"/>
          <a:sy n="108" d="100"/>
        </p:scale>
        <p:origin x="102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95" d="100"/>
          <a:sy n="95" d="100"/>
        </p:scale>
        <p:origin x="358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0F280-C202-459E-9C88-243362EFD57F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FC674-D29B-42E3-B510-33870CA84A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65565-5D00-41A1-A9D4-D472FA0F1665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7B772-BE26-4EC4-8890-F0A68D401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fld id="{BF176F5C-B021-432C-A718-B7D3623AD2F3}" type="slidenum">
              <a:rPr lang="en-US" altLang="zh-CN" sz="1200" b="0">
                <a:ea typeface="宋体" panose="02010600030101010101" pitchFamily="2" charset="-122"/>
              </a:rPr>
              <a:t>1</a:t>
            </a:fld>
            <a:endParaRPr lang="en-US" altLang="zh-CN" sz="1200" b="0" dirty="0">
              <a:ea typeface="宋体" panose="02010600030101010101" pitchFamily="2" charset="-122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2800" y="4038600"/>
            <a:ext cx="8534400" cy="2133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单击以编辑母版副标题样式</a:t>
            </a:r>
            <a:endParaRPr lang="de-DE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804672"/>
            <a:ext cx="2743200" cy="5321492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804672"/>
            <a:ext cx="8026400" cy="5321492"/>
          </a:xfrm>
        </p:spPr>
        <p:txBody>
          <a:bodyPr vert="eaVert"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DFAFD920-79C3-49C1-A7B3-B6E0382E58A6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8" name="TextBox 6"/>
          <p:cNvSpPr txBox="1"/>
          <p:nvPr/>
        </p:nvSpPr>
        <p:spPr>
          <a:xfrm>
            <a:off x="9956800" y="6629400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Page </a:t>
            </a:r>
            <a:fld id="{1A995042-2D73-4E98-9461-C210BD068AD6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8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0B5F9426-7A81-445D-91A9-6E9E1149893A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9956800" y="6629400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Page </a:t>
            </a:r>
            <a:fld id="{3DBB4A54-CEBE-42AD-A072-A39EF13BDFCD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4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C34E1AA7-BBE3-4066-9647-AD26786FD079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Calibri" panose="020F0502020204030204" charset="0"/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4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Calibri" panose="020F0502020204030204" charset="0"/>
              </a:rPr>
              <a:t> </a:t>
            </a:r>
            <a:fld id="{477D0B05-BC85-48E6-89ED-2487897A79B2}" type="slidenum">
              <a:rPr lang="de-DE" altLang="zh-CN" sz="1200" smtClean="0">
                <a:solidFill>
                  <a:srgbClr val="FFFFFF"/>
                </a:solidFill>
                <a:latin typeface="Calibri" panose="020F0502020204030204" charset="0"/>
              </a:rPr>
              <a:t>‹#›</a:t>
            </a:fld>
            <a:endParaRPr lang="de-DE" altLang="zh-CN" sz="1200">
              <a:solidFill>
                <a:srgbClr val="FFFFFF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804672"/>
            <a:ext cx="4011084" cy="63042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6733" y="804672"/>
            <a:ext cx="6815667" cy="5321492"/>
          </a:xfrm>
        </p:spPr>
        <p:txBody>
          <a:bodyPr/>
          <a:lstStyle>
            <a:lvl1pPr>
              <a:defRPr sz="32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768095"/>
            <a:ext cx="7315200" cy="395947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996071" y="3061252"/>
            <a:ext cx="3260034" cy="76862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谢谢！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E75BC"/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9329D-8B8F-B64A-BFB9-3BCDC19C7ED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Calibri" panose="020F0502020204030204" charset="0"/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19201"/>
            <a:ext cx="10972800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de-DE" altLang="zh-CN" dirty="0"/>
          </a:p>
        </p:txBody>
      </p:sp>
      <p:sp>
        <p:nvSpPr>
          <p:cNvPr id="9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Calibri" panose="020F0502020204030204" charset="0"/>
              </a:rPr>
              <a:t> </a:t>
            </a:r>
            <a:fld id="{222D797F-6281-4E3F-ACFD-EAA4784CE755}" type="slidenum">
              <a:rPr lang="de-DE" altLang="zh-CN" sz="1200" smtClean="0">
                <a:solidFill>
                  <a:srgbClr val="FFFFFF"/>
                </a:solidFill>
                <a:latin typeface="Calibri" panose="020F0502020204030204" charset="0"/>
              </a:rPr>
              <a:t>‹#›</a:t>
            </a:fld>
            <a:endParaRPr lang="de-DE" altLang="zh-CN" sz="1200">
              <a:solidFill>
                <a:srgbClr val="FFFFFF"/>
              </a:solidFill>
              <a:latin typeface="Calibri" panose="020F050202020403020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819912" y="0"/>
            <a:ext cx="10515600" cy="804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kumimoji="1" lang="en-US" altLang="zh-CN" sz="4000" b="1" kern="1200" dirty="0" smtClean="0">
          <a:solidFill>
            <a:schemeClr val="bg1"/>
          </a:solidFill>
          <a:effectLst/>
          <a:latin typeface="+mj-ea"/>
          <a:ea typeface="+mj-ea"/>
          <a:cs typeface="等线" panose="02010600030101010101" pitchFamily="2" charset="-122"/>
        </a:defRPr>
      </a:lvl1pPr>
      <a:lvl2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2pPr>
      <a:lvl3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3pPr>
      <a:lvl4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4pPr>
      <a:lvl5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5pPr>
      <a:lvl6pPr marL="4572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6pPr>
      <a:lvl7pPr marL="9144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7pPr>
      <a:lvl8pPr marL="13716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8pPr>
      <a:lvl9pPr marL="18288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-13419"/>
            <a:ext cx="12191999" cy="11733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101" name="Object 7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8" name="公式" r:id="rId4" imgW="114300" imgH="215900" progId="Equation.3">
                  <p:embed/>
                </p:oleObj>
              </mc:Choice>
              <mc:Fallback>
                <p:oleObj name="公式" r:id="rId4" imgW="114300" imgH="215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5664" t="24246" r="5120" b="31144"/>
          <a:stretch>
            <a:fillRect/>
          </a:stretch>
        </p:blipFill>
        <p:spPr>
          <a:xfrm>
            <a:off x="6858000" y="76203"/>
            <a:ext cx="5101468" cy="1031429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2227" y="2120251"/>
            <a:ext cx="11964353" cy="1031429"/>
          </a:xfrm>
        </p:spPr>
        <p:txBody>
          <a:bodyPr>
            <a:noAutofit/>
          </a:bodyPr>
          <a:lstStyle/>
          <a:p>
            <a:r>
              <a:rPr lang="en-US" sz="4200" dirty="0">
                <a:solidFill>
                  <a:srgbClr val="C00000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rPr>
              <a:t>STCF </a:t>
            </a:r>
            <a:r>
              <a:rPr lang="en-US" altLang="zh-CN" sz="4200" dirty="0">
                <a:solidFill>
                  <a:srgbClr val="C00000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rPr>
              <a:t>MDI</a:t>
            </a:r>
            <a:r>
              <a:rPr lang="zh-CN" altLang="en-US" sz="4200" dirty="0">
                <a:solidFill>
                  <a:srgbClr val="C00000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rPr>
              <a:t>布局讨论</a:t>
            </a:r>
          </a:p>
        </p:txBody>
      </p:sp>
      <p:sp>
        <p:nvSpPr>
          <p:cNvPr id="11" name="TextBox 3"/>
          <p:cNvSpPr txBox="1"/>
          <p:nvPr/>
        </p:nvSpPr>
        <p:spPr>
          <a:xfrm>
            <a:off x="1162050" y="3847472"/>
            <a:ext cx="9753600" cy="169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rPr>
              <a:t>张林浩、鲍楗聪 </a:t>
            </a:r>
          </a:p>
          <a:p>
            <a:pPr algn="ctr"/>
            <a:r>
              <a:rPr lang="zh-CN" altLang="en-US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rPr>
              <a:t>       </a:t>
            </a:r>
            <a:endParaRPr lang="en-US" altLang="zh-CN" sz="28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华文中宋" panose="02010600040101010101" pitchFamily="2" charset="-122"/>
              <a:cs typeface="Arial" panose="020B0604020202020204" pitchFamily="34" charset="0"/>
            </a:endParaRPr>
          </a:p>
          <a:p>
            <a:pPr algn="ctr"/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rPr>
              <a:t>2026.07.16</a:t>
            </a:r>
          </a:p>
          <a:p>
            <a:pPr algn="ctr"/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2" name="Picture 2" descr="徐小华 @ 中科大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68" y="285"/>
            <a:ext cx="1297404" cy="129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zh-CN" altLang="en-US" sz="4800" dirty="0">
                <a:latin typeface="+mj-lt"/>
                <a:ea typeface="华文中宋" panose="02010600040101010101" pitchFamily="2" charset="-122"/>
                <a:cs typeface="+mj-cs"/>
              </a:rPr>
              <a:t>中心束流管更新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B736C38-810A-4B9A-A9A7-7296629C0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162354"/>
            <a:ext cx="7391400" cy="102583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B3AF77C-9A8A-4577-ADDA-A027BA9B51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96" y="2585291"/>
            <a:ext cx="7403804" cy="746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06928FF-846F-4EA0-A673-9234D15E95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500" t="22593" r="32084" b="11481"/>
          <a:stretch/>
        </p:blipFill>
        <p:spPr>
          <a:xfrm>
            <a:off x="1670475" y="4150307"/>
            <a:ext cx="3421111" cy="2113064"/>
          </a:xfrm>
          <a:prstGeom prst="rect">
            <a:avLst/>
          </a:prstGeom>
        </p:spPr>
      </p:pic>
      <p:sp>
        <p:nvSpPr>
          <p:cNvPr id="24" name="右箭头 26">
            <a:extLst>
              <a:ext uri="{FF2B5EF4-FFF2-40B4-BE49-F238E27FC236}">
                <a16:creationId xmlns:a16="http://schemas.microsoft.com/office/drawing/2014/main" id="{16215F40-E152-454A-A6B5-F346F2994EAC}"/>
              </a:ext>
            </a:extLst>
          </p:cNvPr>
          <p:cNvSpPr/>
          <p:nvPr/>
        </p:nvSpPr>
        <p:spPr>
          <a:xfrm>
            <a:off x="5420290" y="5150546"/>
            <a:ext cx="17526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CE22166-09DD-469E-B5FD-E939AC8D8F51}"/>
              </a:ext>
            </a:extLst>
          </p:cNvPr>
          <p:cNvSpPr/>
          <p:nvPr/>
        </p:nvSpPr>
        <p:spPr>
          <a:xfrm>
            <a:off x="318360" y="6378832"/>
            <a:ext cx="58933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Be-Ti</a:t>
            </a:r>
            <a:r>
              <a:rPr lang="zh-CN" altLang="en-US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电子束焊无案例，钛铜电子束焊接过渡合金需探索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23365359-A948-478D-8D9A-38814CDE0B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040" t="28148" r="18627" b="20001"/>
          <a:stretch/>
        </p:blipFill>
        <p:spPr>
          <a:xfrm>
            <a:off x="7726025" y="4340921"/>
            <a:ext cx="3657600" cy="2000250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C8FDEFFB-E307-4A38-9483-7F2300DF99E7}"/>
              </a:ext>
            </a:extLst>
          </p:cNvPr>
          <p:cNvSpPr/>
          <p:nvPr/>
        </p:nvSpPr>
        <p:spPr>
          <a:xfrm>
            <a:off x="5973425" y="478903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改进</a:t>
            </a:r>
            <a:endParaRPr lang="en-US" altLang="zh-CN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0CD13BF0-00D8-44FF-9C19-6F6DC4E1B532}"/>
              </a:ext>
            </a:extLst>
          </p:cNvPr>
          <p:cNvSpPr/>
          <p:nvPr/>
        </p:nvSpPr>
        <p:spPr>
          <a:xfrm>
            <a:off x="7175297" y="6365987"/>
            <a:ext cx="46125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Be-Ti</a:t>
            </a:r>
            <a:r>
              <a:rPr lang="zh-CN" altLang="en-US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Ti-Cu</a:t>
            </a:r>
            <a:r>
              <a:rPr lang="zh-CN" altLang="en-US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Be-Cu</a:t>
            </a:r>
            <a:r>
              <a:rPr lang="zh-CN" altLang="en-US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钎焊均有案例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E322B55-49AF-4353-A5C3-291EBAA010AD}"/>
              </a:ext>
            </a:extLst>
          </p:cNvPr>
          <p:cNvSpPr/>
          <p:nvPr/>
        </p:nvSpPr>
        <p:spPr>
          <a:xfrm flipH="1">
            <a:off x="39130" y="5027907"/>
            <a:ext cx="167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STCF</a:t>
            </a:r>
            <a:r>
              <a:rPr lang="zh-CN" altLang="en-US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初步方案</a:t>
            </a:r>
            <a:endParaRPr lang="en-US" altLang="zh-CN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C94CB9F-D4BE-4398-B067-2D3E802B9CE9}"/>
              </a:ext>
            </a:extLst>
          </p:cNvPr>
          <p:cNvSpPr txBox="1"/>
          <p:nvPr/>
        </p:nvSpPr>
        <p:spPr>
          <a:xfrm>
            <a:off x="7696200" y="1601910"/>
            <a:ext cx="40154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2"/>
                </a:solidFill>
              </a:rPr>
              <a:t>中心束流管总长度：</a:t>
            </a:r>
            <a:r>
              <a:rPr lang="en-US" altLang="zh-CN" b="1" dirty="0">
                <a:solidFill>
                  <a:schemeClr val="tx2"/>
                </a:solidFill>
              </a:rPr>
              <a:t>1m-&gt;920mm</a:t>
            </a:r>
            <a:r>
              <a:rPr lang="en-US" altLang="zh-CN" dirty="0">
                <a:solidFill>
                  <a:schemeClr val="tx2"/>
                </a:solidFill>
              </a:rPr>
              <a:t>; </a:t>
            </a:r>
          </a:p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tx2"/>
                </a:solidFill>
              </a:rPr>
              <a:t>IP</a:t>
            </a:r>
            <a:r>
              <a:rPr lang="zh-CN" altLang="en-US" dirty="0">
                <a:solidFill>
                  <a:schemeClr val="tx2"/>
                </a:solidFill>
              </a:rPr>
              <a:t>两端外延管末端跑道型管尺寸水平</a:t>
            </a:r>
            <a:r>
              <a:rPr lang="en-US" altLang="zh-CN" b="1" dirty="0">
                <a:solidFill>
                  <a:schemeClr val="tx2"/>
                </a:solidFill>
              </a:rPr>
              <a:t>60mm</a:t>
            </a:r>
            <a:r>
              <a:rPr lang="en-US" altLang="zh-CN" b="1" dirty="0">
                <a:solidFill>
                  <a:schemeClr val="tx2"/>
                </a:solidFill>
                <a:sym typeface="Wingdings" panose="05000000000000000000" pitchFamily="2" charset="2"/>
              </a:rPr>
              <a:t></a:t>
            </a:r>
            <a:r>
              <a:rPr lang="en-US" altLang="zh-CN" b="1" dirty="0">
                <a:solidFill>
                  <a:schemeClr val="tx2"/>
                </a:solidFill>
              </a:rPr>
              <a:t>57mm</a:t>
            </a:r>
            <a:r>
              <a:rPr lang="en-US" altLang="zh-CN" dirty="0">
                <a:solidFill>
                  <a:schemeClr val="tx2"/>
                </a:solidFill>
              </a:rPr>
              <a:t>, </a:t>
            </a:r>
            <a:r>
              <a:rPr lang="zh-CN" altLang="en-US" dirty="0">
                <a:solidFill>
                  <a:schemeClr val="tx2"/>
                </a:solidFill>
              </a:rPr>
              <a:t>垂直</a:t>
            </a:r>
            <a:r>
              <a:rPr lang="en-US" altLang="zh-CN" dirty="0">
                <a:solidFill>
                  <a:schemeClr val="tx2"/>
                </a:solidFill>
              </a:rPr>
              <a:t>30mm</a:t>
            </a:r>
          </a:p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FF0000"/>
                </a:solidFill>
              </a:rPr>
              <a:t>IP</a:t>
            </a:r>
            <a:r>
              <a:rPr lang="zh-CN" altLang="en-US" dirty="0">
                <a:solidFill>
                  <a:srgbClr val="FF0000"/>
                </a:solidFill>
              </a:rPr>
              <a:t>铍管长</a:t>
            </a:r>
            <a:r>
              <a:rPr lang="en-US" altLang="zh-CN" dirty="0">
                <a:solidFill>
                  <a:srgbClr val="FF0000"/>
                </a:solidFill>
              </a:rPr>
              <a:t>215mm</a:t>
            </a:r>
            <a:r>
              <a:rPr lang="zh-CN" altLang="en-US" dirty="0">
                <a:solidFill>
                  <a:srgbClr val="FF0000"/>
                </a:solidFill>
              </a:rPr>
              <a:t>是否有改变？</a:t>
            </a:r>
            <a:endParaRPr lang="en-US" altLang="zh-CN" dirty="0">
              <a:solidFill>
                <a:srgbClr val="FF0000"/>
              </a:solidFill>
            </a:endParaRPr>
          </a:p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0070C0"/>
                </a:solidFill>
              </a:rPr>
              <a:t>IP</a:t>
            </a:r>
            <a:r>
              <a:rPr lang="zh-CN" altLang="en-US" dirty="0">
                <a:solidFill>
                  <a:srgbClr val="0070C0"/>
                </a:solidFill>
              </a:rPr>
              <a:t>铍管内壁镀金膜厚：</a:t>
            </a:r>
            <a:r>
              <a:rPr lang="en-US" altLang="zh-CN" dirty="0">
                <a:solidFill>
                  <a:srgbClr val="0070C0"/>
                </a:solidFill>
              </a:rPr>
              <a:t>5</a:t>
            </a:r>
            <a:r>
              <a:rPr lang="zh-CN" altLang="en-US" dirty="0">
                <a:solidFill>
                  <a:srgbClr val="0070C0"/>
                </a:solidFill>
              </a:rPr>
              <a:t>微米</a:t>
            </a:r>
            <a:endParaRPr lang="en-US" altLang="zh-CN" dirty="0">
              <a:solidFill>
                <a:srgbClr val="0070C0"/>
              </a:solidFill>
            </a:endParaRPr>
          </a:p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FF0000"/>
                </a:solidFill>
              </a:rPr>
              <a:t>外延管材料确定了吗？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52E2444E-25E0-458F-80E9-4DD71838D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MDI</a:t>
            </a:r>
            <a:r>
              <a:rPr lang="zh-CN" altLang="en-US" dirty="0"/>
              <a:t>样机三维图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57083BD-72BB-4A6A-8E06-E5D1A9A10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7" y="914400"/>
            <a:ext cx="10515600" cy="3031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DD7841F-7752-487C-85D6-5354AB09C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4055128"/>
            <a:ext cx="4572000" cy="229866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C96D398-CB5B-4CE9-B297-DFEC852585E4}"/>
              </a:ext>
            </a:extLst>
          </p:cNvPr>
          <p:cNvSpPr txBox="1"/>
          <p:nvPr/>
        </p:nvSpPr>
        <p:spPr>
          <a:xfrm>
            <a:off x="2438400" y="6096000"/>
            <a:ext cx="6096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altLang="zh-CN" sz="1600" dirty="0">
                <a:solidFill>
                  <a:srgbClr val="FF0000"/>
                </a:solidFill>
              </a:rPr>
              <a:t>bellow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0102A65-A048-423A-93AE-65B5FD25D72B}"/>
              </a:ext>
            </a:extLst>
          </p:cNvPr>
          <p:cNvSpPr txBox="1"/>
          <p:nvPr/>
        </p:nvSpPr>
        <p:spPr>
          <a:xfrm>
            <a:off x="1676400" y="5991546"/>
            <a:ext cx="6096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altLang="zh-CN" sz="1600" dirty="0">
                <a:solidFill>
                  <a:srgbClr val="FF0000"/>
                </a:solidFill>
              </a:rPr>
              <a:t>O-BPM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51A48DDC-DD99-4C70-976A-78F412A5BA54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1981200" y="5334000"/>
            <a:ext cx="457200" cy="6575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5349D61F-84FB-4E6A-9E71-437BDD2B7165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2743200" y="5322428"/>
            <a:ext cx="0" cy="7735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36D49E6F-1C9A-49BD-A694-D249E086D093}"/>
              </a:ext>
            </a:extLst>
          </p:cNvPr>
          <p:cNvSpPr/>
          <p:nvPr/>
        </p:nvSpPr>
        <p:spPr>
          <a:xfrm>
            <a:off x="2133600" y="4191000"/>
            <a:ext cx="1371600" cy="180054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97333BD-918F-48B0-BAEC-80017D6E4EA6}"/>
              </a:ext>
            </a:extLst>
          </p:cNvPr>
          <p:cNvSpPr txBox="1"/>
          <p:nvPr/>
        </p:nvSpPr>
        <p:spPr>
          <a:xfrm>
            <a:off x="3487479" y="3944779"/>
            <a:ext cx="685800" cy="350675"/>
          </a:xfrm>
          <a:prstGeom prst="rect">
            <a:avLst/>
          </a:prstGeom>
          <a:solidFill>
            <a:srgbClr val="C0C0C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altLang="zh-CN" sz="1600" dirty="0">
                <a:solidFill>
                  <a:srgbClr val="FF0000"/>
                </a:solidFill>
              </a:rPr>
              <a:t>RVC</a:t>
            </a:r>
            <a:r>
              <a:rPr lang="zh-CN" altLang="en-US" sz="1600" dirty="0">
                <a:solidFill>
                  <a:srgbClr val="FF0000"/>
                </a:solidFill>
              </a:rPr>
              <a:t>？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6ACCAD2-4C50-419E-B243-03A9D8FF02A0}"/>
              </a:ext>
            </a:extLst>
          </p:cNvPr>
          <p:cNvSpPr txBox="1"/>
          <p:nvPr/>
        </p:nvSpPr>
        <p:spPr>
          <a:xfrm>
            <a:off x="5474882" y="3927791"/>
            <a:ext cx="5257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FF0000"/>
                </a:solidFill>
              </a:rPr>
              <a:t>IP</a:t>
            </a:r>
            <a:r>
              <a:rPr lang="zh-CN" altLang="en-US" sz="1600" dirty="0">
                <a:solidFill>
                  <a:srgbClr val="FF0000"/>
                </a:solidFill>
              </a:rPr>
              <a:t>到低温恒温器前端距离</a:t>
            </a:r>
            <a:r>
              <a:rPr lang="en-US" altLang="zh-CN" sz="1600" dirty="0">
                <a:solidFill>
                  <a:srgbClr val="FF0000"/>
                </a:solidFill>
              </a:rPr>
              <a:t>640mm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FF0000"/>
                </a:solidFill>
              </a:rPr>
              <a:t>IP</a:t>
            </a:r>
            <a:r>
              <a:rPr lang="zh-CN" altLang="en-US" sz="1600" dirty="0">
                <a:solidFill>
                  <a:srgbClr val="FF0000"/>
                </a:solidFill>
              </a:rPr>
              <a:t>到第一块反螺线管前端距离</a:t>
            </a:r>
            <a:r>
              <a:rPr lang="en-US" altLang="zh-CN" sz="1600" dirty="0">
                <a:solidFill>
                  <a:srgbClr val="FF0000"/>
                </a:solidFill>
              </a:rPr>
              <a:t>690mm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1600" dirty="0">
              <a:solidFill>
                <a:srgbClr val="FF0000"/>
              </a:solidFill>
            </a:endParaRPr>
          </a:p>
          <a:p>
            <a:pPr algn="l"/>
            <a:endParaRPr lang="zh-CN" altLang="en-US" sz="1600" dirty="0">
              <a:solidFill>
                <a:srgbClr val="FF0000"/>
              </a:solidFill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5E925688-C27F-4FE3-87C0-F78EBDA4F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324" y="4724400"/>
            <a:ext cx="3038480" cy="170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2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A86A3017-A374-42DE-95B7-E6046854D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低温恒温器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1C4328C-1BA8-4C34-B224-FAB0B5E5A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598" y="1143000"/>
            <a:ext cx="10172700" cy="375621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1DBA963-BE34-4544-A25A-DD156903BD70}"/>
              </a:ext>
            </a:extLst>
          </p:cNvPr>
          <p:cNvSpPr txBox="1"/>
          <p:nvPr/>
        </p:nvSpPr>
        <p:spPr>
          <a:xfrm>
            <a:off x="1219200" y="5105400"/>
            <a:ext cx="9220200" cy="584775"/>
          </a:xfrm>
          <a:prstGeom prst="rect">
            <a:avLst/>
          </a:prstGeom>
          <a:solidFill>
            <a:srgbClr val="C0C0C0"/>
          </a:solidFill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FF0000"/>
                </a:solidFill>
              </a:rPr>
              <a:t>QD1</a:t>
            </a:r>
            <a:r>
              <a:rPr lang="zh-CN" altLang="en-US" sz="1600" dirty="0">
                <a:solidFill>
                  <a:srgbClr val="FF0000"/>
                </a:solidFill>
              </a:rPr>
              <a:t>和</a:t>
            </a:r>
            <a:r>
              <a:rPr lang="en-US" altLang="zh-CN" sz="1600" dirty="0">
                <a:solidFill>
                  <a:srgbClr val="FF0000"/>
                </a:solidFill>
              </a:rPr>
              <a:t>QF2</a:t>
            </a:r>
            <a:r>
              <a:rPr lang="zh-CN" altLang="en-US" sz="1600" dirty="0">
                <a:solidFill>
                  <a:srgbClr val="FF0000"/>
                </a:solidFill>
              </a:rPr>
              <a:t>在哪？</a:t>
            </a:r>
            <a:r>
              <a:rPr lang="en-US" altLang="zh-CN" sz="1600" dirty="0">
                <a:solidFill>
                  <a:srgbClr val="FF0000"/>
                </a:solidFill>
              </a:rPr>
              <a:t>QD1</a:t>
            </a:r>
            <a:r>
              <a:rPr lang="zh-CN" altLang="en-US" sz="1600" dirty="0">
                <a:solidFill>
                  <a:srgbClr val="FF0000"/>
                </a:solidFill>
              </a:rPr>
              <a:t>到</a:t>
            </a:r>
            <a:r>
              <a:rPr lang="en-US" altLang="zh-CN" sz="1600" dirty="0">
                <a:solidFill>
                  <a:srgbClr val="FF0000"/>
                </a:solidFill>
              </a:rPr>
              <a:t>QF2</a:t>
            </a:r>
            <a:r>
              <a:rPr lang="zh-CN" altLang="en-US" sz="1600" dirty="0">
                <a:solidFill>
                  <a:srgbClr val="FF0000"/>
                </a:solidFill>
              </a:rPr>
              <a:t>之间漂移节距离？</a:t>
            </a:r>
            <a:endParaRPr lang="en-US" altLang="zh-CN" sz="1600" dirty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FF0000"/>
                </a:solidFill>
              </a:rPr>
              <a:t>第一块反螺线管安装到哪？</a:t>
            </a:r>
            <a:endParaRPr lang="en-US" altLang="zh-CN" sz="1600" dirty="0">
              <a:solidFill>
                <a:srgbClr val="FF0000"/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B0C1856-2C11-413B-886C-E6372155F172}"/>
              </a:ext>
            </a:extLst>
          </p:cNvPr>
          <p:cNvSpPr/>
          <p:nvPr/>
        </p:nvSpPr>
        <p:spPr>
          <a:xfrm>
            <a:off x="4419600" y="3429000"/>
            <a:ext cx="3810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5697776-5560-4DE3-92BA-6D5F8886A50E}"/>
              </a:ext>
            </a:extLst>
          </p:cNvPr>
          <p:cNvSpPr txBox="1"/>
          <p:nvPr/>
        </p:nvSpPr>
        <p:spPr>
          <a:xfrm>
            <a:off x="3200400" y="4191000"/>
            <a:ext cx="3124200" cy="338554"/>
          </a:xfrm>
          <a:prstGeom prst="rect">
            <a:avLst/>
          </a:prstGeom>
          <a:solidFill>
            <a:srgbClr val="C0C0C0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 dirty="0">
                <a:solidFill>
                  <a:srgbClr val="FF0000"/>
                </a:solidFill>
              </a:rPr>
              <a:t>这几层结构分别是什么？</a:t>
            </a:r>
          </a:p>
        </p:txBody>
      </p:sp>
    </p:spTree>
    <p:extLst>
      <p:ext uri="{BB962C8B-B14F-4D97-AF65-F5344CB8AC3E}">
        <p14:creationId xmlns:p14="http://schemas.microsoft.com/office/powerpoint/2010/main" val="3298622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FF0000"/>
                </a:solidFill>
              </a:rPr>
              <a:t>MDI</a:t>
            </a:r>
            <a:r>
              <a:rPr lang="zh-CN" altLang="en-US" b="1" dirty="0">
                <a:solidFill>
                  <a:srgbClr val="FF0000"/>
                </a:solidFill>
              </a:rPr>
              <a:t>布局二维示意图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28D38F2-9B19-4AB5-A137-5E73DC2B146D}"/>
              </a:ext>
            </a:extLst>
          </p:cNvPr>
          <p:cNvSpPr txBox="1"/>
          <p:nvPr/>
        </p:nvSpPr>
        <p:spPr>
          <a:xfrm>
            <a:off x="9220200" y="1828800"/>
            <a:ext cx="2819400" cy="1077218"/>
          </a:xfrm>
          <a:prstGeom prst="rect">
            <a:avLst/>
          </a:prstGeom>
          <a:solidFill>
            <a:srgbClr val="C0C0C0"/>
          </a:solidFill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FF0000"/>
                </a:solidFill>
              </a:rPr>
              <a:t>QD1</a:t>
            </a:r>
            <a:r>
              <a:rPr lang="zh-CN" altLang="en-US" sz="1600" dirty="0">
                <a:solidFill>
                  <a:srgbClr val="FF0000"/>
                </a:solidFill>
              </a:rPr>
              <a:t>和</a:t>
            </a:r>
            <a:r>
              <a:rPr lang="en-US" altLang="zh-CN" sz="1600" dirty="0">
                <a:solidFill>
                  <a:srgbClr val="FF0000"/>
                </a:solidFill>
              </a:rPr>
              <a:t>QF2</a:t>
            </a:r>
            <a:r>
              <a:rPr lang="zh-CN" altLang="en-US" sz="1600" dirty="0">
                <a:solidFill>
                  <a:srgbClr val="FF0000"/>
                </a:solidFill>
              </a:rPr>
              <a:t>处束流管椭圆结构（真空需求），怎么过渡</a:t>
            </a:r>
            <a:endParaRPr lang="en-US" altLang="zh-CN" sz="1600" dirty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C25B8D1-84B7-4ACC-A379-94178C6B2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256" y="1066800"/>
            <a:ext cx="8215850" cy="4572000"/>
          </a:xfrm>
          <a:prstGeom prst="rect">
            <a:avLst/>
          </a:prstGeom>
        </p:spPr>
      </p:pic>
      <p:sp>
        <p:nvSpPr>
          <p:cNvPr id="7" name="椭圆 6">
            <a:extLst>
              <a:ext uri="{FF2B5EF4-FFF2-40B4-BE49-F238E27FC236}">
                <a16:creationId xmlns:a16="http://schemas.microsoft.com/office/drawing/2014/main" id="{7BAFA3F2-3BD9-40A6-BBA9-98D847A4CDE4}"/>
              </a:ext>
            </a:extLst>
          </p:cNvPr>
          <p:cNvSpPr/>
          <p:nvPr/>
        </p:nvSpPr>
        <p:spPr>
          <a:xfrm>
            <a:off x="2782186" y="2906018"/>
            <a:ext cx="838200" cy="8277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ABBF1CA-0265-47B7-999B-C0A916BF30B1}"/>
              </a:ext>
            </a:extLst>
          </p:cNvPr>
          <p:cNvSpPr txBox="1"/>
          <p:nvPr/>
        </p:nvSpPr>
        <p:spPr>
          <a:xfrm>
            <a:off x="1447800" y="56388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FF0000"/>
                </a:solidFill>
              </a:rPr>
              <a:t>IP</a:t>
            </a:r>
            <a:r>
              <a:rPr lang="zh-CN" altLang="en-US" sz="1600" dirty="0">
                <a:solidFill>
                  <a:srgbClr val="FF0000"/>
                </a:solidFill>
              </a:rPr>
              <a:t>两端外延管末端跑道型管尺寸水平</a:t>
            </a:r>
            <a:r>
              <a:rPr lang="en-US" altLang="zh-CN" sz="1600" b="1" dirty="0">
                <a:solidFill>
                  <a:srgbClr val="FF0000"/>
                </a:solidFill>
              </a:rPr>
              <a:t>57mm</a:t>
            </a:r>
            <a:r>
              <a:rPr lang="en-US" altLang="zh-CN" sz="1600" dirty="0">
                <a:solidFill>
                  <a:srgbClr val="FF0000"/>
                </a:solidFill>
              </a:rPr>
              <a:t>, </a:t>
            </a:r>
            <a:r>
              <a:rPr lang="zh-CN" altLang="en-US" sz="1600" dirty="0">
                <a:solidFill>
                  <a:srgbClr val="FF0000"/>
                </a:solidFill>
              </a:rPr>
              <a:t>垂直</a:t>
            </a:r>
            <a:r>
              <a:rPr lang="en-US" altLang="zh-CN" sz="1600" dirty="0">
                <a:solidFill>
                  <a:srgbClr val="FF0000"/>
                </a:solidFill>
              </a:rPr>
              <a:t>30mm</a:t>
            </a:r>
            <a:r>
              <a:rPr lang="zh-CN" altLang="en-US" sz="1600" dirty="0">
                <a:solidFill>
                  <a:srgbClr val="FF0000"/>
                </a:solidFill>
              </a:rPr>
              <a:t>，之后束流管径如何变化？</a:t>
            </a:r>
            <a:endParaRPr lang="en-US" altLang="zh-CN" sz="16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FF0000"/>
                </a:solidFill>
              </a:rPr>
              <a:t>低温恒温箱尺寸</a:t>
            </a:r>
            <a:endParaRPr lang="en-US" altLang="zh-CN" sz="1600" dirty="0">
              <a:solidFill>
                <a:srgbClr val="FF0000"/>
              </a:solidFill>
            </a:endParaRPr>
          </a:p>
          <a:p>
            <a:pPr algn="l"/>
            <a:endParaRPr lang="zh-CN" altLang="en-US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简约主题1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rgbClr val="C0C0C0"/>
        </a:solidFill>
      </a:spPr>
      <a:bodyPr wrap="square" rtlCol="0">
        <a:spAutoFit/>
      </a:bodyPr>
      <a:lstStyle>
        <a:defPPr algn="l">
          <a:defRPr sz="1600"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32180</TotalTime>
  <Words>197</Words>
  <Application>Microsoft Office PowerPoint</Application>
  <PresentationFormat>宽屏</PresentationFormat>
  <Paragraphs>31</Paragraphs>
  <Slides>5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7" baseType="lpstr">
      <vt:lpstr>等线</vt:lpstr>
      <vt:lpstr>等线 Light</vt:lpstr>
      <vt:lpstr>黑体</vt:lpstr>
      <vt:lpstr>楷体</vt:lpstr>
      <vt:lpstr>宋体</vt:lpstr>
      <vt:lpstr>微软雅黑</vt:lpstr>
      <vt:lpstr>Arial</vt:lpstr>
      <vt:lpstr>Calibri</vt:lpstr>
      <vt:lpstr>自定义设计方案</vt:lpstr>
      <vt:lpstr>1_自定义设计方案</vt:lpstr>
      <vt:lpstr>简约主题1</vt:lpstr>
      <vt:lpstr>公式</vt:lpstr>
      <vt:lpstr>STCF MDI布局讨论</vt:lpstr>
      <vt:lpstr>中心束流管更新</vt:lpstr>
      <vt:lpstr>MDI样机三维图</vt:lpstr>
      <vt:lpstr>低温恒温器</vt:lpstr>
      <vt:lpstr>MDI布局二维示意图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Linhao Zhang</cp:lastModifiedBy>
  <cp:revision>4745</cp:revision>
  <dcterms:created xsi:type="dcterms:W3CDTF">2020-03-23T10:04:00Z</dcterms:created>
  <dcterms:modified xsi:type="dcterms:W3CDTF">2026-07-16T10:05:56Z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28C37E36969441CF8C476DECC049C0B8_12</vt:lpwstr>
  </property>
  <property fmtid="{D5CDD505-2E9C-101B-9397-08002B2CF9AE}" pid="3" name="KSOProductBuildVer">
    <vt:lpwstr>2052-12.1.0.21171</vt:lpwstr>
  </property>
</Properties>
</file>