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56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bbd0ee844a51668d699b09b9131b9a4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1330" y="2362200"/>
            <a:ext cx="5956300" cy="4009390"/>
          </a:xfrm>
          <a:prstGeom prst="rect">
            <a:avLst/>
          </a:prstGeom>
        </p:spPr>
      </p:pic>
      <p:graphicFrame>
        <p:nvGraphicFramePr>
          <p:cNvPr id="4" name="表格 3"/>
          <p:cNvGraphicFramePr/>
          <p:nvPr>
            <p:custDataLst>
              <p:tags r:id="rId2"/>
            </p:custDataLst>
          </p:nvPr>
        </p:nvGraphicFramePr>
        <p:xfrm>
          <a:off x="544195" y="222885"/>
          <a:ext cx="10641330" cy="208470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700145"/>
                <a:gridCol w="3810000"/>
                <a:gridCol w="3131185"/>
              </a:tblGrid>
              <a:tr h="297815">
                <a:tc>
                  <a:txBody>
                    <a:bodyPr/>
                    <a:p>
                      <a:pPr algn="ctr" fontAlgn="ctr"/>
                      <a:r>
                        <a:rPr lang="zh-CN" altLang="en-US" sz="1800" b="1"/>
                        <a:t>全重建后绝对效率</a:t>
                      </a:r>
                      <a:r>
                        <a:rPr lang="en-US" altLang="zh-CN" sz="1800" b="1"/>
                        <a:t>(%)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800" b="1"/>
                        <a:t>多维抽样后的绝对效率</a:t>
                      </a:r>
                      <a:r>
                        <a:rPr lang="en-US" altLang="zh-CN" sz="1800" b="1"/>
                        <a:t>(%)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800" b="1"/>
                        <a:t>差值（</a:t>
                      </a:r>
                      <a:r>
                        <a:rPr lang="en-US" altLang="zh-CN" sz="1800" b="1"/>
                        <a:t>%</a:t>
                      </a:r>
                      <a:r>
                        <a:rPr lang="zh-CN" altLang="en-US" sz="1800" b="1"/>
                        <a:t>）</a:t>
                      </a:r>
                      <a:endParaRPr lang="zh-CN" altLang="en-US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297815"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61.37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60.55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0.82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297815"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60.5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56.165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4.335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297815"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66.6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63.95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2.65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297815"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73.98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71.92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2.06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297815"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77.17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73.68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3.49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297815"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78.92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74.815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4.105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582930" y="704850"/>
          <a:ext cx="10917555" cy="2498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6435"/>
                <a:gridCol w="960755"/>
                <a:gridCol w="1348105"/>
                <a:gridCol w="2243455"/>
                <a:gridCol w="3138805"/>
              </a:tblGrid>
              <a:tr h="640080"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多维抽样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全重建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相对</a:t>
                      </a:r>
                      <a:r>
                        <a:rPr lang="zh-CN" altLang="en-US"/>
                        <a:t>效率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绝对</a:t>
                      </a:r>
                      <a:r>
                        <a:rPr lang="zh-CN" altLang="en-US"/>
                        <a:t>效率</a:t>
                      </a:r>
                      <a:endParaRPr lang="zh-CN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初始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100,000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100,000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多维抽样</a:t>
                      </a:r>
                      <a:r>
                        <a:rPr lang="en-US" altLang="zh-CN" sz="1800">
                          <a:sym typeface="+mn-ea"/>
                        </a:rPr>
                        <a:t> vs </a:t>
                      </a:r>
                      <a:r>
                        <a:rPr lang="zh-CN" altLang="en-US" sz="1800">
                          <a:sym typeface="+mn-ea"/>
                        </a:rPr>
                        <a:t>全重建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多维抽样</a:t>
                      </a:r>
                      <a:r>
                        <a:rPr lang="en-US" altLang="zh-CN" sz="1800">
                          <a:sym typeface="+mn-ea"/>
                        </a:rPr>
                        <a:t> vs </a:t>
                      </a:r>
                      <a:r>
                        <a:rPr lang="zh-CN" altLang="en-US" sz="1800">
                          <a:sym typeface="+mn-ea"/>
                        </a:rPr>
                        <a:t>全重建</a:t>
                      </a:r>
                      <a:endParaRPr lang="en-US" altLang="zh-CN"/>
                    </a:p>
                  </a:txBody>
                  <a:tcPr/>
                </a:tc>
              </a:tr>
              <a:tr h="39243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trackID&lt;0  </a:t>
                      </a:r>
                      <a:r>
                        <a:rPr lang="zh-CN" altLang="en-US"/>
                        <a:t>的数量大于等于</a:t>
                      </a:r>
                      <a:r>
                        <a:rPr lang="en-US" altLang="zh-CN"/>
                        <a:t>3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72185</a:t>
                      </a:r>
                      <a:endParaRPr lang="en-US" altLang="zh-CN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90162</a:t>
                      </a:r>
                      <a:endParaRPr lang="en-US" altLang="zh-CN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72.185%vs90.162%</a:t>
                      </a:r>
                      <a:endParaRPr lang="en-US" altLang="zh-CN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72.185%vs90.162%</a:t>
                      </a:r>
                      <a:endParaRPr lang="en-US" altLang="zh-CN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cut</a:t>
                      </a:r>
                      <a:r>
                        <a:rPr lang="zh-CN" altLang="en-US" sz="1800">
                          <a:sym typeface="+mn-ea"/>
                        </a:rPr>
                        <a:t>角度和能量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71839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84313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99.52% vs 93.51%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71.839%vs84.313%</a:t>
                      </a:r>
                      <a:endParaRPr lang="en-US" altLang="zh-CN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运动学</a:t>
                      </a:r>
                      <a:r>
                        <a:rPr lang="zh-CN" altLang="en-US"/>
                        <a:t>拟合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69760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77630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97.1% vs 92.07%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69.760%vs77.63%</a:t>
                      </a:r>
                      <a:endParaRPr lang="en-US" altLang="zh-CN"/>
                    </a:p>
                  </a:txBody>
                  <a:tcPr/>
                </a:tc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/>
              <p:cNvSpPr txBox="1"/>
              <p:nvPr/>
            </p:nvSpPr>
            <p:spPr>
              <a:xfrm>
                <a:off x="-2291715" y="66040"/>
                <a:ext cx="7024370" cy="361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𝐽</m:t>
                      </m:r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/</m:t>
                      </m:r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𝛹</m:t>
                      </m:r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−</m:t>
                      </m:r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&gt;</m:t>
                      </m:r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𝛾</m:t>
                      </m:r>
                      <m:sSup>
                        <m:sSupPr>
                          <m:ctrlP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𝜋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0</m:t>
                          </m:r>
                        </m:sup>
                      </m:sSup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𝛾𝛾</m:t>
                      </m:r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)</m:t>
                      </m:r>
                    </m:oMath>
                  </m:oMathPara>
                </a14:m>
                <a:endParaRPr lang="en-US" altLang="zh-CN"/>
              </a:p>
            </p:txBody>
          </p:sp>
        </mc:Choice>
        <mc:Fallback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291715" y="66040"/>
                <a:ext cx="7024370" cy="36131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图片 3" descr="pi0mass_comparison (6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9935" y="3112135"/>
            <a:ext cx="5036185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78765" y="746125"/>
            <a:ext cx="83566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性能对比：峰的差距</a:t>
            </a:r>
            <a:r>
              <a:rPr lang="zh-CN" altLang="en-US"/>
              <a:t>减少</a:t>
            </a:r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8765" y="1636395"/>
            <a:ext cx="4879340" cy="4813300"/>
          </a:xfrm>
          <a:prstGeom prst="rect">
            <a:avLst/>
          </a:prstGeom>
        </p:spPr>
      </p:pic>
      <p:pic>
        <p:nvPicPr>
          <p:cNvPr id="6" name="图片 5" descr="pi0mass_comparison (8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200" y="1637030"/>
            <a:ext cx="6696710" cy="48126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837*164"/>
  <p:tag name="TABLE_ENDDRAG_RECT" val="42*17*837*164"/>
</p:tagLst>
</file>

<file path=ppt/tags/tag2.xml><?xml version="1.0" encoding="utf-8"?>
<p:tagLst xmlns:p="http://schemas.openxmlformats.org/presentationml/2006/main">
  <p:tag name="TABLE_ENDDRAG_ORIGIN_RECT" val="859*201"/>
  <p:tag name="TABLE_ENDDRAG_RECT" val="44*55*859*201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356</Words>
  <Application>WPS 演示</Application>
  <PresentationFormat>宽屏</PresentationFormat>
  <Paragraphs>94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2" baseType="lpstr">
      <vt:lpstr>Arial</vt:lpstr>
      <vt:lpstr>宋体</vt:lpstr>
      <vt:lpstr>Wingdings</vt:lpstr>
      <vt:lpstr>Arial Unicode MS</vt:lpstr>
      <vt:lpstr>Calibri</vt:lpstr>
      <vt:lpstr>微软雅黑</vt:lpstr>
      <vt:lpstr>Cambria Math</vt:lpstr>
      <vt:lpstr>WPS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杨莹</cp:lastModifiedBy>
  <cp:revision>3</cp:revision>
  <dcterms:created xsi:type="dcterms:W3CDTF">2023-08-09T12:44:00Z</dcterms:created>
  <dcterms:modified xsi:type="dcterms:W3CDTF">2026-07-12T05:41:04Z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3B0086CAF875411CACBDA13AB9801EF4_13</vt:lpwstr>
  </property>
  <property fmtid="{D5CDD505-2E9C-101B-9397-08002B2CF9AE}" pid="3" name="KSOProductBuildVer">
    <vt:lpwstr>2052-12.1.0.24034</vt:lpwstr>
  </property>
</Properties>
</file>