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586" r:id="rId3"/>
    <p:sldId id="1117" r:id="rId4"/>
    <p:sldId id="1118" r:id="rId5"/>
    <p:sldId id="1123" r:id="rId6"/>
    <p:sldId id="1126" r:id="rId7"/>
    <p:sldId id="1127" r:id="rId8"/>
    <p:sldId id="1128" r:id="rId9"/>
    <p:sldId id="1129" r:id="rId10"/>
    <p:sldId id="461" r:id="rId11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3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2BD"/>
    <a:srgbClr val="D8D8D8"/>
    <a:srgbClr val="FF3300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1914" autoAdjust="0"/>
  </p:normalViewPr>
  <p:slideViewPr>
    <p:cSldViewPr showGuides="1">
      <p:cViewPr>
        <p:scale>
          <a:sx n="100" d="100"/>
          <a:sy n="100" d="100"/>
        </p:scale>
        <p:origin x="996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3052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609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6872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3184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811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4187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368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2026/7/9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2026/7/9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2026/7/9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复用读出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2026-07-09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713" y="331607"/>
            <a:ext cx="72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1655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组会报告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读出通道复用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093981D-E8CA-4228-90F5-A5229237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596262"/>
            <a:ext cx="4998774" cy="3600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A032984-0785-4DC0-8482-4BC5C19DED1D}"/>
              </a:ext>
            </a:extLst>
          </p:cNvPr>
          <p:cNvSpPr txBox="1"/>
          <p:nvPr/>
        </p:nvSpPr>
        <p:spPr>
          <a:xfrm>
            <a:off x="7379505" y="6444044"/>
            <a:ext cx="3761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FF0000"/>
                </a:solidFill>
                <a:latin typeface="Times" pitchFamily="2" charset="0"/>
                <a:ea typeface="STKaiti" panose="02010600040101010101" pitchFamily="2" charset="-122"/>
              </a:rPr>
              <a:t>原子磁力计读出</a:t>
            </a:r>
            <a:endParaRPr lang="en-US" altLang="zh-CN" sz="1800" b="1" dirty="0">
              <a:solidFill>
                <a:srgbClr val="FF0000"/>
              </a:solidFill>
              <a:latin typeface="Times" pitchFamily="2" charset="0"/>
              <a:ea typeface="STKaiti" panose="020106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7ED4CDF-E674-4C88-ACAF-AB3E39544C69}"/>
              </a:ext>
            </a:extLst>
          </p:cNvPr>
          <p:cNvSpPr txBox="1"/>
          <p:nvPr/>
        </p:nvSpPr>
        <p:spPr>
          <a:xfrm>
            <a:off x="1199456" y="6444044"/>
            <a:ext cx="2052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800" b="1" dirty="0">
                <a:solidFill>
                  <a:srgbClr val="0432FF"/>
                </a:solidFill>
                <a:latin typeface="Times" pitchFamily="2" charset="0"/>
                <a:ea typeface="STKaiti" panose="02010600040101010101" pitchFamily="2" charset="-122"/>
              </a:rPr>
              <a:t>直接电压读出</a:t>
            </a:r>
            <a:endParaRPr lang="en-US" altLang="zh-CN" sz="1800" b="1" dirty="0">
              <a:solidFill>
                <a:srgbClr val="0432FF"/>
              </a:solidFill>
              <a:latin typeface="Times" pitchFamily="2" charset="0"/>
              <a:ea typeface="STKaiti" panose="02010600040101010101" pitchFamily="2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DD976FB-88C5-44F4-B7E4-5EC4CA4413A2}"/>
              </a:ext>
            </a:extLst>
          </p:cNvPr>
          <p:cNvCxnSpPr>
            <a:cxnSpLocks/>
          </p:cNvCxnSpPr>
          <p:nvPr/>
        </p:nvCxnSpPr>
        <p:spPr>
          <a:xfrm>
            <a:off x="5807968" y="2557217"/>
            <a:ext cx="0" cy="425615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6A19E9B-140D-4088-9D37-9A0353D78202}"/>
              </a:ext>
            </a:extLst>
          </p:cNvPr>
          <p:cNvSpPr txBox="1"/>
          <p:nvPr/>
        </p:nvSpPr>
        <p:spPr>
          <a:xfrm>
            <a:off x="127234" y="1253526"/>
            <a:ext cx="11593287" cy="465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依赖高速开关将感应信号分别读出</a:t>
            </a:r>
            <a:endParaRPr lang="en-US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43E9F99-2004-4F86-9E8D-35C2146A4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217" y="2598712"/>
            <a:ext cx="515849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18951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直接电压读出方案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972201-233F-4436-870F-684CB44CB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76" y="4046843"/>
            <a:ext cx="3717860" cy="2677517"/>
          </a:xfrm>
          <a:prstGeom prst="rect">
            <a:avLst/>
          </a:prstGeom>
        </p:spPr>
      </p:pic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06E0E06C-6C81-487D-9BF5-C2F7C7B9A502}"/>
              </a:ext>
            </a:extLst>
          </p:cNvPr>
          <p:cNvGraphicFramePr>
            <a:graphicFrameLocks noGrp="1"/>
          </p:cNvGraphicFramePr>
          <p:nvPr/>
        </p:nvGraphicFramePr>
        <p:xfrm>
          <a:off x="191344" y="1715560"/>
          <a:ext cx="11809313" cy="207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49528">
                  <a:extLst>
                    <a:ext uri="{9D8B030D-6E8A-4147-A177-3AD203B41FA5}">
                      <a16:colId xmlns:a16="http://schemas.microsoft.com/office/drawing/2014/main" val="2285550839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val="1769326679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val="730472340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val="1940524951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val="3665762150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val="1721066352"/>
                    </a:ext>
                  </a:extLst>
                </a:gridCol>
              </a:tblGrid>
              <a:tr h="1892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采样率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Msps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ksps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ksps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ksps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ksps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274790"/>
                  </a:ext>
                </a:extLst>
              </a:tr>
              <a:tr h="13476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时域波形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762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</a:t>
                      </a:r>
                      <a:r>
                        <a:rPr lang="en-US" altLang="zh-CN" dirty="0"/>
                        <a:t>R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4.47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061761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A0AF2FB6-8EA0-4F79-8468-4CE5193A9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050" y="2096992"/>
            <a:ext cx="1680000" cy="126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4A1215F-0413-4B10-A0D2-7CC2E561E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117" y="2096992"/>
            <a:ext cx="1679999" cy="12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EEC761-DA36-489C-9F97-CB2C67D7F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762" y="2096992"/>
            <a:ext cx="1679999" cy="12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C426BC-F550-4943-AABA-D52CFD51C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406" y="2096992"/>
            <a:ext cx="1680000" cy="1260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14F8FAF-CDF8-460E-8BAF-6A968E4FD9E3}"/>
              </a:ext>
            </a:extLst>
          </p:cNvPr>
          <p:cNvSpPr txBox="1"/>
          <p:nvPr/>
        </p:nvSpPr>
        <p:spPr>
          <a:xfrm>
            <a:off x="191344" y="1010297"/>
            <a:ext cx="6139542" cy="465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信号采样率要求（信号谐振频率：</a:t>
            </a:r>
            <a:r>
              <a:rPr lang="en-US" altLang="zh-CN" dirty="0"/>
              <a:t>32.4 kHz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EB33FA1-BB8C-4BD1-8BB7-296BD40B7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7472" y="2096992"/>
            <a:ext cx="1680000" cy="1260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C3C6118-1158-4EBA-977E-9F3054D35BC6}"/>
              </a:ext>
            </a:extLst>
          </p:cNvPr>
          <p:cNvSpPr/>
          <p:nvPr/>
        </p:nvSpPr>
        <p:spPr>
          <a:xfrm>
            <a:off x="5735960" y="1641906"/>
            <a:ext cx="1944216" cy="2219142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8EFA092-56F7-4885-8A72-C6615C43F63B}"/>
              </a:ext>
            </a:extLst>
          </p:cNvPr>
          <p:cNvSpPr txBox="1"/>
          <p:nvPr/>
        </p:nvSpPr>
        <p:spPr>
          <a:xfrm>
            <a:off x="3863752" y="3928542"/>
            <a:ext cx="4323636" cy="2958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单通道采样率要求：</a:t>
            </a:r>
            <a:r>
              <a:rPr lang="en-US" altLang="zh-CN" dirty="0"/>
              <a:t>~200 </a:t>
            </a:r>
            <a:r>
              <a:rPr lang="en-US" altLang="zh-CN" dirty="0" err="1"/>
              <a:t>ksps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时间窗口为</a:t>
            </a:r>
            <a:r>
              <a:rPr lang="en-US" altLang="zh-CN" dirty="0"/>
              <a:t>5000 ns 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采用多路复用器 </a:t>
            </a:r>
            <a:r>
              <a:rPr lang="en-US" altLang="zh-CN" dirty="0"/>
              <a:t>ADG824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导通电阻</a:t>
            </a:r>
            <a:r>
              <a:rPr lang="en-US" altLang="zh-CN" dirty="0"/>
              <a:t>0.5Ω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-3dB </a:t>
            </a:r>
            <a:r>
              <a:rPr lang="zh-CN" altLang="en-US" dirty="0"/>
              <a:t>带宽</a:t>
            </a:r>
            <a:r>
              <a:rPr lang="en-US" altLang="zh-CN" dirty="0"/>
              <a:t> &gt; 90MHz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可以实现 </a:t>
            </a:r>
            <a:r>
              <a:rPr lang="en-US" altLang="zh-CN" dirty="0"/>
              <a:t>x </a:t>
            </a:r>
            <a:r>
              <a:rPr lang="zh-CN" altLang="en-US" dirty="0"/>
              <a:t>个通道并行读出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要求开关切换</a:t>
            </a:r>
            <a:r>
              <a:rPr lang="en-US" altLang="zh-CN" dirty="0"/>
              <a:t>+</a:t>
            </a:r>
            <a:r>
              <a:rPr lang="zh-CN" altLang="en-US" dirty="0"/>
              <a:t>稳定时间</a:t>
            </a:r>
            <a:r>
              <a:rPr lang="en-US" altLang="zh-CN" dirty="0"/>
              <a:t>&lt;5000/x 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97C531-51E6-4983-9768-C02278775162}"/>
                  </a:ext>
                </a:extLst>
              </p:cNvPr>
              <p:cNvSpPr txBox="1"/>
              <p:nvPr/>
            </p:nvSpPr>
            <p:spPr>
              <a:xfrm>
                <a:off x="7589306" y="3932551"/>
                <a:ext cx="5491470" cy="29504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</a:t>
                </a:r>
                <a:r>
                  <a:rPr lang="en-US" altLang="zh-CN" baseline="-25000" dirty="0"/>
                  <a:t>on</a:t>
                </a:r>
                <a:r>
                  <a:rPr lang="en-US" altLang="zh-CN" dirty="0"/>
                  <a:t>=9.5 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</a:t>
                </a:r>
                <a:r>
                  <a:rPr lang="en-US" altLang="zh-CN" baseline="-25000" dirty="0"/>
                  <a:t>off</a:t>
                </a:r>
                <a:r>
                  <a:rPr lang="en-US" altLang="zh-CN" dirty="0"/>
                  <a:t>=7.7 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t</a:t>
                </a:r>
                <a:r>
                  <a:rPr lang="en-US" altLang="zh-CN" baseline="-25000" dirty="0" err="1"/>
                  <a:t>settle</a:t>
                </a:r>
                <a:r>
                  <a:rPr lang="zh-CN" altLang="en-US" dirty="0"/>
                  <a:t>取决于</a:t>
                </a:r>
                <a:r>
                  <a:rPr lang="en-US" altLang="zh-CN" dirty="0"/>
                  <a:t>ADC</a:t>
                </a:r>
                <a:r>
                  <a:rPr lang="zh-CN" altLang="en-US" dirty="0"/>
                  <a:t>的输入电容等</a:t>
                </a:r>
                <a:r>
                  <a:rPr lang="en-US" altLang="zh-CN" dirty="0"/>
                  <a:t>~10ns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Break-Before-Make Time Delay=3.5 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5000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&gt;9.5+7.7+10+3.5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&lt;162.9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97C531-51E6-4983-9768-C02278775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306" y="3932551"/>
                <a:ext cx="5491470" cy="2950423"/>
              </a:xfrm>
              <a:prstGeom prst="rect">
                <a:avLst/>
              </a:prstGeom>
              <a:blipFill>
                <a:blip r:embed="rId9"/>
                <a:stretch>
                  <a:fillRect l="-7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E30355AB-95B0-4261-BD8E-CA6E7584D4CB}"/>
              </a:ext>
            </a:extLst>
          </p:cNvPr>
          <p:cNvSpPr txBox="1"/>
          <p:nvPr/>
        </p:nvSpPr>
        <p:spPr>
          <a:xfrm>
            <a:off x="9028973" y="4014991"/>
            <a:ext cx="3152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对于直接电压读出方案，可以实现至多</a:t>
            </a:r>
            <a:r>
              <a:rPr lang="en-US" altLang="zh-CN" b="1" dirty="0">
                <a:solidFill>
                  <a:srgbClr val="C00000"/>
                </a:solidFill>
              </a:rPr>
              <a:t>162</a:t>
            </a:r>
            <a:r>
              <a:rPr lang="zh-CN" altLang="en-US" b="1" dirty="0">
                <a:solidFill>
                  <a:srgbClr val="C00000"/>
                </a:solidFill>
              </a:rPr>
              <a:t>个通道复用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FD8D12F-3634-4D73-B6D4-272B42947F6C}"/>
              </a:ext>
            </a:extLst>
          </p:cNvPr>
          <p:cNvCxnSpPr>
            <a:cxnSpLocks/>
          </p:cNvCxnSpPr>
          <p:nvPr/>
        </p:nvCxnSpPr>
        <p:spPr>
          <a:xfrm>
            <a:off x="7528761" y="3971960"/>
            <a:ext cx="11463" cy="27983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65386"/>
      </p:ext>
    </p:extLst>
  </p:cSld>
  <p:clrMapOvr>
    <a:masterClrMapping/>
  </p:clrMapOvr>
  <p:transition advTm="6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直接电压读出方案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7BB7CAE-599E-4541-8034-6545FE6810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2" y="4797152"/>
            <a:ext cx="9774468" cy="13315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50130D-C2A4-44E9-8686-B6280FA3D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45" y="1340768"/>
            <a:ext cx="1089530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9763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直接电压读出方案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77D723-4162-4752-812A-5E1E7553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4219"/>
            <a:ext cx="6898733" cy="273630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493A54F-D3D7-484C-BF0A-E72650FCDD75}"/>
              </a:ext>
            </a:extLst>
          </p:cNvPr>
          <p:cNvSpPr txBox="1"/>
          <p:nvPr/>
        </p:nvSpPr>
        <p:spPr>
          <a:xfrm>
            <a:off x="35158" y="38559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</a:t>
            </a:r>
            <a:r>
              <a:rPr lang="en-US" altLang="zh-CN" dirty="0"/>
              <a:t>Coil13 </a:t>
            </a:r>
            <a:r>
              <a:rPr lang="zh-CN" altLang="en-US" dirty="0"/>
              <a:t>重新评估 </a:t>
            </a:r>
            <a:r>
              <a:rPr lang="en-US" altLang="zh-CN" dirty="0"/>
              <a:t>ADC </a:t>
            </a:r>
            <a:r>
              <a:rPr lang="zh-CN" altLang="en-US" dirty="0"/>
              <a:t>参数要求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5168146-7D18-46C9-9EAF-992F4BB803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909683"/>
            <a:ext cx="4560445" cy="1241319"/>
          </a:xfrm>
          <a:prstGeom prst="rect">
            <a:avLst/>
          </a:prstGeom>
        </p:spPr>
      </p:pic>
      <p:pic>
        <p:nvPicPr>
          <p:cNvPr id="1026" name="Picture 2" descr="sampling sweep">
            <a:extLst>
              <a:ext uri="{FF2B5EF4-FFF2-40B4-BE49-F238E27FC236}">
                <a16:creationId xmlns:a16="http://schemas.microsoft.com/office/drawing/2014/main" id="{2843758C-4E33-45B3-894C-091D5FC91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71"/>
          <a:stretch/>
        </p:blipFill>
        <p:spPr bwMode="auto">
          <a:xfrm>
            <a:off x="163880" y="4304190"/>
            <a:ext cx="7254700" cy="23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图片预览">
            <a:extLst>
              <a:ext uri="{FF2B5EF4-FFF2-40B4-BE49-F238E27FC236}">
                <a16:creationId xmlns:a16="http://schemas.microsoft.com/office/drawing/2014/main" id="{EE4266C9-1750-4093-B0F4-A0F4ECDC0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709058"/>
            <a:ext cx="3485023" cy="214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901893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Mux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FDA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充电时间计算</a:t>
            </a:r>
          </a:p>
        </p:txBody>
      </p:sp>
    </p:spTree>
    <p:extLst>
      <p:ext uri="{BB962C8B-B14F-4D97-AF65-F5344CB8AC3E}">
        <p14:creationId xmlns:p14="http://schemas.microsoft.com/office/powerpoint/2010/main" val="675978186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FDA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ADC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充电时间计算</a:t>
            </a:r>
          </a:p>
        </p:txBody>
      </p:sp>
    </p:spTree>
    <p:extLst>
      <p:ext uri="{BB962C8B-B14F-4D97-AF65-F5344CB8AC3E}">
        <p14:creationId xmlns:p14="http://schemas.microsoft.com/office/powerpoint/2010/main" val="2375233896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 smtClean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通道数计算</a:t>
            </a:r>
          </a:p>
        </p:txBody>
      </p:sp>
    </p:spTree>
    <p:extLst>
      <p:ext uri="{BB962C8B-B14F-4D97-AF65-F5344CB8AC3E}">
        <p14:creationId xmlns:p14="http://schemas.microsoft.com/office/powerpoint/2010/main" val="413138195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F851A4B-1962-47C2-A316-ADC8E8AA2511}"/>
              </a:ext>
            </a:extLst>
          </p:cNvPr>
          <p:cNvSpPr txBox="1"/>
          <p:nvPr/>
        </p:nvSpPr>
        <p:spPr>
          <a:xfrm>
            <a:off x="320713" y="331607"/>
            <a:ext cx="728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1655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院士工作站月会</a:t>
            </a:r>
          </a:p>
        </p:txBody>
      </p:sp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409.5572"/>
  <p:tag name="ORIGINALWIDTH" val=" 3006.419"/>
  <p:tag name="OUTPUTTYPE" val="PNG"/>
  <p:tag name="IGUANATEXVERSION" val="162"/>
  <p:tag name="LATEXADDIN" val="\documentclass[border=2pt,varwidth=8.3in]{standalone}&#10;\usepackage[UTF8]{ctex}&#10;\usepackage{amsmath,amssymb}&#10;\usepackage{enumitem}&#10;\setlist[itemize]{leftmargin=*, itemsep=2pt, topsep=2pt, parsep=0pt, partopsep=0pt}&#10;&#10;\begin{document}&#10;\begin{itemize}&#10;&#10;    \item \textbf{Low-Noise：}低噪声前置放大，尽量降低前端读出噪声，&#10;    保持线圈感应信号的 SNR。&#10;&#10;    \item \textbf{Anti-Aliasing：}抗混叠滤波，抑制高频噪声进入采样带宽，&#10;    避免高频噪声折叠到信号频段。&#10;&#10;    \item \textbf{Level Shift：}电平偏置，将双极性信号转换为单极性信号，&#10;    同时增强对后级采样保持电路的驱动能力。&#10;&#10;    \item \textbf{Track \&amp; Hold：}采样保持电路通过保持电容&#10;    $C_{\mathrm{H}}$ 锁定瞬时电压，并由缓冲器输出至 ADC。&#10;&#10;\end{itemize}&#10;\end{document}"/>
  <p:tag name="IGUANATEXSIZE" val="16"/>
  <p:tag name="IGUANATEXCURSOR" val="555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600"/>
  <p:tag name="ORIGINALHEIGHT" val=" 381.8033"/>
  <p:tag name="ORIGINALWIDTH" val=" 1402.696"/>
  <p:tag name="OUTPUTTYPE" val="PNG"/>
  <p:tag name="IGUANATEXVERSION" val="162"/>
  <p:tag name="LATEXADDIN" val="\documentclass[border=2pt,varwidth=3.2in]{standalone}&#10;\usepackage[UTF8]{ctex}&#10;\usepackage{amsmath,amssymb}&#10;\usepackage{enumitem}&#10;\setlist[itemize]{leftmargin=*, itemsep=2pt, topsep=2pt, parsep=0pt, partopsep=0pt}&#10;&#10;\begin{document}&#10;\begin{itemize}&#10;    \item \textbf{MUX：}在多个缓冲输出中选择一路送入后级，&#10;    实现多通道共用一套 ADC 读出链路。&#10;&#10;    \item \textbf{FDA：}将单端信号转换为 ADC 所需的差分输入，&#10;    并提供共模设定与后级驱动能力。&#10;\end{itemize}&#10;\end{document}"/>
  <p:tag name="IGUANATEXSIZE" val="16"/>
  <p:tag name="IGUANATEXCURSOR" val="36"/>
  <p:tag name="TRANSPARENCY" val="True"/>
  <p:tag name="CHOOSECOLOR" val="False"/>
  <p:tag name="COLORHEX" val="000000"/>
  <p:tag name="FILENAME" val=""/>
  <p:tag name="LATEXENGINEID" val="2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28151</TotalTime>
  <Words>227</Words>
  <Application>Microsoft Office PowerPoint</Application>
  <PresentationFormat>宽屏</PresentationFormat>
  <Paragraphs>66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Times</vt:lpstr>
      <vt:lpstr>Wingdings</vt:lpstr>
      <vt:lpstr>ppt模板</vt:lpstr>
      <vt:lpstr>Office 主题</vt:lpstr>
      <vt:lpstr>复用读出</vt:lpstr>
      <vt:lpstr>读出通道复用</vt:lpstr>
      <vt:lpstr>直接电压读出方案</vt:lpstr>
      <vt:lpstr>直接电压读出方案</vt:lpstr>
      <vt:lpstr>直接电压读出方案</vt:lpstr>
      <vt:lpstr>Mux 给FDA 充电时间计算</vt:lpstr>
      <vt:lpstr>FDA 给ADC 充电时间计算</vt:lpstr>
      <vt:lpstr>通道数计算</vt:lpstr>
      <vt:lpstr>PowerPoint 演示文稿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An Ye</cp:lastModifiedBy>
  <cp:revision>2020</cp:revision>
  <dcterms:created xsi:type="dcterms:W3CDTF">2013-02-25T11:17:00Z</dcterms:created>
  <dcterms:modified xsi:type="dcterms:W3CDTF">2026-07-09T05:44:06Z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