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6BC76-F405-44B5-B3E4-EF9A1B7AA34A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02BA2-BAA2-4B90-82C9-6CAA63B687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59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02BA2-BAA2-4B90-82C9-6CAA63B687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58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249A9-195F-4566-5404-82AAFDDFC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D431749-4C44-9542-464D-5A929CCCF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AAE24E1-16AB-9A55-4C08-E030FF155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8282C6-909C-10CC-BBE7-FA37DFD84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02BA2-BAA2-4B90-82C9-6CAA63B687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04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A77D1-0210-D98A-D001-CB1023632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2CD3DD-03AC-0D24-1C91-38A86618F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C76E515-9D9D-D4A6-797D-126A639F8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3726E1-160F-CE59-C958-0192A688D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02BA2-BAA2-4B90-82C9-6CAA63B687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1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0F42A-7EE3-C58E-2976-6397DC08C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6062BA-2560-6FA6-0333-036657208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D7FF26-1F4C-EDB9-A4C4-18E8E3E7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B13C-B0F1-4DA1-B244-81F2F891A503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EC59AF-4430-A36F-9690-305788AA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D02BC9-0B77-54A4-6C09-D7EEE904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788E-8C86-4C1F-9514-FF7B01102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1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C52E17-27B0-43DB-B955-DF1FDF33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7D0071-1956-0B80-A931-2F68EC4DC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A85C3B-3F76-E609-6862-87A30992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B13C-B0F1-4DA1-B244-81F2F891A503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BC85CB-FECE-73C1-792F-EAE99EB4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EEEB8F-4A08-6F32-256B-27BDE233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788E-8C86-4C1F-9514-FF7B01102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67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54C9C03-7FC3-4701-DE3A-0FFC7E07B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86992D-1626-E063-4C9E-0A03BE75B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677CF-2656-21A3-85B9-5C9F5DC9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B13C-B0F1-4DA1-B244-81F2F891A503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AD7792-0C05-A249-D12C-5EAB9339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D8F7A-1C0B-CE31-0F55-C27B1722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788E-8C86-4C1F-9514-FF7B01102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73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B8096A-76E3-C7F9-BA45-75FCDA1F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DDA170-A7BD-1488-7791-F5E39E9D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796632-3B5E-AC93-188E-B33F7A4A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B13C-B0F1-4DA1-B244-81F2F891A503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720597-4A02-83F2-8146-80B51C35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A43BB3-756F-D8CE-9F17-38B8CFFD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788E-8C86-4C1F-9514-FF7B01102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15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FB040-CBAB-2775-094C-E2355C7D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188609-2635-F021-A6DD-D0926E891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F9A782-28C0-1944-BF18-18E2DF14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B13C-B0F1-4DA1-B244-81F2F891A503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4A7AF2-280A-16D5-EE3D-6DAACC0A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1E340-ACAF-4744-48FC-72EAF77E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788E-8C86-4C1F-9514-FF7B01102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05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0BD49B-F00A-FC09-3B45-DBAAAE30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A76131-EF94-8EF5-3088-461FAE66D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3AF9F5-5763-43A8-07B1-769364282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297D52-25EF-D7C2-933E-DCFF611B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B13C-B0F1-4DA1-B244-81F2F891A503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06066C-9C9D-428E-6610-0A80B765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D9C998-B0E4-D64C-9E74-A91FED4D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788E-8C86-4C1F-9514-FF7B01102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2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4A058-1CA8-E524-3733-C5A98492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F5AA76-B234-0F3F-4212-E7BE18083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35EFDA-2115-B2D4-CF23-590D945D6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E9283E6-8CD5-D798-572E-C23817C84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254EA33-1E2C-3B96-A050-F59749583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CF3822-6FFF-2205-00D2-7F1B7992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B13C-B0F1-4DA1-B244-81F2F891A503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51ACCA-7712-5122-3FF4-DAC9A538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B61AAEC-AEEB-21E5-4999-72366F60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788E-8C86-4C1F-9514-FF7B01102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90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D13E0-F3D6-5EDE-051D-436A96CC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E6F918-11A4-8790-229C-31208982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B13C-B0F1-4DA1-B244-81F2F891A503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6D67-618A-9570-4CDC-7290C377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AEBBA1-E4B8-7184-CF6B-D5A8F9C3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788E-8C86-4C1F-9514-FF7B01102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62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B43179-D389-C137-C802-C3E5925C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B13C-B0F1-4DA1-B244-81F2F891A503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C3F612-E5A7-C6EE-CC4A-94E70932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781B49-C916-1A7D-09D8-63F60ED0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788E-8C86-4C1F-9514-FF7B01102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7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5877D-C51E-956F-F8F8-CCDE0294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13769-D6A6-19D4-A585-1D0C1A2DF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CD3E23-655A-04C3-EC4E-920CF42F1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26D320-AE0C-DB82-B900-6C4A17D4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B13C-B0F1-4DA1-B244-81F2F891A503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B66DA-C935-6B8D-1EF4-BA2D5A50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D32FFE-F806-5461-9513-57D1C941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788E-8C86-4C1F-9514-FF7B01102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20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254976-D61E-A39F-E50F-1FED08E9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6BDCDCE-4F5E-18C2-A473-396F8F1DB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45159E-8CBC-6088-A306-CF16C80C9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20B609-3EA9-4FF0-5142-10E1A247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B13C-B0F1-4DA1-B244-81F2F891A503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7085B3-0D77-E391-B5FF-2245C994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2321AB-11F7-FF6A-511B-3A1F8A02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788E-8C86-4C1F-9514-FF7B01102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36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5FE125D-1E85-5C69-FF02-2B4D8BC3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3E87B9-47CB-E96E-2A1D-DAF13C7DA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7584B-08E4-7A30-B0E0-A54437074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B13C-B0F1-4DA1-B244-81F2F891A503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BFF0C-DEAD-88E0-193E-3A5D2D200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FD10B4-4CE4-987F-8689-001DC10AD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F788E-8C86-4C1F-9514-FF7B01102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8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CE75DA-4B7A-3AFB-7E11-3A177B1FF29C}"/>
              </a:ext>
            </a:extLst>
          </p:cNvPr>
          <p:cNvSpPr/>
          <p:nvPr/>
        </p:nvSpPr>
        <p:spPr>
          <a:xfrm>
            <a:off x="0" y="-27000"/>
            <a:ext cx="12192000" cy="414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32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AB9E42-3EAE-5947-1B73-374D5B6F3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000" y="791163"/>
            <a:ext cx="106152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SCEP</a:t>
            </a:r>
            <a:br>
              <a:rPr lang="en-US" altLang="zh-CN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zh-CN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(Search for cosmic exotic particles ) 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磁单极子探测器开发</a:t>
            </a:r>
          </a:p>
        </p:txBody>
      </p:sp>
    </p:spTree>
    <p:extLst>
      <p:ext uri="{BB962C8B-B14F-4D97-AF65-F5344CB8AC3E}">
        <p14:creationId xmlns:p14="http://schemas.microsoft.com/office/powerpoint/2010/main" val="160348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1D17C-A76E-7616-39A9-A57CDAB22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FA85231-A3C7-2371-CA99-DEC5C6783CA5}"/>
              </a:ext>
            </a:extLst>
          </p:cNvPr>
          <p:cNvSpPr/>
          <p:nvPr/>
        </p:nvSpPr>
        <p:spPr>
          <a:xfrm>
            <a:off x="0" y="0"/>
            <a:ext cx="12192000" cy="94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Times" panose="02020603050405020304" pitchFamily="18" charset="0"/>
              </a:rPr>
              <a:t>总结与展望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928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1F50C11-EB8C-F080-8B19-E0F39923AB07}"/>
              </a:ext>
            </a:extLst>
          </p:cNvPr>
          <p:cNvSpPr/>
          <p:nvPr/>
        </p:nvSpPr>
        <p:spPr>
          <a:xfrm>
            <a:off x="0" y="0"/>
            <a:ext cx="12192000" cy="94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磁单极子的理论动机</a:t>
            </a: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DBEF49D0-B8AC-0CC5-B473-4520EFAFF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61" y="1293303"/>
            <a:ext cx="6304202" cy="22734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2875605-3978-593C-AA29-80F015325D46}"/>
              </a:ext>
            </a:extLst>
          </p:cNvPr>
          <p:cNvGrpSpPr/>
          <p:nvPr/>
        </p:nvGrpSpPr>
        <p:grpSpPr>
          <a:xfrm>
            <a:off x="326439" y="1477969"/>
            <a:ext cx="5266630" cy="2064475"/>
            <a:chOff x="4991226" y="1440336"/>
            <a:chExt cx="6040354" cy="2474120"/>
          </a:xfrm>
        </p:grpSpPr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98C8DE4D-FB3F-5C63-168E-5222BE3D3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0464" y="1440336"/>
              <a:ext cx="2801116" cy="24741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ight Arrow 21">
              <a:extLst>
                <a:ext uri="{FF2B5EF4-FFF2-40B4-BE49-F238E27FC236}">
                  <a16:creationId xmlns:a16="http://schemas.microsoft.com/office/drawing/2014/main" id="{E557C288-9749-A66C-D686-F6FEBB4FA4B0}"/>
                </a:ext>
              </a:extLst>
            </p:cNvPr>
            <p:cNvSpPr/>
            <p:nvPr/>
          </p:nvSpPr>
          <p:spPr>
            <a:xfrm>
              <a:off x="7566330" y="2535896"/>
              <a:ext cx="646659" cy="484632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8E8AD10-F96E-9204-2EAF-1DB4E36B9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226" y="1440336"/>
              <a:ext cx="2575104" cy="24741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00B5C76D-3091-5D48-958B-38464F76E47E}"/>
              </a:ext>
            </a:extLst>
          </p:cNvPr>
          <p:cNvSpPr txBox="1"/>
          <p:nvPr/>
        </p:nvSpPr>
        <p:spPr>
          <a:xfrm>
            <a:off x="199837" y="102591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磁单极子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贯穿经典物理与量子场论的谜团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0273A0A-E676-E16C-49DA-A01479A7E73B}"/>
              </a:ext>
            </a:extLst>
          </p:cNvPr>
          <p:cNvGrpSpPr/>
          <p:nvPr/>
        </p:nvGrpSpPr>
        <p:grpSpPr>
          <a:xfrm>
            <a:off x="326439" y="3710692"/>
            <a:ext cx="4562502" cy="2859886"/>
            <a:chOff x="4073517" y="1086391"/>
            <a:chExt cx="3702983" cy="2859886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97E7AD7-AC09-7727-8BA6-7E93B5567C4C}"/>
                </a:ext>
              </a:extLst>
            </p:cNvPr>
            <p:cNvGrpSpPr/>
            <p:nvPr/>
          </p:nvGrpSpPr>
          <p:grpSpPr>
            <a:xfrm>
              <a:off x="4073517" y="1086391"/>
              <a:ext cx="3702983" cy="2859886"/>
              <a:chOff x="4073517" y="1086391"/>
              <a:chExt cx="3702983" cy="2859886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C3001DCC-8223-0EC4-15FE-D8425BC92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24509" r="24113"/>
              <a:stretch/>
            </p:blipFill>
            <p:spPr>
              <a:xfrm>
                <a:off x="4543017" y="3264586"/>
                <a:ext cx="2763981" cy="681691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B99E4D77-F257-438F-20A9-AD87C9AB5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3517" y="1086391"/>
                <a:ext cx="3702983" cy="222341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B402BC68-92F0-872C-1C83-35994C2C870E}"/>
                </a:ext>
              </a:extLst>
            </p:cNvPr>
            <p:cNvSpPr/>
            <p:nvPr/>
          </p:nvSpPr>
          <p:spPr>
            <a:xfrm>
              <a:off x="6961239" y="2212257"/>
              <a:ext cx="746408" cy="54546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699839E2-1700-633D-5733-ACA99B131080}"/>
                </a:ext>
              </a:extLst>
            </p:cNvPr>
            <p:cNvCxnSpPr>
              <a:cxnSpLocks/>
              <a:endCxn id="30" idx="3"/>
            </p:cNvCxnSpPr>
            <p:nvPr/>
          </p:nvCxnSpPr>
          <p:spPr>
            <a:xfrm flipV="1">
              <a:off x="6450453" y="2677837"/>
              <a:ext cx="620095" cy="7899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C5492224-0C18-E225-8B5D-1E2744F86A64}"/>
              </a:ext>
            </a:extLst>
          </p:cNvPr>
          <p:cNvSpPr txBox="1"/>
          <p:nvPr/>
        </p:nvSpPr>
        <p:spPr>
          <a:xfrm>
            <a:off x="5700406" y="3950088"/>
            <a:ext cx="5250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Maxwell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方程组的对称性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" panose="02020603050405020304" pitchFamily="18" charset="0"/>
              <a:ea typeface="宋体" panose="02010600030101010101" pitchFamily="2" charset="-122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Dirac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弦与电荷量子化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大一统理论的预言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宇宙暴涨与磁单极子疑难</a:t>
            </a:r>
          </a:p>
        </p:txBody>
      </p:sp>
    </p:spTree>
    <p:extLst>
      <p:ext uri="{BB962C8B-B14F-4D97-AF65-F5344CB8AC3E}">
        <p14:creationId xmlns:p14="http://schemas.microsoft.com/office/powerpoint/2010/main" val="58662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B3AC-94A6-2AC9-B2A1-BF99A81A7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B0830E7-F75B-D933-495E-697FE40EB208}"/>
              </a:ext>
            </a:extLst>
          </p:cNvPr>
          <p:cNvSpPr/>
          <p:nvPr/>
        </p:nvSpPr>
        <p:spPr>
          <a:xfrm>
            <a:off x="0" y="0"/>
            <a:ext cx="12192000" cy="94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磁单极子的探测现状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841D481-AFC6-F789-071A-B45640529B90}"/>
              </a:ext>
            </a:extLst>
          </p:cNvPr>
          <p:cNvGrpSpPr/>
          <p:nvPr/>
        </p:nvGrpSpPr>
        <p:grpSpPr>
          <a:xfrm>
            <a:off x="21238" y="993166"/>
            <a:ext cx="12149524" cy="2636814"/>
            <a:chOff x="21238" y="993166"/>
            <a:chExt cx="12149524" cy="2636814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B540EB4E-08BF-48FD-73A9-4DAB51C9A961}"/>
                </a:ext>
              </a:extLst>
            </p:cNvPr>
            <p:cNvGrpSpPr/>
            <p:nvPr/>
          </p:nvGrpSpPr>
          <p:grpSpPr>
            <a:xfrm>
              <a:off x="4518231" y="1073980"/>
              <a:ext cx="3978900" cy="2556000"/>
              <a:chOff x="4740807" y="1375200"/>
              <a:chExt cx="4041301" cy="2556000"/>
            </a:xfrm>
          </p:grpSpPr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53FAC51F-1DA7-E517-2B42-F43AF6AF0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5135" y="1653380"/>
                <a:ext cx="3826973" cy="2139179"/>
              </a:xfrm>
              <a:prstGeom prst="rect">
                <a:avLst/>
              </a:prstGeom>
            </p:spPr>
          </p:pic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F4156B6-F778-2D17-2D76-2A0999B46A30}"/>
                  </a:ext>
                </a:extLst>
              </p:cNvPr>
              <p:cNvSpPr/>
              <p:nvPr/>
            </p:nvSpPr>
            <p:spPr>
              <a:xfrm>
                <a:off x="4740807" y="1375200"/>
                <a:ext cx="3826973" cy="2556000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2C34688-70F8-622F-8324-A6127C42B1AB}"/>
                </a:ext>
              </a:extLst>
            </p:cNvPr>
            <p:cNvGrpSpPr/>
            <p:nvPr/>
          </p:nvGrpSpPr>
          <p:grpSpPr>
            <a:xfrm>
              <a:off x="21238" y="1055649"/>
              <a:ext cx="4438140" cy="2556000"/>
              <a:chOff x="33060" y="1375200"/>
              <a:chExt cx="4644821" cy="255600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65CDACB2-231D-6CA1-0194-09D26BB3F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60" y="1896000"/>
                <a:ext cx="2355654" cy="1897524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C0CC4FCE-6880-EF8B-1AAF-599E6B56A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4058" r="12074"/>
              <a:stretch>
                <a:fillRect/>
              </a:stretch>
            </p:blipFill>
            <p:spPr>
              <a:xfrm>
                <a:off x="2309403" y="1851333"/>
                <a:ext cx="2368478" cy="1986857"/>
              </a:xfrm>
              <a:prstGeom prst="rect">
                <a:avLst/>
              </a:prstGeom>
            </p:spPr>
          </p:pic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035E93D3-888D-EE81-EFEF-6A3CFD674D93}"/>
                  </a:ext>
                </a:extLst>
              </p:cNvPr>
              <p:cNvSpPr/>
              <p:nvPr/>
            </p:nvSpPr>
            <p:spPr>
              <a:xfrm>
                <a:off x="33060" y="1375200"/>
                <a:ext cx="4644821" cy="2556000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7DD99A98-E22D-958A-72F7-7A19542E753E}"/>
                </a:ext>
              </a:extLst>
            </p:cNvPr>
            <p:cNvGrpSpPr/>
            <p:nvPr/>
          </p:nvGrpSpPr>
          <p:grpSpPr>
            <a:xfrm>
              <a:off x="8366203" y="1008590"/>
              <a:ext cx="3804559" cy="2556000"/>
              <a:chOff x="66303" y="4250653"/>
              <a:chExt cx="3804559" cy="2556000"/>
            </a:xfrm>
          </p:grpSpPr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087222E6-C76B-6EC8-86F9-3669E9C278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03" y="4624981"/>
                <a:ext cx="3804558" cy="2077665"/>
              </a:xfrm>
              <a:prstGeom prst="rect">
                <a:avLst/>
              </a:prstGeom>
            </p:spPr>
          </p:pic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79559C8F-2431-F8BB-691D-53388B17E7C5}"/>
                  </a:ext>
                </a:extLst>
              </p:cNvPr>
              <p:cNvSpPr/>
              <p:nvPr/>
            </p:nvSpPr>
            <p:spPr>
              <a:xfrm>
                <a:off x="66304" y="4250653"/>
                <a:ext cx="3804558" cy="2556000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36D385A-3A15-9428-33D9-2CDBFFBA489D}"/>
                </a:ext>
              </a:extLst>
            </p:cNvPr>
            <p:cNvSpPr txBox="1"/>
            <p:nvPr/>
          </p:nvSpPr>
          <p:spPr>
            <a:xfrm>
              <a:off x="1205122" y="1052825"/>
              <a:ext cx="21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1.</a:t>
              </a:r>
              <a:r>
                <a:rPr lang="zh-CN" altLang="en-US" b="1" dirty="0">
                  <a:solidFill>
                    <a:schemeClr val="accent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宇宙线观测实验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EDC5FDD-AE3B-78A8-24A1-926614420326}"/>
                </a:ext>
              </a:extLst>
            </p:cNvPr>
            <p:cNvSpPr txBox="1"/>
            <p:nvPr/>
          </p:nvSpPr>
          <p:spPr>
            <a:xfrm>
              <a:off x="5480827" y="1036714"/>
              <a:ext cx="21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2.</a:t>
              </a:r>
              <a:r>
                <a:rPr lang="zh-CN" altLang="en-US" b="1" dirty="0">
                  <a:solidFill>
                    <a:schemeClr val="accent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加速器实验产生</a:t>
              </a:r>
            </a:p>
          </p:txBody>
        </p:sp>
        <p:sp>
          <p:nvSpPr>
            <p:cNvPr id="37" name="文本框 34">
              <a:extLst>
                <a:ext uri="{FF2B5EF4-FFF2-40B4-BE49-F238E27FC236}">
                  <a16:creationId xmlns:a16="http://schemas.microsoft.com/office/drawing/2014/main" id="{A36D385A-3A15-9428-33D9-2CDBFFBA489D}"/>
                </a:ext>
              </a:extLst>
            </p:cNvPr>
            <p:cNvSpPr txBox="1"/>
            <p:nvPr/>
          </p:nvSpPr>
          <p:spPr>
            <a:xfrm>
              <a:off x="9518580" y="993166"/>
              <a:ext cx="21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accent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3.</a:t>
              </a:r>
              <a:r>
                <a:rPr lang="zh-CN" altLang="en-US" b="1" dirty="0">
                  <a:solidFill>
                    <a:schemeClr val="accent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稀有样品检测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F73CBEDB-DCAC-83F1-4034-03773ABC4E7A}"/>
              </a:ext>
            </a:extLst>
          </p:cNvPr>
          <p:cNvSpPr txBox="1"/>
          <p:nvPr/>
        </p:nvSpPr>
        <p:spPr>
          <a:xfrm>
            <a:off x="151951" y="3765941"/>
            <a:ext cx="99966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主要探测技术与局限性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超导量子干涉技术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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极高检出效率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但技术复杂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难以规模化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适用于加速器与样品检测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NTD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&amp;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塑料闪烁体等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易于规模化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,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但本底严重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无特征信号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广泛用于宇宙线观测实验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178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E0907-CC0A-AB56-8B20-42B64E6B9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539C60F-6DD8-BCC5-06CA-643E1EA0C978}"/>
              </a:ext>
            </a:extLst>
          </p:cNvPr>
          <p:cNvSpPr/>
          <p:nvPr/>
        </p:nvSpPr>
        <p:spPr>
          <a:xfrm>
            <a:off x="0" y="0"/>
            <a:ext cx="12192000" cy="94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" panose="02020603050405020304" pitchFamily="18" charset="0"/>
                <a:cs typeface="Times" panose="02020603050405020304" pitchFamily="18" charset="0"/>
              </a:rPr>
              <a:t>SCEP</a:t>
            </a:r>
            <a:r>
              <a:rPr lang="en-US" altLang="zh-CN" sz="3200" dirty="0"/>
              <a:t>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探测器</a:t>
            </a:r>
            <a:r>
              <a:rPr lang="zh-CN" altLang="en-US" sz="3200" dirty="0"/>
              <a:t> </a:t>
            </a: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A45AF6DC-4D32-723E-3022-09B7E20F6906}"/>
              </a:ext>
            </a:extLst>
          </p:cNvPr>
          <p:cNvSpPr txBox="1"/>
          <p:nvPr/>
        </p:nvSpPr>
        <p:spPr>
          <a:xfrm>
            <a:off x="6768455" y="2385948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Noise</a:t>
            </a:r>
            <a:endParaRPr lang="zh-CN" altLang="en-US" sz="1200" dirty="0">
              <a:solidFill>
                <a:schemeClr val="accent3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D39D464C-13BF-642C-0874-1A7AA014065F}"/>
              </a:ext>
            </a:extLst>
          </p:cNvPr>
          <p:cNvSpPr txBox="1"/>
          <p:nvPr/>
        </p:nvSpPr>
        <p:spPr>
          <a:xfrm>
            <a:off x="6796341" y="1768471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Noise</a:t>
            </a:r>
            <a:endParaRPr lang="zh-CN" altLang="en-US" sz="1200" dirty="0">
              <a:solidFill>
                <a:schemeClr val="accent3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03" name="组合 202">
            <a:extLst>
              <a:ext uri="{FF2B5EF4-FFF2-40B4-BE49-F238E27FC236}">
                <a16:creationId xmlns:a16="http://schemas.microsoft.com/office/drawing/2014/main" id="{9EE6B7D0-E78A-6740-196B-ADB44939BADA}"/>
              </a:ext>
            </a:extLst>
          </p:cNvPr>
          <p:cNvGrpSpPr/>
          <p:nvPr/>
        </p:nvGrpSpPr>
        <p:grpSpPr>
          <a:xfrm>
            <a:off x="75526" y="929542"/>
            <a:ext cx="11667674" cy="3685658"/>
            <a:chOff x="75526" y="929542"/>
            <a:chExt cx="8686376" cy="2940235"/>
          </a:xfrm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29CEF7D3-078D-4140-D716-8F52AE74F786}"/>
                </a:ext>
              </a:extLst>
            </p:cNvPr>
            <p:cNvGrpSpPr/>
            <p:nvPr/>
          </p:nvGrpSpPr>
          <p:grpSpPr>
            <a:xfrm>
              <a:off x="75526" y="929542"/>
              <a:ext cx="3395696" cy="2807312"/>
              <a:chOff x="332509" y="1268407"/>
              <a:chExt cx="4864435" cy="3916335"/>
            </a:xfrm>
          </p:grpSpPr>
          <p:sp>
            <p:nvSpPr>
              <p:cNvPr id="26" name="Rectangle 15">
                <a:extLst>
                  <a:ext uri="{FF2B5EF4-FFF2-40B4-BE49-F238E27FC236}">
                    <a16:creationId xmlns:a16="http://schemas.microsoft.com/office/drawing/2014/main" id="{CAA2112A-A4F2-805D-C09F-C94C83B563C9}"/>
                  </a:ext>
                </a:extLst>
              </p:cNvPr>
              <p:cNvSpPr/>
              <p:nvPr/>
            </p:nvSpPr>
            <p:spPr>
              <a:xfrm>
                <a:off x="332510" y="1784065"/>
                <a:ext cx="4857008" cy="184068"/>
              </a:xfrm>
              <a:prstGeom prst="rect">
                <a:avLst/>
              </a:prstGeom>
              <a:solidFill>
                <a:srgbClr val="FF0000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FB43F5EB-FE56-E58C-0FC7-BCC2EB89A2FD}"/>
                  </a:ext>
                </a:extLst>
              </p:cNvPr>
              <p:cNvSpPr/>
              <p:nvPr/>
            </p:nvSpPr>
            <p:spPr>
              <a:xfrm>
                <a:off x="332509" y="4682033"/>
                <a:ext cx="4857009" cy="184068"/>
              </a:xfrm>
              <a:prstGeom prst="rect">
                <a:avLst/>
              </a:prstGeom>
              <a:solidFill>
                <a:srgbClr val="FF0000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18">
                <a:extLst>
                  <a:ext uri="{FF2B5EF4-FFF2-40B4-BE49-F238E27FC236}">
                    <a16:creationId xmlns:a16="http://schemas.microsoft.com/office/drawing/2014/main" id="{12718B60-6EAE-6A3D-B1F8-E8FD435636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189" y="2170727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19">
                <a:extLst>
                  <a:ext uri="{FF2B5EF4-FFF2-40B4-BE49-F238E27FC236}">
                    <a16:creationId xmlns:a16="http://schemas.microsoft.com/office/drawing/2014/main" id="{80BCA508-C6EE-7804-9E89-CD4BEF0D5A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9533" y="2170727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0">
                <a:extLst>
                  <a:ext uri="{FF2B5EF4-FFF2-40B4-BE49-F238E27FC236}">
                    <a16:creationId xmlns:a16="http://schemas.microsoft.com/office/drawing/2014/main" id="{DC11ACD6-AC9B-208C-267A-AF0EB36BBD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3877" y="2170727"/>
                <a:ext cx="288000" cy="288000"/>
              </a:xfrm>
              <a:prstGeom prst="ellipse">
                <a:avLst/>
              </a:prstGeom>
              <a:solidFill>
                <a:schemeClr val="tx1">
                  <a:alpha val="80000"/>
                </a:scheme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21">
                <a:extLst>
                  <a:ext uri="{FF2B5EF4-FFF2-40B4-BE49-F238E27FC236}">
                    <a16:creationId xmlns:a16="http://schemas.microsoft.com/office/drawing/2014/main" id="{725E4D99-5147-B58F-9982-900C283E75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221" y="2170727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22">
                <a:extLst>
                  <a:ext uri="{FF2B5EF4-FFF2-40B4-BE49-F238E27FC236}">
                    <a16:creationId xmlns:a16="http://schemas.microsoft.com/office/drawing/2014/main" id="{A52D7899-F984-8145-8A5C-71DD44ADCF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42565" y="2170727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23">
                <a:extLst>
                  <a:ext uri="{FF2B5EF4-FFF2-40B4-BE49-F238E27FC236}">
                    <a16:creationId xmlns:a16="http://schemas.microsoft.com/office/drawing/2014/main" id="{6F75AE17-A4B0-2906-5747-EDB27EBAC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6909" y="2170727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24">
                <a:extLst>
                  <a:ext uri="{FF2B5EF4-FFF2-40B4-BE49-F238E27FC236}">
                    <a16:creationId xmlns:a16="http://schemas.microsoft.com/office/drawing/2014/main" id="{97044D68-8D88-566E-C100-D88240E551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31253" y="2170727"/>
                <a:ext cx="288000" cy="288000"/>
              </a:xfrm>
              <a:prstGeom prst="ellipse">
                <a:avLst/>
              </a:prstGeom>
              <a:solidFill>
                <a:srgbClr val="0000FF">
                  <a:alpha val="80000"/>
                </a:srgb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25">
                <a:extLst>
                  <a:ext uri="{FF2B5EF4-FFF2-40B4-BE49-F238E27FC236}">
                    <a16:creationId xmlns:a16="http://schemas.microsoft.com/office/drawing/2014/main" id="{DEAF3D6B-4960-6A62-31FA-42BECD151D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5597" y="2170727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26">
                <a:extLst>
                  <a:ext uri="{FF2B5EF4-FFF2-40B4-BE49-F238E27FC236}">
                    <a16:creationId xmlns:a16="http://schemas.microsoft.com/office/drawing/2014/main" id="{43969122-9C74-540E-C7DF-FAC50B620E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19941" y="2170727"/>
                <a:ext cx="288000" cy="2880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27">
                <a:extLst>
                  <a:ext uri="{FF2B5EF4-FFF2-40B4-BE49-F238E27FC236}">
                    <a16:creationId xmlns:a16="http://schemas.microsoft.com/office/drawing/2014/main" id="{ACC82E0B-FAD2-601D-52EC-106B39EF8F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14285" y="2170727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28">
                <a:extLst>
                  <a:ext uri="{FF2B5EF4-FFF2-40B4-BE49-F238E27FC236}">
                    <a16:creationId xmlns:a16="http://schemas.microsoft.com/office/drawing/2014/main" id="{DF1CA5C7-49E2-2326-80BE-419964502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189" y="2661321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29">
                <a:extLst>
                  <a:ext uri="{FF2B5EF4-FFF2-40B4-BE49-F238E27FC236}">
                    <a16:creationId xmlns:a16="http://schemas.microsoft.com/office/drawing/2014/main" id="{990C53D9-443F-15E7-0675-201BD39EDD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9533" y="2661321"/>
                <a:ext cx="288000" cy="288000"/>
              </a:xfrm>
              <a:prstGeom prst="ellipse">
                <a:avLst/>
              </a:prstGeom>
              <a:solidFill>
                <a:schemeClr val="tx1">
                  <a:alpha val="70000"/>
                </a:scheme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0">
                <a:extLst>
                  <a:ext uri="{FF2B5EF4-FFF2-40B4-BE49-F238E27FC236}">
                    <a16:creationId xmlns:a16="http://schemas.microsoft.com/office/drawing/2014/main" id="{433209F4-ECA3-4063-284D-13AD392769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3877" y="2661321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31">
                <a:extLst>
                  <a:ext uri="{FF2B5EF4-FFF2-40B4-BE49-F238E27FC236}">
                    <a16:creationId xmlns:a16="http://schemas.microsoft.com/office/drawing/2014/main" id="{5CA60765-3C62-9EBE-4CA7-E7CE92AF3C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221" y="2661321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32">
                <a:extLst>
                  <a:ext uri="{FF2B5EF4-FFF2-40B4-BE49-F238E27FC236}">
                    <a16:creationId xmlns:a16="http://schemas.microsoft.com/office/drawing/2014/main" id="{3432B40C-E212-5861-61CA-C5373E4D02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42565" y="2661321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33">
                <a:extLst>
                  <a:ext uri="{FF2B5EF4-FFF2-40B4-BE49-F238E27FC236}">
                    <a16:creationId xmlns:a16="http://schemas.microsoft.com/office/drawing/2014/main" id="{89E27827-8E38-D897-CB63-FCBA43BC1B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6909" y="2661321"/>
                <a:ext cx="288000" cy="288000"/>
              </a:xfrm>
              <a:prstGeom prst="ellipse">
                <a:avLst/>
              </a:prstGeom>
              <a:solidFill>
                <a:srgbClr val="0000FF">
                  <a:alpha val="75000"/>
                </a:srgb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34">
                <a:extLst>
                  <a:ext uri="{FF2B5EF4-FFF2-40B4-BE49-F238E27FC236}">
                    <a16:creationId xmlns:a16="http://schemas.microsoft.com/office/drawing/2014/main" id="{A09F4464-577D-6788-DD0D-10451E122A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31253" y="2661321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35">
                <a:extLst>
                  <a:ext uri="{FF2B5EF4-FFF2-40B4-BE49-F238E27FC236}">
                    <a16:creationId xmlns:a16="http://schemas.microsoft.com/office/drawing/2014/main" id="{AD156F47-E269-9EC2-B1AE-1120E02542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5597" y="2661321"/>
                <a:ext cx="288000" cy="288000"/>
              </a:xfrm>
              <a:prstGeom prst="ellipse">
                <a:avLst/>
              </a:prstGeom>
              <a:solidFill>
                <a:srgbClr val="FF0000">
                  <a:alpha val="69000"/>
                </a:srgb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36">
                <a:extLst>
                  <a:ext uri="{FF2B5EF4-FFF2-40B4-BE49-F238E27FC236}">
                    <a16:creationId xmlns:a16="http://schemas.microsoft.com/office/drawing/2014/main" id="{BA9C30FB-43F1-3542-8F55-F03051CFE2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19941" y="2661321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38">
                <a:extLst>
                  <a:ext uri="{FF2B5EF4-FFF2-40B4-BE49-F238E27FC236}">
                    <a16:creationId xmlns:a16="http://schemas.microsoft.com/office/drawing/2014/main" id="{A17013B5-BB18-FECF-BB08-74A9F1B570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14285" y="2661321"/>
                <a:ext cx="288000" cy="288000"/>
              </a:xfrm>
              <a:prstGeom prst="ellipse">
                <a:avLst/>
              </a:prstGeom>
              <a:solidFill>
                <a:srgbClr val="FF0000">
                  <a:alpha val="83000"/>
                </a:srgb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39">
                <a:extLst>
                  <a:ext uri="{FF2B5EF4-FFF2-40B4-BE49-F238E27FC236}">
                    <a16:creationId xmlns:a16="http://schemas.microsoft.com/office/drawing/2014/main" id="{31244EEE-A95D-1FA9-100D-04F3BF7044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189" y="3151915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0">
                <a:extLst>
                  <a:ext uri="{FF2B5EF4-FFF2-40B4-BE49-F238E27FC236}">
                    <a16:creationId xmlns:a16="http://schemas.microsoft.com/office/drawing/2014/main" id="{36681D55-D335-30F4-C9E4-1653ED8052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9533" y="3151915"/>
                <a:ext cx="288000" cy="288000"/>
              </a:xfrm>
              <a:prstGeom prst="ellipse">
                <a:avLst/>
              </a:prstGeom>
              <a:solidFill>
                <a:schemeClr val="tx1">
                  <a:alpha val="31000"/>
                </a:scheme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1">
                <a:extLst>
                  <a:ext uri="{FF2B5EF4-FFF2-40B4-BE49-F238E27FC236}">
                    <a16:creationId xmlns:a16="http://schemas.microsoft.com/office/drawing/2014/main" id="{15B99133-8A76-10CB-1C8E-BC51FD26CF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3877" y="3151915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42">
                <a:extLst>
                  <a:ext uri="{FF2B5EF4-FFF2-40B4-BE49-F238E27FC236}">
                    <a16:creationId xmlns:a16="http://schemas.microsoft.com/office/drawing/2014/main" id="{F381D39D-53FB-BA6C-7F42-7CF25CA4BB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221" y="3151915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43">
                <a:extLst>
                  <a:ext uri="{FF2B5EF4-FFF2-40B4-BE49-F238E27FC236}">
                    <a16:creationId xmlns:a16="http://schemas.microsoft.com/office/drawing/2014/main" id="{57DB75AA-7A50-AF70-8B99-AE554C8AE3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42565" y="3151915"/>
                <a:ext cx="288000" cy="288000"/>
              </a:xfrm>
              <a:prstGeom prst="ellipse">
                <a:avLst/>
              </a:prstGeom>
              <a:solidFill>
                <a:srgbClr val="0000FF">
                  <a:alpha val="70000"/>
                </a:srgb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44">
                <a:extLst>
                  <a:ext uri="{FF2B5EF4-FFF2-40B4-BE49-F238E27FC236}">
                    <a16:creationId xmlns:a16="http://schemas.microsoft.com/office/drawing/2014/main" id="{663EDD9C-BFF9-F7E7-61E0-DE2FEE0330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6909" y="3151915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45">
                <a:extLst>
                  <a:ext uri="{FF2B5EF4-FFF2-40B4-BE49-F238E27FC236}">
                    <a16:creationId xmlns:a16="http://schemas.microsoft.com/office/drawing/2014/main" id="{6FBAED80-9F1E-4E3F-BA1E-F4682F9E9E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31253" y="3151915"/>
                <a:ext cx="288000" cy="288000"/>
              </a:xfrm>
              <a:prstGeom prst="ellipse">
                <a:avLst/>
              </a:prstGeom>
              <a:solidFill>
                <a:srgbClr val="FF0000">
                  <a:alpha val="43000"/>
                </a:srgb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46">
                <a:extLst>
                  <a:ext uri="{FF2B5EF4-FFF2-40B4-BE49-F238E27FC236}">
                    <a16:creationId xmlns:a16="http://schemas.microsoft.com/office/drawing/2014/main" id="{CB2DFF6E-51E5-1618-1948-45B64AF1E1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5597" y="3151915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47">
                <a:extLst>
                  <a:ext uri="{FF2B5EF4-FFF2-40B4-BE49-F238E27FC236}">
                    <a16:creationId xmlns:a16="http://schemas.microsoft.com/office/drawing/2014/main" id="{D9BE28C4-D94B-6458-8768-EB177EA4FC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19941" y="3151915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48">
                <a:extLst>
                  <a:ext uri="{FF2B5EF4-FFF2-40B4-BE49-F238E27FC236}">
                    <a16:creationId xmlns:a16="http://schemas.microsoft.com/office/drawing/2014/main" id="{D0769E9F-777B-633F-8F40-975FD2A83C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14285" y="3151915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49">
                <a:extLst>
                  <a:ext uri="{FF2B5EF4-FFF2-40B4-BE49-F238E27FC236}">
                    <a16:creationId xmlns:a16="http://schemas.microsoft.com/office/drawing/2014/main" id="{071C30A9-3EEA-855B-3BC5-1E01BD6483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189" y="3642509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0">
                <a:extLst>
                  <a:ext uri="{FF2B5EF4-FFF2-40B4-BE49-F238E27FC236}">
                    <a16:creationId xmlns:a16="http://schemas.microsoft.com/office/drawing/2014/main" id="{782C3407-6B5D-214C-199F-7A53BD088E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9533" y="3642509"/>
                <a:ext cx="288000" cy="288000"/>
              </a:xfrm>
              <a:prstGeom prst="ellipse">
                <a:avLst/>
              </a:prstGeom>
              <a:solidFill>
                <a:schemeClr val="tx1">
                  <a:alpha val="90000"/>
                </a:scheme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1">
                <a:extLst>
                  <a:ext uri="{FF2B5EF4-FFF2-40B4-BE49-F238E27FC236}">
                    <a16:creationId xmlns:a16="http://schemas.microsoft.com/office/drawing/2014/main" id="{B2C77D7D-0860-2F75-4665-B5110B5C37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3877" y="3642509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52">
                <a:extLst>
                  <a:ext uri="{FF2B5EF4-FFF2-40B4-BE49-F238E27FC236}">
                    <a16:creationId xmlns:a16="http://schemas.microsoft.com/office/drawing/2014/main" id="{B2818A15-FC96-77C0-577F-3ACC56523F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221" y="3642509"/>
                <a:ext cx="288000" cy="288000"/>
              </a:xfrm>
              <a:prstGeom prst="ellipse">
                <a:avLst/>
              </a:prstGeom>
              <a:solidFill>
                <a:srgbClr val="0000FF">
                  <a:alpha val="60000"/>
                </a:srgb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53">
                <a:extLst>
                  <a:ext uri="{FF2B5EF4-FFF2-40B4-BE49-F238E27FC236}">
                    <a16:creationId xmlns:a16="http://schemas.microsoft.com/office/drawing/2014/main" id="{0E0A1ABD-24DB-373F-411F-D275CEA108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42565" y="3642509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54">
                <a:extLst>
                  <a:ext uri="{FF2B5EF4-FFF2-40B4-BE49-F238E27FC236}">
                    <a16:creationId xmlns:a16="http://schemas.microsoft.com/office/drawing/2014/main" id="{91B789CC-2892-36A1-87B5-6C20AC2097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6909" y="3642509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55">
                <a:extLst>
                  <a:ext uri="{FF2B5EF4-FFF2-40B4-BE49-F238E27FC236}">
                    <a16:creationId xmlns:a16="http://schemas.microsoft.com/office/drawing/2014/main" id="{F48FCD15-DBF6-0621-3B06-273257FC58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31253" y="3642509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56">
                <a:extLst>
                  <a:ext uri="{FF2B5EF4-FFF2-40B4-BE49-F238E27FC236}">
                    <a16:creationId xmlns:a16="http://schemas.microsoft.com/office/drawing/2014/main" id="{2491F008-5E22-0F0E-AD25-F69CB1BD1C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5597" y="3642509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57">
                <a:extLst>
                  <a:ext uri="{FF2B5EF4-FFF2-40B4-BE49-F238E27FC236}">
                    <a16:creationId xmlns:a16="http://schemas.microsoft.com/office/drawing/2014/main" id="{C690664E-60B1-B6CA-A791-A61A7EAEB5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19941" y="3642509"/>
                <a:ext cx="288000" cy="288000"/>
              </a:xfrm>
              <a:prstGeom prst="ellipse">
                <a:avLst/>
              </a:prstGeom>
              <a:solidFill>
                <a:srgbClr val="FF0000">
                  <a:alpha val="56000"/>
                </a:srgb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58">
                <a:extLst>
                  <a:ext uri="{FF2B5EF4-FFF2-40B4-BE49-F238E27FC236}">
                    <a16:creationId xmlns:a16="http://schemas.microsoft.com/office/drawing/2014/main" id="{09EACEB5-481E-184B-85EE-BAD424F2C3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14285" y="3642509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59">
                <a:extLst>
                  <a:ext uri="{FF2B5EF4-FFF2-40B4-BE49-F238E27FC236}">
                    <a16:creationId xmlns:a16="http://schemas.microsoft.com/office/drawing/2014/main" id="{041281B0-E5BA-3DDF-D68F-A9E71F4D27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189" y="4133103"/>
                <a:ext cx="288000" cy="288000"/>
              </a:xfrm>
              <a:prstGeom prst="ellipse">
                <a:avLst/>
              </a:prstGeom>
              <a:solidFill>
                <a:schemeClr val="tx1">
                  <a:alpha val="90000"/>
                </a:scheme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0">
                <a:extLst>
                  <a:ext uri="{FF2B5EF4-FFF2-40B4-BE49-F238E27FC236}">
                    <a16:creationId xmlns:a16="http://schemas.microsoft.com/office/drawing/2014/main" id="{005F104F-FFFF-D716-4DCE-931F20D6A0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9533" y="4133103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1">
                <a:extLst>
                  <a:ext uri="{FF2B5EF4-FFF2-40B4-BE49-F238E27FC236}">
                    <a16:creationId xmlns:a16="http://schemas.microsoft.com/office/drawing/2014/main" id="{B91AAD83-2752-0B35-B6D9-792C9F8BD3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3877" y="4133103"/>
                <a:ext cx="288000" cy="288000"/>
              </a:xfrm>
              <a:prstGeom prst="ellipse">
                <a:avLst/>
              </a:prstGeom>
              <a:solidFill>
                <a:srgbClr val="0000FF">
                  <a:alpha val="30000"/>
                </a:srgb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62">
                <a:extLst>
                  <a:ext uri="{FF2B5EF4-FFF2-40B4-BE49-F238E27FC236}">
                    <a16:creationId xmlns:a16="http://schemas.microsoft.com/office/drawing/2014/main" id="{306DE4CA-3B0D-25E7-B7C1-21F2F4CE22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221" y="4133103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63">
                <a:extLst>
                  <a:ext uri="{FF2B5EF4-FFF2-40B4-BE49-F238E27FC236}">
                    <a16:creationId xmlns:a16="http://schemas.microsoft.com/office/drawing/2014/main" id="{241588DF-50F0-34AC-A636-372F364412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42565" y="4133103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64">
                <a:extLst>
                  <a:ext uri="{FF2B5EF4-FFF2-40B4-BE49-F238E27FC236}">
                    <a16:creationId xmlns:a16="http://schemas.microsoft.com/office/drawing/2014/main" id="{82385A3F-D7DB-B162-6F2D-F8B5B5FFD3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6909" y="4133103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65">
                <a:extLst>
                  <a:ext uri="{FF2B5EF4-FFF2-40B4-BE49-F238E27FC236}">
                    <a16:creationId xmlns:a16="http://schemas.microsoft.com/office/drawing/2014/main" id="{25404CD7-7118-1932-9DD4-ABD50C1F19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31253" y="4133103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66">
                <a:extLst>
                  <a:ext uri="{FF2B5EF4-FFF2-40B4-BE49-F238E27FC236}">
                    <a16:creationId xmlns:a16="http://schemas.microsoft.com/office/drawing/2014/main" id="{0CD75A5A-3D13-F83B-6775-5916512A4F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5597" y="4133103"/>
                <a:ext cx="288000" cy="288000"/>
              </a:xfrm>
              <a:prstGeom prst="ellipse">
                <a:avLst/>
              </a:prstGeom>
              <a:solidFill>
                <a:srgbClr val="FF0000">
                  <a:alpha val="81000"/>
                </a:srgb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67">
                <a:extLst>
                  <a:ext uri="{FF2B5EF4-FFF2-40B4-BE49-F238E27FC236}">
                    <a16:creationId xmlns:a16="http://schemas.microsoft.com/office/drawing/2014/main" id="{F735683C-691B-96E7-FE1C-87D5C043F5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19941" y="4133103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68">
                <a:extLst>
                  <a:ext uri="{FF2B5EF4-FFF2-40B4-BE49-F238E27FC236}">
                    <a16:creationId xmlns:a16="http://schemas.microsoft.com/office/drawing/2014/main" id="{B1C2ACDC-F277-BC11-DC9D-6C6EB544EB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14285" y="4133103"/>
                <a:ext cx="288000" cy="288000"/>
              </a:xfrm>
              <a:prstGeom prst="ellipse">
                <a:avLst/>
              </a:prstGeom>
              <a:solidFill>
                <a:srgbClr val="FF0000">
                  <a:alpha val="69000"/>
                </a:srgb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69">
                <a:extLst>
                  <a:ext uri="{FF2B5EF4-FFF2-40B4-BE49-F238E27FC236}">
                    <a16:creationId xmlns:a16="http://schemas.microsoft.com/office/drawing/2014/main" id="{4610FA97-A43F-8282-0719-8F6AD0967F17}"/>
                  </a:ext>
                </a:extLst>
              </p:cNvPr>
              <p:cNvSpPr txBox="1"/>
              <p:nvPr/>
            </p:nvSpPr>
            <p:spPr>
              <a:xfrm>
                <a:off x="3299753" y="1268407"/>
                <a:ext cx="691392" cy="361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1600" dirty="0">
                    <a:solidFill>
                      <a:srgbClr val="0000FF"/>
                    </a:solidFill>
                    <a:latin typeface="Times" pitchFamily="2" charset="0"/>
                  </a:rPr>
                  <a:t>MMs</a:t>
                </a:r>
              </a:p>
            </p:txBody>
          </p:sp>
          <p:grpSp>
            <p:nvGrpSpPr>
              <p:cNvPr id="79" name="Group 70">
                <a:extLst>
                  <a:ext uri="{FF2B5EF4-FFF2-40B4-BE49-F238E27FC236}">
                    <a16:creationId xmlns:a16="http://schemas.microsoft.com/office/drawing/2014/main" id="{A4A8886C-F4DA-FFEF-3225-35C8DBA40240}"/>
                  </a:ext>
                </a:extLst>
              </p:cNvPr>
              <p:cNvGrpSpPr/>
              <p:nvPr/>
            </p:nvGrpSpPr>
            <p:grpSpPr>
              <a:xfrm>
                <a:off x="1196216" y="4693092"/>
                <a:ext cx="86244" cy="239900"/>
                <a:chOff x="2099114" y="4781193"/>
                <a:chExt cx="315094" cy="433708"/>
              </a:xfrm>
            </p:grpSpPr>
            <p:cxnSp>
              <p:nvCxnSpPr>
                <p:cNvPr id="118" name="Straight Connector 109">
                  <a:extLst>
                    <a:ext uri="{FF2B5EF4-FFF2-40B4-BE49-F238E27FC236}">
                      <a16:creationId xmlns:a16="http://schemas.microsoft.com/office/drawing/2014/main" id="{C9A08E31-A235-A740-8CCE-6BC2A8E3D4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15656" y="4781193"/>
                  <a:ext cx="59931" cy="1609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0">
                  <a:extLst>
                    <a:ext uri="{FF2B5EF4-FFF2-40B4-BE49-F238E27FC236}">
                      <a16:creationId xmlns:a16="http://schemas.microsoft.com/office/drawing/2014/main" id="{266E4584-DD07-A122-183A-35FB27FC7A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87773" y="4834663"/>
                  <a:ext cx="79719" cy="146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1">
                  <a:extLst>
                    <a:ext uri="{FF2B5EF4-FFF2-40B4-BE49-F238E27FC236}">
                      <a16:creationId xmlns:a16="http://schemas.microsoft.com/office/drawing/2014/main" id="{556819FC-DCE9-F2E1-B878-610464DB31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45621" y="4874970"/>
                  <a:ext cx="0" cy="1591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12">
                  <a:extLst>
                    <a:ext uri="{FF2B5EF4-FFF2-40B4-BE49-F238E27FC236}">
                      <a16:creationId xmlns:a16="http://schemas.microsoft.com/office/drawing/2014/main" id="{E3C22B49-AC71-16CB-9755-80447BA3FC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5587" y="4890845"/>
                  <a:ext cx="52045" cy="1433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13">
                  <a:extLst>
                    <a:ext uri="{FF2B5EF4-FFF2-40B4-BE49-F238E27FC236}">
                      <a16:creationId xmlns:a16="http://schemas.microsoft.com/office/drawing/2014/main" id="{36522A54-B1E1-BED9-09DF-50027AC7BC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2163" y="4975524"/>
                  <a:ext cx="52045" cy="1433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14">
                  <a:extLst>
                    <a:ext uri="{FF2B5EF4-FFF2-40B4-BE49-F238E27FC236}">
                      <a16:creationId xmlns:a16="http://schemas.microsoft.com/office/drawing/2014/main" id="{9E3DFE3B-2D52-E638-BA1D-826B2C8BB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92772" y="5017815"/>
                  <a:ext cx="15602" cy="1478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15">
                  <a:extLst>
                    <a:ext uri="{FF2B5EF4-FFF2-40B4-BE49-F238E27FC236}">
                      <a16:creationId xmlns:a16="http://schemas.microsoft.com/office/drawing/2014/main" id="{D9E8884C-2226-2C1E-E4F5-CC5BB48927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88731" y="4996706"/>
                  <a:ext cx="49793" cy="1399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16">
                  <a:extLst>
                    <a:ext uri="{FF2B5EF4-FFF2-40B4-BE49-F238E27FC236}">
                      <a16:creationId xmlns:a16="http://schemas.microsoft.com/office/drawing/2014/main" id="{C3CC6FC6-57B9-8591-4446-7C19FBF4C9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99114" y="4932862"/>
                  <a:ext cx="110427" cy="1123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17">
                  <a:extLst>
                    <a:ext uri="{FF2B5EF4-FFF2-40B4-BE49-F238E27FC236}">
                      <a16:creationId xmlns:a16="http://schemas.microsoft.com/office/drawing/2014/main" id="{6F4823C8-7D36-EB59-736E-3C7A084552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40656" y="5011644"/>
                  <a:ext cx="20951" cy="1539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18">
                  <a:extLst>
                    <a:ext uri="{FF2B5EF4-FFF2-40B4-BE49-F238E27FC236}">
                      <a16:creationId xmlns:a16="http://schemas.microsoft.com/office/drawing/2014/main" id="{53E0ED57-7E5E-E706-F360-BF548AF894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42565" y="5066689"/>
                  <a:ext cx="44414" cy="1482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1">
                <a:extLst>
                  <a:ext uri="{FF2B5EF4-FFF2-40B4-BE49-F238E27FC236}">
                    <a16:creationId xmlns:a16="http://schemas.microsoft.com/office/drawing/2014/main" id="{9A0F4644-9883-2269-AB08-C989E01DED53}"/>
                  </a:ext>
                </a:extLst>
              </p:cNvPr>
              <p:cNvGrpSpPr/>
              <p:nvPr/>
            </p:nvGrpSpPr>
            <p:grpSpPr>
              <a:xfrm>
                <a:off x="3969597" y="1761546"/>
                <a:ext cx="86244" cy="239900"/>
                <a:chOff x="2099114" y="4781193"/>
                <a:chExt cx="315094" cy="433708"/>
              </a:xfrm>
            </p:grpSpPr>
            <p:cxnSp>
              <p:nvCxnSpPr>
                <p:cNvPr id="108" name="Straight Connector 99">
                  <a:extLst>
                    <a:ext uri="{FF2B5EF4-FFF2-40B4-BE49-F238E27FC236}">
                      <a16:creationId xmlns:a16="http://schemas.microsoft.com/office/drawing/2014/main" id="{FF9AAEAC-13C6-FCB0-FF6F-12FAA0FB7A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15656" y="4781193"/>
                  <a:ext cx="59931" cy="1609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0">
                  <a:extLst>
                    <a:ext uri="{FF2B5EF4-FFF2-40B4-BE49-F238E27FC236}">
                      <a16:creationId xmlns:a16="http://schemas.microsoft.com/office/drawing/2014/main" id="{FBE790EF-16EF-6DA4-6E8E-EEB56C349E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87773" y="4834663"/>
                  <a:ext cx="79719" cy="146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1">
                  <a:extLst>
                    <a:ext uri="{FF2B5EF4-FFF2-40B4-BE49-F238E27FC236}">
                      <a16:creationId xmlns:a16="http://schemas.microsoft.com/office/drawing/2014/main" id="{2DD3129E-0506-39E5-C338-4ADB5AF3DE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45621" y="4874970"/>
                  <a:ext cx="0" cy="1591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02">
                  <a:extLst>
                    <a:ext uri="{FF2B5EF4-FFF2-40B4-BE49-F238E27FC236}">
                      <a16:creationId xmlns:a16="http://schemas.microsoft.com/office/drawing/2014/main" id="{505F6E0F-9C36-AAE9-0050-41273F06A7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5587" y="4890845"/>
                  <a:ext cx="52045" cy="1433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03">
                  <a:extLst>
                    <a:ext uri="{FF2B5EF4-FFF2-40B4-BE49-F238E27FC236}">
                      <a16:creationId xmlns:a16="http://schemas.microsoft.com/office/drawing/2014/main" id="{74DF8562-FB86-6AF0-6830-21C4B62423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2163" y="4975524"/>
                  <a:ext cx="52045" cy="1433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04">
                  <a:extLst>
                    <a:ext uri="{FF2B5EF4-FFF2-40B4-BE49-F238E27FC236}">
                      <a16:creationId xmlns:a16="http://schemas.microsoft.com/office/drawing/2014/main" id="{7BCC6EEF-1167-3292-7947-6E42412E5D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92772" y="5017815"/>
                  <a:ext cx="15602" cy="1478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05">
                  <a:extLst>
                    <a:ext uri="{FF2B5EF4-FFF2-40B4-BE49-F238E27FC236}">
                      <a16:creationId xmlns:a16="http://schemas.microsoft.com/office/drawing/2014/main" id="{1C2444AA-99F7-816E-31B8-B0CC05D224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88731" y="4996706"/>
                  <a:ext cx="49793" cy="1399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06">
                  <a:extLst>
                    <a:ext uri="{FF2B5EF4-FFF2-40B4-BE49-F238E27FC236}">
                      <a16:creationId xmlns:a16="http://schemas.microsoft.com/office/drawing/2014/main" id="{43E4F7F8-E128-F416-D85A-004D316B9B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99114" y="4932862"/>
                  <a:ext cx="110427" cy="1123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07">
                  <a:extLst>
                    <a:ext uri="{FF2B5EF4-FFF2-40B4-BE49-F238E27FC236}">
                      <a16:creationId xmlns:a16="http://schemas.microsoft.com/office/drawing/2014/main" id="{AECEF5A0-3984-25D3-9097-8F8FF4510B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40656" y="5011644"/>
                  <a:ext cx="20951" cy="1539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08">
                  <a:extLst>
                    <a:ext uri="{FF2B5EF4-FFF2-40B4-BE49-F238E27FC236}">
                      <a16:creationId xmlns:a16="http://schemas.microsoft.com/office/drawing/2014/main" id="{3345E1E5-E87F-A923-F305-828860DC42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42565" y="5066689"/>
                  <a:ext cx="44414" cy="1482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Arrow Connector 72">
                <a:extLst>
                  <a:ext uri="{FF2B5EF4-FFF2-40B4-BE49-F238E27FC236}">
                    <a16:creationId xmlns:a16="http://schemas.microsoft.com/office/drawing/2014/main" id="{B349239E-F9CF-9773-2B50-AAD489D4DB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5947" y="1566673"/>
                <a:ext cx="1211623" cy="350984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73">
                <a:extLst>
                  <a:ext uri="{FF2B5EF4-FFF2-40B4-BE49-F238E27FC236}">
                    <a16:creationId xmlns:a16="http://schemas.microsoft.com/office/drawing/2014/main" id="{2E761461-E135-A859-7BB1-07E76E7D3C08}"/>
                  </a:ext>
                </a:extLst>
              </p:cNvPr>
              <p:cNvSpPr txBox="1"/>
              <p:nvPr/>
            </p:nvSpPr>
            <p:spPr>
              <a:xfrm>
                <a:off x="797091" y="1273822"/>
                <a:ext cx="615782" cy="361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1600" dirty="0">
                    <a:latin typeface="Times" pitchFamily="2" charset="0"/>
                  </a:rPr>
                  <a:t>SMs</a:t>
                </a:r>
              </a:p>
            </p:txBody>
          </p:sp>
          <p:grpSp>
            <p:nvGrpSpPr>
              <p:cNvPr id="83" name="Group 74">
                <a:extLst>
                  <a:ext uri="{FF2B5EF4-FFF2-40B4-BE49-F238E27FC236}">
                    <a16:creationId xmlns:a16="http://schemas.microsoft.com/office/drawing/2014/main" id="{19DA9E6F-E9D4-9F9B-4AAE-CE001F5F33F0}"/>
                  </a:ext>
                </a:extLst>
              </p:cNvPr>
              <p:cNvGrpSpPr/>
              <p:nvPr/>
            </p:nvGrpSpPr>
            <p:grpSpPr>
              <a:xfrm>
                <a:off x="491421" y="4665832"/>
                <a:ext cx="86244" cy="239900"/>
                <a:chOff x="2099114" y="4781193"/>
                <a:chExt cx="315094" cy="433708"/>
              </a:xfrm>
            </p:grpSpPr>
            <p:cxnSp>
              <p:nvCxnSpPr>
                <p:cNvPr id="98" name="Straight Connector 89">
                  <a:extLst>
                    <a:ext uri="{FF2B5EF4-FFF2-40B4-BE49-F238E27FC236}">
                      <a16:creationId xmlns:a16="http://schemas.microsoft.com/office/drawing/2014/main" id="{E2A4218F-021B-67BC-D0DD-BE31E636E3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15656" y="4781193"/>
                  <a:ext cx="59931" cy="1609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0">
                  <a:extLst>
                    <a:ext uri="{FF2B5EF4-FFF2-40B4-BE49-F238E27FC236}">
                      <a16:creationId xmlns:a16="http://schemas.microsoft.com/office/drawing/2014/main" id="{29F9DEF0-5B0D-97A0-831C-BA0C43FFDF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87773" y="4834663"/>
                  <a:ext cx="79719" cy="146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1">
                  <a:extLst>
                    <a:ext uri="{FF2B5EF4-FFF2-40B4-BE49-F238E27FC236}">
                      <a16:creationId xmlns:a16="http://schemas.microsoft.com/office/drawing/2014/main" id="{6EBBB62A-0153-9B58-FA85-BBDACA9BD1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45621" y="4874970"/>
                  <a:ext cx="0" cy="1591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92">
                  <a:extLst>
                    <a:ext uri="{FF2B5EF4-FFF2-40B4-BE49-F238E27FC236}">
                      <a16:creationId xmlns:a16="http://schemas.microsoft.com/office/drawing/2014/main" id="{8974959B-844F-4014-E228-5C40F27E2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5587" y="4890845"/>
                  <a:ext cx="52045" cy="1433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93">
                  <a:extLst>
                    <a:ext uri="{FF2B5EF4-FFF2-40B4-BE49-F238E27FC236}">
                      <a16:creationId xmlns:a16="http://schemas.microsoft.com/office/drawing/2014/main" id="{4A6222F9-6B17-93D8-1A72-D89687DE56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2163" y="4975524"/>
                  <a:ext cx="52045" cy="1433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94">
                  <a:extLst>
                    <a:ext uri="{FF2B5EF4-FFF2-40B4-BE49-F238E27FC236}">
                      <a16:creationId xmlns:a16="http://schemas.microsoft.com/office/drawing/2014/main" id="{3AFC366E-771C-22D8-29EA-8245A8196A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92772" y="5017815"/>
                  <a:ext cx="15602" cy="1478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95">
                  <a:extLst>
                    <a:ext uri="{FF2B5EF4-FFF2-40B4-BE49-F238E27FC236}">
                      <a16:creationId xmlns:a16="http://schemas.microsoft.com/office/drawing/2014/main" id="{2E2FE2D8-76A1-5D33-5621-62644933DF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88731" y="4996706"/>
                  <a:ext cx="49793" cy="1399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96">
                  <a:extLst>
                    <a:ext uri="{FF2B5EF4-FFF2-40B4-BE49-F238E27FC236}">
                      <a16:creationId xmlns:a16="http://schemas.microsoft.com/office/drawing/2014/main" id="{5F36790A-ECD4-7E3C-A6DB-7D0BEBD70A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99114" y="4932862"/>
                  <a:ext cx="110427" cy="1123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97">
                  <a:extLst>
                    <a:ext uri="{FF2B5EF4-FFF2-40B4-BE49-F238E27FC236}">
                      <a16:creationId xmlns:a16="http://schemas.microsoft.com/office/drawing/2014/main" id="{31747B1A-10D4-B84D-FCD7-F5C9D380A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40656" y="5011644"/>
                  <a:ext cx="20951" cy="1539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98">
                  <a:extLst>
                    <a:ext uri="{FF2B5EF4-FFF2-40B4-BE49-F238E27FC236}">
                      <a16:creationId xmlns:a16="http://schemas.microsoft.com/office/drawing/2014/main" id="{81103973-58A4-3B3B-BDB8-772D81EE48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42565" y="5066689"/>
                  <a:ext cx="44414" cy="1482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75">
                <a:extLst>
                  <a:ext uri="{FF2B5EF4-FFF2-40B4-BE49-F238E27FC236}">
                    <a16:creationId xmlns:a16="http://schemas.microsoft.com/office/drawing/2014/main" id="{EB09A0CF-9CD7-A875-F399-706054D92B13}"/>
                  </a:ext>
                </a:extLst>
              </p:cNvPr>
              <p:cNvGrpSpPr/>
              <p:nvPr/>
            </p:nvGrpSpPr>
            <p:grpSpPr>
              <a:xfrm>
                <a:off x="1490397" y="1749088"/>
                <a:ext cx="86244" cy="239900"/>
                <a:chOff x="2099114" y="4781193"/>
                <a:chExt cx="315094" cy="433708"/>
              </a:xfrm>
            </p:grpSpPr>
            <p:cxnSp>
              <p:nvCxnSpPr>
                <p:cNvPr id="88" name="Straight Connector 79">
                  <a:extLst>
                    <a:ext uri="{FF2B5EF4-FFF2-40B4-BE49-F238E27FC236}">
                      <a16:creationId xmlns:a16="http://schemas.microsoft.com/office/drawing/2014/main" id="{23C8E01D-DC96-7B2D-C11B-C3865B4A03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15656" y="4781193"/>
                  <a:ext cx="59931" cy="1609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0">
                  <a:extLst>
                    <a:ext uri="{FF2B5EF4-FFF2-40B4-BE49-F238E27FC236}">
                      <a16:creationId xmlns:a16="http://schemas.microsoft.com/office/drawing/2014/main" id="{A8B8CCE5-1E33-7E8E-E40F-3DAE4D75D2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87773" y="4834663"/>
                  <a:ext cx="79719" cy="146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1">
                  <a:extLst>
                    <a:ext uri="{FF2B5EF4-FFF2-40B4-BE49-F238E27FC236}">
                      <a16:creationId xmlns:a16="http://schemas.microsoft.com/office/drawing/2014/main" id="{ACC610B9-F041-D5DB-DDBA-32C8664CF4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45621" y="4874970"/>
                  <a:ext cx="0" cy="1591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82">
                  <a:extLst>
                    <a:ext uri="{FF2B5EF4-FFF2-40B4-BE49-F238E27FC236}">
                      <a16:creationId xmlns:a16="http://schemas.microsoft.com/office/drawing/2014/main" id="{6FC17E6B-2440-3AB4-BD4C-2CD5E133D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5587" y="4890845"/>
                  <a:ext cx="52045" cy="1433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83">
                  <a:extLst>
                    <a:ext uri="{FF2B5EF4-FFF2-40B4-BE49-F238E27FC236}">
                      <a16:creationId xmlns:a16="http://schemas.microsoft.com/office/drawing/2014/main" id="{D388FBD3-070A-304E-4F13-2BEC3EF27A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2163" y="4975524"/>
                  <a:ext cx="52045" cy="1433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84">
                  <a:extLst>
                    <a:ext uri="{FF2B5EF4-FFF2-40B4-BE49-F238E27FC236}">
                      <a16:creationId xmlns:a16="http://schemas.microsoft.com/office/drawing/2014/main" id="{0DA5089D-3CBC-E058-9862-D5C5A96DDA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92772" y="5017815"/>
                  <a:ext cx="15602" cy="1478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85">
                  <a:extLst>
                    <a:ext uri="{FF2B5EF4-FFF2-40B4-BE49-F238E27FC236}">
                      <a16:creationId xmlns:a16="http://schemas.microsoft.com/office/drawing/2014/main" id="{DA4401AB-327D-3F4F-07EA-B66A742ED4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88731" y="4996706"/>
                  <a:ext cx="49793" cy="1399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86">
                  <a:extLst>
                    <a:ext uri="{FF2B5EF4-FFF2-40B4-BE49-F238E27FC236}">
                      <a16:creationId xmlns:a16="http://schemas.microsoft.com/office/drawing/2014/main" id="{B315886C-FEA9-74F7-1DF4-0C06349DC7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99114" y="4932862"/>
                  <a:ext cx="110427" cy="1123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87">
                  <a:extLst>
                    <a:ext uri="{FF2B5EF4-FFF2-40B4-BE49-F238E27FC236}">
                      <a16:creationId xmlns:a16="http://schemas.microsoft.com/office/drawing/2014/main" id="{F4934E8E-1884-7152-4315-456C4574CD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40656" y="5011644"/>
                  <a:ext cx="20951" cy="1539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88">
                  <a:extLst>
                    <a:ext uri="{FF2B5EF4-FFF2-40B4-BE49-F238E27FC236}">
                      <a16:creationId xmlns:a16="http://schemas.microsoft.com/office/drawing/2014/main" id="{3C0DBDEC-92CD-9677-89A5-92D554A23E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42565" y="5066689"/>
                  <a:ext cx="44414" cy="1482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Straight Arrow Connector 76">
                <a:extLst>
                  <a:ext uri="{FF2B5EF4-FFF2-40B4-BE49-F238E27FC236}">
                    <a16:creationId xmlns:a16="http://schemas.microsoft.com/office/drawing/2014/main" id="{89333675-C730-C690-6648-993FEBB6D7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01883" y="2603611"/>
                <a:ext cx="1695061" cy="240796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77">
                <a:extLst>
                  <a:ext uri="{FF2B5EF4-FFF2-40B4-BE49-F238E27FC236}">
                    <a16:creationId xmlns:a16="http://schemas.microsoft.com/office/drawing/2014/main" id="{28914B66-91A5-400B-734F-2F7F439E4E41}"/>
                  </a:ext>
                </a:extLst>
              </p:cNvPr>
              <p:cNvSpPr txBox="1"/>
              <p:nvPr/>
            </p:nvSpPr>
            <p:spPr>
              <a:xfrm>
                <a:off x="4132567" y="2338791"/>
                <a:ext cx="788642" cy="45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1600" dirty="0">
                    <a:solidFill>
                      <a:srgbClr val="FF0000"/>
                    </a:solidFill>
                    <a:latin typeface="Times" pitchFamily="2" charset="0"/>
                  </a:rPr>
                  <a:t>Noise</a:t>
                </a:r>
              </a:p>
            </p:txBody>
          </p:sp>
          <p:cxnSp>
            <p:nvCxnSpPr>
              <p:cNvPr id="87" name="Straight Arrow Connector 78">
                <a:extLst>
                  <a:ext uri="{FF2B5EF4-FFF2-40B4-BE49-F238E27FC236}">
                    <a16:creationId xmlns:a16="http://schemas.microsoft.com/office/drawing/2014/main" id="{D6FE6778-C2C4-ED7E-8F36-523AE6E6F4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145" y="1485578"/>
                <a:ext cx="3491346" cy="3699164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B301EDFE-9F2D-90E1-686B-BC67A42DE0BD}"/>
                </a:ext>
              </a:extLst>
            </p:cNvPr>
            <p:cNvGrpSpPr/>
            <p:nvPr/>
          </p:nvGrpSpPr>
          <p:grpSpPr>
            <a:xfrm>
              <a:off x="3601498" y="1048789"/>
              <a:ext cx="5160404" cy="2820988"/>
              <a:chOff x="3601498" y="1048789"/>
              <a:chExt cx="5160404" cy="2820988"/>
            </a:xfrm>
          </p:grpSpPr>
          <p:grpSp>
            <p:nvGrpSpPr>
              <p:cNvPr id="160" name="组合 159">
                <a:extLst>
                  <a:ext uri="{FF2B5EF4-FFF2-40B4-BE49-F238E27FC236}">
                    <a16:creationId xmlns:a16="http://schemas.microsoft.com/office/drawing/2014/main" id="{90EC1AD8-16D4-726E-031F-219D8E4EC8D7}"/>
                  </a:ext>
                </a:extLst>
              </p:cNvPr>
              <p:cNvGrpSpPr/>
              <p:nvPr/>
            </p:nvGrpSpPr>
            <p:grpSpPr>
              <a:xfrm>
                <a:off x="3601498" y="1048789"/>
                <a:ext cx="5112000" cy="2820988"/>
                <a:chOff x="3658172" y="1151338"/>
                <a:chExt cx="5112000" cy="2820988"/>
              </a:xfrm>
            </p:grpSpPr>
            <p:grpSp>
              <p:nvGrpSpPr>
                <p:cNvPr id="150" name="组合 149">
                  <a:extLst>
                    <a:ext uri="{FF2B5EF4-FFF2-40B4-BE49-F238E27FC236}">
                      <a16:creationId xmlns:a16="http://schemas.microsoft.com/office/drawing/2014/main" id="{9CFD4AA7-0551-4571-DDCB-0AB33D0F776D}"/>
                    </a:ext>
                  </a:extLst>
                </p:cNvPr>
                <p:cNvGrpSpPr/>
                <p:nvPr/>
              </p:nvGrpSpPr>
              <p:grpSpPr>
                <a:xfrm>
                  <a:off x="3658172" y="1270185"/>
                  <a:ext cx="5112000" cy="2702141"/>
                  <a:chOff x="3895200" y="1072785"/>
                  <a:chExt cx="5112000" cy="2702141"/>
                </a:xfrm>
              </p:grpSpPr>
              <p:cxnSp>
                <p:nvCxnSpPr>
                  <p:cNvPr id="135" name="直接箭头连接符 134">
                    <a:extLst>
                      <a:ext uri="{FF2B5EF4-FFF2-40B4-BE49-F238E27FC236}">
                        <a16:creationId xmlns:a16="http://schemas.microsoft.com/office/drawing/2014/main" id="{EDBECE7B-05FA-4E27-AE56-1E1C11C5F7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97380" y="1087200"/>
                    <a:ext cx="0" cy="2687726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箭头连接符 137">
                    <a:extLst>
                      <a:ext uri="{FF2B5EF4-FFF2-40B4-BE49-F238E27FC236}">
                        <a16:creationId xmlns:a16="http://schemas.microsoft.com/office/drawing/2014/main" id="{B4F6170E-0E95-2DCB-B529-B3F686751671}"/>
                      </a:ext>
                    </a:extLst>
                  </p:cNvPr>
                  <p:cNvCxnSpPr/>
                  <p:nvPr/>
                </p:nvCxnSpPr>
                <p:spPr>
                  <a:xfrm>
                    <a:off x="3897380" y="1547931"/>
                    <a:ext cx="5109820" cy="0"/>
                  </a:xfrm>
                  <a:prstGeom prst="straightConnector1">
                    <a:avLst/>
                  </a:prstGeom>
                  <a:ln w="127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箭头连接符 139">
                    <a:extLst>
                      <a:ext uri="{FF2B5EF4-FFF2-40B4-BE49-F238E27FC236}">
                        <a16:creationId xmlns:a16="http://schemas.microsoft.com/office/drawing/2014/main" id="{41C23595-CC9A-1F6A-AF97-574B695DF8D6}"/>
                      </a:ext>
                    </a:extLst>
                  </p:cNvPr>
                  <p:cNvCxnSpPr/>
                  <p:nvPr/>
                </p:nvCxnSpPr>
                <p:spPr>
                  <a:xfrm>
                    <a:off x="3897380" y="2039169"/>
                    <a:ext cx="5109820" cy="0"/>
                  </a:xfrm>
                  <a:prstGeom prst="straightConnector1">
                    <a:avLst/>
                  </a:prstGeom>
                  <a:ln w="127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任意多边形: 形状 140">
                    <a:extLst>
                      <a:ext uri="{FF2B5EF4-FFF2-40B4-BE49-F238E27FC236}">
                        <a16:creationId xmlns:a16="http://schemas.microsoft.com/office/drawing/2014/main" id="{5808F348-3FE7-4528-9E14-463B7DA43B05}"/>
                      </a:ext>
                    </a:extLst>
                  </p:cNvPr>
                  <p:cNvSpPr/>
                  <p:nvPr/>
                </p:nvSpPr>
                <p:spPr>
                  <a:xfrm>
                    <a:off x="4572000" y="1660069"/>
                    <a:ext cx="360000" cy="760179"/>
                  </a:xfrm>
                  <a:custGeom>
                    <a:avLst/>
                    <a:gdLst>
                      <a:gd name="connsiteX0" fmla="*/ 0 w 360000"/>
                      <a:gd name="connsiteY0" fmla="*/ 391931 h 760179"/>
                      <a:gd name="connsiteX1" fmla="*/ 28800 w 360000"/>
                      <a:gd name="connsiteY1" fmla="*/ 10331 h 760179"/>
                      <a:gd name="connsiteX2" fmla="*/ 86400 w 360000"/>
                      <a:gd name="connsiteY2" fmla="*/ 759131 h 760179"/>
                      <a:gd name="connsiteX3" fmla="*/ 129600 w 360000"/>
                      <a:gd name="connsiteY3" fmla="*/ 183131 h 760179"/>
                      <a:gd name="connsiteX4" fmla="*/ 180000 w 360000"/>
                      <a:gd name="connsiteY4" fmla="*/ 571931 h 760179"/>
                      <a:gd name="connsiteX5" fmla="*/ 216000 w 360000"/>
                      <a:gd name="connsiteY5" fmla="*/ 269531 h 760179"/>
                      <a:gd name="connsiteX6" fmla="*/ 266400 w 360000"/>
                      <a:gd name="connsiteY6" fmla="*/ 471131 h 760179"/>
                      <a:gd name="connsiteX7" fmla="*/ 288000 w 360000"/>
                      <a:gd name="connsiteY7" fmla="*/ 341531 h 760179"/>
                      <a:gd name="connsiteX8" fmla="*/ 360000 w 360000"/>
                      <a:gd name="connsiteY8" fmla="*/ 384731 h 760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0000" h="760179">
                        <a:moveTo>
                          <a:pt x="0" y="391931"/>
                        </a:moveTo>
                        <a:cubicBezTo>
                          <a:pt x="7200" y="170531"/>
                          <a:pt x="14400" y="-50869"/>
                          <a:pt x="28800" y="10331"/>
                        </a:cubicBezTo>
                        <a:cubicBezTo>
                          <a:pt x="43200" y="71531"/>
                          <a:pt x="69600" y="730331"/>
                          <a:pt x="86400" y="759131"/>
                        </a:cubicBezTo>
                        <a:cubicBezTo>
                          <a:pt x="103200" y="787931"/>
                          <a:pt x="114000" y="214331"/>
                          <a:pt x="129600" y="183131"/>
                        </a:cubicBezTo>
                        <a:cubicBezTo>
                          <a:pt x="145200" y="151931"/>
                          <a:pt x="165600" y="557531"/>
                          <a:pt x="180000" y="571931"/>
                        </a:cubicBezTo>
                        <a:cubicBezTo>
                          <a:pt x="194400" y="586331"/>
                          <a:pt x="201600" y="286331"/>
                          <a:pt x="216000" y="269531"/>
                        </a:cubicBezTo>
                        <a:cubicBezTo>
                          <a:pt x="230400" y="252731"/>
                          <a:pt x="254400" y="459131"/>
                          <a:pt x="266400" y="471131"/>
                        </a:cubicBezTo>
                        <a:cubicBezTo>
                          <a:pt x="278400" y="483131"/>
                          <a:pt x="272400" y="355931"/>
                          <a:pt x="288000" y="341531"/>
                        </a:cubicBezTo>
                        <a:cubicBezTo>
                          <a:pt x="303600" y="327131"/>
                          <a:pt x="303600" y="371531"/>
                          <a:pt x="360000" y="384731"/>
                        </a:cubicBezTo>
                      </a:path>
                    </a:pathLst>
                  </a:cu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42" name="直接箭头连接符 141">
                    <a:extLst>
                      <a:ext uri="{FF2B5EF4-FFF2-40B4-BE49-F238E27FC236}">
                        <a16:creationId xmlns:a16="http://schemas.microsoft.com/office/drawing/2014/main" id="{9F758FD6-DF4C-CCF5-000C-EF9FE08825B4}"/>
                      </a:ext>
                    </a:extLst>
                  </p:cNvPr>
                  <p:cNvCxnSpPr/>
                  <p:nvPr/>
                </p:nvCxnSpPr>
                <p:spPr>
                  <a:xfrm>
                    <a:off x="3897380" y="2639283"/>
                    <a:ext cx="5109820" cy="0"/>
                  </a:xfrm>
                  <a:prstGeom prst="straightConnector1">
                    <a:avLst/>
                  </a:prstGeom>
                  <a:ln w="127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4" name="任意多边形: 形状 143">
                    <a:extLst>
                      <a:ext uri="{FF2B5EF4-FFF2-40B4-BE49-F238E27FC236}">
                        <a16:creationId xmlns:a16="http://schemas.microsoft.com/office/drawing/2014/main" id="{70975051-A049-DC8B-B58C-2C830F5B4574}"/>
                      </a:ext>
                    </a:extLst>
                  </p:cNvPr>
                  <p:cNvSpPr/>
                  <p:nvPr/>
                </p:nvSpPr>
                <p:spPr>
                  <a:xfrm>
                    <a:off x="4799181" y="2259193"/>
                    <a:ext cx="360000" cy="760179"/>
                  </a:xfrm>
                  <a:custGeom>
                    <a:avLst/>
                    <a:gdLst>
                      <a:gd name="connsiteX0" fmla="*/ 0 w 360000"/>
                      <a:gd name="connsiteY0" fmla="*/ 391931 h 760179"/>
                      <a:gd name="connsiteX1" fmla="*/ 28800 w 360000"/>
                      <a:gd name="connsiteY1" fmla="*/ 10331 h 760179"/>
                      <a:gd name="connsiteX2" fmla="*/ 86400 w 360000"/>
                      <a:gd name="connsiteY2" fmla="*/ 759131 h 760179"/>
                      <a:gd name="connsiteX3" fmla="*/ 129600 w 360000"/>
                      <a:gd name="connsiteY3" fmla="*/ 183131 h 760179"/>
                      <a:gd name="connsiteX4" fmla="*/ 180000 w 360000"/>
                      <a:gd name="connsiteY4" fmla="*/ 571931 h 760179"/>
                      <a:gd name="connsiteX5" fmla="*/ 216000 w 360000"/>
                      <a:gd name="connsiteY5" fmla="*/ 269531 h 760179"/>
                      <a:gd name="connsiteX6" fmla="*/ 266400 w 360000"/>
                      <a:gd name="connsiteY6" fmla="*/ 471131 h 760179"/>
                      <a:gd name="connsiteX7" fmla="*/ 288000 w 360000"/>
                      <a:gd name="connsiteY7" fmla="*/ 341531 h 760179"/>
                      <a:gd name="connsiteX8" fmla="*/ 360000 w 360000"/>
                      <a:gd name="connsiteY8" fmla="*/ 384731 h 760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0000" h="760179">
                        <a:moveTo>
                          <a:pt x="0" y="391931"/>
                        </a:moveTo>
                        <a:cubicBezTo>
                          <a:pt x="7200" y="170531"/>
                          <a:pt x="14400" y="-50869"/>
                          <a:pt x="28800" y="10331"/>
                        </a:cubicBezTo>
                        <a:cubicBezTo>
                          <a:pt x="43200" y="71531"/>
                          <a:pt x="69600" y="730331"/>
                          <a:pt x="86400" y="759131"/>
                        </a:cubicBezTo>
                        <a:cubicBezTo>
                          <a:pt x="103200" y="787931"/>
                          <a:pt x="114000" y="214331"/>
                          <a:pt x="129600" y="183131"/>
                        </a:cubicBezTo>
                        <a:cubicBezTo>
                          <a:pt x="145200" y="151931"/>
                          <a:pt x="165600" y="557531"/>
                          <a:pt x="180000" y="571931"/>
                        </a:cubicBezTo>
                        <a:cubicBezTo>
                          <a:pt x="194400" y="586331"/>
                          <a:pt x="201600" y="286331"/>
                          <a:pt x="216000" y="269531"/>
                        </a:cubicBezTo>
                        <a:cubicBezTo>
                          <a:pt x="230400" y="252731"/>
                          <a:pt x="254400" y="459131"/>
                          <a:pt x="266400" y="471131"/>
                        </a:cubicBezTo>
                        <a:cubicBezTo>
                          <a:pt x="278400" y="483131"/>
                          <a:pt x="272400" y="355931"/>
                          <a:pt x="288000" y="341531"/>
                        </a:cubicBezTo>
                        <a:cubicBezTo>
                          <a:pt x="303600" y="327131"/>
                          <a:pt x="303600" y="371531"/>
                          <a:pt x="360000" y="384731"/>
                        </a:cubicBezTo>
                      </a:path>
                    </a:pathLst>
                  </a:cu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45" name="直接箭头连接符 144">
                    <a:extLst>
                      <a:ext uri="{FF2B5EF4-FFF2-40B4-BE49-F238E27FC236}">
                        <a16:creationId xmlns:a16="http://schemas.microsoft.com/office/drawing/2014/main" id="{D21E9D62-4332-A422-8343-CF83BF7EB835}"/>
                      </a:ext>
                    </a:extLst>
                  </p:cNvPr>
                  <p:cNvCxnSpPr/>
                  <p:nvPr/>
                </p:nvCxnSpPr>
                <p:spPr>
                  <a:xfrm>
                    <a:off x="3897380" y="3197397"/>
                    <a:ext cx="5109820" cy="0"/>
                  </a:xfrm>
                  <a:prstGeom prst="straightConnector1">
                    <a:avLst/>
                  </a:prstGeom>
                  <a:ln w="127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任意多边形: 形状 145">
                    <a:extLst>
                      <a:ext uri="{FF2B5EF4-FFF2-40B4-BE49-F238E27FC236}">
                        <a16:creationId xmlns:a16="http://schemas.microsoft.com/office/drawing/2014/main" id="{5CACB924-1683-A625-1B6D-FC778A066786}"/>
                      </a:ext>
                    </a:extLst>
                  </p:cNvPr>
                  <p:cNvSpPr/>
                  <p:nvPr/>
                </p:nvSpPr>
                <p:spPr>
                  <a:xfrm>
                    <a:off x="4075200" y="1072785"/>
                    <a:ext cx="604800" cy="475376"/>
                  </a:xfrm>
                  <a:custGeom>
                    <a:avLst/>
                    <a:gdLst>
                      <a:gd name="connsiteX0" fmla="*/ 0 w 604800"/>
                      <a:gd name="connsiteY0" fmla="*/ 475215 h 475376"/>
                      <a:gd name="connsiteX1" fmla="*/ 158400 w 604800"/>
                      <a:gd name="connsiteY1" fmla="*/ 360015 h 475376"/>
                      <a:gd name="connsiteX2" fmla="*/ 252000 w 604800"/>
                      <a:gd name="connsiteY2" fmla="*/ 15 h 475376"/>
                      <a:gd name="connsiteX3" fmla="*/ 410400 w 604800"/>
                      <a:gd name="connsiteY3" fmla="*/ 374415 h 475376"/>
                      <a:gd name="connsiteX4" fmla="*/ 604800 w 604800"/>
                      <a:gd name="connsiteY4" fmla="*/ 475215 h 47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4800" h="475376">
                        <a:moveTo>
                          <a:pt x="0" y="475215"/>
                        </a:moveTo>
                        <a:cubicBezTo>
                          <a:pt x="58200" y="457215"/>
                          <a:pt x="116400" y="439215"/>
                          <a:pt x="158400" y="360015"/>
                        </a:cubicBezTo>
                        <a:cubicBezTo>
                          <a:pt x="200400" y="280815"/>
                          <a:pt x="210000" y="-2385"/>
                          <a:pt x="252000" y="15"/>
                        </a:cubicBezTo>
                        <a:cubicBezTo>
                          <a:pt x="294000" y="2415"/>
                          <a:pt x="351600" y="295215"/>
                          <a:pt x="410400" y="374415"/>
                        </a:cubicBezTo>
                        <a:cubicBezTo>
                          <a:pt x="469200" y="453615"/>
                          <a:pt x="498000" y="477615"/>
                          <a:pt x="604800" y="475215"/>
                        </a:cubicBezTo>
                      </a:path>
                    </a:pathLst>
                  </a:cu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147" name="任意多边形: 形状 146">
                    <a:extLst>
                      <a:ext uri="{FF2B5EF4-FFF2-40B4-BE49-F238E27FC236}">
                        <a16:creationId xmlns:a16="http://schemas.microsoft.com/office/drawing/2014/main" id="{EF05745A-EA53-4381-2EA5-08E00921E74D}"/>
                      </a:ext>
                    </a:extLst>
                  </p:cNvPr>
                  <p:cNvSpPr/>
                  <p:nvPr/>
                </p:nvSpPr>
                <p:spPr>
                  <a:xfrm>
                    <a:off x="5141130" y="2845727"/>
                    <a:ext cx="641527" cy="361377"/>
                  </a:xfrm>
                  <a:custGeom>
                    <a:avLst/>
                    <a:gdLst>
                      <a:gd name="connsiteX0" fmla="*/ 0 w 604800"/>
                      <a:gd name="connsiteY0" fmla="*/ 475215 h 475376"/>
                      <a:gd name="connsiteX1" fmla="*/ 158400 w 604800"/>
                      <a:gd name="connsiteY1" fmla="*/ 360015 h 475376"/>
                      <a:gd name="connsiteX2" fmla="*/ 252000 w 604800"/>
                      <a:gd name="connsiteY2" fmla="*/ 15 h 475376"/>
                      <a:gd name="connsiteX3" fmla="*/ 410400 w 604800"/>
                      <a:gd name="connsiteY3" fmla="*/ 374415 h 475376"/>
                      <a:gd name="connsiteX4" fmla="*/ 604800 w 604800"/>
                      <a:gd name="connsiteY4" fmla="*/ 475215 h 47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4800" h="475376">
                        <a:moveTo>
                          <a:pt x="0" y="475215"/>
                        </a:moveTo>
                        <a:cubicBezTo>
                          <a:pt x="58200" y="457215"/>
                          <a:pt x="116400" y="439215"/>
                          <a:pt x="158400" y="360015"/>
                        </a:cubicBezTo>
                        <a:cubicBezTo>
                          <a:pt x="200400" y="280815"/>
                          <a:pt x="210000" y="-2385"/>
                          <a:pt x="252000" y="15"/>
                        </a:cubicBezTo>
                        <a:cubicBezTo>
                          <a:pt x="294000" y="2415"/>
                          <a:pt x="351600" y="295215"/>
                          <a:pt x="410400" y="374415"/>
                        </a:cubicBezTo>
                        <a:cubicBezTo>
                          <a:pt x="469200" y="453615"/>
                          <a:pt x="498000" y="477615"/>
                          <a:pt x="604800" y="475215"/>
                        </a:cubicBezTo>
                      </a:path>
                    </a:pathLst>
                  </a:cu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148" name="任意多边形: 形状 147">
                    <a:extLst>
                      <a:ext uri="{FF2B5EF4-FFF2-40B4-BE49-F238E27FC236}">
                        <a16:creationId xmlns:a16="http://schemas.microsoft.com/office/drawing/2014/main" id="{B89D5871-0858-C0AE-9162-692F6CA21B3A}"/>
                      </a:ext>
                    </a:extLst>
                  </p:cNvPr>
                  <p:cNvSpPr/>
                  <p:nvPr/>
                </p:nvSpPr>
                <p:spPr>
                  <a:xfrm>
                    <a:off x="3924000" y="1667795"/>
                    <a:ext cx="3996000" cy="709052"/>
                  </a:xfrm>
                  <a:custGeom>
                    <a:avLst/>
                    <a:gdLst>
                      <a:gd name="connsiteX0" fmla="*/ 0 w 3996000"/>
                      <a:gd name="connsiteY0" fmla="*/ 355405 h 709052"/>
                      <a:gd name="connsiteX1" fmla="*/ 201600 w 3996000"/>
                      <a:gd name="connsiteY1" fmla="*/ 254605 h 709052"/>
                      <a:gd name="connsiteX2" fmla="*/ 252000 w 3996000"/>
                      <a:gd name="connsiteY2" fmla="*/ 506605 h 709052"/>
                      <a:gd name="connsiteX3" fmla="*/ 388800 w 3996000"/>
                      <a:gd name="connsiteY3" fmla="*/ 197005 h 709052"/>
                      <a:gd name="connsiteX4" fmla="*/ 547200 w 3996000"/>
                      <a:gd name="connsiteY4" fmla="*/ 686605 h 709052"/>
                      <a:gd name="connsiteX5" fmla="*/ 590400 w 3996000"/>
                      <a:gd name="connsiteY5" fmla="*/ 168205 h 709052"/>
                      <a:gd name="connsiteX6" fmla="*/ 792000 w 3996000"/>
                      <a:gd name="connsiteY6" fmla="*/ 492205 h 709052"/>
                      <a:gd name="connsiteX7" fmla="*/ 979200 w 3996000"/>
                      <a:gd name="connsiteY7" fmla="*/ 261805 h 709052"/>
                      <a:gd name="connsiteX8" fmla="*/ 1152000 w 3996000"/>
                      <a:gd name="connsiteY8" fmla="*/ 499405 h 709052"/>
                      <a:gd name="connsiteX9" fmla="*/ 1346400 w 3996000"/>
                      <a:gd name="connsiteY9" fmla="*/ 153805 h 709052"/>
                      <a:gd name="connsiteX10" fmla="*/ 1569600 w 3996000"/>
                      <a:gd name="connsiteY10" fmla="*/ 708205 h 709052"/>
                      <a:gd name="connsiteX11" fmla="*/ 1756800 w 3996000"/>
                      <a:gd name="connsiteY11" fmla="*/ 2605 h 709052"/>
                      <a:gd name="connsiteX12" fmla="*/ 1821600 w 3996000"/>
                      <a:gd name="connsiteY12" fmla="*/ 463405 h 709052"/>
                      <a:gd name="connsiteX13" fmla="*/ 1929600 w 3996000"/>
                      <a:gd name="connsiteY13" fmla="*/ 305005 h 709052"/>
                      <a:gd name="connsiteX14" fmla="*/ 2037600 w 3996000"/>
                      <a:gd name="connsiteY14" fmla="*/ 449005 h 709052"/>
                      <a:gd name="connsiteX15" fmla="*/ 2160000 w 3996000"/>
                      <a:gd name="connsiteY15" fmla="*/ 312205 h 709052"/>
                      <a:gd name="connsiteX16" fmla="*/ 2311200 w 3996000"/>
                      <a:gd name="connsiteY16" fmla="*/ 528205 h 709052"/>
                      <a:gd name="connsiteX17" fmla="*/ 2376000 w 3996000"/>
                      <a:gd name="connsiteY17" fmla="*/ 405805 h 709052"/>
                      <a:gd name="connsiteX18" fmla="*/ 2548800 w 3996000"/>
                      <a:gd name="connsiteY18" fmla="*/ 434605 h 709052"/>
                      <a:gd name="connsiteX19" fmla="*/ 2556000 w 3996000"/>
                      <a:gd name="connsiteY19" fmla="*/ 312205 h 709052"/>
                      <a:gd name="connsiteX20" fmla="*/ 2822400 w 3996000"/>
                      <a:gd name="connsiteY20" fmla="*/ 434605 h 709052"/>
                      <a:gd name="connsiteX21" fmla="*/ 3088800 w 3996000"/>
                      <a:gd name="connsiteY21" fmla="*/ 333805 h 709052"/>
                      <a:gd name="connsiteX22" fmla="*/ 3110400 w 3996000"/>
                      <a:gd name="connsiteY22" fmla="*/ 333805 h 709052"/>
                      <a:gd name="connsiteX23" fmla="*/ 3492000 w 3996000"/>
                      <a:gd name="connsiteY23" fmla="*/ 247405 h 709052"/>
                      <a:gd name="connsiteX24" fmla="*/ 3664800 w 3996000"/>
                      <a:gd name="connsiteY24" fmla="*/ 449005 h 709052"/>
                      <a:gd name="connsiteX25" fmla="*/ 3679200 w 3996000"/>
                      <a:gd name="connsiteY25" fmla="*/ 499405 h 709052"/>
                      <a:gd name="connsiteX26" fmla="*/ 3830400 w 3996000"/>
                      <a:gd name="connsiteY26" fmla="*/ 312205 h 709052"/>
                      <a:gd name="connsiteX27" fmla="*/ 3996000 w 3996000"/>
                      <a:gd name="connsiteY27" fmla="*/ 477805 h 709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3996000" h="709052">
                        <a:moveTo>
                          <a:pt x="0" y="355405"/>
                        </a:moveTo>
                        <a:cubicBezTo>
                          <a:pt x="79800" y="292405"/>
                          <a:pt x="159600" y="229405"/>
                          <a:pt x="201600" y="254605"/>
                        </a:cubicBezTo>
                        <a:cubicBezTo>
                          <a:pt x="243600" y="279805"/>
                          <a:pt x="220800" y="516205"/>
                          <a:pt x="252000" y="506605"/>
                        </a:cubicBezTo>
                        <a:cubicBezTo>
                          <a:pt x="283200" y="497005"/>
                          <a:pt x="339600" y="167005"/>
                          <a:pt x="388800" y="197005"/>
                        </a:cubicBezTo>
                        <a:cubicBezTo>
                          <a:pt x="438000" y="227005"/>
                          <a:pt x="513600" y="691405"/>
                          <a:pt x="547200" y="686605"/>
                        </a:cubicBezTo>
                        <a:cubicBezTo>
                          <a:pt x="580800" y="681805"/>
                          <a:pt x="549600" y="200605"/>
                          <a:pt x="590400" y="168205"/>
                        </a:cubicBezTo>
                        <a:cubicBezTo>
                          <a:pt x="631200" y="135805"/>
                          <a:pt x="727200" y="476605"/>
                          <a:pt x="792000" y="492205"/>
                        </a:cubicBezTo>
                        <a:cubicBezTo>
                          <a:pt x="856800" y="507805"/>
                          <a:pt x="919200" y="260605"/>
                          <a:pt x="979200" y="261805"/>
                        </a:cubicBezTo>
                        <a:cubicBezTo>
                          <a:pt x="1039200" y="263005"/>
                          <a:pt x="1090800" y="517405"/>
                          <a:pt x="1152000" y="499405"/>
                        </a:cubicBezTo>
                        <a:cubicBezTo>
                          <a:pt x="1213200" y="481405"/>
                          <a:pt x="1276800" y="119005"/>
                          <a:pt x="1346400" y="153805"/>
                        </a:cubicBezTo>
                        <a:cubicBezTo>
                          <a:pt x="1416000" y="188605"/>
                          <a:pt x="1501200" y="733405"/>
                          <a:pt x="1569600" y="708205"/>
                        </a:cubicBezTo>
                        <a:cubicBezTo>
                          <a:pt x="1638000" y="683005"/>
                          <a:pt x="1714800" y="43405"/>
                          <a:pt x="1756800" y="2605"/>
                        </a:cubicBezTo>
                        <a:cubicBezTo>
                          <a:pt x="1798800" y="-38195"/>
                          <a:pt x="1792800" y="413005"/>
                          <a:pt x="1821600" y="463405"/>
                        </a:cubicBezTo>
                        <a:cubicBezTo>
                          <a:pt x="1850400" y="513805"/>
                          <a:pt x="1893600" y="307405"/>
                          <a:pt x="1929600" y="305005"/>
                        </a:cubicBezTo>
                        <a:cubicBezTo>
                          <a:pt x="1965600" y="302605"/>
                          <a:pt x="1999200" y="447805"/>
                          <a:pt x="2037600" y="449005"/>
                        </a:cubicBezTo>
                        <a:cubicBezTo>
                          <a:pt x="2076000" y="450205"/>
                          <a:pt x="2114400" y="299005"/>
                          <a:pt x="2160000" y="312205"/>
                        </a:cubicBezTo>
                        <a:cubicBezTo>
                          <a:pt x="2205600" y="325405"/>
                          <a:pt x="2275200" y="512605"/>
                          <a:pt x="2311200" y="528205"/>
                        </a:cubicBezTo>
                        <a:cubicBezTo>
                          <a:pt x="2347200" y="543805"/>
                          <a:pt x="2336400" y="421405"/>
                          <a:pt x="2376000" y="405805"/>
                        </a:cubicBezTo>
                        <a:cubicBezTo>
                          <a:pt x="2415600" y="390205"/>
                          <a:pt x="2518800" y="450205"/>
                          <a:pt x="2548800" y="434605"/>
                        </a:cubicBezTo>
                        <a:cubicBezTo>
                          <a:pt x="2578800" y="419005"/>
                          <a:pt x="2510400" y="312205"/>
                          <a:pt x="2556000" y="312205"/>
                        </a:cubicBezTo>
                        <a:cubicBezTo>
                          <a:pt x="2601600" y="312205"/>
                          <a:pt x="2733600" y="431005"/>
                          <a:pt x="2822400" y="434605"/>
                        </a:cubicBezTo>
                        <a:cubicBezTo>
                          <a:pt x="2911200" y="438205"/>
                          <a:pt x="3088800" y="333805"/>
                          <a:pt x="3088800" y="333805"/>
                        </a:cubicBezTo>
                        <a:cubicBezTo>
                          <a:pt x="3136800" y="317005"/>
                          <a:pt x="3043200" y="348205"/>
                          <a:pt x="3110400" y="333805"/>
                        </a:cubicBezTo>
                        <a:cubicBezTo>
                          <a:pt x="3177600" y="319405"/>
                          <a:pt x="3399600" y="228205"/>
                          <a:pt x="3492000" y="247405"/>
                        </a:cubicBezTo>
                        <a:cubicBezTo>
                          <a:pt x="3584400" y="266605"/>
                          <a:pt x="3633600" y="407005"/>
                          <a:pt x="3664800" y="449005"/>
                        </a:cubicBezTo>
                        <a:cubicBezTo>
                          <a:pt x="3696000" y="491005"/>
                          <a:pt x="3651600" y="522205"/>
                          <a:pt x="3679200" y="499405"/>
                        </a:cubicBezTo>
                        <a:cubicBezTo>
                          <a:pt x="3706800" y="476605"/>
                          <a:pt x="3777600" y="315805"/>
                          <a:pt x="3830400" y="312205"/>
                        </a:cubicBezTo>
                        <a:cubicBezTo>
                          <a:pt x="3883200" y="308605"/>
                          <a:pt x="3870000" y="476605"/>
                          <a:pt x="3996000" y="477805"/>
                        </a:cubicBezTo>
                      </a:path>
                    </a:pathLst>
                  </a:cu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9" name="任意多边形: 形状 148">
                    <a:extLst>
                      <a:ext uri="{FF2B5EF4-FFF2-40B4-BE49-F238E27FC236}">
                        <a16:creationId xmlns:a16="http://schemas.microsoft.com/office/drawing/2014/main" id="{5A215C90-C2DC-EAA6-3D66-EF9C37872669}"/>
                      </a:ext>
                    </a:extLst>
                  </p:cNvPr>
                  <p:cNvSpPr/>
                  <p:nvPr/>
                </p:nvSpPr>
                <p:spPr>
                  <a:xfrm>
                    <a:off x="3895200" y="2411406"/>
                    <a:ext cx="4168800" cy="454666"/>
                  </a:xfrm>
                  <a:custGeom>
                    <a:avLst/>
                    <a:gdLst>
                      <a:gd name="connsiteX0" fmla="*/ 0 w 4168800"/>
                      <a:gd name="connsiteY0" fmla="*/ 238194 h 454666"/>
                      <a:gd name="connsiteX1" fmla="*/ 252000 w 4168800"/>
                      <a:gd name="connsiteY1" fmla="*/ 122994 h 454666"/>
                      <a:gd name="connsiteX2" fmla="*/ 295200 w 4168800"/>
                      <a:gd name="connsiteY2" fmla="*/ 418194 h 454666"/>
                      <a:gd name="connsiteX3" fmla="*/ 475200 w 4168800"/>
                      <a:gd name="connsiteY3" fmla="*/ 108594 h 454666"/>
                      <a:gd name="connsiteX4" fmla="*/ 626400 w 4168800"/>
                      <a:gd name="connsiteY4" fmla="*/ 425394 h 454666"/>
                      <a:gd name="connsiteX5" fmla="*/ 756000 w 4168800"/>
                      <a:gd name="connsiteY5" fmla="*/ 108594 h 454666"/>
                      <a:gd name="connsiteX6" fmla="*/ 957600 w 4168800"/>
                      <a:gd name="connsiteY6" fmla="*/ 331794 h 454666"/>
                      <a:gd name="connsiteX7" fmla="*/ 1152000 w 4168800"/>
                      <a:gd name="connsiteY7" fmla="*/ 58194 h 454666"/>
                      <a:gd name="connsiteX8" fmla="*/ 1288800 w 4168800"/>
                      <a:gd name="connsiteY8" fmla="*/ 439794 h 454666"/>
                      <a:gd name="connsiteX9" fmla="*/ 1411200 w 4168800"/>
                      <a:gd name="connsiteY9" fmla="*/ 151794 h 454666"/>
                      <a:gd name="connsiteX10" fmla="*/ 1533600 w 4168800"/>
                      <a:gd name="connsiteY10" fmla="*/ 353394 h 454666"/>
                      <a:gd name="connsiteX11" fmla="*/ 1692000 w 4168800"/>
                      <a:gd name="connsiteY11" fmla="*/ 594 h 454666"/>
                      <a:gd name="connsiteX12" fmla="*/ 1792800 w 4168800"/>
                      <a:gd name="connsiteY12" fmla="*/ 454194 h 454666"/>
                      <a:gd name="connsiteX13" fmla="*/ 1944000 w 4168800"/>
                      <a:gd name="connsiteY13" fmla="*/ 94194 h 454666"/>
                      <a:gd name="connsiteX14" fmla="*/ 2102400 w 4168800"/>
                      <a:gd name="connsiteY14" fmla="*/ 454194 h 454666"/>
                      <a:gd name="connsiteX15" fmla="*/ 2239200 w 4168800"/>
                      <a:gd name="connsiteY15" fmla="*/ 122994 h 454666"/>
                      <a:gd name="connsiteX16" fmla="*/ 2347200 w 4168800"/>
                      <a:gd name="connsiteY16" fmla="*/ 389394 h 454666"/>
                      <a:gd name="connsiteX17" fmla="*/ 2440800 w 4168800"/>
                      <a:gd name="connsiteY17" fmla="*/ 86994 h 454666"/>
                      <a:gd name="connsiteX18" fmla="*/ 2649600 w 4168800"/>
                      <a:gd name="connsiteY18" fmla="*/ 382194 h 454666"/>
                      <a:gd name="connsiteX19" fmla="*/ 2793600 w 4168800"/>
                      <a:gd name="connsiteY19" fmla="*/ 594 h 454666"/>
                      <a:gd name="connsiteX20" fmla="*/ 2894400 w 4168800"/>
                      <a:gd name="connsiteY20" fmla="*/ 418194 h 454666"/>
                      <a:gd name="connsiteX21" fmla="*/ 3132000 w 4168800"/>
                      <a:gd name="connsiteY21" fmla="*/ 86994 h 454666"/>
                      <a:gd name="connsiteX22" fmla="*/ 3218400 w 4168800"/>
                      <a:gd name="connsiteY22" fmla="*/ 446994 h 454666"/>
                      <a:gd name="connsiteX23" fmla="*/ 3412800 w 4168800"/>
                      <a:gd name="connsiteY23" fmla="*/ 158994 h 454666"/>
                      <a:gd name="connsiteX24" fmla="*/ 3679200 w 4168800"/>
                      <a:gd name="connsiteY24" fmla="*/ 396594 h 454666"/>
                      <a:gd name="connsiteX25" fmla="*/ 3816000 w 4168800"/>
                      <a:gd name="connsiteY25" fmla="*/ 180594 h 454666"/>
                      <a:gd name="connsiteX26" fmla="*/ 4096800 w 4168800"/>
                      <a:gd name="connsiteY26" fmla="*/ 310194 h 454666"/>
                      <a:gd name="connsiteX27" fmla="*/ 4168800 w 4168800"/>
                      <a:gd name="connsiteY27" fmla="*/ 137394 h 454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168800" h="454666">
                        <a:moveTo>
                          <a:pt x="0" y="238194"/>
                        </a:moveTo>
                        <a:cubicBezTo>
                          <a:pt x="101400" y="165594"/>
                          <a:pt x="202800" y="92994"/>
                          <a:pt x="252000" y="122994"/>
                        </a:cubicBezTo>
                        <a:cubicBezTo>
                          <a:pt x="301200" y="152994"/>
                          <a:pt x="258000" y="420594"/>
                          <a:pt x="295200" y="418194"/>
                        </a:cubicBezTo>
                        <a:cubicBezTo>
                          <a:pt x="332400" y="415794"/>
                          <a:pt x="420000" y="107394"/>
                          <a:pt x="475200" y="108594"/>
                        </a:cubicBezTo>
                        <a:cubicBezTo>
                          <a:pt x="530400" y="109794"/>
                          <a:pt x="579600" y="425394"/>
                          <a:pt x="626400" y="425394"/>
                        </a:cubicBezTo>
                        <a:cubicBezTo>
                          <a:pt x="673200" y="425394"/>
                          <a:pt x="700800" y="124194"/>
                          <a:pt x="756000" y="108594"/>
                        </a:cubicBezTo>
                        <a:cubicBezTo>
                          <a:pt x="811200" y="92994"/>
                          <a:pt x="891600" y="340194"/>
                          <a:pt x="957600" y="331794"/>
                        </a:cubicBezTo>
                        <a:cubicBezTo>
                          <a:pt x="1023600" y="323394"/>
                          <a:pt x="1096800" y="40194"/>
                          <a:pt x="1152000" y="58194"/>
                        </a:cubicBezTo>
                        <a:cubicBezTo>
                          <a:pt x="1207200" y="76194"/>
                          <a:pt x="1245600" y="424194"/>
                          <a:pt x="1288800" y="439794"/>
                        </a:cubicBezTo>
                        <a:cubicBezTo>
                          <a:pt x="1332000" y="455394"/>
                          <a:pt x="1370400" y="166194"/>
                          <a:pt x="1411200" y="151794"/>
                        </a:cubicBezTo>
                        <a:cubicBezTo>
                          <a:pt x="1452000" y="137394"/>
                          <a:pt x="1486800" y="378594"/>
                          <a:pt x="1533600" y="353394"/>
                        </a:cubicBezTo>
                        <a:cubicBezTo>
                          <a:pt x="1580400" y="328194"/>
                          <a:pt x="1648800" y="-16206"/>
                          <a:pt x="1692000" y="594"/>
                        </a:cubicBezTo>
                        <a:cubicBezTo>
                          <a:pt x="1735200" y="17394"/>
                          <a:pt x="1750800" y="438594"/>
                          <a:pt x="1792800" y="454194"/>
                        </a:cubicBezTo>
                        <a:cubicBezTo>
                          <a:pt x="1834800" y="469794"/>
                          <a:pt x="1892400" y="94194"/>
                          <a:pt x="1944000" y="94194"/>
                        </a:cubicBezTo>
                        <a:cubicBezTo>
                          <a:pt x="1995600" y="94194"/>
                          <a:pt x="2053200" y="449394"/>
                          <a:pt x="2102400" y="454194"/>
                        </a:cubicBezTo>
                        <a:cubicBezTo>
                          <a:pt x="2151600" y="458994"/>
                          <a:pt x="2198400" y="133794"/>
                          <a:pt x="2239200" y="122994"/>
                        </a:cubicBezTo>
                        <a:cubicBezTo>
                          <a:pt x="2280000" y="112194"/>
                          <a:pt x="2313600" y="395394"/>
                          <a:pt x="2347200" y="389394"/>
                        </a:cubicBezTo>
                        <a:cubicBezTo>
                          <a:pt x="2380800" y="383394"/>
                          <a:pt x="2390400" y="88194"/>
                          <a:pt x="2440800" y="86994"/>
                        </a:cubicBezTo>
                        <a:cubicBezTo>
                          <a:pt x="2491200" y="85794"/>
                          <a:pt x="2590800" y="396594"/>
                          <a:pt x="2649600" y="382194"/>
                        </a:cubicBezTo>
                        <a:cubicBezTo>
                          <a:pt x="2708400" y="367794"/>
                          <a:pt x="2752800" y="-5406"/>
                          <a:pt x="2793600" y="594"/>
                        </a:cubicBezTo>
                        <a:cubicBezTo>
                          <a:pt x="2834400" y="6594"/>
                          <a:pt x="2838000" y="403794"/>
                          <a:pt x="2894400" y="418194"/>
                        </a:cubicBezTo>
                        <a:cubicBezTo>
                          <a:pt x="2950800" y="432594"/>
                          <a:pt x="3078000" y="82194"/>
                          <a:pt x="3132000" y="86994"/>
                        </a:cubicBezTo>
                        <a:cubicBezTo>
                          <a:pt x="3186000" y="91794"/>
                          <a:pt x="3171600" y="434994"/>
                          <a:pt x="3218400" y="446994"/>
                        </a:cubicBezTo>
                        <a:cubicBezTo>
                          <a:pt x="3265200" y="458994"/>
                          <a:pt x="3336000" y="167394"/>
                          <a:pt x="3412800" y="158994"/>
                        </a:cubicBezTo>
                        <a:cubicBezTo>
                          <a:pt x="3489600" y="150594"/>
                          <a:pt x="3612000" y="392994"/>
                          <a:pt x="3679200" y="396594"/>
                        </a:cubicBezTo>
                        <a:cubicBezTo>
                          <a:pt x="3746400" y="400194"/>
                          <a:pt x="3746400" y="194994"/>
                          <a:pt x="3816000" y="180594"/>
                        </a:cubicBezTo>
                        <a:cubicBezTo>
                          <a:pt x="3885600" y="166194"/>
                          <a:pt x="4038000" y="317394"/>
                          <a:pt x="4096800" y="310194"/>
                        </a:cubicBezTo>
                        <a:cubicBezTo>
                          <a:pt x="4155600" y="302994"/>
                          <a:pt x="4168800" y="137394"/>
                          <a:pt x="4168800" y="137394"/>
                        </a:cubicBezTo>
                      </a:path>
                    </a:pathLst>
                  </a:custGeom>
                  <a:noFill/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1" name="文本框 150">
                  <a:extLst>
                    <a:ext uri="{FF2B5EF4-FFF2-40B4-BE49-F238E27FC236}">
                      <a16:creationId xmlns:a16="http://schemas.microsoft.com/office/drawing/2014/main" id="{79D0E4C8-2A1E-5226-CA45-1A685A54E657}"/>
                    </a:ext>
                  </a:extLst>
                </p:cNvPr>
                <p:cNvSpPr txBox="1"/>
                <p:nvPr/>
              </p:nvSpPr>
              <p:spPr>
                <a:xfrm>
                  <a:off x="4098724" y="1151338"/>
                  <a:ext cx="8499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chemeClr val="accent6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Ionization</a:t>
                  </a:r>
                  <a:r>
                    <a:rPr lang="en-US" altLang="zh-CN" sz="1200" dirty="0">
                      <a:latin typeface="Times" panose="02020603050405020304" pitchFamily="18" charset="0"/>
                      <a:cs typeface="Times" panose="02020603050405020304" pitchFamily="18" charset="0"/>
                    </a:rPr>
                    <a:t> </a:t>
                  </a:r>
                  <a:endParaRPr lang="zh-CN" altLang="en-US" sz="1200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152" name="文本框 151">
                  <a:extLst>
                    <a:ext uri="{FF2B5EF4-FFF2-40B4-BE49-F238E27FC236}">
                      <a16:creationId xmlns:a16="http://schemas.microsoft.com/office/drawing/2014/main" id="{240A9A08-31D9-90BC-4536-74A53F85BDCA}"/>
                    </a:ext>
                  </a:extLst>
                </p:cNvPr>
                <p:cNvSpPr txBox="1"/>
                <p:nvPr/>
              </p:nvSpPr>
              <p:spPr>
                <a:xfrm>
                  <a:off x="4421144" y="1792950"/>
                  <a:ext cx="146065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7030A0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Magnetic oscillation</a:t>
                  </a:r>
                  <a:endParaRPr lang="zh-CN" altLang="en-US" sz="1200" dirty="0">
                    <a:solidFill>
                      <a:srgbClr val="7030A0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153" name="文本框 152">
                  <a:extLst>
                    <a:ext uri="{FF2B5EF4-FFF2-40B4-BE49-F238E27FC236}">
                      <a16:creationId xmlns:a16="http://schemas.microsoft.com/office/drawing/2014/main" id="{44B24727-C57A-5ECF-82B7-6821575EB2F8}"/>
                    </a:ext>
                  </a:extLst>
                </p:cNvPr>
                <p:cNvSpPr txBox="1"/>
                <p:nvPr/>
              </p:nvSpPr>
              <p:spPr>
                <a:xfrm>
                  <a:off x="5304719" y="3038367"/>
                  <a:ext cx="8499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chemeClr val="accent6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Ionization</a:t>
                  </a:r>
                  <a:r>
                    <a:rPr lang="en-US" altLang="zh-CN" sz="1200" dirty="0">
                      <a:latin typeface="Times" panose="02020603050405020304" pitchFamily="18" charset="0"/>
                      <a:cs typeface="Times" panose="02020603050405020304" pitchFamily="18" charset="0"/>
                    </a:rPr>
                    <a:t> </a:t>
                  </a:r>
                  <a:endParaRPr lang="zh-CN" altLang="en-US" sz="1200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8BCA4BD8-589D-0519-E09D-BE660A9CF8BA}"/>
                    </a:ext>
                  </a:extLst>
                </p:cNvPr>
                <p:cNvSpPr txBox="1"/>
                <p:nvPr/>
              </p:nvSpPr>
              <p:spPr>
                <a:xfrm>
                  <a:off x="4648381" y="2435747"/>
                  <a:ext cx="1490744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7030A0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Magnetic oscillation</a:t>
                  </a:r>
                  <a:endParaRPr lang="zh-CN" altLang="en-US" sz="1200" dirty="0">
                    <a:solidFill>
                      <a:srgbClr val="7030A0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p:grpSp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AB8DAD4A-F6E2-E583-4ACF-A7B29245C89B}"/>
                  </a:ext>
                </a:extLst>
              </p:cNvPr>
              <p:cNvSpPr txBox="1"/>
              <p:nvPr/>
            </p:nvSpPr>
            <p:spPr>
              <a:xfrm>
                <a:off x="8068442" y="3279759"/>
                <a:ext cx="693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Time</a:t>
                </a:r>
                <a:endParaRPr lang="zh-CN" altLang="en-US" b="1" dirty="0">
                  <a:solidFill>
                    <a:schemeClr val="accent1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sp>
        <p:nvSpPr>
          <p:cNvPr id="165" name="文本框 164">
            <a:extLst>
              <a:ext uri="{FF2B5EF4-FFF2-40B4-BE49-F238E27FC236}">
                <a16:creationId xmlns:a16="http://schemas.microsoft.com/office/drawing/2014/main" id="{20F7D44F-06CF-B283-4994-B47EE74261D7}"/>
              </a:ext>
            </a:extLst>
          </p:cNvPr>
          <p:cNvSpPr txBox="1"/>
          <p:nvPr/>
        </p:nvSpPr>
        <p:spPr>
          <a:xfrm>
            <a:off x="20314" y="4755016"/>
            <a:ext cx="85151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同时测量磁信号与电离信号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极具磁单极子特征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探测单元模块化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易于规模化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可做大阵列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可适配多种探测环境</a:t>
            </a:r>
          </a:p>
        </p:txBody>
      </p:sp>
      <p:sp>
        <p:nvSpPr>
          <p:cNvPr id="205" name="文本框 204">
            <a:extLst>
              <a:ext uri="{FF2B5EF4-FFF2-40B4-BE49-F238E27FC236}">
                <a16:creationId xmlns:a16="http://schemas.microsoft.com/office/drawing/2014/main" id="{8A418F15-7B02-3323-CC2B-3612E5CDAEEE}"/>
              </a:ext>
            </a:extLst>
          </p:cNvPr>
          <p:cNvSpPr txBox="1"/>
          <p:nvPr/>
        </p:nvSpPr>
        <p:spPr>
          <a:xfrm>
            <a:off x="8627209" y="1442668"/>
            <a:ext cx="2047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通道一</a:t>
            </a:r>
            <a:r>
              <a:rPr lang="en-US" altLang="zh-CN" sz="16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16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塑料闪烁体</a:t>
            </a:r>
          </a:p>
        </p:txBody>
      </p:sp>
      <p:sp>
        <p:nvSpPr>
          <p:cNvPr id="206" name="文本框 205">
            <a:extLst>
              <a:ext uri="{FF2B5EF4-FFF2-40B4-BE49-F238E27FC236}">
                <a16:creationId xmlns:a16="http://schemas.microsoft.com/office/drawing/2014/main" id="{7FB2725D-D91F-2F09-7393-A45411EFC678}"/>
              </a:ext>
            </a:extLst>
          </p:cNvPr>
          <p:cNvSpPr txBox="1"/>
          <p:nvPr/>
        </p:nvSpPr>
        <p:spPr>
          <a:xfrm>
            <a:off x="8647907" y="2070845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通道二</a:t>
            </a:r>
            <a:r>
              <a:rPr lang="en-US" altLang="zh-CN" sz="16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16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磁探测模块</a:t>
            </a:r>
          </a:p>
        </p:txBody>
      </p:sp>
      <p:sp>
        <p:nvSpPr>
          <p:cNvPr id="207" name="文本框 206">
            <a:extLst>
              <a:ext uri="{FF2B5EF4-FFF2-40B4-BE49-F238E27FC236}">
                <a16:creationId xmlns:a16="http://schemas.microsoft.com/office/drawing/2014/main" id="{DACC4F8A-9BB1-8D56-5FBA-E517BE8A7C81}"/>
              </a:ext>
            </a:extLst>
          </p:cNvPr>
          <p:cNvSpPr txBox="1"/>
          <p:nvPr/>
        </p:nvSpPr>
        <p:spPr>
          <a:xfrm>
            <a:off x="8644701" y="2801952"/>
            <a:ext cx="2047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通道三</a:t>
            </a:r>
            <a:r>
              <a:rPr lang="en-US" altLang="zh-CN" sz="16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16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磁探测模块</a:t>
            </a:r>
          </a:p>
        </p:txBody>
      </p:sp>
      <p:sp>
        <p:nvSpPr>
          <p:cNvPr id="208" name="文本框 207">
            <a:extLst>
              <a:ext uri="{FF2B5EF4-FFF2-40B4-BE49-F238E27FC236}">
                <a16:creationId xmlns:a16="http://schemas.microsoft.com/office/drawing/2014/main" id="{8B27C352-B6C5-9AE2-786A-F1598DDE11FC}"/>
              </a:ext>
            </a:extLst>
          </p:cNvPr>
          <p:cNvSpPr txBox="1"/>
          <p:nvPr/>
        </p:nvSpPr>
        <p:spPr>
          <a:xfrm>
            <a:off x="8647907" y="342299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通道四</a:t>
            </a:r>
            <a:r>
              <a:rPr lang="en-US" altLang="zh-CN" sz="16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16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塑料闪烁体</a:t>
            </a:r>
          </a:p>
        </p:txBody>
      </p:sp>
    </p:spTree>
    <p:extLst>
      <p:ext uri="{BB962C8B-B14F-4D97-AF65-F5344CB8AC3E}">
        <p14:creationId xmlns:p14="http://schemas.microsoft.com/office/powerpoint/2010/main" val="390293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96B471D-30A9-8172-F896-D157D91CCD0E}"/>
              </a:ext>
            </a:extLst>
          </p:cNvPr>
          <p:cNvGrpSpPr/>
          <p:nvPr/>
        </p:nvGrpSpPr>
        <p:grpSpPr>
          <a:xfrm>
            <a:off x="79706" y="1057358"/>
            <a:ext cx="12112294" cy="3160394"/>
            <a:chOff x="0" y="3736854"/>
            <a:chExt cx="12112294" cy="316039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5A53A98-88C8-62FF-E513-BB50405876B8}"/>
                </a:ext>
              </a:extLst>
            </p:cNvPr>
            <p:cNvSpPr/>
            <p:nvPr/>
          </p:nvSpPr>
          <p:spPr>
            <a:xfrm>
              <a:off x="5659200" y="3736854"/>
              <a:ext cx="5060594" cy="4639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塑料闪烁体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6FC06B9-4200-7126-F1F9-C5B391C091B6}"/>
                </a:ext>
              </a:extLst>
            </p:cNvPr>
            <p:cNvGrpSpPr/>
            <p:nvPr/>
          </p:nvGrpSpPr>
          <p:grpSpPr>
            <a:xfrm>
              <a:off x="0" y="4114800"/>
              <a:ext cx="12112294" cy="2782448"/>
              <a:chOff x="119810" y="3736854"/>
              <a:chExt cx="12112294" cy="278244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71E54A9-713B-CD38-0913-4EFA317B4931}"/>
                  </a:ext>
                </a:extLst>
              </p:cNvPr>
              <p:cNvGrpSpPr/>
              <p:nvPr/>
            </p:nvGrpSpPr>
            <p:grpSpPr>
              <a:xfrm>
                <a:off x="142090" y="5356086"/>
                <a:ext cx="12090014" cy="1163216"/>
                <a:chOff x="514586" y="5083879"/>
                <a:chExt cx="12090014" cy="1163216"/>
              </a:xfrm>
            </p:grpSpPr>
            <p:grpSp>
              <p:nvGrpSpPr>
                <p:cNvPr id="12" name="组合 11">
                  <a:extLst>
                    <a:ext uri="{FF2B5EF4-FFF2-40B4-BE49-F238E27FC236}">
                      <a16:creationId xmlns:a16="http://schemas.microsoft.com/office/drawing/2014/main" id="{76EA8554-4206-4125-A6F4-869387250903}"/>
                    </a:ext>
                  </a:extLst>
                </p:cNvPr>
                <p:cNvGrpSpPr/>
                <p:nvPr/>
              </p:nvGrpSpPr>
              <p:grpSpPr>
                <a:xfrm>
                  <a:off x="514586" y="5083879"/>
                  <a:ext cx="12090014" cy="578163"/>
                  <a:chOff x="514586" y="5083879"/>
                  <a:chExt cx="12090014" cy="578163"/>
                </a:xfrm>
              </p:grpSpPr>
              <p:cxnSp>
                <p:nvCxnSpPr>
                  <p:cNvPr id="30" name="Straight Arrow Connector 2">
                    <a:extLst>
                      <a:ext uri="{FF2B5EF4-FFF2-40B4-BE49-F238E27FC236}">
                        <a16:creationId xmlns:a16="http://schemas.microsoft.com/office/drawing/2014/main" id="{E2AC7E7A-95DD-E221-4C80-898BD8A0C1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4586" y="5662042"/>
                    <a:ext cx="11161240" cy="0"/>
                  </a:xfrm>
                  <a:prstGeom prst="straightConnector1">
                    <a:avLst/>
                  </a:prstGeom>
                  <a:ln w="41275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TextBox 6">
                    <a:extLst>
                      <a:ext uri="{FF2B5EF4-FFF2-40B4-BE49-F238E27FC236}">
                        <a16:creationId xmlns:a16="http://schemas.microsoft.com/office/drawing/2014/main" id="{90A0D8B7-1E5B-A929-3714-9BB0973E391A}"/>
                      </a:ext>
                    </a:extLst>
                  </p:cNvPr>
                  <p:cNvSpPr txBox="1"/>
                  <p:nvPr/>
                </p:nvSpPr>
                <p:spPr>
                  <a:xfrm>
                    <a:off x="11310656" y="5083879"/>
                    <a:ext cx="129394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N" sz="2400" b="1" dirty="0">
                        <a:latin typeface="Times" pitchFamily="2" charset="0"/>
                      </a:rPr>
                      <a:t>Log</a:t>
                    </a:r>
                    <a:r>
                      <a:rPr lang="en-CN" sz="2400" b="1" baseline="-25000" dirty="0">
                        <a:latin typeface="Times" pitchFamily="2" charset="0"/>
                      </a:rPr>
                      <a:t>10</a:t>
                    </a:r>
                    <a:r>
                      <a:rPr lang="en-CN" sz="2400" b="1" dirty="0">
                        <a:latin typeface="Times" pitchFamily="2" charset="0"/>
                      </a:rPr>
                      <a:t>(𝛽)</a:t>
                    </a:r>
                  </a:p>
                </p:txBody>
              </p:sp>
            </p:grpSp>
            <p:grpSp>
              <p:nvGrpSpPr>
                <p:cNvPr id="13" name="组合 12">
                  <a:extLst>
                    <a:ext uri="{FF2B5EF4-FFF2-40B4-BE49-F238E27FC236}">
                      <a16:creationId xmlns:a16="http://schemas.microsoft.com/office/drawing/2014/main" id="{9D52E3AE-3441-9847-9FE2-61AACDD21F41}"/>
                    </a:ext>
                  </a:extLst>
                </p:cNvPr>
                <p:cNvGrpSpPr/>
                <p:nvPr/>
              </p:nvGrpSpPr>
              <p:grpSpPr>
                <a:xfrm>
                  <a:off x="881067" y="5662042"/>
                  <a:ext cx="10457692" cy="585053"/>
                  <a:chOff x="881067" y="5662042"/>
                  <a:chExt cx="10457692" cy="585053"/>
                </a:xfrm>
              </p:grpSpPr>
              <p:cxnSp>
                <p:nvCxnSpPr>
                  <p:cNvPr id="14" name="Straight Connector 12">
                    <a:extLst>
                      <a:ext uri="{FF2B5EF4-FFF2-40B4-BE49-F238E27FC236}">
                        <a16:creationId xmlns:a16="http://schemas.microsoft.com/office/drawing/2014/main" id="{D4A80B62-5D4E-EFF1-FBB3-99BA140A18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000" y="5662042"/>
                    <a:ext cx="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6">
                    <a:extLst>
                      <a:ext uri="{FF2B5EF4-FFF2-40B4-BE49-F238E27FC236}">
                        <a16:creationId xmlns:a16="http://schemas.microsoft.com/office/drawing/2014/main" id="{CC7BE628-BC6B-8F04-8749-0082A29160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60000" y="5662042"/>
                    <a:ext cx="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8">
                    <a:extLst>
                      <a:ext uri="{FF2B5EF4-FFF2-40B4-BE49-F238E27FC236}">
                        <a16:creationId xmlns:a16="http://schemas.microsoft.com/office/drawing/2014/main" id="{7AD142C8-B7F7-1756-3A8E-59ACFAAB7D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20000" y="5662800"/>
                    <a:ext cx="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9">
                    <a:extLst>
                      <a:ext uri="{FF2B5EF4-FFF2-40B4-BE49-F238E27FC236}">
                        <a16:creationId xmlns:a16="http://schemas.microsoft.com/office/drawing/2014/main" id="{0DFF90E2-5652-7262-3DD1-52C78FD32B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00" y="5662800"/>
                    <a:ext cx="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20">
                    <a:extLst>
                      <a:ext uri="{FF2B5EF4-FFF2-40B4-BE49-F238E27FC236}">
                        <a16:creationId xmlns:a16="http://schemas.microsoft.com/office/drawing/2014/main" id="{F7C565A4-61A2-2FBC-2D78-018AADA2CD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00000" y="5662042"/>
                    <a:ext cx="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21">
                    <a:extLst>
                      <a:ext uri="{FF2B5EF4-FFF2-40B4-BE49-F238E27FC236}">
                        <a16:creationId xmlns:a16="http://schemas.microsoft.com/office/drawing/2014/main" id="{653193FB-835D-6249-9666-21309C5129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000" y="5662042"/>
                    <a:ext cx="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22">
                    <a:extLst>
                      <a:ext uri="{FF2B5EF4-FFF2-40B4-BE49-F238E27FC236}">
                        <a16:creationId xmlns:a16="http://schemas.microsoft.com/office/drawing/2014/main" id="{2F6CA2CF-62DF-6FA1-83CF-C7924C27DC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80000" y="5662042"/>
                    <a:ext cx="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3">
                    <a:extLst>
                      <a:ext uri="{FF2B5EF4-FFF2-40B4-BE49-F238E27FC236}">
                        <a16:creationId xmlns:a16="http://schemas.microsoft.com/office/drawing/2014/main" id="{111A6AB2-EE73-1A44-B78F-731D86FD7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720000" y="5662042"/>
                    <a:ext cx="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4">
                    <a:extLst>
                      <a:ext uri="{FF2B5EF4-FFF2-40B4-BE49-F238E27FC236}">
                        <a16:creationId xmlns:a16="http://schemas.microsoft.com/office/drawing/2014/main" id="{C96B487F-DBF7-ABE6-2DB6-B31504ABD31B}"/>
                      </a:ext>
                    </a:extLst>
                  </p:cNvPr>
                  <p:cNvSpPr txBox="1"/>
                  <p:nvPr/>
                </p:nvSpPr>
                <p:spPr>
                  <a:xfrm>
                    <a:off x="881067" y="5841098"/>
                    <a:ext cx="39786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dirty="0">
                        <a:latin typeface="Times" pitchFamily="2" charset="0"/>
                      </a:rPr>
                      <a:t>-8</a:t>
                    </a:r>
                    <a:endParaRPr lang="en-CN" sz="2000" dirty="0">
                      <a:latin typeface="Times" pitchFamily="2" charset="0"/>
                    </a:endParaRPr>
                  </a:p>
                </p:txBody>
              </p:sp>
              <p:sp>
                <p:nvSpPr>
                  <p:cNvPr id="23" name="TextBox 25">
                    <a:extLst>
                      <a:ext uri="{FF2B5EF4-FFF2-40B4-BE49-F238E27FC236}">
                        <a16:creationId xmlns:a16="http://schemas.microsoft.com/office/drawing/2014/main" id="{1036E6F3-00C3-A691-64BD-68EFC12027AC}"/>
                      </a:ext>
                    </a:extLst>
                  </p:cNvPr>
                  <p:cNvSpPr txBox="1"/>
                  <p:nvPr/>
                </p:nvSpPr>
                <p:spPr>
                  <a:xfrm>
                    <a:off x="2278782" y="5841098"/>
                    <a:ext cx="39786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dirty="0">
                        <a:latin typeface="Times" pitchFamily="2" charset="0"/>
                      </a:rPr>
                      <a:t>-7</a:t>
                    </a:r>
                    <a:endParaRPr lang="en-CN" sz="2000" dirty="0">
                      <a:latin typeface="Times" pitchFamily="2" charset="0"/>
                    </a:endParaRPr>
                  </a:p>
                </p:txBody>
              </p:sp>
              <p:sp>
                <p:nvSpPr>
                  <p:cNvPr id="24" name="TextBox 26">
                    <a:extLst>
                      <a:ext uri="{FF2B5EF4-FFF2-40B4-BE49-F238E27FC236}">
                        <a16:creationId xmlns:a16="http://schemas.microsoft.com/office/drawing/2014/main" id="{D0D6BC62-AC9D-A335-B217-F0F4E745D02E}"/>
                      </a:ext>
                    </a:extLst>
                  </p:cNvPr>
                  <p:cNvSpPr txBox="1"/>
                  <p:nvPr/>
                </p:nvSpPr>
                <p:spPr>
                  <a:xfrm>
                    <a:off x="3761067" y="5841098"/>
                    <a:ext cx="39786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dirty="0">
                        <a:latin typeface="Times" pitchFamily="2" charset="0"/>
                      </a:rPr>
                      <a:t>-6</a:t>
                    </a:r>
                    <a:endParaRPr lang="en-CN" sz="2000" dirty="0">
                      <a:latin typeface="Times" pitchFamily="2" charset="0"/>
                    </a:endParaRPr>
                  </a:p>
                </p:txBody>
              </p:sp>
              <p:sp>
                <p:nvSpPr>
                  <p:cNvPr id="25" name="TextBox 27">
                    <a:extLst>
                      <a:ext uri="{FF2B5EF4-FFF2-40B4-BE49-F238E27FC236}">
                        <a16:creationId xmlns:a16="http://schemas.microsoft.com/office/drawing/2014/main" id="{62B4D23E-1EF6-1782-70AF-4D1455F8F104}"/>
                      </a:ext>
                    </a:extLst>
                  </p:cNvPr>
                  <p:cNvSpPr txBox="1"/>
                  <p:nvPr/>
                </p:nvSpPr>
                <p:spPr>
                  <a:xfrm>
                    <a:off x="5177891" y="5841098"/>
                    <a:ext cx="39786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dirty="0">
                        <a:latin typeface="Times" pitchFamily="2" charset="0"/>
                      </a:rPr>
                      <a:t>-5</a:t>
                    </a:r>
                    <a:endParaRPr lang="en-CN" sz="2000" dirty="0">
                      <a:latin typeface="Times" pitchFamily="2" charset="0"/>
                    </a:endParaRPr>
                  </a:p>
                </p:txBody>
              </p:sp>
              <p:sp>
                <p:nvSpPr>
                  <p:cNvPr id="26" name="TextBox 28">
                    <a:extLst>
                      <a:ext uri="{FF2B5EF4-FFF2-40B4-BE49-F238E27FC236}">
                        <a16:creationId xmlns:a16="http://schemas.microsoft.com/office/drawing/2014/main" id="{4886BA97-6FFB-091D-2C1B-018334E08E2B}"/>
                      </a:ext>
                    </a:extLst>
                  </p:cNvPr>
                  <p:cNvSpPr txBox="1"/>
                  <p:nvPr/>
                </p:nvSpPr>
                <p:spPr>
                  <a:xfrm>
                    <a:off x="6594715" y="5841098"/>
                    <a:ext cx="39786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dirty="0">
                        <a:latin typeface="Times" pitchFamily="2" charset="0"/>
                      </a:rPr>
                      <a:t>-4</a:t>
                    </a:r>
                    <a:endParaRPr lang="en-CN" sz="2000" dirty="0">
                      <a:latin typeface="Times" pitchFamily="2" charset="0"/>
                    </a:endParaRPr>
                  </a:p>
                </p:txBody>
              </p:sp>
              <p:sp>
                <p:nvSpPr>
                  <p:cNvPr id="27" name="TextBox 29">
                    <a:extLst>
                      <a:ext uri="{FF2B5EF4-FFF2-40B4-BE49-F238E27FC236}">
                        <a16:creationId xmlns:a16="http://schemas.microsoft.com/office/drawing/2014/main" id="{AA96B275-2714-6705-22DA-3A03DF6C7C1C}"/>
                      </a:ext>
                    </a:extLst>
                  </p:cNvPr>
                  <p:cNvSpPr txBox="1"/>
                  <p:nvPr/>
                </p:nvSpPr>
                <p:spPr>
                  <a:xfrm>
                    <a:off x="8081067" y="5846985"/>
                    <a:ext cx="39786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dirty="0">
                        <a:latin typeface="Times" pitchFamily="2" charset="0"/>
                      </a:rPr>
                      <a:t>-3</a:t>
                    </a:r>
                    <a:endParaRPr lang="en-CN" sz="2000" dirty="0">
                      <a:latin typeface="Times" pitchFamily="2" charset="0"/>
                    </a:endParaRPr>
                  </a:p>
                </p:txBody>
              </p:sp>
              <p:sp>
                <p:nvSpPr>
                  <p:cNvPr id="28" name="TextBox 30">
                    <a:extLst>
                      <a:ext uri="{FF2B5EF4-FFF2-40B4-BE49-F238E27FC236}">
                        <a16:creationId xmlns:a16="http://schemas.microsoft.com/office/drawing/2014/main" id="{CD377AAF-F0C9-B916-A340-05A394F31F1A}"/>
                      </a:ext>
                    </a:extLst>
                  </p:cNvPr>
                  <p:cNvSpPr txBox="1"/>
                  <p:nvPr/>
                </p:nvSpPr>
                <p:spPr>
                  <a:xfrm>
                    <a:off x="9497891" y="5840946"/>
                    <a:ext cx="39786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dirty="0">
                        <a:latin typeface="Times" pitchFamily="2" charset="0"/>
                      </a:rPr>
                      <a:t>-2</a:t>
                    </a:r>
                    <a:endParaRPr lang="en-CN" sz="2000" dirty="0">
                      <a:latin typeface="Times" pitchFamily="2" charset="0"/>
                    </a:endParaRPr>
                  </a:p>
                </p:txBody>
              </p:sp>
              <p:sp>
                <p:nvSpPr>
                  <p:cNvPr id="29" name="TextBox 31">
                    <a:extLst>
                      <a:ext uri="{FF2B5EF4-FFF2-40B4-BE49-F238E27FC236}">
                        <a16:creationId xmlns:a16="http://schemas.microsoft.com/office/drawing/2014/main" id="{B8C76AD2-0EA1-6BC3-0941-F3D2C03FEDE1}"/>
                      </a:ext>
                    </a:extLst>
                  </p:cNvPr>
                  <p:cNvSpPr txBox="1"/>
                  <p:nvPr/>
                </p:nvSpPr>
                <p:spPr>
                  <a:xfrm>
                    <a:off x="10940893" y="5846985"/>
                    <a:ext cx="39786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dirty="0">
                        <a:latin typeface="Times" pitchFamily="2" charset="0"/>
                      </a:rPr>
                      <a:t>-1</a:t>
                    </a:r>
                    <a:endParaRPr lang="en-CN" sz="2000" dirty="0">
                      <a:latin typeface="Times" pitchFamily="2" charset="0"/>
                    </a:endParaRPr>
                  </a:p>
                </p:txBody>
              </p:sp>
            </p:grpSp>
          </p:grp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A916CF04-9224-AC85-AD87-7D9ED6D0DA4B}"/>
                  </a:ext>
                </a:extLst>
              </p:cNvPr>
              <p:cNvGrpSpPr/>
              <p:nvPr/>
            </p:nvGrpSpPr>
            <p:grpSpPr>
              <a:xfrm>
                <a:off x="119810" y="3736854"/>
                <a:ext cx="10745377" cy="2177023"/>
                <a:chOff x="119810" y="3736854"/>
                <a:chExt cx="10745377" cy="2177023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281E4567-8766-0B7E-37CE-D2C7154A95BA}"/>
                    </a:ext>
                  </a:extLst>
                </p:cNvPr>
                <p:cNvSpPr/>
                <p:nvPr/>
              </p:nvSpPr>
              <p:spPr>
                <a:xfrm>
                  <a:off x="119810" y="3815108"/>
                  <a:ext cx="10745377" cy="209876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22967662-4988-79FC-DEDB-829F47D8A8B7}"/>
                    </a:ext>
                  </a:extLst>
                </p:cNvPr>
                <p:cNvSpPr txBox="1"/>
                <p:nvPr/>
              </p:nvSpPr>
              <p:spPr>
                <a:xfrm>
                  <a:off x="4217659" y="3736854"/>
                  <a:ext cx="198804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磁探测模块</a:t>
                  </a: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53E444E2-E4B7-2810-E270-72E13738CBB9}"/>
                    </a:ext>
                  </a:extLst>
                </p:cNvPr>
                <p:cNvSpPr/>
                <p:nvPr/>
              </p:nvSpPr>
              <p:spPr>
                <a:xfrm>
                  <a:off x="127069" y="4303029"/>
                  <a:ext cx="4912990" cy="159518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b="1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MFC</a:t>
                  </a:r>
                  <a:r>
                    <a:rPr lang="zh-CN" altLang="en-US" sz="2400" b="1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增强铷原子磁力仪</a:t>
                  </a:r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30B3E8C9-94BE-1DDF-F7E9-1E4174D0C906}"/>
                    </a:ext>
                  </a:extLst>
                </p:cNvPr>
                <p:cNvSpPr/>
                <p:nvPr/>
              </p:nvSpPr>
              <p:spPr>
                <a:xfrm>
                  <a:off x="6410579" y="4292813"/>
                  <a:ext cx="4410325" cy="159518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800" b="1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多通道复用感应线圈</a:t>
                  </a:r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9DC55312-660F-7A10-28E1-791D32446A5D}"/>
                    </a:ext>
                  </a:extLst>
                </p:cNvPr>
                <p:cNvSpPr/>
                <p:nvPr/>
              </p:nvSpPr>
              <p:spPr>
                <a:xfrm>
                  <a:off x="5032546" y="4297921"/>
                  <a:ext cx="1378034" cy="159518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800" b="1" dirty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铁芯耦合线圈</a:t>
                  </a:r>
                </a:p>
              </p:txBody>
            </p:sp>
          </p:grpSp>
        </p:grp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56B333C1-B163-83CA-4123-C4943CF214E5}"/>
              </a:ext>
            </a:extLst>
          </p:cNvPr>
          <p:cNvSpPr/>
          <p:nvPr/>
        </p:nvSpPr>
        <p:spPr>
          <a:xfrm>
            <a:off x="0" y="0"/>
            <a:ext cx="12192000" cy="94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" panose="02020603050405020304" pitchFamily="18" charset="0"/>
                <a:cs typeface="Times" panose="02020603050405020304" pitchFamily="18" charset="0"/>
              </a:rPr>
              <a:t>SCEP</a:t>
            </a:r>
            <a:r>
              <a:rPr lang="en-US" altLang="zh-CN" sz="3200" dirty="0"/>
              <a:t>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探测器</a:t>
            </a:r>
            <a:r>
              <a:rPr lang="zh-CN" altLang="en-US" sz="3200" dirty="0"/>
              <a:t> 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C973BAD-1B3C-6D0F-72FB-93CF202BABFE}"/>
              </a:ext>
            </a:extLst>
          </p:cNvPr>
          <p:cNvSpPr txBox="1"/>
          <p:nvPr/>
        </p:nvSpPr>
        <p:spPr>
          <a:xfrm>
            <a:off x="210355" y="4304520"/>
            <a:ext cx="774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探测器核心参数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可探测速度范围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探测器可覆盖的磁单极子速度范围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单模块等效接收度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在各向同性假设下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单模块可探测多大宇宙线通量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平均信噪比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在可探测范围内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探测器平均信噪比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04A5A70-DEBD-6AB3-6C4D-E5736D22A825}"/>
              </a:ext>
            </a:extLst>
          </p:cNvPr>
          <p:cNvGrpSpPr/>
          <p:nvPr/>
        </p:nvGrpSpPr>
        <p:grpSpPr>
          <a:xfrm>
            <a:off x="7957555" y="4597469"/>
            <a:ext cx="3421893" cy="1100314"/>
            <a:chOff x="7732800" y="4660052"/>
            <a:chExt cx="3421893" cy="1100314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DC4443C3-4E72-DB7A-F284-B0C75DE2EE0E}"/>
                </a:ext>
              </a:extLst>
            </p:cNvPr>
            <p:cNvSpPr/>
            <p:nvPr/>
          </p:nvSpPr>
          <p:spPr>
            <a:xfrm>
              <a:off x="7732800" y="4759200"/>
              <a:ext cx="1252800" cy="100116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高接收度</a:t>
              </a: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D6A8577B-32D3-6EE3-E2C5-3D203B0F6215}"/>
                </a:ext>
              </a:extLst>
            </p:cNvPr>
            <p:cNvSpPr/>
            <p:nvPr/>
          </p:nvSpPr>
          <p:spPr>
            <a:xfrm>
              <a:off x="9901893" y="4759200"/>
              <a:ext cx="1252800" cy="100116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高信噪比</a:t>
              </a:r>
            </a:p>
          </p:txBody>
        </p:sp>
        <p:sp>
          <p:nvSpPr>
            <p:cNvPr id="36" name="箭头: 左右 35">
              <a:extLst>
                <a:ext uri="{FF2B5EF4-FFF2-40B4-BE49-F238E27FC236}">
                  <a16:creationId xmlns:a16="http://schemas.microsoft.com/office/drawing/2014/main" id="{CAB2566A-9681-C954-455D-5483D6CE1716}"/>
                </a:ext>
              </a:extLst>
            </p:cNvPr>
            <p:cNvSpPr/>
            <p:nvPr/>
          </p:nvSpPr>
          <p:spPr>
            <a:xfrm>
              <a:off x="9026146" y="5029384"/>
              <a:ext cx="835200" cy="460797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6372358-E896-A4D1-378D-99519B599A1C}"/>
                </a:ext>
              </a:extLst>
            </p:cNvPr>
            <p:cNvSpPr txBox="1"/>
            <p:nvPr/>
          </p:nvSpPr>
          <p:spPr>
            <a:xfrm>
              <a:off x="9085291" y="466005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矛盾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00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42FC7EB-1D46-E237-F8A2-E8EE1557753D}"/>
              </a:ext>
            </a:extLst>
          </p:cNvPr>
          <p:cNvSpPr/>
          <p:nvPr/>
        </p:nvSpPr>
        <p:spPr>
          <a:xfrm>
            <a:off x="0" y="0"/>
            <a:ext cx="12192000" cy="94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" panose="02020603050405020304" pitchFamily="18" charset="0"/>
                <a:cs typeface="Times" panose="02020603050405020304" pitchFamily="18" charset="0"/>
              </a:rPr>
              <a:t>SCEP</a:t>
            </a:r>
            <a:r>
              <a:rPr lang="en-US" altLang="zh-CN" sz="3200" dirty="0"/>
              <a:t>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探测器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磁探测模块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3200" dirty="0">
                <a:latin typeface="Times" panose="02020603050405020304" pitchFamily="18" charset="0"/>
                <a:cs typeface="Times" panose="02020603050405020304" pitchFamily="18" charset="0"/>
              </a:rPr>
              <a:t>MFC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增强磁力仪</a:t>
            </a:r>
            <a:r>
              <a:rPr lang="zh-CN" altLang="en-US" sz="3200" dirty="0"/>
              <a:t> 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5934A46-0D44-6D8D-1B35-B3B93974E0B1}"/>
              </a:ext>
            </a:extLst>
          </p:cNvPr>
          <p:cNvGrpSpPr/>
          <p:nvPr/>
        </p:nvGrpSpPr>
        <p:grpSpPr>
          <a:xfrm>
            <a:off x="434401" y="943200"/>
            <a:ext cx="11032243" cy="3338062"/>
            <a:chOff x="83271" y="992794"/>
            <a:chExt cx="11032243" cy="333806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5428DDD-27F6-D57C-220C-38E333E79532}"/>
                </a:ext>
              </a:extLst>
            </p:cNvPr>
            <p:cNvGrpSpPr/>
            <p:nvPr/>
          </p:nvGrpSpPr>
          <p:grpSpPr>
            <a:xfrm>
              <a:off x="8735134" y="992794"/>
              <a:ext cx="2202695" cy="2595873"/>
              <a:chOff x="2391895" y="3944032"/>
              <a:chExt cx="1847011" cy="252667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B7E5D465-9F37-5861-6B0A-6F5F476FA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89" b="8477"/>
              <a:stretch>
                <a:fillRect/>
              </a:stretch>
            </p:blipFill>
            <p:spPr>
              <a:xfrm>
                <a:off x="2391895" y="3944032"/>
                <a:ext cx="992559" cy="252667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096AF309-607C-F8D9-1B27-BE2C1CB7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504" b="8240"/>
              <a:stretch>
                <a:fillRect/>
              </a:stretch>
            </p:blipFill>
            <p:spPr>
              <a:xfrm>
                <a:off x="3299570" y="3944033"/>
                <a:ext cx="939336" cy="2526669"/>
              </a:xfrm>
              <a:prstGeom prst="rect">
                <a:avLst/>
              </a:prstGeom>
            </p:spPr>
          </p:pic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7F39D33-A0AB-EBB5-9884-483AB4B0E8BB}"/>
                </a:ext>
              </a:extLst>
            </p:cNvPr>
            <p:cNvGrpSpPr/>
            <p:nvPr/>
          </p:nvGrpSpPr>
          <p:grpSpPr>
            <a:xfrm>
              <a:off x="4940527" y="1099564"/>
              <a:ext cx="3780112" cy="2421754"/>
              <a:chOff x="1634400" y="1100323"/>
              <a:chExt cx="4371774" cy="2860109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C15BB4DF-1513-89BA-3033-F6B4A0CC8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8393" y="1100323"/>
                <a:ext cx="2683030" cy="286010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62F6E61F-C5D8-6978-8E54-9DAD211B43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4400" y="2530377"/>
                <a:ext cx="3672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6914450-016D-C535-B719-8A8AC2871AFD}"/>
                  </a:ext>
                </a:extLst>
              </p:cNvPr>
              <p:cNvSpPr txBox="1"/>
              <p:nvPr/>
            </p:nvSpPr>
            <p:spPr>
              <a:xfrm>
                <a:off x="5231603" y="2345711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Pump</a:t>
                </a:r>
                <a:endParaRPr lang="zh-CN" altLang="en-US" b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2EA35477-CA80-329A-F19E-56BAFC3E29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39908" y="2116800"/>
                <a:ext cx="584092" cy="4539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929FF08-C975-EBA5-7FCB-27E0810945FE}"/>
                  </a:ext>
                </a:extLst>
              </p:cNvPr>
              <p:cNvSpPr txBox="1"/>
              <p:nvPr/>
            </p:nvSpPr>
            <p:spPr>
              <a:xfrm>
                <a:off x="3906852" y="1853573"/>
                <a:ext cx="757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probe</a:t>
                </a:r>
                <a:endParaRPr lang="zh-CN" altLang="en-US" b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7C2F4AD-B06C-CA20-291C-5D1432996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770" y="1099564"/>
              <a:ext cx="4176382" cy="251588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2D43351-8AB4-7F8B-DA57-3C3475A7C0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4000" y="1118294"/>
              <a:ext cx="2216568" cy="92901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C334C99-705B-4605-3D32-8FB20033DD82}"/>
                </a:ext>
              </a:extLst>
            </p:cNvPr>
            <p:cNvCxnSpPr>
              <a:cxnSpLocks/>
            </p:cNvCxnSpPr>
            <p:nvPr/>
          </p:nvCxnSpPr>
          <p:spPr>
            <a:xfrm>
              <a:off x="3103200" y="2290731"/>
              <a:ext cx="2152058" cy="12305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1C63BF6-021C-97AF-B63A-ECF0276FF01D}"/>
                </a:ext>
              </a:extLst>
            </p:cNvPr>
            <p:cNvSpPr/>
            <p:nvPr/>
          </p:nvSpPr>
          <p:spPr>
            <a:xfrm>
              <a:off x="2940910" y="2047308"/>
              <a:ext cx="295200" cy="2434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F4F25E6F-8B09-29F5-31D2-D71CA4570299}"/>
                    </a:ext>
                  </a:extLst>
                </p:cNvPr>
                <p:cNvSpPr txBox="1"/>
                <p:nvPr/>
              </p:nvSpPr>
              <p:spPr>
                <a:xfrm>
                  <a:off x="83271" y="3663879"/>
                  <a:ext cx="4249881" cy="666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典型铷原子</a:t>
                  </a:r>
                  <a:r>
                    <a:rPr lang="en-US" altLang="zh-CN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RF</a:t>
                  </a:r>
                  <a:r>
                    <a:rPr lang="zh-CN" altLang="en-US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磁力仪</a:t>
                  </a:r>
                  <a:r>
                    <a:rPr lang="en-US" altLang="zh-CN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:</a:t>
                  </a:r>
                  <a:r>
                    <a:rPr lang="zh-CN" altLang="en-US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灵敏度</a:t>
                  </a:r>
                  <a14:m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fT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z</m:t>
                      </m:r>
                    </m:oMath>
                  </a14:m>
                  <a:endParaRPr lang="en-US" altLang="zh-CN" dirty="0"/>
                </a:p>
                <a:p>
                  <a:r>
                    <a:rPr lang="zh-CN" altLang="en-US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探测半径</a:t>
                  </a:r>
                  <a:r>
                    <a:rPr lang="en-US" altLang="zh-CN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r~1cm,</a:t>
                  </a:r>
                  <a:r>
                    <a:rPr lang="zh-CN" altLang="en-US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平均信噪比</a:t>
                  </a:r>
                  <a:r>
                    <a:rPr lang="en-US" altLang="zh-CN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&gt;10</a:t>
                  </a:r>
                  <a:endPara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F4F25E6F-8B09-29F5-31D2-D71CA45702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71" y="3663879"/>
                  <a:ext cx="4249881" cy="666977"/>
                </a:xfrm>
                <a:prstGeom prst="rect">
                  <a:avLst/>
                </a:prstGeom>
                <a:blipFill>
                  <a:blip r:embed="rId6"/>
                  <a:stretch>
                    <a:fillRect l="-1148" t="-5505" b="-1376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82E9B84-2190-32B9-A5A2-9B5F5126671B}"/>
                </a:ext>
              </a:extLst>
            </p:cNvPr>
            <p:cNvSpPr txBox="1"/>
            <p:nvPr/>
          </p:nvSpPr>
          <p:spPr>
            <a:xfrm>
              <a:off x="5115626" y="3679455"/>
              <a:ext cx="5999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利用铁氧体形成磁聚焦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,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磁灵敏度不变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,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探测半径理论提升一个量级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,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单模块接收度提升两个量级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4216CEF-81BA-1418-3C5D-1CD088E5BF6A}"/>
                </a:ext>
              </a:extLst>
            </p:cNvPr>
            <p:cNvSpPr txBox="1"/>
            <p:nvPr/>
          </p:nvSpPr>
          <p:spPr>
            <a:xfrm>
              <a:off x="6118033" y="274830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铁氧体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8F901C5-05AA-89B2-FE66-1EE681800F11}"/>
              </a:ext>
            </a:extLst>
          </p:cNvPr>
          <p:cNvGrpSpPr/>
          <p:nvPr/>
        </p:nvGrpSpPr>
        <p:grpSpPr>
          <a:xfrm>
            <a:off x="480834" y="4254707"/>
            <a:ext cx="4135057" cy="2470649"/>
            <a:chOff x="5344008" y="1998328"/>
            <a:chExt cx="5798459" cy="3777171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FB3FB8C-AED3-800C-16F9-27BD3D9EE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44008" y="1998328"/>
              <a:ext cx="5798459" cy="3777171"/>
            </a:xfrm>
            <a:prstGeom prst="rect">
              <a:avLst/>
            </a:prstGeom>
          </p:spPr>
        </p:pic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94E10390-498E-F343-2779-5603615DFAAD}"/>
                </a:ext>
              </a:extLst>
            </p:cNvPr>
            <p:cNvGrpSpPr/>
            <p:nvPr/>
          </p:nvGrpSpPr>
          <p:grpSpPr>
            <a:xfrm>
              <a:off x="5648970" y="3561657"/>
              <a:ext cx="4889497" cy="1623460"/>
              <a:chOff x="6400962" y="3347337"/>
              <a:chExt cx="4889497" cy="1623460"/>
            </a:xfrm>
          </p:grpSpPr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B8CECD46-95F0-DAE4-C6A1-7D71176F03FD}"/>
                  </a:ext>
                </a:extLst>
              </p:cNvPr>
              <p:cNvCxnSpPr/>
              <p:nvPr/>
            </p:nvCxnSpPr>
            <p:spPr>
              <a:xfrm>
                <a:off x="6505099" y="3429000"/>
                <a:ext cx="478536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63B92EA7-F747-7FEC-878C-26C74C754986}"/>
                  </a:ext>
                </a:extLst>
              </p:cNvPr>
              <p:cNvSpPr txBox="1"/>
              <p:nvPr/>
            </p:nvSpPr>
            <p:spPr>
              <a:xfrm>
                <a:off x="6400962" y="3347337"/>
                <a:ext cx="1624294" cy="493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Pump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laser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993C6F1A-1CE3-45BE-6271-C96F76A9B59A}"/>
                  </a:ext>
                </a:extLst>
              </p:cNvPr>
              <p:cNvSpPr txBox="1"/>
              <p:nvPr/>
            </p:nvSpPr>
            <p:spPr>
              <a:xfrm>
                <a:off x="9007639" y="4476960"/>
                <a:ext cx="2062639" cy="493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Probe laser</a:t>
                </a:r>
                <a:endParaRPr lang="zh-CN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A71BF61E-5262-031B-0DFB-52FCB487DE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903619" y="3677823"/>
                <a:ext cx="611981" cy="970377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2" name="表格 51">
            <a:extLst>
              <a:ext uri="{FF2B5EF4-FFF2-40B4-BE49-F238E27FC236}">
                <a16:creationId xmlns:a16="http://schemas.microsoft.com/office/drawing/2014/main" id="{3D0C8DAD-9672-FF41-8A42-6C6F5F0D6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52630"/>
              </p:ext>
            </p:extLst>
          </p:nvPr>
        </p:nvGraphicFramePr>
        <p:xfrm>
          <a:off x="4848115" y="4799242"/>
          <a:ext cx="7070776" cy="186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694">
                  <a:extLst>
                    <a:ext uri="{9D8B030D-6E8A-4147-A177-3AD203B41FA5}">
                      <a16:colId xmlns:a16="http://schemas.microsoft.com/office/drawing/2014/main" val="192793438"/>
                    </a:ext>
                  </a:extLst>
                </a:gridCol>
                <a:gridCol w="1767694">
                  <a:extLst>
                    <a:ext uri="{9D8B030D-6E8A-4147-A177-3AD203B41FA5}">
                      <a16:colId xmlns:a16="http://schemas.microsoft.com/office/drawing/2014/main" val="3876030714"/>
                    </a:ext>
                  </a:extLst>
                </a:gridCol>
                <a:gridCol w="1767694">
                  <a:extLst>
                    <a:ext uri="{9D8B030D-6E8A-4147-A177-3AD203B41FA5}">
                      <a16:colId xmlns:a16="http://schemas.microsoft.com/office/drawing/2014/main" val="308055019"/>
                    </a:ext>
                  </a:extLst>
                </a:gridCol>
                <a:gridCol w="1767694">
                  <a:extLst>
                    <a:ext uri="{9D8B030D-6E8A-4147-A177-3AD203B41FA5}">
                      <a16:colId xmlns:a16="http://schemas.microsoft.com/office/drawing/2014/main" val="1201513183"/>
                    </a:ext>
                  </a:extLst>
                </a:gridCol>
              </a:tblGrid>
              <a:tr h="620484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Case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Sample 1&amp;2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Sample 2&amp;4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Sample 1&amp;4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364910"/>
                  </a:ext>
                </a:extLst>
              </a:tr>
              <a:tr h="620484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Simulation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1.54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1.37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1.37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477841"/>
                  </a:ext>
                </a:extLst>
              </a:tr>
              <a:tr h="620484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Measurement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1.42±0.24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1.43±0.21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1.31±0.23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2439"/>
                  </a:ext>
                </a:extLst>
              </a:tr>
            </a:tbl>
          </a:graphicData>
        </a:graphic>
      </p:graphicFrame>
      <p:sp>
        <p:nvSpPr>
          <p:cNvPr id="53" name="文本框 52">
            <a:extLst>
              <a:ext uri="{FF2B5EF4-FFF2-40B4-BE49-F238E27FC236}">
                <a16:creationId xmlns:a16="http://schemas.microsoft.com/office/drawing/2014/main" id="{16242D07-209E-CA58-FC96-8A3BD65A62BD}"/>
              </a:ext>
            </a:extLst>
          </p:cNvPr>
          <p:cNvSpPr txBox="1"/>
          <p:nvPr/>
        </p:nvSpPr>
        <p:spPr>
          <a:xfrm>
            <a:off x="4848115" y="4360908"/>
            <a:ext cx="459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/>
            </a:lvl1pPr>
          </a:lstStyle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实测放大倍数与预期符合较好</a:t>
            </a:r>
          </a:p>
        </p:txBody>
      </p:sp>
    </p:spTree>
    <p:extLst>
      <p:ext uri="{BB962C8B-B14F-4D97-AF65-F5344CB8AC3E}">
        <p14:creationId xmlns:p14="http://schemas.microsoft.com/office/powerpoint/2010/main" val="342693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F6865-48DE-E15C-36A6-0DE925DC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3CF6E5F-68E1-06D5-7195-3D41A246E883}"/>
              </a:ext>
            </a:extLst>
          </p:cNvPr>
          <p:cNvSpPr/>
          <p:nvPr/>
        </p:nvSpPr>
        <p:spPr>
          <a:xfrm>
            <a:off x="0" y="0"/>
            <a:ext cx="12192000" cy="94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" panose="02020603050405020304" pitchFamily="18" charset="0"/>
                <a:cs typeface="Times" panose="02020603050405020304" pitchFamily="18" charset="0"/>
              </a:rPr>
              <a:t>SCEP</a:t>
            </a:r>
            <a:r>
              <a:rPr lang="en-US" altLang="zh-CN" sz="3200" dirty="0"/>
              <a:t>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探测器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磁探测模块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感应线圈多通道读出</a:t>
            </a:r>
          </a:p>
        </p:txBody>
      </p: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734AB14D-4F78-7A36-776C-216AA9860246}"/>
              </a:ext>
            </a:extLst>
          </p:cNvPr>
          <p:cNvGrpSpPr/>
          <p:nvPr/>
        </p:nvGrpSpPr>
        <p:grpSpPr>
          <a:xfrm>
            <a:off x="52411" y="1193203"/>
            <a:ext cx="3104209" cy="2363365"/>
            <a:chOff x="52411" y="1193203"/>
            <a:chExt cx="3104209" cy="2363365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019C5DBA-9615-BDD3-4204-2A0404E282DC}"/>
                </a:ext>
              </a:extLst>
            </p:cNvPr>
            <p:cNvGrpSpPr/>
            <p:nvPr/>
          </p:nvGrpSpPr>
          <p:grpSpPr>
            <a:xfrm>
              <a:off x="160954" y="2639599"/>
              <a:ext cx="2825457" cy="916969"/>
              <a:chOff x="67644" y="2131102"/>
              <a:chExt cx="3055972" cy="916969"/>
            </a:xfrm>
          </p:grpSpPr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5CA0E296-5073-DF53-9A70-E9F472852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644" y="2131102"/>
                <a:ext cx="1257143" cy="866667"/>
              </a:xfrm>
              <a:prstGeom prst="rect">
                <a:avLst/>
              </a:prstGeom>
            </p:spPr>
          </p:pic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C8C10A9D-A73D-2345-6093-6E5FAAC53B29}"/>
                  </a:ext>
                </a:extLst>
              </p:cNvPr>
              <p:cNvGrpSpPr/>
              <p:nvPr/>
            </p:nvGrpSpPr>
            <p:grpSpPr>
              <a:xfrm>
                <a:off x="67644" y="2148071"/>
                <a:ext cx="3055972" cy="900000"/>
                <a:chOff x="256028" y="1314452"/>
                <a:chExt cx="3055972" cy="900000"/>
              </a:xfrm>
            </p:grpSpPr>
            <p:cxnSp>
              <p:nvCxnSpPr>
                <p:cNvPr id="56" name="Straight Arrow Connector 2">
                  <a:extLst>
                    <a:ext uri="{FF2B5EF4-FFF2-40B4-BE49-F238E27FC236}">
                      <a16:creationId xmlns:a16="http://schemas.microsoft.com/office/drawing/2014/main" id="{B1A2E6B4-DAAE-B736-F56E-62E19232A6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028" y="1764452"/>
                  <a:ext cx="3055972" cy="0"/>
                </a:xfrm>
                <a:prstGeom prst="straightConnector1">
                  <a:avLst/>
                </a:prstGeom>
                <a:ln w="412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7A1BB36F-5EA8-8016-2723-C57D17BA2D2C}"/>
                    </a:ext>
                  </a:extLst>
                </p:cNvPr>
                <p:cNvSpPr/>
                <p:nvPr/>
              </p:nvSpPr>
              <p:spPr>
                <a:xfrm>
                  <a:off x="1204350" y="1314452"/>
                  <a:ext cx="253173" cy="90000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B7947CB8-AA41-FB2E-13DC-BB6E61E85651}"/>
                    </a:ext>
                  </a:extLst>
                </p:cNvPr>
                <p:cNvSpPr/>
                <p:nvPr/>
              </p:nvSpPr>
              <p:spPr>
                <a:xfrm flipV="1">
                  <a:off x="1108513" y="1741592"/>
                  <a:ext cx="253173" cy="43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34FC424D-54D3-2004-2D78-15EA6B51DB06}"/>
                </a:ext>
              </a:extLst>
            </p:cNvPr>
            <p:cNvGrpSpPr/>
            <p:nvPr/>
          </p:nvGrpSpPr>
          <p:grpSpPr>
            <a:xfrm>
              <a:off x="83343" y="1592900"/>
              <a:ext cx="3073277" cy="1214001"/>
              <a:chOff x="83343" y="1592900"/>
              <a:chExt cx="3073277" cy="1214001"/>
            </a:xfrm>
          </p:grpSpPr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081A246B-FBBA-4745-533E-AEBAF7F1319B}"/>
                  </a:ext>
                </a:extLst>
              </p:cNvPr>
              <p:cNvGrpSpPr/>
              <p:nvPr/>
            </p:nvGrpSpPr>
            <p:grpSpPr>
              <a:xfrm>
                <a:off x="160954" y="1712960"/>
                <a:ext cx="2755671" cy="735862"/>
                <a:chOff x="-37126" y="1152000"/>
                <a:chExt cx="2980493" cy="735862"/>
              </a:xfrm>
            </p:grpSpPr>
            <p:cxnSp>
              <p:nvCxnSpPr>
                <p:cNvPr id="68" name="直接箭头连接符 67">
                  <a:extLst>
                    <a:ext uri="{FF2B5EF4-FFF2-40B4-BE49-F238E27FC236}">
                      <a16:creationId xmlns:a16="http://schemas.microsoft.com/office/drawing/2014/main" id="{27CC8C0F-D0E6-BF29-CBB4-A3A0F69DA7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7126" y="1887862"/>
                  <a:ext cx="298049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A4A33DC5-8594-D372-7069-E2436A67FC1E}"/>
                    </a:ext>
                  </a:extLst>
                </p:cNvPr>
                <p:cNvSpPr/>
                <p:nvPr/>
              </p:nvSpPr>
              <p:spPr>
                <a:xfrm>
                  <a:off x="604800" y="1152000"/>
                  <a:ext cx="900000" cy="735862"/>
                </a:xfrm>
                <a:custGeom>
                  <a:avLst/>
                  <a:gdLst>
                    <a:gd name="connsiteX0" fmla="*/ 0 w 900000"/>
                    <a:gd name="connsiteY0" fmla="*/ 698400 h 735862"/>
                    <a:gd name="connsiteX1" fmla="*/ 295200 w 900000"/>
                    <a:gd name="connsiteY1" fmla="*/ 655200 h 735862"/>
                    <a:gd name="connsiteX2" fmla="*/ 482400 w 900000"/>
                    <a:gd name="connsiteY2" fmla="*/ 0 h 735862"/>
                    <a:gd name="connsiteX3" fmla="*/ 626400 w 900000"/>
                    <a:gd name="connsiteY3" fmla="*/ 655200 h 735862"/>
                    <a:gd name="connsiteX4" fmla="*/ 900000 w 900000"/>
                    <a:gd name="connsiteY4" fmla="*/ 705600 h 735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0000" h="735862">
                      <a:moveTo>
                        <a:pt x="0" y="698400"/>
                      </a:moveTo>
                      <a:cubicBezTo>
                        <a:pt x="107400" y="735000"/>
                        <a:pt x="214800" y="771600"/>
                        <a:pt x="295200" y="655200"/>
                      </a:cubicBezTo>
                      <a:cubicBezTo>
                        <a:pt x="375600" y="538800"/>
                        <a:pt x="427200" y="0"/>
                        <a:pt x="482400" y="0"/>
                      </a:cubicBezTo>
                      <a:cubicBezTo>
                        <a:pt x="537600" y="0"/>
                        <a:pt x="556800" y="537600"/>
                        <a:pt x="626400" y="655200"/>
                      </a:cubicBezTo>
                      <a:cubicBezTo>
                        <a:pt x="696000" y="772800"/>
                        <a:pt x="882000" y="735600"/>
                        <a:pt x="900000" y="70560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75" name="直接箭头连接符 74">
                <a:extLst>
                  <a:ext uri="{FF2B5EF4-FFF2-40B4-BE49-F238E27FC236}">
                    <a16:creationId xmlns:a16="http://schemas.microsoft.com/office/drawing/2014/main" id="{BD5E53A6-C5E2-D1BB-03EE-A7FC70641F97}"/>
                  </a:ext>
                </a:extLst>
              </p:cNvPr>
              <p:cNvCxnSpPr/>
              <p:nvPr/>
            </p:nvCxnSpPr>
            <p:spPr>
              <a:xfrm flipV="1">
                <a:off x="160954" y="1610460"/>
                <a:ext cx="0" cy="10042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6" name="文本框 75">
                    <a:extLst>
                      <a:ext uri="{FF2B5EF4-FFF2-40B4-BE49-F238E27FC236}">
                        <a16:creationId xmlns:a16="http://schemas.microsoft.com/office/drawing/2014/main" id="{9E5025D3-2DB3-176F-8298-A696E1B614FA}"/>
                      </a:ext>
                    </a:extLst>
                  </p:cNvPr>
                  <p:cNvSpPr txBox="1"/>
                  <p:nvPr/>
                </p:nvSpPr>
                <p:spPr>
                  <a:xfrm>
                    <a:off x="83343" y="1592900"/>
                    <a:ext cx="9544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76" name="文本框 75">
                    <a:extLst>
                      <a:ext uri="{FF2B5EF4-FFF2-40B4-BE49-F238E27FC236}">
                        <a16:creationId xmlns:a16="http://schemas.microsoft.com/office/drawing/2014/main" id="{9E5025D3-2DB3-176F-8298-A696E1B614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343" y="1592900"/>
                    <a:ext cx="954400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84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53EEC742-4F63-DAE8-CE17-CCAB816F5D44}"/>
                      </a:ext>
                    </a:extLst>
                  </p:cNvPr>
                  <p:cNvSpPr txBox="1"/>
                  <p:nvPr/>
                </p:nvSpPr>
                <p:spPr>
                  <a:xfrm>
                    <a:off x="2202220" y="2499124"/>
                    <a:ext cx="9544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us</m:t>
                          </m:r>
                          <m: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53EEC742-4F63-DAE8-CE17-CCAB816F5D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2220" y="2499124"/>
                    <a:ext cx="954400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22EED935-EDDA-160A-21BD-15020C25FC37}"/>
                </a:ext>
              </a:extLst>
            </p:cNvPr>
            <p:cNvSpPr txBox="1"/>
            <p:nvPr/>
          </p:nvSpPr>
          <p:spPr>
            <a:xfrm>
              <a:off x="52411" y="1193203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基本原理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: 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电磁感应定理</a:t>
              </a: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3BA92D60-E1B2-F7AF-186C-33176DE6C58F}"/>
              </a:ext>
            </a:extLst>
          </p:cNvPr>
          <p:cNvGrpSpPr/>
          <p:nvPr/>
        </p:nvGrpSpPr>
        <p:grpSpPr>
          <a:xfrm>
            <a:off x="3595138" y="1193203"/>
            <a:ext cx="3073277" cy="3099893"/>
            <a:chOff x="3146627" y="1198407"/>
            <a:chExt cx="3073277" cy="3099893"/>
          </a:xfrm>
        </p:grpSpPr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C764023B-787D-67C4-F6C7-A378F4C13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5328" y="2886010"/>
              <a:ext cx="2373163" cy="1412290"/>
            </a:xfrm>
            <a:prstGeom prst="rect">
              <a:avLst/>
            </a:prstGeom>
          </p:spPr>
        </p:pic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48DFB53D-687D-3C9C-9B2F-35CE5FED54CC}"/>
                </a:ext>
              </a:extLst>
            </p:cNvPr>
            <p:cNvGrpSpPr/>
            <p:nvPr/>
          </p:nvGrpSpPr>
          <p:grpSpPr>
            <a:xfrm>
              <a:off x="3146627" y="1198407"/>
              <a:ext cx="3073277" cy="1608494"/>
              <a:chOff x="3146627" y="1198407"/>
              <a:chExt cx="3073277" cy="1608494"/>
            </a:xfrm>
          </p:grpSpPr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6CF22A27-E5D6-C678-190B-F0042E6F7C3C}"/>
                  </a:ext>
                </a:extLst>
              </p:cNvPr>
              <p:cNvSpPr txBox="1"/>
              <p:nvPr/>
            </p:nvSpPr>
            <p:spPr>
              <a:xfrm>
                <a:off x="3575325" y="1198407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电路调制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:RLC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谐振</a:t>
                </a:r>
              </a:p>
            </p:txBody>
          </p:sp>
          <p:grpSp>
            <p:nvGrpSpPr>
              <p:cNvPr id="100" name="组合 99">
                <a:extLst>
                  <a:ext uri="{FF2B5EF4-FFF2-40B4-BE49-F238E27FC236}">
                    <a16:creationId xmlns:a16="http://schemas.microsoft.com/office/drawing/2014/main" id="{893E940D-A138-AB6A-E293-4AD70BA4B5B8}"/>
                  </a:ext>
                </a:extLst>
              </p:cNvPr>
              <p:cNvGrpSpPr/>
              <p:nvPr/>
            </p:nvGrpSpPr>
            <p:grpSpPr>
              <a:xfrm>
                <a:off x="3146627" y="1592900"/>
                <a:ext cx="3073277" cy="1214001"/>
                <a:chOff x="2967880" y="1592900"/>
                <a:chExt cx="3073277" cy="1214001"/>
              </a:xfrm>
            </p:grpSpPr>
            <p:grpSp>
              <p:nvGrpSpPr>
                <p:cNvPr id="89" name="组合 88">
                  <a:extLst>
                    <a:ext uri="{FF2B5EF4-FFF2-40B4-BE49-F238E27FC236}">
                      <a16:creationId xmlns:a16="http://schemas.microsoft.com/office/drawing/2014/main" id="{15D7231C-C5C0-A5B8-49FB-4D62BB3E0929}"/>
                    </a:ext>
                  </a:extLst>
                </p:cNvPr>
                <p:cNvGrpSpPr/>
                <p:nvPr/>
              </p:nvGrpSpPr>
              <p:grpSpPr>
                <a:xfrm>
                  <a:off x="2967880" y="1592900"/>
                  <a:ext cx="3073277" cy="1214001"/>
                  <a:chOff x="83343" y="1592900"/>
                  <a:chExt cx="3073277" cy="1214001"/>
                </a:xfrm>
              </p:grpSpPr>
              <p:cxnSp>
                <p:nvCxnSpPr>
                  <p:cNvPr id="94" name="直接箭头连接符 93">
                    <a:extLst>
                      <a:ext uri="{FF2B5EF4-FFF2-40B4-BE49-F238E27FC236}">
                        <a16:creationId xmlns:a16="http://schemas.microsoft.com/office/drawing/2014/main" id="{938F585E-426C-B569-79B9-326AE9E31F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0954" y="2448822"/>
                    <a:ext cx="2755671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箭头连接符 90">
                    <a:extLst>
                      <a:ext uri="{FF2B5EF4-FFF2-40B4-BE49-F238E27FC236}">
                        <a16:creationId xmlns:a16="http://schemas.microsoft.com/office/drawing/2014/main" id="{EC5215DF-9C7F-9D7C-89FB-B37428A24E3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60954" y="1610460"/>
                    <a:ext cx="0" cy="1004215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92" name="文本框 91">
                        <a:extLst>
                          <a:ext uri="{FF2B5EF4-FFF2-40B4-BE49-F238E27FC236}">
                            <a16:creationId xmlns:a16="http://schemas.microsoft.com/office/drawing/2014/main" id="{4504818F-4C82-BD70-9868-B23C92E265C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3343" y="1592900"/>
                        <a:ext cx="9544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4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400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4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m:oMathPara>
                        </a14:m>
                        <a:endParaRPr lang="zh-CN" altLang="en-US" dirty="0"/>
                      </a:p>
                    </p:txBody>
                  </p:sp>
                </mc:Choice>
                <mc:Fallback>
                  <p:sp>
                    <p:nvSpPr>
                      <p:cNvPr id="92" name="文本框 91">
                        <a:extLst>
                          <a:ext uri="{FF2B5EF4-FFF2-40B4-BE49-F238E27FC236}">
                            <a16:creationId xmlns:a16="http://schemas.microsoft.com/office/drawing/2014/main" id="{4504818F-4C82-BD70-9868-B23C92E265C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3343" y="1592900"/>
                        <a:ext cx="954400" cy="30777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784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93" name="文本框 92">
                        <a:extLst>
                          <a:ext uri="{FF2B5EF4-FFF2-40B4-BE49-F238E27FC236}">
                            <a16:creationId xmlns:a16="http://schemas.microsoft.com/office/drawing/2014/main" id="{C7B7A86F-56A4-DB17-1D38-D0CA31D2C4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202220" y="2499124"/>
                        <a:ext cx="9544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us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m:oMathPara>
                        </a14:m>
                        <a:endParaRPr lang="zh-CN" altLang="en-US" dirty="0"/>
                      </a:p>
                    </p:txBody>
                  </p:sp>
                </mc:Choice>
                <mc:Fallback>
                  <p:sp>
                    <p:nvSpPr>
                      <p:cNvPr id="93" name="文本框 92">
                        <a:extLst>
                          <a:ext uri="{FF2B5EF4-FFF2-40B4-BE49-F238E27FC236}">
                            <a16:creationId xmlns:a16="http://schemas.microsoft.com/office/drawing/2014/main" id="{C7B7A86F-56A4-DB17-1D38-D0CA31D2C4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02220" y="2499124"/>
                        <a:ext cx="954400" cy="307777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784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96" name="任意多边形: 形状 95">
                  <a:extLst>
                    <a:ext uri="{FF2B5EF4-FFF2-40B4-BE49-F238E27FC236}">
                      <a16:creationId xmlns:a16="http://schemas.microsoft.com/office/drawing/2014/main" id="{54C324BA-75E4-D3B9-FFBE-D47D66C83A7F}"/>
                    </a:ext>
                  </a:extLst>
                </p:cNvPr>
                <p:cNvSpPr/>
                <p:nvPr/>
              </p:nvSpPr>
              <p:spPr>
                <a:xfrm>
                  <a:off x="3434400" y="1835606"/>
                  <a:ext cx="597600" cy="626794"/>
                </a:xfrm>
                <a:custGeom>
                  <a:avLst/>
                  <a:gdLst>
                    <a:gd name="connsiteX0" fmla="*/ 0 w 597600"/>
                    <a:gd name="connsiteY0" fmla="*/ 626794 h 626794"/>
                    <a:gd name="connsiteX1" fmla="*/ 201600 w 597600"/>
                    <a:gd name="connsiteY1" fmla="*/ 394 h 626794"/>
                    <a:gd name="connsiteX2" fmla="*/ 266400 w 597600"/>
                    <a:gd name="connsiteY2" fmla="*/ 525994 h 626794"/>
                    <a:gd name="connsiteX3" fmla="*/ 331200 w 597600"/>
                    <a:gd name="connsiteY3" fmla="*/ 101194 h 626794"/>
                    <a:gd name="connsiteX4" fmla="*/ 374400 w 597600"/>
                    <a:gd name="connsiteY4" fmla="*/ 475594 h 626794"/>
                    <a:gd name="connsiteX5" fmla="*/ 417600 w 597600"/>
                    <a:gd name="connsiteY5" fmla="*/ 173194 h 626794"/>
                    <a:gd name="connsiteX6" fmla="*/ 446400 w 597600"/>
                    <a:gd name="connsiteY6" fmla="*/ 439594 h 626794"/>
                    <a:gd name="connsiteX7" fmla="*/ 482400 w 597600"/>
                    <a:gd name="connsiteY7" fmla="*/ 281194 h 626794"/>
                    <a:gd name="connsiteX8" fmla="*/ 511200 w 597600"/>
                    <a:gd name="connsiteY8" fmla="*/ 389194 h 626794"/>
                    <a:gd name="connsiteX9" fmla="*/ 532800 w 597600"/>
                    <a:gd name="connsiteY9" fmla="*/ 302794 h 626794"/>
                    <a:gd name="connsiteX10" fmla="*/ 576000 w 597600"/>
                    <a:gd name="connsiteY10" fmla="*/ 345994 h 626794"/>
                    <a:gd name="connsiteX11" fmla="*/ 597600 w 597600"/>
                    <a:gd name="connsiteY11" fmla="*/ 338794 h 626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7600" h="626794">
                      <a:moveTo>
                        <a:pt x="0" y="626794"/>
                      </a:moveTo>
                      <a:cubicBezTo>
                        <a:pt x="78600" y="321994"/>
                        <a:pt x="157200" y="17194"/>
                        <a:pt x="201600" y="394"/>
                      </a:cubicBezTo>
                      <a:cubicBezTo>
                        <a:pt x="246000" y="-16406"/>
                        <a:pt x="244800" y="509194"/>
                        <a:pt x="266400" y="525994"/>
                      </a:cubicBezTo>
                      <a:cubicBezTo>
                        <a:pt x="288000" y="542794"/>
                        <a:pt x="313200" y="109594"/>
                        <a:pt x="331200" y="101194"/>
                      </a:cubicBezTo>
                      <a:cubicBezTo>
                        <a:pt x="349200" y="92794"/>
                        <a:pt x="360000" y="463594"/>
                        <a:pt x="374400" y="475594"/>
                      </a:cubicBezTo>
                      <a:cubicBezTo>
                        <a:pt x="388800" y="487594"/>
                        <a:pt x="405600" y="179194"/>
                        <a:pt x="417600" y="173194"/>
                      </a:cubicBezTo>
                      <a:cubicBezTo>
                        <a:pt x="429600" y="167194"/>
                        <a:pt x="435600" y="421594"/>
                        <a:pt x="446400" y="439594"/>
                      </a:cubicBezTo>
                      <a:cubicBezTo>
                        <a:pt x="457200" y="457594"/>
                        <a:pt x="471600" y="289594"/>
                        <a:pt x="482400" y="281194"/>
                      </a:cubicBezTo>
                      <a:cubicBezTo>
                        <a:pt x="493200" y="272794"/>
                        <a:pt x="502800" y="385594"/>
                        <a:pt x="511200" y="389194"/>
                      </a:cubicBezTo>
                      <a:cubicBezTo>
                        <a:pt x="519600" y="392794"/>
                        <a:pt x="522000" y="309994"/>
                        <a:pt x="532800" y="302794"/>
                      </a:cubicBezTo>
                      <a:cubicBezTo>
                        <a:pt x="543600" y="295594"/>
                        <a:pt x="576000" y="345994"/>
                        <a:pt x="576000" y="345994"/>
                      </a:cubicBezTo>
                      <a:cubicBezTo>
                        <a:pt x="586800" y="351994"/>
                        <a:pt x="576000" y="344794"/>
                        <a:pt x="597600" y="338794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8" name="直接连接符 97">
                  <a:extLst>
                    <a:ext uri="{FF2B5EF4-FFF2-40B4-BE49-F238E27FC236}">
                      <a16:creationId xmlns:a16="http://schemas.microsoft.com/office/drawing/2014/main" id="{EAAE613C-0FB6-296D-6820-DE6E8C3241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19217" y="2173108"/>
                  <a:ext cx="2632836" cy="56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4C5C2FFA-A24E-3954-E6FB-4D3A505143C0}"/>
              </a:ext>
            </a:extLst>
          </p:cNvPr>
          <p:cNvGrpSpPr/>
          <p:nvPr/>
        </p:nvGrpSpPr>
        <p:grpSpPr>
          <a:xfrm>
            <a:off x="7346929" y="1231584"/>
            <a:ext cx="4684117" cy="3790647"/>
            <a:chOff x="6753424" y="1193203"/>
            <a:chExt cx="4684117" cy="379064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093981D-E8CA-4228-90F5-A5229237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53424" y="1610459"/>
              <a:ext cx="4684117" cy="3373391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F8B2CBD7-C35B-3430-25F1-D45F54BE0DB7}"/>
                </a:ext>
              </a:extLst>
            </p:cNvPr>
            <p:cNvSpPr txBox="1"/>
            <p:nvPr/>
          </p:nvSpPr>
          <p:spPr>
            <a:xfrm>
              <a:off x="7841999" y="1193203"/>
              <a:ext cx="2608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放大器隔离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+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多通道读出</a:t>
              </a:r>
            </a:p>
          </p:txBody>
        </p:sp>
      </p:grpSp>
      <p:sp>
        <p:nvSpPr>
          <p:cNvPr id="158" name="箭头: 右 157">
            <a:extLst>
              <a:ext uri="{FF2B5EF4-FFF2-40B4-BE49-F238E27FC236}">
                <a16:creationId xmlns:a16="http://schemas.microsoft.com/office/drawing/2014/main" id="{65C79992-C023-5DAA-28F0-9D1759A52E33}"/>
              </a:ext>
            </a:extLst>
          </p:cNvPr>
          <p:cNvSpPr/>
          <p:nvPr/>
        </p:nvSpPr>
        <p:spPr>
          <a:xfrm>
            <a:off x="3081600" y="2167904"/>
            <a:ext cx="351154" cy="435947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箭头: 右 158">
            <a:extLst>
              <a:ext uri="{FF2B5EF4-FFF2-40B4-BE49-F238E27FC236}">
                <a16:creationId xmlns:a16="http://schemas.microsoft.com/office/drawing/2014/main" id="{D81BE002-4415-C028-0596-BCB7BD0A5A18}"/>
              </a:ext>
            </a:extLst>
          </p:cNvPr>
          <p:cNvSpPr/>
          <p:nvPr/>
        </p:nvSpPr>
        <p:spPr>
          <a:xfrm>
            <a:off x="6712097" y="2204979"/>
            <a:ext cx="351154" cy="435947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E4C86146-B00E-09FC-B58B-96A1196D7FD9}"/>
              </a:ext>
            </a:extLst>
          </p:cNvPr>
          <p:cNvSpPr txBox="1"/>
          <p:nvPr/>
        </p:nvSpPr>
        <p:spPr>
          <a:xfrm>
            <a:off x="160954" y="4409178"/>
            <a:ext cx="7103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受限于线圈交流热电阻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单通道线圈半径难以超过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利用高速开关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进行多线圈复合读出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提升单通道接收度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模拟显示最多可实现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162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个线圈的复合读出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单通道探测接收度显著提升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主要受限于高速开关硬件切换速度</a:t>
            </a:r>
          </a:p>
        </p:txBody>
      </p:sp>
    </p:spTree>
    <p:extLst>
      <p:ext uri="{BB962C8B-B14F-4D97-AF65-F5344CB8AC3E}">
        <p14:creationId xmlns:p14="http://schemas.microsoft.com/office/powerpoint/2010/main" val="230732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48164-92CC-1F9C-C4A0-0748CB777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A2ED6E6-6E06-E089-FCB8-87B53B5ABF1E}"/>
              </a:ext>
            </a:extLst>
          </p:cNvPr>
          <p:cNvSpPr/>
          <p:nvPr/>
        </p:nvSpPr>
        <p:spPr>
          <a:xfrm>
            <a:off x="0" y="0"/>
            <a:ext cx="12192000" cy="94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" panose="02020603050405020304" pitchFamily="18" charset="0"/>
                <a:cs typeface="Times" panose="02020603050405020304" pitchFamily="18" charset="0"/>
              </a:rPr>
              <a:t>SCEP</a:t>
            </a:r>
            <a:r>
              <a:rPr lang="en-US" altLang="zh-CN" sz="3200" dirty="0"/>
              <a:t>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探测器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磁探测模块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磁芯耦合感应线圈方案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E3E6255-9245-5768-1587-5C7B0D05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200" y="1083933"/>
            <a:ext cx="5278279" cy="38212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12EF477-7436-5B5C-2C5D-D490957F671C}"/>
                  </a:ext>
                </a:extLst>
              </p:cNvPr>
              <p:cNvSpPr txBox="1"/>
              <p:nvPr/>
            </p:nvSpPr>
            <p:spPr>
              <a:xfrm>
                <a:off x="100800" y="1083933"/>
                <a:ext cx="6768000" cy="175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根据洛伦兹互惠定理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𝑖𝑛𝑑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⃗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⋅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其中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</m:ctrlPr>
                      </m:accPr>
                      <m:e>
                        <m:r>
                          <a:rPr lang="en-US" altLang="zh-CN"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  <m:t>𝐻</m:t>
                        </m:r>
                      </m:e>
                    </m:acc>
                    <m:r>
                      <a:rPr lang="en-US" altLang="zh-CN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宋体" panose="02010600030101010101" pitchFamily="2" charset="-122"/>
                                <a:ea typeface="宋体" panose="02010600030101010101" pitchFamily="2" charset="-122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m</m:t>
                            </m:r>
                          </m:sub>
                        </m:sSub>
                      </m:e>
                    </m:acc>
                    <m:r>
                      <a:rPr lang="en-US" altLang="zh-CN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𝑡</m:t>
                    </m:r>
                    <m:r>
                      <a:rPr lang="en-US" altLang="zh-CN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))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为在线圈中通电流后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其在磁单极子处产生的磁场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/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/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12EF477-7436-5B5C-2C5D-D490957F6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" y="1083933"/>
                <a:ext cx="6768000" cy="1753622"/>
              </a:xfrm>
              <a:prstGeom prst="rect">
                <a:avLst/>
              </a:prstGeom>
              <a:blipFill>
                <a:blip r:embed="rId3"/>
                <a:stretch>
                  <a:fillRect l="-811" t="-2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16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91274-CD5D-0FE5-5631-7E419684E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040CA98-1EF9-349F-6B28-0C2231DBD441}"/>
              </a:ext>
            </a:extLst>
          </p:cNvPr>
          <p:cNvSpPr/>
          <p:nvPr/>
        </p:nvSpPr>
        <p:spPr>
          <a:xfrm>
            <a:off x="0" y="0"/>
            <a:ext cx="12192000" cy="94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" panose="02020603050405020304" pitchFamily="18" charset="0"/>
                <a:cs typeface="Times" panose="02020603050405020304" pitchFamily="18" charset="0"/>
              </a:rPr>
              <a:t>SCEP</a:t>
            </a:r>
            <a:r>
              <a:rPr lang="en-US" altLang="zh-CN" sz="3200" dirty="0"/>
              <a:t>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探测器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塑料闪烁体模块</a:t>
            </a:r>
          </a:p>
        </p:txBody>
      </p:sp>
    </p:spTree>
    <p:extLst>
      <p:ext uri="{BB962C8B-B14F-4D97-AF65-F5344CB8AC3E}">
        <p14:creationId xmlns:p14="http://schemas.microsoft.com/office/powerpoint/2010/main" val="2897115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526</Words>
  <Application>Microsoft Office PowerPoint</Application>
  <PresentationFormat>宽屏</PresentationFormat>
  <Paragraphs>108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等线 Light</vt:lpstr>
      <vt:lpstr>宋体</vt:lpstr>
      <vt:lpstr>Arial</vt:lpstr>
      <vt:lpstr>Cambria Math</vt:lpstr>
      <vt:lpstr>Times</vt:lpstr>
      <vt:lpstr>Times New Roman</vt:lpstr>
      <vt:lpstr>Office 主题​​</vt:lpstr>
      <vt:lpstr>SCEP (Search for cosmic exotic particles )  磁单极子探测器开发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贝戈 刘</dc:creator>
  <cp:lastModifiedBy>贝戈 刘</cp:lastModifiedBy>
  <cp:revision>1</cp:revision>
  <dcterms:created xsi:type="dcterms:W3CDTF">2026-07-09T02:12:40Z</dcterms:created>
  <dcterms:modified xsi:type="dcterms:W3CDTF">2026-07-09T05:45:36Z</dcterms:modified>
</cp:coreProperties>
</file>