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16"/>
  </p:notesMasterIdLst>
  <p:handoutMasterIdLst>
    <p:handoutMasterId r:id="rId17"/>
  </p:handoutMasterIdLst>
  <p:sldIdLst>
    <p:sldId id="586" r:id="rId3"/>
    <p:sldId id="593" r:id="rId4"/>
    <p:sldId id="1111" r:id="rId5"/>
    <p:sldId id="260" r:id="rId6"/>
    <p:sldId id="261" r:id="rId7"/>
    <p:sldId id="262" r:id="rId8"/>
    <p:sldId id="263" r:id="rId9"/>
    <p:sldId id="264" r:id="rId10"/>
    <p:sldId id="265" r:id="rId11"/>
    <p:sldId id="266" r:id="rId12"/>
    <p:sldId id="267" r:id="rId13"/>
    <p:sldId id="268" r:id="rId14"/>
    <p:sldId id="461"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changqing" initials="y" lastIdx="3" clrIdx="0">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2BD"/>
    <a:srgbClr val="D8D8D8"/>
    <a:srgbClr val="FF3300"/>
    <a:srgbClr val="9090E9"/>
    <a:srgbClr val="8D8EE8"/>
    <a:srgbClr val="F6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4304" autoAdjust="0"/>
  </p:normalViewPr>
  <p:slideViewPr>
    <p:cSldViewPr showGuides="1">
      <p:cViewPr>
        <p:scale>
          <a:sx n="75" d="100"/>
          <a:sy n="75" d="100"/>
        </p:scale>
        <p:origin x="1956" y="510"/>
      </p:cViewPr>
      <p:guideLst>
        <p:guide orient="horz" pos="2160"/>
        <p:guide pos="3840"/>
      </p:guideLst>
    </p:cSldViewPr>
  </p:slideViewPr>
  <p:outlineViewPr>
    <p:cViewPr>
      <p:scale>
        <a:sx n="33" d="100"/>
        <a:sy n="33" d="100"/>
      </p:scale>
      <p:origin x="0" y="-318"/>
    </p:cViewPr>
  </p:outlineViewPr>
  <p:notesTextViewPr>
    <p:cViewPr>
      <p:scale>
        <a:sx n="200" d="100"/>
        <a:sy n="200" d="100"/>
      </p:scale>
      <p:origin x="0" y="0"/>
    </p:cViewPr>
  </p:notesTextViewPr>
  <p:notesViewPr>
    <p:cSldViewPr>
      <p:cViewPr varScale="1">
        <p:scale>
          <a:sx n="73" d="100"/>
          <a:sy n="73"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a:defRPr/>
            </a:pPr>
            <a:endParaRPr lang="en-US" altLang="zh-CN" dirty="0">
              <a:ea typeface="黑体" panose="02010609060101010101" pitchFamily="49" charset="-122"/>
            </a:endParaRPr>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901A067B-C9D1-4EEE-8D82-339154AE0F2C}" type="slidenum">
              <a:rPr lang="en-US" altLang="zh-CN">
                <a:ea typeface="黑体" panose="02010609060101010101" pitchFamily="49" charset="-122"/>
              </a:rPr>
              <a:t>‹#›</a:t>
            </a:fld>
            <a:endParaRPr lang="en-US" altLang="zh-CN" dirty="0">
              <a:ea typeface="黑体" panose="02010609060101010101" pitchFamily="49"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黑体" panose="02010609060101010101" pitchFamily="49" charset="-122"/>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黑体" panose="02010609060101010101" pitchFamily="49"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黑体" panose="02010609060101010101" pitchFamily="49" charset="-122"/>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a typeface="黑体" panose="02010609060101010101" pitchFamily="49" charset="-122"/>
              </a:defRPr>
            </a:lvl1pPr>
          </a:lstStyle>
          <a:p>
            <a:pPr>
              <a:defRPr/>
            </a:pPr>
            <a:fld id="{DEEC9269-A41C-42AF-81F6-4148AA9CE22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总体架构：ADC 每微秒一个 20-bit 样本，编号后分两路。缓存路用环形 RAM 存原始波形；触发路用移位寄存器存最新 31 样本，模板核存储器存模板，库匹配算分数取最大比阈值，过阈窗进簇归并块记录元数据并入 FIFO，输出格式化器回读原始样本打包输出。</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模板匹配是主要计算量。每模板响应是 31 抽头点积；全串行太慢。用并行通路：每通道 31 次并行乘加得一个响应，实例化 4 个通道对应 4 模板库，输出送最大选择，再与阈值比较出判决。这样把延迟降到 ADC 采样约束之内，实现实时。</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三项板级验证。单事件：回读样本逐位一致，区间/峰模板/峰分数与软件完全一致。背景流 2.0×10^6 样本：64 个合并事件、保存 2101 样本、存储分数 1.0505×10^-3，与软件定点参考完全一致，且无丢样/丢簇（周期计数器确认节拍）。统计流 10,000 正样本：各速度区间接收率与软件完全重合，散点只反映有限统计而非硬件偏差。</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2</a:t>
            </a:fld>
            <a:endParaRPr lang="en-US" altLang="zh-CN" dirty="0"/>
          </a:p>
        </p:txBody>
      </p:sp>
    </p:spTree>
    <p:extLst>
      <p:ext uri="{BB962C8B-B14F-4D97-AF65-F5344CB8AC3E}">
        <p14:creationId xmlns:p14="http://schemas.microsoft.com/office/powerpoint/2010/main" val="256932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3</a:t>
            </a:fld>
            <a:endParaRPr lang="en-US" altLang="zh-CN" dirty="0"/>
          </a:p>
        </p:txBody>
      </p:sp>
    </p:spTree>
    <p:extLst>
      <p:ext uri="{BB962C8B-B14F-4D97-AF65-F5344CB8AC3E}">
        <p14:creationId xmlns:p14="http://schemas.microsoft.com/office/powerpoint/2010/main" val="158352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信号模型：参数 γ=(v,ρ0,θ,φ)。速度对数均匀采样避免过采高速区，几何各向同性。电路传递函数对感应电动势整形后数字化，热噪声主导。图中给出整形后的信号波形与噪声水平，可见低 SNR 情形。</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把在线判决建成假设检验：H0 仅噪声、H1 信噪。NP 引理给出 LRT，高斯下退化为线性统计量，即最优滤波 hᵀx。核 h=aC⁻¹s 归一化使噪声 RMS=1，匹配时功率 SNR=(hᵀs)²。右图三联：输入、对齐的核、输出峰与 ±1σ 噪声线。</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在线时真实参数未知，模板必然失配。失配 m=1−SNR(γ;η)/SNR(γ;γ)。极端例子：v=10^-3c 信号用 v=10^-5c 模板，失配 55.6%，峰值大幅下降。结论：需要模板库覆盖参数空间，用最匹配模板评估每个事件。</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覆盖问题用 10^6 MC 构造集近似。随机模板库（引力波方法）：池越密最近邻失配越小。最坏失配单调降，939 处首破 1%，记为 C0，构造集最坏 0.602%。独立 10^6 留出集复测 0.686%，说明覆盖是真实性质而非过拟合。</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流式规则：每窗取库内最大响应比阈值，连续过阈归并成簇，簇存 L+W−1 个样本，重叠区间合并避免重复计数。阈值在 2.01×10^8 噪声样本上标到 ε0=10^-3；信号在 10^5 注入记录评估。时间容差 W_Δt 取 |Δt| 的 95% 分位，部署的 L=31 四模板库为 ±8 样本（1 样本=1µs）。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选库：加模板提升覆盖但抬高噪声响应、要更高阈值，过点后接收率反降。贪心从 C0 加模板、增益&lt;0.1% 停，L=31 时 4 个模板饱和。窗长：太短截断波形损 SNR（慢单极首峰更宽），太长抬存储；综合各速度 L=31 最优。最终部署 N=4、L=31。右图各速度接收率，β≳10^-4 进入高接收率平台。</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t>2026/7/2</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t>2026/7/2</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hasCustomPrompt="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t>2026/7/2</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t>‹#›</a:t>
            </a:fld>
            <a:endParaRPr lang="zh-CN" altLang="en-US" dirty="0"/>
          </a:p>
        </p:txBody>
      </p:sp>
      <p:sp>
        <p:nvSpPr>
          <p:cNvPr id="2" name="矩形 1"/>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黑体" panose="02010609060101010101" pitchFamily="49" charset="-122"/>
              </a:defRPr>
            </a:lvl1pPr>
          </a:lstStyle>
          <a:p>
            <a:pPr>
              <a:defRPr/>
            </a:pPr>
            <a:fld id="{C9E98AC5-B75A-4C2D-BFB3-C23066DB2A3D}" type="datetime1">
              <a:rPr lang="zh-CN" altLang="en-US" smtClean="0"/>
              <a:t>2026/7/2</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68F2E7C8-8254-4703-8840-58745B7490E5}" type="slidenum">
              <a:rPr lang="en-US" altLang="zh-CN"/>
              <a:t>‹#›</a:t>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F1BBB27C-A5E9-4D02-B4D8-BED7E3995897}" type="slidenum">
              <a:rPr lang="en-US" altLang="zh-CN"/>
              <a:t>‹#›</a:t>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3273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8200" y="2343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0613" y="133545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0613" y="2343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2026/7/2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2026/7/2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68" y="0"/>
            <a:ext cx="12192000" cy="990600"/>
          </a:xfrm>
          <a:prstGeom prst="rect">
            <a:avLst/>
          </a:prstGeom>
        </p:spPr>
      </p:pic>
      <p:sp>
        <p:nvSpPr>
          <p:cNvPr id="8"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125" indent="0" algn="ctr">
              <a:buNone/>
              <a:defRPr sz="1600"/>
            </a:lvl8pPr>
            <a:lvl9pPr marL="3656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41516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t>‹#›</a:t>
            </a:fld>
            <a:endParaRPr lang="en-US" altLang="zh-CN" dirty="0"/>
          </a:p>
        </p:txBody>
      </p:sp>
      <p:sp>
        <p:nvSpPr>
          <p:cNvPr id="7" name="矩形 6"/>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8"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73675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125" indent="0">
              <a:buNone/>
              <a:defRPr sz="1600">
                <a:solidFill>
                  <a:schemeClr val="tx1">
                    <a:tint val="75000"/>
                  </a:schemeClr>
                </a:solidFill>
              </a:defRPr>
            </a:lvl8pPr>
            <a:lvl9pPr marL="3656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44813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59075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72889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7222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6526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66069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125" indent="0">
              <a:buNone/>
              <a:defRPr sz="2000"/>
            </a:lvl8pPr>
            <a:lvl9pPr marL="3656234"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8920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62287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29932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t>2026/7/2</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52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9" name="图片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347" y="0"/>
            <a:ext cx="9147308" cy="6858000"/>
          </a:xfrm>
          <a:prstGeom prst="rect">
            <a:avLst/>
          </a:prstGeom>
        </p:spPr>
      </p:pic>
    </p:spTree>
    <p:extLst>
      <p:ext uri="{BB962C8B-B14F-4D97-AF65-F5344CB8AC3E}">
        <p14:creationId xmlns:p14="http://schemas.microsoft.com/office/powerpoint/2010/main" val="391336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244947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86094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419" y="142875"/>
            <a:ext cx="10943166" cy="649288"/>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1683221"/>
      </p:ext>
    </p:extLst>
  </p:cSld>
  <p:clrMapOvr>
    <a:masterClrMapping/>
  </p:clrMapOvr>
  <p:transition advClick="0" advTm="7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9" name="图片 8"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732723"/>
            <a:ext cx="2570885" cy="1151861"/>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000" cy="1557225"/>
          </a:xfrm>
          <a:prstGeom prst="rect">
            <a:avLst/>
          </a:prstGeom>
        </p:spPr>
      </p:pic>
    </p:spTree>
    <p:extLst>
      <p:ext uri="{BB962C8B-B14F-4D97-AF65-F5344CB8AC3E}">
        <p14:creationId xmlns:p14="http://schemas.microsoft.com/office/powerpoint/2010/main" val="227437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t>2026/7/2</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2026/7/2</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2026/7/2</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7/2/2026</a:t>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t>2026/7/2</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t>2026/7/2</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t>‹#›</a:t>
            </a:fld>
            <a:endParaRPr lang="en-US"/>
          </a:p>
        </p:txBody>
      </p:sp>
    </p:spTree>
    <p:extLst>
      <p:ext uri="{BB962C8B-B14F-4D97-AF65-F5344CB8AC3E}">
        <p14:creationId xmlns:p14="http://schemas.microsoft.com/office/powerpoint/2010/main" val="12280974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7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788"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125" algn="l" defTabSz="914217" rtl="0" eaLnBrk="1" latinLnBrk="0" hangingPunct="1">
        <a:defRPr sz="1800" kern="1200">
          <a:solidFill>
            <a:schemeClr val="tx1"/>
          </a:solidFill>
          <a:latin typeface="+mn-lt"/>
          <a:ea typeface="+mn-ea"/>
          <a:cs typeface="+mn-cs"/>
        </a:defRPr>
      </a:lvl8pPr>
      <a:lvl9pPr marL="3656234"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640" y="2267114"/>
            <a:ext cx="7526720" cy="1385039"/>
          </a:xfrm>
          <a:ln>
            <a:noFill/>
          </a:ln>
        </p:spPr>
        <p:txBody>
          <a:bodyPr>
            <a:noAutofit/>
          </a:bodyPr>
          <a:lstStyle/>
          <a:p>
            <a:pPr>
              <a:lnSpc>
                <a:spcPct val="100000"/>
              </a:lnSpc>
            </a:pPr>
            <a:r>
              <a:rPr lang="en-US" altLang="zh-CN" sz="4400" b="1" dirty="0">
                <a:solidFill>
                  <a:srgbClr val="16558E"/>
                </a:solidFill>
                <a:latin typeface="+mn-lt"/>
                <a:ea typeface="黑体" panose="02010609060101010101" pitchFamily="49" charset="-122"/>
              </a:rPr>
              <a:t>SCEP </a:t>
            </a:r>
            <a:r>
              <a:rPr lang="zh-CN" altLang="en-US" sz="4400" b="1" dirty="0">
                <a:solidFill>
                  <a:srgbClr val="16558E"/>
                </a:solidFill>
                <a:latin typeface="+mn-lt"/>
                <a:ea typeface="黑体" panose="02010609060101010101" pitchFamily="49" charset="-122"/>
              </a:rPr>
              <a:t>读出触发研究</a:t>
            </a:r>
            <a:endParaRPr lang="zh-CN" altLang="en-US" sz="4400" b="1"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4438" y="4369720"/>
            <a:ext cx="7837762" cy="2246926"/>
          </a:xfrm>
        </p:spPr>
        <p:txBody>
          <a:bodyPr>
            <a:normAutofit/>
          </a:bodyPr>
          <a:lstStyle/>
          <a:p>
            <a:pPr>
              <a:lnSpc>
                <a:spcPct val="100000"/>
              </a:lnSpc>
            </a:pPr>
            <a:r>
              <a:rPr lang="zh-CN" altLang="en-US" b="1" u="sng" dirty="0">
                <a:latin typeface="黑体" panose="02010609060101010101" pitchFamily="49" charset="-122"/>
                <a:ea typeface="黑体" panose="02010609060101010101" pitchFamily="49" charset="-122"/>
              </a:rPr>
              <a:t>叶昌庆</a:t>
            </a:r>
            <a:endParaRPr lang="zh-CN" altLang="en-US" dirty="0">
              <a:latin typeface="黑体" panose="02010609060101010101" pitchFamily="49" charset="-122"/>
              <a:ea typeface="黑体" panose="02010609060101010101" pitchFamily="49" charset="-122"/>
            </a:endParaRPr>
          </a:p>
          <a:p>
            <a:pPr>
              <a:lnSpc>
                <a:spcPct val="100000"/>
              </a:lnSpc>
            </a:pPr>
            <a:r>
              <a:rPr lang="en-US" altLang="zh-CN" dirty="0">
                <a:latin typeface="黑体" panose="02010609060101010101" pitchFamily="49" charset="-122"/>
                <a:ea typeface="黑体" panose="02010609060101010101" pitchFamily="49" charset="-122"/>
              </a:rPr>
              <a:t>2026-07-06</a:t>
            </a:r>
            <a:endParaRPr lang="en-US" altLang="zh-CN" dirty="0">
              <a:solidFill>
                <a:srgbClr val="14446A"/>
              </a:solidFill>
              <a:latin typeface="Arial" panose="020B0604020202020204" pitchFamily="34" charset="0"/>
              <a:ea typeface="黑体" panose="02010609060101010101" pitchFamily="49" charset="-122"/>
              <a:cs typeface="Arial" panose="020B0604020202020204" pitchFamily="34" charset="0"/>
            </a:endParaRPr>
          </a:p>
        </p:txBody>
      </p:sp>
      <p:sp>
        <p:nvSpPr>
          <p:cNvPr id="8" name="灯片编号占位符 7"/>
          <p:cNvSpPr>
            <a:spLocks noGrp="1"/>
          </p:cNvSpPr>
          <p:nvPr>
            <p:ph type="sldNum" sz="quarter" idx="12"/>
          </p:nvPr>
        </p:nvSpPr>
        <p:spPr/>
        <p:txBody>
          <a:bodyPr/>
          <a:lstStyle/>
          <a:p>
            <a:pPr fontAlgn="auto">
              <a:spcBef>
                <a:spcPts val="0"/>
              </a:spcBef>
              <a:spcAft>
                <a:spcPts val="0"/>
              </a:spcAft>
              <a:defRPr/>
            </a:pPr>
            <a:fld id="{038D56A4-8299-4602-A79C-45F5F09B0079}" type="slidenum">
              <a:rPr lang="zh-CN" altLang="en-US" sz="1700">
                <a:solidFill>
                  <a:prstClr val="white"/>
                </a:solidFill>
              </a:rPr>
              <a:t>1</a:t>
            </a:fld>
            <a:endParaRPr lang="zh-CN" altLang="en-US" sz="1700" dirty="0">
              <a:solidFill>
                <a:prstClr val="white"/>
              </a:solidFill>
            </a:endParaRPr>
          </a:p>
        </p:txBody>
      </p:sp>
      <p:sp>
        <p:nvSpPr>
          <p:cNvPr id="5" name="Rectangle 4"/>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sp>
        <p:nvSpPr>
          <p:cNvPr id="4" name="TextBox 3"/>
          <p:cNvSpPr txBox="1"/>
          <p:nvPr/>
        </p:nvSpPr>
        <p:spPr>
          <a:xfrm>
            <a:off x="320713" y="331607"/>
            <a:ext cx="7287455" cy="369332"/>
          </a:xfrm>
          <a:prstGeom prst="rect">
            <a:avLst/>
          </a:prstGeom>
          <a:noFill/>
        </p:spPr>
        <p:txBody>
          <a:bodyPr wrap="square" rtlCol="0">
            <a:spAutoFit/>
          </a:bodyPr>
          <a:lstStyle/>
          <a:p>
            <a:pPr eaLnBrk="1" fontAlgn="auto" hangingPunct="1">
              <a:lnSpc>
                <a:spcPct val="90000"/>
              </a:lnSpc>
              <a:spcAft>
                <a:spcPts val="0"/>
              </a:spcAft>
              <a:defRPr/>
            </a:pPr>
            <a:r>
              <a:rPr lang="zh-CN" altLang="en-US" sz="2000" b="1" dirty="0">
                <a:solidFill>
                  <a:srgbClr val="16558E"/>
                </a:solidFill>
                <a:latin typeface="黑体" panose="02010609060101010101" pitchFamily="49" charset="-122"/>
                <a:ea typeface="黑体" panose="02010609060101010101" pitchFamily="49" charset="-122"/>
              </a:rPr>
              <a:t>院士工作站月会</a:t>
            </a:r>
          </a:p>
        </p:txBody>
      </p:sp>
      <p:pic>
        <p:nvPicPr>
          <p:cNvPr id="7"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cxnSp>
        <p:nvCxnSpPr>
          <p:cNvPr id="12" name="直接连接符 11"/>
          <p:cNvCxnSpPr/>
          <p:nvPr/>
        </p:nvCxnSpPr>
        <p:spPr>
          <a:xfrm>
            <a:off x="2275006" y="3898366"/>
            <a:ext cx="7526720" cy="11575"/>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0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84124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a:solidFill>
                  <a:srgbClr val="1A2330"/>
                </a:solidFill>
                <a:latin typeface="Microsoft YaHei"/>
                <a:ea typeface="Microsoft YaHei"/>
                <a:cs typeface="Microsoft YaHei"/>
              </a:rPr>
              <a:t>ADC 流分两路：波形缓存 + 模板库触发，簇描述符驱动读出</a:t>
            </a: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11</a:t>
            </a:r>
          </a:p>
        </p:txBody>
      </p:sp>
      <p:pic>
        <p:nvPicPr>
          <p:cNvPr id="10" name="Picture 9" descr="fpga_overall_architecture2.png"/>
          <p:cNvPicPr>
            <a:picLocks noChangeAspect="1"/>
          </p:cNvPicPr>
          <p:nvPr/>
        </p:nvPicPr>
        <p:blipFill>
          <a:blip r:embed="rId4"/>
          <a:stretch>
            <a:fillRect/>
          </a:stretch>
        </p:blipFill>
        <p:spPr>
          <a:xfrm>
            <a:off x="5602098" y="1645920"/>
            <a:ext cx="5437883" cy="4434840"/>
          </a:xfrm>
          <a:prstGeom prst="rect">
            <a:avLst/>
          </a:prstGeom>
        </p:spPr>
      </p:pic>
      <p:pic>
        <p:nvPicPr>
          <p:cNvPr id="15" name="图片 14">
            <a:extLst>
              <a:ext uri="{FF2B5EF4-FFF2-40B4-BE49-F238E27FC236}">
                <a16:creationId xmlns:a16="http://schemas.microsoft.com/office/drawing/2014/main" id="{7F08C0BA-7C87-4DAE-BB18-B29373623E6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1344" y="2558622"/>
            <a:ext cx="5806641" cy="27362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7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47089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dirty="0">
                <a:solidFill>
                  <a:srgbClr val="1A2330"/>
                </a:solidFill>
                <a:latin typeface="Microsoft YaHei"/>
                <a:ea typeface="Microsoft YaHei"/>
                <a:cs typeface="Microsoft YaHei"/>
              </a:rPr>
              <a:t>并行数据通路：4 </a:t>
            </a:r>
            <a:r>
              <a:rPr sz="2700" b="1" i="0" dirty="0" err="1">
                <a:solidFill>
                  <a:srgbClr val="1A2330"/>
                </a:solidFill>
                <a:latin typeface="Microsoft YaHei"/>
                <a:ea typeface="Microsoft YaHei"/>
                <a:cs typeface="Microsoft YaHei"/>
              </a:rPr>
              <a:t>通道</a:t>
            </a:r>
            <a:r>
              <a:rPr sz="2700" b="1" i="0" dirty="0">
                <a:solidFill>
                  <a:srgbClr val="1A2330"/>
                </a:solidFill>
                <a:latin typeface="Microsoft YaHei"/>
                <a:ea typeface="Microsoft YaHei"/>
                <a:cs typeface="Microsoft YaHei"/>
              </a:rPr>
              <a:t> × 31 </a:t>
            </a:r>
            <a:r>
              <a:rPr lang="zh-CN" altLang="en-US" sz="2700" b="1" i="0" dirty="0">
                <a:solidFill>
                  <a:srgbClr val="1A2330"/>
                </a:solidFill>
                <a:latin typeface="Microsoft YaHei"/>
                <a:ea typeface="Microsoft YaHei"/>
                <a:cs typeface="Microsoft YaHei"/>
              </a:rPr>
              <a:t>乘加运算</a:t>
            </a:r>
            <a:r>
              <a:rPr sz="2700" b="1" i="0" dirty="0">
                <a:solidFill>
                  <a:srgbClr val="1A2330"/>
                </a:solidFill>
                <a:latin typeface="Microsoft YaHei"/>
                <a:ea typeface="Microsoft YaHei"/>
                <a:cs typeface="Microsoft YaHei"/>
              </a:rPr>
              <a:t>，</a:t>
            </a:r>
            <a:r>
              <a:rPr sz="2700" b="1" i="0" dirty="0" err="1">
                <a:solidFill>
                  <a:srgbClr val="1A2330"/>
                </a:solidFill>
                <a:latin typeface="Microsoft YaHei"/>
                <a:ea typeface="Microsoft YaHei"/>
                <a:cs typeface="Microsoft YaHei"/>
              </a:rPr>
              <a:t>满足实时约束</a:t>
            </a:r>
            <a:endParaRPr sz="2700" b="1" i="0" dirty="0">
              <a:solidFill>
                <a:srgbClr val="1A2330"/>
              </a:solidFill>
              <a:latin typeface="Microsoft YaHei"/>
              <a:ea typeface="Microsoft YaHei"/>
              <a:cs typeface="Microsoft YaHei"/>
            </a:endParaRP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12</a:t>
            </a:r>
          </a:p>
        </p:txBody>
      </p:sp>
      <p:pic>
        <p:nvPicPr>
          <p:cNvPr id="7" name="图片 6">
            <a:extLst>
              <a:ext uri="{FF2B5EF4-FFF2-40B4-BE49-F238E27FC236}">
                <a16:creationId xmlns:a16="http://schemas.microsoft.com/office/drawing/2014/main" id="{704C27DB-08CD-4FCC-B094-8B76A83A7E7C}"/>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07369" y="1808996"/>
            <a:ext cx="11106021" cy="1868075"/>
          </a:xfrm>
          <a:prstGeom prst="rect">
            <a:avLst/>
          </a:prstGeom>
        </p:spPr>
      </p:pic>
      <p:pic>
        <p:nvPicPr>
          <p:cNvPr id="9" name="图片 8">
            <a:extLst>
              <a:ext uri="{FF2B5EF4-FFF2-40B4-BE49-F238E27FC236}">
                <a16:creationId xmlns:a16="http://schemas.microsoft.com/office/drawing/2014/main" id="{BD803182-2BBB-4CB5-9CDC-B6971A979983}"/>
              </a:ext>
            </a:extLst>
          </p:cNvPr>
          <p:cNvPicPr>
            <a:picLocks noChangeAspect="1"/>
          </p:cNvPicPr>
          <p:nvPr/>
        </p:nvPicPr>
        <p:blipFill>
          <a:blip r:embed="rId5"/>
          <a:stretch>
            <a:fillRect/>
          </a:stretch>
        </p:blipFill>
        <p:spPr>
          <a:xfrm>
            <a:off x="2258131" y="3954522"/>
            <a:ext cx="7675737" cy="27576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470898"/>
          </a:xfrm>
          <a:prstGeom prst="rect">
            <a:avLst/>
          </a:prstGeom>
          <a:noFill/>
        </p:spPr>
        <p:txBody>
          <a:bodyPr wrap="square" lIns="45720" tIns="27432" rIns="45720" bIns="27432" anchor="t">
            <a:spAutoFit/>
          </a:bodyPr>
          <a:lstStyle/>
          <a:p>
            <a:pPr algn="l">
              <a:lnSpc>
                <a:spcPct val="100000"/>
              </a:lnSpc>
              <a:spcBef>
                <a:spcPts val="0"/>
              </a:spcBef>
              <a:spcAft>
                <a:spcPts val="0"/>
              </a:spcAft>
            </a:pPr>
            <a:r>
              <a:rPr lang="zh-CN" altLang="en-US" sz="2700" b="1" dirty="0">
                <a:solidFill>
                  <a:srgbClr val="1A2330"/>
                </a:solidFill>
                <a:latin typeface="Microsoft YaHei"/>
                <a:ea typeface="Microsoft YaHei"/>
                <a:cs typeface="Microsoft YaHei"/>
              </a:rPr>
              <a:t>硬件和软件结果对比</a:t>
            </a:r>
            <a:endParaRPr sz="2700" b="1" i="0" dirty="0">
              <a:solidFill>
                <a:srgbClr val="1A2330"/>
              </a:solidFill>
              <a:latin typeface="Microsoft YaHei"/>
              <a:ea typeface="Microsoft YaHei"/>
              <a:cs typeface="Microsoft YaHei"/>
            </a:endParaRP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13</a:t>
            </a:r>
          </a:p>
        </p:txBody>
      </p:sp>
      <p:pic>
        <p:nvPicPr>
          <p:cNvPr id="20" name="图片 19">
            <a:extLst>
              <a:ext uri="{FF2B5EF4-FFF2-40B4-BE49-F238E27FC236}">
                <a16:creationId xmlns:a16="http://schemas.microsoft.com/office/drawing/2014/main" id="{FC61B532-1365-449F-BBB2-99F32FB2079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79875" y="1759682"/>
            <a:ext cx="7260129" cy="2987456"/>
          </a:xfrm>
          <a:prstGeom prst="rect">
            <a:avLst/>
          </a:prstGeom>
        </p:spPr>
      </p:pic>
      <p:pic>
        <p:nvPicPr>
          <p:cNvPr id="4" name="图片 3">
            <a:extLst>
              <a:ext uri="{FF2B5EF4-FFF2-40B4-BE49-F238E27FC236}">
                <a16:creationId xmlns:a16="http://schemas.microsoft.com/office/drawing/2014/main" id="{577BEEB5-5368-4E74-9583-A46D0A93CCE1}"/>
              </a:ext>
            </a:extLst>
          </p:cNvPr>
          <p:cNvPicPr>
            <a:picLocks noChangeAspect="1"/>
          </p:cNvPicPr>
          <p:nvPr/>
        </p:nvPicPr>
        <p:blipFill>
          <a:blip r:embed="rId5"/>
          <a:stretch>
            <a:fillRect/>
          </a:stretch>
        </p:blipFill>
        <p:spPr>
          <a:xfrm>
            <a:off x="8282060" y="831757"/>
            <a:ext cx="3485263" cy="2891362"/>
          </a:xfrm>
          <a:prstGeom prst="rect">
            <a:avLst/>
          </a:prstGeom>
        </p:spPr>
      </p:pic>
      <p:pic>
        <p:nvPicPr>
          <p:cNvPr id="7" name="图片 6">
            <a:extLst>
              <a:ext uri="{FF2B5EF4-FFF2-40B4-BE49-F238E27FC236}">
                <a16:creationId xmlns:a16="http://schemas.microsoft.com/office/drawing/2014/main" id="{3C904F71-01B9-47C3-B244-390496BC8E65}"/>
              </a:ext>
            </a:extLst>
          </p:cNvPr>
          <p:cNvPicPr>
            <a:picLocks noChangeAspect="1"/>
          </p:cNvPicPr>
          <p:nvPr/>
        </p:nvPicPr>
        <p:blipFill>
          <a:blip r:embed="rId6"/>
          <a:stretch>
            <a:fillRect/>
          </a:stretch>
        </p:blipFill>
        <p:spPr>
          <a:xfrm>
            <a:off x="8348603" y="4159691"/>
            <a:ext cx="3406981" cy="2808037"/>
          </a:xfrm>
          <a:prstGeom prst="rect">
            <a:avLst/>
          </a:prstGeom>
        </p:spPr>
      </p:pic>
      <p:pic>
        <p:nvPicPr>
          <p:cNvPr id="9" name="图片 8">
            <a:extLst>
              <a:ext uri="{FF2B5EF4-FFF2-40B4-BE49-F238E27FC236}">
                <a16:creationId xmlns:a16="http://schemas.microsoft.com/office/drawing/2014/main" id="{8AF6D896-8108-4D58-B2D4-8D3342CE0A30}"/>
              </a:ext>
            </a:extLst>
          </p:cNvPr>
          <p:cNvPicPr>
            <a:picLocks noChangeAspect="1"/>
          </p:cNvPicPr>
          <p:nvPr/>
        </p:nvPicPr>
        <p:blipFill>
          <a:blip r:embed="rId7"/>
          <a:stretch>
            <a:fillRect/>
          </a:stretch>
        </p:blipFill>
        <p:spPr>
          <a:xfrm>
            <a:off x="3888762" y="4693689"/>
            <a:ext cx="3965999" cy="21387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8295" y="2638770"/>
            <a:ext cx="5759307" cy="707722"/>
          </a:xfrm>
          <a:prstGeom prst="rect">
            <a:avLst/>
          </a:prstGeom>
          <a:noFill/>
        </p:spPr>
        <p:txBody>
          <a:bodyPr wrap="square" rtlCol="0">
            <a:spAutoFit/>
          </a:bodyPr>
          <a:lstStyle/>
          <a:p>
            <a:pPr defTabSz="1088172"/>
            <a:r>
              <a:rPr kumimoji="1" lang="en-US" altLang="zh-CN" sz="3999" b="1" dirty="0">
                <a:solidFill>
                  <a:srgbClr val="034A90">
                    <a:lumMod val="75000"/>
                  </a:srgbClr>
                </a:solidFill>
                <a:latin typeface="微软雅黑"/>
                <a:ea typeface="微软雅黑"/>
              </a:rPr>
              <a:t>Thanks for listening!</a:t>
            </a:r>
            <a:endParaRPr kumimoji="1" lang="zh-CN" altLang="en-US" sz="3999" b="1" dirty="0">
              <a:solidFill>
                <a:srgbClr val="034A90">
                  <a:lumMod val="75000"/>
                </a:srgbClr>
              </a:solidFill>
              <a:latin typeface="微软雅黑"/>
              <a:ea typeface="微软雅黑"/>
            </a:endParaRPr>
          </a:p>
        </p:txBody>
      </p:sp>
      <p:sp>
        <p:nvSpPr>
          <p:cNvPr id="10" name="文本框 3">
            <a:extLst>
              <a:ext uri="{FF2B5EF4-FFF2-40B4-BE49-F238E27FC236}">
                <a16:creationId xmlns:a16="http://schemas.microsoft.com/office/drawing/2014/main" id="{CD4A9A51-F023-B94F-B76E-605C8390237B}"/>
              </a:ext>
            </a:extLst>
          </p:cNvPr>
          <p:cNvSpPr txBox="1"/>
          <p:nvPr/>
        </p:nvSpPr>
        <p:spPr>
          <a:xfrm>
            <a:off x="3864269" y="5016544"/>
            <a:ext cx="5759307" cy="476944"/>
          </a:xfrm>
          <a:prstGeom prst="rect">
            <a:avLst/>
          </a:prstGeom>
          <a:noFill/>
        </p:spPr>
        <p:txBody>
          <a:bodyPr wrap="square" rtlCol="0">
            <a:spAutoFit/>
          </a:bodyPr>
          <a:lstStyle/>
          <a:p>
            <a:pPr defTabSz="1088172"/>
            <a:r>
              <a:rPr kumimoji="1" lang="en-US" altLang="zh-CN" sz="2500" b="1" dirty="0">
                <a:solidFill>
                  <a:srgbClr val="034A90">
                    <a:lumMod val="75000"/>
                  </a:srgbClr>
                </a:solidFill>
                <a:latin typeface="微软雅黑"/>
                <a:ea typeface="微软雅黑"/>
              </a:rPr>
              <a:t>Email: ycq@mail.ustc.edu.cn</a:t>
            </a:r>
            <a:endParaRPr kumimoji="1" lang="zh-CN" altLang="en-US" sz="2500" b="1" dirty="0">
              <a:solidFill>
                <a:srgbClr val="034A90">
                  <a:lumMod val="75000"/>
                </a:srgbClr>
              </a:solidFill>
              <a:latin typeface="微软雅黑"/>
              <a:ea typeface="微软雅黑"/>
            </a:endParaRPr>
          </a:p>
        </p:txBody>
      </p:sp>
      <p:sp>
        <p:nvSpPr>
          <p:cNvPr id="7" name="Rectangle 4">
            <a:extLst>
              <a:ext uri="{FF2B5EF4-FFF2-40B4-BE49-F238E27FC236}">
                <a16:creationId xmlns:a16="http://schemas.microsoft.com/office/drawing/2014/main" id="{E825B50F-49FB-48AD-AC17-8802993073BC}"/>
              </a:ext>
            </a:extLst>
          </p:cNvPr>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8" name="Picture 17">
            <a:extLst>
              <a:ext uri="{FF2B5EF4-FFF2-40B4-BE49-F238E27FC236}">
                <a16:creationId xmlns:a16="http://schemas.microsoft.com/office/drawing/2014/main" id="{9A503604-439B-44F0-8E67-B63EFF5AE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sp>
        <p:nvSpPr>
          <p:cNvPr id="9" name="TextBox 3">
            <a:extLst>
              <a:ext uri="{FF2B5EF4-FFF2-40B4-BE49-F238E27FC236}">
                <a16:creationId xmlns:a16="http://schemas.microsoft.com/office/drawing/2014/main" id="{5F851A4B-1962-47C2-A316-ADC8E8AA2511}"/>
              </a:ext>
            </a:extLst>
          </p:cNvPr>
          <p:cNvSpPr txBox="1"/>
          <p:nvPr/>
        </p:nvSpPr>
        <p:spPr>
          <a:xfrm>
            <a:off x="320713" y="331607"/>
            <a:ext cx="7287455" cy="369332"/>
          </a:xfrm>
          <a:prstGeom prst="rect">
            <a:avLst/>
          </a:prstGeom>
          <a:noFill/>
        </p:spPr>
        <p:txBody>
          <a:bodyPr wrap="square" rtlCol="0">
            <a:spAutoFit/>
          </a:bodyPr>
          <a:lstStyle/>
          <a:p>
            <a:pPr eaLnBrk="1" fontAlgn="auto" hangingPunct="1">
              <a:lnSpc>
                <a:spcPct val="90000"/>
              </a:lnSpc>
              <a:spcAft>
                <a:spcPts val="0"/>
              </a:spcAft>
              <a:defRPr/>
            </a:pPr>
            <a:r>
              <a:rPr lang="zh-CN" altLang="en-US" sz="2000" b="1" dirty="0">
                <a:solidFill>
                  <a:srgbClr val="16558E"/>
                </a:solidFill>
                <a:latin typeface="黑体" panose="02010609060101010101" pitchFamily="49" charset="-122"/>
                <a:ea typeface="黑体" panose="02010609060101010101" pitchFamily="49" charset="-122"/>
              </a:rPr>
              <a:t>院士工作站月会</a:t>
            </a:r>
          </a:p>
        </p:txBody>
      </p:sp>
    </p:spTree>
    <p:extLst>
      <p:ext uri="{BB962C8B-B14F-4D97-AF65-F5344CB8AC3E}">
        <p14:creationId xmlns:p14="http://schemas.microsoft.com/office/powerpoint/2010/main" val="315765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物理背景</a:t>
            </a:r>
          </a:p>
        </p:txBody>
      </p:sp>
      <p:pic>
        <p:nvPicPr>
          <p:cNvPr id="8" name="图片 7">
            <a:extLst>
              <a:ext uri="{FF2B5EF4-FFF2-40B4-BE49-F238E27FC236}">
                <a16:creationId xmlns:a16="http://schemas.microsoft.com/office/drawing/2014/main" id="{F7436149-04AA-49ED-A9B8-264CC97A85E9}"/>
              </a:ext>
            </a:extLst>
          </p:cNvPr>
          <p:cNvPicPr>
            <a:picLocks noChangeAspect="1"/>
          </p:cNvPicPr>
          <p:nvPr/>
        </p:nvPicPr>
        <p:blipFill>
          <a:blip r:embed="rId3"/>
          <a:stretch>
            <a:fillRect/>
          </a:stretch>
        </p:blipFill>
        <p:spPr>
          <a:xfrm>
            <a:off x="7036827" y="2192089"/>
            <a:ext cx="4950182" cy="3604654"/>
          </a:xfrm>
          <a:prstGeom prst="rect">
            <a:avLst/>
          </a:prstGeom>
        </p:spPr>
      </p:pic>
      <p:sp>
        <p:nvSpPr>
          <p:cNvPr id="7" name="文本框 6">
            <a:extLst>
              <a:ext uri="{FF2B5EF4-FFF2-40B4-BE49-F238E27FC236}">
                <a16:creationId xmlns:a16="http://schemas.microsoft.com/office/drawing/2014/main" id="{3E37D9D2-45FA-47B2-83B2-20AD648F69CC}"/>
              </a:ext>
            </a:extLst>
          </p:cNvPr>
          <p:cNvSpPr txBox="1"/>
          <p:nvPr/>
        </p:nvSpPr>
        <p:spPr>
          <a:xfrm>
            <a:off x="134853" y="1264197"/>
            <a:ext cx="8178025"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700" b="1" i="0" u="none" strike="noStrike" kern="1200" cap="none" spc="0" normalizeH="0" baseline="0" noProof="0" dirty="0">
                <a:ln>
                  <a:noFill/>
                </a:ln>
                <a:solidFill>
                  <a:srgbClr val="1A2330"/>
                </a:solidFill>
                <a:effectLst/>
                <a:uLnTx/>
                <a:uFillTx/>
                <a:latin typeface="Microsoft YaHei"/>
                <a:ea typeface="Microsoft YaHei"/>
                <a:cs typeface="Microsoft YaHei"/>
              </a:rPr>
              <a:t>大面积室温感应线圈探测带来 </a:t>
            </a:r>
            <a:r>
              <a:rPr kumimoji="0" lang="en-US" altLang="zh-CN" sz="2700" b="1" i="0" u="none" strike="noStrike" kern="1200" cap="none" spc="0" normalizeH="0" baseline="0" noProof="0" dirty="0">
                <a:ln>
                  <a:noFill/>
                </a:ln>
                <a:solidFill>
                  <a:srgbClr val="1A2330"/>
                </a:solidFill>
                <a:effectLst/>
                <a:uLnTx/>
                <a:uFillTx/>
                <a:latin typeface="Microsoft YaHei"/>
                <a:ea typeface="Microsoft YaHei"/>
                <a:cs typeface="Microsoft YaHei"/>
              </a:rPr>
              <a:t>EB </a:t>
            </a:r>
            <a:r>
              <a:rPr kumimoji="0" lang="zh-CN" altLang="en-US" sz="2700" b="1" i="0" u="none" strike="noStrike" kern="1200" cap="none" spc="0" normalizeH="0" baseline="0" noProof="0" dirty="0">
                <a:ln>
                  <a:noFill/>
                </a:ln>
                <a:solidFill>
                  <a:srgbClr val="1A2330"/>
                </a:solidFill>
                <a:effectLst/>
                <a:uLnTx/>
                <a:uFillTx/>
                <a:latin typeface="Microsoft YaHei"/>
                <a:ea typeface="Microsoft YaHei"/>
                <a:cs typeface="Microsoft YaHei"/>
              </a:rPr>
              <a:t>量级的数据洪流</a:t>
            </a:r>
          </a:p>
        </p:txBody>
      </p:sp>
      <p:sp>
        <p:nvSpPr>
          <p:cNvPr id="9" name="文本框 8">
            <a:extLst>
              <a:ext uri="{FF2B5EF4-FFF2-40B4-BE49-F238E27FC236}">
                <a16:creationId xmlns:a16="http://schemas.microsoft.com/office/drawing/2014/main" id="{B6C186DE-D37E-41A4-8DDC-21BD1CA4FCF7}"/>
              </a:ext>
            </a:extLst>
          </p:cNvPr>
          <p:cNvSpPr txBox="1"/>
          <p:nvPr/>
        </p:nvSpPr>
        <p:spPr>
          <a:xfrm>
            <a:off x="191344" y="2143396"/>
            <a:ext cx="6139542" cy="2869825"/>
          </a:xfrm>
          <a:prstGeom prst="rect">
            <a:avLst/>
          </a:prstGeom>
          <a:noFill/>
        </p:spPr>
        <p:txBody>
          <a:bodyPr wrap="square">
            <a:spAutoFit/>
          </a:bodyPr>
          <a:lstStyle/>
          <a:p>
            <a:pPr algn="l">
              <a:lnSpc>
                <a:spcPct val="150000"/>
              </a:lnSpc>
              <a:spcBef>
                <a:spcPts val="0"/>
              </a:spcBef>
              <a:spcAft>
                <a:spcPts val="1300"/>
              </a:spcAft>
            </a:pPr>
            <a:r>
              <a:rPr lang="zh-CN" altLang="en-US" sz="1800" b="0" i="0" dirty="0">
                <a:solidFill>
                  <a:srgbClr val="1A2330"/>
                </a:solidFill>
                <a:latin typeface="Microsoft YaHei"/>
                <a:ea typeface="Microsoft YaHei"/>
                <a:cs typeface="Microsoft YaHei"/>
              </a:rPr>
              <a:t>▪  </a:t>
            </a:r>
            <a:r>
              <a:rPr lang="en-US" altLang="zh-CN" sz="1800" b="0" i="0" dirty="0">
                <a:solidFill>
                  <a:srgbClr val="1A2330"/>
                </a:solidFill>
                <a:latin typeface="Microsoft YaHei"/>
                <a:ea typeface="Microsoft YaHei"/>
                <a:cs typeface="Microsoft YaHei"/>
              </a:rPr>
              <a:t>SCEP </a:t>
            </a:r>
            <a:r>
              <a:rPr lang="zh-CN" altLang="en-US" sz="1800" b="0" i="0" dirty="0">
                <a:solidFill>
                  <a:srgbClr val="1A2330"/>
                </a:solidFill>
                <a:latin typeface="Microsoft YaHei"/>
                <a:ea typeface="Microsoft YaHei"/>
                <a:cs typeface="Microsoft YaHei"/>
              </a:rPr>
              <a:t>实验用室温感应线圈 </a:t>
            </a:r>
            <a:r>
              <a:rPr lang="en-US" altLang="zh-CN" sz="1800" b="0" i="0" dirty="0">
                <a:solidFill>
                  <a:srgbClr val="1A2330"/>
                </a:solidFill>
                <a:latin typeface="Microsoft YaHei"/>
                <a:ea typeface="Microsoft YaHei"/>
                <a:cs typeface="Microsoft YaHei"/>
              </a:rPr>
              <a:t>+ </a:t>
            </a:r>
            <a:r>
              <a:rPr lang="zh-CN" altLang="en-US" sz="1800" b="0" i="0" dirty="0">
                <a:solidFill>
                  <a:srgbClr val="1A2330"/>
                </a:solidFill>
                <a:latin typeface="Microsoft YaHei"/>
                <a:ea typeface="Microsoft YaHei"/>
                <a:cs typeface="Microsoft YaHei"/>
              </a:rPr>
              <a:t>塑料闪烁体的符合探测方案，相比超导系统更易大规模部署。</a:t>
            </a:r>
          </a:p>
          <a:p>
            <a:pPr algn="l">
              <a:lnSpc>
                <a:spcPct val="150000"/>
              </a:lnSpc>
              <a:spcBef>
                <a:spcPts val="0"/>
              </a:spcBef>
              <a:spcAft>
                <a:spcPts val="1300"/>
              </a:spcAft>
            </a:pPr>
            <a:r>
              <a:rPr lang="zh-CN" altLang="en-US" sz="1800" b="0" i="0" dirty="0">
                <a:solidFill>
                  <a:srgbClr val="1A2330"/>
                </a:solidFill>
                <a:latin typeface="Microsoft YaHei"/>
                <a:ea typeface="Microsoft YaHei"/>
                <a:cs typeface="Microsoft YaHei"/>
              </a:rPr>
              <a:t>▪  为逼近现有磁通量上限，</a:t>
            </a:r>
            <a:r>
              <a:rPr lang="en-US" altLang="zh-CN" sz="1800" b="0" i="0" dirty="0">
                <a:solidFill>
                  <a:srgbClr val="1A2330"/>
                </a:solidFill>
                <a:latin typeface="Microsoft YaHei"/>
                <a:ea typeface="Microsoft YaHei"/>
                <a:cs typeface="Microsoft YaHei"/>
              </a:rPr>
              <a:t>SCEP</a:t>
            </a:r>
            <a:r>
              <a:rPr lang="zh-CN" altLang="en-US" sz="1800" b="0" i="0" dirty="0">
                <a:solidFill>
                  <a:srgbClr val="1A2330"/>
                </a:solidFill>
                <a:latin typeface="Microsoft YaHei"/>
                <a:ea typeface="Microsoft YaHei"/>
                <a:cs typeface="Microsoft YaHei"/>
              </a:rPr>
              <a:t> 规划多层探测阵列，目标曝光量 </a:t>
            </a:r>
            <a:r>
              <a:rPr lang="en-US" altLang="zh-CN" sz="1800" b="0" i="0" dirty="0">
                <a:solidFill>
                  <a:srgbClr val="1A2330"/>
                </a:solidFill>
                <a:latin typeface="Microsoft YaHei"/>
                <a:ea typeface="Microsoft YaHei"/>
                <a:cs typeface="Microsoft YaHei"/>
              </a:rPr>
              <a:t>O(10⁴) m²·year</a:t>
            </a:r>
            <a:r>
              <a:rPr lang="zh-CN" altLang="en-US" sz="1800" b="0" i="0" dirty="0">
                <a:solidFill>
                  <a:srgbClr val="1A2330"/>
                </a:solidFill>
                <a:latin typeface="Microsoft YaHei"/>
                <a:ea typeface="Microsoft YaHei"/>
                <a:cs typeface="Microsoft YaHei"/>
              </a:rPr>
              <a:t>。</a:t>
            </a:r>
          </a:p>
          <a:p>
            <a:pPr algn="l">
              <a:lnSpc>
                <a:spcPct val="150000"/>
              </a:lnSpc>
              <a:spcBef>
                <a:spcPts val="0"/>
              </a:spcBef>
              <a:spcAft>
                <a:spcPts val="1300"/>
              </a:spcAft>
            </a:pPr>
            <a:r>
              <a:rPr lang="zh-CN" altLang="en-US" sz="1800" b="0" i="0" dirty="0">
                <a:solidFill>
                  <a:srgbClr val="1A2330"/>
                </a:solidFill>
                <a:latin typeface="Microsoft YaHei"/>
                <a:ea typeface="Microsoft YaHei"/>
                <a:cs typeface="Microsoft YaHei"/>
              </a:rPr>
              <a:t>▪  在该规模下连续记录全部波形将压垮数据获取系统的带宽与存储能力。</a:t>
            </a:r>
          </a:p>
        </p:txBody>
      </p:sp>
      <p:sp>
        <p:nvSpPr>
          <p:cNvPr id="13" name="文本框 12">
            <a:extLst>
              <a:ext uri="{FF2B5EF4-FFF2-40B4-BE49-F238E27FC236}">
                <a16:creationId xmlns:a16="http://schemas.microsoft.com/office/drawing/2014/main" id="{89CA0254-9969-4074-92E7-C4B02181309C}"/>
              </a:ext>
            </a:extLst>
          </p:cNvPr>
          <p:cNvSpPr txBox="1"/>
          <p:nvPr/>
        </p:nvSpPr>
        <p:spPr>
          <a:xfrm>
            <a:off x="204991" y="5384589"/>
            <a:ext cx="6139542" cy="1071127"/>
          </a:xfrm>
          <a:prstGeom prst="rect">
            <a:avLst/>
          </a:prstGeom>
          <a:noFill/>
        </p:spPr>
        <p:txBody>
          <a:bodyPr wrap="square">
            <a:spAutoFit/>
          </a:bodyPr>
          <a:lstStyle/>
          <a:p>
            <a:pPr algn="l">
              <a:lnSpc>
                <a:spcPct val="105000"/>
              </a:lnSpc>
              <a:spcBef>
                <a:spcPts val="0"/>
              </a:spcBef>
              <a:spcAft>
                <a:spcPts val="400"/>
              </a:spcAft>
            </a:pPr>
            <a:r>
              <a:rPr lang="zh-CN" altLang="en-US" b="1" i="0" dirty="0">
                <a:solidFill>
                  <a:srgbClr val="1F6FB2"/>
                </a:solidFill>
                <a:latin typeface="Microsoft YaHei"/>
                <a:ea typeface="Microsoft YaHei"/>
                <a:cs typeface="Microsoft YaHei"/>
              </a:rPr>
              <a:t>结论</a:t>
            </a:r>
          </a:p>
          <a:p>
            <a:pPr algn="l">
              <a:lnSpc>
                <a:spcPct val="120000"/>
              </a:lnSpc>
              <a:spcBef>
                <a:spcPts val="0"/>
              </a:spcBef>
              <a:spcAft>
                <a:spcPts val="0"/>
              </a:spcAft>
            </a:pPr>
            <a:r>
              <a:rPr lang="zh-CN" altLang="en-US" b="0" i="0" dirty="0">
                <a:solidFill>
                  <a:srgbClr val="1A2330"/>
                </a:solidFill>
                <a:latin typeface="Microsoft YaHei"/>
                <a:ea typeface="Microsoft YaHei"/>
                <a:cs typeface="Microsoft YaHei"/>
              </a:rPr>
              <a:t>直接存储全部波形不可行 </a:t>
            </a:r>
            <a:r>
              <a:rPr lang="en-US" altLang="zh-CN" b="0" i="0" dirty="0">
                <a:solidFill>
                  <a:srgbClr val="1A2330"/>
                </a:solidFill>
                <a:latin typeface="Microsoft YaHei"/>
                <a:ea typeface="Microsoft YaHei"/>
                <a:cs typeface="Microsoft YaHei"/>
              </a:rPr>
              <a:t>—— </a:t>
            </a:r>
            <a:r>
              <a:rPr lang="zh-CN" altLang="en-US" b="0" i="0" dirty="0">
                <a:solidFill>
                  <a:srgbClr val="1A2330"/>
                </a:solidFill>
                <a:latin typeface="Microsoft YaHei"/>
                <a:ea typeface="Microsoft YaHei"/>
                <a:cs typeface="Microsoft YaHei"/>
              </a:rPr>
              <a:t>必须在前端用 </a:t>
            </a:r>
            <a:r>
              <a:rPr lang="en-US" altLang="zh-CN" b="0" i="0" dirty="0">
                <a:solidFill>
                  <a:srgbClr val="1A2330"/>
                </a:solidFill>
                <a:latin typeface="Microsoft YaHei"/>
                <a:ea typeface="Microsoft YaHei"/>
                <a:cs typeface="Microsoft YaHei"/>
              </a:rPr>
              <a:t>L1 </a:t>
            </a:r>
            <a:r>
              <a:rPr lang="zh-CN" altLang="en-US" b="0" i="0" dirty="0">
                <a:solidFill>
                  <a:srgbClr val="1A2330"/>
                </a:solidFill>
                <a:latin typeface="Microsoft YaHei"/>
                <a:ea typeface="Microsoft YaHei"/>
                <a:cs typeface="Microsoft YaHei"/>
              </a:rPr>
              <a:t>触发抑制噪声诱发事件、保留潜在信号。</a:t>
            </a:r>
          </a:p>
        </p:txBody>
      </p:sp>
    </p:spTree>
    <p:extLst>
      <p:ext uri="{BB962C8B-B14F-4D97-AF65-F5344CB8AC3E}">
        <p14:creationId xmlns:p14="http://schemas.microsoft.com/office/powerpoint/2010/main" val="735698127"/>
      </p:ext>
    </p:extLst>
  </p:cSld>
  <p:clrMapOvr>
    <a:masterClrMapping/>
  </p:clrMapOvr>
  <p:transition advTm="639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方法总览</a:t>
            </a:r>
          </a:p>
        </p:txBody>
      </p:sp>
      <p:sp>
        <p:nvSpPr>
          <p:cNvPr id="8" name="文本框 7">
            <a:extLst>
              <a:ext uri="{FF2B5EF4-FFF2-40B4-BE49-F238E27FC236}">
                <a16:creationId xmlns:a16="http://schemas.microsoft.com/office/drawing/2014/main" id="{FC8216FA-0D7E-458E-A2CF-EA328D977EEE}"/>
              </a:ext>
            </a:extLst>
          </p:cNvPr>
          <p:cNvSpPr txBox="1"/>
          <p:nvPr/>
        </p:nvSpPr>
        <p:spPr>
          <a:xfrm>
            <a:off x="122886" y="1196752"/>
            <a:ext cx="6139542" cy="507831"/>
          </a:xfrm>
          <a:prstGeom prst="rect">
            <a:avLst/>
          </a:prstGeom>
          <a:noFill/>
        </p:spPr>
        <p:txBody>
          <a:bodyPr wrap="square">
            <a:spAutoFit/>
          </a:bodyPr>
          <a:lstStyle/>
          <a:p>
            <a:r>
              <a:rPr kumimoji="0" lang="zh-CN" altLang="en-US" sz="2700" b="1" i="0" u="none" strike="noStrike" kern="1200" cap="none" spc="0" normalizeH="0" baseline="0" noProof="0" dirty="0">
                <a:ln>
                  <a:noFill/>
                </a:ln>
                <a:solidFill>
                  <a:srgbClr val="1A2330"/>
                </a:solidFill>
                <a:effectLst/>
                <a:uLnTx/>
                <a:uFillTx/>
                <a:latin typeface="Microsoft YaHei"/>
                <a:ea typeface="Microsoft YaHei"/>
                <a:cs typeface="Microsoft YaHei"/>
              </a:rPr>
              <a:t>模板库最优滤波触发</a:t>
            </a:r>
            <a:endParaRPr lang="zh-CN" altLang="en-US" dirty="0"/>
          </a:p>
        </p:txBody>
      </p:sp>
      <p:sp>
        <p:nvSpPr>
          <p:cNvPr id="10" name="Rounded Rectangle 8">
            <a:extLst>
              <a:ext uri="{FF2B5EF4-FFF2-40B4-BE49-F238E27FC236}">
                <a16:creationId xmlns:a16="http://schemas.microsoft.com/office/drawing/2014/main" id="{2A179A8A-E779-4FDF-A2AA-4E66F6FC4919}"/>
              </a:ext>
            </a:extLst>
          </p:cNvPr>
          <p:cNvSpPr/>
          <p:nvPr/>
        </p:nvSpPr>
        <p:spPr>
          <a:xfrm>
            <a:off x="407368" y="2864336"/>
            <a:ext cx="2542032" cy="2148840"/>
          </a:xfrm>
          <a:prstGeom prst="roundRect">
            <a:avLst/>
          </a:prstGeom>
          <a:solidFill>
            <a:srgbClr val="FFFFFF"/>
          </a:solidFill>
          <a:ln w="25400">
            <a:solidFill>
              <a:srgbClr val="1F6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9">
            <a:extLst>
              <a:ext uri="{FF2B5EF4-FFF2-40B4-BE49-F238E27FC236}">
                <a16:creationId xmlns:a16="http://schemas.microsoft.com/office/drawing/2014/main" id="{92CC7CE9-BD4C-453E-A7BC-0F478368CA15}"/>
              </a:ext>
            </a:extLst>
          </p:cNvPr>
          <p:cNvSpPr/>
          <p:nvPr/>
        </p:nvSpPr>
        <p:spPr>
          <a:xfrm>
            <a:off x="407368" y="2864336"/>
            <a:ext cx="2542032" cy="566928"/>
          </a:xfrm>
          <a:prstGeom prst="round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0">
            <a:extLst>
              <a:ext uri="{FF2B5EF4-FFF2-40B4-BE49-F238E27FC236}">
                <a16:creationId xmlns:a16="http://schemas.microsoft.com/office/drawing/2014/main" id="{D1288CD0-ED6A-446B-ADB0-BC358029B6F9}"/>
              </a:ext>
            </a:extLst>
          </p:cNvPr>
          <p:cNvSpPr txBox="1"/>
          <p:nvPr/>
        </p:nvSpPr>
        <p:spPr>
          <a:xfrm>
            <a:off x="544528" y="2919200"/>
            <a:ext cx="2267712" cy="475488"/>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550" b="1" i="0" dirty="0">
                <a:solidFill>
                  <a:srgbClr val="FFFFFF"/>
                </a:solidFill>
                <a:latin typeface="Microsoft YaHei"/>
                <a:ea typeface="Microsoft YaHei"/>
                <a:cs typeface="Microsoft YaHei"/>
              </a:rPr>
              <a:t>1. </a:t>
            </a:r>
            <a:r>
              <a:rPr sz="1550" b="1" i="0" dirty="0" err="1">
                <a:solidFill>
                  <a:srgbClr val="FFFFFF"/>
                </a:solidFill>
                <a:latin typeface="Microsoft YaHei"/>
                <a:ea typeface="Microsoft YaHei"/>
                <a:cs typeface="Microsoft YaHei"/>
              </a:rPr>
              <a:t>似然比检验</a:t>
            </a:r>
            <a:endParaRPr sz="1550" b="1" i="0" dirty="0">
              <a:solidFill>
                <a:srgbClr val="FFFFFF"/>
              </a:solidFill>
              <a:latin typeface="Microsoft YaHei"/>
              <a:ea typeface="Microsoft YaHei"/>
              <a:cs typeface="Microsoft YaHei"/>
            </a:endParaRPr>
          </a:p>
        </p:txBody>
      </p:sp>
      <p:sp>
        <p:nvSpPr>
          <p:cNvPr id="13" name="TextBox 11">
            <a:extLst>
              <a:ext uri="{FF2B5EF4-FFF2-40B4-BE49-F238E27FC236}">
                <a16:creationId xmlns:a16="http://schemas.microsoft.com/office/drawing/2014/main" id="{BFCC2790-AFCC-4CCF-9F37-3D76009C9F31}"/>
              </a:ext>
            </a:extLst>
          </p:cNvPr>
          <p:cNvSpPr txBox="1"/>
          <p:nvPr/>
        </p:nvSpPr>
        <p:spPr>
          <a:xfrm>
            <a:off x="571959" y="3522704"/>
            <a:ext cx="2212848" cy="1371600"/>
          </a:xfrm>
          <a:prstGeom prst="rect">
            <a:avLst/>
          </a:prstGeom>
          <a:noFill/>
        </p:spPr>
        <p:txBody>
          <a:bodyPr wrap="square" lIns="45720" tIns="27432" rIns="45720" bIns="27432" anchor="ctr">
            <a:spAutoFit/>
          </a:bodyPr>
          <a:lstStyle/>
          <a:p>
            <a:pPr algn="ctr">
              <a:lnSpc>
                <a:spcPct val="125000"/>
              </a:lnSpc>
              <a:spcBef>
                <a:spcPts val="0"/>
              </a:spcBef>
              <a:spcAft>
                <a:spcPts val="0"/>
              </a:spcAft>
            </a:pPr>
            <a:r>
              <a:rPr sz="1400" b="0" i="0" dirty="0" err="1">
                <a:solidFill>
                  <a:srgbClr val="1A2330"/>
                </a:solidFill>
                <a:latin typeface="Microsoft YaHei"/>
                <a:ea typeface="Microsoft YaHei"/>
                <a:cs typeface="Microsoft YaHei"/>
              </a:rPr>
              <a:t>在高斯噪声下退化为最优滤波</a:t>
            </a:r>
            <a:r>
              <a:rPr sz="1400" b="0" i="0" dirty="0">
                <a:solidFill>
                  <a:srgbClr val="1A2330"/>
                </a:solidFill>
                <a:latin typeface="Microsoft YaHei"/>
                <a:ea typeface="Microsoft YaHei"/>
                <a:cs typeface="Microsoft YaHei"/>
              </a:rPr>
              <a:t>+ </a:t>
            </a:r>
            <a:r>
              <a:rPr sz="1400" b="0" i="0" dirty="0" err="1">
                <a:solidFill>
                  <a:srgbClr val="1A2330"/>
                </a:solidFill>
                <a:latin typeface="Microsoft YaHei"/>
                <a:ea typeface="Microsoft YaHei"/>
                <a:cs typeface="Microsoft YaHei"/>
              </a:rPr>
              <a:t>阈值判决</a:t>
            </a:r>
            <a:endParaRPr sz="1400" b="0" i="0" dirty="0">
              <a:solidFill>
                <a:srgbClr val="1A2330"/>
              </a:solidFill>
              <a:latin typeface="Microsoft YaHei"/>
              <a:ea typeface="Microsoft YaHei"/>
              <a:cs typeface="Microsoft YaHei"/>
            </a:endParaRPr>
          </a:p>
        </p:txBody>
      </p:sp>
      <p:sp>
        <p:nvSpPr>
          <p:cNvPr id="14" name="TextBox 12">
            <a:extLst>
              <a:ext uri="{FF2B5EF4-FFF2-40B4-BE49-F238E27FC236}">
                <a16:creationId xmlns:a16="http://schemas.microsoft.com/office/drawing/2014/main" id="{6B1CE2ED-CAF5-4C89-BAC8-9594007AF2C8}"/>
              </a:ext>
            </a:extLst>
          </p:cNvPr>
          <p:cNvSpPr txBox="1"/>
          <p:nvPr/>
        </p:nvSpPr>
        <p:spPr>
          <a:xfrm>
            <a:off x="2985975" y="3664436"/>
            <a:ext cx="329184" cy="548640"/>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800" b="1" i="0" dirty="0">
                <a:solidFill>
                  <a:srgbClr val="607080"/>
                </a:solidFill>
                <a:latin typeface="Microsoft YaHei"/>
                <a:ea typeface="Microsoft YaHei"/>
                <a:cs typeface="Microsoft YaHei"/>
              </a:rPr>
              <a:t>▶</a:t>
            </a:r>
          </a:p>
        </p:txBody>
      </p:sp>
      <p:sp>
        <p:nvSpPr>
          <p:cNvPr id="15" name="Rounded Rectangle 13">
            <a:extLst>
              <a:ext uri="{FF2B5EF4-FFF2-40B4-BE49-F238E27FC236}">
                <a16:creationId xmlns:a16="http://schemas.microsoft.com/office/drawing/2014/main" id="{A3BADF9A-C832-47E6-94C9-0385FA6209BB}"/>
              </a:ext>
            </a:extLst>
          </p:cNvPr>
          <p:cNvSpPr/>
          <p:nvPr/>
        </p:nvSpPr>
        <p:spPr>
          <a:xfrm>
            <a:off x="3333447" y="2864336"/>
            <a:ext cx="2542032" cy="2148840"/>
          </a:xfrm>
          <a:prstGeom prst="roundRect">
            <a:avLst/>
          </a:prstGeom>
          <a:solidFill>
            <a:srgbClr val="FFFFFF"/>
          </a:solidFill>
          <a:ln w="25400">
            <a:solidFill>
              <a:srgbClr val="1F6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ounded Rectangle 14">
            <a:extLst>
              <a:ext uri="{FF2B5EF4-FFF2-40B4-BE49-F238E27FC236}">
                <a16:creationId xmlns:a16="http://schemas.microsoft.com/office/drawing/2014/main" id="{7E5F6416-9F38-4EA0-B349-BCF521C08E6A}"/>
              </a:ext>
            </a:extLst>
          </p:cNvPr>
          <p:cNvSpPr/>
          <p:nvPr/>
        </p:nvSpPr>
        <p:spPr>
          <a:xfrm>
            <a:off x="3333447" y="2864336"/>
            <a:ext cx="2542032" cy="566928"/>
          </a:xfrm>
          <a:prstGeom prst="round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5">
            <a:extLst>
              <a:ext uri="{FF2B5EF4-FFF2-40B4-BE49-F238E27FC236}">
                <a16:creationId xmlns:a16="http://schemas.microsoft.com/office/drawing/2014/main" id="{2225F8BE-7D88-4CA2-8181-C66013DEA0D0}"/>
              </a:ext>
            </a:extLst>
          </p:cNvPr>
          <p:cNvSpPr txBox="1"/>
          <p:nvPr/>
        </p:nvSpPr>
        <p:spPr>
          <a:xfrm>
            <a:off x="3470608" y="2919200"/>
            <a:ext cx="2267712" cy="475488"/>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550" b="1" i="0">
                <a:solidFill>
                  <a:srgbClr val="FFFFFF"/>
                </a:solidFill>
                <a:latin typeface="Microsoft YaHei"/>
                <a:ea typeface="Microsoft YaHei"/>
                <a:cs typeface="Microsoft YaHei"/>
              </a:rPr>
              <a:t>2. 模板库 + 最大响应</a:t>
            </a:r>
          </a:p>
        </p:txBody>
      </p:sp>
      <p:sp>
        <p:nvSpPr>
          <p:cNvPr id="18" name="TextBox 16">
            <a:extLst>
              <a:ext uri="{FF2B5EF4-FFF2-40B4-BE49-F238E27FC236}">
                <a16:creationId xmlns:a16="http://schemas.microsoft.com/office/drawing/2014/main" id="{E3D40F90-8A4F-4F9D-A529-12D43B828CB4}"/>
              </a:ext>
            </a:extLst>
          </p:cNvPr>
          <p:cNvSpPr txBox="1"/>
          <p:nvPr/>
        </p:nvSpPr>
        <p:spPr>
          <a:xfrm>
            <a:off x="3498039" y="3522704"/>
            <a:ext cx="2212848" cy="1371600"/>
          </a:xfrm>
          <a:prstGeom prst="rect">
            <a:avLst/>
          </a:prstGeom>
          <a:noFill/>
        </p:spPr>
        <p:txBody>
          <a:bodyPr wrap="square" lIns="45720" tIns="27432" rIns="45720" bIns="27432" anchor="ctr">
            <a:spAutoFit/>
          </a:bodyPr>
          <a:lstStyle/>
          <a:p>
            <a:pPr algn="ctr">
              <a:lnSpc>
                <a:spcPct val="125000"/>
              </a:lnSpc>
              <a:spcBef>
                <a:spcPts val="0"/>
              </a:spcBef>
              <a:spcAft>
                <a:spcPts val="0"/>
              </a:spcAft>
            </a:pPr>
            <a:r>
              <a:rPr sz="1400" b="0" i="0">
                <a:solidFill>
                  <a:srgbClr val="1A2330"/>
                </a:solidFill>
                <a:latin typeface="Microsoft YaHei"/>
                <a:ea typeface="Microsoft YaHei"/>
                <a:cs typeface="Microsoft YaHei"/>
              </a:rPr>
              <a:t>对每个滑窗用多个 OF 核滤波，取最大响应为统计量</a:t>
            </a:r>
          </a:p>
        </p:txBody>
      </p:sp>
      <p:sp>
        <p:nvSpPr>
          <p:cNvPr id="19" name="TextBox 17">
            <a:extLst>
              <a:ext uri="{FF2B5EF4-FFF2-40B4-BE49-F238E27FC236}">
                <a16:creationId xmlns:a16="http://schemas.microsoft.com/office/drawing/2014/main" id="{65141D68-23E3-4652-BD31-FEA9D0102845}"/>
              </a:ext>
            </a:extLst>
          </p:cNvPr>
          <p:cNvSpPr txBox="1"/>
          <p:nvPr/>
        </p:nvSpPr>
        <p:spPr>
          <a:xfrm>
            <a:off x="5912056" y="3664436"/>
            <a:ext cx="329184" cy="548640"/>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800" b="1" i="0">
                <a:solidFill>
                  <a:srgbClr val="607080"/>
                </a:solidFill>
                <a:latin typeface="Microsoft YaHei"/>
                <a:ea typeface="Microsoft YaHei"/>
                <a:cs typeface="Microsoft YaHei"/>
              </a:rPr>
              <a:t>▶</a:t>
            </a:r>
          </a:p>
        </p:txBody>
      </p:sp>
      <p:sp>
        <p:nvSpPr>
          <p:cNvPr id="20" name="Rounded Rectangle 18">
            <a:extLst>
              <a:ext uri="{FF2B5EF4-FFF2-40B4-BE49-F238E27FC236}">
                <a16:creationId xmlns:a16="http://schemas.microsoft.com/office/drawing/2014/main" id="{DCF1E7C9-DF09-4BB1-B8CF-00D75C2B3BA0}"/>
              </a:ext>
            </a:extLst>
          </p:cNvPr>
          <p:cNvSpPr/>
          <p:nvPr/>
        </p:nvSpPr>
        <p:spPr>
          <a:xfrm>
            <a:off x="6259528" y="2864336"/>
            <a:ext cx="2542032" cy="2148840"/>
          </a:xfrm>
          <a:prstGeom prst="roundRect">
            <a:avLst/>
          </a:prstGeom>
          <a:solidFill>
            <a:srgbClr val="FFFFFF"/>
          </a:solidFill>
          <a:ln w="25400">
            <a:solidFill>
              <a:srgbClr val="C470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ounded Rectangle 19">
            <a:extLst>
              <a:ext uri="{FF2B5EF4-FFF2-40B4-BE49-F238E27FC236}">
                <a16:creationId xmlns:a16="http://schemas.microsoft.com/office/drawing/2014/main" id="{8E88052D-7892-4716-8F60-1BE99031A4A1}"/>
              </a:ext>
            </a:extLst>
          </p:cNvPr>
          <p:cNvSpPr/>
          <p:nvPr/>
        </p:nvSpPr>
        <p:spPr>
          <a:xfrm>
            <a:off x="6259528" y="2864336"/>
            <a:ext cx="2542032" cy="566928"/>
          </a:xfrm>
          <a:prstGeom prst="roundRect">
            <a:avLst/>
          </a:prstGeom>
          <a:solidFill>
            <a:srgbClr val="C470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0">
            <a:extLst>
              <a:ext uri="{FF2B5EF4-FFF2-40B4-BE49-F238E27FC236}">
                <a16:creationId xmlns:a16="http://schemas.microsoft.com/office/drawing/2014/main" id="{0D64A134-4B62-466A-9C31-178712E5B3F7}"/>
              </a:ext>
            </a:extLst>
          </p:cNvPr>
          <p:cNvSpPr txBox="1"/>
          <p:nvPr/>
        </p:nvSpPr>
        <p:spPr>
          <a:xfrm>
            <a:off x="6396688" y="2919200"/>
            <a:ext cx="2267712" cy="475488"/>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550" b="1" i="0">
                <a:solidFill>
                  <a:srgbClr val="FFFFFF"/>
                </a:solidFill>
                <a:latin typeface="Microsoft YaHei"/>
                <a:ea typeface="Microsoft YaHei"/>
                <a:cs typeface="Microsoft YaHei"/>
              </a:rPr>
              <a:t>3. 覆盖池 → 库选择</a:t>
            </a:r>
          </a:p>
        </p:txBody>
      </p:sp>
      <p:sp>
        <p:nvSpPr>
          <p:cNvPr id="23" name="TextBox 21">
            <a:extLst>
              <a:ext uri="{FF2B5EF4-FFF2-40B4-BE49-F238E27FC236}">
                <a16:creationId xmlns:a16="http://schemas.microsoft.com/office/drawing/2014/main" id="{6AB60BA8-2EF4-4CD5-A5D6-F99F58AC2FD6}"/>
              </a:ext>
            </a:extLst>
          </p:cNvPr>
          <p:cNvSpPr txBox="1"/>
          <p:nvPr/>
        </p:nvSpPr>
        <p:spPr>
          <a:xfrm>
            <a:off x="6424119" y="3789158"/>
            <a:ext cx="2212848" cy="838691"/>
          </a:xfrm>
          <a:prstGeom prst="rect">
            <a:avLst/>
          </a:prstGeom>
          <a:noFill/>
        </p:spPr>
        <p:txBody>
          <a:bodyPr wrap="square" lIns="45720" tIns="27432" rIns="45720" bIns="27432" anchor="ctr">
            <a:spAutoFit/>
          </a:bodyPr>
          <a:lstStyle/>
          <a:p>
            <a:pPr algn="ctr">
              <a:lnSpc>
                <a:spcPct val="125000"/>
              </a:lnSpc>
              <a:spcBef>
                <a:spcPts val="0"/>
              </a:spcBef>
              <a:spcAft>
                <a:spcPts val="0"/>
              </a:spcAft>
            </a:pPr>
            <a:r>
              <a:rPr sz="1400" b="0" i="0" dirty="0" err="1">
                <a:solidFill>
                  <a:srgbClr val="1A2330"/>
                </a:solidFill>
                <a:latin typeface="Microsoft YaHei"/>
                <a:ea typeface="Microsoft YaHei"/>
                <a:cs typeface="Microsoft YaHei"/>
              </a:rPr>
              <a:t>随机池覆盖参数空间，按接收率贪心选出</a:t>
            </a:r>
            <a:r>
              <a:rPr lang="zh-CN" altLang="en-US" sz="1400" dirty="0">
                <a:solidFill>
                  <a:srgbClr val="1A2330"/>
                </a:solidFill>
                <a:latin typeface="Microsoft YaHei"/>
                <a:ea typeface="Microsoft YaHei"/>
                <a:cs typeface="Microsoft YaHei"/>
              </a:rPr>
              <a:t>最终模板</a:t>
            </a:r>
            <a:r>
              <a:rPr sz="1400" b="0" i="0" dirty="0">
                <a:solidFill>
                  <a:srgbClr val="1A2330"/>
                </a:solidFill>
                <a:latin typeface="Microsoft YaHei"/>
                <a:ea typeface="Microsoft YaHei"/>
                <a:cs typeface="Microsoft YaHei"/>
              </a:rPr>
              <a:t>库</a:t>
            </a:r>
          </a:p>
        </p:txBody>
      </p:sp>
      <p:sp>
        <p:nvSpPr>
          <p:cNvPr id="24" name="TextBox 22">
            <a:extLst>
              <a:ext uri="{FF2B5EF4-FFF2-40B4-BE49-F238E27FC236}">
                <a16:creationId xmlns:a16="http://schemas.microsoft.com/office/drawing/2014/main" id="{6600E36A-ADA0-43F9-A644-575E60C064A6}"/>
              </a:ext>
            </a:extLst>
          </p:cNvPr>
          <p:cNvSpPr txBox="1"/>
          <p:nvPr/>
        </p:nvSpPr>
        <p:spPr>
          <a:xfrm>
            <a:off x="8838135" y="3664436"/>
            <a:ext cx="329184" cy="548640"/>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800" b="1" i="0">
                <a:solidFill>
                  <a:srgbClr val="607080"/>
                </a:solidFill>
                <a:latin typeface="Microsoft YaHei"/>
                <a:ea typeface="Microsoft YaHei"/>
                <a:cs typeface="Microsoft YaHei"/>
              </a:rPr>
              <a:t>▶</a:t>
            </a:r>
          </a:p>
        </p:txBody>
      </p:sp>
      <p:sp>
        <p:nvSpPr>
          <p:cNvPr id="25" name="Rounded Rectangle 23">
            <a:extLst>
              <a:ext uri="{FF2B5EF4-FFF2-40B4-BE49-F238E27FC236}">
                <a16:creationId xmlns:a16="http://schemas.microsoft.com/office/drawing/2014/main" id="{78AB8B7F-0F37-4738-A74D-FBDE9C8025B0}"/>
              </a:ext>
            </a:extLst>
          </p:cNvPr>
          <p:cNvSpPr/>
          <p:nvPr/>
        </p:nvSpPr>
        <p:spPr>
          <a:xfrm>
            <a:off x="9185607" y="2864336"/>
            <a:ext cx="2542032" cy="2148840"/>
          </a:xfrm>
          <a:prstGeom prst="roundRect">
            <a:avLst/>
          </a:prstGeom>
          <a:solidFill>
            <a:srgbClr val="FFFFFF"/>
          </a:solidFill>
          <a:ln w="25400">
            <a:solidFill>
              <a:srgbClr val="1440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ounded Rectangle 24">
            <a:extLst>
              <a:ext uri="{FF2B5EF4-FFF2-40B4-BE49-F238E27FC236}">
                <a16:creationId xmlns:a16="http://schemas.microsoft.com/office/drawing/2014/main" id="{4F5F191E-1A91-4932-88D5-42FA3CD01782}"/>
              </a:ext>
            </a:extLst>
          </p:cNvPr>
          <p:cNvSpPr/>
          <p:nvPr/>
        </p:nvSpPr>
        <p:spPr>
          <a:xfrm>
            <a:off x="9185607" y="2864336"/>
            <a:ext cx="2542032" cy="566928"/>
          </a:xfrm>
          <a:prstGeom prst="roundRect">
            <a:avLst/>
          </a:prstGeom>
          <a:solidFill>
            <a:srgbClr val="1440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5">
            <a:extLst>
              <a:ext uri="{FF2B5EF4-FFF2-40B4-BE49-F238E27FC236}">
                <a16:creationId xmlns:a16="http://schemas.microsoft.com/office/drawing/2014/main" id="{9AEA8B23-A67B-4A14-BA19-12C13CD280DC}"/>
              </a:ext>
            </a:extLst>
          </p:cNvPr>
          <p:cNvSpPr txBox="1"/>
          <p:nvPr/>
        </p:nvSpPr>
        <p:spPr>
          <a:xfrm>
            <a:off x="9322768" y="2919200"/>
            <a:ext cx="2267712" cy="475488"/>
          </a:xfrm>
          <a:prstGeom prst="rect">
            <a:avLst/>
          </a:prstGeom>
          <a:noFill/>
        </p:spPr>
        <p:txBody>
          <a:bodyPr wrap="square" lIns="45720" tIns="27432" rIns="45720" bIns="27432" anchor="ctr">
            <a:spAutoFit/>
          </a:bodyPr>
          <a:lstStyle/>
          <a:p>
            <a:pPr algn="ctr">
              <a:lnSpc>
                <a:spcPct val="105000"/>
              </a:lnSpc>
              <a:spcBef>
                <a:spcPts val="0"/>
              </a:spcBef>
              <a:spcAft>
                <a:spcPts val="0"/>
              </a:spcAft>
            </a:pPr>
            <a:r>
              <a:rPr sz="1550" b="1" i="0" dirty="0">
                <a:solidFill>
                  <a:srgbClr val="FFFFFF"/>
                </a:solidFill>
                <a:latin typeface="Microsoft YaHei"/>
                <a:ea typeface="Microsoft YaHei"/>
                <a:cs typeface="Microsoft YaHei"/>
              </a:rPr>
              <a:t>4. FPGA </a:t>
            </a:r>
            <a:r>
              <a:rPr sz="1550" b="1" i="0" dirty="0" err="1">
                <a:solidFill>
                  <a:srgbClr val="FFFFFF"/>
                </a:solidFill>
                <a:latin typeface="Microsoft YaHei"/>
                <a:ea typeface="Microsoft YaHei"/>
                <a:cs typeface="Microsoft YaHei"/>
              </a:rPr>
              <a:t>实时实现</a:t>
            </a:r>
            <a:endParaRPr sz="1550" b="1" i="0" dirty="0">
              <a:solidFill>
                <a:srgbClr val="FFFFFF"/>
              </a:solidFill>
              <a:latin typeface="Microsoft YaHei"/>
              <a:ea typeface="Microsoft YaHei"/>
              <a:cs typeface="Microsoft YaHei"/>
            </a:endParaRPr>
          </a:p>
        </p:txBody>
      </p:sp>
      <p:sp>
        <p:nvSpPr>
          <p:cNvPr id="28" name="TextBox 26">
            <a:extLst>
              <a:ext uri="{FF2B5EF4-FFF2-40B4-BE49-F238E27FC236}">
                <a16:creationId xmlns:a16="http://schemas.microsoft.com/office/drawing/2014/main" id="{C17B6232-394B-4C59-A276-487BBA195A5F}"/>
              </a:ext>
            </a:extLst>
          </p:cNvPr>
          <p:cNvSpPr txBox="1"/>
          <p:nvPr/>
        </p:nvSpPr>
        <p:spPr>
          <a:xfrm>
            <a:off x="9350199" y="3522704"/>
            <a:ext cx="2212848" cy="1371600"/>
          </a:xfrm>
          <a:prstGeom prst="rect">
            <a:avLst/>
          </a:prstGeom>
          <a:noFill/>
        </p:spPr>
        <p:txBody>
          <a:bodyPr wrap="square" lIns="45720" tIns="27432" rIns="45720" bIns="27432" anchor="ctr">
            <a:spAutoFit/>
          </a:bodyPr>
          <a:lstStyle/>
          <a:p>
            <a:pPr algn="ctr">
              <a:lnSpc>
                <a:spcPct val="125000"/>
              </a:lnSpc>
              <a:spcBef>
                <a:spcPts val="0"/>
              </a:spcBef>
              <a:spcAft>
                <a:spcPts val="0"/>
              </a:spcAft>
            </a:pPr>
            <a:r>
              <a:rPr sz="1400" b="0" i="0" dirty="0" err="1">
                <a:solidFill>
                  <a:srgbClr val="1A2330"/>
                </a:solidFill>
                <a:latin typeface="Microsoft YaHei"/>
                <a:ea typeface="Microsoft YaHei"/>
                <a:cs typeface="Microsoft YaHei"/>
              </a:rPr>
              <a:t>并行数据通路，板级验证与软件逐位一致</a:t>
            </a:r>
            <a:endParaRPr sz="1400" b="0" i="0" dirty="0">
              <a:solidFill>
                <a:srgbClr val="1A2330"/>
              </a:solidFill>
              <a:latin typeface="Microsoft YaHei"/>
              <a:ea typeface="Microsoft YaHei"/>
              <a:cs typeface="Microsoft YaHei"/>
            </a:endParaRPr>
          </a:p>
        </p:txBody>
      </p:sp>
    </p:spTree>
    <p:extLst>
      <p:ext uri="{BB962C8B-B14F-4D97-AF65-F5344CB8AC3E}">
        <p14:creationId xmlns:p14="http://schemas.microsoft.com/office/powerpoint/2010/main" val="2909418712"/>
      </p:ext>
    </p:extLst>
  </p:cSld>
  <p:clrMapOvr>
    <a:masterClrMapping/>
  </p:clrMapOvr>
  <p:transition advTm="639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84124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a:solidFill>
                  <a:srgbClr val="1A2330"/>
                </a:solidFill>
                <a:latin typeface="Microsoft YaHei"/>
                <a:ea typeface="Microsoft YaHei"/>
                <a:cs typeface="Microsoft YaHei"/>
              </a:rPr>
              <a:t>信号波形由速度与轨迹决定，触发须覆盖整个参数空间</a:t>
            </a: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05</a:t>
            </a:r>
          </a:p>
        </p:txBody>
      </p:sp>
      <p:pic>
        <p:nvPicPr>
          <p:cNvPr id="10" name="Picture 9" descr="ppt_circuit_response_single.png"/>
          <p:cNvPicPr>
            <a:picLocks noChangeAspect="1"/>
          </p:cNvPicPr>
          <p:nvPr/>
        </p:nvPicPr>
        <p:blipFill>
          <a:blip r:embed="rId4"/>
          <a:stretch>
            <a:fillRect/>
          </a:stretch>
        </p:blipFill>
        <p:spPr>
          <a:xfrm>
            <a:off x="838047" y="4613929"/>
            <a:ext cx="10515600" cy="2324275"/>
          </a:xfrm>
          <a:prstGeom prst="rect">
            <a:avLst/>
          </a:prstGeom>
        </p:spPr>
      </p:pic>
      <p:pic>
        <p:nvPicPr>
          <p:cNvPr id="14" name="图片 13">
            <a:extLst>
              <a:ext uri="{FF2B5EF4-FFF2-40B4-BE49-F238E27FC236}">
                <a16:creationId xmlns:a16="http://schemas.microsoft.com/office/drawing/2014/main" id="{98E65B53-5541-4BF4-91C1-B0AD70F1A3A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57164" y="1579662"/>
            <a:ext cx="8403899" cy="28947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84124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a:solidFill>
                  <a:srgbClr val="1A2330"/>
                </a:solidFill>
                <a:latin typeface="Microsoft YaHei"/>
                <a:ea typeface="Microsoft YaHei"/>
                <a:cs typeface="Microsoft YaHei"/>
              </a:rPr>
              <a:t>似然比检验在高斯噪声下退化为最优滤波 + 阈值</a:t>
            </a: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06</a:t>
            </a:r>
          </a:p>
        </p:txBody>
      </p:sp>
      <p:sp>
        <p:nvSpPr>
          <p:cNvPr id="10" name="Rounded Rectangle 9"/>
          <p:cNvSpPr/>
          <p:nvPr/>
        </p:nvSpPr>
        <p:spPr>
          <a:xfrm>
            <a:off x="566928" y="5440680"/>
            <a:ext cx="5120640" cy="566928"/>
          </a:xfrm>
          <a:prstGeom prst="roundRect">
            <a:avLst/>
          </a:prstGeom>
          <a:solidFill>
            <a:srgbClr val="F1F5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2" name="Picture 11" descr="fig_optimal_filter_v2.png"/>
          <p:cNvPicPr>
            <a:picLocks noChangeAspect="1"/>
          </p:cNvPicPr>
          <p:nvPr/>
        </p:nvPicPr>
        <p:blipFill>
          <a:blip r:embed="rId4"/>
          <a:stretch>
            <a:fillRect/>
          </a:stretch>
        </p:blipFill>
        <p:spPr>
          <a:xfrm>
            <a:off x="6531105" y="2915066"/>
            <a:ext cx="5438510" cy="3507156"/>
          </a:xfrm>
          <a:prstGeom prst="rect">
            <a:avLst/>
          </a:prstGeom>
        </p:spPr>
      </p:pic>
      <p:pic>
        <p:nvPicPr>
          <p:cNvPr id="11" name="图片 10">
            <a:extLst>
              <a:ext uri="{FF2B5EF4-FFF2-40B4-BE49-F238E27FC236}">
                <a16:creationId xmlns:a16="http://schemas.microsoft.com/office/drawing/2014/main" id="{310D459A-F78D-4261-9D83-CB0DA270A1C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0862" y="1857549"/>
            <a:ext cx="6587035" cy="37654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84124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a:solidFill>
                  <a:srgbClr val="1A2330"/>
                </a:solidFill>
                <a:latin typeface="Microsoft YaHei"/>
                <a:ea typeface="Microsoft YaHei"/>
                <a:cs typeface="Microsoft YaHei"/>
              </a:rPr>
              <a:t>单一模板会带来巨大 SNR 损失，因此需要模板库</a:t>
            </a: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07</a:t>
            </a:r>
          </a:p>
        </p:txBody>
      </p:sp>
      <p:pic>
        <p:nvPicPr>
          <p:cNvPr id="13" name="Picture 12" descr="ppt_mismatch_example.png"/>
          <p:cNvPicPr>
            <a:picLocks noChangeAspect="1"/>
          </p:cNvPicPr>
          <p:nvPr/>
        </p:nvPicPr>
        <p:blipFill>
          <a:blip r:embed="rId4"/>
          <a:stretch>
            <a:fillRect/>
          </a:stretch>
        </p:blipFill>
        <p:spPr>
          <a:xfrm>
            <a:off x="1848608" y="4160520"/>
            <a:ext cx="8464304" cy="2710164"/>
          </a:xfrm>
          <a:prstGeom prst="rect">
            <a:avLst/>
          </a:prstGeom>
        </p:spPr>
      </p:pic>
      <p:pic>
        <p:nvPicPr>
          <p:cNvPr id="7" name="图片 6">
            <a:extLst>
              <a:ext uri="{FF2B5EF4-FFF2-40B4-BE49-F238E27FC236}">
                <a16:creationId xmlns:a16="http://schemas.microsoft.com/office/drawing/2014/main" id="{F45A16CD-BFDE-4C88-8531-CC8914BD836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5361" y="1630503"/>
            <a:ext cx="7447911" cy="25362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84124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a:solidFill>
                  <a:srgbClr val="1A2330"/>
                </a:solidFill>
                <a:latin typeface="Microsoft YaHei"/>
                <a:ea typeface="Microsoft YaHei"/>
                <a:cs typeface="Microsoft YaHei"/>
              </a:rPr>
              <a:t>随机模板池在 939 个模板处把最坏失配压到 1% 以下</a:t>
            </a: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08</a:t>
            </a:r>
          </a:p>
        </p:txBody>
      </p:sp>
      <p:pic>
        <p:nvPicPr>
          <p:cNvPr id="16" name="Picture 15" descr="ppt_coverage_max_mismatch_vs_pool.png"/>
          <p:cNvPicPr>
            <a:picLocks noChangeAspect="1"/>
          </p:cNvPicPr>
          <p:nvPr/>
        </p:nvPicPr>
        <p:blipFill>
          <a:blip r:embed="rId4"/>
          <a:stretch>
            <a:fillRect/>
          </a:stretch>
        </p:blipFill>
        <p:spPr>
          <a:xfrm>
            <a:off x="6427751" y="2390477"/>
            <a:ext cx="5806440" cy="3459429"/>
          </a:xfrm>
          <a:prstGeom prst="rect">
            <a:avLst/>
          </a:prstGeom>
        </p:spPr>
      </p:pic>
      <p:pic>
        <p:nvPicPr>
          <p:cNvPr id="27" name="图片 26">
            <a:extLst>
              <a:ext uri="{FF2B5EF4-FFF2-40B4-BE49-F238E27FC236}">
                <a16:creationId xmlns:a16="http://schemas.microsoft.com/office/drawing/2014/main" id="{A06B8548-4C0B-4674-BE15-7175EE42EBFB}"/>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19336" y="2060848"/>
            <a:ext cx="5828590" cy="24314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470898"/>
          </a:xfrm>
          <a:prstGeom prst="rect">
            <a:avLst/>
          </a:prstGeom>
          <a:noFill/>
        </p:spPr>
        <p:txBody>
          <a:bodyPr wrap="square" lIns="45720" tIns="27432" rIns="45720" bIns="27432" anchor="t">
            <a:spAutoFit/>
          </a:bodyPr>
          <a:lstStyle/>
          <a:p>
            <a:pPr algn="l">
              <a:lnSpc>
                <a:spcPct val="100000"/>
              </a:lnSpc>
              <a:spcBef>
                <a:spcPts val="0"/>
              </a:spcBef>
              <a:spcAft>
                <a:spcPts val="0"/>
              </a:spcAft>
            </a:pPr>
            <a:r>
              <a:rPr lang="zh-CN" altLang="en-US" sz="2700" b="1" dirty="0">
                <a:solidFill>
                  <a:srgbClr val="1A2330"/>
                </a:solidFill>
                <a:latin typeface="Microsoft YaHei"/>
                <a:ea typeface="Microsoft YaHei"/>
                <a:cs typeface="Microsoft YaHei"/>
              </a:rPr>
              <a:t>触发</a:t>
            </a:r>
            <a:r>
              <a:rPr sz="2700" b="1" i="0" dirty="0" err="1">
                <a:solidFill>
                  <a:srgbClr val="1A2330"/>
                </a:solidFill>
                <a:latin typeface="Microsoft YaHei"/>
                <a:ea typeface="Microsoft YaHei"/>
                <a:cs typeface="Microsoft YaHei"/>
              </a:rPr>
              <a:t>簇存储</a:t>
            </a:r>
            <a:endParaRPr sz="2700" b="1" i="0" dirty="0">
              <a:solidFill>
                <a:srgbClr val="1A2330"/>
              </a:solidFill>
              <a:latin typeface="Microsoft YaHei"/>
              <a:ea typeface="Microsoft YaHei"/>
              <a:cs typeface="Microsoft YaHei"/>
            </a:endParaRP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09</a:t>
            </a:r>
          </a:p>
        </p:txBody>
      </p:sp>
      <p:pic>
        <p:nvPicPr>
          <p:cNvPr id="10" name="Picture 9" descr="ppt_stream_cluster_evaluation.png"/>
          <p:cNvPicPr>
            <a:picLocks noChangeAspect="1"/>
          </p:cNvPicPr>
          <p:nvPr/>
        </p:nvPicPr>
        <p:blipFill>
          <a:blip r:embed="rId4"/>
          <a:stretch>
            <a:fillRect/>
          </a:stretch>
        </p:blipFill>
        <p:spPr>
          <a:xfrm>
            <a:off x="407368" y="3610641"/>
            <a:ext cx="5163325" cy="3346751"/>
          </a:xfrm>
          <a:prstGeom prst="rect">
            <a:avLst/>
          </a:prstGeom>
        </p:spPr>
      </p:pic>
      <p:pic>
        <p:nvPicPr>
          <p:cNvPr id="12" name="Picture 11" descr="ppt_dt_distribution_right_panel_q95.png"/>
          <p:cNvPicPr>
            <a:picLocks noChangeAspect="1"/>
          </p:cNvPicPr>
          <p:nvPr/>
        </p:nvPicPr>
        <p:blipFill>
          <a:blip r:embed="rId5"/>
          <a:stretch>
            <a:fillRect/>
          </a:stretch>
        </p:blipFill>
        <p:spPr>
          <a:xfrm>
            <a:off x="6498381" y="3610642"/>
            <a:ext cx="5424513" cy="3346750"/>
          </a:xfrm>
          <a:prstGeom prst="rect">
            <a:avLst/>
          </a:prstGeom>
        </p:spPr>
      </p:pic>
      <p:pic>
        <p:nvPicPr>
          <p:cNvPr id="14" name="图片 13">
            <a:extLst>
              <a:ext uri="{FF2B5EF4-FFF2-40B4-BE49-F238E27FC236}">
                <a16:creationId xmlns:a16="http://schemas.microsoft.com/office/drawing/2014/main" id="{F662AF76-1F70-438E-BEFE-7981996F7671}"/>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4031" y="1569066"/>
            <a:ext cx="11723631" cy="18095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 y="-54864"/>
            <a:ext cx="12301423" cy="6967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146304"/>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566928"/>
            <a:ext cx="11064240" cy="841248"/>
          </a:xfrm>
          <a:prstGeom prst="rect">
            <a:avLst/>
          </a:prstGeom>
          <a:noFill/>
        </p:spPr>
        <p:txBody>
          <a:bodyPr wrap="square" lIns="45720" tIns="27432" rIns="45720" bIns="27432" anchor="t">
            <a:spAutoFit/>
          </a:bodyPr>
          <a:lstStyle/>
          <a:p>
            <a:pPr algn="l">
              <a:lnSpc>
                <a:spcPct val="100000"/>
              </a:lnSpc>
              <a:spcBef>
                <a:spcPts val="0"/>
              </a:spcBef>
              <a:spcAft>
                <a:spcPts val="0"/>
              </a:spcAft>
            </a:pPr>
            <a:r>
              <a:rPr sz="2700" b="1" i="0">
                <a:solidFill>
                  <a:srgbClr val="1A2330"/>
                </a:solidFill>
                <a:latin typeface="Microsoft YaHei"/>
                <a:ea typeface="Microsoft YaHei"/>
                <a:cs typeface="Microsoft YaHei"/>
              </a:rPr>
              <a:t>贪心选库在 N=4 饱和；窗长综合最优取 L=31</a:t>
            </a:r>
          </a:p>
        </p:txBody>
      </p:sp>
      <p:sp>
        <p:nvSpPr>
          <p:cNvPr id="6" name="Rectangle 5"/>
          <p:cNvSpPr/>
          <p:nvPr/>
        </p:nvSpPr>
        <p:spPr>
          <a:xfrm>
            <a:off x="585216" y="1389888"/>
            <a:ext cx="1371600" cy="50292"/>
          </a:xfrm>
          <a:prstGeom prst="rect">
            <a:avLst/>
          </a:prstGeom>
          <a:solidFill>
            <a:srgbClr val="1F6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728655" y="6473952"/>
            <a:ext cx="896112" cy="274320"/>
          </a:xfrm>
          <a:prstGeom prst="rect">
            <a:avLst/>
          </a:prstGeom>
          <a:noFill/>
        </p:spPr>
        <p:txBody>
          <a:bodyPr wrap="square" lIns="45720" tIns="27432" rIns="45720" bIns="27432" anchor="t">
            <a:spAutoFit/>
          </a:bodyPr>
          <a:lstStyle/>
          <a:p>
            <a:pPr algn="r">
              <a:lnSpc>
                <a:spcPct val="105000"/>
              </a:lnSpc>
              <a:spcBef>
                <a:spcPts val="0"/>
              </a:spcBef>
              <a:spcAft>
                <a:spcPts val="0"/>
              </a:spcAft>
            </a:pPr>
            <a:r>
              <a:rPr sz="1000" b="0" i="0">
                <a:solidFill>
                  <a:srgbClr val="607080"/>
                </a:solidFill>
                <a:latin typeface="Microsoft YaHei"/>
                <a:ea typeface="Microsoft YaHei"/>
                <a:cs typeface="Microsoft YaHei"/>
              </a:rPr>
              <a:t>10</a:t>
            </a:r>
          </a:p>
        </p:txBody>
      </p:sp>
      <p:pic>
        <p:nvPicPr>
          <p:cNvPr id="10" name="Picture 9" descr="ppt_l31_greedy_evaluation.png"/>
          <p:cNvPicPr>
            <a:picLocks noChangeAspect="1"/>
          </p:cNvPicPr>
          <p:nvPr/>
        </p:nvPicPr>
        <p:blipFill>
          <a:blip r:embed="rId4"/>
          <a:stretch>
            <a:fillRect/>
          </a:stretch>
        </p:blipFill>
        <p:spPr>
          <a:xfrm>
            <a:off x="1166024" y="3154680"/>
            <a:ext cx="4160191" cy="2834640"/>
          </a:xfrm>
          <a:prstGeom prst="rect">
            <a:avLst/>
          </a:prstGeom>
        </p:spPr>
      </p:pic>
      <p:pic>
        <p:nvPicPr>
          <p:cNvPr id="12" name="Picture 11" descr="ppt_timing95_velocity_acceptance.png"/>
          <p:cNvPicPr>
            <a:picLocks noChangeAspect="1"/>
          </p:cNvPicPr>
          <p:nvPr/>
        </p:nvPicPr>
        <p:blipFill>
          <a:blip r:embed="rId5"/>
          <a:stretch>
            <a:fillRect/>
          </a:stretch>
        </p:blipFill>
        <p:spPr>
          <a:xfrm>
            <a:off x="6554205" y="3154680"/>
            <a:ext cx="4722389" cy="2834640"/>
          </a:xfrm>
          <a:prstGeom prst="rect">
            <a:avLst/>
          </a:prstGeom>
        </p:spPr>
      </p:pic>
      <p:pic>
        <p:nvPicPr>
          <p:cNvPr id="17" name="图片 16">
            <a:extLst>
              <a:ext uri="{FF2B5EF4-FFF2-40B4-BE49-F238E27FC236}">
                <a16:creationId xmlns:a16="http://schemas.microsoft.com/office/drawing/2014/main" id="{DE37B257-BDF2-4DF1-B40D-450B7E04493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9434" y="1754786"/>
            <a:ext cx="11332826" cy="95110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a296e6d-f7ef-4e0b-9147-48625877b753"/>
  <p:tag name="COMMONDATA" val="eyJoZGlkIjoiNzVjZTgyMWRkMzZlZGE0YWUwMWE0ZDQxMzk5NzMzMDQifQ=="/>
</p:tagLst>
</file>

<file path=ppt/tags/tag10.xml><?xml version="1.0" encoding="utf-8"?>
<p:tagLst xmlns:a="http://schemas.openxmlformats.org/drawingml/2006/main" xmlns:r="http://schemas.openxmlformats.org/officeDocument/2006/relationships" xmlns:p="http://schemas.openxmlformats.org/presentationml/2006/main">
  <p:tag name="OUTPUTDPI" val=" 600"/>
  <p:tag name="ORIGINALHEIGHT" val=" 918.8783"/>
  <p:tag name="ORIGINALWIDTH" val=" 2233.062"/>
  <p:tag name="OUTPUTTYPE" val="PNG"/>
  <p:tag name="IGUANATEXVERSION" val="162"/>
  <p:tag name="LATEXADDIN" val="\documentclass[border=2pt,varwidth=5.0in]{standalone}&#10;\usepackage[UTF8]{ctex}&#10;\usepackage{amsmath,amssymb}&#10;\usepackage{enumitem}&#10;\setlist[itemize]{leftmargin=*, itemsep=2pt, topsep=2pt, parsep=0pt, partopsep=0pt}&#10;&#10;\begin{document}&#10;\begin{itemize}&#10;    \item 平台：Xilinx AC701 / XC7A200T；$L=31$，$4$ 模板&#10;&#10;    \item 单事件波形级：FPGA 回读样本与注入波形逐位一致；&#10;    区间、触发窗数、峰值模板、峰值分数与定点软件簇完全一致。&#10;&#10;    \item 背景流（全量 $\mathcal{D}_-$）：$2.01\times10^{8}$ 样本，&#10;    $6{,}145$ 次合并事件、保存 $203{,}432$ 样本，&#10;    存储分数 $1.0121\times10^{-3}$；与定点软件\textbf{逐位一致}；&#10;    与浮点软件仅差 $1$ 个阈值边界触发窗&#10;    （$203{,}432$ vs $203{,}433$ 样本），无丢样。&#10;&#10;    \item 信号流（全量 $\mathcal{D}_+$）：$10^{5}$ 条噪声正样本，&#10;    分数、簇、波形与定点软件\textbf{逐位一致}；&#10;    与浮点参考 $99{,}999/100{,}000$ 判定一致，&#10;    唯一差别为最快速度区间的一个阈值边界事件。&#10;\end{itemize}&#10;\end{document}"/>
  <p:tag name="IGUANATEXSIZE" val="16"/>
  <p:tag name="IGUANATEXCURSOR" val="727"/>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 600"/>
  <p:tag name="ORIGINALHEIGHT" val=" 890.3743"/>
  <p:tag name="ORIGINALWIDTH" val=" 2584.861"/>
  <p:tag name="OUTPUTTYPE" val="PNG"/>
  <p:tag name="IGUANATEXVERSION" val="162"/>
  <p:tag name="LATEXADDIN" val="\documentclass[border=2pt,varwidth=8.3in]{standalone}&#10;\usepackage[UTF8]{ctex}&#10;\usepackage{amsmath,amssymb}&#10;\usepackage{enumitem}&#10;\setlist[itemize]{leftmargin=*, itemsep=2pt, topsep=2pt, parsep=0pt, partopsep=0pt}&#10;&#10;\begin{document}&#10;\begin{itemize}&#10;    \item 物理参数&#10;    \[&#10;        \gamma=(v,\rho_{0},\theta,\phi)&#10;    \]&#10;    其中 $v$ 为速度，$\rho_{0}$ 为轴向偏移，$\theta,\phi$ 为入射极角与方位角。&#10;&#10;    \item 速度无成熟先验，取&#10;    \[&#10;        v\in[10^{-5},10^{-1}]c&#10;    \]&#10;    上对数均匀；几何上假设各向同性入射。&#10;&#10;    \item 线圈信号经高输入阻抗低噪声放大器读出，&#10;    其电路传递函数对感应波形整形后再数字化。&#10;&#10;    \item 室温下线圈热噪声为主导噪声，可淹没磁单极信号。&#10;\end{itemize}&#10;\end{document}"/>
  <p:tag name="IGUANATEXSIZE" val="16"/>
  <p:tag name="IGUANATEXCURSOR" val="581"/>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 600"/>
  <p:tag name="ORIGINALHEIGHT" val=" 1158.162"/>
  <p:tag name="ORIGINALWIDTH" val=" 2026.033"/>
  <p:tag name="OUTPUTTYPE" val="PNG"/>
  <p:tag name="IGUANATEXVERSION" val="162"/>
  <p:tag name="LATEXADDIN" val="\documentclass{article}&#10;\usepackage[UTF8]{ctex}&#10;\usepackage{amsmath}&#10;\usepackage{amssymb}&#10;\usepackage[paperwidth=5.6in, paperheight=5.0in, margin=0.35in]{geometry}&#10;\pagestyle{empty}&#10;&#10;\begin{document}&#10;\begin{minipage}{0.96\textwidth}&#10;&#10;\begin{itemize}&#10;    \item $H_{0}$：仅噪声；$H_{1}$：信号 $+$ 噪声，&#10;    $\mathbf{n}\sim\mathcal{N}(\mathbf{0},C)$。&#10;&#10;    \item 由 Neyman--Pearson 引理，最优判决为似然比检验；&#10;    高斯噪声下化为线性统计量&#10;    \[&#10;        \mathbf{s}^{T}C^{-1}\mathbf{x}_{0}.&#10;    \]&#10;&#10;    \item OF 核定义为&#10;    \[&#10;        \mathbf{h}_{v}&#10;        =&#10;        a_{v}C^{-1}\mathbf{s}_{v},&#10;    \]&#10;    归一化使滤波后噪声 RMS 为 $1$。&#10;&#10;    \item 滑窗逐样本平移，匹配时输出在注入时刻附近形成峰值，定义信噪比&#10;    \[&#10;        \mathrm{SNR}(v;v)&#10;        =&#10;        \left(&#10;        \mathbf{h}_{v}^{T}\mathbf{s}_{v}&#10;        \right)^{2}.&#10;    \]&#10;&#10;\end{itemize}&#10;&#10;\end{minipage}&#10;\end{document}"/>
  <p:tag name="IGUANATEXSIZE" val="16"/>
  <p:tag name="IGUANATEXCURSOR" val="752"/>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 600"/>
  <p:tag name="ORIGINALHEIGHT" val=" 780.1089"/>
  <p:tag name="ORIGINALWIDTH" val=" 2290.82"/>
  <p:tag name="OUTPUTTYPE" val="PNG"/>
  <p:tag name="IGUANATEXVERSION" val="162"/>
  <p:tag name="LATEXADDIN" val="\documentclass{article}&#10;\usepackage[UTF8]{ctex}&#10;\usepackage{amsmath}&#10;\usepackage{amssymb}&#10;\usepackage[paperwidth=9.5in, paperheight=2.2in, margin=0.25in]{geometry}&#10;\pagestyle{empty}&#10;&#10;\begin{document}&#10;\begin{minipage}{0.96\textwidth}&#10;&#10;\begin{itemize}&#10;    \item 实战中真实参数 $\gamma$ 未知，部署模板 $\eta$ 一般与之不同。&#10;&#10;    \item 失配定义为&#10;    \[&#10;        m(v,\eta)&#10;        =&#10;        1-&#10;        \frac{\mathrm{SNR}(v;\eta)}&#10;             {\mathrm{SNR}(v;v)},&#10;    \]&#10;    匹配时取最小。&#10;&#10;    \item 示例：用 $v=10^{-5}c$ 模板滤波 $v=10^{-3}c$ 信号，&#10;    失配高达 $55.6\%$。&#10;&#10;    \item 启示：须用模板库覆盖参数空间，对每个事件用最匹配的模板评估。&#10;\end{itemize}&#10;&#10;\end{minipage}&#10;\end{document}"/>
  <p:tag name="IGUANATEXSIZE" val="16"/>
  <p:tag name="IGUANATEXCURSOR" val="463"/>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 600"/>
  <p:tag name="ORIGINALHEIGHT" val=" 747.8543"/>
  <p:tag name="ORIGINALWIDTH" val=" 1792.75"/>
  <p:tag name="OUTPUTTYPE" val="PNG"/>
  <p:tag name="IGUANATEXVERSION" val="162"/>
  <p:tag name="LATEXADDIN" val="\documentclass{article}&#10;\usepackage[UTF8]{ctex}&#10;\usepackage{amsmath}&#10;\usepackage{amssymb}&#10;\usepackage[paperwidth=5in, paperheight=5.0in, margin=0.32in]{geometry}&#10;\pagestyle{empty}&#10;&#10;\begin{document}&#10;\begin{minipage}{0.96\textwidth}&#10;&#10;\begin{itemize}&#10;    \item 覆盖要求：&#10;    \[&#10;        \forall\,\gamma\in\Gamma,&#10;        \qquad&#10;        \min_{\eta} m(\gamma,\eta)&lt;1\%.&#10;    \]&#10;&#10;    \item 用 $10^{6}$ 个蒙特卡洛信号点离散表征连续参数空间。&#10;&#10;    \item 最大失配随候选数单调下降，在 $939$ 个模板处首次跌破 $1\%$。&#10;&#10;    \item 独立 $10^{6}$ 数据集复测最大失配为 $0.686\%$，&#10;    说明覆盖具有参数空间的真实性质。&#10;\end{itemize}&#10;&#10;\end{minipage}&#10;\end{document}"/>
  <p:tag name="IGUANATEXSIZE" val="16"/>
  <p:tag name="IGUANATEXCURSOR" val="482"/>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 600"/>
  <p:tag name="ORIGINALHEIGHT" val=" 636.0887"/>
  <p:tag name="ORIGINALWIDTH" val=" 4121.075"/>
  <p:tag name="OUTPUTTYPE" val="PNG"/>
  <p:tag name="IGUANATEXVERSION" val="162"/>
  <p:tag name="LATEXADDIN" val="\documentclass[border=2pt,varwidth=9.3in]{standalone}&#10;\usepackage[UTF8]{ctex}&#10;\usepackage{amsmath,amssymb}&#10;\usepackage{enumitem}&#10;\setlist[itemize]{leftmargin=*, itemsep=2pt, topsep=2pt, parsep=0pt, partopsep=0pt}&#10;&#10;\begin{document}&#10;\begin{itemize}&#10;    \item 每个 $L$ 样本窗用库中全部模板滤波，取最大响应&#10;    $z(t)$ 与阈值比较；连续过阈窗口合并为一个触发簇。&#10;&#10;    \item 跨 $W$ 个窗的簇保存&#10;    \[&#10;        L_{\mathrm{saved}}=L+W-1&#10;    \]&#10;    个原始样本，相邻或重叠区间合并后再计算存储分数。&#10;&#10;    \item 阈值先在背景噪声流&#10;    $(2.01\times10^{8}\ \text{样本})$ 上标定到&#10;    $\epsilon_{0}=10^{-3}$；信号的接收率在 $10^{5}$ 注入事例上评估，并包含随机亚样本相位。若存在触发落在$\Delta t$  范围内则视为正确触发&#10;\end{itemize}&#10;\end{document}"/>
  <p:tag name="IGUANATEXSIZE" val="14"/>
  <p:tag name="IGUANATEXCURSOR" val="36"/>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 600"/>
  <p:tag name="ORIGINALHEIGHT" val=" 292.5408"/>
  <p:tag name="ORIGINALWIDTH" val=" 3485.736"/>
  <p:tag name="OUTPUTTYPE" val="PNG"/>
  <p:tag name="IGUANATEXVERSION" val="162"/>
  <p:tag name="LATEXADDIN" val="\documentclass[border=2pt,varwidth=8.3in]{standalone}&#10;\usepackage[UTF8]{ctex}&#10;\usepackage{amsmath,amssymb}&#10;\usepackage{enumitem}&#10;\setlist[itemize]{leftmargin=*, itemsep=2pt, topsep=2pt, parsep=0pt, partopsep=0pt}&#10;&#10;\begin{document}&#10;\begin{itemize}&#10;    \item 模板库越大覆盖越好，但也会抬高最大噪声响应，&#10;    因而需要更高阈值；超过某点后，阈值代价会抵消覆盖收益。&#10;&#10;    \item 从覆盖池 $C_{0}$ 出发，按接受率贪心加入模板；&#10;    当增益 $&lt;0.1\%$ 时停止。$L=31$ 时在 $4$ 个模板后进入饱和。&#10;&#10;    \item 窗长权衡：过短会截断波形并损失 SNR，尤其影响慢速磁单极子；&#10;    过长会增加每簇存储量。综合各速度，$L=31$ 最优。&#10;\end{itemize}&#10;\end{document}"/>
  <p:tag name="IGUANATEXSIZE" val="16"/>
  <p:tag name="IGUANATEXCURSOR" val="437"/>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 600"/>
  <p:tag name="ORIGINALHEIGHT" val=" 841.6175"/>
  <p:tag name="ORIGINALWIDTH" val=" 1785.999"/>
  <p:tag name="OUTPUTTYPE" val="PNG"/>
  <p:tag name="IGUANATEXVERSION" val="162"/>
  <p:tag name="LATEXADDIN" val="\documentclass[border=2pt,varwidth=4.0in]{standalone}&#10;\usepackage[UTF8]{ctex}&#10;\usepackage{amsmath,amssymb}&#10;\usepackage{enumitem}&#10;\setlist[itemize]{leftmargin=*, itemsep=2pt, topsep=2pt, parsep=0pt, partopsep=0pt}&#10;&#10;\begin{document}&#10;\begin{itemize}&#10;    \item ADC 每 $1~\mu\mathrm{s}$ 送入一个 20-bit 样本并编号。&#10;&#10;    \item 波形缓存：环形 RAM 持续缓存原始波形。&#10;&#10;    \item 触发流：移位寄存器保存最新 $31$ 样本，&#10;    模板核存储器保存选定模板。&#10;&#10;    \item 模板库匹配算出各模板分数，取最高分与阈值比较。&#10;&#10;    \item 过阈窗连续则合并成簇，记录保存区间、峰位、峰值分数，&#10;    所属模板标签等元数据。&#10;&#10;    \item 输出格式化器据描述符回读原始样本，打包为事件记录输出。&#10;\end{itemize}&#10;\end{document}"/>
  <p:tag name="IGUANATEXSIZE" val="16"/>
  <p:tag name="IGUANATEXCURSOR" val="36"/>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 600"/>
  <p:tag name="ORIGINALHEIGHT" val=" 574.5801"/>
  <p:tag name="ORIGINALWIDTH" val=" 3415.977"/>
  <p:tag name="OUTPUTTYPE" val="PNG"/>
  <p:tag name="IGUANATEXVERSION" val="162"/>
  <p:tag name="LATEXADDIN" val="\documentclass[border=2pt,varwidth=8.3in]{standalone}&#10;\usepackage[UTF8]{ctex}&#10;\usepackage{amsmath,amssymb}&#10;\usepackage{enumitem}&#10;\setlist[itemize]{leftmargin=*, itemsep=2pt, topsep=2pt, parsep=0pt, partopsep=0pt}&#10;&#10;\begin{document}&#10;\begin{itemize}&#10;    \item 主要计算量来自模板库匹配：&#10;    \[&#10;        \rho_{\gamma}&#10;        =&#10;        \sum_i h_{\gamma,i}x_i&#10;        =&#10;        \mathbf{h}_{\gamma}^{T}\mathbf{x}_{0}.&#10;    \]&#10;&#10;    \item $L=31$，故每个模板响应实现为 $31$ 点积；&#10;    全串行计算时间过长，实时性差。&#10;&#10;    \item 采用并行数据通路：每个模板通道将 $31$ 样本窗与&#10;    $31$ 个系数核相乘并求和；本原型实例化 $4$ 个通道，&#10;    对应 $4$ 模板库。&#10;&#10;    \item 各通道输出送最大选择单元，&#10;    选出的最大值与阈值比较后产生在线触发判决。&#10;\end{itemize}&#10;\end{document}"/>
  <p:tag name="IGUANATEXSIZE" val="16"/>
  <p:tag name="IGUANATEXCURSOR" val="439"/>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5B9BD5"/>
      </a:accent1>
      <a:accent2>
        <a:srgbClr val="034A90"/>
      </a:accent2>
      <a:accent3>
        <a:srgbClr val="A5A5A5"/>
      </a:accent3>
      <a:accent4>
        <a:srgbClr val="FFC000"/>
      </a:accent4>
      <a:accent5>
        <a:srgbClr val="4472C4"/>
      </a:accent5>
      <a:accent6>
        <a:srgbClr val="70AD47"/>
      </a:accent6>
      <a:hlink>
        <a:srgbClr val="0563C1"/>
      </a:hlink>
      <a:folHlink>
        <a:srgbClr val="1F3864"/>
      </a:folHlink>
    </a:clrScheme>
    <a:fontScheme name="kmtzzoo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26577</TotalTime>
  <Words>626</Words>
  <Application>Microsoft Office PowerPoint</Application>
  <PresentationFormat>宽屏</PresentationFormat>
  <Paragraphs>64</Paragraphs>
  <Slides>13</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黑体</vt:lpstr>
      <vt:lpstr>华文行楷</vt:lpstr>
      <vt:lpstr>微软雅黑</vt:lpstr>
      <vt:lpstr>微软雅黑</vt:lpstr>
      <vt:lpstr>Arial</vt:lpstr>
      <vt:lpstr>Calibri</vt:lpstr>
      <vt:lpstr>Calibri Light</vt:lpstr>
      <vt:lpstr>Wingdings</vt:lpstr>
      <vt:lpstr>ppt模板</vt:lpstr>
      <vt:lpstr>Office 主题</vt:lpstr>
      <vt:lpstr>SCEP 读出触发研究</vt:lpstr>
      <vt:lpstr>物理背景</vt:lpstr>
      <vt:lpstr>方法总览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高速数字系统设计</dc:title>
  <dc:creator>qyh</dc:creator>
  <cp:lastModifiedBy>An Ye</cp:lastModifiedBy>
  <cp:revision>1929</cp:revision>
  <dcterms:created xsi:type="dcterms:W3CDTF">2013-02-25T11:17:00Z</dcterms:created>
  <dcterms:modified xsi:type="dcterms:W3CDTF">2026-07-02T05:51:45Z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34A054956AB54FFF87BF9201B0A57D01_12</vt:lpwstr>
  </property>
  <property fmtid="{D5CDD505-2E9C-101B-9397-08002B2CF9AE}" pid="3" name="KSOProductBuildVer">
    <vt:lpwstr>2052-11.1.0.14309</vt:lpwstr>
  </property>
</Properties>
</file>