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3"/>
    <p:sldId id="256" r:id="rId4"/>
    <p:sldId id="257" r:id="rId5"/>
    <p:sldId id="259" r:id="rId6"/>
    <p:sldId id="260" r:id="rId7"/>
    <p:sldId id="261" r:id="rId8"/>
    <p:sldId id="262" r:id="rId9"/>
    <p:sldId id="264" r:id="rId10"/>
    <p:sldId id="258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tags" Target="../tags/tag4.xml"/><Relationship Id="rId1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17170" y="181610"/>
            <a:ext cx="92748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</a:t>
            </a:r>
            <a:r>
              <a:rPr lang="en-US" altLang="zh-CN"/>
              <a:t>MC match, </a:t>
            </a:r>
            <a:r>
              <a:rPr lang="zh-CN" altLang="en-US"/>
              <a:t>重新生成全重建数据，使用</a:t>
            </a:r>
            <a:r>
              <a:rPr lang="zh-CN" altLang="en-US">
                <a:sym typeface="+mn-ea"/>
              </a:rPr>
              <a:t>matchMCParticleViaMomentum()</a:t>
            </a:r>
            <a:endParaRPr lang="zh-CN" altLang="en-US"/>
          </a:p>
        </p:txBody>
      </p:sp>
      <p:pic>
        <p:nvPicPr>
          <p:cNvPr id="5" name="图片 4" descr="pi0mass_comparison (1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170" y="2463800"/>
            <a:ext cx="5746115" cy="412940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706245" y="1983740"/>
            <a:ext cx="2903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MC </a:t>
            </a:r>
            <a:r>
              <a:rPr lang="en-US" altLang="zh-CN"/>
              <a:t>match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8101965" y="1789430"/>
            <a:ext cx="2903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未使用</a:t>
            </a:r>
            <a:r>
              <a:rPr lang="en-US" altLang="zh-CN"/>
              <a:t>MC </a:t>
            </a:r>
            <a:r>
              <a:rPr lang="en-US" altLang="zh-CN"/>
              <a:t>match</a:t>
            </a:r>
            <a:endParaRPr lang="en-US" altLang="zh-CN"/>
          </a:p>
        </p:txBody>
      </p:sp>
      <p:pic>
        <p:nvPicPr>
          <p:cNvPr id="9" name="图片 8" descr="pi0mass_comparison (1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8890" y="2463800"/>
            <a:ext cx="5669915" cy="40747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" name="图片 15" descr="cc043a76f38b51524da004685872c0ad"/>
          <p:cNvPicPr>
            <a:picLocks noChangeAspect="1"/>
          </p:cNvPicPr>
          <p:nvPr/>
        </p:nvPicPr>
        <p:blipFill>
          <a:blip r:embed="rId1"/>
          <a:srcRect l="-1339" b="26031"/>
          <a:stretch>
            <a:fillRect/>
          </a:stretch>
        </p:blipFill>
        <p:spPr>
          <a:xfrm>
            <a:off x="3223260" y="3254375"/>
            <a:ext cx="6825615" cy="195643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37490" y="262890"/>
            <a:ext cx="7398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修复</a:t>
            </a:r>
            <a:r>
              <a:rPr lang="en-US" altLang="zh-CN"/>
              <a:t>bug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5997575" y="402590"/>
            <a:ext cx="7186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在分析代码中匹配</a:t>
            </a:r>
            <a:r>
              <a:rPr lang="en-US" altLang="zh-CN"/>
              <a:t>MC</a:t>
            </a:r>
            <a:r>
              <a:rPr lang="zh-CN" altLang="en-US"/>
              <a:t>，选择</a:t>
            </a:r>
            <a:r>
              <a:rPr lang="en-US" altLang="zh-CN"/>
              <a:t>10</a:t>
            </a:r>
            <a:r>
              <a:rPr lang="zh-CN" altLang="en-US"/>
              <a:t>°角内的能量最大的</a:t>
            </a:r>
            <a:r>
              <a:rPr lang="en-US" altLang="zh-CN"/>
              <a:t>S</a:t>
            </a:r>
            <a:r>
              <a:rPr lang="en-US" altLang="zh-CN"/>
              <a:t>hower</a:t>
            </a:r>
            <a:endParaRPr lang="en-US" altLang="zh-CN"/>
          </a:p>
        </p:txBody>
      </p:sp>
      <p:pic>
        <p:nvPicPr>
          <p:cNvPr id="6" name="图片 5" descr="5c37b3737c0b06b0fd7d21a0144e72b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640" y="812800"/>
            <a:ext cx="3565525" cy="24003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4615" y="631190"/>
            <a:ext cx="79425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OSCAR</a:t>
            </a:r>
            <a:r>
              <a:rPr lang="zh-CN" altLang="en-US"/>
              <a:t>内对光子</a:t>
            </a:r>
            <a:r>
              <a:rPr lang="en-US" altLang="zh-CN"/>
              <a:t>MC</a:t>
            </a:r>
            <a:r>
              <a:rPr lang="zh-CN" altLang="en-US"/>
              <a:t>匹配的代码存在问</a:t>
            </a:r>
            <a:r>
              <a:rPr lang="zh-CN" altLang="en-US"/>
              <a:t>题EventAssembler::matchMCParticleViaMomentum()：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基于</a:t>
            </a:r>
            <a:r>
              <a:rPr lang="en-US" altLang="zh-CN"/>
              <a:t>recParticle </a:t>
            </a:r>
            <a:r>
              <a:rPr lang="zh-CN" altLang="en-US"/>
              <a:t>挑选动量最相近的</a:t>
            </a:r>
            <a:r>
              <a:rPr lang="en-US" altLang="zh-CN"/>
              <a:t>MCP</a:t>
            </a:r>
            <a:r>
              <a:rPr lang="en-US" altLang="zh-CN"/>
              <a:t>article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MC</a:t>
            </a:r>
            <a:r>
              <a:rPr lang="zh-CN" altLang="en-US"/>
              <a:t>匹配依赖径迹</a:t>
            </a:r>
            <a:r>
              <a:rPr lang="zh-CN" altLang="en-US"/>
              <a:t>顺序</a:t>
            </a:r>
            <a:endParaRPr lang="zh-CN" altLang="en-US"/>
          </a:p>
        </p:txBody>
      </p:sp>
      <p:pic>
        <p:nvPicPr>
          <p:cNvPr id="8" name="图片 7" descr="7053ef663c05cf4b27c561b45d8a5d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" y="5165090"/>
            <a:ext cx="4568190" cy="1735455"/>
          </a:xfrm>
          <a:prstGeom prst="rect">
            <a:avLst/>
          </a:prstGeom>
        </p:spPr>
      </p:pic>
      <p:pic>
        <p:nvPicPr>
          <p:cNvPr id="9" name="图片 8" descr="e8c52abf0e74d38afe76f187b2e585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" y="1830070"/>
            <a:ext cx="2038350" cy="280860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1250950" y="2256155"/>
            <a:ext cx="1067435" cy="231140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352675" y="5792470"/>
            <a:ext cx="2433955" cy="224155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200785" y="3254375"/>
            <a:ext cx="972820" cy="230505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>
            <a:stCxn id="10" idx="3"/>
            <a:endCxn id="11" idx="0"/>
          </p:cNvCxnSpPr>
          <p:nvPr/>
        </p:nvCxnSpPr>
        <p:spPr>
          <a:xfrm>
            <a:off x="2318385" y="2371725"/>
            <a:ext cx="1251585" cy="342074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endCxn id="11" idx="0"/>
          </p:cNvCxnSpPr>
          <p:nvPr/>
        </p:nvCxnSpPr>
        <p:spPr>
          <a:xfrm>
            <a:off x="2214245" y="3382645"/>
            <a:ext cx="1355725" cy="24098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15" name="图片 14" descr="4a2b698454d31a2ff6fe2a239963c387"/>
          <p:cNvPicPr>
            <a:picLocks noChangeAspect="1"/>
          </p:cNvPicPr>
          <p:nvPr/>
        </p:nvPicPr>
        <p:blipFill>
          <a:blip r:embed="rId5"/>
          <a:srcRect t="46" r="64061" b="78009"/>
          <a:stretch>
            <a:fillRect/>
          </a:stretch>
        </p:blipFill>
        <p:spPr>
          <a:xfrm>
            <a:off x="3399155" y="1749425"/>
            <a:ext cx="2685415" cy="15049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33805"/>
                <a:gridCol w="224345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15056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17687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75.28%vs88.44%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75.28%vs88.44%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15035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16026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99.86% vs 90.61%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75.18%vs80.13%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15020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15949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99.9%vs 99.52%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75.1%vs79.75%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14383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14796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95.76% vs 92.77%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71.92% </a:t>
                      </a:r>
                      <a:r>
                        <a:rPr lang="en-US" altLang="zh-CN"/>
                        <a:t>vs 73.98%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图片 1" descr="pi0mass_comparison_no_filter"/>
          <p:cNvPicPr>
            <a:picLocks noChangeAspect="1"/>
          </p:cNvPicPr>
          <p:nvPr/>
        </p:nvPicPr>
        <p:blipFill>
          <a:blip r:embed="rId2"/>
          <a:srcRect l="2926"/>
          <a:stretch>
            <a:fillRect/>
          </a:stretch>
        </p:blipFill>
        <p:spPr>
          <a:xfrm>
            <a:off x="380365" y="3717925"/>
            <a:ext cx="3939540" cy="2916555"/>
          </a:xfrm>
          <a:prstGeom prst="rect">
            <a:avLst/>
          </a:prstGeom>
        </p:spPr>
      </p:pic>
      <p:pic>
        <p:nvPicPr>
          <p:cNvPr id="3" name="图片 2" descr="pi0mass_comparison_filter_ge_0.05 (2)"/>
          <p:cNvPicPr>
            <a:picLocks noChangeAspect="1"/>
          </p:cNvPicPr>
          <p:nvPr/>
        </p:nvPicPr>
        <p:blipFill>
          <a:blip r:embed="rId3"/>
          <a:srcRect l="3513"/>
          <a:stretch>
            <a:fillRect/>
          </a:stretch>
        </p:blipFill>
        <p:spPr>
          <a:xfrm>
            <a:off x="4664075" y="3717925"/>
            <a:ext cx="3836670" cy="2857500"/>
          </a:xfrm>
          <a:prstGeom prst="rect">
            <a:avLst/>
          </a:prstGeom>
        </p:spPr>
      </p:pic>
      <p:pic>
        <p:nvPicPr>
          <p:cNvPr id="8" name="图片 7" descr="pi0mass_comparison_filter_ge_0.11 (3)"/>
          <p:cNvPicPr>
            <a:picLocks noChangeAspect="1"/>
          </p:cNvPicPr>
          <p:nvPr/>
        </p:nvPicPr>
        <p:blipFill>
          <a:blip r:embed="rId4"/>
          <a:srcRect l="4333" t="-197"/>
          <a:stretch>
            <a:fillRect/>
          </a:stretch>
        </p:blipFill>
        <p:spPr>
          <a:xfrm>
            <a:off x="8634730" y="3880485"/>
            <a:ext cx="3434715" cy="25863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0.1GeV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33805"/>
                <a:gridCol w="224345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12675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15518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63.37%vs77.59%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63.37%vs77.59%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12647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13487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99.78%vs86.91%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63.23% </a:t>
                      </a:r>
                      <a:r>
                        <a:rPr lang="en-US" altLang="zh-CN"/>
                        <a:t>vs 67.44%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12647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13487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100% vs 100%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63.23% </a:t>
                      </a:r>
                      <a:r>
                        <a:rPr lang="en-US" altLang="zh-CN"/>
                        <a:t>vs 67.44%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12109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12278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95.75% vs 91.04%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60.55% vs 61.39%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图片 10" descr="pi0mass_comparison_filter_ge_0.11"/>
          <p:cNvPicPr>
            <a:picLocks noChangeAspect="1"/>
          </p:cNvPicPr>
          <p:nvPr/>
        </p:nvPicPr>
        <p:blipFill>
          <a:blip r:embed="rId2"/>
          <a:srcRect l="5290" t="1058"/>
          <a:stretch>
            <a:fillRect/>
          </a:stretch>
        </p:blipFill>
        <p:spPr>
          <a:xfrm>
            <a:off x="8554085" y="3580765"/>
            <a:ext cx="3637915" cy="2731770"/>
          </a:xfrm>
          <a:prstGeom prst="rect">
            <a:avLst/>
          </a:prstGeom>
        </p:spPr>
      </p:pic>
      <p:pic>
        <p:nvPicPr>
          <p:cNvPr id="12" name="图片 11" descr="pi0mass_comparison_no_filter (2)"/>
          <p:cNvPicPr>
            <a:picLocks noChangeAspect="1"/>
          </p:cNvPicPr>
          <p:nvPr/>
        </p:nvPicPr>
        <p:blipFill>
          <a:blip r:embed="rId3"/>
          <a:srcRect l="3386" t="1592"/>
          <a:stretch>
            <a:fillRect/>
          </a:stretch>
        </p:blipFill>
        <p:spPr>
          <a:xfrm>
            <a:off x="261620" y="3446780"/>
            <a:ext cx="3914140" cy="2865755"/>
          </a:xfrm>
          <a:prstGeom prst="rect">
            <a:avLst/>
          </a:prstGeom>
        </p:spPr>
      </p:pic>
      <p:pic>
        <p:nvPicPr>
          <p:cNvPr id="13" name="图片 12" descr="pi0mass_comparison_filter_ge_0.05 (3)"/>
          <p:cNvPicPr>
            <a:picLocks noChangeAspect="1"/>
          </p:cNvPicPr>
          <p:nvPr/>
        </p:nvPicPr>
        <p:blipFill>
          <a:blip r:embed="rId4"/>
          <a:srcRect l="3399"/>
          <a:stretch>
            <a:fillRect/>
          </a:stretch>
        </p:blipFill>
        <p:spPr>
          <a:xfrm>
            <a:off x="4446905" y="3446780"/>
            <a:ext cx="3970020" cy="29540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0.2GeV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33805"/>
                <a:gridCol w="224345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12098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16123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60.49% vs 80.62%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60.49% vs 80.62%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12078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13735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99.83% </a:t>
                      </a:r>
                      <a:r>
                        <a:rPr lang="en-US" altLang="zh-CN"/>
                        <a:t>vs 85.19%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60.39% vs 68.68%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12078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13730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100% vs 99.96%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60.39% vs 68.65%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11233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12099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93%   </a:t>
                      </a:r>
                      <a:r>
                        <a:rPr lang="en-US" altLang="zh-CN"/>
                        <a:t>vs 88.12%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56.165% </a:t>
                      </a:r>
                      <a:r>
                        <a:rPr lang="en-US" altLang="zh-CN"/>
                        <a:t>vs 60.5% 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图片 5" descr="pi0mass_comparison_filter_ge_0.05"/>
          <p:cNvPicPr>
            <a:picLocks noChangeAspect="1"/>
          </p:cNvPicPr>
          <p:nvPr/>
        </p:nvPicPr>
        <p:blipFill>
          <a:blip r:embed="rId2"/>
          <a:srcRect l="3379" t="-660"/>
          <a:stretch>
            <a:fillRect/>
          </a:stretch>
        </p:blipFill>
        <p:spPr>
          <a:xfrm>
            <a:off x="1393825" y="3663315"/>
            <a:ext cx="4267200" cy="3194685"/>
          </a:xfrm>
          <a:prstGeom prst="rect">
            <a:avLst/>
          </a:prstGeom>
        </p:spPr>
      </p:pic>
      <p:pic>
        <p:nvPicPr>
          <p:cNvPr id="7" name="图片 6" descr="pi0mass_comparison_filter_ge_0.11 (3)"/>
          <p:cNvPicPr>
            <a:picLocks noChangeAspect="1"/>
          </p:cNvPicPr>
          <p:nvPr/>
        </p:nvPicPr>
        <p:blipFill>
          <a:blip r:embed="rId3"/>
          <a:srcRect l="3993" t="-333"/>
          <a:stretch>
            <a:fillRect/>
          </a:stretch>
        </p:blipFill>
        <p:spPr>
          <a:xfrm>
            <a:off x="6948170" y="3554095"/>
            <a:ext cx="4335780" cy="32562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pi0mass_comparison_filter_ge_0.11 (2)"/>
          <p:cNvPicPr>
            <a:picLocks noChangeAspect="1"/>
          </p:cNvPicPr>
          <p:nvPr/>
        </p:nvPicPr>
        <p:blipFill>
          <a:blip r:embed="rId1"/>
          <a:srcRect l="5065"/>
          <a:stretch>
            <a:fillRect/>
          </a:stretch>
        </p:blipFill>
        <p:spPr>
          <a:xfrm>
            <a:off x="8342630" y="3478530"/>
            <a:ext cx="3785235" cy="28657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0.5GeV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33805"/>
                <a:gridCol w="224345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13715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17090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68.58% </a:t>
                      </a:r>
                      <a:r>
                        <a:rPr lang="en-US" altLang="zh-CN"/>
                        <a:t>vs 85.45%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68.58% vs 85.45%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13699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14962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99.88% vs 90.61%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68.5%vs74.18%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13698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14934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99.99%vs 99.81%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68.49% vs 74.67%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12789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13321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93.36% vs 89.2%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63.95% </a:t>
                      </a:r>
                      <a:r>
                        <a:rPr lang="en-US" altLang="zh-CN"/>
                        <a:t>vs 66.6%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图片 8" descr="pi0mass_comparison_no_filter (3)"/>
          <p:cNvPicPr>
            <a:picLocks noChangeAspect="1"/>
          </p:cNvPicPr>
          <p:nvPr/>
        </p:nvPicPr>
        <p:blipFill>
          <a:blip r:embed="rId3"/>
          <a:srcRect l="3209"/>
          <a:stretch>
            <a:fillRect/>
          </a:stretch>
        </p:blipFill>
        <p:spPr>
          <a:xfrm>
            <a:off x="107950" y="3411855"/>
            <a:ext cx="4037965" cy="2999105"/>
          </a:xfrm>
          <a:prstGeom prst="rect">
            <a:avLst/>
          </a:prstGeom>
        </p:spPr>
      </p:pic>
      <p:pic>
        <p:nvPicPr>
          <p:cNvPr id="10" name="图片 9" descr="pi0mass_comparison_filter_ge_0.05"/>
          <p:cNvPicPr>
            <a:picLocks noChangeAspect="1"/>
          </p:cNvPicPr>
          <p:nvPr/>
        </p:nvPicPr>
        <p:blipFill>
          <a:blip r:embed="rId4"/>
          <a:srcRect l="2338" t="687"/>
          <a:stretch>
            <a:fillRect/>
          </a:stretch>
        </p:blipFill>
        <p:spPr>
          <a:xfrm>
            <a:off x="4189095" y="3380105"/>
            <a:ext cx="4056380" cy="29641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1.5GeV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33805"/>
                <a:gridCol w="224345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15472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17996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77.36% vs 89.98%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77.36% vs 89.98%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15245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16556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98.53% </a:t>
                      </a:r>
                      <a:r>
                        <a:rPr lang="en-US" altLang="zh-CN"/>
                        <a:t>vs 92%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76.23% </a:t>
                      </a:r>
                      <a:r>
                        <a:rPr lang="en-US" altLang="zh-CN"/>
                        <a:t>vs 82.78%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15218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16376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99.82% vs 98.91%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76.09% vs 81.88%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14736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15433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96.83% vs 94.24%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73.68% </a:t>
                      </a:r>
                      <a:r>
                        <a:rPr lang="en-US" altLang="zh-CN"/>
                        <a:t>vs 77.17%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图片 5" descr="pi0mass_comparison_no_filt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3287395"/>
            <a:ext cx="4769485" cy="3427730"/>
          </a:xfrm>
          <a:prstGeom prst="rect">
            <a:avLst/>
          </a:prstGeom>
        </p:spPr>
      </p:pic>
      <p:pic>
        <p:nvPicPr>
          <p:cNvPr id="7" name="图片 6" descr="pi0mass_comparison_filter_ge_0.11 (2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475" y="3288030"/>
            <a:ext cx="4967605" cy="35699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1620" y="252095"/>
            <a:ext cx="6686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2GeV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561975" y="704850"/>
          <a:ext cx="10917555" cy="249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435"/>
                <a:gridCol w="1075055"/>
                <a:gridCol w="1257935"/>
                <a:gridCol w="2219325"/>
                <a:gridCol w="3138805"/>
              </a:tblGrid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多维抽样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全重建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相对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绝对</a:t>
                      </a:r>
                      <a:r>
                        <a:rPr lang="zh-CN" altLang="en-US"/>
                        <a:t>效率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初始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20,000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多维抽样</a:t>
                      </a:r>
                      <a:r>
                        <a:rPr lang="en-US" altLang="zh-CN" sz="1800">
                          <a:sym typeface="+mn-ea"/>
                        </a:rPr>
                        <a:t> vs </a:t>
                      </a:r>
                      <a:r>
                        <a:rPr lang="zh-CN" altLang="en-US" sz="1800">
                          <a:sym typeface="+mn-ea"/>
                        </a:rPr>
                        <a:t>全重建</a:t>
                      </a:r>
                      <a:endParaRPr lang="en-US" altLang="zh-CN"/>
                    </a:p>
                  </a:txBody>
                  <a:tcPr/>
                </a:tc>
              </a:tr>
              <a:tr h="3924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trackID&lt;0  </a:t>
                      </a:r>
                      <a:r>
                        <a:rPr lang="zh-CN" altLang="en-US"/>
                        <a:t>的数量大于等于</a:t>
                      </a: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15625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18092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78.13% vs 90.46%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78.13% vs 90.46%</a:t>
                      </a:r>
                      <a:endParaRPr lang="en-US" altLang="zh-CN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MC match cut</a:t>
                      </a:r>
                      <a:r>
                        <a:rPr lang="zh-CN" altLang="en-US" sz="1800">
                          <a:sym typeface="+mn-ea"/>
                        </a:rPr>
                        <a:t>角度和能量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15439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16863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98.81% </a:t>
                      </a:r>
                      <a:r>
                        <a:rPr lang="en-US" altLang="zh-CN"/>
                        <a:t>vs 93.21%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77.2% vs 84.32%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15405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16621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99.78% vs 98.56%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77.03% vs 83.11%</a:t>
                      </a:r>
                      <a:endParaRPr lang="en-US" altLang="zh-CN"/>
                    </a:p>
                  </a:txBody>
                  <a:tcPr/>
                </a:tc>
              </a:tr>
              <a:tr h="3683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pi0&gt;0.11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14963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15783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97.13% </a:t>
                      </a:r>
                      <a:r>
                        <a:rPr lang="en-US" altLang="zh-CN"/>
                        <a:t>vs 94.96%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74.815% </a:t>
                      </a:r>
                      <a:r>
                        <a:rPr lang="en-US" altLang="zh-CN"/>
                        <a:t>vs 78.92%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图片 1" descr="pi0mass_comparison_filter_ge_0.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50" y="3221355"/>
            <a:ext cx="5060315" cy="3636645"/>
          </a:xfrm>
          <a:prstGeom prst="rect">
            <a:avLst/>
          </a:prstGeom>
        </p:spPr>
      </p:pic>
      <p:pic>
        <p:nvPicPr>
          <p:cNvPr id="3" name="图片 2" descr="pi0mass_comparison_no_filter (2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620" y="3248025"/>
            <a:ext cx="4971415" cy="35725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2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3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4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5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6.xml><?xml version="1.0" encoding="utf-8"?>
<p:tagLst xmlns:p="http://schemas.openxmlformats.org/presentationml/2006/main">
  <p:tag name="TABLE_ENDDRAG_ORIGIN_RECT" val="859*201"/>
  <p:tag name="TABLE_ENDDRAG_RECT" val="44*55*859*201"/>
</p:tagLst>
</file>

<file path=ppt/tags/tag7.xml><?xml version="1.0" encoding="utf-8"?>
<p:tagLst xmlns:p="http://schemas.openxmlformats.org/presentationml/2006/main">
  <p:tag name="commondata" val="eyJoZGlkIjoiOWNjNjE3OGJlYmY3MmMwNTNhZTJlNDk4NjQ2NzI5MDI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1839</Words>
  <Application>WPS 演示</Application>
  <PresentationFormat>宽屏</PresentationFormat>
  <Paragraphs>374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杨莹</cp:lastModifiedBy>
  <cp:revision>4</cp:revision>
  <dcterms:created xsi:type="dcterms:W3CDTF">2023-08-09T12:44:00Z</dcterms:created>
  <dcterms:modified xsi:type="dcterms:W3CDTF">2026-06-28T12:39:16Z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2052-12.1.0.18608</vt:lpwstr>
  </property>
</Properties>
</file>