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61" r:id="rId5"/>
    <p:sldId id="765" r:id="rId6"/>
    <p:sldId id="762" r:id="rId7"/>
    <p:sldId id="771" r:id="rId8"/>
    <p:sldId id="766" r:id="rId9"/>
    <p:sldId id="767" r:id="rId10"/>
    <p:sldId id="768" r:id="rId11"/>
    <p:sldId id="770" r:id="rId12"/>
    <p:sldId id="769" r:id="rId13"/>
    <p:sldId id="760" r:id="rId14"/>
    <p:sldId id="758" r:id="rId15"/>
    <p:sldId id="759" r:id="rId16"/>
    <p:sldId id="757" r:id="rId17"/>
    <p:sldId id="264" r:id="rId18"/>
    <p:sldId id="267" r:id="rId19"/>
    <p:sldId id="761" r:id="rId20"/>
    <p:sldId id="263" r:id="rId21"/>
    <p:sldId id="763" r:id="rId22"/>
    <p:sldId id="764" r:id="rId23"/>
    <p:sldId id="260" r:id="rId24"/>
    <p:sldId id="262" r:id="rId2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0F0B8B-3FB8-4125-8CF7-21EC2117C854}" type="datetimeFigureOut">
              <a:rPr lang="zh-CN" altLang="en-US" smtClean="0"/>
              <a:t>2026/8/15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4E3420-3DEF-459B-A62E-61350FD6E22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180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349E4BC-9D44-968B-310C-16900537E5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53322A5-58FF-421C-14F9-189DF4E905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51F552B-A4C3-4CE6-1F62-02A9E54C4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4F34A-1C84-445C-8386-A65E214EF8EE}" type="datetime1">
              <a:rPr lang="zh-CN" altLang="en-US" smtClean="0"/>
              <a:t>2026/8/15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9F8765F-3DB1-E6B0-CDF6-98B2885D7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F90B708-EB15-7377-1233-F9BC9104C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0564B-37E2-49EF-8A22-F5D90E9B1F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5050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C578646-92EB-A32A-D8EC-BBC665AB5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20BEACF-739F-5F13-CC6D-04D8364088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91990D9-CC2C-9BF5-F3C9-8C0E1B30C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0789F-310A-4F14-898A-F793F513FBC9}" type="datetime1">
              <a:rPr lang="zh-CN" altLang="en-US" smtClean="0"/>
              <a:t>2026/8/15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885B90A-D05A-BB4C-E028-9BF423C99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0A4A042-79C3-6574-304C-B0A85E622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0564B-37E2-49EF-8A22-F5D90E9B1F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1232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EF31A40-F2A6-6528-C38B-5C1AD59E40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C37087C-9974-AFF8-CA1F-F670078460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6596597-24AC-7CFE-9485-E94A14879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E35E0-9A9C-4BA9-80B3-09888B67F283}" type="datetime1">
              <a:rPr lang="zh-CN" altLang="en-US" smtClean="0"/>
              <a:t>2026/8/15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7F27A86-7C2E-F2A8-11C2-C107BB760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ACB9431-3390-CDC0-7F43-2DCC16789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0564B-37E2-49EF-8A22-F5D90E9B1F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4782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8A24B86-71AE-46B1-9A7F-844387A2A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93936" y="6356350"/>
            <a:ext cx="2743200" cy="365125"/>
          </a:xfrm>
        </p:spPr>
        <p:txBody>
          <a:bodyPr/>
          <a:lstStyle>
            <a:lvl1pPr>
              <a:defRPr sz="2000" b="1">
                <a:solidFill>
                  <a:srgbClr val="002060"/>
                </a:solidFill>
              </a:defRPr>
            </a:lvl1pPr>
          </a:lstStyle>
          <a:p>
            <a:fld id="{862937CF-25F3-48DD-A3F8-A271D2A940D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内容占位符 10">
            <a:extLst>
              <a:ext uri="{FF2B5EF4-FFF2-40B4-BE49-F238E27FC236}">
                <a16:creationId xmlns:a16="http://schemas.microsoft.com/office/drawing/2014/main" id="{004A8461-22F4-4180-AFB0-D2A36828EA6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80559" y="155850"/>
            <a:ext cx="5605913" cy="4863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微软雅黑</a:t>
            </a:r>
            <a:r>
              <a:rPr lang="en-US" altLang="zh-CN" dirty="0"/>
              <a:t>28</a:t>
            </a:r>
            <a:r>
              <a:rPr lang="zh-CN" altLang="en-US" dirty="0"/>
              <a:t>，红色：标题</a:t>
            </a:r>
          </a:p>
        </p:txBody>
      </p:sp>
    </p:spTree>
    <p:extLst>
      <p:ext uri="{BB962C8B-B14F-4D97-AF65-F5344CB8AC3E}">
        <p14:creationId xmlns:p14="http://schemas.microsoft.com/office/powerpoint/2010/main" val="4256381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D1D86A-BDBD-659E-C525-F2130F26A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17E2AB2-FA18-6DFC-3CBF-B79BA62FA6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3A8C78E-B4FA-2E10-7A1F-E3C84C740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3F6A9-E0AF-40E9-848D-3BA1F40C7654}" type="datetime1">
              <a:rPr lang="zh-CN" altLang="en-US" smtClean="0"/>
              <a:t>2026/8/15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1B4847F-E851-3F13-5F40-9AE109710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08AAB65-2E3A-D8E3-FA3A-B23B69246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0564B-37E2-49EF-8A22-F5D90E9B1F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5610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196908B-E68F-C3D8-8EC2-FE3CF65D6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807E3C9-7D01-6697-6548-5699A889AC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D1E17E4-0B1B-D7F9-4C17-8CAB5E5A2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6FD1C-BD86-4624-9970-38D5B344FDA6}" type="datetime1">
              <a:rPr lang="zh-CN" altLang="en-US" smtClean="0"/>
              <a:t>2026/8/15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9C74889-CA24-EB46-45DC-2394E97FD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220AB25-44B6-B63A-1E4F-A186BB30A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0564B-37E2-49EF-8A22-F5D90E9B1F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8821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F751E1C-44C4-BCCD-3D85-4281D28FD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69C4F5-47EB-8077-B8E6-256D26CD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D30E2D0-7A49-9A37-D1CA-1AC2A3A3B9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92E80CA-D524-AF12-76B8-BC25282AC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003FC-0B21-4B60-B76C-7CD32E26382A}" type="datetime1">
              <a:rPr lang="zh-CN" altLang="en-US" smtClean="0"/>
              <a:t>2026/8/15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AC872AA-7538-A4B5-AE9C-D71950F84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A8069A2-226E-921F-DFC3-644F2E6ED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0564B-37E2-49EF-8A22-F5D90E9B1F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9009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874773C-579F-2118-91CD-335B43031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FD97E85-04B1-185D-DDC9-F2622F3046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3B75157-0DAE-3425-CF5F-2E9EB558B2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0F8BB29-692A-16D6-CB3D-0F6C0512C0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0590AD9E-37D4-E1E6-0CA0-1C87EED184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8B798343-BD49-0EB6-23B5-1696BFDE6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98AD6-72B0-4C66-9A81-77334DDA1AD4}" type="datetime1">
              <a:rPr lang="zh-CN" altLang="en-US" smtClean="0"/>
              <a:t>2026/8/15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688CECD-F215-C24D-8400-0A5FCC4C4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13EFDB7A-F512-1B83-9261-BB6627A16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0564B-37E2-49EF-8A22-F5D90E9B1F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6765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0C68B13-077A-B943-D0E5-8ADF8F402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9B4FAC6-E6CC-BA6A-0F15-C481C9C1F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E00B7-9D0E-4030-AEAB-2647BC1E31FA}" type="datetime1">
              <a:rPr lang="zh-CN" altLang="en-US" smtClean="0"/>
              <a:t>2026/8/15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00C4108-A5DB-3266-B503-9F87F518E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6FADEC6-FCC6-8E00-F5FD-4686BA1E3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0564B-37E2-49EF-8A22-F5D90E9B1F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6560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078B51F-9AD2-712E-AF80-345C7A31D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DA479-12AB-4A1A-A5CB-E9B84CA4DD21}" type="datetime1">
              <a:rPr lang="zh-CN" altLang="en-US" smtClean="0"/>
              <a:t>2026/8/15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306206B-B676-8195-BF35-7E9AFC57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B8EE5FB-84F7-4385-2A94-766F119B0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0564B-37E2-49EF-8A22-F5D90E9B1F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4220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8C24396-E968-B1CC-1113-27A509C1F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E4688CE-7231-1AA7-CD15-3720C6193B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5B202BC-E806-2683-5AA1-F7B76E5DBC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731E594-C6FF-AF0F-903E-8C9C133D7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837F4-5DD9-4C26-8BCA-527A3B47044A}" type="datetime1">
              <a:rPr lang="zh-CN" altLang="en-US" smtClean="0"/>
              <a:t>2026/8/15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A181C7A-8EA2-F545-4081-DA2DBB400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0D6D547-DB01-7AAE-B228-0068D9436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0564B-37E2-49EF-8A22-F5D90E9B1F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3377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A575BC1-C34B-029A-2C7C-DB04F8767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0D782D6C-0007-E614-F766-E72B795B81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B7971FD-F481-45AC-C51E-DDC524C679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197152B-756A-BEB5-499C-3F302D51F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C8697-EF8C-471F-89D9-8B982DFF14FA}" type="datetime1">
              <a:rPr lang="zh-CN" altLang="en-US" smtClean="0"/>
              <a:t>2026/8/15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9FF69C7-D380-0928-D059-F14AB27DE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08BCA7C-BB73-3E9E-EEFD-12BD0AF83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0564B-37E2-49EF-8A22-F5D90E9B1F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9134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9826165B-AA6F-FA76-C2A6-2570278B5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E96AC25-BF23-9026-AEFE-4234ECF20C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A288708-CF83-7E4B-9515-6EE4ED1652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FEB967-DB2E-4B74-8028-604BBB85DD2A}" type="datetime1">
              <a:rPr lang="zh-CN" altLang="en-US" smtClean="0"/>
              <a:t>2026/8/15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0CA13FF-E6DC-0D02-46F4-50AF3FBB4A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5318A9F-C98D-64F8-E9FF-7418CD6B9C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F0564B-37E2-49EF-8A22-F5D90E9B1F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1764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0.png"/><Relationship Id="rId7" Type="http://schemas.openxmlformats.org/officeDocument/2006/relationships/image" Target="../media/image43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6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2" Type="http://schemas.openxmlformats.org/officeDocument/2006/relationships/image" Target="../media/image50.svg"/><Relationship Id="rId16" Type="http://schemas.openxmlformats.org/officeDocument/2006/relationships/image" Target="../media/image451.png"/><Relationship Id="rId1" Type="http://schemas.openxmlformats.org/officeDocument/2006/relationships/slideLayout" Target="../slideLayouts/slideLayout12.xml"/><Relationship Id="rId24" Type="http://schemas.openxmlformats.org/officeDocument/2006/relationships/image" Target="../media/image320.png"/><Relationship Id="rId15" Type="http://schemas.openxmlformats.org/officeDocument/2006/relationships/image" Target="../media/image440.png"/><Relationship Id="rId23" Type="http://schemas.openxmlformats.org/officeDocument/2006/relationships/image" Target="../media/image45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11" Type="http://schemas.openxmlformats.org/officeDocument/2006/relationships/image" Target="../media/image80.png"/><Relationship Id="rId5" Type="http://schemas.openxmlformats.org/officeDocument/2006/relationships/image" Target="../media/image74.png"/><Relationship Id="rId10" Type="http://schemas.openxmlformats.org/officeDocument/2006/relationships/image" Target="../media/image79.png"/><Relationship Id="rId4" Type="http://schemas.openxmlformats.org/officeDocument/2006/relationships/image" Target="../media/image73.png"/><Relationship Id="rId9" Type="http://schemas.openxmlformats.org/officeDocument/2006/relationships/image" Target="../media/image7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2A6C708-4BB1-FDB6-D1DA-8A85183BF400}"/>
              </a:ext>
            </a:extLst>
          </p:cNvPr>
          <p:cNvSpPr txBox="1">
            <a:spLocks/>
          </p:cNvSpPr>
          <p:nvPr/>
        </p:nvSpPr>
        <p:spPr>
          <a:xfrm>
            <a:off x="757507" y="1517067"/>
            <a:ext cx="10152733" cy="154664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zh-CN" sz="4000" b="1" dirty="0"/>
              <a:t>Quark and Gluon Spin Contribution </a:t>
            </a:r>
          </a:p>
          <a:p>
            <a:pPr marL="0" indent="0" algn="ctr">
              <a:buNone/>
            </a:pPr>
            <a:r>
              <a:rPr lang="en-US" altLang="zh-CN" sz="4000" b="1" dirty="0"/>
              <a:t>in Baryon Spin determined by LQCD</a:t>
            </a:r>
            <a:endParaRPr lang="zh-CN" altLang="en-US" sz="4000" b="1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51E2D5D0-137A-89B1-CBD4-52AECD0D5A8C}"/>
              </a:ext>
            </a:extLst>
          </p:cNvPr>
          <p:cNvSpPr txBox="1"/>
          <p:nvPr/>
        </p:nvSpPr>
        <p:spPr>
          <a:xfrm>
            <a:off x="5125221" y="3564702"/>
            <a:ext cx="19415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/>
              <a:t>Peng Sun</a:t>
            </a:r>
            <a:endParaRPr lang="zh-CN" altLang="en-US" sz="3200" b="1" dirty="0"/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0365C68B-52A9-80D5-8A6D-1C986CDE4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0564B-37E2-49EF-8A22-F5D90E9B1F1A}" type="slidenum">
              <a:rPr lang="zh-CN" altLang="en-US" smtClean="0"/>
              <a:t>1</a:t>
            </a:fld>
            <a:endParaRPr lang="zh-CN" altLang="en-US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37625739-498E-15D3-BEA3-3223630A0242}"/>
              </a:ext>
            </a:extLst>
          </p:cNvPr>
          <p:cNvSpPr txBox="1"/>
          <p:nvPr/>
        </p:nvSpPr>
        <p:spPr>
          <a:xfrm>
            <a:off x="1798749" y="5079323"/>
            <a:ext cx="96704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dirty="0"/>
              <a:t>Institute of Modern Physics, Chinese Academy of Sciences</a:t>
            </a:r>
            <a:endParaRPr lang="zh-CN" altLang="en-US" sz="2800" b="1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95F4C0F4-72E3-55AF-0A02-C8E22F54AF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1375" y="193257"/>
            <a:ext cx="2714286" cy="1323810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AB80CC03-C347-5053-3E6D-7A8E10961657}"/>
              </a:ext>
            </a:extLst>
          </p:cNvPr>
          <p:cNvSpPr txBox="1"/>
          <p:nvPr/>
        </p:nvSpPr>
        <p:spPr>
          <a:xfrm>
            <a:off x="215283" y="140960"/>
            <a:ext cx="60945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dirty="0"/>
              <a:t>超子-核子谱仪研讨会2026</a:t>
            </a:r>
          </a:p>
        </p:txBody>
      </p:sp>
    </p:spTree>
    <p:extLst>
      <p:ext uri="{BB962C8B-B14F-4D97-AF65-F5344CB8AC3E}">
        <p14:creationId xmlns:p14="http://schemas.microsoft.com/office/powerpoint/2010/main" val="31775542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>
            <a:extLst>
              <a:ext uri="{FF2B5EF4-FFF2-40B4-BE49-F238E27FC236}">
                <a16:creationId xmlns:a16="http://schemas.microsoft.com/office/drawing/2014/main" id="{A8727311-CCF0-8EC0-7AA2-5DB972D421B8}"/>
              </a:ext>
            </a:extLst>
          </p:cNvPr>
          <p:cNvSpPr txBox="1"/>
          <p:nvPr/>
        </p:nvSpPr>
        <p:spPr>
          <a:xfrm>
            <a:off x="202474" y="200214"/>
            <a:ext cx="60631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600" b="1" dirty="0"/>
              <a:t>Gluon spin in proton</a:t>
            </a:r>
            <a:endParaRPr lang="zh-CN" altLang="en-US" sz="3600" b="1" dirty="0"/>
          </a:p>
        </p:txBody>
      </p:sp>
      <p:sp>
        <p:nvSpPr>
          <p:cNvPr id="15" name="灯片编号占位符 2">
            <a:extLst>
              <a:ext uri="{FF2B5EF4-FFF2-40B4-BE49-F238E27FC236}">
                <a16:creationId xmlns:a16="http://schemas.microsoft.com/office/drawing/2014/main" id="{00859415-C09C-2D43-878C-09DFD841C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61704" y="6356350"/>
            <a:ext cx="2743200" cy="365125"/>
          </a:xfrm>
        </p:spPr>
        <p:txBody>
          <a:bodyPr/>
          <a:lstStyle/>
          <a:p>
            <a:fld id="{465A107F-7044-424E-B510-3AF043FE55D8}" type="slidenum">
              <a:rPr lang="zh-CN" altLang="en-US" sz="1800" b="1" smtClean="0"/>
              <a:t>10</a:t>
            </a:fld>
            <a:endParaRPr lang="zh-CN" altLang="en-US" sz="1800" b="1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E00453E1-0656-0FFF-2F09-7E9439C6CE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278" y="859351"/>
            <a:ext cx="3453968" cy="3327088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1E6935D4-3FB8-5F01-F7A6-44AB5D7B33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5177" y="4407726"/>
            <a:ext cx="5631768" cy="1184488"/>
          </a:xfrm>
          <a:prstGeom prst="rect">
            <a:avLst/>
          </a:prstGeom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714DCC11-2F36-86E9-2EFC-6662714FDA01}"/>
              </a:ext>
            </a:extLst>
          </p:cNvPr>
          <p:cNvGrpSpPr/>
          <p:nvPr/>
        </p:nvGrpSpPr>
        <p:grpSpPr>
          <a:xfrm>
            <a:off x="73070" y="4622528"/>
            <a:ext cx="5291091" cy="1471917"/>
            <a:chOff x="-107588" y="3849211"/>
            <a:chExt cx="6298985" cy="1471917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687796BF-25FA-BF30-3204-63760B195B5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8197" y="3849211"/>
              <a:ext cx="5993200" cy="1471917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5B5B14BB-6D01-26F3-CA10-24C792EBAC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107588" y="3849211"/>
              <a:ext cx="1018292" cy="436411"/>
            </a:xfrm>
            <a:prstGeom prst="rect">
              <a:avLst/>
            </a:prstGeom>
          </p:spPr>
        </p:pic>
      </p:grpSp>
      <p:pic>
        <p:nvPicPr>
          <p:cNvPr id="4" name="图片 3">
            <a:extLst>
              <a:ext uri="{FF2B5EF4-FFF2-40B4-BE49-F238E27FC236}">
                <a16:creationId xmlns:a16="http://schemas.microsoft.com/office/drawing/2014/main" id="{B5228BA9-D446-7E4A-CB38-39A89D6594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1374" y="846545"/>
            <a:ext cx="7928152" cy="319605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9BC8A044-B6AE-4BF9-76B0-20EA2DA529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75177" y="5832540"/>
            <a:ext cx="6298850" cy="523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236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D205C-B767-F0AC-C3CB-2B5B6B342A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24DCDEAA-A519-0D25-1A61-2F62970F04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144" y="6356350"/>
            <a:ext cx="4507475" cy="50165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E5AA28A7-580F-2D92-B028-4D8666F339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200" y="3664895"/>
            <a:ext cx="4313134" cy="269145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718887A-113C-7A0F-1DC0-283CAB5A42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9125" y="4333369"/>
            <a:ext cx="5794824" cy="1796713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A0C198CE-02BD-F088-A50B-4079FE211697}"/>
              </a:ext>
            </a:extLst>
          </p:cNvPr>
          <p:cNvSpPr txBox="1"/>
          <p:nvPr/>
        </p:nvSpPr>
        <p:spPr>
          <a:xfrm>
            <a:off x="202474" y="200214"/>
            <a:ext cx="60631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600" b="1" dirty="0"/>
              <a:t>Gluon spin in proton</a:t>
            </a:r>
            <a:endParaRPr lang="zh-CN" altLang="en-US" sz="3600" b="1" dirty="0"/>
          </a:p>
        </p:txBody>
      </p:sp>
      <p:sp>
        <p:nvSpPr>
          <p:cNvPr id="15" name="灯片编号占位符 2">
            <a:extLst>
              <a:ext uri="{FF2B5EF4-FFF2-40B4-BE49-F238E27FC236}">
                <a16:creationId xmlns:a16="http://schemas.microsoft.com/office/drawing/2014/main" id="{9224ED07-0106-FE03-91ED-7FED41633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61704" y="6356350"/>
            <a:ext cx="2743200" cy="365125"/>
          </a:xfrm>
        </p:spPr>
        <p:txBody>
          <a:bodyPr/>
          <a:lstStyle/>
          <a:p>
            <a:fld id="{465A107F-7044-424E-B510-3AF043FE55D8}" type="slidenum">
              <a:rPr lang="zh-CN" altLang="en-US" sz="1800" b="1" smtClean="0"/>
              <a:t>11</a:t>
            </a:fld>
            <a:endParaRPr lang="zh-CN" altLang="en-US" sz="1800" b="1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F6FA4D5-C7A9-670F-99E4-9E8A5FE2AB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997" y="1031696"/>
            <a:ext cx="10733103" cy="61173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3588F82-C9F2-C104-37CD-00388F0DC3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3626" y="1828578"/>
            <a:ext cx="10108642" cy="1574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7519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48FF7232-AFC7-66BE-0320-D4FA5CE9F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954" y="1372085"/>
            <a:ext cx="3492192" cy="242039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EF25BFB-E80A-E80C-7D83-7CE139304F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9929" y="1198322"/>
            <a:ext cx="3375708" cy="262988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B4B62DDC-6CD8-B5F8-8F55-7D2F412270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9421" y="1372085"/>
            <a:ext cx="3375709" cy="242039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7A3B971C-1EC3-ED8C-DFD3-CEBE492749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1694" y="3850343"/>
            <a:ext cx="4419048" cy="180000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968CC2EE-A945-4056-5475-04C0119427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83797" y="4061499"/>
            <a:ext cx="1028571" cy="447619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CFF36FAD-D123-54F0-DF4F-87091F658F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02772" y="4013880"/>
            <a:ext cx="1238095" cy="49523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6ECC68D1-37DB-D7AA-BB41-438043BBB87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1416" y="3850343"/>
            <a:ext cx="4593340" cy="2966823"/>
          </a:xfrm>
          <a:prstGeom prst="rect">
            <a:avLst/>
          </a:prstGeom>
        </p:spPr>
      </p:pic>
      <p:sp>
        <p:nvSpPr>
          <p:cNvPr id="21" name="文本框 20">
            <a:extLst>
              <a:ext uri="{FF2B5EF4-FFF2-40B4-BE49-F238E27FC236}">
                <a16:creationId xmlns:a16="http://schemas.microsoft.com/office/drawing/2014/main" id="{1469E9A2-5E38-A163-F5D1-EB3E86375B06}"/>
              </a:ext>
            </a:extLst>
          </p:cNvPr>
          <p:cNvSpPr txBox="1"/>
          <p:nvPr/>
        </p:nvSpPr>
        <p:spPr>
          <a:xfrm>
            <a:off x="547007" y="416226"/>
            <a:ext cx="73364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600" b="1" dirty="0"/>
              <a:t>Gluon spin on Octet baryons</a:t>
            </a:r>
            <a:endParaRPr lang="zh-CN" altLang="en-US" sz="3600" b="1" dirty="0"/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06E2E3FD-F77D-3782-2D78-4454507C5C5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13601" y="5770885"/>
            <a:ext cx="5075714" cy="720775"/>
          </a:xfrm>
          <a:prstGeom prst="rect">
            <a:avLst/>
          </a:prstGeom>
        </p:spPr>
      </p:pic>
      <p:sp>
        <p:nvSpPr>
          <p:cNvPr id="25" name="灯片编号占位符 2">
            <a:extLst>
              <a:ext uri="{FF2B5EF4-FFF2-40B4-BE49-F238E27FC236}">
                <a16:creationId xmlns:a16="http://schemas.microsoft.com/office/drawing/2014/main" id="{A032EBD4-EDB0-BE5A-B724-E2FF28EAE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61704" y="6356350"/>
            <a:ext cx="2743200" cy="365125"/>
          </a:xfrm>
        </p:spPr>
        <p:txBody>
          <a:bodyPr/>
          <a:lstStyle/>
          <a:p>
            <a:fld id="{465A107F-7044-424E-B510-3AF043FE55D8}" type="slidenum">
              <a:rPr lang="zh-CN" altLang="en-US" sz="1800" b="1" smtClean="0"/>
              <a:t>12</a:t>
            </a:fld>
            <a:endParaRPr lang="zh-CN" alt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17322585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1FFBB67-8D9A-A3EE-A229-9EB994D17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50" y="121821"/>
            <a:ext cx="10515600" cy="1325563"/>
          </a:xfrm>
        </p:spPr>
        <p:txBody>
          <a:bodyPr/>
          <a:lstStyle/>
          <a:p>
            <a:r>
              <a:rPr lang="en-US" altLang="zh-CN" b="1" dirty="0"/>
              <a:t>summary</a:t>
            </a:r>
            <a:endParaRPr lang="zh-CN" altLang="en-US" b="1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1424EE27-91DF-4452-5DD5-5BB14506EB09}"/>
              </a:ext>
            </a:extLst>
          </p:cNvPr>
          <p:cNvSpPr txBox="1"/>
          <p:nvPr/>
        </p:nvSpPr>
        <p:spPr>
          <a:xfrm>
            <a:off x="761629" y="2039818"/>
            <a:ext cx="1036209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Quark and gluon spin contribute about 40%~50% and 30%~50% respectively in  baryon spin budget according to LQCD calculation.</a:t>
            </a:r>
            <a:endParaRPr lang="zh-CN" altLang="en-US" sz="2800" b="1" dirty="0"/>
          </a:p>
          <a:p>
            <a:endParaRPr lang="en-US" altLang="zh-CN" sz="2800" b="1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6F649297-C419-FA4F-362C-F6DE08F2E95E}"/>
              </a:ext>
            </a:extLst>
          </p:cNvPr>
          <p:cNvSpPr txBox="1"/>
          <p:nvPr/>
        </p:nvSpPr>
        <p:spPr>
          <a:xfrm>
            <a:off x="688121" y="4558865"/>
            <a:ext cx="100183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In terms of our current calculation , the strange quark contributes a lot for the spin of lambda particle. </a:t>
            </a:r>
            <a:endParaRPr lang="zh-CN" altLang="en-US" sz="2800" b="1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789A1CB1-8F08-6EFA-894A-62F209CBC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61704" y="6356350"/>
            <a:ext cx="2743200" cy="365125"/>
          </a:xfrm>
        </p:spPr>
        <p:txBody>
          <a:bodyPr/>
          <a:lstStyle/>
          <a:p>
            <a:fld id="{465A107F-7044-424E-B510-3AF043FE55D8}" type="slidenum">
              <a:rPr lang="zh-CN" altLang="en-US" sz="1800" b="1" smtClean="0"/>
              <a:t>13</a:t>
            </a:fld>
            <a:endParaRPr lang="zh-CN" alt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25801319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>
            <a:extLst>
              <a:ext uri="{FF2B5EF4-FFF2-40B4-BE49-F238E27FC236}">
                <a16:creationId xmlns:a16="http://schemas.microsoft.com/office/drawing/2014/main" id="{155E51B2-61F2-F181-266C-1AEBA14F8F35}"/>
              </a:ext>
            </a:extLst>
          </p:cNvPr>
          <p:cNvGrpSpPr/>
          <p:nvPr/>
        </p:nvGrpSpPr>
        <p:grpSpPr>
          <a:xfrm>
            <a:off x="8895361" y="872247"/>
            <a:ext cx="3086045" cy="2006151"/>
            <a:chOff x="-40045" y="4973741"/>
            <a:chExt cx="5208926" cy="2010289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B6418CF3-E1C2-2525-BCDE-8C8B1320CC3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40045" y="4973741"/>
              <a:ext cx="5208926" cy="2010289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D205A3F3-8C53-8EDA-843D-274D1EE328E3}"/>
                    </a:ext>
                  </a:extLst>
                </p:cNvPr>
                <p:cNvSpPr txBox="1"/>
                <p:nvPr/>
              </p:nvSpPr>
              <p:spPr>
                <a:xfrm>
                  <a:off x="830964" y="5103902"/>
                  <a:ext cx="3246747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altLang="zh-CN" sz="2000" b="1" i="1" smtClean="0">
                            <a:latin typeface="Cambria Math" panose="02040503050406030204" pitchFamily="18" charset="0"/>
                          </a:rPr>
                          <m:t>𝒖</m:t>
                        </m:r>
                        <m:r>
                          <a:rPr lang="en-US" altLang="zh-CN" sz="20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sz="2000" b="1" i="1" smtClean="0">
                            <a:latin typeface="Cambria Math" panose="02040503050406030204" pitchFamily="18" charset="0"/>
                          </a:rPr>
                          <m:t>𝒅</m:t>
                        </m:r>
                        <m:r>
                          <a:rPr lang="en-US" altLang="zh-CN" sz="20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sz="20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oMath>
                    </m:oMathPara>
                  </a14:m>
                  <a:endParaRPr lang="zh-CN" altLang="en-US" sz="2000" b="1" dirty="0"/>
                </a:p>
              </p:txBody>
            </p:sp>
          </mc:Choice>
          <mc:Fallback xmlns=""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D205A3F3-8C53-8EDA-843D-274D1EE328E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0964" y="5103902"/>
                  <a:ext cx="3246747" cy="40011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文本框 13">
                  <a:extLst>
                    <a:ext uri="{FF2B5EF4-FFF2-40B4-BE49-F238E27FC236}">
                      <a16:creationId xmlns:a16="http://schemas.microsoft.com/office/drawing/2014/main" id="{1B37860E-94EE-4644-D5FA-D35B330B35B9}"/>
                    </a:ext>
                  </a:extLst>
                </p:cNvPr>
                <p:cNvSpPr txBox="1"/>
                <p:nvPr/>
              </p:nvSpPr>
              <p:spPr>
                <a:xfrm>
                  <a:off x="1174399" y="5909259"/>
                  <a:ext cx="3246747" cy="37009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𝟏𝟎𝟓𝐟𝐦</m:t>
                        </m:r>
                      </m:oMath>
                    </m:oMathPara>
                  </a14:m>
                  <a:endParaRPr lang="zh-CN" altLang="en-US" b="1" dirty="0"/>
                </a:p>
              </p:txBody>
            </p:sp>
          </mc:Choice>
          <mc:Fallback xmlns="">
            <p:sp>
              <p:nvSpPr>
                <p:cNvPr id="14" name="文本框 13">
                  <a:extLst>
                    <a:ext uri="{FF2B5EF4-FFF2-40B4-BE49-F238E27FC236}">
                      <a16:creationId xmlns:a16="http://schemas.microsoft.com/office/drawing/2014/main" id="{1B37860E-94EE-4644-D5FA-D35B330B35B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74399" y="5909259"/>
                  <a:ext cx="3246747" cy="370094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6" name="灯片编号占位符 2">
            <a:extLst>
              <a:ext uri="{FF2B5EF4-FFF2-40B4-BE49-F238E27FC236}">
                <a16:creationId xmlns:a16="http://schemas.microsoft.com/office/drawing/2014/main" id="{0B363CE0-C9E4-ACBB-13CF-67F896468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4126" y="6438808"/>
            <a:ext cx="2743200" cy="365125"/>
          </a:xfrm>
        </p:spPr>
        <p:txBody>
          <a:bodyPr/>
          <a:lstStyle/>
          <a:p>
            <a:fld id="{465A107F-7044-424E-B510-3AF043FE55D8}" type="slidenum">
              <a:rPr lang="zh-CN" altLang="en-US" smtClean="0"/>
              <a:t>14</a:t>
            </a:fld>
            <a:endParaRPr lang="zh-CN" altLang="en-US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4177D9F0-952D-1E36-8FAB-637C86C6EB59}"/>
              </a:ext>
            </a:extLst>
          </p:cNvPr>
          <p:cNvSpPr txBox="1"/>
          <p:nvPr/>
        </p:nvSpPr>
        <p:spPr>
          <a:xfrm>
            <a:off x="188536" y="108675"/>
            <a:ext cx="46762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/>
              <a:t>The sea quark contribution </a:t>
            </a:r>
            <a:endParaRPr lang="zh-CN" altLang="en-US" sz="2800" b="1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2AE99136-878F-EBDC-09B7-213097D69B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455" y="974625"/>
            <a:ext cx="2607966" cy="154605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FD989228-0DB7-14E7-6482-0FF60FA6D7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2930" y="3429000"/>
            <a:ext cx="5147035" cy="317094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55333D6C-2382-A37A-57E1-17E20F3F00B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46681" y="3466573"/>
            <a:ext cx="5147035" cy="3095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5920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文本框 110">
                <a:extLst>
                  <a:ext uri="{FF2B5EF4-FFF2-40B4-BE49-F238E27FC236}">
                    <a16:creationId xmlns:a16="http://schemas.microsoft.com/office/drawing/2014/main" id="{B112626A-3702-2E41-67F7-F8293FA0E028}"/>
                  </a:ext>
                </a:extLst>
              </p:cNvPr>
              <p:cNvSpPr txBox="1"/>
              <p:nvPr/>
            </p:nvSpPr>
            <p:spPr>
              <a:xfrm>
                <a:off x="7714178" y="522312"/>
                <a:ext cx="202429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=0.105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latin typeface="Cambria Math" panose="02040503050406030204" pitchFamily="18" charset="0"/>
                        </a:rPr>
                        <m:t>fm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11" name="文本框 110">
                <a:extLst>
                  <a:ext uri="{FF2B5EF4-FFF2-40B4-BE49-F238E27FC236}">
                    <a16:creationId xmlns:a16="http://schemas.microsoft.com/office/drawing/2014/main" id="{B112626A-3702-2E41-67F7-F8293FA0E0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4178" y="522312"/>
                <a:ext cx="2024290" cy="4616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灯片编号占位符 2">
            <a:extLst>
              <a:ext uri="{FF2B5EF4-FFF2-40B4-BE49-F238E27FC236}">
                <a16:creationId xmlns:a16="http://schemas.microsoft.com/office/drawing/2014/main" id="{9AAD2782-217B-85A1-EB46-518283367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0610" y="6378325"/>
            <a:ext cx="2743200" cy="365125"/>
          </a:xfrm>
        </p:spPr>
        <p:txBody>
          <a:bodyPr/>
          <a:lstStyle/>
          <a:p>
            <a:fld id="{465A107F-7044-424E-B510-3AF043FE55D8}" type="slidenum">
              <a:rPr lang="zh-CN" altLang="en-US" smtClean="0"/>
              <a:t>15</a:t>
            </a:fld>
            <a:endParaRPr lang="zh-CN" altLang="en-US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6B69D5CC-22E5-A45B-5C9E-8C6AA5D53429}"/>
              </a:ext>
            </a:extLst>
          </p:cNvPr>
          <p:cNvSpPr txBox="1"/>
          <p:nvPr/>
        </p:nvSpPr>
        <p:spPr>
          <a:xfrm>
            <a:off x="188536" y="108675"/>
            <a:ext cx="5367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/>
              <a:t>The valence quark contribution </a:t>
            </a:r>
            <a:endParaRPr lang="zh-CN" altLang="en-US" sz="2800" b="1" dirty="0"/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2218EAF1-267E-D2E6-A8E0-1E3640EFC4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057" y="1216246"/>
            <a:ext cx="4990100" cy="196757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CC6848FC-224C-13EA-B4D2-C8157E1B23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155" y="3543550"/>
            <a:ext cx="6133527" cy="331445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8032AFFD-6033-09C3-3ABC-2CB51E739C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5711" y="983977"/>
            <a:ext cx="6021845" cy="2626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6216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CEB86FDC-41B7-E1F3-5723-9A9C03AD6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1E9FD-EF62-4E50-B8BC-74B20B6A0F1F}" type="slidenum">
              <a:rPr lang="zh-CN" altLang="en-US" sz="1800" b="1" smtClean="0"/>
              <a:t>16</a:t>
            </a:fld>
            <a:endParaRPr lang="zh-CN" altLang="en-US" sz="1800" b="1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2061DC01-9093-7CB4-724D-F6F1ECF24EAE}"/>
              </a:ext>
            </a:extLst>
          </p:cNvPr>
          <p:cNvSpPr txBox="1"/>
          <p:nvPr/>
        </p:nvSpPr>
        <p:spPr>
          <a:xfrm>
            <a:off x="941551" y="1854923"/>
            <a:ext cx="37890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/>
              <a:t>Good compute resource </a:t>
            </a:r>
            <a:endParaRPr lang="zh-CN" altLang="en-US" sz="2800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DC862A6C-F647-3813-5DA1-22469C87E40D}"/>
              </a:ext>
            </a:extLst>
          </p:cNvPr>
          <p:cNvSpPr txBox="1"/>
          <p:nvPr/>
        </p:nvSpPr>
        <p:spPr>
          <a:xfrm>
            <a:off x="7310674" y="1791449"/>
            <a:ext cx="33865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 </a:t>
            </a:r>
            <a:r>
              <a:rPr lang="en-US" altLang="zh-CN" sz="2800" dirty="0"/>
              <a:t>Good strategy or idea</a:t>
            </a:r>
            <a:endParaRPr lang="zh-CN" altLang="en-US" sz="2800" dirty="0"/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7615F226-40FA-A0BE-7310-69AE81895E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499" y="2867391"/>
            <a:ext cx="5345724" cy="3321748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F6609B6D-2D03-2E9C-4CFB-CD5DF89FA8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5760" y="2314669"/>
            <a:ext cx="4276332" cy="4144753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DDE80BDD-D6E4-FACB-7382-1125E9016F17}"/>
              </a:ext>
            </a:extLst>
          </p:cNvPr>
          <p:cNvSpPr txBox="1"/>
          <p:nvPr/>
        </p:nvSpPr>
        <p:spPr>
          <a:xfrm>
            <a:off x="1266092" y="592396"/>
            <a:ext cx="92463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/>
              <a:t>LQCD is expensive, but we can reduce the cost. </a:t>
            </a:r>
            <a:endParaRPr lang="zh-CN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9886664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89595621-6B19-E31C-1D8D-154A49A19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107F-7044-424E-B510-3AF043FE55D8}" type="slidenum">
              <a:rPr lang="zh-CN" altLang="en-US" smtClean="0"/>
              <a:pPr/>
              <a:t>17</a:t>
            </a:fld>
            <a:endParaRPr lang="zh-CN" altLang="en-US" dirty="0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0AA7D890-61CD-E835-CB60-1597C69940A6}"/>
              </a:ext>
            </a:extLst>
          </p:cNvPr>
          <p:cNvSpPr txBox="1"/>
          <p:nvPr/>
        </p:nvSpPr>
        <p:spPr>
          <a:xfrm>
            <a:off x="8094245" y="1997066"/>
            <a:ext cx="2682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i="1" dirty="0">
                <a:solidFill>
                  <a:srgbClr val="7030A0"/>
                </a:solidFill>
              </a:rPr>
              <a:t>P.R.D. </a:t>
            </a:r>
            <a:r>
              <a:rPr lang="en-US" altLang="zh-CN" b="1" i="1" dirty="0">
                <a:solidFill>
                  <a:srgbClr val="7030A0"/>
                </a:solidFill>
              </a:rPr>
              <a:t>80</a:t>
            </a:r>
            <a:r>
              <a:rPr lang="en-US" altLang="zh-CN" i="1" dirty="0">
                <a:solidFill>
                  <a:srgbClr val="7030A0"/>
                </a:solidFill>
              </a:rPr>
              <a:t>, 054506 (2009)</a:t>
            </a:r>
            <a:endParaRPr lang="zh-CN" altLang="en-US" i="1" dirty="0">
              <a:solidFill>
                <a:srgbClr val="7030A0"/>
              </a:solidFill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1E555A33-A0EC-381D-D013-0CF0ECC7A9C5}"/>
              </a:ext>
            </a:extLst>
          </p:cNvPr>
          <p:cNvGrpSpPr/>
          <p:nvPr/>
        </p:nvGrpSpPr>
        <p:grpSpPr>
          <a:xfrm>
            <a:off x="1336431" y="2067404"/>
            <a:ext cx="6757813" cy="3747637"/>
            <a:chOff x="7433422" y="3547381"/>
            <a:chExt cx="4441272" cy="2014820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E02D1D0D-3B4F-827B-DE8E-A76412B4CD9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433422" y="3547381"/>
              <a:ext cx="4441272" cy="2014820"/>
            </a:xfrm>
            <a:prstGeom prst="rect">
              <a:avLst/>
            </a:prstGeom>
          </p:spPr>
        </p:pic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16CAE8B6-8853-2723-FF5E-09ADF2FCFAC0}"/>
                </a:ext>
              </a:extLst>
            </p:cNvPr>
            <p:cNvSpPr txBox="1"/>
            <p:nvPr/>
          </p:nvSpPr>
          <p:spPr>
            <a:xfrm>
              <a:off x="8298424" y="4860917"/>
              <a:ext cx="7678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rgbClr val="FF0000"/>
                  </a:solidFill>
                  <a:latin typeface="Harding Text Web Regular" pitchFamily="2" charset="0"/>
                  <a:ea typeface="Harding Text Web Regular" pitchFamily="2" charset="0"/>
                </a:rPr>
                <a:t>~1%</a:t>
              </a:r>
              <a:endParaRPr lang="zh-CN" altLang="en-US" dirty="0"/>
            </a:p>
          </p:txBody>
        </p:sp>
      </p:grpSp>
      <p:sp>
        <p:nvSpPr>
          <p:cNvPr id="5" name="文本框 4">
            <a:extLst>
              <a:ext uri="{FF2B5EF4-FFF2-40B4-BE49-F238E27FC236}">
                <a16:creationId xmlns:a16="http://schemas.microsoft.com/office/drawing/2014/main" id="{9B153C4C-F8A1-16FF-1024-26A1F191F39B}"/>
              </a:ext>
            </a:extLst>
          </p:cNvPr>
          <p:cNvSpPr txBox="1"/>
          <p:nvPr/>
        </p:nvSpPr>
        <p:spPr>
          <a:xfrm>
            <a:off x="297560" y="1042959"/>
            <a:ext cx="118395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p"/>
            </a:pPr>
            <a:r>
              <a:rPr lang="en-US" altLang="zh-CN" sz="2800" dirty="0">
                <a:latin typeface="Harding Text Web Regular" pitchFamily="2" charset="0"/>
                <a:ea typeface="Harding Text Web Regular" pitchFamily="2" charset="0"/>
              </a:rPr>
              <a:t>Distillation method has been broadly used in lattice calculation of two-point functions</a:t>
            </a:r>
            <a:endParaRPr lang="zh-CN" altLang="en-US" sz="2800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BCF98532-A602-C0B1-F828-35490E85F65A}"/>
              </a:ext>
            </a:extLst>
          </p:cNvPr>
          <p:cNvSpPr txBox="1"/>
          <p:nvPr/>
        </p:nvSpPr>
        <p:spPr>
          <a:xfrm>
            <a:off x="297560" y="114392"/>
            <a:ext cx="60993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dirty="0"/>
              <a:t>A Method to</a:t>
            </a:r>
            <a:r>
              <a:rPr lang="zh-CN" altLang="en-US" sz="3200" b="1" dirty="0"/>
              <a:t> </a:t>
            </a:r>
            <a:r>
              <a:rPr lang="en-US" altLang="zh-CN" sz="3200" b="1" dirty="0"/>
              <a:t>reduce the cost</a:t>
            </a:r>
            <a:endParaRPr lang="zh-CN" alt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D27CD610-0146-475E-0AEF-DD9C4FE96D03}"/>
                  </a:ext>
                </a:extLst>
              </p:cNvPr>
              <p:cNvSpPr txBox="1"/>
              <p:nvPr/>
            </p:nvSpPr>
            <p:spPr>
              <a:xfrm>
                <a:off x="2149363" y="6063962"/>
                <a:ext cx="3618099" cy="58477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sz="1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a:rPr lang="en-CA" altLang="zh-CN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sz="1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1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only</m:t>
                      </m:r>
                      <m:r>
                        <a:rPr lang="en-US" altLang="zh-CN" sz="1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1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take</m:t>
                      </m:r>
                      <m:r>
                        <a:rPr lang="en-US" altLang="zh-CN" sz="1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1% </m:t>
                      </m:r>
                      <m:r>
                        <m:rPr>
                          <m:sty m:val="p"/>
                        </m:rPr>
                        <a:rPr lang="en-US" altLang="zh-CN" sz="1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resource</m:t>
                      </m:r>
                      <m:r>
                        <a:rPr lang="en-US" altLang="zh-CN" sz="1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, </m:t>
                      </m:r>
                    </m:oMath>
                  </m:oMathPara>
                </a14:m>
                <a:endParaRPr lang="en-US" altLang="zh-CN" sz="1600" b="0" i="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US" altLang="zh-CN" sz="1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but</m:t>
                      </m:r>
                      <m:r>
                        <a:rPr lang="en-US" altLang="zh-CN" sz="1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1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is</m:t>
                      </m:r>
                      <m:r>
                        <a:rPr lang="en-US" altLang="zh-CN" sz="1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1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contribute</m:t>
                      </m:r>
                      <m:r>
                        <a:rPr lang="en-US" altLang="zh-CN" sz="1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1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the</m:t>
                      </m:r>
                      <m:r>
                        <a:rPr lang="en-US" altLang="zh-CN" sz="1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1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most</m:t>
                      </m:r>
                      <m:r>
                        <a:rPr lang="en-US" altLang="zh-CN" sz="1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1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part</m:t>
                      </m:r>
                      <m:r>
                        <a:rPr lang="en-US" altLang="zh-CN" sz="1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  </m:t>
                      </m:r>
                    </m:oMath>
                  </m:oMathPara>
                </a14:m>
                <a:endParaRPr lang="zh-CN" altLang="en-US" sz="1600" dirty="0">
                  <a:latin typeface="Harding Text Web Regular" pitchFamily="2" charset="0"/>
                  <a:ea typeface="Harding Text Web Regular" pitchFamily="2" charset="0"/>
                </a:endParaRPr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D27CD610-0146-475E-0AEF-DD9C4FE96D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363" y="6063962"/>
                <a:ext cx="3618099" cy="584775"/>
              </a:xfrm>
              <a:prstGeom prst="rect">
                <a:avLst/>
              </a:prstGeom>
              <a:blipFill>
                <a:blip r:embed="rId3"/>
                <a:stretch>
                  <a:fillRect b="-2041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C64C2F02-7E06-CA21-C99A-869EBE5D0596}"/>
                  </a:ext>
                </a:extLst>
              </p:cNvPr>
              <p:cNvSpPr txBox="1"/>
              <p:nvPr/>
            </p:nvSpPr>
            <p:spPr>
              <a:xfrm>
                <a:off x="8094244" y="2951173"/>
                <a:ext cx="2844956" cy="58477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600" dirty="0">
                    <a:latin typeface="Harding Text Web Regular" pitchFamily="2" charset="0"/>
                    <a:ea typeface="Harding Text Web Regular" pitchFamily="2" charset="0"/>
                  </a:rPr>
                  <a:t>w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1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e</m:t>
                    </m:r>
                    <m:r>
                      <a:rPr lang="en-US" altLang="zh-CN" sz="1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1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</m:t>
                    </m:r>
                    <m:r>
                      <a:rPr lang="en-US" altLang="zh-CN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𝑎𝑛</m:t>
                    </m:r>
                    <m:r>
                      <a:rPr lang="en-US" altLang="zh-CN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r>
                      <a:rPr lang="en-US" altLang="zh-CN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𝑢𝑠𝑒</m:t>
                    </m:r>
                    <m:r>
                      <a:rPr lang="en-US" altLang="zh-CN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zh-CN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𝑀𝐶</m:t>
                    </m:r>
                    <m:r>
                      <a:rPr lang="en-US" altLang="zh-CN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zh-CN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𝑚𝑒𝑡ℎ𝑜𝑑</m:t>
                    </m:r>
                    <m:r>
                      <a:rPr lang="en-US" altLang="zh-CN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zh-CN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𝑡𝑜</m:t>
                    </m:r>
                  </m:oMath>
                </a14:m>
                <a:endParaRPr lang="en-US" altLang="zh-CN" sz="16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r>
                  <a:rPr lang="en-US" altLang="zh-CN" sz="1600" dirty="0">
                    <a:ea typeface="Cambria Math" panose="02040503050406030204" pitchFamily="18" charset="0"/>
                  </a:rPr>
                  <a:t>estimate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b>
                        <m:r>
                          <a:rPr lang="en-US" altLang="zh-CN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zh-CN" altLang="en-US" sz="1600" dirty="0">
                  <a:latin typeface="Harding Text Web Regular" pitchFamily="2" charset="0"/>
                  <a:ea typeface="Harding Text Web Regular" pitchFamily="2" charset="0"/>
                </a:endParaRPr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C64C2F02-7E06-CA21-C99A-869EBE5D05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4244" y="2951173"/>
                <a:ext cx="2844956" cy="584775"/>
              </a:xfrm>
              <a:prstGeom prst="rect">
                <a:avLst/>
              </a:prstGeom>
              <a:blipFill>
                <a:blip r:embed="rId4"/>
                <a:stretch>
                  <a:fillRect t="-2041" b="-11224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90999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A908C6-85F5-6887-D33A-C49186F7B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5A159565-A833-960A-788D-6B1F3F2C2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107F-7044-424E-B510-3AF043FE55D8}" type="slidenum">
              <a:rPr lang="zh-CN" altLang="en-US" smtClean="0"/>
              <a:pPr/>
              <a:t>18</a:t>
            </a:fld>
            <a:endParaRPr lang="zh-CN" altLang="en-US" dirty="0"/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D6C8357A-91BC-BAB0-FBDF-C1A8A318C5A3}"/>
              </a:ext>
            </a:extLst>
          </p:cNvPr>
          <p:cNvSpPr txBox="1"/>
          <p:nvPr/>
        </p:nvSpPr>
        <p:spPr>
          <a:xfrm>
            <a:off x="156680" y="1116968"/>
            <a:ext cx="8138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en-US" altLang="zh-CN" sz="2400" dirty="0">
                <a:latin typeface="Harding Text Web Regular" pitchFamily="2" charset="0"/>
                <a:ea typeface="Harding Text Web Regular" pitchFamily="2" charset="0"/>
              </a:rPr>
              <a:t>All-to-All propagator will be</a:t>
            </a:r>
            <a:endParaRPr lang="zh-CN" altLang="en-US" sz="2400" dirty="0">
              <a:latin typeface="Harding Text Web Regular" pitchFamily="2" charset="0"/>
              <a:ea typeface="Harding Text Web Regular" pitchFamily="2" charset="0"/>
            </a:endParaRPr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D6ADF934-60D6-147E-C924-ED694C98454B}"/>
              </a:ext>
            </a:extLst>
          </p:cNvPr>
          <p:cNvGrpSpPr/>
          <p:nvPr/>
        </p:nvGrpSpPr>
        <p:grpSpPr>
          <a:xfrm>
            <a:off x="409305" y="1818825"/>
            <a:ext cx="10968847" cy="3996971"/>
            <a:chOff x="1142345" y="1845878"/>
            <a:chExt cx="9051276" cy="2034470"/>
          </a:xfrm>
        </p:grpSpPr>
        <p:pic>
          <p:nvPicPr>
            <p:cNvPr id="55" name="图形 54" descr="徽章勾号 1 纯色填充">
              <a:extLst>
                <a:ext uri="{FF2B5EF4-FFF2-40B4-BE49-F238E27FC236}">
                  <a16:creationId xmlns:a16="http://schemas.microsoft.com/office/drawing/2014/main" id="{602C9FC5-2E11-7DF0-CDA8-020F83A5E69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041722" y="3100149"/>
              <a:ext cx="686349" cy="494222"/>
            </a:xfrm>
            <a:prstGeom prst="rect">
              <a:avLst/>
            </a:prstGeom>
          </p:spPr>
        </p:pic>
        <p:grpSp>
          <p:nvGrpSpPr>
            <p:cNvPr id="10" name="组合 9">
              <a:extLst>
                <a:ext uri="{FF2B5EF4-FFF2-40B4-BE49-F238E27FC236}">
                  <a16:creationId xmlns:a16="http://schemas.microsoft.com/office/drawing/2014/main" id="{D6298227-3560-3022-1A54-12EF4EE69FED}"/>
                </a:ext>
              </a:extLst>
            </p:cNvPr>
            <p:cNvGrpSpPr/>
            <p:nvPr/>
          </p:nvGrpSpPr>
          <p:grpSpPr>
            <a:xfrm>
              <a:off x="1142345" y="1845878"/>
              <a:ext cx="9051276" cy="2034470"/>
              <a:chOff x="1025613" y="1833940"/>
              <a:chExt cx="9051276" cy="2034470"/>
            </a:xfrm>
          </p:grpSpPr>
          <p:pic>
            <p:nvPicPr>
              <p:cNvPr id="51" name="图形 50" descr="关闭 纯色填充">
                <a:extLst>
                  <a:ext uri="{FF2B5EF4-FFF2-40B4-BE49-F238E27FC236}">
                    <a16:creationId xmlns:a16="http://schemas.microsoft.com/office/drawing/2014/main" id="{59A6E48A-128B-6A5E-4412-7015DFF100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5358318" y="1833940"/>
                <a:ext cx="385865" cy="385865"/>
              </a:xfrm>
              <a:prstGeom prst="rect">
                <a:avLst/>
              </a:prstGeom>
            </p:spPr>
          </p:pic>
          <p:grpSp>
            <p:nvGrpSpPr>
              <p:cNvPr id="6" name="组合 5">
                <a:extLst>
                  <a:ext uri="{FF2B5EF4-FFF2-40B4-BE49-F238E27FC236}">
                    <a16:creationId xmlns:a16="http://schemas.microsoft.com/office/drawing/2014/main" id="{4A4A09C9-1CCE-D68A-B0FA-287B6DBCEBD7}"/>
                  </a:ext>
                </a:extLst>
              </p:cNvPr>
              <p:cNvGrpSpPr/>
              <p:nvPr/>
            </p:nvGrpSpPr>
            <p:grpSpPr>
              <a:xfrm>
                <a:off x="1025613" y="1916039"/>
                <a:ext cx="9051276" cy="1952371"/>
                <a:chOff x="1221133" y="1891011"/>
                <a:chExt cx="9051276" cy="1952371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" name="文本框 6">
                      <a:extLst>
                        <a:ext uri="{FF2B5EF4-FFF2-40B4-BE49-F238E27FC236}">
                          <a16:creationId xmlns:a16="http://schemas.microsoft.com/office/drawing/2014/main" id="{A62265A9-6CE9-62EB-C4B9-602E7DC504D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623829" y="1946786"/>
                      <a:ext cx="4835885" cy="38100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1600" b="0" dirty="0">
                          <a:latin typeface="Harding Text Web Regular" pitchFamily="2" charset="0"/>
                          <a:ea typeface="Harding Text Web Regular" pitchFamily="2" charset="0"/>
                        </a:rPr>
                        <a:t>All-to-all propagator size</a:t>
                      </a:r>
                      <a:r>
                        <a:rPr lang="en-US" altLang="zh-CN" b="0" dirty="0"/>
                        <a:t>: </a:t>
                      </a:r>
                      <a14:m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d>
                                <m:dPr>
                                  <m:ctrlP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  <m:sSub>
                                    <m:sSubPr>
                                      <m:ctrlPr>
                                        <a:rPr lang="en-US" altLang="zh-CN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𝑁</m:t>
                                      </m:r>
                                    </m:e>
                                    <m:sub>
                                      <m:r>
                                        <a:rPr lang="en-US" altLang="zh-CN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𝑁</m:t>
                                      </m:r>
                                    </m:e>
                                    <m:sub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sub>
                                  </m:sSub>
                                  <m:sSubSup>
                                    <m:sSubSupPr>
                                      <m:ctrlPr>
                                        <a:rPr lang="en-US" altLang="zh-CN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CN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𝑁</m:t>
                                      </m:r>
                                    </m:e>
                                    <m:sub>
                                      <m:r>
                                        <a:rPr lang="en-US" altLang="zh-CN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sub>
                                    <m:sup>
                                      <m:r>
                                        <a:rPr lang="en-US" altLang="zh-CN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 </m:t>
                                      </m:r>
                                    </m:sup>
                                  </m:sSubSup>
                                </m:e>
                              </m:d>
                            </m:e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oMath>
                      </a14:m>
                      <a:endParaRPr lang="zh-CN" altLang="en-US" dirty="0"/>
                    </a:p>
                  </p:txBody>
                </p:sp>
              </mc:Choice>
              <mc:Fallback xmlns="">
                <p:sp>
                  <p:nvSpPr>
                    <p:cNvPr id="7" name="文本框 6">
                      <a:extLst>
                        <a:ext uri="{FF2B5EF4-FFF2-40B4-BE49-F238E27FC236}">
                          <a16:creationId xmlns:a16="http://schemas.microsoft.com/office/drawing/2014/main" id="{A62265A9-6CE9-62EB-C4B9-602E7DC504DC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623829" y="1946786"/>
                      <a:ext cx="4835885" cy="381002"/>
                    </a:xfrm>
                    <a:prstGeom prst="rect">
                      <a:avLst/>
                    </a:prstGeom>
                    <a:blipFill>
                      <a:blip r:embed="rId15"/>
                      <a:stretch>
                        <a:fillRect l="-757" t="-7937" b="-20635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14" name="直接箭头连接符 13">
                  <a:extLst>
                    <a:ext uri="{FF2B5EF4-FFF2-40B4-BE49-F238E27FC236}">
                      <a16:creationId xmlns:a16="http://schemas.microsoft.com/office/drawing/2014/main" id="{F45621F5-98D8-38F6-9C92-8B94B3A97842}"/>
                    </a:ext>
                  </a:extLst>
                </p:cNvPr>
                <p:cNvCxnSpPr>
                  <a:cxnSpLocks/>
                  <a:stCxn id="7" idx="2"/>
                  <a:endCxn id="16" idx="0"/>
                </p:cNvCxnSpPr>
                <p:nvPr/>
              </p:nvCxnSpPr>
              <p:spPr>
                <a:xfrm flipH="1">
                  <a:off x="2827534" y="2327788"/>
                  <a:ext cx="2214238" cy="960473"/>
                </a:xfrm>
                <a:prstGeom prst="straightConnector1">
                  <a:avLst/>
                </a:prstGeom>
                <a:ln w="19050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arrow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6" name="文本框 15">
                      <a:extLst>
                        <a:ext uri="{FF2B5EF4-FFF2-40B4-BE49-F238E27FC236}">
                          <a16:creationId xmlns:a16="http://schemas.microsoft.com/office/drawing/2014/main" id="{67FC911B-D237-7223-6840-374FFBCA015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600111" y="3288261"/>
                      <a:ext cx="2454846" cy="37548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14:m>
                        <m:oMathPara xmlns:m="http://schemas.openxmlformats.org/officeDocument/2006/math">
                          <m:oMath>
                            <m:sSup>
                              <m:sSup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altLang="zh-CN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CN" b="0" i="1" smtClean="0">
                                            <a:latin typeface="Cambria Math" panose="02040503050406030204" pitchFamily="18" charset="0"/>
                                          </a:rPr>
                                          <m:t>𝑁</m:t>
                                        </m:r>
                                      </m:e>
                                      <m:sub>
                                        <m:r>
                                          <a:rPr lang="en-US" altLang="zh-CN" b="0" i="1" smtClean="0">
                                            <a:latin typeface="Cambria Math" panose="02040503050406030204" pitchFamily="18" charset="0"/>
                                          </a:rPr>
                                          <m:t>𝑐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en-US" altLang="zh-CN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CN" b="0" i="1" smtClean="0">
                                            <a:latin typeface="Cambria Math" panose="02040503050406030204" pitchFamily="18" charset="0"/>
                                          </a:rPr>
                                          <m:t>𝑁</m:t>
                                        </m:r>
                                      </m:e>
                                      <m:sub>
                                        <m:r>
                                          <a:rPr lang="en-US" altLang="zh-CN" b="0" i="1" smtClean="0">
                                            <a:latin typeface="Cambria Math" panose="02040503050406030204" pitchFamily="18" charset="0"/>
                                          </a:rPr>
                                          <m:t>𝑇</m:t>
                                        </m:r>
                                      </m:sub>
                                    </m:sSub>
                                    <m:sSubSup>
                                      <m:sSubSupPr>
                                        <m:ctrlPr>
                                          <a:rPr lang="en-US" altLang="zh-CN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altLang="zh-CN" b="0" i="1" smtClean="0">
                                            <a:latin typeface="Cambria Math" panose="02040503050406030204" pitchFamily="18" charset="0"/>
                                          </a:rPr>
                                          <m:t>𝑁</m:t>
                                        </m:r>
                                      </m:e>
                                      <m:sub>
                                        <m:r>
                                          <a:rPr lang="en-US" altLang="zh-CN" b="0" i="1" smtClean="0">
                                            <a:latin typeface="Cambria Math" panose="02040503050406030204" pitchFamily="18" charset="0"/>
                                          </a:rPr>
                                          <m:t>𝑉</m:t>
                                        </m:r>
                                      </m:sub>
                                      <m:sup>
                                        <m:r>
                                          <a:rPr lang="en-US" altLang="zh-CN" b="0" i="1" smtClean="0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</m:sup>
                                    </m:sSubSup>
                                  </m:e>
                                </m:d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𝑁</m:t>
                                    </m:r>
                                  </m:e>
                                  <m:sub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sub>
                                </m:sSub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𝑁</m:t>
                                    </m:r>
                                  </m:e>
                                  <m:sub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𝑠𝑡</m:t>
                                    </m:r>
                                  </m:sub>
                                </m:sSub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sup>
                            </m:sSup>
                          </m:oMath>
                        </m:oMathPara>
                      </a14:m>
                      <a:endParaRPr lang="zh-CN" altLang="en-US" dirty="0"/>
                    </a:p>
                  </p:txBody>
                </p:sp>
              </mc:Choice>
              <mc:Fallback xmlns="">
                <p:sp>
                  <p:nvSpPr>
                    <p:cNvPr id="16" name="文本框 15">
                      <a:extLst>
                        <a:ext uri="{FF2B5EF4-FFF2-40B4-BE49-F238E27FC236}">
                          <a16:creationId xmlns:a16="http://schemas.microsoft.com/office/drawing/2014/main" id="{67FC911B-D237-7223-6840-374FFBCA0154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600111" y="3288261"/>
                      <a:ext cx="2454846" cy="375487"/>
                    </a:xfrm>
                    <a:prstGeom prst="rect">
                      <a:avLst/>
                    </a:prstGeom>
                    <a:blipFill>
                      <a:blip r:embed="rId16"/>
                      <a:stretch>
                        <a:fillRect b="-11290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20" name="直接箭头连接符 19">
                  <a:extLst>
                    <a:ext uri="{FF2B5EF4-FFF2-40B4-BE49-F238E27FC236}">
                      <a16:creationId xmlns:a16="http://schemas.microsoft.com/office/drawing/2014/main" id="{56AB9A9D-3EE9-F205-5780-B5C2572AF57D}"/>
                    </a:ext>
                  </a:extLst>
                </p:cNvPr>
                <p:cNvCxnSpPr>
                  <a:cxnSpLocks/>
                  <a:stCxn id="7" idx="2"/>
                </p:cNvCxnSpPr>
                <p:nvPr/>
              </p:nvCxnSpPr>
              <p:spPr>
                <a:xfrm>
                  <a:off x="5041772" y="2327788"/>
                  <a:ext cx="2134603" cy="1016247"/>
                </a:xfrm>
                <a:prstGeom prst="straightConnector1">
                  <a:avLst/>
                </a:prstGeom>
                <a:ln w="19050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arrow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sp>
              <p:nvSpPr>
                <p:cNvPr id="34" name="文本框 33">
                  <a:extLst>
                    <a:ext uri="{FF2B5EF4-FFF2-40B4-BE49-F238E27FC236}">
                      <a16:creationId xmlns:a16="http://schemas.microsoft.com/office/drawing/2014/main" id="{D66EFF48-DDDA-6E9E-1C58-87C99B4E44AA}"/>
                    </a:ext>
                  </a:extLst>
                </p:cNvPr>
                <p:cNvSpPr txBox="1"/>
                <p:nvPr/>
              </p:nvSpPr>
              <p:spPr>
                <a:xfrm>
                  <a:off x="2623829" y="2531095"/>
                  <a:ext cx="130188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dirty="0"/>
                    <a:t>1. Vectors </a:t>
                  </a:r>
                  <a:endParaRPr lang="zh-CN" altLang="en-US" dirty="0"/>
                </a:p>
              </p:txBody>
            </p:sp>
            <p:sp>
              <p:nvSpPr>
                <p:cNvPr id="35" name="文本框 34">
                  <a:extLst>
                    <a:ext uri="{FF2B5EF4-FFF2-40B4-BE49-F238E27FC236}">
                      <a16:creationId xmlns:a16="http://schemas.microsoft.com/office/drawing/2014/main" id="{B6DE1BAF-94D9-DE0B-09D7-627AA3968CB3}"/>
                    </a:ext>
                  </a:extLst>
                </p:cNvPr>
                <p:cNvSpPr txBox="1"/>
                <p:nvPr/>
              </p:nvSpPr>
              <p:spPr>
                <a:xfrm>
                  <a:off x="5957706" y="2531095"/>
                  <a:ext cx="1988553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dirty="0"/>
                    <a:t>2.Perambulator  </a:t>
                  </a:r>
                  <a:endParaRPr lang="zh-CN" altLang="en-US" dirty="0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7" name="文本框 36">
                      <a:extLst>
                        <a:ext uri="{FF2B5EF4-FFF2-40B4-BE49-F238E27FC236}">
                          <a16:creationId xmlns:a16="http://schemas.microsoft.com/office/drawing/2014/main" id="{8480E867-2D6E-C31C-DB32-AF2289DAD7B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047679" y="3338327"/>
                      <a:ext cx="2454846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14:m>
                        <m:oMathPara xmlns:m="http://schemas.openxmlformats.org/officeDocument/2006/math">
                          <m:oMath>
                            <m:sSup>
                              <m:sSup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  <m:sSub>
                                      <m:sSubPr>
                                        <m:ctrlPr>
                                          <a:rPr lang="en-US" altLang="zh-CN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CN" b="0" i="1" smtClean="0">
                                            <a:latin typeface="Cambria Math" panose="02040503050406030204" pitchFamily="18" charset="0"/>
                                          </a:rPr>
                                          <m:t>𝑁</m:t>
                                        </m:r>
                                      </m:e>
                                      <m:sub>
                                        <m:r>
                                          <a:rPr lang="en-US" altLang="zh-CN" b="0" i="1" smtClean="0">
                                            <a:latin typeface="Cambria Math" panose="02040503050406030204" pitchFamily="18" charset="0"/>
                                          </a:rPr>
                                          <m:t>𝑇</m:t>
                                        </m:r>
                                      </m:sub>
                                    </m:sSub>
                                    <m:d>
                                      <m:dPr>
                                        <m:ctrlPr>
                                          <a:rPr lang="en-US" altLang="zh-CN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altLang="zh-CN" b="0" i="1" smtClean="0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altLang="zh-CN" b="0" i="1" smtClean="0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𝑁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zh-CN" b="0" i="1" smtClean="0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𝑒</m:t>
                                            </m:r>
                                          </m:sub>
                                        </m:sSub>
                                        <m:r>
                                          <a:rPr lang="en-US" altLang="zh-CN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+</m:t>
                                        </m:r>
                                        <m:sSub>
                                          <m:sSubPr>
                                            <m:ctrlPr>
                                              <a:rPr lang="en-US" altLang="zh-CN" b="0" i="1" smtClean="0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altLang="zh-CN" b="0" i="1" smtClean="0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𝑁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zh-CN" b="0" i="1" smtClean="0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𝑠𝑡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</m:d>
                              </m:e>
                              <m:sup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oMath>
                        </m:oMathPara>
                      </a14:m>
                      <a:endParaRPr lang="zh-CN" altLang="en-US" dirty="0"/>
                    </a:p>
                  </p:txBody>
                </p:sp>
              </mc:Choice>
              <mc:Fallback xmlns="">
                <p:sp>
                  <p:nvSpPr>
                    <p:cNvPr id="37" name="文本框 36">
                      <a:extLst>
                        <a:ext uri="{FF2B5EF4-FFF2-40B4-BE49-F238E27FC236}">
                          <a16:creationId xmlns:a16="http://schemas.microsoft.com/office/drawing/2014/main" id="{8480E867-2D6E-C31C-DB32-AF2289DAD7B3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047679" y="3338327"/>
                      <a:ext cx="2454846" cy="369332"/>
                    </a:xfrm>
                    <a:prstGeom prst="rect">
                      <a:avLst/>
                    </a:prstGeom>
                    <a:blipFill>
                      <a:blip r:embed="rId2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47" name="文本框 46">
                  <a:extLst>
                    <a:ext uri="{FF2B5EF4-FFF2-40B4-BE49-F238E27FC236}">
                      <a16:creationId xmlns:a16="http://schemas.microsoft.com/office/drawing/2014/main" id="{A7D540A7-FF0B-1733-B1D2-63C9426CD85F}"/>
                    </a:ext>
                  </a:extLst>
                </p:cNvPr>
                <p:cNvSpPr txBox="1"/>
                <p:nvPr/>
              </p:nvSpPr>
              <p:spPr>
                <a:xfrm>
                  <a:off x="5957706" y="1891950"/>
                  <a:ext cx="167315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dirty="0">
                      <a:latin typeface="Harding Text Web Regular" pitchFamily="2" charset="0"/>
                      <a:ea typeface="Harding Text Web Regular" pitchFamily="2" charset="0"/>
                    </a:rPr>
                    <a:t>Unacceptable!</a:t>
                  </a:r>
                  <a:endParaRPr lang="zh-CN" altLang="en-US" dirty="0">
                    <a:latin typeface="Harding Text Web Regular" pitchFamily="2" charset="0"/>
                    <a:ea typeface="Harding Text Web Regular" pitchFamily="2" charset="0"/>
                  </a:endParaRPr>
                </a:p>
              </p:txBody>
            </p:sp>
            <p:sp>
              <p:nvSpPr>
                <p:cNvPr id="56" name="文本框 55">
                  <a:extLst>
                    <a:ext uri="{FF2B5EF4-FFF2-40B4-BE49-F238E27FC236}">
                      <a16:creationId xmlns:a16="http://schemas.microsoft.com/office/drawing/2014/main" id="{B93ABA88-68C0-C020-BE8B-59AC49F41301}"/>
                    </a:ext>
                  </a:extLst>
                </p:cNvPr>
                <p:cNvSpPr txBox="1"/>
                <p:nvPr/>
              </p:nvSpPr>
              <p:spPr>
                <a:xfrm>
                  <a:off x="8597336" y="3329421"/>
                  <a:ext cx="159954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dirty="0">
                      <a:latin typeface="Harding Text Web Regular" pitchFamily="2" charset="0"/>
                      <a:ea typeface="Harding Text Web Regular" pitchFamily="2" charset="0"/>
                    </a:rPr>
                    <a:t>Acceptable!</a:t>
                  </a:r>
                  <a:endParaRPr lang="zh-CN" altLang="en-US" dirty="0">
                    <a:latin typeface="Harding Text Web Regular" pitchFamily="2" charset="0"/>
                    <a:ea typeface="Harding Text Web Regular" pitchFamily="2" charset="0"/>
                  </a:endParaRPr>
                </a:p>
              </p:txBody>
            </p:sp>
            <p:sp>
              <p:nvSpPr>
                <p:cNvPr id="4" name="矩形: 圆角 3">
                  <a:extLst>
                    <a:ext uri="{FF2B5EF4-FFF2-40B4-BE49-F238E27FC236}">
                      <a16:creationId xmlns:a16="http://schemas.microsoft.com/office/drawing/2014/main" id="{945293A4-23EC-4046-D66E-AE2F0D07E3A7}"/>
                    </a:ext>
                  </a:extLst>
                </p:cNvPr>
                <p:cNvSpPr/>
                <p:nvPr/>
              </p:nvSpPr>
              <p:spPr>
                <a:xfrm>
                  <a:off x="1221133" y="1891011"/>
                  <a:ext cx="9051276" cy="1952371"/>
                </a:xfrm>
                <a:prstGeom prst="roundRect">
                  <a:avLst/>
                </a:prstGeom>
                <a:noFill/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2">
                    <a:shade val="15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</p:grpSp>
      <p:sp>
        <p:nvSpPr>
          <p:cNvPr id="13" name="文本框 12">
            <a:extLst>
              <a:ext uri="{FF2B5EF4-FFF2-40B4-BE49-F238E27FC236}">
                <a16:creationId xmlns:a16="http://schemas.microsoft.com/office/drawing/2014/main" id="{EA82EF99-2213-3DE1-EB4D-B60E99F99039}"/>
              </a:ext>
            </a:extLst>
          </p:cNvPr>
          <p:cNvSpPr txBox="1"/>
          <p:nvPr/>
        </p:nvSpPr>
        <p:spPr>
          <a:xfrm>
            <a:off x="4665257" y="3394984"/>
            <a:ext cx="6798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dirty="0"/>
              <a:t>+</a:t>
            </a:r>
            <a:endParaRPr lang="zh-CN" altLang="en-US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E6255AE3-304F-C948-92AC-C3BBB7CB3110}"/>
                  </a:ext>
                </a:extLst>
              </p:cNvPr>
              <p:cNvSpPr txBox="1"/>
              <p:nvPr/>
            </p:nvSpPr>
            <p:spPr>
              <a:xfrm>
                <a:off x="9819016" y="4169394"/>
                <a:ext cx="1416635" cy="5343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altLang="zh-CN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4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CN" sz="14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  <m:r>
                            <a:rPr lang="en-US" altLang="zh-CN" sz="1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CN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4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CN" sz="1400" b="0" i="1" smtClean="0">
                                  <a:latin typeface="Cambria Math" panose="02040503050406030204" pitchFamily="18" charset="0"/>
                                </a:rPr>
                                <m:t>𝑠𝑡</m:t>
                              </m:r>
                            </m:sub>
                          </m:sSub>
                        </m:num>
                        <m:den>
                          <m:r>
                            <a:rPr lang="en-US" altLang="zh-CN" sz="1400" b="0" i="1" smtClean="0">
                              <a:latin typeface="Cambria Math" panose="02040503050406030204" pitchFamily="18" charset="0"/>
                            </a:rPr>
                            <m:t>[</m:t>
                          </m:r>
                          <m:r>
                            <a:rPr lang="en-US" altLang="zh-CN" sz="1400" b="0" i="1" smtClean="0">
                              <a:latin typeface="Cambria Math" panose="02040503050406030204" pitchFamily="18" charset="0"/>
                            </a:rPr>
                            <m:t>ℒ</m:t>
                          </m:r>
                          <m:r>
                            <a:rPr lang="en-US" altLang="zh-CN" sz="1400" b="0" i="1" smtClean="0">
                              <a:latin typeface="Cambria Math" panose="02040503050406030204" pitchFamily="18" charset="0"/>
                            </a:rPr>
                            <m:t>]</m:t>
                          </m:r>
                        </m:den>
                      </m:f>
                      <m:r>
                        <a:rPr lang="en-US" altLang="zh-CN" sz="1400" b="0" i="1" smtClean="0">
                          <a:latin typeface="Cambria Math" panose="02040503050406030204" pitchFamily="18" charset="0"/>
                        </a:rPr>
                        <m:t>≈1%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E6255AE3-304F-C948-92AC-C3BBB7CB31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19016" y="4169394"/>
                <a:ext cx="1416635" cy="534377"/>
              </a:xfrm>
              <a:prstGeom prst="rect">
                <a:avLst/>
              </a:prstGeom>
              <a:blipFill>
                <a:blip r:embed="rId24"/>
                <a:stretch>
                  <a:fillRect b="-45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文本框 18">
            <a:extLst>
              <a:ext uri="{FF2B5EF4-FFF2-40B4-BE49-F238E27FC236}">
                <a16:creationId xmlns:a16="http://schemas.microsoft.com/office/drawing/2014/main" id="{481F9FBC-00EB-42DE-10C6-E52E68A004EA}"/>
              </a:ext>
            </a:extLst>
          </p:cNvPr>
          <p:cNvSpPr txBox="1"/>
          <p:nvPr/>
        </p:nvSpPr>
        <p:spPr>
          <a:xfrm>
            <a:off x="48069" y="79452"/>
            <a:ext cx="107757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dirty="0"/>
              <a:t>The blending Method to</a:t>
            </a:r>
            <a:r>
              <a:rPr lang="zh-CN" altLang="en-US" sz="3200" b="1" dirty="0"/>
              <a:t> </a:t>
            </a:r>
            <a:r>
              <a:rPr lang="en-US" altLang="zh-CN" sz="3200" b="1" dirty="0"/>
              <a:t>reduce the cost</a:t>
            </a:r>
            <a:endParaRPr lang="zh-CN" altLang="en-US" sz="3200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EA736F45-B871-851F-5EC6-B0DBCDEC68F8}"/>
              </a:ext>
            </a:extLst>
          </p:cNvPr>
          <p:cNvSpPr txBox="1"/>
          <p:nvPr/>
        </p:nvSpPr>
        <p:spPr>
          <a:xfrm>
            <a:off x="7774119" y="292792"/>
            <a:ext cx="37825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 </a:t>
            </a:r>
            <a:r>
              <a:rPr lang="en-US" altLang="zh-CN" dirty="0"/>
              <a:t>ArXiv:2505.01719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697943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321F0CC-1DED-D0F9-60DE-9BF40CBBA2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327" y="2751883"/>
            <a:ext cx="8852159" cy="193869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46482CC-E08E-B666-3608-909E840F9E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1256" y="2582859"/>
            <a:ext cx="3865199" cy="3407959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3BC8CE4F-E85E-04CA-0FD7-116B9134B302}"/>
              </a:ext>
            </a:extLst>
          </p:cNvPr>
          <p:cNvSpPr txBox="1"/>
          <p:nvPr/>
        </p:nvSpPr>
        <p:spPr>
          <a:xfrm>
            <a:off x="461913" y="1456756"/>
            <a:ext cx="10959988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latin typeface="Harding Text Web Regular" pitchFamily="2" charset="0"/>
                <a:ea typeface="Harding Text Web Regular" pitchFamily="2" charset="0"/>
              </a:rPr>
              <a:t>2+1 flavor tadpole-improved </a:t>
            </a:r>
            <a:r>
              <a:rPr lang="en-US" altLang="zh-CN" sz="2800" b="1" dirty="0">
                <a:solidFill>
                  <a:srgbClr val="FF0000"/>
                </a:solidFill>
                <a:latin typeface="Harding Text Web Regular" pitchFamily="2" charset="0"/>
                <a:ea typeface="Harding Text Web Regular" pitchFamily="2" charset="0"/>
              </a:rPr>
              <a:t>Clover Fermion </a:t>
            </a:r>
            <a:r>
              <a:rPr lang="en-US" altLang="zh-CN" sz="2800" dirty="0">
                <a:latin typeface="Harding Text Web Regular" pitchFamily="2" charset="0"/>
                <a:ea typeface="Harding Text Web Regular" pitchFamily="2" charset="0"/>
              </a:rPr>
              <a:t>with </a:t>
            </a:r>
            <a:r>
              <a:rPr lang="en-US" altLang="zh-CN" sz="2800" dirty="0" err="1">
                <a:latin typeface="Harding Text Web Regular" pitchFamily="2" charset="0"/>
                <a:ea typeface="Harding Text Web Regular" pitchFamily="2" charset="0"/>
              </a:rPr>
              <a:t>Symanzik</a:t>
            </a:r>
            <a:r>
              <a:rPr lang="en-US" altLang="zh-CN" sz="2800" dirty="0">
                <a:latin typeface="Harding Text Web Regular" pitchFamily="2" charset="0"/>
                <a:ea typeface="Harding Text Web Regular" pitchFamily="2" charset="0"/>
              </a:rPr>
              <a:t> gauge action </a:t>
            </a:r>
            <a:endParaRPr lang="zh-CN" altLang="en-US" sz="2800" dirty="0">
              <a:latin typeface="Harding Text Web Regular" pitchFamily="2" charset="0"/>
              <a:ea typeface="Harding Text Web Regular" pitchFamily="2" charset="0"/>
            </a:endParaRPr>
          </a:p>
          <a:p>
            <a:endParaRPr lang="zh-CN" altLang="en-US" dirty="0"/>
          </a:p>
        </p:txBody>
      </p:sp>
      <p:sp>
        <p:nvSpPr>
          <p:cNvPr id="2" name="灯片编号占位符 2">
            <a:extLst>
              <a:ext uri="{FF2B5EF4-FFF2-40B4-BE49-F238E27FC236}">
                <a16:creationId xmlns:a16="http://schemas.microsoft.com/office/drawing/2014/main" id="{57C47B44-2153-034E-7DD1-01BDD2549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61704" y="6356350"/>
            <a:ext cx="2743200" cy="365125"/>
          </a:xfrm>
        </p:spPr>
        <p:txBody>
          <a:bodyPr/>
          <a:lstStyle/>
          <a:p>
            <a:fld id="{465A107F-7044-424E-B510-3AF043FE55D8}" type="slidenum">
              <a:rPr lang="zh-CN" altLang="en-US" smtClean="0"/>
              <a:t>19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60771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E58AD63-1CDA-2B4A-2AA2-86CCCD86E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/>
              <a:t>Outline</a:t>
            </a:r>
            <a:endParaRPr lang="zh-CN" altLang="en-US" b="1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0AE63DA9-4FEF-E67D-18EB-7B3EFD64C138}"/>
              </a:ext>
            </a:extLst>
          </p:cNvPr>
          <p:cNvSpPr txBox="1"/>
          <p:nvPr/>
        </p:nvSpPr>
        <p:spPr>
          <a:xfrm>
            <a:off x="2936734" y="1816205"/>
            <a:ext cx="29001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/>
              <a:t>1) Background</a:t>
            </a:r>
            <a:endParaRPr lang="zh-CN" altLang="en-US" sz="3200" b="1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71BDBA5A-9698-744A-ACDA-7A82E577D681}"/>
              </a:ext>
            </a:extLst>
          </p:cNvPr>
          <p:cNvSpPr txBox="1"/>
          <p:nvPr/>
        </p:nvSpPr>
        <p:spPr>
          <a:xfrm>
            <a:off x="2936734" y="3399292"/>
            <a:ext cx="65934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/>
              <a:t>2) Quark and Gluon spin in baryon</a:t>
            </a:r>
            <a:endParaRPr lang="zh-CN" altLang="en-US" sz="3200" b="1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ED2786C2-9B99-7781-48FE-870249053FBF}"/>
              </a:ext>
            </a:extLst>
          </p:cNvPr>
          <p:cNvSpPr txBox="1"/>
          <p:nvPr/>
        </p:nvSpPr>
        <p:spPr>
          <a:xfrm>
            <a:off x="2936734" y="4982379"/>
            <a:ext cx="2425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/>
              <a:t>3) Summary</a:t>
            </a:r>
            <a:endParaRPr lang="zh-CN" altLang="en-US" sz="3200" b="1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DF3B0CBD-0E13-8D7A-8763-21E510288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61704" y="6356350"/>
            <a:ext cx="2743200" cy="365125"/>
          </a:xfrm>
        </p:spPr>
        <p:txBody>
          <a:bodyPr/>
          <a:lstStyle/>
          <a:p>
            <a:fld id="{465A107F-7044-424E-B510-3AF043FE55D8}" type="slidenum">
              <a:rPr lang="zh-CN" altLang="en-US" sz="1800" b="1" smtClean="0"/>
              <a:t>2</a:t>
            </a:fld>
            <a:endParaRPr lang="zh-CN" alt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35002129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>
            <a:extLst>
              <a:ext uri="{FF2B5EF4-FFF2-40B4-BE49-F238E27FC236}">
                <a16:creationId xmlns:a16="http://schemas.microsoft.com/office/drawing/2014/main" id="{E7318DB8-1488-F51C-E8AC-B68665516909}"/>
              </a:ext>
            </a:extLst>
          </p:cNvPr>
          <p:cNvSpPr txBox="1"/>
          <p:nvPr/>
        </p:nvSpPr>
        <p:spPr>
          <a:xfrm>
            <a:off x="367645" y="161133"/>
            <a:ext cx="18117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/>
              <a:t>Our result</a:t>
            </a:r>
            <a:endParaRPr lang="zh-CN" altLang="en-US" sz="2800" b="1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39183E07-77E8-8057-50F1-5917B7766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497" y="684353"/>
            <a:ext cx="5368049" cy="330648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1D59D8F-630C-EDB7-675A-0E1566C41E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8608" y="6265865"/>
            <a:ext cx="4482550" cy="468079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C79C2E10-E22E-D18A-82A6-492B7FA08F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9428" y="3508637"/>
            <a:ext cx="5050329" cy="2757228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5E1B08E-6025-9AB6-96BA-1FC8CBA801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2200" y="786634"/>
            <a:ext cx="5297557" cy="258751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84598B5-58C9-FFE8-8E16-D9AC90F7B8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7645" y="3429000"/>
            <a:ext cx="5128861" cy="2633870"/>
          </a:xfrm>
          <a:prstGeom prst="rect">
            <a:avLst/>
          </a:prstGeom>
        </p:spPr>
      </p:pic>
      <p:sp>
        <p:nvSpPr>
          <p:cNvPr id="2" name="灯片编号占位符 2">
            <a:extLst>
              <a:ext uri="{FF2B5EF4-FFF2-40B4-BE49-F238E27FC236}">
                <a16:creationId xmlns:a16="http://schemas.microsoft.com/office/drawing/2014/main" id="{560087B9-80FE-827D-187E-151542711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61704" y="6356350"/>
            <a:ext cx="2743200" cy="365125"/>
          </a:xfrm>
        </p:spPr>
        <p:txBody>
          <a:bodyPr/>
          <a:lstStyle/>
          <a:p>
            <a:fld id="{465A107F-7044-424E-B510-3AF043FE55D8}" type="slidenum">
              <a:rPr lang="zh-CN" altLang="en-US" sz="1800" b="1" smtClean="0"/>
              <a:t>20</a:t>
            </a:fld>
            <a:endParaRPr lang="zh-CN" alt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41363360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7571040B-D3C0-C646-E5D3-FD75BCD945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002" y="719698"/>
            <a:ext cx="518205" cy="62794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2DC69F76-8054-DA7E-2F58-58185BA1DF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631" y="1880801"/>
            <a:ext cx="3717728" cy="418162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E0C455CA-0F83-FE53-46B7-0AA84089B6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5489" y="1880800"/>
            <a:ext cx="3717728" cy="415277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BEF508F-3416-2057-D6B2-DF8FAF9116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3676" y="1934403"/>
            <a:ext cx="3717729" cy="4152779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337D6D7D-DC86-A5E7-5672-1B1C1481A4E3}"/>
              </a:ext>
            </a:extLst>
          </p:cNvPr>
          <p:cNvSpPr txBox="1"/>
          <p:nvPr/>
        </p:nvSpPr>
        <p:spPr>
          <a:xfrm>
            <a:off x="2815292" y="824420"/>
            <a:ext cx="17075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/>
              <a:t>in proton</a:t>
            </a:r>
            <a:endParaRPr lang="zh-CN" altLang="en-US" sz="2800" b="1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752E1674-60C5-F6D8-C57B-230415B60982}"/>
              </a:ext>
            </a:extLst>
          </p:cNvPr>
          <p:cNvSpPr txBox="1"/>
          <p:nvPr/>
        </p:nvSpPr>
        <p:spPr>
          <a:xfrm>
            <a:off x="1018302" y="837598"/>
            <a:ext cx="18966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/>
              <a:t>（          ）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FE3B0A60-C867-DEE5-B322-0E0D0240B5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00495" y="795574"/>
            <a:ext cx="800000" cy="476190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43B23C51-E1DF-E599-4C74-297B3E210157}"/>
              </a:ext>
            </a:extLst>
          </p:cNvPr>
          <p:cNvSpPr txBox="1"/>
          <p:nvPr/>
        </p:nvSpPr>
        <p:spPr>
          <a:xfrm>
            <a:off x="337130" y="114954"/>
            <a:ext cx="2621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/>
              <a:t>Lattice calculation </a:t>
            </a:r>
            <a:endParaRPr lang="zh-CN" altLang="en-US" sz="2400" dirty="0"/>
          </a:p>
        </p:txBody>
      </p:sp>
      <p:sp>
        <p:nvSpPr>
          <p:cNvPr id="2" name="灯片编号占位符 2">
            <a:extLst>
              <a:ext uri="{FF2B5EF4-FFF2-40B4-BE49-F238E27FC236}">
                <a16:creationId xmlns:a16="http://schemas.microsoft.com/office/drawing/2014/main" id="{BBC572EF-0962-97A1-9230-DA8C97115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61704" y="6356350"/>
            <a:ext cx="2743200" cy="365125"/>
          </a:xfrm>
        </p:spPr>
        <p:txBody>
          <a:bodyPr/>
          <a:lstStyle/>
          <a:p>
            <a:fld id="{465A107F-7044-424E-B510-3AF043FE55D8}" type="slidenum">
              <a:rPr lang="zh-CN" altLang="en-US" sz="1800" b="1" smtClean="0"/>
              <a:t>21</a:t>
            </a:fld>
            <a:endParaRPr lang="zh-CN" alt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18566942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0343BDBF-243B-CE09-8869-2E1040143D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7808" y="2467527"/>
            <a:ext cx="4283765" cy="4253948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AC5E43D-DE06-4679-09DE-6669A84C1D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8456" y="2467528"/>
            <a:ext cx="4283765" cy="4253947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28990DF-F58F-9D9E-6D52-3993800A25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60" y="2403850"/>
            <a:ext cx="4194313" cy="4253947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CAB4E094-A1A6-7A4A-BFB6-97CFF1DEC388}"/>
              </a:ext>
            </a:extLst>
          </p:cNvPr>
          <p:cNvSpPr txBox="1"/>
          <p:nvPr/>
        </p:nvSpPr>
        <p:spPr>
          <a:xfrm>
            <a:off x="390144" y="397038"/>
            <a:ext cx="81964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/>
              <a:t>Quark spin in proton comparing to other groups </a:t>
            </a:r>
            <a:endParaRPr lang="zh-CN" altLang="en-US" sz="2800" b="1" dirty="0"/>
          </a:p>
        </p:txBody>
      </p:sp>
      <p:sp>
        <p:nvSpPr>
          <p:cNvPr id="2" name="灯片编号占位符 2">
            <a:extLst>
              <a:ext uri="{FF2B5EF4-FFF2-40B4-BE49-F238E27FC236}">
                <a16:creationId xmlns:a16="http://schemas.microsoft.com/office/drawing/2014/main" id="{F963097A-5172-B60A-1AFB-30AB0D389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61704" y="6356350"/>
            <a:ext cx="2743200" cy="365125"/>
          </a:xfrm>
        </p:spPr>
        <p:txBody>
          <a:bodyPr/>
          <a:lstStyle/>
          <a:p>
            <a:fld id="{465A107F-7044-424E-B510-3AF043FE55D8}" type="slidenum">
              <a:rPr lang="zh-CN" altLang="en-US" sz="1800" b="1" smtClean="0"/>
              <a:t>22</a:t>
            </a:fld>
            <a:endParaRPr lang="zh-CN" alt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7971864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1E17FA0-9381-4227-135E-37A44AF331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321" y="447483"/>
            <a:ext cx="10966026" cy="796052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61954F15-D5B5-70CF-290D-25A360B0A86E}"/>
              </a:ext>
            </a:extLst>
          </p:cNvPr>
          <p:cNvSpPr txBox="1"/>
          <p:nvPr/>
        </p:nvSpPr>
        <p:spPr>
          <a:xfrm>
            <a:off x="149013" y="0"/>
            <a:ext cx="5421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/>
              <a:t>The Jaffe–Manohar decomposition</a:t>
            </a:r>
            <a:r>
              <a:rPr lang="zh-CN" altLang="en-US" sz="2400" b="1" dirty="0"/>
              <a:t>：</a:t>
            </a:r>
            <a:r>
              <a:rPr lang="en-US" altLang="zh-CN" sz="2400" b="1" dirty="0"/>
              <a:t> </a:t>
            </a:r>
            <a:endParaRPr lang="zh-CN" altLang="en-US" sz="2400" b="1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A8733F20-CCC7-A36A-ADBF-6531AF2A8A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385" y="1243535"/>
            <a:ext cx="9848427" cy="121087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E0FB26D-E6A4-4F60-5ED4-72EC8519E9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891" y="2946864"/>
            <a:ext cx="9347200" cy="70241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90AB9130-5BDA-2340-EBF7-FDE4A77980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4316" y="3757644"/>
            <a:ext cx="8896775" cy="1274065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3B387A5A-EF27-EE3E-3B74-0C5D109EC007}"/>
              </a:ext>
            </a:extLst>
          </p:cNvPr>
          <p:cNvSpPr txBox="1"/>
          <p:nvPr/>
        </p:nvSpPr>
        <p:spPr>
          <a:xfrm>
            <a:off x="257387" y="2492737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000000"/>
                </a:solidFill>
                <a:effectLst/>
              </a:rPr>
              <a:t>The Ji decomposition</a:t>
            </a:r>
            <a:r>
              <a:rPr lang="zh-CN" altLang="en-US" sz="2400" b="1" dirty="0">
                <a:solidFill>
                  <a:srgbClr val="000000"/>
                </a:solidFill>
                <a:effectLst/>
              </a:rPr>
              <a:t>：</a:t>
            </a:r>
            <a:endParaRPr lang="zh-CN" altLang="en-US" sz="2400" b="1" dirty="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3DEF1A66-1BDE-EC8A-68D9-6987155B0C4D}"/>
              </a:ext>
            </a:extLst>
          </p:cNvPr>
          <p:cNvSpPr txBox="1"/>
          <p:nvPr/>
        </p:nvSpPr>
        <p:spPr>
          <a:xfrm>
            <a:off x="1144316" y="5216375"/>
            <a:ext cx="35157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/>
              <a:t>The Belinfante decomposition…</a:t>
            </a:r>
            <a:endParaRPr lang="zh-CN" altLang="en-US" b="1" dirty="0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9B8A9AE7-97EE-C1A2-6B89-14095BBC6737}"/>
              </a:ext>
            </a:extLst>
          </p:cNvPr>
          <p:cNvSpPr txBox="1"/>
          <p:nvPr/>
        </p:nvSpPr>
        <p:spPr>
          <a:xfrm>
            <a:off x="1144316" y="5585707"/>
            <a:ext cx="4902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/>
              <a:t>The gauge-invariant kinetic decomposition…</a:t>
            </a:r>
            <a:endParaRPr lang="zh-CN" altLang="en-US" b="1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D51CA48E-CCD5-C545-445E-DC26B972A1D5}"/>
              </a:ext>
            </a:extLst>
          </p:cNvPr>
          <p:cNvSpPr txBox="1"/>
          <p:nvPr/>
        </p:nvSpPr>
        <p:spPr>
          <a:xfrm>
            <a:off x="1144316" y="5950860"/>
            <a:ext cx="51956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/>
              <a:t>The gauge-invariant canonical decomposition…</a:t>
            </a:r>
            <a:endParaRPr lang="zh-CN" altLang="en-US" b="1" dirty="0"/>
          </a:p>
        </p:txBody>
      </p:sp>
      <p:sp>
        <p:nvSpPr>
          <p:cNvPr id="2" name="灯片编号占位符 2">
            <a:extLst>
              <a:ext uri="{FF2B5EF4-FFF2-40B4-BE49-F238E27FC236}">
                <a16:creationId xmlns:a16="http://schemas.microsoft.com/office/drawing/2014/main" id="{C687766C-2D94-7A24-E24C-B2338FEE6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61704" y="6356350"/>
            <a:ext cx="2743200" cy="365125"/>
          </a:xfrm>
        </p:spPr>
        <p:txBody>
          <a:bodyPr/>
          <a:lstStyle/>
          <a:p>
            <a:fld id="{465A107F-7044-424E-B510-3AF043FE55D8}" type="slidenum">
              <a:rPr lang="zh-CN" altLang="en-US" sz="1800" b="1" smtClean="0"/>
              <a:t>23</a:t>
            </a:fld>
            <a:endParaRPr lang="zh-CN" alt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26396153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D1DB04E6-2F0C-A433-C674-385D2FF70C1D}"/>
              </a:ext>
            </a:extLst>
          </p:cNvPr>
          <p:cNvSpPr txBox="1"/>
          <p:nvPr/>
        </p:nvSpPr>
        <p:spPr>
          <a:xfrm>
            <a:off x="337130" y="114954"/>
            <a:ext cx="2621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/>
              <a:t>Lattice calculation </a:t>
            </a:r>
            <a:endParaRPr lang="zh-CN" altLang="en-US" sz="2400" dirty="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43B0E37D-5934-24BB-74FB-AFBDAD5B5D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0140" y="1224339"/>
            <a:ext cx="482517" cy="721821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A97EEF5A-8222-9B37-5AE7-D1AAACC090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0690" y="802390"/>
            <a:ext cx="2916632" cy="131627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530FCABA-79D8-61D6-483E-C4E6E19247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0141" y="2665447"/>
            <a:ext cx="482516" cy="901774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0878EC2A-D252-F41A-6E1D-97BA68DDC5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0577" y="4415445"/>
            <a:ext cx="521110" cy="625332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C84C9062-126B-8A08-7635-4DAC9E2FD3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8598" y="531720"/>
            <a:ext cx="3112712" cy="162859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AF5FD0A-DC73-ED7F-466B-6B5D9CB1FD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30798" y="3805206"/>
            <a:ext cx="2916634" cy="131427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4FF9FE5D-0244-152C-5F3E-D66C60FF6D8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60689" y="4181280"/>
            <a:ext cx="2916633" cy="109366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5E4019FA-0593-B28A-2126-CCE6027AF88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2759" y="2213422"/>
            <a:ext cx="3112712" cy="1557786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C94276A6-14BB-39C8-36A6-9B4E3CCAC13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10141" y="5889683"/>
            <a:ext cx="537495" cy="56192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7B211685-2C61-F563-D0CE-32B32594306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81072" y="5274941"/>
            <a:ext cx="2916634" cy="1385292"/>
          </a:xfrm>
          <a:prstGeom prst="rect">
            <a:avLst/>
          </a:prstGeom>
        </p:spPr>
      </p:pic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50B55502-954B-E623-7FD4-BDC0C4E9E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61704" y="6356350"/>
            <a:ext cx="2743200" cy="365125"/>
          </a:xfrm>
        </p:spPr>
        <p:txBody>
          <a:bodyPr/>
          <a:lstStyle/>
          <a:p>
            <a:fld id="{465A107F-7044-424E-B510-3AF043FE55D8}" type="slidenum">
              <a:rPr lang="zh-CN" altLang="en-US" sz="1800" b="1" smtClean="0"/>
              <a:t>24</a:t>
            </a:fld>
            <a:endParaRPr lang="zh-CN" alt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3937780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3EDE4A44-B22E-BE4B-C14C-BB670C0F4CED}"/>
              </a:ext>
            </a:extLst>
          </p:cNvPr>
          <p:cNvSpPr txBox="1"/>
          <p:nvPr/>
        </p:nvSpPr>
        <p:spPr>
          <a:xfrm>
            <a:off x="-25446" y="873921"/>
            <a:ext cx="62824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/>
              <a:t>Baryon </a:t>
            </a:r>
            <a:r>
              <a:rPr lang="en-US" altLang="zh-CN" sz="2400" b="1" dirty="0"/>
              <a:t>is a composite particle with spin 1/2</a:t>
            </a:r>
            <a:endParaRPr lang="zh-CN" altLang="en-US" sz="2400" b="1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5484066F-A30D-B0A9-88B3-6E8EC31E96CC}"/>
              </a:ext>
            </a:extLst>
          </p:cNvPr>
          <p:cNvSpPr txBox="1"/>
          <p:nvPr/>
        </p:nvSpPr>
        <p:spPr>
          <a:xfrm>
            <a:off x="1848181" y="1586048"/>
            <a:ext cx="75151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/>
              <a:t>Jaffe-Manohar sum rule Jaffe and Manohar, NPB 90’</a:t>
            </a:r>
            <a:endParaRPr lang="zh-CN" altLang="en-US" sz="2400" b="1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7C2F7371-CE4A-2700-9F21-F555093766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9430" y="1994484"/>
            <a:ext cx="3669693" cy="968078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EF97464E-1CFA-0BAC-ED5B-BE8239C72044}"/>
              </a:ext>
            </a:extLst>
          </p:cNvPr>
          <p:cNvSpPr txBox="1"/>
          <p:nvPr/>
        </p:nvSpPr>
        <p:spPr>
          <a:xfrm>
            <a:off x="924996" y="2990273"/>
            <a:ext cx="9631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/>
              <a:t>• Complete decomposition into quark and gluon spin &amp; orbital AM </a:t>
            </a:r>
          </a:p>
          <a:p>
            <a:r>
              <a:rPr lang="en-US" altLang="zh-CN" sz="2400" b="1" dirty="0"/>
              <a:t>• Gauge-dependent, but with clear partonic interpretation</a:t>
            </a:r>
            <a:endParaRPr lang="zh-CN" altLang="en-US" sz="2400" b="1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E447935C-99FC-CE28-68EE-180F15FB7B1A}"/>
              </a:ext>
            </a:extLst>
          </p:cNvPr>
          <p:cNvSpPr txBox="1"/>
          <p:nvPr/>
        </p:nvSpPr>
        <p:spPr>
          <a:xfrm>
            <a:off x="1996279" y="4031833"/>
            <a:ext cx="31534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/>
              <a:t>Ji sum rule Ji, PRL 97’</a:t>
            </a:r>
            <a:endParaRPr lang="zh-CN" altLang="en-US" sz="2400" b="1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43DB8CDC-B123-6F3B-FD51-DD331A708B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3259" y="4704061"/>
            <a:ext cx="3522168" cy="905583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54D356B4-7906-3DB3-334E-7C4EB9000189}"/>
              </a:ext>
            </a:extLst>
          </p:cNvPr>
          <p:cNvSpPr txBox="1"/>
          <p:nvPr/>
        </p:nvSpPr>
        <p:spPr>
          <a:xfrm>
            <a:off x="924996" y="5710579"/>
            <a:ext cx="92913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/>
              <a:t>• Frame- and gauge-independent </a:t>
            </a:r>
          </a:p>
          <a:p>
            <a:r>
              <a:rPr lang="en-US" altLang="zh-CN" sz="2400" b="1" dirty="0"/>
              <a:t>• Quark and gluon contributions related to the moments of GPDs</a:t>
            </a:r>
            <a:endParaRPr lang="zh-CN" altLang="en-US" sz="2400" b="1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C74DEE6A-51D9-869F-1D6F-7101CEAD9D4E}"/>
              </a:ext>
            </a:extLst>
          </p:cNvPr>
          <p:cNvSpPr txBox="1"/>
          <p:nvPr/>
        </p:nvSpPr>
        <p:spPr>
          <a:xfrm>
            <a:off x="91292" y="63336"/>
            <a:ext cx="40943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/>
              <a:t>Baryon spin sum rule</a:t>
            </a:r>
            <a:endParaRPr lang="zh-CN" altLang="en-US" sz="3200" b="1" dirty="0"/>
          </a:p>
        </p:txBody>
      </p:sp>
      <p:sp>
        <p:nvSpPr>
          <p:cNvPr id="2" name="灯片编号占位符 2">
            <a:extLst>
              <a:ext uri="{FF2B5EF4-FFF2-40B4-BE49-F238E27FC236}">
                <a16:creationId xmlns:a16="http://schemas.microsoft.com/office/drawing/2014/main" id="{D18FD593-A85D-8B13-D82C-CA946AA73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61704" y="6356350"/>
            <a:ext cx="2743200" cy="365125"/>
          </a:xfrm>
        </p:spPr>
        <p:txBody>
          <a:bodyPr/>
          <a:lstStyle/>
          <a:p>
            <a:fld id="{465A107F-7044-424E-B510-3AF043FE55D8}" type="slidenum">
              <a:rPr lang="zh-CN" altLang="en-US" sz="1800" b="1" smtClean="0"/>
              <a:t>3</a:t>
            </a:fld>
            <a:endParaRPr lang="zh-CN" alt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1932827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81FFFA2C-C8AF-3F86-BE13-D61093C6E62C}"/>
              </a:ext>
            </a:extLst>
          </p:cNvPr>
          <p:cNvSpPr txBox="1"/>
          <p:nvPr/>
        </p:nvSpPr>
        <p:spPr>
          <a:xfrm>
            <a:off x="524813" y="159864"/>
            <a:ext cx="31534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/>
              <a:t>Ji sum rule Ji, PRL 97’</a:t>
            </a:r>
            <a:endParaRPr lang="zh-CN" altLang="en-US" sz="2400" b="1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187EB63C-D9FF-EDF3-ED5B-22B1A0D722C7}"/>
              </a:ext>
            </a:extLst>
          </p:cNvPr>
          <p:cNvSpPr txBox="1"/>
          <p:nvPr/>
        </p:nvSpPr>
        <p:spPr>
          <a:xfrm>
            <a:off x="4046981" y="1633408"/>
            <a:ext cx="48253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/>
              <a:t>Quark helicity PDF 0th moment </a:t>
            </a:r>
            <a:endParaRPr lang="zh-CN" altLang="en-US" sz="2400" b="1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D48C2D5F-3FDD-474C-AE8E-DADED3E6C98B}"/>
              </a:ext>
            </a:extLst>
          </p:cNvPr>
          <p:cNvSpPr txBox="1"/>
          <p:nvPr/>
        </p:nvSpPr>
        <p:spPr>
          <a:xfrm>
            <a:off x="4059235" y="3491070"/>
            <a:ext cx="36231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/>
              <a:t>Gluon GPD 1th moment </a:t>
            </a:r>
            <a:endParaRPr lang="zh-CN" altLang="en-US" sz="2400" b="1" dirty="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5E1869E4-7134-A761-ADF8-3BF68CB08676}"/>
              </a:ext>
            </a:extLst>
          </p:cNvPr>
          <p:cNvSpPr txBox="1"/>
          <p:nvPr/>
        </p:nvSpPr>
        <p:spPr>
          <a:xfrm>
            <a:off x="4046981" y="5725516"/>
            <a:ext cx="45576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/>
              <a:t>Gluon helicity PDF 0th moment</a:t>
            </a:r>
            <a:endParaRPr lang="zh-CN" altLang="en-US" sz="2400" b="1" dirty="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6C9CE6F0-242D-6A21-D98D-6C69137DE598}"/>
              </a:ext>
            </a:extLst>
          </p:cNvPr>
          <p:cNvSpPr txBox="1"/>
          <p:nvPr/>
        </p:nvSpPr>
        <p:spPr>
          <a:xfrm>
            <a:off x="524813" y="4226982"/>
            <a:ext cx="75151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/>
              <a:t>Jaffe-Manohar sum rule Jaffe and Manohar, NPB 90’</a:t>
            </a:r>
            <a:endParaRPr lang="zh-CN" altLang="en-US" sz="2400" b="1" dirty="0"/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A78BCE76-59B7-A5BD-7E7E-AE2BD392DD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788" y="4793014"/>
            <a:ext cx="3669693" cy="968078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630D3005-B78D-F37F-3779-542B938268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813" y="667695"/>
            <a:ext cx="3522168" cy="905583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82A44ABD-EF59-AA32-F58C-DFBB997868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0349" y="1488877"/>
            <a:ext cx="544050" cy="654875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98C8ADDE-76A5-A4CD-29E1-D2940A239B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7255" y="2446742"/>
            <a:ext cx="457143" cy="714286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644889C4-09A8-7889-26F6-F9F2F2C6C3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7256" y="3192799"/>
            <a:ext cx="500596" cy="800000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8DC1D1A2-4747-784C-C1EF-06834FF5C3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97256" y="5677067"/>
            <a:ext cx="657143" cy="657143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3970C388-5D03-FD32-45F2-94090C88C40D}"/>
              </a:ext>
            </a:extLst>
          </p:cNvPr>
          <p:cNvSpPr txBox="1"/>
          <p:nvPr/>
        </p:nvSpPr>
        <p:spPr>
          <a:xfrm>
            <a:off x="4059235" y="2544590"/>
            <a:ext cx="36327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/>
              <a:t>Quark GPD 1th moment </a:t>
            </a:r>
            <a:endParaRPr lang="zh-CN" altLang="en-US" sz="2400" b="1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093DF392-29FC-D829-1A14-C72BCEFAB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61704" y="6356350"/>
            <a:ext cx="2743200" cy="365125"/>
          </a:xfrm>
        </p:spPr>
        <p:txBody>
          <a:bodyPr/>
          <a:lstStyle/>
          <a:p>
            <a:fld id="{465A107F-7044-424E-B510-3AF043FE55D8}" type="slidenum">
              <a:rPr lang="zh-CN" altLang="en-US" sz="1800" b="1" smtClean="0"/>
              <a:t>4</a:t>
            </a:fld>
            <a:endParaRPr lang="zh-CN" alt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1869667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C5E56247-E384-808E-E2CD-2C2E511DBF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14" y="681367"/>
            <a:ext cx="11928418" cy="5928074"/>
          </a:xfrm>
          <a:prstGeom prst="rect">
            <a:avLst/>
          </a:prstGeom>
        </p:spPr>
      </p:pic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207898F-3EF1-B9FF-5466-DBE17A289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0564B-37E2-49EF-8A22-F5D90E9B1F1A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1410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8D445B35-DE25-DC46-FAB4-A7858D2315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739" y="864706"/>
            <a:ext cx="6652591" cy="584884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D7DD1382-71D1-3499-89C4-73AED886CB49}"/>
              </a:ext>
            </a:extLst>
          </p:cNvPr>
          <p:cNvSpPr txBox="1"/>
          <p:nvPr/>
        </p:nvSpPr>
        <p:spPr>
          <a:xfrm>
            <a:off x="521127" y="178904"/>
            <a:ext cx="3254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/>
              <a:t>CLQCD ensembles </a:t>
            </a:r>
            <a:endParaRPr lang="zh-CN" altLang="en-US" sz="2800" b="1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70382FB3-9CCA-2D6C-A5B1-369923A5DF0B}"/>
              </a:ext>
            </a:extLst>
          </p:cNvPr>
          <p:cNvSpPr txBox="1"/>
          <p:nvPr/>
        </p:nvSpPr>
        <p:spPr>
          <a:xfrm>
            <a:off x="6887818" y="972955"/>
            <a:ext cx="480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/>
              <a:t>We have 6 lattice spacings from 0.105fm to</a:t>
            </a:r>
            <a:r>
              <a:rPr lang="zh-CN" altLang="en-US" sz="2400" b="1" dirty="0"/>
              <a:t> </a:t>
            </a:r>
            <a:r>
              <a:rPr lang="en-US" altLang="zh-CN" sz="2400" b="1" dirty="0"/>
              <a:t>0.038fm.</a:t>
            </a:r>
            <a:r>
              <a:rPr lang="zh-CN" altLang="en-US" sz="2400" b="1" dirty="0"/>
              <a:t> 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D5338CDF-CFEF-1366-A7AC-9FA5740F804F}"/>
              </a:ext>
            </a:extLst>
          </p:cNvPr>
          <p:cNvSpPr txBox="1"/>
          <p:nvPr/>
        </p:nvSpPr>
        <p:spPr>
          <a:xfrm>
            <a:off x="6887818" y="1980902"/>
            <a:ext cx="49894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/>
              <a:t>Each case has several pion masses from 300MeV to 140MeV.  </a:t>
            </a:r>
            <a:endParaRPr lang="zh-CN" altLang="en-US" sz="2400" b="1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06E14B2-5213-7B7F-C0BB-8E4242FC47AF}"/>
              </a:ext>
            </a:extLst>
          </p:cNvPr>
          <p:cNvSpPr txBox="1"/>
          <p:nvPr/>
        </p:nvSpPr>
        <p:spPr>
          <a:xfrm>
            <a:off x="6880363" y="3030740"/>
            <a:ext cx="50838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/>
              <a:t>We have two ensembles with around physical points (pion mass is about 140MeV) at lattice spacing 0.105fm and 0.077fm.   </a:t>
            </a:r>
            <a:endParaRPr lang="zh-CN" altLang="en-US" sz="2400" b="1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B2B46CC3-59CE-34E3-C148-A6F8CD7AF824}"/>
              </a:ext>
            </a:extLst>
          </p:cNvPr>
          <p:cNvSpPr txBox="1"/>
          <p:nvPr/>
        </p:nvSpPr>
        <p:spPr>
          <a:xfrm>
            <a:off x="6923847" y="5054048"/>
            <a:ext cx="5083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C00000"/>
                </a:solidFill>
              </a:rPr>
              <a:t>With such ensembles, we can control the systematic uncertainty.    </a:t>
            </a:r>
            <a:endParaRPr lang="zh-CN" altLang="en-US" sz="2400" b="1" dirty="0">
              <a:solidFill>
                <a:srgbClr val="C00000"/>
              </a:solidFill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14C4E6E5-C03C-1EE3-DC40-A80DD1A661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0975" y="5995005"/>
            <a:ext cx="3714286" cy="771429"/>
          </a:xfrm>
          <a:prstGeom prst="rect">
            <a:avLst/>
          </a:prstGeom>
        </p:spPr>
      </p:pic>
      <p:sp>
        <p:nvSpPr>
          <p:cNvPr id="10" name="灯片编号占位符 2">
            <a:extLst>
              <a:ext uri="{FF2B5EF4-FFF2-40B4-BE49-F238E27FC236}">
                <a16:creationId xmlns:a16="http://schemas.microsoft.com/office/drawing/2014/main" id="{ACFD15B8-5110-C815-5EF7-CB78B6FBC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61704" y="6356350"/>
            <a:ext cx="2743200" cy="365125"/>
          </a:xfrm>
        </p:spPr>
        <p:txBody>
          <a:bodyPr/>
          <a:lstStyle/>
          <a:p>
            <a:fld id="{465A107F-7044-424E-B510-3AF043FE55D8}" type="slidenum">
              <a:rPr lang="zh-CN" altLang="en-US" smtClean="0"/>
              <a:t>6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71737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38B7C4-87CD-71C0-72E2-090A05FF9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>
            <a:extLst>
              <a:ext uri="{FF2B5EF4-FFF2-40B4-BE49-F238E27FC236}">
                <a16:creationId xmlns:a16="http://schemas.microsoft.com/office/drawing/2014/main" id="{361DFF3E-D3CC-CCE2-FB01-F5E958FC63B5}"/>
              </a:ext>
            </a:extLst>
          </p:cNvPr>
          <p:cNvSpPr txBox="1"/>
          <p:nvPr/>
        </p:nvSpPr>
        <p:spPr>
          <a:xfrm>
            <a:off x="202474" y="200214"/>
            <a:ext cx="60631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600" b="1" dirty="0"/>
              <a:t>Quark spin in proton</a:t>
            </a:r>
            <a:endParaRPr lang="zh-CN" altLang="en-US" sz="3600" b="1" dirty="0"/>
          </a:p>
        </p:txBody>
      </p:sp>
      <p:sp>
        <p:nvSpPr>
          <p:cNvPr id="13" name="灯片编号占位符 2">
            <a:extLst>
              <a:ext uri="{FF2B5EF4-FFF2-40B4-BE49-F238E27FC236}">
                <a16:creationId xmlns:a16="http://schemas.microsoft.com/office/drawing/2014/main" id="{DEE6A83A-5B42-1AAE-8945-BFFCD8B64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61704" y="6356350"/>
            <a:ext cx="2743200" cy="365125"/>
          </a:xfrm>
        </p:spPr>
        <p:txBody>
          <a:bodyPr/>
          <a:lstStyle/>
          <a:p>
            <a:fld id="{465A107F-7044-424E-B510-3AF043FE55D8}" type="slidenum">
              <a:rPr lang="zh-CN" altLang="en-US" sz="1800" b="1" smtClean="0"/>
              <a:t>7</a:t>
            </a:fld>
            <a:endParaRPr lang="zh-CN" altLang="en-US" sz="1800" b="1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A5CC1FEA-72F9-58C8-B4BC-D45730DAA4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5119" y="1076391"/>
            <a:ext cx="4384548" cy="875318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82F3579-3120-9A2D-5054-4BA9B0C579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152" y="1951709"/>
            <a:ext cx="11220404" cy="2604208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35D29CA-D95F-92F0-29C1-0C2EB94B0E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204" y="5245015"/>
            <a:ext cx="4654995" cy="832132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0695C91B-8065-3DB0-6121-5313B1ABE7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90368" y="5108731"/>
            <a:ext cx="5580952" cy="124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659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3665B6FB-3AF3-25AD-6FCD-91CDE50197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976" y="1008203"/>
            <a:ext cx="8113315" cy="250142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D61057E-938E-EC42-CD29-59C8BE6A08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2927" y="1195163"/>
            <a:ext cx="2650864" cy="188522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ACC1F90-7F5D-0204-2552-1C27C14B47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475" y="3429000"/>
            <a:ext cx="10992268" cy="3186089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959A3237-D8DD-A230-EF20-C47C009C23FA}"/>
              </a:ext>
            </a:extLst>
          </p:cNvPr>
          <p:cNvSpPr txBox="1"/>
          <p:nvPr/>
        </p:nvSpPr>
        <p:spPr>
          <a:xfrm>
            <a:off x="202474" y="200214"/>
            <a:ext cx="60631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600" b="1" dirty="0"/>
              <a:t>Quark spin in proton</a:t>
            </a:r>
            <a:endParaRPr lang="zh-CN" altLang="en-US" sz="3600" b="1" dirty="0"/>
          </a:p>
        </p:txBody>
      </p:sp>
      <p:sp>
        <p:nvSpPr>
          <p:cNvPr id="13" name="灯片编号占位符 2">
            <a:extLst>
              <a:ext uri="{FF2B5EF4-FFF2-40B4-BE49-F238E27FC236}">
                <a16:creationId xmlns:a16="http://schemas.microsoft.com/office/drawing/2014/main" id="{4DF29396-D173-2C38-964E-5D77B4837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61704" y="6356350"/>
            <a:ext cx="2743200" cy="365125"/>
          </a:xfrm>
        </p:spPr>
        <p:txBody>
          <a:bodyPr/>
          <a:lstStyle/>
          <a:p>
            <a:fld id="{465A107F-7044-424E-B510-3AF043FE55D8}" type="slidenum">
              <a:rPr lang="zh-CN" altLang="en-US" sz="1800" b="1" smtClean="0"/>
              <a:t>8</a:t>
            </a:fld>
            <a:endParaRPr lang="zh-CN" alt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15291374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AE9819E2-3826-9251-8D6A-65E3971536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38183"/>
            <a:ext cx="6347959" cy="4634144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4F9BED53-F80C-E680-A879-ED3C5EF6E4CF}"/>
              </a:ext>
            </a:extLst>
          </p:cNvPr>
          <p:cNvSpPr txBox="1"/>
          <p:nvPr/>
        </p:nvSpPr>
        <p:spPr>
          <a:xfrm>
            <a:off x="547007" y="416226"/>
            <a:ext cx="73364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600" b="1" dirty="0"/>
              <a:t>Quark spin on Octet baryons</a:t>
            </a:r>
            <a:endParaRPr lang="zh-CN" altLang="en-US" sz="3600" b="1" dirty="0"/>
          </a:p>
        </p:txBody>
      </p:sp>
      <p:sp>
        <p:nvSpPr>
          <p:cNvPr id="15" name="灯片编号占位符 2">
            <a:extLst>
              <a:ext uri="{FF2B5EF4-FFF2-40B4-BE49-F238E27FC236}">
                <a16:creationId xmlns:a16="http://schemas.microsoft.com/office/drawing/2014/main" id="{9E5E9958-3D6A-53AD-1356-469E435B5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61704" y="6356350"/>
            <a:ext cx="2743200" cy="365125"/>
          </a:xfrm>
        </p:spPr>
        <p:txBody>
          <a:bodyPr/>
          <a:lstStyle/>
          <a:p>
            <a:fld id="{465A107F-7044-424E-B510-3AF043FE55D8}" type="slidenum">
              <a:rPr lang="zh-CN" altLang="en-US" sz="1800" b="1" smtClean="0"/>
              <a:t>9</a:t>
            </a:fld>
            <a:endParaRPr lang="zh-CN" altLang="en-US" sz="1800" b="1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4AD437C9-1BB3-D84D-1356-6CB69A378A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1749" y="4156969"/>
            <a:ext cx="5252722" cy="164898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52AD7217-E165-4131-5D22-14A648365A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9845" y="1052048"/>
            <a:ext cx="4596782" cy="2962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3704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8266</TotalTime>
  <Words>489</Words>
  <Application>Microsoft Office PowerPoint</Application>
  <PresentationFormat>宽屏</PresentationFormat>
  <Paragraphs>101</Paragraphs>
  <Slides>24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2" baseType="lpstr">
      <vt:lpstr>Harding Text Web Regular</vt:lpstr>
      <vt:lpstr>等线</vt:lpstr>
      <vt:lpstr>等线 Light</vt:lpstr>
      <vt:lpstr>微软雅黑</vt:lpstr>
      <vt:lpstr>Arial</vt:lpstr>
      <vt:lpstr>Cambria Math</vt:lpstr>
      <vt:lpstr>Wingdings</vt:lpstr>
      <vt:lpstr>Office 主题​​</vt:lpstr>
      <vt:lpstr>PowerPoint 演示文稿</vt:lpstr>
      <vt:lpstr>Outline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summary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peng sun</dc:creator>
  <cp:lastModifiedBy>peng sun</cp:lastModifiedBy>
  <cp:revision>284</cp:revision>
  <dcterms:created xsi:type="dcterms:W3CDTF">2025-09-18T11:32:45Z</dcterms:created>
  <dcterms:modified xsi:type="dcterms:W3CDTF">2026-08-15T05:59:09Z</dcterms:modified>
</cp:coreProperties>
</file>