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10374" r:id="rId3"/>
    <p:sldId id="10373" r:id="rId5"/>
    <p:sldId id="10569" r:id="rId6"/>
    <p:sldId id="10543" r:id="rId7"/>
    <p:sldId id="10403" r:id="rId8"/>
    <p:sldId id="10540" r:id="rId9"/>
    <p:sldId id="10482" r:id="rId10"/>
    <p:sldId id="10582" r:id="rId11"/>
    <p:sldId id="10583" r:id="rId12"/>
    <p:sldId id="10584" r:id="rId13"/>
    <p:sldId id="10585" r:id="rId14"/>
    <p:sldId id="10586" r:id="rId15"/>
    <p:sldId id="10588" r:id="rId16"/>
    <p:sldId id="10513" r:id="rId17"/>
    <p:sldId id="10575" r:id="rId18"/>
    <p:sldId id="259" r:id="rId19"/>
    <p:sldId id="444" r:id="rId20"/>
    <p:sldId id="10581" r:id="rId21"/>
    <p:sldId id="10579" r:id="rId22"/>
    <p:sldId id="10580" r:id="rId23"/>
    <p:sldId id="467" r:id="rId24"/>
    <p:sldId id="10576" r:id="rId25"/>
    <p:sldId id="10577" r:id="rId26"/>
    <p:sldId id="515" r:id="rId27"/>
    <p:sldId id="512" r:id="rId28"/>
    <p:sldId id="10558" r:id="rId29"/>
    <p:sldId id="10551" r:id="rId30"/>
    <p:sldId id="10443" r:id="rId31"/>
    <p:sldId id="10578" r:id="rId32"/>
    <p:sldId id="10573" r:id="rId33"/>
    <p:sldId id="507" r:id="rId34"/>
    <p:sldId id="10568" r:id="rId35"/>
    <p:sldId id="10571" r:id="rId36"/>
    <p:sldId id="10552" r:id="rId37"/>
    <p:sldId id="258" r:id="rId38"/>
    <p:sldId id="10507" r:id="rId39"/>
    <p:sldId id="10589" r:id="rId4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8" autoAdjust="0"/>
    <p:restoredTop sz="95806" autoAdjust="0"/>
  </p:normalViewPr>
  <p:slideViewPr>
    <p:cSldViewPr snapToGrid="0">
      <p:cViewPr varScale="1">
        <p:scale>
          <a:sx n="158" d="100"/>
          <a:sy n="158" d="100"/>
        </p:scale>
        <p:origin x="50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6901C-720B-49CB-AFFA-D69B74EBDA5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48193-C37C-43FF-9C60-8223007FD2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48193-C37C-43FF-9C60-8223007FD2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We can get polarized proton from the hyperon decay, such as from Lambda or Sigma.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From Lambda decay, even from unpolarized Lambda, the daughter proton is polarized, with the transverse polarization of 59%.</a:t>
            </a:r>
            <a:endParaRPr lang="en-US" altLang="zh-CN" dirty="0"/>
          </a:p>
          <a:p>
            <a:r>
              <a:rPr lang="en-US" altLang="zh-CN" dirty="0"/>
              <a:t>That is high polarization as we request, and also prior-known degree of polarization.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7206C-5921-450A-BD79-4B739CA5DF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2C312-1317-4398-9C1E-DE43C9983B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48193-C37C-43FF-9C60-8223007FD2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48193-C37C-43FF-9C60-8223007FD2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48193-C37C-43FF-9C60-8223007FD2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48193-C37C-43FF-9C60-8223007FD2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We can get polarized proton from the hyperon decay, such as from Lambda or Sigma.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From Lambda decay, even from unpolarized Lambda, the daughter proton is polarized, with the transverse polarization of 59%.</a:t>
            </a:r>
            <a:endParaRPr lang="en-US" altLang="zh-CN" dirty="0"/>
          </a:p>
          <a:p>
            <a:r>
              <a:rPr lang="en-US" altLang="zh-CN" dirty="0"/>
              <a:t>That is high polarization as we request, and also prior-known degree of polarization.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7206C-5921-450A-BD79-4B739CA5DF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defRPr>
            </a:lvl1pPr>
          </a:lstStyle>
          <a:p>
            <a:r>
              <a:rPr lang="en-US" altLang="zh-CN"/>
              <a:t>11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defRPr>
            </a:lvl1pPr>
          </a:lstStyle>
          <a:p>
            <a:r>
              <a:rPr lang="en-US" altLang="zh-CN"/>
              <a:t>3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C10A5-31A5-4668-8A10-589B615CEC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A24D0-7E96-4181-8296-A2B513A76AB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4.png"/><Relationship Id="rId3" Type="http://schemas.openxmlformats.org/officeDocument/2006/relationships/image" Target="../media/image42.png"/><Relationship Id="rId2" Type="http://schemas.openxmlformats.org/officeDocument/2006/relationships/image" Target="../media/image25.png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jpe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29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4.png"/><Relationship Id="rId3" Type="http://schemas.openxmlformats.org/officeDocument/2006/relationships/image" Target="../media/image42.png"/><Relationship Id="rId2" Type="http://schemas.openxmlformats.org/officeDocument/2006/relationships/image" Target="../media/image25.png"/><Relationship Id="rId1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40313" y="2077487"/>
            <a:ext cx="7911373" cy="988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H-NS 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核子极化测量</a:t>
            </a:r>
            <a:endParaRPr lang="en-US" altLang="zh-CN" sz="4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18671" y="4312401"/>
            <a:ext cx="29546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梁羽铁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中国科学院近代物理研究所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algn="ctr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超子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-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核子谱仪物理研讨会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南开大学 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2026.08.16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algn="ctr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39759" y="5189564"/>
            <a:ext cx="2962591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14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Phys. Rev. D 112, L031502</a:t>
            </a:r>
            <a:endParaRPr lang="en-US" altLang="zh-CN" sz="14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14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: 2512.02804,</a:t>
            </a:r>
            <a:r>
              <a:rPr lang="zh-CN" altLang="en-US" sz="1400" dirty="0"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 NST in press </a:t>
            </a:r>
            <a:endParaRPr lang="en-US" altLang="zh-CN" sz="14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14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: 2601.21325,  NST in press</a:t>
            </a:r>
            <a:endParaRPr lang="en-US" altLang="zh-CN" sz="14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14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: 2606.06553,  NST submitted</a:t>
            </a:r>
            <a:endParaRPr lang="en-US" altLang="zh-CN" sz="14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arXiv: 2607.19927</a:t>
            </a:r>
            <a:endParaRPr lang="en-US" altLang="zh-CN" sz="14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indent="0" fontAlgn="auto">
              <a:lnSpc>
                <a:spcPct val="100000"/>
              </a:lnSpc>
            </a:pPr>
            <a:endParaRPr lang="en-US" altLang="zh-CN" sz="14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8275" y="3747262"/>
            <a:ext cx="3387484" cy="2497353"/>
          </a:xfrm>
          <a:prstGeom prst="rect">
            <a:avLst/>
          </a:prstGeom>
        </p:spPr>
      </p:pic>
      <p:sp>
        <p:nvSpPr>
          <p:cNvPr id="13" name="TextBox 53"/>
          <p:cNvSpPr txBox="1">
            <a:spLocks noChangeArrowheads="1"/>
          </p:cNvSpPr>
          <p:nvPr/>
        </p:nvSpPr>
        <p:spPr bwMode="auto">
          <a:xfrm>
            <a:off x="914400" y="197485"/>
            <a:ext cx="1038837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极化测量精度研究</a:t>
            </a:r>
            <a:endParaRPr lang="zh-CN" altLang="en-US" sz="28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4871628" y="915682"/>
                <a:ext cx="18341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CN" alt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𝝈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𝟐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𝟏𝟔</m:t>
                      </m:r>
                      <m:r>
                        <a:rPr kumimoji="1" lang="zh-CN" alt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𝐦𝐫𝐚𝐝</m:t>
                      </m:r>
                    </m:oMath>
                  </m:oMathPara>
                </a14:m>
                <a:endParaRPr kumimoji="1" lang="zh-CN" altLang="en-US" b="1" dirty="0"/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628" y="915682"/>
                <a:ext cx="1834156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30" t="-3" r="-16435" b="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332" y="1284142"/>
            <a:ext cx="3369468" cy="21985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8844503" y="988296"/>
                <a:ext cx="18133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CN" alt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𝝈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𝟎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𝟎𝟒𝟏</m:t>
                      </m:r>
                      <m:r>
                        <a:rPr kumimoji="1" lang="zh-CN" alt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𝐆𝐞𝐕</m:t>
                      </m:r>
                    </m:oMath>
                  </m:oMathPara>
                </a14:m>
                <a:endParaRPr kumimoji="1" lang="zh-CN" altLang="en-US" b="1" dirty="0"/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503" y="988296"/>
                <a:ext cx="1813317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12" t="-64" r="-18421" b="1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775" y="1284142"/>
            <a:ext cx="3261984" cy="215118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350058" y="3504587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Input: 0.250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8128635" y="3961424"/>
            <a:ext cx="2807179" cy="1289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极化测量效率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:  &gt; 70%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本底污染可控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极化测量精度高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94049" y="5573858"/>
            <a:ext cx="391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NST in press.  </a:t>
            </a:r>
            <a:r>
              <a:rPr lang="en-US" altLang="zh-CN" dirty="0" err="1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: 2512.02804</a:t>
            </a:r>
            <a:endParaRPr lang="en-US" altLang="zh-CN" dirty="0">
              <a:solidFill>
                <a:srgbClr val="C0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635" y="1083252"/>
            <a:ext cx="3197753" cy="380870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51112" y="4995938"/>
            <a:ext cx="2952276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三个径迹测量点是重建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Helix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的最低要求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935855" y="221978"/>
            <a:ext cx="2320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新增靶材影响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pic>
        <p:nvPicPr>
          <p:cNvPr id="7" name="Picture 3" descr="A graph with colored lines and numbers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433" y="1851455"/>
            <a:ext cx="4433425" cy="308546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94410" y="5347335"/>
            <a:ext cx="975233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新加入靶层厚度小，物质量低，对于原有测量（粒子探测效率、动量分辨等）影响很小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03" y="1822064"/>
            <a:ext cx="5201011" cy="321387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5159612" y="4669329"/>
            <a:ext cx="29245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 err="1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</a:t>
            </a:r>
            <a:r>
              <a:rPr lang="en-US" altLang="zh-CN" sz="1100" dirty="0" err="1">
                <a:latin typeface="Arial" panose="02080604020202020204" pitchFamily="34" charset="0"/>
                <a:cs typeface="Arial" panose="02080604020202020204" pitchFamily="34" charset="0"/>
              </a:rPr>
              <a:t>C</a:t>
            </a:r>
            <a:r>
              <a:rPr lang="en-US" altLang="zh-CN" sz="1100" dirty="0">
                <a:latin typeface="Arial" panose="02080604020202020204" pitchFamily="34" charset="0"/>
                <a:cs typeface="Arial" panose="02080604020202020204" pitchFamily="34" charset="0"/>
              </a:rPr>
              <a:t> scattering ~ 10</a:t>
            </a:r>
            <a:r>
              <a:rPr lang="en-US" altLang="zh-CN" sz="1100" baseline="30000" dirty="0">
                <a:latin typeface="Arial" panose="02080604020202020204" pitchFamily="34" charset="0"/>
                <a:cs typeface="Arial" panose="02080604020202020204" pitchFamily="34" charset="0"/>
              </a:rPr>
              <a:t>13   </a:t>
            </a:r>
            <a:r>
              <a:rPr lang="en-US" altLang="zh-CN" sz="1100" dirty="0">
                <a:latin typeface="Arial" panose="02080604020202020204" pitchFamily="34" charset="0"/>
                <a:cs typeface="Arial" panose="02080604020202020204" pitchFamily="34" charset="0"/>
              </a:rPr>
              <a:t>*  4*10</a:t>
            </a:r>
            <a:r>
              <a:rPr lang="en-US" altLang="zh-CN" sz="1100" baseline="30000" dirty="0">
                <a:latin typeface="Arial" panose="02080604020202020204" pitchFamily="34" charset="0"/>
                <a:cs typeface="Arial" panose="02080604020202020204" pitchFamily="34" charset="0"/>
              </a:rPr>
              <a:t>-4   </a:t>
            </a:r>
            <a:r>
              <a:rPr lang="en-US" altLang="zh-CN" sz="1100" dirty="0">
                <a:latin typeface="Arial" panose="02080604020202020204" pitchFamily="34" charset="0"/>
                <a:cs typeface="Arial" panose="02080604020202020204" pitchFamily="34" charset="0"/>
              </a:rPr>
              <a:t>= 4*10</a:t>
            </a:r>
            <a:r>
              <a:rPr lang="en-US" altLang="zh-CN" sz="1100" baseline="30000" dirty="0">
                <a:latin typeface="Arial" panose="02080604020202020204" pitchFamily="34" charset="0"/>
                <a:cs typeface="Arial" panose="02080604020202020204" pitchFamily="34" charset="0"/>
              </a:rPr>
              <a:t>9</a:t>
            </a:r>
            <a:endParaRPr lang="zh-CN" altLang="en-US" sz="1100" dirty="0"/>
          </a:p>
        </p:txBody>
      </p:sp>
      <p:pic>
        <p:nvPicPr>
          <p:cNvPr id="5" name="图片 4" descr="screenshot_20250924_1030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3240" y="2255180"/>
            <a:ext cx="4458148" cy="41011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54918" y="4946510"/>
            <a:ext cx="116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sz="1400" b="1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σ</a:t>
            </a:r>
            <a:r>
              <a:rPr lang="en-US" altLang="zh-CN" sz="1400" b="1" baseline="-25000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stat.</a:t>
            </a:r>
            <a:r>
              <a:rPr lang="en-US" altLang="zh-CN" sz="1400" b="1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&lt; 0.01 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  <p:pic>
        <p:nvPicPr>
          <p:cNvPr id="8" name="图片 7" descr="screenshot_20250924_1032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634" y="2329814"/>
            <a:ext cx="4233385" cy="396303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922779" y="4939792"/>
            <a:ext cx="116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sz="1400" b="1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σ</a:t>
            </a:r>
            <a:r>
              <a:rPr lang="en-US" altLang="zh-CN" sz="1400" b="1" baseline="-25000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stat.</a:t>
            </a:r>
            <a:r>
              <a:rPr lang="en-US" altLang="zh-CN" sz="1400" b="1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&lt; 0.02 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568700" y="1569720"/>
            <a:ext cx="7666355" cy="46863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        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l-GR" altLang="zh-CN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σ</a:t>
            </a:r>
            <a:r>
              <a:rPr lang="en-US" altLang="zh-CN" baseline="-25000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stat.</a:t>
            </a:r>
            <a:r>
              <a:rPr lang="en-US" altLang="zh-CN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&lt; 0.01 for </a:t>
            </a:r>
            <a:r>
              <a:rPr lang="el-GR" altLang="zh-CN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el-GR" dirty="0"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el-GR" sz="1200" dirty="0">
                <a:latin typeface="Arial" panose="02080604020202020204" pitchFamily="34" charset="0"/>
                <a:cs typeface="Arial" panose="02080604020202020204" pitchFamily="34" charset="0"/>
              </a:rPr>
              <a:t>400 bins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                                 </a:t>
            </a:r>
            <a:r>
              <a:rPr lang="el-GR" altLang="zh-CN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σ</a:t>
            </a:r>
            <a:r>
              <a:rPr lang="en-US" altLang="zh-CN" baseline="-25000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stat.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&lt; 0.02 for p </a:t>
            </a:r>
            <a:r>
              <a:rPr lang="en-US" altLang="zh-CN" sz="1200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400 bins</a:t>
            </a:r>
            <a:endParaRPr lang="en-US" altLang="zh-CN" sz="1200" dirty="0">
              <a:solidFill>
                <a:schemeClr val="bg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43230" y="2271395"/>
            <a:ext cx="2438400" cy="3723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H-NS</a:t>
            </a:r>
            <a:endParaRPr lang="en-US" altLang="zh-CN" sz="2000" b="1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000" b="1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Reaction: </a:t>
            </a:r>
            <a:r>
              <a:rPr lang="en-US" altLang="zh-CN" dirty="0" err="1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p+p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 </a:t>
            </a:r>
            <a:endParaRPr lang="en-US" altLang="zh-CN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Event rate:1MHz </a:t>
            </a:r>
            <a:endParaRPr lang="en-US" altLang="zh-CN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Time: 3 months</a:t>
            </a:r>
            <a:endParaRPr lang="en-US" altLang="zh-CN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pp 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Λ+X    N ~ 10</a:t>
            </a:r>
            <a:r>
              <a:rPr lang="en-US" altLang="zh-CN" sz="1600" baseline="300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11</a:t>
            </a:r>
            <a:endParaRPr lang="en-US" altLang="zh-CN" sz="1600" baseline="300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pp 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sz="1600" dirty="0" err="1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p+X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   N ~ 10</a:t>
            </a:r>
            <a:r>
              <a:rPr lang="en-US" altLang="zh-CN" sz="1600" baseline="300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13</a:t>
            </a:r>
            <a:endParaRPr lang="en-US" altLang="zh-CN" sz="1600" baseline="300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pp 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sz="1600" dirty="0" err="1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pKΛ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   N ~ 10</a:t>
            </a:r>
            <a:r>
              <a:rPr lang="en-US" altLang="zh-CN" sz="1600" baseline="300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10</a:t>
            </a:r>
            <a:endParaRPr lang="en-US" altLang="zh-CN" sz="1600" b="1" baseline="300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43230" y="1235075"/>
            <a:ext cx="2487295" cy="5219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pp 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p/Λ</a:t>
            </a:r>
            <a:r>
              <a:rPr lang="en-US" altLang="zh-CN" sz="2800" b="1" dirty="0" err="1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+ X</a:t>
            </a:r>
            <a:endParaRPr lang="en-US" altLang="zh-CN" sz="2800" b="1" dirty="0" err="1">
              <a:latin typeface="Arial" panose="02080604020202020204" pitchFamily="34" charset="0"/>
              <a:cs typeface="Arial" panose="02080604020202020204" pitchFamily="34" charset="0"/>
              <a:sym typeface="+mn-ea"/>
            </a:endParaRPr>
          </a:p>
        </p:txBody>
      </p:sp>
      <p:sp>
        <p:nvSpPr>
          <p:cNvPr id="23" name="TextBox 53"/>
          <p:cNvSpPr txBox="1">
            <a:spLocks noChangeArrowheads="1"/>
          </p:cNvSpPr>
          <p:nvPr/>
        </p:nvSpPr>
        <p:spPr bwMode="auto">
          <a:xfrm>
            <a:off x="434411" y="281366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极化测量的统计误差</a:t>
            </a:r>
            <a:endParaRPr lang="zh-CN" altLang="en-US" sz="20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063240" y="1278255"/>
            <a:ext cx="8687435" cy="515112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338503" y="2636133"/>
            <a:ext cx="45719" cy="437927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箭头连接符 5"/>
          <p:cNvCxnSpPr/>
          <p:nvPr/>
        </p:nvCxnSpPr>
        <p:spPr>
          <a:xfrm>
            <a:off x="975251" y="2845206"/>
            <a:ext cx="4155264" cy="0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>
            <a:endCxn id="18" idx="1"/>
          </p:cNvCxnSpPr>
          <p:nvPr/>
        </p:nvCxnSpPr>
        <p:spPr>
          <a:xfrm>
            <a:off x="5130515" y="2849089"/>
            <a:ext cx="2596613" cy="609843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5129020" y="2789057"/>
            <a:ext cx="657945" cy="51531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331652" y="2480540"/>
            <a:ext cx="322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1600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endParaRPr lang="zh-CN" altLang="en-US" sz="16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5251" y="2409623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 beam: 3-9.3 GeV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121969" y="2621626"/>
            <a:ext cx="45719" cy="437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FF00"/>
              </a:solidFill>
            </a:endParaRPr>
          </a:p>
        </p:txBody>
      </p:sp>
      <p:cxnSp>
        <p:nvCxnSpPr>
          <p:cNvPr id="16" name="直接箭头连接符 15"/>
          <p:cNvCxnSpPr>
            <a:endCxn id="17" idx="1"/>
          </p:cNvCxnSpPr>
          <p:nvPr/>
        </p:nvCxnSpPr>
        <p:spPr>
          <a:xfrm>
            <a:off x="5126243" y="2853392"/>
            <a:ext cx="2609041" cy="888973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7735284" y="355769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727128" y="3289655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K</a:t>
            </a:r>
            <a:r>
              <a:rPr lang="en-US" altLang="zh-CN" sz="1600" baseline="30000" dirty="0">
                <a:latin typeface="Arial" panose="02080604020202020204" pitchFamily="34" charset="0"/>
                <a:cs typeface="Arial" panose="02080604020202020204" pitchFamily="34" charset="0"/>
              </a:rPr>
              <a:t>+</a:t>
            </a:r>
            <a:endParaRPr lang="zh-CN" altLang="en-US" sz="1600" baseline="300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V="1">
            <a:off x="6387106" y="2249082"/>
            <a:ext cx="1672306" cy="45170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6338503" y="2683716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target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8" name="圆柱体 27"/>
          <p:cNvSpPr/>
          <p:nvPr/>
        </p:nvSpPr>
        <p:spPr>
          <a:xfrm rot="5400000">
            <a:off x="5534561" y="708714"/>
            <a:ext cx="2554149" cy="4263747"/>
          </a:xfrm>
          <a:prstGeom prst="can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5824138" y="1632041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H-NS detector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02145" y="1110451"/>
            <a:ext cx="26100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Arial" panose="02080604020202020204" pitchFamily="34" charset="0"/>
                <a:cs typeface="Arial" panose="02080604020202020204" pitchFamily="34" charset="0"/>
              </a:rPr>
              <a:t>Potential at</a:t>
            </a:r>
            <a:r>
              <a:rPr lang="zh-CN" altLang="en-US" sz="2000" b="1" dirty="0"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sz="2000" b="1" dirty="0">
                <a:latin typeface="Arial" panose="02080604020202020204" pitchFamily="34" charset="0"/>
                <a:cs typeface="Arial" panose="02080604020202020204" pitchFamily="34" charset="0"/>
              </a:rPr>
              <a:t>H-NS</a:t>
            </a:r>
            <a:endParaRPr lang="zh-CN" altLang="en-US" sz="20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5768683" y="2428377"/>
            <a:ext cx="475615" cy="36068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5852587" y="2215771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zh-CN" altLang="en-US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 flipV="1">
            <a:off x="5770187" y="2457665"/>
            <a:ext cx="2289225" cy="326510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53"/>
          <p:cNvSpPr txBox="1">
            <a:spLocks noChangeArrowheads="1"/>
          </p:cNvSpPr>
          <p:nvPr/>
        </p:nvSpPr>
        <p:spPr bwMode="auto">
          <a:xfrm>
            <a:off x="427290" y="197299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利用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H-NS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自有极化质子刻度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pC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分析本领</a:t>
            </a:r>
            <a:endParaRPr lang="zh-CN" altLang="en-US" sz="28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019790" y="5783224"/>
            <a:ext cx="4534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Yutie Liang, et. al., Phys. Rev. D 112, L031502</a:t>
            </a:r>
            <a:endParaRPr lang="en-US" altLang="zh-CN" sz="16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25223" y="3104989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target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03014" y="4391840"/>
            <a:ext cx="7607586" cy="12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Arial" panose="02080604020202020204" pitchFamily="34" charset="0"/>
                <a:cs typeface="Arial" panose="02080604020202020204" pitchFamily="34" charset="0"/>
              </a:rPr>
              <a:t>利用超子衰变产生的极化质子：横向极化率平均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57%</a:t>
            </a:r>
            <a:r>
              <a:rPr lang="zh-CN" altLang="en-US" b="1" dirty="0">
                <a:latin typeface="Arial" panose="02080604020202020204" pitchFamily="34" charset="0"/>
                <a:cs typeface="Arial" panose="02080604020202020204" pitchFamily="34" charset="0"/>
              </a:rPr>
              <a:t>，预期流强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1KHz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可开展极化实验，研究束流极化转移；</a:t>
            </a:r>
            <a:endParaRPr lang="en-US" altLang="zh-CN" b="1" dirty="0">
              <a:solidFill>
                <a:srgbClr val="C0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自刻度</a:t>
            </a:r>
            <a:r>
              <a:rPr lang="en-US" altLang="zh-CN" b="1" dirty="0" err="1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pC</a:t>
            </a:r>
            <a:r>
              <a:rPr lang="zh-CN" altLang="en-US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分析本领</a:t>
            </a:r>
            <a:endParaRPr lang="en-US" altLang="zh-CN" b="1" dirty="0">
              <a:solidFill>
                <a:srgbClr val="C0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998458" y="261127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zh-CN" altLang="en-US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79220" y="3347720"/>
            <a:ext cx="20948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 </a:t>
            </a:r>
            <a:r>
              <a:rPr lang="en-US" altLang="zh-CN" sz="2400" b="1" dirty="0">
                <a:latin typeface="Arial" panose="02080604020202020204" pitchFamily="34" charset="0"/>
                <a:cs typeface="Arial" panose="02080604020202020204" pitchFamily="34" charset="0"/>
              </a:rPr>
              <a:t>+ p </a:t>
            </a:r>
            <a:r>
              <a:rPr lang="en-US" altLang="zh-CN" sz="2400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 </a:t>
            </a:r>
            <a:r>
              <a:rPr lang="el-GR" altLang="zh-CN" sz="2400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Λ</a:t>
            </a:r>
            <a:r>
              <a:rPr lang="en-US" altLang="el-GR" sz="24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+ </a:t>
            </a:r>
            <a:r>
              <a:rPr lang="en-US" altLang="zh-CN" sz="2400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X</a:t>
            </a:r>
            <a:endParaRPr lang="en-US" altLang="zh-CN" sz="2400" b="1" dirty="0"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endParaRPr lang="en-US" altLang="zh-CN" sz="2400" b="1" dirty="0"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2613090" y="3331496"/>
            <a:ext cx="216000" cy="0"/>
          </a:xfrm>
          <a:prstGeom prst="straightConnector1">
            <a:avLst/>
          </a:prstGeom>
          <a:ln w="22225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组合 37"/>
          <p:cNvGrpSpPr/>
          <p:nvPr/>
        </p:nvGrpSpPr>
        <p:grpSpPr>
          <a:xfrm>
            <a:off x="9450705" y="3348355"/>
            <a:ext cx="2332990" cy="459740"/>
            <a:chOff x="2111" y="5974"/>
            <a:chExt cx="3674" cy="724"/>
          </a:xfrm>
        </p:grpSpPr>
        <p:sp>
          <p:nvSpPr>
            <p:cNvPr id="9" name="文本框 8"/>
            <p:cNvSpPr txBox="1"/>
            <p:nvPr/>
          </p:nvSpPr>
          <p:spPr>
            <a:xfrm>
              <a:off x="2111" y="5974"/>
              <a:ext cx="3674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400" b="1" dirty="0">
                  <a:solidFill>
                    <a:srgbClr val="C00000"/>
                  </a:solidFill>
                  <a:latin typeface="Arial" panose="02080604020202020204" pitchFamily="34" charset="0"/>
                  <a:cs typeface="Arial" panose="02080604020202020204" pitchFamily="34" charset="0"/>
                  <a:sym typeface="+mn-ea"/>
                </a:rPr>
                <a:t>p</a:t>
              </a:r>
              <a:r>
                <a:rPr lang="en-US" altLang="zh-CN" sz="2400" b="1" dirty="0">
                  <a:latin typeface="Arial" panose="02080604020202020204" pitchFamily="34" charset="0"/>
                  <a:cs typeface="Arial" panose="02080604020202020204" pitchFamily="34" charset="0"/>
                  <a:sym typeface="+mn-ea"/>
                </a:rPr>
                <a:t> + p </a:t>
              </a:r>
              <a:r>
                <a:rPr lang="en-US" altLang="zh-CN" sz="2400" b="1" dirty="0">
                  <a:latin typeface="Arial" panose="02080604020202020204" pitchFamily="34" charset="0"/>
                  <a:cs typeface="Arial" panose="02080604020202020204" pitchFamily="34" charset="0"/>
                  <a:sym typeface="Wingdings" panose="05000000000000000000" pitchFamily="2" charset="2"/>
                </a:rPr>
                <a:t> </a:t>
              </a:r>
              <a:r>
                <a:rPr lang="el-GR" altLang="zh-CN" sz="2400" b="1" dirty="0">
                  <a:solidFill>
                    <a:srgbClr val="C00000"/>
                  </a:solidFill>
                  <a:latin typeface="Arial" panose="02080604020202020204" pitchFamily="34" charset="0"/>
                  <a:cs typeface="Arial" panose="02080604020202020204" pitchFamily="34" charset="0"/>
                  <a:sym typeface="+mn-ea"/>
                </a:rPr>
                <a:t>Λ</a:t>
              </a:r>
              <a:r>
                <a:rPr lang="en-US" altLang="el-GR" sz="2400" b="1" dirty="0">
                  <a:latin typeface="Arial" panose="02080604020202020204" pitchFamily="34" charset="0"/>
                  <a:cs typeface="Arial" panose="02080604020202020204" pitchFamily="34" charset="0"/>
                  <a:sym typeface="+mn-ea"/>
                </a:rPr>
                <a:t>+ </a:t>
              </a:r>
              <a:r>
                <a:rPr lang="en-US" altLang="zh-CN" sz="2400" b="1" dirty="0">
                  <a:latin typeface="Arial" panose="02080604020202020204" pitchFamily="34" charset="0"/>
                  <a:cs typeface="Arial" panose="02080604020202020204" pitchFamily="34" charset="0"/>
                  <a:sym typeface="Wingdings" panose="05000000000000000000" pitchFamily="2" charset="2"/>
                </a:rPr>
                <a:t>X</a:t>
              </a:r>
              <a:endParaRPr lang="en-US" altLang="zh-CN" sz="2400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endParaRPr>
            </a:p>
          </p:txBody>
        </p:sp>
        <p:cxnSp>
          <p:nvCxnSpPr>
            <p:cNvPr id="31" name="直接箭头连接符 30"/>
            <p:cNvCxnSpPr/>
            <p:nvPr/>
          </p:nvCxnSpPr>
          <p:spPr>
            <a:xfrm>
              <a:off x="2242" y="6118"/>
              <a:ext cx="340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4051" y="6006"/>
              <a:ext cx="340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矩形 40"/>
          <p:cNvSpPr/>
          <p:nvPr/>
        </p:nvSpPr>
        <p:spPr>
          <a:xfrm>
            <a:off x="1352550" y="3242945"/>
            <a:ext cx="2086610" cy="62992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9422765" y="3242310"/>
            <a:ext cx="2086610" cy="62992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0600" y="4296410"/>
            <a:ext cx="2657613" cy="197530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1924" y="1146761"/>
            <a:ext cx="2481771" cy="160425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9350721" y="898305"/>
            <a:ext cx="21291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latin typeface="Arial" panose="02080604020202020204" pitchFamily="34" charset="0"/>
                <a:cs typeface="Arial" panose="02080604020202020204" pitchFamily="34" charset="0"/>
              </a:rPr>
              <a:t>1980  Fermilab polarized beam</a:t>
            </a:r>
            <a:endParaRPr lang="zh-CN" altLang="en-US" sz="11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32886" y="3018136"/>
            <a:ext cx="7847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核子极化仪功能验证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536940" y="5022215"/>
            <a:ext cx="268859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800" dirty="0">
                <a:latin typeface="Arial" panose="02080604020202020204" pitchFamily="34" charset="0"/>
                <a:cs typeface="Arial" panose="02080604020202020204" pitchFamily="34" charset="0"/>
              </a:rPr>
              <a:t>: 2607.19927 </a:t>
            </a:r>
            <a:endParaRPr lang="zh-CN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creenshot_20260728_154122_CFWKSysDialogDefault3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7427" y="1035685"/>
            <a:ext cx="4770755" cy="23933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572789" y="245745"/>
            <a:ext cx="754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通用谱仪测量核子极化功能验证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--BESIII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128202" y="1283480"/>
            <a:ext cx="4119724" cy="900000"/>
            <a:chOff x="7444204" y="1365513"/>
            <a:chExt cx="4119724" cy="900000"/>
          </a:xfrm>
        </p:grpSpPr>
        <p:grpSp>
          <p:nvGrpSpPr>
            <p:cNvPr id="8" name="组合 7"/>
            <p:cNvGrpSpPr/>
            <p:nvPr/>
          </p:nvGrpSpPr>
          <p:grpSpPr>
            <a:xfrm>
              <a:off x="7573820" y="1365513"/>
              <a:ext cx="3990108" cy="900000"/>
              <a:chOff x="7573820" y="1365513"/>
              <a:chExt cx="3990108" cy="900000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7573820" y="1365513"/>
                <a:ext cx="3990108" cy="9000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8895215" y="1429569"/>
                <a:ext cx="825948" cy="803523"/>
                <a:chOff x="10116785" y="4545554"/>
                <a:chExt cx="825948" cy="803523"/>
              </a:xfrm>
            </p:grpSpPr>
            <p:sp>
              <p:nvSpPr>
                <p:cNvPr id="14" name="椭圆 13"/>
                <p:cNvSpPr/>
                <p:nvPr/>
              </p:nvSpPr>
              <p:spPr>
                <a:xfrm>
                  <a:off x="10408282" y="4652609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5" name="椭圆 14"/>
                <p:cNvSpPr/>
                <p:nvPr/>
              </p:nvSpPr>
              <p:spPr>
                <a:xfrm>
                  <a:off x="10648184" y="4689960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/>
              </p:nvSpPr>
              <p:spPr>
                <a:xfrm>
                  <a:off x="10149428" y="4631051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7" name="椭圆 16"/>
                <p:cNvSpPr/>
                <p:nvPr/>
              </p:nvSpPr>
              <p:spPr>
                <a:xfrm>
                  <a:off x="10593002" y="5001975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" name="椭圆 17"/>
                <p:cNvSpPr/>
                <p:nvPr/>
              </p:nvSpPr>
              <p:spPr>
                <a:xfrm>
                  <a:off x="10236074" y="5054811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椭圆 18"/>
                <p:cNvSpPr/>
                <p:nvPr/>
              </p:nvSpPr>
              <p:spPr>
                <a:xfrm>
                  <a:off x="10116785" y="4921376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10269204" y="4545554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1" name="椭圆 20"/>
                <p:cNvSpPr/>
                <p:nvPr/>
              </p:nvSpPr>
              <p:spPr>
                <a:xfrm>
                  <a:off x="10658203" y="4791646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10570909" y="4594530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3" name="椭圆 22"/>
                <p:cNvSpPr/>
                <p:nvPr/>
              </p:nvSpPr>
              <p:spPr>
                <a:xfrm>
                  <a:off x="10357769" y="4824166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" name="椭圆 23"/>
                <p:cNvSpPr/>
                <p:nvPr/>
              </p:nvSpPr>
              <p:spPr>
                <a:xfrm>
                  <a:off x="10487624" y="5050066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5" name="椭圆 24"/>
                <p:cNvSpPr/>
                <p:nvPr/>
              </p:nvSpPr>
              <p:spPr>
                <a:xfrm>
                  <a:off x="10123744" y="4838143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2" name="椭圆 11"/>
              <p:cNvSpPr/>
              <p:nvPr/>
            </p:nvSpPr>
            <p:spPr>
              <a:xfrm>
                <a:off x="10285507" y="1696799"/>
                <a:ext cx="294549" cy="294266"/>
              </a:xfrm>
              <a:prstGeom prst="ellipse">
                <a:avLst/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10924717" y="1692617"/>
                <a:ext cx="294549" cy="294266"/>
              </a:xfrm>
              <a:prstGeom prst="ellipse">
                <a:avLst/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" name="文本框 8"/>
            <p:cNvSpPr txBox="1"/>
            <p:nvPr/>
          </p:nvSpPr>
          <p:spPr>
            <a:xfrm>
              <a:off x="7444204" y="1621733"/>
              <a:ext cx="14408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Oil (C,H)</a:t>
              </a:r>
              <a:endParaRPr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945" y="2669466"/>
            <a:ext cx="3612409" cy="3614912"/>
          </a:xfrm>
          <a:prstGeom prst="rect">
            <a:avLst/>
          </a:prstGeom>
        </p:spPr>
      </p:pic>
      <p:sp>
        <p:nvSpPr>
          <p:cNvPr id="2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08" y="3829116"/>
            <a:ext cx="4027217" cy="2252654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787" y="3696970"/>
            <a:ext cx="2381216" cy="24419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6117" y="1030791"/>
            <a:ext cx="4852825" cy="47639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93" y="949634"/>
            <a:ext cx="4742055" cy="47453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098689" y="245745"/>
            <a:ext cx="8017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Comparison of two configurations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71620" y="5792688"/>
            <a:ext cx="367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Only pp scattering,  only exclusive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45165" y="5822732"/>
            <a:ext cx="4506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Arial" panose="02080604020202020204" pitchFamily="34" charset="0"/>
                <a:cs typeface="Arial" panose="02080604020202020204" pitchFamily="34" charset="0"/>
              </a:rPr>
              <a:t>pC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 scattering possible, inclusive possible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文本框 51"/>
          <p:cNvSpPr txBox="1"/>
          <p:nvPr/>
        </p:nvSpPr>
        <p:spPr>
          <a:xfrm>
            <a:off x="8242754" y="2404649"/>
            <a:ext cx="1693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N</a:t>
            </a:r>
            <a:r>
              <a:rPr lang="en-US" altLang="zh-CN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 1:2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p’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</a:t>
            </a:r>
            <a:r>
              <a:rPr lang="en-US" altLang="zh-CN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~ 3:1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444204" y="1365513"/>
            <a:ext cx="4119724" cy="900000"/>
            <a:chOff x="7444204" y="1365513"/>
            <a:chExt cx="4119724" cy="900000"/>
          </a:xfrm>
        </p:grpSpPr>
        <p:grpSp>
          <p:nvGrpSpPr>
            <p:cNvPr id="3" name="组合 2"/>
            <p:cNvGrpSpPr/>
            <p:nvPr/>
          </p:nvGrpSpPr>
          <p:grpSpPr>
            <a:xfrm>
              <a:off x="7573820" y="1365513"/>
              <a:ext cx="3990108" cy="900000"/>
              <a:chOff x="7573820" y="1365513"/>
              <a:chExt cx="3990108" cy="900000"/>
            </a:xfrm>
          </p:grpSpPr>
          <p:sp>
            <p:nvSpPr>
              <p:cNvPr id="51" name="矩形 50"/>
              <p:cNvSpPr/>
              <p:nvPr/>
            </p:nvSpPr>
            <p:spPr>
              <a:xfrm>
                <a:off x="7573820" y="1365513"/>
                <a:ext cx="3990108" cy="9000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3" name="组合 52"/>
              <p:cNvGrpSpPr/>
              <p:nvPr/>
            </p:nvGrpSpPr>
            <p:grpSpPr>
              <a:xfrm>
                <a:off x="8895215" y="1429569"/>
                <a:ext cx="825948" cy="803523"/>
                <a:chOff x="10116785" y="4545554"/>
                <a:chExt cx="825948" cy="803523"/>
              </a:xfrm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10408282" y="4652609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10648184" y="4689960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>
                  <a:off x="10149428" y="4631051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7" name="椭圆 56"/>
                <p:cNvSpPr/>
                <p:nvPr/>
              </p:nvSpPr>
              <p:spPr>
                <a:xfrm>
                  <a:off x="10593002" y="5001975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椭圆 57"/>
                <p:cNvSpPr/>
                <p:nvPr/>
              </p:nvSpPr>
              <p:spPr>
                <a:xfrm>
                  <a:off x="10236074" y="5054811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>
                  <a:off x="10116785" y="4921376"/>
                  <a:ext cx="294549" cy="294266"/>
                </a:xfrm>
                <a:prstGeom prst="ellipse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0" name="椭圆 59"/>
                <p:cNvSpPr/>
                <p:nvPr/>
              </p:nvSpPr>
              <p:spPr>
                <a:xfrm>
                  <a:off x="10269204" y="4545554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1" name="椭圆 60"/>
                <p:cNvSpPr/>
                <p:nvPr/>
              </p:nvSpPr>
              <p:spPr>
                <a:xfrm>
                  <a:off x="10658203" y="4791646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2" name="椭圆 61"/>
                <p:cNvSpPr/>
                <p:nvPr/>
              </p:nvSpPr>
              <p:spPr>
                <a:xfrm>
                  <a:off x="10570909" y="4594530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10357769" y="4824166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4" name="椭圆 63"/>
                <p:cNvSpPr/>
                <p:nvPr/>
              </p:nvSpPr>
              <p:spPr>
                <a:xfrm>
                  <a:off x="10487624" y="5050066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5" name="椭圆 64"/>
                <p:cNvSpPr/>
                <p:nvPr/>
              </p:nvSpPr>
              <p:spPr>
                <a:xfrm>
                  <a:off x="10123744" y="4838143"/>
                  <a:ext cx="259710" cy="259460"/>
                </a:xfrm>
                <a:prstGeom prst="ellipse">
                  <a:avLst/>
                </a:prstGeom>
                <a:solidFill>
                  <a:srgbClr val="C00000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6" name="椭圆 65"/>
              <p:cNvSpPr/>
              <p:nvPr/>
            </p:nvSpPr>
            <p:spPr>
              <a:xfrm>
                <a:off x="10285507" y="1696799"/>
                <a:ext cx="294549" cy="294266"/>
              </a:xfrm>
              <a:prstGeom prst="ellipse">
                <a:avLst/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10924717" y="1692617"/>
                <a:ext cx="294549" cy="294266"/>
              </a:xfrm>
              <a:prstGeom prst="ellipse">
                <a:avLst/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8" name="文本框 67"/>
            <p:cNvSpPr txBox="1"/>
            <p:nvPr/>
          </p:nvSpPr>
          <p:spPr>
            <a:xfrm>
              <a:off x="7444204" y="1621733"/>
              <a:ext cx="14408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Oil (C,H)</a:t>
              </a:r>
              <a:endParaRPr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3" name="图片 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291" y="1365513"/>
            <a:ext cx="7235415" cy="5306628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57" y="1573975"/>
            <a:ext cx="3018488" cy="220072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8590154" y="2985279"/>
            <a:ext cx="2935200" cy="3071024"/>
            <a:chOff x="8590154" y="2985279"/>
            <a:chExt cx="2935200" cy="3071024"/>
          </a:xfrm>
        </p:grpSpPr>
        <p:sp>
          <p:nvSpPr>
            <p:cNvPr id="21" name="椭圆 20"/>
            <p:cNvSpPr/>
            <p:nvPr/>
          </p:nvSpPr>
          <p:spPr>
            <a:xfrm>
              <a:off x="8590154" y="3533385"/>
              <a:ext cx="294549" cy="2942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9756323" y="3523167"/>
              <a:ext cx="294549" cy="2942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" name="直接箭头连接符 23"/>
            <p:cNvCxnSpPr/>
            <p:nvPr/>
          </p:nvCxnSpPr>
          <p:spPr>
            <a:xfrm>
              <a:off x="9063013" y="3680518"/>
              <a:ext cx="48490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椭圆 25"/>
            <p:cNvSpPr/>
            <p:nvPr/>
          </p:nvSpPr>
          <p:spPr>
            <a:xfrm>
              <a:off x="8590154" y="5280212"/>
              <a:ext cx="294549" cy="2942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8" name="直接箭头连接符 27"/>
            <p:cNvCxnSpPr/>
            <p:nvPr/>
          </p:nvCxnSpPr>
          <p:spPr>
            <a:xfrm>
              <a:off x="9037580" y="5411088"/>
              <a:ext cx="48490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组合 70"/>
            <p:cNvGrpSpPr/>
            <p:nvPr/>
          </p:nvGrpSpPr>
          <p:grpSpPr>
            <a:xfrm>
              <a:off x="9605774" y="5009326"/>
              <a:ext cx="825948" cy="803523"/>
              <a:chOff x="10116785" y="4545554"/>
              <a:chExt cx="825948" cy="803523"/>
            </a:xfrm>
          </p:grpSpPr>
          <p:sp>
            <p:nvSpPr>
              <p:cNvPr id="33" name="椭圆 32"/>
              <p:cNvSpPr/>
              <p:nvPr/>
            </p:nvSpPr>
            <p:spPr>
              <a:xfrm>
                <a:off x="10408282" y="4652609"/>
                <a:ext cx="294549" cy="294266"/>
              </a:xfrm>
              <a:prstGeom prst="ellipse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10648184" y="4689960"/>
                <a:ext cx="294549" cy="294266"/>
              </a:xfrm>
              <a:prstGeom prst="ellipse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10149428" y="4631051"/>
                <a:ext cx="294549" cy="294266"/>
              </a:xfrm>
              <a:prstGeom prst="ellipse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10593002" y="5001975"/>
                <a:ext cx="294549" cy="294266"/>
              </a:xfrm>
              <a:prstGeom prst="ellipse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10236074" y="5054811"/>
                <a:ext cx="294549" cy="294266"/>
              </a:xfrm>
              <a:prstGeom prst="ellipse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10116785" y="4921376"/>
                <a:ext cx="294549" cy="294266"/>
              </a:xfrm>
              <a:prstGeom prst="ellipse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10269204" y="4545554"/>
                <a:ext cx="259710" cy="259460"/>
              </a:xfrm>
              <a:prstGeom prst="ellipse">
                <a:avLst/>
              </a:prstGeom>
              <a:solidFill>
                <a:srgbClr val="C0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10658203" y="4791646"/>
                <a:ext cx="259710" cy="259460"/>
              </a:xfrm>
              <a:prstGeom prst="ellipse">
                <a:avLst/>
              </a:prstGeom>
              <a:solidFill>
                <a:srgbClr val="C0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10570909" y="4594530"/>
                <a:ext cx="259710" cy="259460"/>
              </a:xfrm>
              <a:prstGeom prst="ellipse">
                <a:avLst/>
              </a:prstGeom>
              <a:solidFill>
                <a:srgbClr val="C0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45"/>
              <p:cNvSpPr/>
              <p:nvPr/>
            </p:nvSpPr>
            <p:spPr>
              <a:xfrm>
                <a:off x="10357769" y="4824166"/>
                <a:ext cx="259710" cy="259460"/>
              </a:xfrm>
              <a:prstGeom prst="ellipse">
                <a:avLst/>
              </a:prstGeom>
              <a:solidFill>
                <a:srgbClr val="C0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10487624" y="5050066"/>
                <a:ext cx="259710" cy="259460"/>
              </a:xfrm>
              <a:prstGeom prst="ellipse">
                <a:avLst/>
              </a:prstGeom>
              <a:solidFill>
                <a:srgbClr val="C0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10123744" y="4838143"/>
                <a:ext cx="259710" cy="259460"/>
              </a:xfrm>
              <a:prstGeom prst="ellipse">
                <a:avLst/>
              </a:prstGeom>
              <a:solidFill>
                <a:srgbClr val="C0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5" name="椭圆 74"/>
            <p:cNvSpPr/>
            <p:nvPr/>
          </p:nvSpPr>
          <p:spPr>
            <a:xfrm>
              <a:off x="10736852" y="3134734"/>
              <a:ext cx="294549" cy="2942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10736851" y="3886833"/>
              <a:ext cx="294549" cy="2942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7" name="直接箭头连接符 76"/>
            <p:cNvCxnSpPr/>
            <p:nvPr/>
          </p:nvCxnSpPr>
          <p:spPr>
            <a:xfrm flipV="1">
              <a:off x="11085192" y="2985279"/>
              <a:ext cx="399097" cy="2184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箭头连接符 78"/>
            <p:cNvCxnSpPr/>
            <p:nvPr/>
          </p:nvCxnSpPr>
          <p:spPr>
            <a:xfrm>
              <a:off x="11066719" y="4112275"/>
              <a:ext cx="436042" cy="1853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椭圆 81"/>
            <p:cNvSpPr/>
            <p:nvPr/>
          </p:nvSpPr>
          <p:spPr>
            <a:xfrm>
              <a:off x="10759445" y="4893386"/>
              <a:ext cx="294549" cy="2942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10759444" y="5645485"/>
              <a:ext cx="294549" cy="2942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4" name="直接箭头连接符 83"/>
            <p:cNvCxnSpPr/>
            <p:nvPr/>
          </p:nvCxnSpPr>
          <p:spPr>
            <a:xfrm flipV="1">
              <a:off x="11107785" y="4743931"/>
              <a:ext cx="399097" cy="2184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箭头连接符 84"/>
            <p:cNvCxnSpPr/>
            <p:nvPr/>
          </p:nvCxnSpPr>
          <p:spPr>
            <a:xfrm>
              <a:off x="11089312" y="5870927"/>
              <a:ext cx="436042" cy="1853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10503075" y="3047385"/>
              <a:ext cx="4721" cy="125026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10503075" y="4760015"/>
              <a:ext cx="4721" cy="125026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文本框 92"/>
          <p:cNvSpPr txBox="1"/>
          <p:nvPr/>
        </p:nvSpPr>
        <p:spPr>
          <a:xfrm>
            <a:off x="3856011" y="223301"/>
            <a:ext cx="451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Signature of proton in Oil</a:t>
            </a:r>
            <a:endParaRPr lang="zh-CN" altLang="en-US" sz="28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screenshot_20260330_0954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8788" y="3301238"/>
            <a:ext cx="4709726" cy="24324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963" y="2300197"/>
            <a:ext cx="3726323" cy="59756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25" y="1251328"/>
            <a:ext cx="4973928" cy="234309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963" y="1369520"/>
            <a:ext cx="2873470" cy="52055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302" y="3901013"/>
            <a:ext cx="4056823" cy="2481114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163055" y="6255532"/>
            <a:ext cx="4962037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T. D. Lee, C. N. Yang Phys. Rev. 108,1645 (1957)</a:t>
            </a:r>
            <a:endParaRPr lang="en-US" altLang="zh-CN" sz="16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z="1600" smtClean="0">
                <a:solidFill>
                  <a:schemeClr val="tx1"/>
                </a:solidFill>
              </a:rPr>
            </a:fld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52592" y="199720"/>
            <a:ext cx="5361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Polarized proton from </a:t>
            </a:r>
            <a:r>
              <a:rPr lang="el-GR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 decay</a:t>
            </a:r>
            <a:endParaRPr lang="zh-CN" altLang="en-US" sz="28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560" y="605913"/>
            <a:ext cx="5089891" cy="59633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026" y="605913"/>
            <a:ext cx="4643148" cy="30014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670" y="3859685"/>
            <a:ext cx="4917504" cy="26019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52592" y="199720"/>
            <a:ext cx="5361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Polarized proton from </a:t>
            </a:r>
            <a:r>
              <a:rPr lang="el-GR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 decay</a:t>
            </a:r>
            <a:endParaRPr lang="zh-CN" altLang="en-US" sz="28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743834" y="4308085"/>
            <a:ext cx="3313688" cy="2832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94707" y="4469194"/>
            <a:ext cx="4062815" cy="4184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994707" y="4645987"/>
            <a:ext cx="1818162" cy="222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2766082" y="4550478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75%</a:t>
            </a:r>
            <a:endParaRPr lang="zh-CN" altLang="en-US" sz="1100" dirty="0">
              <a:solidFill>
                <a:srgbClr val="FF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586446" y="4490117"/>
            <a:ext cx="113211" cy="15587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2586446" y="4511041"/>
            <a:ext cx="113211" cy="13278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096012" y="45114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汇报内容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24191" y="1543555"/>
            <a:ext cx="7464488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介绍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H-NS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核子极化仪设计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模拟与性能研究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核子极化仪功能验证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总结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888" y="833034"/>
            <a:ext cx="10492424" cy="1820407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734997" y="1228832"/>
            <a:ext cx="2586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Proton i</a:t>
            </a:r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n </a:t>
            </a:r>
            <a:r>
              <a:rPr lang="el-GR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 rest frame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8644401" y="1288917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Proton in lab. frame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320" y="2900999"/>
            <a:ext cx="3149775" cy="234079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71922" y="5301073"/>
            <a:ext cx="7772479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Transverse polarization of proton from </a:t>
            </a:r>
            <a:r>
              <a:rPr lang="el-GR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Λ </a:t>
            </a:r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decay: 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Pol</a:t>
            </a:r>
            <a:r>
              <a:rPr lang="en-US" altLang="zh-CN" b="1" baseline="-25000" dirty="0">
                <a:latin typeface="Arial" panose="02080604020202020204" pitchFamily="34" charset="0"/>
                <a:cs typeface="Arial" panose="02080604020202020204" pitchFamily="34" charset="0"/>
              </a:rPr>
              <a:t>t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~ 0.59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l-GR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unpolarized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relativistic effect taken into account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831" y="2859900"/>
            <a:ext cx="3317274" cy="2441173"/>
          </a:xfrm>
          <a:prstGeom prst="rect">
            <a:avLst/>
          </a:prstGeom>
        </p:spPr>
      </p:pic>
      <p:pic>
        <p:nvPicPr>
          <p:cNvPr id="3" name="图片 2" descr="screenshot_20260330_0954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75" y="2859900"/>
            <a:ext cx="4030256" cy="208155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52592" y="199720"/>
            <a:ext cx="5361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Polarized proton from </a:t>
            </a:r>
            <a:r>
              <a:rPr lang="el-GR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 decay</a:t>
            </a:r>
            <a:endParaRPr lang="zh-CN" altLang="en-US" sz="28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文本框 130"/>
          <p:cNvSpPr txBox="1"/>
          <p:nvPr/>
        </p:nvSpPr>
        <p:spPr>
          <a:xfrm>
            <a:off x="5699222" y="3488163"/>
            <a:ext cx="5342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80604020202020204" pitchFamily="34" charset="0"/>
              <a:buChar char="•"/>
            </a:pP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Polarized proton, indicated by the red arrow, with transverse polarization of 59%, is scattered before entering tracking detector. 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4" name="文本框 133"/>
              <p:cNvSpPr txBox="1"/>
              <p:nvPr/>
            </p:nvSpPr>
            <p:spPr>
              <a:xfrm>
                <a:off x="5684437" y="2687999"/>
                <a:ext cx="51533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80604020202020204" pitchFamily="34" charset="0"/>
                  <a:buChar char="•"/>
                </a:pPr>
                <a:r>
                  <a:rPr lang="en-US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Five final state particles: </a:t>
                </a:r>
                <a:r>
                  <a:rPr lang="el-GR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π</a:t>
                </a:r>
                <a:r>
                  <a:rPr lang="en-US" altLang="zh-CN" b="1" baseline="30000" dirty="0">
                    <a:latin typeface="Arial" panose="02080604020202020204" pitchFamily="34" charset="0"/>
                    <a:cs typeface="Arial" panose="0208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CN" sz="1800" b="1" i="0" dirty="0" smtClean="0">
                        <a:latin typeface="Cambria Math" panose="02040503050406030204" pitchFamily="18" charset="0"/>
                      </a:rPr>
                      <m:t>   </m:t>
                    </m:r>
                    <m:bar>
                      <m:barPr>
                        <m:pos m:val="top"/>
                        <m:ctrlPr>
                          <a:rPr lang="en-US" altLang="zh-CN" sz="1800" b="1" i="1" dirty="0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zh-CN" sz="1800" b="1" dirty="0">
                            <a:latin typeface="Cambria Math" panose="02040503050406030204" pitchFamily="18" charset="0"/>
                          </a:rPr>
                          <m:t>𝐩</m:t>
                        </m:r>
                      </m:e>
                    </m:bar>
                  </m:oMath>
                </a14:m>
                <a:r>
                  <a:rPr lang="zh-CN" altLang="en-US" dirty="0"/>
                  <a:t>  </a:t>
                </a:r>
                <a:r>
                  <a:rPr lang="el-GR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π</a:t>
                </a:r>
                <a:r>
                  <a:rPr lang="en-US" altLang="zh-CN" b="1" baseline="30000" dirty="0">
                    <a:latin typeface="Arial" panose="02080604020202020204" pitchFamily="34" charset="0"/>
                    <a:cs typeface="Arial" panose="0208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CN" b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p </a:t>
                </a:r>
                <a:r>
                  <a:rPr lang="zh-CN" altLang="en-US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 </a:t>
                </a:r>
                <a:r>
                  <a:rPr lang="en-US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p  </a:t>
                </a:r>
                <a:r>
                  <a:rPr lang="en-US" altLang="zh-CN" dirty="0">
                    <a:latin typeface="Arial" panose="02080604020202020204" pitchFamily="34" charset="0"/>
                    <a:cs typeface="Arial" panose="02080604020202020204" pitchFamily="34" charset="0"/>
                  </a:rPr>
                  <a:t>are measured by the detector. </a:t>
                </a:r>
                <a:endParaRPr lang="zh-CN" altLang="en-US" dirty="0"/>
              </a:p>
            </p:txBody>
          </p:sp>
        </mc:Choice>
        <mc:Fallback>
          <p:sp>
            <p:nvSpPr>
              <p:cNvPr id="134" name="文本框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437" y="2687999"/>
                <a:ext cx="5153380" cy="646331"/>
              </a:xfrm>
              <a:prstGeom prst="rect">
                <a:avLst/>
              </a:prstGeom>
              <a:blipFill rotWithShape="1">
                <a:blip r:embed="rId1"/>
                <a:stretch>
                  <a:fillRect l="-11" t="-1677" r="5" b="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6" name="文本框 135"/>
              <p:cNvSpPr txBox="1"/>
              <p:nvPr/>
            </p:nvSpPr>
            <p:spPr>
              <a:xfrm>
                <a:off x="5699222" y="4512014"/>
                <a:ext cx="52498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80604020202020204" pitchFamily="34" charset="0"/>
                  <a:buChar char="•"/>
                </a:pPr>
                <a:r>
                  <a:rPr lang="en-US" altLang="zh-CN" dirty="0">
                    <a:latin typeface="Arial" panose="02080604020202020204" pitchFamily="34" charset="0"/>
                    <a:cs typeface="Arial" panose="02080604020202020204" pitchFamily="34" charset="0"/>
                  </a:rPr>
                  <a:t>The unmeasured proton: its four momentum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altLang="zh-CN" dirty="0">
                    <a:latin typeface="Arial" panose="02080604020202020204" pitchFamily="34" charset="0"/>
                    <a:cs typeface="Arial" panose="02080604020202020204" pitchFamily="34" charset="0"/>
                  </a:rPr>
                  <a:t> is deduced by the four-momentum constraint:  </a:t>
                </a:r>
                <a:endParaRPr lang="zh-CN" altLang="en-US" dirty="0">
                  <a:latin typeface="Arial" panose="02080604020202020204" pitchFamily="34" charset="0"/>
                  <a:cs typeface="Arial" panose="02080604020202020204" pitchFamily="34" charset="0"/>
                </a:endParaRPr>
              </a:p>
            </p:txBody>
          </p:sp>
        </mc:Choice>
        <mc:Fallback>
          <p:sp>
            <p:nvSpPr>
              <p:cNvPr id="136" name="文本框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222" y="4512014"/>
                <a:ext cx="5249805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2" t="-52" r="7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1" name="文本框 140"/>
              <p:cNvSpPr txBox="1"/>
              <p:nvPr/>
            </p:nvSpPr>
            <p:spPr>
              <a:xfrm>
                <a:off x="6096000" y="5204941"/>
                <a:ext cx="2861809" cy="33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⃑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+</m:t>
                    </m:r>
                    <m:acc>
                      <m:accPr>
                        <m:chr m:val="⃑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−</m:t>
                    </m:r>
                    <m:acc>
                      <m:accPr>
                        <m:chr m:val="⃑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acc>
                  </m:oMath>
                </a14:m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bar>
                          <m:barPr>
                            <m:pos m:val="top"/>
                            <m:ctrlPr>
                              <a:rPr lang="en-US" altLang="zh-CN" i="1" dirty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altLang="zh-CN" b="0" i="1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</m:ba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⃑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acc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41" name="文本框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204941"/>
                <a:ext cx="2861809" cy="335220"/>
              </a:xfrm>
              <a:prstGeom prst="rect">
                <a:avLst/>
              </a:prstGeom>
              <a:blipFill rotWithShape="1">
                <a:blip r:embed="rId3"/>
                <a:stretch>
                  <a:fillRect t="-143" r="-14427" b="-34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2" name="文本框 151"/>
              <p:cNvSpPr txBox="1"/>
              <p:nvPr/>
            </p:nvSpPr>
            <p:spPr>
              <a:xfrm>
                <a:off x="5684520" y="1036320"/>
                <a:ext cx="5264785" cy="1485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80604020202020204" pitchFamily="34" charset="0"/>
                  <a:buChar char="•"/>
                </a:pPr>
                <a:r>
                  <a:rPr lang="en-US" altLang="zh-CN" b="1" dirty="0"/>
                  <a:t>Polarized proton from </a:t>
                </a:r>
                <a14:m>
                  <m:oMath xmlns:m="http://schemas.openxmlformats.org/officeDocument/2006/math">
                    <m:r>
                      <a:rPr lang="el-GR" altLang="zh-CN" sz="1800" b="1" i="1" dirty="0" smtClean="0">
                        <a:latin typeface="Cambria Math" panose="02040503050406030204" pitchFamily="18" charset="0"/>
                        <a:cs typeface="Arial" panose="02080604020202020204" pitchFamily="34" charset="0"/>
                      </a:rPr>
                      <m:t>𝜦</m:t>
                    </m:r>
                  </m:oMath>
                </a14:m>
                <a:r>
                  <a:rPr lang="en-US" altLang="zh-CN" b="1" dirty="0"/>
                  <a:t> decay: </a:t>
                </a:r>
                <a:endParaRPr lang="en-US" altLang="zh-CN" b="1" dirty="0"/>
              </a:p>
              <a:p>
                <a:r>
                  <a:rPr lang="en-US" altLang="zh-CN" b="1" dirty="0"/>
                  <a:t>     J/</a:t>
                </a:r>
                <a:r>
                  <a:rPr lang="el-GR" altLang="zh-CN" b="1" dirty="0"/>
                  <a:t>ψ</a:t>
                </a:r>
                <a:r>
                  <a:rPr lang="en-US" altLang="zh-CN" b="1" dirty="0"/>
                  <a:t> </a:t>
                </a:r>
                <a:r>
                  <a:rPr lang="en-US" altLang="zh-CN" b="1" dirty="0">
                    <a:sym typeface="Wingdings" panose="05000000000000000000" pitchFamily="2" charset="2"/>
                  </a:rPr>
                  <a:t></a:t>
                </a:r>
                <a14:m>
                  <m:oMath xmlns:m="http://schemas.openxmlformats.org/officeDocument/2006/math">
                    <m:r>
                      <a:rPr lang="el-GR" altLang="zh-CN" sz="1800" b="1" i="1" dirty="0" smtClean="0">
                        <a:latin typeface="Cambria Math" panose="02040503050406030204" pitchFamily="18" charset="0"/>
                        <a:cs typeface="Arial" panose="02080604020202020204" pitchFamily="34" charset="0"/>
                      </a:rPr>
                      <m:t>𝜦</m:t>
                    </m:r>
                    <m:bar>
                      <m:barPr>
                        <m:pos m:val="top"/>
                        <m:ctrlPr>
                          <a:rPr lang="en-US" altLang="zh-CN" b="1" i="1" dirty="0">
                            <a:latin typeface="Cambria Math" panose="02040503050406030204" pitchFamily="18" charset="0"/>
                            <a:cs typeface="Arial" panose="02080604020202020204" pitchFamily="34" charset="0"/>
                          </a:rPr>
                        </m:ctrlPr>
                      </m:barPr>
                      <m:e>
                        <m:r>
                          <a:rPr lang="el-GR" altLang="zh-CN" b="1" i="1" dirty="0">
                            <a:latin typeface="Cambria Math" panose="02040503050406030204" pitchFamily="18" charset="0"/>
                            <a:cs typeface="Arial" panose="02080604020202020204" pitchFamily="34" charset="0"/>
                          </a:rPr>
                          <m:t>𝜦</m:t>
                        </m:r>
                      </m:e>
                    </m:bar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ym typeface="Wingdings" panose="05000000000000000000" pitchFamily="2" charset="2"/>
                  </a:rPr>
                  <a:t> </a:t>
                </a:r>
                <a:r>
                  <a:rPr lang="el-GR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π</a:t>
                </a:r>
                <a:r>
                  <a:rPr lang="en-US" altLang="zh-CN" b="1" baseline="30000" dirty="0">
                    <a:latin typeface="Arial" panose="02080604020202020204" pitchFamily="34" charset="0"/>
                    <a:cs typeface="Arial" panose="0208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CN" b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Arial" panose="02080604020202020204" pitchFamily="34" charset="0"/>
                    <a:cs typeface="Arial" panose="02080604020202020204" pitchFamily="34" charset="0"/>
                  </a:rPr>
                  <a:t>p</a:t>
                </a:r>
                <a:r>
                  <a:rPr lang="en-US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  </a:t>
                </a:r>
                <a:r>
                  <a:rPr lang="el-GR" altLang="zh-CN" b="1" dirty="0">
                    <a:latin typeface="Arial" panose="02080604020202020204" pitchFamily="34" charset="0"/>
                    <a:cs typeface="Arial" panose="02080604020202020204" pitchFamily="34" charset="0"/>
                  </a:rPr>
                  <a:t>π</a:t>
                </a:r>
                <a:r>
                  <a:rPr lang="en-US" altLang="zh-CN" b="1" baseline="30000" dirty="0">
                    <a:latin typeface="Arial" panose="02080604020202020204" pitchFamily="34" charset="0"/>
                    <a:cs typeface="Arial" panose="0208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CN" b="1" dirty="0">
                        <a:latin typeface="Cambria Math" panose="02040503050406030204" pitchFamily="18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zh-CN" b="1" dirty="0">
                            <a:latin typeface="Cambria Math" panose="02040503050406030204" pitchFamily="18" charset="0"/>
                          </a:rPr>
                          <m:t>𝐩</m:t>
                        </m:r>
                      </m:e>
                    </m:bar>
                  </m:oMath>
                </a14:m>
                <a:endParaRPr lang="en-US" altLang="zh-CN" dirty="0"/>
              </a:p>
              <a:p>
                <a:endParaRPr lang="en-US" altLang="zh-CN" dirty="0"/>
              </a:p>
              <a:p>
                <a:pPr marL="285750" indent="-285750">
                  <a:buFont typeface="Arial" panose="02080604020202020204" pitchFamily="34" charset="0"/>
                  <a:buChar char="•"/>
                </a:pPr>
                <a:r>
                  <a:rPr lang="en-US" altLang="zh-CN" b="1" dirty="0"/>
                  <a:t>Polarized proton scattering off a proton:</a:t>
                </a:r>
                <a:endParaRPr lang="en-US" altLang="zh-CN" b="1" dirty="0"/>
              </a:p>
              <a:p>
                <a:r>
                  <a:rPr lang="en-US" altLang="zh-CN" b="1" dirty="0"/>
                  <a:t>     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CN" b="1" dirty="0"/>
                  <a:t>p </a:t>
                </a:r>
                <a:r>
                  <a:rPr lang="en-US" altLang="zh-CN" b="1" dirty="0">
                    <a:sym typeface="Wingdings" panose="05000000000000000000" pitchFamily="2" charset="2"/>
                  </a:rPr>
                  <a:t> pp</a:t>
                </a:r>
                <a:endParaRPr lang="zh-CN" altLang="en-US" dirty="0"/>
              </a:p>
            </p:txBody>
          </p:sp>
        </mc:Choice>
        <mc:Fallback>
          <p:sp>
            <p:nvSpPr>
              <p:cNvPr id="152" name="文本框 1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520" y="1036320"/>
                <a:ext cx="5264785" cy="14852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/>
          <p:cNvGrpSpPr/>
          <p:nvPr/>
        </p:nvGrpSpPr>
        <p:grpSpPr>
          <a:xfrm>
            <a:off x="1120521" y="1042735"/>
            <a:ext cx="4160917" cy="5292796"/>
            <a:chOff x="1120521" y="1042735"/>
            <a:chExt cx="4160917" cy="5292796"/>
          </a:xfrm>
        </p:grpSpPr>
        <p:sp>
          <p:nvSpPr>
            <p:cNvPr id="73" name="椭圆 72"/>
            <p:cNvSpPr/>
            <p:nvPr/>
          </p:nvSpPr>
          <p:spPr>
            <a:xfrm>
              <a:off x="2240299" y="2871129"/>
              <a:ext cx="1757739" cy="1701710"/>
            </a:xfrm>
            <a:prstGeom prst="ellipse">
              <a:avLst/>
            </a:prstGeom>
            <a:noFill/>
            <a:ln w="666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4" name="直接箭头连接符 73"/>
            <p:cNvCxnSpPr/>
            <p:nvPr/>
          </p:nvCxnSpPr>
          <p:spPr>
            <a:xfrm flipV="1">
              <a:off x="3238057" y="2965927"/>
              <a:ext cx="301501" cy="500876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74"/>
            <p:cNvCxnSpPr/>
            <p:nvPr/>
          </p:nvCxnSpPr>
          <p:spPr>
            <a:xfrm flipH="1" flipV="1">
              <a:off x="2806920" y="1431205"/>
              <a:ext cx="447421" cy="202169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文本框 75"/>
            <p:cNvSpPr txBox="1"/>
            <p:nvPr/>
          </p:nvSpPr>
          <p:spPr>
            <a:xfrm>
              <a:off x="4939678" y="200437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latin typeface="Arial" panose="02080604020202020204" pitchFamily="34" charset="0"/>
                  <a:cs typeface="Arial" panose="02080604020202020204" pitchFamily="34" charset="0"/>
                </a:rPr>
                <a:t>p</a:t>
              </a:r>
              <a:endParaRPr lang="zh-CN" altLang="en-US" sz="2000" b="1" dirty="0"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2515342" y="1042735"/>
              <a:ext cx="4395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CN" sz="2000" b="1" dirty="0">
                  <a:latin typeface="Arial" panose="02080604020202020204" pitchFamily="34" charset="0"/>
                  <a:cs typeface="Arial" panose="02080604020202020204" pitchFamily="34" charset="0"/>
                </a:rPr>
                <a:t>π</a:t>
              </a:r>
              <a:r>
                <a:rPr lang="en-US" altLang="zh-CN" sz="2000" b="1" baseline="30000" dirty="0">
                  <a:latin typeface="Arial" panose="02080604020202020204" pitchFamily="34" charset="0"/>
                  <a:cs typeface="Arial" panose="02080604020202020204" pitchFamily="34" charset="0"/>
                </a:rPr>
                <a:t>-</a:t>
              </a:r>
              <a:endParaRPr lang="zh-CN" altLang="en-US" sz="2000" b="1" dirty="0"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cxnSp>
          <p:nvCxnSpPr>
            <p:cNvPr id="78" name="直接箭头连接符 77"/>
            <p:cNvCxnSpPr/>
            <p:nvPr/>
          </p:nvCxnSpPr>
          <p:spPr>
            <a:xfrm flipH="1">
              <a:off x="2616865" y="3726919"/>
              <a:ext cx="512135" cy="1216442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9" name="文本框 78"/>
                <p:cNvSpPr txBox="1"/>
                <p:nvPr/>
              </p:nvSpPr>
              <p:spPr>
                <a:xfrm>
                  <a:off x="2564392" y="3906723"/>
                  <a:ext cx="388248" cy="4019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  <a:cs typeface="Arial" panose="02080604020202020204" pitchFamily="34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l-GR" altLang="zh-CN" b="0" i="0" dirty="0" smtClean="0">
                                <a:latin typeface="Cambria Math" panose="02040503050406030204" pitchFamily="18" charset="0"/>
                                <a:cs typeface="Arial" panose="02080604020202020204" pitchFamily="34" charset="0"/>
                              </a:rPr>
                              <m:t>Λ</m:t>
                            </m:r>
                          </m:e>
                        </m:bar>
                      </m:oMath>
                    </m:oMathPara>
                  </a14:m>
                  <a:endParaRPr lang="zh-CN" altLang="en-US" b="1" dirty="0">
                    <a:latin typeface="Arial" panose="02080604020202020204" pitchFamily="34" charset="0"/>
                    <a:cs typeface="Arial" panose="02080604020202020204" pitchFamily="34" charset="0"/>
                  </a:endParaRPr>
                </a:p>
              </p:txBody>
            </p:sp>
          </mc:Choice>
          <mc:Fallback>
            <p:sp>
              <p:nvSpPr>
                <p:cNvPr id="79" name="文本框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4392" y="3906723"/>
                  <a:ext cx="388248" cy="401970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0" name="直接箭头连接符 79"/>
            <p:cNvCxnSpPr/>
            <p:nvPr/>
          </p:nvCxnSpPr>
          <p:spPr>
            <a:xfrm flipH="1">
              <a:off x="1664875" y="4912851"/>
              <a:ext cx="968569" cy="96469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箭头连接符 80"/>
            <p:cNvCxnSpPr/>
            <p:nvPr/>
          </p:nvCxnSpPr>
          <p:spPr>
            <a:xfrm>
              <a:off x="2633444" y="4920382"/>
              <a:ext cx="111103" cy="128620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箭头连接符 81"/>
            <p:cNvCxnSpPr/>
            <p:nvPr/>
          </p:nvCxnSpPr>
          <p:spPr>
            <a:xfrm flipV="1">
              <a:off x="3545919" y="1300288"/>
              <a:ext cx="70384" cy="167875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文本框 82"/>
            <p:cNvSpPr txBox="1"/>
            <p:nvPr/>
          </p:nvSpPr>
          <p:spPr>
            <a:xfrm>
              <a:off x="3636290" y="110023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latin typeface="Arial" panose="02080604020202020204" pitchFamily="34" charset="0"/>
                  <a:cs typeface="Arial" panose="02080604020202020204" pitchFamily="34" charset="0"/>
                </a:rPr>
                <a:t>p</a:t>
              </a:r>
              <a:endParaRPr lang="zh-CN" altLang="en-US" sz="2000" b="1" dirty="0"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1145950" y="5536652"/>
              <a:ext cx="4812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CN" sz="2000" b="1" dirty="0">
                  <a:latin typeface="Arial" panose="02080604020202020204" pitchFamily="34" charset="0"/>
                  <a:cs typeface="Arial" panose="02080604020202020204" pitchFamily="34" charset="0"/>
                </a:rPr>
                <a:t>π</a:t>
              </a:r>
              <a:r>
                <a:rPr lang="en-US" altLang="zh-CN" sz="2000" b="1" baseline="30000" dirty="0">
                  <a:latin typeface="Arial" panose="02080604020202020204" pitchFamily="34" charset="0"/>
                  <a:cs typeface="Arial" panose="02080604020202020204" pitchFamily="34" charset="0"/>
                </a:rPr>
                <a:t>+</a:t>
              </a:r>
              <a:endParaRPr lang="zh-CN" altLang="en-US" sz="2000" b="1" dirty="0"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5" name="文本框 84"/>
                <p:cNvSpPr txBox="1"/>
                <p:nvPr/>
              </p:nvSpPr>
              <p:spPr>
                <a:xfrm>
                  <a:off x="2784810" y="5935421"/>
                  <a:ext cx="41229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altLang="zh-CN" sz="2000" b="1" i="1" dirty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000" b="1" dirty="0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</m:bar>
                      </m:oMath>
                    </m:oMathPara>
                  </a14:m>
                  <a:endParaRPr lang="zh-CN" altLang="en-US" sz="2000" b="1" dirty="0">
                    <a:latin typeface="Arial" panose="02080604020202020204" pitchFamily="34" charset="0"/>
                    <a:cs typeface="Arial" panose="02080604020202020204" pitchFamily="34" charset="0"/>
                  </a:endParaRPr>
                </a:p>
              </p:txBody>
            </p:sp>
          </mc:Choice>
          <mc:Fallback>
            <p:sp>
              <p:nvSpPr>
                <p:cNvPr id="85" name="文本框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4810" y="5935421"/>
                  <a:ext cx="412292" cy="400110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6" name="直接箭头连接符 85"/>
            <p:cNvCxnSpPr/>
            <p:nvPr/>
          </p:nvCxnSpPr>
          <p:spPr>
            <a:xfrm flipV="1">
              <a:off x="3558951" y="2338669"/>
              <a:ext cx="1369324" cy="62725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7" name="文本框 86"/>
                <p:cNvSpPr txBox="1"/>
                <p:nvPr/>
              </p:nvSpPr>
              <p:spPr>
                <a:xfrm>
                  <a:off x="3143949" y="3440692"/>
                  <a:ext cx="35109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l-GR" altLang="zh-CN" sz="1800" b="1" i="1" dirty="0" smtClean="0">
                            <a:latin typeface="Cambria Math" panose="02040503050406030204" pitchFamily="18" charset="0"/>
                            <a:cs typeface="Arial" panose="02080604020202020204" pitchFamily="34" charset="0"/>
                          </a:rPr>
                          <m:t>Λ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>
            <p:sp>
              <p:nvSpPr>
                <p:cNvPr id="87" name="文本框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3949" y="3440692"/>
                  <a:ext cx="351099" cy="369332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椭圆 90"/>
            <p:cNvSpPr/>
            <p:nvPr/>
          </p:nvSpPr>
          <p:spPr>
            <a:xfrm>
              <a:off x="1943686" y="2545052"/>
              <a:ext cx="2340000" cy="2340000"/>
            </a:xfrm>
            <a:prstGeom prst="ellipse">
              <a:avLst/>
            </a:prstGeom>
            <a:noFill/>
            <a:ln w="1587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>
              <a:off x="1664875" y="2278345"/>
              <a:ext cx="2880000" cy="2880000"/>
            </a:xfrm>
            <a:prstGeom prst="ellipse">
              <a:avLst/>
            </a:prstGeom>
            <a:noFill/>
            <a:ln w="1587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1390521" y="1985512"/>
              <a:ext cx="3420000" cy="3420000"/>
            </a:xfrm>
            <a:prstGeom prst="ellipse">
              <a:avLst/>
            </a:prstGeom>
            <a:noFill/>
            <a:ln w="1587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>
              <a:off x="1120521" y="1711158"/>
              <a:ext cx="3960000" cy="3960000"/>
            </a:xfrm>
            <a:prstGeom prst="ellipse">
              <a:avLst/>
            </a:prstGeom>
            <a:noFill/>
            <a:ln w="1587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椭圆 110"/>
            <p:cNvSpPr/>
            <p:nvPr/>
          </p:nvSpPr>
          <p:spPr>
            <a:xfrm>
              <a:off x="4613908" y="2426267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>
              <a:off x="3515627" y="2600330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椭圆 112"/>
            <p:cNvSpPr/>
            <p:nvPr/>
          </p:nvSpPr>
          <p:spPr>
            <a:xfrm>
              <a:off x="3536408" y="2327664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3546995" y="2029376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椭圆 114"/>
            <p:cNvSpPr/>
            <p:nvPr/>
          </p:nvSpPr>
          <p:spPr>
            <a:xfrm>
              <a:off x="3558951" y="174118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椭圆 115"/>
            <p:cNvSpPr/>
            <p:nvPr/>
          </p:nvSpPr>
          <p:spPr>
            <a:xfrm>
              <a:off x="3843938" y="277841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椭圆 116"/>
            <p:cNvSpPr/>
            <p:nvPr/>
          </p:nvSpPr>
          <p:spPr>
            <a:xfrm>
              <a:off x="4100588" y="2672330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椭圆 117"/>
            <p:cNvSpPr/>
            <p:nvPr/>
          </p:nvSpPr>
          <p:spPr>
            <a:xfrm>
              <a:off x="4346165" y="2551724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椭圆 118"/>
            <p:cNvSpPr/>
            <p:nvPr/>
          </p:nvSpPr>
          <p:spPr>
            <a:xfrm>
              <a:off x="2894824" y="1959117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椭圆 119"/>
            <p:cNvSpPr/>
            <p:nvPr/>
          </p:nvSpPr>
          <p:spPr>
            <a:xfrm>
              <a:off x="2840944" y="169140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椭圆 120"/>
            <p:cNvSpPr/>
            <p:nvPr/>
          </p:nvSpPr>
          <p:spPr>
            <a:xfrm>
              <a:off x="2658653" y="5588408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2" name="椭圆 121"/>
            <p:cNvSpPr/>
            <p:nvPr/>
          </p:nvSpPr>
          <p:spPr>
            <a:xfrm>
              <a:off x="2636528" y="530845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3" name="椭圆 122"/>
            <p:cNvSpPr/>
            <p:nvPr/>
          </p:nvSpPr>
          <p:spPr>
            <a:xfrm>
              <a:off x="2611169" y="505738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4" name="椭圆 123"/>
            <p:cNvSpPr/>
            <p:nvPr/>
          </p:nvSpPr>
          <p:spPr>
            <a:xfrm>
              <a:off x="3019006" y="250972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5" name="椭圆 124"/>
            <p:cNvSpPr/>
            <p:nvPr/>
          </p:nvSpPr>
          <p:spPr>
            <a:xfrm>
              <a:off x="2966824" y="224977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>
              <a:off x="2088612" y="5383486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2284074" y="5189536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>
              <a:off x="2479342" y="4994440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35" name="文本框 134"/>
            <p:cNvSpPr txBox="1"/>
            <p:nvPr/>
          </p:nvSpPr>
          <p:spPr>
            <a:xfrm>
              <a:off x="3386332" y="306669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solidFill>
                    <a:srgbClr val="FF0000"/>
                  </a:solidFill>
                  <a:latin typeface="Arial" panose="02080604020202020204" pitchFamily="34" charset="0"/>
                  <a:cs typeface="Arial" panose="02080604020202020204" pitchFamily="34" charset="0"/>
                </a:rPr>
                <a:t>p</a:t>
              </a:r>
              <a:endParaRPr lang="zh-CN" altLang="en-US" sz="2000" b="1" dirty="0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086240" y="371505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文本框 142"/>
            <p:cNvSpPr txBox="1"/>
            <p:nvPr/>
          </p:nvSpPr>
          <p:spPr>
            <a:xfrm>
              <a:off x="2839575" y="3602913"/>
              <a:ext cx="31771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Arial" panose="02080604020202020204" pitchFamily="34" charset="0"/>
                  <a:cs typeface="Arial" panose="02080604020202020204" pitchFamily="34" charset="0"/>
                </a:rPr>
                <a:t>IP</a:t>
              </a:r>
              <a:endParaRPr lang="zh-CN" altLang="en-US" sz="1100" dirty="0"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cxnSp>
          <p:nvCxnSpPr>
            <p:cNvPr id="146" name="直接箭头连接符 145"/>
            <p:cNvCxnSpPr/>
            <p:nvPr/>
          </p:nvCxnSpPr>
          <p:spPr>
            <a:xfrm flipV="1">
              <a:off x="3129000" y="3432933"/>
              <a:ext cx="136204" cy="293986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椭圆 154"/>
            <p:cNvSpPr/>
            <p:nvPr/>
          </p:nvSpPr>
          <p:spPr>
            <a:xfrm>
              <a:off x="3490447" y="2913976"/>
              <a:ext cx="108000" cy="108000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6" name="文本框 155"/>
          <p:cNvSpPr txBox="1"/>
          <p:nvPr/>
        </p:nvSpPr>
        <p:spPr>
          <a:xfrm>
            <a:off x="5699222" y="5689200"/>
            <a:ext cx="5249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80604020202020204" pitchFamily="34" charset="0"/>
              <a:buChar char="•"/>
            </a:pP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pp scattering vertex, indicated by green circle, is calculated by </a:t>
            </a:r>
            <a:r>
              <a:rPr lang="en-US" altLang="zh-CN" dirty="0" err="1">
                <a:latin typeface="Arial" panose="02080604020202020204" pitchFamily="34" charset="0"/>
                <a:cs typeface="Arial" panose="02080604020202020204" pitchFamily="34" charset="0"/>
              </a:rPr>
              <a:t>VertexFit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.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72789" y="245745"/>
            <a:ext cx="754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通用谱仪测量核子极化功能验证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--BESIII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37518" y="6339227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800" dirty="0">
                <a:latin typeface="Arial" panose="02080604020202020204" pitchFamily="34" charset="0"/>
                <a:cs typeface="Arial" panose="02080604020202020204" pitchFamily="34" charset="0"/>
              </a:rPr>
              <a:t>: 2607.19927 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1477" y="1114786"/>
            <a:ext cx="2913747" cy="25042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477" y="3664634"/>
            <a:ext cx="9539655" cy="26295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172" y="985219"/>
            <a:ext cx="2412815" cy="2547484"/>
          </a:xfrm>
          <a:prstGeom prst="rect">
            <a:avLst/>
          </a:prstGeom>
        </p:spPr>
      </p:pic>
      <p:pic>
        <p:nvPicPr>
          <p:cNvPr id="2" name="图片 1" descr="screenshot_20260728_154122_CFWKSysDialogDefault3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50" y="1153795"/>
            <a:ext cx="4770755" cy="23933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72789" y="245745"/>
            <a:ext cx="754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通用谱仪测量核子极化功能验证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--BESIII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094" y="1126720"/>
            <a:ext cx="3676467" cy="26159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784" y="1145941"/>
            <a:ext cx="3774521" cy="269297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210206" y="2258941"/>
            <a:ext cx="2432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expected 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sz="2000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2000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= 0.22±0.01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18" y="3872985"/>
            <a:ext cx="3676467" cy="26023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462" y="3872985"/>
            <a:ext cx="3591178" cy="2661191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92507" y="3958497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= 0.243±0.059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051509" y="4854294"/>
            <a:ext cx="27494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measured 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sz="2000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2000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= 0.243±0.059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37518" y="6339227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800" dirty="0">
                <a:latin typeface="Arial" panose="02080604020202020204" pitchFamily="34" charset="0"/>
                <a:cs typeface="Arial" panose="02080604020202020204" pitchFamily="34" charset="0"/>
              </a:rPr>
              <a:t>: 2607.19927 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2572789" y="245745"/>
            <a:ext cx="754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通用谱仪测量核子极化功能验证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--BESIII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64" y="4068330"/>
            <a:ext cx="2870391" cy="215279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761673" y="2004289"/>
            <a:ext cx="1459346" cy="6003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991" y="951103"/>
            <a:ext cx="2995536" cy="105318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991" y="2057460"/>
            <a:ext cx="2995536" cy="178160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969" y="4068330"/>
            <a:ext cx="3808704" cy="213908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107074" y="230937"/>
            <a:ext cx="5977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Recent detector upgrade at BESIII</a:t>
            </a:r>
            <a:endParaRPr lang="zh-CN" altLang="en-US" sz="28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153" y="762252"/>
            <a:ext cx="4850079" cy="271292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766292" y="3083973"/>
            <a:ext cx="1787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zh-CN" dirty="0">
                <a:latin typeface="Arial" panose="02080604020202020204" pitchFamily="34" charset="0"/>
                <a:cs typeface="Arial" panose="02080604020202020204" pitchFamily="34" charset="0"/>
              </a:rPr>
              <a:t>Gas: He 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/ C</a:t>
            </a:r>
            <a:r>
              <a:rPr lang="en-US" altLang="zh-CN" baseline="-25000" dirty="0">
                <a:latin typeface="Arial" panose="02080604020202020204" pitchFamily="34" charset="0"/>
                <a:cs typeface="Arial" panose="02080604020202020204" pitchFamily="34" charset="0"/>
              </a:rPr>
              <a:t>3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H</a:t>
            </a:r>
            <a:r>
              <a:rPr lang="en-US" altLang="zh-CN" baseline="-25000" dirty="0">
                <a:latin typeface="Arial" panose="02080604020202020204" pitchFamily="34" charset="0"/>
                <a:cs typeface="Arial" panose="02080604020202020204" pitchFamily="34" charset="0"/>
              </a:rPr>
              <a:t>8</a:t>
            </a:r>
            <a:endParaRPr lang="zh-CN" altLang="en-US" baseline="-250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3600" y="4068330"/>
            <a:ext cx="3076824" cy="215279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2093" y="1415596"/>
            <a:ext cx="4715691" cy="46293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490" y="1019322"/>
            <a:ext cx="4055821" cy="227786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017027" y="230937"/>
            <a:ext cx="8158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Possibility at high luminosity machine -- BESIII</a:t>
            </a:r>
            <a:endParaRPr lang="zh-CN" altLang="en-US" sz="28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637" y="3471334"/>
            <a:ext cx="3937528" cy="3194123"/>
          </a:xfrm>
          <a:prstGeom prst="rect">
            <a:avLst/>
          </a:prstGeom>
        </p:spPr>
      </p:pic>
      <p:sp>
        <p:nvSpPr>
          <p:cNvPr id="19" name="椭圆 18"/>
          <p:cNvSpPr/>
          <p:nvPr/>
        </p:nvSpPr>
        <p:spPr>
          <a:xfrm>
            <a:off x="1976582" y="3528291"/>
            <a:ext cx="1339273" cy="1163782"/>
          </a:xfrm>
          <a:prstGeom prst="ellipse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8540495" y="3492901"/>
            <a:ext cx="562673" cy="562673"/>
          </a:xfrm>
          <a:prstGeom prst="ellipse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EC76-27E4-43BD-8225-9B19CD4B16B2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252904" y="485688"/>
            <a:ext cx="99695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总结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2254" y="1222954"/>
            <a:ext cx="10607489" cy="157235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物理：重子自旋结构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基于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HIAF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优质束流、利用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p-p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p-A, A-A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过程研究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重子（包括超子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和质子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）极化现象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，以自旋为抓手探索物质深层次结构，连接未来国际高能核物理大方向电子离子对撞物理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HIAF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能区开展能量扫描，研究高重子密度区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核物质相图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并寻找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液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-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气相变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临界点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2254" y="3137618"/>
            <a:ext cx="10607489" cy="1203022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探测器技术：自主研发，突破瓶颈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采用国产工艺的硅像素探测器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+LGAD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飞行时间探测器，将成为首个基于全硅径迹探测器的通用谱仪，领先世界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首次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提出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具备末态质子极化测量功能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的新型探测器谱仪概念，并应用于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H-NS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，可以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同时确定质子与超子极化</a:t>
            </a:r>
            <a:endParaRPr lang="en-US" altLang="zh-CN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92254" y="4741010"/>
            <a:ext cx="10607489" cy="1203022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加速器技术：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非极化束流已世界领先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极化束流研发已展开，不仅为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H-NS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极化实验，更为将来的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EicC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实验打下坚实基础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78" y="4031618"/>
            <a:ext cx="8220544" cy="229858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658" y="1483690"/>
            <a:ext cx="2253660" cy="193365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657" y="1483690"/>
            <a:ext cx="2481996" cy="191790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945" y="1511093"/>
            <a:ext cx="2334577" cy="1917907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447" y="1509452"/>
            <a:ext cx="2617235" cy="1907891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9076414" y="4031618"/>
            <a:ext cx="2808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 + C </a:t>
            </a:r>
            <a:r>
              <a:rPr lang="en-US" altLang="zh-CN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 p + d + α + He</a:t>
            </a:r>
            <a:r>
              <a:rPr lang="en-US" altLang="zh-CN" baseline="30000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3</a:t>
            </a:r>
            <a:endParaRPr lang="en-US" altLang="zh-CN" baseline="30000" dirty="0">
              <a:solidFill>
                <a:srgbClr val="C00000"/>
              </a:solidFill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 + C 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 p + n + C</a:t>
            </a:r>
            <a:r>
              <a:rPr lang="en-US" altLang="zh-CN" baseline="30000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11</a:t>
            </a:r>
            <a:endParaRPr lang="en-US" altLang="zh-CN" baseline="30000" dirty="0"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 + C 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 p + p + B</a:t>
            </a:r>
            <a:r>
              <a:rPr lang="en-US" altLang="zh-CN" baseline="30000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11</a:t>
            </a:r>
            <a:endParaRPr lang="en-US" altLang="zh-CN" baseline="30000" dirty="0"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…</a:t>
            </a:r>
            <a:endParaRPr lang="en-US" altLang="zh-CN" dirty="0"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endParaRPr lang="en-US" altLang="zh-CN" dirty="0"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Background level: 2-5%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6" name="TextBox 53"/>
          <p:cNvSpPr txBox="1">
            <a:spLocks noChangeArrowheads="1"/>
          </p:cNvSpPr>
          <p:nvPr/>
        </p:nvSpPr>
        <p:spPr bwMode="auto">
          <a:xfrm>
            <a:off x="914400" y="197485"/>
            <a:ext cx="103883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Background from inelastic scattering</a:t>
            </a:r>
            <a:endParaRPr lang="zh-CN" altLang="en-US" sz="2000" b="1" baseline="-250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4390" y="1092835"/>
            <a:ext cx="2502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Signal: p + C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  p+C</a:t>
            </a:r>
            <a:endParaRPr lang="en-US" altLang="zh-CN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77590" y="1092835"/>
            <a:ext cx="2895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Bkg: p + C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 p + p + ...</a:t>
            </a:r>
            <a:endParaRPr lang="en-US" altLang="zh-CN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15380" y="1092835"/>
            <a:ext cx="27870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tx1"/>
                </a:solidFill>
              </a:rPr>
              <a:t> 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 + C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p + d + α + He</a:t>
            </a:r>
            <a:r>
              <a:rPr lang="en-US" altLang="zh-CN" baseline="300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3</a:t>
            </a:r>
            <a:r>
              <a:rPr lang="en-US" altLang="zh-CN">
                <a:solidFill>
                  <a:schemeClr val="tx1"/>
                </a:solidFill>
              </a:rPr>
              <a:t> 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982710" y="1092835"/>
            <a:ext cx="2787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tx1"/>
                </a:solidFill>
              </a:rPr>
              <a:t> 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 + C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p 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+ n + C</a:t>
            </a:r>
            <a:r>
              <a:rPr lang="en-US" altLang="zh-CN" baseline="30000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11</a:t>
            </a:r>
            <a:endParaRPr lang="en-US" altLang="zh-CN" baseline="30000" dirty="0">
              <a:latin typeface="Arial" panose="02080604020202020204" pitchFamily="34" charset="0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r>
              <a:rPr lang="en-US" altLang="zh-CN">
                <a:solidFill>
                  <a:schemeClr val="tx1"/>
                </a:solidFill>
              </a:rPr>
              <a:t> 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1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箭头: 上 5"/>
          <p:cNvSpPr/>
          <p:nvPr/>
        </p:nvSpPr>
        <p:spPr>
          <a:xfrm>
            <a:off x="1348885" y="1593694"/>
            <a:ext cx="201039" cy="3494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1438110" y="2443765"/>
            <a:ext cx="768486" cy="699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821668" y="1153675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Λ</a:t>
            </a:r>
            <a:r>
              <a:rPr lang="zh-CN" altLang="en-US" dirty="0"/>
              <a:t>自旋方向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2213081" y="207443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质子动量方向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1506241" y="252158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θ</a:t>
            </a:r>
            <a:endParaRPr lang="zh-CN" altLang="en-US" dirty="0"/>
          </a:p>
        </p:txBody>
      </p:sp>
      <p:cxnSp>
        <p:nvCxnSpPr>
          <p:cNvPr id="15" name="直接连接符 14"/>
          <p:cNvCxnSpPr/>
          <p:nvPr/>
        </p:nvCxnSpPr>
        <p:spPr>
          <a:xfrm>
            <a:off x="1444595" y="2102820"/>
            <a:ext cx="0" cy="152123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29900" y="3879408"/>
            <a:ext cx="2963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通过末态角分布提取</a:t>
            </a:r>
            <a:r>
              <a:rPr lang="el-GR" altLang="zh-CN" dirty="0"/>
              <a:t>Λ</a:t>
            </a:r>
            <a:r>
              <a:rPr lang="zh-CN" altLang="en-US" dirty="0"/>
              <a:t>极化：</a:t>
            </a:r>
            <a:r>
              <a:rPr lang="en-US" altLang="zh-CN" dirty="0"/>
              <a:t>1+</a:t>
            </a:r>
            <a:r>
              <a:rPr lang="el-GR" altLang="zh-CN" dirty="0"/>
              <a:t>α</a:t>
            </a:r>
            <a:r>
              <a:rPr lang="en-US" altLang="zh-CN" dirty="0"/>
              <a:t>*P*cos</a:t>
            </a:r>
            <a:r>
              <a:rPr lang="el-GR" altLang="zh-CN" dirty="0"/>
              <a:t>θ</a:t>
            </a:r>
            <a:endParaRPr lang="zh-CN" altLang="en-US" dirty="0"/>
          </a:p>
        </p:txBody>
      </p:sp>
      <p:cxnSp>
        <p:nvCxnSpPr>
          <p:cNvPr id="18" name="直接连接符 17"/>
          <p:cNvCxnSpPr/>
          <p:nvPr/>
        </p:nvCxnSpPr>
        <p:spPr>
          <a:xfrm>
            <a:off x="6581218" y="1929403"/>
            <a:ext cx="0" cy="117108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箭头: 上 18"/>
          <p:cNvSpPr/>
          <p:nvPr/>
        </p:nvSpPr>
        <p:spPr>
          <a:xfrm>
            <a:off x="6485508" y="1430590"/>
            <a:ext cx="201039" cy="3494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958291" y="1004190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Λ</a:t>
            </a:r>
            <a:r>
              <a:rPr lang="zh-CN" altLang="en-US" dirty="0"/>
              <a:t>自旋方向</a:t>
            </a:r>
            <a:endParaRPr lang="zh-CN" altLang="en-US" dirty="0"/>
          </a:p>
        </p:txBody>
      </p:sp>
      <p:cxnSp>
        <p:nvCxnSpPr>
          <p:cNvPr id="24" name="直接箭头连接符 23"/>
          <p:cNvCxnSpPr/>
          <p:nvPr/>
        </p:nvCxnSpPr>
        <p:spPr>
          <a:xfrm flipV="1">
            <a:off x="6686547" y="2025308"/>
            <a:ext cx="0" cy="803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6686547" y="2209974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θ</a:t>
            </a:r>
            <a:r>
              <a:rPr lang="en-US" altLang="zh-CN" dirty="0"/>
              <a:t>=0</a:t>
            </a:r>
            <a:endParaRPr lang="zh-CN" altLang="en-US" dirty="0"/>
          </a:p>
        </p:txBody>
      </p:sp>
      <p:cxnSp>
        <p:nvCxnSpPr>
          <p:cNvPr id="28" name="直接连接符 27"/>
          <p:cNvCxnSpPr/>
          <p:nvPr/>
        </p:nvCxnSpPr>
        <p:spPr>
          <a:xfrm>
            <a:off x="9072667" y="1929403"/>
            <a:ext cx="0" cy="117108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箭头: 上 28"/>
          <p:cNvSpPr/>
          <p:nvPr/>
        </p:nvSpPr>
        <p:spPr>
          <a:xfrm rot="10800000">
            <a:off x="8976957" y="1430590"/>
            <a:ext cx="201039" cy="3494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8442169" y="1004190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Λ</a:t>
            </a:r>
            <a:r>
              <a:rPr lang="zh-CN" altLang="en-US" dirty="0"/>
              <a:t>自旋方向</a:t>
            </a:r>
            <a:endParaRPr lang="zh-CN" altLang="en-US" dirty="0"/>
          </a:p>
        </p:txBody>
      </p:sp>
      <p:cxnSp>
        <p:nvCxnSpPr>
          <p:cNvPr id="31" name="直接箭头连接符 30"/>
          <p:cNvCxnSpPr/>
          <p:nvPr/>
        </p:nvCxnSpPr>
        <p:spPr>
          <a:xfrm flipV="1">
            <a:off x="9177996" y="2025308"/>
            <a:ext cx="0" cy="803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9177996" y="2209974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θ</a:t>
            </a:r>
            <a:r>
              <a:rPr lang="en-US" altLang="zh-CN" dirty="0"/>
              <a:t>=</a:t>
            </a:r>
            <a:r>
              <a:rPr lang="el-GR" altLang="zh-CN" dirty="0"/>
              <a:t>π</a:t>
            </a:r>
            <a:endParaRPr lang="zh-CN" altLang="en-US" dirty="0"/>
          </a:p>
        </p:txBody>
      </p:sp>
      <p:sp>
        <p:nvSpPr>
          <p:cNvPr id="33" name="文本框 32"/>
          <p:cNvSpPr txBox="1"/>
          <p:nvPr/>
        </p:nvSpPr>
        <p:spPr>
          <a:xfrm>
            <a:off x="6422137" y="3099841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8924909" y="307908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本框 34"/>
              <p:cNvSpPr txBox="1"/>
              <p:nvPr/>
            </p:nvSpPr>
            <p:spPr>
              <a:xfrm>
                <a:off x="5393529" y="3503912"/>
                <a:ext cx="6112422" cy="3074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假定竖直向上方向为</a:t>
                </a:r>
                <a:r>
                  <a:rPr lang="en-US" altLang="zh-CN" dirty="0"/>
                  <a:t>z</a:t>
                </a:r>
                <a:r>
                  <a:rPr lang="zh-CN" altLang="en-US" dirty="0"/>
                  <a:t>轴，样本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为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个粒子，自旋沿着</a:t>
                </a:r>
                <a:r>
                  <a:rPr lang="en-US" altLang="zh-CN" dirty="0"/>
                  <a:t>+z</a:t>
                </a:r>
                <a:r>
                  <a:rPr lang="zh-CN" altLang="en-US" dirty="0"/>
                  <a:t>。</a:t>
                </a:r>
                <a:endParaRPr lang="en-US" altLang="zh-CN" dirty="0"/>
              </a:p>
              <a:p>
                <a:r>
                  <a:rPr lang="zh-CN" altLang="en-US" dirty="0"/>
                  <a:t>样本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为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个粒子，自旋沿着</a:t>
                </a:r>
                <a:r>
                  <a:rPr lang="en-US" altLang="zh-CN" dirty="0"/>
                  <a:t>-z</a:t>
                </a:r>
                <a:r>
                  <a:rPr lang="zh-CN" altLang="en-US" dirty="0"/>
                  <a:t>。</a:t>
                </a:r>
                <a:endParaRPr lang="en-US" altLang="zh-CN" dirty="0"/>
              </a:p>
              <a:p>
                <a:r>
                  <a:rPr lang="en-US" altLang="zh-CN" dirty="0"/>
                  <a:t>A</a:t>
                </a:r>
                <a:r>
                  <a:rPr lang="zh-CN" altLang="en-US" dirty="0"/>
                  <a:t>与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的混合，得到非极化的</a:t>
                </a:r>
                <a:r>
                  <a:rPr lang="el-GR" altLang="zh-CN" dirty="0"/>
                  <a:t>Λ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dirty="0"/>
                  <a:t>根据角动量守恒</a:t>
                </a:r>
                <a:endParaRPr lang="en-US" altLang="zh-CN" dirty="0"/>
              </a:p>
              <a:p>
                <a:r>
                  <a:rPr lang="en-US" altLang="zh-CN" dirty="0"/>
                  <a:t>A</a:t>
                </a:r>
                <a:r>
                  <a:rPr lang="zh-CN" altLang="en-US" dirty="0"/>
                  <a:t>中质子的自旋向上，概率为</a:t>
                </a:r>
                <a:r>
                  <a:rPr lang="en-US" altLang="zh-CN" dirty="0"/>
                  <a:t>1+</a:t>
                </a:r>
                <a:r>
                  <a:rPr lang="el-GR" altLang="zh-CN" dirty="0"/>
                  <a:t>α</a:t>
                </a:r>
                <a:r>
                  <a:rPr lang="en-US" altLang="zh-CN" dirty="0"/>
                  <a:t>*P*cos0 = 1+</a:t>
                </a:r>
                <a:r>
                  <a:rPr lang="el-GR" altLang="zh-CN" dirty="0"/>
                  <a:t>α</a:t>
                </a:r>
                <a:r>
                  <a:rPr lang="en-US" altLang="zh-CN" dirty="0"/>
                  <a:t>*P = 1+</a:t>
                </a:r>
                <a:r>
                  <a:rPr lang="el-GR" altLang="zh-CN" dirty="0"/>
                  <a:t>α</a:t>
                </a:r>
                <a:endParaRPr lang="en-US" altLang="zh-CN" dirty="0"/>
              </a:p>
              <a:p>
                <a:r>
                  <a:rPr lang="en-US" altLang="zh-CN" dirty="0"/>
                  <a:t>B</a:t>
                </a:r>
                <a:r>
                  <a:rPr lang="zh-CN" altLang="en-US" dirty="0"/>
                  <a:t>中质子的自旋向下，概率为</a:t>
                </a:r>
                <a:r>
                  <a:rPr lang="en-US" altLang="zh-CN" dirty="0"/>
                  <a:t>1+</a:t>
                </a:r>
                <a:r>
                  <a:rPr lang="el-GR" altLang="zh-CN" dirty="0"/>
                  <a:t>α</a:t>
                </a:r>
                <a:r>
                  <a:rPr lang="en-US" altLang="zh-CN" dirty="0"/>
                  <a:t>*P*cos</a:t>
                </a:r>
                <a:r>
                  <a:rPr lang="el-GR" altLang="zh-CN" dirty="0"/>
                  <a:t>π</a:t>
                </a:r>
                <a:r>
                  <a:rPr lang="en-US" altLang="zh-CN" dirty="0"/>
                  <a:t> = 1-</a:t>
                </a:r>
                <a:r>
                  <a:rPr lang="el-GR" altLang="zh-CN" dirty="0"/>
                  <a:t>α</a:t>
                </a:r>
                <a:r>
                  <a:rPr lang="en-US" altLang="zh-CN" dirty="0"/>
                  <a:t>*P  = 1-</a:t>
                </a:r>
                <a:r>
                  <a:rPr lang="el-GR" altLang="zh-CN" dirty="0"/>
                  <a:t>α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dirty="0"/>
                  <a:t>以这种特殊情况为例，可以得到质子的纵向极化度为</a:t>
                </a:r>
                <a:endParaRPr lang="en-US" altLang="zh-CN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CN" dirty="0">
                            <a:latin typeface="DejaVu Math TeX Gyre" panose="02000503000000000000" charset="0"/>
                          </a:rPr>
                          <m:t> </m:t>
                        </m:r>
                      </m:num>
                      <m:den>
                        <m:d>
                          <m:dPr>
                            <m:begChr m:val="（"/>
                            <m:endChr m:val="）"/>
                            <m:ctrlPr>
                              <a:rPr lang="zh-CN" alt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+(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CN" dirty="0">
                            <a:latin typeface="DejaVu Math TeX Gyre" panose="02000503000000000000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zh-CN" altLang="en-US" dirty="0"/>
                  <a:t>  </a:t>
                </a:r>
                <a:r>
                  <a:rPr lang="en-US" altLang="zh-CN" dirty="0"/>
                  <a:t>= </a:t>
                </a:r>
                <a14:m>
                  <m:oMath xmlns:m="http://schemas.openxmlformats.org/officeDocument/2006/math">
                    <m:r>
                      <a:rPr lang="el-GR" altLang="zh-CN" i="1" dirty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35" name="文本框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529" y="3503912"/>
                <a:ext cx="6112422" cy="3074688"/>
              </a:xfrm>
              <a:prstGeom prst="rect">
                <a:avLst/>
              </a:prstGeom>
              <a:blipFill rotWithShape="1">
                <a:blip r:embed="rId1"/>
                <a:stretch>
                  <a:fillRect l="-8" t="-20" r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矩形 37"/>
          <p:cNvSpPr/>
          <p:nvPr/>
        </p:nvSpPr>
        <p:spPr>
          <a:xfrm>
            <a:off x="412978" y="781005"/>
            <a:ext cx="3812006" cy="40557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6665513" y="1925059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/>
              <a:t>质子动量方向</a:t>
            </a:r>
            <a:endParaRPr lang="zh-CN" altLang="en-US" sz="1100" dirty="0"/>
          </a:p>
        </p:txBody>
      </p:sp>
      <p:sp>
        <p:nvSpPr>
          <p:cNvPr id="40" name="文本框 39"/>
          <p:cNvSpPr txBox="1"/>
          <p:nvPr/>
        </p:nvSpPr>
        <p:spPr>
          <a:xfrm>
            <a:off x="9147342" y="1948364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/>
              <a:t>质子动量方向</a:t>
            </a:r>
            <a:endParaRPr lang="zh-CN" altLang="en-US" sz="1100" dirty="0"/>
          </a:p>
        </p:txBody>
      </p:sp>
      <p:sp>
        <p:nvSpPr>
          <p:cNvPr id="43" name="文本框 42"/>
          <p:cNvSpPr txBox="1"/>
          <p:nvPr/>
        </p:nvSpPr>
        <p:spPr>
          <a:xfrm>
            <a:off x="5110657" y="134674"/>
            <a:ext cx="6546298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From unpolarized Lambda decay, the daughter proton is longitudinal polarized, with the degree of polarization to be </a:t>
            </a:r>
            <a:r>
              <a:rPr lang="el-GR" altLang="zh-CN" dirty="0"/>
              <a:t>α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6967" y="1196869"/>
            <a:ext cx="3067956" cy="41933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167" y="1196869"/>
            <a:ext cx="3095088" cy="425574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94519" y="5502009"/>
            <a:ext cx="3067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pp/ee/ep </a:t>
            </a:r>
            <a:r>
              <a:rPr lang="en-US" altLang="zh-CN" sz="2800" b="1" dirty="0">
                <a:sym typeface="Wingdings" panose="05000000000000000000" pitchFamily="2" charset="2"/>
              </a:rPr>
              <a:t> </a:t>
            </a:r>
            <a:r>
              <a:rPr lang="el-GR" altLang="zh-CN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Λ</a:t>
            </a:r>
            <a:r>
              <a:rPr lang="en-US" altLang="zh-CN" sz="2800" b="1" dirty="0">
                <a:sym typeface="Wingdings" panose="05000000000000000000" pitchFamily="2" charset="2"/>
              </a:rPr>
              <a:t> + X</a:t>
            </a:r>
            <a:endParaRPr lang="zh-CN" altLang="en-US" sz="2800" b="1" dirty="0"/>
          </a:p>
        </p:txBody>
      </p:sp>
      <p:sp>
        <p:nvSpPr>
          <p:cNvPr id="17" name="文本框 16"/>
          <p:cNvSpPr txBox="1"/>
          <p:nvPr/>
        </p:nvSpPr>
        <p:spPr>
          <a:xfrm>
            <a:off x="8129525" y="5502009"/>
            <a:ext cx="3067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pp/ee/ep </a:t>
            </a:r>
            <a:r>
              <a:rPr lang="en-US" altLang="zh-CN" sz="2800" b="1" dirty="0">
                <a:sym typeface="Wingdings" panose="05000000000000000000" pitchFamily="2" charset="2"/>
              </a:rPr>
              <a:t> </a:t>
            </a:r>
            <a:r>
              <a:rPr lang="en-US" altLang="zh-CN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p</a:t>
            </a:r>
            <a:r>
              <a:rPr lang="en-US" altLang="zh-CN" sz="2800" b="1" dirty="0">
                <a:sym typeface="Wingdings" panose="05000000000000000000" pitchFamily="2" charset="2"/>
              </a:rPr>
              <a:t> + X</a:t>
            </a:r>
            <a:endParaRPr lang="zh-CN" altLang="en-US" sz="2800" b="1" dirty="0"/>
          </a:p>
        </p:txBody>
      </p:sp>
      <p:sp>
        <p:nvSpPr>
          <p:cNvPr id="18" name="标题 1"/>
          <p:cNvSpPr txBox="1"/>
          <p:nvPr/>
        </p:nvSpPr>
        <p:spPr>
          <a:xfrm>
            <a:off x="838200" y="215114"/>
            <a:ext cx="10515600" cy="6001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研究动机：质子是否像超子一样极化？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711" y="1070245"/>
            <a:ext cx="2443562" cy="18875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796" y="1170983"/>
            <a:ext cx="2509582" cy="183969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206239" y="3059668"/>
            <a:ext cx="14761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Λ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极化测量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49141" y="3059668"/>
            <a:ext cx="1628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质子极化测量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screenshot_20260330_0954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8788" y="3301238"/>
            <a:ext cx="4709726" cy="24324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963" y="2300197"/>
            <a:ext cx="3726323" cy="59756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25" y="1251328"/>
            <a:ext cx="4973928" cy="234309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963" y="1369520"/>
            <a:ext cx="2873470" cy="52055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302" y="3901013"/>
            <a:ext cx="4056823" cy="2481114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163055" y="6255532"/>
            <a:ext cx="4962037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T. D. Lee, C. N. Yang Phys. Rev. 108,1645 (1957)</a:t>
            </a:r>
            <a:endParaRPr lang="en-US" altLang="zh-CN" sz="16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3" name="TextBox 53"/>
          <p:cNvSpPr txBox="1">
            <a:spLocks noChangeArrowheads="1"/>
          </p:cNvSpPr>
          <p:nvPr/>
        </p:nvSpPr>
        <p:spPr bwMode="auto">
          <a:xfrm>
            <a:off x="434411" y="315074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超子衰变产生的极化质子</a:t>
            </a:r>
            <a:endParaRPr lang="zh-CN" altLang="en-US" sz="20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z="1600" smtClean="0">
                <a:solidFill>
                  <a:schemeClr val="tx1"/>
                </a:solidFill>
              </a:rPr>
            </a:fld>
            <a:endParaRPr lang="zh-CN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560" y="605913"/>
            <a:ext cx="5089891" cy="59633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026" y="605913"/>
            <a:ext cx="4643148" cy="30014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670" y="3859685"/>
            <a:ext cx="4917504" cy="26019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52592" y="199720"/>
            <a:ext cx="5361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Polarized proton from </a:t>
            </a:r>
            <a:r>
              <a:rPr lang="el-GR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</a:rPr>
              <a:t> decay</a:t>
            </a:r>
            <a:endParaRPr lang="zh-CN" altLang="en-US" sz="28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743834" y="4308085"/>
            <a:ext cx="3313688" cy="2832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94707" y="4469194"/>
            <a:ext cx="4062815" cy="4184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994707" y="4645987"/>
            <a:ext cx="1818162" cy="222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2766082" y="4550478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75%</a:t>
            </a:r>
            <a:endParaRPr lang="zh-CN" altLang="en-US" sz="1100" dirty="0">
              <a:solidFill>
                <a:srgbClr val="FF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586446" y="4490117"/>
            <a:ext cx="113211" cy="15587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2586446" y="4511041"/>
            <a:ext cx="113211" cy="13278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888" y="833034"/>
            <a:ext cx="10492424" cy="1820407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734997" y="1228832"/>
            <a:ext cx="2586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Proton i</a:t>
            </a:r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n </a:t>
            </a:r>
            <a:r>
              <a:rPr lang="el-GR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 rest frame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8644401" y="1288917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Proton in lab. frame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320" y="2900999"/>
            <a:ext cx="3149775" cy="234079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71922" y="5301073"/>
            <a:ext cx="7772479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Transverse polarization of proton from </a:t>
            </a:r>
            <a:r>
              <a:rPr lang="el-GR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Λ </a:t>
            </a:r>
            <a:r>
              <a:rPr lang="en-US" altLang="zh-CN" sz="1800" b="1" dirty="0">
                <a:latin typeface="Arial" panose="02080604020202020204" pitchFamily="34" charset="0"/>
                <a:cs typeface="Arial" panose="02080604020202020204" pitchFamily="34" charset="0"/>
              </a:rPr>
              <a:t>decay: 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Pol</a:t>
            </a:r>
            <a:r>
              <a:rPr lang="en-US" altLang="zh-CN" b="1" baseline="-25000" dirty="0">
                <a:latin typeface="Arial" panose="02080604020202020204" pitchFamily="34" charset="0"/>
                <a:cs typeface="Arial" panose="02080604020202020204" pitchFamily="34" charset="0"/>
              </a:rPr>
              <a:t>t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~ 0.59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l-GR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unpolarized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relativistic effect taken into account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831" y="2859900"/>
            <a:ext cx="3317274" cy="2441173"/>
          </a:xfrm>
          <a:prstGeom prst="rect">
            <a:avLst/>
          </a:prstGeom>
        </p:spPr>
      </p:pic>
      <p:pic>
        <p:nvPicPr>
          <p:cNvPr id="3" name="图片 2" descr="screenshot_20260330_0954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75" y="2859900"/>
            <a:ext cx="4030256" cy="2081552"/>
          </a:xfrm>
          <a:prstGeom prst="rect">
            <a:avLst/>
          </a:prstGeom>
        </p:spPr>
      </p:pic>
      <p:sp>
        <p:nvSpPr>
          <p:cNvPr id="23" name="TextBox 53"/>
          <p:cNvSpPr txBox="1">
            <a:spLocks noChangeArrowheads="1"/>
          </p:cNvSpPr>
          <p:nvPr/>
        </p:nvSpPr>
        <p:spPr bwMode="auto">
          <a:xfrm>
            <a:off x="434411" y="315074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H-NS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极化实验</a:t>
            </a:r>
            <a:endParaRPr lang="zh-CN" altLang="en-US" sz="20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EC76-27E4-43BD-8225-9B19CD4B16B2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132886" y="3018136"/>
            <a:ext cx="784705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技术挑战与解决方案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EC76-27E4-43BD-8225-9B19CD4B16B2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75982" y="1408492"/>
            <a:ext cx="4442290" cy="634613"/>
          </a:xfrm>
          <a:prstGeom prst="rect">
            <a:avLst/>
          </a:prstGeom>
        </p:spPr>
      </p:pic>
      <p:sp>
        <p:nvSpPr>
          <p:cNvPr id="8" name="TextBox 53"/>
          <p:cNvSpPr txBox="1">
            <a:spLocks noChangeArrowheads="1"/>
          </p:cNvSpPr>
          <p:nvPr/>
        </p:nvSpPr>
        <p:spPr bwMode="auto">
          <a:xfrm>
            <a:off x="427290" y="197299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极化测量中的分析本领</a:t>
            </a:r>
            <a:endParaRPr lang="zh-CN" altLang="en-US" sz="28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61876" y="931181"/>
            <a:ext cx="17106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超子极化测量</a:t>
            </a:r>
            <a:endParaRPr 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227816" y="931181"/>
            <a:ext cx="17106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质子极化测量</a:t>
            </a:r>
            <a:endParaRPr lang="zh-CN" alt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73029" y="4476282"/>
            <a:ext cx="3333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Analyzing power </a:t>
            </a:r>
            <a:r>
              <a:rPr lang="el-GR" altLang="zh-CN" dirty="0">
                <a:latin typeface="Arial" panose="02080604020202020204" pitchFamily="34" charset="0"/>
                <a:cs typeface="Arial" panose="02080604020202020204" pitchFamily="34" charset="0"/>
              </a:rPr>
              <a:t>α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 relates to the </a:t>
            </a:r>
            <a:r>
              <a:rPr lang="en-US" altLang="zh-CN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interference of S and P wave</a:t>
            </a:r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; is a constant (~ 0.75)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96" y="4155474"/>
            <a:ext cx="1246916" cy="184200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921426" y="2587186"/>
            <a:ext cx="29657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分析本领：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A</a:t>
            </a:r>
            <a:r>
              <a:rPr lang="en-US" altLang="zh-CN" baseline="-250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N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(E, </a:t>
            </a:r>
            <a:r>
              <a:rPr lang="el-GR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θ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) 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运动学变量依赖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: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能量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 (E),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散射角度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(</a:t>
            </a:r>
            <a:r>
              <a:rPr lang="el-GR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θ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)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分析本领可以在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SAID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数据库查询，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丰富，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偏少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的分析本领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A</a:t>
            </a:r>
            <a:r>
              <a:rPr lang="en-US" altLang="zh-CN" baseline="-250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N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(E, </a:t>
            </a:r>
            <a:r>
              <a:rPr lang="el-GR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θ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)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可以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通过极化束流测量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 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987" y="4253218"/>
            <a:ext cx="2306549" cy="159136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8878" y="2364952"/>
            <a:ext cx="2467893" cy="172676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386048" y="2129407"/>
            <a:ext cx="22406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80604020202020204" pitchFamily="34" charset="0"/>
                <a:cs typeface="Arial" panose="02080604020202020204" pitchFamily="34" charset="0"/>
              </a:rPr>
              <a:t>Phys. Rev. C 41, 1651 (1990).</a:t>
            </a:r>
            <a:endParaRPr lang="zh-CN" altLang="en-US" sz="12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648437" y="5812809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粒子固有的内禀属性！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208067" y="5812809"/>
            <a:ext cx="3549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矩阵在特定相空间点的动态响应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493" y="1458388"/>
            <a:ext cx="3944872" cy="123452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456" y="2008367"/>
            <a:ext cx="4567395" cy="207608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441122" y="1510393"/>
            <a:ext cx="376102" cy="33881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370421" y="1552035"/>
            <a:ext cx="888275" cy="33881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EC76-27E4-43BD-8225-9B19CD4B16B2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652" y="962322"/>
            <a:ext cx="10100445" cy="25492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04" y="3655255"/>
            <a:ext cx="3464652" cy="221106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600065" y="3754120"/>
            <a:ext cx="540004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与俄罗斯单位合作，建造极化测量原型机，利用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Dubna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极化质子束流：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1)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验证末态质子极化测量方法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）利用极化质子束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刻度靶材分析本领</a:t>
            </a:r>
            <a:endParaRPr lang="en-US" altLang="zh-CN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）研究前置硅像素对质子极化率的影响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53"/>
          <p:cNvSpPr txBox="1">
            <a:spLocks noChangeArrowheads="1"/>
          </p:cNvSpPr>
          <p:nvPr/>
        </p:nvSpPr>
        <p:spPr bwMode="auto">
          <a:xfrm>
            <a:off x="427290" y="197299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利用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Dubna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极化质子束流刻度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pC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分析本领</a:t>
            </a:r>
            <a:endParaRPr lang="zh-CN" altLang="en-US" sz="28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338503" y="2636133"/>
            <a:ext cx="45719" cy="437927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箭头连接符 5"/>
          <p:cNvCxnSpPr/>
          <p:nvPr/>
        </p:nvCxnSpPr>
        <p:spPr>
          <a:xfrm>
            <a:off x="975251" y="2845206"/>
            <a:ext cx="4155264" cy="0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>
            <a:endCxn id="18" idx="1"/>
          </p:cNvCxnSpPr>
          <p:nvPr/>
        </p:nvCxnSpPr>
        <p:spPr>
          <a:xfrm>
            <a:off x="5130515" y="2849089"/>
            <a:ext cx="2596613" cy="609843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5129020" y="2724826"/>
            <a:ext cx="1230206" cy="115762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6375676" y="2071303"/>
            <a:ext cx="1683736" cy="64703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6375676" y="2419154"/>
            <a:ext cx="1683736" cy="30567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501614" y="2432104"/>
            <a:ext cx="322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1600" b="1" dirty="0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endParaRPr lang="zh-CN" altLang="en-US" sz="1600" b="1" dirty="0">
              <a:solidFill>
                <a:srgbClr val="FF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5251" y="2409623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 beam: 3-9.3 GeV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80402" y="3104989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target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121969" y="2621626"/>
            <a:ext cx="45719" cy="437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FF00"/>
              </a:solidFill>
            </a:endParaRPr>
          </a:p>
        </p:txBody>
      </p:sp>
      <p:cxnSp>
        <p:nvCxnSpPr>
          <p:cNvPr id="16" name="直接箭头连接符 15"/>
          <p:cNvCxnSpPr>
            <a:endCxn id="17" idx="1"/>
          </p:cNvCxnSpPr>
          <p:nvPr/>
        </p:nvCxnSpPr>
        <p:spPr>
          <a:xfrm>
            <a:off x="5126243" y="2853392"/>
            <a:ext cx="2609041" cy="888973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7735284" y="355769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p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727128" y="3289655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K</a:t>
            </a:r>
            <a:r>
              <a:rPr lang="en-US" altLang="zh-CN" sz="1600" baseline="30000" dirty="0">
                <a:latin typeface="Arial" panose="02080604020202020204" pitchFamily="34" charset="0"/>
                <a:cs typeface="Arial" panose="02080604020202020204" pitchFamily="34" charset="0"/>
              </a:rPr>
              <a:t>+</a:t>
            </a:r>
            <a:endParaRPr lang="zh-CN" altLang="en-US" sz="1600" baseline="300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V="1">
            <a:off x="6387106" y="2264960"/>
            <a:ext cx="1672306" cy="45170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5971940" y="2232049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target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02145" y="4492972"/>
            <a:ext cx="9682371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Event rate : 1 MHz          </a:t>
            </a:r>
            <a:r>
              <a:rPr lang="en-US" altLang="zh-CN" b="1" dirty="0">
                <a:latin typeface="HarmonyOS Sans SC" panose="00000500000000000000" charset="-122"/>
                <a:ea typeface="HarmonyOS Sans SC" panose="00000500000000000000" charset="-122"/>
                <a:cs typeface="Arial" panose="02080604020202020204" pitchFamily="34" charset="0"/>
              </a:rPr>
              <a:t>→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   </a:t>
            </a:r>
            <a:r>
              <a:rPr lang="el-GR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Λ</a:t>
            </a:r>
            <a:r>
              <a:rPr lang="en-US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beam from</a:t>
            </a:r>
            <a:r>
              <a:rPr lang="en-US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pK</a:t>
            </a:r>
            <a:r>
              <a:rPr lang="el-GR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: 1 KHz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        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l-GR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Λ</a:t>
            </a: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N interaction (0.1% target): 1 Hz 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N ~ 10</a:t>
            </a:r>
            <a:r>
              <a:rPr lang="en-US" altLang="zh-CN" b="1" baseline="30000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7</a:t>
            </a:r>
            <a:r>
              <a:rPr lang="en-US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signals in 3 months;   </a:t>
            </a:r>
            <a:r>
              <a:rPr lang="en-US" altLang="zh-CN" b="1" dirty="0" err="1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N_obs</a:t>
            </a:r>
            <a:r>
              <a:rPr lang="en-US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~ 10</a:t>
            </a:r>
            <a:r>
              <a:rPr lang="en-US" altLang="zh-CN" b="1" baseline="30000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6</a:t>
            </a:r>
            <a:r>
              <a:rPr lang="en-US" altLang="zh-CN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(assuming efficiency of 10%)</a:t>
            </a:r>
            <a:endParaRPr lang="en-US" altLang="zh-CN" b="1" dirty="0">
              <a:solidFill>
                <a:srgbClr val="C0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Statistics can be improved by implementing a hyperon trigger</a:t>
            </a:r>
            <a:endParaRPr lang="en-US" altLang="zh-CN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8" name="圆柱体 27"/>
          <p:cNvSpPr/>
          <p:nvPr/>
        </p:nvSpPr>
        <p:spPr>
          <a:xfrm rot="5400000">
            <a:off x="5532556" y="708714"/>
            <a:ext cx="2554149" cy="4263747"/>
          </a:xfrm>
          <a:prstGeom prst="can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4800456" y="3691721"/>
            <a:ext cx="3015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zh-CN" sz="1800" b="1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pp </a:t>
            </a:r>
            <a:r>
              <a:rPr lang="pt-BR" altLang="zh-CN" sz="1800" b="1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pt-BR" altLang="zh-CN" sz="1800" b="1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pKΛ</a:t>
            </a:r>
            <a:r>
              <a:rPr lang="pt-BR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  |   ΛN </a:t>
            </a:r>
            <a:r>
              <a:rPr lang="pt-BR" altLang="zh-CN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 X</a:t>
            </a:r>
            <a:r>
              <a:rPr lang="pt-BR" altLang="zh-CN" b="1" dirty="0">
                <a:latin typeface="Arial" panose="02080604020202020204" pitchFamily="34" charset="0"/>
                <a:cs typeface="Arial" panose="02080604020202020204" pitchFamily="34" charset="0"/>
              </a:rPr>
              <a:t>    </a:t>
            </a:r>
            <a:r>
              <a:rPr lang="pt-BR" altLang="zh-CN" sz="1800" b="1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endParaRPr lang="zh-CN" altLang="en-US" b="1" dirty="0"/>
          </a:p>
        </p:txBody>
      </p:sp>
      <p:sp>
        <p:nvSpPr>
          <p:cNvPr id="30" name="文本框 29"/>
          <p:cNvSpPr txBox="1"/>
          <p:nvPr/>
        </p:nvSpPr>
        <p:spPr>
          <a:xfrm>
            <a:off x="5824138" y="1632041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80604020202020204" pitchFamily="34" charset="0"/>
                <a:cs typeface="Arial" panose="02080604020202020204" pitchFamily="34" charset="0"/>
              </a:rPr>
              <a:t>H-NS detector</a:t>
            </a:r>
            <a:endParaRPr lang="zh-CN" alt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31" name="TextBox 53"/>
          <p:cNvSpPr txBox="1">
            <a:spLocks noChangeArrowheads="1"/>
          </p:cNvSpPr>
          <p:nvPr/>
        </p:nvSpPr>
        <p:spPr bwMode="auto">
          <a:xfrm>
            <a:off x="434411" y="346263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H-NS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研究超子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-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核子相互作用</a:t>
            </a:r>
            <a:endParaRPr lang="zh-CN" altLang="en-US" sz="20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02145" y="1110451"/>
            <a:ext cx="26100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Arial" panose="02080604020202020204" pitchFamily="34" charset="0"/>
                <a:cs typeface="Arial" panose="02080604020202020204" pitchFamily="34" charset="0"/>
              </a:rPr>
              <a:t>Potential at</a:t>
            </a:r>
            <a:r>
              <a:rPr lang="zh-CN" altLang="en-US" sz="2000" b="1" dirty="0"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r>
              <a:rPr lang="en-US" altLang="zh-CN" sz="2000" b="1" dirty="0">
                <a:latin typeface="Arial" panose="02080604020202020204" pitchFamily="34" charset="0"/>
                <a:cs typeface="Arial" panose="02080604020202020204" pitchFamily="34" charset="0"/>
              </a:rPr>
              <a:t>H-NS</a:t>
            </a:r>
            <a:endParaRPr lang="zh-CN" altLang="en-US" sz="20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319" y="1875675"/>
            <a:ext cx="1322225" cy="211217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0012360" y="3987845"/>
            <a:ext cx="1781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latin typeface="Arial" panose="02080604020202020204" pitchFamily="34" charset="0"/>
                <a:cs typeface="Arial" panose="02080604020202020204" pitchFamily="34" charset="0"/>
              </a:rPr>
              <a:t>参考</a:t>
            </a:r>
            <a:r>
              <a:rPr lang="en-US" altLang="zh-CN" sz="1400" b="1" dirty="0">
                <a:latin typeface="Arial" panose="02080604020202020204" pitchFamily="34" charset="0"/>
                <a:cs typeface="Arial" panose="02080604020202020204" pitchFamily="34" charset="0"/>
              </a:rPr>
              <a:t>CEE 4</a:t>
            </a:r>
            <a:r>
              <a:rPr lang="zh-CN" altLang="en-US" sz="1400" b="1" dirty="0">
                <a:latin typeface="Arial" panose="02080604020202020204" pitchFamily="34" charset="0"/>
                <a:cs typeface="Arial" panose="02080604020202020204" pitchFamily="34" charset="0"/>
              </a:rPr>
              <a:t>层靶设计</a:t>
            </a:r>
            <a:endParaRPr lang="zh-CN" altLang="en-US" sz="14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0" name="灯片编号占位符 1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F853C1-81E2-4CE5-A8DF-A95027D06A2D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1254760" y="3234533"/>
            <a:ext cx="222112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I_max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5*10</a:t>
            </a: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ppp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=10</a:t>
            </a: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ppp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1% target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rate : 1 MHz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square with blue squares&#10;&#10;AI-generated content may be incorrect.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079" y="1533009"/>
            <a:ext cx="4770189" cy="470340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753997" y="4767912"/>
            <a:ext cx="14312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sz="1400" b="1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σ</a:t>
            </a:r>
            <a:r>
              <a:rPr lang="en-US" altLang="zh-CN" sz="1400" b="1" baseline="-25000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stat.</a:t>
            </a:r>
            <a:r>
              <a:rPr lang="en-US" altLang="zh-CN" sz="1400" b="1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 &lt; 0.001 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文本框 4"/>
          <p:cNvSpPr txBox="1"/>
          <p:nvPr/>
        </p:nvSpPr>
        <p:spPr>
          <a:xfrm>
            <a:off x="3929976" y="1212039"/>
            <a:ext cx="60052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800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beam kinetic energy</a:t>
            </a:r>
            <a:r>
              <a:rPr lang="zh-CN" altLang="en-US" sz="2800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</a:t>
            </a:r>
            <a:r>
              <a:rPr lang="en-US" altLang="zh-CN" sz="2800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of 2.8 GeV/u</a:t>
            </a:r>
            <a:endParaRPr lang="en-US" altLang="zh-CN" sz="2800" dirty="0">
              <a:latin typeface="Arial" panose="02080604020202020204" pitchFamily="34" charset="0"/>
              <a:cs typeface="Arial" panose="02080604020202020204" pitchFamily="34" charset="0"/>
              <a:sym typeface="+mn-ea"/>
            </a:endParaRPr>
          </a:p>
        </p:txBody>
      </p:sp>
      <p:pic>
        <p:nvPicPr>
          <p:cNvPr id="5" name="Picture 4" descr="A graph of a function&#10;&#10;AI-generated content may be incorrect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50" y="1851390"/>
            <a:ext cx="4128598" cy="4427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445150" y="6085505"/>
            <a:ext cx="62366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80604020202020204" pitchFamily="34" charset="0"/>
                <a:cs typeface="Arial" panose="02080604020202020204" pitchFamily="34" charset="0"/>
              </a:rPr>
              <a:t>2D uncertainty of Λ polarization using 10</a:t>
            </a:r>
            <a:r>
              <a:rPr lang="en-US" baseline="30000" dirty="0">
                <a:latin typeface="Arial" panose="02080604020202020204" pitchFamily="34" charset="0"/>
                <a:cs typeface="Arial" panose="02080604020202020204" pitchFamily="34" charset="0"/>
              </a:rPr>
              <a:t>11</a:t>
            </a:r>
            <a:r>
              <a:rPr lang="en-US" dirty="0">
                <a:latin typeface="Arial" panose="02080604020202020204" pitchFamily="34" charset="0"/>
                <a:cs typeface="Arial" panose="02080604020202020204" pitchFamily="34" charset="0"/>
              </a:rPr>
              <a:t> Au+Au events, </a:t>
            </a:r>
            <a:endParaRPr lang="en-US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r>
              <a:rPr lang="en-US" dirty="0">
                <a:latin typeface="Arial" panose="02080604020202020204" pitchFamily="34" charset="0"/>
                <a:cs typeface="Arial" panose="02080604020202020204" pitchFamily="34" charset="0"/>
              </a:rPr>
              <a:t>few weeks data taking</a:t>
            </a:r>
            <a:endParaRPr lang="en-US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TextBox 53"/>
          <p:cNvSpPr txBox="1">
            <a:spLocks noChangeArrowheads="1"/>
          </p:cNvSpPr>
          <p:nvPr/>
        </p:nvSpPr>
        <p:spPr bwMode="auto">
          <a:xfrm>
            <a:off x="434411" y="281366"/>
            <a:ext cx="1132317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极化测量的统计误差</a:t>
            </a:r>
            <a:endParaRPr lang="zh-CN" altLang="en-US" sz="20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3230" y="1235075"/>
            <a:ext cx="292254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2800" b="1" dirty="0" err="1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Au+Au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Λ</a:t>
            </a:r>
            <a:r>
              <a:rPr lang="en-US" altLang="zh-CN" sz="28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+ X</a:t>
            </a:r>
            <a:endParaRPr lang="en-US" altLang="zh-CN" sz="2800" b="1" dirty="0">
              <a:latin typeface="Arial" panose="02080604020202020204" pitchFamily="34" charset="0"/>
              <a:cs typeface="Arial" panose="02080604020202020204" pitchFamily="34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EC76-27E4-43BD-8225-9B19CD4B16B2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2556" y="898275"/>
            <a:ext cx="8325193" cy="4051794"/>
          </a:xfrm>
          <a:prstGeom prst="rect">
            <a:avLst/>
          </a:prstGeom>
        </p:spPr>
      </p:pic>
      <p:sp>
        <p:nvSpPr>
          <p:cNvPr id="6" name="标题 1"/>
          <p:cNvSpPr txBox="1"/>
          <p:nvPr/>
        </p:nvSpPr>
        <p:spPr>
          <a:xfrm>
            <a:off x="838200" y="215114"/>
            <a:ext cx="10515600" cy="6001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粒子物理通用谱仪概念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--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首次加入极化测量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064" y="5367951"/>
            <a:ext cx="4091490" cy="91249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9" y="5367951"/>
            <a:ext cx="3979060" cy="912491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122549" y="5656217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…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5003808" y="2873023"/>
            <a:ext cx="3175362" cy="9225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003808" y="3795588"/>
            <a:ext cx="3175362" cy="9062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245787" y="3795588"/>
            <a:ext cx="3758021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/>
          <p:cNvSpPr/>
          <p:nvPr/>
        </p:nvSpPr>
        <p:spPr>
          <a:xfrm>
            <a:off x="4867284" y="3702607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b="1" dirty="0">
                <a:latin typeface="Arial" panose="02080604020202020204" pitchFamily="34" charset="0"/>
                <a:cs typeface="Arial" panose="02080604020202020204" pitchFamily="34" charset="0"/>
              </a:rPr>
              <a:t>C</a:t>
            </a:r>
            <a:endParaRPr lang="zh-CN" altLang="en-US" sz="11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4800085" y="4158729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椭圆 25"/>
          <p:cNvSpPr/>
          <p:nvPr/>
        </p:nvSpPr>
        <p:spPr>
          <a:xfrm>
            <a:off x="4664253" y="3473100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椭圆 27"/>
          <p:cNvSpPr/>
          <p:nvPr/>
        </p:nvSpPr>
        <p:spPr>
          <a:xfrm>
            <a:off x="5054802" y="3919329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连接符 28"/>
          <p:cNvCxnSpPr/>
          <p:nvPr/>
        </p:nvCxnSpPr>
        <p:spPr>
          <a:xfrm>
            <a:off x="5034289" y="3795587"/>
            <a:ext cx="2925806" cy="351418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5024253" y="3471814"/>
            <a:ext cx="3404472" cy="323575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019" y="2684772"/>
            <a:ext cx="2442039" cy="1805526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3694446" y="2635573"/>
            <a:ext cx="132980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碳纤维膜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1205407" y="3742340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205407" y="3742340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1195371" y="3732278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112280" y="3599586"/>
            <a:ext cx="294254" cy="330104"/>
            <a:chOff x="1226536" y="3876136"/>
            <a:chExt cx="294254" cy="330104"/>
          </a:xfrm>
        </p:grpSpPr>
        <p:grpSp>
          <p:nvGrpSpPr>
            <p:cNvPr id="19" name="组合 18"/>
            <p:cNvGrpSpPr/>
            <p:nvPr/>
          </p:nvGrpSpPr>
          <p:grpSpPr>
            <a:xfrm>
              <a:off x="1316874" y="3876136"/>
              <a:ext cx="108000" cy="330104"/>
              <a:chOff x="1316874" y="3876136"/>
              <a:chExt cx="108000" cy="330104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1316874" y="4011097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2" name="直接箭头连接符 31"/>
              <p:cNvCxnSpPr/>
              <p:nvPr/>
            </p:nvCxnSpPr>
            <p:spPr>
              <a:xfrm flipV="1">
                <a:off x="1370873" y="3876136"/>
                <a:ext cx="0" cy="330104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headEnd w="med" len="med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弧形 29"/>
            <p:cNvSpPr/>
            <p:nvPr/>
          </p:nvSpPr>
          <p:spPr>
            <a:xfrm>
              <a:off x="1226536" y="3910746"/>
              <a:ext cx="294254" cy="194540"/>
            </a:xfrm>
            <a:prstGeom prst="arc">
              <a:avLst>
                <a:gd name="adj1" fmla="val 531833"/>
                <a:gd name="adj2" fmla="val 10227850"/>
              </a:avLst>
            </a:prstGeom>
            <a:ln w="9525">
              <a:solidFill>
                <a:srgbClr val="00B050"/>
              </a:solidFill>
              <a:headEnd type="stealth"/>
              <a:tailEnd type="non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8301901" y="3072695"/>
            <a:ext cx="3048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altLang="zh-CN" sz="1100" b="1" dirty="0">
                <a:latin typeface="Arial" panose="02080604020202020204" pitchFamily="34" charset="0"/>
                <a:cs typeface="Arial" panose="02080604020202020204" pitchFamily="34" charset="0"/>
              </a:rPr>
              <a:t>Ф</a:t>
            </a:r>
            <a:endParaRPr lang="zh-CN" altLang="en-US" sz="110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805754" y="208053"/>
            <a:ext cx="30327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质子极化测量原理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040984" y="966362"/>
            <a:ext cx="103797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利用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p +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p/C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散射过程自旋依赖截面不对称度：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888" y="1475823"/>
            <a:ext cx="4634859" cy="662123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1040984" y="5328971"/>
            <a:ext cx="10299771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该方案广泛应用于加速器领域，如在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 (PSI, TRIMUF, LAMPF, COSY, SATURNE, ZGS, KEK-PS, AGS, RHIC …)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已有应用。在探测器通用谱仪中，因集成困难尚未有应用先例。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4979008" y="3171700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/>
        </p:nvSpPr>
        <p:spPr>
          <a:xfrm>
            <a:off x="9456609" y="4530185"/>
            <a:ext cx="204618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左右不对称度</a:t>
            </a:r>
            <a:endParaRPr 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8473389" y="2887819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x</a:t>
            </a:r>
            <a:endParaRPr lang="zh-CN" altLang="en-US" sz="16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8134248" y="2305879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y</a:t>
            </a:r>
            <a:endParaRPr lang="zh-CN" altLang="en-US" sz="16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7929614" y="2873023"/>
            <a:ext cx="499111" cy="1828801"/>
          </a:xfrm>
          <a:prstGeom prst="ellips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7591353" y="3176081"/>
            <a:ext cx="1018446" cy="14548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8179169" y="2592177"/>
            <a:ext cx="0" cy="119410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8181576" y="2769738"/>
            <a:ext cx="235117" cy="102758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立方体 14"/>
          <p:cNvSpPr/>
          <p:nvPr/>
        </p:nvSpPr>
        <p:spPr>
          <a:xfrm>
            <a:off x="4415610" y="2720391"/>
            <a:ext cx="875210" cy="2128629"/>
          </a:xfrm>
          <a:prstGeom prst="cube">
            <a:avLst>
              <a:gd name="adj" fmla="val 82344"/>
            </a:avLst>
          </a:prstGeom>
          <a:solidFill>
            <a:schemeClr val="bg2">
              <a:lumMod val="90000"/>
              <a:alpha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/>
        </p:nvSpPr>
        <p:spPr>
          <a:xfrm>
            <a:off x="668887" y="2650959"/>
            <a:ext cx="15544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末态质子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1201123" y="3737309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1196839" y="3737309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198426" y="6473911"/>
            <a:ext cx="2743200" cy="365125"/>
          </a:xfrm>
        </p:spPr>
        <p:txBody>
          <a:bodyPr/>
          <a:lstStyle/>
          <a:p>
            <a:fld id="{C868EC76-27E4-43BD-8225-9B19CD4B16B2}" type="slidenum">
              <a:rPr lang="zh-CN" altLang="en-US" smtClean="0">
                <a:solidFill>
                  <a:schemeClr val="bg1"/>
                </a:solidFill>
              </a:rPr>
            </a:fld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9590355" y="1027004"/>
            <a:ext cx="1778696" cy="872491"/>
          </a:xfrm>
          <a:prstGeom prst="parallelogram">
            <a:avLst>
              <a:gd name="adj" fmla="val 44538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2" name="直接箭头连接符 21"/>
          <p:cNvCxnSpPr/>
          <p:nvPr/>
        </p:nvCxnSpPr>
        <p:spPr>
          <a:xfrm>
            <a:off x="9105230" y="1550965"/>
            <a:ext cx="1074653" cy="8485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V="1">
            <a:off x="10236250" y="1280239"/>
            <a:ext cx="818371" cy="274606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flipV="1">
            <a:off x="10207023" y="1267713"/>
            <a:ext cx="0" cy="303777"/>
          </a:xfrm>
          <a:prstGeom prst="straightConnector1">
            <a:avLst/>
          </a:prstGeom>
          <a:ln>
            <a:solidFill>
              <a:srgbClr val="00B050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椭圆 39"/>
          <p:cNvSpPr/>
          <p:nvPr/>
        </p:nvSpPr>
        <p:spPr>
          <a:xfrm>
            <a:off x="10188769" y="1544702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" name="直接箭头连接符 41"/>
          <p:cNvCxnSpPr/>
          <p:nvPr/>
        </p:nvCxnSpPr>
        <p:spPr>
          <a:xfrm flipV="1">
            <a:off x="11010776" y="992360"/>
            <a:ext cx="0" cy="303777"/>
          </a:xfrm>
          <a:prstGeom prst="straightConnector1">
            <a:avLst/>
          </a:prstGeom>
          <a:ln>
            <a:solidFill>
              <a:srgbClr val="00B050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 flipH="1" flipV="1">
            <a:off x="10797436" y="1169300"/>
            <a:ext cx="352450" cy="193889"/>
          </a:xfrm>
          <a:prstGeom prst="straightConnector1">
            <a:avLst/>
          </a:prstGeom>
          <a:ln>
            <a:solidFill>
              <a:srgbClr val="00B050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箭头连接符 54"/>
          <p:cNvCxnSpPr/>
          <p:nvPr/>
        </p:nvCxnSpPr>
        <p:spPr>
          <a:xfrm flipV="1">
            <a:off x="10923118" y="1178562"/>
            <a:ext cx="362062" cy="140861"/>
          </a:xfrm>
          <a:prstGeom prst="straightConnector1">
            <a:avLst/>
          </a:prstGeom>
          <a:ln>
            <a:solidFill>
              <a:srgbClr val="00B050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10880985" y="711100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y</a:t>
            </a:r>
            <a:endParaRPr lang="zh-CN" altLang="en-US" sz="14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11267961" y="98223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z</a:t>
            </a:r>
            <a:endParaRPr lang="zh-CN" altLang="en-US" sz="14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0604855" y="95846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x</a:t>
            </a:r>
            <a:endParaRPr lang="zh-CN" altLang="en-US" sz="14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9068234" y="1225774"/>
            <a:ext cx="798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p beam</a:t>
            </a:r>
            <a:endParaRPr lang="en-US" altLang="zh-CN" sz="14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 rot="20515472">
            <a:off x="10384391" y="1367663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b="1" dirty="0">
                <a:latin typeface="Arial" panose="02080604020202020204" pitchFamily="34" charset="0"/>
                <a:cs typeface="Arial" panose="02080604020202020204" pitchFamily="34" charset="0"/>
              </a:rPr>
              <a:t>末态质子</a:t>
            </a:r>
            <a:endParaRPr lang="en-US" altLang="zh-CN" sz="1050" b="1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10069859" y="98295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y</a:t>
            </a:r>
            <a:endParaRPr lang="zh-CN" altLang="en-US" sz="14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cxnSp>
        <p:nvCxnSpPr>
          <p:cNvPr id="67" name="直接箭头连接符 66"/>
          <p:cNvCxnSpPr/>
          <p:nvPr/>
        </p:nvCxnSpPr>
        <p:spPr>
          <a:xfrm flipV="1">
            <a:off x="11023058" y="1025000"/>
            <a:ext cx="157245" cy="256551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 68"/>
          <p:cNvSpPr/>
          <p:nvPr/>
        </p:nvSpPr>
        <p:spPr>
          <a:xfrm>
            <a:off x="6328397" y="1629720"/>
            <a:ext cx="968014" cy="33881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灯片编号占位符 3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kern="1200">
                <a:solidFill>
                  <a:schemeClr val="tx1"/>
                </a:solidFill>
                <a:latin typeface="Arial" panose="02080604020202020204" pitchFamily="34" charset="0"/>
                <a:ea typeface="+mn-ea"/>
                <a:cs typeface="Arial" panose="0208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27 -0.00069 L 0.30403 -0.00069 L 0.58619 -0.04838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23" y="-238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27 0.0007 L 0.30481 -0.00092 L 0.5677 -0.13541 L 0.5677 -0.13518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8" y="-6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4 -0.00023 L 0.30821 -0.0007 L 0.54883 0.05208 L 0.54883 0.05208 " pathEditMode="relative" ptsTypes="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26 2.22222E-6 L 0.30782 0.00046 L 0.56732 0.13217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46" y="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ldLvl="0" animBg="1"/>
      <p:bldP spid="2" grpId="0" bldLvl="0" animBg="1"/>
      <p:bldP spid="4" grpId="0" bldLvl="0" animBg="1"/>
      <p:bldP spid="1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058542" y="224155"/>
            <a:ext cx="1040193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如何在通用谱仪中集成极化测量仪？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76107" y="954794"/>
            <a:ext cx="5752783" cy="4258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在通用谱仪径迹探测器内部加入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碳纤维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聚乙烯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散射靶，利用原有径迹探测器重建粒子散射前后段径迹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marL="742950" lvl="1" indent="-285750" fontAlgn="auto">
              <a:lnSpc>
                <a:spcPts val="3260"/>
              </a:lnSpc>
              <a:spcBef>
                <a:spcPts val="0"/>
              </a:spcBef>
              <a:buFont typeface="Arial" panose="02080604020202020204" pitchFamily="34" charset="0"/>
              <a:buChar char="•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厚度：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0.5-1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毫米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（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&lt;1% X/X</a:t>
            </a:r>
            <a:r>
              <a:rPr lang="en-US" altLang="zh-CN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0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)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lvl="1" fontAlgn="auto">
              <a:lnSpc>
                <a:spcPts val="3260"/>
              </a:lnSpc>
              <a:spcBef>
                <a:spcPts val="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反应概率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: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pC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 / pp , </a:t>
            </a:r>
            <a:r>
              <a:rPr lang="el-GR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-conversion(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1E-3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)  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lvl="1" fontAlgn="auto">
              <a:lnSpc>
                <a:spcPts val="3260"/>
              </a:lnSpc>
              <a:spcBef>
                <a:spcPts val="0"/>
              </a:spcBef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Wingdings" panose="05000000000000000000" pitchFamily="2" charset="2"/>
              </a:rPr>
              <a:t>对原有测量（动量分辨、效率等）影响很小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marL="742950" lvl="1" indent="-285750" fontAlgn="auto">
              <a:lnSpc>
                <a:spcPts val="3260"/>
              </a:lnSpc>
              <a:spcBef>
                <a:spcPts val="0"/>
              </a:spcBef>
              <a:buFont typeface="Arial" panose="02080604020202020204" pitchFamily="34" charset="0"/>
              <a:buChar char="•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位置：径迹探测器内，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R=20-30 </a:t>
            </a:r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cm@H-NS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Wingdings" panose="05000000000000000000" pitchFamily="2" charset="2"/>
            </a:endParaRPr>
          </a:p>
          <a:p>
            <a:pPr lvl="1" fontAlgn="auto">
              <a:lnSpc>
                <a:spcPts val="3260"/>
              </a:lnSpc>
              <a:spcBef>
                <a:spcPts val="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 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可以应用于全举、单举测量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  <a:p>
            <a:pPr lvl="1" fontAlgn="auto">
              <a:lnSpc>
                <a:spcPts val="3260"/>
              </a:lnSpc>
              <a:spcBef>
                <a:spcPts val="0"/>
              </a:spcBef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	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灵活应用于各种反应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: 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ee/ep/pp/</a:t>
            </a:r>
            <a:r>
              <a:rPr lang="en-US" altLang="zh-CN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pA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/AA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  <a:p>
            <a:pPr marL="742950" lvl="1" indent="-285750">
              <a:lnSpc>
                <a:spcPts val="3260"/>
              </a:lnSpc>
              <a:buFont typeface="Arial" panose="02080604020202020204" pitchFamily="34" charset="0"/>
              <a:buChar char="•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对末态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~1GeV/c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的质子，</a:t>
            </a:r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pC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分析本领大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  <a:p>
            <a:pPr lvl="1">
              <a:lnSpc>
                <a:spcPts val="326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 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灵活应用于各种碰撞能量（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GeV → TeV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  <a:sym typeface="+mn-ea"/>
              </a:rPr>
              <a:t>）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159506"/>
            <a:ext cx="5107940" cy="47409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316117" y="5403340"/>
            <a:ext cx="54489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Yutie Liang, et. al., Phys. Rev. D 112, L031502</a:t>
            </a:r>
            <a:endParaRPr lang="en-US" altLang="zh-CN" sz="1600" dirty="0">
              <a:solidFill>
                <a:schemeClr val="tx1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NST in press,   </a:t>
            </a:r>
            <a:r>
              <a:rPr lang="en-US" altLang="zh-CN" sz="16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: 2512.02804</a:t>
            </a:r>
            <a:endParaRPr lang="en-US" altLang="zh-CN" sz="16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NST in press,   </a:t>
            </a:r>
            <a:r>
              <a:rPr lang="en-US" altLang="zh-CN" sz="1600" dirty="0" err="1">
                <a:latin typeface="Arial" panose="02080604020202020204" pitchFamily="34" charset="0"/>
                <a:cs typeface="Arial" panose="02080604020202020204" pitchFamily="34" charset="0"/>
              </a:rPr>
              <a:t>arXiv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: 2601.21325</a:t>
            </a:r>
            <a:endParaRPr lang="en-US" altLang="zh-CN" sz="16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72789" y="245745"/>
            <a:ext cx="754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H-NS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谱仪设计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1313056" y="4125828"/>
            <a:ext cx="3042453" cy="2245334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2042760" y="4165645"/>
            <a:ext cx="471341" cy="30611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757170" y="3401695"/>
            <a:ext cx="1593215" cy="76390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no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High Energy Nuclear Physics Terminal</a:t>
            </a:r>
            <a:endParaRPr lang="en-US" altLang="zh-CN" sz="1400" b="1" dirty="0">
              <a:solidFill>
                <a:srgbClr val="C0000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3749746" y="5935742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3747538" y="593795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3745333" y="593575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3749749" y="5935747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爆炸形: 8 pt  26"/>
          <p:cNvSpPr/>
          <p:nvPr/>
        </p:nvSpPr>
        <p:spPr>
          <a:xfrm>
            <a:off x="2160594" y="4228802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爆炸形: 8 pt  27"/>
          <p:cNvSpPr/>
          <p:nvPr/>
        </p:nvSpPr>
        <p:spPr>
          <a:xfrm>
            <a:off x="2160593" y="4220720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爆炸形: 8 pt  28"/>
          <p:cNvSpPr/>
          <p:nvPr/>
        </p:nvSpPr>
        <p:spPr>
          <a:xfrm>
            <a:off x="2160592" y="4220720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爆炸形: 8 pt  29"/>
          <p:cNvSpPr/>
          <p:nvPr/>
        </p:nvSpPr>
        <p:spPr>
          <a:xfrm>
            <a:off x="2160592" y="4228802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爆炸形: 8 pt  30"/>
          <p:cNvSpPr/>
          <p:nvPr/>
        </p:nvSpPr>
        <p:spPr>
          <a:xfrm>
            <a:off x="2160592" y="4228802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爆炸形: 8 pt  31"/>
          <p:cNvSpPr/>
          <p:nvPr/>
        </p:nvSpPr>
        <p:spPr>
          <a:xfrm>
            <a:off x="2160590" y="4230966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爆炸形: 8 pt  33"/>
          <p:cNvSpPr/>
          <p:nvPr/>
        </p:nvSpPr>
        <p:spPr>
          <a:xfrm>
            <a:off x="2160586" y="4226638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爆炸形: 8 pt  34"/>
          <p:cNvSpPr/>
          <p:nvPr/>
        </p:nvSpPr>
        <p:spPr>
          <a:xfrm>
            <a:off x="2152248" y="4226638"/>
            <a:ext cx="235671" cy="179796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600" y="1104900"/>
            <a:ext cx="6041390" cy="4756785"/>
          </a:xfrm>
          <a:prstGeom prst="rect">
            <a:avLst/>
          </a:prstGeom>
        </p:spPr>
      </p:pic>
      <p:sp>
        <p:nvSpPr>
          <p:cNvPr id="9" name="爆炸形: 8 pt  37"/>
          <p:cNvSpPr/>
          <p:nvPr/>
        </p:nvSpPr>
        <p:spPr>
          <a:xfrm>
            <a:off x="7157845" y="3740150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爆炸形: 8 pt  38"/>
          <p:cNvSpPr/>
          <p:nvPr/>
        </p:nvSpPr>
        <p:spPr>
          <a:xfrm>
            <a:off x="7157845" y="3732530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爆炸形: 8 pt  39"/>
          <p:cNvSpPr/>
          <p:nvPr/>
        </p:nvSpPr>
        <p:spPr>
          <a:xfrm>
            <a:off x="7157845" y="3732530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爆炸形: 8 pt  40"/>
          <p:cNvSpPr/>
          <p:nvPr/>
        </p:nvSpPr>
        <p:spPr>
          <a:xfrm>
            <a:off x="7157845" y="3740150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爆炸形: 8 pt  41"/>
          <p:cNvSpPr/>
          <p:nvPr/>
        </p:nvSpPr>
        <p:spPr>
          <a:xfrm>
            <a:off x="7157845" y="3740150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爆炸形: 8 pt  42"/>
          <p:cNvSpPr/>
          <p:nvPr/>
        </p:nvSpPr>
        <p:spPr>
          <a:xfrm>
            <a:off x="7157845" y="3742690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爆炸形: 8 pt  43"/>
          <p:cNvSpPr/>
          <p:nvPr/>
        </p:nvSpPr>
        <p:spPr>
          <a:xfrm>
            <a:off x="7157845" y="3738245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爆炸形: 8 pt  44"/>
          <p:cNvSpPr/>
          <p:nvPr/>
        </p:nvSpPr>
        <p:spPr>
          <a:xfrm>
            <a:off x="7149590" y="3738245"/>
            <a:ext cx="491490" cy="4216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7" name="直接连接符 36"/>
          <p:cNvCxnSpPr/>
          <p:nvPr/>
        </p:nvCxnSpPr>
        <p:spPr>
          <a:xfrm flipV="1">
            <a:off x="3350585" y="2421679"/>
            <a:ext cx="3110230" cy="989965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3344870" y="4159674"/>
            <a:ext cx="3054985" cy="113665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5811089" y="4360797"/>
            <a:ext cx="1180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80604020202020204" pitchFamily="34" charset="0"/>
                <a:cs typeface="Arial" panose="02080604020202020204" pitchFamily="34" charset="0"/>
              </a:rPr>
              <a:t>MIC6 MAPS</a:t>
            </a:r>
            <a:endParaRPr lang="en-US" altLang="zh-CN" sz="14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40039" y="866726"/>
            <a:ext cx="4452026" cy="18933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Mag. Field: 1.5 Tesla</a:t>
            </a:r>
            <a:endParaRPr lang="en-US" altLang="zh-CN" sz="1600" b="1" dirty="0">
              <a:solidFill>
                <a:srgbClr val="0070C0"/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Arial" panose="02080604020202020204" pitchFamily="34" charset="0"/>
                <a:cs typeface="Arial" panose="02080604020202020204" pitchFamily="34" charset="0"/>
              </a:rPr>
              <a:t>Tracker: 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MIC6, 30X30 </a:t>
            </a:r>
            <a:r>
              <a:rPr lang="el-GR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μ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m</a:t>
            </a:r>
            <a:r>
              <a:rPr lang="en-US" altLang="zh-CN" sz="1600" baseline="30000" dirty="0">
                <a:latin typeface="Arial" panose="02080604020202020204" pitchFamily="34" charset="0"/>
                <a:cs typeface="Arial" panose="02080604020202020204" pitchFamily="34" charset="0"/>
              </a:rPr>
              <a:t>2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, 0.35%X/X</a:t>
            </a:r>
            <a:r>
              <a:rPr lang="en-US" altLang="zh-CN" sz="1600" baseline="-25000" dirty="0">
                <a:latin typeface="Arial" panose="02080604020202020204" pitchFamily="34" charset="0"/>
                <a:cs typeface="Arial" panose="02080604020202020204" pitchFamily="34" charset="0"/>
              </a:rPr>
              <a:t>0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 </a:t>
            </a:r>
            <a:endParaRPr lang="en-US" altLang="zh-CN" sz="16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Arial" panose="02080604020202020204" pitchFamily="34" charset="0"/>
                <a:cs typeface="Arial" panose="02080604020202020204" pitchFamily="34" charset="0"/>
              </a:rPr>
              <a:t>LGAD: </a:t>
            </a:r>
            <a:r>
              <a:rPr lang="el-GR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σ</a:t>
            </a:r>
            <a:r>
              <a:rPr lang="en-US" altLang="zh-CN" sz="1600" baseline="-25000" dirty="0">
                <a:latin typeface="Arial" panose="02080604020202020204" pitchFamily="34" charset="0"/>
                <a:cs typeface="Arial" panose="02080604020202020204" pitchFamily="34" charset="0"/>
              </a:rPr>
              <a:t>t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 ~ 30 </a:t>
            </a:r>
            <a:r>
              <a:rPr lang="en-US" altLang="zh-CN" sz="1600" dirty="0" err="1">
                <a:latin typeface="Arial" panose="02080604020202020204" pitchFamily="34" charset="0"/>
                <a:cs typeface="Arial" panose="02080604020202020204" pitchFamily="34" charset="0"/>
              </a:rPr>
              <a:t>ps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 , 300X300 </a:t>
            </a:r>
            <a:r>
              <a:rPr lang="el-GR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μ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m</a:t>
            </a:r>
            <a:r>
              <a:rPr lang="en-US" altLang="zh-CN" sz="1600" baseline="30000" dirty="0">
                <a:latin typeface="Arial" panose="02080604020202020204" pitchFamily="34" charset="0"/>
                <a:cs typeface="Arial" panose="02080604020202020204" pitchFamily="34" charset="0"/>
              </a:rPr>
              <a:t>2</a:t>
            </a:r>
            <a:endParaRPr lang="en-US" altLang="zh-CN" sz="1600" baseline="300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Arial" panose="02080604020202020204" pitchFamily="34" charset="0"/>
                <a:cs typeface="Arial" panose="02080604020202020204" pitchFamily="34" charset="0"/>
              </a:rPr>
              <a:t>Calorimeter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: </a:t>
            </a:r>
            <a:r>
              <a:rPr lang="el-GR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σ</a:t>
            </a:r>
            <a:r>
              <a:rPr lang="en-US" altLang="zh-CN" sz="1600" baseline="-25000" dirty="0">
                <a:latin typeface="Arial" panose="02080604020202020204" pitchFamily="34" charset="0"/>
                <a:cs typeface="Arial" panose="02080604020202020204" pitchFamily="34" charset="0"/>
              </a:rPr>
              <a:t>E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 ~ 3% @ 1GeV</a:t>
            </a:r>
            <a:endParaRPr lang="en-US" altLang="zh-CN" sz="1600" dirty="0">
              <a:latin typeface="Arial" panose="02080604020202020204" pitchFamily="34" charset="0"/>
              <a:cs typeface="Arial" panose="0208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  <a:latin typeface="Arial" panose="02080604020202020204" pitchFamily="34" charset="0"/>
                <a:cs typeface="Arial" panose="02080604020202020204" pitchFamily="34" charset="0"/>
              </a:rPr>
              <a:t>Polarimeter</a:t>
            </a:r>
            <a:r>
              <a:rPr lang="en-US" altLang="zh-CN" sz="1600" dirty="0">
                <a:latin typeface="Arial" panose="02080604020202020204" pitchFamily="34" charset="0"/>
                <a:cs typeface="Arial" panose="02080604020202020204" pitchFamily="34" charset="0"/>
              </a:rPr>
              <a:t>: nucleon and photon polarization</a:t>
            </a:r>
            <a:endParaRPr lang="en-US" altLang="zh-CN" sz="1600" dirty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2A3255-AF42-4B51-B290-6A4681E4C4D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8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91 -0.00024 L -0.09831 -0.00024 L -0.10938 -0.00556 L -0.11992 -0.03125 L -0.1487 -0.04862 L -0.15547 -0.05834 L -0.16185 -0.07477 L -0.16354 -0.09746 L -0.16107 -0.11922 L -0.12539 -0.18264 L -0.11315 -0.18936 L -0.10039 -0.18704 L -0.09063 -0.17963 L -0.08385 -0.16598 L -0.07031 -0.08172 L -0.07201 -0.06135 L -0.07878 -0.03866 L -0.08438 -0.03195 L -0.09193 -0.02662 L -0.10091 -0.02362 L -0.14831 -0.0463 L -0.15885 -0.06575 L -0.16393 -0.08612 L -0.16276 -0.10811 L -0.15768 -0.12755 L -0.1263 -0.18264 L -0.10977 -0.19167 L -0.09453 -0.18403 L -0.08346 -0.16968 L -0.07031 -0.0801 L -0.07201 -0.06204 L -0.0776 -0.0426 L -0.08607 -0.03056 L -0.09701 -0.02524 L -0.10547 -0.02755 L -0.14583 -0.0463 L -0.15885 -0.06575 L -0.16354 -0.09144 L -0.16107 -0.11783 L -0.15508 -0.13426 L -0.12969 -0.175 L -0.125 -0.19908 L -0.12292 -0.21042 L -0.12331 -0.23889 L -0.12331 -0.2382 " pathEditMode="relative" ptsTypes="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8000" fill="hold" grpId="0" nodeType="withEffect">
                                  <p:stCondLst>
                                    <p:cond delay="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91 -0.00023 L -0.09831 -0.00023 L -0.10938 -0.00556 L -0.11992 -0.03125 L -0.1487 -0.04861 L -0.15547 -0.05834 L -0.16185 -0.07477 L -0.16354 -0.09746 L -0.16107 -0.11922 L -0.12539 -0.18264 L -0.11315 -0.18935 L -0.10039 -0.18704 L -0.09063 -0.17963 L -0.08386 -0.16598 L -0.07031 -0.08172 L -0.07201 -0.06135 L -0.07878 -0.03866 L -0.08438 -0.03195 L -0.09193 -0.02662 L -0.10091 -0.02361 L -0.14831 -0.0463 L -0.15886 -0.06574 L -0.16393 -0.08611 L -0.16276 -0.1081 L -0.15768 -0.12755 L -0.1263 -0.18264 L -0.10977 -0.19167 L -0.09453 -0.18403 L -0.08346 -0.16968 L -0.07031 -0.0801 L -0.07201 -0.06204 L -0.07761 -0.0426 L -0.08607 -0.03056 L -0.09701 -0.02523 L -0.10547 -0.02755 L -0.14583 -0.0463 L -0.15886 -0.06574 L -0.16354 -0.09144 L -0.16107 -0.11783 L -0.15508 -0.13426 L -0.12969 -0.175 L -0.125 -0.19908 L -0.12292 -0.21042 L -0.12331 -0.23889 L -0.12331 -0.2382 " pathEditMode="relative" rAng="0" ptsTypes="AAAAAAAAAAAAAAAAAAAAAAAAAAAAAAAAAAAAAAAAAAAAA">
                                      <p:cBhvr>
                                        <p:cTn id="8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42" y="-119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8000" fill="hold" grpId="0" nodeType="withEffect">
                                  <p:stCondLst>
                                    <p:cond delay="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91 -0.00024 L -0.09831 -0.00024 L -0.10938 -0.00556 L -0.11992 -0.03125 L -0.1487 -0.04862 L -0.15547 -0.05834 L -0.16185 -0.07477 L -0.16354 -0.09746 L -0.16107 -0.11922 L -0.12539 -0.18264 L -0.11315 -0.18936 L -0.10039 -0.18704 L -0.09063 -0.17963 L -0.08386 -0.16598 L -0.07031 -0.08172 L -0.07201 -0.06135 L -0.07878 -0.03866 L -0.08438 -0.03195 L -0.09193 -0.02662 L -0.10091 -0.02362 L -0.14831 -0.0463 L -0.15886 -0.06575 L -0.16393 -0.08612 L -0.16276 -0.10811 L -0.15768 -0.12755 L -0.1263 -0.18264 L -0.10977 -0.19167 L -0.09453 -0.18403 L -0.08346 -0.16968 L -0.07031 -0.0801 L -0.07201 -0.06204 L -0.07761 -0.0426 L -0.08607 -0.03056 L -0.09701 -0.02524 L -0.10547 -0.02755 L -0.14583 -0.0463 L -0.15886 -0.06575 L -0.16354 -0.09144 L -0.16107 -0.11783 L -0.15508 -0.13426 L -0.12969 -0.175 L -0.125 -0.19908 L -0.12292 -0.21042 L -0.12331 -0.23889 L -0.12331 -0.2382 " pathEditMode="relative" rAng="0" ptsTypes="AAAAAAAAAAAAAAAAAAAAAAAAAAAAAAAAAAAAAAAAAAAAA">
                                      <p:cBhvr>
                                        <p:cTn id="10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42" y="-119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8000" fill="hold" grpId="0" nodeType="withEffect">
                                  <p:stCondLst>
                                    <p:cond delay="1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91 -0.00024 L -0.09831 -0.00024 L -0.10938 -0.00556 L -0.11992 -0.03125 L -0.1487 -0.04862 L -0.15547 -0.05834 L -0.16185 -0.07477 L -0.16354 -0.09746 L -0.16107 -0.11922 L -0.12539 -0.18264 L -0.11315 -0.18936 L -0.10039 -0.18704 L -0.09063 -0.17963 L -0.08385 -0.16598 L -0.07031 -0.08172 L -0.07201 -0.06135 L -0.07878 -0.03866 L -0.08438 -0.03195 L -0.09193 -0.02662 L -0.10091 -0.02362 L -0.14831 -0.0463 L -0.15885 -0.06575 L -0.16393 -0.08612 L -0.16276 -0.10811 L -0.15768 -0.12755 L -0.1263 -0.18264 L -0.10977 -0.19167 L -0.09453 -0.18403 L -0.08346 -0.16968 L -0.07031 -0.0801 L -0.07201 -0.06204 L -0.0776 -0.0426 L -0.08607 -0.03056 L -0.09701 -0.02524 L -0.10547 -0.02755 L -0.14583 -0.0463 L -0.15885 -0.06575 L -0.16354 -0.09144 L -0.16107 -0.11783 L -0.15508 -0.13426 L -0.12969 -0.175 L -0.125 -0.19908 L -0.12292 -0.21042 L -0.12331 -0.23889 L -0.12331 -0.2382 " pathEditMode="relative" rAng="0" ptsTypes="AAAAAAAAAAAAAAAAAAAAAAAAAAAAAAAAAAAAAAAAAAAAA">
                                      <p:cBhvr>
                                        <p:cTn id="12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42" y="-119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repeatCount="4000" fill="remove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53" presetClass="entr" presetSubtype="16" repeatCount="4000" fill="remove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53" presetClass="entr" presetSubtype="16" repeatCount="4000" fill="remove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8" presetID="53" presetClass="entr" presetSubtype="16" repeatCount="4000" fill="remove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53" presetClass="entr" presetSubtype="16" repeatCount="4000" fill="remove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53" presetClass="entr" presetSubtype="16" repeatCount="4000" fill="remove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3" presetID="53" presetClass="entr" presetSubtype="16" repeatCount="4000" fill="remove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53" presetClass="entr" presetSubtype="16" repeatCount="4000" fill="remove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3" presetID="53" presetClass="entr" presetSubtype="16" repeatCount="4000" fill="remove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8" presetID="53" presetClass="entr" presetSubtype="16" repeatCount="4000" fill="remove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3" presetID="53" presetClass="entr" presetSubtype="16" repeatCount="4000" fill="remove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3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8" presetID="53" presetClass="entr" presetSubtype="16" repeatCount="4000" fill="remove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3" presetID="53" presetClass="entr" presetSubtype="16" repeatCount="4000" fill="remove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8" presetID="53" presetClass="entr" presetSubtype="16" repeatCount="4000" fill="remove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8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3" presetID="53" presetClass="entr" presetSubtype="16" repeatCount="4000" fill="remove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8" presetID="53" presetClass="entr" presetSubtype="16" repeatCount="4000" fill="remove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3" grpId="0" bldLvl="0" animBg="1"/>
      <p:bldP spid="24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4" grpId="0" bldLvl="0" animBg="1"/>
      <p:bldP spid="35" grpId="0" bldLvl="0" animBg="1"/>
      <p:bldP spid="9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8" grpId="0" bldLvl="0" animBg="1"/>
      <p:bldP spid="21" grpId="0" bldLvl="0" animBg="1"/>
      <p:bldP spid="3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32886" y="3018136"/>
            <a:ext cx="7847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性能预期与物理潜力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EC76-27E4-43BD-8225-9B19CD4B16B2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TextBox 53"/>
          <p:cNvSpPr txBox="1">
            <a:spLocks noChangeArrowheads="1"/>
          </p:cNvSpPr>
          <p:nvPr/>
        </p:nvSpPr>
        <p:spPr bwMode="auto">
          <a:xfrm>
            <a:off x="914400" y="197485"/>
            <a:ext cx="1038837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散射粒子信号特征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/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本底压低</a:t>
            </a:r>
            <a:endParaRPr lang="zh-CN" altLang="en-US" sz="28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87368" y="4726481"/>
            <a:ext cx="92448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测量极化所需的散射信号，具备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偏折特征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。可以在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径迹寻找、径迹拟合算法中进行区分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80604020202020204" pitchFamily="34" charset="0"/>
              </a:rPr>
              <a:t>散射信号（红色直方图）与非散射事例区分度明显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8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888" y="1282124"/>
            <a:ext cx="3711170" cy="25844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54" y="836416"/>
            <a:ext cx="2574155" cy="30659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553" y="1283857"/>
            <a:ext cx="3711170" cy="255028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86276" y="3825257"/>
            <a:ext cx="2593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trk0 + trk2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合并拟合优度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910341" y="3863353"/>
            <a:ext cx="2183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trk0 + trk2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顶点重建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5363</Words>
  <Application>WPS 演示</Application>
  <PresentationFormat>宽屏</PresentationFormat>
  <Paragraphs>509</Paragraphs>
  <Slides>37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7" baseType="lpstr">
      <vt:lpstr>Arial</vt:lpstr>
      <vt:lpstr>宋体</vt:lpstr>
      <vt:lpstr>Wingdings</vt:lpstr>
      <vt:lpstr>FT Thymes</vt:lpstr>
      <vt:lpstr>微软雅黑</vt:lpstr>
      <vt:lpstr>Noto Sans CJK SC</vt:lpstr>
      <vt:lpstr>FTToken</vt:lpstr>
      <vt:lpstr>Calibri</vt:lpstr>
      <vt:lpstr>书宋-简</vt:lpstr>
      <vt:lpstr>Cambria Math</vt:lpstr>
      <vt:lpstr>Wingdings</vt:lpstr>
      <vt:lpstr>Times New Roman</vt:lpstr>
      <vt:lpstr>DejaVu Math TeX Gyre</vt:lpstr>
      <vt:lpstr>HarmonyOS Sans SC</vt:lpstr>
      <vt:lpstr>宋体</vt:lpstr>
      <vt:lpstr>Arial Unicode MS</vt:lpstr>
      <vt:lpstr>等线 Light</vt:lpstr>
      <vt:lpstr>鸿蒙黑体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yutie liang</dc:creator>
  <cp:lastModifiedBy>WPS_1642491708</cp:lastModifiedBy>
  <cp:revision>666</cp:revision>
  <dcterms:created xsi:type="dcterms:W3CDTF">2026-08-16T05:44:39Z</dcterms:created>
  <dcterms:modified xsi:type="dcterms:W3CDTF">2026-08-16T05:44:39Z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FC67842458DC7B6F07EBC969CD48A404_43</vt:lpwstr>
  </property>
  <property fmtid="{D5CDD505-2E9C-101B-9397-08002B2CF9AE}" pid="3" name="KSOProductBuildVer">
    <vt:lpwstr>2052-12.1.3.27451</vt:lpwstr>
  </property>
</Properties>
</file>