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media/image2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83" r:id="rId3"/>
    <p:sldId id="318" r:id="rId4"/>
    <p:sldId id="319" r:id="rId5"/>
    <p:sldId id="322" r:id="rId6"/>
    <p:sldId id="321" r:id="rId7"/>
    <p:sldId id="320" r:id="rId8"/>
  </p:sldIdLst>
  <p:sldSz cx="12192000" cy="6858000"/>
  <p:notesSz cx="6858000" cy="9144000"/>
  <p:custDataLst>
    <p:tags r:id="rId1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5" userDrawn="1">
          <p15:clr>
            <a:srgbClr val="A4A3A4"/>
          </p15:clr>
        </p15:guide>
        <p15:guide id="2" pos="3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clrMru>
    <a:srgbClr val="4B26C0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95"/>
        <p:guide pos="383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gs" Target="tags/tag64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endParaRPr lang="en-US" altLang="zh-CN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dirty="0"/>
              <a:t>diaohb</a:t>
            </a:r>
            <a:endParaRPr lang="en-US" altLang="zh-CN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1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1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330" y="1026795"/>
            <a:ext cx="10972800" cy="522986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608400" y="18676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endParaRPr lang="en-US" altLang="zh-CN" smtClean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330" y="1172210"/>
            <a:ext cx="10968990" cy="507746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1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1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1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1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57.xml"/><Relationship Id="rId17" Type="http://schemas.openxmlformats.org/officeDocument/2006/relationships/image" Target="../media/image2.svg"/><Relationship Id="rId16" Type="http://schemas.openxmlformats.org/officeDocument/2006/relationships/image" Target="../media/image1.png"/><Relationship Id="rId15" Type="http://schemas.openxmlformats.org/officeDocument/2006/relationships/tags" Target="../tags/tag56.xml"/><Relationship Id="rId14" Type="http://schemas.openxmlformats.org/officeDocument/2006/relationships/tags" Target="../tags/tag55.xml"/><Relationship Id="rId13" Type="http://schemas.openxmlformats.org/officeDocument/2006/relationships/tags" Target="../tags/tag54.xml"/><Relationship Id="rId12" Type="http://schemas.openxmlformats.org/officeDocument/2006/relationships/tags" Target="../tags/tag53.xml"/><Relationship Id="rId11" Type="http://schemas.openxmlformats.org/officeDocument/2006/relationships/tags" Target="../tags/tag52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627450" y="161360"/>
            <a:ext cx="10969200" cy="705600"/>
          </a:xfrm>
          <a:prstGeom prst="rect">
            <a:avLst/>
          </a:prstGeom>
          <a:effectLst>
            <a:outerShdw dir="5400000" sx="1000" sy="1000" algn="ctr" rotWithShape="0">
              <a:srgbClr val="000000">
                <a:alpha val="100000"/>
              </a:srgbClr>
            </a:outerShdw>
          </a:effectLst>
        </p:spPr>
        <p:txBody>
          <a:bodyPr vert="horz" lIns="90170" tIns="46990" rIns="90170" bIns="46990" rtlCol="0" anchor="ctr" anchorCtr="0">
            <a:normAutofit/>
          </a:bodyPr>
          <a:lstStyle/>
          <a:p>
            <a:endParaRPr lang="en-US" altLang="zh-CN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>
          <a:xfrm>
            <a:off x="608330" y="1139825"/>
            <a:ext cx="10968990" cy="5109845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endParaRPr lang="zh-CN" altLang="en-US" dirty="0"/>
          </a:p>
          <a:p>
            <a:pPr lvl="1"/>
            <a:endParaRPr lang="zh-CN" altLang="en-US" dirty="0"/>
          </a:p>
          <a:p>
            <a:pPr lvl="2"/>
            <a:endParaRPr lang="zh-CN" altLang="en-US" dirty="0"/>
          </a:p>
          <a:p>
            <a:pPr lvl="3"/>
            <a:endParaRPr lang="zh-CN" altLang="en-US" dirty="0"/>
          </a:p>
          <a:p>
            <a:pPr lvl="4"/>
            <a:endParaRPr lang="en-US" altLang="zh-CN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3"/>
            </p:custDataLst>
          </p:nvPr>
        </p:nvSpPr>
        <p:spPr>
          <a:xfrm>
            <a:off x="251320" y="642362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4"/>
            </p:custDataLst>
          </p:nvPr>
        </p:nvSpPr>
        <p:spPr>
          <a:xfrm>
            <a:off x="4097495" y="6423620"/>
            <a:ext cx="395986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5"/>
            </p:custDataLst>
          </p:nvPr>
        </p:nvSpPr>
        <p:spPr>
          <a:xfrm>
            <a:off x="9203530" y="6423620"/>
            <a:ext cx="2699385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logo"/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380095" y="105410"/>
            <a:ext cx="3201035" cy="612775"/>
          </a:xfrm>
          <a:prstGeom prst="rect">
            <a:avLst/>
          </a:prstGeom>
        </p:spPr>
      </p:pic>
      <p:cxnSp>
        <p:nvCxnSpPr>
          <p:cNvPr id="8" name="直接连接符 7"/>
          <p:cNvCxnSpPr/>
          <p:nvPr/>
        </p:nvCxnSpPr>
        <p:spPr>
          <a:xfrm>
            <a:off x="640080" y="874395"/>
            <a:ext cx="10934065" cy="9525"/>
          </a:xfrm>
          <a:prstGeom prst="line">
            <a:avLst/>
          </a:prstGeom>
          <a:ln>
            <a:solidFill>
              <a:schemeClr val="accent1"/>
            </a:solidFill>
          </a:ln>
          <a:effectLst>
            <a:outerShdw dir="5400000" sx="1000" sy="1000" algn="ctr" rotWithShape="0">
              <a:schemeClr val="accent1">
                <a:lumMod val="40000"/>
                <a:lumOff val="60000"/>
                <a:alpha val="100000"/>
              </a:schemeClr>
            </a:outerShdw>
          </a:effectLst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Wingdings" panose="05000000000000000000" charset="0"/>
        <a:buChar char="Ø"/>
        <a:defRPr sz="24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lt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Wingdings" panose="05000000000000000000" charset="0"/>
        <a:buChar char="Ø"/>
        <a:tabLst>
          <a:tab pos="1609725" algn="l"/>
          <a:tab pos="1609725" algn="l"/>
          <a:tab pos="1609725" algn="l"/>
          <a:tab pos="1609725" algn="l"/>
        </a:tabLst>
        <a:defRPr sz="20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lt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Wingdings" panose="05000000000000000000" charset="0"/>
        <a:buChar char="Ø"/>
        <a:defRPr sz="18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lt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Ø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lt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Ø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lt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image" Target="../media/image9.png"/><Relationship Id="rId7" Type="http://schemas.openxmlformats.org/officeDocument/2006/relationships/image" Target="../media/image8.png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58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image" Target="../media/image19.png"/><Relationship Id="rId7" Type="http://schemas.openxmlformats.org/officeDocument/2006/relationships/image" Target="../media/image18.png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61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tags" Target="../tags/tag62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tags" Target="../tags/tag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76935" y="914400"/>
            <a:ext cx="10332720" cy="2570480"/>
          </a:xfrm>
        </p:spPr>
        <p:txBody>
          <a:bodyPr/>
          <a:p>
            <a:r>
              <a:rPr lang="en-US" altLang="zh-CN" sz="4400"/>
              <a:t>Correction of SiPM</a:t>
            </a:r>
            <a:endParaRPr lang="zh-CN" altLang="en-US" sz="440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p>
            <a:endParaRPr lang="en-US" altLang="zh-CN"/>
          </a:p>
          <a:p>
            <a:r>
              <a:rPr lang="en-US" altLang="zh-CN"/>
              <a:t>Hongbin Diao</a:t>
            </a:r>
            <a:endParaRPr lang="en-US" altLang="zh-CN"/>
          </a:p>
          <a:p>
            <a:pPr algn="ctr"/>
            <a:r>
              <a:rPr lang="en-US" altLang="zh-CN">
                <a:sym typeface="+mn-ea"/>
              </a:rPr>
              <a:t>University of Science and Technology of China</a:t>
            </a:r>
            <a:endParaRPr lang="en-US" altLang="zh-CN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zh-CN"/>
              <a:t>pion after correction</a:t>
            </a:r>
            <a:endParaRPr lang="en-US" altLang="zh-CN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1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3" name="图片 12" descr="energy_SPS_0126_60_model_25_material_0_nolow_correct_pos_40_0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" y="3924300"/>
            <a:ext cx="3122295" cy="2241550"/>
          </a:xfrm>
          <a:prstGeom prst="rect">
            <a:avLst/>
          </a:prstGeom>
        </p:spPr>
      </p:pic>
      <p:pic>
        <p:nvPicPr>
          <p:cNvPr id="17" name="图片 16" descr="energy_SPS_0126_60_model_25_material_0_nolow_correct_pos_40_0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6725" y="3924300"/>
            <a:ext cx="3122295" cy="2241550"/>
          </a:xfrm>
          <a:prstGeom prst="rect">
            <a:avLst/>
          </a:prstGeom>
        </p:spPr>
      </p:pic>
      <p:pic>
        <p:nvPicPr>
          <p:cNvPr id="18" name="图片 17" descr="energy_SPS_0126_60_model_25_material_0_nolow_correct_pos_40_0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1990" y="3924300"/>
            <a:ext cx="3122295" cy="2241550"/>
          </a:xfrm>
          <a:prstGeom prst="rect">
            <a:avLst/>
          </a:prstGeom>
        </p:spPr>
      </p:pic>
      <p:pic>
        <p:nvPicPr>
          <p:cNvPr id="19" name="图片 18" descr="energy_SPS_0126_60_model_25_material_0_nolow_correct_pos_40_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7255" y="3924300"/>
            <a:ext cx="3122295" cy="2241550"/>
          </a:xfrm>
          <a:prstGeom prst="rect">
            <a:avLst/>
          </a:prstGeom>
        </p:spPr>
      </p:pic>
      <p:pic>
        <p:nvPicPr>
          <p:cNvPr id="20" name="图片 19" descr="energy_SPS_0126_60_model_25_material_0_nolow_correct_pos_40_0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1460" y="1471930"/>
            <a:ext cx="3136265" cy="2251710"/>
          </a:xfrm>
          <a:prstGeom prst="rect">
            <a:avLst/>
          </a:prstGeom>
        </p:spPr>
      </p:pic>
      <p:pic>
        <p:nvPicPr>
          <p:cNvPr id="21" name="图片 20" descr="energy_SPS_0126_60_model_25_material_0_nolow_correct_pos_40_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81960" y="1471930"/>
            <a:ext cx="3136265" cy="2251710"/>
          </a:xfrm>
          <a:prstGeom prst="rect">
            <a:avLst/>
          </a:prstGeom>
        </p:spPr>
      </p:pic>
      <p:pic>
        <p:nvPicPr>
          <p:cNvPr id="11" name="图片 10" descr="energy_SPS_0126_60_model_25_material_0_nolow_correct_pos_40_0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2460" y="1471930"/>
            <a:ext cx="3136265" cy="2251710"/>
          </a:xfrm>
          <a:prstGeom prst="rect">
            <a:avLst/>
          </a:prstGeom>
        </p:spPr>
      </p:pic>
      <p:pic>
        <p:nvPicPr>
          <p:cNvPr id="12" name="图片 11" descr="energy_SPS_0126_60_model_25_material_0_nolow_correct_pos_40_0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42960" y="1471930"/>
            <a:ext cx="3136265" cy="225171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zh-CN"/>
              <a:t>energy linearity and resolution</a:t>
            </a:r>
            <a:endParaRPr lang="en-US" altLang="zh-CN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1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内容占位符 2"/>
          <p:cNvSpPr/>
          <p:nvPr>
            <p:ph idx="1"/>
            <p:custDataLst>
              <p:tags r:id="rId2"/>
            </p:custDataLst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7" name="图片 6" descr="energy_linearity_SPS_0126_60_model_25_material_0_nolow_correct_pos_40_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5185" y="892175"/>
            <a:ext cx="3282315" cy="4828540"/>
          </a:xfrm>
          <a:prstGeom prst="rect">
            <a:avLst/>
          </a:prstGeom>
        </p:spPr>
      </p:pic>
      <p:pic>
        <p:nvPicPr>
          <p:cNvPr id="8" name="图片 7" descr="energy_res_SPS_0126_60_model_25_material_0_nolow_correct_pos_40_0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8200" y="1797050"/>
            <a:ext cx="4177665" cy="359537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zh-CN"/>
              <a:t>electron after </a:t>
            </a:r>
            <a:r>
              <a:rPr lang="en-US" altLang="zh-CN"/>
              <a:t>correction</a:t>
            </a:r>
            <a:endParaRPr lang="en-US" altLang="zh-CN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1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energy_SPS_0126_60_model_25_material_0_nolow_correct_pos_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7140" y="1405255"/>
            <a:ext cx="3102610" cy="2228215"/>
          </a:xfrm>
          <a:prstGeom prst="rect">
            <a:avLst/>
          </a:prstGeom>
        </p:spPr>
      </p:pic>
      <p:pic>
        <p:nvPicPr>
          <p:cNvPr id="9" name="图片 8" descr="energy_SPS_0126_60_model_25_material_0_nolow_correct_pos_0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695" y="3919855"/>
            <a:ext cx="3103880" cy="2228215"/>
          </a:xfrm>
          <a:prstGeom prst="rect">
            <a:avLst/>
          </a:prstGeom>
        </p:spPr>
      </p:pic>
      <p:pic>
        <p:nvPicPr>
          <p:cNvPr id="10" name="图片 9" descr="energy_SPS_0126_60_model_25_material_0_nolow_correct_pos_0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6600" y="3914140"/>
            <a:ext cx="3103245" cy="2228850"/>
          </a:xfrm>
          <a:prstGeom prst="rect">
            <a:avLst/>
          </a:prstGeom>
        </p:spPr>
      </p:pic>
      <p:pic>
        <p:nvPicPr>
          <p:cNvPr id="11" name="图片 10" descr="energy_SPS_0126_60_model_25_material_0_nolow_correct_pos_0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0445" y="3914140"/>
            <a:ext cx="3103245" cy="2228850"/>
          </a:xfrm>
          <a:prstGeom prst="rect">
            <a:avLst/>
          </a:prstGeom>
        </p:spPr>
      </p:pic>
      <p:pic>
        <p:nvPicPr>
          <p:cNvPr id="12" name="图片 11" descr="energy_SPS_0126_60_model_25_material_0_nolow_correct_pos_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45245" y="3920490"/>
            <a:ext cx="3103880" cy="2228215"/>
          </a:xfrm>
          <a:prstGeom prst="rect">
            <a:avLst/>
          </a:prstGeom>
        </p:spPr>
      </p:pic>
      <p:pic>
        <p:nvPicPr>
          <p:cNvPr id="13" name="图片 12" descr="energy_SPS_0126_60_model_25_material_0_nolow_correct_pos_0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695" y="1405255"/>
            <a:ext cx="3103245" cy="2228215"/>
          </a:xfrm>
          <a:prstGeom prst="rect">
            <a:avLst/>
          </a:prstGeom>
        </p:spPr>
      </p:pic>
      <p:pic>
        <p:nvPicPr>
          <p:cNvPr id="6" name="图片 5" descr="energy_SPS_0126_60_model_25_material_0_nolow_correct_pos_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76600" y="1405255"/>
            <a:ext cx="3102610" cy="2228215"/>
          </a:xfrm>
          <a:prstGeom prst="rect">
            <a:avLst/>
          </a:prstGeom>
        </p:spPr>
      </p:pic>
      <p:pic>
        <p:nvPicPr>
          <p:cNvPr id="7" name="图片 6" descr="energy_SPS_0126_60_model_25_material_0_nolow_correct_pos_0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71870" y="1405255"/>
            <a:ext cx="3102610" cy="22282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zh-CN">
                <a:sym typeface="+mn-ea"/>
              </a:rPr>
              <a:t>energy linearity and resolution</a:t>
            </a:r>
            <a:endParaRPr lang="en-US" altLang="zh-CN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1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3" name="图片 2" descr="energy_res_SPS_0126_60_model_25_material_0_nolow_correct_pos_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9290" y="1415415"/>
            <a:ext cx="4556125" cy="3921125"/>
          </a:xfrm>
          <a:prstGeom prst="rect">
            <a:avLst/>
          </a:prstGeom>
        </p:spPr>
      </p:pic>
      <p:pic>
        <p:nvPicPr>
          <p:cNvPr id="6" name="图片 5" descr="energy_linearity_SPS_0126_60_model_25_material_0_correct_pos_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8970" y="1017905"/>
            <a:ext cx="3345815" cy="49225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zh-CN"/>
              <a:t>inverse function correction</a:t>
            </a:r>
            <a:endParaRPr lang="en-US" altLang="zh-CN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1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655" y="3134360"/>
            <a:ext cx="2582545" cy="244030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2050415" y="5574665"/>
            <a:ext cx="14109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highlight>
                  <a:srgbClr val="FFFF00"/>
                </a:highlight>
              </a:rPr>
              <a:t>ADC</a:t>
            </a:r>
            <a:endParaRPr lang="en-US" altLang="zh-CN">
              <a:highlight>
                <a:srgbClr val="FFFF00"/>
              </a:highlight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rcRect l="57660" b="-1887"/>
          <a:stretch>
            <a:fillRect/>
          </a:stretch>
        </p:blipFill>
        <p:spPr>
          <a:xfrm>
            <a:off x="1852295" y="2037080"/>
            <a:ext cx="1250950" cy="99123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375410" y="1507490"/>
            <a:ext cx="31946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digitization function </a:t>
            </a:r>
            <a:endParaRPr lang="en-US" altLang="zh-CN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1670" y="2208530"/>
            <a:ext cx="1882140" cy="6477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5346700" y="1570990"/>
            <a:ext cx="53568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inverse function to correct electronic non-linearity</a:t>
            </a:r>
            <a:endParaRPr lang="en-US" altLang="zh-CN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rcRect t="7390"/>
          <a:stretch>
            <a:fillRect/>
          </a:stretch>
        </p:blipFill>
        <p:spPr>
          <a:xfrm>
            <a:off x="7137400" y="4843780"/>
            <a:ext cx="1775460" cy="37401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5523230" y="3803650"/>
            <a:ext cx="53568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logarithmic function to correct </a:t>
            </a:r>
            <a:r>
              <a:rPr lang="en-US" altLang="zh-CN"/>
              <a:t>SiPM non-linearity</a:t>
            </a:r>
            <a:endParaRPr lang="en-US" altLang="zh-CN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commondata" val="eyJoZGlkIjoiODg0NzE5MjA4ZDZmZThhMWE4MmViMjc5ZjJkMzJlOGYifQ=="/>
  <p:tag name="resource_record_key" val="{&quot;13&quot;:[4364974]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348</Words>
  <Application>WPS 演示</Application>
  <PresentationFormat>宽屏</PresentationFormat>
  <Paragraphs>43</Paragraphs>
  <Slides>6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4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WPS</vt:lpstr>
      <vt:lpstr>Correction of electronic non-linearity</vt:lpstr>
      <vt:lpstr>after correction</vt:lpstr>
      <vt:lpstr>layer profile</vt:lpstr>
      <vt:lpstr>PowerPoint 演示文稿</vt:lpstr>
      <vt:lpstr>before correction</vt:lpstr>
      <vt:lpstr>inverse function correction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。。</cp:lastModifiedBy>
  <cp:revision>908</cp:revision>
  <dcterms:created xsi:type="dcterms:W3CDTF">2019-06-19T02:08:00Z</dcterms:created>
  <dcterms:modified xsi:type="dcterms:W3CDTF">2026-06-25T15:07:00Z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BBCFD37F71EB4174A370520B483E8676_11</vt:lpwstr>
  </property>
</Properties>
</file>