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28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7"/>
  </p:notesMasterIdLst>
  <p:sldIdLst>
    <p:sldId id="423" r:id="rId2"/>
    <p:sldId id="264" r:id="rId3"/>
    <p:sldId id="294" r:id="rId4"/>
    <p:sldId id="1689" r:id="rId5"/>
    <p:sldId id="2169" r:id="rId6"/>
    <p:sldId id="258" r:id="rId7"/>
    <p:sldId id="1699" r:id="rId8"/>
    <p:sldId id="1692" r:id="rId9"/>
    <p:sldId id="1701" r:id="rId10"/>
    <p:sldId id="2170" r:id="rId11"/>
    <p:sldId id="1711" r:id="rId12"/>
    <p:sldId id="2112" r:id="rId13"/>
    <p:sldId id="271" r:id="rId14"/>
    <p:sldId id="1702" r:id="rId15"/>
    <p:sldId id="272" r:id="rId16"/>
    <p:sldId id="277" r:id="rId17"/>
    <p:sldId id="1718" r:id="rId18"/>
    <p:sldId id="273" r:id="rId19"/>
    <p:sldId id="278" r:id="rId20"/>
    <p:sldId id="1705" r:id="rId21"/>
    <p:sldId id="276" r:id="rId22"/>
    <p:sldId id="275" r:id="rId23"/>
    <p:sldId id="1066" r:id="rId24"/>
    <p:sldId id="1710" r:id="rId25"/>
    <p:sldId id="282" r:id="rId26"/>
    <p:sldId id="1696" r:id="rId27"/>
    <p:sldId id="1695" r:id="rId28"/>
    <p:sldId id="2178" r:id="rId29"/>
    <p:sldId id="2179" r:id="rId30"/>
    <p:sldId id="2180" r:id="rId31"/>
    <p:sldId id="2181" r:id="rId32"/>
    <p:sldId id="1706" r:id="rId33"/>
    <p:sldId id="1297" r:id="rId34"/>
    <p:sldId id="2182" r:id="rId35"/>
    <p:sldId id="2171" r:id="rId36"/>
    <p:sldId id="289" r:id="rId37"/>
    <p:sldId id="1709" r:id="rId38"/>
    <p:sldId id="1686" r:id="rId39"/>
    <p:sldId id="291" r:id="rId40"/>
    <p:sldId id="290" r:id="rId41"/>
    <p:sldId id="1687" r:id="rId42"/>
    <p:sldId id="2183" r:id="rId43"/>
    <p:sldId id="293" r:id="rId44"/>
    <p:sldId id="2113" r:id="rId45"/>
    <p:sldId id="2168" r:id="rId46"/>
    <p:sldId id="2173" r:id="rId47"/>
    <p:sldId id="1716" r:id="rId48"/>
    <p:sldId id="2176" r:id="rId49"/>
    <p:sldId id="1693" r:id="rId50"/>
    <p:sldId id="287" r:id="rId51"/>
    <p:sldId id="1688" r:id="rId52"/>
    <p:sldId id="1690" r:id="rId53"/>
    <p:sldId id="259" r:id="rId54"/>
    <p:sldId id="263" r:id="rId55"/>
    <p:sldId id="279" r:id="rId56"/>
    <p:sldId id="1713" r:id="rId57"/>
    <p:sldId id="2110" r:id="rId58"/>
    <p:sldId id="2084" r:id="rId59"/>
    <p:sldId id="2086" r:id="rId60"/>
    <p:sldId id="2088" r:id="rId61"/>
    <p:sldId id="2148" r:id="rId62"/>
    <p:sldId id="2149" r:id="rId63"/>
    <p:sldId id="2151" r:id="rId64"/>
    <p:sldId id="2154" r:id="rId65"/>
    <p:sldId id="2152" r:id="rId66"/>
    <p:sldId id="2175" r:id="rId67"/>
    <p:sldId id="2159" r:id="rId68"/>
    <p:sldId id="2160" r:id="rId69"/>
    <p:sldId id="2111" r:id="rId70"/>
    <p:sldId id="2098" r:id="rId71"/>
    <p:sldId id="1717" r:id="rId72"/>
    <p:sldId id="999" r:id="rId73"/>
    <p:sldId id="1672" r:id="rId74"/>
    <p:sldId id="1020" r:id="rId75"/>
    <p:sldId id="2174" r:id="rId7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4" userDrawn="1">
          <p15:clr>
            <a:srgbClr val="A4A3A4"/>
          </p15:clr>
        </p15:guide>
        <p15:guide id="2" orient="horz" pos="2300" userDrawn="1">
          <p15:clr>
            <a:srgbClr val="A4A3A4"/>
          </p15:clr>
        </p15:guide>
        <p15:guide id="3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617"/>
    <a:srgbClr val="EA3223"/>
    <a:srgbClr val="E0C411"/>
    <a:srgbClr val="87D727"/>
    <a:srgbClr val="234AFD"/>
    <a:srgbClr val="71087E"/>
    <a:srgbClr val="C24526"/>
    <a:srgbClr val="2157A2"/>
    <a:srgbClr val="EA3D32"/>
    <a:srgbClr val="A9B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4"/>
    <p:restoredTop sz="88995"/>
  </p:normalViewPr>
  <p:slideViewPr>
    <p:cSldViewPr snapToGrid="0" snapToObjects="1">
      <p:cViewPr>
        <p:scale>
          <a:sx n="140" d="100"/>
          <a:sy n="140" d="100"/>
        </p:scale>
        <p:origin x="608" y="272"/>
      </p:cViewPr>
      <p:guideLst>
        <p:guide orient="horz" pos="2754"/>
        <p:guide orient="horz" pos="230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zhangyx/IHEPBox/&#25105;&#30340;&#25253;&#21578;/2025.03.28-&#26684;&#33268;/&#24037;&#20316;&#31807;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8A-0849-9E24-090EA0B2D98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8A-0849-9E24-090EA0B2D988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>
                  <a:alpha val="522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8A-0849-9E24-090EA0B2D988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8A-0849-9E24-090EA0B2D988}"/>
              </c:ext>
            </c:extLst>
          </c:dPt>
          <c:dPt>
            <c:idx val="4"/>
            <c:invertIfNegative val="0"/>
            <c:bubble3D val="0"/>
            <c:spPr>
              <a:solidFill>
                <a:srgbClr val="F1C2F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8A-0849-9E24-090EA0B2D98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8A-0849-9E24-090EA0B2D988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>
                  <a:alpha val="61000"/>
                </a:srgbClr>
              </a:solidFill>
              <a:ln>
                <a:solidFill>
                  <a:schemeClr val="accent1">
                    <a:alpha val="32832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48A-0849-9E24-090EA0B2D98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>
                  <a:alpha val="56438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48A-0849-9E24-090EA0B2D988}"/>
              </c:ext>
            </c:extLst>
          </c:dPt>
          <c:dPt>
            <c:idx val="8"/>
            <c:invertIfNegative val="0"/>
            <c:bubble3D val="0"/>
            <c:spPr>
              <a:solidFill>
                <a:srgbClr val="155C46">
                  <a:alpha val="47421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48A-0849-9E24-090EA0B2D988}"/>
              </c:ext>
            </c:extLst>
          </c:dPt>
          <c:dPt>
            <c:idx val="9"/>
            <c:invertIfNegative val="0"/>
            <c:bubble3D val="0"/>
            <c:spPr>
              <a:solidFill>
                <a:srgbClr val="EA47A2">
                  <a:alpha val="73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48A-0849-9E24-090EA0B2D988}"/>
              </c:ext>
            </c:extLst>
          </c:dPt>
          <c:dPt>
            <c:idx val="10"/>
            <c:invertIfNegative val="0"/>
            <c:bubble3D val="0"/>
            <c:spPr>
              <a:solidFill>
                <a:srgbClr val="C4E8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48A-0849-9E24-090EA0B2D988}"/>
              </c:ext>
            </c:extLst>
          </c:dPt>
          <c:dPt>
            <c:idx val="11"/>
            <c:invertIfNegative val="0"/>
            <c:bubble3D val="0"/>
            <c:spPr>
              <a:solidFill>
                <a:srgbClr val="4AA3E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48A-0849-9E24-090EA0B2D988}"/>
              </c:ext>
            </c:extLst>
          </c:dPt>
          <c:dPt>
            <c:idx val="12"/>
            <c:invertIfNegative val="0"/>
            <c:bubble3D val="0"/>
            <c:spPr>
              <a:solidFill>
                <a:srgbClr val="7300FF">
                  <a:alpha val="36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48A-0849-9E24-090EA0B2D988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altLang="zh-CN"/>
                      <a:t>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8A-0849-9E24-090EA0B2D9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Sheet1!$H$15:$H$27</c:f>
              <c:strCache>
                <c:ptCount val="13"/>
                <c:pt idx="0">
                  <c:v>意大利</c:v>
                </c:pt>
                <c:pt idx="1">
                  <c:v>中国</c:v>
                </c:pt>
                <c:pt idx="2">
                  <c:v>英国</c:v>
                </c:pt>
                <c:pt idx="3">
                  <c:v>法国</c:v>
                </c:pt>
                <c:pt idx="4">
                  <c:v>德国</c:v>
                </c:pt>
                <c:pt idx="5">
                  <c:v>美国</c:v>
                </c:pt>
                <c:pt idx="6">
                  <c:v>西班牙</c:v>
                </c:pt>
                <c:pt idx="7">
                  <c:v>波兰</c:v>
                </c:pt>
                <c:pt idx="8">
                  <c:v>荷兰</c:v>
                </c:pt>
                <c:pt idx="9">
                  <c:v>乌克兰</c:v>
                </c:pt>
                <c:pt idx="10">
                  <c:v>巴西</c:v>
                </c:pt>
                <c:pt idx="11">
                  <c:v>瑞士</c:v>
                </c:pt>
                <c:pt idx="12">
                  <c:v>其他</c:v>
                </c:pt>
              </c:strCache>
            </c:strRef>
          </c:cat>
          <c:val>
            <c:numRef>
              <c:f>Sheet1!$I$15:$I$27</c:f>
              <c:numCache>
                <c:formatCode>General</c:formatCode>
                <c:ptCount val="13"/>
                <c:pt idx="0">
                  <c:v>16</c:v>
                </c:pt>
                <c:pt idx="1">
                  <c:v>13</c:v>
                </c:pt>
                <c:pt idx="2">
                  <c:v>12</c:v>
                </c:pt>
                <c:pt idx="3">
                  <c:v>10</c:v>
                </c:pt>
                <c:pt idx="4">
                  <c:v>9</c:v>
                </c:pt>
                <c:pt idx="5">
                  <c:v>9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1">
                  <c:v>3</c:v>
                </c:pt>
                <c:pt idx="1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48A-0849-9E24-090EA0B2D9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47944304"/>
        <c:axId val="356991695"/>
      </c:barChart>
      <c:catAx>
        <c:axId val="647944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ngti SC Black" panose="02010600040101010101" pitchFamily="2" charset="-122"/>
                <a:ea typeface="Songti SC Black" panose="02010600040101010101" pitchFamily="2" charset="-122"/>
                <a:cs typeface="+mn-cs"/>
              </a:defRPr>
            </a:pPr>
            <a:endParaRPr lang="zh-CN"/>
          </a:p>
        </c:txPr>
        <c:crossAx val="356991695"/>
        <c:crosses val="autoZero"/>
        <c:auto val="1"/>
        <c:lblAlgn val="ctr"/>
        <c:lblOffset val="100"/>
        <c:noMultiLvlLbl val="0"/>
      </c:catAx>
      <c:valAx>
        <c:axId val="3569916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794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0.1474</cdr:x>
      <cdr:y>0</cdr:y>
    </cdr:from>
    <cdr:to>
      <cdr:x>0.8526</cdr:x>
      <cdr:y>0.20038</cdr:y>
    </cdr:to>
    <cdr:sp macro="" textlink="">
      <cdr:nvSpPr>
        <cdr:cNvPr id="2" name="文本框 7">
          <a:extLst xmlns:a="http://schemas.openxmlformats.org/drawingml/2006/main">
            <a:ext uri="{FF2B5EF4-FFF2-40B4-BE49-F238E27FC236}">
              <a16:creationId xmlns:a16="http://schemas.microsoft.com/office/drawing/2014/main" id="{04BD2A0D-53CD-A838-F4B7-16384B37ABF5}"/>
            </a:ext>
          </a:extLst>
        </cdr:cNvPr>
        <cdr:cNvSpPr txBox="1"/>
      </cdr:nvSpPr>
      <cdr:spPr>
        <a:xfrm xmlns:a="http://schemas.openxmlformats.org/drawingml/2006/main">
          <a:off x="1035736" y="0"/>
          <a:ext cx="4955203" cy="46166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kumimoji="1" lang="en-US" altLang="zh-CN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rPr>
            <a:t>LHCb</a:t>
          </a:r>
          <a:r>
            <a:rPr kumimoji="1" lang="zh-CN" alt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rPr>
            <a:t>国际合作组各国家成员单位数</a:t>
          </a:r>
        </a:p>
      </cdr:txBody>
    </cdr:sp>
  </cdr:relSizeAnchor>
  <cdr:relSizeAnchor xmlns:cdr="http://schemas.openxmlformats.org/drawingml/2006/chartDrawing">
    <cdr:from>
      <cdr:x>0.07721</cdr:x>
      <cdr:y>0.19563</cdr:y>
    </cdr:from>
    <cdr:to>
      <cdr:x>0.17667</cdr:x>
      <cdr:y>1</cdr:y>
    </cdr:to>
    <cdr:sp macro="" textlink="">
      <cdr:nvSpPr>
        <cdr:cNvPr id="3" name="椭圆 2">
          <a:extLst xmlns:a="http://schemas.openxmlformats.org/drawingml/2006/main">
            <a:ext uri="{FF2B5EF4-FFF2-40B4-BE49-F238E27FC236}">
              <a16:creationId xmlns:a16="http://schemas.microsoft.com/office/drawing/2014/main" id="{017B2CB5-6843-470D-5832-2928DA6960AF}"/>
            </a:ext>
          </a:extLst>
        </cdr:cNvPr>
        <cdr:cNvSpPr/>
      </cdr:nvSpPr>
      <cdr:spPr>
        <a:xfrm xmlns:a="http://schemas.openxmlformats.org/drawingml/2006/main">
          <a:off x="542521" y="450735"/>
          <a:ext cx="698903" cy="185326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282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CN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D2B90-A3AB-014C-A1AC-B6ACE3C2008A}" type="datetimeFigureOut">
              <a:rPr kumimoji="1" lang="zh-CN" altLang="en-US" smtClean="0"/>
              <a:t>2026/6/26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EFFF1-1869-1344-9EA0-6B9F100D14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878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605A-3DAE-7EDA-AC1F-2C335DFB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FBC8E4B-FDDC-E073-E391-90F76A744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EA594C-9CF8-C358-B75F-72F42B8EA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但是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破坏仍然非常小。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B8B5A5-5522-8748-26C2-41404DB52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910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103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1889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975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879AD-4F13-279A-D4C5-CF0C6F35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D3B411-5BC4-1027-4A03-8B5C420F5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6FF9D9-32A8-2824-21C5-C444968CA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但是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破坏仍然非常小。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79C01F-8344-3CE0-EFDC-82AAA2667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03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4703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2534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5530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946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5146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5399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E8843-1AAB-C5FE-5E26-B06C06E9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20C059-6994-1F2B-FB7A-A6E333999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513049-49CB-C88D-745A-D2CD17B44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但是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破坏仍然非常小。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FFD5D6-17CE-0627-8C57-6FDEB19B3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006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过渡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9169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078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372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1210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281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4608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5DDEB-7B6F-542A-4199-3EB00D17A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ADBC35-A493-1D2B-4D1C-349341E82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E7E70D-6926-9486-A895-142C47F35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6FDFC3-0E6A-2382-7AEB-E6CF2A8D2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633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AE83-22CC-65B8-B175-4D38048F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01A2E1-E8C7-7BCC-2717-148BC7C07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D73EDC1-5DEA-78FB-5AEE-85B69A374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A38296-69E6-2375-3BF6-EB7D766CD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0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8357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0973-46C7-1E93-2480-019D3766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9D1BE3E-2756-4270-FADE-ECE306529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CE9DE6-FE79-CB7A-D51C-D11624F85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74F22B-F7FD-F9A6-A942-FB84CD223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7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465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036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304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C9438-5CED-DA43-0264-6F3F34F7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E6BEAC-1017-B3B4-DD87-7577FCC97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5994EC-944D-CCEA-EF7D-DEC98A86D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65F2DD-4E74-AE23-B580-AAF3FB0D1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92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A408-D054-E9D4-81B9-890762496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E58FB2-44BD-8526-CAF0-3F4A84AF1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555D12-53A1-F4AC-2597-5666A633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但是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破坏仍然非常小。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2FB0C8-0D12-27D2-ECC2-B938135FF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213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5538A-16A8-768B-E965-B7966AFD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FBDF5A-4FC4-3E44-84E0-4025D164C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79DD4D-B606-B757-0E69-BDFFDCE62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www.quantumdiaries.org</a:t>
            </a:r>
            <a:r>
              <a:rPr kumimoji="1" lang="en-US" altLang="zh-CN" dirty="0"/>
              <a:t>/2011/11/14/what-exactly-is-cp-violation/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1CF9E9-0D25-8089-EE00-78E4F4798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FFF1-1869-1344-9EA0-6B9F100D148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352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797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02" y="33617"/>
            <a:ext cx="8905796" cy="645459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8349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A7C6B4-FCD2-C145-7904-367148029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12" y="840105"/>
            <a:ext cx="8905795" cy="39470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4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5038143"/>
            <a:ext cx="9144000" cy="107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8C66B-A1D2-EF9E-1634-9CA4774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714"/>
            <a:ext cx="9143999" cy="443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4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75A0-81D8-DCA3-92A6-3047876A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5" y="540667"/>
            <a:ext cx="8994894" cy="4392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5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52" indent="-228584">
              <a:buFont typeface="Wingdings" pitchFamily="2" charset="2"/>
              <a:buChar char="Ø"/>
              <a:defRPr sz="1587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22" indent="-228584">
              <a:buFont typeface="Wingdings" pitchFamily="2" charset="2"/>
              <a:buChar char="§"/>
              <a:defRPr sz="1429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090" indent="-228584">
              <a:buFont typeface="Courier New" panose="02070309020205020404" pitchFamily="49" charset="0"/>
              <a:buChar char="o"/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58" indent="-228584">
              <a:buFont typeface="Wingdings" pitchFamily="2" charset="2"/>
              <a:buChar char="v"/>
              <a:defRPr sz="952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0954-C706-E76E-DCEC-3F91945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4796583"/>
            <a:ext cx="2057400" cy="273843"/>
          </a:xfrm>
          <a:prstGeom prst="rect">
            <a:avLst/>
          </a:prstGeom>
        </p:spPr>
        <p:txBody>
          <a:bodyPr anchor="b"/>
          <a:lstStyle>
            <a:lvl1pPr>
              <a:defRPr sz="952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2024/01/21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DCF-3346-FD8D-113E-560AFA6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3"/>
          </a:xfrm>
          <a:prstGeom prst="rect">
            <a:avLst/>
          </a:prstGeom>
        </p:spPr>
        <p:txBody>
          <a:bodyPr anchor="b"/>
          <a:lstStyle>
            <a:lvl1pPr>
              <a:defRPr sz="952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02A1-34A1-3677-479D-F3A6BA4B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2" y="4796583"/>
            <a:ext cx="2057400" cy="273843"/>
          </a:xfrm>
          <a:prstGeom prst="rect">
            <a:avLst/>
          </a:prstGeom>
        </p:spPr>
        <p:txBody>
          <a:bodyPr anchor="b"/>
          <a:lstStyle>
            <a:lvl1pPr>
              <a:defRPr sz="952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851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951" y="86917"/>
            <a:ext cx="8424863" cy="3786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79388" y="627461"/>
            <a:ext cx="4208462" cy="4050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40250" y="627461"/>
            <a:ext cx="4208463" cy="4050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016CA-9755-49AC-8581-0626D297D7CD}" type="datetime1">
              <a:rPr lang="zh-CN" altLang="en-US" smtClean="0">
                <a:latin typeface="Comic Sans MS" panose="030F0702030302020204" pitchFamily="66" charset="0"/>
              </a:rPr>
              <a:t>2026/6/26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3AD76-18EC-4CBD-990C-D655270BB2C6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8064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4796583"/>
            <a:ext cx="2057400" cy="273843"/>
          </a:xfrm>
          <a:prstGeom prst="rect">
            <a:avLst/>
          </a:prstGeom>
        </p:spPr>
        <p:txBody>
          <a:bodyPr anchor="b"/>
          <a:lstStyle>
            <a:lvl1pPr>
              <a:defRPr sz="952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2024/01/21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3"/>
          </a:xfrm>
          <a:prstGeom prst="rect">
            <a:avLst/>
          </a:prstGeom>
        </p:spPr>
        <p:txBody>
          <a:bodyPr anchor="b"/>
          <a:lstStyle>
            <a:lvl1pPr>
              <a:defRPr sz="952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2" y="4796583"/>
            <a:ext cx="2057400" cy="273843"/>
          </a:xfrm>
          <a:prstGeom prst="rect">
            <a:avLst/>
          </a:prstGeom>
        </p:spPr>
        <p:txBody>
          <a:bodyPr anchor="b"/>
          <a:lstStyle>
            <a:lvl1pPr algn="r">
              <a:defRPr sz="952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EF39D-F359-956D-F6C6-75FEE51C2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5038143"/>
            <a:ext cx="9144000" cy="1076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D03286-B7A2-5103-9306-83790829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5" y="540667"/>
            <a:ext cx="8994894" cy="44221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5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52" indent="-228584">
              <a:buFont typeface="Wingdings" pitchFamily="2" charset="2"/>
              <a:buChar char="Ø"/>
              <a:defRPr sz="1429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22" indent="-228584">
              <a:buFont typeface="Wingdings" pitchFamily="2" charset="2"/>
              <a:buChar char="§"/>
              <a:defRPr sz="1429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090" indent="-228584">
              <a:buFont typeface="Courier New" panose="02070309020205020404" pitchFamily="49" charset="0"/>
              <a:buChar char="o"/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58" indent="-228584">
              <a:buFont typeface="Wingdings" pitchFamily="2" charset="2"/>
              <a:buChar char="v"/>
              <a:defRPr sz="952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D0DFAC-998B-7CBE-BFFE-6538676CE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714"/>
            <a:ext cx="9143999" cy="443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4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0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11" y="33617"/>
            <a:ext cx="8905796" cy="645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12" y="840105"/>
            <a:ext cx="8905795" cy="394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513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54B2DBD-643E-0943-AE6D-ECE3D583A51F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18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30.svg"/><Relationship Id="rId3" Type="http://schemas.openxmlformats.org/officeDocument/2006/relationships/image" Target="../media/image29.gif"/><Relationship Id="rId21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17" Type="http://schemas.openxmlformats.org/officeDocument/2006/relationships/image" Target="../media/image41.pn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9.gif"/><Relationship Id="rId7" Type="http://schemas.openxmlformats.org/officeDocument/2006/relationships/image" Target="NUL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0.svg"/><Relationship Id="rId5" Type="http://schemas.microsoft.com/office/2007/relationships/hdphoto" Target="../media/hdphoto2.wdp"/><Relationship Id="rId10" Type="http://schemas.openxmlformats.org/officeDocument/2006/relationships/image" Target="NULL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56.png"/><Relationship Id="rId4" Type="http://schemas.openxmlformats.org/officeDocument/2006/relationships/image" Target="../media/image45.emf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57.png"/><Relationship Id="rId3" Type="http://schemas.openxmlformats.org/officeDocument/2006/relationships/image" Target="../media/image69.jpeg"/><Relationship Id="rId7" Type="http://schemas.openxmlformats.org/officeDocument/2006/relationships/image" Target="../media/image650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11" Type="http://schemas.openxmlformats.org/officeDocument/2006/relationships/image" Target="../media/image620.png"/><Relationship Id="rId5" Type="http://schemas.openxmlformats.org/officeDocument/2006/relationships/image" Target="../media/image630.png"/><Relationship Id="rId10" Type="http://schemas.openxmlformats.org/officeDocument/2006/relationships/image" Target="../media/image610.png"/><Relationship Id="rId4" Type="http://schemas.openxmlformats.org/officeDocument/2006/relationships/image" Target="../media/image7.png"/><Relationship Id="rId9" Type="http://schemas.openxmlformats.org/officeDocument/2006/relationships/image" Target="../media/image600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71.png"/><Relationship Id="rId7" Type="http://schemas.openxmlformats.org/officeDocument/2006/relationships/image" Target="../media/image74.jpeg"/><Relationship Id="rId12" Type="http://schemas.openxmlformats.org/officeDocument/2006/relationships/image" Target="../media/image7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83.png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image" Target="../media/image57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4.png"/><Relationship Id="rId4" Type="http://schemas.openxmlformats.org/officeDocument/2006/relationships/image" Target="../media/image59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3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10.png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10" Type="http://schemas.openxmlformats.org/officeDocument/2006/relationships/image" Target="../media/image790.png"/><Relationship Id="rId4" Type="http://schemas.openxmlformats.org/officeDocument/2006/relationships/image" Target="../media/image79.png"/><Relationship Id="rId9" Type="http://schemas.openxmlformats.org/officeDocument/2006/relationships/image" Target="../media/image850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9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gif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gif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57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3" Type="http://schemas.openxmlformats.org/officeDocument/2006/relationships/image" Target="../media/image124.png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1.wmf"/><Relationship Id="rId5" Type="http://schemas.openxmlformats.org/officeDocument/2006/relationships/image" Target="../media/image127.png"/><Relationship Id="rId10" Type="http://schemas.openxmlformats.org/officeDocument/2006/relationships/image" Target="../media/image920.png"/><Relationship Id="rId4" Type="http://schemas.openxmlformats.org/officeDocument/2006/relationships/image" Target="../media/image126.png"/><Relationship Id="rId1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1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110.png"/><Relationship Id="rId5" Type="http://schemas.openxmlformats.org/officeDocument/2006/relationships/image" Target="../media/image164.png"/><Relationship Id="rId10" Type="http://schemas.openxmlformats.org/officeDocument/2006/relationships/image" Target="../media/image106.png"/><Relationship Id="rId4" Type="http://schemas.openxmlformats.org/officeDocument/2006/relationships/image" Target="../media/image5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142.png"/><Relationship Id="rId7" Type="http://schemas.openxmlformats.org/officeDocument/2006/relationships/image" Target="../media/image98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010.png"/><Relationship Id="rId10" Type="http://schemas.openxmlformats.org/officeDocument/2006/relationships/image" Target="../media/image105.png"/><Relationship Id="rId4" Type="http://schemas.openxmlformats.org/officeDocument/2006/relationships/image" Target="../media/image1000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5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07.png"/><Relationship Id="rId7" Type="http://schemas.openxmlformats.org/officeDocument/2006/relationships/image" Target="../media/image153.png"/><Relationship Id="rId12" Type="http://schemas.openxmlformats.org/officeDocument/2006/relationships/image" Target="../media/image5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png"/><Relationship Id="rId11" Type="http://schemas.openxmlformats.org/officeDocument/2006/relationships/image" Target="../media/image1150.png"/><Relationship Id="rId5" Type="http://schemas.openxmlformats.org/officeDocument/2006/relationships/image" Target="../media/image151.png"/><Relationship Id="rId10" Type="http://schemas.openxmlformats.org/officeDocument/2006/relationships/image" Target="../media/image1140.png"/><Relationship Id="rId4" Type="http://schemas.openxmlformats.org/officeDocument/2006/relationships/image" Target="../media/image108.png"/><Relationship Id="rId9" Type="http://schemas.openxmlformats.org/officeDocument/2006/relationships/image" Target="../media/image1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270.png"/><Relationship Id="rId3" Type="http://schemas.openxmlformats.org/officeDocument/2006/relationships/image" Target="../media/image1770.png"/><Relationship Id="rId7" Type="http://schemas.openxmlformats.org/officeDocument/2006/relationships/image" Target="../media/image178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0.png"/><Relationship Id="rId11" Type="http://schemas.openxmlformats.org/officeDocument/2006/relationships/image" Target="../media/image184.png"/><Relationship Id="rId5" Type="http://schemas.openxmlformats.org/officeDocument/2006/relationships/image" Target="../media/image90.png"/><Relationship Id="rId15" Type="http://schemas.openxmlformats.org/officeDocument/2006/relationships/image" Target="../media/image1850.png"/><Relationship Id="rId10" Type="http://schemas.openxmlformats.org/officeDocument/2006/relationships/image" Target="../media/image183.png"/><Relationship Id="rId4" Type="http://schemas.openxmlformats.org/officeDocument/2006/relationships/image" Target="../media/image161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68.jpg"/><Relationship Id="rId7" Type="http://schemas.openxmlformats.org/officeDocument/2006/relationships/image" Target="../media/image171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720.png"/><Relationship Id="rId10" Type="http://schemas.openxmlformats.org/officeDocument/2006/relationships/image" Target="../media/image179.png"/><Relationship Id="rId4" Type="http://schemas.openxmlformats.org/officeDocument/2006/relationships/image" Target="../media/image169.png"/><Relationship Id="rId9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75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88.png"/><Relationship Id="rId7" Type="http://schemas.openxmlformats.org/officeDocument/2006/relationships/image" Target="../media/image19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36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1390.png"/><Relationship Id="rId4" Type="http://schemas.openxmlformats.org/officeDocument/2006/relationships/image" Target="../media/image203.png"/><Relationship Id="rId9" Type="http://schemas.openxmlformats.org/officeDocument/2006/relationships/image" Target="../media/image20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8.jpg"/><Relationship Id="rId4" Type="http://schemas.openxmlformats.org/officeDocument/2006/relationships/image" Target="../media/image2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0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0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6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29.png"/><Relationship Id="rId5" Type="http://schemas.openxmlformats.org/officeDocument/2006/relationships/image" Target="../media/image224.jpeg"/><Relationship Id="rId10" Type="http://schemas.openxmlformats.org/officeDocument/2006/relationships/image" Target="../media/image228.png"/><Relationship Id="rId4" Type="http://schemas.openxmlformats.org/officeDocument/2006/relationships/image" Target="../media/image223.png"/><Relationship Id="rId9" Type="http://schemas.openxmlformats.org/officeDocument/2006/relationships/image" Target="../media/image2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5.jpe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2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7.png"/><Relationship Id="rId7" Type="http://schemas.openxmlformats.org/officeDocument/2006/relationships/image" Target="../media/image76.png"/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1670.png"/><Relationship Id="rId4" Type="http://schemas.openxmlformats.org/officeDocument/2006/relationships/image" Target="../media/image233.png"/><Relationship Id="rId9" Type="http://schemas.openxmlformats.org/officeDocument/2006/relationships/image" Target="../media/image7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320.png"/><Relationship Id="rId2" Type="http://schemas.openxmlformats.org/officeDocument/2006/relationships/image" Target="../media/image2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3" Type="http://schemas.openxmlformats.org/officeDocument/2006/relationships/image" Target="../media/image1900.png"/><Relationship Id="rId7" Type="http://schemas.openxmlformats.org/officeDocument/2006/relationships/image" Target="../media/image2000.png"/><Relationship Id="rId12" Type="http://schemas.openxmlformats.org/officeDocument/2006/relationships/image" Target="../media/image45.emf"/><Relationship Id="rId2" Type="http://schemas.openxmlformats.org/officeDocument/2006/relationships/image" Target="../media/image25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70.png"/><Relationship Id="rId11" Type="http://schemas.openxmlformats.org/officeDocument/2006/relationships/image" Target="../media/image56.png"/><Relationship Id="rId5" Type="http://schemas.openxmlformats.org/officeDocument/2006/relationships/image" Target="../media/image240.png"/><Relationship Id="rId10" Type="http://schemas.openxmlformats.org/officeDocument/2006/relationships/image" Target="../media/image2050.png"/><Relationship Id="rId4" Type="http://schemas.openxmlformats.org/officeDocument/2006/relationships/image" Target="../media/image1912.png"/><Relationship Id="rId9" Type="http://schemas.openxmlformats.org/officeDocument/2006/relationships/image" Target="../media/image20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144.png"/><Relationship Id="rId7" Type="http://schemas.openxmlformats.org/officeDocument/2006/relationships/image" Target="../media/image149.png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0.png"/><Relationship Id="rId11" Type="http://schemas.openxmlformats.org/officeDocument/2006/relationships/image" Target="../media/image243.png"/><Relationship Id="rId5" Type="http://schemas.openxmlformats.org/officeDocument/2006/relationships/image" Target="../media/image2220.png"/><Relationship Id="rId10" Type="http://schemas.openxmlformats.org/officeDocument/2006/relationships/image" Target="../media/image242.png"/><Relationship Id="rId4" Type="http://schemas.openxmlformats.org/officeDocument/2006/relationships/image" Target="../media/image146.png"/><Relationship Id="rId9" Type="http://schemas.openxmlformats.org/officeDocument/2006/relationships/image" Target="../media/image22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microsoft.com/office/2007/relationships/hdphoto" Target="../media/hdphoto1.wdp"/><Relationship Id="rId7" Type="http://schemas.openxmlformats.org/officeDocument/2006/relationships/image" Target="../media/image1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3.png"/><Relationship Id="rId5" Type="http://schemas.openxmlformats.org/officeDocument/2006/relationships/image" Target="../media/image1210.png"/><Relationship Id="rId10" Type="http://schemas.openxmlformats.org/officeDocument/2006/relationships/image" Target="../media/image158.png"/><Relationship Id="rId4" Type="http://schemas.openxmlformats.org/officeDocument/2006/relationships/image" Target="../media/image23.tiff"/><Relationship Id="rId9" Type="http://schemas.openxmlformats.org/officeDocument/2006/relationships/image" Target="../media/image1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90.png"/><Relationship Id="rId7" Type="http://schemas.openxmlformats.org/officeDocument/2006/relationships/image" Target="../media/image2360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50.png"/><Relationship Id="rId5" Type="http://schemas.openxmlformats.org/officeDocument/2006/relationships/image" Target="../media/image2340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3" Type="http://schemas.openxmlformats.org/officeDocument/2006/relationships/image" Target="../media/image245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2" Type="http://schemas.openxmlformats.org/officeDocument/2006/relationships/image" Target="../media/image19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0.png"/><Relationship Id="rId10" Type="http://schemas.openxmlformats.org/officeDocument/2006/relationships/image" Target="../media/image250.png"/><Relationship Id="rId4" Type="http://schemas.openxmlformats.org/officeDocument/2006/relationships/image" Target="../media/image2440.png"/><Relationship Id="rId9" Type="http://schemas.openxmlformats.org/officeDocument/2006/relationships/image" Target="../media/image24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175.png"/><Relationship Id="rId7" Type="http://schemas.openxmlformats.org/officeDocument/2006/relationships/image" Target="../media/image257.png"/><Relationship Id="rId2" Type="http://schemas.openxmlformats.org/officeDocument/2006/relationships/image" Target="../media/image21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192.png"/><Relationship Id="rId9" Type="http://schemas.openxmlformats.org/officeDocument/2006/relationships/image" Target="../media/image2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9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0.png"/><Relationship Id="rId5" Type="http://schemas.openxmlformats.org/officeDocument/2006/relationships/image" Target="../media/image2410.png"/><Relationship Id="rId4" Type="http://schemas.openxmlformats.org/officeDocument/2006/relationships/image" Target="../media/image24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210.png"/><Relationship Id="rId10" Type="http://schemas.openxmlformats.org/officeDocument/2006/relationships/image" Target="../media/image2010.png"/><Relationship Id="rId9" Type="http://schemas.openxmlformats.org/officeDocument/2006/relationships/image" Target="../media/image18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6.png"/><Relationship Id="rId7" Type="http://schemas.openxmlformats.org/officeDocument/2006/relationships/image" Target="../media/image292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394" y="913135"/>
            <a:ext cx="7024134" cy="125129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altLang="zh-CN" sz="4233" b="1" dirty="0">
                <a:latin typeface="Microsoft YaHei" panose="020B0503020204020204" pitchFamily="34" charset="-122"/>
              </a:rPr>
              <a:t>LHCb</a:t>
            </a:r>
            <a:r>
              <a:rPr lang="zh-CN" altLang="en-US" sz="4233" b="1" dirty="0"/>
              <a:t>实验</a:t>
            </a:r>
            <a:r>
              <a:rPr lang="en-US" altLang="zh-CN" sz="4233" b="1" dirty="0">
                <a:latin typeface="Microsoft YaHei" panose="020B0503020204020204" pitchFamily="34" charset="-122"/>
              </a:rPr>
              <a:t>CP</a:t>
            </a:r>
            <a:r>
              <a:rPr lang="zh-CN" altLang="en-US" sz="4233" b="1" dirty="0"/>
              <a:t>破坏研究</a:t>
            </a:r>
            <a:endParaRPr lang="en-US" sz="4233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64092" y="2326856"/>
            <a:ext cx="4815815" cy="8215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sz="2857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张艳席 </a:t>
            </a:r>
            <a:endParaRPr kumimoji="1" lang="en-US" altLang="zh-CN" sz="2857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0A049-6C57-8918-A457-AFC33A18A4A7}"/>
              </a:ext>
            </a:extLst>
          </p:cNvPr>
          <p:cNvSpPr txBox="1"/>
          <p:nvPr/>
        </p:nvSpPr>
        <p:spPr>
          <a:xfrm>
            <a:off x="2779694" y="4594537"/>
            <a:ext cx="3637534" cy="385490"/>
          </a:xfrm>
          <a:prstGeom prst="rect">
            <a:avLst/>
          </a:prstGeom>
          <a:noFill/>
          <a:effectLst>
            <a:outerShdw dist="38100" sx="1000" sy="1000" algn="l" rotWithShape="0">
              <a:prstClr val="black"/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90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中国科学技术大学，</a:t>
            </a:r>
            <a:r>
              <a:rPr lang="en-US" altLang="zh-CN" sz="1905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2026.06.26</a:t>
            </a:r>
            <a:endParaRPr lang="en-CN" sz="1905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36D0B3-5F33-BB8D-5CBD-92225719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78161" y="2888993"/>
            <a:ext cx="1355421" cy="3783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89EFB1-D340-7066-5016-D1EDD3244D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59"/>
          <a:stretch>
            <a:fillRect/>
          </a:stretch>
        </p:blipFill>
        <p:spPr>
          <a:xfrm>
            <a:off x="3305837" y="3633411"/>
            <a:ext cx="2585247" cy="5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1180BFA-BB18-35C8-4D00-5173DE04CE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zh-CN" altLang="en-US" dirty="0"/>
                  <a:t>衰变破坏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/>
                  <a:t>、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P</a:t>
                </a:r>
                <a:r>
                  <a:rPr kumimoji="1" lang="zh-CN" altLang="en-US" dirty="0"/>
                  <a:t>对称性</a:t>
                </a: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1180BFA-BB18-35C8-4D00-5173DE04C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40" t="-11538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3BFE1-DB76-9AB0-1CB2-65BD3FDC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10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6707DAE-4A0A-36FF-D97E-056F73F19DB4}"/>
              </a:ext>
            </a:extLst>
          </p:cNvPr>
          <p:cNvGrpSpPr>
            <a:grpSpLocks noChangeAspect="1"/>
          </p:cNvGrpSpPr>
          <p:nvPr/>
        </p:nvGrpSpPr>
        <p:grpSpPr>
          <a:xfrm>
            <a:off x="1607857" y="1812850"/>
            <a:ext cx="6588000" cy="2535114"/>
            <a:chOff x="2243719" y="1463134"/>
            <a:chExt cx="9055903" cy="348475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BFF84A1-6AF4-4EE2-B1A9-AFB9F53ADDC0}"/>
                </a:ext>
              </a:extLst>
            </p:cNvPr>
            <p:cNvGrpSpPr/>
            <p:nvPr/>
          </p:nvGrpSpPr>
          <p:grpSpPr>
            <a:xfrm>
              <a:off x="5217785" y="1463134"/>
              <a:ext cx="6081837" cy="3342704"/>
              <a:chOff x="1019198" y="1528948"/>
              <a:chExt cx="6081837" cy="3342704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22A99DA8-F10A-5AFE-7275-E926A480C525}"/>
                  </a:ext>
                </a:extLst>
              </p:cNvPr>
              <p:cNvGrpSpPr/>
              <p:nvPr/>
            </p:nvGrpSpPr>
            <p:grpSpPr>
              <a:xfrm>
                <a:off x="1630381" y="1647031"/>
                <a:ext cx="5161863" cy="3188268"/>
                <a:chOff x="1690951" y="1669489"/>
                <a:chExt cx="4097118" cy="2530619"/>
              </a:xfrm>
            </p:grpSpPr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CF3157AF-C15B-FE2D-827D-21A6B358A9A1}"/>
                    </a:ext>
                  </a:extLst>
                </p:cNvPr>
                <p:cNvGrpSpPr/>
                <p:nvPr/>
              </p:nvGrpSpPr>
              <p:grpSpPr>
                <a:xfrm>
                  <a:off x="1690951" y="1727322"/>
                  <a:ext cx="4097118" cy="2432946"/>
                  <a:chOff x="1552802" y="1818173"/>
                  <a:chExt cx="4097118" cy="2432946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BACEB62B-2353-3576-DC54-5AE4046DB893}"/>
                      </a:ext>
                    </a:extLst>
                  </p:cNvPr>
                  <p:cNvGrpSpPr/>
                  <p:nvPr/>
                </p:nvGrpSpPr>
                <p:grpSpPr>
                  <a:xfrm>
                    <a:off x="1552802" y="1818173"/>
                    <a:ext cx="4097118" cy="2432946"/>
                    <a:chOff x="1552802" y="1818173"/>
                    <a:chExt cx="4097118" cy="2432946"/>
                  </a:xfrm>
                </p:grpSpPr>
                <p:pic>
                  <p:nvPicPr>
                    <p:cNvPr id="48" name="Picture 6" descr="The Physics of HyperCP">
                      <a:extLst>
                        <a:ext uri="{FF2B5EF4-FFF2-40B4-BE49-F238E27FC236}">
                          <a16:creationId xmlns:a16="http://schemas.microsoft.com/office/drawing/2014/main" id="{AEDAE762-E1CC-5BEE-8409-609A34605F5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" r="27485"/>
                    <a:stretch/>
                  </p:blipFill>
                  <p:spPr bwMode="auto">
                    <a:xfrm>
                      <a:off x="1688124" y="1818173"/>
                      <a:ext cx="3961796" cy="243294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9" name="圆角矩形 48">
                          <a:extLst>
                            <a:ext uri="{FF2B5EF4-FFF2-40B4-BE49-F238E27FC236}">
                              <a16:creationId xmlns:a16="http://schemas.microsoft.com/office/drawing/2014/main" id="{75EE03D8-69B1-8A2F-847C-3CD9FA69A8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52802" y="2837502"/>
                          <a:ext cx="439615" cy="434128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kumimoji="1"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zh-CN" alt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24" name="圆角矩形 23">
                          <a:extLst>
                            <a:ext uri="{FF2B5EF4-FFF2-40B4-BE49-F238E27FC236}">
                              <a16:creationId xmlns:a16="http://schemas.microsoft.com/office/drawing/2014/main" id="{557EF469-7B03-F421-E75F-B177B188C970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52802" y="2837502"/>
                          <a:ext cx="439615" cy="434128"/>
                        </a:xfrm>
                        <a:prstGeom prst="roundRect">
                          <a:avLst/>
                        </a:prstGeom>
                        <a:blipFill>
                          <a:blip r:embed="rId5"/>
                          <a:stretch>
                            <a:fillRect l="-17778"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圆角矩形 46">
                        <a:extLst>
                          <a:ext uri="{FF2B5EF4-FFF2-40B4-BE49-F238E27FC236}">
                            <a16:creationId xmlns:a16="http://schemas.microsoft.com/office/drawing/2014/main" id="{3F89EED1-EEAA-F261-A995-144AB2664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5873" y="2817581"/>
                        <a:ext cx="439615" cy="434128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kumimoji="1"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1" lang="zh-CN" alt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8" name="圆角矩形 17">
                        <a:extLst>
                          <a:ext uri="{FF2B5EF4-FFF2-40B4-BE49-F238E27FC236}">
                            <a16:creationId xmlns:a16="http://schemas.microsoft.com/office/drawing/2014/main" id="{C162CBFE-3230-B668-516D-837C225C76AF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5873" y="2817581"/>
                        <a:ext cx="439615" cy="434128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2045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0" name="下箭头 39">
                  <a:extLst>
                    <a:ext uri="{FF2B5EF4-FFF2-40B4-BE49-F238E27FC236}">
                      <a16:creationId xmlns:a16="http://schemas.microsoft.com/office/drawing/2014/main" id="{D722C620-754D-6010-4B9D-7B44B200110A}"/>
                    </a:ext>
                  </a:extLst>
                </p:cNvPr>
                <p:cNvSpPr/>
                <p:nvPr/>
              </p:nvSpPr>
              <p:spPr>
                <a:xfrm rot="10800000">
                  <a:off x="2242503" y="1681473"/>
                  <a:ext cx="181114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  <p:sp>
              <p:nvSpPr>
                <p:cNvPr id="41" name="下箭头 40">
                  <a:extLst>
                    <a:ext uri="{FF2B5EF4-FFF2-40B4-BE49-F238E27FC236}">
                      <a16:creationId xmlns:a16="http://schemas.microsoft.com/office/drawing/2014/main" id="{E2955717-940E-F30B-E833-BB02A303F7D0}"/>
                    </a:ext>
                  </a:extLst>
                </p:cNvPr>
                <p:cNvSpPr/>
                <p:nvPr/>
              </p:nvSpPr>
              <p:spPr>
                <a:xfrm rot="10800000">
                  <a:off x="4665493" y="1669489"/>
                  <a:ext cx="181114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  <p:sp>
              <p:nvSpPr>
                <p:cNvPr id="42" name="下箭头 41">
                  <a:extLst>
                    <a:ext uri="{FF2B5EF4-FFF2-40B4-BE49-F238E27FC236}">
                      <a16:creationId xmlns:a16="http://schemas.microsoft.com/office/drawing/2014/main" id="{138A25B3-9F68-5970-FB27-C8772A3CAF52}"/>
                    </a:ext>
                  </a:extLst>
                </p:cNvPr>
                <p:cNvSpPr/>
                <p:nvPr/>
              </p:nvSpPr>
              <p:spPr>
                <a:xfrm>
                  <a:off x="2245639" y="3782104"/>
                  <a:ext cx="181114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  <p:sp>
              <p:nvSpPr>
                <p:cNvPr id="43" name="下箭头 42">
                  <a:extLst>
                    <a:ext uri="{FF2B5EF4-FFF2-40B4-BE49-F238E27FC236}">
                      <a16:creationId xmlns:a16="http://schemas.microsoft.com/office/drawing/2014/main" id="{E07DA6A2-B780-ABDE-539F-9CE3A00A98AF}"/>
                    </a:ext>
                  </a:extLst>
                </p:cNvPr>
                <p:cNvSpPr/>
                <p:nvPr/>
              </p:nvSpPr>
              <p:spPr>
                <a:xfrm>
                  <a:off x="4665493" y="3799998"/>
                  <a:ext cx="181114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  <p:sp>
              <p:nvSpPr>
                <p:cNvPr id="44" name="下箭头 43">
                  <a:extLst>
                    <a:ext uri="{FF2B5EF4-FFF2-40B4-BE49-F238E27FC236}">
                      <a16:creationId xmlns:a16="http://schemas.microsoft.com/office/drawing/2014/main" id="{E5C6E2DD-1280-924B-1BEC-8DC4F53339A0}"/>
                    </a:ext>
                  </a:extLst>
                </p:cNvPr>
                <p:cNvSpPr/>
                <p:nvPr/>
              </p:nvSpPr>
              <p:spPr>
                <a:xfrm>
                  <a:off x="1999744" y="3270413"/>
                  <a:ext cx="130822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rgbClr val="06049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  <p:sp>
              <p:nvSpPr>
                <p:cNvPr id="45" name="下箭头 44">
                  <a:extLst>
                    <a:ext uri="{FF2B5EF4-FFF2-40B4-BE49-F238E27FC236}">
                      <a16:creationId xmlns:a16="http://schemas.microsoft.com/office/drawing/2014/main" id="{90D4626A-C6BC-EB9C-FB73-F1A52E8FEEB1}"/>
                    </a:ext>
                  </a:extLst>
                </p:cNvPr>
                <p:cNvSpPr/>
                <p:nvPr/>
              </p:nvSpPr>
              <p:spPr>
                <a:xfrm>
                  <a:off x="4344918" y="3313236"/>
                  <a:ext cx="130822" cy="400110"/>
                </a:xfrm>
                <a:prstGeom prst="downArrow">
                  <a:avLst>
                    <a:gd name="adj1" fmla="val 50000"/>
                    <a:gd name="adj2" fmla="val 150797"/>
                  </a:avLst>
                </a:prstGeom>
                <a:solidFill>
                  <a:srgbClr val="06049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268"/>
                </a:p>
              </p:txBody>
            </p:sp>
          </p:grp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F24BBE5-0BE8-D33C-C88F-2C20939DED3B}"/>
                  </a:ext>
                </a:extLst>
              </p:cNvPr>
              <p:cNvSpPr/>
              <p:nvPr/>
            </p:nvSpPr>
            <p:spPr>
              <a:xfrm>
                <a:off x="3187707" y="2876058"/>
                <a:ext cx="1482280" cy="839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DC8FA9F-6785-8478-FA75-E8FBBCF6CB18}"/>
                  </a:ext>
                </a:extLst>
              </p:cNvPr>
              <p:cNvSpPr/>
              <p:nvPr/>
            </p:nvSpPr>
            <p:spPr>
              <a:xfrm>
                <a:off x="6236501" y="2901711"/>
                <a:ext cx="864534" cy="839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A60B97A4-FC62-817B-D9C9-29F3D5A380F0}"/>
                      </a:ext>
                    </a:extLst>
                  </p:cNvPr>
                  <p:cNvSpPr txBox="1"/>
                  <p:nvPr/>
                </p:nvSpPr>
                <p:spPr>
                  <a:xfrm>
                    <a:off x="1630381" y="4247414"/>
                    <a:ext cx="561884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A60B97A4-FC62-817B-D9C9-29F3D5A380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30381" y="4247414"/>
                    <a:ext cx="561884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703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DF0DDF25-CE6F-0882-5F27-BBA181CEE394}"/>
                  </a:ext>
                </a:extLst>
              </p:cNvPr>
              <p:cNvSpPr/>
              <p:nvPr/>
            </p:nvSpPr>
            <p:spPr>
              <a:xfrm>
                <a:off x="1019198" y="1528948"/>
                <a:ext cx="2944712" cy="3342704"/>
              </a:xfrm>
              <a:prstGeom prst="rect">
                <a:avLst/>
              </a:prstGeom>
              <a:noFill/>
              <a:ln w="508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8CD4A86F-D385-79D8-A2FF-0350F8D11769}"/>
                  </a:ext>
                </a:extLst>
              </p:cNvPr>
              <p:cNvSpPr/>
              <p:nvPr/>
            </p:nvSpPr>
            <p:spPr>
              <a:xfrm>
                <a:off x="3991973" y="1537397"/>
                <a:ext cx="2944712" cy="3331335"/>
              </a:xfrm>
              <a:prstGeom prst="rect">
                <a:avLst/>
              </a:prstGeom>
              <a:noFill/>
              <a:ln w="158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p:sp>
            <p:nvSpPr>
              <p:cNvPr id="29" name="燕尾形箭头 28">
                <a:extLst>
                  <a:ext uri="{FF2B5EF4-FFF2-40B4-BE49-F238E27FC236}">
                    <a16:creationId xmlns:a16="http://schemas.microsoft.com/office/drawing/2014/main" id="{8F2CD261-23C4-ABAA-D7A3-0E91423F971E}"/>
                  </a:ext>
                </a:extLst>
              </p:cNvPr>
              <p:cNvSpPr/>
              <p:nvPr/>
            </p:nvSpPr>
            <p:spPr>
              <a:xfrm>
                <a:off x="3523973" y="2585421"/>
                <a:ext cx="996700" cy="742282"/>
              </a:xfrm>
              <a:prstGeom prst="notch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 dirty="0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C4B2C30-820B-B940-9D71-D4B0A300BE49}"/>
                  </a:ext>
                </a:extLst>
              </p:cNvPr>
              <p:cNvSpPr txBox="1"/>
              <p:nvPr/>
            </p:nvSpPr>
            <p:spPr>
              <a:xfrm>
                <a:off x="1447608" y="1739682"/>
                <a:ext cx="184731" cy="4025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endParaRPr kumimoji="1" lang="zh-CN" altLang="en-US" sz="2016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04906425-F55A-6925-99F1-F371E0DED3A5}"/>
                      </a:ext>
                    </a:extLst>
                  </p:cNvPr>
                  <p:cNvSpPr txBox="1"/>
                  <p:nvPr/>
                </p:nvSpPr>
                <p:spPr>
                  <a:xfrm>
                    <a:off x="1607915" y="1739682"/>
                    <a:ext cx="621067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1894F9CA-A43E-45B3-2020-8B27DAC8E4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7915" y="1739682"/>
                    <a:ext cx="621067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236EC58C-01CF-CE3E-7135-B57DB3FEA1AF}"/>
                      </a:ext>
                    </a:extLst>
                  </p:cNvPr>
                  <p:cNvSpPr txBox="1"/>
                  <p:nvPr/>
                </p:nvSpPr>
                <p:spPr>
                  <a:xfrm>
                    <a:off x="4616518" y="1717859"/>
                    <a:ext cx="621067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1D988085-98F6-9B61-00EA-794516610C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6518" y="1717859"/>
                    <a:ext cx="621067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12B98A72-FE03-6FCE-CD23-75B1C160CDB9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239" y="4251866"/>
                    <a:ext cx="561885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12B98A72-FE03-6FCE-CD23-75B1C160CD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1239" y="4251866"/>
                    <a:ext cx="561885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4074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燕尾形箭头 35">
                <a:extLst>
                  <a:ext uri="{FF2B5EF4-FFF2-40B4-BE49-F238E27FC236}">
                    <a16:creationId xmlns:a16="http://schemas.microsoft.com/office/drawing/2014/main" id="{8A5D23BD-2DB1-8FD2-4741-89FD6E188146}"/>
                  </a:ext>
                </a:extLst>
              </p:cNvPr>
              <p:cNvSpPr/>
              <p:nvPr/>
            </p:nvSpPr>
            <p:spPr>
              <a:xfrm flipH="1">
                <a:off x="3504518" y="3249051"/>
                <a:ext cx="996700" cy="742282"/>
              </a:xfrm>
              <a:prstGeom prst="notch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 dirty="0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49FBBE9-EABF-B9FA-7C59-2859BD9DFF22}"/>
                  </a:ext>
                </a:extLst>
              </p:cNvPr>
              <p:cNvSpPr txBox="1"/>
              <p:nvPr/>
            </p:nvSpPr>
            <p:spPr>
              <a:xfrm>
                <a:off x="3774269" y="2690185"/>
                <a:ext cx="489618" cy="549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endPara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22D18D9-E6F9-7112-60D2-907D9EF6AD6F}"/>
                  </a:ext>
                </a:extLst>
              </p:cNvPr>
              <p:cNvSpPr txBox="1"/>
              <p:nvPr/>
            </p:nvSpPr>
            <p:spPr>
              <a:xfrm>
                <a:off x="3774265" y="3331063"/>
                <a:ext cx="489618" cy="549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endPara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 descr="The Physics of HyperCP">
              <a:extLst>
                <a:ext uri="{FF2B5EF4-FFF2-40B4-BE49-F238E27FC236}">
                  <a16:creationId xmlns:a16="http://schemas.microsoft.com/office/drawing/2014/main" id="{4AADAC65-F890-213D-70B1-73207C5C5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04" t="-7457" r="-6287" b="-179"/>
            <a:stretch/>
          </p:blipFill>
          <p:spPr bwMode="auto">
            <a:xfrm flipH="1" flipV="1">
              <a:off x="3030508" y="1648637"/>
              <a:ext cx="776704" cy="329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5E4005D-3E8F-D83F-E401-8E055F186BC3}"/>
                </a:ext>
              </a:extLst>
            </p:cNvPr>
            <p:cNvSpPr/>
            <p:nvPr/>
          </p:nvSpPr>
          <p:spPr>
            <a:xfrm>
              <a:off x="2243719" y="1473820"/>
              <a:ext cx="2944712" cy="3329098"/>
            </a:xfrm>
            <a:prstGeom prst="rect">
              <a:avLst/>
            </a:prstGeom>
            <a:noFill/>
            <a:ln w="1587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268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C09E25F-BA09-DC71-B6F6-78E7D9606FC7}"/>
                </a:ext>
              </a:extLst>
            </p:cNvPr>
            <p:cNvGrpSpPr/>
            <p:nvPr/>
          </p:nvGrpSpPr>
          <p:grpSpPr>
            <a:xfrm>
              <a:off x="2742228" y="1580052"/>
              <a:ext cx="2932939" cy="3182582"/>
              <a:chOff x="2633368" y="1580052"/>
              <a:chExt cx="2932939" cy="31825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圆角矩形 13">
                    <a:extLst>
                      <a:ext uri="{FF2B5EF4-FFF2-40B4-BE49-F238E27FC236}">
                        <a16:creationId xmlns:a16="http://schemas.microsoft.com/office/drawing/2014/main" id="{A19583EE-0135-DB5F-4BBA-378A7964E251}"/>
                      </a:ext>
                    </a:extLst>
                  </p:cNvPr>
                  <p:cNvSpPr/>
                  <p:nvPr/>
                </p:nvSpPr>
                <p:spPr>
                  <a:xfrm>
                    <a:off x="2633368" y="2949133"/>
                    <a:ext cx="553861" cy="54694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3024" dirty="0"/>
                  </a:p>
                </p:txBody>
              </p:sp>
            </mc:Choice>
            <mc:Fallback xmlns="">
              <p:sp>
                <p:nvSpPr>
                  <p:cNvPr id="67" name="圆角矩形 66">
                    <a:extLst>
                      <a:ext uri="{FF2B5EF4-FFF2-40B4-BE49-F238E27FC236}">
                        <a16:creationId xmlns:a16="http://schemas.microsoft.com/office/drawing/2014/main" id="{C41EC026-5F2D-D4FA-06D8-131269ECAC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3368" y="2949133"/>
                    <a:ext cx="553861" cy="546948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 l="-1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下箭头 14">
                <a:extLst>
                  <a:ext uri="{FF2B5EF4-FFF2-40B4-BE49-F238E27FC236}">
                    <a16:creationId xmlns:a16="http://schemas.microsoft.com/office/drawing/2014/main" id="{73B64F43-6DDA-413D-B44C-EDF25A2235D9}"/>
                  </a:ext>
                </a:extLst>
              </p:cNvPr>
              <p:cNvSpPr/>
              <p:nvPr/>
            </p:nvSpPr>
            <p:spPr>
              <a:xfrm rot="10800000">
                <a:off x="3396379" y="1580052"/>
                <a:ext cx="228181" cy="504089"/>
              </a:xfrm>
              <a:prstGeom prst="downArrow">
                <a:avLst>
                  <a:gd name="adj1" fmla="val 50000"/>
                  <a:gd name="adj2" fmla="val 150797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p:sp>
            <p:nvSpPr>
              <p:cNvPr id="16" name="下箭头 15">
                <a:extLst>
                  <a:ext uri="{FF2B5EF4-FFF2-40B4-BE49-F238E27FC236}">
                    <a16:creationId xmlns:a16="http://schemas.microsoft.com/office/drawing/2014/main" id="{DE622029-D188-F239-6DFE-A89A5FC29818}"/>
                  </a:ext>
                </a:extLst>
              </p:cNvPr>
              <p:cNvSpPr/>
              <p:nvPr/>
            </p:nvSpPr>
            <p:spPr>
              <a:xfrm>
                <a:off x="3392002" y="4258545"/>
                <a:ext cx="228181" cy="504089"/>
              </a:xfrm>
              <a:prstGeom prst="downArrow">
                <a:avLst>
                  <a:gd name="adj1" fmla="val 50000"/>
                  <a:gd name="adj2" fmla="val 150797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/>
              </a:p>
            </p:txBody>
          </p:sp>
          <p:sp>
            <p:nvSpPr>
              <p:cNvPr id="17" name="下箭头 16">
                <a:extLst>
                  <a:ext uri="{FF2B5EF4-FFF2-40B4-BE49-F238E27FC236}">
                    <a16:creationId xmlns:a16="http://schemas.microsoft.com/office/drawing/2014/main" id="{DCD0E3D9-3FAA-E7FB-61FB-E63BE557A723}"/>
                  </a:ext>
                </a:extLst>
              </p:cNvPr>
              <p:cNvSpPr/>
              <p:nvPr/>
            </p:nvSpPr>
            <p:spPr>
              <a:xfrm rot="10800000" flipV="1">
                <a:off x="3127283" y="2218906"/>
                <a:ext cx="164820" cy="504089"/>
              </a:xfrm>
              <a:prstGeom prst="downArrow">
                <a:avLst>
                  <a:gd name="adj1" fmla="val 50000"/>
                  <a:gd name="adj2" fmla="val 150797"/>
                </a:avLst>
              </a:prstGeom>
              <a:solidFill>
                <a:srgbClr val="06049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 dirty="0"/>
              </a:p>
            </p:txBody>
          </p:sp>
          <p:sp>
            <p:nvSpPr>
              <p:cNvPr id="18" name="燕尾形箭头 17">
                <a:extLst>
                  <a:ext uri="{FF2B5EF4-FFF2-40B4-BE49-F238E27FC236}">
                    <a16:creationId xmlns:a16="http://schemas.microsoft.com/office/drawing/2014/main" id="{01FAC659-5F7A-CF35-9AB8-AA810A8FF720}"/>
                  </a:ext>
                </a:extLst>
              </p:cNvPr>
              <p:cNvSpPr/>
              <p:nvPr/>
            </p:nvSpPr>
            <p:spPr>
              <a:xfrm>
                <a:off x="4569608" y="2559815"/>
                <a:ext cx="996699" cy="742282"/>
              </a:xfrm>
              <a:prstGeom prst="notch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D62A43B9-BB43-439F-8C1A-36C5DC6E0D89}"/>
                      </a:ext>
                    </a:extLst>
                  </p:cNvPr>
                  <p:cNvSpPr txBox="1"/>
                  <p:nvPr/>
                </p:nvSpPr>
                <p:spPr>
                  <a:xfrm>
                    <a:off x="2662550" y="4242851"/>
                    <a:ext cx="621067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D62A43B9-BB43-439F-8C1A-36C5DC6E0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550" y="4242851"/>
                    <a:ext cx="621067" cy="46166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2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D1648A8A-6305-0B91-F223-8FABB37129D6}"/>
                      </a:ext>
                    </a:extLst>
                  </p:cNvPr>
                  <p:cNvSpPr txBox="1"/>
                  <p:nvPr/>
                </p:nvSpPr>
                <p:spPr>
                  <a:xfrm>
                    <a:off x="2672740" y="1640350"/>
                    <a:ext cx="561884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D1648A8A-6305-0B91-F223-8FABB37129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72740" y="1640350"/>
                    <a:ext cx="561884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3030" b="-3703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燕尾形箭头 20">
                <a:extLst>
                  <a:ext uri="{FF2B5EF4-FFF2-40B4-BE49-F238E27FC236}">
                    <a16:creationId xmlns:a16="http://schemas.microsoft.com/office/drawing/2014/main" id="{A1276B65-2247-E25A-245A-E1EB7B1F90B5}"/>
                  </a:ext>
                </a:extLst>
              </p:cNvPr>
              <p:cNvSpPr/>
              <p:nvPr/>
            </p:nvSpPr>
            <p:spPr>
              <a:xfrm flipH="1">
                <a:off x="4562771" y="3175693"/>
                <a:ext cx="996701" cy="742282"/>
              </a:xfrm>
              <a:prstGeom prst="notch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268" dirty="0"/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F3BCACA-98A4-EFF9-758D-5AB9D2743BDC}"/>
                </a:ext>
              </a:extLst>
            </p:cNvPr>
            <p:cNvSpPr txBox="1"/>
            <p:nvPr/>
          </p:nvSpPr>
          <p:spPr>
            <a:xfrm>
              <a:off x="5008410" y="2661794"/>
              <a:ext cx="449955" cy="54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</a:t>
              </a:r>
              <a:endPara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E88D7DC-26CE-E97E-0050-CCF5D3965935}"/>
                </a:ext>
              </a:extLst>
            </p:cNvPr>
            <p:cNvSpPr txBox="1"/>
            <p:nvPr/>
          </p:nvSpPr>
          <p:spPr>
            <a:xfrm>
              <a:off x="5013103" y="3275397"/>
              <a:ext cx="449955" cy="54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</a:t>
              </a:r>
              <a:endParaRPr kumimoji="1"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4B14930-B000-89D5-6373-4E35F98F327B}"/>
                </a:ext>
              </a:extLst>
            </p:cNvPr>
            <p:cNvSpPr txBox="1"/>
            <p:nvPr/>
          </p:nvSpPr>
          <p:spPr>
            <a:xfrm>
              <a:off x="3751585" y="1760169"/>
              <a:ext cx="1664081" cy="54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solidFill>
                    <a:srgbClr val="06039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“左手”</a:t>
              </a: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86082CD9-DD72-D428-34E3-9B2A981E35E4}"/>
              </a:ext>
            </a:extLst>
          </p:cNvPr>
          <p:cNvSpPr txBox="1"/>
          <p:nvPr/>
        </p:nvSpPr>
        <p:spPr>
          <a:xfrm>
            <a:off x="100807" y="26211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动量方向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2A1CF26-8ACE-1738-01F4-259F54A96AAA}"/>
              </a:ext>
            </a:extLst>
          </p:cNvPr>
          <p:cNvSpPr txBox="1"/>
          <p:nvPr/>
        </p:nvSpPr>
        <p:spPr>
          <a:xfrm>
            <a:off x="90203" y="306560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06049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自旋方向</a:t>
            </a:r>
          </a:p>
        </p:txBody>
      </p:sp>
      <p:pic>
        <p:nvPicPr>
          <p:cNvPr id="56" name="图形 55" descr="禁止标志 纯色填充">
            <a:extLst>
              <a:ext uri="{FF2B5EF4-FFF2-40B4-BE49-F238E27FC236}">
                <a16:creationId xmlns:a16="http://schemas.microsoft.com/office/drawing/2014/main" id="{78931F56-20FB-2228-2629-7AAD8BB4A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85265" y="2738045"/>
            <a:ext cx="709590" cy="709594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957CD39A-874B-33DD-1E82-EDC445DF2871}"/>
              </a:ext>
            </a:extLst>
          </p:cNvPr>
          <p:cNvSpPr txBox="1"/>
          <p:nvPr/>
        </p:nvSpPr>
        <p:spPr>
          <a:xfrm>
            <a:off x="4841934" y="379980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06039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“右手”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73B187C-1FCF-3232-5F1D-D2E68A2E2426}"/>
              </a:ext>
            </a:extLst>
          </p:cNvPr>
          <p:cNvSpPr txBox="1"/>
          <p:nvPr/>
        </p:nvSpPr>
        <p:spPr>
          <a:xfrm>
            <a:off x="6942335" y="37904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06039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“右手”</a:t>
            </a:r>
          </a:p>
        </p:txBody>
      </p:sp>
      <p:pic>
        <p:nvPicPr>
          <p:cNvPr id="59" name="图形 58" descr="禁止标志 纯色填充">
            <a:extLst>
              <a:ext uri="{FF2B5EF4-FFF2-40B4-BE49-F238E27FC236}">
                <a16:creationId xmlns:a16="http://schemas.microsoft.com/office/drawing/2014/main" id="{EBF44538-91BD-14F4-58E4-954BCEC8D7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61627" y="2601969"/>
            <a:ext cx="709590" cy="709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179F082-936F-EFFB-6F86-CFA5AE0D2929}"/>
                  </a:ext>
                </a:extLst>
              </p:cNvPr>
              <p:cNvSpPr txBox="1"/>
              <p:nvPr/>
            </p:nvSpPr>
            <p:spPr>
              <a:xfrm>
                <a:off x="2688565" y="856899"/>
                <a:ext cx="2842125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衰变是弱相互作用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179F082-936F-EFFB-6F86-CFA5AE0D2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65" y="856899"/>
                <a:ext cx="2842125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8" descr="Weak Force">
            <a:extLst>
              <a:ext uri="{FF2B5EF4-FFF2-40B4-BE49-F238E27FC236}">
                <a16:creationId xmlns:a16="http://schemas.microsoft.com/office/drawing/2014/main" id="{9B1B6A76-4EBD-5EB3-A1A9-7F4928A78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57" y="87265"/>
            <a:ext cx="1721746" cy="11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24753E9-BC64-10AC-F885-9B56DAD1E365}"/>
              </a:ext>
            </a:extLst>
          </p:cNvPr>
          <p:cNvSpPr txBox="1"/>
          <p:nvPr/>
        </p:nvSpPr>
        <p:spPr>
          <a:xfrm>
            <a:off x="7811596" y="730311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28E9C40-68F9-82F4-8DD9-C90104050F06}"/>
              </a:ext>
            </a:extLst>
          </p:cNvPr>
          <p:cNvSpPr txBox="1"/>
          <p:nvPr/>
        </p:nvSpPr>
        <p:spPr>
          <a:xfrm>
            <a:off x="7777322" y="1042403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反中微子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4FCD18E-FE4C-D042-8753-D018FB96AA0E}"/>
              </a:ext>
            </a:extLst>
          </p:cNvPr>
          <p:cNvSpPr txBox="1"/>
          <p:nvPr/>
        </p:nvSpPr>
        <p:spPr>
          <a:xfrm>
            <a:off x="7798735" y="460919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质子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A807F29-3C76-401E-B77C-13E2726CA04D}"/>
              </a:ext>
            </a:extLst>
          </p:cNvPr>
          <p:cNvSpPr txBox="1"/>
          <p:nvPr/>
        </p:nvSpPr>
        <p:spPr>
          <a:xfrm>
            <a:off x="6794142" y="120928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3" name="下箭头 62">
            <a:extLst>
              <a:ext uri="{FF2B5EF4-FFF2-40B4-BE49-F238E27FC236}">
                <a16:creationId xmlns:a16="http://schemas.microsoft.com/office/drawing/2014/main" id="{1E5EA326-5B5B-CCA0-9751-52F9CB5C39EF}"/>
              </a:ext>
            </a:extLst>
          </p:cNvPr>
          <p:cNvSpPr/>
          <p:nvPr/>
        </p:nvSpPr>
        <p:spPr>
          <a:xfrm>
            <a:off x="4506589" y="2329273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下箭头 63">
            <a:extLst>
              <a:ext uri="{FF2B5EF4-FFF2-40B4-BE49-F238E27FC236}">
                <a16:creationId xmlns:a16="http://schemas.microsoft.com/office/drawing/2014/main" id="{9EE47540-8051-B728-DBA2-4D289993DAF2}"/>
              </a:ext>
            </a:extLst>
          </p:cNvPr>
          <p:cNvSpPr/>
          <p:nvPr/>
        </p:nvSpPr>
        <p:spPr>
          <a:xfrm>
            <a:off x="2240019" y="3431932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下箭头 64">
            <a:extLst>
              <a:ext uri="{FF2B5EF4-FFF2-40B4-BE49-F238E27FC236}">
                <a16:creationId xmlns:a16="http://schemas.microsoft.com/office/drawing/2014/main" id="{2EB331BB-795E-C4D5-DEA0-0ACF38481261}"/>
              </a:ext>
            </a:extLst>
          </p:cNvPr>
          <p:cNvSpPr/>
          <p:nvPr/>
        </p:nvSpPr>
        <p:spPr>
          <a:xfrm>
            <a:off x="6614324" y="2286135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393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479D9-B8D5-E362-962C-51605D668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6" descr="The Physics of HyperCP">
            <a:extLst>
              <a:ext uri="{FF2B5EF4-FFF2-40B4-BE49-F238E27FC236}">
                <a16:creationId xmlns:a16="http://schemas.microsoft.com/office/drawing/2014/main" id="{1399FDDD-BF70-9192-1FD9-87C86B957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4" t="-7457" r="-6287" b="-179"/>
          <a:stretch/>
        </p:blipFill>
        <p:spPr bwMode="auto">
          <a:xfrm flipH="1">
            <a:off x="7046807" y="1471608"/>
            <a:ext cx="616492" cy="26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4A791A-6E2E-28A7-2840-DD5D66EF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11</a:t>
            </a:fld>
            <a:endParaRPr kumimoji="1"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BB4BD74-BEC0-77F1-5B4C-5F861196631E}"/>
              </a:ext>
            </a:extLst>
          </p:cNvPr>
          <p:cNvGrpSpPr/>
          <p:nvPr/>
        </p:nvGrpSpPr>
        <p:grpSpPr>
          <a:xfrm>
            <a:off x="2028435" y="1628941"/>
            <a:ext cx="5640947" cy="2532329"/>
            <a:chOff x="1690951" y="1667779"/>
            <a:chExt cx="5640947" cy="2532329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463D2BC-B0C2-8260-D6A0-96A22AAA439F}"/>
                </a:ext>
              </a:extLst>
            </p:cNvPr>
            <p:cNvGrpSpPr/>
            <p:nvPr/>
          </p:nvGrpSpPr>
          <p:grpSpPr>
            <a:xfrm>
              <a:off x="1690951" y="1727321"/>
              <a:ext cx="5640947" cy="2432947"/>
              <a:chOff x="1552802" y="1818172"/>
              <a:chExt cx="5640947" cy="2432947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FDC9480-025A-E4B8-3C7E-61A3FD35C851}"/>
                  </a:ext>
                </a:extLst>
              </p:cNvPr>
              <p:cNvGrpSpPr/>
              <p:nvPr/>
            </p:nvGrpSpPr>
            <p:grpSpPr>
              <a:xfrm>
                <a:off x="1552802" y="1818172"/>
                <a:ext cx="4889842" cy="2432947"/>
                <a:chOff x="1552802" y="1818172"/>
                <a:chExt cx="4889842" cy="2432947"/>
              </a:xfrm>
            </p:grpSpPr>
            <p:pic>
              <p:nvPicPr>
                <p:cNvPr id="2054" name="Picture 6" descr="The Physics of HyperCP">
                  <a:extLst>
                    <a:ext uri="{FF2B5EF4-FFF2-40B4-BE49-F238E27FC236}">
                      <a16:creationId xmlns:a16="http://schemas.microsoft.com/office/drawing/2014/main" id="{59C642D2-4232-5BD0-F89F-2F5811E866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976"/>
                <a:stretch/>
              </p:blipFill>
              <p:spPr bwMode="auto">
                <a:xfrm>
                  <a:off x="1688123" y="1818172"/>
                  <a:ext cx="4754521" cy="2432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7D080693-58BE-36DC-B6DA-03CCCBEA7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93827" l="2778" r="90000">
                              <a14:foregroundMark x1="22222" y1="6173" x2="1667" y2="46914"/>
                              <a14:foregroundMark x1="1667" y1="46914" x2="17222" y2="91358"/>
                              <a14:foregroundMark x1="17222" y1="91358" x2="59444" y2="99383"/>
                              <a14:foregroundMark x1="59444" y1="99383" x2="91111" y2="66049"/>
                              <a14:foregroundMark x1="91111" y1="66049" x2="91111" y2="17901"/>
                              <a14:foregroundMark x1="91111" y1="17901" x2="52222" y2="0"/>
                              <a14:foregroundMark x1="52222" y1="0" x2="16667" y2="7407"/>
                              <a14:foregroundMark x1="3333" y1="30864" x2="5556" y2="62963"/>
                              <a14:foregroundMark x1="63889" y1="28395" x2="66111" y2="29630"/>
                              <a14:foregroundMark x1="25556" y1="93827" x2="67778" y2="93827"/>
                              <a14:foregroundMark x1="67778" y1="93827" x2="76111" y2="88272"/>
                              <a14:foregroundMark x1="76667" y1="82099" x2="83333" y2="79630"/>
                              <a14:backgroundMark x1="11667" y1="91358" x2="10000" y2="888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2709" y="2926805"/>
                  <a:ext cx="329575" cy="29661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圆角矩形 14">
                      <a:extLst>
                        <a:ext uri="{FF2B5EF4-FFF2-40B4-BE49-F238E27FC236}">
                          <a16:creationId xmlns:a16="http://schemas.microsoft.com/office/drawing/2014/main" id="{2643843A-38D8-0142-82EE-4D4411ABD9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802" y="2837502"/>
                      <a:ext cx="439615" cy="434128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kumimoji="1"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15" name="圆角矩形 14">
                      <a:extLst>
                        <a:ext uri="{FF2B5EF4-FFF2-40B4-BE49-F238E27FC236}">
                          <a16:creationId xmlns:a16="http://schemas.microsoft.com/office/drawing/2014/main" id="{2643843A-38D8-0142-82EE-4D4411ABD90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52802" y="2837502"/>
                      <a:ext cx="439615" cy="434128"/>
                    </a:xfrm>
                    <a:prstGeom prst="roundRect">
                      <a:avLst/>
                    </a:prstGeom>
                    <a:blipFill>
                      <a:blip r:embed="rId6"/>
                      <a:stretch>
                        <a:fillRect l="-36111" r="-2778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圆角矩形 16">
                    <a:extLst>
                      <a:ext uri="{FF2B5EF4-FFF2-40B4-BE49-F238E27FC236}">
                        <a16:creationId xmlns:a16="http://schemas.microsoft.com/office/drawing/2014/main" id="{153B05C0-D9F6-E8C3-7FB1-51965EF70D58}"/>
                      </a:ext>
                    </a:extLst>
                  </p:cNvPr>
                  <p:cNvSpPr/>
                  <p:nvPr/>
                </p:nvSpPr>
                <p:spPr>
                  <a:xfrm>
                    <a:off x="4095873" y="2817581"/>
                    <a:ext cx="439615" cy="43412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7" name="圆角矩形 16">
                    <a:extLst>
                      <a:ext uri="{FF2B5EF4-FFF2-40B4-BE49-F238E27FC236}">
                        <a16:creationId xmlns:a16="http://schemas.microsoft.com/office/drawing/2014/main" id="{153B05C0-D9F6-E8C3-7FB1-51965EF70D5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95873" y="2817581"/>
                    <a:ext cx="439615" cy="434128"/>
                  </a:xfrm>
                  <a:prstGeom prst="roundRect">
                    <a:avLst/>
                  </a:prstGeom>
                  <a:blipFill>
                    <a:blip r:embed="rId7"/>
                    <a:stretch>
                      <a:fillRect l="-37143" r="-85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8F55E27-C7B3-7FBE-7449-18C89EDE9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3827" l="2778" r="90000">
                            <a14:foregroundMark x1="22222" y1="6173" x2="1667" y2="46914"/>
                            <a14:foregroundMark x1="1667" y1="46914" x2="17222" y2="91358"/>
                            <a14:foregroundMark x1="17222" y1="91358" x2="59444" y2="99383"/>
                            <a14:foregroundMark x1="59444" y1="99383" x2="91111" y2="66049"/>
                            <a14:foregroundMark x1="91111" y1="66049" x2="91111" y2="17901"/>
                            <a14:foregroundMark x1="91111" y1="17901" x2="52222" y2="0"/>
                            <a14:foregroundMark x1="52222" y1="0" x2="16667" y2="7407"/>
                            <a14:foregroundMark x1="3333" y1="30864" x2="5556" y2="62963"/>
                            <a14:foregroundMark x1="63889" y1="28395" x2="66111" y2="29630"/>
                            <a14:foregroundMark x1="25556" y1="93827" x2="67778" y2="93827"/>
                            <a14:foregroundMark x1="67778" y1="93827" x2="76111" y2="88272"/>
                            <a14:foregroundMark x1="76667" y1="82099" x2="83333" y2="79630"/>
                            <a14:backgroundMark x1="11667" y1="91358" x2="10000" y2="88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75740" y="2906257"/>
                <a:ext cx="329575" cy="296617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A567C4D-4600-7601-9892-33714696C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3827" l="2778" r="90000">
                            <a14:foregroundMark x1="22222" y1="6173" x2="1667" y2="46914"/>
                            <a14:foregroundMark x1="1667" y1="46914" x2="17222" y2="91358"/>
                            <a14:foregroundMark x1="17222" y1="91358" x2="59444" y2="99383"/>
                            <a14:foregroundMark x1="59444" y1="99383" x2="91111" y2="66049"/>
                            <a14:foregroundMark x1="91111" y1="66049" x2="91111" y2="17901"/>
                            <a14:foregroundMark x1="91111" y1="17901" x2="52222" y2="0"/>
                            <a14:foregroundMark x1="52222" y1="0" x2="16667" y2="7407"/>
                            <a14:foregroundMark x1="3333" y1="30864" x2="5556" y2="62963"/>
                            <a14:foregroundMark x1="63889" y1="28395" x2="66111" y2="29630"/>
                            <a14:foregroundMark x1="25556" y1="93827" x2="67778" y2="93827"/>
                            <a14:foregroundMark x1="67778" y1="93827" x2="76111" y2="88272"/>
                            <a14:foregroundMark x1="76667" y1="82099" x2="83333" y2="79630"/>
                            <a14:backgroundMark x1="11667" y1="91358" x2="10000" y2="88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64174" y="2866289"/>
                <a:ext cx="329575" cy="29661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圆角矩形 19">
                    <a:extLst>
                      <a:ext uri="{FF2B5EF4-FFF2-40B4-BE49-F238E27FC236}">
                        <a16:creationId xmlns:a16="http://schemas.microsoft.com/office/drawing/2014/main" id="{B73CF308-DB73-A0F7-01A3-7A0311E37D50}"/>
                      </a:ext>
                    </a:extLst>
                  </p:cNvPr>
                  <p:cNvSpPr/>
                  <p:nvPr/>
                </p:nvSpPr>
                <p:spPr>
                  <a:xfrm>
                    <a:off x="6442644" y="2820016"/>
                    <a:ext cx="439615" cy="43412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/>
                  </a:p>
                </p:txBody>
              </p:sp>
            </mc:Choice>
            <mc:Fallback xmlns="">
              <p:sp>
                <p:nvSpPr>
                  <p:cNvPr id="20" name="圆角矩形 19">
                    <a:extLst>
                      <a:ext uri="{FF2B5EF4-FFF2-40B4-BE49-F238E27FC236}">
                        <a16:creationId xmlns:a16="http://schemas.microsoft.com/office/drawing/2014/main" id="{B73CF308-DB73-A0F7-01A3-7A0311E37D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2644" y="2820016"/>
                    <a:ext cx="439615" cy="434128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l="-33333" r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下箭头 27">
              <a:extLst>
                <a:ext uri="{FF2B5EF4-FFF2-40B4-BE49-F238E27FC236}">
                  <a16:creationId xmlns:a16="http://schemas.microsoft.com/office/drawing/2014/main" id="{5FADDB5F-9C0B-AE4A-409B-25DF54670719}"/>
                </a:ext>
              </a:extLst>
            </p:cNvPr>
            <p:cNvSpPr/>
            <p:nvPr/>
          </p:nvSpPr>
          <p:spPr>
            <a:xfrm rot="10800000">
              <a:off x="2242503" y="1681473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下箭头 28">
              <a:extLst>
                <a:ext uri="{FF2B5EF4-FFF2-40B4-BE49-F238E27FC236}">
                  <a16:creationId xmlns:a16="http://schemas.microsoft.com/office/drawing/2014/main" id="{BCB94C7B-6DD7-C6E6-A8DC-E2DC23A43881}"/>
                </a:ext>
              </a:extLst>
            </p:cNvPr>
            <p:cNvSpPr/>
            <p:nvPr/>
          </p:nvSpPr>
          <p:spPr>
            <a:xfrm rot="10800000">
              <a:off x="4665493" y="1669489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下箭头 29">
              <a:extLst>
                <a:ext uri="{FF2B5EF4-FFF2-40B4-BE49-F238E27FC236}">
                  <a16:creationId xmlns:a16="http://schemas.microsoft.com/office/drawing/2014/main" id="{5B78BFB1-A8CC-6F98-EAEE-273FB7FB6095}"/>
                </a:ext>
              </a:extLst>
            </p:cNvPr>
            <p:cNvSpPr/>
            <p:nvPr/>
          </p:nvSpPr>
          <p:spPr>
            <a:xfrm rot="10800000">
              <a:off x="7079084" y="1667779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下箭头 30">
              <a:extLst>
                <a:ext uri="{FF2B5EF4-FFF2-40B4-BE49-F238E27FC236}">
                  <a16:creationId xmlns:a16="http://schemas.microsoft.com/office/drawing/2014/main" id="{650EC90A-C477-4FB2-4A24-EC1C6336DCAE}"/>
                </a:ext>
              </a:extLst>
            </p:cNvPr>
            <p:cNvSpPr/>
            <p:nvPr/>
          </p:nvSpPr>
          <p:spPr>
            <a:xfrm>
              <a:off x="2245639" y="3782104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下箭头 31">
              <a:extLst>
                <a:ext uri="{FF2B5EF4-FFF2-40B4-BE49-F238E27FC236}">
                  <a16:creationId xmlns:a16="http://schemas.microsoft.com/office/drawing/2014/main" id="{0CAA016B-93FE-07ED-B173-BB1E17C6BD68}"/>
                </a:ext>
              </a:extLst>
            </p:cNvPr>
            <p:cNvSpPr/>
            <p:nvPr/>
          </p:nvSpPr>
          <p:spPr>
            <a:xfrm>
              <a:off x="4665493" y="3799998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下箭头 32">
              <a:extLst>
                <a:ext uri="{FF2B5EF4-FFF2-40B4-BE49-F238E27FC236}">
                  <a16:creationId xmlns:a16="http://schemas.microsoft.com/office/drawing/2014/main" id="{DC70A8DA-1762-C031-ADC1-D564AAF8D831}"/>
                </a:ext>
              </a:extLst>
            </p:cNvPr>
            <p:cNvSpPr/>
            <p:nvPr/>
          </p:nvSpPr>
          <p:spPr>
            <a:xfrm>
              <a:off x="7075610" y="3793775"/>
              <a:ext cx="181114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下箭头 36">
              <a:extLst>
                <a:ext uri="{FF2B5EF4-FFF2-40B4-BE49-F238E27FC236}">
                  <a16:creationId xmlns:a16="http://schemas.microsoft.com/office/drawing/2014/main" id="{900106B1-AE95-089A-0696-7B1BEF2DADB3}"/>
                </a:ext>
              </a:extLst>
            </p:cNvPr>
            <p:cNvSpPr/>
            <p:nvPr/>
          </p:nvSpPr>
          <p:spPr>
            <a:xfrm>
              <a:off x="1999744" y="3270413"/>
              <a:ext cx="130822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rgbClr val="0604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下箭头 37">
              <a:extLst>
                <a:ext uri="{FF2B5EF4-FFF2-40B4-BE49-F238E27FC236}">
                  <a16:creationId xmlns:a16="http://schemas.microsoft.com/office/drawing/2014/main" id="{5770CBB3-2902-F52D-25C3-9C763924E16A}"/>
                </a:ext>
              </a:extLst>
            </p:cNvPr>
            <p:cNvSpPr/>
            <p:nvPr/>
          </p:nvSpPr>
          <p:spPr>
            <a:xfrm>
              <a:off x="4344918" y="3313236"/>
              <a:ext cx="130822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rgbClr val="0604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下箭头 40">
              <a:extLst>
                <a:ext uri="{FF2B5EF4-FFF2-40B4-BE49-F238E27FC236}">
                  <a16:creationId xmlns:a16="http://schemas.microsoft.com/office/drawing/2014/main" id="{4E50E19A-6AE3-99B1-8527-CB561089FD32}"/>
                </a:ext>
              </a:extLst>
            </p:cNvPr>
            <p:cNvSpPr/>
            <p:nvPr/>
          </p:nvSpPr>
          <p:spPr>
            <a:xfrm rot="10800000" flipV="1">
              <a:off x="6814348" y="2099035"/>
              <a:ext cx="130822" cy="400110"/>
            </a:xfrm>
            <a:prstGeom prst="downArrow">
              <a:avLst>
                <a:gd name="adj1" fmla="val 50000"/>
                <a:gd name="adj2" fmla="val 150797"/>
              </a:avLst>
            </a:prstGeom>
            <a:solidFill>
              <a:srgbClr val="0604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94534677-5A20-990F-4BE2-F0ECB02F9184}"/>
              </a:ext>
            </a:extLst>
          </p:cNvPr>
          <p:cNvSpPr txBox="1"/>
          <p:nvPr/>
        </p:nvSpPr>
        <p:spPr>
          <a:xfrm>
            <a:off x="373304" y="247751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动量方向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A18F96-E3AE-A223-99E6-32536942217D}"/>
              </a:ext>
            </a:extLst>
          </p:cNvPr>
          <p:cNvSpPr txBox="1"/>
          <p:nvPr/>
        </p:nvSpPr>
        <p:spPr>
          <a:xfrm>
            <a:off x="362700" y="29219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06049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自旋方向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2F60275-DD85-83F0-A86E-F7633377870E}"/>
              </a:ext>
            </a:extLst>
          </p:cNvPr>
          <p:cNvSpPr/>
          <p:nvPr/>
        </p:nvSpPr>
        <p:spPr>
          <a:xfrm>
            <a:off x="3264530" y="2606165"/>
            <a:ext cx="1176528" cy="666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0D0BE1-3CBA-2F4D-000D-C56AC8EC2440}"/>
              </a:ext>
            </a:extLst>
          </p:cNvPr>
          <p:cNvSpPr txBox="1"/>
          <p:nvPr/>
        </p:nvSpPr>
        <p:spPr>
          <a:xfrm>
            <a:off x="5167531" y="37168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3737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“右手”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EA913E0-E033-9C00-ED10-2627597CD11F}"/>
              </a:ext>
            </a:extLst>
          </p:cNvPr>
          <p:cNvSpPr/>
          <p:nvPr/>
        </p:nvSpPr>
        <p:spPr>
          <a:xfrm>
            <a:off x="5684445" y="2626527"/>
            <a:ext cx="1176528" cy="666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C452B6-5FAD-37E2-7CE2-010570F59AE6}"/>
              </a:ext>
            </a:extLst>
          </p:cNvPr>
          <p:cNvSpPr txBox="1"/>
          <p:nvPr/>
        </p:nvSpPr>
        <p:spPr>
          <a:xfrm>
            <a:off x="7478689" y="168848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3737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“左手”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C4FDAD3-DBA9-8530-C979-E347BD25E66C}"/>
              </a:ext>
            </a:extLst>
          </p:cNvPr>
          <p:cNvSpPr txBox="1"/>
          <p:nvPr/>
        </p:nvSpPr>
        <p:spPr>
          <a:xfrm>
            <a:off x="2811659" y="37168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3737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“右手”</a:t>
            </a:r>
            <a:endParaRPr kumimoji="1" lang="zh-CN" altLang="en-US" sz="2400" dirty="0">
              <a:solidFill>
                <a:srgbClr val="3737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993DEB-2D55-AF81-0203-3FDBDFFACD81}"/>
              </a:ext>
            </a:extLst>
          </p:cNvPr>
          <p:cNvSpPr txBox="1"/>
          <p:nvPr/>
        </p:nvSpPr>
        <p:spPr>
          <a:xfrm>
            <a:off x="2740697" y="4557304"/>
            <a:ext cx="3810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联合对称性守恒（</a:t>
            </a:r>
            <a:r>
              <a:rPr kumimoji="1" lang="en-US" altLang="zh-CN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?)</a:t>
            </a:r>
            <a:endParaRPr kumimoji="1" lang="zh-CN" altLang="en-US" sz="28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F59BD37-9816-038C-4D19-6FD63973445E}"/>
              </a:ext>
            </a:extLst>
          </p:cNvPr>
          <p:cNvSpPr txBox="1"/>
          <p:nvPr/>
        </p:nvSpPr>
        <p:spPr>
          <a:xfrm>
            <a:off x="1543322" y="3778380"/>
            <a:ext cx="10054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反中微子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00DD41B-BCF4-2243-DD92-74873095A93D}"/>
              </a:ext>
            </a:extLst>
          </p:cNvPr>
          <p:cNvSpPr txBox="1"/>
          <p:nvPr/>
        </p:nvSpPr>
        <p:spPr>
          <a:xfrm>
            <a:off x="4123123" y="1721643"/>
            <a:ext cx="8002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正电子</a:t>
            </a:r>
          </a:p>
        </p:txBody>
      </p:sp>
      <p:sp>
        <p:nvSpPr>
          <p:cNvPr id="2050" name="文本框 2049">
            <a:extLst>
              <a:ext uri="{FF2B5EF4-FFF2-40B4-BE49-F238E27FC236}">
                <a16:creationId xmlns:a16="http://schemas.microsoft.com/office/drawing/2014/main" id="{6978C460-C578-B38F-9A43-A323E8DA6927}"/>
              </a:ext>
            </a:extLst>
          </p:cNvPr>
          <p:cNvSpPr txBox="1"/>
          <p:nvPr/>
        </p:nvSpPr>
        <p:spPr>
          <a:xfrm>
            <a:off x="6551360" y="1660145"/>
            <a:ext cx="8002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中微子</a:t>
            </a:r>
          </a:p>
        </p:txBody>
      </p:sp>
      <p:sp>
        <p:nvSpPr>
          <p:cNvPr id="2051" name="文本框 2050">
            <a:extLst>
              <a:ext uri="{FF2B5EF4-FFF2-40B4-BE49-F238E27FC236}">
                <a16:creationId xmlns:a16="http://schemas.microsoft.com/office/drawing/2014/main" id="{479F97D4-2C68-EC08-F589-EDCEF46B54A0}"/>
              </a:ext>
            </a:extLst>
          </p:cNvPr>
          <p:cNvSpPr txBox="1"/>
          <p:nvPr/>
        </p:nvSpPr>
        <p:spPr>
          <a:xfrm>
            <a:off x="6562121" y="3816083"/>
            <a:ext cx="8002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正电子</a:t>
            </a:r>
          </a:p>
        </p:txBody>
      </p:sp>
      <p:sp>
        <p:nvSpPr>
          <p:cNvPr id="2052" name="文本框 2051">
            <a:extLst>
              <a:ext uri="{FF2B5EF4-FFF2-40B4-BE49-F238E27FC236}">
                <a16:creationId xmlns:a16="http://schemas.microsoft.com/office/drawing/2014/main" id="{76F486B3-6F9E-7DD9-34AC-5389CD19EB20}"/>
              </a:ext>
            </a:extLst>
          </p:cNvPr>
          <p:cNvSpPr txBox="1"/>
          <p:nvPr/>
        </p:nvSpPr>
        <p:spPr>
          <a:xfrm>
            <a:off x="4101986" y="3806559"/>
            <a:ext cx="8002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中微子</a:t>
            </a:r>
          </a:p>
        </p:txBody>
      </p:sp>
      <p:pic>
        <p:nvPicPr>
          <p:cNvPr id="2053" name="图形 2052" descr="禁止标志 纯色填充">
            <a:extLst>
              <a:ext uri="{FF2B5EF4-FFF2-40B4-BE49-F238E27FC236}">
                <a16:creationId xmlns:a16="http://schemas.microsoft.com/office/drawing/2014/main" id="{64B97FFF-BD0E-05FF-FACA-3ED89726BC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0479" y="2175442"/>
            <a:ext cx="1389212" cy="1389212"/>
          </a:xfrm>
          <a:prstGeom prst="rect">
            <a:avLst/>
          </a:prstGeom>
        </p:spPr>
      </p:pic>
      <p:sp>
        <p:nvSpPr>
          <p:cNvPr id="2056" name="矩形 2055">
            <a:extLst>
              <a:ext uri="{FF2B5EF4-FFF2-40B4-BE49-F238E27FC236}">
                <a16:creationId xmlns:a16="http://schemas.microsoft.com/office/drawing/2014/main" id="{9206AA47-F104-C7B7-D69B-3F52AFC70B1E}"/>
              </a:ext>
            </a:extLst>
          </p:cNvPr>
          <p:cNvSpPr/>
          <p:nvPr/>
        </p:nvSpPr>
        <p:spPr>
          <a:xfrm>
            <a:off x="1543322" y="1536926"/>
            <a:ext cx="2337302" cy="26532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57" name="矩形 2056">
            <a:extLst>
              <a:ext uri="{FF2B5EF4-FFF2-40B4-BE49-F238E27FC236}">
                <a16:creationId xmlns:a16="http://schemas.microsoft.com/office/drawing/2014/main" id="{823A7254-9D98-0145-FAA0-6E4F6688559E}"/>
              </a:ext>
            </a:extLst>
          </p:cNvPr>
          <p:cNvSpPr/>
          <p:nvPr/>
        </p:nvSpPr>
        <p:spPr>
          <a:xfrm>
            <a:off x="3902899" y="1543632"/>
            <a:ext cx="2337302" cy="264417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58" name="燕尾形箭头 2057">
            <a:extLst>
              <a:ext uri="{FF2B5EF4-FFF2-40B4-BE49-F238E27FC236}">
                <a16:creationId xmlns:a16="http://schemas.microsoft.com/office/drawing/2014/main" id="{80D015D0-1D36-8CA5-76B7-2AA9D53454E4}"/>
              </a:ext>
            </a:extLst>
          </p:cNvPr>
          <p:cNvSpPr/>
          <p:nvPr/>
        </p:nvSpPr>
        <p:spPr>
          <a:xfrm>
            <a:off x="3447293" y="2779921"/>
            <a:ext cx="791110" cy="50343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62" name="矩形 2061">
            <a:extLst>
              <a:ext uri="{FF2B5EF4-FFF2-40B4-BE49-F238E27FC236}">
                <a16:creationId xmlns:a16="http://schemas.microsoft.com/office/drawing/2014/main" id="{1AF9765B-1D15-5F09-C2E2-8B40BDC50C13}"/>
              </a:ext>
            </a:extLst>
          </p:cNvPr>
          <p:cNvSpPr/>
          <p:nvPr/>
        </p:nvSpPr>
        <p:spPr>
          <a:xfrm>
            <a:off x="6268467" y="1543633"/>
            <a:ext cx="2337302" cy="26424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63" name="文本框 2062">
            <a:extLst>
              <a:ext uri="{FF2B5EF4-FFF2-40B4-BE49-F238E27FC236}">
                <a16:creationId xmlns:a16="http://schemas.microsoft.com/office/drawing/2014/main" id="{F14BEE74-A2E2-06FB-10AA-8E8A7427CAAE}"/>
              </a:ext>
            </a:extLst>
          </p:cNvPr>
          <p:cNvSpPr txBox="1"/>
          <p:nvPr/>
        </p:nvSpPr>
        <p:spPr>
          <a:xfrm>
            <a:off x="7796454" y="2542896"/>
            <a:ext cx="106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可以发生</a:t>
            </a:r>
          </a:p>
        </p:txBody>
      </p:sp>
      <p:sp>
        <p:nvSpPr>
          <p:cNvPr id="2064" name="燕尾形箭头 2063">
            <a:extLst>
              <a:ext uri="{FF2B5EF4-FFF2-40B4-BE49-F238E27FC236}">
                <a16:creationId xmlns:a16="http://schemas.microsoft.com/office/drawing/2014/main" id="{E1826A15-B922-CFEA-BD49-BA637DEDAAA0}"/>
              </a:ext>
            </a:extLst>
          </p:cNvPr>
          <p:cNvSpPr/>
          <p:nvPr/>
        </p:nvSpPr>
        <p:spPr>
          <a:xfrm>
            <a:off x="5875437" y="2788799"/>
            <a:ext cx="791110" cy="50343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65" name="文本框 2064">
            <a:extLst>
              <a:ext uri="{FF2B5EF4-FFF2-40B4-BE49-F238E27FC236}">
                <a16:creationId xmlns:a16="http://schemas.microsoft.com/office/drawing/2014/main" id="{617B75EB-ABF5-B16F-B751-2D1FD3D67B76}"/>
              </a:ext>
            </a:extLst>
          </p:cNvPr>
          <p:cNvSpPr txBox="1"/>
          <p:nvPr/>
        </p:nvSpPr>
        <p:spPr>
          <a:xfrm>
            <a:off x="5827147" y="2342841"/>
            <a:ext cx="85472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变换</a:t>
            </a:r>
          </a:p>
        </p:txBody>
      </p:sp>
      <p:sp>
        <p:nvSpPr>
          <p:cNvPr id="2066" name="文本框 2065">
            <a:extLst>
              <a:ext uri="{FF2B5EF4-FFF2-40B4-BE49-F238E27FC236}">
                <a16:creationId xmlns:a16="http://schemas.microsoft.com/office/drawing/2014/main" id="{78DC69AF-6DAB-66B4-9ABB-BFB0CCC455EF}"/>
              </a:ext>
            </a:extLst>
          </p:cNvPr>
          <p:cNvSpPr txBox="1"/>
          <p:nvPr/>
        </p:nvSpPr>
        <p:spPr>
          <a:xfrm>
            <a:off x="1883363" y="1704192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</a:t>
            </a:r>
          </a:p>
        </p:txBody>
      </p:sp>
      <p:sp>
        <p:nvSpPr>
          <p:cNvPr id="2068" name="文本框 2067">
            <a:extLst>
              <a:ext uri="{FF2B5EF4-FFF2-40B4-BE49-F238E27FC236}">
                <a16:creationId xmlns:a16="http://schemas.microsoft.com/office/drawing/2014/main" id="{44F38549-412E-5A0A-DBE3-AF9165C64ADF}"/>
              </a:ext>
            </a:extLst>
          </p:cNvPr>
          <p:cNvSpPr txBox="1"/>
          <p:nvPr/>
        </p:nvSpPr>
        <p:spPr>
          <a:xfrm>
            <a:off x="3470890" y="2327935"/>
            <a:ext cx="86914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变换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标题 1">
                <a:extLst>
                  <a:ext uri="{FF2B5EF4-FFF2-40B4-BE49-F238E27FC236}">
                    <a16:creationId xmlns:a16="http://schemas.microsoft.com/office/drawing/2014/main" id="{2CC56ED4-B799-85BD-8278-B0184DEC77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zh-CN" altLang="en-US" dirty="0"/>
                  <a:t>衰变破坏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/>
                  <a:t>、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P</a:t>
                </a:r>
                <a:r>
                  <a:rPr kumimoji="1" lang="zh-CN" altLang="en-US" dirty="0"/>
                  <a:t>对称性</a:t>
                </a:r>
              </a:p>
            </p:txBody>
          </p:sp>
        </mc:Choice>
        <mc:Fallback>
          <p:sp>
            <p:nvSpPr>
              <p:cNvPr id="24" name="标题 1">
                <a:extLst>
                  <a:ext uri="{FF2B5EF4-FFF2-40B4-BE49-F238E27FC236}">
                    <a16:creationId xmlns:a16="http://schemas.microsoft.com/office/drawing/2014/main" id="{2CC56ED4-B799-85BD-8278-B0184DEC7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  <a:blipFill>
                <a:blip r:embed="rId12"/>
                <a:stretch>
                  <a:fillRect l="-1140" t="-11538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8" descr="Weak Force">
            <a:extLst>
              <a:ext uri="{FF2B5EF4-FFF2-40B4-BE49-F238E27FC236}">
                <a16:creationId xmlns:a16="http://schemas.microsoft.com/office/drawing/2014/main" id="{834F9FBD-3D9B-DD77-42C0-051EBF74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57" y="87265"/>
            <a:ext cx="1721746" cy="11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2A2CF25-447A-4383-BCEC-87D7E4129849}"/>
              </a:ext>
            </a:extLst>
          </p:cNvPr>
          <p:cNvSpPr txBox="1"/>
          <p:nvPr/>
        </p:nvSpPr>
        <p:spPr>
          <a:xfrm>
            <a:off x="7811596" y="730311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DEA4309-E619-2C46-9AE3-4BF35B40E16E}"/>
              </a:ext>
            </a:extLst>
          </p:cNvPr>
          <p:cNvSpPr txBox="1"/>
          <p:nvPr/>
        </p:nvSpPr>
        <p:spPr>
          <a:xfrm>
            <a:off x="7777322" y="1042403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反中微子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E162967-5D35-5BC0-AC22-4825D833B073}"/>
              </a:ext>
            </a:extLst>
          </p:cNvPr>
          <p:cNvSpPr txBox="1"/>
          <p:nvPr/>
        </p:nvSpPr>
        <p:spPr>
          <a:xfrm>
            <a:off x="7798735" y="460919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质子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1567574-46D2-6380-0F1E-585DB4330A16}"/>
                  </a:ext>
                </a:extLst>
              </p:cNvPr>
              <p:cNvSpPr txBox="1"/>
              <p:nvPr/>
            </p:nvSpPr>
            <p:spPr>
              <a:xfrm>
                <a:off x="2688565" y="856899"/>
                <a:ext cx="2842125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衰变是弱相互作用</a:t>
                </a:r>
              </a:p>
            </p:txBody>
          </p:sp>
        </mc:Choice>
        <mc:Fallback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1567574-46D2-6380-0F1E-585DB4330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65" y="856899"/>
                <a:ext cx="2842125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FAFC6F9A-AF42-61A1-D851-E2EDAAFE4F44}"/>
              </a:ext>
            </a:extLst>
          </p:cNvPr>
          <p:cNvSpPr txBox="1"/>
          <p:nvPr/>
        </p:nvSpPr>
        <p:spPr>
          <a:xfrm>
            <a:off x="6794142" y="120928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中子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下箭头 42">
            <a:extLst>
              <a:ext uri="{FF2B5EF4-FFF2-40B4-BE49-F238E27FC236}">
                <a16:creationId xmlns:a16="http://schemas.microsoft.com/office/drawing/2014/main" id="{67756640-615D-5C54-1EE9-549A8EC9C0D1}"/>
              </a:ext>
            </a:extLst>
          </p:cNvPr>
          <p:cNvSpPr/>
          <p:nvPr/>
        </p:nvSpPr>
        <p:spPr>
          <a:xfrm>
            <a:off x="2321709" y="2142786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下箭头 43">
            <a:extLst>
              <a:ext uri="{FF2B5EF4-FFF2-40B4-BE49-F238E27FC236}">
                <a16:creationId xmlns:a16="http://schemas.microsoft.com/office/drawing/2014/main" id="{267E78BC-6D3A-CA3C-0953-3E64D2C4074E}"/>
              </a:ext>
            </a:extLst>
          </p:cNvPr>
          <p:cNvSpPr/>
          <p:nvPr/>
        </p:nvSpPr>
        <p:spPr>
          <a:xfrm>
            <a:off x="4642332" y="2004823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下箭头 44">
            <a:extLst>
              <a:ext uri="{FF2B5EF4-FFF2-40B4-BE49-F238E27FC236}">
                <a16:creationId xmlns:a16="http://schemas.microsoft.com/office/drawing/2014/main" id="{AF97A5AD-707F-2A82-86EE-B44829EE25FA}"/>
              </a:ext>
            </a:extLst>
          </p:cNvPr>
          <p:cNvSpPr/>
          <p:nvPr/>
        </p:nvSpPr>
        <p:spPr>
          <a:xfrm>
            <a:off x="7170942" y="3247892"/>
            <a:ext cx="130822" cy="400110"/>
          </a:xfrm>
          <a:prstGeom prst="downArrow">
            <a:avLst>
              <a:gd name="adj1" fmla="val 50000"/>
              <a:gd name="adj2" fmla="val 150797"/>
            </a:avLst>
          </a:prstGeom>
          <a:solidFill>
            <a:srgbClr val="0604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26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FE1533-FF24-0C77-37BE-D4163CC8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对称性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C85CAB-0A88-E716-A487-DD94C248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65E682D-C907-D64C-15C9-043C5882B024}"/>
              </a:ext>
            </a:extLst>
          </p:cNvPr>
          <p:cNvSpPr/>
          <p:nvPr/>
        </p:nvSpPr>
        <p:spPr>
          <a:xfrm>
            <a:off x="231592" y="1701689"/>
            <a:ext cx="4722485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粒子与反粒子互换，并作镜面反射，物理现象以相同的概率发生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E2FA3B-8F84-DBCE-7BCD-93050FEE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27" y="679076"/>
            <a:ext cx="2762545" cy="34569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8DE7B1B-946B-CFD5-DA9B-5BB3CC295384}"/>
              </a:ext>
            </a:extLst>
          </p:cNvPr>
          <p:cNvSpPr txBox="1"/>
          <p:nvPr/>
        </p:nvSpPr>
        <p:spPr>
          <a:xfrm>
            <a:off x="231592" y="3401896"/>
            <a:ext cx="525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：一切对称性的根源在于某些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基本量的不可观测性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87E4D4-8CA7-CBC8-F1AA-9EDD451EF0E0}"/>
              </a:ext>
            </a:extLst>
          </p:cNvPr>
          <p:cNvSpPr txBox="1"/>
          <p:nvPr/>
        </p:nvSpPr>
        <p:spPr>
          <a:xfrm>
            <a:off x="1035063" y="4464424"/>
            <a:ext cx="690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破坏区分左右手性，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破坏区分正反电荷，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BAD54A-D66F-57BA-122A-EC70BC718E07}"/>
              </a:ext>
            </a:extLst>
          </p:cNvPr>
          <p:cNvSpPr txBox="1"/>
          <p:nvPr/>
        </p:nvSpPr>
        <p:spPr>
          <a:xfrm>
            <a:off x="231592" y="914908"/>
            <a:ext cx="459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联合对称性似乎是守恒的</a:t>
            </a:r>
          </a:p>
        </p:txBody>
      </p:sp>
    </p:spTree>
    <p:extLst>
      <p:ext uri="{BB962C8B-B14F-4D97-AF65-F5344CB8AC3E}">
        <p14:creationId xmlns:p14="http://schemas.microsoft.com/office/powerpoint/2010/main" val="32861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FC033A-58FB-1C11-C68C-2DF1B65E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对称性破坏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AF1E8B-9389-81EA-476C-C7DF906E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F58FF3F-4A66-2476-85EE-1642F6F3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92" y="223500"/>
            <a:ext cx="1532204" cy="14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8">
                <a:extLst>
                  <a:ext uri="{FF2B5EF4-FFF2-40B4-BE49-F238E27FC236}">
                    <a16:creationId xmlns:a16="http://schemas.microsoft.com/office/drawing/2014/main" id="{A91C1970-F312-ACAA-0052-89CB90B9E3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49" y="861763"/>
                <a:ext cx="7166427" cy="431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rtlCol="0" anchor="t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  <a:defRPr/>
                </a:pPr>
                <a:r>
                  <a:rPr lang="en-US" altLang="zh-CN" dirty="0">
                    <a:cs typeface="黑体"/>
                  </a:rPr>
                  <a:t>1964</a:t>
                </a:r>
                <a:r>
                  <a:rPr lang="zh-CN" altLang="en-US" dirty="0">
                    <a:cs typeface="黑体"/>
                  </a:rPr>
                  <a:t>年，克罗宁和菲奇在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cs typeface="黑体"/>
                          </a:rPr>
                          <m:t>𝐿</m:t>
                        </m:r>
                      </m:sub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  <a:cs typeface="黑体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dirty="0">
                    <a:cs typeface="黑体"/>
                  </a:rPr>
                  <a:t>介子中发现</a:t>
                </a:r>
                <a:r>
                  <a:rPr lang="en-US" altLang="zh-CN" dirty="0">
                    <a:solidFill>
                      <a:srgbClr val="C00000"/>
                    </a:solidFill>
                    <a:cs typeface="黑体"/>
                  </a:rPr>
                  <a:t>CP</a:t>
                </a:r>
                <a:r>
                  <a:rPr lang="zh-CN" altLang="en-US" dirty="0">
                    <a:solidFill>
                      <a:srgbClr val="C00000"/>
                    </a:solidFill>
                    <a:cs typeface="黑体"/>
                  </a:rPr>
                  <a:t>破坏</a:t>
                </a:r>
              </a:p>
            </p:txBody>
          </p:sp>
        </mc:Choice>
        <mc:Fallback xmlns="">
          <p:sp>
            <p:nvSpPr>
              <p:cNvPr id="8" name="Rectangle 18">
                <a:extLst>
                  <a:ext uri="{FF2B5EF4-FFF2-40B4-BE49-F238E27FC236}">
                    <a16:creationId xmlns:a16="http://schemas.microsoft.com/office/drawing/2014/main" id="{A91C1970-F312-ACAA-0052-89CB90B9E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49" y="861763"/>
                <a:ext cx="7166427" cy="431465"/>
              </a:xfrm>
              <a:prstGeom prst="rect">
                <a:avLst/>
              </a:prstGeom>
              <a:blipFill>
                <a:blip r:embed="rId3"/>
                <a:stretch>
                  <a:fillRect l="-1237" t="-17143" b="-3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2">
            <a:extLst>
              <a:ext uri="{FF2B5EF4-FFF2-40B4-BE49-F238E27FC236}">
                <a16:creationId xmlns:a16="http://schemas.microsoft.com/office/drawing/2014/main" id="{B13B7592-BC64-AD6E-CBCE-33E2F311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68" y="3216610"/>
            <a:ext cx="3285596" cy="18150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A013A07-F27E-A847-6F3D-EBE504692D2F}"/>
                  </a:ext>
                </a:extLst>
              </p:cNvPr>
              <p:cNvSpPr txBox="1"/>
              <p:nvPr/>
            </p:nvSpPr>
            <p:spPr>
              <a:xfrm>
                <a:off x="1026474" y="1488534"/>
                <a:ext cx="2434671" cy="54566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L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𝐾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A013A07-F27E-A847-6F3D-EBE504692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74" y="1488534"/>
                <a:ext cx="2434671" cy="545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C6CA519D-07AE-836B-05DE-3DF81AE04F80}"/>
              </a:ext>
            </a:extLst>
          </p:cNvPr>
          <p:cNvGrpSpPr/>
          <p:nvPr/>
        </p:nvGrpSpPr>
        <p:grpSpPr>
          <a:xfrm>
            <a:off x="4756611" y="1802745"/>
            <a:ext cx="4533922" cy="3125083"/>
            <a:chOff x="4787758" y="1570300"/>
            <a:chExt cx="4533922" cy="312508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6A83C53-21E3-D92E-5642-B9E3B155D44F}"/>
                </a:ext>
              </a:extLst>
            </p:cNvPr>
            <p:cNvGrpSpPr/>
            <p:nvPr/>
          </p:nvGrpSpPr>
          <p:grpSpPr>
            <a:xfrm>
              <a:off x="4787758" y="1570300"/>
              <a:ext cx="4533922" cy="3125083"/>
              <a:chOff x="4787758" y="1512215"/>
              <a:chExt cx="4533922" cy="312508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1C331DF-1EA4-813B-DC6D-EAF2462D8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7758" y="1512215"/>
                <a:ext cx="2361605" cy="31250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DD8B20C2-CAE0-30AF-4DAF-25B4D5749842}"/>
                      </a:ext>
                    </a:extLst>
                  </p:cNvPr>
                  <p:cNvSpPr txBox="1"/>
                  <p:nvPr/>
                </p:nvSpPr>
                <p:spPr>
                  <a:xfrm>
                    <a:off x="7117747" y="2681744"/>
                    <a:ext cx="2203933" cy="72032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bSupPr>
                          <m:e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0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衰变占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bSupPr>
                          <m:e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0</m:t>
                            </m:r>
                          </m:sup>
                        </m:sSubSup>
                      </m:oMath>
                    </a14:m>
                    <a:r>
                      <a:rPr lang="zh-CN" altLang="en-US" sz="20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总数的</a:t>
                    </a:r>
                    <a14:m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0.2%</m:t>
                        </m:r>
                        <m:r>
                          <a:rPr lang="zh-CN" alt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 </m:t>
                        </m:r>
                      </m:oMath>
                    </a14:m>
                    <a:endParaRPr lang="zh-CN" altLang="en-US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DD8B20C2-CAE0-30AF-4DAF-25B4D57498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7747" y="2681744"/>
                    <a:ext cx="2203933" cy="72032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48" t="-3509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直线箭头连接符 16">
                <a:extLst>
                  <a:ext uri="{FF2B5EF4-FFF2-40B4-BE49-F238E27FC236}">
                    <a16:creationId xmlns:a16="http://schemas.microsoft.com/office/drawing/2014/main" id="{FF161387-E494-8900-E97F-06F5F4719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45103" y="2780207"/>
                <a:ext cx="404261" cy="14587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277A016-D763-0E53-DE3C-0B69432DF1B8}"/>
                </a:ext>
              </a:extLst>
            </p:cNvPr>
            <p:cNvSpPr/>
            <p:nvPr/>
          </p:nvSpPr>
          <p:spPr>
            <a:xfrm>
              <a:off x="6447644" y="2568662"/>
              <a:ext cx="404261" cy="99203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004EA9-0E90-EC0B-1763-0471F9CDF79E}"/>
              </a:ext>
            </a:extLst>
          </p:cNvPr>
          <p:cNvGrpSpPr/>
          <p:nvPr/>
        </p:nvGrpSpPr>
        <p:grpSpPr>
          <a:xfrm>
            <a:off x="7288798" y="1709063"/>
            <a:ext cx="1624163" cy="444347"/>
            <a:chOff x="5599615" y="2588908"/>
            <a:chExt cx="1624163" cy="444347"/>
          </a:xfrm>
        </p:grpSpPr>
        <p:pic>
          <p:nvPicPr>
            <p:cNvPr id="25" name="图片 6">
              <a:extLst>
                <a:ext uri="{FF2B5EF4-FFF2-40B4-BE49-F238E27FC236}">
                  <a16:creationId xmlns:a16="http://schemas.microsoft.com/office/drawing/2014/main" id="{924D0B9D-94BA-F19D-D7D6-3412F3096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0297" y="2588908"/>
              <a:ext cx="481884" cy="444347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BFC2E16-4016-3FE5-E336-1C153BE03A88}"/>
                </a:ext>
              </a:extLst>
            </p:cNvPr>
            <p:cNvSpPr txBox="1"/>
            <p:nvPr/>
          </p:nvSpPr>
          <p:spPr>
            <a:xfrm>
              <a:off x="5599615" y="2668232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1980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CE96A22-0559-E4E9-6FA4-FC479CB8CDFC}"/>
              </a:ext>
            </a:extLst>
          </p:cNvPr>
          <p:cNvSpPr txBox="1"/>
          <p:nvPr/>
        </p:nvSpPr>
        <p:spPr>
          <a:xfrm>
            <a:off x="4954631" y="1358327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PRL13 (1964)138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6778D49-83FE-9DD6-CE2C-1BD22451DE07}"/>
              </a:ext>
            </a:extLst>
          </p:cNvPr>
          <p:cNvSpPr txBox="1"/>
          <p:nvPr/>
        </p:nvSpPr>
        <p:spPr>
          <a:xfrm>
            <a:off x="2199935" y="2474809"/>
            <a:ext cx="695118" cy="257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988BB5D-F59F-0F0B-2F6A-1729BFAA3AAF}"/>
                  </a:ext>
                </a:extLst>
              </p:cNvPr>
              <p:cNvSpPr txBox="1"/>
              <p:nvPr/>
            </p:nvSpPr>
            <p:spPr>
              <a:xfrm>
                <a:off x="455308" y="2191834"/>
                <a:ext cx="3605474" cy="412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CP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对称性禁止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L</m:t>
                        </m:r>
                      </m:sub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衰变</a:t>
                </a:r>
                <a:endParaRPr lang="en-GB" sz="2000" dirty="0" err="1"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988BB5D-F59F-0F0B-2F6A-1729BFAA3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08" y="2191834"/>
                <a:ext cx="3605474" cy="412549"/>
              </a:xfrm>
              <a:prstGeom prst="rect">
                <a:avLst/>
              </a:prstGeom>
              <a:blipFill>
                <a:blip r:embed="rId9"/>
                <a:stretch>
                  <a:fillRect l="-2113" t="-6061" r="-105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ED770DC-E5BC-0FDB-D56A-5CDBCFFA29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867" t="-7417"/>
          <a:stretch/>
        </p:blipFill>
        <p:spPr>
          <a:xfrm>
            <a:off x="1029976" y="2700385"/>
            <a:ext cx="2134967" cy="70509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0DE540-CFD2-7C27-BF80-2E8AF89CA0AF}"/>
              </a:ext>
            </a:extLst>
          </p:cNvPr>
          <p:cNvSpPr txBox="1"/>
          <p:nvPr/>
        </p:nvSpPr>
        <p:spPr>
          <a:xfrm>
            <a:off x="1818011" y="2679887"/>
            <a:ext cx="381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36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20774-BF49-C810-1D11-878E81146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374A8-DD21-BD24-5183-95F3E3F4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C04B4CA-1F23-0AB3-FD4F-7175168A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240"/>
            <a:ext cx="91440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B462FF-FF25-41DD-5E61-00552005DFAB}"/>
              </a:ext>
            </a:extLst>
          </p:cNvPr>
          <p:cNvSpPr/>
          <p:nvPr/>
        </p:nvSpPr>
        <p:spPr>
          <a:xfrm>
            <a:off x="4293220" y="1553096"/>
            <a:ext cx="3903724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4D050E-3C34-DE0D-0EA1-61FED96731B2}"/>
              </a:ext>
            </a:extLst>
          </p:cNvPr>
          <p:cNvSpPr/>
          <p:nvPr/>
        </p:nvSpPr>
        <p:spPr>
          <a:xfrm>
            <a:off x="691243" y="3347570"/>
            <a:ext cx="7432221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A9FB32-4887-2D03-78D1-C1F02319C69E}"/>
              </a:ext>
            </a:extLst>
          </p:cNvPr>
          <p:cNvSpPr/>
          <p:nvPr/>
        </p:nvSpPr>
        <p:spPr>
          <a:xfrm>
            <a:off x="6139542" y="1183962"/>
            <a:ext cx="2955471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F75AFE6-D60D-70E5-87C8-47A67A92BF35}"/>
              </a:ext>
            </a:extLst>
          </p:cNvPr>
          <p:cNvSpPr/>
          <p:nvPr/>
        </p:nvSpPr>
        <p:spPr>
          <a:xfrm>
            <a:off x="4648201" y="3127854"/>
            <a:ext cx="3614056" cy="216000"/>
          </a:xfrm>
          <a:prstGeom prst="rect">
            <a:avLst/>
          </a:prstGeom>
          <a:solidFill>
            <a:srgbClr val="111C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7E5307-0ECA-2CFF-1A18-30FAC30629D2}"/>
              </a:ext>
            </a:extLst>
          </p:cNvPr>
          <p:cNvSpPr txBox="1"/>
          <p:nvPr/>
        </p:nvSpPr>
        <p:spPr>
          <a:xfrm>
            <a:off x="40427" y="1672584"/>
            <a:ext cx="1297719" cy="908326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>
            <a:sp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1956</a:t>
            </a: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宇称破坏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李政道、杨振宁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吴健雄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1D5CB2B-D37F-7450-86CB-58A6CF631134}"/>
                  </a:ext>
                </a:extLst>
              </p:cNvPr>
              <p:cNvSpPr txBox="1"/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36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1964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奇异介子：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克罗宁、菲奇等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1D5CB2B-D37F-7450-86CB-58A6CF631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blipFill>
                <a:blip r:embed="rId4"/>
                <a:stretch>
                  <a:fillRect l="-5310" r="-3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标题 1">
            <a:extLst>
              <a:ext uri="{FF2B5EF4-FFF2-40B4-BE49-F238E27FC236}">
                <a16:creationId xmlns:a16="http://schemas.microsoft.com/office/drawing/2014/main" id="{9DB57FBB-9BBB-895D-5F33-77BA4E4B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958" y="592194"/>
            <a:ext cx="1530084" cy="645459"/>
          </a:xfrm>
        </p:spPr>
        <p:txBody>
          <a:bodyPr/>
          <a:lstStyle/>
          <a:p>
            <a:r>
              <a:rPr kumimoji="1" lang="zh-CN" altLang="en-US" dirty="0"/>
              <a:t>里程碑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0F519A3D-D19D-C9BF-B66A-5D6FFC93F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80" y="1617411"/>
            <a:ext cx="384426" cy="35448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7A87F128-D49F-B6C0-6DF7-319B7937E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53" y="1617411"/>
            <a:ext cx="384426" cy="3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3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56DF92-5AE2-2E64-8BCB-3354D521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粒子物理标准模型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E2B75C-8ACB-8AFF-F167-2FBF2552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15</a:t>
            </a:fld>
            <a:endParaRPr kumimoji="1"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CF76B06-50B1-E9C1-C5A0-38FBBEB4C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52" y="897232"/>
            <a:ext cx="8148884" cy="1086990"/>
          </a:xfrm>
        </p:spPr>
        <p:txBody>
          <a:bodyPr>
            <a:normAutofit/>
          </a:bodyPr>
          <a:lstStyle/>
          <a:p>
            <a:pPr marL="342900" lvl="1" indent="-342900"/>
            <a:r>
              <a:rPr lang="zh-CN" altLang="en-US" sz="2400" dirty="0"/>
              <a:t>基本组元：</a:t>
            </a:r>
            <a:r>
              <a:rPr lang="zh-CN" altLang="en-US" sz="2200" dirty="0">
                <a:solidFill>
                  <a:srgbClr val="006AD8"/>
                </a:solidFill>
              </a:rPr>
              <a:t>夸克（</a:t>
            </a:r>
            <a:r>
              <a:rPr lang="en-US" altLang="zh-CN" sz="2200" dirty="0">
                <a:solidFill>
                  <a:srgbClr val="006AD8"/>
                </a:solidFill>
              </a:rPr>
              <a:t>quark</a:t>
            </a:r>
            <a:r>
              <a:rPr lang="zh-CN" altLang="en-US" sz="2200" dirty="0">
                <a:solidFill>
                  <a:srgbClr val="006AD8"/>
                </a:solidFill>
              </a:rPr>
              <a:t>）</a:t>
            </a:r>
            <a:r>
              <a:rPr lang="zh-CN" altLang="en-US" sz="2200" dirty="0"/>
              <a:t>、</a:t>
            </a:r>
            <a:r>
              <a:rPr lang="zh-CN" altLang="en-US" sz="2200" dirty="0">
                <a:solidFill>
                  <a:srgbClr val="FF7E23"/>
                </a:solidFill>
              </a:rPr>
              <a:t>轻子（</a:t>
            </a:r>
            <a:r>
              <a:rPr lang="en-US" altLang="zh-CN" sz="2200" dirty="0">
                <a:solidFill>
                  <a:srgbClr val="FF7E23"/>
                </a:solidFill>
              </a:rPr>
              <a:t>lepton</a:t>
            </a:r>
            <a:r>
              <a:rPr lang="zh-CN" altLang="en-US" sz="2200" dirty="0">
                <a:solidFill>
                  <a:srgbClr val="FF7E23"/>
                </a:solidFill>
              </a:rPr>
              <a:t>）</a:t>
            </a:r>
            <a:endParaRPr lang="en-US" altLang="zh-CN" sz="2200" dirty="0">
              <a:solidFill>
                <a:srgbClr val="FF7E23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DC6F57-ADCA-93E8-1694-37992F25ACAA}"/>
              </a:ext>
            </a:extLst>
          </p:cNvPr>
          <p:cNvGrpSpPr/>
          <p:nvPr/>
        </p:nvGrpSpPr>
        <p:grpSpPr>
          <a:xfrm>
            <a:off x="5049668" y="2053247"/>
            <a:ext cx="3915126" cy="2376264"/>
            <a:chOff x="284349" y="2513497"/>
            <a:chExt cx="3915126" cy="237626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8305D3-444B-BF94-BEB5-8D8A68E3E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24" t="14744" r="8061" b="17308"/>
            <a:stretch/>
          </p:blipFill>
          <p:spPr>
            <a:xfrm>
              <a:off x="940425" y="2525137"/>
              <a:ext cx="2825653" cy="2340001"/>
            </a:xfrm>
            <a:prstGeom prst="rect">
              <a:avLst/>
            </a:prstGeom>
          </p:spPr>
        </p:pic>
        <p:sp>
          <p:nvSpPr>
            <p:cNvPr id="8" name="左大括号 7">
              <a:extLst>
                <a:ext uri="{FF2B5EF4-FFF2-40B4-BE49-F238E27FC236}">
                  <a16:creationId xmlns:a16="http://schemas.microsoft.com/office/drawing/2014/main" id="{5D8AAD7F-84E7-A956-720B-896BE001BD4E}"/>
                </a:ext>
              </a:extLst>
            </p:cNvPr>
            <p:cNvSpPr/>
            <p:nvPr/>
          </p:nvSpPr>
          <p:spPr>
            <a:xfrm>
              <a:off x="767752" y="2967894"/>
              <a:ext cx="172673" cy="1423002"/>
            </a:xfrm>
            <a:prstGeom prst="leftBrace">
              <a:avLst>
                <a:gd name="adj1" fmla="val 52566"/>
                <a:gd name="adj2" fmla="val 50000"/>
              </a:avLst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BA8D25A-E11A-FBF3-5D20-3ACD9468B597}"/>
                </a:ext>
              </a:extLst>
            </p:cNvPr>
            <p:cNvSpPr txBox="1"/>
            <p:nvPr/>
          </p:nvSpPr>
          <p:spPr>
            <a:xfrm>
              <a:off x="295319" y="3159279"/>
              <a:ext cx="394837" cy="1137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eaVert" wrap="none" lIns="36000" tIns="36000" rIns="36000" bIns="36000" rtlCol="0" anchor="ctr">
              <a:noAutofit/>
            </a:bodyPr>
            <a:lstStyle/>
            <a:p>
              <a:pPr algn="just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基本粒子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1788FF-EA46-D587-B449-1FA605CB4F36}"/>
                </a:ext>
              </a:extLst>
            </p:cNvPr>
            <p:cNvSpPr txBox="1"/>
            <p:nvPr/>
          </p:nvSpPr>
          <p:spPr>
            <a:xfrm>
              <a:off x="3857640" y="3126391"/>
              <a:ext cx="341835" cy="1137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eaVert" wrap="none" lIns="36000" tIns="36000" rIns="36000" bIns="36000" rtlCol="0" anchor="ctr">
              <a:noAutofit/>
            </a:bodyPr>
            <a:lstStyle/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力的媒介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C1B57B7-459D-908D-EC07-A4300DB65ED8}"/>
                </a:ext>
              </a:extLst>
            </p:cNvPr>
            <p:cNvSpPr txBox="1"/>
            <p:nvPr/>
          </p:nvSpPr>
          <p:spPr>
            <a:xfrm>
              <a:off x="302637" y="2513497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夸克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4DE8858-7B3D-59B0-FBDB-64AA04400B8A}"/>
                </a:ext>
              </a:extLst>
            </p:cNvPr>
            <p:cNvSpPr txBox="1"/>
            <p:nvPr/>
          </p:nvSpPr>
          <p:spPr>
            <a:xfrm>
              <a:off x="284349" y="448965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轻子</a:t>
              </a:r>
            </a:p>
          </p:txBody>
        </p:sp>
        <p:sp>
          <p:nvSpPr>
            <p:cNvPr id="18" name="线形标注 1 17">
              <a:extLst>
                <a:ext uri="{FF2B5EF4-FFF2-40B4-BE49-F238E27FC236}">
                  <a16:creationId xmlns:a16="http://schemas.microsoft.com/office/drawing/2014/main" id="{94EEE583-07EB-FA22-3359-EEDB589E70BD}"/>
                </a:ext>
              </a:extLst>
            </p:cNvPr>
            <p:cNvSpPr/>
            <p:nvPr/>
          </p:nvSpPr>
          <p:spPr bwMode="auto">
            <a:xfrm>
              <a:off x="2353251" y="4335762"/>
              <a:ext cx="1277205" cy="307777"/>
            </a:xfrm>
            <a:prstGeom prst="borderCallout1">
              <a:avLst>
                <a:gd name="adj1" fmla="val -117045"/>
                <a:gd name="adj2" fmla="val 13404"/>
                <a:gd name="adj3" fmla="val -21035"/>
                <a:gd name="adj4" fmla="val 24697"/>
              </a:avLst>
            </a:prstGeom>
            <a:noFill/>
            <a:ln w="28575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希格斯粒子</a:t>
              </a:r>
              <a:endPara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  <a:sym typeface="Times New Roman" charset="0"/>
              </a:endParaRPr>
            </a:p>
          </p:txBody>
        </p:sp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BC824A6E-C0C1-BBB0-308A-AE0E11569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4442" y="3869356"/>
              <a:ext cx="0" cy="42741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5AD147C-5944-C8A5-9B12-97270367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8" y="1928614"/>
            <a:ext cx="4048658" cy="1595137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4F6A8B9-D557-D882-AB90-1F31942EA2BB}"/>
              </a:ext>
            </a:extLst>
          </p:cNvPr>
          <p:cNvSpPr txBox="1">
            <a:spLocks/>
          </p:cNvSpPr>
          <p:nvPr/>
        </p:nvSpPr>
        <p:spPr>
          <a:xfrm>
            <a:off x="179206" y="3815632"/>
            <a:ext cx="4085663" cy="121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100"/>
              </a:spcBef>
            </a:pPr>
            <a:r>
              <a:rPr lang="zh-CN" altLang="en-US" sz="2400" dirty="0"/>
              <a:t>希格斯粒子：使基本粒子获得质量</a:t>
            </a:r>
            <a:endParaRPr lang="en-US" altLang="zh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F24D0586-DF16-0F27-91DE-1BAC05F7B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102" y="1484760"/>
                <a:ext cx="8148884" cy="10869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1" indent="-342900">
                  <a:spcBef>
                    <a:spcPts val="1100"/>
                  </a:spcBef>
                </a:pPr>
                <a:r>
                  <a:rPr lang="zh-CN" altLang="en-US" sz="2400" dirty="0"/>
                  <a:t>力的媒介：</a:t>
                </a:r>
                <a:r>
                  <a:rPr lang="en-US" altLang="zh-CN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200" dirty="0">
                    <a:solidFill>
                      <a:srgbClr val="C00000"/>
                    </a:solidFill>
                  </a:rPr>
                  <a:t>（电磁力）、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m:rPr>
                        <m:lit/>
                      </m:rPr>
                      <a:rPr lang="en-US" altLang="zh-CN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dirty="0">
                    <a:solidFill>
                      <a:srgbClr val="C00000"/>
                    </a:solidFill>
                  </a:rPr>
                  <a:t>（弱力）、</a:t>
                </a:r>
                <a14:m>
                  <m:oMath xmlns:m="http://schemas.openxmlformats.org/officeDocument/2006/math">
                    <m:r>
                      <a:rPr lang="en-US" altLang="zh-CN" sz="2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sz="2200" dirty="0">
                    <a:solidFill>
                      <a:srgbClr val="C00000"/>
                    </a:solidFill>
                  </a:rPr>
                  <a:t>（强力）</a:t>
                </a:r>
                <a:endParaRPr lang="en-US" altLang="zh-CN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F24D0586-DF16-0F27-91DE-1BAC05F7B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2" y="1484760"/>
                <a:ext cx="8148884" cy="1086990"/>
              </a:xfrm>
              <a:prstGeom prst="rect">
                <a:avLst/>
              </a:prstGeom>
              <a:blipFill>
                <a:blip r:embed="rId5"/>
                <a:stretch>
                  <a:fillRect l="-1090" t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12744F8F-3AA1-108B-9A3C-376F48C02D7E}"/>
              </a:ext>
            </a:extLst>
          </p:cNvPr>
          <p:cNvSpPr txBox="1"/>
          <p:nvPr/>
        </p:nvSpPr>
        <p:spPr>
          <a:xfrm>
            <a:off x="1698519" y="4681835"/>
            <a:ext cx="3877985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006A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夸克参与所有这些相互作用</a:t>
            </a: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13F10-8FC6-3EDC-DBF4-43BBC24B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物质世界：介子与重子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57E8E2-1CE4-E43F-C7AC-DEF59F68A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16" y="817878"/>
            <a:ext cx="8073533" cy="86870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夸克结合形成强子：色禁闭</a:t>
            </a:r>
            <a:endParaRPr kumimoji="1" lang="en-US" altLang="zh-CN" dirty="0"/>
          </a:p>
          <a:p>
            <a:r>
              <a:rPr kumimoji="1" lang="zh-CN" altLang="en-US" dirty="0"/>
              <a:t>夸克模型（</a:t>
            </a:r>
            <a:r>
              <a:rPr kumimoji="1" lang="en-US" altLang="zh-CN" dirty="0"/>
              <a:t> </a:t>
            </a:r>
            <a:r>
              <a:rPr kumimoji="1" lang="zh-CN" altLang="en-US" dirty="0"/>
              <a:t>盖尔曼和茨威格，</a:t>
            </a:r>
            <a:r>
              <a:rPr kumimoji="1" lang="en-US" altLang="zh-CN" dirty="0"/>
              <a:t>1964</a:t>
            </a:r>
            <a:r>
              <a:rPr kumimoji="1" lang="zh-CN" altLang="en-US" dirty="0"/>
              <a:t>）将强子分类</a:t>
            </a: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AD87D3-647D-7FBC-2E5B-A2ABE826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7172" name="Picture 4" descr="Murray Gell-mann Photograph by Physics Today Collection/american ...">
            <a:extLst>
              <a:ext uri="{FF2B5EF4-FFF2-40B4-BE49-F238E27FC236}">
                <a16:creationId xmlns:a16="http://schemas.microsoft.com/office/drawing/2014/main" id="{2BAB54B6-378D-53F2-34E3-161AFF93E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"/>
          <a:stretch/>
        </p:blipFill>
        <p:spPr bwMode="auto">
          <a:xfrm>
            <a:off x="7422644" y="38578"/>
            <a:ext cx="1541929" cy="12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F658852-9748-B7D6-66A8-ABC77DE6747B}"/>
              </a:ext>
            </a:extLst>
          </p:cNvPr>
          <p:cNvGrpSpPr/>
          <p:nvPr/>
        </p:nvGrpSpPr>
        <p:grpSpPr>
          <a:xfrm>
            <a:off x="7381526" y="1332332"/>
            <a:ext cx="1624163" cy="444347"/>
            <a:chOff x="5599615" y="2588908"/>
            <a:chExt cx="1624163" cy="44434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1C75BBF-75C9-80BF-4A89-CBA6F57F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0297" y="2588908"/>
              <a:ext cx="481884" cy="444347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D4030BF-2F18-AD66-23E0-27AACBE5BB84}"/>
                </a:ext>
              </a:extLst>
            </p:cNvPr>
            <p:cNvSpPr txBox="1"/>
            <p:nvPr/>
          </p:nvSpPr>
          <p:spPr>
            <a:xfrm>
              <a:off x="5599615" y="2668232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1969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B63F0586-4C03-E669-EBD0-B78BDB6BB82A}"/>
              </a:ext>
            </a:extLst>
          </p:cNvPr>
          <p:cNvSpPr txBox="1"/>
          <p:nvPr/>
        </p:nvSpPr>
        <p:spPr>
          <a:xfrm>
            <a:off x="6461329" y="1263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盖尔曼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6EA947A-CF8E-BD1E-9FBA-2BB922BCE21E}"/>
              </a:ext>
            </a:extLst>
          </p:cNvPr>
          <p:cNvGrpSpPr/>
          <p:nvPr/>
        </p:nvGrpSpPr>
        <p:grpSpPr>
          <a:xfrm>
            <a:off x="272950" y="1905255"/>
            <a:ext cx="4039484" cy="2997034"/>
            <a:chOff x="272950" y="1905255"/>
            <a:chExt cx="4039484" cy="2997034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0396026-8A91-9DD6-CB7D-2AE3FBC05FDB}"/>
                </a:ext>
              </a:extLst>
            </p:cNvPr>
            <p:cNvGrpSpPr/>
            <p:nvPr/>
          </p:nvGrpSpPr>
          <p:grpSpPr>
            <a:xfrm>
              <a:off x="272950" y="1905255"/>
              <a:ext cx="2666005" cy="2997034"/>
              <a:chOff x="387442" y="1792652"/>
              <a:chExt cx="2666005" cy="2997034"/>
            </a:xfrm>
          </p:grpSpPr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92D1C2AA-9475-5F0D-686E-4813F66302DD}"/>
                  </a:ext>
                </a:extLst>
              </p:cNvPr>
              <p:cNvGrpSpPr/>
              <p:nvPr/>
            </p:nvGrpSpPr>
            <p:grpSpPr>
              <a:xfrm>
                <a:off x="1123613" y="1792652"/>
                <a:ext cx="1929834" cy="400110"/>
                <a:chOff x="1126945" y="1512205"/>
                <a:chExt cx="1929834" cy="400110"/>
              </a:xfrm>
            </p:grpSpPr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B4E47040-AA26-AEDE-E97C-71D02AB39C4C}"/>
                    </a:ext>
                  </a:extLst>
                </p:cNvPr>
                <p:cNvSpPr txBox="1"/>
                <p:nvPr/>
              </p:nvSpPr>
              <p:spPr>
                <a:xfrm>
                  <a:off x="1126945" y="1512205"/>
                  <a:ext cx="9541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介子：</a:t>
                  </a:r>
                </a:p>
              </p:txBody>
            </p:sp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E02EF4FB-BC77-17B9-920C-B59FE6EFC16D}"/>
                    </a:ext>
                  </a:extLst>
                </p:cNvPr>
                <p:cNvSpPr txBox="1"/>
                <p:nvPr/>
              </p:nvSpPr>
              <p:spPr>
                <a:xfrm>
                  <a:off x="1948783" y="1526436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正反夸克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A9CB69C0-659F-1248-1109-5D75AB1D2445}"/>
                      </a:ext>
                    </a:extLst>
                  </p:cNvPr>
                  <p:cNvSpPr txBox="1"/>
                  <p:nvPr/>
                </p:nvSpPr>
                <p:spPr>
                  <a:xfrm>
                    <a:off x="499147" y="4389576"/>
                    <a:ext cx="124893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p>
                      </m:oMath>
                    </a14:m>
                    <a:r>
                      <a:rPr kumimoji="1"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介子等</a:t>
                    </a:r>
                  </a:p>
                </p:txBody>
              </p:sp>
            </mc:Choice>
            <mc:Fallback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A9CB69C0-659F-1248-1109-5D75AB1D24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47" y="4389576"/>
                    <a:ext cx="1248932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9375" r="-4040" b="-2812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0E533D09-904E-562F-482A-D702205DF9ED}"/>
                  </a:ext>
                </a:extLst>
              </p:cNvPr>
              <p:cNvGrpSpPr/>
              <p:nvPr/>
            </p:nvGrpSpPr>
            <p:grpSpPr>
              <a:xfrm>
                <a:off x="387442" y="2375044"/>
                <a:ext cx="2666005" cy="1861149"/>
                <a:chOff x="390774" y="2094597"/>
                <a:chExt cx="2666005" cy="1861149"/>
              </a:xfrm>
            </p:grpSpPr>
            <p:pic>
              <p:nvPicPr>
                <p:cNvPr id="1030" name="Picture 6" descr="Meson Art for Sale by Science Photo Library">
                  <a:extLst>
                    <a:ext uri="{FF2B5EF4-FFF2-40B4-BE49-F238E27FC236}">
                      <a16:creationId xmlns:a16="http://schemas.microsoft.com/office/drawing/2014/main" id="{B8873367-DC1E-8230-B5D7-E17625E0B0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56" t="19269" r="58128" b="17109"/>
                <a:stretch/>
              </p:blipFill>
              <p:spPr bwMode="auto">
                <a:xfrm>
                  <a:off x="390774" y="2094597"/>
                  <a:ext cx="1792446" cy="1861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475892F-BC43-D69D-CA30-AE99CA5AEB33}"/>
                    </a:ext>
                  </a:extLst>
                </p:cNvPr>
                <p:cNvGrpSpPr/>
                <p:nvPr/>
              </p:nvGrpSpPr>
              <p:grpSpPr>
                <a:xfrm>
                  <a:off x="955783" y="3298834"/>
                  <a:ext cx="722168" cy="276999"/>
                  <a:chOff x="955783" y="3298834"/>
                  <a:chExt cx="722168" cy="276999"/>
                </a:xfrm>
              </p:grpSpPr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69CCE78-D106-2608-F219-AC971BA2EBA4}"/>
                      </a:ext>
                    </a:extLst>
                  </p:cNvPr>
                  <p:cNvSpPr txBox="1"/>
                  <p:nvPr/>
                </p:nvSpPr>
                <p:spPr>
                  <a:xfrm>
                    <a:off x="955783" y="3298834"/>
                    <a:ext cx="72216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kumimoji="1" lang="en-US" altLang="zh-CN" sz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b</a:t>
                    </a:r>
                    <a:endParaRPr kumimoji="1" lang="zh-CN" altLang="en-US" sz="1200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cxnSp>
                <p:nvCxnSpPr>
                  <p:cNvPr id="28" name="直线连接符 27">
                    <a:extLst>
                      <a:ext uri="{FF2B5EF4-FFF2-40B4-BE49-F238E27FC236}">
                        <a16:creationId xmlns:a16="http://schemas.microsoft.com/office/drawing/2014/main" id="{FF91B534-7398-9C6A-D07D-2F0359E4D4AA}"/>
                      </a:ext>
                    </a:extLst>
                  </p:cNvPr>
                  <p:cNvCxnSpPr/>
                  <p:nvPr/>
                </p:nvCxnSpPr>
                <p:spPr>
                  <a:xfrm>
                    <a:off x="1037876" y="3298834"/>
                    <a:ext cx="108000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685D7BAA-52EE-9DE8-9086-BE1381131930}"/>
                    </a:ext>
                  </a:extLst>
                </p:cNvPr>
                <p:cNvSpPr txBox="1"/>
                <p:nvPr/>
              </p:nvSpPr>
              <p:spPr>
                <a:xfrm>
                  <a:off x="2334611" y="2562761"/>
                  <a:ext cx="72216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kumimoji="1" lang="en-US" altLang="zh-CN" sz="1200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d</a:t>
                  </a:r>
                  <a:endPara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18AC306-D852-217A-E1AE-F8E2BFD1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2726" y="2586588"/>
              <a:ext cx="2049708" cy="1703859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692D74-8CB0-F0D0-FDD4-BDA5FACBBBDC}"/>
              </a:ext>
            </a:extLst>
          </p:cNvPr>
          <p:cNvGrpSpPr/>
          <p:nvPr/>
        </p:nvGrpSpPr>
        <p:grpSpPr>
          <a:xfrm>
            <a:off x="4636802" y="1886816"/>
            <a:ext cx="4408330" cy="2908426"/>
            <a:chOff x="4636802" y="1886816"/>
            <a:chExt cx="4408330" cy="2908426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BD04C62-212A-6C9B-323A-A04251B10EB0}"/>
                </a:ext>
              </a:extLst>
            </p:cNvPr>
            <p:cNvGrpSpPr/>
            <p:nvPr/>
          </p:nvGrpSpPr>
          <p:grpSpPr>
            <a:xfrm>
              <a:off x="4636802" y="1886816"/>
              <a:ext cx="2564381" cy="2908426"/>
              <a:chOff x="4408355" y="1558526"/>
              <a:chExt cx="2564381" cy="2908426"/>
            </a:xfrm>
          </p:grpSpPr>
          <p:pic>
            <p:nvPicPr>
              <p:cNvPr id="1026" name="Picture 2" descr="CERN Physicists Confirm Existence of Doubly Charmed Baryons | Physics ...">
                <a:extLst>
                  <a:ext uri="{FF2B5EF4-FFF2-40B4-BE49-F238E27FC236}">
                    <a16:creationId xmlns:a16="http://schemas.microsoft.com/office/drawing/2014/main" id="{D7D47C40-CB3D-28D1-7171-87AB47E3DA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0" t="2523" r="13097"/>
              <a:stretch/>
            </p:blipFill>
            <p:spPr bwMode="auto">
              <a:xfrm>
                <a:off x="4633025" y="2088154"/>
                <a:ext cx="1896417" cy="1773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58DAFA6-BAC0-08E7-F1AC-850BF4F4F450}"/>
                  </a:ext>
                </a:extLst>
              </p:cNvPr>
              <p:cNvSpPr txBox="1"/>
              <p:nvPr/>
            </p:nvSpPr>
            <p:spPr>
              <a:xfrm>
                <a:off x="4408355" y="1558526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重子：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787429-1C44-F523-4262-546ED47B5CCF}"/>
                  </a:ext>
                </a:extLst>
              </p:cNvPr>
              <p:cNvSpPr txBox="1"/>
              <p:nvPr/>
            </p:nvSpPr>
            <p:spPr>
              <a:xfrm>
                <a:off x="5172243" y="1575343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三个（反）夸克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0F1D234-867E-A0D6-F6FF-0AC1A37CA89D}"/>
                  </a:ext>
                </a:extLst>
              </p:cNvPr>
              <p:cNvSpPr txBox="1"/>
              <p:nvPr/>
            </p:nvSpPr>
            <p:spPr>
              <a:xfrm>
                <a:off x="4585430" y="4066842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b="0" dirty="0">
                    <a:ea typeface="Microsoft YaHei" panose="020B0503020204020204" pitchFamily="34" charset="-122"/>
                  </a:rPr>
                  <a:t>质子、中子</a:t>
                </a:r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等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21EC6A2-20DA-8873-4773-F2606E78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99627" y="2569707"/>
              <a:ext cx="2045505" cy="1620510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8462E68-0E27-EC73-71F8-60DDB2B28013}"/>
              </a:ext>
            </a:extLst>
          </p:cNvPr>
          <p:cNvGrpSpPr/>
          <p:nvPr/>
        </p:nvGrpSpPr>
        <p:grpSpPr>
          <a:xfrm>
            <a:off x="6951914" y="2416275"/>
            <a:ext cx="2351112" cy="2569271"/>
            <a:chOff x="6951914" y="2416275"/>
            <a:chExt cx="2351112" cy="256927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3A12928-0043-2BC4-0A4D-99337A63E91E}"/>
                </a:ext>
              </a:extLst>
            </p:cNvPr>
            <p:cNvSpPr txBox="1"/>
            <p:nvPr/>
          </p:nvSpPr>
          <p:spPr>
            <a:xfrm>
              <a:off x="6951914" y="4277660"/>
              <a:ext cx="2351112" cy="7078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zh-CN" altLang="en-US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中国成员主导发现全部三个双粲重子</a:t>
              </a: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293CC5D-89BC-7876-F137-56BD5E4CA503}"/>
                </a:ext>
              </a:extLst>
            </p:cNvPr>
            <p:cNvSpPr/>
            <p:nvPr/>
          </p:nvSpPr>
          <p:spPr>
            <a:xfrm>
              <a:off x="7086600" y="2416275"/>
              <a:ext cx="1672745" cy="603998"/>
            </a:xfrm>
            <a:prstGeom prst="ellipse">
              <a:avLst/>
            </a:prstGeom>
            <a:noFill/>
            <a:ln>
              <a:solidFill>
                <a:srgbClr val="EA32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88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4324C-5F1F-D31C-922E-0F5C8274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重子是可见宇宙的主要成分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4B26FA-5773-BF32-B6E5-D46A7525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921C15-7799-335D-95EA-A1B9C7DB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885576"/>
            <a:ext cx="4927600" cy="20666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B5FFEE-C9BB-6687-C393-07BB9749A9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8432"/>
            <a:ext cx="4151788" cy="25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ED51A-A5F2-FB4F-6517-A414F8CA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卡比博</a:t>
            </a:r>
            <a:r>
              <a:rPr kumimoji="1" lang="en-US" altLang="zh-CN" dirty="0"/>
              <a:t>-</a:t>
            </a:r>
            <a:r>
              <a:rPr kumimoji="1" lang="zh-CN" altLang="en-US" dirty="0"/>
              <a:t>小林</a:t>
            </a:r>
            <a:r>
              <a:rPr kumimoji="1" lang="en-US" altLang="zh-CN" dirty="0"/>
              <a:t>-</a:t>
            </a:r>
            <a:r>
              <a:rPr kumimoji="1" lang="zh-CN" altLang="en-US" dirty="0"/>
              <a:t>益川（</a:t>
            </a:r>
            <a:r>
              <a:rPr kumimoji="1" lang="en-US" altLang="zh-CN" dirty="0"/>
              <a:t>CKM</a:t>
            </a:r>
            <a:r>
              <a:rPr kumimoji="1" lang="zh-CN" altLang="en-US" dirty="0"/>
              <a:t>）机制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7AF25-BBE3-99C3-4F0D-F181D13EC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12" y="957144"/>
            <a:ext cx="8905795" cy="587368"/>
          </a:xfrm>
        </p:spPr>
        <p:txBody>
          <a:bodyPr/>
          <a:lstStyle/>
          <a:p>
            <a:r>
              <a:rPr kumimoji="1" lang="zh-CN" altLang="en-US" dirty="0"/>
              <a:t>夸克混合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C05EEF-8F09-FAE5-E48E-00DAD972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11266" name="Picture 2" descr="50th Anniversary of Kobayashi-Maskawa theory (KM50)">
            <a:extLst>
              <a:ext uri="{FF2B5EF4-FFF2-40B4-BE49-F238E27FC236}">
                <a16:creationId xmlns:a16="http://schemas.microsoft.com/office/drawing/2014/main" id="{11554EE6-4272-2BCB-14F9-DEBCE63D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90" y="481897"/>
            <a:ext cx="1951121" cy="14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5D166022-A03E-11C6-4B63-75AFA8DE3019}"/>
              </a:ext>
            </a:extLst>
          </p:cNvPr>
          <p:cNvGrpSpPr/>
          <p:nvPr/>
        </p:nvGrpSpPr>
        <p:grpSpPr>
          <a:xfrm>
            <a:off x="6857426" y="1959370"/>
            <a:ext cx="1624163" cy="444347"/>
            <a:chOff x="5599615" y="2588908"/>
            <a:chExt cx="1624163" cy="44434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C9803C6-2628-9545-A07D-2B0809AC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0297" y="2588908"/>
              <a:ext cx="481884" cy="444347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B0B15B7-EE91-ECD6-7626-94904537F25E}"/>
                </a:ext>
              </a:extLst>
            </p:cNvPr>
            <p:cNvSpPr txBox="1"/>
            <p:nvPr/>
          </p:nvSpPr>
          <p:spPr>
            <a:xfrm>
              <a:off x="5599615" y="2668232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2008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E11996A-BFB7-B3D5-AA55-01C713DC58E7}"/>
              </a:ext>
            </a:extLst>
          </p:cNvPr>
          <p:cNvGrpSpPr/>
          <p:nvPr/>
        </p:nvGrpSpPr>
        <p:grpSpPr>
          <a:xfrm>
            <a:off x="1380936" y="1500096"/>
            <a:ext cx="2774349" cy="1524993"/>
            <a:chOff x="981312" y="1327193"/>
            <a:chExt cx="2774349" cy="152499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4E0D6B-13C4-33A3-5E39-6EBB85C15968}"/>
                </a:ext>
              </a:extLst>
            </p:cNvPr>
            <p:cNvGrpSpPr/>
            <p:nvPr/>
          </p:nvGrpSpPr>
          <p:grpSpPr>
            <a:xfrm>
              <a:off x="1307350" y="1843662"/>
              <a:ext cx="291208" cy="977809"/>
              <a:chOff x="1073107" y="1652681"/>
              <a:chExt cx="291208" cy="9778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椭圆 12">
                    <a:extLst>
                      <a:ext uri="{FF2B5EF4-FFF2-40B4-BE49-F238E27FC236}">
                        <a16:creationId xmlns:a16="http://schemas.microsoft.com/office/drawing/2014/main" id="{E7123149-DE68-16C0-339C-8A0E62883DC4}"/>
                      </a:ext>
                    </a:extLst>
                  </p:cNvPr>
                  <p:cNvSpPr/>
                  <p:nvPr/>
                </p:nvSpPr>
                <p:spPr>
                  <a:xfrm>
                    <a:off x="1076315" y="1652681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0"/>
                          <a:lumOff val="100000"/>
                        </a:schemeClr>
                      </a:gs>
                      <a:gs pos="35000">
                        <a:schemeClr val="accent6">
                          <a:lumMod val="0"/>
                          <a:lumOff val="100000"/>
                        </a:schemeClr>
                      </a:gs>
                      <a:gs pos="100000">
                        <a:schemeClr val="accent6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00" b="0" i="1" dirty="0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i="1" dirty="0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kumimoji="1" lang="en-US" altLang="zh-CN" sz="1600" b="0" i="1" dirty="0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a14:m>
                    <a:r>
                      <a:rPr kumimoji="1" lang="zh-CN" altLang="en-US" dirty="0">
                        <a:solidFill>
                          <a:srgbClr val="006AD8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3" name="椭圆 12">
                    <a:extLst>
                      <a:ext uri="{FF2B5EF4-FFF2-40B4-BE49-F238E27FC236}">
                        <a16:creationId xmlns:a16="http://schemas.microsoft.com/office/drawing/2014/main" id="{E7123149-DE68-16C0-339C-8A0E62883D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315" y="1652681"/>
                    <a:ext cx="288000" cy="288000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l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椭圆 13">
                    <a:extLst>
                      <a:ext uri="{FF2B5EF4-FFF2-40B4-BE49-F238E27FC236}">
                        <a16:creationId xmlns:a16="http://schemas.microsoft.com/office/drawing/2014/main" id="{1EB7C3E6-D51E-DC6E-D952-C7E8F23930FE}"/>
                      </a:ext>
                    </a:extLst>
                  </p:cNvPr>
                  <p:cNvSpPr/>
                  <p:nvPr/>
                </p:nvSpPr>
                <p:spPr>
                  <a:xfrm>
                    <a:off x="1074710" y="1978333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0"/>
                          <a:lumOff val="100000"/>
                        </a:schemeClr>
                      </a:gs>
                      <a:gs pos="35000">
                        <a:schemeClr val="accent6">
                          <a:lumMod val="0"/>
                          <a:lumOff val="100000"/>
                        </a:schemeClr>
                      </a:gs>
                      <a:gs pos="100000">
                        <a:schemeClr val="accent6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6AD8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1600" b="0" i="1" smtClean="0">
                            <a:solidFill>
                              <a:srgbClr val="006AD8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a14:m>
                    <a:r>
                      <a:rPr kumimoji="1" lang="zh-CN" altLang="en-US" sz="1600" dirty="0">
                        <a:solidFill>
                          <a:srgbClr val="006AD8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4" name="椭圆 13">
                    <a:extLst>
                      <a:ext uri="{FF2B5EF4-FFF2-40B4-BE49-F238E27FC236}">
                        <a16:creationId xmlns:a16="http://schemas.microsoft.com/office/drawing/2014/main" id="{1EB7C3E6-D51E-DC6E-D952-C7E8F23930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4710" y="1978333"/>
                    <a:ext cx="288000" cy="288000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 l="-4167" b="-434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椭圆 14">
                    <a:extLst>
                      <a:ext uri="{FF2B5EF4-FFF2-40B4-BE49-F238E27FC236}">
                        <a16:creationId xmlns:a16="http://schemas.microsoft.com/office/drawing/2014/main" id="{F37664E0-686F-4D3C-AB9D-2ECAB5DD47C8}"/>
                      </a:ext>
                    </a:extLst>
                  </p:cNvPr>
                  <p:cNvSpPr/>
                  <p:nvPr/>
                </p:nvSpPr>
                <p:spPr>
                  <a:xfrm>
                    <a:off x="1073107" y="2342490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0"/>
                          <a:lumOff val="100000"/>
                        </a:schemeClr>
                      </a:gs>
                      <a:gs pos="35000">
                        <a:schemeClr val="accent6">
                          <a:lumMod val="0"/>
                          <a:lumOff val="100000"/>
                        </a:schemeClr>
                      </a:gs>
                      <a:gs pos="100000">
                        <a:schemeClr val="accent6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00" b="0" i="1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solidFill>
                                  <a:srgbClr val="006AD8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a14:m>
                    <a:r>
                      <a:rPr kumimoji="1" lang="zh-CN" altLang="en-US" sz="1600" dirty="0">
                        <a:solidFill>
                          <a:srgbClr val="006AD8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5" name="椭圆 14">
                    <a:extLst>
                      <a:ext uri="{FF2B5EF4-FFF2-40B4-BE49-F238E27FC236}">
                        <a16:creationId xmlns:a16="http://schemas.microsoft.com/office/drawing/2014/main" id="{F37664E0-686F-4D3C-AB9D-2ECAB5DD47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3107" y="2342490"/>
                    <a:ext cx="288000" cy="288000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 l="-869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9C18DF0-71F5-4B00-0742-B9A77D94E329}"/>
                </a:ext>
              </a:extLst>
            </p:cNvPr>
            <p:cNvGrpSpPr/>
            <p:nvPr/>
          </p:nvGrpSpPr>
          <p:grpSpPr>
            <a:xfrm>
              <a:off x="3112443" y="1835538"/>
              <a:ext cx="295187" cy="977809"/>
              <a:chOff x="4476220" y="1652681"/>
              <a:chExt cx="295187" cy="9778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椭圆 15">
                    <a:extLst>
                      <a:ext uri="{FF2B5EF4-FFF2-40B4-BE49-F238E27FC236}">
                        <a16:creationId xmlns:a16="http://schemas.microsoft.com/office/drawing/2014/main" id="{6C218637-D93F-960D-4ECC-601A836B854C}"/>
                      </a:ext>
                    </a:extLst>
                  </p:cNvPr>
                  <p:cNvSpPr/>
                  <p:nvPr/>
                </p:nvSpPr>
                <p:spPr>
                  <a:xfrm>
                    <a:off x="4476220" y="1652681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35000">
                        <a:schemeClr val="accent2">
                          <a:lumMod val="0"/>
                          <a:lumOff val="10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6AD8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a14:m>
                    <a:r>
                      <a:rPr kumimoji="1" lang="zh-CN" altLang="en-US" dirty="0">
                        <a:solidFill>
                          <a:srgbClr val="006AD8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6" name="椭圆 15">
                    <a:extLst>
                      <a:ext uri="{FF2B5EF4-FFF2-40B4-BE49-F238E27FC236}">
                        <a16:creationId xmlns:a16="http://schemas.microsoft.com/office/drawing/2014/main" id="{6C218637-D93F-960D-4ECC-601A836B85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6220" y="1652681"/>
                    <a:ext cx="288000" cy="288000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 b="-41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椭圆 16">
                    <a:extLst>
                      <a:ext uri="{FF2B5EF4-FFF2-40B4-BE49-F238E27FC236}">
                        <a16:creationId xmlns:a16="http://schemas.microsoft.com/office/drawing/2014/main" id="{84FD5926-8A0C-32DD-21AA-3631C84F9B3F}"/>
                      </a:ext>
                    </a:extLst>
                  </p:cNvPr>
                  <p:cNvSpPr/>
                  <p:nvPr/>
                </p:nvSpPr>
                <p:spPr>
                  <a:xfrm>
                    <a:off x="4483407" y="1978333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35000">
                        <a:schemeClr val="accent2">
                          <a:lumMod val="0"/>
                          <a:lumOff val="10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6AD8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a14:m>
                    <a:r>
                      <a:rPr kumimoji="1" lang="zh-CN" altLang="en-US" sz="1600" dirty="0">
                        <a:solidFill>
                          <a:srgbClr val="006AD8"/>
                        </a:solidFill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17" name="椭圆 16">
                    <a:extLst>
                      <a:ext uri="{FF2B5EF4-FFF2-40B4-BE49-F238E27FC236}">
                        <a16:creationId xmlns:a16="http://schemas.microsoft.com/office/drawing/2014/main" id="{84FD5926-8A0C-32DD-21AA-3631C84F9B3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3407" y="1978333"/>
                    <a:ext cx="288000" cy="288000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椭圆 17">
                    <a:extLst>
                      <a:ext uri="{FF2B5EF4-FFF2-40B4-BE49-F238E27FC236}">
                        <a16:creationId xmlns:a16="http://schemas.microsoft.com/office/drawing/2014/main" id="{829FBD6A-D8C2-6054-3234-DBEBF2B602E3}"/>
                      </a:ext>
                    </a:extLst>
                  </p:cNvPr>
                  <p:cNvSpPr/>
                  <p:nvPr/>
                </p:nvSpPr>
                <p:spPr>
                  <a:xfrm>
                    <a:off x="4481804" y="2342490"/>
                    <a:ext cx="288000" cy="28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35000">
                        <a:schemeClr val="accent2">
                          <a:lumMod val="0"/>
                          <a:lumOff val="100000"/>
                        </a:schemeClr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006AD8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kumimoji="1" lang="zh-CN" altLang="en-US" sz="1600" dirty="0">
                        <a:solidFill>
                          <a:srgbClr val="006AD8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8" name="椭圆 17">
                    <a:extLst>
                      <a:ext uri="{FF2B5EF4-FFF2-40B4-BE49-F238E27FC236}">
                        <a16:creationId xmlns:a16="http://schemas.microsoft.com/office/drawing/2014/main" id="{829FBD6A-D8C2-6054-3234-DBEBF2B602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1804" y="2342490"/>
                    <a:ext cx="288000" cy="288000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936F13-D06C-547A-6D13-3DBDEF14DC2C}"/>
                </a:ext>
              </a:extLst>
            </p:cNvPr>
            <p:cNvGrpSpPr/>
            <p:nvPr/>
          </p:nvGrpSpPr>
          <p:grpSpPr>
            <a:xfrm>
              <a:off x="981312" y="1327193"/>
              <a:ext cx="2774349" cy="1524993"/>
              <a:chOff x="1118979" y="1274085"/>
              <a:chExt cx="2774349" cy="152499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CB081EB2-4A87-ADDA-8E45-AC3CBD59589C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979" y="1700636"/>
                    <a:ext cx="2774349" cy="1098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</m:eqArr>
                            </m:e>
                          </m:d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 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=</m:t>
                          </m:r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𝐶𝐾𝑀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eqArrPr>
                                <m:e/>
                                <m:e/>
                                <m:e/>
                              </m:eqArr>
                            </m:e>
                          </m:d>
                        </m:oMath>
                      </m:oMathPara>
                    </a14:m>
                    <a:endParaRPr kumimoji="1" lang="en-US" altLang="zh-CN" sz="2400" b="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CB081EB2-4A87-ADDA-8E45-AC3CBD5958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8979" y="1700636"/>
                    <a:ext cx="2774349" cy="109844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0B1E75-BEC7-3C83-C5A6-7CA4604EC26D}"/>
                  </a:ext>
                </a:extLst>
              </p:cNvPr>
              <p:cNvSpPr txBox="1"/>
              <p:nvPr/>
            </p:nvSpPr>
            <p:spPr>
              <a:xfrm>
                <a:off x="2039330" y="1274085"/>
                <a:ext cx="12827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CKM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矩阵</a:t>
                </a: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1F73C23-6746-954A-4158-CA42A31E7FA6}"/>
              </a:ext>
            </a:extLst>
          </p:cNvPr>
          <p:cNvSpPr txBox="1"/>
          <p:nvPr/>
        </p:nvSpPr>
        <p:spPr>
          <a:xfrm>
            <a:off x="4057647" y="2142488"/>
            <a:ext cx="133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与希格斯粒子作用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7F43C55-8A97-C3DC-9CD5-95FF5A02C7CC}"/>
                  </a:ext>
                </a:extLst>
              </p:cNvPr>
              <p:cNvSpPr txBox="1"/>
              <p:nvPr/>
            </p:nvSpPr>
            <p:spPr>
              <a:xfrm>
                <a:off x="317118" y="2151318"/>
                <a:ext cx="1334109" cy="719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𝑊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粒子作用</a:t>
                </a: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7F43C55-8A97-C3DC-9CD5-95FF5A02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18" y="2151318"/>
                <a:ext cx="1334109" cy="719428"/>
              </a:xfrm>
              <a:prstGeom prst="rect">
                <a:avLst/>
              </a:prstGeom>
              <a:blipFill>
                <a:blip r:embed="rId12"/>
                <a:stretch>
                  <a:fillRect l="-3738" t="-3448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F2BA2B6D-2595-38FF-BC88-7DDB2E6FC3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723" t="14744" r="48655" b="53360"/>
          <a:stretch/>
        </p:blipFill>
        <p:spPr>
          <a:xfrm>
            <a:off x="5020828" y="818726"/>
            <a:ext cx="1213165" cy="931568"/>
          </a:xfrm>
          <a:prstGeom prst="rect">
            <a:avLst/>
          </a:prstGeom>
        </p:spPr>
      </p:pic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9D8B5927-F0B8-0F3E-1173-672FBBB87EDC}"/>
              </a:ext>
            </a:extLst>
          </p:cNvPr>
          <p:cNvCxnSpPr/>
          <p:nvPr/>
        </p:nvCxnSpPr>
        <p:spPr>
          <a:xfrm>
            <a:off x="2942649" y="1975180"/>
            <a:ext cx="0" cy="4020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71D663EF-C058-DEA5-BC64-F7ECB3ED4CB6}"/>
              </a:ext>
            </a:extLst>
          </p:cNvPr>
          <p:cNvSpPr txBox="1">
            <a:spLocks/>
          </p:cNvSpPr>
          <p:nvPr/>
        </p:nvSpPr>
        <p:spPr>
          <a:xfrm>
            <a:off x="144502" y="3580361"/>
            <a:ext cx="8343277" cy="58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正反夸克的</a:t>
            </a:r>
            <a:r>
              <a:rPr kumimoji="1" lang="en-US" altLang="zh-CN" dirty="0"/>
              <a:t>CKM</a:t>
            </a:r>
            <a:r>
              <a:rPr kumimoji="1" lang="zh-CN" altLang="en-US" dirty="0"/>
              <a:t>矩阵互为复共轭，相位反号引起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C255850-8512-969E-D670-32D2D11BF100}"/>
              </a:ext>
            </a:extLst>
          </p:cNvPr>
          <p:cNvSpPr txBox="1"/>
          <p:nvPr/>
        </p:nvSpPr>
        <p:spPr>
          <a:xfrm>
            <a:off x="2036158" y="4199938"/>
            <a:ext cx="555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破坏：正反粒子具有不同的物理行为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D68781F-D791-404F-C03A-0C95DBBAC5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5146" y="2739784"/>
            <a:ext cx="2685924" cy="5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D38C4C-4957-0B03-4CA8-683CB5A5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CKM</a:t>
            </a:r>
            <a:r>
              <a:rPr kumimoji="1" lang="zh-CN" altLang="en-US" dirty="0"/>
              <a:t>机制实验验证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414F483-F9A8-72D9-4AA7-78F87817D3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312" y="840106"/>
                <a:ext cx="8905795" cy="492740"/>
              </a:xfrm>
            </p:spPr>
            <p:txBody>
              <a:bodyPr/>
              <a:lstStyle/>
              <a:p>
                <a:r>
                  <a:rPr kumimoji="1" lang="en-US" altLang="zh-CN" dirty="0"/>
                  <a:t>2001</a:t>
                </a:r>
                <a:r>
                  <a:rPr kumimoji="1" lang="zh-CN" altLang="en-US" dirty="0"/>
                  <a:t>年，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介子工厂发现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dirty="0"/>
                  <a:t>的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破坏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414F483-F9A8-72D9-4AA7-78F87817D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312" y="840106"/>
                <a:ext cx="8905795" cy="492740"/>
              </a:xfrm>
              <a:blipFill>
                <a:blip r:embed="rId3"/>
                <a:stretch>
                  <a:fillRect l="-997" t="-17500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F8BC00-541F-3884-6F57-F970D5F4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029318-321A-D4E4-0DFE-8E40ACDF2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3" t="14744" r="48655" b="53360"/>
          <a:stretch/>
        </p:blipFill>
        <p:spPr>
          <a:xfrm>
            <a:off x="6796874" y="185679"/>
            <a:ext cx="1510053" cy="1159543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DF72BF24-8D9E-E41D-532C-22C5466A5A41}"/>
              </a:ext>
            </a:extLst>
          </p:cNvPr>
          <p:cNvSpPr/>
          <p:nvPr/>
        </p:nvSpPr>
        <p:spPr>
          <a:xfrm>
            <a:off x="7596555" y="831139"/>
            <a:ext cx="448408" cy="51408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D6A869-3B7A-FB92-A0E9-3F534A3401A6}"/>
              </a:ext>
            </a:extLst>
          </p:cNvPr>
          <p:cNvSpPr txBox="1"/>
          <p:nvPr/>
        </p:nvSpPr>
        <p:spPr>
          <a:xfrm>
            <a:off x="3578254" y="3977280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PRL87(2001)091801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PRL87(2001)091802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19450C9-5F80-CADD-CB91-8663DC817EBB}"/>
              </a:ext>
            </a:extLst>
          </p:cNvPr>
          <p:cNvGrpSpPr/>
          <p:nvPr/>
        </p:nvGrpSpPr>
        <p:grpSpPr>
          <a:xfrm>
            <a:off x="5150619" y="3035788"/>
            <a:ext cx="3448051" cy="1816970"/>
            <a:chOff x="4754616" y="3165324"/>
            <a:chExt cx="3448051" cy="181697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30D6E56-B495-3643-569D-C755051CC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728906" y="3508533"/>
              <a:ext cx="1227736" cy="1719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hysicists work on BaBar detector at SLAC - Stock Image - A120/0077 ...">
              <a:extLst>
                <a:ext uri="{FF2B5EF4-FFF2-40B4-BE49-F238E27FC236}">
                  <a16:creationId xmlns:a16="http://schemas.microsoft.com/office/drawing/2014/main" id="{B850A059-2A04-222E-EF3B-DC234EB805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/>
            <a:stretch/>
          </p:blipFill>
          <p:spPr bwMode="auto">
            <a:xfrm>
              <a:off x="5111525" y="3661036"/>
              <a:ext cx="1273693" cy="1290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AF9D259E-636C-85D2-787F-5A31988D4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08"/>
            <a:stretch/>
          </p:blipFill>
          <p:spPr bwMode="auto">
            <a:xfrm>
              <a:off x="4754616" y="3173280"/>
              <a:ext cx="494403" cy="782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ome [hep1.phys.ntu.edu.tw]">
              <a:extLst>
                <a:ext uri="{FF2B5EF4-FFF2-40B4-BE49-F238E27FC236}">
                  <a16:creationId xmlns:a16="http://schemas.microsoft.com/office/drawing/2014/main" id="{65C72A85-165A-92A2-0499-983B1823A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83" y="3165324"/>
              <a:ext cx="737577" cy="569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DE600B8-0158-C167-B61C-0A1B7E09821C}"/>
                </a:ext>
              </a:extLst>
            </p:cNvPr>
            <p:cNvSpPr txBox="1"/>
            <p:nvPr/>
          </p:nvSpPr>
          <p:spPr>
            <a:xfrm>
              <a:off x="5358975" y="3219464"/>
              <a:ext cx="885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BaBar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56D9FF3-27C8-D5BF-EEE8-77053830672A}"/>
                </a:ext>
              </a:extLst>
            </p:cNvPr>
            <p:cNvSpPr txBox="1"/>
            <p:nvPr/>
          </p:nvSpPr>
          <p:spPr>
            <a:xfrm>
              <a:off x="7370696" y="3287653"/>
              <a:ext cx="7745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Belle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E435873-8E4F-655A-3E84-A8A0D30B8C20}"/>
                  </a:ext>
                </a:extLst>
              </p:cNvPr>
              <p:cNvSpPr txBox="1"/>
              <p:nvPr/>
            </p:nvSpPr>
            <p:spPr>
              <a:xfrm>
                <a:off x="503238" y="1274943"/>
                <a:ext cx="56907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首次在非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𝐾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介子系统发现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破坏，支持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CKM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机制</a:t>
                </a: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E435873-8E4F-655A-3E84-A8A0D30B8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38" y="1274943"/>
                <a:ext cx="5690725" cy="400110"/>
              </a:xfrm>
              <a:prstGeom prst="rect">
                <a:avLst/>
              </a:prstGeom>
              <a:blipFill>
                <a:blip r:embed="rId9"/>
                <a:stretch>
                  <a:fillRect l="-1114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660F2309-2C22-353C-EF22-57E9C12AFD15}"/>
              </a:ext>
            </a:extLst>
          </p:cNvPr>
          <p:cNvGrpSpPr/>
          <p:nvPr/>
        </p:nvGrpSpPr>
        <p:grpSpPr>
          <a:xfrm>
            <a:off x="810250" y="1744670"/>
            <a:ext cx="2914574" cy="3349697"/>
            <a:chOff x="1038158" y="1837025"/>
            <a:chExt cx="2914574" cy="334969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B3CEBE-B703-512C-B6FB-C9079DE40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b="28454"/>
            <a:stretch/>
          </p:blipFill>
          <p:spPr>
            <a:xfrm>
              <a:off x="1038158" y="1837025"/>
              <a:ext cx="2670341" cy="3227412"/>
            </a:xfrm>
            <a:prstGeom prst="rect">
              <a:avLst/>
            </a:prstGeom>
          </p:spPr>
        </p:pic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EAF2FF69-CE18-A6B3-B738-A4D8916B6F8B}"/>
                </a:ext>
              </a:extLst>
            </p:cNvPr>
            <p:cNvCxnSpPr>
              <a:cxnSpLocks/>
            </p:cNvCxnSpPr>
            <p:nvPr/>
          </p:nvCxnSpPr>
          <p:spPr>
            <a:xfrm>
              <a:off x="1379813" y="3472108"/>
              <a:ext cx="2166275" cy="0"/>
            </a:xfrm>
            <a:prstGeom prst="line">
              <a:avLst/>
            </a:prstGeom>
            <a:ln w="349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33865A4D-8382-0323-EDBC-3CCBE1C49BB6}"/>
                </a:ext>
              </a:extLst>
            </p:cNvPr>
            <p:cNvCxnSpPr>
              <a:cxnSpLocks/>
            </p:cNvCxnSpPr>
            <p:nvPr/>
          </p:nvCxnSpPr>
          <p:spPr>
            <a:xfrm>
              <a:off x="1364598" y="4519609"/>
              <a:ext cx="2170339" cy="0"/>
            </a:xfrm>
            <a:prstGeom prst="line">
              <a:avLst/>
            </a:prstGeom>
            <a:ln w="349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>
              <a:extLst>
                <a:ext uri="{FF2B5EF4-FFF2-40B4-BE49-F238E27FC236}">
                  <a16:creationId xmlns:a16="http://schemas.microsoft.com/office/drawing/2014/main" id="{2C846A6D-3EB4-5443-781B-253A6EA4F6D5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90" y="2427743"/>
              <a:ext cx="2135447" cy="0"/>
            </a:xfrm>
            <a:prstGeom prst="line">
              <a:avLst/>
            </a:prstGeom>
            <a:ln w="349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D76A6561-7A62-DC16-6C2B-B83B8B62C820}"/>
                    </a:ext>
                  </a:extLst>
                </p:cNvPr>
                <p:cNvSpPr txBox="1"/>
                <p:nvPr/>
              </p:nvSpPr>
              <p:spPr>
                <a:xfrm>
                  <a:off x="3464265" y="4817390"/>
                  <a:ext cx="4884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Δ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𝑡</m:t>
                        </m:r>
                      </m:oMath>
                    </m:oMathPara>
                  </a14:m>
                  <a:endPara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D76A6561-7A62-DC16-6C2B-B83B8B62C8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4265" y="4817390"/>
                  <a:ext cx="48846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7B3C432-A730-DACC-BA08-08D54BAD8DB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60" y="1728354"/>
            <a:ext cx="2922090" cy="11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7523D-FCEF-51C8-DA7D-10A71BED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" y="33617"/>
            <a:ext cx="5065546" cy="645459"/>
          </a:xfrm>
        </p:spPr>
        <p:txBody>
          <a:bodyPr/>
          <a:lstStyle/>
          <a:p>
            <a:r>
              <a:rPr kumimoji="1" lang="zh-CN" altLang="en-US" dirty="0"/>
              <a:t>物质与反物质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BCFE40-1C38-8D91-B73A-DD28D44D6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13" y="840105"/>
            <a:ext cx="4830142" cy="645459"/>
          </a:xfrm>
        </p:spPr>
        <p:txBody>
          <a:bodyPr/>
          <a:lstStyle/>
          <a:p>
            <a:r>
              <a:rPr kumimoji="1" lang="zh-CN" altLang="en-US" dirty="0"/>
              <a:t>狄拉克方程预言正电子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F15FC7-B5F3-4960-EDB4-5ECA6309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4098" name="Picture 2" descr="Paul Dirac Biography - Facts, Childhood, Family Life &amp; Achievements">
            <a:extLst>
              <a:ext uri="{FF2B5EF4-FFF2-40B4-BE49-F238E27FC236}">
                <a16:creationId xmlns:a16="http://schemas.microsoft.com/office/drawing/2014/main" id="{B31DAD35-1970-D475-D7B9-C840065A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76" y="195017"/>
            <a:ext cx="1259620" cy="10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178D1C7-3DA5-2D60-7658-2DB8BFC91F2C}"/>
              </a:ext>
            </a:extLst>
          </p:cNvPr>
          <p:cNvSpPr txBox="1"/>
          <p:nvPr/>
        </p:nvSpPr>
        <p:spPr>
          <a:xfrm>
            <a:off x="1481959" y="1828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C7E0B9F-84FC-E6ED-541C-C40EAEE55ED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803048" y="1319357"/>
            <a:ext cx="2452998" cy="5655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B221BD-32E3-CDD5-7524-854BC1CCFFCB}"/>
              </a:ext>
            </a:extLst>
          </p:cNvPr>
          <p:cNvSpPr txBox="1"/>
          <p:nvPr/>
        </p:nvSpPr>
        <p:spPr>
          <a:xfrm>
            <a:off x="8248789" y="56379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狄拉克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68FB4D8-C75D-6E29-0688-828E6D3A4C1A}"/>
              </a:ext>
            </a:extLst>
          </p:cNvPr>
          <p:cNvGrpSpPr/>
          <p:nvPr/>
        </p:nvGrpSpPr>
        <p:grpSpPr>
          <a:xfrm>
            <a:off x="154270" y="1932370"/>
            <a:ext cx="8785575" cy="1132223"/>
            <a:chOff x="154270" y="2093346"/>
            <a:chExt cx="8785575" cy="1132223"/>
          </a:xfrm>
        </p:grpSpPr>
        <p:sp>
          <p:nvSpPr>
            <p:cNvPr id="16" name="内容占位符 2">
              <a:extLst>
                <a:ext uri="{FF2B5EF4-FFF2-40B4-BE49-F238E27FC236}">
                  <a16:creationId xmlns:a16="http://schemas.microsoft.com/office/drawing/2014/main" id="{4EDF1E73-81F4-9AE0-A774-051CD5CFF873}"/>
                </a:ext>
              </a:extLst>
            </p:cNvPr>
            <p:cNvSpPr txBox="1">
              <a:spLocks/>
            </p:cNvSpPr>
            <p:nvPr/>
          </p:nvSpPr>
          <p:spPr>
            <a:xfrm>
              <a:off x="154270" y="2176165"/>
              <a:ext cx="5486284" cy="919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dirty="0"/>
                <a:t>基本粒子的反粒子都已被实验发现</a:t>
              </a:r>
              <a:endParaRPr kumimoji="1" lang="en-US" altLang="zh-CN" dirty="0"/>
            </a:p>
            <a:p>
              <a:pPr lvl="1">
                <a:spcBef>
                  <a:spcPts val="975"/>
                </a:spcBef>
                <a:buFont typeface="Wingdings" pitchFamily="2" charset="2"/>
                <a:buChar char="Ø"/>
              </a:pPr>
              <a:r>
                <a:rPr kumimoji="1" lang="en-US" altLang="zh-CN" dirty="0"/>
                <a:t>1932</a:t>
              </a:r>
              <a:r>
                <a:rPr kumimoji="1" lang="zh-CN" altLang="en-US" dirty="0"/>
                <a:t>年发现正电子、</a:t>
              </a:r>
              <a:r>
                <a:rPr kumimoji="1" lang="en-US" altLang="zh-CN" dirty="0"/>
                <a:t>1955</a:t>
              </a:r>
              <a:r>
                <a:rPr kumimoji="1" lang="zh-CN" altLang="en-US" dirty="0"/>
                <a:t>年发现反质子</a:t>
              </a: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2D78E46-46C0-3E45-B606-B33F4978817D}"/>
                </a:ext>
              </a:extLst>
            </p:cNvPr>
            <p:cNvGrpSpPr/>
            <p:nvPr/>
          </p:nvGrpSpPr>
          <p:grpSpPr>
            <a:xfrm>
              <a:off x="6579281" y="2093346"/>
              <a:ext cx="2360564" cy="1132223"/>
              <a:chOff x="6579281" y="2093346"/>
              <a:chExt cx="2360564" cy="1132223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6E504E82-D648-3133-EC1A-CAB35E7309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84889" y="2093346"/>
                <a:ext cx="1149348" cy="1132223"/>
                <a:chOff x="6478543" y="2816731"/>
                <a:chExt cx="1473399" cy="1451448"/>
              </a:xfrm>
            </p:grpSpPr>
            <p:pic>
              <p:nvPicPr>
                <p:cNvPr id="4100" name="Picture 4" descr="Carl David Anderson and the Discovery of the Positron | SciHi Blog">
                  <a:extLst>
                    <a:ext uri="{FF2B5EF4-FFF2-40B4-BE49-F238E27FC236}">
                      <a16:creationId xmlns:a16="http://schemas.microsoft.com/office/drawing/2014/main" id="{52085763-0C0D-5A4E-0274-86D0889FD5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78543" y="2816731"/>
                  <a:ext cx="1473399" cy="14514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05E5EC19-8315-32AE-A127-69CBC6FA8F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27991" y="3617790"/>
                      <a:ext cx="701645" cy="5129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zh-CN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05E5EC19-8315-32AE-A127-69CBC6FA8F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27991" y="3617790"/>
                      <a:ext cx="701645" cy="51291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0B5194-3CCC-E0AB-F7BA-6CEF3D46B204}"/>
                  </a:ext>
                </a:extLst>
              </p:cNvPr>
              <p:cNvSpPr txBox="1"/>
              <p:nvPr/>
            </p:nvSpPr>
            <p:spPr>
              <a:xfrm>
                <a:off x="8293514" y="2475551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latin typeface="黑体"/>
                    <a:ea typeface="黑体"/>
                    <a:cs typeface="黑体"/>
                  </a:rPr>
                  <a:t>铅板</a:t>
                </a:r>
              </a:p>
            </p:txBody>
          </p:sp>
          <p:sp>
            <p:nvSpPr>
              <p:cNvPr id="15" name="汇总连接 2">
                <a:extLst>
                  <a:ext uri="{FF2B5EF4-FFF2-40B4-BE49-F238E27FC236}">
                    <a16:creationId xmlns:a16="http://schemas.microsoft.com/office/drawing/2014/main" id="{14286530-9771-CDB6-4696-5FDF455FBE5E}"/>
                  </a:ext>
                </a:extLst>
              </p:cNvPr>
              <p:cNvSpPr/>
              <p:nvPr/>
            </p:nvSpPr>
            <p:spPr bwMode="auto">
              <a:xfrm>
                <a:off x="6895666" y="2242958"/>
                <a:ext cx="216000" cy="216000"/>
              </a:xfrm>
              <a:prstGeom prst="flowChartSummingJunction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24006" indent="-324006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zh-CN" altLang="en-US" sz="4158" b="1" dirty="0"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89857C4-0F7F-5967-8B65-94AF2743F1E5}"/>
                  </a:ext>
                </a:extLst>
              </p:cNvPr>
              <p:cNvSpPr txBox="1"/>
              <p:nvPr/>
            </p:nvSpPr>
            <p:spPr>
              <a:xfrm>
                <a:off x="6579281" y="2475551"/>
                <a:ext cx="620683" cy="354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latin typeface="黑体"/>
                    <a:ea typeface="黑体"/>
                    <a:cs typeface="黑体"/>
                  </a:rPr>
                  <a:t>磁场</a:t>
                </a: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3C28F65-E215-3F93-4CE8-47E548C01031}"/>
              </a:ext>
            </a:extLst>
          </p:cNvPr>
          <p:cNvGrpSpPr/>
          <p:nvPr/>
        </p:nvGrpSpPr>
        <p:grpSpPr>
          <a:xfrm>
            <a:off x="6633190" y="1385667"/>
            <a:ext cx="1624163" cy="356986"/>
            <a:chOff x="5543627" y="2676269"/>
            <a:chExt cx="1624163" cy="356986"/>
          </a:xfrm>
        </p:grpSpPr>
        <p:pic>
          <p:nvPicPr>
            <p:cNvPr id="8" name="图片 6">
              <a:extLst>
                <a:ext uri="{FF2B5EF4-FFF2-40B4-BE49-F238E27FC236}">
                  <a16:creationId xmlns:a16="http://schemas.microsoft.com/office/drawing/2014/main" id="{8F2D24A4-E509-B86B-D7B5-068F6BC0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0297" y="2690717"/>
              <a:ext cx="371475" cy="34253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C6886D9-680A-8518-D1A7-58F3D7445685}"/>
                </a:ext>
              </a:extLst>
            </p:cNvPr>
            <p:cNvSpPr txBox="1"/>
            <p:nvPr/>
          </p:nvSpPr>
          <p:spPr>
            <a:xfrm>
              <a:off x="5543627" y="2676269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1933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5C7FC74-418A-1F9D-8BD6-FA45734181FC}"/>
              </a:ext>
            </a:extLst>
          </p:cNvPr>
          <p:cNvGrpSpPr/>
          <p:nvPr/>
        </p:nvGrpSpPr>
        <p:grpSpPr>
          <a:xfrm>
            <a:off x="154270" y="3064593"/>
            <a:ext cx="7731107" cy="1756658"/>
            <a:chOff x="154270" y="3064593"/>
            <a:chExt cx="7731107" cy="175665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7AC8AEE-E549-7F53-59B1-41D14074D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4345" y="3669681"/>
              <a:ext cx="1696040" cy="115157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0D0040-7601-CC60-7C4B-53CCE53E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1841" y="3663179"/>
              <a:ext cx="1864429" cy="1151387"/>
            </a:xfrm>
            <a:prstGeom prst="rect">
              <a:avLst/>
            </a:prstGeom>
          </p:spPr>
        </p:pic>
        <p:sp>
          <p:nvSpPr>
            <p:cNvPr id="26" name="内容占位符 2">
              <a:extLst>
                <a:ext uri="{FF2B5EF4-FFF2-40B4-BE49-F238E27FC236}">
                  <a16:creationId xmlns:a16="http://schemas.microsoft.com/office/drawing/2014/main" id="{53A024EB-71BB-1B1C-38E2-E4F16A715857}"/>
                </a:ext>
              </a:extLst>
            </p:cNvPr>
            <p:cNvSpPr txBox="1">
              <a:spLocks/>
            </p:cNvSpPr>
            <p:nvPr/>
          </p:nvSpPr>
          <p:spPr>
            <a:xfrm>
              <a:off x="154270" y="3064593"/>
              <a:ext cx="5486284" cy="4683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dirty="0"/>
                <a:t>原子与反原子</a:t>
              </a: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83BA2287-F6A4-1B39-8B4B-5F0F2ABFB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682" y="3971329"/>
              <a:ext cx="1117799" cy="72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98AA1D9-F5D3-A910-FCDD-1455BA9F5580}"/>
                </a:ext>
              </a:extLst>
            </p:cNvPr>
            <p:cNvSpPr txBox="1"/>
            <p:nvPr/>
          </p:nvSpPr>
          <p:spPr>
            <a:xfrm>
              <a:off x="5648867" y="3471936"/>
              <a:ext cx="223651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欧洲核子研究中心</a:t>
              </a:r>
            </a:p>
          </p:txBody>
        </p:sp>
        <p:pic>
          <p:nvPicPr>
            <p:cNvPr id="30" name="Picture 4" descr="CERN Logo, symbol, meaning, history, PNG, brand">
              <a:extLst>
                <a:ext uri="{FF2B5EF4-FFF2-40B4-BE49-F238E27FC236}">
                  <a16:creationId xmlns:a16="http://schemas.microsoft.com/office/drawing/2014/main" id="{35449EBD-C97F-3276-5F63-13C5BC5986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5" r="21930"/>
            <a:stretch/>
          </p:blipFill>
          <p:spPr bwMode="auto">
            <a:xfrm>
              <a:off x="7127490" y="3982270"/>
              <a:ext cx="671287" cy="66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4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B7DC2-2A84-F36F-8C49-FA3F1A991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961EDD-2EE4-1816-5371-4DE6F5A1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958" y="592194"/>
            <a:ext cx="1530084" cy="645459"/>
          </a:xfrm>
        </p:spPr>
        <p:txBody>
          <a:bodyPr/>
          <a:lstStyle/>
          <a:p>
            <a:r>
              <a:rPr kumimoji="1" lang="zh-CN" altLang="en-US" dirty="0"/>
              <a:t>里程碑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90FFC2-F237-04F4-FFF8-7877AA08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2542A64-D828-4E44-C24E-829552C6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240"/>
            <a:ext cx="91440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C4D6E72-F6F4-2BFA-8293-168CE05E2F79}"/>
              </a:ext>
            </a:extLst>
          </p:cNvPr>
          <p:cNvSpPr/>
          <p:nvPr/>
        </p:nvSpPr>
        <p:spPr>
          <a:xfrm>
            <a:off x="6623824" y="2579606"/>
            <a:ext cx="1559844" cy="63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E7DABE-A628-7A80-AD2A-1475B2E6D9E1}"/>
              </a:ext>
            </a:extLst>
          </p:cNvPr>
          <p:cNvSpPr/>
          <p:nvPr/>
        </p:nvSpPr>
        <p:spPr>
          <a:xfrm>
            <a:off x="5140713" y="3336622"/>
            <a:ext cx="3056232" cy="152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1B0533-145A-B05C-60F7-589A1A8FDC60}"/>
              </a:ext>
            </a:extLst>
          </p:cNvPr>
          <p:cNvSpPr/>
          <p:nvPr/>
        </p:nvSpPr>
        <p:spPr>
          <a:xfrm>
            <a:off x="6879097" y="1183962"/>
            <a:ext cx="2215916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F47A8-9447-0187-A72F-C361CCFA9C98}"/>
              </a:ext>
            </a:extLst>
          </p:cNvPr>
          <p:cNvSpPr/>
          <p:nvPr/>
        </p:nvSpPr>
        <p:spPr>
          <a:xfrm>
            <a:off x="4648201" y="3127854"/>
            <a:ext cx="3614056" cy="216000"/>
          </a:xfrm>
          <a:prstGeom prst="rect">
            <a:avLst/>
          </a:prstGeom>
          <a:solidFill>
            <a:srgbClr val="111C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A9A7CD-F48C-94DF-BDE6-A8ADCA303316}"/>
              </a:ext>
            </a:extLst>
          </p:cNvPr>
          <p:cNvSpPr txBox="1"/>
          <p:nvPr/>
        </p:nvSpPr>
        <p:spPr>
          <a:xfrm>
            <a:off x="40427" y="1672584"/>
            <a:ext cx="1297719" cy="908326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>
            <a:sp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1956</a:t>
            </a: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宇称破坏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李政道、杨振宁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吴健雄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82B1B2-B24D-F221-6CAD-93B29AE2AEFE}"/>
                  </a:ext>
                </a:extLst>
              </p:cNvPr>
              <p:cNvSpPr txBox="1"/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36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1964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奇异介子：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克罗宁、菲奇等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82B1B2-B24D-F221-6CAD-93B29AE2A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blipFill>
                <a:blip r:embed="rId4"/>
                <a:stretch>
                  <a:fillRect l="-5310" r="-3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3E7802F-FEFC-9994-38B5-6214818466E7}"/>
              </a:ext>
            </a:extLst>
          </p:cNvPr>
          <p:cNvSpPr txBox="1"/>
          <p:nvPr/>
        </p:nvSpPr>
        <p:spPr>
          <a:xfrm>
            <a:off x="678135" y="3665102"/>
            <a:ext cx="1297719" cy="705600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 anchor="ctr">
            <a:no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1963</a:t>
            </a: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卡比波混合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卡比波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7C40DF-7E1B-6385-327D-4A4211A35E7F}"/>
              </a:ext>
            </a:extLst>
          </p:cNvPr>
          <p:cNvSpPr txBox="1"/>
          <p:nvPr/>
        </p:nvSpPr>
        <p:spPr>
          <a:xfrm>
            <a:off x="2976041" y="3775735"/>
            <a:ext cx="1297719" cy="716516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 anchor="ctr">
            <a:no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1973</a:t>
            </a:r>
          </a:p>
          <a:p>
            <a:pPr algn="l">
              <a:lnSpc>
                <a:spcPts val="1800"/>
              </a:lnSpc>
            </a:pPr>
            <a:r>
              <a:rPr kumimoji="1"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CKM</a:t>
            </a: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机制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小林、益川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4922D1E-A0D8-178D-8634-A0BB5A6BF53A}"/>
                  </a:ext>
                </a:extLst>
              </p:cNvPr>
              <p:cNvSpPr txBox="1"/>
              <p:nvPr/>
            </p:nvSpPr>
            <p:spPr>
              <a:xfrm>
                <a:off x="5140713" y="1619851"/>
                <a:ext cx="1738383" cy="1227600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36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2001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底介子：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BaBar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和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实验组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4922D1E-A0D8-178D-8634-A0BB5A6BF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713" y="1619851"/>
                <a:ext cx="1738383" cy="1227600"/>
              </a:xfrm>
              <a:prstGeom prst="rect">
                <a:avLst/>
              </a:prstGeom>
              <a:blipFill>
                <a:blip r:embed="rId5"/>
                <a:stretch>
                  <a:fillRect l="-4348" r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6">
            <a:extLst>
              <a:ext uri="{FF2B5EF4-FFF2-40B4-BE49-F238E27FC236}">
                <a16:creationId xmlns:a16="http://schemas.microsoft.com/office/drawing/2014/main" id="{152B81F8-00C2-8C01-0193-3585341C8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731" y="3734807"/>
            <a:ext cx="384426" cy="35448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41C1387E-53D6-016D-50E1-BBA343962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80" y="1617411"/>
            <a:ext cx="384426" cy="35448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01753A6-5E29-2BC3-FE4E-87BB6D255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752" y="1624651"/>
            <a:ext cx="384426" cy="3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3BB97-503E-712A-F94C-F2BBCB06B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" y="33617"/>
            <a:ext cx="4290973" cy="645459"/>
          </a:xfrm>
        </p:spPr>
        <p:txBody>
          <a:bodyPr/>
          <a:lstStyle/>
          <a:p>
            <a:r>
              <a:rPr kumimoji="1" lang="zh-CN" altLang="en-US" dirty="0"/>
              <a:t>如何产生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4C8E13-1688-3EE7-2E99-0804D21B2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95" y="779358"/>
            <a:ext cx="8495508" cy="645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/>
              <a:t>20</a:t>
            </a:r>
            <a:r>
              <a:rPr kumimoji="1" lang="zh-CN" altLang="en-US" b="1" dirty="0"/>
              <a:t>世纪物理学的主旋律：量子化、对称性、相位因子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F0AC1-A0BD-5D07-13F6-9CD50970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21</a:t>
            </a:fld>
            <a:endParaRPr kumimoji="1" lang="zh-CN" altLang="en-US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2BBF8ED-8A15-7F33-736E-3CF4F68EF576}"/>
              </a:ext>
            </a:extLst>
          </p:cNvPr>
          <p:cNvGrpSpPr/>
          <p:nvPr/>
        </p:nvGrpSpPr>
        <p:grpSpPr>
          <a:xfrm>
            <a:off x="3280507" y="2457646"/>
            <a:ext cx="863844" cy="786618"/>
            <a:chOff x="2980950" y="3222075"/>
            <a:chExt cx="863844" cy="786618"/>
          </a:xfrm>
        </p:grpSpPr>
        <p:cxnSp>
          <p:nvCxnSpPr>
            <p:cNvPr id="61" name="直线箭头连接符 60">
              <a:extLst>
                <a:ext uri="{FF2B5EF4-FFF2-40B4-BE49-F238E27FC236}">
                  <a16:creationId xmlns:a16="http://schemas.microsoft.com/office/drawing/2014/main" id="{0CACF25F-8E03-F16B-2523-9AEE77C7C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982" y="3984198"/>
              <a:ext cx="444812" cy="5922"/>
            </a:xfrm>
            <a:prstGeom prst="straightConnector1">
              <a:avLst/>
            </a:prstGeom>
            <a:ln w="31750">
              <a:solidFill>
                <a:srgbClr val="FF7E2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箭头连接符 65">
              <a:extLst>
                <a:ext uri="{FF2B5EF4-FFF2-40B4-BE49-F238E27FC236}">
                  <a16:creationId xmlns:a16="http://schemas.microsoft.com/office/drawing/2014/main" id="{BB0F0A51-5FDC-3E8A-B480-E25D9488BC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0950" y="3222075"/>
              <a:ext cx="422444" cy="782715"/>
            </a:xfrm>
            <a:prstGeom prst="straightConnector1">
              <a:avLst/>
            </a:prstGeom>
            <a:ln w="31750">
              <a:solidFill>
                <a:srgbClr val="006A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55B48D06-57B2-A58F-C694-D071970E1997}"/>
                </a:ext>
              </a:extLst>
            </p:cNvPr>
            <p:cNvCxnSpPr>
              <a:cxnSpLocks/>
            </p:cNvCxnSpPr>
            <p:nvPr/>
          </p:nvCxnSpPr>
          <p:spPr>
            <a:xfrm>
              <a:off x="2986601" y="3239655"/>
              <a:ext cx="46939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线连接符 69">
              <a:extLst>
                <a:ext uri="{FF2B5EF4-FFF2-40B4-BE49-F238E27FC236}">
                  <a16:creationId xmlns:a16="http://schemas.microsoft.com/office/drawing/2014/main" id="{11608562-BDB8-5555-CFB8-DC7759C79E1D}"/>
                </a:ext>
              </a:extLst>
            </p:cNvPr>
            <p:cNvCxnSpPr>
              <a:cxnSpLocks/>
            </p:cNvCxnSpPr>
            <p:nvPr/>
          </p:nvCxnSpPr>
          <p:spPr>
            <a:xfrm>
              <a:off x="3443394" y="3239081"/>
              <a:ext cx="379032" cy="74511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线箭头连接符 74">
              <a:extLst>
                <a:ext uri="{FF2B5EF4-FFF2-40B4-BE49-F238E27FC236}">
                  <a16:creationId xmlns:a16="http://schemas.microsoft.com/office/drawing/2014/main" id="{6B2479F4-E268-46A6-30B3-27F34D6C6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982" y="3223964"/>
              <a:ext cx="51323" cy="78472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0E35C58-01F1-2685-A902-0394455F84A4}"/>
              </a:ext>
            </a:extLst>
          </p:cNvPr>
          <p:cNvGrpSpPr/>
          <p:nvPr/>
        </p:nvGrpSpPr>
        <p:grpSpPr>
          <a:xfrm>
            <a:off x="6236999" y="1691719"/>
            <a:ext cx="683394" cy="415898"/>
            <a:chOff x="5265019" y="2230198"/>
            <a:chExt cx="683394" cy="415898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CFEDB296-BAFB-536D-65B4-47E2217103ED}"/>
                </a:ext>
              </a:extLst>
            </p:cNvPr>
            <p:cNvGrpSpPr/>
            <p:nvPr/>
          </p:nvGrpSpPr>
          <p:grpSpPr>
            <a:xfrm>
              <a:off x="5265019" y="2230198"/>
              <a:ext cx="683394" cy="415898"/>
              <a:chOff x="5265019" y="2230198"/>
              <a:chExt cx="683394" cy="415898"/>
            </a:xfrm>
          </p:grpSpPr>
          <p:cxnSp>
            <p:nvCxnSpPr>
              <p:cNvPr id="89" name="直线箭头连接符 88">
                <a:extLst>
                  <a:ext uri="{FF2B5EF4-FFF2-40B4-BE49-F238E27FC236}">
                    <a16:creationId xmlns:a16="http://schemas.microsoft.com/office/drawing/2014/main" id="{FE034050-A8E7-5A55-D706-1BD49C67B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5019" y="2640354"/>
                <a:ext cx="68339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线箭头连接符 89">
                <a:extLst>
                  <a:ext uri="{FF2B5EF4-FFF2-40B4-BE49-F238E27FC236}">
                    <a16:creationId xmlns:a16="http://schemas.microsoft.com/office/drawing/2014/main" id="{461454AD-7F00-823F-0C67-F5E07FCCBD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5019" y="2230198"/>
                <a:ext cx="0" cy="4158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直线箭头连接符 87">
              <a:extLst>
                <a:ext uri="{FF2B5EF4-FFF2-40B4-BE49-F238E27FC236}">
                  <a16:creationId xmlns:a16="http://schemas.microsoft.com/office/drawing/2014/main" id="{875CA589-CDE1-CF9F-B1A6-BFDE439074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019" y="2634432"/>
              <a:ext cx="444812" cy="5922"/>
            </a:xfrm>
            <a:prstGeom prst="straightConnector1">
              <a:avLst/>
            </a:prstGeom>
            <a:ln w="31750">
              <a:solidFill>
                <a:srgbClr val="FF7E2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B043ABF6-5B1C-6782-1ED4-8F7700ABB0C1}"/>
              </a:ext>
            </a:extLst>
          </p:cNvPr>
          <p:cNvGrpSpPr/>
          <p:nvPr/>
        </p:nvGrpSpPr>
        <p:grpSpPr>
          <a:xfrm>
            <a:off x="4961590" y="2359786"/>
            <a:ext cx="3148685" cy="1233794"/>
            <a:chOff x="4675206" y="2264609"/>
            <a:chExt cx="3148685" cy="1233794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26B06936-60EC-9265-6DE3-4835AA13852A}"/>
                </a:ext>
              </a:extLst>
            </p:cNvPr>
            <p:cNvGrpSpPr/>
            <p:nvPr/>
          </p:nvGrpSpPr>
          <p:grpSpPr>
            <a:xfrm>
              <a:off x="5234661" y="2264609"/>
              <a:ext cx="2030932" cy="1233794"/>
              <a:chOff x="914399" y="2252091"/>
              <a:chExt cx="2030932" cy="1233794"/>
            </a:xfrm>
          </p:grpSpPr>
          <p:sp>
            <p:nvSpPr>
              <p:cNvPr id="83" name="任意形状 82">
                <a:extLst>
                  <a:ext uri="{FF2B5EF4-FFF2-40B4-BE49-F238E27FC236}">
                    <a16:creationId xmlns:a16="http://schemas.microsoft.com/office/drawing/2014/main" id="{48B85F99-CF88-7DA0-3E09-5A0E459812CF}"/>
                  </a:ext>
                </a:extLst>
              </p:cNvPr>
              <p:cNvSpPr/>
              <p:nvPr/>
            </p:nvSpPr>
            <p:spPr>
              <a:xfrm>
                <a:off x="914400" y="2252091"/>
                <a:ext cx="2030931" cy="462233"/>
              </a:xfrm>
              <a:custGeom>
                <a:avLst/>
                <a:gdLst>
                  <a:gd name="connsiteX0" fmla="*/ 0 w 2030931"/>
                  <a:gd name="connsiteY0" fmla="*/ 462233 h 462233"/>
                  <a:gd name="connsiteX1" fmla="*/ 827773 w 2030931"/>
                  <a:gd name="connsiteY1" fmla="*/ 221 h 462233"/>
                  <a:gd name="connsiteX2" fmla="*/ 2030931 w 2030931"/>
                  <a:gd name="connsiteY2" fmla="*/ 414107 h 462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0931" h="462233">
                    <a:moveTo>
                      <a:pt x="0" y="462233"/>
                    </a:moveTo>
                    <a:cubicBezTo>
                      <a:pt x="244642" y="235237"/>
                      <a:pt x="489285" y="8242"/>
                      <a:pt x="827773" y="221"/>
                    </a:cubicBezTo>
                    <a:cubicBezTo>
                      <a:pt x="1166261" y="-7800"/>
                      <a:pt x="1598596" y="203153"/>
                      <a:pt x="2030931" y="414107"/>
                    </a:cubicBezTo>
                  </a:path>
                </a:pathLst>
              </a:custGeom>
              <a:ln w="25400"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4" name="任意形状 83">
                <a:extLst>
                  <a:ext uri="{FF2B5EF4-FFF2-40B4-BE49-F238E27FC236}">
                    <a16:creationId xmlns:a16="http://schemas.microsoft.com/office/drawing/2014/main" id="{092D5F72-7BD3-7C6B-E173-2AA7D073C696}"/>
                  </a:ext>
                </a:extLst>
              </p:cNvPr>
              <p:cNvSpPr/>
              <p:nvPr/>
            </p:nvSpPr>
            <p:spPr>
              <a:xfrm flipV="1">
                <a:off x="914399" y="2844233"/>
                <a:ext cx="2030931" cy="641652"/>
              </a:xfrm>
              <a:custGeom>
                <a:avLst/>
                <a:gdLst>
                  <a:gd name="connsiteX0" fmla="*/ 0 w 2030931"/>
                  <a:gd name="connsiteY0" fmla="*/ 462233 h 462233"/>
                  <a:gd name="connsiteX1" fmla="*/ 827773 w 2030931"/>
                  <a:gd name="connsiteY1" fmla="*/ 221 h 462233"/>
                  <a:gd name="connsiteX2" fmla="*/ 2030931 w 2030931"/>
                  <a:gd name="connsiteY2" fmla="*/ 414107 h 462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0931" h="462233">
                    <a:moveTo>
                      <a:pt x="0" y="462233"/>
                    </a:moveTo>
                    <a:cubicBezTo>
                      <a:pt x="244642" y="235237"/>
                      <a:pt x="489285" y="8242"/>
                      <a:pt x="827773" y="221"/>
                    </a:cubicBezTo>
                    <a:cubicBezTo>
                      <a:pt x="1166261" y="-7800"/>
                      <a:pt x="1598596" y="203153"/>
                      <a:pt x="2030931" y="414107"/>
                    </a:cubicBezTo>
                  </a:path>
                </a:pathLst>
              </a:custGeom>
              <a:ln w="254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BDFEAFE3-A487-50AA-E4A1-03B08CF7116F}"/>
                  </a:ext>
                </a:extLst>
              </p:cNvPr>
              <p:cNvSpPr txBox="1"/>
              <p:nvPr/>
            </p:nvSpPr>
            <p:spPr>
              <a:xfrm>
                <a:off x="1013739" y="2632907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“双缝干涉”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文本框 108">
                  <a:extLst>
                    <a:ext uri="{FF2B5EF4-FFF2-40B4-BE49-F238E27FC236}">
                      <a16:creationId xmlns:a16="http://schemas.microsoft.com/office/drawing/2014/main" id="{167D9E95-DA00-3549-D0FC-94312EB3EB03}"/>
                    </a:ext>
                  </a:extLst>
                </p:cNvPr>
                <p:cNvSpPr txBox="1"/>
                <p:nvPr/>
              </p:nvSpPr>
              <p:spPr>
                <a:xfrm>
                  <a:off x="4675206" y="2650950"/>
                  <a:ext cx="589456" cy="3396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zh-CN" altLang="en-US" sz="16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初</m:t>
                            </m:r>
                          </m:e>
                        </m:d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09" name="文本框 108">
                  <a:extLst>
                    <a:ext uri="{FF2B5EF4-FFF2-40B4-BE49-F238E27FC236}">
                      <a16:creationId xmlns:a16="http://schemas.microsoft.com/office/drawing/2014/main" id="{167D9E95-DA00-3549-D0FC-94312EB3E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206" y="2650950"/>
                  <a:ext cx="589456" cy="339645"/>
                </a:xfrm>
                <a:prstGeom prst="rect">
                  <a:avLst/>
                </a:prstGeom>
                <a:blipFill>
                  <a:blip r:embed="rId3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D72507CF-553A-9804-EC07-1C7BB02FEBC9}"/>
                    </a:ext>
                  </a:extLst>
                </p:cNvPr>
                <p:cNvSpPr txBox="1"/>
                <p:nvPr/>
              </p:nvSpPr>
              <p:spPr>
                <a:xfrm>
                  <a:off x="7229434" y="2599256"/>
                  <a:ext cx="594457" cy="3391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zh-CN" altLang="en-US" sz="16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末</m:t>
                            </m:r>
                          </m:e>
                        </m:d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D72507CF-553A-9804-EC07-1C7BB02FE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434" y="2599256"/>
                  <a:ext cx="594457" cy="339195"/>
                </a:xfrm>
                <a:prstGeom prst="rect">
                  <a:avLst/>
                </a:prstGeom>
                <a:blipFill>
                  <a:blip r:embed="rId4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2" name="直线连接符 111">
              <a:extLst>
                <a:ext uri="{FF2B5EF4-FFF2-40B4-BE49-F238E27FC236}">
                  <a16:creationId xmlns:a16="http://schemas.microsoft.com/office/drawing/2014/main" id="{4F0EBA4D-EF00-3D7E-EB98-681B2CB4F52E}"/>
                </a:ext>
              </a:extLst>
            </p:cNvPr>
            <p:cNvCxnSpPr/>
            <p:nvPr/>
          </p:nvCxnSpPr>
          <p:spPr>
            <a:xfrm>
              <a:off x="4832219" y="2645425"/>
              <a:ext cx="2520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线连接符 112">
              <a:extLst>
                <a:ext uri="{FF2B5EF4-FFF2-40B4-BE49-F238E27FC236}">
                  <a16:creationId xmlns:a16="http://schemas.microsoft.com/office/drawing/2014/main" id="{28B8ACF5-B2D0-CA94-DA47-934B64C75C5E}"/>
                </a:ext>
              </a:extLst>
            </p:cNvPr>
            <p:cNvCxnSpPr/>
            <p:nvPr/>
          </p:nvCxnSpPr>
          <p:spPr>
            <a:xfrm>
              <a:off x="7387892" y="2616001"/>
              <a:ext cx="2520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8104C046-BADB-7DB4-86AF-0ADC0E79CE5D}"/>
              </a:ext>
            </a:extLst>
          </p:cNvPr>
          <p:cNvGrpSpPr>
            <a:grpSpLocks noChangeAspect="1"/>
          </p:cNvGrpSpPr>
          <p:nvPr/>
        </p:nvGrpSpPr>
        <p:grpSpPr>
          <a:xfrm>
            <a:off x="6233971" y="3611632"/>
            <a:ext cx="1005434" cy="1184879"/>
            <a:chOff x="5736648" y="3626629"/>
            <a:chExt cx="1259601" cy="1484412"/>
          </a:xfrm>
        </p:grpSpPr>
        <p:cxnSp>
          <p:nvCxnSpPr>
            <p:cNvPr id="117" name="直线箭头连接符 116">
              <a:extLst>
                <a:ext uri="{FF2B5EF4-FFF2-40B4-BE49-F238E27FC236}">
                  <a16:creationId xmlns:a16="http://schemas.microsoft.com/office/drawing/2014/main" id="{C667920A-EBFD-B01C-9AA1-2024C9327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7174" y="4012271"/>
              <a:ext cx="683087" cy="557043"/>
            </a:xfrm>
            <a:prstGeom prst="straightConnector1">
              <a:avLst/>
            </a:prstGeom>
            <a:ln w="31750">
              <a:solidFill>
                <a:srgbClr val="006A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F0F0BA29-44FD-1300-4F2A-97C49C4DF0E9}"/>
                </a:ext>
              </a:extLst>
            </p:cNvPr>
            <p:cNvGrpSpPr/>
            <p:nvPr/>
          </p:nvGrpSpPr>
          <p:grpSpPr>
            <a:xfrm>
              <a:off x="5736648" y="3626629"/>
              <a:ext cx="1259601" cy="1484412"/>
              <a:chOff x="4744800" y="1690770"/>
              <a:chExt cx="1259601" cy="1484412"/>
            </a:xfrm>
          </p:grpSpPr>
          <p:grpSp>
            <p:nvGrpSpPr>
              <p:cNvPr id="122" name="组合 121">
                <a:extLst>
                  <a:ext uri="{FF2B5EF4-FFF2-40B4-BE49-F238E27FC236}">
                    <a16:creationId xmlns:a16="http://schemas.microsoft.com/office/drawing/2014/main" id="{BFBC28B7-1F85-DC27-8F42-8801FD05FBE1}"/>
                  </a:ext>
                </a:extLst>
              </p:cNvPr>
              <p:cNvGrpSpPr/>
              <p:nvPr/>
            </p:nvGrpSpPr>
            <p:grpSpPr>
              <a:xfrm>
                <a:off x="5265019" y="1731961"/>
                <a:ext cx="683394" cy="914135"/>
                <a:chOff x="5265019" y="1731961"/>
                <a:chExt cx="683394" cy="914135"/>
              </a:xfrm>
            </p:grpSpPr>
            <p:cxnSp>
              <p:nvCxnSpPr>
                <p:cNvPr id="129" name="直线箭头连接符 128">
                  <a:extLst>
                    <a:ext uri="{FF2B5EF4-FFF2-40B4-BE49-F238E27FC236}">
                      <a16:creationId xmlns:a16="http://schemas.microsoft.com/office/drawing/2014/main" id="{82C5152E-DA7F-9AB6-09D8-194666C4C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5019" y="2640354"/>
                  <a:ext cx="68339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线箭头连接符 129">
                  <a:extLst>
                    <a:ext uri="{FF2B5EF4-FFF2-40B4-BE49-F238E27FC236}">
                      <a16:creationId xmlns:a16="http://schemas.microsoft.com/office/drawing/2014/main" id="{B72C53CC-6EA3-5067-D5CD-4E496DC9E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65019" y="1731961"/>
                  <a:ext cx="0" cy="91413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直线连接符 123">
                <a:extLst>
                  <a:ext uri="{FF2B5EF4-FFF2-40B4-BE49-F238E27FC236}">
                    <a16:creationId xmlns:a16="http://schemas.microsoft.com/office/drawing/2014/main" id="{02092006-CF93-F6CE-C392-B77557EE8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5019" y="1909716"/>
                <a:ext cx="184240" cy="73063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弧 124">
                <a:extLst>
                  <a:ext uri="{FF2B5EF4-FFF2-40B4-BE49-F238E27FC236}">
                    <a16:creationId xmlns:a16="http://schemas.microsoft.com/office/drawing/2014/main" id="{757C602D-913C-3E72-FC75-ABA59E6EC4CF}"/>
                  </a:ext>
                </a:extLst>
              </p:cNvPr>
              <p:cNvSpPr/>
              <p:nvPr/>
            </p:nvSpPr>
            <p:spPr>
              <a:xfrm rot="2545613">
                <a:off x="4803284" y="2080124"/>
                <a:ext cx="1001714" cy="999599"/>
              </a:xfrm>
              <a:prstGeom prst="arc">
                <a:avLst>
                  <a:gd name="adj1" fmla="val 14341277"/>
                  <a:gd name="adj2" fmla="val 16853509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6" name="弧 125">
                <a:extLst>
                  <a:ext uri="{FF2B5EF4-FFF2-40B4-BE49-F238E27FC236}">
                    <a16:creationId xmlns:a16="http://schemas.microsoft.com/office/drawing/2014/main" id="{92A04410-AE24-7F01-EC9C-2FB7743FC1A8}"/>
                  </a:ext>
                </a:extLst>
              </p:cNvPr>
              <p:cNvSpPr/>
              <p:nvPr/>
            </p:nvSpPr>
            <p:spPr>
              <a:xfrm>
                <a:off x="4744800" y="2317009"/>
                <a:ext cx="880496" cy="858173"/>
              </a:xfrm>
              <a:prstGeom prst="arc">
                <a:avLst>
                  <a:gd name="adj1" fmla="val 17578041"/>
                  <a:gd name="adj2" fmla="val 20845045"/>
                </a:avLst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文本框 126">
                    <a:extLst>
                      <a:ext uri="{FF2B5EF4-FFF2-40B4-BE49-F238E27FC236}">
                        <a16:creationId xmlns:a16="http://schemas.microsoft.com/office/drawing/2014/main" id="{A879F3B5-89A9-E473-38AB-C635C8C1ACB8}"/>
                      </a:ext>
                    </a:extLst>
                  </p:cNvPr>
                  <p:cNvSpPr txBox="1"/>
                  <p:nvPr/>
                </p:nvSpPr>
                <p:spPr>
                  <a:xfrm>
                    <a:off x="5383588" y="1690770"/>
                    <a:ext cx="620813" cy="38558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0" i="0" smtClean="0">
                              <a:solidFill>
                                <a:srgbClr val="C60609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C60609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Δ</m:t>
                          </m:r>
                          <m:r>
                            <a:rPr kumimoji="1" lang="en-US" altLang="zh-CN" sz="1400" b="0" i="1" smtClean="0">
                              <a:solidFill>
                                <a:srgbClr val="C60609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𝜙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C6060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7" name="文本框 126">
                    <a:extLst>
                      <a:ext uri="{FF2B5EF4-FFF2-40B4-BE49-F238E27FC236}">
                        <a16:creationId xmlns:a16="http://schemas.microsoft.com/office/drawing/2014/main" id="{A879F3B5-89A9-E473-38AB-C635C8C1A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3588" y="1690770"/>
                    <a:ext cx="620813" cy="38558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731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C14A1779-F921-48E3-D0B2-AF4D38AB2630}"/>
                      </a:ext>
                    </a:extLst>
                  </p:cNvPr>
                  <p:cNvSpPr txBox="1"/>
                  <p:nvPr/>
                </p:nvSpPr>
                <p:spPr>
                  <a:xfrm>
                    <a:off x="5557145" y="2323967"/>
                    <a:ext cx="43641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Δ</m:t>
                          </m:r>
                          <m:r>
                            <a:rPr kumimoji="1" lang="en-US" altLang="zh-CN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𝛿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F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C14A1779-F921-48E3-D0B2-AF4D38AB26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7145" y="2323967"/>
                    <a:ext cx="436413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E96F6199-231E-4E0A-1D29-E9356B4CF580}"/>
              </a:ext>
            </a:extLst>
          </p:cNvPr>
          <p:cNvGrpSpPr/>
          <p:nvPr/>
        </p:nvGrpSpPr>
        <p:grpSpPr>
          <a:xfrm>
            <a:off x="8086613" y="2927704"/>
            <a:ext cx="1057387" cy="575386"/>
            <a:chOff x="4369189" y="4005955"/>
            <a:chExt cx="1057387" cy="575386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E0BCEE73-33E5-10DB-8F43-456D585EA33F}"/>
                </a:ext>
              </a:extLst>
            </p:cNvPr>
            <p:cNvGrpSpPr/>
            <p:nvPr/>
          </p:nvGrpSpPr>
          <p:grpSpPr>
            <a:xfrm>
              <a:off x="4377763" y="4005955"/>
              <a:ext cx="1048813" cy="575386"/>
              <a:chOff x="3399982" y="3416057"/>
              <a:chExt cx="1048813" cy="575386"/>
            </a:xfrm>
          </p:grpSpPr>
          <p:cxnSp>
            <p:nvCxnSpPr>
              <p:cNvPr id="94" name="直线箭头连接符 93">
                <a:extLst>
                  <a:ext uri="{FF2B5EF4-FFF2-40B4-BE49-F238E27FC236}">
                    <a16:creationId xmlns:a16="http://schemas.microsoft.com/office/drawing/2014/main" id="{33710D29-8ABB-6541-39D2-5A4C744DC3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9982" y="3984198"/>
                <a:ext cx="444812" cy="5922"/>
              </a:xfrm>
              <a:prstGeom prst="straightConnector1">
                <a:avLst/>
              </a:prstGeom>
              <a:ln w="31750">
                <a:solidFill>
                  <a:srgbClr val="FF7E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线连接符 95">
                <a:extLst>
                  <a:ext uri="{FF2B5EF4-FFF2-40B4-BE49-F238E27FC236}">
                    <a16:creationId xmlns:a16="http://schemas.microsoft.com/office/drawing/2014/main" id="{F9A093B7-37D7-4AE4-F06B-409043A17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865" y="3447953"/>
                <a:ext cx="342305" cy="8917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线连接符 96">
                <a:extLst>
                  <a:ext uri="{FF2B5EF4-FFF2-40B4-BE49-F238E27FC236}">
                    <a16:creationId xmlns:a16="http://schemas.microsoft.com/office/drawing/2014/main" id="{974E8531-5633-49F8-6D75-6A23AFF11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22426" y="3456870"/>
                <a:ext cx="593744" cy="52732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线箭头连接符 97">
                <a:extLst>
                  <a:ext uri="{FF2B5EF4-FFF2-40B4-BE49-F238E27FC236}">
                    <a16:creationId xmlns:a16="http://schemas.microsoft.com/office/drawing/2014/main" id="{0D1518B1-3FBA-033C-DF93-DA0672BC21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9982" y="3416057"/>
                <a:ext cx="1048813" cy="575386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直线箭头连接符 131">
              <a:extLst>
                <a:ext uri="{FF2B5EF4-FFF2-40B4-BE49-F238E27FC236}">
                  <a16:creationId xmlns:a16="http://schemas.microsoft.com/office/drawing/2014/main" id="{ABF19CF7-2F8D-966E-3CCD-E1988914FF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9189" y="4024298"/>
              <a:ext cx="683087" cy="557043"/>
            </a:xfrm>
            <a:prstGeom prst="straightConnector1">
              <a:avLst/>
            </a:prstGeom>
            <a:ln w="31750">
              <a:solidFill>
                <a:srgbClr val="006A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5E16B36A-0C4B-1632-1A31-6C688FCC17A1}"/>
              </a:ext>
            </a:extLst>
          </p:cNvPr>
          <p:cNvSpPr txBox="1"/>
          <p:nvPr/>
        </p:nvSpPr>
        <p:spPr>
          <a:xfrm>
            <a:off x="4767550" y="1814076"/>
            <a:ext cx="9541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反粒子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3345D7B-71EF-1D1C-D48F-32B8A4D55454}"/>
              </a:ext>
            </a:extLst>
          </p:cNvPr>
          <p:cNvSpPr txBox="1"/>
          <p:nvPr/>
        </p:nvSpPr>
        <p:spPr>
          <a:xfrm>
            <a:off x="3835891" y="3362747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变换</a:t>
            </a:r>
          </a:p>
        </p:txBody>
      </p:sp>
      <p:sp>
        <p:nvSpPr>
          <p:cNvPr id="140" name="左右箭头 139">
            <a:extLst>
              <a:ext uri="{FF2B5EF4-FFF2-40B4-BE49-F238E27FC236}">
                <a16:creationId xmlns:a16="http://schemas.microsoft.com/office/drawing/2014/main" id="{69807720-D7F7-CE80-4407-53B4E4B28202}"/>
              </a:ext>
            </a:extLst>
          </p:cNvPr>
          <p:cNvSpPr/>
          <p:nvPr/>
        </p:nvSpPr>
        <p:spPr>
          <a:xfrm>
            <a:off x="3599365" y="3809206"/>
            <a:ext cx="1567587" cy="193880"/>
          </a:xfrm>
          <a:prstGeom prst="left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0F4C49-72E7-A607-A6DD-D1CB7FA675A3}"/>
              </a:ext>
            </a:extLst>
          </p:cNvPr>
          <p:cNvSpPr txBox="1"/>
          <p:nvPr/>
        </p:nvSpPr>
        <p:spPr>
          <a:xfrm>
            <a:off x="7283315" y="1146677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杨振宁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9A046A-BE81-C2E6-B7E8-FCAA1A9E6679}"/>
              </a:ext>
            </a:extLst>
          </p:cNvPr>
          <p:cNvGrpSpPr/>
          <p:nvPr/>
        </p:nvGrpSpPr>
        <p:grpSpPr>
          <a:xfrm>
            <a:off x="1235564" y="4589813"/>
            <a:ext cx="6525621" cy="489115"/>
            <a:chOff x="1235564" y="4589813"/>
            <a:chExt cx="6525621" cy="489115"/>
          </a:xfrm>
        </p:grpSpPr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EADFCC08-9094-9D21-A047-D10E8A818359}"/>
                </a:ext>
              </a:extLst>
            </p:cNvPr>
            <p:cNvSpPr txBox="1"/>
            <p:nvPr/>
          </p:nvSpPr>
          <p:spPr>
            <a:xfrm>
              <a:off x="1235564" y="4617263"/>
              <a:ext cx="3942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正反过程强度的相对区别：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CE0C66A-ED49-FB37-1077-2BD4406BD25F}"/>
                    </a:ext>
                  </a:extLst>
                </p:cNvPr>
                <p:cNvSpPr txBox="1"/>
                <p:nvPr/>
              </p:nvSpPr>
              <p:spPr>
                <a:xfrm>
                  <a:off x="4909892" y="4589813"/>
                  <a:ext cx="285129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𝑨</m:t>
                            </m:r>
                          </m:e>
                          <m:sub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𝑪𝑷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∝</m:t>
                        </m:r>
                        <m:func>
                          <m:funcPr>
                            <m:ctrlPr>
                              <a:rPr kumimoji="1" lang="zh-CN" alt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Δ</m:t>
                            </m:r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𝜙</m:t>
                            </m:r>
                          </m:e>
                        </m:func>
                        <m:func>
                          <m:funcPr>
                            <m:ctrlPr>
                              <a:rPr kumimoji="1" lang="zh-CN" altLang="en-US" sz="2400" b="0" i="1" smtClean="0">
                                <a:solidFill>
                                  <a:srgbClr val="05B0F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solidFill>
                                  <a:srgbClr val="05B0F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solidFill>
                                  <a:srgbClr val="05B0F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Δ</m:t>
                            </m:r>
                            <m:r>
                              <a:rPr kumimoji="1" lang="en-US" altLang="zh-CN" sz="2400" b="0" i="1" smtClean="0">
                                <a:solidFill>
                                  <a:srgbClr val="05B0F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𝛿</m:t>
                            </m:r>
                          </m:e>
                        </m:func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CE0C66A-ED49-FB37-1077-2BD4406BD2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9892" y="4589813"/>
                  <a:ext cx="2851293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023814D-8BE8-0C38-D101-450D354BC8D1}"/>
              </a:ext>
            </a:extLst>
          </p:cNvPr>
          <p:cNvGrpSpPr/>
          <p:nvPr/>
        </p:nvGrpSpPr>
        <p:grpSpPr>
          <a:xfrm>
            <a:off x="56184" y="1700116"/>
            <a:ext cx="3241144" cy="2777527"/>
            <a:chOff x="56184" y="1700116"/>
            <a:chExt cx="3241144" cy="2777527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10DBA0B7-05D3-15AD-E167-C6CBDF80744E}"/>
                </a:ext>
              </a:extLst>
            </p:cNvPr>
            <p:cNvGrpSpPr/>
            <p:nvPr/>
          </p:nvGrpSpPr>
          <p:grpSpPr>
            <a:xfrm>
              <a:off x="297604" y="2270084"/>
              <a:ext cx="2946160" cy="1233794"/>
              <a:chOff x="359736" y="2414980"/>
              <a:chExt cx="2946160" cy="1233794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9B7023E-490C-E357-C0F6-0B019EC8BD36}"/>
                  </a:ext>
                </a:extLst>
              </p:cNvPr>
              <p:cNvGrpSpPr/>
              <p:nvPr/>
            </p:nvGrpSpPr>
            <p:grpSpPr>
              <a:xfrm>
                <a:off x="972151" y="2414980"/>
                <a:ext cx="2030932" cy="1233794"/>
                <a:chOff x="914399" y="2252091"/>
                <a:chExt cx="2030932" cy="1233794"/>
              </a:xfrm>
            </p:grpSpPr>
            <p:sp>
              <p:nvSpPr>
                <p:cNvPr id="5" name="任意形状 4">
                  <a:extLst>
                    <a:ext uri="{FF2B5EF4-FFF2-40B4-BE49-F238E27FC236}">
                      <a16:creationId xmlns:a16="http://schemas.microsoft.com/office/drawing/2014/main" id="{81BC692F-FB8D-E351-19C3-A85F0A081CD3}"/>
                    </a:ext>
                  </a:extLst>
                </p:cNvPr>
                <p:cNvSpPr/>
                <p:nvPr/>
              </p:nvSpPr>
              <p:spPr>
                <a:xfrm>
                  <a:off x="914400" y="2252091"/>
                  <a:ext cx="2030931" cy="462233"/>
                </a:xfrm>
                <a:custGeom>
                  <a:avLst/>
                  <a:gdLst>
                    <a:gd name="connsiteX0" fmla="*/ 0 w 2030931"/>
                    <a:gd name="connsiteY0" fmla="*/ 462233 h 462233"/>
                    <a:gd name="connsiteX1" fmla="*/ 827773 w 2030931"/>
                    <a:gd name="connsiteY1" fmla="*/ 221 h 462233"/>
                    <a:gd name="connsiteX2" fmla="*/ 2030931 w 2030931"/>
                    <a:gd name="connsiteY2" fmla="*/ 414107 h 46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0931" h="462233">
                      <a:moveTo>
                        <a:pt x="0" y="462233"/>
                      </a:moveTo>
                      <a:cubicBezTo>
                        <a:pt x="244642" y="235237"/>
                        <a:pt x="489285" y="8242"/>
                        <a:pt x="827773" y="221"/>
                      </a:cubicBezTo>
                      <a:cubicBezTo>
                        <a:pt x="1166261" y="-7800"/>
                        <a:pt x="1598596" y="203153"/>
                        <a:pt x="2030931" y="414107"/>
                      </a:cubicBezTo>
                    </a:path>
                  </a:pathLst>
                </a:custGeom>
                <a:ln w="25400">
                  <a:tailEnd type="triangle" w="lg" len="lg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" name="任意形状 5">
                  <a:extLst>
                    <a:ext uri="{FF2B5EF4-FFF2-40B4-BE49-F238E27FC236}">
                      <a16:creationId xmlns:a16="http://schemas.microsoft.com/office/drawing/2014/main" id="{ED2C81B2-3F93-DCCE-1430-254F02D34BF7}"/>
                    </a:ext>
                  </a:extLst>
                </p:cNvPr>
                <p:cNvSpPr/>
                <p:nvPr/>
              </p:nvSpPr>
              <p:spPr>
                <a:xfrm flipV="1">
                  <a:off x="914399" y="2844233"/>
                  <a:ext cx="2030931" cy="641652"/>
                </a:xfrm>
                <a:custGeom>
                  <a:avLst/>
                  <a:gdLst>
                    <a:gd name="connsiteX0" fmla="*/ 0 w 2030931"/>
                    <a:gd name="connsiteY0" fmla="*/ 462233 h 462233"/>
                    <a:gd name="connsiteX1" fmla="*/ 827773 w 2030931"/>
                    <a:gd name="connsiteY1" fmla="*/ 221 h 462233"/>
                    <a:gd name="connsiteX2" fmla="*/ 2030931 w 2030931"/>
                    <a:gd name="connsiteY2" fmla="*/ 414107 h 46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0931" h="462233">
                      <a:moveTo>
                        <a:pt x="0" y="462233"/>
                      </a:moveTo>
                      <a:cubicBezTo>
                        <a:pt x="244642" y="235237"/>
                        <a:pt x="489285" y="8242"/>
                        <a:pt x="827773" y="221"/>
                      </a:cubicBezTo>
                      <a:cubicBezTo>
                        <a:pt x="1166261" y="-7800"/>
                        <a:pt x="1598596" y="203153"/>
                        <a:pt x="2030931" y="414107"/>
                      </a:cubicBezTo>
                    </a:path>
                  </a:pathLst>
                </a:custGeom>
                <a:ln w="254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24D8DF2-7FCD-3E8E-C58D-42B81A6B8D1F}"/>
                    </a:ext>
                  </a:extLst>
                </p:cNvPr>
                <p:cNvSpPr txBox="1"/>
                <p:nvPr/>
              </p:nvSpPr>
              <p:spPr>
                <a:xfrm>
                  <a:off x="1013739" y="2632907"/>
                  <a:ext cx="172354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zh-CN" altLang="en-US" sz="20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“双缝干涉”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285176CF-2E55-C105-02F9-F73CCFC34186}"/>
                      </a:ext>
                    </a:extLst>
                  </p:cNvPr>
                  <p:cNvSpPr txBox="1"/>
                  <p:nvPr/>
                </p:nvSpPr>
                <p:spPr>
                  <a:xfrm>
                    <a:off x="359736" y="2773768"/>
                    <a:ext cx="589456" cy="3396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⟩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dPr>
                            <m:e>
                              <m:r>
                                <a:rPr kumimoji="1" lang="zh-CN" altLang="en-US" sz="16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初</m:t>
                              </m:r>
                            </m:e>
                          </m:d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285176CF-2E55-C105-02F9-F73CCFC341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9736" y="2773768"/>
                    <a:ext cx="589456" cy="33964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07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75F5285-C1AF-19E7-E39F-443E95B2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2711439" y="2784324"/>
                    <a:ext cx="594457" cy="3391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⟩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dPr>
                            <m:e>
                              <m:r>
                                <a:rPr kumimoji="1" lang="zh-CN" altLang="en-US" sz="16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末</m:t>
                              </m:r>
                            </m:e>
                          </m:d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75F5285-C1AF-19E7-E39F-443E95B250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11439" y="2784324"/>
                    <a:ext cx="594457" cy="33919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71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CF7736F-5928-61E4-0739-87D6A67B42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4329" y="3286921"/>
              <a:ext cx="990766" cy="1188000"/>
              <a:chOff x="4744800" y="1731961"/>
              <a:chExt cx="1203613" cy="1443221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3DB0BC0-C370-E932-BCB7-AB44A7AF308E}"/>
                  </a:ext>
                </a:extLst>
              </p:cNvPr>
              <p:cNvGrpSpPr/>
              <p:nvPr/>
            </p:nvGrpSpPr>
            <p:grpSpPr>
              <a:xfrm>
                <a:off x="5265019" y="1731961"/>
                <a:ext cx="683394" cy="914135"/>
                <a:chOff x="5265019" y="1731961"/>
                <a:chExt cx="683394" cy="914135"/>
              </a:xfrm>
            </p:grpSpPr>
            <p:cxnSp>
              <p:nvCxnSpPr>
                <p:cNvPr id="16" name="直线箭头连接符 15">
                  <a:extLst>
                    <a:ext uri="{FF2B5EF4-FFF2-40B4-BE49-F238E27FC236}">
                      <a16:creationId xmlns:a16="http://schemas.microsoft.com/office/drawing/2014/main" id="{53960C93-68BB-0C36-EA45-ADC1942B1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5019" y="2640354"/>
                  <a:ext cx="68339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线箭头连接符 16">
                  <a:extLst>
                    <a:ext uri="{FF2B5EF4-FFF2-40B4-BE49-F238E27FC236}">
                      <a16:creationId xmlns:a16="http://schemas.microsoft.com/office/drawing/2014/main" id="{CA473B47-EAF7-206A-9853-E0B30523BD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65019" y="1731961"/>
                  <a:ext cx="0" cy="91413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直线箭头连接符 21">
                <a:extLst>
                  <a:ext uri="{FF2B5EF4-FFF2-40B4-BE49-F238E27FC236}">
                    <a16:creationId xmlns:a16="http://schemas.microsoft.com/office/drawing/2014/main" id="{9640DFC6-468F-46BA-DDA9-4959C06714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42575" y="1857639"/>
                <a:ext cx="422444" cy="782715"/>
              </a:xfrm>
              <a:prstGeom prst="straightConnector1">
                <a:avLst/>
              </a:prstGeom>
              <a:ln w="31750">
                <a:solidFill>
                  <a:srgbClr val="006A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>
                <a:extLst>
                  <a:ext uri="{FF2B5EF4-FFF2-40B4-BE49-F238E27FC236}">
                    <a16:creationId xmlns:a16="http://schemas.microsoft.com/office/drawing/2014/main" id="{54E8F2C4-714D-1D65-A0DE-34F18A2217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5019" y="1909716"/>
                <a:ext cx="184240" cy="73063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弧 26">
                <a:extLst>
                  <a:ext uri="{FF2B5EF4-FFF2-40B4-BE49-F238E27FC236}">
                    <a16:creationId xmlns:a16="http://schemas.microsoft.com/office/drawing/2014/main" id="{A4B5C0F2-62D1-BE97-2673-5310EE8BB60E}"/>
                  </a:ext>
                </a:extLst>
              </p:cNvPr>
              <p:cNvSpPr/>
              <p:nvPr/>
            </p:nvSpPr>
            <p:spPr>
              <a:xfrm>
                <a:off x="4781684" y="2087324"/>
                <a:ext cx="1001714" cy="999599"/>
              </a:xfrm>
              <a:prstGeom prst="arc">
                <a:avLst>
                  <a:gd name="adj1" fmla="val 14341277"/>
                  <a:gd name="adj2" fmla="val 17061514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8" name="弧 27">
                <a:extLst>
                  <a:ext uri="{FF2B5EF4-FFF2-40B4-BE49-F238E27FC236}">
                    <a16:creationId xmlns:a16="http://schemas.microsoft.com/office/drawing/2014/main" id="{9601D00C-DED5-2192-63BC-FCB41E3702A9}"/>
                  </a:ext>
                </a:extLst>
              </p:cNvPr>
              <p:cNvSpPr/>
              <p:nvPr/>
            </p:nvSpPr>
            <p:spPr>
              <a:xfrm>
                <a:off x="4744800" y="2317009"/>
                <a:ext cx="880496" cy="858173"/>
              </a:xfrm>
              <a:prstGeom prst="arc">
                <a:avLst>
                  <a:gd name="adj1" fmla="val 17578041"/>
                  <a:gd name="adj2" fmla="val 20845045"/>
                </a:avLst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565CB193-1EDF-6931-3775-CFBD48F48D21}"/>
                      </a:ext>
                    </a:extLst>
                  </p:cNvPr>
                  <p:cNvSpPr txBox="1"/>
                  <p:nvPr/>
                </p:nvSpPr>
                <p:spPr>
                  <a:xfrm>
                    <a:off x="4880247" y="1779547"/>
                    <a:ext cx="43641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C60609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Δ</m:t>
                          </m:r>
                          <m:r>
                            <a:rPr kumimoji="1" lang="en-US" altLang="zh-CN" sz="1400" b="0" i="1" smtClean="0">
                              <a:solidFill>
                                <a:srgbClr val="C60609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𝜙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C6060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565CB193-1EDF-6931-3775-CFBD48F48D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0247" y="1779547"/>
                    <a:ext cx="436413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66A3A424-E4F4-0256-B407-86F97D64E2BB}"/>
                      </a:ext>
                    </a:extLst>
                  </p:cNvPr>
                  <p:cNvSpPr txBox="1"/>
                  <p:nvPr/>
                </p:nvSpPr>
                <p:spPr>
                  <a:xfrm>
                    <a:off x="5435290" y="2208164"/>
                    <a:ext cx="43641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Δ</m:t>
                          </m:r>
                          <m:r>
                            <a:rPr kumimoji="1" lang="en-US" altLang="zh-CN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𝛿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F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66A3A424-E4F4-0256-B407-86F97D64E2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5290" y="2208164"/>
                    <a:ext cx="436413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0DD7747-410A-8FFC-AE53-11ECD91571CD}"/>
                </a:ext>
              </a:extLst>
            </p:cNvPr>
            <p:cNvGrpSpPr/>
            <p:nvPr/>
          </p:nvGrpSpPr>
          <p:grpSpPr>
            <a:xfrm>
              <a:off x="1553406" y="1700116"/>
              <a:ext cx="683394" cy="415898"/>
              <a:chOff x="5265019" y="2230198"/>
              <a:chExt cx="683394" cy="415898"/>
            </a:xfrm>
          </p:grpSpPr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207F01F6-662A-C26C-A753-ECF035101100}"/>
                  </a:ext>
                </a:extLst>
              </p:cNvPr>
              <p:cNvGrpSpPr/>
              <p:nvPr/>
            </p:nvGrpSpPr>
            <p:grpSpPr>
              <a:xfrm>
                <a:off x="5265019" y="2230198"/>
                <a:ext cx="683394" cy="415898"/>
                <a:chOff x="5265019" y="2230198"/>
                <a:chExt cx="683394" cy="415898"/>
              </a:xfrm>
            </p:grpSpPr>
            <p:cxnSp>
              <p:nvCxnSpPr>
                <p:cNvPr id="43" name="直线箭头连接符 42">
                  <a:extLst>
                    <a:ext uri="{FF2B5EF4-FFF2-40B4-BE49-F238E27FC236}">
                      <a16:creationId xmlns:a16="http://schemas.microsoft.com/office/drawing/2014/main" id="{26D71A8B-E985-C8E2-82BF-93EAEB88F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5019" y="2640354"/>
                  <a:ext cx="68339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线箭头连接符 43">
                  <a:extLst>
                    <a:ext uri="{FF2B5EF4-FFF2-40B4-BE49-F238E27FC236}">
                      <a16:creationId xmlns:a16="http://schemas.microsoft.com/office/drawing/2014/main" id="{2AA4A46F-CCC5-7A99-4499-F912EE31A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65019" y="2230198"/>
                  <a:ext cx="0" cy="41589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直线箭头连接符 36">
                <a:extLst>
                  <a:ext uri="{FF2B5EF4-FFF2-40B4-BE49-F238E27FC236}">
                    <a16:creationId xmlns:a16="http://schemas.microsoft.com/office/drawing/2014/main" id="{4BA7E9AE-758A-FCBA-E1AC-9EE788264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5019" y="2634432"/>
                <a:ext cx="444812" cy="5922"/>
              </a:xfrm>
              <a:prstGeom prst="straightConnector1">
                <a:avLst/>
              </a:prstGeom>
              <a:ln w="31750">
                <a:solidFill>
                  <a:srgbClr val="FF7E2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D933247D-6BD1-50E0-5909-9D429C27D313}"/>
                </a:ext>
              </a:extLst>
            </p:cNvPr>
            <p:cNvSpPr txBox="1"/>
            <p:nvPr/>
          </p:nvSpPr>
          <p:spPr>
            <a:xfrm>
              <a:off x="338400" y="1864800"/>
              <a:ext cx="954107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正粒子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D9FADF9-2D1D-D314-B277-52AD69229121}"/>
                    </a:ext>
                  </a:extLst>
                </p:cNvPr>
                <p:cNvSpPr txBox="1"/>
                <p:nvPr/>
              </p:nvSpPr>
              <p:spPr>
                <a:xfrm>
                  <a:off x="56184" y="4108311"/>
                  <a:ext cx="3241144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>
                          <a:solidFill>
                            <a:srgbClr val="05B0F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Δ</m:t>
                      </m:r>
                      <m:r>
                        <a:rPr kumimoji="1" lang="en-US" altLang="zh-CN" i="1">
                          <a:solidFill>
                            <a:srgbClr val="05B0F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𝛿</m:t>
                      </m:r>
                    </m:oMath>
                  </a14:m>
                  <a:r>
                    <a:rPr kumimoji="1"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：强相位差；</a:t>
                  </a:r>
                  <a:r>
                    <a:rPr kumimoji="1" lang="en-US" altLang="zh-CN" dirty="0">
                      <a:solidFill>
                        <a:srgbClr val="C00000"/>
                      </a:solidFill>
                      <a:ea typeface="Microsoft YaHei" panose="020B0503020204020204" pitchFamily="34" charset="-122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Δ</m:t>
                      </m:r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𝜙</m:t>
                      </m:r>
                    </m:oMath>
                  </a14:m>
                  <a:r>
                    <a:rPr kumimoji="1" lang="en-US" altLang="zh-CN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:</a:t>
                  </a:r>
                  <a:r>
                    <a:rPr kumimoji="1"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弱相位差</a:t>
                  </a:r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D9FADF9-2D1D-D314-B277-52AD69229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84" y="4108311"/>
                  <a:ext cx="324114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863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  <p:bldP spid="1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44239-D262-8D9F-E08B-67B7B3F5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三种常见的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破坏类型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3C717B-C596-3301-BCCE-8D2A4047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562627-435F-AA20-CD74-A969F067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43" b="73661"/>
          <a:stretch/>
        </p:blipFill>
        <p:spPr>
          <a:xfrm>
            <a:off x="4289796" y="781722"/>
            <a:ext cx="3825504" cy="10426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1B6D8C-390B-35E2-331E-DA1C8018A5E5}"/>
              </a:ext>
            </a:extLst>
          </p:cNvPr>
          <p:cNvSpPr txBox="1"/>
          <p:nvPr/>
        </p:nvSpPr>
        <p:spPr>
          <a:xfrm>
            <a:off x="433137" y="1173460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衰变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破坏（直接）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F966CB-0D74-44D6-FB4C-3E60431C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24" r="37412" b="37886"/>
          <a:stretch/>
        </p:blipFill>
        <p:spPr>
          <a:xfrm>
            <a:off x="4460625" y="2140167"/>
            <a:ext cx="3483847" cy="936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6A8378-5D85-D99A-9CA7-98572494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07" t="65388"/>
          <a:stretch/>
        </p:blipFill>
        <p:spPr>
          <a:xfrm>
            <a:off x="4460625" y="3392382"/>
            <a:ext cx="3483846" cy="13701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579C5BB-2647-5DCB-F9AB-E34CFC76DB07}"/>
              </a:ext>
            </a:extLst>
          </p:cNvPr>
          <p:cNvSpPr txBox="1"/>
          <p:nvPr/>
        </p:nvSpPr>
        <p:spPr>
          <a:xfrm>
            <a:off x="365579" y="2364572"/>
            <a:ext cx="348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中性介子振荡的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破坏（混合）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496709-ADFD-E00D-EEA2-FF2389902CB1}"/>
              </a:ext>
            </a:extLst>
          </p:cNvPr>
          <p:cNvSpPr txBox="1"/>
          <p:nvPr/>
        </p:nvSpPr>
        <p:spPr>
          <a:xfrm>
            <a:off x="442762" y="3736120"/>
            <a:ext cx="332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衰变与振荡干涉产生的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破坏（间接）</a:t>
            </a:r>
          </a:p>
        </p:txBody>
      </p:sp>
      <p:sp>
        <p:nvSpPr>
          <p:cNvPr id="12" name="弧 11">
            <a:extLst>
              <a:ext uri="{FF2B5EF4-FFF2-40B4-BE49-F238E27FC236}">
                <a16:creationId xmlns:a16="http://schemas.microsoft.com/office/drawing/2014/main" id="{D222DEA3-03F5-AA1B-809A-849CECB89568}"/>
              </a:ext>
            </a:extLst>
          </p:cNvPr>
          <p:cNvSpPr/>
          <p:nvPr/>
        </p:nvSpPr>
        <p:spPr>
          <a:xfrm flipV="1">
            <a:off x="4697130" y="2531589"/>
            <a:ext cx="462012" cy="471493"/>
          </a:xfrm>
          <a:prstGeom prst="arc">
            <a:avLst>
              <a:gd name="adj1" fmla="val 10791215"/>
              <a:gd name="adj2" fmla="val 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弧 12">
            <a:extLst>
              <a:ext uri="{FF2B5EF4-FFF2-40B4-BE49-F238E27FC236}">
                <a16:creationId xmlns:a16="http://schemas.microsoft.com/office/drawing/2014/main" id="{D2B6D9A1-41C8-4C15-6363-4BF3CECA9457}"/>
              </a:ext>
            </a:extLst>
          </p:cNvPr>
          <p:cNvSpPr/>
          <p:nvPr/>
        </p:nvSpPr>
        <p:spPr>
          <a:xfrm flipV="1">
            <a:off x="6408822" y="2575953"/>
            <a:ext cx="462012" cy="471493"/>
          </a:xfrm>
          <a:prstGeom prst="arc">
            <a:avLst>
              <a:gd name="adj1" fmla="val 10791215"/>
              <a:gd name="adj2" fmla="val 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弧 13">
            <a:extLst>
              <a:ext uri="{FF2B5EF4-FFF2-40B4-BE49-F238E27FC236}">
                <a16:creationId xmlns:a16="http://schemas.microsoft.com/office/drawing/2014/main" id="{91D3195C-5A7A-C474-F605-1BFB937E48E6}"/>
              </a:ext>
            </a:extLst>
          </p:cNvPr>
          <p:cNvSpPr/>
          <p:nvPr/>
        </p:nvSpPr>
        <p:spPr>
          <a:xfrm flipV="1">
            <a:off x="4780548" y="4393641"/>
            <a:ext cx="462012" cy="471493"/>
          </a:xfrm>
          <a:prstGeom prst="arc">
            <a:avLst>
              <a:gd name="adj1" fmla="val 10791215"/>
              <a:gd name="adj2" fmla="val 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弧 14">
            <a:extLst>
              <a:ext uri="{FF2B5EF4-FFF2-40B4-BE49-F238E27FC236}">
                <a16:creationId xmlns:a16="http://schemas.microsoft.com/office/drawing/2014/main" id="{7CD5FFFC-E797-C1F7-BD8D-41AC2FC95CFC}"/>
              </a:ext>
            </a:extLst>
          </p:cNvPr>
          <p:cNvSpPr/>
          <p:nvPr/>
        </p:nvSpPr>
        <p:spPr>
          <a:xfrm flipV="1">
            <a:off x="6311175" y="4419436"/>
            <a:ext cx="462012" cy="471493"/>
          </a:xfrm>
          <a:prstGeom prst="arc">
            <a:avLst>
              <a:gd name="adj1" fmla="val 10791215"/>
              <a:gd name="adj2" fmla="val 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5466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D87C-647D-1B41-23A9-936077317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713"/>
            <a:ext cx="9143999" cy="598017"/>
          </a:xfrm>
        </p:spPr>
        <p:txBody>
          <a:bodyPr/>
          <a:lstStyle/>
          <a:p>
            <a:r>
              <a:rPr lang="zh-CN" altLang="en-US" sz="2800" dirty="0"/>
              <a:t>直接</a:t>
            </a:r>
            <a:r>
              <a:rPr lang="en-US" altLang="zh-CN" sz="2800" dirty="0">
                <a:latin typeface="Microsoft YaHei" panose="020B0503020204020204" pitchFamily="34" charset="-122"/>
              </a:rPr>
              <a:t>CP</a:t>
            </a:r>
            <a:r>
              <a:rPr lang="zh-CN" altLang="en-US" sz="2800" dirty="0"/>
              <a:t>破坏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6673A-B12D-F606-02DD-8B7F1094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5" y="540699"/>
            <a:ext cx="8994894" cy="417341"/>
          </a:xfrm>
        </p:spPr>
        <p:txBody>
          <a:bodyPr/>
          <a:lstStyle/>
          <a:p>
            <a:r>
              <a:rPr lang="zh-CN" altLang="en-US" dirty="0"/>
              <a:t>两种不同衰变路径之间的干涉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8105C-4FE3-BEFA-40C3-2AA9ABE2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27346A-7CA5-B49D-2FDF-2FFCF5618F5B}"/>
              </a:ext>
            </a:extLst>
          </p:cNvPr>
          <p:cNvGrpSpPr/>
          <p:nvPr/>
        </p:nvGrpSpPr>
        <p:grpSpPr>
          <a:xfrm>
            <a:off x="1381601" y="876030"/>
            <a:ext cx="4843374" cy="917384"/>
            <a:chOff x="489942" y="4517653"/>
            <a:chExt cx="6102147" cy="11558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3D6540-90D1-12AC-7BB9-6F36A9251955}"/>
                </a:ext>
              </a:extLst>
            </p:cNvPr>
            <p:cNvGrpSpPr/>
            <p:nvPr/>
          </p:nvGrpSpPr>
          <p:grpSpPr>
            <a:xfrm>
              <a:off x="489942" y="4544679"/>
              <a:ext cx="6102147" cy="1128782"/>
              <a:chOff x="887642" y="1464446"/>
              <a:chExt cx="6102147" cy="112878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D8863F-5DD9-AB7C-B351-A59123BD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642" y="1896526"/>
                <a:ext cx="6102147" cy="696702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D17D12C-AD90-6070-E435-DEFBB303ED7E}"/>
                  </a:ext>
                </a:extLst>
              </p:cNvPr>
              <p:cNvSpPr/>
              <p:nvPr/>
            </p:nvSpPr>
            <p:spPr>
              <a:xfrm>
                <a:off x="5159121" y="1889421"/>
                <a:ext cx="816186" cy="362561"/>
              </a:xfrm>
              <a:prstGeom prst="rect">
                <a:avLst/>
              </a:prstGeom>
              <a:ln w="19050">
                <a:solidFill>
                  <a:srgbClr val="2A00FF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GB" sz="127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5FFFD-180E-3FD6-886B-81D1E2ECAEB3}"/>
                  </a:ext>
                </a:extLst>
              </p:cNvPr>
              <p:cNvSpPr txBox="1"/>
              <p:nvPr/>
            </p:nvSpPr>
            <p:spPr>
              <a:xfrm>
                <a:off x="5113039" y="1464446"/>
                <a:ext cx="1098670" cy="3804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28574" tIns="28574" rIns="28574" bIns="28574" rtlCol="0">
                <a:spAutoFit/>
              </a:bodyPr>
              <a:lstStyle/>
              <a:p>
                <a:pPr algn="l"/>
                <a:r>
                  <a:rPr lang="zh-CN" altLang="en-US" sz="1587" dirty="0">
                    <a:solidFill>
                      <a:srgbClr val="2A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强相位差</a:t>
                </a:r>
                <a:endParaRPr lang="en-GB" sz="1587" dirty="0">
                  <a:solidFill>
                    <a:srgbClr val="2A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4514D-59BB-5177-85C0-8CD863FE8F59}"/>
                </a:ext>
              </a:extLst>
            </p:cNvPr>
            <p:cNvSpPr/>
            <p:nvPr/>
          </p:nvSpPr>
          <p:spPr>
            <a:xfrm>
              <a:off x="3469022" y="4969654"/>
              <a:ext cx="851354" cy="362561"/>
            </a:xfrm>
            <a:prstGeom prst="rect">
              <a:avLst/>
            </a:prstGeom>
            <a:ln w="19050">
              <a:solidFill>
                <a:srgbClr val="09B2CD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sz="127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FE44B3-F2DE-DEFD-4A58-BE6B329B442C}"/>
                </a:ext>
              </a:extLst>
            </p:cNvPr>
            <p:cNvSpPr txBox="1"/>
            <p:nvPr/>
          </p:nvSpPr>
          <p:spPr>
            <a:xfrm>
              <a:off x="3179118" y="4517653"/>
              <a:ext cx="1098669" cy="38041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lIns="28574" tIns="28574" rIns="28574" bIns="28574" rtlCol="0">
              <a:spAutoFit/>
            </a:bodyPr>
            <a:lstStyle/>
            <a:p>
              <a:pPr algn="l"/>
              <a:r>
                <a:rPr lang="zh-CN" altLang="en-US" sz="1587" dirty="0">
                  <a:solidFill>
                    <a:srgbClr val="09B2C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弱相位差</a:t>
              </a:r>
              <a:endParaRPr lang="en-GB" sz="1587" dirty="0">
                <a:solidFill>
                  <a:srgbClr val="09B2C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FFB726E-273E-FE2B-909C-776BB66E770D}"/>
                  </a:ext>
                </a:extLst>
              </p:cNvPr>
              <p:cNvSpPr txBox="1"/>
              <p:nvPr/>
            </p:nvSpPr>
            <p:spPr>
              <a:xfrm>
                <a:off x="420293" y="1186805"/>
                <a:ext cx="1631985" cy="6818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58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587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58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587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58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sub>
                          </m:sSub>
                        </m:den>
                      </m:f>
                      <m:r>
                        <a:rPr kumimoji="1"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FFB726E-273E-FE2B-909C-776BB66E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3" y="1186805"/>
                <a:ext cx="1631985" cy="6818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5">
            <a:extLst>
              <a:ext uri="{FF2B5EF4-FFF2-40B4-BE49-F238E27FC236}">
                <a16:creationId xmlns:a16="http://schemas.microsoft.com/office/drawing/2014/main" id="{73C1DCA0-8365-4ECA-8ED7-BCDBD90577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149"/>
          <a:stretch/>
        </p:blipFill>
        <p:spPr>
          <a:xfrm>
            <a:off x="7086599" y="921918"/>
            <a:ext cx="2057400" cy="688474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614313D3-6291-4823-07E8-036690E061F5}"/>
              </a:ext>
            </a:extLst>
          </p:cNvPr>
          <p:cNvGrpSpPr/>
          <p:nvPr/>
        </p:nvGrpSpPr>
        <p:grpSpPr>
          <a:xfrm>
            <a:off x="3976499" y="2050811"/>
            <a:ext cx="5091189" cy="2657491"/>
            <a:chOff x="5009974" y="2583758"/>
            <a:chExt cx="6414369" cy="334816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83AF33A5-AD24-D3CF-BCFD-A2376EDA1761}"/>
                </a:ext>
              </a:extLst>
            </p:cNvPr>
            <p:cNvGrpSpPr/>
            <p:nvPr/>
          </p:nvGrpSpPr>
          <p:grpSpPr>
            <a:xfrm>
              <a:off x="5009974" y="2583758"/>
              <a:ext cx="6414369" cy="3348160"/>
              <a:chOff x="4747084" y="2583758"/>
              <a:chExt cx="6414369" cy="3348160"/>
            </a:xfrm>
          </p:grpSpPr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B17F3056-F013-5273-6D7F-E32FC8D35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7084" y="2583758"/>
                <a:ext cx="5646837" cy="52580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圈图和树图干涉</a:t>
                </a:r>
                <a:endParaRPr lang="en-GB" sz="18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30A7C3A-C2E4-DB8D-69AE-056395BD1A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24428" y="3627918"/>
                <a:ext cx="5647055" cy="2304000"/>
                <a:chOff x="882650" y="3224596"/>
                <a:chExt cx="6515100" cy="2862255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5433DF4-9EA7-5731-A8F3-0F41F636FB22}"/>
                    </a:ext>
                  </a:extLst>
                </p:cNvPr>
                <p:cNvGrpSpPr/>
                <p:nvPr/>
              </p:nvGrpSpPr>
              <p:grpSpPr>
                <a:xfrm>
                  <a:off x="882650" y="3432551"/>
                  <a:ext cx="6515100" cy="2654300"/>
                  <a:chOff x="1062831" y="2203318"/>
                  <a:chExt cx="6515100" cy="2654300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55B92A6E-1CF0-E570-4D09-51095941B9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62831" y="2203318"/>
                    <a:ext cx="6515100" cy="2654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A13816F7-12DE-8C7F-7C43-075D81B07DC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33581" y="3645256"/>
                        <a:ext cx="589318" cy="4725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 wrap="none" lIns="28574" tIns="28574" rIns="28574" bIns="28574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587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587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CN" sz="1587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𝑢𝑏</m:t>
                                  </m:r>
                                </m:sub>
                                <m:sup>
                                  <m:r>
                                    <a:rPr lang="zh-CN" altLang="en-US" sz="1587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CN" sz="158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A13816F7-12DE-8C7F-7C43-075D81B07DC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33581" y="3645256"/>
                        <a:ext cx="589318" cy="472586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9F8C84E8-60B7-E614-7495-D2952E6BA8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5324" y="3224596"/>
                      <a:ext cx="548123" cy="5054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28574" tIns="28574" rIns="28574" bIns="28574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𝑡𝑞</m:t>
                                </m:r>
                              </m:sub>
                              <m:sup>
                                <m:r>
                                  <a:rPr lang="zh-CN" altLang="en-US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oMath>
                        </m:oMathPara>
                      </a14:m>
                      <a:endParaRPr lang="en-CN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9F8C84E8-60B7-E614-7495-D2952E6BA8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5324" y="3224596"/>
                      <a:ext cx="548123" cy="50540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94081F-5892-2AEA-6B53-E01B3BC390E8}"/>
                  </a:ext>
                </a:extLst>
              </p:cNvPr>
              <p:cNvSpPr txBox="1"/>
              <p:nvPr/>
            </p:nvSpPr>
            <p:spPr>
              <a:xfrm>
                <a:off x="7986617" y="3063991"/>
                <a:ext cx="3174836" cy="3829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28574" tIns="28574" rIns="28574" bIns="28574" rtlCol="0">
                <a:spAutoFit/>
              </a:bodyPr>
              <a:lstStyle/>
              <a:p>
                <a:r>
                  <a:rPr lang="zh-CN" altLang="en-US" sz="16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圈图中新物理的量子涨落？</a:t>
                </a:r>
                <a:endParaRPr lang="en-CN" sz="16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37ECDB4-127B-EE83-FD80-A4C7FA813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1156" y="3516955"/>
                <a:ext cx="266604" cy="582708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6CF11E2D-69D9-6B35-9D24-5F941C9906BD}"/>
                    </a:ext>
                  </a:extLst>
                </p:cNvPr>
                <p:cNvSpPr txBox="1"/>
                <p:nvPr/>
              </p:nvSpPr>
              <p:spPr>
                <a:xfrm>
                  <a:off x="6080759" y="3246120"/>
                  <a:ext cx="1568273" cy="42403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1" lang="en-US" altLang="zh-CN" sz="1587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587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kumimoji="1" lang="zh-CN" altLang="en-US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6CF11E2D-69D9-6B35-9D24-5F941C9906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0759" y="3246120"/>
                  <a:ext cx="1568273" cy="42403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B601302D-AEB1-3125-7A9C-104537B02D60}"/>
              </a:ext>
            </a:extLst>
          </p:cNvPr>
          <p:cNvSpPr txBox="1"/>
          <p:nvPr/>
        </p:nvSpPr>
        <p:spPr>
          <a:xfrm>
            <a:off x="178469" y="2593791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9A5E1E5-671F-356C-7768-FC0A3FB1EAF1}"/>
              </a:ext>
            </a:extLst>
          </p:cNvPr>
          <p:cNvGrpSpPr/>
          <p:nvPr/>
        </p:nvGrpSpPr>
        <p:grpSpPr>
          <a:xfrm>
            <a:off x="-93493" y="2046913"/>
            <a:ext cx="3917084" cy="2951683"/>
            <a:chOff x="-117792" y="2578846"/>
            <a:chExt cx="4935119" cy="371880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84EE46B-09A7-DDE8-F284-2DE419C6FBFF}"/>
                </a:ext>
              </a:extLst>
            </p:cNvPr>
            <p:cNvGrpSpPr/>
            <p:nvPr/>
          </p:nvGrpSpPr>
          <p:grpSpPr>
            <a:xfrm>
              <a:off x="-117792" y="2578846"/>
              <a:ext cx="4935119" cy="3718807"/>
              <a:chOff x="-117792" y="2578846"/>
              <a:chExt cx="4935119" cy="3718807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B0946B70-4AFB-50E9-3E02-435E32200429}"/>
                  </a:ext>
                </a:extLst>
              </p:cNvPr>
              <p:cNvGrpSpPr/>
              <p:nvPr/>
            </p:nvGrpSpPr>
            <p:grpSpPr>
              <a:xfrm>
                <a:off x="-117792" y="2578846"/>
                <a:ext cx="4935119" cy="3718807"/>
                <a:chOff x="-117792" y="2578846"/>
                <a:chExt cx="4935119" cy="3718807"/>
              </a:xfrm>
            </p:grpSpPr>
            <p:sp>
              <p:nvSpPr>
                <p:cNvPr id="23" name="Content Placeholder 2">
                  <a:extLst>
                    <a:ext uri="{FF2B5EF4-FFF2-40B4-BE49-F238E27FC236}">
                      <a16:creationId xmlns:a16="http://schemas.microsoft.com/office/drawing/2014/main" id="{C2CC196D-3FF4-D44D-E9B9-A5DC2AE358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117792" y="2578846"/>
                  <a:ext cx="4935119" cy="525806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16004" indent="-216004" algn="l" defTabSz="864017" rtl="0" eaLnBrk="1" latinLnBrk="0" hangingPunct="1">
                    <a:lnSpc>
                      <a:spcPct val="90000"/>
                    </a:lnSpc>
                    <a:spcBef>
                      <a:spcPts val="945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1pPr>
                  <a:lvl2pPr marL="863994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Ø"/>
                    <a:defRPr sz="20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2pPr>
                  <a:lvl3pPr marL="1439992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3pPr>
                  <a:lvl4pPr marL="2015988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Courier New" panose="02070309020205020404" pitchFamily="49" charset="0"/>
                    <a:buChar char="o"/>
                    <a:defRPr sz="16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4pPr>
                  <a:lvl5pPr marL="2591985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v"/>
                    <a:defRPr sz="12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5pPr>
                  <a:lvl6pPr marL="2376046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08054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4006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72070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1"/>
                  <a:r>
                    <a:rPr lang="zh-CN" altLang="en-US" sz="18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树图干涉</a:t>
                  </a:r>
                  <a:endParaRPr lang="en-GB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F704BAD-F323-717B-E231-E51CC4FB608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30247" y="3221691"/>
                  <a:ext cx="3437333" cy="3075962"/>
                  <a:chOff x="989490" y="2879964"/>
                  <a:chExt cx="3949482" cy="3534302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0159311C-6DF2-A3BC-0563-6F0E30D5BF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044923" y="2879964"/>
                    <a:ext cx="3036335" cy="1533426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2CC0CD0A-0D37-F166-1F13-811452E136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989490" y="4708004"/>
                    <a:ext cx="2947175" cy="1706262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460A4B12-9F89-5031-D9B0-1E66E15E9F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34620" y="3860073"/>
                        <a:ext cx="554422" cy="48722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oMath>
                          </m:oMathPara>
                        </a14:m>
                        <a:endParaRPr lang="en-CN" sz="158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460A4B12-9F89-5031-D9B0-1E66E15E9F5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34620" y="3860073"/>
                        <a:ext cx="554422" cy="487224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0F060C21-50A4-41D7-8783-9081044023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36666" y="5039224"/>
                        <a:ext cx="554422" cy="48722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oMath>
                          </m:oMathPara>
                        </a14:m>
                        <a:endParaRPr lang="en-CN" sz="158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0F060C21-50A4-41D7-8783-9081044023A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36666" y="5039224"/>
                        <a:ext cx="554422" cy="487223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CCCB03EC-22D0-5B66-89C4-D14B75D49A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57727" y="3077732"/>
                        <a:ext cx="881245" cy="48722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oMath>
                          </m:oMathPara>
                        </a14:m>
                        <a:endParaRPr lang="en-CN" sz="19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CCCB03EC-22D0-5B66-89C4-D14B75D49AF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57727" y="3077732"/>
                        <a:ext cx="881245" cy="48722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b="-740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50A33AA3-746B-5EE1-4F3C-782BF841BA5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11247" y="5913037"/>
                        <a:ext cx="881243" cy="48722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58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oMath>
                          </m:oMathPara>
                        </a14:m>
                        <a:endParaRPr lang="en-CN" sz="19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50A33AA3-746B-5EE1-4F3C-782BF841BA5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11247" y="5913037"/>
                        <a:ext cx="881243" cy="487223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b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79E826A1-0BD1-6CE4-784C-A4B14829B280}"/>
                  </a:ext>
                </a:extLst>
              </p:cNvPr>
              <p:cNvGrpSpPr/>
              <p:nvPr/>
            </p:nvGrpSpPr>
            <p:grpSpPr>
              <a:xfrm>
                <a:off x="1895597" y="3648201"/>
                <a:ext cx="644784" cy="1520127"/>
                <a:chOff x="1895597" y="3648201"/>
                <a:chExt cx="644784" cy="1520127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C609EFE-E7A5-A0EB-0731-C8E9AA9F74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9582" y="4787917"/>
                      <a:ext cx="510799" cy="3804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28574" tIns="28574" rIns="28574" bIns="28574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𝑢𝑏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C609EFE-E7A5-A0EB-0731-C8E9AA9F74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29582" y="4787917"/>
                      <a:ext cx="510799" cy="380411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76625177-A219-E064-DF67-7D19963EC1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5597" y="3648201"/>
                      <a:ext cx="484544" cy="3804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28574" tIns="28574" rIns="28574" bIns="28574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CN" sz="1587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𝑐𝑏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76625177-A219-E064-DF67-7D19963EC1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95597" y="3648201"/>
                      <a:ext cx="484544" cy="380412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7DFC0DD-386D-2E08-4DE5-5FD27B69DA6A}"/>
                    </a:ext>
                  </a:extLst>
                </p:cNvPr>
                <p:cNvSpPr txBox="1"/>
                <p:nvPr/>
              </p:nvSpPr>
              <p:spPr>
                <a:xfrm>
                  <a:off x="2357900" y="2622300"/>
                  <a:ext cx="1864026" cy="42403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587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587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587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𝑐𝑢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587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1" lang="zh-CN" altLang="en-US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7DFC0DD-386D-2E08-4DE5-5FD27B69D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900" y="2622300"/>
                  <a:ext cx="1864026" cy="42403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4600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7F55AE-EDD6-3F31-DA6E-8299E4E9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24</a:t>
            </a:fld>
            <a:endParaRPr kumimoji="1"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906D5F-CBC0-5E4B-85AA-C81125E2B371}"/>
              </a:ext>
            </a:extLst>
          </p:cNvPr>
          <p:cNvGrpSpPr/>
          <p:nvPr/>
        </p:nvGrpSpPr>
        <p:grpSpPr>
          <a:xfrm>
            <a:off x="1371600" y="911915"/>
            <a:ext cx="6400800" cy="3371490"/>
            <a:chOff x="685800" y="1328879"/>
            <a:chExt cx="6400800" cy="3371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804A3B3-C91F-785E-21FE-C8F4ED210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328879"/>
              <a:ext cx="6400800" cy="3371490"/>
            </a:xfrm>
            <a:prstGeom prst="rect">
              <a:avLst/>
            </a:prstGeom>
          </p:spPr>
        </p:pic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FB44F55-DD63-7629-19B7-E2DAC9564D23}"/>
                </a:ext>
              </a:extLst>
            </p:cNvPr>
            <p:cNvGrpSpPr/>
            <p:nvPr/>
          </p:nvGrpSpPr>
          <p:grpSpPr>
            <a:xfrm>
              <a:off x="2996293" y="1632724"/>
              <a:ext cx="3739043" cy="1523071"/>
              <a:chOff x="2996293" y="1632724"/>
              <a:chExt cx="3739043" cy="1523071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AE22B51-F4CD-A56E-A848-6BF3689F08D0}"/>
                  </a:ext>
                </a:extLst>
              </p:cNvPr>
              <p:cNvSpPr/>
              <p:nvPr/>
            </p:nvSpPr>
            <p:spPr>
              <a:xfrm>
                <a:off x="2996293" y="1714500"/>
                <a:ext cx="930728" cy="6778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4AD7580-6955-F1BC-53C3-CFFB4647679B}"/>
                  </a:ext>
                </a:extLst>
              </p:cNvPr>
              <p:cNvSpPr/>
              <p:nvPr/>
            </p:nvSpPr>
            <p:spPr>
              <a:xfrm>
                <a:off x="5306785" y="1632724"/>
                <a:ext cx="1428551" cy="1523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01F262BC-3F26-607C-1507-16CF203F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" y="33617"/>
            <a:ext cx="8905796" cy="645459"/>
          </a:xfrm>
        </p:spPr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破坏测量：计数实验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B1E724D-067C-3052-8768-CC24444FF05A}"/>
              </a:ext>
            </a:extLst>
          </p:cNvPr>
          <p:cNvGrpSpPr/>
          <p:nvPr/>
        </p:nvGrpSpPr>
        <p:grpSpPr>
          <a:xfrm>
            <a:off x="3717785" y="1992723"/>
            <a:ext cx="3524897" cy="863679"/>
            <a:chOff x="3190989" y="1528684"/>
            <a:chExt cx="3524897" cy="863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A5578E8-DCA6-0BE1-6472-928FBDA7B334}"/>
                    </a:ext>
                  </a:extLst>
                </p:cNvPr>
                <p:cNvSpPr txBox="1"/>
                <p:nvPr/>
              </p:nvSpPr>
              <p:spPr>
                <a:xfrm>
                  <a:off x="3190989" y="1528684"/>
                  <a:ext cx="662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A5578E8-DCA6-0BE1-6472-928FBDA7B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0989" y="1528684"/>
                  <a:ext cx="662554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1DC2D298-F78F-AB10-E488-AD4C4B30C8B1}"/>
                    </a:ext>
                  </a:extLst>
                </p:cNvPr>
                <p:cNvSpPr txBox="1"/>
                <p:nvPr/>
              </p:nvSpPr>
              <p:spPr>
                <a:xfrm>
                  <a:off x="6007920" y="1528684"/>
                  <a:ext cx="662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1DC2D298-F78F-AB10-E488-AD4C4B30C8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7920" y="1528684"/>
                  <a:ext cx="66255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AFD81B1-9A35-A2C4-2859-B53B03E95953}"/>
                </a:ext>
              </a:extLst>
            </p:cNvPr>
            <p:cNvSpPr txBox="1"/>
            <p:nvPr/>
          </p:nvSpPr>
          <p:spPr>
            <a:xfrm>
              <a:off x="3190989" y="1990349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反粒子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B02BECF-A579-2E56-1036-1DC2511B3D57}"/>
                </a:ext>
              </a:extLst>
            </p:cNvPr>
            <p:cNvSpPr txBox="1"/>
            <p:nvPr/>
          </p:nvSpPr>
          <p:spPr>
            <a:xfrm>
              <a:off x="6018259" y="1992253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粒子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B6949C5-217A-65D1-07F1-69232B90D53C}"/>
              </a:ext>
            </a:extLst>
          </p:cNvPr>
          <p:cNvGrpSpPr/>
          <p:nvPr/>
        </p:nvGrpSpPr>
        <p:grpSpPr>
          <a:xfrm>
            <a:off x="3135085" y="1340146"/>
            <a:ext cx="2762680" cy="1363079"/>
            <a:chOff x="2841171" y="1463196"/>
            <a:chExt cx="2762680" cy="136307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D4C72F8-CE67-9771-66D8-48FB0A66D950}"/>
                </a:ext>
              </a:extLst>
            </p:cNvPr>
            <p:cNvGrpSpPr/>
            <p:nvPr/>
          </p:nvGrpSpPr>
          <p:grpSpPr>
            <a:xfrm>
              <a:off x="3024238" y="1463196"/>
              <a:ext cx="2290322" cy="1149542"/>
              <a:chOff x="3024238" y="1463196"/>
              <a:chExt cx="2290322" cy="1149542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F0E3024-829B-391D-3005-B85407F56D3C}"/>
                  </a:ext>
                </a:extLst>
              </p:cNvPr>
              <p:cNvSpPr txBox="1"/>
              <p:nvPr/>
            </p:nvSpPr>
            <p:spPr>
              <a:xfrm>
                <a:off x="3024238" y="1463196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solidFill>
                      <a:srgbClr val="3737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产额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C7F6105-5C11-F761-FDA0-B72F6F0FBE3C}"/>
                  </a:ext>
                </a:extLst>
              </p:cNvPr>
              <p:cNvSpPr txBox="1"/>
              <p:nvPr/>
            </p:nvSpPr>
            <p:spPr>
              <a:xfrm>
                <a:off x="4616933" y="2212628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solidFill>
                      <a:srgbClr val="3737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产额</a:t>
                </a:r>
              </a:p>
            </p:txBody>
          </p:sp>
        </p:grpSp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6A65EB7D-103E-C445-4325-2970C9C333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1171" y="1849097"/>
              <a:ext cx="315197" cy="167482"/>
            </a:xfrm>
            <a:prstGeom prst="straightConnector1">
              <a:avLst/>
            </a:prstGeom>
            <a:ln w="25400">
              <a:solidFill>
                <a:srgbClr val="373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B01AE8CC-AACD-44EB-8C27-410B4BB0C950}"/>
                </a:ext>
              </a:extLst>
            </p:cNvPr>
            <p:cNvCxnSpPr>
              <a:cxnSpLocks/>
            </p:cNvCxnSpPr>
            <p:nvPr/>
          </p:nvCxnSpPr>
          <p:spPr>
            <a:xfrm>
              <a:off x="5233759" y="2615144"/>
              <a:ext cx="370092" cy="211131"/>
            </a:xfrm>
            <a:prstGeom prst="straightConnector1">
              <a:avLst/>
            </a:prstGeom>
            <a:ln w="25400">
              <a:solidFill>
                <a:srgbClr val="373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9D8E7B4-DC57-4ABD-EB77-428B3E9A6CB7}"/>
                  </a:ext>
                </a:extLst>
              </p:cNvPr>
              <p:cNvSpPr txBox="1"/>
              <p:nvPr/>
            </p:nvSpPr>
            <p:spPr>
              <a:xfrm>
                <a:off x="1820946" y="4326015"/>
                <a:ext cx="3604577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不对称度：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𝐴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𝐶𝑃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𝑁</m:t>
                            </m:r>
                          </m:e>
                        </m:acc>
                      </m:num>
                      <m:den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𝑁</m:t>
                            </m:r>
                          </m:e>
                        </m:acc>
                      </m:den>
                    </m:f>
                  </m:oMath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9D8E7B4-DC57-4ABD-EB77-428B3E9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6" y="4326015"/>
                <a:ext cx="3604577" cy="652679"/>
              </a:xfrm>
              <a:prstGeom prst="rect">
                <a:avLst/>
              </a:prstGeom>
              <a:blipFill>
                <a:blip r:embed="rId5"/>
                <a:stretch>
                  <a:fillRect l="-2807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E272B50F-9BA6-A828-9B52-6377217DA33C}"/>
              </a:ext>
            </a:extLst>
          </p:cNvPr>
          <p:cNvSpPr txBox="1"/>
          <p:nvPr/>
        </p:nvSpPr>
        <p:spPr>
          <a:xfrm>
            <a:off x="5529392" y="448776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并进一步修正</a:t>
            </a:r>
          </a:p>
        </p:txBody>
      </p:sp>
    </p:spTree>
    <p:extLst>
      <p:ext uri="{BB962C8B-B14F-4D97-AF65-F5344CB8AC3E}">
        <p14:creationId xmlns:p14="http://schemas.microsoft.com/office/powerpoint/2010/main" val="4160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9E5FA-2A50-4C31-1A32-0E70B5EF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大型强子对撞机底夸克</a:t>
            </a:r>
            <a:r>
              <a:rPr kumimoji="1" lang="en-US" altLang="zh-CN" dirty="0"/>
              <a:t>(LHCb)</a:t>
            </a:r>
            <a:r>
              <a:rPr kumimoji="1" lang="zh-CN" altLang="en-US" dirty="0"/>
              <a:t>实验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F47E13-FDAB-E8C0-C764-11C9E9CC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25</a:t>
            </a:fld>
            <a:endParaRPr kumimoji="1"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D9DA358-BDC6-F39B-81A5-8E21B0377F1A}"/>
              </a:ext>
            </a:extLst>
          </p:cNvPr>
          <p:cNvGrpSpPr/>
          <p:nvPr/>
        </p:nvGrpSpPr>
        <p:grpSpPr>
          <a:xfrm>
            <a:off x="890114" y="1015482"/>
            <a:ext cx="6319163" cy="4000581"/>
            <a:chOff x="317633" y="792800"/>
            <a:chExt cx="6319163" cy="4000581"/>
          </a:xfrm>
        </p:grpSpPr>
        <p:pic>
          <p:nvPicPr>
            <p:cNvPr id="4098" name="Picture 2" descr="The LHC has discovered strange, never-before-seen particles in a ...">
              <a:extLst>
                <a:ext uri="{FF2B5EF4-FFF2-40B4-BE49-F238E27FC236}">
                  <a16:creationId xmlns:a16="http://schemas.microsoft.com/office/drawing/2014/main" id="{A8AF7330-5346-BEE1-6123-4FD2DA808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33" y="1081927"/>
              <a:ext cx="6319163" cy="3542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 descr="lhcblogo.gif">
              <a:extLst>
                <a:ext uri="{FF2B5EF4-FFF2-40B4-BE49-F238E27FC236}">
                  <a16:creationId xmlns:a16="http://schemas.microsoft.com/office/drawing/2014/main" id="{B020EE7F-6670-5A36-8F86-7661036A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567" y="3567783"/>
              <a:ext cx="971491" cy="669251"/>
            </a:xfrm>
            <a:prstGeom prst="rect">
              <a:avLst/>
            </a:prstGeom>
          </p:spPr>
        </p:pic>
        <p:pic>
          <p:nvPicPr>
            <p:cNvPr id="6" name="图片 5" descr="atlas.jpg">
              <a:extLst>
                <a:ext uri="{FF2B5EF4-FFF2-40B4-BE49-F238E27FC236}">
                  <a16:creationId xmlns:a16="http://schemas.microsoft.com/office/drawing/2014/main" id="{40654D23-E227-F36B-3630-4DCB1BE9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297" y="2810162"/>
              <a:ext cx="392863" cy="467694"/>
            </a:xfrm>
            <a:prstGeom prst="rect">
              <a:avLst/>
            </a:prstGeom>
          </p:spPr>
        </p:pic>
        <p:pic>
          <p:nvPicPr>
            <p:cNvPr id="7" name="图片 6" descr="CMSLogo.gif">
              <a:extLst>
                <a:ext uri="{FF2B5EF4-FFF2-40B4-BE49-F238E27FC236}">
                  <a16:creationId xmlns:a16="http://schemas.microsoft.com/office/drawing/2014/main" id="{9C5AEFA5-4858-7ABC-0B5D-F861FC86A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9385" y="1897595"/>
              <a:ext cx="431481" cy="431481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9DCF83-869B-4E35-A6A0-031379CB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17854" y="2382134"/>
              <a:ext cx="469204" cy="428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9B855B7-FD62-C0B7-8206-B0A055AB1221}"/>
                    </a:ext>
                  </a:extLst>
                </p:cNvPr>
                <p:cNvSpPr txBox="1"/>
                <p:nvPr/>
              </p:nvSpPr>
              <p:spPr>
                <a:xfrm>
                  <a:off x="365771" y="792800"/>
                  <a:ext cx="3633748" cy="1268104"/>
                </a:xfrm>
                <a:prstGeom prst="rect">
                  <a:avLst/>
                </a:prstGeom>
                <a:solidFill>
                  <a:schemeClr val="bg2">
                    <a:alpha val="47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LHC</a:t>
                  </a:r>
                  <a:r>
                    <a:rPr lang="zh-CN" altLang="en-US" sz="2000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是欧洲核子研究中心建造的全球能量最高的对撞机</a:t>
                  </a:r>
                  <a:endPara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束流能量：</a:t>
                  </a:r>
                  <a14:m>
                    <m:oMath xmlns:m="http://schemas.openxmlformats.org/officeDocument/2006/math">
                      <m:r>
                        <a:rPr lang="en-US" altLang="zh-CN" b="1" i="0" dirty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𝟕</m:t>
                      </m:r>
                      <m:r>
                        <a:rPr lang="en-US" altLang="zh-CN" b="1" i="1" dirty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×</m:t>
                      </m:r>
                      <m:r>
                        <a:rPr lang="en-US" altLang="zh-CN" b="1" i="1" dirty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𝟏</m:t>
                      </m:r>
                      <m:sSup>
                        <m:sSupPr>
                          <m:ctrlPr>
                            <a:rPr lang="en-US" altLang="zh-CN" b="1" i="1" dirty="0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𝟎</m:t>
                          </m:r>
                        </m:e>
                        <m:sup>
                          <m:r>
                            <a:rPr lang="en-US" altLang="zh-CN" b="1" i="1" dirty="0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𝟏𝟐</m:t>
                          </m:r>
                        </m:sup>
                      </m:sSup>
                      <m:r>
                        <a:rPr lang="en-US" altLang="zh-CN" b="1" i="1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 </m:t>
                      </m:r>
                      <m:r>
                        <a:rPr lang="en-US" altLang="zh-CN" b="1" i="1" dirty="0" err="1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𝐞𝐕</m:t>
                      </m:r>
                    </m:oMath>
                  </a14:m>
                  <a:endPara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周长：</a:t>
                  </a:r>
                  <a14:m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𝟐𝟕</m:t>
                      </m:r>
                    </m:oMath>
                  </a14:m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Km</a:t>
                  </a:r>
                </a:p>
              </p:txBody>
            </p:sp>
          </mc:Choice>
          <mc:Fallback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9B855B7-FD62-C0B7-8206-B0A055AB1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71" y="792800"/>
                  <a:ext cx="3633748" cy="1268104"/>
                </a:xfrm>
                <a:prstGeom prst="rect">
                  <a:avLst/>
                </a:prstGeom>
                <a:blipFill>
                  <a:blip r:embed="rId7"/>
                  <a:stretch>
                    <a:fillRect l="-1742" t="-3000" b="-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447DA4D-4422-1F1D-2D16-C2009F240A09}"/>
                </a:ext>
              </a:extLst>
            </p:cNvPr>
            <p:cNvSpPr txBox="1"/>
            <p:nvPr/>
          </p:nvSpPr>
          <p:spPr>
            <a:xfrm>
              <a:off x="3477214" y="2465586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LHC</a:t>
              </a:r>
              <a:endPara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8B01145-6F89-1CBE-4256-5112D8049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7614" r="6255" b="5462"/>
            <a:stretch/>
          </p:blipFill>
          <p:spPr>
            <a:xfrm>
              <a:off x="3019890" y="3240018"/>
              <a:ext cx="2639765" cy="1553363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5B4B8ECE-5B8A-5E77-987B-B5E9EC7D693F}"/>
              </a:ext>
            </a:extLst>
          </p:cNvPr>
          <p:cNvSpPr txBox="1"/>
          <p:nvPr/>
        </p:nvSpPr>
        <p:spPr>
          <a:xfrm>
            <a:off x="3821070" y="613458"/>
            <a:ext cx="5096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LHC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对撞机上四个大型粒子谱仪之一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F09B96-41C4-252D-E2B4-147FBCD3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86" y="2008641"/>
            <a:ext cx="1395151" cy="155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C013A7E-815A-7DA1-1462-F47EAEC3D340}"/>
              </a:ext>
            </a:extLst>
          </p:cNvPr>
          <p:cNvSpPr txBox="1"/>
          <p:nvPr/>
        </p:nvSpPr>
        <p:spPr>
          <a:xfrm>
            <a:off x="7522186" y="3674387"/>
            <a:ext cx="1743456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欧洲核子研究中心成员国</a:t>
            </a:r>
          </a:p>
        </p:txBody>
      </p:sp>
    </p:spTree>
    <p:extLst>
      <p:ext uri="{BB962C8B-B14F-4D97-AF65-F5344CB8AC3E}">
        <p14:creationId xmlns:p14="http://schemas.microsoft.com/office/powerpoint/2010/main" val="1748030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A0053-0698-31B1-1E96-65FEEF9A7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D3312C-7913-36F9-E740-948370E6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LHCb</a:t>
            </a:r>
            <a:r>
              <a:rPr kumimoji="1" lang="zh-CN" altLang="en-US" dirty="0"/>
              <a:t>目标：研究底和粲强子的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A09647-223A-6237-8D6C-8BCCD4CC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26</a:t>
            </a:fld>
            <a:endParaRPr kumimoji="1"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006873E-D651-D7F6-1573-5666FF042D93}"/>
              </a:ext>
            </a:extLst>
          </p:cNvPr>
          <p:cNvGrpSpPr/>
          <p:nvPr/>
        </p:nvGrpSpPr>
        <p:grpSpPr>
          <a:xfrm>
            <a:off x="418607" y="1400174"/>
            <a:ext cx="3648568" cy="3464959"/>
            <a:chOff x="418607" y="1400174"/>
            <a:chExt cx="3648568" cy="3464959"/>
          </a:xfrm>
        </p:grpSpPr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758C942F-A3A2-9AB8-69CC-F850DA6AEFAE}"/>
                </a:ext>
              </a:extLst>
            </p:cNvPr>
            <p:cNvSpPr/>
            <p:nvPr/>
          </p:nvSpPr>
          <p:spPr>
            <a:xfrm>
              <a:off x="418607" y="1400174"/>
              <a:ext cx="3648568" cy="346495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6B2B04D2-1F1F-10BA-D919-04649B31D12F}"/>
                </a:ext>
              </a:extLst>
            </p:cNvPr>
            <p:cNvGrpSpPr/>
            <p:nvPr/>
          </p:nvGrpSpPr>
          <p:grpSpPr>
            <a:xfrm>
              <a:off x="679048" y="1553148"/>
              <a:ext cx="3204643" cy="2530474"/>
              <a:chOff x="6942843" y="2418335"/>
              <a:chExt cx="4187682" cy="3517752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224A0FF2-A2E1-0493-F142-DD37565D4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892"/>
              <a:stretch/>
            </p:blipFill>
            <p:spPr>
              <a:xfrm>
                <a:off x="6942843" y="4048828"/>
                <a:ext cx="3630853" cy="1887259"/>
              </a:xfrm>
              <a:prstGeom prst="rect">
                <a:avLst/>
              </a:prstGeom>
              <a:ln w="15875">
                <a:solidFill>
                  <a:schemeClr val="bg1"/>
                </a:solidFill>
              </a:ln>
            </p:spPr>
          </p:pic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id="{330E0954-77F1-5AF9-F713-67C8387CC7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355" r="14555"/>
              <a:stretch/>
            </p:blipFill>
            <p:spPr>
              <a:xfrm>
                <a:off x="9765295" y="2418335"/>
                <a:ext cx="1365230" cy="1417837"/>
              </a:xfrm>
              <a:prstGeom prst="rect">
                <a:avLst/>
              </a:prstGeom>
              <a:ln w="15875">
                <a:solidFill>
                  <a:schemeClr val="bg1"/>
                </a:solidFill>
              </a:ln>
            </p:spPr>
          </p:pic>
        </p:grpSp>
        <p:cxnSp>
          <p:nvCxnSpPr>
            <p:cNvPr id="13" name="Straight Connector 11">
              <a:extLst>
                <a:ext uri="{FF2B5EF4-FFF2-40B4-BE49-F238E27FC236}">
                  <a16:creationId xmlns:a16="http://schemas.microsoft.com/office/drawing/2014/main" id="{91E88C12-739E-58CE-644C-BF155E559741}"/>
                </a:ext>
              </a:extLst>
            </p:cNvPr>
            <p:cNvCxnSpPr>
              <a:cxnSpLocks/>
            </p:cNvCxnSpPr>
            <p:nvPr/>
          </p:nvCxnSpPr>
          <p:spPr>
            <a:xfrm>
              <a:off x="688805" y="4103523"/>
              <a:ext cx="268493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2E88F56-6EC0-B1C8-4A20-E65418CB988D}"/>
              </a:ext>
            </a:extLst>
          </p:cNvPr>
          <p:cNvGrpSpPr>
            <a:grpSpLocks noChangeAspect="1"/>
          </p:cNvGrpSpPr>
          <p:nvPr/>
        </p:nvGrpSpPr>
        <p:grpSpPr>
          <a:xfrm>
            <a:off x="501752" y="963646"/>
            <a:ext cx="1655961" cy="1271585"/>
            <a:chOff x="7251060" y="3187375"/>
            <a:chExt cx="1510053" cy="115954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EB982BB-B3ED-B452-C877-3868D1A74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23" t="14744" r="48655" b="53360"/>
            <a:stretch/>
          </p:blipFill>
          <p:spPr>
            <a:xfrm>
              <a:off x="7251060" y="3187375"/>
              <a:ext cx="1510053" cy="1159543"/>
            </a:xfrm>
            <a:prstGeom prst="rect">
              <a:avLst/>
            </a:prstGeom>
          </p:spPr>
        </p:pic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3B156A10-9F16-4C88-CCE4-6DC42843D7FD}"/>
                </a:ext>
              </a:extLst>
            </p:cNvPr>
            <p:cNvSpPr/>
            <p:nvPr/>
          </p:nvSpPr>
          <p:spPr>
            <a:xfrm>
              <a:off x="8050741" y="3832835"/>
              <a:ext cx="448408" cy="51408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AE08112-33FD-5623-77FB-2D682295C697}"/>
                </a:ext>
              </a:extLst>
            </p:cNvPr>
            <p:cNvSpPr/>
            <p:nvPr/>
          </p:nvSpPr>
          <p:spPr>
            <a:xfrm>
              <a:off x="7633549" y="3450243"/>
              <a:ext cx="448408" cy="51408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0" name="Picture 2" descr="LHCb">
            <a:extLst>
              <a:ext uri="{FF2B5EF4-FFF2-40B4-BE49-F238E27FC236}">
                <a16:creationId xmlns:a16="http://schemas.microsoft.com/office/drawing/2014/main" id="{975845BC-2CB8-5E93-14BA-5C373F0B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8" y="55117"/>
            <a:ext cx="1019903" cy="6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1D57299-698F-957E-2712-68C5857F7FAE}"/>
              </a:ext>
            </a:extLst>
          </p:cNvPr>
          <p:cNvGrpSpPr/>
          <p:nvPr/>
        </p:nvGrpSpPr>
        <p:grpSpPr>
          <a:xfrm>
            <a:off x="4169288" y="3935118"/>
            <a:ext cx="4974712" cy="874040"/>
            <a:chOff x="4169290" y="3771973"/>
            <a:chExt cx="4974712" cy="874040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F1BC620-4938-70BB-89F3-189201F5D1AD}"/>
                </a:ext>
              </a:extLst>
            </p:cNvPr>
            <p:cNvSpPr txBox="1"/>
            <p:nvPr/>
          </p:nvSpPr>
          <p:spPr>
            <a:xfrm>
              <a:off x="4201635" y="3771973"/>
              <a:ext cx="2162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LHCb</a:t>
              </a:r>
              <a:r>
                <a:rPr kumimoji="1" lang="zh-CN" altLang="en-US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国际合作组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31855BFA-3D18-98B9-EBFD-398D46CC6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9290" y="4245134"/>
              <a:ext cx="4974712" cy="400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a14="http://schemas.microsoft.com/office/drawing/2010/main" xmlns="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86402" tIns="43201" rIns="86402" bIns="43201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3200">
                  <a:solidFill>
                    <a:schemeClr val="tx1"/>
                  </a:solidFill>
                  <a:latin typeface="+mn-lt"/>
                  <a:ea typeface="宋体" charset="0"/>
                  <a:cs typeface="ＭＳ Ｐゴシック" charset="0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28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24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20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20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2860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l" defTabSz="864017">
                <a:defRPr/>
              </a:pPr>
              <a:r>
                <a:rPr lang="en-US" altLang="zh-CN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28</a:t>
              </a:r>
              <a:r>
                <a:rPr lang="zh-CN" altLang="en-US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个国家，</a:t>
              </a:r>
              <a:r>
                <a:rPr lang="en-US" altLang="zh-CN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109</a:t>
              </a:r>
              <a:r>
                <a:rPr lang="zh-CN" altLang="en-US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家研究机构，</a:t>
              </a:r>
              <a:r>
                <a:rPr lang="en-US" altLang="zh-CN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1950</a:t>
              </a:r>
              <a:r>
                <a:rPr lang="zh-CN" altLang="en-US" sz="20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名成员</a:t>
              </a:r>
              <a:endParaRPr lang="en-US" altLang="zh-CN" sz="20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0C14233-4EA9-AE55-928B-B08F89CFC222}"/>
              </a:ext>
            </a:extLst>
          </p:cNvPr>
          <p:cNvSpPr txBox="1"/>
          <p:nvPr/>
        </p:nvSpPr>
        <p:spPr>
          <a:xfrm>
            <a:off x="1039985" y="4172083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精确测量</a:t>
            </a:r>
            <a:r>
              <a:rPr kumimoji="1"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0FCB9-D480-2670-A42C-8C3714AF070C}"/>
              </a:ext>
            </a:extLst>
          </p:cNvPr>
          <p:cNvSpPr txBox="1">
            <a:spLocks/>
          </p:cNvSpPr>
          <p:nvPr/>
        </p:nvSpPr>
        <p:spPr bwMode="auto">
          <a:xfrm>
            <a:off x="539806" y="2330873"/>
            <a:ext cx="3270648" cy="277644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主要</a:t>
            </a:r>
            <a:r>
              <a:rPr lang="zh-CN" altLang="en-US" sz="20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研究内容</a:t>
            </a:r>
            <a:endParaRPr lang="en-US" altLang="zh-CN" sz="2000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2000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重味物理与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20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稀有衰变与新物理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强</a:t>
            </a:r>
            <a:r>
              <a:rPr lang="zh-CN" altLang="en-US" sz="20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子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产生与谱学，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QCD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电弱物理与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Higgs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物理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重离子物理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C45B47-556D-04EE-BEA7-34AE8820D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916" y="1477452"/>
            <a:ext cx="4287681" cy="19291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5CC6979-2D47-0B52-B422-8BC4B7AF4C47}"/>
              </a:ext>
            </a:extLst>
          </p:cNvPr>
          <p:cNvSpPr txBox="1"/>
          <p:nvPr/>
        </p:nvSpPr>
        <p:spPr>
          <a:xfrm>
            <a:off x="4201633" y="1141761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LHCb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探测器示意图</a:t>
            </a:r>
          </a:p>
        </p:txBody>
      </p:sp>
    </p:spTree>
    <p:extLst>
      <p:ext uri="{BB962C8B-B14F-4D97-AF65-F5344CB8AC3E}">
        <p14:creationId xmlns:p14="http://schemas.microsoft.com/office/powerpoint/2010/main" val="244896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E3B70E-6886-D909-2E95-C2FD6992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LHCb</a:t>
            </a:r>
            <a:r>
              <a:rPr kumimoji="1" lang="zh-CN" altLang="en-US" dirty="0"/>
              <a:t>中国组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85FB0F-2B82-0201-4F96-D93CE45B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27</a:t>
            </a:fld>
            <a:endParaRPr kumimoji="1" lang="zh-CN" altLang="en-US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9050472-CA74-890A-C896-7A1954931F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8950" y="881645"/>
          <a:ext cx="7026677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973E90EE-2887-8216-7D7F-6467CEDE8B09}"/>
              </a:ext>
            </a:extLst>
          </p:cNvPr>
          <p:cNvSpPr txBox="1"/>
          <p:nvPr/>
        </p:nvSpPr>
        <p:spPr>
          <a:xfrm>
            <a:off x="3827602" y="4719977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AFBE483-4886-5669-F076-0DAE388E184E}"/>
              </a:ext>
            </a:extLst>
          </p:cNvPr>
          <p:cNvGrpSpPr/>
          <p:nvPr/>
        </p:nvGrpSpPr>
        <p:grpSpPr>
          <a:xfrm>
            <a:off x="14327" y="2816313"/>
            <a:ext cx="9129673" cy="2334552"/>
            <a:chOff x="14327" y="2816313"/>
            <a:chExt cx="9129673" cy="233455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383D405-3627-59D8-6DEC-0CDF99A633B9}"/>
                </a:ext>
              </a:extLst>
            </p:cNvPr>
            <p:cNvGrpSpPr/>
            <p:nvPr/>
          </p:nvGrpSpPr>
          <p:grpSpPr>
            <a:xfrm>
              <a:off x="14327" y="2816313"/>
              <a:ext cx="9129673" cy="2134497"/>
              <a:chOff x="14327" y="2816313"/>
              <a:chExt cx="9129673" cy="2134497"/>
            </a:xfrm>
          </p:grpSpPr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A35519CF-2C16-6391-BEDB-6DB07FB4D6E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327" y="3584950"/>
                <a:ext cx="9129673" cy="1365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spcAft>
                    <a:spcPts val="567"/>
                  </a:spcAft>
                  <a:buNone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中国组</a:t>
                </a:r>
                <a:endParaRPr lang="en-US" altLang="zh-CN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1600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清华大学、华中师范大学、高能物理研究所、中国科学院大学、武汉大学、湖南大学、华南师范大学、北京大学、兰州大学、</a:t>
                </a:r>
                <a:r>
                  <a:rPr lang="zh-CN" altLang="en-US" sz="1600" u="sng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中国科学技术大学</a:t>
                </a:r>
                <a:r>
                  <a:rPr lang="zh-CN" altLang="en-US" sz="1600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、西北工业大学、河南师范大学、中南大学</a:t>
                </a:r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EA9294-229B-EC0D-F62E-7B69A02C87B7}"/>
                  </a:ext>
                </a:extLst>
              </p:cNvPr>
              <p:cNvSpPr txBox="1"/>
              <p:nvPr/>
            </p:nvSpPr>
            <p:spPr>
              <a:xfrm>
                <a:off x="18085" y="2816313"/>
                <a:ext cx="877163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2000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年</a:t>
                </a: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5D0905F-46EC-9CEC-9E6B-269D17F392D8}"/>
                </a:ext>
              </a:extLst>
            </p:cNvPr>
            <p:cNvSpPr txBox="1"/>
            <p:nvPr/>
          </p:nvSpPr>
          <p:spPr>
            <a:xfrm>
              <a:off x="6931152" y="4750755"/>
              <a:ext cx="954107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2026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年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4CF9D42-DF21-D364-57C9-DFE9D033E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3" y="3185645"/>
              <a:ext cx="863730" cy="93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4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37E3F9-1A9A-9172-E6DA-B9642FE2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顶点探测器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F00A2B-7E5D-F1DC-008C-9FE2B0C4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28</a:t>
            </a:fld>
            <a:endParaRPr kumimoji="1"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16E77-FF30-1B83-817C-632E76E45C98}"/>
              </a:ext>
            </a:extLst>
          </p:cNvPr>
          <p:cNvGrpSpPr/>
          <p:nvPr/>
        </p:nvGrpSpPr>
        <p:grpSpPr>
          <a:xfrm>
            <a:off x="416344" y="982889"/>
            <a:ext cx="8778459" cy="4121680"/>
            <a:chOff x="416344" y="982889"/>
            <a:chExt cx="8778459" cy="412168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E64198F-DC0E-26F2-5E61-157A9B7A2C7F}"/>
                </a:ext>
              </a:extLst>
            </p:cNvPr>
            <p:cNvGrpSpPr/>
            <p:nvPr/>
          </p:nvGrpSpPr>
          <p:grpSpPr>
            <a:xfrm>
              <a:off x="416344" y="982889"/>
              <a:ext cx="8778459" cy="4121680"/>
              <a:chOff x="329494" y="959116"/>
              <a:chExt cx="11704612" cy="5495573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BD4001D-DF51-3C2A-ADBA-73557C2CBAC0}"/>
                  </a:ext>
                </a:extLst>
              </p:cNvPr>
              <p:cNvGrpSpPr/>
              <p:nvPr/>
            </p:nvGrpSpPr>
            <p:grpSpPr>
              <a:xfrm>
                <a:off x="6208078" y="959116"/>
                <a:ext cx="4622955" cy="3138861"/>
                <a:chOff x="7373010" y="2477223"/>
                <a:chExt cx="3315071" cy="2627038"/>
              </a:xfrm>
            </p:grpSpPr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03C5499A-3F2D-5421-AC95-3009349D3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373010" y="2477223"/>
                  <a:ext cx="3315071" cy="2627038"/>
                </a:xfrm>
                <a:prstGeom prst="rect">
                  <a:avLst/>
                </a:prstGeom>
              </p:spPr>
            </p:pic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3C79058-E621-320C-CE7D-924418B48E96}"/>
                    </a:ext>
                  </a:extLst>
                </p:cNvPr>
                <p:cNvSpPr txBox="1"/>
                <p:nvPr/>
              </p:nvSpPr>
              <p:spPr>
                <a:xfrm>
                  <a:off x="8090592" y="2727996"/>
                  <a:ext cx="912240" cy="3606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5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初级顶点</a:t>
                  </a: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43A839FA-6DEE-49DC-EF9D-CCC4FCB477EE}"/>
                    </a:ext>
                  </a:extLst>
                </p:cNvPr>
                <p:cNvSpPr txBox="1"/>
                <p:nvPr/>
              </p:nvSpPr>
              <p:spPr>
                <a:xfrm>
                  <a:off x="9114181" y="4142119"/>
                  <a:ext cx="851078" cy="30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三级顶点</a:t>
                  </a:r>
                </a:p>
              </p:txBody>
            </p: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EBE4531-DD2A-0609-2D12-D12C2D8C7951}"/>
                    </a:ext>
                  </a:extLst>
                </p:cNvPr>
                <p:cNvSpPr txBox="1"/>
                <p:nvPr/>
              </p:nvSpPr>
              <p:spPr>
                <a:xfrm>
                  <a:off x="8379631" y="3592092"/>
                  <a:ext cx="851078" cy="30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次级顶点</a:t>
                  </a:r>
                </a:p>
              </p:txBody>
            </p:sp>
          </p:grp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0AEE2FDB-95F9-EB6F-4F1D-7120A0F21E61}"/>
                  </a:ext>
                </a:extLst>
              </p:cNvPr>
              <p:cNvGrpSpPr/>
              <p:nvPr/>
            </p:nvGrpSpPr>
            <p:grpSpPr>
              <a:xfrm>
                <a:off x="329494" y="3606210"/>
                <a:ext cx="4752527" cy="2848479"/>
                <a:chOff x="1073847" y="6228775"/>
                <a:chExt cx="3279804" cy="2030182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801130B7-B9BA-209F-95E7-7AF2822F3E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261"/>
                <a:stretch/>
              </p:blipFill>
              <p:spPr>
                <a:xfrm>
                  <a:off x="1073847" y="6228775"/>
                  <a:ext cx="3279804" cy="2030182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250CB3DC-3D03-7A27-5A3C-6BABA54354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54835" y="7546790"/>
                      <a:ext cx="1369109" cy="2851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CN" altLang="en-US" sz="135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时间分辨</a:t>
                      </a:r>
                      <a:r>
                        <a:rPr lang="en-US" altLang="zh-CN" sz="1350" b="1" dirty="0">
                          <a:solidFill>
                            <a:srgbClr val="FF0000"/>
                          </a:solidFill>
                        </a:rPr>
                        <a:t>: </a:t>
                      </a:r>
                      <a14:m>
                        <m:oMath xmlns:m="http://schemas.openxmlformats.org/officeDocument/2006/math">
                          <m:r>
                            <a:rPr lang="en-US" altLang="zh-CN" sz="13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sz="13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en-US" altLang="zh-CN" sz="13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35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𝐟𝐬</m:t>
                          </m:r>
                        </m:oMath>
                      </a14:m>
                      <a:endParaRPr lang="zh-CN" altLang="en-US" sz="135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250CB3DC-3D03-7A27-5A3C-6BABA54354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54835" y="7546790"/>
                      <a:ext cx="1369109" cy="28516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847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9F14381-1C41-EB00-402F-BD11EEC36DCA}"/>
                  </a:ext>
                </a:extLst>
              </p:cNvPr>
              <p:cNvGrpSpPr/>
              <p:nvPr/>
            </p:nvGrpSpPr>
            <p:grpSpPr>
              <a:xfrm>
                <a:off x="5740772" y="4785615"/>
                <a:ext cx="6293334" cy="1027858"/>
                <a:chOff x="5702915" y="4837094"/>
                <a:chExt cx="6293334" cy="1027858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3C786E62-4A93-6ACE-8A48-8C7F62EFB5A2}"/>
                    </a:ext>
                  </a:extLst>
                </p:cNvPr>
                <p:cNvSpPr txBox="1"/>
                <p:nvPr/>
              </p:nvSpPr>
              <p:spPr>
                <a:xfrm>
                  <a:off x="5702915" y="4872886"/>
                  <a:ext cx="1601293" cy="9920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顶点精度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时间分辨率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332B4A63-F050-C125-CE20-0454EB8C5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43722" y="4837094"/>
                      <a:ext cx="4752527" cy="10207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zh-CN" sz="15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𝐈𝐏</m:t>
                              </m:r>
                            </m:sub>
                          </m:sSub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sSup>
                            <m:sSupPr>
                              <m:ctrlP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5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oMath>
                      </a14:m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sub>
                          </m:sSub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sSup>
                            <m:sSupPr>
                              <m:ctrlP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sup>
                          </m:sSup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5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oMath>
                      </a14:m>
                      <a:r>
                        <a:rPr lang="en-US" altLang="zh-CN" sz="1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</a:rPr>
                        <a:t>  （</a:t>
                      </a:r>
                      <a14:m>
                        <m:oMath xmlns:m="http://schemas.openxmlformats.org/officeDocument/2006/math"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𝑩</m:t>
                          </m:r>
                        </m:oMath>
                      </a14:m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衰变）</a:t>
                      </a:r>
                      <a:endParaRPr lang="en-US" altLang="zh-CN" sz="15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mc:Choice>
              <mc:Fallback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332B4A63-F050-C125-CE20-0454EB8C58F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43722" y="4837094"/>
                      <a:ext cx="4752527" cy="102070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98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F1F1F11-80A4-F950-67F9-031F8A9F360F}"/>
                  </a:ext>
                </a:extLst>
              </p:cNvPr>
              <p:cNvSpPr txBox="1"/>
              <p:nvPr/>
            </p:nvSpPr>
            <p:spPr>
              <a:xfrm>
                <a:off x="8534493" y="4069556"/>
                <a:ext cx="140038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350" dirty="0"/>
                  <a:t>单位：毫米</a:t>
                </a:r>
              </a:p>
            </p:txBody>
          </p:sp>
          <p:sp>
            <p:nvSpPr>
              <p:cNvPr id="10" name="文本框 40">
                <a:extLst>
                  <a:ext uri="{FF2B5EF4-FFF2-40B4-BE49-F238E27FC236}">
                    <a16:creationId xmlns:a16="http://schemas.microsoft.com/office/drawing/2014/main" id="{FD3FAAC2-D304-0225-19CA-60760E137694}"/>
                  </a:ext>
                </a:extLst>
              </p:cNvPr>
              <p:cNvSpPr txBox="1"/>
              <p:nvPr/>
            </p:nvSpPr>
            <p:spPr>
              <a:xfrm>
                <a:off x="6773485" y="2917607"/>
                <a:ext cx="1631216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CN" sz="135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顶点</a:t>
                </a:r>
                <a:r>
                  <a:rPr lang="zh-CN" altLang="en-US" sz="135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分辨能力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1" name="Picture 20">
                <a:extLst>
                  <a:ext uri="{FF2B5EF4-FFF2-40B4-BE49-F238E27FC236}">
                    <a16:creationId xmlns:a16="http://schemas.microsoft.com/office/drawing/2014/main" id="{A06D3951-3386-5272-A58F-60C6D6ABD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81685" y="1010636"/>
                <a:ext cx="2328385" cy="109280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51CE2C8-38D7-DF3A-467F-1CDADF27E0E2}"/>
                    </a:ext>
                  </a:extLst>
                </p:cNvPr>
                <p:cNvSpPr txBox="1"/>
                <p:nvPr/>
              </p:nvSpPr>
              <p:spPr>
                <a:xfrm>
                  <a:off x="979714" y="2920135"/>
                  <a:ext cx="1315809" cy="32842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5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↔</m:t>
                      </m:r>
                      <m:sSubSup>
                        <m:sSubSupPr>
                          <m:ctrlP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500" b="1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500" b="1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500" b="1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𝟎</m:t>
                          </m:r>
                        </m:sup>
                      </m:sSubSup>
                    </m:oMath>
                  </a14:m>
                  <a:r>
                    <a:rPr lang="en-GB" sz="1500" b="1" dirty="0" err="1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振荡</a:t>
                  </a:r>
                  <a:endParaRPr lang="en-GB" sz="15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51CE2C8-38D7-DF3A-467F-1CDADF27E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714" y="2920135"/>
                  <a:ext cx="1315809" cy="328423"/>
                </a:xfrm>
                <a:prstGeom prst="rect">
                  <a:avLst/>
                </a:prstGeom>
                <a:blipFill>
                  <a:blip r:embed="rId7"/>
                  <a:stretch>
                    <a:fillRect r="-962" b="-222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id="{BE10F856-2044-B11A-1AC2-A4BB3665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238" y="830573"/>
            <a:ext cx="3488948" cy="192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6EBED1FC-4150-C135-EDFB-6EC287406153}"/>
              </a:ext>
            </a:extLst>
          </p:cNvPr>
          <p:cNvSpPr/>
          <p:nvPr/>
        </p:nvSpPr>
        <p:spPr>
          <a:xfrm>
            <a:off x="851502" y="1506281"/>
            <a:ext cx="441429" cy="452210"/>
          </a:xfrm>
          <a:prstGeom prst="ellipse">
            <a:avLst/>
          </a:prstGeom>
          <a:noFill/>
          <a:ln w="31750">
            <a:solidFill>
              <a:srgbClr val="FF0000"/>
            </a:solidFill>
            <a:tailEnd type="stealth" w="lg" len="lg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FA93C8E-DAB5-7B4C-4F78-981AA0940424}"/>
              </a:ext>
            </a:extLst>
          </p:cNvPr>
          <p:cNvSpPr txBox="1"/>
          <p:nvPr/>
        </p:nvSpPr>
        <p:spPr>
          <a:xfrm>
            <a:off x="71905" y="1085081"/>
            <a:ext cx="14289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顶点探测器</a:t>
            </a:r>
            <a:endParaRPr lang="en-GB" sz="15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D269D97-F905-25DD-14C8-4C6F225ED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5649" y="969362"/>
            <a:ext cx="2189734" cy="15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A742B-16BB-1FC0-3D9E-BA157106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强子鉴别器（切伦科夫探测器）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7F6B8-3DBC-61C7-DF1C-BA688B224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29</a:t>
            </a:fld>
            <a:endParaRPr kumimoji="1" lang="zh-CN" alt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EAD50FD-797F-BAF9-59D7-23A368FF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54" y="872380"/>
            <a:ext cx="3248609" cy="17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EF2ECE53-9575-834A-92C4-48AF9E163D16}"/>
              </a:ext>
            </a:extLst>
          </p:cNvPr>
          <p:cNvSpPr/>
          <p:nvPr/>
        </p:nvSpPr>
        <p:spPr>
          <a:xfrm>
            <a:off x="625090" y="1445132"/>
            <a:ext cx="294669" cy="594797"/>
          </a:xfrm>
          <a:prstGeom prst="ellipse">
            <a:avLst/>
          </a:prstGeom>
          <a:noFill/>
          <a:ln w="31750">
            <a:solidFill>
              <a:srgbClr val="FF0000"/>
            </a:solidFill>
            <a:tailEnd type="stealth" w="lg" len="lg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946572-263E-3A98-B60F-A9E4D12A4D31}"/>
              </a:ext>
            </a:extLst>
          </p:cNvPr>
          <p:cNvSpPr/>
          <p:nvPr/>
        </p:nvSpPr>
        <p:spPr>
          <a:xfrm>
            <a:off x="1706608" y="1154729"/>
            <a:ext cx="387680" cy="1207763"/>
          </a:xfrm>
          <a:prstGeom prst="ellipse">
            <a:avLst/>
          </a:prstGeom>
          <a:noFill/>
          <a:ln w="31750">
            <a:solidFill>
              <a:srgbClr val="FF0000"/>
            </a:solidFill>
            <a:tailEnd type="stealth" w="lg" len="lg"/>
          </a:ln>
        </p:spPr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D2EC378-691B-DC9F-FAE2-6092CC91D3F6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679076"/>
            <a:ext cx="3820733" cy="2700000"/>
            <a:chOff x="3720961" y="2349383"/>
            <a:chExt cx="4635824" cy="327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E7A4BAC-76D7-9138-520C-BB3DEF33C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961" y="2349383"/>
              <a:ext cx="4635824" cy="327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4AFF43F-B60C-577F-4107-B69A1114C862}"/>
                </a:ext>
              </a:extLst>
            </p:cNvPr>
            <p:cNvSpPr txBox="1"/>
            <p:nvPr/>
          </p:nvSpPr>
          <p:spPr>
            <a:xfrm rot="16200000">
              <a:off x="2947453" y="3506604"/>
              <a:ext cx="2202103" cy="392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切伦科夫角 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en-US" altLang="zh-CN" sz="15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mrad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E83BDEA-ABFC-B3BA-3C08-3F6DEE6CE9FB}"/>
                    </a:ext>
                  </a:extLst>
                </p:cNvPr>
                <p:cNvSpPr txBox="1"/>
                <p:nvPr/>
              </p:nvSpPr>
              <p:spPr>
                <a:xfrm>
                  <a:off x="6211518" y="5221134"/>
                  <a:ext cx="2009163" cy="3921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5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粒子动量 </a:t>
                  </a:r>
                  <a:r>
                    <a:rPr lang="en-US" altLang="zh-CN" sz="15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[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500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GeV</m:t>
                      </m:r>
                      <m:r>
                        <m:rPr>
                          <m:lit/>
                        </m:rPr>
                        <a:rPr lang="en-US" altLang="zh-CN" sz="1500" i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/</m:t>
                      </m:r>
                      <m:r>
                        <a:rPr lang="en-US" altLang="zh-CN" sz="1500" i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𝑐</m:t>
                      </m:r>
                    </m:oMath>
                  </a14:m>
                  <a:r>
                    <a:rPr lang="en-US" altLang="zh-CN" sz="15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]</a:t>
                  </a:r>
                  <a:endParaRPr lang="zh-CN" altLang="en-US" sz="15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E83BDEA-ABFC-B3BA-3C08-3F6DEE6CE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1518" y="5221134"/>
                  <a:ext cx="2009163" cy="392107"/>
                </a:xfrm>
                <a:prstGeom prst="rect">
                  <a:avLst/>
                </a:prstGeom>
                <a:blipFill>
                  <a:blip r:embed="rId5"/>
                  <a:stretch>
                    <a:fillRect l="-1527" t="-7692" r="-763" b="-1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81686A-C713-F888-E42C-D23D72E0EB0B}"/>
              </a:ext>
            </a:extLst>
          </p:cNvPr>
          <p:cNvGrpSpPr/>
          <p:nvPr/>
        </p:nvGrpSpPr>
        <p:grpSpPr>
          <a:xfrm>
            <a:off x="164580" y="2894963"/>
            <a:ext cx="4263272" cy="2055999"/>
            <a:chOff x="-117528" y="3930583"/>
            <a:chExt cx="5684362" cy="2741331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4AE314BE-9972-5242-B427-36CB192A1920}"/>
                </a:ext>
              </a:extLst>
            </p:cNvPr>
            <p:cNvSpPr txBox="1">
              <a:spLocks/>
            </p:cNvSpPr>
            <p:nvPr/>
          </p:nvSpPr>
          <p:spPr>
            <a:xfrm>
              <a:off x="-117528" y="3930583"/>
              <a:ext cx="2884564" cy="496447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800"/>
                <a:t>切伦科夫效应</a:t>
              </a:r>
              <a:endParaRPr lang="en-US" sz="1800" dirty="0"/>
            </a:p>
          </p:txBody>
        </p: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8209D928-68FD-AEF9-36CA-767FF393E7DF}"/>
                </a:ext>
              </a:extLst>
            </p:cNvPr>
            <p:cNvGrpSpPr/>
            <p:nvPr/>
          </p:nvGrpSpPr>
          <p:grpSpPr>
            <a:xfrm>
              <a:off x="-37800" y="4483800"/>
              <a:ext cx="3520331" cy="2188114"/>
              <a:chOff x="6211950" y="1904696"/>
              <a:chExt cx="3520331" cy="2188114"/>
            </a:xfrm>
          </p:grpSpPr>
          <p:pic>
            <p:nvPicPr>
              <p:cNvPr id="18" name="Picture 4" descr="Image result for cherenkov radiation">
                <a:extLst>
                  <a:ext uri="{FF2B5EF4-FFF2-40B4-BE49-F238E27FC236}">
                    <a16:creationId xmlns:a16="http://schemas.microsoft.com/office/drawing/2014/main" id="{303BB117-FF10-B608-8A6C-4553407D1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4851" y="1904696"/>
                <a:ext cx="2737701" cy="1859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Arc 19">
                <a:extLst>
                  <a:ext uri="{FF2B5EF4-FFF2-40B4-BE49-F238E27FC236}">
                    <a16:creationId xmlns:a16="http://schemas.microsoft.com/office/drawing/2014/main" id="{5C816AC4-35D6-3DB5-3C8C-1F11FC114BF0}"/>
                  </a:ext>
                </a:extLst>
              </p:cNvPr>
              <p:cNvSpPr/>
              <p:nvPr/>
            </p:nvSpPr>
            <p:spPr>
              <a:xfrm rot="299753">
                <a:off x="7639848" y="2554913"/>
                <a:ext cx="424070" cy="513813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 sz="1350" dirty="0"/>
              </a:p>
            </p:txBody>
          </p:sp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243F9DA8-B354-5751-8519-19197D2100C6}"/>
                  </a:ext>
                </a:extLst>
              </p:cNvPr>
              <p:cNvGrpSpPr/>
              <p:nvPr/>
            </p:nvGrpSpPr>
            <p:grpSpPr>
              <a:xfrm>
                <a:off x="6211950" y="2420443"/>
                <a:ext cx="3520331" cy="1672367"/>
                <a:chOff x="6211950" y="2420443"/>
                <a:chExt cx="3520331" cy="1672367"/>
              </a:xfrm>
            </p:grpSpPr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id="{1FBF8E9A-39C9-EBFE-583F-0B27D3589DE4}"/>
                    </a:ext>
                  </a:extLst>
                </p:cNvPr>
                <p:cNvSpPr txBox="1"/>
                <p:nvPr/>
              </p:nvSpPr>
              <p:spPr>
                <a:xfrm>
                  <a:off x="6211950" y="2656232"/>
                  <a:ext cx="1272142" cy="43088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带电粒子</a:t>
                  </a:r>
                  <a:endParaRPr lang="en-CN" sz="15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2">
                  <a:extLst>
                    <a:ext uri="{FF2B5EF4-FFF2-40B4-BE49-F238E27FC236}">
                      <a16:creationId xmlns:a16="http://schemas.microsoft.com/office/drawing/2014/main" id="{A81070D3-8DE6-9008-4327-5E4D434E6DC9}"/>
                    </a:ext>
                  </a:extLst>
                </p:cNvPr>
                <p:cNvSpPr txBox="1"/>
                <p:nvPr/>
              </p:nvSpPr>
              <p:spPr>
                <a:xfrm>
                  <a:off x="8716619" y="3661924"/>
                  <a:ext cx="1015662" cy="43088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sz="15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辐射光</a:t>
                  </a:r>
                  <a:endParaRPr lang="en-CN" sz="15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3" name="TextBox 23">
                      <a:extLst>
                        <a:ext uri="{FF2B5EF4-FFF2-40B4-BE49-F238E27FC236}">
                          <a16:creationId xmlns:a16="http://schemas.microsoft.com/office/drawing/2014/main" id="{7F08AA0A-F7D1-C0A9-91A9-F29F07A22D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27968" y="2420443"/>
                      <a:ext cx="305127" cy="307776"/>
                    </a:xfrm>
                    <a:prstGeom prst="rect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23" name="TextBox 23">
                      <a:extLst>
                        <a:ext uri="{FF2B5EF4-FFF2-40B4-BE49-F238E27FC236}">
                          <a16:creationId xmlns:a16="http://schemas.microsoft.com/office/drawing/2014/main" id="{7F08AA0A-F7D1-C0A9-91A9-F29F07A22D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27968" y="2420443"/>
                      <a:ext cx="305127" cy="30777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2222" r="-5556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24">
                  <a:extLst>
                    <a:ext uri="{FF2B5EF4-FFF2-40B4-BE49-F238E27FC236}">
                      <a16:creationId xmlns:a16="http://schemas.microsoft.com/office/drawing/2014/main" id="{A94940BE-3C04-FD6E-3C8D-AC729CE3A51B}"/>
                    </a:ext>
                  </a:extLst>
                </p:cNvPr>
                <p:cNvSpPr txBox="1"/>
                <p:nvPr/>
              </p:nvSpPr>
              <p:spPr>
                <a:xfrm>
                  <a:off x="3364584" y="5139478"/>
                  <a:ext cx="1575474" cy="650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zh-CN" altLang="en-US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5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zh-CN" sz="1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func>
                        <m:r>
                          <a:rPr lang="en-US" altLang="zh-CN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altLang="zh-CN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altLang="zh-CN" sz="1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den>
                        </m:f>
                      </m:oMath>
                    </m:oMathPara>
                  </a14:m>
                  <a:endParaRPr lang="en-CN" sz="1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TextBox 24">
                  <a:extLst>
                    <a:ext uri="{FF2B5EF4-FFF2-40B4-BE49-F238E27FC236}">
                      <a16:creationId xmlns:a16="http://schemas.microsoft.com/office/drawing/2014/main" id="{A94940BE-3C04-FD6E-3C8D-AC729CE3A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4584" y="5139478"/>
                  <a:ext cx="1575474" cy="650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ontent Placeholder 2">
                  <a:extLst>
                    <a:ext uri="{FF2B5EF4-FFF2-40B4-BE49-F238E27FC236}">
                      <a16:creationId xmlns:a16="http://schemas.microsoft.com/office/drawing/2014/main" id="{AB326E33-3A38-6545-9CBE-D38BF31153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5906" y="4638511"/>
                  <a:ext cx="2180928" cy="43664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16004" indent="-216004" algn="l" defTabSz="864017" rtl="0" eaLnBrk="1" latinLnBrk="0" hangingPunct="1">
                    <a:lnSpc>
                      <a:spcPct val="90000"/>
                    </a:lnSpc>
                    <a:spcBef>
                      <a:spcPts val="945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1pPr>
                  <a:lvl2pPr marL="863994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Ø"/>
                    <a:defRPr sz="20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2pPr>
                  <a:lvl3pPr marL="1439992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3pPr>
                  <a:lvl4pPr marL="2015988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Courier New" panose="02070309020205020404" pitchFamily="49" charset="0"/>
                    <a:buChar char="o"/>
                    <a:defRPr sz="16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4pPr>
                  <a:lvl5pPr marL="2591985" indent="-287998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v"/>
                    <a:defRPr sz="12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5pPr>
                  <a:lvl6pPr marL="2376046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08054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4006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72070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ja-JP" altLang="en-US" sz="1500"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切伦科夫角</a:t>
                  </a:r>
                  <a:r>
                    <a:rPr lang="zh-CN" altLang="en-US" sz="15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altLang="zh-CN" sz="1500" dirty="0"/>
                    <a:t>:</a:t>
                  </a:r>
                  <a:r>
                    <a:rPr lang="zh-CN" altLang="en-US" sz="1500" dirty="0"/>
                    <a:t>  </a:t>
                  </a:r>
                  <a:endParaRPr lang="en-CN" sz="1500" dirty="0"/>
                </a:p>
              </p:txBody>
            </p:sp>
          </mc:Choice>
          <mc:Fallback xmlns=""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2F43441A-D573-A9D9-8A72-C480F6197D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5906" y="4638511"/>
                  <a:ext cx="2180928" cy="436640"/>
                </a:xfrm>
                <a:prstGeom prst="rect">
                  <a:avLst/>
                </a:prstGeom>
                <a:blipFill>
                  <a:blip r:embed="rId10"/>
                  <a:stretch>
                    <a:fillRect l="-2907" t="-11111"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7" descr="rich1-rings">
            <a:extLst>
              <a:ext uri="{FF2B5EF4-FFF2-40B4-BE49-F238E27FC236}">
                <a16:creationId xmlns:a16="http://schemas.microsoft.com/office/drawing/2014/main" id="{37F88EAA-691C-5697-686A-C6BF440D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t="43280"/>
          <a:stretch>
            <a:fillRect/>
          </a:stretch>
        </p:blipFill>
        <p:spPr bwMode="auto">
          <a:xfrm>
            <a:off x="7327964" y="1568621"/>
            <a:ext cx="1898821" cy="11597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C08474-B185-65B0-B588-9C794762C233}"/>
              </a:ext>
            </a:extLst>
          </p:cNvPr>
          <p:cNvGrpSpPr/>
          <p:nvPr/>
        </p:nvGrpSpPr>
        <p:grpSpPr>
          <a:xfrm>
            <a:off x="4796763" y="3837071"/>
            <a:ext cx="4030583" cy="1124529"/>
            <a:chOff x="296889" y="4771224"/>
            <a:chExt cx="5374110" cy="14993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DFDD0F4-8166-5EEF-CBDD-BE196B4B92C0}"/>
                    </a:ext>
                  </a:extLst>
                </p:cNvPr>
                <p:cNvSpPr txBox="1"/>
                <p:nvPr/>
              </p:nvSpPr>
              <p:spPr>
                <a:xfrm>
                  <a:off x="296889" y="4771224"/>
                  <a:ext cx="3717685" cy="4555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强子（</a:t>
                  </a:r>
                  <a:r>
                    <a:rPr lang="en-US" altLang="zh-CN" sz="1600" dirty="0">
                      <a:solidFill>
                        <a:srgbClr val="1008F4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zh-CN" altLang="en-US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）鉴别效率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</a:t>
                  </a:r>
                </a:p>
              </p:txBody>
            </p:sp>
          </mc:Choice>
          <mc:Fallback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DFDD0F4-8166-5EEF-CBDD-BE196B4B9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89" y="4771224"/>
                  <a:ext cx="3717685" cy="455509"/>
                </a:xfrm>
                <a:prstGeom prst="rect">
                  <a:avLst/>
                </a:prstGeom>
                <a:blipFill>
                  <a:blip r:embed="rId12"/>
                  <a:stretch>
                    <a:fillRect l="-905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13EDDA5-AD5B-0BB5-E215-CDA841D48DF7}"/>
                    </a:ext>
                  </a:extLst>
                </p:cNvPr>
                <p:cNvSpPr txBox="1"/>
                <p:nvPr/>
              </p:nvSpPr>
              <p:spPr>
                <a:xfrm>
                  <a:off x="434524" y="5254933"/>
                  <a:ext cx="523647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d>
                        <m:dPr>
                          <m:ctrlP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a14:m>
                  <a:r>
                    <a:rPr lang="zh-CN" altLang="en-US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，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 </a:t>
                  </a:r>
                  <a:r>
                    <a:rPr lang="zh-CN" altLang="en-US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误鉴别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d>
                        <m:dPr>
                          <m:ctrlP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a14:m>
                  <a:endParaRPr lang="en-US" altLang="zh-CN" sz="15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r>
                    <a:rPr lang="zh-CN" altLang="en-US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动量范围从几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GeV</a:t>
                  </a:r>
                  <a:r>
                    <a:rPr lang="zh-CN" altLang="en-US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到 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100</a:t>
                  </a:r>
                  <a:r>
                    <a:rPr lang="zh-CN" altLang="en-US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  <a:r>
                    <a:rPr lang="en-US" altLang="zh-CN" sz="15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GeV</a:t>
                  </a:r>
                </a:p>
                <a:p>
                  <a:endParaRPr lang="zh-CN" altLang="en-US" sz="135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13EDDA5-AD5B-0BB5-E215-CDA841D48D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24" y="5254933"/>
                  <a:ext cx="5236475" cy="1015663"/>
                </a:xfrm>
                <a:prstGeom prst="rect">
                  <a:avLst/>
                </a:prstGeom>
                <a:blipFill>
                  <a:blip r:embed="rId13"/>
                  <a:stretch>
                    <a:fillRect l="-322" t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11C3E93-7C30-E48B-9288-0F76DDEB2F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8698" y="1096630"/>
            <a:ext cx="1950276" cy="12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0A1A-D4C5-B05C-2A82-522D2F38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反物质消失之谜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517C-8B74-388C-F54C-98035182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D356F7-8221-DB5E-B479-9690695445E1}"/>
              </a:ext>
            </a:extLst>
          </p:cNvPr>
          <p:cNvGrpSpPr/>
          <p:nvPr/>
        </p:nvGrpSpPr>
        <p:grpSpPr>
          <a:xfrm>
            <a:off x="-43587" y="1455982"/>
            <a:ext cx="5536325" cy="2846756"/>
            <a:chOff x="-43587" y="1615915"/>
            <a:chExt cx="5536325" cy="28467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4F27B0-F693-B7A2-92A2-9E256E0B7469}"/>
                </a:ext>
              </a:extLst>
            </p:cNvPr>
            <p:cNvSpPr txBox="1"/>
            <p:nvPr/>
          </p:nvSpPr>
          <p:spPr>
            <a:xfrm>
              <a:off x="119102" y="2530794"/>
              <a:ext cx="12420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N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物质</a:t>
              </a:r>
              <a:r>
                <a:rPr lang="en-US" dirty="0" err="1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与</a:t>
              </a:r>
              <a:endParaRPr lang="en-US" altLang="zh-CN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反物质数量相等</a:t>
              </a:r>
              <a:endParaRPr lang="en-CN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6EA2D37-A7F0-C1DA-0440-B04AB1F35D6E}"/>
                </a:ext>
              </a:extLst>
            </p:cNvPr>
            <p:cNvGrpSpPr/>
            <p:nvPr/>
          </p:nvGrpSpPr>
          <p:grpSpPr>
            <a:xfrm>
              <a:off x="-43587" y="1615915"/>
              <a:ext cx="5536325" cy="2846756"/>
              <a:chOff x="28413" y="1338672"/>
              <a:chExt cx="5536325" cy="28467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AB681EE-16BF-2840-F26E-C64CBDEAC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3998" y="1338672"/>
                <a:ext cx="3014732" cy="2846756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C433320-4AC2-FF88-0E82-AEE12E96A6F0}"/>
                  </a:ext>
                </a:extLst>
              </p:cNvPr>
              <p:cNvSpPr/>
              <p:nvPr/>
            </p:nvSpPr>
            <p:spPr>
              <a:xfrm>
                <a:off x="28413" y="2102835"/>
                <a:ext cx="1338161" cy="122476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032697D8-EB46-7801-07BE-D1D2CEF608E4}"/>
                  </a:ext>
                </a:extLst>
              </p:cNvPr>
              <p:cNvGrpSpPr/>
              <p:nvPr/>
            </p:nvGrpSpPr>
            <p:grpSpPr>
              <a:xfrm>
                <a:off x="4226577" y="2172757"/>
                <a:ext cx="1338161" cy="825308"/>
                <a:chOff x="4434147" y="2164158"/>
                <a:chExt cx="1338161" cy="825308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071EE54-F775-F090-11FE-F63C7B786A5B}"/>
                    </a:ext>
                  </a:extLst>
                </p:cNvPr>
                <p:cNvSpPr txBox="1"/>
                <p:nvPr/>
              </p:nvSpPr>
              <p:spPr>
                <a:xfrm>
                  <a:off x="4515972" y="2306160"/>
                  <a:ext cx="1098118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几乎没有反物质</a:t>
                  </a:r>
                  <a:endParaRPr lang="en-CN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C23BC79-3D74-4BF7-11B4-AFACDE488E91}"/>
                    </a:ext>
                  </a:extLst>
                </p:cNvPr>
                <p:cNvSpPr/>
                <p:nvPr/>
              </p:nvSpPr>
              <p:spPr>
                <a:xfrm>
                  <a:off x="4434147" y="2164158"/>
                  <a:ext cx="1338161" cy="825308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7CF7345-3855-D8E9-84E2-3BBA35D26E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80" t="3516" r="6241" b="2138"/>
          <a:stretch/>
        </p:blipFill>
        <p:spPr>
          <a:xfrm>
            <a:off x="7410525" y="213446"/>
            <a:ext cx="711337" cy="94201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F1F7E60-5D8A-968E-A050-DB2522AADF91}"/>
              </a:ext>
            </a:extLst>
          </p:cNvPr>
          <p:cNvGrpSpPr/>
          <p:nvPr/>
        </p:nvGrpSpPr>
        <p:grpSpPr>
          <a:xfrm>
            <a:off x="6261172" y="1800159"/>
            <a:ext cx="3010042" cy="769442"/>
            <a:chOff x="5647361" y="3139304"/>
            <a:chExt cx="3010042" cy="769442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368EC17-CA25-5007-79E9-AF9294AC8E77}"/>
                </a:ext>
              </a:extLst>
            </p:cNvPr>
            <p:cNvGrpSpPr/>
            <p:nvPr/>
          </p:nvGrpSpPr>
          <p:grpSpPr>
            <a:xfrm>
              <a:off x="5647361" y="3139304"/>
              <a:ext cx="1588897" cy="769442"/>
              <a:chOff x="5020604" y="3457095"/>
              <a:chExt cx="1588897" cy="7694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文本框 2">
                    <a:extLst>
                      <a:ext uri="{FF2B5EF4-FFF2-40B4-BE49-F238E27FC236}">
                        <a16:creationId xmlns:a16="http://schemas.microsoft.com/office/drawing/2014/main" id="{347F60B7-D996-3AB6-E367-BF75A5A77D21}"/>
                      </a:ext>
                    </a:extLst>
                  </p:cNvPr>
                  <p:cNvSpPr txBox="1"/>
                  <p:nvPr/>
                </p:nvSpPr>
                <p:spPr>
                  <a:xfrm>
                    <a:off x="5020604" y="3457095"/>
                    <a:ext cx="15119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物质</a:t>
                    </a:r>
                    <a14:m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oMath>
                    </a14:m>
                    <a:r>
                      <a:rPr kumimoji="1"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反物质</a:t>
                    </a:r>
                  </a:p>
                </p:txBody>
              </p:sp>
            </mc:Choice>
            <mc:Fallback xmlns="">
              <p:sp>
                <p:nvSpPr>
                  <p:cNvPr id="3" name="文本框 2">
                    <a:extLst>
                      <a:ext uri="{FF2B5EF4-FFF2-40B4-BE49-F238E27FC236}">
                        <a16:creationId xmlns:a16="http://schemas.microsoft.com/office/drawing/2014/main" id="{347F60B7-D996-3AB6-E367-BF75A5A77D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0604" y="3457095"/>
                    <a:ext cx="151195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333" t="-6667" r="-2500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40B328B-D70C-8912-A29A-210B5E97A5AF}"/>
                  </a:ext>
                </a:extLst>
              </p:cNvPr>
              <p:cNvSpPr txBox="1"/>
              <p:nvPr/>
            </p:nvSpPr>
            <p:spPr>
              <a:xfrm>
                <a:off x="5328703" y="3857205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光子数</a:t>
                </a:r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48BA77D8-2FFC-B6F3-72AA-B0FED6BA3F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95972" y="3826427"/>
                <a:ext cx="1513529" cy="2002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9672B1-613C-3F44-4A0B-7BF6784D0188}"/>
                    </a:ext>
                  </a:extLst>
                </p:cNvPr>
                <p:cNvSpPr txBox="1"/>
                <p:nvPr/>
              </p:nvSpPr>
              <p:spPr>
                <a:xfrm>
                  <a:off x="7178985" y="3289038"/>
                  <a:ext cx="1478418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6×10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</m:oMath>
                  </a14:m>
                  <a:r>
                    <a:rPr kumimoji="1" lang="zh-CN" altLang="en-US" sz="2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9672B1-613C-3F44-4A0B-7BF6784D0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8985" y="3289038"/>
                  <a:ext cx="147841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0AFE111-34A8-2583-78C8-B08A11844614}"/>
              </a:ext>
            </a:extLst>
          </p:cNvPr>
          <p:cNvGrpSpPr/>
          <p:nvPr/>
        </p:nvGrpSpPr>
        <p:grpSpPr>
          <a:xfrm>
            <a:off x="1201998" y="3466895"/>
            <a:ext cx="1771149" cy="1034085"/>
            <a:chOff x="2666407" y="3652367"/>
            <a:chExt cx="2125436" cy="153755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E9F24C0-E606-50B2-E41E-87F0A1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407" y="3652367"/>
              <a:ext cx="2125436" cy="153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13756F5-5A44-81B3-B897-0DA469F0C9E0}"/>
                </a:ext>
              </a:extLst>
            </p:cNvPr>
            <p:cNvSpPr txBox="1"/>
            <p:nvPr/>
          </p:nvSpPr>
          <p:spPr>
            <a:xfrm>
              <a:off x="3106923" y="4892514"/>
              <a:ext cx="588634" cy="2745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200" dirty="0">
                  <a:solidFill>
                    <a:srgbClr val="2157A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物质</a:t>
              </a:r>
              <a:endParaRPr kumimoji="1" lang="zh-CN" altLang="en-US" sz="2000" dirty="0">
                <a:solidFill>
                  <a:srgbClr val="2157A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E472AB2-750C-C0A9-4415-C2864DA2F379}"/>
                </a:ext>
              </a:extLst>
            </p:cNvPr>
            <p:cNvSpPr txBox="1"/>
            <p:nvPr/>
          </p:nvSpPr>
          <p:spPr>
            <a:xfrm>
              <a:off x="3934272" y="4899922"/>
              <a:ext cx="554013" cy="27457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200" dirty="0">
                  <a:solidFill>
                    <a:srgbClr val="C2452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反物质</a:t>
              </a:r>
              <a:endParaRPr kumimoji="1" lang="zh-CN" altLang="en-US" dirty="0">
                <a:solidFill>
                  <a:srgbClr val="C245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D01675EF-E147-BE76-DF55-AD46BB6C8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28" y="849732"/>
            <a:ext cx="5561172" cy="471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/>
              <a:t>宇宙中基本上没有反物质，为什么？</a:t>
            </a:r>
          </a:p>
        </p:txBody>
      </p:sp>
      <p:pic>
        <p:nvPicPr>
          <p:cNvPr id="2050" name="Picture 2" descr="Cosmic microwave background - Curious">
            <a:extLst>
              <a:ext uri="{FF2B5EF4-FFF2-40B4-BE49-F238E27FC236}">
                <a16:creationId xmlns:a16="http://schemas.microsoft.com/office/drawing/2014/main" id="{D993007E-B838-31C2-A4F1-A770DB442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7807"/>
          <a:stretch/>
        </p:blipFill>
        <p:spPr bwMode="auto">
          <a:xfrm>
            <a:off x="6286625" y="2778438"/>
            <a:ext cx="2163522" cy="12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9FED8F10-B0E3-84AE-847E-AD67FF3C7DD1}"/>
              </a:ext>
            </a:extLst>
          </p:cNvPr>
          <p:cNvGrpSpPr/>
          <p:nvPr/>
        </p:nvGrpSpPr>
        <p:grpSpPr>
          <a:xfrm>
            <a:off x="4297818" y="3181974"/>
            <a:ext cx="1638102" cy="1957004"/>
            <a:chOff x="4696895" y="3209368"/>
            <a:chExt cx="1638102" cy="19570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29491F4-9C9E-7AEE-1828-46FC3A782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6895" y="3209368"/>
              <a:ext cx="1638102" cy="1957004"/>
              <a:chOff x="8026978" y="882459"/>
              <a:chExt cx="1904193" cy="22748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5852801E-DA50-0378-8295-F1835B66C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6978" y="882459"/>
                <a:ext cx="1904193" cy="2274893"/>
              </a:xfrm>
              <a:prstGeom prst="rect">
                <a:avLst/>
              </a:prstGeom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FF606B4-2400-6A59-9A6A-883B4D245161}"/>
                  </a:ext>
                </a:extLst>
              </p:cNvPr>
              <p:cNvSpPr txBox="1"/>
              <p:nvPr/>
            </p:nvSpPr>
            <p:spPr>
              <a:xfrm>
                <a:off x="8370786" y="996009"/>
                <a:ext cx="713657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BBN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130567F1-66BA-076B-7157-E7DC261B92C5}"/>
                </a:ext>
              </a:extLst>
            </p:cNvPr>
            <p:cNvSpPr/>
            <p:nvPr/>
          </p:nvSpPr>
          <p:spPr>
            <a:xfrm>
              <a:off x="5799105" y="4211261"/>
              <a:ext cx="282748" cy="3355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268"/>
            </a:p>
          </p:txBody>
        </p:sp>
      </p:grpSp>
    </p:spTree>
    <p:extLst>
      <p:ext uri="{BB962C8B-B14F-4D97-AF65-F5344CB8AC3E}">
        <p14:creationId xmlns:p14="http://schemas.microsoft.com/office/powerpoint/2010/main" val="29221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76111-FFEC-7B5E-C86C-F9971046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强子鉴别</a:t>
            </a:r>
            <a:r>
              <a:rPr lang="zh-CN" altLang="en-US" dirty="0"/>
              <a:t>效果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64753E-4E4C-D2DB-2CD7-44C85E6E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30</a:t>
            </a:fld>
            <a:endParaRPr kumimoji="1" lang="zh-CN" alt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0112DA2-75AF-9262-1EA5-C31155ECEE6C}"/>
              </a:ext>
            </a:extLst>
          </p:cNvPr>
          <p:cNvGrpSpPr>
            <a:grpSpLocks noChangeAspect="1"/>
          </p:cNvGrpSpPr>
          <p:nvPr/>
        </p:nvGrpSpPr>
        <p:grpSpPr>
          <a:xfrm>
            <a:off x="469245" y="996224"/>
            <a:ext cx="8205511" cy="3781146"/>
            <a:chOff x="983432" y="949272"/>
            <a:chExt cx="9668440" cy="4455272"/>
          </a:xfrm>
        </p:grpSpPr>
        <p:pic>
          <p:nvPicPr>
            <p:cNvPr id="6" name="Picture 3" descr="bkk_no">
              <a:extLst>
                <a:ext uri="{FF2B5EF4-FFF2-40B4-BE49-F238E27FC236}">
                  <a16:creationId xmlns:a16="http://schemas.microsoft.com/office/drawing/2014/main" id="{24591FC2-6268-FD13-C3B9-A427AF17D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3432" y="1268760"/>
              <a:ext cx="4114800" cy="3988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bkk_rich">
              <a:extLst>
                <a:ext uri="{FF2B5EF4-FFF2-40B4-BE49-F238E27FC236}">
                  <a16:creationId xmlns:a16="http://schemas.microsoft.com/office/drawing/2014/main" id="{5A244262-A663-A9B8-ABC1-7381B61E5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1680" y="1268760"/>
              <a:ext cx="4350192" cy="4135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D2B43B-BC57-2DD7-3EA0-51C33CC57EE5}"/>
                </a:ext>
              </a:extLst>
            </p:cNvPr>
            <p:cNvSpPr txBox="1"/>
            <p:nvPr/>
          </p:nvSpPr>
          <p:spPr>
            <a:xfrm>
              <a:off x="1961032" y="949272"/>
              <a:ext cx="2212158" cy="4079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165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无切伦科夫探测器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AB257BF-3828-A270-7E8C-0C4028B06511}"/>
                </a:ext>
              </a:extLst>
            </p:cNvPr>
            <p:cNvSpPr txBox="1"/>
            <p:nvPr/>
          </p:nvSpPr>
          <p:spPr>
            <a:xfrm>
              <a:off x="7222821" y="991800"/>
              <a:ext cx="2216058" cy="4079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165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有切伦科夫探测器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55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D2C5B-1B24-0511-2BAC-0C649A27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多体衰变更为重要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C369FE-7452-6263-2BA4-23921070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53A02307-9909-C535-3587-866C30AB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33" y="1236160"/>
            <a:ext cx="6341171" cy="30718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20">
                <a:extLst>
                  <a:ext uri="{FF2B5EF4-FFF2-40B4-BE49-F238E27FC236}">
                    <a16:creationId xmlns:a16="http://schemas.microsoft.com/office/drawing/2014/main" id="{15045C7A-8484-8FA7-D745-FDA6E56DDE5A}"/>
                  </a:ext>
                </a:extLst>
              </p:cNvPr>
              <p:cNvSpPr txBox="1"/>
              <p:nvPr/>
            </p:nvSpPr>
            <p:spPr>
              <a:xfrm>
                <a:off x="3656248" y="963214"/>
                <a:ext cx="1565942" cy="3365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20">
                <a:extLst>
                  <a:ext uri="{FF2B5EF4-FFF2-40B4-BE49-F238E27FC236}">
                    <a16:creationId xmlns:a16="http://schemas.microsoft.com/office/drawing/2014/main" id="{15045C7A-8484-8FA7-D745-FDA6E56DD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248" y="963214"/>
                <a:ext cx="1565942" cy="33656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938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415F-85A8-949B-DF4A-BDEF9457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8977E-124B-29AF-F7D5-67BC7035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958" y="592194"/>
            <a:ext cx="1530084" cy="645459"/>
          </a:xfrm>
        </p:spPr>
        <p:txBody>
          <a:bodyPr/>
          <a:lstStyle/>
          <a:p>
            <a:r>
              <a:rPr kumimoji="1" lang="zh-CN" altLang="en-US" dirty="0"/>
              <a:t>里程碑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7EF840-9D45-9CD8-DB8B-0C61B7A11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32</a:t>
            </a:fld>
            <a:endParaRPr kumimoji="1" lang="zh-CN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0CBF844-3CFB-9BFA-ED1D-B33F83EFC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240"/>
            <a:ext cx="91440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65F32BD-4843-1D40-A1FB-F080435C65D5}"/>
              </a:ext>
            </a:extLst>
          </p:cNvPr>
          <p:cNvSpPr/>
          <p:nvPr/>
        </p:nvSpPr>
        <p:spPr>
          <a:xfrm>
            <a:off x="6623824" y="2579606"/>
            <a:ext cx="1559844" cy="63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1301126-529C-9E0C-42AC-D3EF88E0AAAD}"/>
              </a:ext>
            </a:extLst>
          </p:cNvPr>
          <p:cNvSpPr/>
          <p:nvPr/>
        </p:nvSpPr>
        <p:spPr>
          <a:xfrm>
            <a:off x="7002965" y="3336622"/>
            <a:ext cx="1193979" cy="152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B23D02-5719-B027-B668-F92FB4AABD52}"/>
              </a:ext>
            </a:extLst>
          </p:cNvPr>
          <p:cNvSpPr/>
          <p:nvPr/>
        </p:nvSpPr>
        <p:spPr>
          <a:xfrm>
            <a:off x="6879097" y="1183962"/>
            <a:ext cx="2215916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DF2DFC-3606-36A7-BC38-19E446CF72F1}"/>
              </a:ext>
            </a:extLst>
          </p:cNvPr>
          <p:cNvSpPr/>
          <p:nvPr/>
        </p:nvSpPr>
        <p:spPr>
          <a:xfrm>
            <a:off x="4648201" y="3127854"/>
            <a:ext cx="3614056" cy="216000"/>
          </a:xfrm>
          <a:prstGeom prst="rect">
            <a:avLst/>
          </a:prstGeom>
          <a:solidFill>
            <a:srgbClr val="111C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4C62CC-53DC-A399-0EB7-2AB35A35C27A}"/>
              </a:ext>
            </a:extLst>
          </p:cNvPr>
          <p:cNvSpPr txBox="1"/>
          <p:nvPr/>
        </p:nvSpPr>
        <p:spPr>
          <a:xfrm>
            <a:off x="40427" y="1672584"/>
            <a:ext cx="1297719" cy="908326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>
            <a:sp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1956</a:t>
            </a: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宇称破坏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李政道、杨振宁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吴健雄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3A8B27E-FAF5-CE58-B826-758251381EF1}"/>
                  </a:ext>
                </a:extLst>
              </p:cNvPr>
              <p:cNvSpPr txBox="1"/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36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1964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奇异介子：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克罗宁、菲奇等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3A8B27E-FAF5-CE58-B826-758251381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03" y="1672583"/>
                <a:ext cx="1422276" cy="1170977"/>
              </a:xfrm>
              <a:prstGeom prst="rect">
                <a:avLst/>
              </a:prstGeom>
              <a:blipFill>
                <a:blip r:embed="rId4"/>
                <a:stretch>
                  <a:fillRect l="-5310" r="-3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78BAD040-B18E-B905-BE16-5AE4C08DE220}"/>
              </a:ext>
            </a:extLst>
          </p:cNvPr>
          <p:cNvSpPr txBox="1"/>
          <p:nvPr/>
        </p:nvSpPr>
        <p:spPr>
          <a:xfrm>
            <a:off x="678135" y="3665102"/>
            <a:ext cx="1297719" cy="705600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 anchor="ctr">
            <a:no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1963</a:t>
            </a: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卡比波混合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卡比波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8A424B-2715-760C-CE50-147A43A79B06}"/>
              </a:ext>
            </a:extLst>
          </p:cNvPr>
          <p:cNvSpPr txBox="1"/>
          <p:nvPr/>
        </p:nvSpPr>
        <p:spPr>
          <a:xfrm>
            <a:off x="2976041" y="3775735"/>
            <a:ext cx="1297719" cy="716516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 anchor="ctr">
            <a:noAutofit/>
          </a:bodyPr>
          <a:lstStyle/>
          <a:p>
            <a:pPr algn="l">
              <a:lnSpc>
                <a:spcPts val="1800"/>
              </a:lnSpc>
            </a:pPr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1973</a:t>
            </a:r>
          </a:p>
          <a:p>
            <a:pPr algn="l">
              <a:lnSpc>
                <a:spcPts val="1800"/>
              </a:lnSpc>
            </a:pPr>
            <a:r>
              <a:rPr kumimoji="1"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CKM</a:t>
            </a: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机制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18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小林、益川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DC2A712-A4C8-541D-A17E-86BA845CC636}"/>
                  </a:ext>
                </a:extLst>
              </p:cNvPr>
              <p:cNvSpPr txBox="1"/>
              <p:nvPr/>
            </p:nvSpPr>
            <p:spPr>
              <a:xfrm>
                <a:off x="5140713" y="1619851"/>
                <a:ext cx="1659795" cy="1227600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36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2001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底介子：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BaBar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和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实验组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DC2A712-A4C8-541D-A17E-86BA845CC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713" y="1619851"/>
                <a:ext cx="1659795" cy="1227600"/>
              </a:xfrm>
              <a:prstGeom prst="rect">
                <a:avLst/>
              </a:prstGeom>
              <a:blipFill>
                <a:blip r:embed="rId5"/>
                <a:stretch>
                  <a:fillRect l="-4545" r="-5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43CE9E-A9BC-B4BA-076C-A295D7B606D2}"/>
                  </a:ext>
                </a:extLst>
              </p:cNvPr>
              <p:cNvSpPr txBox="1"/>
              <p:nvPr/>
            </p:nvSpPr>
            <p:spPr>
              <a:xfrm>
                <a:off x="5149021" y="3726051"/>
                <a:ext cx="1659795" cy="1000800"/>
              </a:xfrm>
              <a:prstGeom prst="rect">
                <a:avLst/>
              </a:prstGeom>
              <a:solidFill>
                <a:srgbClr val="2157A2"/>
              </a:solidFill>
            </p:spPr>
            <p:txBody>
              <a:bodyPr wrap="square" lIns="72000" tIns="0" rIns="0" bIns="0" rtlCol="0" anchor="ctr">
                <a:no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kumimoji="1" lang="en-US" altLang="zh-CN" sz="1400" u="sng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2019</a:t>
                </a:r>
              </a:p>
              <a:p>
                <a:pPr algn="l">
                  <a:lnSpc>
                    <a:spcPts val="1800"/>
                  </a:lnSpc>
                </a:pP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粲介子：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衰变的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  <a:endParaRPr kumimoji="1"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lnSpc>
                    <a:spcPts val="1800"/>
                  </a:lnSpc>
                </a:pPr>
                <a:r>
                  <a:rPr kumimoji="1" lang="en-US" altLang="zh-CN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LHCb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实验组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43CE9E-A9BC-B4BA-076C-A295D7B60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021" y="3726051"/>
                <a:ext cx="1659795" cy="1000800"/>
              </a:xfrm>
              <a:prstGeom prst="rect">
                <a:avLst/>
              </a:prstGeom>
              <a:blipFill>
                <a:blip r:embed="rId6"/>
                <a:stretch>
                  <a:fillRect l="-2273"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6">
            <a:extLst>
              <a:ext uri="{FF2B5EF4-FFF2-40B4-BE49-F238E27FC236}">
                <a16:creationId xmlns:a16="http://schemas.microsoft.com/office/drawing/2014/main" id="{F10F6964-CE8B-DD02-56B2-AC138B816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731" y="3734807"/>
            <a:ext cx="384426" cy="35448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B1BAF67B-245A-4903-8EBD-457778F82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180" y="1617411"/>
            <a:ext cx="384426" cy="35448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E8E18B2A-B57D-93E1-F72E-C3DB5B0F7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752" y="1624651"/>
            <a:ext cx="384426" cy="354481"/>
          </a:xfrm>
          <a:prstGeom prst="rect">
            <a:avLst/>
          </a:prstGeom>
        </p:spPr>
      </p:pic>
      <p:pic>
        <p:nvPicPr>
          <p:cNvPr id="16386" name="Picture 2" descr="Top Ten icon">
            <a:extLst>
              <a:ext uri="{FF2B5EF4-FFF2-40B4-BE49-F238E27FC236}">
                <a16:creationId xmlns:a16="http://schemas.microsoft.com/office/drawing/2014/main" id="{BE537835-55B4-7BB7-4805-A2331755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08" y="3732367"/>
            <a:ext cx="488544" cy="4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FDD4011-F24B-5A33-8303-E7C8D963C624}"/>
                  </a:ext>
                </a:extLst>
              </p:cNvPr>
              <p:cNvSpPr txBox="1"/>
              <p:nvPr/>
            </p:nvSpPr>
            <p:spPr>
              <a:xfrm>
                <a:off x="6968301" y="4299085"/>
                <a:ext cx="682879" cy="5232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kumimoji="1" lang="zh-CN" altLang="en-US" sz="2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FDD4011-F24B-5A33-8303-E7C8D963C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01" y="4299085"/>
                <a:ext cx="68287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B49EE47-E186-F960-30AB-54A995CC6223}"/>
                  </a:ext>
                </a:extLst>
              </p:cNvPr>
              <p:cNvSpPr txBox="1"/>
              <p:nvPr/>
            </p:nvSpPr>
            <p:spPr>
              <a:xfrm>
                <a:off x="6800508" y="2185682"/>
                <a:ext cx="712118" cy="5327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sz="2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B49EE47-E186-F960-30AB-54A995CC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508" y="2185682"/>
                <a:ext cx="712118" cy="5327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4C0D327-D9F7-56BA-C900-40B1A95FFF31}"/>
                  </a:ext>
                </a:extLst>
              </p:cNvPr>
              <p:cNvSpPr txBox="1"/>
              <p:nvPr/>
            </p:nvSpPr>
            <p:spPr>
              <a:xfrm>
                <a:off x="3701828" y="2085627"/>
                <a:ext cx="682751" cy="5327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sz="2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4C0D327-D9F7-56BA-C900-40B1A95FF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828" y="2085627"/>
                <a:ext cx="682751" cy="5327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284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DB67180B-2D0C-1170-8E5B-2EBB0770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969" y="3042013"/>
            <a:ext cx="2414573" cy="18968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D8EE4C-2A0F-060D-FE38-BE2E342AB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65" y="1094194"/>
            <a:ext cx="2414573" cy="1896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E6F9AC-D38B-EED2-DEF1-77513B5C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US" dirty="0" err="1"/>
              <a:t>P破坏扩充到粲介子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22DA0-D5E1-7DB1-FA77-DC3B877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75322-9E3B-CE47-A422-13ECB61A4F98}" type="slidenum">
              <a:rPr lang="en-CN" smtClean="0"/>
              <a:pPr/>
              <a:t>33</a:t>
            </a:fld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9B5962AB-6F5E-C53C-A599-EF447C5E00C3}"/>
                  </a:ext>
                </a:extLst>
              </p:cNvPr>
              <p:cNvSpPr/>
              <p:nvPr/>
            </p:nvSpPr>
            <p:spPr>
              <a:xfrm>
                <a:off x="119102" y="1425108"/>
                <a:ext cx="1474891" cy="65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</a:t>
                </a:r>
              </a:p>
            </p:txBody>
          </p:sp>
        </mc:Choice>
        <mc:Fallback xmlns=""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9B5962AB-6F5E-C53C-A599-EF447C5E0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2" y="1425108"/>
                <a:ext cx="1474891" cy="652551"/>
              </a:xfrm>
              <a:prstGeom prst="rect">
                <a:avLst/>
              </a:prstGeom>
              <a:blipFill>
                <a:blip r:embed="rId4"/>
                <a:stretch>
                  <a:fillRect l="-3419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CBAC4CC2-E6C9-E614-A8FB-3D3EDD555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1822" y="1596739"/>
                <a:ext cx="4498521" cy="97501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SzPct val="7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2000" i="1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Helvetica" charset="0"/>
                  </a:rPr>
                  <a:t> </a:t>
                </a:r>
                <a:endParaRPr lang="en-US" altLang="zh-CN" sz="2000" i="1" dirty="0">
                  <a:solidFill>
                    <a:srgbClr val="C00000"/>
                  </a:solidFill>
                  <a:latin typeface="Cambria Math" panose="02040503050406030204" pitchFamily="18" charset="0"/>
                  <a:cs typeface="Helvetica" charset="0"/>
                </a:endParaRPr>
              </a:p>
              <a:p>
                <a:pPr>
                  <a:lnSpc>
                    <a:spcPct val="150000"/>
                  </a:lnSpc>
                  <a:buSzPct val="70000"/>
                </a:pP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𝟏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.</m:t>
                        </m:r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𝟓</m:t>
                        </m:r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𝟒</m:t>
                        </m:r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±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.</m:t>
                        </m:r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𝟐</m:t>
                        </m:r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𝟗</m:t>
                        </m:r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 </m:t>
                        </m:r>
                      </m:e>
                    </m:d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×</m:t>
                    </m:r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en-US" altLang="zh-CN" sz="20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CBAC4CC2-E6C9-E614-A8FB-3D3EDD555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1822" y="1596739"/>
                <a:ext cx="4498521" cy="975011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21">
            <a:extLst>
              <a:ext uri="{FF2B5EF4-FFF2-40B4-BE49-F238E27FC236}">
                <a16:creationId xmlns:a16="http://schemas.microsoft.com/office/drawing/2014/main" id="{B4B9F94F-32F3-5958-E3DA-57B6A69123DD}"/>
              </a:ext>
            </a:extLst>
          </p:cNvPr>
          <p:cNvSpPr/>
          <p:nvPr/>
        </p:nvSpPr>
        <p:spPr>
          <a:xfrm>
            <a:off x="7511143" y="3042013"/>
            <a:ext cx="16959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PRL122 (2019) 211803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62DAC3-F93C-61B2-F2C0-F11E0D2D7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018" y="2666389"/>
            <a:ext cx="2004738" cy="2198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B382A4C7-BEC9-5403-A048-1F2DE56C2085}"/>
                  </a:ext>
                </a:extLst>
              </p:cNvPr>
              <p:cNvSpPr/>
              <p:nvPr/>
            </p:nvSpPr>
            <p:spPr>
              <a:xfrm>
                <a:off x="2804410" y="2077659"/>
                <a:ext cx="878767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solidFill>
                            <a:srgbClr val="2951D0"/>
                          </a:solidFill>
                          <a:latin typeface="Cambria Math" panose="02040503050406030204" pitchFamily="18" charset="0"/>
                        </a:rPr>
                        <m:t>44×</m:t>
                      </m:r>
                      <m:sSup>
                        <m:sSupPr>
                          <m:ctrlP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zh-CN" altLang="en-US" sz="1500" dirty="0">
                  <a:solidFill>
                    <a:srgbClr val="2951D0"/>
                  </a:solidFill>
                </a:endParaRPr>
              </a:p>
            </p:txBody>
          </p:sp>
        </mc:Choice>
        <mc:Fallback xmlns=""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B382A4C7-BEC9-5403-A048-1F2DE56C2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410" y="2077659"/>
                <a:ext cx="878767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9">
                <a:extLst>
                  <a:ext uri="{FF2B5EF4-FFF2-40B4-BE49-F238E27FC236}">
                    <a16:creationId xmlns:a16="http://schemas.microsoft.com/office/drawing/2014/main" id="{61894423-F9BA-7E0C-32D0-2BCA5872849B}"/>
                  </a:ext>
                </a:extLst>
              </p:cNvPr>
              <p:cNvSpPr/>
              <p:nvPr/>
            </p:nvSpPr>
            <p:spPr>
              <a:xfrm>
                <a:off x="2804410" y="3966484"/>
                <a:ext cx="87876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solidFill>
                            <a:srgbClr val="2951D0"/>
                          </a:solidFill>
                          <a:latin typeface="Cambria Math" panose="02040503050406030204" pitchFamily="18" charset="0"/>
                        </a:rPr>
                        <m:t>14×</m:t>
                      </m:r>
                      <m:sSup>
                        <m:sSupPr>
                          <m:ctrlP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500" b="0" i="1" smtClean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zh-CN" altLang="en-US" sz="1500" dirty="0">
                  <a:solidFill>
                    <a:srgbClr val="2951D0"/>
                  </a:solidFill>
                </a:endParaRPr>
              </a:p>
            </p:txBody>
          </p:sp>
        </mc:Choice>
        <mc:Fallback xmlns="">
          <p:sp>
            <p:nvSpPr>
              <p:cNvPr id="10" name="矩形 19">
                <a:extLst>
                  <a:ext uri="{FF2B5EF4-FFF2-40B4-BE49-F238E27FC236}">
                    <a16:creationId xmlns:a16="http://schemas.microsoft.com/office/drawing/2014/main" id="{61894423-F9BA-7E0C-32D0-2BCA5872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410" y="3966484"/>
                <a:ext cx="878766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7F1A32E6-5159-2442-4E71-45874EB563C6}"/>
              </a:ext>
            </a:extLst>
          </p:cNvPr>
          <p:cNvGrpSpPr>
            <a:grpSpLocks noChangeAspect="1"/>
          </p:cNvGrpSpPr>
          <p:nvPr/>
        </p:nvGrpSpPr>
        <p:grpSpPr>
          <a:xfrm>
            <a:off x="6728380" y="81142"/>
            <a:ext cx="1655961" cy="1271584"/>
            <a:chOff x="7251060" y="3187375"/>
            <a:chExt cx="1510053" cy="115954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C712627-2AAB-EE2E-A100-102921A2F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723" t="14744" r="48655" b="53360"/>
            <a:stretch/>
          </p:blipFill>
          <p:spPr>
            <a:xfrm>
              <a:off x="7251060" y="3187375"/>
              <a:ext cx="1510053" cy="1159543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50A5357-E1CF-CD4D-5B88-A6F0AE384ED2}"/>
                </a:ext>
              </a:extLst>
            </p:cNvPr>
            <p:cNvSpPr/>
            <p:nvPr/>
          </p:nvSpPr>
          <p:spPr>
            <a:xfrm>
              <a:off x="7633549" y="3450243"/>
              <a:ext cx="448408" cy="51408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3">
                <a:extLst>
                  <a:ext uri="{FF2B5EF4-FFF2-40B4-BE49-F238E27FC236}">
                    <a16:creationId xmlns:a16="http://schemas.microsoft.com/office/drawing/2014/main" id="{09E86FB2-CFEE-226E-634C-D798B06D92AE}"/>
                  </a:ext>
                </a:extLst>
              </p:cNvPr>
              <p:cNvSpPr/>
              <p:nvPr/>
            </p:nvSpPr>
            <p:spPr>
              <a:xfrm>
                <a:off x="119102" y="3324974"/>
                <a:ext cx="1439625" cy="65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</a:t>
                </a:r>
              </a:p>
            </p:txBody>
          </p:sp>
        </mc:Choice>
        <mc:Fallback xmlns="">
          <p:sp>
            <p:nvSpPr>
              <p:cNvPr id="16" name="矩形 13">
                <a:extLst>
                  <a:ext uri="{FF2B5EF4-FFF2-40B4-BE49-F238E27FC236}">
                    <a16:creationId xmlns:a16="http://schemas.microsoft.com/office/drawing/2014/main" id="{09E86FB2-CFEE-226E-634C-D798B06D9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2" y="3324974"/>
                <a:ext cx="1439625" cy="652551"/>
              </a:xfrm>
              <a:prstGeom prst="rect">
                <a:avLst/>
              </a:prstGeom>
              <a:blipFill>
                <a:blip r:embed="rId10"/>
                <a:stretch>
                  <a:fillRect l="-3509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58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D8BD5-C79B-A19D-9BA7-4D58B1F8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dirty="0"/>
              <a:t>中性底介子：混合和衰变的干涉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43B3A7-55EB-7FD5-5033-69607600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6407B6-8E47-BB50-33D8-2C4DF5E7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05"/>
          <a:stretch/>
        </p:blipFill>
        <p:spPr>
          <a:xfrm>
            <a:off x="1160977" y="725529"/>
            <a:ext cx="1924180" cy="197010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B45B393-EF8D-27D0-C65A-17F70159107B}"/>
              </a:ext>
            </a:extLst>
          </p:cNvPr>
          <p:cNvGrpSpPr>
            <a:grpSpLocks noChangeAspect="1"/>
          </p:cNvGrpSpPr>
          <p:nvPr/>
        </p:nvGrpSpPr>
        <p:grpSpPr>
          <a:xfrm>
            <a:off x="4036332" y="1461391"/>
            <a:ext cx="4696852" cy="3158065"/>
            <a:chOff x="4811312" y="2094101"/>
            <a:chExt cx="3615348" cy="243089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D99305C-CB2B-962E-7EE8-70C52E186EAF}"/>
                </a:ext>
              </a:extLst>
            </p:cNvPr>
            <p:cNvGrpSpPr/>
            <p:nvPr/>
          </p:nvGrpSpPr>
          <p:grpSpPr>
            <a:xfrm>
              <a:off x="4811312" y="2094101"/>
              <a:ext cx="3615348" cy="2430891"/>
              <a:chOff x="5117069" y="1691850"/>
              <a:chExt cx="3615348" cy="243089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E402ED7-BA53-44BB-1F50-420A1B67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17069" y="1691850"/>
                <a:ext cx="3615348" cy="2430891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/>
                  <p:nvPr/>
                </p:nvSpPr>
                <p:spPr>
                  <a:xfrm>
                    <a:off x="6915224" y="2188016"/>
                    <a:ext cx="1085037" cy="3156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𝜓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1" lang="zh-CN" altLang="en-US" sz="1905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5224" y="2188016"/>
                    <a:ext cx="1085037" cy="31568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176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AC360AF7-9771-48DC-9CC8-D4AB25115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332" y="2416019"/>
              <a:ext cx="900000" cy="2318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D030F08E-A0B1-9F6F-4359-9E83C0D7654D}"/>
                </a:ext>
              </a:extLst>
            </p:cNvPr>
            <p:cNvCxnSpPr>
              <a:cxnSpLocks/>
            </p:cNvCxnSpPr>
            <p:nvPr/>
          </p:nvCxnSpPr>
          <p:spPr>
            <a:xfrm>
              <a:off x="5380521" y="3124548"/>
              <a:ext cx="900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5671311C-D314-044E-7A00-07CF092CA632}"/>
                </a:ext>
              </a:extLst>
            </p:cNvPr>
            <p:cNvCxnSpPr/>
            <p:nvPr/>
          </p:nvCxnSpPr>
          <p:spPr>
            <a:xfrm>
              <a:off x="5582653" y="2416868"/>
              <a:ext cx="0" cy="737404"/>
            </a:xfrm>
            <a:prstGeom prst="straightConnector1">
              <a:avLst/>
            </a:prstGeom>
            <a:ln w="22225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/>
                <p:nvPr/>
              </p:nvSpPr>
              <p:spPr>
                <a:xfrm>
                  <a:off x="5698550" y="2727239"/>
                  <a:ext cx="759497" cy="2863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1429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zh-CN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2</m:t>
                          </m:r>
                          <m:r>
                            <a:rPr kumimoji="1" lang="en-US" altLang="zh-CN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𝛽</m:t>
                          </m:r>
                        </m:e>
                      </m:func>
                    </m:oMath>
                  </a14:m>
                  <a:r>
                    <a:rPr lang="zh-CN" altLang="en-US" sz="1429" dirty="0"/>
                    <a:t> </a:t>
                  </a:r>
                </a:p>
              </p:txBody>
            </p:sp>
          </mc:Choice>
          <mc:Fallback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8550" y="2727239"/>
                  <a:ext cx="759497" cy="2863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B7C597D-D096-AB39-3343-11BDCBC9660F}"/>
              </a:ext>
            </a:extLst>
          </p:cNvPr>
          <p:cNvSpPr txBox="1"/>
          <p:nvPr/>
        </p:nvSpPr>
        <p:spPr>
          <a:xfrm>
            <a:off x="7169936" y="159986"/>
            <a:ext cx="1563248" cy="263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1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PRL132 (2024) 021801 </a:t>
            </a:r>
            <a:endParaRPr kumimoji="1" lang="zh-CN" altLang="en-US" sz="111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E7F259-39CF-790C-89AF-97203215E648}"/>
              </a:ext>
            </a:extLst>
          </p:cNvPr>
          <p:cNvSpPr txBox="1"/>
          <p:nvPr/>
        </p:nvSpPr>
        <p:spPr>
          <a:xfrm>
            <a:off x="5714324" y="1304596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4304820-B172-CE84-3FCE-AEB94ECCC8A9}"/>
              </a:ext>
            </a:extLst>
          </p:cNvPr>
          <p:cNvSpPr txBox="1"/>
          <p:nvPr/>
        </p:nvSpPr>
        <p:spPr>
          <a:xfrm>
            <a:off x="1480198" y="4717573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B4DECF5-A27D-F334-6807-51409C1C6579}"/>
              </a:ext>
            </a:extLst>
          </p:cNvPr>
          <p:cNvGrpSpPr/>
          <p:nvPr/>
        </p:nvGrpSpPr>
        <p:grpSpPr>
          <a:xfrm>
            <a:off x="37076" y="2888974"/>
            <a:ext cx="4498412" cy="1269384"/>
            <a:chOff x="37076" y="2888974"/>
            <a:chExt cx="4498412" cy="126938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789A2A5-E20C-89D7-6EAE-97853F92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76" y="3439100"/>
              <a:ext cx="4498412" cy="71925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F4C9B77-F9E9-850F-4D2A-1BAB47C9C021}"/>
                </a:ext>
              </a:extLst>
            </p:cNvPr>
            <p:cNvSpPr txBox="1"/>
            <p:nvPr/>
          </p:nvSpPr>
          <p:spPr>
            <a:xfrm>
              <a:off x="410817" y="2888974"/>
              <a:ext cx="2116285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含时</a:t>
              </a:r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CP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破坏：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3E1E339-EBF4-5BA5-4D3A-37D06C42C1E6}"/>
              </a:ext>
            </a:extLst>
          </p:cNvPr>
          <p:cNvGrpSpPr>
            <a:grpSpLocks noChangeAspect="1"/>
          </p:cNvGrpSpPr>
          <p:nvPr/>
        </p:nvGrpSpPr>
        <p:grpSpPr>
          <a:xfrm>
            <a:off x="7077200" y="45344"/>
            <a:ext cx="1655961" cy="1271583"/>
            <a:chOff x="7251060" y="3187375"/>
            <a:chExt cx="1510053" cy="115954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56B8829-CFBA-670D-2DEE-B7F0F6D24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723" t="14744" r="48655" b="53360"/>
            <a:stretch/>
          </p:blipFill>
          <p:spPr>
            <a:xfrm>
              <a:off x="7251060" y="3187375"/>
              <a:ext cx="1510053" cy="1159543"/>
            </a:xfrm>
            <a:prstGeom prst="rect">
              <a:avLst/>
            </a:prstGeom>
          </p:spPr>
        </p:pic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56770FF-A5FC-AFEF-A45E-33136E0E01BA}"/>
                </a:ext>
              </a:extLst>
            </p:cNvPr>
            <p:cNvSpPr/>
            <p:nvPr/>
          </p:nvSpPr>
          <p:spPr>
            <a:xfrm>
              <a:off x="8035247" y="3844681"/>
              <a:ext cx="407609" cy="502237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55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86781-95C5-1EC5-D2D3-B36D816C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714"/>
            <a:ext cx="9143999" cy="583044"/>
          </a:xfrm>
        </p:spPr>
        <p:txBody>
          <a:bodyPr/>
          <a:lstStyle/>
          <a:p>
            <a:r>
              <a:rPr kumimoji="1" lang="zh-CN" altLang="en-US" sz="3200" dirty="0"/>
              <a:t>底介子中发现较大</a:t>
            </a:r>
            <a:r>
              <a:rPr kumimoji="1" lang="en-US" altLang="zh-CN" sz="3200" dirty="0"/>
              <a:t>CP</a:t>
            </a:r>
            <a:r>
              <a:rPr kumimoji="1" lang="zh-CN" altLang="en-US" sz="3200" dirty="0"/>
              <a:t>破坏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975658-1D2D-D832-2C5E-4B61D616C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13" y="803115"/>
            <a:ext cx="2390644" cy="443618"/>
          </a:xfrm>
        </p:spPr>
        <p:txBody>
          <a:bodyPr>
            <a:normAutofit/>
          </a:bodyPr>
          <a:lstStyle/>
          <a:p>
            <a:r>
              <a:rPr kumimoji="1" lang="zh-CN" altLang="en-US" sz="2000" dirty="0"/>
              <a:t>底介子两体衰变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3F4CBB-1E62-0B0F-56E8-8F862132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386B55-2D23-06B6-2B82-90C596837346}"/>
              </a:ext>
            </a:extLst>
          </p:cNvPr>
          <p:cNvGrpSpPr>
            <a:grpSpLocks noChangeAspect="1"/>
          </p:cNvGrpSpPr>
          <p:nvPr/>
        </p:nvGrpSpPr>
        <p:grpSpPr>
          <a:xfrm>
            <a:off x="23526" y="2277450"/>
            <a:ext cx="4436857" cy="2302256"/>
            <a:chOff x="3596694" y="1939276"/>
            <a:chExt cx="4887046" cy="253585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F24D716-0688-CE8C-8ABF-A9539FA4FCC2}"/>
                </a:ext>
              </a:extLst>
            </p:cNvPr>
            <p:cNvGrpSpPr/>
            <p:nvPr/>
          </p:nvGrpSpPr>
          <p:grpSpPr>
            <a:xfrm>
              <a:off x="3596694" y="1952627"/>
              <a:ext cx="4887046" cy="2522503"/>
              <a:chOff x="3657383" y="1730106"/>
              <a:chExt cx="4887046" cy="252250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3BDA96A-509A-ED40-0605-4184A767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57383" y="1995364"/>
                <a:ext cx="4887046" cy="2257245"/>
              </a:xfrm>
              <a:prstGeom prst="rect">
                <a:avLst/>
              </a:prstGeom>
            </p:spPr>
          </p:pic>
          <p:cxnSp>
            <p:nvCxnSpPr>
              <p:cNvPr id="11" name="直线连接符 10">
                <a:extLst>
                  <a:ext uri="{FF2B5EF4-FFF2-40B4-BE49-F238E27FC236}">
                    <a16:creationId xmlns:a16="http://schemas.microsoft.com/office/drawing/2014/main" id="{2F27C2C0-A3BF-45DA-8BAA-99C22BE1B0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162" y="2561135"/>
                <a:ext cx="2768048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5521A49-2662-F443-59AB-8C8645351B4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304" y="1730106"/>
                    <a:ext cx="1389639" cy="3673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(</m:t>
                              </m:r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)</m:t>
                              </m:r>
                            </m:sub>
                          </m:sSub>
                          <m:r>
                            <a:rPr kumimoji="1" lang="en-US" altLang="zh-CN" sz="1429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1905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5521A49-2662-F443-59AB-8C8645351B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3304" y="1730106"/>
                    <a:ext cx="1389639" cy="36739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81DE5C8-E26E-15AC-1520-E0DB4234B8CC}"/>
                    </a:ext>
                  </a:extLst>
                </p:cNvPr>
                <p:cNvSpPr txBox="1"/>
                <p:nvPr/>
              </p:nvSpPr>
              <p:spPr>
                <a:xfrm>
                  <a:off x="6672957" y="1939276"/>
                  <a:ext cx="1389639" cy="367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(</m:t>
                            </m:r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𝑠</m:t>
                            </m:r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)</m:t>
                            </m:r>
                          </m:sub>
                        </m:sSub>
                        <m:r>
                          <a:rPr kumimoji="1" lang="en-US" altLang="zh-CN" sz="1429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90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81DE5C8-E26E-15AC-1520-E0DB4234B8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957" y="1939276"/>
                  <a:ext cx="1389639" cy="367397"/>
                </a:xfrm>
                <a:prstGeom prst="rect">
                  <a:avLst/>
                </a:prstGeom>
                <a:blipFill>
                  <a:blip r:embed="rId4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6096BAD-EDBE-E3DD-E632-DC8EB7D7CF2E}"/>
              </a:ext>
            </a:extLst>
          </p:cNvPr>
          <p:cNvSpPr txBox="1"/>
          <p:nvPr/>
        </p:nvSpPr>
        <p:spPr>
          <a:xfrm>
            <a:off x="285313" y="4710506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032004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FDFE1A-27CD-5859-992B-6180B4CDFF42}"/>
                  </a:ext>
                </a:extLst>
              </p:cNvPr>
              <p:cNvSpPr txBox="1"/>
              <p:nvPr/>
            </p:nvSpPr>
            <p:spPr>
              <a:xfrm>
                <a:off x="647345" y="1351608"/>
                <a:ext cx="2580845" cy="40461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28574" rIns="28574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=−0.083±0.005</m:t>
                      </m:r>
                    </m:oMath>
                  </m:oMathPara>
                </a14:m>
                <a:endParaRPr kumimoji="1" lang="zh-CN" altLang="en-US" sz="190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FDFE1A-27CD-5859-992B-6180B4CD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45" y="1351608"/>
                <a:ext cx="2580845" cy="404617"/>
              </a:xfrm>
              <a:prstGeom prst="rect">
                <a:avLst/>
              </a:prstGeom>
              <a:blipFill>
                <a:blip r:embed="rId5"/>
                <a:stretch>
                  <a:fillRect l="-488" r="-488"/>
                </a:stretch>
              </a:blip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570BB8-18C5-9B34-AC71-94A824228596}"/>
                  </a:ext>
                </a:extLst>
              </p:cNvPr>
              <p:cNvSpPr txBox="1"/>
              <p:nvPr/>
            </p:nvSpPr>
            <p:spPr>
              <a:xfrm>
                <a:off x="647345" y="1816473"/>
                <a:ext cx="2580845" cy="4244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28574" rIns="28574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bSup>
                            <m:sSub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=+0.236±0.017</m:t>
                      </m:r>
                    </m:oMath>
                  </m:oMathPara>
                </a14:m>
                <a:endParaRPr kumimoji="1" lang="zh-CN" altLang="en-US" sz="190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570BB8-18C5-9B34-AC71-94A824228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45" y="1816473"/>
                <a:ext cx="2580845" cy="424412"/>
              </a:xfrm>
              <a:prstGeom prst="rect">
                <a:avLst/>
              </a:prstGeom>
              <a:blipFill>
                <a:blip r:embed="rId6"/>
                <a:stretch>
                  <a:fillRect l="-488" r="-488"/>
                </a:stretch>
              </a:blip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AC71C80-0226-6BA8-494C-D8AF4C0B5A5A}"/>
              </a:ext>
            </a:extLst>
          </p:cNvPr>
          <p:cNvSpPr txBox="1">
            <a:spLocks/>
          </p:cNvSpPr>
          <p:nvPr/>
        </p:nvSpPr>
        <p:spPr>
          <a:xfrm>
            <a:off x="4615992" y="997986"/>
            <a:ext cx="2390644" cy="443618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底介子三体衰变</a:t>
            </a:r>
            <a:endParaRPr kumimoji="1" lang="zh-CN" altLang="en-US" sz="190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44E26B-6685-12D6-4B16-252D3D1EB370}"/>
              </a:ext>
            </a:extLst>
          </p:cNvPr>
          <p:cNvGrpSpPr/>
          <p:nvPr/>
        </p:nvGrpSpPr>
        <p:grpSpPr>
          <a:xfrm>
            <a:off x="4736181" y="1471096"/>
            <a:ext cx="4160460" cy="3475074"/>
            <a:chOff x="4413091" y="1521500"/>
            <a:chExt cx="5796740" cy="4691436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A7352AB-1EFC-7936-200C-A35F9FAC2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3091" y="1909678"/>
              <a:ext cx="5796740" cy="38494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E46198D3-9A28-8FBD-ADE5-7CFD6B6DCC8A}"/>
                    </a:ext>
                  </a:extLst>
                </p:cNvPr>
                <p:cNvSpPr txBox="1"/>
                <p:nvPr/>
              </p:nvSpPr>
              <p:spPr>
                <a:xfrm>
                  <a:off x="8293101" y="1521500"/>
                  <a:ext cx="1792031" cy="37854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28574" tIns="28574" rIns="28574" bIns="28574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29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E46198D3-9A28-8FBD-ADE5-7CFD6B6DC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01" y="1521500"/>
                  <a:ext cx="1792031" cy="37854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7390D716-F22E-CEC7-F731-9D7485CDF6C5}"/>
                    </a:ext>
                  </a:extLst>
                </p:cNvPr>
                <p:cNvSpPr txBox="1"/>
                <p:nvPr/>
              </p:nvSpPr>
              <p:spPr>
                <a:xfrm>
                  <a:off x="8191592" y="5834394"/>
                  <a:ext cx="1844026" cy="37854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28574" tIns="28574" rIns="28574" bIns="28574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29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7390D716-F22E-CEC7-F731-9D7485CDF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592" y="5834394"/>
                  <a:ext cx="1844026" cy="37854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7">
                  <a:extLst>
                    <a:ext uri="{FF2B5EF4-FFF2-40B4-BE49-F238E27FC236}">
                      <a16:creationId xmlns:a16="http://schemas.microsoft.com/office/drawing/2014/main" id="{B0120A7C-8EFE-9795-C53E-EDA212C402EF}"/>
                    </a:ext>
                  </a:extLst>
                </p:cNvPr>
                <p:cNvSpPr txBox="1"/>
                <p:nvPr/>
              </p:nvSpPr>
              <p:spPr>
                <a:xfrm>
                  <a:off x="4959522" y="1576339"/>
                  <a:ext cx="1766032" cy="37854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28574" tIns="28574" rIns="28574" bIns="28574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29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7">
                  <a:extLst>
                    <a:ext uri="{FF2B5EF4-FFF2-40B4-BE49-F238E27FC236}">
                      <a16:creationId xmlns:a16="http://schemas.microsoft.com/office/drawing/2014/main" id="{B0120A7C-8EFE-9795-C53E-EDA212C40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522" y="1576339"/>
                  <a:ext cx="1766032" cy="37854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8">
                  <a:extLst>
                    <a:ext uri="{FF2B5EF4-FFF2-40B4-BE49-F238E27FC236}">
                      <a16:creationId xmlns:a16="http://schemas.microsoft.com/office/drawing/2014/main" id="{F93969F4-5B15-7EEA-7597-8746A13264DD}"/>
                    </a:ext>
                  </a:extLst>
                </p:cNvPr>
                <p:cNvSpPr txBox="1"/>
                <p:nvPr/>
              </p:nvSpPr>
              <p:spPr>
                <a:xfrm>
                  <a:off x="5002053" y="5794161"/>
                  <a:ext cx="1818027" cy="37854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28574" tIns="28574" rIns="28574" bIns="28574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29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429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8">
                  <a:extLst>
                    <a:ext uri="{FF2B5EF4-FFF2-40B4-BE49-F238E27FC236}">
                      <a16:creationId xmlns:a16="http://schemas.microsoft.com/office/drawing/2014/main" id="{F93969F4-5B15-7EEA-7597-8746A1326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053" y="5794161"/>
                  <a:ext cx="1818027" cy="37854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030EB8B-6720-2478-2088-84CF0C86A4BB}"/>
              </a:ext>
            </a:extLst>
          </p:cNvPr>
          <p:cNvGrpSpPr>
            <a:grpSpLocks noChangeAspect="1"/>
          </p:cNvGrpSpPr>
          <p:nvPr/>
        </p:nvGrpSpPr>
        <p:grpSpPr>
          <a:xfrm>
            <a:off x="7290710" y="100775"/>
            <a:ext cx="1655961" cy="1271583"/>
            <a:chOff x="7251060" y="3187375"/>
            <a:chExt cx="1510053" cy="11595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1DA819B-1E94-F9D7-8CD0-28FADC52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723" t="14744" r="48655" b="53360"/>
            <a:stretch/>
          </p:blipFill>
          <p:spPr>
            <a:xfrm>
              <a:off x="7251060" y="3187375"/>
              <a:ext cx="1510053" cy="1159543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D9FCFD1-9BA1-49AD-E0CF-09E6AF13D06B}"/>
                </a:ext>
              </a:extLst>
            </p:cNvPr>
            <p:cNvSpPr/>
            <p:nvPr/>
          </p:nvSpPr>
          <p:spPr>
            <a:xfrm>
              <a:off x="8035247" y="3844681"/>
              <a:ext cx="407609" cy="502237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BA47A67F-D2EB-AF3B-95E6-9CFDF688DF28}"/>
              </a:ext>
            </a:extLst>
          </p:cNvPr>
          <p:cNvSpPr txBox="1"/>
          <p:nvPr/>
        </p:nvSpPr>
        <p:spPr>
          <a:xfrm>
            <a:off x="3204512" y="4666640"/>
            <a:ext cx="1954381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PRD108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(2023) 012008 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554E49-972C-CBC2-CD5A-F08DE6C28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介子与重子的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3DB498-E575-E705-D46C-8EA6C43A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36</a:t>
            </a:fld>
            <a:endParaRPr kumimoji="1" lang="zh-CN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3A1F70-5778-1B90-07DE-3998315B3818}"/>
              </a:ext>
            </a:extLst>
          </p:cNvPr>
          <p:cNvSpPr txBox="1"/>
          <p:nvPr/>
        </p:nvSpPr>
        <p:spPr>
          <a:xfrm>
            <a:off x="222691" y="1776386"/>
            <a:ext cx="36514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介子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破坏为实验所验证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CN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endParaRPr lang="en-CN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CN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96784F-4D53-7387-760F-754988228D87}"/>
              </a:ext>
            </a:extLst>
          </p:cNvPr>
          <p:cNvCxnSpPr>
            <a:cxnSpLocks/>
          </p:cNvCxnSpPr>
          <p:nvPr/>
        </p:nvCxnSpPr>
        <p:spPr>
          <a:xfrm>
            <a:off x="4598060" y="1064891"/>
            <a:ext cx="0" cy="296524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3888B6-FC87-40A0-EE56-4BD4B8BC0BB9}"/>
              </a:ext>
            </a:extLst>
          </p:cNvPr>
          <p:cNvSpPr txBox="1"/>
          <p:nvPr/>
        </p:nvSpPr>
        <p:spPr>
          <a:xfrm>
            <a:off x="4772374" y="1647167"/>
            <a:ext cx="40306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重子是宇宙可见物质的主要成分，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是否存在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破坏？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CN" sz="2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   </a:t>
            </a:r>
            <a:endParaRPr lang="en-US" altLang="zh-CN" sz="2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   </a:t>
            </a:r>
            <a:endParaRPr lang="en-US" altLang="zh-CN" sz="2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B3001BD-E00A-3663-C7BE-79A863ACE947}"/>
                  </a:ext>
                </a:extLst>
              </p:cNvPr>
              <p:cNvSpPr txBox="1"/>
              <p:nvPr/>
            </p:nvSpPr>
            <p:spPr>
              <a:xfrm>
                <a:off x="294076" y="2974721"/>
                <a:ext cx="4207286" cy="509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0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A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≈0.08</m:t>
                      </m:r>
                    </m:oMath>
                  </m:oMathPara>
                </a14:m>
                <a:endPara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B3001BD-E00A-3663-C7BE-79A863AC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76" y="2974721"/>
                <a:ext cx="4207286" cy="509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FBDE063-8297-9766-DE6B-97B6C75DC749}"/>
                  </a:ext>
                </a:extLst>
              </p:cNvPr>
              <p:cNvSpPr txBox="1"/>
              <p:nvPr/>
            </p:nvSpPr>
            <p:spPr>
              <a:xfrm>
                <a:off x="289348" y="3513380"/>
                <a:ext cx="4207286" cy="509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0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A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≈0.24</m:t>
                      </m:r>
                    </m:oMath>
                  </m:oMathPara>
                </a14:m>
                <a:endPara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FBDE063-8297-9766-DE6B-97B6C75DC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48" y="3513380"/>
                <a:ext cx="4207286" cy="509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ADBDF5E9-26DB-9DBD-35A0-306B41564AED}"/>
              </a:ext>
            </a:extLst>
          </p:cNvPr>
          <p:cNvGrpSpPr/>
          <p:nvPr/>
        </p:nvGrpSpPr>
        <p:grpSpPr>
          <a:xfrm>
            <a:off x="3361980" y="658600"/>
            <a:ext cx="1093499" cy="1014418"/>
            <a:chOff x="3420562" y="1215929"/>
            <a:chExt cx="1093499" cy="101441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788B92-4A07-5E7D-59E7-52BBAFDFF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8759"/>
            <a:stretch>
              <a:fillRect/>
            </a:stretch>
          </p:blipFill>
          <p:spPr>
            <a:xfrm>
              <a:off x="3420562" y="1215929"/>
              <a:ext cx="1093499" cy="1014418"/>
            </a:xfrm>
            <a:prstGeom prst="rect">
              <a:avLst/>
            </a:prstGeom>
          </p:spPr>
        </p:pic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64F0B3B-CE82-50BD-2602-670B06EFCE40}"/>
                </a:ext>
              </a:extLst>
            </p:cNvPr>
            <p:cNvSpPr/>
            <p:nvPr/>
          </p:nvSpPr>
          <p:spPr>
            <a:xfrm>
              <a:off x="3657603" y="1608787"/>
              <a:ext cx="252919" cy="254926"/>
            </a:xfrm>
            <a:prstGeom prst="ellipse">
              <a:avLst/>
            </a:prstGeom>
            <a:solidFill>
              <a:srgbClr val="EC6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b</a:t>
              </a:r>
              <a:endParaRPr kumimoji="1"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A5BB19-1FB2-08AE-F88F-3873310A6016}"/>
              </a:ext>
            </a:extLst>
          </p:cNvPr>
          <p:cNvGrpSpPr/>
          <p:nvPr/>
        </p:nvGrpSpPr>
        <p:grpSpPr>
          <a:xfrm>
            <a:off x="7505539" y="595639"/>
            <a:ext cx="1093499" cy="1037589"/>
            <a:chOff x="7984089" y="1215928"/>
            <a:chExt cx="1093499" cy="10375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894B22-1DEA-C9DC-0A07-C5F86A071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6903"/>
            <a:stretch>
              <a:fillRect/>
            </a:stretch>
          </p:blipFill>
          <p:spPr>
            <a:xfrm>
              <a:off x="7984089" y="1215928"/>
              <a:ext cx="1093499" cy="1037589"/>
            </a:xfrm>
            <a:prstGeom prst="rect">
              <a:avLst/>
            </a:prstGeom>
          </p:spPr>
        </p:pic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277BCCF-D084-0CC9-E8BA-AB780ADAB7B4}"/>
                </a:ext>
              </a:extLst>
            </p:cNvPr>
            <p:cNvSpPr/>
            <p:nvPr/>
          </p:nvSpPr>
          <p:spPr>
            <a:xfrm>
              <a:off x="8236105" y="1615270"/>
              <a:ext cx="252919" cy="254926"/>
            </a:xfrm>
            <a:prstGeom prst="ellipse">
              <a:avLst/>
            </a:prstGeom>
            <a:solidFill>
              <a:srgbClr val="EC6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b</a:t>
              </a:r>
              <a:endParaRPr kumimoji="1" lang="zh-CN" altLang="en-US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3433004-D113-A701-439B-8975958D95CB}"/>
              </a:ext>
            </a:extLst>
          </p:cNvPr>
          <p:cNvSpPr txBox="1"/>
          <p:nvPr/>
        </p:nvSpPr>
        <p:spPr>
          <a:xfrm>
            <a:off x="8518093" y="3442379"/>
            <a:ext cx="519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97ED21-6D9E-7E46-7F21-BC1B5CA7F1D8}"/>
              </a:ext>
            </a:extLst>
          </p:cNvPr>
          <p:cNvSpPr txBox="1"/>
          <p:nvPr/>
        </p:nvSpPr>
        <p:spPr>
          <a:xfrm>
            <a:off x="8426320" y="3798315"/>
            <a:ext cx="519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8B4A3C-98AB-B66E-0ACB-9A397728F94C}"/>
              </a:ext>
            </a:extLst>
          </p:cNvPr>
          <p:cNvSpPr txBox="1"/>
          <p:nvPr/>
        </p:nvSpPr>
        <p:spPr>
          <a:xfrm>
            <a:off x="4711177" y="2592807"/>
            <a:ext cx="2101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底重子理论预言：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0E73544-5C59-BCAE-9A75-EFD5FDB456C5}"/>
              </a:ext>
            </a:extLst>
          </p:cNvPr>
          <p:cNvSpPr txBox="1"/>
          <p:nvPr/>
        </p:nvSpPr>
        <p:spPr>
          <a:xfrm>
            <a:off x="5873926" y="9212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altLang="zh-CN" sz="2400" b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重子</a:t>
            </a: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F32BE1-4332-96BE-5C2B-BD591E660849}"/>
              </a:ext>
            </a:extLst>
          </p:cNvPr>
          <p:cNvSpPr txBox="1"/>
          <p:nvPr/>
        </p:nvSpPr>
        <p:spPr>
          <a:xfrm>
            <a:off x="378674" y="96574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介</a:t>
            </a:r>
            <a:r>
              <a:rPr lang="en-CN" altLang="zh-CN" sz="2400" b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子</a:t>
            </a: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E6629E8-E8F7-ED19-DC15-0EEEF8356BAD}"/>
              </a:ext>
            </a:extLst>
          </p:cNvPr>
          <p:cNvSpPr txBox="1"/>
          <p:nvPr/>
        </p:nvSpPr>
        <p:spPr>
          <a:xfrm>
            <a:off x="194334" y="2496650"/>
            <a:ext cx="1211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底介子：</a:t>
            </a:r>
            <a:endParaRPr lang="zh-CN" altLang="en-US" sz="20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0CB363-0DBE-CFD0-5C2F-C676896F3354}"/>
              </a:ext>
            </a:extLst>
          </p:cNvPr>
          <p:cNvSpPr txBox="1"/>
          <p:nvPr/>
        </p:nvSpPr>
        <p:spPr>
          <a:xfrm>
            <a:off x="6528349" y="4491802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PRD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102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(2020)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034003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6850018-DF50-E10F-886B-7C592516AC51}"/>
                  </a:ext>
                </a:extLst>
              </p:cNvPr>
              <p:cNvSpPr txBox="1"/>
              <p:nvPr/>
            </p:nvSpPr>
            <p:spPr>
              <a:xfrm>
                <a:off x="5431521" y="3026039"/>
                <a:ext cx="2926954" cy="963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no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A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≈0.06</m:t>
                    </m:r>
                  </m:oMath>
                </a14:m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l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A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≈0.03</m:t>
                    </m:r>
                  </m:oMath>
                </a14:m>
                <a:r>
                  <a:rPr kumimoji="1"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6850018-DF50-E10F-886B-7C592516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21" y="3026039"/>
                <a:ext cx="2926954" cy="963857"/>
              </a:xfrm>
              <a:prstGeom prst="rect">
                <a:avLst/>
              </a:prstGeom>
              <a:blipFill>
                <a:blip r:embed="rId7"/>
                <a:stretch>
                  <a:fillRect l="-30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042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CB53C7-525E-59D0-4256-91B66052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37</a:t>
            </a:fld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DFCFDB-27D2-2DA0-F4F3-98C5035680A2}"/>
              </a:ext>
            </a:extLst>
          </p:cNvPr>
          <p:cNvSpPr txBox="1"/>
          <p:nvPr/>
        </p:nvSpPr>
        <p:spPr>
          <a:xfrm>
            <a:off x="1695625" y="178323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长期未发现重子的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FE600E8-726E-A9A8-A7A9-9FB0EC3D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4" y="720234"/>
            <a:ext cx="7772400" cy="42801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8853752-66A8-86ED-86DF-3B9567CB7A28}"/>
              </a:ext>
            </a:extLst>
          </p:cNvPr>
          <p:cNvSpPr/>
          <p:nvPr/>
        </p:nvSpPr>
        <p:spPr>
          <a:xfrm>
            <a:off x="483781" y="4767045"/>
            <a:ext cx="8022265" cy="273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771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5F05D19-5EDD-F070-5C23-5B402267332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zh-CN" altLang="en-US" b="0" dirty="0"/>
                  <a:t>底重子衰变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5F05D19-5EDD-F070-5C23-5B4022673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52" t="-11538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F10456-1AC3-4577-5079-AA626A03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326" y="896879"/>
                <a:ext cx="4693332" cy="518624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与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动力学相似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F10456-1AC3-4577-5079-AA626A03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326" y="896879"/>
                <a:ext cx="4693332" cy="518624"/>
              </a:xfrm>
              <a:blipFill>
                <a:blip r:embed="rId4"/>
                <a:stretch>
                  <a:fillRect l="-1892" t="-16667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D8F129-C199-1356-3818-C7801C62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38</a:t>
            </a:fld>
            <a:endParaRPr kumimoji="1"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F30DA33-3F0B-5752-7BE1-A70237AF398C}"/>
              </a:ext>
            </a:extLst>
          </p:cNvPr>
          <p:cNvGrpSpPr>
            <a:grpSpLocks noChangeAspect="1"/>
          </p:cNvGrpSpPr>
          <p:nvPr/>
        </p:nvGrpSpPr>
        <p:grpSpPr>
          <a:xfrm>
            <a:off x="596599" y="1424840"/>
            <a:ext cx="3146807" cy="1260000"/>
            <a:chOff x="117977" y="1607814"/>
            <a:chExt cx="3973085" cy="1590848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0323A5D-E945-07B1-A499-F00CC69A4759}"/>
                </a:ext>
              </a:extLst>
            </p:cNvPr>
            <p:cNvGrpSpPr/>
            <p:nvPr/>
          </p:nvGrpSpPr>
          <p:grpSpPr>
            <a:xfrm>
              <a:off x="117977" y="1607814"/>
              <a:ext cx="3973085" cy="1570055"/>
              <a:chOff x="117977" y="1607814"/>
              <a:chExt cx="3973085" cy="1570055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BCBCE762-0677-030A-6F25-2A22FD541774}"/>
                  </a:ext>
                </a:extLst>
              </p:cNvPr>
              <p:cNvGrpSpPr/>
              <p:nvPr/>
            </p:nvGrpSpPr>
            <p:grpSpPr>
              <a:xfrm>
                <a:off x="117977" y="1607814"/>
                <a:ext cx="3973085" cy="1570055"/>
                <a:chOff x="6631526" y="1081518"/>
                <a:chExt cx="5005676" cy="1978106"/>
              </a:xfrm>
            </p:grpSpPr>
            <p:pic>
              <p:nvPicPr>
                <p:cNvPr id="12" name="Picture 35">
                  <a:extLst>
                    <a:ext uri="{FF2B5EF4-FFF2-40B4-BE49-F238E27FC236}">
                      <a16:creationId xmlns:a16="http://schemas.microsoft.com/office/drawing/2014/main" id="{033396D7-643B-49E0-C2FA-9833F9A88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6848" r="48451"/>
                <a:stretch/>
              </p:blipFill>
              <p:spPr>
                <a:xfrm>
                  <a:off x="7331229" y="1081518"/>
                  <a:ext cx="2893206" cy="19781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DD66F208-6232-A204-1A3F-02860A537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67440" y="1326507"/>
                      <a:ext cx="1169762" cy="127963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zh-CN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zh-CN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zh-CN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DD66F208-6232-A204-1A3F-02860A53749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67440" y="1326507"/>
                      <a:ext cx="1169762" cy="127963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019499E4-11D3-F124-9C7B-515BDB0CAE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31526" y="1914584"/>
                      <a:ext cx="1058728" cy="73366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sub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</m:oMath>
                        </m:oMathPara>
                      </a14:m>
                      <a:endParaRPr kumimoji="1" lang="zh-CN" altLang="en-US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019499E4-11D3-F124-9C7B-515BDB0CAEA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31526" y="1914584"/>
                      <a:ext cx="1058728" cy="73366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5" name="右大括号 24">
                <a:extLst>
                  <a:ext uri="{FF2B5EF4-FFF2-40B4-BE49-F238E27FC236}">
                    <a16:creationId xmlns:a16="http://schemas.microsoft.com/office/drawing/2014/main" id="{31F2D0DB-D420-6A75-78FE-81680592B22A}"/>
                  </a:ext>
                </a:extLst>
              </p:cNvPr>
              <p:cNvSpPr/>
              <p:nvPr/>
            </p:nvSpPr>
            <p:spPr>
              <a:xfrm>
                <a:off x="2811497" y="1637014"/>
                <a:ext cx="318752" cy="1322882"/>
              </a:xfrm>
              <a:prstGeom prst="rightBrace">
                <a:avLst>
                  <a:gd name="adj1" fmla="val 2149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98C3E2C-02A3-80F0-6707-AA29FDA697C5}"/>
                </a:ext>
              </a:extLst>
            </p:cNvPr>
            <p:cNvSpPr txBox="1"/>
            <p:nvPr/>
          </p:nvSpPr>
          <p:spPr>
            <a:xfrm>
              <a:off x="1609314" y="2860108"/>
              <a:ext cx="3865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3A9D35-0457-8433-A0B1-1EBBA7A8804E}"/>
              </a:ext>
            </a:extLst>
          </p:cNvPr>
          <p:cNvGrpSpPr>
            <a:grpSpLocks noChangeAspect="1"/>
          </p:cNvGrpSpPr>
          <p:nvPr/>
        </p:nvGrpSpPr>
        <p:grpSpPr>
          <a:xfrm>
            <a:off x="558502" y="2733738"/>
            <a:ext cx="3050817" cy="1332000"/>
            <a:chOff x="4873064" y="1424028"/>
            <a:chExt cx="3796981" cy="165777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B1D7B51-26A3-28D1-4B06-E0F6692562CE}"/>
                </a:ext>
              </a:extLst>
            </p:cNvPr>
            <p:cNvGrpSpPr/>
            <p:nvPr/>
          </p:nvGrpSpPr>
          <p:grpSpPr>
            <a:xfrm>
              <a:off x="4873064" y="1424028"/>
              <a:ext cx="3796981" cy="1570054"/>
              <a:chOff x="4491373" y="1870745"/>
              <a:chExt cx="3796981" cy="1570054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D023DF3F-D304-B5CA-D030-C1F6DCF5A634}"/>
                  </a:ext>
                </a:extLst>
              </p:cNvPr>
              <p:cNvGrpSpPr/>
              <p:nvPr/>
            </p:nvGrpSpPr>
            <p:grpSpPr>
              <a:xfrm>
                <a:off x="4491373" y="1870745"/>
                <a:ext cx="3796981" cy="1570054"/>
                <a:chOff x="6811752" y="1081518"/>
                <a:chExt cx="4783800" cy="1978105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10133D75-5306-C454-B1F2-CC7D9F1C546A}"/>
                    </a:ext>
                  </a:extLst>
                </p:cNvPr>
                <p:cNvGrpSpPr/>
                <p:nvPr/>
              </p:nvGrpSpPr>
              <p:grpSpPr>
                <a:xfrm>
                  <a:off x="7314179" y="1081518"/>
                  <a:ext cx="2939764" cy="1978105"/>
                  <a:chOff x="7314179" y="1081518"/>
                  <a:chExt cx="2939764" cy="1978105"/>
                </a:xfrm>
              </p:grpSpPr>
              <p:grpSp>
                <p:nvGrpSpPr>
                  <p:cNvPr id="19" name="组合 18">
                    <a:extLst>
                      <a:ext uri="{FF2B5EF4-FFF2-40B4-BE49-F238E27FC236}">
                        <a16:creationId xmlns:a16="http://schemas.microsoft.com/office/drawing/2014/main" id="{F04C2F6F-879E-E670-ED49-3B6A3CD959D6}"/>
                      </a:ext>
                    </a:extLst>
                  </p:cNvPr>
                  <p:cNvGrpSpPr/>
                  <p:nvPr/>
                </p:nvGrpSpPr>
                <p:grpSpPr>
                  <a:xfrm>
                    <a:off x="7331229" y="1081518"/>
                    <a:ext cx="2893206" cy="1978105"/>
                    <a:chOff x="6702056" y="1387984"/>
                    <a:chExt cx="2893206" cy="1978105"/>
                  </a:xfrm>
                </p:grpSpPr>
                <p:pic>
                  <p:nvPicPr>
                    <p:cNvPr id="22" name="Picture 35">
                      <a:extLst>
                        <a:ext uri="{FF2B5EF4-FFF2-40B4-BE49-F238E27FC236}">
                          <a16:creationId xmlns:a16="http://schemas.microsoft.com/office/drawing/2014/main" id="{D0E11F46-265A-3B2C-F51F-3334EDD06F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t="6848" r="48451"/>
                    <a:stretch/>
                  </p:blipFill>
                  <p:spPr>
                    <a:xfrm>
                      <a:off x="6702056" y="1387984"/>
                      <a:ext cx="2893206" cy="197810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3" name="直线箭头连接符 22">
                      <a:extLst>
                        <a:ext uri="{FF2B5EF4-FFF2-40B4-BE49-F238E27FC236}">
                          <a16:creationId xmlns:a16="http://schemas.microsoft.com/office/drawing/2014/main" id="{01ED4027-9833-B4AB-8E7B-6D7DF8351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2073" y="2909455"/>
                      <a:ext cx="916586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线箭头连接符 23">
                      <a:extLst>
                        <a:ext uri="{FF2B5EF4-FFF2-40B4-BE49-F238E27FC236}">
                          <a16:creationId xmlns:a16="http://schemas.microsoft.com/office/drawing/2014/main" id="{6B0256BC-6760-16F9-3B62-0F507B0B35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40370" y="2913784"/>
                      <a:ext cx="916586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non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文本框 19">
                        <a:extLst>
                          <a:ext uri="{FF2B5EF4-FFF2-40B4-BE49-F238E27FC236}">
                            <a16:creationId xmlns:a16="http://schemas.microsoft.com/office/drawing/2014/main" id="{3113614B-F92B-2B93-4B76-350199204F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14179" y="2380017"/>
                        <a:ext cx="657183" cy="4729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kumimoji="1" lang="en-US" altLang="zh-CN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oMath>
                          </m:oMathPara>
                        </a14:m>
                        <a:endParaRPr kumimoji="1" lang="zh-CN" alt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文本框 19">
                        <a:extLst>
                          <a:ext uri="{FF2B5EF4-FFF2-40B4-BE49-F238E27FC236}">
                            <a16:creationId xmlns:a16="http://schemas.microsoft.com/office/drawing/2014/main" id="{3113614B-F92B-2B93-4B76-350199204F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314179" y="2380017"/>
                        <a:ext cx="657183" cy="47299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A4A8D337-3CB1-B9D3-316B-1F5309801E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96760" y="2366491"/>
                        <a:ext cx="657183" cy="4729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kumimoji="1" lang="en-US" altLang="zh-CN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oMath>
                          </m:oMathPara>
                        </a14:m>
                        <a:endParaRPr kumimoji="1"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A4A8D337-3CB1-B9D3-316B-1F5309801E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96760" y="2366491"/>
                        <a:ext cx="657183" cy="47299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  <a:ln>
                        <a:solidFill>
                          <a:schemeClr val="bg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65ADD692-68D5-6917-58FD-DBA83B78B8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82016" y="1474628"/>
                      <a:ext cx="1113536" cy="89186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65ADD692-68D5-6917-58FD-DBA83B78B89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82016" y="1474628"/>
                      <a:ext cx="1113536" cy="89186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D4CFBFD8-9DCC-EE07-2D19-5E7F8426FE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11752" y="1995096"/>
                      <a:ext cx="679884" cy="52186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1" lang="en-US" altLang="zh-CN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200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</m:oMath>
                        </m:oMathPara>
                      </a14:m>
                      <a:endParaRPr kumimoji="1" lang="zh-CN" altLang="en-US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D4CFBFD8-9DCC-EE07-2D19-5E7F8426FE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11752" y="1995096"/>
                      <a:ext cx="679884" cy="52186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右大括号 25">
                <a:extLst>
                  <a:ext uri="{FF2B5EF4-FFF2-40B4-BE49-F238E27FC236}">
                    <a16:creationId xmlns:a16="http://schemas.microsoft.com/office/drawing/2014/main" id="{48B822B5-6F97-AF04-37F2-366424CB4DEF}"/>
                  </a:ext>
                </a:extLst>
              </p:cNvPr>
              <p:cNvSpPr/>
              <p:nvPr/>
            </p:nvSpPr>
            <p:spPr>
              <a:xfrm>
                <a:off x="7114783" y="1917898"/>
                <a:ext cx="318752" cy="1272071"/>
              </a:xfrm>
              <a:prstGeom prst="rightBrace">
                <a:avLst>
                  <a:gd name="adj1" fmla="val 21492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5D806FC-E310-1E53-53B8-E9E70B1A1D24}"/>
                </a:ext>
              </a:extLst>
            </p:cNvPr>
            <p:cNvSpPr txBox="1"/>
            <p:nvPr/>
          </p:nvSpPr>
          <p:spPr>
            <a:xfrm>
              <a:off x="6174270" y="2743252"/>
              <a:ext cx="3865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F04E3E6-21A4-4309-B4E6-6CD678AB4A20}"/>
              </a:ext>
            </a:extLst>
          </p:cNvPr>
          <p:cNvGrpSpPr/>
          <p:nvPr/>
        </p:nvGrpSpPr>
        <p:grpSpPr>
          <a:xfrm>
            <a:off x="4631853" y="939960"/>
            <a:ext cx="4463094" cy="3855772"/>
            <a:chOff x="4639595" y="792415"/>
            <a:chExt cx="4463094" cy="385577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98F373B-9FC2-395F-B7FB-0B9A15D54D6E}"/>
                </a:ext>
              </a:extLst>
            </p:cNvPr>
            <p:cNvGrpSpPr/>
            <p:nvPr/>
          </p:nvGrpSpPr>
          <p:grpSpPr>
            <a:xfrm>
              <a:off x="4639595" y="792415"/>
              <a:ext cx="4463094" cy="3855772"/>
              <a:chOff x="4639595" y="792415"/>
              <a:chExt cx="4463094" cy="3855772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ECBFF7CF-42D0-3A7E-C809-D380E958F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39595" y="1842988"/>
                <a:ext cx="4463094" cy="213011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E84BFBA2-5095-6A76-8F8D-AB9DB7C8E030}"/>
                      </a:ext>
                    </a:extLst>
                  </p:cNvPr>
                  <p:cNvSpPr txBox="1"/>
                  <p:nvPr/>
                </p:nvSpPr>
                <p:spPr>
                  <a:xfrm>
                    <a:off x="5709716" y="1356195"/>
                    <a:ext cx="2753767" cy="458139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𝐶𝑃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sup>
                        </m:sSub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−1.1±0</m:t>
                            </m:r>
                            <m: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.8</m:t>
                            </m:r>
                          </m:e>
                        </m:d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oMath>
                    </a14:m>
                    <a:r>
                      <a: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E84BFBA2-5095-6A76-8F8D-AB9DB7C8E0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9716" y="1356195"/>
                    <a:ext cx="2753767" cy="45813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15875">
                    <a:solidFill>
                      <a:schemeClr val="tx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822A8E9D-73B3-94E1-DEE1-3D6EDDC64329}"/>
                      </a:ext>
                    </a:extLst>
                  </p:cNvPr>
                  <p:cNvSpPr txBox="1"/>
                  <p:nvPr/>
                </p:nvSpPr>
                <p:spPr>
                  <a:xfrm>
                    <a:off x="5722540" y="4190048"/>
                    <a:ext cx="2740943" cy="458139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𝐶𝑃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sup>
                        </m:sSub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+0.2±0.</m:t>
                            </m:r>
                            <m: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</m:d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oMath>
                    </a14:m>
                    <a:r>
                      <a: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822A8E9D-73B3-94E1-DEE1-3D6EDDC643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2540" y="4190048"/>
                    <a:ext cx="2740943" cy="45813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15875">
                    <a:solidFill>
                      <a:schemeClr val="tx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内容占位符 2">
                <a:extLst>
                  <a:ext uri="{FF2B5EF4-FFF2-40B4-BE49-F238E27FC236}">
                    <a16:creationId xmlns:a16="http://schemas.microsoft.com/office/drawing/2014/main" id="{425BF0D7-6685-8CA6-125D-160E328903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8506" y="792415"/>
                <a:ext cx="2894738" cy="5186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dirty="0"/>
                  <a:t>但无显著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破坏</a:t>
                </a:r>
              </a:p>
            </p:txBody>
          </p:sp>
        </p:grpSp>
        <p:cxnSp>
          <p:nvCxnSpPr>
            <p:cNvPr id="40" name="直线连接符 39">
              <a:extLst>
                <a:ext uri="{FF2B5EF4-FFF2-40B4-BE49-F238E27FC236}">
                  <a16:creationId xmlns:a16="http://schemas.microsoft.com/office/drawing/2014/main" id="{DE938DCB-27FB-BE27-103B-79C697401859}"/>
                </a:ext>
              </a:extLst>
            </p:cNvPr>
            <p:cNvCxnSpPr>
              <a:cxnSpLocks/>
            </p:cNvCxnSpPr>
            <p:nvPr/>
          </p:nvCxnSpPr>
          <p:spPr>
            <a:xfrm>
              <a:off x="5895669" y="2275718"/>
              <a:ext cx="2768048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9E9BDCF-45AC-8B80-D4CF-757F1A8A2C2E}"/>
                  </a:ext>
                </a:extLst>
              </p:cNvPr>
              <p:cNvSpPr txBox="1"/>
              <p:nvPr/>
            </p:nvSpPr>
            <p:spPr>
              <a:xfrm>
                <a:off x="4806658" y="127730"/>
                <a:ext cx="14828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h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𝐾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或</a:t>
                </a:r>
                <a14:m>
                  <m:oMath xmlns:m="http://schemas.openxmlformats.org/officeDocument/2006/math">
                    <m:r>
                      <a:rPr kumimoji="1" lang="en-US" altLang="zh-CN" sz="2400" b="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𝜋</m:t>
                    </m:r>
                  </m:oMath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9E9BDCF-45AC-8B80-D4CF-757F1A8A2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58" y="127730"/>
                <a:ext cx="1482842" cy="461665"/>
              </a:xfrm>
              <a:prstGeom prst="rect">
                <a:avLst/>
              </a:prstGeom>
              <a:blipFill>
                <a:blip r:embed="rId15"/>
                <a:stretch>
                  <a:fillRect l="-1695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3DFCAAF5-9C98-D981-1AD0-74104E38B365}"/>
              </a:ext>
            </a:extLst>
          </p:cNvPr>
          <p:cNvSpPr txBox="1"/>
          <p:nvPr/>
        </p:nvSpPr>
        <p:spPr>
          <a:xfrm>
            <a:off x="7211993" y="281618"/>
            <a:ext cx="180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PRD111(2025)092004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C3E648D-B9C1-1AAF-2084-9DE7AC5125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327" y="4130739"/>
            <a:ext cx="4693332" cy="87493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AAEA03-6433-B411-F7BD-F35024BC00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894" y="4747544"/>
            <a:ext cx="143164" cy="1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BF25-B68C-CFDA-5CA5-34FCE8F6F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313" y="901065"/>
                <a:ext cx="2507531" cy="543548"/>
              </a:xfrm>
            </p:spPr>
            <p:txBody>
              <a:bodyPr/>
              <a:lstStyle/>
              <a:p>
                <a:r>
                  <a:rPr lang="zh-CN" altLang="en-US" dirty="0"/>
                  <a:t>宇称破坏</a:t>
                </a:r>
                <a:r>
                  <a:rPr lang="en-CN"/>
                  <a:t>参数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marL="342900" lvl="1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BF25-B68C-CFDA-5CA5-34FCE8F6F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313" y="901065"/>
                <a:ext cx="2507531" cy="543548"/>
              </a:xfrm>
              <a:blipFill>
                <a:blip r:embed="rId2"/>
                <a:stretch>
                  <a:fillRect l="-3535" t="-18605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BB8F7-512B-3D03-79EA-8198078C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39</a:t>
            </a:fld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237376-5605-F6AE-5BE5-2508B6E1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" y="33617"/>
            <a:ext cx="8905796" cy="645459"/>
          </a:xfrm>
        </p:spPr>
        <p:txBody>
          <a:bodyPr/>
          <a:lstStyle/>
          <a:p>
            <a:r>
              <a:rPr kumimoji="1" lang="zh-CN" altLang="en-US" dirty="0"/>
              <a:t>重子</a:t>
            </a:r>
            <a:r>
              <a:rPr lang="zh-CN" altLang="en-US" dirty="0"/>
              <a:t>宇称破坏参数</a:t>
            </a:r>
            <a:endParaRPr kumimoji="1"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0F95BC4-3536-E4CC-9DC7-439BF9B98517}"/>
              </a:ext>
            </a:extLst>
          </p:cNvPr>
          <p:cNvGrpSpPr/>
          <p:nvPr/>
        </p:nvGrpSpPr>
        <p:grpSpPr>
          <a:xfrm>
            <a:off x="119102" y="1790148"/>
            <a:ext cx="4665986" cy="2044438"/>
            <a:chOff x="318057" y="1744939"/>
            <a:chExt cx="4665986" cy="204443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A31FBEF-815B-CC5E-87C8-896F71E5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57" y="1744939"/>
              <a:ext cx="3625441" cy="2033784"/>
            </a:xfrm>
            <a:prstGeom prst="rect">
              <a:avLst/>
            </a:prstGeom>
          </p:spPr>
        </p:pic>
        <p:sp>
          <p:nvSpPr>
            <p:cNvPr id="14" name="弧 13">
              <a:extLst>
                <a:ext uri="{FF2B5EF4-FFF2-40B4-BE49-F238E27FC236}">
                  <a16:creationId xmlns:a16="http://schemas.microsoft.com/office/drawing/2014/main" id="{94C86766-A7A3-83F2-D623-79EDAA5272D9}"/>
                </a:ext>
              </a:extLst>
            </p:cNvPr>
            <p:cNvSpPr/>
            <p:nvPr/>
          </p:nvSpPr>
          <p:spPr>
            <a:xfrm rot="18155288">
              <a:off x="1350980" y="2133869"/>
              <a:ext cx="1254027" cy="1255924"/>
            </a:xfrm>
            <a:prstGeom prst="arc">
              <a:avLst>
                <a:gd name="adj1" fmla="val 12671573"/>
                <a:gd name="adj2" fmla="val 19125807"/>
              </a:avLst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B4B2F22-D6DC-4E45-1A73-6875A0CE6C70}"/>
                    </a:ext>
                  </a:extLst>
                </p:cNvPr>
                <p:cNvSpPr txBox="1"/>
                <p:nvPr/>
              </p:nvSpPr>
              <p:spPr>
                <a:xfrm>
                  <a:off x="1732845" y="3245510"/>
                  <a:ext cx="3251198" cy="54386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zh-CN" sz="20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d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d</m:t>
                          </m:r>
                          <m:func>
                            <m:funcPr>
                              <m:ctrlP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∝1+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𝛼</m:t>
                      </m:r>
                      <m:func>
                        <m:funcPr>
                          <m:ctrlPr>
                            <a:rPr kumimoji="1" lang="zh-CN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𝜃</m:t>
                          </m:r>
                        </m:e>
                      </m:func>
                    </m:oMath>
                  </a14:m>
                  <a:r>
                    <a:rPr kumimoji="1" lang="zh-CN" altLang="en-US" sz="2400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B4B2F22-D6DC-4E45-1A73-6875A0CE6C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2845" y="3245510"/>
                  <a:ext cx="3251198" cy="543867"/>
                </a:xfrm>
                <a:prstGeom prst="rect">
                  <a:avLst/>
                </a:prstGeom>
                <a:blipFill>
                  <a:blip r:embed="rId4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0FD3B078-E1F3-46C4-862B-49229C0585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6311" y="2600909"/>
              <a:ext cx="1024466" cy="58255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60A860B7-33FE-6F68-63FF-218CCD0C14D5}"/>
                    </a:ext>
                  </a:extLst>
                </p:cNvPr>
                <p:cNvSpPr txBox="1"/>
                <p:nvPr/>
              </p:nvSpPr>
              <p:spPr>
                <a:xfrm>
                  <a:off x="1076677" y="2128590"/>
                  <a:ext cx="4582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𝜃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60A860B7-33FE-6F68-63FF-218CCD0C14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677" y="2128590"/>
                  <a:ext cx="458202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62F62F3-9C76-9344-CF01-6449FA658583}"/>
                  </a:ext>
                </a:extLst>
              </p:cNvPr>
              <p:cNvSpPr txBox="1"/>
              <p:nvPr/>
            </p:nvSpPr>
            <p:spPr>
              <a:xfrm>
                <a:off x="1593922" y="4041161"/>
                <a:ext cx="18497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𝛼</m:t>
                    </m:r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宇称破坏</a:t>
                </a: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62F62F3-9C76-9344-CF01-6449FA658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22" y="4041161"/>
                <a:ext cx="1849737" cy="400110"/>
              </a:xfrm>
              <a:prstGeom prst="rect">
                <a:avLst/>
              </a:prstGeom>
              <a:blipFill>
                <a:blip r:embed="rId6"/>
                <a:stretch>
                  <a:fillRect t="-9375" r="-2041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ECEDAAA1-06DF-C58F-4787-58BEE318E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459" y="1292560"/>
            <a:ext cx="2433161" cy="1829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9736FB6-2BF1-0B53-6FF1-3BF8CBE405ED}"/>
                  </a:ext>
                </a:extLst>
              </p:cNvPr>
              <p:cNvSpPr txBox="1"/>
              <p:nvPr/>
            </p:nvSpPr>
            <p:spPr>
              <a:xfrm>
                <a:off x="4950983" y="828116"/>
                <a:ext cx="34122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𝛼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&lt;0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：弱作用“手”性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9736FB6-2BF1-0B53-6FF1-3BF8CBE4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983" y="828116"/>
                <a:ext cx="3412216" cy="461665"/>
              </a:xfrm>
              <a:prstGeom prst="rect">
                <a:avLst/>
              </a:prstGeom>
              <a:blipFill>
                <a:blip r:embed="rId8"/>
                <a:stretch>
                  <a:fillRect t="-10811" r="-1852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A893C490-978C-CE07-EA6D-6D28F69737C7}"/>
              </a:ext>
            </a:extLst>
          </p:cNvPr>
          <p:cNvSpPr txBox="1"/>
          <p:nvPr/>
        </p:nvSpPr>
        <p:spPr>
          <a:xfrm>
            <a:off x="2500770" y="850176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即李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杨参数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D31EB-A896-2A18-645D-DC3E1D22FAEE}"/>
              </a:ext>
            </a:extLst>
          </p:cNvPr>
          <p:cNvSpPr txBox="1"/>
          <p:nvPr/>
        </p:nvSpPr>
        <p:spPr>
          <a:xfrm>
            <a:off x="6810980" y="263601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PRL133 (2024) 261804 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7A18E4D-FC34-06B4-2EC4-0D0FA04C8199}"/>
              </a:ext>
            </a:extLst>
          </p:cNvPr>
          <p:cNvGrpSpPr/>
          <p:nvPr/>
        </p:nvGrpSpPr>
        <p:grpSpPr>
          <a:xfrm>
            <a:off x="4418295" y="3113665"/>
            <a:ext cx="4326486" cy="1996218"/>
            <a:chOff x="4418295" y="3113665"/>
            <a:chExt cx="4326486" cy="199621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98633F3-F89D-31D1-9EF8-AA0B265666A6}"/>
                </a:ext>
              </a:extLst>
            </p:cNvPr>
            <p:cNvGrpSpPr/>
            <p:nvPr/>
          </p:nvGrpSpPr>
          <p:grpSpPr>
            <a:xfrm>
              <a:off x="4418295" y="3113665"/>
              <a:ext cx="4326486" cy="1996218"/>
              <a:chOff x="4344489" y="3158086"/>
              <a:chExt cx="4326486" cy="1996218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834EBBA-1BD0-63F0-3D26-AA27C958BC8D}"/>
                  </a:ext>
                </a:extLst>
              </p:cNvPr>
              <p:cNvSpPr txBox="1"/>
              <p:nvPr/>
            </p:nvSpPr>
            <p:spPr>
              <a:xfrm>
                <a:off x="4344489" y="3711998"/>
                <a:ext cx="16248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无</a:t>
                </a: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破坏：</a:t>
                </a:r>
              </a:p>
            </p:txBody>
          </p: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54CF592-FEB7-2736-CE27-AF4620185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8710" y="3158086"/>
                <a:ext cx="2582265" cy="199621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8E34039-127D-C5FD-08B2-FF1139B33C31}"/>
                    </a:ext>
                  </a:extLst>
                </p:cNvPr>
                <p:cNvSpPr txBox="1"/>
                <p:nvPr/>
              </p:nvSpPr>
              <p:spPr>
                <a:xfrm>
                  <a:off x="4418295" y="4146614"/>
                  <a:ext cx="1442847" cy="622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𝛼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𝛼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𝛼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𝛼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𝛼</m:t>
                              </m:r>
                            </m:e>
                          </m:acc>
                        </m:den>
                      </m:f>
                    </m:oMath>
                  </a14:m>
                  <a:r>
                    <a: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8E34039-127D-C5FD-08B2-FF1139B33C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8295" y="4146614"/>
                  <a:ext cx="1442847" cy="622543"/>
                </a:xfrm>
                <a:prstGeom prst="rect">
                  <a:avLst/>
                </a:prstGeom>
                <a:blipFill>
                  <a:blip r:embed="rId10"/>
                  <a:stretch>
                    <a:fillRect l="-8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760009C-933A-BC41-FE2E-0C9BDA72359A}"/>
              </a:ext>
            </a:extLst>
          </p:cNvPr>
          <p:cNvSpPr txBox="1"/>
          <p:nvPr/>
        </p:nvSpPr>
        <p:spPr>
          <a:xfrm>
            <a:off x="425503" y="1348616"/>
            <a:ext cx="3647152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反映两体衰变末态前后向不对称度</a:t>
            </a:r>
          </a:p>
        </p:txBody>
      </p:sp>
    </p:spTree>
    <p:extLst>
      <p:ext uri="{BB962C8B-B14F-4D97-AF65-F5344CB8AC3E}">
        <p14:creationId xmlns:p14="http://schemas.microsoft.com/office/powerpoint/2010/main" val="12175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19B3A-D8F3-3738-E2B4-35248A14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宇宙</a:t>
            </a:r>
            <a:r>
              <a:rPr kumimoji="1" lang="zh-CN" altLang="en-CN" dirty="0"/>
              <a:t>正反</a:t>
            </a:r>
            <a:r>
              <a:rPr kumimoji="1" lang="zh-CN" altLang="en-US" dirty="0"/>
              <a:t>物质不对称性产生机制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54AECD-F676-5CDC-87F0-B9B256E9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04" y="1730513"/>
            <a:ext cx="4026184" cy="2250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>
                <a:cs typeface="+mj-cs"/>
              </a:rPr>
              <a:t>萨哈罗夫条件（</a:t>
            </a:r>
            <a:r>
              <a:rPr kumimoji="1" lang="en-US" altLang="zh-CN" dirty="0">
                <a:cs typeface="+mj-cs"/>
              </a:rPr>
              <a:t>1967</a:t>
            </a:r>
            <a:r>
              <a:rPr kumimoji="1" lang="zh-CN" altLang="en-US" dirty="0">
                <a:cs typeface="+mj-cs"/>
              </a:rPr>
              <a:t>年）</a:t>
            </a:r>
            <a:endParaRPr kumimoji="1" lang="en-US" altLang="zh-CN" dirty="0">
              <a:cs typeface="+mj-cs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重子数破坏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C</a:t>
            </a:r>
            <a:r>
              <a:rPr lang="zh-CN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CP</a:t>
            </a:r>
            <a:r>
              <a:rPr lang="zh-CN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对称性破坏</a:t>
            </a:r>
            <a:endParaRPr lang="en-US" altLang="zh-CN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脱离热平衡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619932-0A92-9114-EF3C-206BBD96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4098" name="Picture 2" descr="Andrei Sakharov - Reviving the Helsinki Spirit">
            <a:extLst>
              <a:ext uri="{FF2B5EF4-FFF2-40B4-BE49-F238E27FC236}">
                <a16:creationId xmlns:a16="http://schemas.microsoft.com/office/drawing/2014/main" id="{E40C2EDA-AE0D-1C3B-7122-758878BE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26" y="1530458"/>
            <a:ext cx="3128425" cy="22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7E7223-C21D-E426-3623-10AFD73A8269}"/>
              </a:ext>
            </a:extLst>
          </p:cNvPr>
          <p:cNvSpPr txBox="1"/>
          <p:nvPr/>
        </p:nvSpPr>
        <p:spPr>
          <a:xfrm>
            <a:off x="5981700" y="378142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萨哈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罗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夫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7980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6E2BF9-7856-2756-785D-9A2F8BB34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481" y="1003215"/>
                <a:ext cx="4552958" cy="82500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𝛬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破坏迹象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6E2BF9-7856-2756-785D-9A2F8BB34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481" y="1003215"/>
                <a:ext cx="4552958" cy="825006"/>
              </a:xfrm>
              <a:blipFill>
                <a:blip r:embed="rId2"/>
                <a:stretch>
                  <a:fillRect l="-1944" t="-1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3DB498-E575-E705-D46C-8EA6C43A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40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B472E774-7072-A977-C160-A3639E9287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dirty="0" smtClean="0"/>
                      <m:t>底重子衰变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B472E774-7072-A977-C160-A3639E928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  <a:blipFill>
                <a:blip r:embed="rId3"/>
                <a:stretch>
                  <a:fillRect l="-1282" t="-1923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489A3411-7256-AD0C-695F-E73E1FDB39DA}"/>
              </a:ext>
            </a:extLst>
          </p:cNvPr>
          <p:cNvGrpSpPr/>
          <p:nvPr/>
        </p:nvGrpSpPr>
        <p:grpSpPr>
          <a:xfrm>
            <a:off x="0" y="2440449"/>
            <a:ext cx="4910766" cy="1947072"/>
            <a:chOff x="138312" y="2716473"/>
            <a:chExt cx="4910766" cy="19470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7E036B-96C1-6C73-ADDD-17FFC5B7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312" y="2716473"/>
              <a:ext cx="4910766" cy="194707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EFF6482-A556-2F82-8F63-906C53F14FC5}"/>
                </a:ext>
              </a:extLst>
            </p:cNvPr>
            <p:cNvCxnSpPr>
              <a:cxnSpLocks/>
            </p:cNvCxnSpPr>
            <p:nvPr/>
          </p:nvCxnSpPr>
          <p:spPr>
            <a:xfrm>
              <a:off x="944405" y="3190259"/>
              <a:ext cx="2859111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D7F213D-DCF3-6C6B-8190-4C5F78AD7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539"/>
          <a:stretch/>
        </p:blipFill>
        <p:spPr>
          <a:xfrm>
            <a:off x="5344380" y="2195253"/>
            <a:ext cx="2951409" cy="2504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3B3CE6B-E466-ABB4-022A-08EE6B0DA58E}"/>
                  </a:ext>
                </a:extLst>
              </p:cNvPr>
              <p:cNvSpPr txBox="1"/>
              <p:nvPr/>
            </p:nvSpPr>
            <p:spPr>
              <a:xfrm>
                <a:off x="5050917" y="1121201"/>
                <a:ext cx="3538337" cy="414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zh-CN" altLang="en-US" sz="2000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主要由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0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ker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 kern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kern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sz="2000" b="0" i="0" kern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∗∗</m:t>
                        </m:r>
                        <m:r>
                          <a:rPr lang="en-US" altLang="zh-CN" sz="2000" b="0" i="0" kern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altLang="zh-CN" sz="2000" i="1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CN" altLang="zh-CN" sz="2000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CN" altLang="zh-CN" sz="2000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成分贡献</a:t>
                </a:r>
                <a:endParaRPr lang="en-US" altLang="zh-CN" sz="2000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3B3CE6B-E466-ABB4-022A-08EE6B0DA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17" y="1121201"/>
                <a:ext cx="3538337" cy="414216"/>
              </a:xfrm>
              <a:prstGeom prst="rect">
                <a:avLst/>
              </a:prstGeom>
              <a:blipFill>
                <a:blip r:embed="rId6"/>
                <a:stretch>
                  <a:fillRect l="-1786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9360457-B057-A353-E017-549FCEEDBC58}"/>
                  </a:ext>
                </a:extLst>
              </p:cNvPr>
              <p:cNvSpPr txBox="1"/>
              <p:nvPr/>
            </p:nvSpPr>
            <p:spPr>
              <a:xfrm>
                <a:off x="651365" y="1650325"/>
                <a:ext cx="2872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8.3</m:t>
                        </m:r>
                        <m:r>
                          <a:rPr lang="en-US" altLang="zh-CN" sz="2400" b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2.8</m:t>
                        </m:r>
                      </m:e>
                    </m:d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9360457-B057-A353-E017-549FCEEDB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65" y="1650325"/>
                <a:ext cx="2872261" cy="461665"/>
              </a:xfrm>
              <a:prstGeom prst="rect">
                <a:avLst/>
              </a:prstGeom>
              <a:blipFill>
                <a:blip r:embed="rId7"/>
                <a:stretch>
                  <a:fillRect l="-441"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C1CCD0-D9F6-ACEA-0E4F-A1D596AF0D67}"/>
                  </a:ext>
                </a:extLst>
              </p:cNvPr>
              <p:cNvSpPr txBox="1"/>
              <p:nvPr/>
            </p:nvSpPr>
            <p:spPr>
              <a:xfrm>
                <a:off x="5334260" y="1568623"/>
                <a:ext cx="304217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400" b="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altLang="zh-CN" sz="2400" b="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16.</m:t>
                          </m:r>
                          <m:r>
                            <a:rPr lang="en-US" altLang="zh-CN" sz="2400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2400" b="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5.1</m:t>
                          </m:r>
                        </m:e>
                      </m:d>
                      <m:r>
                        <a:rPr lang="en-US" altLang="zh-CN" sz="2400" b="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C1CCD0-D9F6-ACEA-0E4F-A1D596AF0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260" y="1568623"/>
                <a:ext cx="3042179" cy="461665"/>
              </a:xfrm>
              <a:prstGeom prst="rect">
                <a:avLst/>
              </a:prstGeom>
              <a:blipFill>
                <a:blip r:embed="rId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E506696-9213-162A-295A-B938A6D6FF5F}"/>
                  </a:ext>
                </a:extLst>
              </p:cNvPr>
              <p:cNvSpPr txBox="1"/>
              <p:nvPr/>
            </p:nvSpPr>
            <p:spPr>
              <a:xfrm>
                <a:off x="2968600" y="2018890"/>
                <a:ext cx="1934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（显著性</a:t>
                </a:r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3.1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𝜎</m:t>
                    </m:r>
                  </m:oMath>
                </a14:m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E506696-9213-162A-295A-B938A6D6F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00" y="2018890"/>
                <a:ext cx="1934234" cy="369332"/>
              </a:xfrm>
              <a:prstGeom prst="rect">
                <a:avLst/>
              </a:prstGeom>
              <a:blipFill>
                <a:blip r:embed="rId9"/>
                <a:stretch>
                  <a:fillRect l="-2614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9C2D9D1D-74F7-D066-ACDD-C3D490D6D23C}"/>
              </a:ext>
            </a:extLst>
          </p:cNvPr>
          <p:cNvSpPr txBox="1"/>
          <p:nvPr/>
        </p:nvSpPr>
        <p:spPr>
          <a:xfrm>
            <a:off x="6887817" y="230404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PRL134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101802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A63D8-F7D9-E6D7-7F00-627FD0160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86F15-A799-C847-664C-8AEE3974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41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7CD66159-17C0-07FC-46B4-7814869FEA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</p:spPr>
            <p:txBody>
              <a:bodyPr/>
              <a:lstStyle/>
              <a:p>
                <a:r>
                  <a:rPr kumimoji="1" lang="zh-CN" altLang="en-US" dirty="0"/>
                  <a:t>底重子衰变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7CD66159-17C0-07FC-46B4-7814869FEA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102" y="33617"/>
                <a:ext cx="8905796" cy="645459"/>
              </a:xfrm>
              <a:blipFill>
                <a:blip r:embed="rId2"/>
                <a:stretch>
                  <a:fillRect l="-1852" t="-11538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ECFE3D90-F331-3750-5094-777D08B90895}"/>
              </a:ext>
            </a:extLst>
          </p:cNvPr>
          <p:cNvGrpSpPr/>
          <p:nvPr/>
        </p:nvGrpSpPr>
        <p:grpSpPr>
          <a:xfrm>
            <a:off x="119102" y="1860582"/>
            <a:ext cx="6276070" cy="3182250"/>
            <a:chOff x="986141" y="1038794"/>
            <a:chExt cx="6276070" cy="318225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D7D0CE-7801-3EBF-9541-D496F796AE94}"/>
                </a:ext>
              </a:extLst>
            </p:cNvPr>
            <p:cNvGrpSpPr/>
            <p:nvPr/>
          </p:nvGrpSpPr>
          <p:grpSpPr>
            <a:xfrm>
              <a:off x="986141" y="1323165"/>
              <a:ext cx="6276070" cy="2897879"/>
              <a:chOff x="986141" y="1053825"/>
              <a:chExt cx="6276070" cy="289787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2F8DD42-AA45-BEF2-2E33-A2CFD566C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6141" y="1053825"/>
                <a:ext cx="6276070" cy="2897879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AA9FECA-F39E-D9DE-5F19-7C8E7E2FA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5939" y="1631916"/>
                <a:ext cx="3339548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ADD006A-5E68-9213-E570-E985A440CFCE}"/>
                    </a:ext>
                  </a:extLst>
                </p:cNvPr>
                <p:cNvSpPr txBox="1"/>
                <p:nvPr/>
              </p:nvSpPr>
              <p:spPr>
                <a:xfrm>
                  <a:off x="1736863" y="1039169"/>
                  <a:ext cx="2228850" cy="4142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zh-CN" altLang="en-US" sz="2000" dirty="0"/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ADD006A-5E68-9213-E570-E985A440C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863" y="1039169"/>
                  <a:ext cx="2228850" cy="414216"/>
                </a:xfrm>
                <a:prstGeom prst="rect">
                  <a:avLst/>
                </a:prstGeom>
                <a:blipFill>
                  <a:blip r:embed="rId4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2725C78-98D7-ED57-668C-C6310F6B4B64}"/>
                    </a:ext>
                  </a:extLst>
                </p:cNvPr>
                <p:cNvSpPr txBox="1"/>
                <p:nvPr/>
              </p:nvSpPr>
              <p:spPr>
                <a:xfrm>
                  <a:off x="4917385" y="1038794"/>
                  <a:ext cx="1851163" cy="3820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8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</m:acc>
                        </m:e>
                        <m:sub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2725C78-98D7-ED57-668C-C6310F6B4B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7385" y="1038794"/>
                  <a:ext cx="1851163" cy="382028"/>
                </a:xfrm>
                <a:prstGeom prst="rect">
                  <a:avLst/>
                </a:prstGeom>
                <a:blipFill>
                  <a:blip r:embed="rId5"/>
                  <a:stretch>
                    <a:fillRect b="-161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65FDBE-D239-C82A-BD25-E5D01EB7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10" y="100668"/>
            <a:ext cx="3427441" cy="15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DACBCE-C2DB-5DA6-5A54-0EDB00D46932}"/>
                  </a:ext>
                </a:extLst>
              </p:cNvPr>
              <p:cNvSpPr txBox="1"/>
              <p:nvPr/>
            </p:nvSpPr>
            <p:spPr>
              <a:xfrm>
                <a:off x="657483" y="950147"/>
                <a:ext cx="403638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46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CN" sz="2400" b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lang="zh-CN" altLang="en-US" sz="2400" dirty="0"/>
                  <a:t>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DACBCE-C2DB-5DA6-5A54-0EDB00D4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83" y="950147"/>
                <a:ext cx="4036387" cy="461665"/>
              </a:xfrm>
              <a:prstGeom prst="rect">
                <a:avLst/>
              </a:prstGeom>
              <a:blipFill>
                <a:blip r:embed="rId7"/>
                <a:stretch>
                  <a:fillRect l="-313" r="-313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1E42370-7529-44A0-0755-D8EB6BBDDC62}"/>
                  </a:ext>
                </a:extLst>
              </p:cNvPr>
              <p:cNvSpPr txBox="1"/>
              <p:nvPr/>
            </p:nvSpPr>
            <p:spPr>
              <a:xfrm>
                <a:off x="3069817" y="1407214"/>
                <a:ext cx="1934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（显著性</a:t>
                </a:r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5.2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𝜎</m:t>
                    </m:r>
                  </m:oMath>
                </a14:m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1E42370-7529-44A0-0755-D8EB6BBDD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817" y="1407214"/>
                <a:ext cx="1934234" cy="369332"/>
              </a:xfrm>
              <a:prstGeom prst="rect">
                <a:avLst/>
              </a:prstGeom>
              <a:blipFill>
                <a:blip r:embed="rId8"/>
                <a:stretch>
                  <a:fillRect l="-2597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1B897FB5-1553-2D86-0A9A-8277C02A8895}"/>
              </a:ext>
            </a:extLst>
          </p:cNvPr>
          <p:cNvSpPr txBox="1"/>
          <p:nvPr/>
        </p:nvSpPr>
        <p:spPr>
          <a:xfrm>
            <a:off x="6622064" y="2275173"/>
            <a:ext cx="205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首次发现重子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926C01-FB7D-1D58-80E9-FD07470F1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9347" y="3218368"/>
            <a:ext cx="2402834" cy="117737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430A655-8E25-8CB8-F9DA-80E6E5CCD1ED}"/>
              </a:ext>
            </a:extLst>
          </p:cNvPr>
          <p:cNvSpPr txBox="1"/>
          <p:nvPr/>
        </p:nvSpPr>
        <p:spPr>
          <a:xfrm>
            <a:off x="6622064" y="4507937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Nature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643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(2025)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1223</a:t>
            </a:r>
            <a:endParaRPr kumimoji="1" lang="zh-CN" altLang="en-US" sz="16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24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4CFCE-958F-98E1-1919-F3FD8D9F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800" dirty="0"/>
              <a:t>控制实验误差非常关键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006" y="645240"/>
                <a:ext cx="9276008" cy="82746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扣除实验不对称性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∼1%</m:t>
                    </m:r>
                  </m:oMath>
                </a14:m>
                <a:r>
                  <a:rPr kumimoji="1" lang="en-US" altLang="zh-CN" b="0" dirty="0"/>
                  <a:t>,</a:t>
                </a:r>
                <a:r>
                  <a:rPr kumimoji="1" lang="zh-CN" altLang="en-US" b="0" dirty="0"/>
                  <a:t> </a:t>
                </a:r>
                <a:r>
                  <a:rPr kumimoji="1" lang="zh-CN" altLang="en-US" dirty="0"/>
                  <a:t>与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破坏大小相等</a:t>
                </a:r>
                <a:r>
                  <a:rPr kumimoji="1" lang="en-US" altLang="zh-CN" b="0" dirty="0"/>
                  <a:t>)</a:t>
                </a:r>
                <a:r>
                  <a:rPr kumimoji="1" lang="zh-CN" altLang="en-US" b="0" dirty="0"/>
                  <a:t>    </a:t>
                </a:r>
                <a:endParaRPr kumimoji="1" lang="en-US" altLang="zh-CN" b="0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detection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trigger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006" y="645240"/>
                <a:ext cx="9276008" cy="827469"/>
              </a:xfrm>
              <a:blipFill>
                <a:blip r:embed="rId2"/>
                <a:stretch>
                  <a:fillRect l="-410" t="-5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FEB95-1491-D7CC-8DF4-9903D6F9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B80FB0-25CC-B75E-4EE3-8858A4FA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21" y="4143792"/>
            <a:ext cx="4865574" cy="5670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9A77128-3FA0-541D-0A68-89012CDFD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006" y="3585251"/>
                <a:ext cx="8994894" cy="44432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1905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选择控制道用数据驱动的方法进行减除，</a:t>
                </a:r>
                <a:r>
                  <a:rPr kumimoji="1" lang="en-US" altLang="zh-CN" sz="1905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905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1905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1905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190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190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905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90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9A77128-3FA0-541D-0A68-89012CDFD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06" y="3585251"/>
                <a:ext cx="8994894" cy="444327"/>
              </a:xfrm>
              <a:prstGeom prst="rect">
                <a:avLst/>
              </a:prstGeom>
              <a:blipFill>
                <a:blip r:embed="rId4"/>
                <a:stretch>
                  <a:fillRect l="-423" t="-11111"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79B4DE45-5D26-040C-32B1-48A7A0275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574" y="1702729"/>
            <a:ext cx="2649082" cy="1662668"/>
          </a:xfrm>
          <a:prstGeom prst="rect">
            <a:avLst/>
          </a:prstGeom>
        </p:spPr>
      </p:pic>
      <p:sp>
        <p:nvSpPr>
          <p:cNvPr id="11" name="下箭头 10">
            <a:extLst>
              <a:ext uri="{FF2B5EF4-FFF2-40B4-BE49-F238E27FC236}">
                <a16:creationId xmlns:a16="http://schemas.microsoft.com/office/drawing/2014/main" id="{A10D9007-4778-B3A8-97B5-F88B0259544E}"/>
              </a:ext>
            </a:extLst>
          </p:cNvPr>
          <p:cNvSpPr/>
          <p:nvPr/>
        </p:nvSpPr>
        <p:spPr>
          <a:xfrm rot="1763934">
            <a:off x="1896974" y="1327365"/>
            <a:ext cx="175187" cy="402149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 dirty="0"/>
          </a:p>
        </p:txBody>
      </p:sp>
      <p:sp>
        <p:nvSpPr>
          <p:cNvPr id="12" name="下箭头 11">
            <a:extLst>
              <a:ext uri="{FF2B5EF4-FFF2-40B4-BE49-F238E27FC236}">
                <a16:creationId xmlns:a16="http://schemas.microsoft.com/office/drawing/2014/main" id="{CF0DCB0C-B4FB-6D55-5569-00F3304B2854}"/>
              </a:ext>
            </a:extLst>
          </p:cNvPr>
          <p:cNvSpPr/>
          <p:nvPr/>
        </p:nvSpPr>
        <p:spPr>
          <a:xfrm rot="19967738">
            <a:off x="3400024" y="1285177"/>
            <a:ext cx="164686" cy="40214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9C6A497-AAEE-2B01-AE34-187F77953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11" y="1728414"/>
            <a:ext cx="2310343" cy="164165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0A05324-BDFB-0AC3-3904-FCC72AFAE4F1}"/>
              </a:ext>
            </a:extLst>
          </p:cNvPr>
          <p:cNvSpPr txBox="1"/>
          <p:nvPr/>
        </p:nvSpPr>
        <p:spPr>
          <a:xfrm>
            <a:off x="159006" y="1496484"/>
            <a:ext cx="1678875" cy="28777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 10 (2021) 060 </a:t>
            </a:r>
            <a:endParaRPr lang="zh-CN" altLang="en-US" sz="12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8A5EFB-3040-D55A-25FA-3C1E55F5BD7B}"/>
              </a:ext>
            </a:extLst>
          </p:cNvPr>
          <p:cNvGrpSpPr/>
          <p:nvPr/>
        </p:nvGrpSpPr>
        <p:grpSpPr>
          <a:xfrm>
            <a:off x="5342535" y="1367911"/>
            <a:ext cx="2841319" cy="1894663"/>
            <a:chOff x="6731039" y="1723377"/>
            <a:chExt cx="3579766" cy="238707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906DF51-E707-EF53-7A20-B4E19DA0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7241" y="1978397"/>
              <a:ext cx="2393878" cy="2132058"/>
            </a:xfrm>
            <a:prstGeom prst="rect">
              <a:avLst/>
            </a:prstGeom>
          </p:spPr>
        </p:pic>
        <p:sp>
          <p:nvSpPr>
            <p:cNvPr id="16" name="下箭头 15">
              <a:extLst>
                <a:ext uri="{FF2B5EF4-FFF2-40B4-BE49-F238E27FC236}">
                  <a16:creationId xmlns:a16="http://schemas.microsoft.com/office/drawing/2014/main" id="{D8C0E754-08D1-822A-E081-6ACD37B4E52E}"/>
                </a:ext>
              </a:extLst>
            </p:cNvPr>
            <p:cNvSpPr/>
            <p:nvPr/>
          </p:nvSpPr>
          <p:spPr>
            <a:xfrm rot="17273329">
              <a:off x="6880628" y="1573788"/>
              <a:ext cx="207487" cy="506666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9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558A1A5-7656-A25E-0325-C246CC2FDD3C}"/>
                </a:ext>
              </a:extLst>
            </p:cNvPr>
            <p:cNvSpPr/>
            <p:nvPr/>
          </p:nvSpPr>
          <p:spPr>
            <a:xfrm>
              <a:off x="7501963" y="2612183"/>
              <a:ext cx="1179583" cy="9282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9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0E43E41-3430-EB48-D9F4-270A8A6D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1546" y="2683875"/>
              <a:ext cx="1629259" cy="101458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0432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683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AC59D-33A2-793D-F3E2-5177F3D3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43</a:t>
            </a:fld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1A2FD5F-321E-5507-2768-0F41DAC8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" y="33617"/>
            <a:ext cx="8905796" cy="645459"/>
          </a:xfrm>
        </p:spPr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破坏成分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139629-FDF7-47E7-9782-BA502BE409CA}"/>
                  </a:ext>
                </a:extLst>
              </p:cNvPr>
              <p:cNvSpPr txBox="1"/>
              <p:nvPr/>
            </p:nvSpPr>
            <p:spPr>
              <a:xfrm>
                <a:off x="244699" y="757160"/>
                <a:ext cx="6391168" cy="1823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400" kern="0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衰变包含丰富的</a:t>
                </a:r>
                <a:r>
                  <a:rPr lang="zh-CN" altLang="en-US" sz="2400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中间</a:t>
                </a:r>
                <a:r>
                  <a:rPr lang="zh-CN" altLang="en-US" sz="2400" kern="0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共振态</a:t>
                </a:r>
                <a:endParaRPr lang="en-US" altLang="zh-CN" sz="2400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N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i="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、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𝛬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i="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等</a:t>
                </a:r>
                <a:endParaRPr lang="en-US" altLang="zh-CN" kern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ker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ker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kern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kern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sz="2400" b="0" i="1" kern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∗∗</m:t>
                        </m:r>
                        <m:r>
                          <a:rPr lang="en-US" altLang="zh-CN" sz="2400" kern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400" i="1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CN" sz="2400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CN" sz="2400" kern="0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sz="2400" kern="0" dirty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衰变</m:t>
                    </m:r>
                    <m:r>
                      <m:rPr>
                        <m:nor/>
                      </m:rPr>
                      <a:rPr 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CP</m:t>
                    </m:r>
                  </m:oMath>
                </a14:m>
                <a:r>
                  <a:rPr lang="zh-CN" altLang="en-US" sz="2400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破坏较大</a:t>
                </a:r>
                <a:endParaRPr lang="en-US" altLang="zh-CN" sz="2400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lvl="1"/>
                <a:endParaRPr lang="en-US" altLang="zh-CN" sz="2000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139629-FDF7-47E7-9782-BA502BE40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99" y="757160"/>
                <a:ext cx="6391168" cy="1823191"/>
              </a:xfrm>
              <a:prstGeom prst="rect">
                <a:avLst/>
              </a:prstGeom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6D381D6-D198-984D-8752-DA738D85B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21" y="1150339"/>
            <a:ext cx="2680635" cy="2455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8CA923-8145-822C-267F-1F067D768752}"/>
                  </a:ext>
                </a:extLst>
              </p:cNvPr>
              <p:cNvSpPr txBox="1"/>
              <p:nvPr/>
            </p:nvSpPr>
            <p:spPr>
              <a:xfrm>
                <a:off x="6852777" y="784203"/>
                <a:ext cx="1812972" cy="49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CN" sz="2000" i="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共振</a:t>
                </a:r>
                <a:r>
                  <a:rPr lang="zh-CN" altLang="en-US" sz="2000" i="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态</a:t>
                </a:r>
                <a:r>
                  <a:rPr lang="en-CN" sz="2000" i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区</a:t>
                </a:r>
                <a:endParaRPr lang="en-CN" sz="2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8CA923-8145-822C-267F-1F067D76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777" y="784203"/>
                <a:ext cx="1812972" cy="499560"/>
              </a:xfrm>
              <a:prstGeom prst="rect">
                <a:avLst/>
              </a:prstGeom>
              <a:blipFill>
                <a:blip r:embed="rId5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AEA638-B16C-BA31-55E6-1266CC868512}"/>
                  </a:ext>
                </a:extLst>
              </p:cNvPr>
              <p:cNvSpPr txBox="1"/>
              <p:nvPr/>
            </p:nvSpPr>
            <p:spPr>
              <a:xfrm>
                <a:off x="5930304" y="3701545"/>
                <a:ext cx="257599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质子激发态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1440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等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AEA638-B16C-BA31-55E6-1266CC868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304" y="3701545"/>
                <a:ext cx="2575997" cy="646331"/>
              </a:xfrm>
              <a:prstGeom prst="rect">
                <a:avLst/>
              </a:prstGeom>
              <a:blipFill>
                <a:blip r:embed="rId6"/>
                <a:stretch>
                  <a:fillRect l="-2463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Up Arrow 17">
            <a:extLst>
              <a:ext uri="{FF2B5EF4-FFF2-40B4-BE49-F238E27FC236}">
                <a16:creationId xmlns:a16="http://schemas.microsoft.com/office/drawing/2014/main" id="{8B677006-0C3F-6C2C-B80B-128C81A2FA3D}"/>
              </a:ext>
            </a:extLst>
          </p:cNvPr>
          <p:cNvSpPr/>
          <p:nvPr/>
        </p:nvSpPr>
        <p:spPr>
          <a:xfrm rot="10800000">
            <a:off x="7026868" y="3460189"/>
            <a:ext cx="300937" cy="22333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1A4575-987F-E271-977E-1B11F1B60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29" y="2803468"/>
            <a:ext cx="5097118" cy="23064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CED2AE-2DD4-D510-4844-0B195F900BBD}"/>
              </a:ext>
            </a:extLst>
          </p:cNvPr>
          <p:cNvCxnSpPr>
            <a:cxnSpLocks/>
          </p:cNvCxnSpPr>
          <p:nvPr/>
        </p:nvCxnSpPr>
        <p:spPr>
          <a:xfrm>
            <a:off x="1190266" y="3421736"/>
            <a:ext cx="2859111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72D9AB1-1D3B-E35A-3678-EFA885FFB8A8}"/>
                  </a:ext>
                </a:extLst>
              </p:cNvPr>
              <p:cNvSpPr txBox="1"/>
              <p:nvPr/>
            </p:nvSpPr>
            <p:spPr>
              <a:xfrm>
                <a:off x="1344061" y="2211661"/>
                <a:ext cx="32279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5.4±</m:t>
                    </m:r>
                    <m:r>
                      <a:rPr lang="en-US" altLang="zh-CN" sz="20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0. 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zh-CN" sz="20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±0.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72D9AB1-1D3B-E35A-3678-EFA885FFB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61" y="2211661"/>
                <a:ext cx="3227939" cy="400110"/>
              </a:xfrm>
              <a:prstGeom prst="rect">
                <a:avLst/>
              </a:prstGeom>
              <a:blipFill>
                <a:blip r:embed="rId8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F4C2120-3AFF-8D3D-2A1F-0EB4A8762E18}"/>
                  </a:ext>
                </a:extLst>
              </p:cNvPr>
              <p:cNvSpPr txBox="1"/>
              <p:nvPr/>
            </p:nvSpPr>
            <p:spPr>
              <a:xfrm>
                <a:off x="4174639" y="2473769"/>
                <a:ext cx="1934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（显著性</a:t>
                </a:r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6.0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𝜎</m:t>
                    </m:r>
                  </m:oMath>
                </a14:m>
                <a:r>
                  <a:rPr kumimoji="1"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F4C2120-3AFF-8D3D-2A1F-0EB4A8762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9" y="2473769"/>
                <a:ext cx="1934234" cy="369332"/>
              </a:xfrm>
              <a:prstGeom prst="rect">
                <a:avLst/>
              </a:prstGeom>
              <a:blipFill>
                <a:blip r:embed="rId9"/>
                <a:stretch>
                  <a:fillRect l="-261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4531969-0F6C-BEF3-F9E4-D0458396B1D1}"/>
              </a:ext>
            </a:extLst>
          </p:cNvPr>
          <p:cNvSpPr txBox="1"/>
          <p:nvPr/>
        </p:nvSpPr>
        <p:spPr>
          <a:xfrm>
            <a:off x="6095462" y="4463884"/>
            <a:ext cx="244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More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different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1" lang="zh-CN" altLang="en-US" sz="2400" dirty="0">
              <a:solidFill>
                <a:srgbClr val="0432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1C31493-D99A-3506-D5D6-74AA2ACEB5B3}"/>
              </a:ext>
            </a:extLst>
          </p:cNvPr>
          <p:cNvSpPr txBox="1"/>
          <p:nvPr/>
        </p:nvSpPr>
        <p:spPr>
          <a:xfrm>
            <a:off x="6635867" y="186955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Nature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643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(2025)</a:t>
            </a:r>
            <a:r>
              <a:rPr kumimoji="1" lang="zh-CN" altLang="en-US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1223</a:t>
            </a:r>
            <a:endParaRPr kumimoji="1" lang="zh-CN" altLang="en-US" sz="16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69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323CD9-B7A0-4BF9-6B6D-FCA31C17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粒子物理标准模型？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ECF332-0224-6182-1C2F-8499F66E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44</a:t>
            </a:fld>
            <a:endParaRPr kumimoji="1"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2E0B337-FE60-583F-2306-1A203E5E0D5E}"/>
              </a:ext>
            </a:extLst>
          </p:cNvPr>
          <p:cNvGrpSpPr/>
          <p:nvPr/>
        </p:nvGrpSpPr>
        <p:grpSpPr>
          <a:xfrm>
            <a:off x="438076" y="1144406"/>
            <a:ext cx="8159824" cy="3842968"/>
            <a:chOff x="438076" y="1144406"/>
            <a:chExt cx="8159824" cy="384296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927FF04-9979-FD75-4949-7D99A7EC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076" y="1144406"/>
              <a:ext cx="8159824" cy="3312484"/>
            </a:xfrm>
            <a:prstGeom prst="rect">
              <a:avLst/>
            </a:prstGeom>
          </p:spPr>
        </p:pic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940104C2-0262-F177-9836-0DE4528A6771}"/>
                </a:ext>
              </a:extLst>
            </p:cNvPr>
            <p:cNvSpPr/>
            <p:nvPr/>
          </p:nvSpPr>
          <p:spPr bwMode="auto">
            <a:xfrm>
              <a:off x="927150" y="1490224"/>
              <a:ext cx="3619450" cy="64337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4400" b="0" i="0" u="none" strike="noStrike" cap="none" normalizeH="0" baseline="0">
                <a:ln>
                  <a:noFill/>
                </a:ln>
                <a:solidFill>
                  <a:srgbClr val="FF66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C594037-8BB7-9BC8-C5AF-107EC0CEA13A}"/>
                </a:ext>
              </a:extLst>
            </p:cNvPr>
            <p:cNvSpPr txBox="1"/>
            <p:nvPr/>
          </p:nvSpPr>
          <p:spPr>
            <a:xfrm>
              <a:off x="4256048" y="4618042"/>
              <a:ext cx="4341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J.P. Wang, F.S. Yu, CPC 48 (2024) 101002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554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FF479B-DEBE-C2BE-1B74-3AC66B0D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45</a:t>
            </a:fld>
            <a:endParaRPr kumimoji="1" lang="zh-CN" altLang="en-US" dirty="0"/>
          </a:p>
        </p:txBody>
      </p:sp>
      <p:pic>
        <p:nvPicPr>
          <p:cNvPr id="5" name="Snapsave.app_-Aw1DABm4L.mp4">
            <a:hlinkClick r:id="" action="ppaction://media"/>
            <a:extLst>
              <a:ext uri="{FF2B5EF4-FFF2-40B4-BE49-F238E27FC236}">
                <a16:creationId xmlns:a16="http://schemas.microsoft.com/office/drawing/2014/main" id="{122ADA95-BEA6-9EBC-C2B3-81BC78E9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0113" y="825779"/>
            <a:ext cx="2261239" cy="40201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3AEF0D-F704-698F-E47C-D50F2648C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63" y="1378101"/>
            <a:ext cx="3887406" cy="29155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44199A-E492-BE5A-F98C-6B714C3C8488}"/>
              </a:ext>
            </a:extLst>
          </p:cNvPr>
          <p:cNvSpPr txBox="1"/>
          <p:nvPr/>
        </p:nvSpPr>
        <p:spPr>
          <a:xfrm>
            <a:off x="5894822" y="489212"/>
            <a:ext cx="2220480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欧洲核子研究中心采访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ABC520-1E00-E1A4-CCFD-041A9B06E6E9}"/>
              </a:ext>
            </a:extLst>
          </p:cNvPr>
          <p:cNvSpPr txBox="1"/>
          <p:nvPr/>
        </p:nvSpPr>
        <p:spPr>
          <a:xfrm>
            <a:off x="1122648" y="941818"/>
            <a:ext cx="1725152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Moriond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会议现场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6AFEC8-54B3-57FF-C989-EA121E8403CC}"/>
              </a:ext>
            </a:extLst>
          </p:cNvPr>
          <p:cNvSpPr txBox="1"/>
          <p:nvPr/>
        </p:nvSpPr>
        <p:spPr>
          <a:xfrm>
            <a:off x="382706" y="4596937"/>
            <a:ext cx="4376519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1587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资料来源：欧洲核子研究中心以及</a:t>
            </a:r>
            <a:r>
              <a:rPr kumimoji="1" lang="en-US" altLang="zh-CN" sz="1587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1587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实验组</a:t>
            </a:r>
          </a:p>
        </p:txBody>
      </p:sp>
    </p:spTree>
    <p:extLst>
      <p:ext uri="{BB962C8B-B14F-4D97-AF65-F5344CB8AC3E}">
        <p14:creationId xmlns:p14="http://schemas.microsoft.com/office/powerpoint/2010/main" val="37663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37A7EE-AC81-D496-42A6-211BFF9F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首次发现重子的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3C999C-4C8E-2D6C-D6AD-9FD5FA81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46</a:t>
            </a:fld>
            <a:endParaRPr kumimoji="1" lang="zh-CN" altLang="en-US"/>
          </a:p>
        </p:txBody>
      </p:sp>
      <p:pic>
        <p:nvPicPr>
          <p:cNvPr id="5" name="Picture 40" descr="lhcblogo">
            <a:extLst>
              <a:ext uri="{FF2B5EF4-FFF2-40B4-BE49-F238E27FC236}">
                <a16:creationId xmlns:a16="http://schemas.microsoft.com/office/drawing/2014/main" id="{373872F3-9696-456A-1618-AAC9BFCC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97" y="1016124"/>
            <a:ext cx="707501" cy="4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54C63A-87C6-80DC-0FDB-DF8E188A93D3}"/>
              </a:ext>
            </a:extLst>
          </p:cNvPr>
          <p:cNvSpPr txBox="1"/>
          <p:nvPr/>
        </p:nvSpPr>
        <p:spPr>
          <a:xfrm>
            <a:off x="386302" y="763730"/>
            <a:ext cx="1768433" cy="38549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67E3EA-7F1A-7029-978E-402F0B33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2" y="1293523"/>
            <a:ext cx="3581473" cy="36399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2291FC-31AE-6A83-3937-B7BA7CB1B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77" y="1016124"/>
            <a:ext cx="661737" cy="5993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0C39F4-1710-C8CA-8978-DD44672AD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115" y="1548875"/>
            <a:ext cx="4391312" cy="32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1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A3DE93-F757-651D-1101-B904D875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40F23C-D46C-BED6-9F00-A5A2D6C7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76" y="655490"/>
            <a:ext cx="6305924" cy="38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5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FF3D85-7A23-A988-2353-5B45251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48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5DA0E5-8C40-FB41-1087-AC70A516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41" r="12019"/>
          <a:stretch>
            <a:fillRect/>
          </a:stretch>
        </p:blipFill>
        <p:spPr>
          <a:xfrm>
            <a:off x="1569853" y="978270"/>
            <a:ext cx="6173641" cy="31869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F347F7-74E3-6A9F-3C26-5113DC8CDA4D}"/>
              </a:ext>
            </a:extLst>
          </p:cNvPr>
          <p:cNvSpPr txBox="1"/>
          <p:nvPr/>
        </p:nvSpPr>
        <p:spPr>
          <a:xfrm>
            <a:off x="2211001" y="4335463"/>
            <a:ext cx="4721998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《Frontier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Physics》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杂志评选</a:t>
            </a:r>
          </a:p>
        </p:txBody>
      </p:sp>
    </p:spTree>
    <p:extLst>
      <p:ext uri="{BB962C8B-B14F-4D97-AF65-F5344CB8AC3E}">
        <p14:creationId xmlns:p14="http://schemas.microsoft.com/office/powerpoint/2010/main" val="2224057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6CE28-EC0D-D6E8-F9FB-68F65A58D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1CD976-2A15-26B9-9225-2339BF7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然而</a:t>
            </a:r>
            <a:r>
              <a:rPr kumimoji="1" lang="en-US" altLang="zh-CN" dirty="0"/>
              <a:t>CKM</a:t>
            </a:r>
            <a:r>
              <a:rPr kumimoji="1" lang="zh-CN" altLang="en-US" dirty="0"/>
              <a:t>机制远远不够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415982-BBD1-5D22-CA21-FF8D932A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49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2F0ACB3-F30E-D395-72DB-BF33CCC94752}"/>
              </a:ext>
            </a:extLst>
          </p:cNvPr>
          <p:cNvSpPr txBox="1"/>
          <p:nvPr/>
        </p:nvSpPr>
        <p:spPr>
          <a:xfrm>
            <a:off x="4699652" y="3773373"/>
            <a:ext cx="37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需要新物理的</a:t>
            </a:r>
            <a:r>
              <a:rPr kumimoji="1"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破坏机制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08AADB7-81D7-F778-4837-0095F9E73B53}"/>
              </a:ext>
            </a:extLst>
          </p:cNvPr>
          <p:cNvGrpSpPr/>
          <p:nvPr/>
        </p:nvGrpSpPr>
        <p:grpSpPr>
          <a:xfrm>
            <a:off x="416297" y="1711287"/>
            <a:ext cx="3031874" cy="1858246"/>
            <a:chOff x="165341" y="1367359"/>
            <a:chExt cx="3031874" cy="1858246"/>
          </a:xfrm>
        </p:grpSpPr>
        <p:pic>
          <p:nvPicPr>
            <p:cNvPr id="13" name="Picture 49">
              <a:extLst>
                <a:ext uri="{FF2B5EF4-FFF2-40B4-BE49-F238E27FC236}">
                  <a16:creationId xmlns:a16="http://schemas.microsoft.com/office/drawing/2014/main" id="{921CC662-1BFC-4592-F20C-1212D856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341" y="1367359"/>
              <a:ext cx="3031874" cy="1858246"/>
            </a:xfrm>
            <a:prstGeom prst="rect">
              <a:avLst/>
            </a:prstGeom>
          </p:spPr>
        </p:pic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9D0DBEE3-D548-80F2-A962-E0015987C3D1}"/>
                </a:ext>
              </a:extLst>
            </p:cNvPr>
            <p:cNvSpPr txBox="1"/>
            <p:nvPr/>
          </p:nvSpPr>
          <p:spPr>
            <a:xfrm>
              <a:off x="487541" y="2363829"/>
              <a:ext cx="697627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 err="1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物质</a:t>
              </a:r>
              <a:endParaRPr lang="en-GB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30454E27-9D70-629E-9B0F-2E02DA0B66AC}"/>
                </a:ext>
              </a:extLst>
            </p:cNvPr>
            <p:cNvSpPr txBox="1"/>
            <p:nvPr/>
          </p:nvSpPr>
          <p:spPr>
            <a:xfrm>
              <a:off x="1992497" y="2661427"/>
              <a:ext cx="954107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 err="1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反物质</a:t>
              </a:r>
              <a:endParaRPr lang="en-GB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75F020-E7DC-96A2-5402-2D473F94FE48}"/>
              </a:ext>
            </a:extLst>
          </p:cNvPr>
          <p:cNvGrpSpPr/>
          <p:nvPr/>
        </p:nvGrpSpPr>
        <p:grpSpPr>
          <a:xfrm>
            <a:off x="4251288" y="1480453"/>
            <a:ext cx="4235826" cy="1283657"/>
            <a:chOff x="4262439" y="1017514"/>
            <a:chExt cx="4235826" cy="1283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DE97BEEB-3588-13D2-E136-11AE239B183A}"/>
                    </a:ext>
                  </a:extLst>
                </p:cNvPr>
                <p:cNvSpPr txBox="1"/>
                <p:nvPr/>
              </p:nvSpPr>
              <p:spPr>
                <a:xfrm>
                  <a:off x="5964788" y="1674824"/>
                  <a:ext cx="253347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∼10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−18</m:t>
                          </m:r>
                        </m:sup>
                      </m:sSup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</m:oMath>
                  </a14:m>
                  <a:r>
                    <a:rPr lang="zh-CN" altLang="en-US" sz="2400" dirty="0"/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DE97BEEB-3588-13D2-E136-11AE239B1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788" y="1674824"/>
                  <a:ext cx="253347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46264A4-910F-81A1-3FC4-484B9FABD7A9}"/>
                </a:ext>
              </a:extLst>
            </p:cNvPr>
            <p:cNvSpPr/>
            <p:nvPr/>
          </p:nvSpPr>
          <p:spPr>
            <a:xfrm>
              <a:off x="5964788" y="1516817"/>
              <a:ext cx="1195290" cy="73320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449EEBA-C1EC-E409-9202-E0122E5125BD}"/>
                </a:ext>
              </a:extLst>
            </p:cNvPr>
            <p:cNvSpPr txBox="1"/>
            <p:nvPr/>
          </p:nvSpPr>
          <p:spPr>
            <a:xfrm>
              <a:off x="6119042" y="1017515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CKM</a:t>
              </a:r>
              <a:endPara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7494C6E-08AF-74DD-CB73-4CCD3CE366E8}"/>
                </a:ext>
              </a:extLst>
            </p:cNvPr>
            <p:cNvSpPr txBox="1"/>
            <p:nvPr/>
          </p:nvSpPr>
          <p:spPr>
            <a:xfrm>
              <a:off x="7674260" y="101751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观测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21E9465-F80F-0CFC-9246-16490851D98B}"/>
                </a:ext>
              </a:extLst>
            </p:cNvPr>
            <p:cNvSpPr/>
            <p:nvPr/>
          </p:nvSpPr>
          <p:spPr>
            <a:xfrm>
              <a:off x="7587699" y="1507380"/>
              <a:ext cx="886780" cy="73320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E318FED-774A-4AD9-FAB9-7AB71FDC695A}"/>
                </a:ext>
              </a:extLst>
            </p:cNvPr>
            <p:cNvGrpSpPr/>
            <p:nvPr/>
          </p:nvGrpSpPr>
          <p:grpSpPr>
            <a:xfrm>
              <a:off x="4262439" y="1531729"/>
              <a:ext cx="1588897" cy="769442"/>
              <a:chOff x="5120963" y="3423642"/>
              <a:chExt cx="1588897" cy="7694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E6BA34C1-33B8-3D08-2E8B-372BE05068CE}"/>
                      </a:ext>
                    </a:extLst>
                  </p:cNvPr>
                  <p:cNvSpPr txBox="1"/>
                  <p:nvPr/>
                </p:nvSpPr>
                <p:spPr>
                  <a:xfrm>
                    <a:off x="5120963" y="3423642"/>
                    <a:ext cx="15119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物质</a:t>
                    </a:r>
                    <a14:m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oMath>
                    </a14:m>
                    <a:r>
                      <a:rPr kumimoji="1"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反物质</a:t>
                    </a:r>
                  </a:p>
                </p:txBody>
              </p:sp>
            </mc:Choice>
            <mc:Fallback xmlns="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E6BA34C1-33B8-3D08-2E8B-372BE0506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0963" y="3423642"/>
                    <a:ext cx="1511952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33" t="-3226" r="-2500" b="-193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7131BE3-F84C-D38A-212C-931CD44E5D27}"/>
                  </a:ext>
                </a:extLst>
              </p:cNvPr>
              <p:cNvSpPr txBox="1"/>
              <p:nvPr/>
            </p:nvSpPr>
            <p:spPr>
              <a:xfrm>
                <a:off x="5429062" y="3823752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光子数</a:t>
                </a:r>
              </a:p>
            </p:txBody>
          </p: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5F1D49E0-3D7A-6367-292B-1600D61786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6331" y="3792974"/>
                <a:ext cx="1513529" cy="2002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869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754B-E60B-2AA7-0C39-FB6BDAF5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cs typeface="Times New Roman" panose="02020603050405020304" pitchFamily="18" charset="0"/>
              </a:rPr>
              <a:t>C</a:t>
            </a:r>
            <a:r>
              <a:rPr kumimoji="1" lang="zh-CN" altLang="en-US" dirty="0">
                <a:cs typeface="Times New Roman" panose="02020603050405020304" pitchFamily="18" charset="0"/>
              </a:rPr>
              <a:t>、</a:t>
            </a:r>
            <a:r>
              <a:rPr kumimoji="1" lang="en-US" altLang="zh-CN" dirty="0">
                <a:cs typeface="Times New Roman" panose="02020603050405020304" pitchFamily="18" charset="0"/>
              </a:rPr>
              <a:t>P</a:t>
            </a:r>
            <a:r>
              <a:rPr kumimoji="1" lang="zh-CN" altLang="en-US" dirty="0"/>
              <a:t>与</a:t>
            </a:r>
            <a:r>
              <a:rPr kumimoji="1" lang="en-US" altLang="zh-CN" dirty="0">
                <a:cs typeface="Times New Roman" panose="02020603050405020304" pitchFamily="18" charset="0"/>
              </a:rPr>
              <a:t>CP</a:t>
            </a:r>
            <a:r>
              <a:rPr kumimoji="1" lang="zh-CN" altLang="en-US" dirty="0"/>
              <a:t>变换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B1F5C-2F7A-42DA-72D0-6F60D610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fld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DBAD5A3-3880-5456-3588-7B395BCD3F81}"/>
              </a:ext>
            </a:extLst>
          </p:cNvPr>
          <p:cNvGrpSpPr/>
          <p:nvPr/>
        </p:nvGrpSpPr>
        <p:grpSpPr>
          <a:xfrm>
            <a:off x="475717" y="2997497"/>
            <a:ext cx="2979769" cy="1874883"/>
            <a:chOff x="1567970" y="3908958"/>
            <a:chExt cx="2979769" cy="1874883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B9EC2DE-483B-63E8-198D-727FC137B8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0426" y="3908958"/>
              <a:ext cx="2035012" cy="1385386"/>
              <a:chOff x="3461007" y="4986649"/>
              <a:chExt cx="1611312" cy="1096939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F9B4F7E5-68F4-934B-76B7-D4B517002E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007" y="5298905"/>
                <a:ext cx="1611312" cy="7846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2CEDC4-7949-78D0-20C8-8BFB1F1DB30E}"/>
                  </a:ext>
                </a:extLst>
              </p:cNvPr>
              <p:cNvSpPr txBox="1"/>
              <p:nvPr/>
            </p:nvSpPr>
            <p:spPr>
              <a:xfrm>
                <a:off x="3664656" y="4986649"/>
                <a:ext cx="1269504" cy="36554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宇称变换</a:t>
                </a: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</a:t>
                </a:r>
                <a:endPara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63443D64-13BB-97D9-6EBB-A6C74D51BCEF}"/>
                    </a:ext>
                  </a:extLst>
                </p:cNvPr>
                <p:cNvSpPr/>
                <p:nvPr/>
              </p:nvSpPr>
              <p:spPr>
                <a:xfrm>
                  <a:off x="1567970" y="5229843"/>
                  <a:ext cx="2979769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𝒛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zh-CN" alt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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CN" alt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𝒛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63443D64-13BB-97D9-6EBB-A6C74D51BC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7970" y="5229843"/>
                  <a:ext cx="2979769" cy="553998"/>
                </a:xfrm>
                <a:prstGeom prst="rect">
                  <a:avLst/>
                </a:prstGeom>
                <a:blipFill>
                  <a:blip r:embed="rId4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98F51A7-4E1F-AA17-78B3-974E656EFDCC}"/>
              </a:ext>
            </a:extLst>
          </p:cNvPr>
          <p:cNvGrpSpPr/>
          <p:nvPr/>
        </p:nvGrpSpPr>
        <p:grpSpPr>
          <a:xfrm>
            <a:off x="646842" y="830991"/>
            <a:ext cx="2336267" cy="1848237"/>
            <a:chOff x="1494646" y="1107876"/>
            <a:chExt cx="2336267" cy="184823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95A8B6C-5922-A5D5-1BB8-A7FC2403AB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4646" y="1107876"/>
              <a:ext cx="2284739" cy="1601124"/>
              <a:chOff x="205179" y="4887171"/>
              <a:chExt cx="1751604" cy="122750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DA8C38B-A9E1-FDBC-3216-4B2070E2A619}"/>
                  </a:ext>
                </a:extLst>
              </p:cNvPr>
              <p:cNvSpPr txBox="1"/>
              <p:nvPr/>
            </p:nvSpPr>
            <p:spPr>
              <a:xfrm>
                <a:off x="242154" y="4887171"/>
                <a:ext cx="1714629" cy="35393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电荷共轭变换</a:t>
                </a: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352B6212-9201-9D5E-7EE7-B7EAE9F72E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11853"/>
              <a:stretch/>
            </p:blipFill>
            <p:spPr bwMode="auto">
              <a:xfrm>
                <a:off x="205179" y="5204158"/>
                <a:ext cx="1671602" cy="910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1FE86322-28D0-D1E4-17F9-CBD56F6E7129}"/>
                    </a:ext>
                  </a:extLst>
                </p:cNvPr>
                <p:cNvSpPr/>
                <p:nvPr/>
              </p:nvSpPr>
              <p:spPr>
                <a:xfrm>
                  <a:off x="1795900" y="2451488"/>
                  <a:ext cx="2035013" cy="5046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粒子 </a:t>
                  </a:r>
                  <a14:m>
                    <m:oMath xmlns:m="http://schemas.openxmlformats.org/officeDocument/2006/math">
                      <m:r>
                        <a:rPr lang="en-US" altLang="zh-CN" sz="2000" b="1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</m:t>
                      </m:r>
                    </m:oMath>
                  </a14:m>
                  <a:r>
                    <a:rPr lang="zh-CN" altLang="en-US" sz="2000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反粒子</a:t>
                  </a:r>
                  <a:endPara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1FE86322-28D0-D1E4-17F9-CBD56F6E71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5900" y="2451488"/>
                  <a:ext cx="2035013" cy="504625"/>
                </a:xfrm>
                <a:prstGeom prst="rect">
                  <a:avLst/>
                </a:prstGeom>
                <a:blipFill>
                  <a:blip r:embed="rId6"/>
                  <a:stretch>
                    <a:fillRect l="-3106" b="-170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9D9BCB1-5949-4D1E-4480-D656666BCB69}"/>
              </a:ext>
            </a:extLst>
          </p:cNvPr>
          <p:cNvGrpSpPr/>
          <p:nvPr/>
        </p:nvGrpSpPr>
        <p:grpSpPr>
          <a:xfrm>
            <a:off x="3727585" y="1519425"/>
            <a:ext cx="4624199" cy="3058593"/>
            <a:chOff x="5344887" y="2166257"/>
            <a:chExt cx="4624199" cy="3058593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CCED378-5662-0343-24F7-BC623D5A3C7C}"/>
                </a:ext>
              </a:extLst>
            </p:cNvPr>
            <p:cNvGrpSpPr/>
            <p:nvPr/>
          </p:nvGrpSpPr>
          <p:grpSpPr>
            <a:xfrm>
              <a:off x="5344887" y="2166257"/>
              <a:ext cx="4544522" cy="2766106"/>
              <a:chOff x="5344887" y="2166257"/>
              <a:chExt cx="4544522" cy="2766106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8E5F3582-1FAD-546C-53B7-AF215929DF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9794" y="2259231"/>
                <a:ext cx="3039615" cy="1712940"/>
                <a:chOff x="6725548" y="4763903"/>
                <a:chExt cx="2425495" cy="1366862"/>
              </a:xfrm>
            </p:grpSpPr>
            <p:pic>
              <p:nvPicPr>
                <p:cNvPr id="21" name="Picture 4">
                  <a:extLst>
                    <a:ext uri="{FF2B5EF4-FFF2-40B4-BE49-F238E27FC236}">
                      <a16:creationId xmlns:a16="http://schemas.microsoft.com/office/drawing/2014/main" id="{25CA88B6-E649-11E1-158E-C563EE5CA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57420" y="5175425"/>
                  <a:ext cx="1961751" cy="9553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3E005FA-518B-63DF-A35D-1107FB10594A}"/>
                    </a:ext>
                  </a:extLst>
                </p:cNvPr>
                <p:cNvSpPr txBox="1"/>
                <p:nvPr/>
              </p:nvSpPr>
              <p:spPr>
                <a:xfrm>
                  <a:off x="6725548" y="4763903"/>
                  <a:ext cx="2425495" cy="36839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电荷宇称联合变换</a:t>
                  </a:r>
                  <a:r>
                    <a:rPr kumimoji="1" lang="en-US" altLang="zh-CN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CP</a:t>
                  </a:r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右大括号 19">
                <a:extLst>
                  <a:ext uri="{FF2B5EF4-FFF2-40B4-BE49-F238E27FC236}">
                    <a16:creationId xmlns:a16="http://schemas.microsoft.com/office/drawing/2014/main" id="{FCDF60A8-9B4C-6DFB-2923-EE79B61B8643}"/>
                  </a:ext>
                </a:extLst>
              </p:cNvPr>
              <p:cNvSpPr/>
              <p:nvPr/>
            </p:nvSpPr>
            <p:spPr>
              <a:xfrm>
                <a:off x="5344887" y="2166257"/>
                <a:ext cx="1028874" cy="2766106"/>
              </a:xfrm>
              <a:prstGeom prst="rightBrace">
                <a:avLst>
                  <a:gd name="adj1" fmla="val 21296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7B214279-E7AC-9F1C-8576-9D109CB10BC4}"/>
                    </a:ext>
                  </a:extLst>
                </p:cNvPr>
                <p:cNvSpPr/>
                <p:nvPr/>
              </p:nvSpPr>
              <p:spPr>
                <a:xfrm>
                  <a:off x="7503750" y="4080274"/>
                  <a:ext cx="1932410" cy="5046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粒子 </a:t>
                  </a:r>
                  <a14:m>
                    <m:oMath xmlns:m="http://schemas.openxmlformats.org/officeDocument/2006/math">
                      <m:r>
                        <a:rPr lang="en-US" altLang="zh-CN" sz="2000" b="1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</m:t>
                      </m:r>
                    </m:oMath>
                  </a14:m>
                  <a:r>
                    <a:rPr lang="zh-CN" altLang="en-US" sz="2000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反粒子</a:t>
                  </a:r>
                  <a:endPara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7B214279-E7AC-9F1C-8576-9D109CB10B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750" y="4080274"/>
                  <a:ext cx="1932410" cy="504625"/>
                </a:xfrm>
                <a:prstGeom prst="rect">
                  <a:avLst/>
                </a:prstGeom>
                <a:blipFill>
                  <a:blip r:embed="rId8"/>
                  <a:stretch>
                    <a:fillRect l="-3268" r="-654" b="-195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A04F2306-5F3E-16C5-B31D-A513569F8055}"/>
                    </a:ext>
                  </a:extLst>
                </p:cNvPr>
                <p:cNvSpPr/>
                <p:nvPr/>
              </p:nvSpPr>
              <p:spPr>
                <a:xfrm>
                  <a:off x="6989317" y="4670852"/>
                  <a:ext cx="2979769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𝒛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zh-CN" alt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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CN" alt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 −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𝒛</m:t>
                        </m:r>
                        <m: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EC101142-79B6-3629-03BE-EAA1F5611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317" y="4670852"/>
                  <a:ext cx="2979769" cy="553998"/>
                </a:xfrm>
                <a:prstGeom prst="rect">
                  <a:avLst/>
                </a:prstGeom>
                <a:blipFill>
                  <a:blip r:embed="rId9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11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CCF8E5-0AD3-4532-17DB-2616B2033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CKM</a:t>
            </a:r>
            <a:r>
              <a:rPr kumimoji="1" lang="zh-CN" altLang="en-US" dirty="0"/>
              <a:t>机制精确检验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594DE-FFF9-D067-169E-B4DF633DF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12" y="840106"/>
            <a:ext cx="8905795" cy="501677"/>
          </a:xfrm>
        </p:spPr>
        <p:txBody>
          <a:bodyPr/>
          <a:lstStyle/>
          <a:p>
            <a:r>
              <a:rPr lang="zh-CN" altLang="en-US" dirty="0"/>
              <a:t>多参数、多维度检验</a:t>
            </a:r>
            <a:r>
              <a:rPr lang="en-US" altLang="zh-CN" dirty="0"/>
              <a:t>CKM</a:t>
            </a:r>
            <a:r>
              <a:rPr lang="zh-CN" altLang="en-US" dirty="0"/>
              <a:t>机制自洽性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342932-418E-190F-5275-A4AE5930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50</a:t>
            </a:fld>
            <a:endParaRPr kumimoji="1"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119E158-9FD7-6B41-9ED2-F711FF042953}"/>
              </a:ext>
            </a:extLst>
          </p:cNvPr>
          <p:cNvGrpSpPr/>
          <p:nvPr/>
        </p:nvGrpSpPr>
        <p:grpSpPr>
          <a:xfrm>
            <a:off x="503239" y="1674484"/>
            <a:ext cx="7199907" cy="3145314"/>
            <a:chOff x="598562" y="1468261"/>
            <a:chExt cx="7199907" cy="3145314"/>
          </a:xfrm>
        </p:grpSpPr>
        <p:pic>
          <p:nvPicPr>
            <p:cNvPr id="5" name="Picture 1" descr="page22image1684716384">
              <a:extLst>
                <a:ext uri="{FF2B5EF4-FFF2-40B4-BE49-F238E27FC236}">
                  <a16:creationId xmlns:a16="http://schemas.microsoft.com/office/drawing/2014/main" id="{B3734282-9B4C-E88E-C498-83DAB4B4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62" y="1610140"/>
              <a:ext cx="3015214" cy="300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4D0E6A-EFE1-54BB-F77B-3E709585C506}"/>
                </a:ext>
              </a:extLst>
            </p:cNvPr>
            <p:cNvSpPr txBox="1"/>
            <p:nvPr/>
          </p:nvSpPr>
          <p:spPr>
            <a:xfrm>
              <a:off x="1675716" y="1506067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2009</a:t>
              </a: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0E85A2D-A580-9AFD-EB8B-E78726B40CE3}"/>
                </a:ext>
              </a:extLst>
            </p:cNvPr>
            <p:cNvSpPr txBox="1"/>
            <p:nvPr/>
          </p:nvSpPr>
          <p:spPr>
            <a:xfrm>
              <a:off x="6754593" y="1468261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2025</a:t>
              </a: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8CA9B00-38FF-0741-A5BE-8D3E78FD1C43}"/>
              </a:ext>
            </a:extLst>
          </p:cNvPr>
          <p:cNvSpPr txBox="1"/>
          <p:nvPr/>
        </p:nvSpPr>
        <p:spPr>
          <a:xfrm>
            <a:off x="1213066" y="1273673"/>
            <a:ext cx="6227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CKM</a:t>
            </a:r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矩阵仅四个独立参数，能解释所有的</a:t>
            </a:r>
            <a:r>
              <a:rPr kumimoji="1"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破坏吗？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3A9ED98-769B-1FD4-C5AA-834F1805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83" y="2670146"/>
            <a:ext cx="1707766" cy="1017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3D435A-0899-CC28-CD2D-F3F872387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829" y="2107350"/>
            <a:ext cx="3015214" cy="26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9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2D4C8-8E40-5058-9423-3C9D4BB3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8903-7F7F-4681-A872-85D81482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破坏：探索新物理的手段</a:t>
            </a:r>
            <a:endParaRPr kumimoji="1"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3CE0D-D0FC-9522-1066-E9E16939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51</a:t>
            </a:fld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066E01-04DD-A739-CB7F-809E64BF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474" y="1119515"/>
            <a:ext cx="2120790" cy="934025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cs typeface="+mj-cs"/>
              </a:rPr>
              <a:t>电偶极矩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7348FC2-032C-5F84-C7B5-C159E3AF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8" b="6959"/>
          <a:stretch/>
        </p:blipFill>
        <p:spPr>
          <a:xfrm>
            <a:off x="2743034" y="2015157"/>
            <a:ext cx="1123288" cy="197227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EE33AAD-A865-6B7B-B65A-5AC44938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" y="1880333"/>
            <a:ext cx="2137216" cy="21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31BA45D-7FD6-CCAF-43C0-5D68FFA41D46}"/>
              </a:ext>
            </a:extLst>
          </p:cNvPr>
          <p:cNvSpPr txBox="1">
            <a:spLocks/>
          </p:cNvSpPr>
          <p:nvPr/>
        </p:nvSpPr>
        <p:spPr>
          <a:xfrm>
            <a:off x="194687" y="1169413"/>
            <a:ext cx="1872652" cy="818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cs typeface="+mj-cs"/>
              </a:rPr>
              <a:t>CKM</a:t>
            </a:r>
            <a:r>
              <a:rPr kumimoji="1" lang="zh-CN" altLang="en-US" dirty="0">
                <a:cs typeface="+mj-cs"/>
              </a:rPr>
              <a:t>机制精确检验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CEF43C-6B3F-228E-68C7-93721438C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704" y="2015157"/>
            <a:ext cx="2120790" cy="1933661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532A2EC7-8C28-0C1B-4B67-20E05C6CE1E3}"/>
              </a:ext>
            </a:extLst>
          </p:cNvPr>
          <p:cNvSpPr txBox="1">
            <a:spLocks/>
          </p:cNvSpPr>
          <p:nvPr/>
        </p:nvSpPr>
        <p:spPr>
          <a:xfrm>
            <a:off x="4540059" y="1157898"/>
            <a:ext cx="1924435" cy="93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cs typeface="+mj-cs"/>
              </a:rPr>
              <a:t>希格斯</a:t>
            </a:r>
            <a:r>
              <a:rPr kumimoji="1" lang="en-US" altLang="zh-CN" dirty="0">
                <a:cs typeface="+mj-cs"/>
              </a:rPr>
              <a:t>CP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4AA17E21-0832-7C35-9E21-A0BBDE88DBF6}"/>
              </a:ext>
            </a:extLst>
          </p:cNvPr>
          <p:cNvSpPr txBox="1">
            <a:spLocks/>
          </p:cNvSpPr>
          <p:nvPr/>
        </p:nvSpPr>
        <p:spPr>
          <a:xfrm>
            <a:off x="6951208" y="1111607"/>
            <a:ext cx="1924435" cy="93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latin typeface="Times New Roman" panose="02020603050405020304" pitchFamily="18" charset="0"/>
                <a:ea typeface="微软雅黑"/>
                <a:cs typeface="+mj-cs"/>
              </a:rPr>
              <a:t>中微子</a:t>
            </a:r>
            <a:r>
              <a:rPr kumimoji="1" lang="en-US" altLang="zh-CN" dirty="0">
                <a:latin typeface="Times New Roman" panose="02020603050405020304" pitchFamily="18" charset="0"/>
                <a:ea typeface="微软雅黑"/>
                <a:cs typeface="+mj-cs"/>
              </a:rPr>
              <a:t>CP</a:t>
            </a:r>
            <a:endParaRPr lang="en-US" altLang="zh-CN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126" name="Picture 6" descr="8 Interesting Facts About Neutrinos | Tegory%">
            <a:extLst>
              <a:ext uri="{FF2B5EF4-FFF2-40B4-BE49-F238E27FC236}">
                <a16:creationId xmlns:a16="http://schemas.microsoft.com/office/drawing/2014/main" id="{2E87FFB1-1CBF-C231-2A51-78BBE9977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"/>
          <a:stretch/>
        </p:blipFill>
        <p:spPr bwMode="auto">
          <a:xfrm>
            <a:off x="6792762" y="1790892"/>
            <a:ext cx="2044973" cy="16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188623B-C74D-E83B-0EF6-C89CA6C1B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53" y="3498578"/>
            <a:ext cx="2120790" cy="5821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31E497-6ECD-4406-F85B-F3537DA24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146" y="1912237"/>
            <a:ext cx="1110386" cy="799854"/>
          </a:xfrm>
          <a:prstGeom prst="ellipse">
            <a:avLst/>
          </a:prstGeom>
          <a:ln w="12700">
            <a:solidFill>
              <a:srgbClr val="C00000"/>
            </a:solidFill>
          </a:ln>
        </p:spPr>
      </p:pic>
      <p:pic>
        <p:nvPicPr>
          <p:cNvPr id="7" name="图片 6" descr="lhcblogo.gif">
            <a:extLst>
              <a:ext uri="{FF2B5EF4-FFF2-40B4-BE49-F238E27FC236}">
                <a16:creationId xmlns:a16="http://schemas.microsoft.com/office/drawing/2014/main" id="{38180655-4AF3-604C-E06B-1C60E0ABAF9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687" y="3976045"/>
            <a:ext cx="676209" cy="465834"/>
          </a:xfrm>
          <a:prstGeom prst="rect">
            <a:avLst/>
          </a:prstGeom>
        </p:spPr>
      </p:pic>
      <p:pic>
        <p:nvPicPr>
          <p:cNvPr id="8" name="图片 7" descr="USEFUL INFORMATION----Beijing Spectrometer(BESIII) Experiment">
            <a:extLst>
              <a:ext uri="{FF2B5EF4-FFF2-40B4-BE49-F238E27FC236}">
                <a16:creationId xmlns:a16="http://schemas.microsoft.com/office/drawing/2014/main" id="{D565BB8B-E760-3AEB-58F0-23C190CF5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26" y="3945253"/>
            <a:ext cx="993813" cy="465834"/>
          </a:xfrm>
          <a:prstGeom prst="rect">
            <a:avLst/>
          </a:prstGeom>
        </p:spPr>
      </p:pic>
      <p:pic>
        <p:nvPicPr>
          <p:cNvPr id="9" name="图片 8" descr="Belle II">
            <a:extLst>
              <a:ext uri="{FF2B5EF4-FFF2-40B4-BE49-F238E27FC236}">
                <a16:creationId xmlns:a16="http://schemas.microsoft.com/office/drawing/2014/main" id="{78868A2A-60B5-6DC4-21E8-2C5EDBB1E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296" y="4559218"/>
            <a:ext cx="609600" cy="495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FA0D01-0292-2FB1-705D-309A7CC26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26" y="4509645"/>
            <a:ext cx="993813" cy="5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9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31822-D68A-9A7D-30C0-55C360C8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2DA84B-65E3-1426-7871-AAE864103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13" y="840105"/>
            <a:ext cx="7514818" cy="2270843"/>
          </a:xfrm>
        </p:spPr>
        <p:txBody>
          <a:bodyPr/>
          <a:lstStyle/>
          <a:p>
            <a:r>
              <a:rPr kumimoji="1" lang="zh-CN" altLang="en-US" dirty="0"/>
              <a:t>对称性：近代物理学的主旋律</a:t>
            </a:r>
            <a:endParaRPr kumimoji="1" lang="en-US" altLang="zh-CN" dirty="0"/>
          </a:p>
          <a:p>
            <a:r>
              <a:rPr kumimoji="1" lang="en-US" altLang="zh-CN" dirty="0"/>
              <a:t>CP</a:t>
            </a:r>
            <a:r>
              <a:rPr kumimoji="1" lang="zh-CN" altLang="en-US" dirty="0"/>
              <a:t>破坏：理解反物质消失之谜的钥匙</a:t>
            </a:r>
            <a:endParaRPr kumimoji="1" lang="en-US" altLang="zh-CN" dirty="0"/>
          </a:p>
          <a:p>
            <a:r>
              <a:rPr kumimoji="1" lang="en-US" altLang="zh-CN" dirty="0"/>
              <a:t>LHCb</a:t>
            </a:r>
            <a:r>
              <a:rPr kumimoji="1" lang="zh-CN" altLang="en-US" dirty="0"/>
              <a:t>实验：把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破坏研究推向新水平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3D0721-656F-A1D9-4F82-BF3CDC23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52</a:t>
            </a:fld>
            <a:endParaRPr kumimoji="1" lang="zh-CN" altLang="en-US"/>
          </a:p>
        </p:txBody>
      </p:sp>
      <p:pic>
        <p:nvPicPr>
          <p:cNvPr id="6146" name="Picture 2" descr="Quantum Diaries">
            <a:extLst>
              <a:ext uri="{FF2B5EF4-FFF2-40B4-BE49-F238E27FC236}">
                <a16:creationId xmlns:a16="http://schemas.microsoft.com/office/drawing/2014/main" id="{13E7039F-F79F-0AB7-125B-C28B31E8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38" y="730252"/>
            <a:ext cx="1685236" cy="11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5999CE-AD96-A59F-EEF4-432115B2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4" r="6255" b="5462"/>
          <a:stretch/>
        </p:blipFill>
        <p:spPr>
          <a:xfrm>
            <a:off x="6677858" y="2080471"/>
            <a:ext cx="1780342" cy="104763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0964D20-E98D-F19B-F6C5-7F400A82E8D0}"/>
              </a:ext>
            </a:extLst>
          </p:cNvPr>
          <p:cNvSpPr txBox="1"/>
          <p:nvPr/>
        </p:nvSpPr>
        <p:spPr>
          <a:xfrm>
            <a:off x="1249491" y="4413248"/>
            <a:ext cx="603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谜底仍未解开，</a:t>
            </a:r>
            <a:r>
              <a:rPr kumimoji="1" lang="en-US" altLang="zh-CN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破坏研究未来可期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2E4B212-F85A-D2D6-6C09-03BFECD54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02" y="2362396"/>
            <a:ext cx="5209294" cy="18191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987482-02AA-B39D-8B27-46CC3B3F7863}"/>
              </a:ext>
            </a:extLst>
          </p:cNvPr>
          <p:cNvSpPr txBox="1"/>
          <p:nvPr/>
        </p:nvSpPr>
        <p:spPr>
          <a:xfrm>
            <a:off x="6883399" y="3502852"/>
            <a:ext cx="1895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4000" spc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谢谢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7BBFE21-1F3A-A118-9C8F-8C5D5B858401}"/>
              </a:ext>
            </a:extLst>
          </p:cNvPr>
          <p:cNvGrpSpPr/>
          <p:nvPr/>
        </p:nvGrpSpPr>
        <p:grpSpPr>
          <a:xfrm>
            <a:off x="5213723" y="2997858"/>
            <a:ext cx="1353228" cy="1195984"/>
            <a:chOff x="5213723" y="2997858"/>
            <a:chExt cx="1353228" cy="119598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0B565FE-20DF-C529-2204-46946E3B2582}"/>
                </a:ext>
              </a:extLst>
            </p:cNvPr>
            <p:cNvSpPr txBox="1"/>
            <p:nvPr/>
          </p:nvSpPr>
          <p:spPr>
            <a:xfrm>
              <a:off x="5213723" y="3793732"/>
              <a:ext cx="1353228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最终目标</a:t>
              </a:r>
            </a:p>
          </p:txBody>
        </p:sp>
        <p:pic>
          <p:nvPicPr>
            <p:cNvPr id="10" name="Picture 2" descr="Quantum Diaries">
              <a:extLst>
                <a:ext uri="{FF2B5EF4-FFF2-40B4-BE49-F238E27FC236}">
                  <a16:creationId xmlns:a16="http://schemas.microsoft.com/office/drawing/2014/main" id="{88FB0E7B-7C31-17D8-2CC5-1CAE5E25E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396" y="2997858"/>
              <a:ext cx="1123881" cy="76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2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84E7F-B04A-1262-D47F-5492CD03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871294B1-8256-F7A3-8916-B324B8BF5588}"/>
              </a:ext>
            </a:extLst>
          </p:cNvPr>
          <p:cNvSpPr txBox="1"/>
          <p:nvPr/>
        </p:nvSpPr>
        <p:spPr>
          <a:xfrm>
            <a:off x="386100" y="2217807"/>
            <a:ext cx="83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spc="1200" dirty="0">
                <a:ea typeface="FZCuHeiSongS-B-GB" panose="02000000000000000000" pitchFamily="2" charset="-122"/>
              </a:rPr>
              <a:t>备用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5813BC2-439B-688A-E7D5-2D02083A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1462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BD00C8-7B35-6958-A11B-4CAF282A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弱核力的宇称破坏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BF4642-21C8-9606-C67B-3DF6280F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54</a:t>
            </a:fld>
            <a:endParaRPr kumimoji="1"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3ED5F8D-4FF1-4628-7574-35643FAEC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50" y="871173"/>
            <a:ext cx="5508880" cy="956596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李政道、杨振宁指出：</a:t>
            </a:r>
            <a:r>
              <a:rPr kumimoji="1" lang="zh-CN" altLang="en-US" dirty="0">
                <a:solidFill>
                  <a:srgbClr val="C00000"/>
                </a:solidFill>
              </a:rPr>
              <a:t>弱相互作用可能破坏宇称对称性，并提出验证方案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4C874CF-7A48-130F-F263-20AA632AE272}"/>
              </a:ext>
            </a:extLst>
          </p:cNvPr>
          <p:cNvGrpSpPr/>
          <p:nvPr/>
        </p:nvGrpSpPr>
        <p:grpSpPr>
          <a:xfrm>
            <a:off x="6074106" y="229034"/>
            <a:ext cx="2779786" cy="2308083"/>
            <a:chOff x="9160157" y="516743"/>
            <a:chExt cx="2779786" cy="230808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59BB966-BF5C-5B7C-E0CC-643AB5BBC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157" y="977676"/>
              <a:ext cx="2668569" cy="184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A302D60-27EE-9B94-0CAF-31A9045A8D8B}"/>
                </a:ext>
              </a:extLst>
            </p:cNvPr>
            <p:cNvSpPr txBox="1"/>
            <p:nvPr/>
          </p:nvSpPr>
          <p:spPr>
            <a:xfrm>
              <a:off x="9160157" y="516743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李政道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1416A9A-843D-BEBA-39A5-EC2477B5EA47}"/>
                </a:ext>
              </a:extLst>
            </p:cNvPr>
            <p:cNvSpPr txBox="1"/>
            <p:nvPr/>
          </p:nvSpPr>
          <p:spPr>
            <a:xfrm>
              <a:off x="10114264" y="521397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杨振宁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7A7B79-CCF1-CA9E-17E1-B138B4829C23}"/>
                </a:ext>
              </a:extLst>
            </p:cNvPr>
            <p:cNvSpPr txBox="1"/>
            <p:nvPr/>
          </p:nvSpPr>
          <p:spPr>
            <a:xfrm>
              <a:off x="10985836" y="516743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吴健雄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7316B1D1-4C37-5871-D3AB-EC25694C63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50" y="1834268"/>
                <a:ext cx="5569912" cy="4247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吴健雄在</a:t>
                </a:r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钴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-60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zh-CN" altLang="en-US" sz="2400" dirty="0">
                    <a:solidFill>
                      <a:srgbClr val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衰变</a:t>
                </a:r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证实宇称破坏</a:t>
                </a:r>
                <a:endParaRPr kumimoji="1" lang="zh-CN" altLang="en-US" sz="2400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7316B1D1-4C37-5871-D3AB-EC25694C6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50" y="1834268"/>
                <a:ext cx="5569912" cy="424732"/>
              </a:xfrm>
              <a:prstGeom prst="rect">
                <a:avLst/>
              </a:prstGeom>
              <a:blipFill>
                <a:blip r:embed="rId4"/>
                <a:stretch>
                  <a:fillRect l="-1364" t="-20000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D1EE1CA-CABF-EA41-AB9E-FEFD7E3A94FE}"/>
                  </a:ext>
                </a:extLst>
              </p:cNvPr>
              <p:cNvSpPr txBox="1"/>
              <p:nvPr/>
            </p:nvSpPr>
            <p:spPr>
              <a:xfrm>
                <a:off x="979030" y="2330733"/>
                <a:ext cx="3336324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r>
                  <a:rPr kumimoji="1" lang="en-US" altLang="zh-CN" sz="2400" baseline="30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60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Co</a:t>
                </a:r>
                <a:r>
                  <a:rPr kumimoji="1" lang="zh-CN" altLang="en-US" sz="24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kumimoji="1" lang="zh-CN" altLang="en-US" sz="24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 </a:t>
                </a:r>
                <a:r>
                  <a:rPr kumimoji="1" lang="en-US" altLang="zh-CN" sz="2400" baseline="30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60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Ni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+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2400" dirty="0">
                    <a:solidFill>
                      <a:srgbClr val="53823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电子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+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zh-CN" altLang="en-US" sz="24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D1EE1CA-CABF-EA41-AB9E-FEFD7E3A9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30" y="2330733"/>
                <a:ext cx="3336324" cy="461665"/>
              </a:xfrm>
              <a:prstGeom prst="rect">
                <a:avLst/>
              </a:prstGeom>
              <a:blipFill>
                <a:blip r:embed="rId5"/>
                <a:stretch>
                  <a:fillRect l="-1141" t="-1621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46E003E1-88B9-4610-48E4-488DEEA6E064}"/>
              </a:ext>
            </a:extLst>
          </p:cNvPr>
          <p:cNvGrpSpPr/>
          <p:nvPr/>
        </p:nvGrpSpPr>
        <p:grpSpPr>
          <a:xfrm>
            <a:off x="1967297" y="3479087"/>
            <a:ext cx="1620957" cy="917777"/>
            <a:chOff x="2425123" y="5394142"/>
            <a:chExt cx="1620957" cy="917777"/>
          </a:xfrm>
        </p:grpSpPr>
        <p:sp>
          <p:nvSpPr>
            <p:cNvPr id="62" name="上下箭头 61">
              <a:extLst>
                <a:ext uri="{FF2B5EF4-FFF2-40B4-BE49-F238E27FC236}">
                  <a16:creationId xmlns:a16="http://schemas.microsoft.com/office/drawing/2014/main" id="{6411EC48-9375-58C3-0A53-CF4FCA3ED774}"/>
                </a:ext>
              </a:extLst>
            </p:cNvPr>
            <p:cNvSpPr/>
            <p:nvPr/>
          </p:nvSpPr>
          <p:spPr>
            <a:xfrm rot="5400000">
              <a:off x="3156400" y="5636634"/>
              <a:ext cx="276380" cy="1074189"/>
            </a:xfrm>
            <a:prstGeom prst="upDownArrow">
              <a:avLst>
                <a:gd name="adj1" fmla="val 27360"/>
                <a:gd name="adj2" fmla="val 941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65E0433-0AF7-D044-8A1D-54EC017203D9}"/>
                </a:ext>
              </a:extLst>
            </p:cNvPr>
            <p:cNvSpPr txBox="1"/>
            <p:nvPr/>
          </p:nvSpPr>
          <p:spPr>
            <a:xfrm>
              <a:off x="2425123" y="5394142"/>
              <a:ext cx="1620957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800" dirty="0">
                  <a:solidFill>
                    <a:srgbClr val="C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宇称变换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FBEBE7-083B-104C-95B6-649380258C94}"/>
              </a:ext>
            </a:extLst>
          </p:cNvPr>
          <p:cNvGrpSpPr/>
          <p:nvPr/>
        </p:nvGrpSpPr>
        <p:grpSpPr>
          <a:xfrm>
            <a:off x="219423" y="2924052"/>
            <a:ext cx="1738444" cy="2167583"/>
            <a:chOff x="114792" y="3022993"/>
            <a:chExt cx="1738444" cy="2167583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FA71193-3EC8-644C-AFF8-53EAF5A69D94}"/>
                </a:ext>
              </a:extLst>
            </p:cNvPr>
            <p:cNvSpPr/>
            <p:nvPr/>
          </p:nvSpPr>
          <p:spPr>
            <a:xfrm>
              <a:off x="736042" y="3847418"/>
              <a:ext cx="911089" cy="93273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右箭头 42">
              <a:extLst>
                <a:ext uri="{FF2B5EF4-FFF2-40B4-BE49-F238E27FC236}">
                  <a16:creationId xmlns:a16="http://schemas.microsoft.com/office/drawing/2014/main" id="{22856FA3-DA7D-68EC-19FD-A6B11B39D83E}"/>
                </a:ext>
              </a:extLst>
            </p:cNvPr>
            <p:cNvSpPr/>
            <p:nvPr/>
          </p:nvSpPr>
          <p:spPr>
            <a:xfrm rot="16200000">
              <a:off x="871518" y="3368391"/>
              <a:ext cx="632278" cy="276347"/>
            </a:xfrm>
            <a:prstGeom prst="rightArrow">
              <a:avLst>
                <a:gd name="adj1" fmla="val 50000"/>
                <a:gd name="adj2" fmla="val 12084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5" name="右弧形箭头 44">
              <a:extLst>
                <a:ext uri="{FF2B5EF4-FFF2-40B4-BE49-F238E27FC236}">
                  <a16:creationId xmlns:a16="http://schemas.microsoft.com/office/drawing/2014/main" id="{9CAC0BA4-A3AE-629E-7786-078636D05CB7}"/>
                </a:ext>
              </a:extLst>
            </p:cNvPr>
            <p:cNvSpPr/>
            <p:nvPr/>
          </p:nvSpPr>
          <p:spPr>
            <a:xfrm rot="16200000">
              <a:off x="1076068" y="3847864"/>
              <a:ext cx="338882" cy="1215455"/>
            </a:xfrm>
            <a:prstGeom prst="curvedRightArrow">
              <a:avLst>
                <a:gd name="adj1" fmla="val 23364"/>
                <a:gd name="adj2" fmla="val 74012"/>
                <a:gd name="adj3" fmla="val 48384"/>
              </a:avLst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8CE415EE-9E22-13E7-1CBB-8DC8A43C7253}"/>
                    </a:ext>
                  </a:extLst>
                </p:cNvPr>
                <p:cNvSpPr txBox="1"/>
                <p:nvPr/>
              </p:nvSpPr>
              <p:spPr>
                <a:xfrm>
                  <a:off x="114792" y="3022993"/>
                  <a:ext cx="949171" cy="461665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>
                  <a:spAutoFit/>
                </a:bodyPr>
                <a:lstStyle/>
                <a:p>
                  <a:pPr marL="0" indent="0" algn="l">
                    <a:buNone/>
                  </a:pPr>
                  <a:r>
                    <a:rPr kumimoji="1" lang="zh-CN" altLang="en-US" sz="2400" b="0" dirty="0">
                      <a:solidFill>
                        <a:schemeClr val="tx1"/>
                      </a:solidFill>
                      <a:ea typeface="KaiTi" panose="02010609060101010101" pitchFamily="49" charset="-122"/>
                    </a:rPr>
                    <a:t>自旋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  <m:t>𝑠</m:t>
                          </m:r>
                        </m:e>
                      </m:acc>
                    </m:oMath>
                  </a14:m>
                  <a:endParaRPr kumimoji="1" lang="zh-CN" altLang="en-US" sz="2400" dirty="0">
                    <a:solidFill>
                      <a:srgbClr val="0432FF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8CE415EE-9E22-13E7-1CBB-8DC8A43C7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92" y="3022993"/>
                  <a:ext cx="949171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0526" t="-18919" b="-270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56F9F39-B531-EA35-E1B7-5F99EE8F8609}"/>
                </a:ext>
              </a:extLst>
            </p:cNvPr>
            <p:cNvSpPr txBox="1"/>
            <p:nvPr/>
          </p:nvSpPr>
          <p:spPr>
            <a:xfrm>
              <a:off x="892514" y="4112887"/>
              <a:ext cx="7159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endParaRPr lang="zh-CN" altLang="en-US" dirty="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29E2AA79-C81C-F71B-2428-93FF38E4BEE0}"/>
                </a:ext>
              </a:extLst>
            </p:cNvPr>
            <p:cNvSpPr txBox="1"/>
            <p:nvPr/>
          </p:nvSpPr>
          <p:spPr>
            <a:xfrm>
              <a:off x="594235" y="4728911"/>
              <a:ext cx="800219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400" b="0" dirty="0">
                  <a:solidFill>
                    <a:schemeClr val="accent6">
                      <a:lumMod val="75000"/>
                    </a:schemeClr>
                  </a:solidFill>
                  <a:ea typeface="KaiTi" panose="02010609060101010101" pitchFamily="49" charset="-122"/>
                </a:rPr>
                <a:t>电子</a:t>
              </a:r>
              <a:endParaRPr kumimoji="1" lang="zh-CN" altLang="en-US" sz="2400" dirty="0">
                <a:solidFill>
                  <a:schemeClr val="accent6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55" name="右箭头 54">
              <a:extLst>
                <a:ext uri="{FF2B5EF4-FFF2-40B4-BE49-F238E27FC236}">
                  <a16:creationId xmlns:a16="http://schemas.microsoft.com/office/drawing/2014/main" id="{DADF496D-2C9E-6114-FFEA-F7942E918371}"/>
                </a:ext>
              </a:extLst>
            </p:cNvPr>
            <p:cNvSpPr/>
            <p:nvPr/>
          </p:nvSpPr>
          <p:spPr>
            <a:xfrm rot="8063489">
              <a:off x="109222" y="4719355"/>
              <a:ext cx="718787" cy="176185"/>
            </a:xfrm>
            <a:prstGeom prst="rightArrow">
              <a:avLst>
                <a:gd name="adj1" fmla="val 50000"/>
                <a:gd name="adj2" fmla="val 12084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E449769-9CBB-4405-0001-06B050DE277A}"/>
              </a:ext>
            </a:extLst>
          </p:cNvPr>
          <p:cNvGrpSpPr/>
          <p:nvPr/>
        </p:nvGrpSpPr>
        <p:grpSpPr>
          <a:xfrm>
            <a:off x="3340720" y="2924052"/>
            <a:ext cx="2357210" cy="1796432"/>
            <a:chOff x="4135653" y="2913428"/>
            <a:chExt cx="2357210" cy="1796432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20C642C-F8E6-9925-33C7-2317EEE5EA6F}"/>
                </a:ext>
              </a:extLst>
            </p:cNvPr>
            <p:cNvSpPr txBox="1"/>
            <p:nvPr/>
          </p:nvSpPr>
          <p:spPr>
            <a:xfrm>
              <a:off x="5692644" y="3015216"/>
              <a:ext cx="800219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400" b="0" dirty="0">
                  <a:solidFill>
                    <a:schemeClr val="accent6">
                      <a:lumMod val="75000"/>
                    </a:schemeClr>
                  </a:solidFill>
                  <a:ea typeface="KaiTi" panose="02010609060101010101" pitchFamily="49" charset="-122"/>
                </a:rPr>
                <a:t>电子</a:t>
              </a:r>
              <a:endParaRPr kumimoji="1" lang="zh-CN" altLang="en-US" sz="2400" dirty="0">
                <a:solidFill>
                  <a:schemeClr val="accent6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04535C07-5B33-B1B9-B4D3-23AB63ABF10E}"/>
                </a:ext>
              </a:extLst>
            </p:cNvPr>
            <p:cNvGrpSpPr/>
            <p:nvPr/>
          </p:nvGrpSpPr>
          <p:grpSpPr>
            <a:xfrm>
              <a:off x="4135653" y="2913428"/>
              <a:ext cx="1784059" cy="1796432"/>
              <a:chOff x="4176673" y="2932479"/>
              <a:chExt cx="1784059" cy="1796432"/>
            </a:xfrm>
          </p:grpSpPr>
          <p:sp>
            <p:nvSpPr>
              <p:cNvPr id="44" name="右箭头 43">
                <a:extLst>
                  <a:ext uri="{FF2B5EF4-FFF2-40B4-BE49-F238E27FC236}">
                    <a16:creationId xmlns:a16="http://schemas.microsoft.com/office/drawing/2014/main" id="{9F8EAFF4-3076-773C-77B6-678939E402B8}"/>
                  </a:ext>
                </a:extLst>
              </p:cNvPr>
              <p:cNvSpPr/>
              <p:nvPr/>
            </p:nvSpPr>
            <p:spPr>
              <a:xfrm rot="18756673">
                <a:off x="5513246" y="3608323"/>
                <a:ext cx="718787" cy="176185"/>
              </a:xfrm>
              <a:prstGeom prst="rightArrow">
                <a:avLst>
                  <a:gd name="adj1" fmla="val 50000"/>
                  <a:gd name="adj2" fmla="val 12084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8F9D5D8A-CFA1-015F-047D-669333B367CC}"/>
                  </a:ext>
                </a:extLst>
              </p:cNvPr>
              <p:cNvGrpSpPr/>
              <p:nvPr/>
            </p:nvGrpSpPr>
            <p:grpSpPr>
              <a:xfrm>
                <a:off x="4715909" y="3139183"/>
                <a:ext cx="1215455" cy="1589728"/>
                <a:chOff x="866307" y="4901889"/>
                <a:chExt cx="1215455" cy="1589728"/>
              </a:xfrm>
            </p:grpSpPr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CE95AF83-A83F-53C9-2E83-0ADE4C051CBB}"/>
                    </a:ext>
                  </a:extLst>
                </p:cNvPr>
                <p:cNvSpPr/>
                <p:nvPr/>
              </p:nvSpPr>
              <p:spPr>
                <a:xfrm>
                  <a:off x="964568" y="5558881"/>
                  <a:ext cx="911089" cy="932736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0" name="右箭头 59">
                  <a:extLst>
                    <a:ext uri="{FF2B5EF4-FFF2-40B4-BE49-F238E27FC236}">
                      <a16:creationId xmlns:a16="http://schemas.microsoft.com/office/drawing/2014/main" id="{3EDE70C9-C79A-FBA4-0168-300EFE5B5C38}"/>
                    </a:ext>
                  </a:extLst>
                </p:cNvPr>
                <p:cNvSpPr/>
                <p:nvPr/>
              </p:nvSpPr>
              <p:spPr>
                <a:xfrm rot="16200000">
                  <a:off x="1100044" y="5079854"/>
                  <a:ext cx="632278" cy="276347"/>
                </a:xfrm>
                <a:prstGeom prst="rightArrow">
                  <a:avLst>
                    <a:gd name="adj1" fmla="val 50000"/>
                    <a:gd name="adj2" fmla="val 12084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1" name="右弧形箭头 60">
                  <a:extLst>
                    <a:ext uri="{FF2B5EF4-FFF2-40B4-BE49-F238E27FC236}">
                      <a16:creationId xmlns:a16="http://schemas.microsoft.com/office/drawing/2014/main" id="{BBEC6E3F-F24F-FDB0-3E37-AD057CB65C8A}"/>
                    </a:ext>
                  </a:extLst>
                </p:cNvPr>
                <p:cNvSpPr/>
                <p:nvPr/>
              </p:nvSpPr>
              <p:spPr>
                <a:xfrm rot="16200000">
                  <a:off x="1304594" y="5559327"/>
                  <a:ext cx="338882" cy="1215455"/>
                </a:xfrm>
                <a:prstGeom prst="curvedRightArrow">
                  <a:avLst>
                    <a:gd name="adj1" fmla="val 23364"/>
                    <a:gd name="adj2" fmla="val 74012"/>
                    <a:gd name="adj3" fmla="val 48384"/>
                  </a:avLst>
                </a:prstGeom>
                <a:solidFill>
                  <a:srgbClr val="0432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812F9ECB-4D3C-B61D-EAE9-8A9361159BAC}"/>
                      </a:ext>
                    </a:extLst>
                  </p:cNvPr>
                  <p:cNvSpPr txBox="1"/>
                  <p:nvPr/>
                </p:nvSpPr>
                <p:spPr>
                  <a:xfrm>
                    <a:off x="4176673" y="2932479"/>
                    <a:ext cx="949171" cy="461665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>
                    <a:spAutoFit/>
                  </a:bodyPr>
                  <a:lstStyle/>
                  <a:p>
                    <a:pPr marL="0" indent="0" algn="l">
                      <a:buNone/>
                    </a:pPr>
                    <a:r>
                      <a:rPr kumimoji="1" lang="zh-CN" altLang="en-US" sz="2400" b="0" dirty="0">
                        <a:solidFill>
                          <a:schemeClr val="tx1"/>
                        </a:solidFill>
                        <a:ea typeface="KaiTi" panose="02010609060101010101" pitchFamily="49" charset="-122"/>
                      </a:rPr>
                      <a:t>自旋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𝑠</m:t>
                            </m:r>
                          </m:e>
                        </m:acc>
                      </m:oMath>
                    </a14:m>
                    <a:endParaRPr kumimoji="1" lang="zh-CN" altLang="en-US" sz="2400" dirty="0">
                      <a:solidFill>
                        <a:srgbClr val="0432FF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endParaRPr>
                  </a:p>
                </p:txBody>
              </p:sp>
            </mc:Choice>
            <mc:Fallback xmlns="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812F9ECB-4D3C-B61D-EAE9-8A9361159B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6673" y="2932479"/>
                    <a:ext cx="949171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667" t="-18919" b="-2702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B583327-14F9-8A3B-E05A-FF15CB6C7F3B}"/>
                  </a:ext>
                </a:extLst>
              </p:cNvPr>
              <p:cNvSpPr txBox="1"/>
              <p:nvPr/>
            </p:nvSpPr>
            <p:spPr>
              <a:xfrm>
                <a:off x="4992941" y="4027056"/>
                <a:ext cx="7159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endParaRPr lang="zh-CN" altLang="en-US" dirty="0"/>
              </a:p>
            </p:txBody>
          </p:sp>
        </p:grp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161714A0-AC62-2895-6DC7-0C0F6265D2AA}"/>
              </a:ext>
            </a:extLst>
          </p:cNvPr>
          <p:cNvSpPr txBox="1"/>
          <p:nvPr/>
        </p:nvSpPr>
        <p:spPr>
          <a:xfrm>
            <a:off x="5738782" y="3583530"/>
            <a:ext cx="328611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电子偏向自旋反向出射</a:t>
            </a:r>
            <a:endParaRPr kumimoji="1" lang="en-US" altLang="zh-CN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宇称破坏！</a:t>
            </a:r>
            <a:endParaRPr kumimoji="1" lang="en-US" altLang="zh-CN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4A0A57-995F-D453-975D-8F639C30EF3B}"/>
              </a:ext>
            </a:extLst>
          </p:cNvPr>
          <p:cNvGrpSpPr/>
          <p:nvPr/>
        </p:nvGrpSpPr>
        <p:grpSpPr>
          <a:xfrm>
            <a:off x="6200149" y="2606384"/>
            <a:ext cx="1624163" cy="444347"/>
            <a:chOff x="5599615" y="2588908"/>
            <a:chExt cx="1624163" cy="444347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7DCD0043-F215-23B4-6127-0F85C47D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0297" y="2588908"/>
              <a:ext cx="481884" cy="444347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4C75089-9A62-02AC-3DC7-DBF52E6663B0}"/>
                </a:ext>
              </a:extLst>
            </p:cNvPr>
            <p:cNvSpPr txBox="1"/>
            <p:nvPr/>
          </p:nvSpPr>
          <p:spPr>
            <a:xfrm>
              <a:off x="5599615" y="2668232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1957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0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C2F2-C8D5-7CFA-8F95-F9E26177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2CB36-E2FD-081E-68A6-73BAD2EC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CKM</a:t>
            </a:r>
            <a:r>
              <a:rPr kumimoji="1" lang="zh-CN" altLang="en-US" dirty="0"/>
              <a:t>机制实验验证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6F5FF3D-8048-E9D2-A3E1-168A21E871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312" y="840106"/>
                <a:ext cx="8905795" cy="492740"/>
              </a:xfrm>
            </p:spPr>
            <p:txBody>
              <a:bodyPr/>
              <a:lstStyle/>
              <a:p>
                <a:r>
                  <a:rPr kumimoji="1" lang="en-US" altLang="zh-CN" dirty="0"/>
                  <a:t>2001</a:t>
                </a:r>
                <a:r>
                  <a:rPr kumimoji="1" lang="zh-CN" altLang="en-US" dirty="0"/>
                  <a:t>年，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介子工厂发现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dirty="0"/>
                  <a:t>振荡的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破坏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6F5FF3D-8048-E9D2-A3E1-168A21E871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312" y="840106"/>
                <a:ext cx="8905795" cy="492740"/>
              </a:xfrm>
              <a:blipFill>
                <a:blip r:embed="rId2"/>
                <a:stretch>
                  <a:fillRect l="-997" t="-17500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A5C4C3-FCC8-9026-1F82-D421E80C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55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26EEB18-F6F5-7A00-000B-505CBEAC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3" t="14744" r="48655" b="53360"/>
          <a:stretch/>
        </p:blipFill>
        <p:spPr>
          <a:xfrm>
            <a:off x="6796874" y="185679"/>
            <a:ext cx="1510053" cy="1159543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9A72BF20-5069-8671-EEED-7086D3964DBC}"/>
              </a:ext>
            </a:extLst>
          </p:cNvPr>
          <p:cNvSpPr/>
          <p:nvPr/>
        </p:nvSpPr>
        <p:spPr>
          <a:xfrm>
            <a:off x="7596555" y="831139"/>
            <a:ext cx="448408" cy="51408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7D63E1-CB71-62A1-6D4E-6938A4229E8F}"/>
              </a:ext>
            </a:extLst>
          </p:cNvPr>
          <p:cNvSpPr txBox="1"/>
          <p:nvPr/>
        </p:nvSpPr>
        <p:spPr>
          <a:xfrm>
            <a:off x="7150933" y="1598127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PRL87(2001)091801</a:t>
            </a:r>
          </a:p>
          <a:p>
            <a:r>
              <a:rPr kumimoji="1" lang="en-US" altLang="zh-CN" sz="16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PRL87(2001)091802</a:t>
            </a:r>
            <a:endParaRPr kumimoji="1" lang="zh-CN" altLang="en-US" sz="16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2B1417-B780-8971-4D33-DF9544932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247" y="1762263"/>
            <a:ext cx="2174482" cy="31796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D1A213-AE97-91E8-E538-45AD30144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8988" y="3248385"/>
            <a:ext cx="1227736" cy="17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ysicists work on BaBar detector at SLAC - Stock Image - A120/0077 ...">
            <a:extLst>
              <a:ext uri="{FF2B5EF4-FFF2-40B4-BE49-F238E27FC236}">
                <a16:creationId xmlns:a16="http://schemas.microsoft.com/office/drawing/2014/main" id="{B3FD5636-88CF-3716-6DAB-641DEEEB2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7"/>
          <a:stretch/>
        </p:blipFill>
        <p:spPr bwMode="auto">
          <a:xfrm>
            <a:off x="813553" y="3333982"/>
            <a:ext cx="1273693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A2C7F3C-479D-4D13-9A98-5150DE7E2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710" y="1750346"/>
            <a:ext cx="1826740" cy="3085885"/>
          </a:xfrm>
          <a:prstGeom prst="rect">
            <a:avLst/>
          </a:prstGeom>
        </p:spPr>
      </p:pic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AB68080D-3C3E-8760-33C6-3D400E5466AB}"/>
              </a:ext>
            </a:extLst>
          </p:cNvPr>
          <p:cNvCxnSpPr>
            <a:cxnSpLocks/>
          </p:cNvCxnSpPr>
          <p:nvPr/>
        </p:nvCxnSpPr>
        <p:spPr>
          <a:xfrm flipV="1">
            <a:off x="4945100" y="2846226"/>
            <a:ext cx="1399365" cy="16374"/>
          </a:xfrm>
          <a:prstGeom prst="line">
            <a:avLst/>
          </a:prstGeom>
          <a:ln w="349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43F86428-3C97-788B-53D2-11354E13DF6D}"/>
              </a:ext>
            </a:extLst>
          </p:cNvPr>
          <p:cNvCxnSpPr>
            <a:cxnSpLocks/>
          </p:cNvCxnSpPr>
          <p:nvPr/>
        </p:nvCxnSpPr>
        <p:spPr>
          <a:xfrm>
            <a:off x="2426312" y="4425463"/>
            <a:ext cx="1714865" cy="0"/>
          </a:xfrm>
          <a:prstGeom prst="line">
            <a:avLst/>
          </a:prstGeom>
          <a:ln w="349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BB8013F3-D03F-E1C7-96C5-9E25D635F09B}"/>
              </a:ext>
            </a:extLst>
          </p:cNvPr>
          <p:cNvCxnSpPr>
            <a:cxnSpLocks/>
          </p:cNvCxnSpPr>
          <p:nvPr/>
        </p:nvCxnSpPr>
        <p:spPr>
          <a:xfrm>
            <a:off x="4910208" y="3600232"/>
            <a:ext cx="1434257" cy="0"/>
          </a:xfrm>
          <a:prstGeom prst="line">
            <a:avLst/>
          </a:prstGeom>
          <a:ln w="349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0FCACE66-69E7-7294-6C17-61320AC71620}"/>
              </a:ext>
            </a:extLst>
          </p:cNvPr>
          <p:cNvCxnSpPr>
            <a:cxnSpLocks/>
          </p:cNvCxnSpPr>
          <p:nvPr/>
        </p:nvCxnSpPr>
        <p:spPr>
          <a:xfrm>
            <a:off x="4945100" y="2155137"/>
            <a:ext cx="1364475" cy="0"/>
          </a:xfrm>
          <a:prstGeom prst="line">
            <a:avLst/>
          </a:prstGeom>
          <a:ln w="349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7926E98-9123-FBE2-F9B0-EF54F7F7CA5D}"/>
              </a:ext>
            </a:extLst>
          </p:cNvPr>
          <p:cNvCxnSpPr>
            <a:cxnSpLocks/>
          </p:cNvCxnSpPr>
          <p:nvPr/>
        </p:nvCxnSpPr>
        <p:spPr>
          <a:xfrm>
            <a:off x="2426312" y="2986693"/>
            <a:ext cx="1786253" cy="0"/>
          </a:xfrm>
          <a:prstGeom prst="line">
            <a:avLst/>
          </a:prstGeom>
          <a:ln w="349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848B64-C22C-0046-D867-B84C18791A81}"/>
              </a:ext>
            </a:extLst>
          </p:cNvPr>
          <p:cNvGrpSpPr/>
          <p:nvPr/>
        </p:nvGrpSpPr>
        <p:grpSpPr>
          <a:xfrm>
            <a:off x="198062" y="2257797"/>
            <a:ext cx="1834795" cy="369332"/>
            <a:chOff x="198062" y="2257797"/>
            <a:chExt cx="1834795" cy="369332"/>
          </a:xfrm>
        </p:grpSpPr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A42586D5-FA7A-C070-DCB3-CB060686B072}"/>
                </a:ext>
              </a:extLst>
            </p:cNvPr>
            <p:cNvCxnSpPr>
              <a:cxnSpLocks/>
            </p:cNvCxnSpPr>
            <p:nvPr/>
          </p:nvCxnSpPr>
          <p:spPr>
            <a:xfrm>
              <a:off x="198062" y="2442463"/>
              <a:ext cx="431847" cy="0"/>
            </a:xfrm>
            <a:prstGeom prst="line">
              <a:avLst/>
            </a:prstGeom>
            <a:ln w="349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2547E68-91FE-DC96-8BB7-179AF28E43CC}"/>
                </a:ext>
              </a:extLst>
            </p:cNvPr>
            <p:cNvSpPr txBox="1"/>
            <p:nvPr/>
          </p:nvSpPr>
          <p:spPr>
            <a:xfrm>
              <a:off x="629909" y="2257797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若无</a:t>
              </a:r>
              <a:r>
                <a:rPr kumimoji="1" lang="en-US" altLang="zh-CN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CP</a:t>
              </a:r>
              <a:r>
                <a:rPr kumimoji="1" lang="zh-CN" altLang="en-US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破坏</a:t>
              </a:r>
            </a:p>
          </p:txBody>
        </p:sp>
      </p:grp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C8EA292-F1B2-3FAB-6819-E10D13E7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8"/>
          <a:stretch/>
        </p:blipFill>
        <p:spPr bwMode="auto">
          <a:xfrm>
            <a:off x="456644" y="2846226"/>
            <a:ext cx="494403" cy="7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 [hep1.phys.ntu.edu.tw]">
            <a:extLst>
              <a:ext uri="{FF2B5EF4-FFF2-40B4-BE49-F238E27FC236}">
                <a16:creationId xmlns:a16="http://schemas.microsoft.com/office/drawing/2014/main" id="{960107F6-63F3-0D64-5D29-CA5D244C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65" y="2838270"/>
            <a:ext cx="737577" cy="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B3AC353-0C2A-1FD1-9AE7-0ACA2AE63022}"/>
              </a:ext>
            </a:extLst>
          </p:cNvPr>
          <p:cNvSpPr txBox="1"/>
          <p:nvPr/>
        </p:nvSpPr>
        <p:spPr>
          <a:xfrm>
            <a:off x="1061003" y="289241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BaBar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887CAC-4F96-6CF8-D0CF-871F842D05DB}"/>
              </a:ext>
            </a:extLst>
          </p:cNvPr>
          <p:cNvSpPr txBox="1"/>
          <p:nvPr/>
        </p:nvSpPr>
        <p:spPr>
          <a:xfrm>
            <a:off x="7460778" y="2960599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Belle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7925044-ECF1-FE4A-A19C-1B5A8FCF7B10}"/>
                  </a:ext>
                </a:extLst>
              </p:cNvPr>
              <p:cNvSpPr txBox="1"/>
              <p:nvPr/>
            </p:nvSpPr>
            <p:spPr>
              <a:xfrm>
                <a:off x="503238" y="1274943"/>
                <a:ext cx="37783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首次在非</a:t>
                </a:r>
                <a14:m>
                  <m:oMath xmlns:m="http://schemas.openxmlformats.org/officeDocument/2006/math">
                    <m:r>
                      <a:rPr kumimoji="1" lang="en-US" altLang="zh-CN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𝐾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介子系统发现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CP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破坏</a:t>
                </a: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7925044-ECF1-FE4A-A19C-1B5A8FCF7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38" y="1274943"/>
                <a:ext cx="3778342" cy="400110"/>
              </a:xfrm>
              <a:prstGeom prst="rect">
                <a:avLst/>
              </a:prstGeom>
              <a:blipFill>
                <a:blip r:embed="rId10"/>
                <a:stretch>
                  <a:fillRect l="-1678" t="-9375" r="-1007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374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AAB05B-59E4-CF18-4523-4FCA113A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重子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破坏为什么较小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1503A4-1692-7BEA-96D0-58B003FF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56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4FC05E5-3846-EC3F-E9AB-F6AE51105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102" y="679076"/>
                <a:ext cx="8994894" cy="11007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kumimoji="1" lang="zh-CN" alt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kumimoji="1"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kumimoji="1"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zh-CN" altLang="en-US" dirty="0"/>
                  <a:t>     </a:t>
                </a:r>
                <a:r>
                  <a:rPr kumimoji="1" lang="zh-CN" altLang="en-US" sz="1587" dirty="0"/>
                  <a:t>无较大干涉？强相差较小？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4FC05E5-3846-EC3F-E9AB-F6AE51105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2" y="679076"/>
                <a:ext cx="8994894" cy="1100738"/>
              </a:xfrm>
              <a:prstGeom prst="rect">
                <a:avLst/>
              </a:prstGeom>
              <a:blipFill>
                <a:blip r:embed="rId2"/>
                <a:stretch>
                  <a:fillRect l="-9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B41F97B9-BE57-E5AF-EE0E-EB8E061A94DB}"/>
              </a:ext>
            </a:extLst>
          </p:cNvPr>
          <p:cNvGrpSpPr/>
          <p:nvPr/>
        </p:nvGrpSpPr>
        <p:grpSpPr>
          <a:xfrm>
            <a:off x="5730370" y="540697"/>
            <a:ext cx="3229683" cy="827469"/>
            <a:chOff x="7040993" y="681171"/>
            <a:chExt cx="4069064" cy="1042525"/>
          </a:xfrm>
        </p:grpSpPr>
        <p:pic>
          <p:nvPicPr>
            <p:cNvPr id="7" name="Picture 35">
              <a:extLst>
                <a:ext uri="{FF2B5EF4-FFF2-40B4-BE49-F238E27FC236}">
                  <a16:creationId xmlns:a16="http://schemas.microsoft.com/office/drawing/2014/main" id="{E14F0BBC-E7D1-CE67-82B3-5177BE70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284"/>
            <a:stretch/>
          </p:blipFill>
          <p:spPr>
            <a:xfrm>
              <a:off x="7040993" y="681171"/>
              <a:ext cx="4069064" cy="104252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F54CC36-44C4-7B88-BFCF-EAA7ECEE13A6}"/>
                </a:ext>
              </a:extLst>
            </p:cNvPr>
            <p:cNvSpPr txBox="1"/>
            <p:nvPr/>
          </p:nvSpPr>
          <p:spPr>
            <a:xfrm>
              <a:off x="7283668" y="708535"/>
              <a:ext cx="893380" cy="4240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15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1" lang="zh-CN" altLang="en-US" sz="15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9D9BCF5-C358-A892-15A8-71225CCFCCCD}"/>
                </a:ext>
              </a:extLst>
            </p:cNvPr>
            <p:cNvSpPr txBox="1"/>
            <p:nvPr/>
          </p:nvSpPr>
          <p:spPr>
            <a:xfrm>
              <a:off x="9433034" y="1167464"/>
              <a:ext cx="893380" cy="4240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15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zh-CN" altLang="en-US" sz="15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A02DCAD-AEC6-8289-00F2-177A0103B208}"/>
              </a:ext>
            </a:extLst>
          </p:cNvPr>
          <p:cNvSpPr txBox="1"/>
          <p:nvPr/>
        </p:nvSpPr>
        <p:spPr>
          <a:xfrm>
            <a:off x="1414577" y="4623276"/>
            <a:ext cx="2838563" cy="5321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kumimoji="1" lang="zh-CN" altLang="en-US" sz="14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韩佳杰、余纪新、李亚等，</a:t>
            </a:r>
            <a:r>
              <a:rPr kumimoji="1" lang="en-US" altLang="zh-CN" sz="14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arXiv:2409.02821 </a:t>
            </a:r>
            <a:endParaRPr kumimoji="1" lang="zh-CN" altLang="en-US" sz="14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86DF83-C7B8-B611-7073-8606429D345F}"/>
              </a:ext>
            </a:extLst>
          </p:cNvPr>
          <p:cNvSpPr txBox="1"/>
          <p:nvPr/>
        </p:nvSpPr>
        <p:spPr>
          <a:xfrm>
            <a:off x="4128503" y="1684993"/>
            <a:ext cx="3293850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272160" indent="-272160">
              <a:buFont typeface="Wingdings" pitchFamily="2" charset="2"/>
              <a:buChar char="Ø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不同过程的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破坏相互抵消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05CE31-6EF9-3C90-41C3-F52E39D4C2A6}"/>
              </a:ext>
            </a:extLst>
          </p:cNvPr>
          <p:cNvGrpSpPr/>
          <p:nvPr/>
        </p:nvGrpSpPr>
        <p:grpSpPr>
          <a:xfrm>
            <a:off x="4196433" y="2501611"/>
            <a:ext cx="4162193" cy="2215469"/>
            <a:chOff x="5248666" y="2882216"/>
            <a:chExt cx="5454466" cy="299009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1718DEE-6614-72AA-CDC5-95703899C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8666" y="2882216"/>
              <a:ext cx="5454466" cy="2990098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156F628-9D67-A480-6A49-4EC04DE9221A}"/>
                </a:ext>
              </a:extLst>
            </p:cNvPr>
            <p:cNvSpPr/>
            <p:nvPr/>
          </p:nvSpPr>
          <p:spPr>
            <a:xfrm>
              <a:off x="5798155" y="4005057"/>
              <a:ext cx="4104000" cy="53990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9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C1CBC47-BC4C-C356-F4F3-6818B9F8998C}"/>
                </a:ext>
              </a:extLst>
            </p:cNvPr>
            <p:cNvSpPr/>
            <p:nvPr/>
          </p:nvSpPr>
          <p:spPr>
            <a:xfrm>
              <a:off x="5796307" y="4567476"/>
              <a:ext cx="4104000" cy="50133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9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2BA271A-0332-FD1A-6DAE-514412021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61" y="2074162"/>
            <a:ext cx="2493756" cy="33712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BF65C0-2A86-E42F-7DFD-26CB6E1F70D2}"/>
              </a:ext>
            </a:extLst>
          </p:cNvPr>
          <p:cNvGrpSpPr/>
          <p:nvPr/>
        </p:nvGrpSpPr>
        <p:grpSpPr>
          <a:xfrm>
            <a:off x="403531" y="2085103"/>
            <a:ext cx="3383480" cy="1967013"/>
            <a:chOff x="464639" y="3371883"/>
            <a:chExt cx="4262832" cy="247823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B7A1B3D-12DA-4F3C-8A5D-CBAE99B3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639" y="3931492"/>
              <a:ext cx="4262832" cy="19186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38C6DE5-1616-6E81-37C8-4C75ADFC23B9}"/>
                    </a:ext>
                  </a:extLst>
                </p:cNvPr>
                <p:cNvSpPr txBox="1"/>
                <p:nvPr/>
              </p:nvSpPr>
              <p:spPr>
                <a:xfrm>
                  <a:off x="464639" y="3371883"/>
                  <a:ext cx="3556464" cy="48131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marL="272160" indent="-272160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衰变树图主导</a:t>
                  </a:r>
                  <a:endParaRPr kumimoji="1"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38C6DE5-1616-6E81-37C8-4C75ADFC23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39" y="3371883"/>
                  <a:ext cx="3556464" cy="4813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6556271D-58D5-20B1-20CB-0E42A2B372E7}"/>
                </a:ext>
              </a:extLst>
            </p:cNvPr>
            <p:cNvCxnSpPr/>
            <p:nvPr/>
          </p:nvCxnSpPr>
          <p:spPr>
            <a:xfrm>
              <a:off x="662152" y="4813738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6B065ADC-47D7-33EA-DD54-E66C7925F4A6}"/>
                </a:ext>
              </a:extLst>
            </p:cNvPr>
            <p:cNvCxnSpPr/>
            <p:nvPr/>
          </p:nvCxnSpPr>
          <p:spPr>
            <a:xfrm>
              <a:off x="550759" y="5709087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4956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C79A4-25FD-D8FF-474D-76B4CDD5F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A59000AE-BD1A-1125-9DED-F76316EC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80" y="80942"/>
            <a:ext cx="7398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宇宙的正反物质不对称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F54C29-9CE5-B0DC-72CA-C8FC89F4CE09}"/>
              </a:ext>
            </a:extLst>
          </p:cNvPr>
          <p:cNvSpPr txBox="1">
            <a:spLocks/>
          </p:cNvSpPr>
          <p:nvPr/>
        </p:nvSpPr>
        <p:spPr bwMode="auto">
          <a:xfrm>
            <a:off x="8492430" y="4698838"/>
            <a:ext cx="4000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900">
                <a:solidFill>
                  <a:srgbClr val="898989"/>
                </a:solidFill>
              </a:rPr>
              <a:pPr eaLnBrk="1" hangingPunct="1"/>
              <a:t>57</a:t>
            </a:fld>
            <a:endParaRPr kumimoji="0" lang="en-US" altLang="zh-CN" sz="900">
              <a:solidFill>
                <a:schemeClr val="tx1"/>
              </a:solidFill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4B28BBF-E1B4-0BEA-48FF-CE493191D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4" y="2733768"/>
            <a:ext cx="2058764" cy="156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B198EEB-EEF4-FF36-E440-1A892C34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670" y="1199944"/>
            <a:ext cx="5346594" cy="10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57175" lvl="1" indent="-257175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70C0"/>
                </a:solidFill>
                <a:latin typeface="Arial"/>
                <a:ea typeface="黑体"/>
                <a:cs typeface="黑体"/>
              </a:rPr>
              <a:t>地球和太阳系由同一类物质组成</a:t>
            </a:r>
            <a:endParaRPr lang="en-US" altLang="zh-CN" dirty="0">
              <a:solidFill>
                <a:srgbClr val="0070C0"/>
              </a:solidFill>
              <a:latin typeface="Arial"/>
              <a:ea typeface="黑体"/>
              <a:cs typeface="黑体"/>
            </a:endParaRPr>
          </a:p>
          <a:p>
            <a:pPr marL="257175" lvl="1" indent="-257175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70C0"/>
                </a:solidFill>
                <a:latin typeface="Arial"/>
                <a:ea typeface="黑体"/>
                <a:cs typeface="黑体"/>
              </a:rPr>
              <a:t>尚未明确观测到初级宇宙线中的反原子核</a:t>
            </a:r>
            <a:endParaRPr lang="en-US" altLang="zh-CN" dirty="0">
              <a:solidFill>
                <a:srgbClr val="0070C0"/>
              </a:solidFill>
              <a:latin typeface="Arial"/>
              <a:ea typeface="黑体"/>
              <a:cs typeface="黑体"/>
            </a:endParaRPr>
          </a:p>
          <a:p>
            <a:pPr marL="257175" lvl="1" indent="-257175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70C0"/>
                </a:solidFill>
                <a:latin typeface="Arial"/>
                <a:ea typeface="黑体"/>
                <a:cs typeface="黑体"/>
              </a:rPr>
              <a:t>未观测到正反物质湮灭产生的大量伽马射线</a:t>
            </a:r>
            <a:endParaRPr lang="en-US" altLang="zh-CN" dirty="0">
              <a:solidFill>
                <a:srgbClr val="0070C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B73F5C7-B453-B1E3-55E2-B8B47EAD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" y="732714"/>
            <a:ext cx="7182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57175" lvl="1" indent="-257175">
              <a:buFont typeface="Wingdings" charset="2"/>
              <a:buChar char="l"/>
              <a:defRPr/>
            </a:pPr>
            <a:r>
              <a:rPr lang="zh-CN" altLang="en-US" dirty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遥远的星系与地球一样，由正物质组成，自然界中反物质极其稀少</a:t>
            </a:r>
            <a:endParaRPr lang="en-US" altLang="zh-CN" dirty="0">
              <a:solidFill>
                <a:prstClr val="black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5987A52-8468-DCA9-131D-4D2DD64C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064" y="2733768"/>
            <a:ext cx="2784455" cy="15787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B4692C3-5277-27AE-0362-AFB0C8953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51" y="2714337"/>
            <a:ext cx="2538282" cy="16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4B201BD-F317-704A-130B-56AA875028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mesons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4B201BD-F317-704A-130B-56AA875028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B0002-D0A7-8BC3-EB42-AFA781A2C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5982" y="678328"/>
                <a:ext cx="2624538" cy="375788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-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mixing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B0002-D0A7-8BC3-EB42-AFA781A2C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982" y="678328"/>
                <a:ext cx="2624538" cy="375788"/>
              </a:xfrm>
              <a:blipFill>
                <a:blip r:embed="rId3"/>
                <a:stretch>
                  <a:fillRect l="-2415" t="-12903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9B5124-9D76-D6D2-729E-0EAFE4C7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58</a:t>
            </a:fld>
            <a:endParaRPr kumimoji="1" lang="zh-CN" altLang="en-US" dirty="0"/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8069201-4F5B-C22A-7056-8236CC10A994}"/>
              </a:ext>
            </a:extLst>
          </p:cNvPr>
          <p:cNvSpPr txBox="1">
            <a:spLocks/>
          </p:cNvSpPr>
          <p:nvPr/>
        </p:nvSpPr>
        <p:spPr>
          <a:xfrm>
            <a:off x="5750704" y="678328"/>
            <a:ext cx="1377163" cy="375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905" dirty="0"/>
              <a:t>Direct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CPV</a:t>
            </a:r>
            <a:endParaRPr kumimoji="1" lang="zh-CN" altLang="en-US" sz="1905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F98C348-1709-FBE3-8DF5-74BEAB23D43E}"/>
              </a:ext>
            </a:extLst>
          </p:cNvPr>
          <p:cNvSpPr txBox="1"/>
          <p:nvPr/>
        </p:nvSpPr>
        <p:spPr>
          <a:xfrm>
            <a:off x="5604080" y="2379477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6">
                <a:extLst>
                  <a:ext uri="{FF2B5EF4-FFF2-40B4-BE49-F238E27FC236}">
                    <a16:creationId xmlns:a16="http://schemas.microsoft.com/office/drawing/2014/main" id="{D0E0235E-B211-D2B1-3E83-791196652A26}"/>
                  </a:ext>
                </a:extLst>
              </p:cNvPr>
              <p:cNvSpPr txBox="1"/>
              <p:nvPr/>
            </p:nvSpPr>
            <p:spPr>
              <a:xfrm>
                <a:off x="205982" y="2139649"/>
                <a:ext cx="3839980" cy="38549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zh-CN" sz="190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altLang="zh-CN" sz="1905" i="1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altLang="zh-CN" sz="190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05" i="1">
                              <a:latin typeface="Cambria Math" panose="02040503050406030204" pitchFamily="18" charset="0"/>
                            </a:rPr>
                            <m:t>1+</m:t>
                          </m:r>
                          <m:acc>
                            <m:accPr>
                              <m:chr m:val="̅"/>
                              <m:ctrlP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altLang="zh-CN" sz="190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905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sz="190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05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̅"/>
                              <m:ctrlP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altLang="zh-CN" sz="190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905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905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905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1587" dirty="0"/>
              </a:p>
            </p:txBody>
          </p:sp>
        </mc:Choice>
        <mc:Fallback xmlns="">
          <p:sp>
            <p:nvSpPr>
              <p:cNvPr id="24" name="文本框 6">
                <a:extLst>
                  <a:ext uri="{FF2B5EF4-FFF2-40B4-BE49-F238E27FC236}">
                    <a16:creationId xmlns:a16="http://schemas.microsoft.com/office/drawing/2014/main" id="{D0E0235E-B211-D2B1-3E83-791196652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82" y="2139649"/>
                <a:ext cx="3839980" cy="3854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E893776A-650F-82F5-4CFA-7050F3F22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924" y="2268702"/>
            <a:ext cx="3695175" cy="233658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0CF3D56-190B-2061-4324-A5F67A65E9FE}"/>
              </a:ext>
            </a:extLst>
          </p:cNvPr>
          <p:cNvSpPr txBox="1"/>
          <p:nvPr/>
        </p:nvSpPr>
        <p:spPr>
          <a:xfrm>
            <a:off x="5392779" y="1653703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36611ED7-2315-29B2-28C3-CC94679CE680}"/>
                  </a:ext>
                </a:extLst>
              </p:cNvPr>
              <p:cNvSpPr txBox="1"/>
              <p:nvPr/>
            </p:nvSpPr>
            <p:spPr>
              <a:xfrm>
                <a:off x="5301384" y="1185185"/>
                <a:ext cx="3285714" cy="73584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+−</m:t>
                        </m:r>
                      </m:sub>
                    </m:sSub>
                    <m:r>
                      <a:rPr kumimoji="1" lang="en-US" altLang="zh-CN" sz="1587" i="1" dirty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1587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1587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kumimoji="1" lang="en-US" altLang="zh-CN" sz="1587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≠</m:t>
                    </m:r>
                    <m:sSub>
                      <m:sSubPr>
                        <m:ctrlP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zh-CN" sz="1587" i="1" dirty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sz="1587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1587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1587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1587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zh-CN" altLang="en-US" sz="1587" dirty="0"/>
                  <a:t>   </a:t>
                </a:r>
                <a:endParaRPr lang="en-GB" sz="1905" dirty="0"/>
              </a:p>
            </p:txBody>
          </p:sp>
        </mc:Choice>
        <mc:Fallback xmlns=""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36611ED7-2315-29B2-28C3-CC94679CE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384" y="1185185"/>
                <a:ext cx="3285714" cy="7358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596DA71A-329B-923D-2EE5-04E5AA8957BD}"/>
              </a:ext>
            </a:extLst>
          </p:cNvPr>
          <p:cNvSpPr txBox="1"/>
          <p:nvPr/>
        </p:nvSpPr>
        <p:spPr>
          <a:xfrm>
            <a:off x="7663946" y="4073066"/>
            <a:ext cx="669735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587" dirty="0">
                <a:solidFill>
                  <a:srgbClr val="C00000"/>
                </a:solidFill>
                <a:latin typeface="Cambria Math" panose="020405030504060302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NA48</a:t>
            </a:r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4AB6491-C109-2F5D-31D9-0A4C9C9DE246}"/>
                  </a:ext>
                </a:extLst>
              </p:cNvPr>
              <p:cNvSpPr txBox="1"/>
              <p:nvPr/>
            </p:nvSpPr>
            <p:spPr>
              <a:xfrm>
                <a:off x="302018" y="4006849"/>
                <a:ext cx="1085882" cy="4342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222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222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  <m:r>
                      <a:rPr kumimoji="1" lang="en-US" altLang="zh-CN" sz="2222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kumimoji="1" lang="en-US" altLang="zh-CN" sz="2222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4AB6491-C109-2F5D-31D9-0A4C9C9DE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18" y="4006849"/>
                <a:ext cx="1085882" cy="4342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E78BF96-2EAF-3CCE-1D74-77DF00D64F22}"/>
                  </a:ext>
                </a:extLst>
              </p:cNvPr>
              <p:cNvSpPr txBox="1"/>
              <p:nvPr/>
            </p:nvSpPr>
            <p:spPr>
              <a:xfrm>
                <a:off x="5466090" y="1971276"/>
                <a:ext cx="1376980" cy="38549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lit/>
                        </m:rPr>
                        <a:rPr kumimoji="1" lang="en-US" altLang="zh-CN" sz="1905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altLang="zh-CN" sz="1905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kumimoji="1" lang="en-US" altLang="zh-CN" sz="1905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E78BF96-2EAF-3CCE-1D74-77DF00D64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090" y="1971276"/>
                <a:ext cx="1376980" cy="3854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37F0EB7-64B9-F496-0E00-DE115B0EBA3C}"/>
                  </a:ext>
                </a:extLst>
              </p:cNvPr>
              <p:cNvSpPr txBox="1"/>
              <p:nvPr/>
            </p:nvSpPr>
            <p:spPr>
              <a:xfrm>
                <a:off x="806578" y="1182991"/>
                <a:ext cx="2392643" cy="38549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905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905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r>
                        <a:rPr lang="en-US" altLang="zh-CN" sz="1905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acc>
                        <m:accPr>
                          <m:chr m:val="̅"/>
                          <m:ctrlPr>
                            <a:rPr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</m:oMath>
                  </m:oMathPara>
                </a14:m>
                <a:endParaRPr kumimoji="1" lang="zh-CN" altLang="en-US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37F0EB7-64B9-F496-0E00-DE115B0EB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578" y="1182991"/>
                <a:ext cx="2392643" cy="3854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9A2E395-C7DD-2ED4-A4AA-5515268A9F7E}"/>
                  </a:ext>
                </a:extLst>
              </p:cNvPr>
              <p:cNvSpPr txBox="1"/>
              <p:nvPr/>
            </p:nvSpPr>
            <p:spPr>
              <a:xfrm>
                <a:off x="791763" y="1586253"/>
                <a:ext cx="2392643" cy="38549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905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905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r>
                        <a:rPr lang="en-US" altLang="zh-CN" sz="1905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acc>
                        <m:accPr>
                          <m:chr m:val="̅"/>
                          <m:ctrlPr>
                            <a:rPr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</m:oMath>
                  </m:oMathPara>
                </a14:m>
                <a:endParaRPr kumimoji="1" lang="zh-CN" altLang="en-US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9A2E395-C7DD-2ED4-A4AA-5515268A9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63" y="1586253"/>
                <a:ext cx="2392643" cy="3854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5728387C-813F-0156-EF7F-6455D8F83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39" y="2697051"/>
            <a:ext cx="3309061" cy="7033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EFE3BA-949B-A75E-68E5-3DFCDDA8EB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0968" y="3400412"/>
            <a:ext cx="2881033" cy="159158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7F0C8E5-391A-9774-45EC-25986DCB05CA}"/>
              </a:ext>
            </a:extLst>
          </p:cNvPr>
          <p:cNvSpPr/>
          <p:nvPr/>
        </p:nvSpPr>
        <p:spPr>
          <a:xfrm>
            <a:off x="791763" y="1182991"/>
            <a:ext cx="2369999" cy="7676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3F804C-A85E-596B-79C4-85D343CFFE31}"/>
              </a:ext>
            </a:extLst>
          </p:cNvPr>
          <p:cNvSpPr/>
          <p:nvPr/>
        </p:nvSpPr>
        <p:spPr>
          <a:xfrm>
            <a:off x="5284874" y="1167277"/>
            <a:ext cx="1582765" cy="7676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D16914F-6635-0DF2-14B7-09841EC07E46}"/>
              </a:ext>
            </a:extLst>
          </p:cNvPr>
          <p:cNvSpPr/>
          <p:nvPr/>
        </p:nvSpPr>
        <p:spPr>
          <a:xfrm>
            <a:off x="7048061" y="1174649"/>
            <a:ext cx="1539038" cy="7676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/>
          </a:p>
        </p:txBody>
      </p:sp>
    </p:spTree>
    <p:extLst>
      <p:ext uri="{BB962C8B-B14F-4D97-AF65-F5344CB8AC3E}">
        <p14:creationId xmlns:p14="http://schemas.microsoft.com/office/powerpoint/2010/main" val="37668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/>
      <p:bldP spid="28" grpId="0" animBg="1"/>
      <p:bldP spid="31" grpId="0" animBg="1"/>
      <p:bldP spid="19" grpId="0" animBg="1"/>
      <p:bldP spid="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D8BD5-C79B-A19D-9BA7-4D58B1F8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Beauty: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induced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43B3A7-55EB-7FD5-5033-69607600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59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75A256FA-00E8-9F53-7F2C-48E5BC6190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805" y="2584841"/>
                <a:ext cx="3432767" cy="375788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angle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decay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75A256FA-00E8-9F53-7F2C-48E5BC6190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805" y="2584841"/>
                <a:ext cx="3432767" cy="375788"/>
              </a:xfrm>
              <a:blipFill>
                <a:blip r:embed="rId2"/>
                <a:stretch>
                  <a:fillRect l="-738" t="-9677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46407B6-8E47-BB50-33D8-2C4DF5E7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05"/>
          <a:stretch/>
        </p:blipFill>
        <p:spPr>
          <a:xfrm>
            <a:off x="246668" y="555464"/>
            <a:ext cx="1665311" cy="170506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B45B393-EF8D-27D0-C65A-17F70159107B}"/>
              </a:ext>
            </a:extLst>
          </p:cNvPr>
          <p:cNvGrpSpPr>
            <a:grpSpLocks noChangeAspect="1"/>
          </p:cNvGrpSpPr>
          <p:nvPr/>
        </p:nvGrpSpPr>
        <p:grpSpPr>
          <a:xfrm>
            <a:off x="4804407" y="1196144"/>
            <a:ext cx="3943183" cy="2651314"/>
            <a:chOff x="4811312" y="2094101"/>
            <a:chExt cx="3615348" cy="243089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D99305C-CB2B-962E-7EE8-70C52E186EAF}"/>
                </a:ext>
              </a:extLst>
            </p:cNvPr>
            <p:cNvGrpSpPr/>
            <p:nvPr/>
          </p:nvGrpSpPr>
          <p:grpSpPr>
            <a:xfrm>
              <a:off x="4811312" y="2094101"/>
              <a:ext cx="3615348" cy="2430891"/>
              <a:chOff x="5117069" y="1691850"/>
              <a:chExt cx="3615348" cy="243089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E402ED7-BA53-44BB-1F50-420A1B67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7069" y="1691850"/>
                <a:ext cx="3615348" cy="243089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/>
                  <p:nvPr/>
                </p:nvSpPr>
                <p:spPr>
                  <a:xfrm>
                    <a:off x="6915224" y="2188016"/>
                    <a:ext cx="1059851" cy="3157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𝜓</m:t>
                          </m:r>
                          <m:sSubSup>
                            <m:sSubSupPr>
                              <m:ctrlP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sz="1587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1" lang="zh-CN" altLang="en-US" sz="1905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5224" y="2188016"/>
                    <a:ext cx="1059851" cy="3157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7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AC360AF7-9771-48DC-9CC8-D4AB25115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332" y="2416019"/>
              <a:ext cx="900000" cy="2318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D030F08E-A0B1-9F6F-4359-9E83C0D7654D}"/>
                </a:ext>
              </a:extLst>
            </p:cNvPr>
            <p:cNvCxnSpPr>
              <a:cxnSpLocks/>
            </p:cNvCxnSpPr>
            <p:nvPr/>
          </p:nvCxnSpPr>
          <p:spPr>
            <a:xfrm>
              <a:off x="5380521" y="3124548"/>
              <a:ext cx="900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5671311C-D314-044E-7A00-07CF092CA632}"/>
                </a:ext>
              </a:extLst>
            </p:cNvPr>
            <p:cNvCxnSpPr/>
            <p:nvPr/>
          </p:nvCxnSpPr>
          <p:spPr>
            <a:xfrm>
              <a:off x="5582653" y="2416868"/>
              <a:ext cx="0" cy="737404"/>
            </a:xfrm>
            <a:prstGeom prst="straightConnector1">
              <a:avLst/>
            </a:prstGeom>
            <a:ln w="22225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/>
                <p:nvPr/>
              </p:nvSpPr>
              <p:spPr>
                <a:xfrm>
                  <a:off x="5698550" y="2727239"/>
                  <a:ext cx="759497" cy="2863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1429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zh-CN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2</m:t>
                          </m:r>
                          <m:r>
                            <a:rPr kumimoji="1" lang="en-US" altLang="zh-CN" sz="1429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𝛽</m:t>
                          </m:r>
                        </m:e>
                      </m:func>
                    </m:oMath>
                  </a14:m>
                  <a:r>
                    <a:rPr lang="zh-CN" altLang="en-US" sz="1429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8550" y="2727239"/>
                  <a:ext cx="759497" cy="286304"/>
                </a:xfrm>
                <a:prstGeom prst="rect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B7C597D-D096-AB39-3343-11BDCBC9660F}"/>
              </a:ext>
            </a:extLst>
          </p:cNvPr>
          <p:cNvSpPr txBox="1"/>
          <p:nvPr/>
        </p:nvSpPr>
        <p:spPr>
          <a:xfrm>
            <a:off x="7052826" y="696629"/>
            <a:ext cx="1563248" cy="263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1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PRL132 (2024) 021801 </a:t>
            </a:r>
            <a:endParaRPr kumimoji="1" lang="zh-CN" altLang="en-US" sz="111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E7F259-39CF-790C-89AF-97203215E648}"/>
              </a:ext>
            </a:extLst>
          </p:cNvPr>
          <p:cNvSpPr txBox="1"/>
          <p:nvPr/>
        </p:nvSpPr>
        <p:spPr>
          <a:xfrm>
            <a:off x="5714324" y="1304596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09D195D-E945-8902-1D7F-14DD5749AE5D}"/>
              </a:ext>
            </a:extLst>
          </p:cNvPr>
          <p:cNvGrpSpPr/>
          <p:nvPr/>
        </p:nvGrpSpPr>
        <p:grpSpPr>
          <a:xfrm>
            <a:off x="16257" y="3795451"/>
            <a:ext cx="4498412" cy="719258"/>
            <a:chOff x="318500" y="4733688"/>
            <a:chExt cx="5667531" cy="90619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789A2A5-E20C-89D7-6EAE-97853F92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500" y="4733688"/>
              <a:ext cx="5667531" cy="90619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A1D88FD-D810-C133-42C6-976A82D9162A}"/>
                </a:ext>
              </a:extLst>
            </p:cNvPr>
            <p:cNvSpPr/>
            <p:nvPr/>
          </p:nvSpPr>
          <p:spPr>
            <a:xfrm>
              <a:off x="4262415" y="4956427"/>
              <a:ext cx="574149" cy="38454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9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BC5516B-566C-58A7-FD6B-30D31143E2D0}"/>
              </a:ext>
            </a:extLst>
          </p:cNvPr>
          <p:cNvGrpSpPr/>
          <p:nvPr/>
        </p:nvGrpSpPr>
        <p:grpSpPr>
          <a:xfrm>
            <a:off x="3176210" y="2302073"/>
            <a:ext cx="1727355" cy="1122827"/>
            <a:chOff x="4340266" y="2836184"/>
            <a:chExt cx="1586695" cy="1097966"/>
          </a:xfrm>
        </p:grpSpPr>
        <p:pic>
          <p:nvPicPr>
            <p:cNvPr id="3074" name="Picture 2" descr="1. Unitarity triangle summarizing the orthogonality of the first and ...">
              <a:extLst>
                <a:ext uri="{FF2B5EF4-FFF2-40B4-BE49-F238E27FC236}">
                  <a16:creationId xmlns:a16="http://schemas.microsoft.com/office/drawing/2014/main" id="{CEA177F1-BBAF-9CA2-08A6-AFC96DCEF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266" y="2836184"/>
              <a:ext cx="1586695" cy="1097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DD8AF9E-99AF-5A6A-EF95-2264FB0540C6}"/>
                    </a:ext>
                  </a:extLst>
                </p:cNvPr>
                <p:cNvSpPr txBox="1"/>
                <p:nvPr/>
              </p:nvSpPr>
              <p:spPr>
                <a:xfrm>
                  <a:off x="5214728" y="3539579"/>
                  <a:ext cx="335782" cy="32911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587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oMath>
                    </m:oMathPara>
                  </a14:m>
                  <a:endPara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DD8AF9E-99AF-5A6A-EF95-2264FB054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728" y="3539579"/>
                  <a:ext cx="335782" cy="3291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85F3D38-6F65-20D3-E26C-1D359216295F}"/>
              </a:ext>
            </a:extLst>
          </p:cNvPr>
          <p:cNvSpPr txBox="1"/>
          <p:nvPr/>
        </p:nvSpPr>
        <p:spPr>
          <a:xfrm>
            <a:off x="1856515" y="828236"/>
            <a:ext cx="2730458" cy="97180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decay,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4304820-B172-CE84-3FCE-AEB94ECCC8A9}"/>
              </a:ext>
            </a:extLst>
          </p:cNvPr>
          <p:cNvSpPr txBox="1"/>
          <p:nvPr/>
        </p:nvSpPr>
        <p:spPr>
          <a:xfrm>
            <a:off x="1480198" y="4717573"/>
            <a:ext cx="18473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CDEBD6D-E205-1F43-9854-D306E8DD01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3749" y="3002219"/>
            <a:ext cx="1160428" cy="368877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7B8B4343-D037-958F-D8ED-F13D926AE23C}"/>
              </a:ext>
            </a:extLst>
          </p:cNvPr>
          <p:cNvGrpSpPr/>
          <p:nvPr/>
        </p:nvGrpSpPr>
        <p:grpSpPr>
          <a:xfrm>
            <a:off x="5407038" y="3945842"/>
            <a:ext cx="2830767" cy="836719"/>
            <a:chOff x="6843711" y="5063297"/>
            <a:chExt cx="3566472" cy="105417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93FB5C-5029-18B1-091E-4A9B1858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-1" b="45493"/>
            <a:stretch/>
          </p:blipFill>
          <p:spPr>
            <a:xfrm>
              <a:off x="6843711" y="5063297"/>
              <a:ext cx="3566472" cy="46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8D67C0E-3B65-B286-F6C2-666AC7CE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3323"/>
            <a:stretch/>
          </p:blipFill>
          <p:spPr>
            <a:xfrm>
              <a:off x="6845469" y="5717366"/>
              <a:ext cx="3560572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3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672FDF-2DE7-65FA-515E-F242BD2B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物理规律的宇称对称性：万有引力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64B57E-E42E-3DDA-00B3-C9E35AAA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6</a:t>
            </a:fld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29DB5A5-B23C-8356-3B8C-A1989C988EDB}"/>
              </a:ext>
            </a:extLst>
          </p:cNvPr>
          <p:cNvGrpSpPr/>
          <p:nvPr/>
        </p:nvGrpSpPr>
        <p:grpSpPr>
          <a:xfrm>
            <a:off x="395514" y="1385962"/>
            <a:ext cx="3658397" cy="2016000"/>
            <a:chOff x="1981027" y="2027571"/>
            <a:chExt cx="4456128" cy="245559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A7DD5EE-BD35-045B-BB86-0D3983E0F9C8}"/>
                </a:ext>
              </a:extLst>
            </p:cNvPr>
            <p:cNvGrpSpPr/>
            <p:nvPr/>
          </p:nvGrpSpPr>
          <p:grpSpPr>
            <a:xfrm>
              <a:off x="1981027" y="2027571"/>
              <a:ext cx="4456128" cy="2455598"/>
              <a:chOff x="1981027" y="2027571"/>
              <a:chExt cx="4456128" cy="2455598"/>
            </a:xfrm>
          </p:grpSpPr>
          <p:pic>
            <p:nvPicPr>
              <p:cNvPr id="12" name="Picture 2" descr="Stunning Photo of Earth Taken by Europe's Powerful New Satellite ...">
                <a:extLst>
                  <a:ext uri="{FF2B5EF4-FFF2-40B4-BE49-F238E27FC236}">
                    <a16:creationId xmlns:a16="http://schemas.microsoft.com/office/drawing/2014/main" id="{1C1A05F9-19D4-F187-CB07-8FFF6C1DE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200" b="94700" l="6000" r="94500">
                            <a14:foregroundMark x1="19300" y1="17300" x2="15190" y2="20644"/>
                            <a14:foregroundMark x1="11978" y1="26788" x2="5000" y2="49800"/>
                            <a14:foregroundMark x1="5000" y1="49800" x2="6900" y2="64900"/>
                            <a14:foregroundMark x1="6900" y1="64900" x2="14200" y2="78300"/>
                            <a14:foregroundMark x1="14200" y1="78300" x2="18800" y2="83700"/>
                            <a14:foregroundMark x1="18800" y1="83700" x2="32000" y2="92000"/>
                            <a14:foregroundMark x1="32000" y1="92000" x2="46600" y2="95100"/>
                            <a14:foregroundMark x1="46600" y1="95100" x2="62600" y2="94600"/>
                            <a14:foregroundMark x1="62600" y1="94600" x2="75746" y2="87597"/>
                            <a14:foregroundMark x1="88744" y1="74112" x2="94500" y2="47900"/>
                            <a14:foregroundMark x1="94500" y1="47900" x2="90677" y2="30313"/>
                            <a14:foregroundMark x1="78854" y1="14622" x2="67800" y2="7800"/>
                            <a14:foregroundMark x1="67800" y1="7800" x2="46600" y2="5200"/>
                            <a14:foregroundMark x1="46600" y1="5200" x2="25800" y2="12200"/>
                            <a14:foregroundMark x1="25800" y1="12200" x2="18700" y2="17600"/>
                            <a14:foregroundMark x1="92700" y1="37000" x2="94500" y2="58400"/>
                            <a14:foregroundMark x1="94500" y1="58400" x2="93300" y2="64000"/>
                            <a14:foregroundMark x1="62600" y1="93600" x2="41500" y2="94700"/>
                            <a14:foregroundMark x1="41500" y1="94700" x2="37000" y2="93200"/>
                            <a14:foregroundMark x1="6000" y1="38600" x2="6000" y2="53400"/>
                            <a14:foregroundMark x1="6000" y1="53400" x2="6700" y2="64400"/>
                            <a14:foregroundMark x1="84300" y1="22200" x2="83200" y2="21600"/>
                            <a14:foregroundMark x1="78300" y1="15400" x2="85800" y2="21600"/>
                            <a14:backgroundMark x1="17100" y1="11800" x2="17100" y2="11800"/>
                            <a14:backgroundMark x1="84500" y1="11400" x2="84500" y2="11400"/>
                            <a14:backgroundMark x1="14900" y1="20500" x2="11600" y2="26600"/>
                            <a14:backgroundMark x1="88300" y1="73900" x2="85100" y2="80100"/>
                            <a14:backgroundMark x1="85100" y1="80100" x2="76100" y2="87900"/>
                            <a14:backgroundMark x1="85481" y1="21881" x2="88500" y2="24900"/>
                            <a14:backgroundMark x1="88500" y1="24900" x2="91300" y2="3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0455" y="2832019"/>
                <a:ext cx="846700" cy="846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6F69B57C-1778-61C1-0091-7C3930BD777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1027" y="2027571"/>
                <a:ext cx="2455598" cy="2455598"/>
              </a:xfrm>
              <a:prstGeom prst="rect">
                <a:avLst/>
              </a:prstGeom>
            </p:spPr>
          </p:pic>
          <p:cxnSp>
            <p:nvCxnSpPr>
              <p:cNvPr id="14" name="直线箭头连接符 13">
                <a:extLst>
                  <a:ext uri="{FF2B5EF4-FFF2-40B4-BE49-F238E27FC236}">
                    <a16:creationId xmlns:a16="http://schemas.microsoft.com/office/drawing/2014/main" id="{A05B4AEE-C11A-AD16-7749-4922650D26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8826" y="3255370"/>
                <a:ext cx="280497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47B5B14-83F7-D88D-1882-BA8BB914B1D1}"/>
                    </a:ext>
                  </a:extLst>
                </p:cNvPr>
                <p:cNvSpPr txBox="1"/>
                <p:nvPr/>
              </p:nvSpPr>
              <p:spPr>
                <a:xfrm>
                  <a:off x="4436625" y="2623546"/>
                  <a:ext cx="746024" cy="5623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47B5B14-83F7-D88D-1882-BA8BB914B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625" y="2623546"/>
                  <a:ext cx="746024" cy="562333"/>
                </a:xfrm>
                <a:prstGeom prst="rect">
                  <a:avLst/>
                </a:prstGeom>
                <a:blipFill>
                  <a:blip r:embed="rId5"/>
                  <a:stretch>
                    <a:fillRect t="-189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D0D14B-E4A7-A247-8581-9214AAC5210C}"/>
                  </a:ext>
                </a:extLst>
              </p:cNvPr>
              <p:cNvSpPr txBox="1"/>
              <p:nvPr/>
            </p:nvSpPr>
            <p:spPr>
              <a:xfrm>
                <a:off x="1403514" y="3567824"/>
                <a:ext cx="2237237" cy="67627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𝐺</m:t>
                    </m:r>
                    <m:f>
                      <m:fPr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8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3</m:t>
                            </m:r>
                          </m:sup>
                        </m:sSup>
                      </m:den>
                    </m:f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𝑟</m:t>
                        </m:r>
                      </m:e>
                    </m:acc>
                  </m:oMath>
                </a14:m>
                <a:r>
                  <a:rPr kumimoji="1" lang="zh-CN" altLang="en-US" sz="28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D0D14B-E4A7-A247-8581-9214AAC5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514" y="3567824"/>
                <a:ext cx="2237237" cy="676275"/>
              </a:xfrm>
              <a:prstGeom prst="rect">
                <a:avLst/>
              </a:prstGeom>
              <a:blipFill>
                <a:blip r:embed="rId7"/>
                <a:stretch>
                  <a:fillRect l="-1130" t="-16364" b="-1818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F5662D29-39FC-44BB-EB05-837F7FCA42B9}"/>
              </a:ext>
            </a:extLst>
          </p:cNvPr>
          <p:cNvCxnSpPr>
            <a:cxnSpLocks/>
          </p:cNvCxnSpPr>
          <p:nvPr/>
        </p:nvCxnSpPr>
        <p:spPr>
          <a:xfrm flipH="1">
            <a:off x="2218066" y="2754893"/>
            <a:ext cx="882486" cy="0"/>
          </a:xfrm>
          <a:prstGeom prst="straightConnector1">
            <a:avLst/>
          </a:prstGeom>
          <a:ln w="25400">
            <a:solidFill>
              <a:srgbClr val="3737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CDA5466-1162-BF8A-41C9-AC8A39FBB3E1}"/>
                  </a:ext>
                </a:extLst>
              </p:cNvPr>
              <p:cNvSpPr txBox="1"/>
              <p:nvPr/>
            </p:nvSpPr>
            <p:spPr>
              <a:xfrm>
                <a:off x="2350985" y="2838490"/>
                <a:ext cx="555777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0" i="1" dirty="0" smtClean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400" i="1" dirty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3737FF"/>
                    </a:solidFill>
                  </a:rPr>
                  <a:t>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CDA5466-1162-BF8A-41C9-AC8A39FBB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985" y="2838490"/>
                <a:ext cx="555777" cy="506421"/>
              </a:xfrm>
              <a:prstGeom prst="rect">
                <a:avLst/>
              </a:prstGeom>
              <a:blipFill>
                <a:blip r:embed="rId8"/>
                <a:stretch>
                  <a:fillRect l="-4545" t="-21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A0D9E04C-FE3C-1065-2CE0-408797E83824}"/>
              </a:ext>
            </a:extLst>
          </p:cNvPr>
          <p:cNvGrpSpPr/>
          <p:nvPr/>
        </p:nvGrpSpPr>
        <p:grpSpPr>
          <a:xfrm>
            <a:off x="3865656" y="1351466"/>
            <a:ext cx="5174955" cy="2837369"/>
            <a:chOff x="3865656" y="1351466"/>
            <a:chExt cx="5174955" cy="283736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F6055F1-D4D9-7CB3-14A5-4BEF946DBA5B}"/>
                </a:ext>
              </a:extLst>
            </p:cNvPr>
            <p:cNvGrpSpPr/>
            <p:nvPr/>
          </p:nvGrpSpPr>
          <p:grpSpPr>
            <a:xfrm flipH="1">
              <a:off x="5374786" y="1351466"/>
              <a:ext cx="3658397" cy="2016000"/>
              <a:chOff x="1981027" y="2027571"/>
              <a:chExt cx="4456128" cy="245559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7A9A257-F764-6B4F-935A-C3A706D79A37}"/>
                  </a:ext>
                </a:extLst>
              </p:cNvPr>
              <p:cNvGrpSpPr/>
              <p:nvPr/>
            </p:nvGrpSpPr>
            <p:grpSpPr>
              <a:xfrm>
                <a:off x="1981027" y="2027571"/>
                <a:ext cx="4456128" cy="2455598"/>
                <a:chOff x="1981027" y="2027571"/>
                <a:chExt cx="4456128" cy="2455598"/>
              </a:xfrm>
            </p:grpSpPr>
            <p:pic>
              <p:nvPicPr>
                <p:cNvPr id="8" name="Picture 2" descr="Stunning Photo of Earth Taken by Europe's Powerful New Satellite ...">
                  <a:extLst>
                    <a:ext uri="{FF2B5EF4-FFF2-40B4-BE49-F238E27FC236}">
                      <a16:creationId xmlns:a16="http://schemas.microsoft.com/office/drawing/2014/main" id="{A1456A27-5C82-B6A6-1FB7-905CF1F309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200" b="94700" l="6000" r="94500">
                              <a14:foregroundMark x1="19300" y1="17300" x2="15190" y2="20644"/>
                              <a14:foregroundMark x1="11978" y1="26788" x2="5000" y2="49800"/>
                              <a14:foregroundMark x1="5000" y1="49800" x2="6900" y2="64900"/>
                              <a14:foregroundMark x1="6900" y1="64900" x2="14200" y2="78300"/>
                              <a14:foregroundMark x1="14200" y1="78300" x2="18800" y2="83700"/>
                              <a14:foregroundMark x1="18800" y1="83700" x2="32000" y2="92000"/>
                              <a14:foregroundMark x1="32000" y1="92000" x2="46600" y2="95100"/>
                              <a14:foregroundMark x1="46600" y1="95100" x2="62600" y2="94600"/>
                              <a14:foregroundMark x1="62600" y1="94600" x2="75746" y2="87597"/>
                              <a14:foregroundMark x1="88744" y1="74112" x2="94500" y2="47900"/>
                              <a14:foregroundMark x1="94500" y1="47900" x2="90677" y2="30313"/>
                              <a14:foregroundMark x1="78854" y1="14622" x2="67800" y2="7800"/>
                              <a14:foregroundMark x1="67800" y1="7800" x2="46600" y2="5200"/>
                              <a14:foregroundMark x1="46600" y1="5200" x2="25800" y2="12200"/>
                              <a14:foregroundMark x1="25800" y1="12200" x2="18700" y2="17600"/>
                              <a14:foregroundMark x1="92700" y1="37000" x2="94500" y2="58400"/>
                              <a14:foregroundMark x1="94500" y1="58400" x2="93300" y2="64000"/>
                              <a14:foregroundMark x1="62600" y1="93600" x2="41500" y2="94700"/>
                              <a14:foregroundMark x1="41500" y1="94700" x2="37000" y2="93200"/>
                              <a14:foregroundMark x1="6000" y1="38600" x2="6000" y2="53400"/>
                              <a14:foregroundMark x1="6000" y1="53400" x2="6700" y2="64400"/>
                              <a14:foregroundMark x1="84300" y1="22200" x2="83200" y2="21600"/>
                              <a14:foregroundMark x1="78300" y1="15400" x2="85800" y2="21600"/>
                              <a14:backgroundMark x1="17100" y1="11800" x2="17100" y2="11800"/>
                              <a14:backgroundMark x1="84500" y1="11400" x2="84500" y2="11400"/>
                              <a14:backgroundMark x1="14900" y1="20500" x2="11600" y2="26600"/>
                              <a14:backgroundMark x1="88300" y1="73900" x2="85100" y2="80100"/>
                              <a14:backgroundMark x1="85100" y1="80100" x2="76100" y2="87900"/>
                              <a14:backgroundMark x1="85481" y1="21881" x2="88500" y2="24900"/>
                              <a14:backgroundMark x1="88500" y1="24900" x2="91300" y2="30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0455" y="2832019"/>
                  <a:ext cx="846700" cy="846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4">
                  <a:extLst>
                    <a:ext uri="{FF2B5EF4-FFF2-40B4-BE49-F238E27FC236}">
                      <a16:creationId xmlns:a16="http://schemas.microsoft.com/office/drawing/2014/main" id="{30729A0E-0179-0821-49D9-4B8611BE03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81027" y="2027571"/>
                  <a:ext cx="2455598" cy="2455598"/>
                </a:xfrm>
                <a:prstGeom prst="rect">
                  <a:avLst/>
                </a:prstGeom>
              </p:spPr>
            </p:pic>
            <p:cxnSp>
              <p:nvCxnSpPr>
                <p:cNvPr id="15" name="直线箭头连接符 14">
                  <a:extLst>
                    <a:ext uri="{FF2B5EF4-FFF2-40B4-BE49-F238E27FC236}">
                      <a16:creationId xmlns:a16="http://schemas.microsoft.com/office/drawing/2014/main" id="{9D8CE456-537C-351F-7A93-2ADEB4882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8826" y="3255370"/>
                  <a:ext cx="280497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5F84C316-5459-375A-4A1A-7E48E3D735F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6625" y="2623546"/>
                    <a:ext cx="746024" cy="5623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kumimoji="1"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𝑟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6C8A167E-20B4-5178-D5DC-98B8674FCC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6625" y="2623546"/>
                    <a:ext cx="746024" cy="56233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891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1E5D616-CF09-7148-721C-949AAD1B429A}"/>
                    </a:ext>
                  </a:extLst>
                </p:cNvPr>
                <p:cNvSpPr txBox="1"/>
                <p:nvPr/>
              </p:nvSpPr>
              <p:spPr>
                <a:xfrm>
                  <a:off x="5756511" y="3512560"/>
                  <a:ext cx="3284100" cy="676275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kumimoji="1" lang="en-US" altLang="zh-CN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</m:ctrlPr>
                        </m:accPr>
                        <m:e>
                          <m:r>
                            <a:rPr kumimoji="1" lang="en-US" altLang="zh-CN" sz="2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  <m:t>𝐹</m:t>
                          </m:r>
                        </m:e>
                      </m:acc>
                      <m:r>
                        <a:rPr kumimoji="1" lang="en-US" altLang="zh-CN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</a:rPr>
                        <m:t>=</m:t>
                      </m:r>
                      <m:r>
                        <a:rPr kumimoji="1" lang="en-US" altLang="zh-CN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</a:rPr>
                        <m:t>𝐺</m:t>
                      </m:r>
                      <m:f>
                        <m:fPr>
                          <m:ctrlPr>
                            <a:rPr kumimoji="1" lang="en-US" altLang="zh-CN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800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zh-CN" sz="28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kumimoji="1" lang="en-US" altLang="zh-CN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</m:ctrlPr>
                        </m:accPr>
                        <m:e>
                          <m:r>
                            <a:rPr kumimoji="1" lang="en-US" altLang="zh-CN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  <m:t>𝑟</m:t>
                          </m:r>
                        </m:e>
                      </m:acc>
                      <m:r>
                        <a:rPr kumimoji="1" lang="en-US" altLang="zh-CN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</a:rPr>
                        <m:t>)</m:t>
                      </m:r>
                    </m:oMath>
                  </a14:m>
                  <a:r>
                    <a:rPr kumimoji="1" lang="zh-CN" altLang="en-US" sz="2800" dirty="0">
                      <a:solidFill>
                        <a:srgbClr val="000000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 </a:t>
                  </a:r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1E5D616-CF09-7148-721C-949AAD1B4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6511" y="3512560"/>
                  <a:ext cx="3284100" cy="676275"/>
                </a:xfrm>
                <a:prstGeom prst="rect">
                  <a:avLst/>
                </a:prstGeom>
                <a:blipFill>
                  <a:blip r:embed="rId10"/>
                  <a:stretch>
                    <a:fillRect t="-18519" b="-1852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414EACD1-44AC-E4AF-9BA9-402F9DE4985A}"/>
                </a:ext>
              </a:extLst>
            </p:cNvPr>
            <p:cNvCxnSpPr>
              <a:cxnSpLocks/>
            </p:cNvCxnSpPr>
            <p:nvPr/>
          </p:nvCxnSpPr>
          <p:spPr>
            <a:xfrm>
              <a:off x="6271793" y="2733354"/>
              <a:ext cx="882486" cy="0"/>
            </a:xfrm>
            <a:prstGeom prst="straightConnector1">
              <a:avLst/>
            </a:prstGeom>
            <a:ln w="25400">
              <a:solidFill>
                <a:srgbClr val="3737FF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DA36ED6-6EB8-9908-43CF-6145FF2E9863}"/>
                    </a:ext>
                  </a:extLst>
                </p:cNvPr>
                <p:cNvSpPr txBox="1"/>
                <p:nvPr/>
              </p:nvSpPr>
              <p:spPr>
                <a:xfrm>
                  <a:off x="6529359" y="2828409"/>
                  <a:ext cx="555777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sz="2400" b="0" i="1" dirty="0" smtClean="0">
                              <a:solidFill>
                                <a:srgbClr val="3737FF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</m:ctrlPr>
                        </m:accPr>
                        <m:e>
                          <m:r>
                            <a:rPr kumimoji="1" lang="en-US" altLang="zh-CN" sz="2400" i="1" dirty="0">
                              <a:solidFill>
                                <a:srgbClr val="3737FF"/>
                              </a:solidFill>
                              <a:latin typeface="Cambria Math" panose="02040503050406030204" pitchFamily="18" charset="0"/>
                              <a:ea typeface="KaiTi" panose="02010609060101010101" pitchFamily="49" charset="-122"/>
                            </a:rPr>
                            <m:t>𝐹</m:t>
                          </m:r>
                        </m:e>
                      </m:acc>
                    </m:oMath>
                  </a14:m>
                  <a:r>
                    <a:rPr lang="zh-CN" altLang="en-US" sz="2400" dirty="0">
                      <a:solidFill>
                        <a:srgbClr val="3737FF"/>
                      </a:solidFill>
                    </a:rPr>
                    <a:t> </a:t>
                  </a:r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DA36ED6-6EB8-9908-43CF-6145FF2E98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9359" y="2828409"/>
                  <a:ext cx="555777" cy="506421"/>
                </a:xfrm>
                <a:prstGeom prst="rect">
                  <a:avLst/>
                </a:prstGeom>
                <a:blipFill>
                  <a:blip r:embed="rId11"/>
                  <a:stretch>
                    <a:fillRect l="-2273" t="-219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3680F6E-58D9-34BD-65DB-0C59642D8642}"/>
                </a:ext>
              </a:extLst>
            </p:cNvPr>
            <p:cNvSpPr txBox="1"/>
            <p:nvPr/>
          </p:nvSpPr>
          <p:spPr>
            <a:xfrm>
              <a:off x="4017335" y="2792239"/>
              <a:ext cx="14306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宇称变换</a:t>
              </a:r>
            </a:p>
          </p:txBody>
        </p:sp>
        <p:sp>
          <p:nvSpPr>
            <p:cNvPr id="31" name="上下箭头 30">
              <a:extLst>
                <a:ext uri="{FF2B5EF4-FFF2-40B4-BE49-F238E27FC236}">
                  <a16:creationId xmlns:a16="http://schemas.microsoft.com/office/drawing/2014/main" id="{6C38CD72-044E-22A0-C41A-87BF1E96AA87}"/>
                </a:ext>
              </a:extLst>
            </p:cNvPr>
            <p:cNvSpPr/>
            <p:nvPr/>
          </p:nvSpPr>
          <p:spPr>
            <a:xfrm rot="5400000">
              <a:off x="4492992" y="2466182"/>
              <a:ext cx="254457" cy="1509130"/>
            </a:xfrm>
            <a:prstGeom prst="upDownArrow">
              <a:avLst>
                <a:gd name="adj1" fmla="val 13575"/>
                <a:gd name="adj2" fmla="val 941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45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BB2BD-5C23-5B5A-8CA4-79766965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Beauty: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83C6F8-5469-E89B-F574-0052DFE3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60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65CE8A-D7BE-77BA-4437-FFE62A5E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" y="760737"/>
            <a:ext cx="3145291" cy="4143023"/>
          </a:xfrm>
          <a:prstGeom prst="rect">
            <a:avLst/>
          </a:prstGeom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24C72167-A5B0-0108-41DF-54776C9A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234" y="969668"/>
            <a:ext cx="2898287" cy="10965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93CEB1-7DA4-C11E-DE38-4D8B35571AB7}"/>
              </a:ext>
            </a:extLst>
          </p:cNvPr>
          <p:cNvSpPr txBox="1"/>
          <p:nvPr/>
        </p:nvSpPr>
        <p:spPr>
          <a:xfrm>
            <a:off x="664968" y="537484"/>
            <a:ext cx="1641796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Charmless</a:t>
            </a:r>
            <a:r>
              <a:rPr kumimoji="1" lang="zh-CN" altLang="en-US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43F3FF8-2288-856A-EE69-6A27DDC4CB86}"/>
              </a:ext>
            </a:extLst>
          </p:cNvPr>
          <p:cNvCxnSpPr>
            <a:cxnSpLocks/>
          </p:cNvCxnSpPr>
          <p:nvPr/>
        </p:nvCxnSpPr>
        <p:spPr>
          <a:xfrm flipV="1">
            <a:off x="1745532" y="959046"/>
            <a:ext cx="0" cy="39101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090876A-E3EA-AFDC-4787-EC4336E33763}"/>
              </a:ext>
            </a:extLst>
          </p:cNvPr>
          <p:cNvSpPr txBox="1"/>
          <p:nvPr/>
        </p:nvSpPr>
        <p:spPr>
          <a:xfrm>
            <a:off x="3606293" y="573201"/>
            <a:ext cx="4657044" cy="3854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tween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  <a:endParaRPr kumimoji="1" lang="zh-CN" altLang="en-US" sz="190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1DB7C01-18C8-2B36-DD48-FCE0CF3B317A}"/>
              </a:ext>
            </a:extLst>
          </p:cNvPr>
          <p:cNvGrpSpPr>
            <a:grpSpLocks noChangeAspect="1"/>
          </p:cNvGrpSpPr>
          <p:nvPr/>
        </p:nvGrpSpPr>
        <p:grpSpPr>
          <a:xfrm>
            <a:off x="3710546" y="2598250"/>
            <a:ext cx="4436857" cy="2302256"/>
            <a:chOff x="3596694" y="1939276"/>
            <a:chExt cx="4887046" cy="253585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3F9C4A4-685A-64F8-6016-D092A2670C65}"/>
                </a:ext>
              </a:extLst>
            </p:cNvPr>
            <p:cNvGrpSpPr/>
            <p:nvPr/>
          </p:nvGrpSpPr>
          <p:grpSpPr>
            <a:xfrm>
              <a:off x="3596694" y="1952627"/>
              <a:ext cx="4887046" cy="2522503"/>
              <a:chOff x="3657383" y="1730106"/>
              <a:chExt cx="4887046" cy="252250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34E79508-E766-DB42-014F-24C492543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83" y="1995364"/>
                <a:ext cx="4887046" cy="2257245"/>
              </a:xfrm>
              <a:prstGeom prst="rect">
                <a:avLst/>
              </a:prstGeom>
            </p:spPr>
          </p:pic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D8D3D7D6-ACCD-3763-BD4A-E8E129B13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162" y="2561135"/>
                <a:ext cx="2768048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7F056D4-49B1-B2C6-4E27-05A8953B390C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304" y="1730106"/>
                    <a:ext cx="1198314" cy="3439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29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𝐵</m:t>
                          </m:r>
                          <m:r>
                            <a:rPr kumimoji="1" lang="en-US" altLang="zh-CN" sz="1429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29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1905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7F056D4-49B1-B2C6-4E27-05A8953B39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3304" y="1730106"/>
                    <a:ext cx="1198314" cy="3439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A96F2F4-F731-B48E-D176-78EF367C561C}"/>
                    </a:ext>
                  </a:extLst>
                </p:cNvPr>
                <p:cNvSpPr txBox="1"/>
                <p:nvPr/>
              </p:nvSpPr>
              <p:spPr>
                <a:xfrm>
                  <a:off x="6672957" y="1939276"/>
                  <a:ext cx="1198314" cy="3439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29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𝐵</m:t>
                        </m:r>
                        <m:r>
                          <a:rPr kumimoji="1" lang="en-US" altLang="zh-CN" sz="1429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429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90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A96F2F4-F731-B48E-D176-78EF367C5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957" y="1939276"/>
                  <a:ext cx="1198314" cy="34394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E18E4A9-08A9-F95D-45FE-89EE30C4A876}"/>
              </a:ext>
            </a:extLst>
          </p:cNvPr>
          <p:cNvCxnSpPr>
            <a:cxnSpLocks/>
          </p:cNvCxnSpPr>
          <p:nvPr/>
        </p:nvCxnSpPr>
        <p:spPr>
          <a:xfrm>
            <a:off x="4128029" y="4470644"/>
            <a:ext cx="2594291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AAFE071-A6D8-4656-604A-EC90D42D678C}"/>
                  </a:ext>
                </a:extLst>
              </p:cNvPr>
              <p:cNvSpPr txBox="1"/>
              <p:nvPr/>
            </p:nvSpPr>
            <p:spPr>
              <a:xfrm>
                <a:off x="3606293" y="2124990"/>
                <a:ext cx="2497244" cy="4046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=−0.083±0.005</m:t>
                      </m:r>
                    </m:oMath>
                  </m:oMathPara>
                </a14:m>
                <a:endParaRPr kumimoji="1" lang="zh-CN" altLang="en-US" sz="190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AAFE071-A6D8-4656-604A-EC90D42D6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293" y="2124990"/>
                <a:ext cx="2497244" cy="404617"/>
              </a:xfrm>
              <a:prstGeom prst="rect">
                <a:avLst/>
              </a:prstGeom>
              <a:blipFill>
                <a:blip r:embed="rId7"/>
                <a:stretch>
                  <a:fillRect l="-2020" r="-2525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3190B5A-5439-7E7E-43C0-6CE6853E6F51}"/>
                  </a:ext>
                </a:extLst>
              </p:cNvPr>
              <p:cNvSpPr txBox="1"/>
              <p:nvPr/>
            </p:nvSpPr>
            <p:spPr>
              <a:xfrm>
                <a:off x="6401624" y="2106331"/>
                <a:ext cx="2391483" cy="424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bSup>
                            <m:sSub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=0.236±0.017</m:t>
                      </m:r>
                    </m:oMath>
                  </m:oMathPara>
                </a14:m>
                <a:endParaRPr kumimoji="1" lang="zh-CN" altLang="en-US" sz="190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3190B5A-5439-7E7E-43C0-6CE6853E6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624" y="2106331"/>
                <a:ext cx="2391483" cy="424412"/>
              </a:xfrm>
              <a:prstGeom prst="rect">
                <a:avLst/>
              </a:prstGeom>
              <a:blipFill>
                <a:blip r:embed="rId8"/>
                <a:stretch>
                  <a:fillRect l="-1053" r="-1579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29271B50-CB1A-FF23-F8F7-41FDB85257DF}"/>
              </a:ext>
            </a:extLst>
          </p:cNvPr>
          <p:cNvSpPr txBox="1"/>
          <p:nvPr/>
        </p:nvSpPr>
        <p:spPr>
          <a:xfrm>
            <a:off x="7057394" y="1346822"/>
            <a:ext cx="1771191" cy="3365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Possibly</a:t>
            </a:r>
            <a:r>
              <a:rPr kumimoji="1" lang="zh-CN" altLang="en-US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kumimoji="1" lang="zh-CN" altLang="en-US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9839C5-A994-E7A0-D5AB-C00AC3270DE2}"/>
              </a:ext>
            </a:extLst>
          </p:cNvPr>
          <p:cNvSpPr txBox="1"/>
          <p:nvPr/>
        </p:nvSpPr>
        <p:spPr>
          <a:xfrm>
            <a:off x="3287246" y="4811644"/>
            <a:ext cx="1508746" cy="263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</a:t>
            </a:r>
            <a:r>
              <a:rPr lang="zh-CN" altLang="en-US" sz="1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032004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736DC6-5C65-356B-B0C1-B2D38C03E9D6}"/>
              </a:ext>
            </a:extLst>
          </p:cNvPr>
          <p:cNvSpPr txBox="1"/>
          <p:nvPr/>
        </p:nvSpPr>
        <p:spPr>
          <a:xfrm>
            <a:off x="1243816" y="4805477"/>
            <a:ext cx="1181349" cy="3122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29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symmetry</a:t>
            </a:r>
            <a:endParaRPr kumimoji="1" lang="zh-CN" altLang="en-US" sz="1429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4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A52720-745E-5A7F-216F-8A8925B4CE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Study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decays with Run 1+2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A52720-745E-5A7F-216F-8A8925B4C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9F747D-D459-2800-74E2-963EC759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5" y="540698"/>
            <a:ext cx="4776740" cy="1564087"/>
          </a:xfrm>
        </p:spPr>
        <p:txBody>
          <a:bodyPr/>
          <a:lstStyle/>
          <a:p>
            <a:r>
              <a:rPr kumimoji="1" lang="en-US" altLang="zh-CN" dirty="0"/>
              <a:t>Contributed by tree and loop diagrams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C5DD00-5F44-12BA-2409-0FF68031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61</a:t>
            </a:fld>
            <a:endParaRPr kumimoji="1" lang="zh-CN" alt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963E00A-E3AE-0662-B8F7-BFE41CDB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88"/>
          <a:stretch/>
        </p:blipFill>
        <p:spPr>
          <a:xfrm>
            <a:off x="216068" y="1079671"/>
            <a:ext cx="4483321" cy="110959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FC7DE4C-B0B0-FACB-D7EE-1F8B011660E2}"/>
              </a:ext>
            </a:extLst>
          </p:cNvPr>
          <p:cNvGrpSpPr/>
          <p:nvPr/>
        </p:nvGrpSpPr>
        <p:grpSpPr>
          <a:xfrm>
            <a:off x="4804327" y="541257"/>
            <a:ext cx="4384779" cy="1325983"/>
            <a:chOff x="6052952" y="681877"/>
            <a:chExt cx="5524365" cy="1670601"/>
          </a:xfrm>
        </p:grpSpPr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C04A0A10-8C24-C1CE-5ADC-473673CD4CED}"/>
                </a:ext>
              </a:extLst>
            </p:cNvPr>
            <p:cNvSpPr txBox="1">
              <a:spLocks/>
            </p:cNvSpPr>
            <p:nvPr/>
          </p:nvSpPr>
          <p:spPr>
            <a:xfrm>
              <a:off x="6141318" y="681877"/>
              <a:ext cx="4083117" cy="5589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863994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439992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2015988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591985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905" dirty="0"/>
                <a:t>Rich resonances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54B5E58-D274-EB07-E08A-690C4D35D420}"/>
                </a:ext>
              </a:extLst>
            </p:cNvPr>
            <p:cNvGrpSpPr/>
            <p:nvPr/>
          </p:nvGrpSpPr>
          <p:grpSpPr>
            <a:xfrm>
              <a:off x="6052952" y="1340779"/>
              <a:ext cx="5524365" cy="1011699"/>
              <a:chOff x="5801571" y="1352098"/>
              <a:chExt cx="5524365" cy="10116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E83F15C-2CB2-472A-D8AF-8FC0C4039ACA}"/>
                      </a:ext>
                    </a:extLst>
                  </p:cNvPr>
                  <p:cNvSpPr txBox="1"/>
                  <p:nvPr/>
                </p:nvSpPr>
                <p:spPr>
                  <a:xfrm>
                    <a:off x="8603896" y="1939758"/>
                    <a:ext cx="2722040" cy="424039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158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87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87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r>
                            <a:rPr lang="en-US" altLang="zh-CN" sz="1587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587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1587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E83F15C-2CB2-472A-D8AF-8FC0C4039A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03896" y="1939758"/>
                    <a:ext cx="2722040" cy="42403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61583750-2F0C-6D96-5BC3-F6BE989E049E}"/>
                  </a:ext>
                </a:extLst>
              </p:cNvPr>
              <p:cNvGrpSpPr/>
              <p:nvPr/>
            </p:nvGrpSpPr>
            <p:grpSpPr>
              <a:xfrm>
                <a:off x="5801571" y="1352098"/>
                <a:ext cx="4679294" cy="998301"/>
                <a:chOff x="5801571" y="1352098"/>
                <a:chExt cx="4679294" cy="99830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文本框 9">
                      <a:extLst>
                        <a:ext uri="{FF2B5EF4-FFF2-40B4-BE49-F238E27FC236}">
                          <a16:creationId xmlns:a16="http://schemas.microsoft.com/office/drawing/2014/main" id="{C6AB36CF-7A89-7704-8168-91D0E93F12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352098"/>
                      <a:ext cx="2788203" cy="438014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587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58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158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158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CN" altLang="zh-CN" sz="1587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N" altLang="zh-CN" sz="1587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87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CN" altLang="zh-CN" sz="1587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N" altLang="zh-CN" sz="1587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CN" altLang="zh-CN" sz="1587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US" altLang="zh-CN" sz="158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文本框 9">
                      <a:extLst>
                        <a:ext uri="{FF2B5EF4-FFF2-40B4-BE49-F238E27FC236}">
                          <a16:creationId xmlns:a16="http://schemas.microsoft.com/office/drawing/2014/main" id="{C6AB36CF-7A89-7704-8168-91D0E93F12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352098"/>
                      <a:ext cx="2788203" cy="43801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69C13DEC-62C6-2C28-228F-731476E437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912385"/>
                      <a:ext cx="2974896" cy="438014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587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p>
                              <m:r>
                                <a:rPr lang="zh-CN" altLang="en-US" sz="158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158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87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587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1587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5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58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587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kumimoji="1" lang="en-US" altLang="zh-CN" sz="158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69C13DEC-62C6-2C28-228F-731476E437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912385"/>
                      <a:ext cx="2974896" cy="43801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F229CC0B-0612-4EC6-904D-8736EC7AC1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74900" y="1371543"/>
                      <a:ext cx="2005965" cy="42403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587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158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58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zh-CN" altLang="en-US" sz="158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∗∗</m:t>
                                </m:r>
                              </m:sup>
                            </m:sSup>
                            <m:r>
                              <a:rPr lang="en-US" altLang="zh-CN" sz="1587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58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587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1587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58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587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587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58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587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587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sz="1587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kumimoji="1" lang="zh-CN" altLang="en-US" sz="158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F229CC0B-0612-4EC6-904D-8736EC7AC1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4900" y="1371543"/>
                      <a:ext cx="2005965" cy="42403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A32E553-B203-DA89-8B4B-82187B8C3808}"/>
              </a:ext>
            </a:extLst>
          </p:cNvPr>
          <p:cNvSpPr txBox="1">
            <a:spLocks/>
          </p:cNvSpPr>
          <p:nvPr/>
        </p:nvSpPr>
        <p:spPr>
          <a:xfrm>
            <a:off x="97725" y="2445146"/>
            <a:ext cx="5587507" cy="433768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905" dirty="0"/>
              <a:t>Cancelling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production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and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detection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F2C5560B-B03E-5E88-BE5F-5D52F206D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381" y="3455181"/>
                <a:ext cx="3757006" cy="60529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dirty="0"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3175" dirty="0">
                    <a:latin typeface="+mn-lt"/>
                  </a:rPr>
                  <a:t> </a:t>
                </a:r>
                <a:endParaRPr lang="en-US" altLang="zh-CN" sz="3175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F2C5560B-B03E-5E88-BE5F-5D52F206D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1" y="3455181"/>
                <a:ext cx="3757006" cy="6052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AD62D28-07F9-E520-9C75-6DD8D786A929}"/>
                  </a:ext>
                </a:extLst>
              </p:cNvPr>
              <p:cNvSpPr txBox="1"/>
              <p:nvPr/>
            </p:nvSpPr>
            <p:spPr>
              <a:xfrm>
                <a:off x="273622" y="2885359"/>
                <a:ext cx="4146135" cy="5918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channel: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87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587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87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587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587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587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87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state,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</a:t>
                </a:r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AD62D28-07F9-E520-9C75-6DD8D786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22" y="2885359"/>
                <a:ext cx="4146135" cy="591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A4C46FF5-0FF5-38E5-60DE-E6FB57563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1999" y="3001286"/>
            <a:ext cx="4316116" cy="1932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7397B94-7728-807F-47CC-30D49B49DB4C}"/>
                  </a:ext>
                </a:extLst>
              </p:cNvPr>
              <p:cNvSpPr txBox="1"/>
              <p:nvPr/>
            </p:nvSpPr>
            <p:spPr>
              <a:xfrm>
                <a:off x="328684" y="4307523"/>
                <a:ext cx="4189801" cy="43345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</m:sSub>
                      <m:d>
                        <m:d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905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905" dirty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1905" i="1" dirty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1905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905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905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905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1.25±0.23</m:t>
                          </m:r>
                        </m:e>
                      </m:d>
                      <m:r>
                        <a:rPr lang="en-US" altLang="zh-CN" sz="1905" i="1" dirty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7397B94-7728-807F-47CC-30D49B49D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84" y="4307523"/>
                <a:ext cx="4189801" cy="4334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6BC2F4-9EDE-320A-D3D1-D8C8C594E1E1}"/>
                  </a:ext>
                </a:extLst>
              </p:cNvPr>
              <p:cNvSpPr txBox="1"/>
              <p:nvPr/>
            </p:nvSpPr>
            <p:spPr>
              <a:xfrm>
                <a:off x="5417329" y="2735103"/>
                <a:ext cx="1228606" cy="3476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587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58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587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6BC2F4-9EDE-320A-D3D1-D8C8C594E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329" y="2735103"/>
                <a:ext cx="1228606" cy="3476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46E5961-8167-839D-3D3A-1DBB60E9FAF9}"/>
                  </a:ext>
                </a:extLst>
              </p:cNvPr>
              <p:cNvSpPr txBox="1"/>
              <p:nvPr/>
            </p:nvSpPr>
            <p:spPr>
              <a:xfrm>
                <a:off x="7518426" y="2723206"/>
                <a:ext cx="1228606" cy="3476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587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87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58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587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87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58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46E5961-8167-839D-3D3A-1DBB60E9F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426" y="2723206"/>
                <a:ext cx="1228606" cy="3476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3B9E0AC-9685-5860-270B-52BF5CEE2AE2}"/>
              </a:ext>
            </a:extLst>
          </p:cNvPr>
          <p:cNvSpPr txBox="1"/>
          <p:nvPr/>
        </p:nvSpPr>
        <p:spPr>
          <a:xfrm>
            <a:off x="7421998" y="153315"/>
            <a:ext cx="1722002" cy="3122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29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arXiv:2503.16954</a:t>
            </a:r>
            <a:endParaRPr lang="zh-CN" altLang="en-US" sz="14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20" grpId="0" animBg="1"/>
      <p:bldP spid="21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Raw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1FF06A-FD1B-5E58-BF56-D2129818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62</a:t>
            </a:fld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3B29891-D4DB-A093-DE6A-87C473FD4D0F}"/>
              </a:ext>
            </a:extLst>
          </p:cNvPr>
          <p:cNvGrpSpPr/>
          <p:nvPr/>
        </p:nvGrpSpPr>
        <p:grpSpPr>
          <a:xfrm>
            <a:off x="0" y="1232635"/>
            <a:ext cx="6188359" cy="2857379"/>
            <a:chOff x="401136" y="1581120"/>
            <a:chExt cx="7796688" cy="3600000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26845833-6633-AF57-B8A8-8A9CA15D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136" y="1581120"/>
              <a:ext cx="7796688" cy="3600000"/>
            </a:xfrm>
            <a:prstGeom prst="rect">
              <a:avLst/>
            </a:prstGeom>
          </p:spPr>
        </p:pic>
        <p:cxnSp>
          <p:nvCxnSpPr>
            <p:cNvPr id="6" name="Straight Connector 12">
              <a:extLst>
                <a:ext uri="{FF2B5EF4-FFF2-40B4-BE49-F238E27FC236}">
                  <a16:creationId xmlns:a16="http://schemas.microsoft.com/office/drawing/2014/main" id="{3E2DFCD8-03E5-92C2-939D-A45C07C6931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17577" y="2291851"/>
              <a:ext cx="40320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D74DD1C5-DAE0-A681-D204-C930ADD215A7}"/>
              </a:ext>
            </a:extLst>
          </p:cNvPr>
          <p:cNvSpPr txBox="1"/>
          <p:nvPr/>
        </p:nvSpPr>
        <p:spPr>
          <a:xfrm>
            <a:off x="236610" y="506763"/>
            <a:ext cx="7311648" cy="479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800" indent="-2268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Maximum-likelihood fits to mass spectra to extract signal yield </a:t>
            </a:r>
            <a:endParaRPr lang="en-CN" altLang="zh-CN" sz="190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/>
              <p:nvPr/>
            </p:nvSpPr>
            <p:spPr>
              <a:xfrm>
                <a:off x="354541" y="4106582"/>
                <a:ext cx="2493686" cy="1047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905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905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905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zh-CN" altLang="en-US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4.184 ± 0.025</m:t>
                          </m:r>
                        </m:e>
                      </m:d>
                      <m:r>
                        <a:rPr lang="en-US" altLang="zh-CN" sz="1905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1905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1" y="4106582"/>
                <a:ext cx="2493686" cy="10470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/>
              <p:nvPr/>
            </p:nvSpPr>
            <p:spPr>
              <a:xfrm>
                <a:off x="3412568" y="4139092"/>
                <a:ext cx="2493686" cy="1047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905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905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zh-CN" altLang="en-US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1905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3.885 ± 0.023</m:t>
                          </m:r>
                        </m:e>
                      </m:d>
                      <m:r>
                        <a:rPr lang="en-US" altLang="zh-CN" sz="1905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905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1905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68" y="4139092"/>
                <a:ext cx="2493686" cy="10470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/>
              <p:nvPr/>
            </p:nvSpPr>
            <p:spPr>
              <a:xfrm>
                <a:off x="6278415" y="2735453"/>
                <a:ext cx="2713806" cy="7057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476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dirty="0">
                            <a:latin typeface="Cambria Math" panose="02040503050406030204" pitchFamily="18" charset="0"/>
                          </a:rPr>
                          <m:t>yield</m:t>
                        </m:r>
                        <m:r>
                          <a:rPr lang="en-US" altLang="zh-CN" sz="1905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3.71±0.39</m:t>
                        </m:r>
                      </m:e>
                    </m:d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1905" dirty="0"/>
                  <a:t> </a:t>
                </a:r>
                <a:endParaRPr kumimoji="1" lang="en-US" altLang="zh-CN" sz="1429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415" y="2735453"/>
                <a:ext cx="2713806" cy="705706"/>
              </a:xfrm>
              <a:prstGeom prst="rect">
                <a:avLst/>
              </a:prstGeom>
              <a:blipFill>
                <a:blip r:embed="rId6"/>
                <a:stretch>
                  <a:fillRect t="-66071" b="-105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/>
              <p:nvPr/>
            </p:nvSpPr>
            <p:spPr>
              <a:xfrm>
                <a:off x="789777" y="2373086"/>
                <a:ext cx="493219" cy="3988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905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1905" dirty="0"/>
                  <a:t> </a:t>
                </a:r>
                <a:endParaRPr lang="zh-CN" altLang="en-US" sz="1429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77" y="2373086"/>
                <a:ext cx="493219" cy="3988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/>
              <p:nvPr/>
            </p:nvSpPr>
            <p:spPr>
              <a:xfrm>
                <a:off x="3727603" y="2373086"/>
                <a:ext cx="493219" cy="3988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1905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905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905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1905" dirty="0"/>
                  <a:t> </a:t>
                </a:r>
                <a:endParaRPr lang="zh-CN" altLang="en-US" sz="1429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03" y="2373086"/>
                <a:ext cx="493219" cy="3988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EE134D02-BE42-F9F6-38FA-4EB7B0CF2096}"/>
              </a:ext>
            </a:extLst>
          </p:cNvPr>
          <p:cNvSpPr txBox="1"/>
          <p:nvPr/>
        </p:nvSpPr>
        <p:spPr>
          <a:xfrm>
            <a:off x="7421998" y="153315"/>
            <a:ext cx="1722002" cy="3122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29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arXiv:2503.16954</a:t>
            </a:r>
            <a:endParaRPr lang="zh-CN" altLang="en-US" sz="14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31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8B0F1-3439-B42E-ECA0-B68C68BB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Corrections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experimental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bias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725" y="1304421"/>
                <a:ext cx="3909367" cy="3629048"/>
              </a:xfrm>
            </p:spPr>
            <p:txBody>
              <a:bodyPr/>
              <a:lstStyle/>
              <a:p>
                <a:r>
                  <a:rPr kumimoji="1" lang="en-US" altLang="zh-CN" dirty="0">
                    <a:solidFill>
                      <a:srgbClr val="C00000"/>
                    </a:solidFill>
                  </a:rPr>
                  <a:t>Production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asymmetry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cancelled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matching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kinematics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725" y="1304421"/>
                <a:ext cx="3909367" cy="3629048"/>
              </a:xfrm>
              <a:blipFill>
                <a:blip r:embed="rId2"/>
                <a:stretch>
                  <a:fillRect l="-971" t="-1394" r="-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F89926-D61B-EE0C-C46B-73D66E60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9748" y="562353"/>
                <a:ext cx="3757006" cy="60529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1905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1905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sz="1905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3175" dirty="0">
                    <a:latin typeface="+mn-lt"/>
                  </a:rPr>
                  <a:t> </a:t>
                </a:r>
                <a:endParaRPr lang="en-US" altLang="zh-CN" sz="3175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748" y="562353"/>
                <a:ext cx="3757006" cy="6052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766D503-AC5E-5C69-6A22-D80F52285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4" y="2392784"/>
            <a:ext cx="2062486" cy="1571044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4269D20-1DF5-9773-574D-D69EC754B8BA}"/>
              </a:ext>
            </a:extLst>
          </p:cNvPr>
          <p:cNvSpPr txBox="1">
            <a:spLocks/>
          </p:cNvSpPr>
          <p:nvPr/>
        </p:nvSpPr>
        <p:spPr>
          <a:xfrm>
            <a:off x="4365250" y="1304422"/>
            <a:ext cx="4446263" cy="109596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905" dirty="0">
                <a:solidFill>
                  <a:srgbClr val="0070C0"/>
                </a:solidFill>
              </a:rPr>
              <a:t>Detection</a:t>
            </a:r>
            <a:r>
              <a:rPr kumimoji="1" lang="zh-CN" altLang="en-US" sz="1905" dirty="0">
                <a:solidFill>
                  <a:srgbClr val="0070C0"/>
                </a:solidFill>
              </a:rPr>
              <a:t> </a:t>
            </a:r>
            <a:r>
              <a:rPr kumimoji="1" lang="en-US" altLang="zh-CN" sz="1905" dirty="0">
                <a:solidFill>
                  <a:srgbClr val="0070C0"/>
                </a:solidFill>
              </a:rPr>
              <a:t>asymmetry</a:t>
            </a:r>
            <a:r>
              <a:rPr kumimoji="1" lang="en-US" altLang="zh-CN" sz="1905" dirty="0"/>
              <a:t>: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candidate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by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candidate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correction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depending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on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final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state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kinematics</a:t>
            </a:r>
            <a:endParaRPr kumimoji="1" lang="zh-CN" altLang="en-US" sz="1905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0E67F-A789-3DB6-B626-9A5B7257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432" y="2400388"/>
            <a:ext cx="2438848" cy="17727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4C2980-D228-571E-5D6D-714D4CE1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80" y="2400388"/>
            <a:ext cx="2393991" cy="1772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/>
              <p:nvPr/>
            </p:nvSpPr>
            <p:spPr>
              <a:xfrm>
                <a:off x="5134505" y="4384878"/>
                <a:ext cx="1816573" cy="4117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476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  <m:r>
                      <a:rPr lang="en-US" altLang="zh-CN" sz="1905" dirty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905" i="1">
                        <a:latin typeface="Cambria Math" panose="02040503050406030204" pitchFamily="18" charset="0"/>
                      </a:rPr>
                      <m:t>0.01%</m:t>
                    </m:r>
                  </m:oMath>
                </a14:m>
                <a:r>
                  <a:rPr kumimoji="1" lang="zh-CN" altLang="en-US" sz="1905" dirty="0"/>
                  <a:t> </a:t>
                </a:r>
                <a:endParaRPr kumimoji="1" lang="en-US" altLang="zh-CN" sz="1905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505" y="4384878"/>
                <a:ext cx="1816573" cy="411716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/>
              <p:nvPr/>
            </p:nvSpPr>
            <p:spPr>
              <a:xfrm>
                <a:off x="1287941" y="4353737"/>
                <a:ext cx="1381432" cy="4117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476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5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90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5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905" dirty="0"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zh-CN" altLang="en-US" sz="1905" dirty="0"/>
                  <a:t> </a:t>
                </a:r>
                <a:endParaRPr kumimoji="1" lang="en-US" altLang="zh-CN" sz="1905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941" y="4353737"/>
                <a:ext cx="1381432" cy="411716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864E89-AACC-9A99-BC10-BFE23F22B121}"/>
              </a:ext>
            </a:extLst>
          </p:cNvPr>
          <p:cNvGrpSpPr/>
          <p:nvPr/>
        </p:nvGrpSpPr>
        <p:grpSpPr>
          <a:xfrm>
            <a:off x="2200938" y="2244335"/>
            <a:ext cx="1891532" cy="1863895"/>
            <a:chOff x="2716070" y="3015547"/>
            <a:chExt cx="2383133" cy="23483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780260-498F-D401-0688-0C1F04C9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16070" y="3015547"/>
              <a:ext cx="2383133" cy="225073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F49A277-99B6-5387-629F-CE94B2CEB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1041" y="5183860"/>
              <a:ext cx="255653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286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48D6D-2606-51CD-C492-620BC737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uncertainties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F9058A-87EA-DCB9-03F6-AFDEC16B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4EB3C7-56D4-FAD2-48C2-7F9CB425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5" y="1088433"/>
            <a:ext cx="6627108" cy="1661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36B066-5C31-5C29-2F52-A4B002E8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51" y="3266661"/>
            <a:ext cx="4742857" cy="15470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FF4EB0-43DE-AB2E-724C-1E6CA4E1A4A5}"/>
              </a:ext>
            </a:extLst>
          </p:cNvPr>
          <p:cNvSpPr txBox="1"/>
          <p:nvPr/>
        </p:nvSpPr>
        <p:spPr>
          <a:xfrm>
            <a:off x="176033" y="655748"/>
            <a:ext cx="2505814" cy="3854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01EE96-670B-DD23-8D7B-20711D570D45}"/>
              </a:ext>
            </a:extLst>
          </p:cNvPr>
          <p:cNvSpPr txBox="1"/>
          <p:nvPr/>
        </p:nvSpPr>
        <p:spPr>
          <a:xfrm>
            <a:off x="151140" y="2900229"/>
            <a:ext cx="2395207" cy="3854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9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kumimoji="1" lang="zh-CN" alt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形状 8">
            <a:extLst>
              <a:ext uri="{FF2B5EF4-FFF2-40B4-BE49-F238E27FC236}">
                <a16:creationId xmlns:a16="http://schemas.microsoft.com/office/drawing/2014/main" id="{B86E4384-7990-3DA7-6B24-C4A8C2BD3EB7}"/>
              </a:ext>
            </a:extLst>
          </p:cNvPr>
          <p:cNvSpPr/>
          <p:nvPr/>
        </p:nvSpPr>
        <p:spPr>
          <a:xfrm>
            <a:off x="6276414" y="2512549"/>
            <a:ext cx="1768415" cy="1371917"/>
          </a:xfrm>
          <a:custGeom>
            <a:avLst/>
            <a:gdLst>
              <a:gd name="connsiteX0" fmla="*/ 1764406 w 2228019"/>
              <a:gd name="connsiteY0" fmla="*/ 0 h 2086378"/>
              <a:gd name="connsiteX1" fmla="*/ 2112135 w 2228019"/>
              <a:gd name="connsiteY1" fmla="*/ 1300767 h 2086378"/>
              <a:gd name="connsiteX2" fmla="*/ 0 w 2228019"/>
              <a:gd name="connsiteY2" fmla="*/ 2086378 h 208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019" h="2086378">
                <a:moveTo>
                  <a:pt x="1764406" y="0"/>
                </a:moveTo>
                <a:cubicBezTo>
                  <a:pt x="2085304" y="476518"/>
                  <a:pt x="2406203" y="953037"/>
                  <a:pt x="2112135" y="1300767"/>
                </a:cubicBezTo>
                <a:cubicBezTo>
                  <a:pt x="1818067" y="1648497"/>
                  <a:pt x="909033" y="1867437"/>
                  <a:pt x="0" y="208637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/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7482B5D4-CF1B-3722-61C2-FD40BC75F551}"/>
              </a:ext>
            </a:extLst>
          </p:cNvPr>
          <p:cNvSpPr/>
          <p:nvPr/>
        </p:nvSpPr>
        <p:spPr>
          <a:xfrm>
            <a:off x="6470636" y="4446686"/>
            <a:ext cx="541775" cy="2759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2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/>
              <p:nvPr/>
            </p:nvSpPr>
            <p:spPr>
              <a:xfrm>
                <a:off x="7194517" y="4360473"/>
                <a:ext cx="850312" cy="38549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476"/>
                  </a:spcBef>
                </a:pPr>
                <a14:m>
                  <m:oMath xmlns:m="http://schemas.openxmlformats.org/officeDocument/2006/math">
                    <m:r>
                      <a:rPr lang="en-US" altLang="zh-CN" sz="1905" i="1" dirty="0">
                        <a:latin typeface="Cambria Math" panose="02040503050406030204" pitchFamily="18" charset="0"/>
                      </a:rPr>
                      <m:t>0.10</m:t>
                    </m:r>
                    <m:r>
                      <a:rPr kumimoji="1" lang="en-US" altLang="zh-CN" sz="1905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1905" dirty="0"/>
                  <a:t> </a:t>
                </a:r>
                <a:endParaRPr kumimoji="1" lang="en-US" altLang="zh-CN" sz="1905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17" y="4360473"/>
                <a:ext cx="850312" cy="3854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58257995-4C98-1643-FE12-9F6EB42C8AEA}"/>
              </a:ext>
            </a:extLst>
          </p:cNvPr>
          <p:cNvSpPr txBox="1"/>
          <p:nvPr/>
        </p:nvSpPr>
        <p:spPr>
          <a:xfrm>
            <a:off x="7421998" y="153315"/>
            <a:ext cx="1722002" cy="3122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29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arXiv:2503.16954</a:t>
            </a:r>
            <a:endParaRPr lang="zh-CN" altLang="en-US" sz="14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20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E9417-658A-C941-83DC-5137B8F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50160" y="762507"/>
                <a:ext cx="4154699" cy="443618"/>
              </a:xfr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22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22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222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2222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222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sz="2222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kumimoji="1" lang="zh-CN" altLang="en-US" sz="2222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0160" y="762507"/>
                <a:ext cx="4154699" cy="443618"/>
              </a:xfrm>
              <a:blipFill>
                <a:blip r:embed="rId2"/>
                <a:stretch>
                  <a:fillRect b="-13514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5565A-22A5-6B5F-7880-73757BA2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1D35BE-D70F-57CE-90A9-40D3FA3B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800" y="1397074"/>
            <a:ext cx="4685418" cy="3011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/>
              <p:nvPr/>
            </p:nvSpPr>
            <p:spPr>
              <a:xfrm>
                <a:off x="1226660" y="4514709"/>
                <a:ext cx="6189387" cy="4342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Rule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222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5.2</m:t>
                    </m:r>
                    <m:r>
                      <a:rPr kumimoji="1" lang="en-US" altLang="zh-CN" sz="2222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2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kumimoji="1" lang="zh-CN" altLang="en-US" sz="222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660" y="4514709"/>
                <a:ext cx="6189387" cy="434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9195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8EBCD4-E2ED-6AD9-4CDB-BEA5BA65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EDFB72-E30D-0C39-F6D7-AE3C0B62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66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DCDC9-BDF0-66C3-92D5-34912CED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57"/>
          <a:stretch/>
        </p:blipFill>
        <p:spPr>
          <a:xfrm>
            <a:off x="133021" y="549981"/>
            <a:ext cx="4438979" cy="2148821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9C50133-C164-5DD5-96C9-403BF60550AD}"/>
              </a:ext>
            </a:extLst>
          </p:cNvPr>
          <p:cNvSpPr/>
          <p:nvPr/>
        </p:nvSpPr>
        <p:spPr bwMode="auto">
          <a:xfrm>
            <a:off x="133022" y="839468"/>
            <a:ext cx="4541457" cy="59358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3E1631F-64DC-26F3-735C-C5E8F40E9F35}"/>
              </a:ext>
            </a:extLst>
          </p:cNvPr>
          <p:cNvGrpSpPr>
            <a:grpSpLocks noChangeAspect="1"/>
          </p:cNvGrpSpPr>
          <p:nvPr/>
        </p:nvGrpSpPr>
        <p:grpSpPr>
          <a:xfrm>
            <a:off x="5269428" y="1034154"/>
            <a:ext cx="3756280" cy="1514411"/>
            <a:chOff x="6748692" y="692868"/>
            <a:chExt cx="4415759" cy="178029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52A5C19-15DD-86EF-F1B1-265DEE70968F}"/>
                </a:ext>
              </a:extLst>
            </p:cNvPr>
            <p:cNvGrpSpPr/>
            <p:nvPr/>
          </p:nvGrpSpPr>
          <p:grpSpPr>
            <a:xfrm>
              <a:off x="6830382" y="758518"/>
              <a:ext cx="4191707" cy="1714642"/>
              <a:chOff x="5734485" y="530946"/>
              <a:chExt cx="4610390" cy="2041148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2317005-9A48-36C0-44AA-9CAF7A435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49505"/>
              <a:stretch/>
            </p:blipFill>
            <p:spPr>
              <a:xfrm>
                <a:off x="5734485" y="530946"/>
                <a:ext cx="2305874" cy="20411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2F74171-C297-01E9-D196-416409BD1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9898"/>
              <a:stretch/>
            </p:blipFill>
            <p:spPr>
              <a:xfrm>
                <a:off x="8139362" y="567697"/>
                <a:ext cx="2205513" cy="1967646"/>
              </a:xfrm>
              <a:prstGeom prst="rect">
                <a:avLst/>
              </a:prstGeom>
            </p:spPr>
          </p:pic>
        </p:grpSp>
        <p:sp>
          <p:nvSpPr>
            <p:cNvPr id="13" name="矩形: 圆角 11">
              <a:extLst>
                <a:ext uri="{FF2B5EF4-FFF2-40B4-BE49-F238E27FC236}">
                  <a16:creationId xmlns:a16="http://schemas.microsoft.com/office/drawing/2014/main" id="{D2E2F52B-80FF-026D-B46A-56A8D07E6DA6}"/>
                </a:ext>
              </a:extLst>
            </p:cNvPr>
            <p:cNvSpPr/>
            <p:nvPr/>
          </p:nvSpPr>
          <p:spPr bwMode="auto">
            <a:xfrm>
              <a:off x="6748692" y="692868"/>
              <a:ext cx="4415759" cy="1780292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577" tIns="36289" rIns="72577" bIns="36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492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169961-6FDA-6907-7B0E-49D16ECA213D}"/>
              </a:ext>
            </a:extLst>
          </p:cNvPr>
          <p:cNvGrpSpPr>
            <a:grpSpLocks noChangeAspect="1"/>
          </p:cNvGrpSpPr>
          <p:nvPr/>
        </p:nvGrpSpPr>
        <p:grpSpPr>
          <a:xfrm>
            <a:off x="5183078" y="2840564"/>
            <a:ext cx="3827902" cy="1657280"/>
            <a:chOff x="6681887" y="2597844"/>
            <a:chExt cx="4482564" cy="194071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CDDB36C-F77E-9237-CC26-63F6B43011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3140" y="2644149"/>
              <a:ext cx="4242402" cy="1894409"/>
              <a:chOff x="873858" y="2258070"/>
              <a:chExt cx="3480009" cy="1553960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86423BFD-BFF3-B18C-7359-A7B853A72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50929"/>
              <a:stretch/>
            </p:blipFill>
            <p:spPr>
              <a:xfrm>
                <a:off x="873858" y="2258070"/>
                <a:ext cx="1719719" cy="1553960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29BE6E4-0C29-5D9E-719C-42FE0085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8691"/>
              <a:stretch/>
            </p:blipFill>
            <p:spPr>
              <a:xfrm>
                <a:off x="2635161" y="2289751"/>
                <a:ext cx="1718706" cy="1485286"/>
              </a:xfrm>
              <a:prstGeom prst="rect">
                <a:avLst/>
              </a:prstGeom>
            </p:spPr>
          </p:pic>
        </p:grpSp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8292B630-745D-4076-2743-D5F72969E015}"/>
                </a:ext>
              </a:extLst>
            </p:cNvPr>
            <p:cNvSpPr/>
            <p:nvPr/>
          </p:nvSpPr>
          <p:spPr bwMode="auto">
            <a:xfrm>
              <a:off x="6681887" y="2597844"/>
              <a:ext cx="4482564" cy="1940714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577" tIns="36289" rIns="72577" bIns="36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492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矩形: 圆角 11">
            <a:extLst>
              <a:ext uri="{FF2B5EF4-FFF2-40B4-BE49-F238E27FC236}">
                <a16:creationId xmlns:a16="http://schemas.microsoft.com/office/drawing/2014/main" id="{CFD3F161-2445-A18F-32EF-D1119DF6C1D0}"/>
              </a:ext>
            </a:extLst>
          </p:cNvPr>
          <p:cNvSpPr/>
          <p:nvPr/>
        </p:nvSpPr>
        <p:spPr bwMode="auto">
          <a:xfrm>
            <a:off x="133021" y="1445850"/>
            <a:ext cx="4541457" cy="683549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6D20C97-D136-2327-D10E-4E699C6C4BBD}"/>
              </a:ext>
            </a:extLst>
          </p:cNvPr>
          <p:cNvGrpSpPr/>
          <p:nvPr/>
        </p:nvGrpSpPr>
        <p:grpSpPr>
          <a:xfrm>
            <a:off x="81782" y="2904463"/>
            <a:ext cx="2396471" cy="2069785"/>
            <a:chOff x="103037" y="3659271"/>
            <a:chExt cx="3019304" cy="26077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E07934D-F9AA-F657-2270-CE801D2F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094"/>
            <a:stretch/>
          </p:blipFill>
          <p:spPr>
            <a:xfrm>
              <a:off x="167592" y="3763208"/>
              <a:ext cx="2709423" cy="2356155"/>
            </a:xfrm>
            <a:prstGeom prst="rect">
              <a:avLst/>
            </a:prstGeom>
          </p:spPr>
        </p:pic>
        <p:sp>
          <p:nvSpPr>
            <p:cNvPr id="17" name="矩形: 圆角 11">
              <a:extLst>
                <a:ext uri="{FF2B5EF4-FFF2-40B4-BE49-F238E27FC236}">
                  <a16:creationId xmlns:a16="http://schemas.microsoft.com/office/drawing/2014/main" id="{2B50D3F1-B46C-51AD-25C4-D045E06E1D09}"/>
                </a:ext>
              </a:extLst>
            </p:cNvPr>
            <p:cNvSpPr/>
            <p:nvPr/>
          </p:nvSpPr>
          <p:spPr bwMode="auto">
            <a:xfrm>
              <a:off x="103037" y="3659271"/>
              <a:ext cx="3019304" cy="2607713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577" tIns="36289" rIns="72577" bIns="36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492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矩形: 圆角 11">
            <a:extLst>
              <a:ext uri="{FF2B5EF4-FFF2-40B4-BE49-F238E27FC236}">
                <a16:creationId xmlns:a16="http://schemas.microsoft.com/office/drawing/2014/main" id="{8879EAA7-C1C0-98EA-8C86-3E4ACCDFBD63}"/>
              </a:ext>
            </a:extLst>
          </p:cNvPr>
          <p:cNvSpPr/>
          <p:nvPr/>
        </p:nvSpPr>
        <p:spPr bwMode="auto">
          <a:xfrm>
            <a:off x="102265" y="2421345"/>
            <a:ext cx="4572213" cy="258185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0" name="矩形: 圆角 11">
            <a:extLst>
              <a:ext uri="{FF2B5EF4-FFF2-40B4-BE49-F238E27FC236}">
                <a16:creationId xmlns:a16="http://schemas.microsoft.com/office/drawing/2014/main" id="{E632A159-A779-5198-B4DE-054068E3F2CB}"/>
              </a:ext>
            </a:extLst>
          </p:cNvPr>
          <p:cNvSpPr/>
          <p:nvPr/>
        </p:nvSpPr>
        <p:spPr bwMode="auto">
          <a:xfrm>
            <a:off x="2538064" y="2840564"/>
            <a:ext cx="2396471" cy="2133684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A98BCFA-A08E-D8A0-0C93-196A4A98A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18" y="3033822"/>
            <a:ext cx="2055007" cy="1824232"/>
          </a:xfrm>
          <a:prstGeom prst="rect">
            <a:avLst/>
          </a:prstGeom>
        </p:spPr>
      </p:pic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732AA0EE-DF6C-F3A5-E498-AD48CB4D8F36}"/>
              </a:ext>
            </a:extLst>
          </p:cNvPr>
          <p:cNvSpPr/>
          <p:nvPr/>
        </p:nvSpPr>
        <p:spPr bwMode="auto">
          <a:xfrm>
            <a:off x="102265" y="2116300"/>
            <a:ext cx="4572213" cy="296227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C93FC-15F5-22EF-B19F-3962C443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Predictions?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7C84D5D-98FD-0A25-F8EF-D07B4C061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725" y="540697"/>
                <a:ext cx="8994894" cy="1796294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similar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Generally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difficult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calculate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multiple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body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r>
                  <a:rPr kumimoji="1" lang="en-US" altLang="zh-CN" dirty="0"/>
                  <a:t>Complicated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many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resonances</a:t>
                </a:r>
              </a:p>
              <a:p>
                <a:r>
                  <a:rPr kumimoji="1" lang="en-US" altLang="zh-CN" b="1" dirty="0"/>
                  <a:t>Predictions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exploiting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scattering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data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compatible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with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LHCb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7C84D5D-98FD-0A25-F8EF-D07B4C061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725" y="540697"/>
                <a:ext cx="8994894" cy="1796294"/>
              </a:xfrm>
              <a:blipFill>
                <a:blip r:embed="rId2"/>
                <a:stretch>
                  <a:fillRect l="-423" t="-4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E524E4-C3DB-22FB-9669-E8C8A86C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67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E6A12E-0A6C-E375-41B7-4362057A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4" y="2360539"/>
            <a:ext cx="5761513" cy="2338889"/>
          </a:xfrm>
          <a:prstGeom prst="rect">
            <a:avLst/>
          </a:prstGeom>
        </p:spPr>
      </p:pic>
      <p:sp>
        <p:nvSpPr>
          <p:cNvPr id="6" name="矩形: 圆角 7">
            <a:extLst>
              <a:ext uri="{FF2B5EF4-FFF2-40B4-BE49-F238E27FC236}">
                <a16:creationId xmlns:a16="http://schemas.microsoft.com/office/drawing/2014/main" id="{795F734D-8FA7-F81E-211A-1EE075CCB095}"/>
              </a:ext>
            </a:extLst>
          </p:cNvPr>
          <p:cNvSpPr/>
          <p:nvPr/>
        </p:nvSpPr>
        <p:spPr bwMode="auto">
          <a:xfrm>
            <a:off x="643558" y="2608039"/>
            <a:ext cx="3057891" cy="4572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577" tIns="36289" rIns="72577" bIns="36289" numCol="1" rtlCol="0" anchor="ctr" anchorCtr="0" compatLnSpc="1">
            <a:prstTxWarp prst="textNoShape">
              <a:avLst/>
            </a:prstTxWarp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3492">
              <a:solidFill>
                <a:srgbClr val="FF66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C900059-0656-8433-B71D-62880C306B85}"/>
                  </a:ext>
                </a:extLst>
              </p:cNvPr>
              <p:cNvSpPr txBox="1"/>
              <p:nvPr/>
            </p:nvSpPr>
            <p:spPr>
              <a:xfrm>
                <a:off x="1953907" y="884708"/>
                <a:ext cx="1952137" cy="3365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58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5.4±0.9</m:t>
                          </m:r>
                        </m:e>
                      </m:d>
                      <m:r>
                        <a:rPr kumimoji="1" lang="en-US" altLang="zh-CN" sz="158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C900059-0656-8433-B71D-62880C306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07" y="884708"/>
                <a:ext cx="1952137" cy="336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9DEC626-DBA5-E5CF-A54F-13C91D2400D1}"/>
                  </a:ext>
                </a:extLst>
              </p:cNvPr>
              <p:cNvSpPr txBox="1"/>
              <p:nvPr/>
            </p:nvSpPr>
            <p:spPr>
              <a:xfrm>
                <a:off x="5877624" y="897261"/>
                <a:ext cx="2064348" cy="3365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8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58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58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r>
                      <a:rPr lang="en-US" altLang="zh-CN" sz="1587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sz="158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58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16.5±5.1</m:t>
                        </m:r>
                      </m:e>
                    </m:d>
                    <m:r>
                      <a:rPr lang="en-US" altLang="zh-CN" sz="1587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%</m:t>
                    </m:r>
                  </m:oMath>
                </a14:m>
                <a:r>
                  <a:rPr kumimoji="1" lang="zh-CN" altLang="en-US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9DEC626-DBA5-E5CF-A54F-13C91D240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624" y="897261"/>
                <a:ext cx="2064348" cy="3365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53BCB569-D2C0-2A33-0B1C-EFC525BDD135}"/>
              </a:ext>
            </a:extLst>
          </p:cNvPr>
          <p:cNvSpPr txBox="1"/>
          <p:nvPr/>
        </p:nvSpPr>
        <p:spPr>
          <a:xfrm>
            <a:off x="6278217" y="3954838"/>
            <a:ext cx="1881391" cy="483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27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J.P. Wang, F.S. Yu, </a:t>
            </a:r>
          </a:p>
          <a:p>
            <a:pPr algn="l"/>
            <a:r>
              <a:rPr lang="en-US" altLang="zh-CN" sz="127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CPC 48 (2024) 101002</a:t>
            </a:r>
            <a:endParaRPr kumimoji="1" lang="zh-CN" altLang="en-US" sz="12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94A933-401C-A214-763A-B80BDAF4E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156" y="2668412"/>
            <a:ext cx="2235514" cy="10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3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515FB6-4FA8-AC62-D31E-D7890962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 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tell us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0035A8-49BC-4C14-75F3-A39610A0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5" y="540698"/>
            <a:ext cx="8994894" cy="443618"/>
          </a:xfrm>
        </p:spPr>
        <p:txBody>
          <a:bodyPr/>
          <a:lstStyle/>
          <a:p>
            <a:r>
              <a:rPr kumimoji="1" lang="en-US" altLang="zh-CN" b="1" dirty="0"/>
              <a:t>CP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violation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exist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baryons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milestone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ACF1F-2E56-6087-8F1C-B87E637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68</a:t>
            </a:fld>
            <a:endParaRPr kumimoji="1"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472473-2D2E-D0FA-CC0F-288E776F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84" y="1058642"/>
            <a:ext cx="5018433" cy="178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B2F1770-2D4E-C4E8-B6FC-42DABA75381C}"/>
              </a:ext>
            </a:extLst>
          </p:cNvPr>
          <p:cNvSpPr txBox="1">
            <a:spLocks/>
          </p:cNvSpPr>
          <p:nvPr/>
        </p:nvSpPr>
        <p:spPr>
          <a:xfrm>
            <a:off x="149106" y="2857669"/>
            <a:ext cx="8994894" cy="443618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905" b="1" dirty="0"/>
              <a:t>CP</a:t>
            </a:r>
            <a:r>
              <a:rPr kumimoji="1" lang="zh-CN" altLang="en-US" sz="1905" b="1" dirty="0"/>
              <a:t> </a:t>
            </a:r>
            <a:r>
              <a:rPr kumimoji="1" lang="en-US" altLang="zh-CN" sz="1905" b="1" dirty="0"/>
              <a:t>violation</a:t>
            </a:r>
            <a:r>
              <a:rPr kumimoji="1" lang="zh-CN" altLang="en-US" sz="1905" b="1" dirty="0"/>
              <a:t> </a:t>
            </a:r>
            <a:r>
              <a:rPr kumimoji="1" lang="en-US" altLang="zh-CN" sz="1905" b="1" dirty="0"/>
              <a:t>unexpectedly</a:t>
            </a:r>
            <a:r>
              <a:rPr kumimoji="1" lang="zh-CN" altLang="en-US" sz="1905" b="1" dirty="0"/>
              <a:t> </a:t>
            </a:r>
            <a:r>
              <a:rPr kumimoji="1" lang="en-US" altLang="zh-CN" sz="1905" b="1" dirty="0"/>
              <a:t>small</a:t>
            </a:r>
            <a:r>
              <a:rPr kumimoji="1" lang="zh-CN" altLang="en-US" sz="1905" b="1" dirty="0"/>
              <a:t> </a:t>
            </a:r>
            <a:r>
              <a:rPr kumimoji="1" lang="en-US" altLang="zh-CN" sz="1905" b="1" dirty="0"/>
              <a:t>for</a:t>
            </a:r>
            <a:r>
              <a:rPr kumimoji="1" lang="zh-CN" altLang="en-US" sz="1905" b="1" dirty="0"/>
              <a:t> </a:t>
            </a:r>
            <a:r>
              <a:rPr kumimoji="1" lang="en-US" altLang="zh-CN" sz="1905" b="1" dirty="0"/>
              <a:t>baryons</a:t>
            </a:r>
            <a:r>
              <a:rPr kumimoji="1" lang="en-US" altLang="zh-CN" sz="1905" dirty="0"/>
              <a:t>, dynamics more complex for baryons</a:t>
            </a:r>
            <a:endParaRPr kumimoji="1" lang="zh-CN" altLang="en-US" sz="1905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DE08B37-B279-0ED5-CC2E-2DA3243E26AE}"/>
              </a:ext>
            </a:extLst>
          </p:cNvPr>
          <p:cNvSpPr txBox="1">
            <a:spLocks/>
          </p:cNvSpPr>
          <p:nvPr/>
        </p:nvSpPr>
        <p:spPr>
          <a:xfrm>
            <a:off x="149106" y="3788662"/>
            <a:ext cx="6153160" cy="657061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905" b="1" dirty="0"/>
              <a:t>Can it explain BAU?</a:t>
            </a:r>
            <a:r>
              <a:rPr kumimoji="1" lang="en-US" altLang="zh-CN" sz="1905" dirty="0"/>
              <a:t> CKM itself</a:t>
            </a:r>
            <a:r>
              <a:rPr kumimoji="1" lang="zh-CN" altLang="en-US" sz="1905" dirty="0"/>
              <a:t> </a:t>
            </a:r>
            <a:r>
              <a:rPr kumimoji="1" lang="en-US" altLang="zh-CN" sz="1905" dirty="0"/>
              <a:t>insufficient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6FC8772-E9F9-A3E4-7BB9-ECD79694CFEB}"/>
              </a:ext>
            </a:extLst>
          </p:cNvPr>
          <p:cNvSpPr txBox="1">
            <a:spLocks/>
          </p:cNvSpPr>
          <p:nvPr/>
        </p:nvSpPr>
        <p:spPr>
          <a:xfrm>
            <a:off x="149106" y="3323906"/>
            <a:ext cx="8828508" cy="77099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905" b="1" dirty="0"/>
              <a:t>Is it SM or new physics? </a:t>
            </a:r>
            <a:r>
              <a:rPr kumimoji="1" lang="en-US" altLang="zh-CN" sz="1905" dirty="0"/>
              <a:t>Likely SM, but more studies needed to quantify</a:t>
            </a:r>
            <a:endParaRPr kumimoji="1" lang="zh-CN" altLang="en-US" sz="190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F0EF05-51DA-0A07-445E-739ABFAE98A1}"/>
                  </a:ext>
                </a:extLst>
              </p:cNvPr>
              <p:cNvSpPr txBox="1"/>
              <p:nvPr/>
            </p:nvSpPr>
            <p:spPr>
              <a:xfrm>
                <a:off x="1237546" y="4371374"/>
                <a:ext cx="3263073" cy="3365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−18</m:t>
                        </m:r>
                      </m:sup>
                    </m:sSup>
                    <m:d>
                      <m:dPr>
                        <m:ctrlP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1587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CKM</m:t>
                        </m:r>
                      </m:e>
                    </m:d>
                    <m:r>
                      <a:rPr kumimoji="1" lang="en-US" altLang="zh-CN" sz="158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587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kumimoji="1" lang="en-US" altLang="zh-CN" sz="1587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(observation)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F0EF05-51DA-0A07-445E-739ABFAE9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46" y="4371374"/>
                <a:ext cx="3263073" cy="336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27728BB6-94FA-B174-2566-FFA169CFCCB9}"/>
              </a:ext>
            </a:extLst>
          </p:cNvPr>
          <p:cNvSpPr txBox="1"/>
          <p:nvPr/>
        </p:nvSpPr>
        <p:spPr>
          <a:xfrm>
            <a:off x="4646553" y="4346945"/>
            <a:ext cx="2324675" cy="3854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>
              <a:spcBef>
                <a:spcPts val="476"/>
              </a:spcBef>
            </a:pPr>
            <a:r>
              <a:rPr kumimoji="1" lang="en-US" altLang="zh-CN" sz="190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 needed</a:t>
            </a:r>
            <a:r>
              <a:rPr kumimoji="1" lang="zh-CN" altLang="en-US" sz="190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158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463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1849-1805-7EB6-37AF-FB178C3C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9700A139-47DC-6AAF-B963-B6CB3588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80" y="80942"/>
            <a:ext cx="7398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产生正物质世界的必要条件（萨哈罗夫，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1967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）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525390-DAA2-7C32-8ECC-2491A5FB32A8}"/>
              </a:ext>
            </a:extLst>
          </p:cNvPr>
          <p:cNvSpPr txBox="1">
            <a:spLocks/>
          </p:cNvSpPr>
          <p:nvPr/>
        </p:nvSpPr>
        <p:spPr bwMode="auto">
          <a:xfrm>
            <a:off x="8492430" y="4698838"/>
            <a:ext cx="4000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900">
                <a:solidFill>
                  <a:srgbClr val="898989"/>
                </a:solidFill>
              </a:rPr>
              <a:pPr eaLnBrk="1" hangingPunct="1"/>
              <a:t>69</a:t>
            </a:fld>
            <a:endParaRPr kumimoji="0" lang="en-US" altLang="zh-CN" sz="90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838D9AB-73B0-B4AE-12E8-98F74A9F8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646" y="778011"/>
            <a:ext cx="4104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57175" lvl="1" indent="-257175">
              <a:buFont typeface="Wingdings" charset="2"/>
              <a:buChar char="l"/>
              <a:defRPr/>
            </a:pPr>
            <a:r>
              <a:rPr lang="zh-CN" altLang="en-US" dirty="0">
                <a:solidFill>
                  <a:srgbClr val="000000"/>
                </a:solidFill>
                <a:latin typeface="Calibri"/>
                <a:ea typeface="黑体"/>
                <a:cs typeface="黑体"/>
              </a:rPr>
              <a:t>重子数不守恒过程</a:t>
            </a:r>
            <a:endParaRPr lang="en-US" altLang="zh-CN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5566E14-C4EC-44B7-EDDB-17F9A368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646" y="2128161"/>
            <a:ext cx="56166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57175" lvl="1" indent="-257175">
              <a:buFont typeface="Wingdings" charset="2"/>
              <a:buChar char="l"/>
              <a:defRPr/>
            </a:pPr>
            <a:r>
              <a:rPr lang="zh-CN" altLang="en-US" dirty="0">
                <a:solidFill>
                  <a:srgbClr val="000000"/>
                </a:solidFill>
                <a:latin typeface="Calibri"/>
                <a:ea typeface="黑体"/>
                <a:cs typeface="黑体"/>
              </a:rPr>
              <a:t>物质和反物质性质的差异（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破坏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dirty="0">
                <a:solidFill>
                  <a:srgbClr val="C00000"/>
                </a:solidFill>
                <a:latin typeface="Calibri"/>
                <a:ea typeface="黑体"/>
                <a:cs typeface="黑体"/>
              </a:rPr>
              <a:t>破坏</a:t>
            </a:r>
            <a:r>
              <a:rPr lang="zh-CN" altLang="en-US" dirty="0">
                <a:solidFill>
                  <a:srgbClr val="000000"/>
                </a:solidFill>
                <a:latin typeface="Calibri"/>
                <a:ea typeface="黑体"/>
                <a:cs typeface="黑体"/>
              </a:rPr>
              <a:t>）</a:t>
            </a:r>
            <a:endParaRPr lang="en-US" altLang="zh-CN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68B901DE-8FAD-CA3D-7CA2-5AF10DD99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646" y="3640329"/>
            <a:ext cx="56166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57175" lvl="1" indent="-257175">
              <a:buFont typeface="Wingdings" charset="2"/>
              <a:buChar char="l"/>
              <a:defRPr/>
            </a:pPr>
            <a:r>
              <a:rPr lang="zh-CN" altLang="en-US" dirty="0">
                <a:solidFill>
                  <a:srgbClr val="000000"/>
                </a:solidFill>
                <a:latin typeface="Calibri"/>
                <a:ea typeface="黑体"/>
                <a:cs typeface="黑体"/>
              </a:rPr>
              <a:t>偏离热平衡状态</a:t>
            </a:r>
            <a:endParaRPr lang="en-US" altLang="zh-CN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97801D05-D625-C80D-1789-09466D51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748" y="3103971"/>
            <a:ext cx="502255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zh-CN" altLang="en-US" sz="1500" dirty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否则重子数的变化会被</a:t>
            </a:r>
            <a:r>
              <a:rPr lang="en-US" altLang="zh-CN" sz="1500" dirty="0">
                <a:solidFill>
                  <a:srgbClr val="0070C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lang="zh-CN" altLang="en-US" sz="1500" dirty="0">
                <a:solidFill>
                  <a:srgbClr val="0070C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或者</a:t>
            </a:r>
            <a:r>
              <a:rPr lang="en-US" altLang="zh-CN" sz="1500" dirty="0">
                <a:solidFill>
                  <a:srgbClr val="0070C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1500" dirty="0">
                <a:solidFill>
                  <a:srgbClr val="0070C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共轭</a:t>
            </a:r>
            <a:r>
              <a:rPr lang="zh-CN" altLang="en-US" sz="1500" dirty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过程抵消</a:t>
            </a:r>
            <a:endParaRPr lang="en-US" altLang="zh-CN" sz="1500" dirty="0">
              <a:solidFill>
                <a:srgbClr val="0070C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BD56559C-FD5E-FB18-8AF1-B39AD1A67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748" y="4593926"/>
            <a:ext cx="459051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zh-CN" altLang="en-US" sz="1500" dirty="0">
                <a:solidFill>
                  <a:srgbClr val="0070C0"/>
                </a:solidFill>
                <a:latin typeface="黑体"/>
                <a:ea typeface="黑体"/>
                <a:cs typeface="黑体"/>
              </a:rPr>
              <a:t>否则重子数的变化会被逆过程抵消</a:t>
            </a:r>
            <a:endParaRPr lang="en-US" altLang="zh-CN" sz="1500" dirty="0">
              <a:solidFill>
                <a:srgbClr val="0070C0"/>
              </a:solidFill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8">
                <a:extLst>
                  <a:ext uri="{FF2B5EF4-FFF2-40B4-BE49-F238E27FC236}">
                    <a16:creationId xmlns:a16="http://schemas.microsoft.com/office/drawing/2014/main" id="{601D6EF0-0478-DD62-57DB-ED06B489C1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8430" y="1653648"/>
                <a:ext cx="3717726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1" hangingPunct="1">
                  <a:defRPr/>
                </a:pPr>
                <a:r>
                  <a:rPr lang="zh-CN" altLang="en-US" sz="1500" dirty="0">
                    <a:solidFill>
                      <a:srgbClr val="0070C0"/>
                    </a:solidFill>
                    <a:latin typeface="黑体"/>
                    <a:ea typeface="黑体"/>
                    <a:cs typeface="黑体"/>
                  </a:rPr>
                  <a:t>其中</a:t>
                </a:r>
                <a14:m>
                  <m:oMath xmlns:m="http://schemas.openxmlformats.org/officeDocument/2006/math">
                    <m:r>
                      <a:rPr lang="en-US" altLang="zh-CN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𝐵</m:t>
                    </m:r>
                    <m:r>
                      <a:rPr lang="zh-CN" alt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代表</m:t>
                    </m:r>
                  </m:oMath>
                </a14:m>
                <a:r>
                  <a:rPr lang="zh-CN" altLang="en-US" sz="1500" dirty="0">
                    <a:solidFill>
                      <a:srgbClr val="0070C0"/>
                    </a:solidFill>
                    <a:latin typeface="黑体"/>
                    <a:ea typeface="黑体"/>
                    <a:cs typeface="黑体"/>
                  </a:rPr>
                  <a:t>重子物质，</a:t>
                </a:r>
                <a14:m>
                  <m:oMath xmlns:m="http://schemas.openxmlformats.org/officeDocument/2006/math">
                    <m:r>
                      <a:rPr lang="en-US" altLang="zh-CN" sz="15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𝑋</m:t>
                    </m:r>
                    <m:r>
                      <a:rPr lang="zh-CN" altLang="en-US" sz="15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和</m:t>
                    </m:r>
                    <m:r>
                      <a:rPr lang="en-US" altLang="zh-CN" sz="15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𝑌</m:t>
                    </m:r>
                  </m:oMath>
                </a14:m>
                <a:r>
                  <a:rPr lang="zh-CN" altLang="en-US" sz="1500" dirty="0">
                    <a:solidFill>
                      <a:srgbClr val="0070C0"/>
                    </a:solidFill>
                    <a:latin typeface="黑体"/>
                    <a:ea typeface="黑体"/>
                    <a:cs typeface="黑体"/>
                  </a:rPr>
                  <a:t>的重子数为零</a:t>
                </a:r>
                <a:endParaRPr lang="en-US" altLang="zh-CN" sz="1500" dirty="0">
                  <a:solidFill>
                    <a:srgbClr val="0070C0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22" name="Text Box 8">
                <a:extLst>
                  <a:ext uri="{FF2B5EF4-FFF2-40B4-BE49-F238E27FC236}">
                    <a16:creationId xmlns:a16="http://schemas.microsoft.com/office/drawing/2014/main" id="{601D6EF0-0478-DD62-57DB-ED06B489C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8430" y="1653648"/>
                <a:ext cx="3717726" cy="323165"/>
              </a:xfrm>
              <a:prstGeom prst="rect">
                <a:avLst/>
              </a:prstGeom>
              <a:blipFill>
                <a:blip r:embed="rId3"/>
                <a:stretch>
                  <a:fillRect l="-680" t="-3846" b="-230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85EE2BA-F5C1-FF5D-FE6D-66CA28A4FF32}"/>
                  </a:ext>
                </a:extLst>
              </p:cNvPr>
              <p:cNvSpPr/>
              <p:nvPr/>
            </p:nvSpPr>
            <p:spPr>
              <a:xfrm>
                <a:off x="2303749" y="1253393"/>
                <a:ext cx="3240791" cy="369332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square">
                <a:spAutoFit/>
              </a:bodyPr>
              <a:lstStyle/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  <a:ea typeface="宋体" charset="0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85EE2BA-F5C1-FF5D-FE6D-66CA28A4FF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9" y="1253393"/>
                <a:ext cx="32407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48910D5-6CE4-6314-5232-574BFD03DD79}"/>
                  </a:ext>
                </a:extLst>
              </p:cNvPr>
              <p:cNvSpPr/>
              <p:nvPr/>
            </p:nvSpPr>
            <p:spPr>
              <a:xfrm>
                <a:off x="2303748" y="2593963"/>
                <a:ext cx="3292696" cy="369332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none">
                <a:spAutoFit/>
              </a:bodyPr>
              <a:lstStyle/>
              <a:p>
                <a:pPr algn="l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  <a:ea typeface="宋体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48910D5-6CE4-6314-5232-574BFD03D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8" y="2593963"/>
                <a:ext cx="32926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91744AB-6809-6FFC-2921-F8ED217DF019}"/>
                  </a:ext>
                </a:extLst>
              </p:cNvPr>
              <p:cNvSpPr/>
              <p:nvPr/>
            </p:nvSpPr>
            <p:spPr>
              <a:xfrm>
                <a:off x="2303748" y="4107872"/>
                <a:ext cx="3292696" cy="369332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none">
                <a:spAutoFit/>
              </a:bodyPr>
              <a:lstStyle/>
              <a:p>
                <a:pPr algn="l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  <a:ea typeface="宋体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91744AB-6809-6FFC-2921-F8ED217DF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8" y="4107872"/>
                <a:ext cx="329269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03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21F2C-C32C-2C44-E890-55796D2DD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C18C0-C2F0-924F-5FCC-3F09D23D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物理规律的宇称对称性：库仑力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4F479A-A935-B694-BC6F-80135125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7</a:t>
            </a:fld>
            <a:endParaRPr kumimoji="1"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E7038C6-3AF6-03D9-A897-2E90460B18CA}"/>
              </a:ext>
            </a:extLst>
          </p:cNvPr>
          <p:cNvGrpSpPr/>
          <p:nvPr/>
        </p:nvGrpSpPr>
        <p:grpSpPr>
          <a:xfrm>
            <a:off x="836460" y="1864095"/>
            <a:ext cx="2480318" cy="866278"/>
            <a:chOff x="5664938" y="1875246"/>
            <a:chExt cx="2480318" cy="866278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DCDB2CC-5FA0-EA11-2777-B98EE8E95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4938" y="2136312"/>
              <a:ext cx="540000" cy="540000"/>
            </a:xfrm>
            <a:prstGeom prst="ellipse">
              <a:avLst/>
            </a:prstGeom>
            <a:gradFill flip="none" rotWithShape="1">
              <a:gsLst>
                <a:gs pos="64000">
                  <a:srgbClr val="06049D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4408AF2-38FE-8DD2-5EE6-F5388D51B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5256" y="2021524"/>
              <a:ext cx="720000" cy="720000"/>
            </a:xfrm>
            <a:prstGeom prst="ellipse">
              <a:avLst/>
            </a:prstGeom>
            <a:gradFill flip="none" rotWithShape="1">
              <a:gsLst>
                <a:gs pos="64000">
                  <a:srgbClr val="C60609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7D647AF4-0D08-9E38-B253-0C228A3112CF}"/>
                </a:ext>
              </a:extLst>
            </p:cNvPr>
            <p:cNvCxnSpPr>
              <a:cxnSpLocks/>
            </p:cNvCxnSpPr>
            <p:nvPr/>
          </p:nvCxnSpPr>
          <p:spPr>
            <a:xfrm>
              <a:off x="5952616" y="2393961"/>
              <a:ext cx="1832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E258E82-FA83-4028-F76E-2393EE304ACE}"/>
                    </a:ext>
                  </a:extLst>
                </p:cNvPr>
                <p:cNvSpPr txBox="1"/>
                <p:nvPr/>
              </p:nvSpPr>
              <p:spPr>
                <a:xfrm>
                  <a:off x="6560693" y="1875246"/>
                  <a:ext cx="61247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5634EA6-C09C-1902-E868-8850C6B431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693" y="1875246"/>
                  <a:ext cx="612472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89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9C0AED6-E0E9-7F94-2541-7CE61B119E32}"/>
                  </a:ext>
                </a:extLst>
              </p:cNvPr>
              <p:cNvSpPr txBox="1"/>
              <p:nvPr/>
            </p:nvSpPr>
            <p:spPr>
              <a:xfrm>
                <a:off x="1124138" y="3421421"/>
                <a:ext cx="2237237" cy="70429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𝐾</m:t>
                    </m:r>
                    <m:f>
                      <m:fPr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𝑄</m:t>
                            </m:r>
                          </m:e>
                          <m:sub>
                            <m:r>
                              <a:rPr kumimoji="1" lang="en-US" altLang="zh-CN" sz="28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𝑄</m:t>
                            </m:r>
                          </m:e>
                          <m:sub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3</m:t>
                            </m:r>
                          </m:sup>
                        </m:sSup>
                      </m:den>
                    </m:f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𝑟</m:t>
                        </m:r>
                      </m:e>
                    </m:acc>
                  </m:oMath>
                </a14:m>
                <a:r>
                  <a:rPr kumimoji="1" lang="zh-CN" altLang="en-US" sz="28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9C0AED6-E0E9-7F94-2541-7CE61B119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38" y="3421421"/>
                <a:ext cx="2237237" cy="704295"/>
              </a:xfrm>
              <a:prstGeom prst="rect">
                <a:avLst/>
              </a:prstGeom>
              <a:blipFill>
                <a:blip r:embed="rId7"/>
                <a:stretch>
                  <a:fillRect l="-1695" t="-12500" b="-357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4F47246B-300D-A1E9-98C2-E47ECCB35DDB}"/>
              </a:ext>
            </a:extLst>
          </p:cNvPr>
          <p:cNvCxnSpPr>
            <a:cxnSpLocks/>
          </p:cNvCxnSpPr>
          <p:nvPr/>
        </p:nvCxnSpPr>
        <p:spPr>
          <a:xfrm>
            <a:off x="1599296" y="2631514"/>
            <a:ext cx="882486" cy="0"/>
          </a:xfrm>
          <a:prstGeom prst="straightConnector1">
            <a:avLst/>
          </a:prstGeom>
          <a:ln w="25400">
            <a:solidFill>
              <a:srgbClr val="3737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7A33EFC-8ACE-1B32-E79A-BAA10A117268}"/>
                  </a:ext>
                </a:extLst>
              </p:cNvPr>
              <p:cNvSpPr txBox="1"/>
              <p:nvPr/>
            </p:nvSpPr>
            <p:spPr>
              <a:xfrm>
                <a:off x="1904010" y="2730373"/>
                <a:ext cx="555777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0" i="1" dirty="0" smtClean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400" i="1" dirty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3737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7A33EFC-8ACE-1B32-E79A-BAA10A11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010" y="2730373"/>
                <a:ext cx="555777" cy="506421"/>
              </a:xfrm>
              <a:prstGeom prst="rect">
                <a:avLst/>
              </a:prstGeom>
              <a:blipFill>
                <a:blip r:embed="rId8"/>
                <a:stretch>
                  <a:fillRect l="-2222" t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DB343D74-85E5-1710-919E-6CAD9F6F8A25}"/>
              </a:ext>
            </a:extLst>
          </p:cNvPr>
          <p:cNvGrpSpPr/>
          <p:nvPr/>
        </p:nvGrpSpPr>
        <p:grpSpPr>
          <a:xfrm flipH="1">
            <a:off x="5820112" y="1892621"/>
            <a:ext cx="2462640" cy="866278"/>
            <a:chOff x="5682616" y="1875246"/>
            <a:chExt cx="2462640" cy="866278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25431C8-9035-6C35-BAD5-19B9B4413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616" y="2123961"/>
              <a:ext cx="540000" cy="540000"/>
            </a:xfrm>
            <a:prstGeom prst="ellipse">
              <a:avLst/>
            </a:prstGeom>
            <a:gradFill flip="none" rotWithShape="1">
              <a:gsLst>
                <a:gs pos="64000">
                  <a:srgbClr val="06049D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423821D-314D-2A5B-7D66-D3FC490673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5256" y="2021524"/>
              <a:ext cx="720000" cy="720000"/>
            </a:xfrm>
            <a:prstGeom prst="ellipse">
              <a:avLst/>
            </a:prstGeom>
            <a:gradFill flip="none" rotWithShape="1">
              <a:gsLst>
                <a:gs pos="64000">
                  <a:srgbClr val="C60609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8F88F510-01CF-88C7-0606-4DEBC2AD37D1}"/>
                </a:ext>
              </a:extLst>
            </p:cNvPr>
            <p:cNvCxnSpPr>
              <a:cxnSpLocks/>
            </p:cNvCxnSpPr>
            <p:nvPr/>
          </p:nvCxnSpPr>
          <p:spPr>
            <a:xfrm>
              <a:off x="5952616" y="2393961"/>
              <a:ext cx="1832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D2BB3D6B-0889-905B-A074-F2618A469E64}"/>
                    </a:ext>
                  </a:extLst>
                </p:cNvPr>
                <p:cNvSpPr txBox="1"/>
                <p:nvPr/>
              </p:nvSpPr>
              <p:spPr>
                <a:xfrm>
                  <a:off x="6560693" y="1875246"/>
                  <a:ext cx="61247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45223684-CE20-909A-33B8-52228C8668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693" y="1875246"/>
                  <a:ext cx="612472" cy="461665"/>
                </a:xfrm>
                <a:prstGeom prst="rect">
                  <a:avLst/>
                </a:prstGeom>
                <a:blipFill>
                  <a:blip r:embed="rId9"/>
                  <a:stretch>
                    <a:fillRect t="-189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013FFA-BD9C-797F-81DC-540B88A2C9D2}"/>
                  </a:ext>
                </a:extLst>
              </p:cNvPr>
              <p:cNvSpPr txBox="1"/>
              <p:nvPr/>
            </p:nvSpPr>
            <p:spPr>
              <a:xfrm>
                <a:off x="5777955" y="3468556"/>
                <a:ext cx="3072282" cy="70429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−</m:t>
                    </m:r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𝐾</m:t>
                    </m:r>
                    <m:f>
                      <m:fPr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𝑄</m:t>
                            </m:r>
                          </m:e>
                          <m:sub>
                            <m:r>
                              <a:rPr kumimoji="1" lang="en-US" altLang="zh-CN" sz="28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𝑄</m:t>
                            </m:r>
                          </m:e>
                          <m:sub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zh-CN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(−</m:t>
                    </m:r>
                    <m:acc>
                      <m:accPr>
                        <m:chr m:val="⃗"/>
                        <m:ctrlP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𝑟</m:t>
                        </m:r>
                      </m:e>
                    </m:acc>
                    <m:r>
                      <a:rPr kumimoji="1" lang="en-US" altLang="zh-CN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)</m:t>
                    </m:r>
                  </m:oMath>
                </a14:m>
                <a:r>
                  <a:rPr kumimoji="1" lang="zh-CN" altLang="en-US" sz="2800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013FFA-BD9C-797F-81DC-540B88A2C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955" y="3468556"/>
                <a:ext cx="3072282" cy="704295"/>
              </a:xfrm>
              <a:prstGeom prst="rect">
                <a:avLst/>
              </a:prstGeom>
              <a:blipFill>
                <a:blip r:embed="rId10"/>
                <a:stretch>
                  <a:fillRect t="-12500" b="-357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139E8321-5A70-35C1-BCF3-A7952BBF2AE1}"/>
              </a:ext>
            </a:extLst>
          </p:cNvPr>
          <p:cNvCxnSpPr>
            <a:cxnSpLocks/>
          </p:cNvCxnSpPr>
          <p:nvPr/>
        </p:nvCxnSpPr>
        <p:spPr>
          <a:xfrm flipH="1">
            <a:off x="6655270" y="2660040"/>
            <a:ext cx="882486" cy="0"/>
          </a:xfrm>
          <a:prstGeom prst="straightConnector1">
            <a:avLst/>
          </a:prstGeom>
          <a:ln w="25400">
            <a:solidFill>
              <a:srgbClr val="3737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4541CCE-A15E-31CE-103A-BD03696BC46D}"/>
                  </a:ext>
                </a:extLst>
              </p:cNvPr>
              <p:cNvSpPr txBox="1"/>
              <p:nvPr/>
            </p:nvSpPr>
            <p:spPr>
              <a:xfrm>
                <a:off x="6959984" y="2758899"/>
                <a:ext cx="555777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0" i="1" dirty="0" smtClean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accPr>
                      <m:e>
                        <m:r>
                          <a:rPr kumimoji="1" lang="en-US" altLang="zh-CN" sz="2400" i="1" dirty="0">
                            <a:solidFill>
                              <a:srgbClr val="3737F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3737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4541CCE-A15E-31CE-103A-BD03696BC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984" y="2758899"/>
                <a:ext cx="555777" cy="506421"/>
              </a:xfrm>
              <a:prstGeom prst="rect">
                <a:avLst/>
              </a:prstGeom>
              <a:blipFill>
                <a:blip r:embed="rId11"/>
                <a:stretch>
                  <a:fillRect l="-2273" t="-24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EA3DDD0-57A2-94B8-994C-41E8FDCB149A}"/>
              </a:ext>
            </a:extLst>
          </p:cNvPr>
          <p:cNvSpPr txBox="1"/>
          <p:nvPr/>
        </p:nvSpPr>
        <p:spPr>
          <a:xfrm>
            <a:off x="3937779" y="2681336"/>
            <a:ext cx="1235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宇称变换</a:t>
            </a:r>
          </a:p>
        </p:txBody>
      </p: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412CCEFA-8CD3-3CB7-B069-FA5A33012024}"/>
              </a:ext>
            </a:extLst>
          </p:cNvPr>
          <p:cNvSpPr/>
          <p:nvPr/>
        </p:nvSpPr>
        <p:spPr>
          <a:xfrm rot="5400000">
            <a:off x="4426189" y="2421167"/>
            <a:ext cx="254457" cy="1509130"/>
          </a:xfrm>
          <a:prstGeom prst="upDownArrow">
            <a:avLst>
              <a:gd name="adj1" fmla="val 13575"/>
              <a:gd name="adj2" fmla="val 94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69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11627-9379-E17F-A238-3F6AA63D1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C85D10B3-E2D1-64D9-AD33-02E9A054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10" y="80942"/>
            <a:ext cx="7398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重子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CP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破坏意义之见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DB9F412-B58C-D273-8993-44B281C8F6F5}"/>
              </a:ext>
            </a:extLst>
          </p:cNvPr>
          <p:cNvSpPr txBox="1">
            <a:spLocks/>
          </p:cNvSpPr>
          <p:nvPr/>
        </p:nvSpPr>
        <p:spPr bwMode="auto">
          <a:xfrm>
            <a:off x="8492430" y="4698838"/>
            <a:ext cx="4000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900">
                <a:solidFill>
                  <a:srgbClr val="898989"/>
                </a:solidFill>
              </a:rPr>
              <a:pPr eaLnBrk="1" hangingPunct="1"/>
              <a:t>70</a:t>
            </a:fld>
            <a:endParaRPr kumimoji="0" lang="en-US" altLang="zh-CN" sz="90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3CB0A1B-FC19-A830-4FD6-AA01E83F30D5}"/>
              </a:ext>
            </a:extLst>
          </p:cNvPr>
          <p:cNvSpPr/>
          <p:nvPr/>
        </p:nvSpPr>
        <p:spPr>
          <a:xfrm>
            <a:off x="460540" y="1923678"/>
            <a:ext cx="8145578" cy="152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此次重子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破坏的测量结果是否符合标准模型？</a:t>
            </a:r>
            <a:endParaRPr lang="en-US" altLang="zh-CN" sz="16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按照标准模型预期，在当前精度下底重子衰变中应该有可观测的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破坏效应，此次重子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破坏的发现符合预期。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破坏的程度与标准模型预期是否严格一致，有待进一步的理论和实验研究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79A5798-22BC-7B45-398C-F504B1766D20}"/>
              </a:ext>
            </a:extLst>
          </p:cNvPr>
          <p:cNvSpPr/>
          <p:nvPr/>
        </p:nvSpPr>
        <p:spPr>
          <a:xfrm>
            <a:off x="460540" y="654715"/>
            <a:ext cx="8031890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为什么说重子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破坏的发现是基本对称性研究的一个重要里程碑？</a:t>
            </a:r>
            <a:endParaRPr lang="en-US" altLang="zh-CN" sz="16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这是首次在重子衰变中观测到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破坏，拓展了人类认知的边界，具有重要的标志性意义。重子衰变提供了一个研究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破坏的崭新途径。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51A5D4A-7708-E172-996E-710F3FF12808}"/>
              </a:ext>
            </a:extLst>
          </p:cNvPr>
          <p:cNvSpPr/>
          <p:nvPr/>
        </p:nvSpPr>
        <p:spPr>
          <a:xfrm>
            <a:off x="460540" y="3615358"/>
            <a:ext cx="8031890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重子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破坏的发现能为理解宇宙正反物质不对称提供什么新的信息？</a:t>
            </a:r>
            <a:endParaRPr lang="en-US" altLang="zh-CN" sz="16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重子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破坏的发现与宇宙正反物质不对称问题的直接联系尚不清楚。我们期望通过研究重子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破坏，寻找标准模型的可能裂痕，帮助最终理解宇宙正反物质不对称问题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A6F1A-775E-5A7C-A07F-E3DCE3E1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物质世界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54061B-6A0B-6F69-E60E-5A76D142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71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5068E0-0025-5DB3-841F-509C2CE4A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11" y="802312"/>
            <a:ext cx="7117094" cy="3377512"/>
          </a:xfrm>
          <a:prstGeom prst="rect">
            <a:avLst/>
          </a:prstGeom>
        </p:spPr>
      </p:pic>
      <p:pic>
        <p:nvPicPr>
          <p:cNvPr id="1026" name="Picture 2" descr="Changing the World through Faithful Presence - Lausanne Movement">
            <a:extLst>
              <a:ext uri="{FF2B5EF4-FFF2-40B4-BE49-F238E27FC236}">
                <a16:creationId xmlns:a16="http://schemas.microsoft.com/office/drawing/2014/main" id="{72D41D46-4007-30F3-8D14-9EE773F3F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5615"/>
          <a:stretch/>
        </p:blipFill>
        <p:spPr bwMode="auto">
          <a:xfrm>
            <a:off x="163988" y="1739152"/>
            <a:ext cx="1649507" cy="12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33374C-0336-F808-DC52-922E1C1E9C92}"/>
              </a:ext>
            </a:extLst>
          </p:cNvPr>
          <p:cNvSpPr txBox="1"/>
          <p:nvPr/>
        </p:nvSpPr>
        <p:spPr>
          <a:xfrm>
            <a:off x="576332" y="35800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b="1" dirty="0">
                <a:solidFill>
                  <a:srgbClr val="234AFD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世界</a:t>
            </a: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ECE63C57-FBB9-D1D1-6E23-5BC748EE8F2B}"/>
              </a:ext>
            </a:extLst>
          </p:cNvPr>
          <p:cNvCxnSpPr>
            <a:cxnSpLocks/>
          </p:cNvCxnSpPr>
          <p:nvPr/>
        </p:nvCxnSpPr>
        <p:spPr>
          <a:xfrm flipV="1">
            <a:off x="1658911" y="1739152"/>
            <a:ext cx="1262089" cy="457948"/>
          </a:xfrm>
          <a:prstGeom prst="line">
            <a:avLst/>
          </a:prstGeom>
          <a:ln w="9525">
            <a:solidFill>
              <a:srgbClr val="A9B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A11CB9E7-191D-70A8-FD7A-5EACB7418F64}"/>
              </a:ext>
            </a:extLst>
          </p:cNvPr>
          <p:cNvCxnSpPr>
            <a:cxnSpLocks/>
          </p:cNvCxnSpPr>
          <p:nvPr/>
        </p:nvCxnSpPr>
        <p:spPr>
          <a:xfrm>
            <a:off x="1658911" y="2287321"/>
            <a:ext cx="1262089" cy="659080"/>
          </a:xfrm>
          <a:prstGeom prst="line">
            <a:avLst/>
          </a:prstGeom>
          <a:ln w="9525">
            <a:solidFill>
              <a:srgbClr val="A9B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1306821-56B5-9DC4-DF31-E2B0C37D632B}"/>
              </a:ext>
            </a:extLst>
          </p:cNvPr>
          <p:cNvSpPr txBox="1"/>
          <p:nvPr/>
        </p:nvSpPr>
        <p:spPr>
          <a:xfrm>
            <a:off x="579654" y="3283820"/>
            <a:ext cx="7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solidFill>
                  <a:srgbClr val="EA3D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World</a:t>
            </a:r>
            <a:endParaRPr kumimoji="1" lang="zh-CN" altLang="en-US" dirty="0">
              <a:solidFill>
                <a:srgbClr val="EA3D3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676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DBA7-F25F-C55A-3B17-45CCCA00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  <a:r>
              <a:rPr lang="zh-CN" altLang="en-US" dirty="0"/>
              <a:t> </a:t>
            </a:r>
            <a:r>
              <a:rPr lang="en-US" altLang="zh-CN" dirty="0"/>
              <a:t>(4</a:t>
            </a:r>
            <a:r>
              <a:rPr lang="zh-CN" altLang="en-US" dirty="0"/>
              <a:t> </a:t>
            </a:r>
            <a:r>
              <a:rPr lang="en-US" altLang="zh-CN" dirty="0"/>
              <a:t>parameters)</a:t>
            </a:r>
            <a:endParaRPr lang="en-CN" dirty="0"/>
          </a:p>
        </p:txBody>
      </p:sp>
      <p:pic>
        <p:nvPicPr>
          <p:cNvPr id="17409" name="Picture 1" descr="page22image1684716384">
            <a:extLst>
              <a:ext uri="{FF2B5EF4-FFF2-40B4-BE49-F238E27FC236}">
                <a16:creationId xmlns:a16="http://schemas.microsoft.com/office/drawing/2014/main" id="{8F3CAA65-C644-6C46-B96F-4384822E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9" y="645968"/>
            <a:ext cx="3432528" cy="34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05DAAC-9D14-12D5-32A8-672FC1ABB3C5}"/>
              </a:ext>
            </a:extLst>
          </p:cNvPr>
          <p:cNvSpPr txBox="1"/>
          <p:nvPr/>
        </p:nvSpPr>
        <p:spPr>
          <a:xfrm>
            <a:off x="1372347" y="562327"/>
            <a:ext cx="2196435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endParaRPr lang="en-CN" sz="19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61F6-FD3A-D1B0-7B17-4206671DDA4D}"/>
              </a:ext>
            </a:extLst>
          </p:cNvPr>
          <p:cNvSpPr txBox="1"/>
          <p:nvPr/>
        </p:nvSpPr>
        <p:spPr>
          <a:xfrm>
            <a:off x="5866320" y="592171"/>
            <a:ext cx="1709507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zh-CN" altLang="en-US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en-CN" sz="19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4592E-ECAF-2EA6-A779-FBE84907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72</a:t>
            </a:fld>
            <a:endParaRPr kumimoji="1"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CF9E3-C634-2365-1C0D-E216B585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88" y="958603"/>
            <a:ext cx="3332710" cy="2975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/>
              <p:nvPr/>
            </p:nvSpPr>
            <p:spPr>
              <a:xfrm>
                <a:off x="2196130" y="4162985"/>
                <a:ext cx="2701381" cy="38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=0.22500±0.00067</m:t>
                      </m:r>
                    </m:oMath>
                  </m:oMathPara>
                </a14:m>
                <a:endParaRPr lang="en-GB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130" y="4162985"/>
                <a:ext cx="2701381" cy="385490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/>
              <p:nvPr/>
            </p:nvSpPr>
            <p:spPr>
              <a:xfrm>
                <a:off x="86402" y="4161045"/>
                <a:ext cx="1897379" cy="397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0.826</m:t>
                          </m:r>
                        </m:e>
                        <m:sub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−0.015</m:t>
                          </m:r>
                        </m:sub>
                        <m:sup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+0.018</m:t>
                          </m:r>
                        </m:sup>
                      </m:sSubSup>
                    </m:oMath>
                  </m:oMathPara>
                </a14:m>
                <a:endParaRPr lang="en-GB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2" y="4161045"/>
                <a:ext cx="1897379" cy="3974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/>
              <p:nvPr/>
            </p:nvSpPr>
            <p:spPr>
              <a:xfrm>
                <a:off x="4992022" y="4117451"/>
                <a:ext cx="2172839" cy="38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=0.159±0.010</m:t>
                      </m:r>
                    </m:oMath>
                  </m:oMathPara>
                </a14:m>
                <a:endParaRPr lang="en-GB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022" y="4117451"/>
                <a:ext cx="2172839" cy="385490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/>
              <p:nvPr/>
            </p:nvSpPr>
            <p:spPr>
              <a:xfrm>
                <a:off x="7099382" y="4117451"/>
                <a:ext cx="2167388" cy="38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e>
                      </m:acc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=0.348±0.010</m:t>
                      </m:r>
                    </m:oMath>
                  </m:oMathPara>
                </a14:m>
                <a:endParaRPr lang="en-GB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82" y="4117451"/>
                <a:ext cx="2167388" cy="385490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/>
              <p:nvPr/>
            </p:nvSpPr>
            <p:spPr>
              <a:xfrm>
                <a:off x="3387334" y="4625373"/>
                <a:ext cx="2710999" cy="38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173±6</m:t>
                              </m:r>
                            </m:e>
                          </m:d>
                        </m:e>
                        <m:sup>
                          <m:r>
                            <a:rPr lang="en-US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190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34" y="4625373"/>
                <a:ext cx="2710999" cy="385490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6DB9A3-30C5-F8D5-ADE7-9D13F437E951}"/>
              </a:ext>
            </a:extLst>
          </p:cNvPr>
          <p:cNvCxnSpPr/>
          <p:nvPr/>
        </p:nvCxnSpPr>
        <p:spPr>
          <a:xfrm>
            <a:off x="0" y="406508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43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CKM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matrix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AA396-5F58-1545-9047-66A57F135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6572C-82EB-1949-80B3-82E4DF2E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73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E1B4D-4347-294C-83A9-CAF1B8E1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14" y="1804611"/>
            <a:ext cx="6858315" cy="10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8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500C-1515-3937-DB80-E5BFEB90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sensitivities</a:t>
            </a:r>
            <a:endParaRPr lang="en-CN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B8A36A6-7D6B-9952-0C39-E120496470EF}"/>
              </a:ext>
            </a:extLst>
          </p:cNvPr>
          <p:cNvSpPr/>
          <p:nvPr/>
        </p:nvSpPr>
        <p:spPr>
          <a:xfrm>
            <a:off x="718068" y="491555"/>
            <a:ext cx="7036306" cy="4454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2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516B3-5D85-52B7-EA48-F19D6389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74</a:t>
            </a:fld>
            <a:endParaRPr kumimoji="1"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FC509-B8E6-53BA-6023-6D84544A9861}"/>
              </a:ext>
            </a:extLst>
          </p:cNvPr>
          <p:cNvSpPr txBox="1"/>
          <p:nvPr/>
        </p:nvSpPr>
        <p:spPr>
          <a:xfrm>
            <a:off x="5091433" y="98367"/>
            <a:ext cx="3617859" cy="33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Yellow </a:t>
            </a:r>
            <a:r>
              <a:rPr lang="en-US" sz="158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Rep.Monogr</a:t>
            </a:r>
            <a:r>
              <a:rPr lang="en-US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 (2019) </a:t>
            </a:r>
            <a:r>
              <a:rPr lang="en-US" altLang="zh-CN" sz="15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867</a:t>
            </a:r>
            <a:endParaRPr lang="en-US" sz="15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/>
              <p:nvPr/>
            </p:nvSpPr>
            <p:spPr>
              <a:xfrm>
                <a:off x="7754373" y="1289145"/>
                <a:ext cx="1002259" cy="40608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altLang="zh-CN" sz="1905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CN" sz="1905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&lt;1%</m:t>
                    </m:r>
                  </m:oMath>
                </a14:m>
                <a:r>
                  <a:rPr lang="zh-CN" altLang="en-US" sz="1905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GB" sz="190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373" y="1289145"/>
                <a:ext cx="1002259" cy="4060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E5D6AD-F146-ED68-8F4C-9A8052F00C74}"/>
              </a:ext>
            </a:extLst>
          </p:cNvPr>
          <p:cNvSpPr/>
          <p:nvPr/>
        </p:nvSpPr>
        <p:spPr>
          <a:xfrm>
            <a:off x="7701380" y="1984908"/>
            <a:ext cx="1350679" cy="948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</a:p>
          <a:p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19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AC226-A528-AC76-D72A-69F990CFEA1A}"/>
              </a:ext>
            </a:extLst>
          </p:cNvPr>
          <p:cNvSpPr/>
          <p:nvPr/>
        </p:nvSpPr>
        <p:spPr>
          <a:xfrm>
            <a:off x="7701380" y="3301814"/>
            <a:ext cx="1108246" cy="57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lang="en-GB" sz="19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05D4C-8420-CD12-8D75-191FF47B7A81}"/>
              </a:ext>
            </a:extLst>
          </p:cNvPr>
          <p:cNvSpPr/>
          <p:nvPr/>
        </p:nvSpPr>
        <p:spPr>
          <a:xfrm>
            <a:off x="7464092" y="4155143"/>
            <a:ext cx="1582821" cy="57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</a:t>
            </a:r>
            <a:r>
              <a:rPr lang="zh-CN" altLang="en-US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en-GB" sz="19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6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67A27-7827-929F-7AAF-69E6BBA5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底强子味道标记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CB9F67-80D5-B714-3E4D-DCB2F49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75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B75EC9-E84F-3898-3D54-A92B264D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56" y="948082"/>
            <a:ext cx="6846133" cy="3603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137DA1-5D38-CE30-C20E-14DA03B86D94}"/>
                  </a:ext>
                </a:extLst>
              </p:cNvPr>
              <p:cNvSpPr txBox="1"/>
              <p:nvPr/>
            </p:nvSpPr>
            <p:spPr>
              <a:xfrm>
                <a:off x="7408951" y="1828602"/>
                <a:ext cx="869405" cy="59022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1"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𝑚𝐿</m:t>
                          </m:r>
                        </m:num>
                        <m:den>
                          <m:r>
                            <a:rPr kumimoji="1" lang="en-US" altLang="zh-CN" sz="158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137DA1-5D38-CE30-C20E-14DA03B86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951" y="1828602"/>
                <a:ext cx="869405" cy="5902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BBFC1C9-ED6C-A3F1-BB57-260A1FF13C26}"/>
                  </a:ext>
                </a:extLst>
              </p:cNvPr>
              <p:cNvSpPr txBox="1"/>
              <p:nvPr/>
            </p:nvSpPr>
            <p:spPr>
              <a:xfrm>
                <a:off x="2732854" y="2155099"/>
                <a:ext cx="349135" cy="3365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58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kumimoji="1" lang="zh-CN" altLang="en-US" sz="158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BBFC1C9-ED6C-A3F1-BB57-260A1FF13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854" y="2155099"/>
                <a:ext cx="349135" cy="336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35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5D91-537E-AEF5-F2D4-F65A83B42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81D08-B3CF-CD6C-8F24-66564668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宇称破坏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BD21BA-798A-21D9-2959-B4E1C2DD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8</a:t>
            </a:fld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8E448A96-8334-BCF8-17B7-6A217C9F1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049" y="871173"/>
                <a:ext cx="5776321" cy="1262222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350"/>
                  </a:spcBef>
                  <a:spcAft>
                    <a:spcPts val="600"/>
                  </a:spcAft>
                </a:pPr>
                <a:r>
                  <a:rPr kumimoji="1" lang="zh-CN" altLang="en-US" dirty="0"/>
                  <a:t>为解决</a:t>
                </a:r>
                <a:r>
                  <a:rPr kumimoji="1" lang="en-US" altLang="zh-CN" dirty="0"/>
                  <a:t>“</a:t>
                </a:r>
                <a14:m>
                  <m:oMath xmlns:m="http://schemas.openxmlformats.org/officeDocument/2006/math">
                    <m:r>
                      <a:rPr kumimoji="1" lang="en-US" altLang="zh-CN">
                        <a:latin typeface="Cambria Math" panose="02040503050406030204" pitchFamily="18" charset="0"/>
                      </a:rPr>
                      <m:t>𝜽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kumimoji="1" lang="en-US" altLang="zh-CN" dirty="0"/>
                  <a:t>”</a:t>
                </a:r>
                <a:r>
                  <a:rPr kumimoji="1" lang="zh-CN" altLang="en-US" dirty="0"/>
                  <a:t>难题，李政道、杨振宁指出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弱相互作用的宇称破坏</a:t>
                </a:r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8E448A96-8334-BCF8-17B7-6A217C9F1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049" y="871173"/>
                <a:ext cx="5776321" cy="1262222"/>
              </a:xfrm>
              <a:blipFill>
                <a:blip r:embed="rId3"/>
                <a:stretch>
                  <a:fillRect l="-1316" t="-7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5851E687-1E92-3E77-DA0C-00633FE28EA2}"/>
              </a:ext>
            </a:extLst>
          </p:cNvPr>
          <p:cNvGrpSpPr/>
          <p:nvPr/>
        </p:nvGrpSpPr>
        <p:grpSpPr>
          <a:xfrm>
            <a:off x="6052839" y="1323305"/>
            <a:ext cx="2779786" cy="2308083"/>
            <a:chOff x="9160157" y="516743"/>
            <a:chExt cx="2779786" cy="230808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A8BC1BB-2C0E-AA48-54F8-01423A283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157" y="977676"/>
              <a:ext cx="2668569" cy="184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5A14DBC-014F-636E-D015-3E30982DF26F}"/>
                </a:ext>
              </a:extLst>
            </p:cNvPr>
            <p:cNvSpPr txBox="1"/>
            <p:nvPr/>
          </p:nvSpPr>
          <p:spPr>
            <a:xfrm>
              <a:off x="9160157" y="516743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李政道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15DC13B-9F50-EE46-C826-A4BBAB556600}"/>
                </a:ext>
              </a:extLst>
            </p:cNvPr>
            <p:cNvSpPr txBox="1"/>
            <p:nvPr/>
          </p:nvSpPr>
          <p:spPr>
            <a:xfrm>
              <a:off x="10114264" y="521397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杨振宁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1781FA2-332F-ED13-3FCC-C4BE7D5B8570}"/>
                </a:ext>
              </a:extLst>
            </p:cNvPr>
            <p:cNvSpPr txBox="1"/>
            <p:nvPr/>
          </p:nvSpPr>
          <p:spPr>
            <a:xfrm>
              <a:off x="10985836" y="516743"/>
              <a:ext cx="9541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0" indent="0" algn="l">
                <a:buNone/>
              </a:pPr>
              <a:r>
                <a:rPr kumimoji="1" lang="zh-CN" altLang="en-US" sz="2000" dirty="0">
                  <a:solidFill>
                    <a:srgbClr val="00000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吴健雄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C006CB5-682D-0FD3-6796-1EE5608BA87C}"/>
              </a:ext>
            </a:extLst>
          </p:cNvPr>
          <p:cNvGrpSpPr/>
          <p:nvPr/>
        </p:nvGrpSpPr>
        <p:grpSpPr>
          <a:xfrm>
            <a:off x="6149302" y="3726320"/>
            <a:ext cx="1624163" cy="396000"/>
            <a:chOff x="5554053" y="2588908"/>
            <a:chExt cx="1624163" cy="396000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A8448296-1E80-0B08-848E-A234B236F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0298" y="2588908"/>
              <a:ext cx="429453" cy="39600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C3B2BDC-2D44-32DD-60FE-8032C3631E84}"/>
                </a:ext>
              </a:extLst>
            </p:cNvPr>
            <p:cNvSpPr txBox="1"/>
            <p:nvPr/>
          </p:nvSpPr>
          <p:spPr>
            <a:xfrm>
              <a:off x="5554053" y="2627896"/>
              <a:ext cx="1624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物理         </a:t>
              </a:r>
              <a:r>
                <a:rPr kumimoji="1"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1957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0FCCB47-A55F-3F13-2E1E-957801F2D7F4}"/>
              </a:ext>
            </a:extLst>
          </p:cNvPr>
          <p:cNvGrpSpPr/>
          <p:nvPr/>
        </p:nvGrpSpPr>
        <p:grpSpPr>
          <a:xfrm>
            <a:off x="233853" y="1760271"/>
            <a:ext cx="5569912" cy="3383229"/>
            <a:chOff x="233853" y="1760271"/>
            <a:chExt cx="5569912" cy="3383229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C73ED5B0-150C-9618-5CB4-A98613360403}"/>
                </a:ext>
              </a:extLst>
            </p:cNvPr>
            <p:cNvGrpSpPr/>
            <p:nvPr/>
          </p:nvGrpSpPr>
          <p:grpSpPr>
            <a:xfrm>
              <a:off x="639502" y="2776147"/>
              <a:ext cx="4252155" cy="2367353"/>
              <a:chOff x="594699" y="2792994"/>
              <a:chExt cx="4252155" cy="2367353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C6EE3117-61D8-E435-3C42-87E16108EFFC}"/>
                  </a:ext>
                </a:extLst>
              </p:cNvPr>
              <p:cNvGrpSpPr/>
              <p:nvPr/>
            </p:nvGrpSpPr>
            <p:grpSpPr>
              <a:xfrm>
                <a:off x="670639" y="2792994"/>
                <a:ext cx="4176215" cy="2367353"/>
                <a:chOff x="670639" y="2792994"/>
                <a:chExt cx="4176215" cy="2367353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B300826A-1D45-A437-4663-39936EC84BB3}"/>
                    </a:ext>
                  </a:extLst>
                </p:cNvPr>
                <p:cNvGrpSpPr/>
                <p:nvPr/>
              </p:nvGrpSpPr>
              <p:grpSpPr>
                <a:xfrm>
                  <a:off x="670639" y="2792994"/>
                  <a:ext cx="4176215" cy="2367353"/>
                  <a:chOff x="670639" y="2792994"/>
                  <a:chExt cx="4176215" cy="2367353"/>
                </a:xfrm>
              </p:grpSpPr>
              <p:pic>
                <p:nvPicPr>
                  <p:cNvPr id="1026" name="Picture 2" descr="图片">
                    <a:extLst>
                      <a:ext uri="{FF2B5EF4-FFF2-40B4-BE49-F238E27FC236}">
                        <a16:creationId xmlns:a16="http://schemas.microsoft.com/office/drawing/2014/main" id="{B251E766-078B-56CB-3ECC-6EC48F3FA3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0639" y="2792994"/>
                    <a:ext cx="3995677" cy="230002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" name="文本框 2">
                    <a:extLst>
                      <a:ext uri="{FF2B5EF4-FFF2-40B4-BE49-F238E27FC236}">
                        <a16:creationId xmlns:a16="http://schemas.microsoft.com/office/drawing/2014/main" id="{CB83E1CC-783A-46F6-E7C0-58379435E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223411" y="4663502"/>
                    <a:ext cx="595035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zh-CN" altLang="en-US" sz="1600" dirty="0">
                        <a:latin typeface="NSimSun" panose="02010609030101010101" pitchFamily="49" charset="-122"/>
                        <a:ea typeface="NSimSun" panose="02010609030101010101" pitchFamily="49" charset="-122"/>
                      </a:rPr>
                      <a:t>电流</a:t>
                    </a:r>
                    <a:endParaRPr kumimoji="1" lang="zh-CN" altLang="en-US" dirty="0">
                      <a:latin typeface="NSimSun" panose="02010609030101010101" pitchFamily="49" charset="-122"/>
                      <a:ea typeface="NSimSun" panose="02010609030101010101" pitchFamily="49" charset="-122"/>
                    </a:endParaRPr>
                  </a:p>
                </p:txBody>
              </p:sp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2750FD59-E5E8-2988-D297-ECAF751B1721}"/>
                      </a:ext>
                    </a:extLst>
                  </p:cNvPr>
                  <p:cNvSpPr txBox="1"/>
                  <p:nvPr/>
                </p:nvSpPr>
                <p:spPr>
                  <a:xfrm>
                    <a:off x="2436789" y="4680349"/>
                    <a:ext cx="595035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kumimoji="1" lang="zh-CN" altLang="en-US" sz="1600" dirty="0">
                        <a:latin typeface="NSimSun" panose="02010609030101010101" pitchFamily="49" charset="-122"/>
                        <a:ea typeface="NSimSun" panose="02010609030101010101" pitchFamily="49" charset="-122"/>
                      </a:rPr>
                      <a:t>电流</a:t>
                    </a:r>
                  </a:p>
                </p:txBody>
              </p:sp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F9EFE129-F66B-5EE1-CCE6-40DBC3D2C9E8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627" y="4791015"/>
                    <a:ext cx="117415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endParaRPr kumimoji="1" lang="zh-CN" altLang="en-US" dirty="0">
                      <a:latin typeface="NSimSun" panose="02010609030101010101" pitchFamily="49" charset="-122"/>
                      <a:ea typeface="NSimSun" panose="02010609030101010101" pitchFamily="49" charset="-122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文本框 18">
                        <a:extLst>
                          <a:ext uri="{FF2B5EF4-FFF2-40B4-BE49-F238E27FC236}">
                            <a16:creationId xmlns:a16="http://schemas.microsoft.com/office/drawing/2014/main" id="{3CA60200-C443-DB4C-1DC0-57E89CB38F4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08485" y="3271489"/>
                        <a:ext cx="726289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14:m>
                          <m:oMath xmlns:m="http://schemas.openxmlformats.org/officeDocument/2006/math">
                            <m:r>
                              <a:rPr kumimoji="1" lang="en-US" altLang="zh-CN" sz="1600" b="0" i="1" smtClean="0">
                                <a:solidFill>
                                  <a:srgbClr val="0C7DBD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oMath>
                        </a14:m>
                        <a:r>
                          <a:rPr kumimoji="1" lang="zh-CN" altLang="en-US" sz="1600" dirty="0">
                            <a:solidFill>
                              <a:srgbClr val="0C7DBD"/>
                            </a:solidFill>
                            <a:latin typeface="NSimSun" panose="02010609030101010101" pitchFamily="49" charset="-122"/>
                            <a:ea typeface="NSimSun" panose="02010609030101010101" pitchFamily="49" charset="-122"/>
                          </a:rPr>
                          <a:t>射线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9" name="文本框 18">
                        <a:extLst>
                          <a:ext uri="{FF2B5EF4-FFF2-40B4-BE49-F238E27FC236}">
                            <a16:creationId xmlns:a16="http://schemas.microsoft.com/office/drawing/2014/main" id="{3CA60200-C443-DB4C-1DC0-57E89CB38F4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08485" y="3271489"/>
                        <a:ext cx="726289" cy="33855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t="-11111" r="-3448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文本框 19">
                        <a:extLst>
                          <a:ext uri="{FF2B5EF4-FFF2-40B4-BE49-F238E27FC236}">
                            <a16:creationId xmlns:a16="http://schemas.microsoft.com/office/drawing/2014/main" id="{C1D64084-4606-18F9-8902-EB829CA1D2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23066" y="4224703"/>
                        <a:ext cx="1423788" cy="584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kumimoji="1" lang="zh-CN" altLang="en-US" sz="1600" dirty="0">
                            <a:solidFill>
                              <a:srgbClr val="0C7DBD"/>
                            </a:solidFill>
                            <a:latin typeface="NSimSun" panose="02010609030101010101" pitchFamily="49" charset="-122"/>
                            <a:ea typeface="NSimSun" panose="02010609030101010101" pitchFamily="49" charset="-122"/>
                          </a:rPr>
                          <a:t>实际观测到的</a:t>
                        </a:r>
                        <a:endParaRPr kumimoji="1" lang="en-US" altLang="zh-CN" sz="1600" dirty="0">
                          <a:solidFill>
                            <a:srgbClr val="0C7DBD"/>
                          </a:solidFill>
                          <a:latin typeface="NSimSun" panose="02010609030101010101" pitchFamily="49" charset="-122"/>
                          <a:ea typeface="NSimSun" panose="02010609030101010101" pitchFamily="49" charset="-122"/>
                        </a:endParaRPr>
                      </a:p>
                      <a:p>
                        <a:pPr algn="l"/>
                        <a14:m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0C7DBD"/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oMath>
                        </a14:m>
                        <a:r>
                          <a:rPr kumimoji="1" lang="zh-CN" altLang="en-US" sz="1600" dirty="0">
                            <a:solidFill>
                              <a:srgbClr val="0C7DBD"/>
                            </a:solidFill>
                            <a:latin typeface="NSimSun" panose="02010609030101010101" pitchFamily="49" charset="-122"/>
                            <a:ea typeface="NSimSun" panose="02010609030101010101" pitchFamily="49" charset="-122"/>
                          </a:rPr>
                          <a:t>射线方向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20" name="文本框 19">
                        <a:extLst>
                          <a:ext uri="{FF2B5EF4-FFF2-40B4-BE49-F238E27FC236}">
                            <a16:creationId xmlns:a16="http://schemas.microsoft.com/office/drawing/2014/main" id="{C1D64084-4606-18F9-8902-EB829CA1D2E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23066" y="4224703"/>
                        <a:ext cx="1423788" cy="58477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2679" t="-4255" r="-893" b="-1063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6F08B5D8-FF7B-6EBF-5D7C-A3A09E52383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52783" y="3356392"/>
                        <a:ext cx="1119217" cy="584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kumimoji="1" lang="zh-CN" altLang="en-US" sz="1600" dirty="0">
                            <a:solidFill>
                              <a:srgbClr val="167CC0"/>
                            </a:solidFill>
                            <a:latin typeface="NSimSun" panose="02010609030101010101" pitchFamily="49" charset="-122"/>
                            <a:ea typeface="NSimSun" panose="02010609030101010101" pitchFamily="49" charset="-122"/>
                          </a:rPr>
                          <a:t>宇称守恒</a:t>
                        </a:r>
                        <a:endParaRPr kumimoji="1" lang="en-US" altLang="zh-CN" sz="1600" dirty="0">
                          <a:solidFill>
                            <a:srgbClr val="167CC0"/>
                          </a:solidFill>
                          <a:latin typeface="NSimSun" panose="02010609030101010101" pitchFamily="49" charset="-122"/>
                          <a:ea typeface="NSimSun" panose="02010609030101010101" pitchFamily="49" charset="-122"/>
                        </a:endParaRPr>
                      </a:p>
                      <a:p>
                        <a:pPr algn="l"/>
                        <a14:m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167CC0"/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oMath>
                        </a14:m>
                        <a:r>
                          <a:rPr kumimoji="1" lang="zh-CN" altLang="en-US" sz="1600" dirty="0">
                            <a:solidFill>
                              <a:srgbClr val="167CC0"/>
                            </a:solidFill>
                            <a:latin typeface="NSimSun" panose="02010609030101010101" pitchFamily="49" charset="-122"/>
                            <a:ea typeface="NSimSun" panose="02010609030101010101" pitchFamily="49" charset="-122"/>
                          </a:rPr>
                          <a:t>射线方向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6F08B5D8-FF7B-6EBF-5D7C-A3A09E52383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52783" y="3356392"/>
                        <a:ext cx="1119217" cy="58477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3371" t="-4255" r="-2247" b="-1063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C3E31F29-9642-B384-4934-2B11D89B00ED}"/>
                      </a:ext>
                    </a:extLst>
                  </p:cNvPr>
                  <p:cNvSpPr txBox="1"/>
                  <p:nvPr/>
                </p:nvSpPr>
                <p:spPr>
                  <a:xfrm>
                    <a:off x="1925166" y="2812607"/>
                    <a:ext cx="118100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宇称变换</a:t>
                    </a:r>
                  </a:p>
                </p:txBody>
              </p:sp>
              <p:sp>
                <p:nvSpPr>
                  <p:cNvPr id="23" name="上下箭头 22">
                    <a:extLst>
                      <a:ext uri="{FF2B5EF4-FFF2-40B4-BE49-F238E27FC236}">
                        <a16:creationId xmlns:a16="http://schemas.microsoft.com/office/drawing/2014/main" id="{85320D85-05FA-5A42-B262-821F04438D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27183" y="2951233"/>
                    <a:ext cx="163991" cy="646332"/>
                  </a:xfrm>
                  <a:prstGeom prst="upDownArrow">
                    <a:avLst>
                      <a:gd name="adj1" fmla="val 13575"/>
                      <a:gd name="adj2" fmla="val 94126"/>
                    </a:avLst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8D544E3-BD21-8E42-B4D0-F60762DC3CF2}"/>
                    </a:ext>
                  </a:extLst>
                </p:cNvPr>
                <p:cNvSpPr txBox="1"/>
                <p:nvPr/>
              </p:nvSpPr>
              <p:spPr>
                <a:xfrm>
                  <a:off x="2205788" y="3860094"/>
                  <a:ext cx="61568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endParaRPr kumimoji="1" lang="zh-CN" altLang="en-US" dirty="0">
                    <a:latin typeface="Songti SC" panose="02010600040101010101" pitchFamily="2" charset="-122"/>
                    <a:ea typeface="Songti SC" panose="02010600040101010101" pitchFamily="2" charset="-122"/>
                  </a:endParaRPr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E021726D-7959-E648-3DCC-B7D44DC77E6C}"/>
                    </a:ext>
                  </a:extLst>
                </p:cNvPr>
                <p:cNvSpPr txBox="1"/>
                <p:nvPr/>
              </p:nvSpPr>
              <p:spPr>
                <a:xfrm>
                  <a:off x="2149342" y="3797640"/>
                  <a:ext cx="72327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zh-CN" altLang="en-US" sz="1400" dirty="0">
                      <a:solidFill>
                        <a:srgbClr val="FE4617"/>
                      </a:solidFill>
                      <a:latin typeface="Songti SC" panose="02010600040101010101" pitchFamily="2" charset="-122"/>
                      <a:ea typeface="Songti SC" panose="02010600040101010101" pitchFamily="2" charset="-122"/>
                      <a:cs typeface="Times New Roman" panose="02020603050405020304" pitchFamily="18" charset="0"/>
                    </a:rPr>
                    <a:t>钴</a:t>
                  </a:r>
                  <a:r>
                    <a:rPr kumimoji="1" lang="en-US" altLang="zh-CN" sz="1400" dirty="0">
                      <a:solidFill>
                        <a:srgbClr val="FE4617"/>
                      </a:solidFill>
                      <a:latin typeface="Songti SC" panose="02010600040101010101" pitchFamily="2" charset="-122"/>
                      <a:ea typeface="Songti SC" panose="02010600040101010101" pitchFamily="2" charset="-122"/>
                      <a:cs typeface="Times New Roman" panose="02020603050405020304" pitchFamily="18" charset="0"/>
                    </a:rPr>
                    <a:t>60</a:t>
                  </a:r>
                </a:p>
                <a:p>
                  <a:pPr algn="l"/>
                  <a:r>
                    <a:rPr kumimoji="1" lang="zh-CN" altLang="en-US" sz="1400" dirty="0">
                      <a:solidFill>
                        <a:srgbClr val="FE4617"/>
                      </a:solidFill>
                      <a:latin typeface="Songti SC" panose="02010600040101010101" pitchFamily="2" charset="-122"/>
                      <a:ea typeface="Songti SC" panose="02010600040101010101" pitchFamily="2" charset="-122"/>
                      <a:cs typeface="Times New Roman" panose="02020603050405020304" pitchFamily="18" charset="0"/>
                    </a:rPr>
                    <a:t>原子核</a:t>
                  </a:r>
                  <a:endParaRPr kumimoji="1" lang="zh-CN" altLang="en-US" sz="1600" dirty="0">
                    <a:solidFill>
                      <a:srgbClr val="FE4617"/>
                    </a:solidFill>
                    <a:latin typeface="Songti SC" panose="02010600040101010101" pitchFamily="2" charset="-122"/>
                    <a:ea typeface="Songti SC" panose="02010600040101010101" pitchFamily="2" charset="-122"/>
                  </a:endParaRPr>
                </a:p>
              </p:txBody>
            </p:sp>
          </p:grp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7F49052-39B8-7B00-E846-A61A5D6E20FC}"/>
                  </a:ext>
                </a:extLst>
              </p:cNvPr>
              <p:cNvSpPr txBox="1"/>
              <p:nvPr/>
            </p:nvSpPr>
            <p:spPr>
              <a:xfrm>
                <a:off x="594699" y="2877651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C7DBD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dirty="0">
                    <a:latin typeface="Songti SC" panose="02010600040101010101" pitchFamily="2" charset="-122"/>
                    <a:ea typeface="Songti SC" panose="02010600040101010101" pitchFamily="2" charset="-122"/>
                  </a:rPr>
                  <a:t>原来实验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710B405-7E09-0B1D-3AD1-579BB05D5735}"/>
                  </a:ext>
                </a:extLst>
              </p:cNvPr>
              <p:cNvSpPr txBox="1"/>
              <p:nvPr/>
            </p:nvSpPr>
            <p:spPr>
              <a:xfrm>
                <a:off x="3260181" y="2854985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C7DBD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zh-CN" altLang="en-US" dirty="0">
                    <a:latin typeface="Songti SC" panose="02010600040101010101" pitchFamily="2" charset="-122"/>
                    <a:ea typeface="Songti SC" panose="02010600040101010101" pitchFamily="2" charset="-122"/>
                  </a:rPr>
                  <a:t>镜像实验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EF9A0BFF-3C67-96B7-8CA8-6CC84D60746F}"/>
                    </a:ext>
                  </a:extLst>
                </p:cNvPr>
                <p:cNvSpPr txBox="1"/>
                <p:nvPr/>
              </p:nvSpPr>
              <p:spPr>
                <a:xfrm>
                  <a:off x="970125" y="2265470"/>
                  <a:ext cx="3336324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vert="horz" wrap="square" lIns="91440" tIns="45720" rIns="91440" bIns="45720" rtlCol="0">
                  <a:spAutoFit/>
                </a:bodyPr>
                <a:lstStyle/>
                <a:p>
                  <a:r>
                    <a:rPr kumimoji="1" lang="en-US" altLang="zh-CN" sz="2400" baseline="300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60</a:t>
                  </a:r>
                  <a:r>
                    <a:rPr kumimoji="1" lang="en-US" altLang="zh-CN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Co</a:t>
                  </a:r>
                  <a:r>
                    <a:rPr kumimoji="1" lang="zh-CN" altLang="en-US" sz="2400" dirty="0">
                      <a:solidFill>
                        <a:srgbClr val="000000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400" dirty="0">
                      <a:solidFill>
                        <a:srgbClr val="000000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Times New Roman" panose="02020603050405020304" pitchFamily="18" charset="0"/>
                      <a:sym typeface="Wingdings" pitchFamily="2" charset="2"/>
                    </a:rPr>
                    <a:t></a:t>
                  </a:r>
                  <a:r>
                    <a:rPr kumimoji="1" lang="zh-CN" altLang="en-US" sz="2400" dirty="0">
                      <a:solidFill>
                        <a:srgbClr val="000000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Times New Roman" panose="02020603050405020304" pitchFamily="18" charset="0"/>
                      <a:sym typeface="Wingdings" pitchFamily="2" charset="2"/>
                    </a:rPr>
                    <a:t> </a:t>
                  </a:r>
                  <a:r>
                    <a:rPr kumimoji="1" lang="en-US" altLang="zh-CN" sz="2400" baseline="300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60</a:t>
                  </a:r>
                  <a:r>
                    <a:rPr kumimoji="1" lang="en-US" altLang="zh-CN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Ni</a:t>
                  </a:r>
                  <a:r>
                    <a:rPr kumimoji="1" lang="zh-CN" altLang="en-US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+</a:t>
                  </a:r>
                  <a:r>
                    <a:rPr kumimoji="1" lang="zh-CN" altLang="en-US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C7DBD"/>
                          </a:solidFill>
                          <a:latin typeface="Cambria Math" panose="020405030504060302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m:t>𝛽</m:t>
                      </m:r>
                    </m:oMath>
                  </a14:m>
                  <a:r>
                    <a:rPr kumimoji="1" lang="en-US" altLang="zh-CN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+</a:t>
                  </a:r>
                  <a:r>
                    <a:rPr kumimoji="1" lang="zh-CN" altLang="en-US" sz="2400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KaiTi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  <a:ea typeface="KaiTi" panose="02010609060101010101" pitchFamily="49" charset="-122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KaiTi" panose="02010609060101010101" pitchFamily="49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kumimoji="1" lang="zh-CN" altLang="en-US" sz="2400" dirty="0">
                      <a:solidFill>
                        <a:srgbClr val="000000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EF9A0BFF-3C67-96B7-8CA8-6CC84D607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125" y="2265470"/>
                  <a:ext cx="3336324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141" t="-10811" b="-297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59D48797-F5E8-C233-313D-BBF1E2B9E9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3853" y="1760271"/>
                  <a:ext cx="5569912" cy="424732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吴健雄利用</a:t>
                  </a:r>
                  <a:r>
                    <a: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钴</a:t>
                  </a:r>
                  <a:r>
                    <a:rPr kumimoji="1" lang="en-US" altLang="zh-CN" sz="2400" dirty="0"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60</a:t>
                  </a:r>
                  <a:r>
                    <a:rPr kumimoji="1" lang="zh-CN" altLang="en-US" sz="2400" dirty="0"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的</a:t>
                  </a:r>
                  <a14:m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kumimoji="1" lang="zh-CN" altLang="en-US" sz="2400" dirty="0">
                      <a:solidFill>
                        <a:srgbClr val="0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衰变证实</a:t>
                  </a:r>
                  <a:r>
                    <a: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宇称破坏</a:t>
                  </a:r>
                  <a:endParaRPr kumimoji="1" lang="zh-CN" altLang="en-US" sz="240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59D48797-F5E8-C233-313D-BBF1E2B9E9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853" y="1760271"/>
                  <a:ext cx="5569912" cy="424732"/>
                </a:xfrm>
                <a:prstGeom prst="rect">
                  <a:avLst/>
                </a:prstGeom>
                <a:blipFill>
                  <a:blip r:embed="rId11"/>
                  <a:stretch>
                    <a:fillRect l="-1367" t="-20588" r="-228" b="-32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下箭头 10">
              <a:extLst>
                <a:ext uri="{FF2B5EF4-FFF2-40B4-BE49-F238E27FC236}">
                  <a16:creationId xmlns:a16="http://schemas.microsoft.com/office/drawing/2014/main" id="{58426C5D-DB43-45A8-0409-40FB033CAF68}"/>
                </a:ext>
              </a:extLst>
            </p:cNvPr>
            <p:cNvSpPr/>
            <p:nvPr/>
          </p:nvSpPr>
          <p:spPr>
            <a:xfrm rot="6299916">
              <a:off x="1806334" y="4252385"/>
              <a:ext cx="146685" cy="230979"/>
            </a:xfrm>
            <a:prstGeom prst="downArrow">
              <a:avLst/>
            </a:prstGeom>
            <a:solidFill>
              <a:srgbClr val="87D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下箭头 11">
              <a:extLst>
                <a:ext uri="{FF2B5EF4-FFF2-40B4-BE49-F238E27FC236}">
                  <a16:creationId xmlns:a16="http://schemas.microsoft.com/office/drawing/2014/main" id="{06405C94-EC9C-D759-2D41-852C65C1622D}"/>
                </a:ext>
              </a:extLst>
            </p:cNvPr>
            <p:cNvSpPr/>
            <p:nvPr/>
          </p:nvSpPr>
          <p:spPr>
            <a:xfrm rot="15300084" flipH="1">
              <a:off x="3079961" y="4252386"/>
              <a:ext cx="146685" cy="230979"/>
            </a:xfrm>
            <a:prstGeom prst="downArrow">
              <a:avLst/>
            </a:prstGeom>
            <a:solidFill>
              <a:srgbClr val="87D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B71A26A-69F1-FD20-668B-F4E00111BA65}"/>
              </a:ext>
            </a:extLst>
          </p:cNvPr>
          <p:cNvSpPr txBox="1"/>
          <p:nvPr/>
        </p:nvSpPr>
        <p:spPr>
          <a:xfrm>
            <a:off x="5882544" y="4337152"/>
            <a:ext cx="3009157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宇称破坏发现</a:t>
            </a:r>
            <a:r>
              <a:rPr kumimoji="1"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70</a:t>
            </a:r>
            <a:r>
              <a:rPr kumimoji="1"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周年</a:t>
            </a:r>
          </a:p>
        </p:txBody>
      </p:sp>
    </p:spTree>
    <p:extLst>
      <p:ext uri="{BB962C8B-B14F-4D97-AF65-F5344CB8AC3E}">
        <p14:creationId xmlns:p14="http://schemas.microsoft.com/office/powerpoint/2010/main" val="16052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04190-E60B-C0B4-28EC-44773FDC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95EAA6-4BB6-5E2A-EE1F-8F980AAB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B2DBD-643E-0943-AE6D-ECE3D583A51F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ACB619F-992E-034C-42C2-0A6A94F5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240"/>
            <a:ext cx="91440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4DE400-3646-B343-8F29-C2A7D1F69EAA}"/>
              </a:ext>
            </a:extLst>
          </p:cNvPr>
          <p:cNvSpPr/>
          <p:nvPr/>
        </p:nvSpPr>
        <p:spPr>
          <a:xfrm>
            <a:off x="2049236" y="1562240"/>
            <a:ext cx="6147708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D22597-E4B3-5F7B-DB0C-EC5EEA4BB4B9}"/>
              </a:ext>
            </a:extLst>
          </p:cNvPr>
          <p:cNvSpPr/>
          <p:nvPr/>
        </p:nvSpPr>
        <p:spPr>
          <a:xfrm>
            <a:off x="691243" y="3347570"/>
            <a:ext cx="7432221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BE44EE-5DDD-37B2-9994-8D90392B98A8}"/>
              </a:ext>
            </a:extLst>
          </p:cNvPr>
          <p:cNvSpPr/>
          <p:nvPr/>
        </p:nvSpPr>
        <p:spPr>
          <a:xfrm>
            <a:off x="6139542" y="1183962"/>
            <a:ext cx="2955471" cy="157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BA6EBC-F85E-4581-543F-3DC3CA63ADC3}"/>
              </a:ext>
            </a:extLst>
          </p:cNvPr>
          <p:cNvSpPr/>
          <p:nvPr/>
        </p:nvSpPr>
        <p:spPr>
          <a:xfrm>
            <a:off x="4648201" y="3127854"/>
            <a:ext cx="3614056" cy="216000"/>
          </a:xfrm>
          <a:prstGeom prst="rect">
            <a:avLst/>
          </a:prstGeom>
          <a:solidFill>
            <a:srgbClr val="111C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1F1C03-E70D-E0B2-BA0D-DD615C740CB3}"/>
              </a:ext>
            </a:extLst>
          </p:cNvPr>
          <p:cNvSpPr txBox="1"/>
          <p:nvPr/>
        </p:nvSpPr>
        <p:spPr>
          <a:xfrm>
            <a:off x="40427" y="1672584"/>
            <a:ext cx="1297719" cy="861774"/>
          </a:xfrm>
          <a:prstGeom prst="rect">
            <a:avLst/>
          </a:prstGeom>
          <a:solidFill>
            <a:srgbClr val="2157A2"/>
          </a:solidFill>
        </p:spPr>
        <p:txBody>
          <a:bodyPr wrap="square" lIns="36000" tIns="0" rIns="0" bIns="0" rtlCol="0">
            <a:spAutoFit/>
          </a:bodyPr>
          <a:lstStyle/>
          <a:p>
            <a:pPr algn="l"/>
            <a:r>
              <a:rPr kumimoji="1" lang="en-US" altLang="zh-CN" sz="1400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1956</a:t>
            </a:r>
          </a:p>
          <a:p>
            <a:pPr algn="l"/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宇称破坏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李政道、杨振宁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吴健雄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A2D7DAA-4230-227E-9188-DC81E7FD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958" y="592194"/>
            <a:ext cx="1530084" cy="645459"/>
          </a:xfrm>
        </p:spPr>
        <p:txBody>
          <a:bodyPr/>
          <a:lstStyle/>
          <a:p>
            <a:r>
              <a:rPr kumimoji="1" lang="zh-CN" altLang="en-US" dirty="0"/>
              <a:t>里程碑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A964F33E-1ABA-A599-FEA1-6A03F702A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80" y="1617411"/>
            <a:ext cx="384426" cy="3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29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bg1"/>
          </a:solidFill>
        </a:ln>
        <a:effectLst>
          <a:outerShdw blurRad="50800" dist="38100" algn="l" rotWithShape="0">
            <a:prstClr val="black">
              <a:alpha val="0"/>
            </a:prstClr>
          </a:outerShdw>
          <a:softEdge rad="12700"/>
        </a:effectLst>
      </a:spPr>
      <a:bodyPr wrap="none" rtlCol="0">
        <a:spAutoFit/>
      </a:bodyPr>
      <a:lstStyle>
        <a:defPPr algn="l">
          <a:defRPr kumimoji="1" sz="2400" dirty="0" smtClean="0">
            <a:latin typeface="Microsoft YaHei" panose="020B0503020204020204" pitchFamily="34" charset="-122"/>
            <a:ea typeface="Microsoft YaHei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10146</TotalTime>
  <Words>3375</Words>
  <Application>Microsoft Macintosh PowerPoint</Application>
  <PresentationFormat>全屏显示(16:9)</PresentationFormat>
  <Paragraphs>769</Paragraphs>
  <Slides>75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93" baseType="lpstr">
      <vt:lpstr>等线</vt:lpstr>
      <vt:lpstr>黑体</vt:lpstr>
      <vt:lpstr>楷体</vt:lpstr>
      <vt:lpstr>楷体</vt:lpstr>
      <vt:lpstr>Microsoft YaHei</vt:lpstr>
      <vt:lpstr>Microsoft YaHei</vt:lpstr>
      <vt:lpstr>NSimSun</vt:lpstr>
      <vt:lpstr>FZCuHeiSongS-B-GB</vt:lpstr>
      <vt:lpstr>Songti SC</vt:lpstr>
      <vt:lpstr>Arial</vt:lpstr>
      <vt:lpstr>Calibri</vt:lpstr>
      <vt:lpstr>Cambria Math</vt:lpstr>
      <vt:lpstr>Comic Sans MS</vt:lpstr>
      <vt:lpstr>Courier New</vt:lpstr>
      <vt:lpstr>Helvetica</vt:lpstr>
      <vt:lpstr>Times New Roman</vt:lpstr>
      <vt:lpstr>Wingdings</vt:lpstr>
      <vt:lpstr>Office 主题​​</vt:lpstr>
      <vt:lpstr>LHCb实验CP破坏研究</vt:lpstr>
      <vt:lpstr>物质与反物质</vt:lpstr>
      <vt:lpstr>反物质消失之谜</vt:lpstr>
      <vt:lpstr>宇宙正反物质不对称性产生机制</vt:lpstr>
      <vt:lpstr>C、P与CP变换</vt:lpstr>
      <vt:lpstr>物理规律的宇称对称性：万有引力</vt:lpstr>
      <vt:lpstr>物理规律的宇称对称性：库仑力</vt:lpstr>
      <vt:lpstr>宇称破坏</vt:lpstr>
      <vt:lpstr>里程碑</vt:lpstr>
      <vt:lpstr>β衰变破坏C、P对称性</vt:lpstr>
      <vt:lpstr>β衰变破坏C、P对称性</vt:lpstr>
      <vt:lpstr>CP对称性</vt:lpstr>
      <vt:lpstr>CP对称性破坏</vt:lpstr>
      <vt:lpstr>里程碑</vt:lpstr>
      <vt:lpstr>粒子物理标准模型</vt:lpstr>
      <vt:lpstr>物质世界：介子与重子</vt:lpstr>
      <vt:lpstr>重子是可见宇宙的主要成分</vt:lpstr>
      <vt:lpstr>卡比博-小林-益川（CKM）机制</vt:lpstr>
      <vt:lpstr>CKM机制实验验证</vt:lpstr>
      <vt:lpstr>里程碑</vt:lpstr>
      <vt:lpstr>如何产生CP破坏</vt:lpstr>
      <vt:lpstr>三种常见的CP破坏类型</vt:lpstr>
      <vt:lpstr>直接CP破坏</vt:lpstr>
      <vt:lpstr>CP破坏测量：计数实验</vt:lpstr>
      <vt:lpstr>大型强子对撞机底夸克(LHCb)实验</vt:lpstr>
      <vt:lpstr>LHCb目标：研究底和粲强子的CP破坏</vt:lpstr>
      <vt:lpstr>LHCb中国组</vt:lpstr>
      <vt:lpstr>顶点探测器</vt:lpstr>
      <vt:lpstr>强子鉴别器（切伦科夫探测器）</vt:lpstr>
      <vt:lpstr>强子鉴别效果</vt:lpstr>
      <vt:lpstr>多体衰变更为重要</vt:lpstr>
      <vt:lpstr>里程碑</vt:lpstr>
      <vt:lpstr>CP破坏扩充到粲介子</vt:lpstr>
      <vt:lpstr>中性底介子：混合和衰变的干涉</vt:lpstr>
      <vt:lpstr>底介子中发现较大CP破坏</vt:lpstr>
      <vt:lpstr>介子与重子的CP破坏</vt:lpstr>
      <vt:lpstr>PowerPoint 演示文稿</vt:lpstr>
      <vt:lpstr>底重子衰变Λ_b^0→ph^- </vt:lpstr>
      <vt:lpstr>重子宇称破坏参数</vt:lpstr>
      <vt:lpstr>"底重子衰变" Λ_b^0→Λh^+ h^(′-) </vt:lpstr>
      <vt:lpstr>底重子衰变Λ_b^0→p K^- π^+ π^-  </vt:lpstr>
      <vt:lpstr>控制实验误差非常关键</vt:lpstr>
      <vt:lpstr>CP破坏成分</vt:lpstr>
      <vt:lpstr>粒子物理标准模型？</vt:lpstr>
      <vt:lpstr>PowerPoint 演示文稿</vt:lpstr>
      <vt:lpstr>首次发现重子的CP破坏</vt:lpstr>
      <vt:lpstr>PowerPoint 演示文稿</vt:lpstr>
      <vt:lpstr>PowerPoint 演示文稿</vt:lpstr>
      <vt:lpstr>然而CKM机制远远不够</vt:lpstr>
      <vt:lpstr>CKM机制精确检验</vt:lpstr>
      <vt:lpstr>CP破坏：探索新物理的手段</vt:lpstr>
      <vt:lpstr>总结</vt:lpstr>
      <vt:lpstr>PowerPoint 演示文稿</vt:lpstr>
      <vt:lpstr>弱核力的宇称破坏</vt:lpstr>
      <vt:lpstr>CKM机制实验验证</vt:lpstr>
      <vt:lpstr>重子CP破坏为什么较小</vt:lpstr>
      <vt:lpstr>PowerPoint 演示文稿</vt:lpstr>
      <vt:lpstr>CPV in K mesons</vt:lpstr>
      <vt:lpstr>Beauty: mixing induced CPV</vt:lpstr>
      <vt:lpstr>Beauty: direct CPV</vt:lpstr>
      <vt:lpstr>Study of Λ_b^0→pK^- π^+ π^- decays with Run 1+2</vt:lpstr>
      <vt:lpstr>Raw yield asymmetry of Λ_b^0→pK^- π^+ π^- </vt:lpstr>
      <vt:lpstr>Corrections for experimental bias</vt:lpstr>
      <vt:lpstr>Systematic uncertainties</vt:lpstr>
      <vt:lpstr>First observation of CP violation</vt:lpstr>
      <vt:lpstr>CP asymmetry in resonance regions</vt:lpstr>
      <vt:lpstr>Predictions?</vt:lpstr>
      <vt:lpstr>What do they tell us</vt:lpstr>
      <vt:lpstr>PowerPoint 演示文稿</vt:lpstr>
      <vt:lpstr>PowerPoint 演示文稿</vt:lpstr>
      <vt:lpstr>物质世界</vt:lpstr>
      <vt:lpstr>Global analysis of CKM mechanism (4 parameters)</vt:lpstr>
      <vt:lpstr>CKM matrix up to λ^6</vt:lpstr>
      <vt:lpstr>LHCb Upgrade II sensitivities</vt:lpstr>
      <vt:lpstr>底强子味道标记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yanxi zhang</cp:lastModifiedBy>
  <cp:revision>277</cp:revision>
  <cp:lastPrinted>2026-06-25T17:39:15Z</cp:lastPrinted>
  <dcterms:created xsi:type="dcterms:W3CDTF">2021-05-27T13:52:10Z</dcterms:created>
  <dcterms:modified xsi:type="dcterms:W3CDTF">2026-06-26T05:49:28Z</dcterms:modified>
</cp:coreProperties>
</file>