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586" r:id="rId3"/>
    <p:sldId id="1218" r:id="rId4"/>
    <p:sldId id="1191" r:id="rId5"/>
    <p:sldId id="1234" r:id="rId6"/>
    <p:sldId id="1219" r:id="rId7"/>
    <p:sldId id="1176" r:id="rId8"/>
    <p:sldId id="1221" r:id="rId9"/>
    <p:sldId id="1220" r:id="rId10"/>
    <p:sldId id="1224" r:id="rId11"/>
    <p:sldId id="1225" r:id="rId12"/>
    <p:sldId id="1244" r:id="rId13"/>
    <p:sldId id="1242" r:id="rId14"/>
    <p:sldId id="1243" r:id="rId15"/>
    <p:sldId id="1245" r:id="rId16"/>
    <p:sldId id="1246" r:id="rId17"/>
    <p:sldId id="1233" r:id="rId18"/>
    <p:sldId id="1247" r:id="rId19"/>
    <p:sldId id="1229" r:id="rId20"/>
    <p:sldId id="461" r:id="rId21"/>
    <p:sldId id="1241" r:id="rId22"/>
    <p:sldId id="1235" r:id="rId23"/>
    <p:sldId id="1239" r:id="rId24"/>
    <p:sldId id="1236" r:id="rId25"/>
    <p:sldId id="1240" r:id="rId26"/>
    <p:sldId id="1237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2271" autoAdjust="0"/>
  </p:normalViewPr>
  <p:slideViewPr>
    <p:cSldViewPr showGuides="1">
      <p:cViewPr varScale="1">
        <p:scale>
          <a:sx n="104" d="100"/>
          <a:sy n="104" d="100"/>
        </p:scale>
        <p:origin x="102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400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998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95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16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28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15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88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94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55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2026/6/25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2026/6/25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level-1</a:t>
            </a: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2026-06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Practical Template Pool — Stream Evaluation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1BF1FE-EBED-44C6-A8AA-1AD06F49A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58751"/>
            <a:ext cx="5328608" cy="4155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12383D-1803-4251-89B6-96819955E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5" y="1700808"/>
            <a:ext cx="6390970" cy="41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7668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正样本漏检率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669435-A608-491C-B654-8FDEAE50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124744"/>
            <a:ext cx="7942801" cy="54898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DD58F3-F0C4-4331-9D45-4D96395C978D}"/>
              </a:ext>
            </a:extLst>
          </p:cNvPr>
          <p:cNvSpPr txBox="1"/>
          <p:nvPr/>
        </p:nvSpPr>
        <p:spPr>
          <a:xfrm>
            <a:off x="479376" y="1556792"/>
            <a:ext cx="3816424" cy="281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模板库构建目标：使得数据压缩率为</a:t>
            </a:r>
            <a:r>
              <a:rPr lang="en-US" altLang="zh-CN" sz="2000" dirty="0"/>
              <a:t>1e-3 </a:t>
            </a:r>
            <a:r>
              <a:rPr lang="zh-CN" altLang="en-US" sz="2000" dirty="0"/>
              <a:t>的情况下，尽量减少漏检率（平均</a:t>
            </a:r>
            <a:r>
              <a:rPr lang="en-US" altLang="zh-CN" sz="2000" dirty="0"/>
              <a:t>+</a:t>
            </a:r>
            <a:r>
              <a:rPr lang="zh-CN" altLang="en-US" sz="2000" dirty="0"/>
              <a:t>各个</a:t>
            </a:r>
            <a:r>
              <a:rPr lang="en-US" altLang="zh-CN" sz="2000" dirty="0"/>
              <a:t>β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Δt</a:t>
            </a:r>
            <a:r>
              <a:rPr lang="en-US" altLang="zh-CN" sz="2000" dirty="0"/>
              <a:t> </a:t>
            </a:r>
            <a:r>
              <a:rPr lang="zh-CN" altLang="en-US" sz="2000" dirty="0"/>
              <a:t>的分布 随着</a:t>
            </a:r>
            <a:br>
              <a:rPr lang="en-US" altLang="zh-CN" sz="2000" dirty="0"/>
            </a:br>
            <a:r>
              <a:rPr lang="en-US" altLang="zh-CN" sz="2000" dirty="0"/>
              <a:t>L</a:t>
            </a:r>
            <a:r>
              <a:rPr lang="zh-CN" altLang="en-US" sz="2000" dirty="0"/>
              <a:t>；</a:t>
            </a:r>
            <a:r>
              <a:rPr lang="en-US" altLang="zh-CN" sz="2000" dirty="0"/>
              <a:t>τ</a:t>
            </a:r>
            <a:r>
              <a:rPr lang="zh-CN" altLang="en-US" sz="2000" dirty="0"/>
              <a:t>；信号参数均有较大的变化</a:t>
            </a:r>
          </a:p>
        </p:txBody>
      </p:sp>
    </p:spTree>
    <p:extLst>
      <p:ext uri="{BB962C8B-B14F-4D97-AF65-F5344CB8AC3E}">
        <p14:creationId xmlns:p14="http://schemas.microsoft.com/office/powerpoint/2010/main" val="424210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正样本是否正确触发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F51550-6B92-486F-A2BC-FFA197548C43}"/>
              </a:ext>
            </a:extLst>
          </p:cNvPr>
          <p:cNvSpPr txBox="1"/>
          <p:nvPr/>
        </p:nvSpPr>
        <p:spPr>
          <a:xfrm>
            <a:off x="139810" y="1007776"/>
            <a:ext cx="7416824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触发簇中是否有触发落在 </a:t>
            </a:r>
            <a:r>
              <a:rPr lang="en-US" altLang="zh-CN" sz="2000" dirty="0" err="1"/>
              <a:t>Δt</a:t>
            </a:r>
            <a:r>
              <a:rPr lang="en-US" altLang="zh-CN" sz="2000" dirty="0"/>
              <a:t> </a:t>
            </a:r>
            <a:r>
              <a:rPr lang="zh-CN" altLang="en-US" sz="2000" dirty="0"/>
              <a:t>范围内 </a:t>
            </a:r>
            <a:endParaRPr lang="en-US" altLang="zh-CN" sz="2000" dirty="0"/>
          </a:p>
        </p:txBody>
      </p:sp>
      <p:pic>
        <p:nvPicPr>
          <p:cNvPr id="5" name="Picture 4" descr="新 Figure C">
            <a:extLst>
              <a:ext uri="{FF2B5EF4-FFF2-40B4-BE49-F238E27FC236}">
                <a16:creationId xmlns:a16="http://schemas.microsoft.com/office/drawing/2014/main" id="{46551F4B-4B53-4579-9642-10AB4548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40913"/>
            <a:ext cx="4812875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 C L101">
            <a:extLst>
              <a:ext uri="{FF2B5EF4-FFF2-40B4-BE49-F238E27FC236}">
                <a16:creationId xmlns:a16="http://schemas.microsoft.com/office/drawing/2014/main" id="{6C9A5E1F-EFC7-4821-8065-F8DCBFE5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89" y="1740913"/>
            <a:ext cx="4812875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9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正样本是否正确触发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8A15A-1083-4372-8B30-6BC7FEA1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" y="5338431"/>
            <a:ext cx="4933333" cy="1276190"/>
          </a:xfrm>
          <a:prstGeom prst="rect">
            <a:avLst/>
          </a:prstGeom>
        </p:spPr>
      </p:pic>
      <p:pic>
        <p:nvPicPr>
          <p:cNvPr id="1032" name="Picture 8" descr="Figure A">
            <a:extLst>
              <a:ext uri="{FF2B5EF4-FFF2-40B4-BE49-F238E27FC236}">
                <a16:creationId xmlns:a16="http://schemas.microsoft.com/office/drawing/2014/main" id="{2FB999D1-7660-40D1-8316-4D7A6FCA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0" y="1214160"/>
            <a:ext cx="421855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e B">
            <a:extLst>
              <a:ext uri="{FF2B5EF4-FFF2-40B4-BE49-F238E27FC236}">
                <a16:creationId xmlns:a16="http://schemas.microsoft.com/office/drawing/2014/main" id="{D34271EF-8BA8-421D-9713-3BA02B66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74" y="250253"/>
            <a:ext cx="6833412" cy="64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9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正样本是否正确触发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pic>
        <p:nvPicPr>
          <p:cNvPr id="4098" name="Picture 2" descr="501点速度积分后的Δt结果">
            <a:extLst>
              <a:ext uri="{FF2B5EF4-FFF2-40B4-BE49-F238E27FC236}">
                <a16:creationId xmlns:a16="http://schemas.microsoft.com/office/drawing/2014/main" id="{50D61D39-3AD5-45C4-AD23-7739BE2B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" y="1052736"/>
            <a:ext cx="10776520" cy="5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1799B4-C896-4F07-AF5C-4C3067720B44}"/>
              </a:ext>
            </a:extLst>
          </p:cNvPr>
          <p:cNvSpPr txBox="1"/>
          <p:nvPr/>
        </p:nvSpPr>
        <p:spPr>
          <a:xfrm>
            <a:off x="707740" y="62452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速度平均的结果</a:t>
            </a:r>
          </a:p>
        </p:txBody>
      </p:sp>
    </p:spTree>
    <p:extLst>
      <p:ext uri="{BB962C8B-B14F-4D97-AF65-F5344CB8AC3E}">
        <p14:creationId xmlns:p14="http://schemas.microsoft.com/office/powerpoint/2010/main" val="19287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1030" name="Picture 6" descr="L51 eval no errorbar">
            <a:extLst>
              <a:ext uri="{FF2B5EF4-FFF2-40B4-BE49-F238E27FC236}">
                <a16:creationId xmlns:a16="http://schemas.microsoft.com/office/drawing/2014/main" id="{9229E51F-A5E4-40B5-8B76-D1E07D18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8007"/>
            <a:ext cx="8427864" cy="57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40697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2052" name="Picture 4" descr="velocity resolved timing99 N5">
            <a:extLst>
              <a:ext uri="{FF2B5EF4-FFF2-40B4-BE49-F238E27FC236}">
                <a16:creationId xmlns:a16="http://schemas.microsoft.com/office/drawing/2014/main" id="{F4A3DF17-535B-4B16-BDD9-2026737B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12776"/>
            <a:ext cx="6998448" cy="43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3074" name="Picture 2" descr="low beta zoom">
            <a:extLst>
              <a:ext uri="{FF2B5EF4-FFF2-40B4-BE49-F238E27FC236}">
                <a16:creationId xmlns:a16="http://schemas.microsoft.com/office/drawing/2014/main" id="{EB79BF44-806A-415E-8299-621DFFFC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0"/>
            <a:ext cx="1156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9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E0714DD-E61C-4C0E-8118-89453B1A51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" y="1196752"/>
            <a:ext cx="5718553" cy="32060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4EEBBE4-2F62-46DB-BD56-1DA3052E0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70310"/>
            <a:ext cx="4457702" cy="28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937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提出问题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921C44-4011-4A31-AEDF-8C5B256FEB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9" y="1988840"/>
            <a:ext cx="10237561" cy="3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8952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正样本触发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F51550-6B92-486F-A2BC-FFA197548C43}"/>
              </a:ext>
            </a:extLst>
          </p:cNvPr>
          <p:cNvSpPr txBox="1"/>
          <p:nvPr/>
        </p:nvSpPr>
        <p:spPr>
          <a:xfrm>
            <a:off x="983432" y="2996952"/>
            <a:ext cx="741682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策略</a:t>
            </a:r>
            <a:r>
              <a:rPr lang="en-US" altLang="zh-CN" sz="2000" dirty="0"/>
              <a:t>1</a:t>
            </a:r>
            <a:r>
              <a:rPr lang="zh-CN" altLang="en-US" sz="2000" dirty="0"/>
              <a:t>：是否有触发落在 </a:t>
            </a:r>
            <a:r>
              <a:rPr lang="en-US" altLang="zh-CN" sz="2000" dirty="0" err="1"/>
              <a:t>Δt</a:t>
            </a:r>
            <a:r>
              <a:rPr lang="en-US" altLang="zh-CN" sz="2000" dirty="0"/>
              <a:t> </a:t>
            </a:r>
            <a:r>
              <a:rPr lang="zh-CN" altLang="en-US" sz="2000" dirty="0"/>
              <a:t>范围内 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策略</a:t>
            </a:r>
            <a:r>
              <a:rPr lang="en-US" altLang="zh-CN" sz="2000" dirty="0"/>
              <a:t>2</a:t>
            </a:r>
            <a:r>
              <a:rPr lang="zh-CN" altLang="en-US" sz="2000" dirty="0"/>
              <a:t>：衡量触发保存的信息是否完整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34268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正样本是否正确保留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——</a:t>
            </a:r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策略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1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8A15A-1083-4372-8B30-6BC7FEA1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" y="5338431"/>
            <a:ext cx="4933333" cy="1276190"/>
          </a:xfrm>
          <a:prstGeom prst="rect">
            <a:avLst/>
          </a:prstGeom>
        </p:spPr>
      </p:pic>
      <p:pic>
        <p:nvPicPr>
          <p:cNvPr id="1032" name="Picture 8" descr="Figure A">
            <a:extLst>
              <a:ext uri="{FF2B5EF4-FFF2-40B4-BE49-F238E27FC236}">
                <a16:creationId xmlns:a16="http://schemas.microsoft.com/office/drawing/2014/main" id="{2FB999D1-7660-40D1-8316-4D7A6FCA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0" y="1214160"/>
            <a:ext cx="421855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e B">
            <a:extLst>
              <a:ext uri="{FF2B5EF4-FFF2-40B4-BE49-F238E27FC236}">
                <a16:creationId xmlns:a16="http://schemas.microsoft.com/office/drawing/2014/main" id="{D34271EF-8BA8-421D-9713-3BA02B66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74" y="250253"/>
            <a:ext cx="6833412" cy="64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6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正样本是否正确保留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——</a:t>
            </a:r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策略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1</a:t>
            </a:r>
          </a:p>
        </p:txBody>
      </p:sp>
      <p:pic>
        <p:nvPicPr>
          <p:cNvPr id="4098" name="Picture 2" descr="501点速度积分后的Δt结果">
            <a:extLst>
              <a:ext uri="{FF2B5EF4-FFF2-40B4-BE49-F238E27FC236}">
                <a16:creationId xmlns:a16="http://schemas.microsoft.com/office/drawing/2014/main" id="{50D61D39-3AD5-45C4-AD23-7739BE2B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" y="1052736"/>
            <a:ext cx="10776520" cy="5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1799B4-C896-4F07-AF5C-4C3067720B44}"/>
              </a:ext>
            </a:extLst>
          </p:cNvPr>
          <p:cNvSpPr txBox="1"/>
          <p:nvPr/>
        </p:nvSpPr>
        <p:spPr>
          <a:xfrm>
            <a:off x="707740" y="62452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速度平均的结果</a:t>
            </a:r>
          </a:p>
        </p:txBody>
      </p:sp>
    </p:spTree>
    <p:extLst>
      <p:ext uri="{BB962C8B-B14F-4D97-AF65-F5344CB8AC3E}">
        <p14:creationId xmlns:p14="http://schemas.microsoft.com/office/powerpoint/2010/main" val="223066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正样本是否正确保留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——</a:t>
            </a:r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策略</a:t>
            </a:r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2</a:t>
            </a:r>
          </a:p>
        </p:txBody>
      </p:sp>
      <p:pic>
        <p:nvPicPr>
          <p:cNvPr id="5" name="Picture 4" descr="新 Figure C">
            <a:extLst>
              <a:ext uri="{FF2B5EF4-FFF2-40B4-BE49-F238E27FC236}">
                <a16:creationId xmlns:a16="http://schemas.microsoft.com/office/drawing/2014/main" id="{C047C56F-4999-4B67-ABFD-734E7B7D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7" y="1116491"/>
            <a:ext cx="5400600" cy="56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g C L101">
            <a:extLst>
              <a:ext uri="{FF2B5EF4-FFF2-40B4-BE49-F238E27FC236}">
                <a16:creationId xmlns:a16="http://schemas.microsoft.com/office/drawing/2014/main" id="{326F2F37-B5ED-443E-863B-35FEADF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230818"/>
            <a:ext cx="5339280" cy="55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9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举例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pic>
        <p:nvPicPr>
          <p:cNvPr id="6146" name="Picture 2" descr="updated Fig D">
            <a:extLst>
              <a:ext uri="{FF2B5EF4-FFF2-40B4-BE49-F238E27FC236}">
                <a16:creationId xmlns:a16="http://schemas.microsoft.com/office/drawing/2014/main" id="{FD6135DF-37CC-48D1-8790-99A26CF3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77" y="0"/>
            <a:ext cx="651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9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触发簇</a:t>
            </a:r>
            <a:endParaRPr lang="en-US" altLang="zh-CN" sz="2600" b="1" dirty="0">
              <a:solidFill>
                <a:srgbClr val="FFFFFF"/>
              </a:solidFill>
              <a:latin typeface="黑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F51550-6B92-486F-A2BC-FFA197548C43}"/>
              </a:ext>
            </a:extLst>
          </p:cNvPr>
          <p:cNvSpPr txBox="1"/>
          <p:nvPr/>
        </p:nvSpPr>
        <p:spPr>
          <a:xfrm>
            <a:off x="983432" y="2996952"/>
            <a:ext cx="964907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策略</a:t>
            </a:r>
            <a:r>
              <a:rPr lang="en-US" altLang="zh-CN" sz="2000" dirty="0"/>
              <a:t>1</a:t>
            </a:r>
            <a:r>
              <a:rPr lang="zh-CN" altLang="en-US" sz="2000" dirty="0"/>
              <a:t>：触发簇内是否有触发落在 </a:t>
            </a:r>
            <a:r>
              <a:rPr lang="en-US" altLang="zh-CN" sz="2000" dirty="0" err="1"/>
              <a:t>Δt</a:t>
            </a:r>
            <a:r>
              <a:rPr lang="en-US" altLang="zh-CN" sz="2000" dirty="0"/>
              <a:t> </a:t>
            </a:r>
            <a:r>
              <a:rPr lang="zh-CN" altLang="en-US" sz="2000" dirty="0"/>
              <a:t>范围内  （</a:t>
            </a:r>
            <a:r>
              <a:rPr lang="en-US" altLang="zh-CN" sz="2000" dirty="0"/>
              <a:t>68%</a:t>
            </a:r>
            <a:r>
              <a:rPr lang="zh-CN" altLang="en-US" sz="2000" dirty="0"/>
              <a:t>，</a:t>
            </a:r>
            <a:r>
              <a:rPr lang="en-US" altLang="zh-CN" sz="2000" dirty="0"/>
              <a:t>95%   containment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策略</a:t>
            </a:r>
            <a:r>
              <a:rPr lang="en-US" altLang="zh-CN" sz="2000" dirty="0"/>
              <a:t>2</a:t>
            </a:r>
            <a:r>
              <a:rPr lang="zh-CN" altLang="en-US" sz="2000" dirty="0"/>
              <a:t>：衡量触发簇保存的信息是否完整 （损失</a:t>
            </a:r>
            <a:r>
              <a:rPr lang="en-US" altLang="zh-CN" sz="2000" dirty="0"/>
              <a:t>&lt;1%</a:t>
            </a:r>
            <a:r>
              <a:rPr lang="zh-CN" altLang="en-US" sz="2000" dirty="0"/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45407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最优滤波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3A04CF-F137-4EC2-9709-59CBB3EA5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4788419" cy="53174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C99EA7-0E7E-490F-8095-2703F4BA7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98" y="1844824"/>
            <a:ext cx="6783650" cy="43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最优滤波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6FBAEB-28C7-4910-9CBF-A189E074F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35064"/>
            <a:ext cx="7017588" cy="65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39452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2600" b="1" dirty="0">
                <a:solidFill>
                  <a:srgbClr val="FFFFFF"/>
                </a:solidFill>
                <a:latin typeface="黑体"/>
              </a:rPr>
              <a:t>数据压缩率</a:t>
            </a:r>
            <a:endParaRPr sz="2600" b="1" dirty="0">
              <a:solidFill>
                <a:srgbClr val="FFFFFF"/>
              </a:solidFill>
              <a:latin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89" y="1412776"/>
            <a:ext cx="585216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Storage constraint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Lower false-triggered saved fraction → lower acceptance; trade off to a manageable level.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Target 10⁻³ → ~10 PB/</a:t>
            </a:r>
            <a:r>
              <a:rPr sz="1800" dirty="0" err="1">
                <a:solidFill>
                  <a:srgbClr val="222222"/>
                </a:solidFill>
              </a:rPr>
              <a:t>yr</a:t>
            </a:r>
            <a:r>
              <a:rPr sz="1800" dirty="0">
                <a:solidFill>
                  <a:srgbClr val="222222"/>
                </a:solidFill>
              </a:rPr>
              <a:t> over a 10-year run (manageable).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Objective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Maximize acceptance at a fixed 10⁻³ saved-data fraction.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Acceptance–storage trade-off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Acceptance rises with the stored-data rate; differs by velocity (intrinsic SNR).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94560"/>
            <a:ext cx="5394960" cy="33354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B6AC03-A83F-48B6-87C0-87220166D21B}"/>
              </a:ext>
            </a:extLst>
          </p:cNvPr>
          <p:cNvSpPr txBox="1"/>
          <p:nvPr/>
        </p:nvSpPr>
        <p:spPr>
          <a:xfrm>
            <a:off x="8256240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待更新</a:t>
            </a:r>
          </a:p>
        </p:txBody>
      </p:sp>
    </p:spTree>
    <p:extLst>
      <p:ext uri="{BB962C8B-B14F-4D97-AF65-F5344CB8AC3E}">
        <p14:creationId xmlns:p14="http://schemas.microsoft.com/office/powerpoint/2010/main" val="1764987196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参数空间 Γ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4365104"/>
            <a:ext cx="3088036" cy="23160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F4231C-3DAD-465A-A5C0-2B521B64A9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" y="1124743"/>
            <a:ext cx="11637024" cy="30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Mismatch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E11859D-49E9-428A-8C6C-34324AADF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1" y="1124745"/>
            <a:ext cx="7063161" cy="54040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4FE524-A520-41A1-B8A3-6A2D3D464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276872"/>
            <a:ext cx="6085961" cy="19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6639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Template Pool — Coverage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2633E3C-F205-4D52-9B06-CED9C640AC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11333495" cy="5054169"/>
          </a:xfrm>
          <a:prstGeom prst="rect">
            <a:avLst/>
          </a:prstGeom>
        </p:spPr>
      </p:pic>
      <p:pic>
        <p:nvPicPr>
          <p:cNvPr id="11" name="Picture 3" descr="image.png">
            <a:extLst>
              <a:ext uri="{FF2B5EF4-FFF2-40B4-BE49-F238E27FC236}">
                <a16:creationId xmlns:a16="http://schemas.microsoft.com/office/drawing/2014/main" id="{F726F0B2-7B78-4335-AF1B-DDEC13652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21" y="5094375"/>
            <a:ext cx="3013441" cy="17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3422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Practical Template Pool — FNR-Greedy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7DBA63-FA43-4A46-8A70-AD243BF370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0" y="1484784"/>
            <a:ext cx="10238780" cy="42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181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05.512"/>
  <p:tag name="ORIGINALWIDTH" val=" 6297.713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begin{minipage}{0.96\textwidth}&#10;&#10;\textbf{Experimental Challenge}&#10;\begin{itemize}&#10;    \item Multi-layer induction detector with exposure &#10;    $\sim\mathcal{O}(10^{4})~\mathrm{m^{2}\,yr}$.&#10;    \item Raw data volume up to $\mathcal{O}(100)~\mathrm{EB}$.&#10;\end{itemize}&#10;&#10;\textbf{L1 Trigger Requirements}&#10;\begin{itemize}&#10;    \item \textbf{High acceptance:} monopole events are extremely rare.&#10;&#10;    \item \textbf{Reduce stored data:} the saved volume is dominated by noise &#10;    false triggers rather than genuine signals. Poor SNR requires a low threshold to keep the acceptance high, so a &#10;    large number of noise events may be saved. Storage is reduced by cutting &#10;    saved noise events.&#10;&#10;    \item \textbf{Low latency:} implemented on FPGA for real-time processing.&#10;\end{itemize}&#10;&#10;\end{minipage}&#10;&#10;\end{document}"/>
  <p:tag name="IGUANATEXSIZE" val="16"/>
  <p:tag name="IGUANATEXCURSOR" val="68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1.091"/>
  <p:tag name="ORIGINALWIDTH" val=" 2945.632"/>
  <p:tag name="OUTPUTTYPE" val="PNG"/>
  <p:tag name="IGUANATEXVERSION" val="162"/>
  <p:tag name="LATEXADDIN" val="\documentclass{article}&#10;\usepackage{amsmath}&#10;\usepackage{amssymb}&#10;\usepackage[paperwidth=4in, paperheight=9in, margin=0.35in]{geometry}&#10;\pagestyle{empty}&#10;&#10;\begin{document}&#10;&#10;\begin{minipage}{0.96\textwidth}&#10;\textbf{Optimal-Filter Detection}&#10;&#10;\begin{itemize}&#10;    \item Detection problem:&#10;    \[&#10;        H_{0}: \mathbf{x}=\mathbf{n},&#10;        \qquad&#10;        H_{1}: \mathbf{x}=\mathbf{s}+\mathbf{n},&#10;        \qquad&#10;        \mathbf{n}\sim\mathcal{N}(\mathbf{0},C).&#10;    \]&#10;&#10;    \item The likelihood-ratio test is written as&#10;    \[&#10;        \frac{p(\mathbf{x}\mid H_{1})}&#10;             {p(\mathbf{x}\mid H_{0})}&#10;        \mathop{\gtrless}_{H_{0}}^{H_{1}}&#10;        \gamma .&#10;    \]&#10;&#10;    \item For Gaussian colored noise, this test reduces to the optimal &#10;    linear-filter statistic:&#10;    \[&#10;        S(\mathbf{x})&#10;        =&#10;        \mathbf{s}^{T}C^{-1}\mathbf{x}&#10;        =&#10;        \mathbf{h}^{T}\mathbf{x}&#10;        \mathop{\gtrless}_{H_{0}}^{H_{1}}&#10;        \gamma' .&#10;    \]&#10;&#10;    \item The optimal filter kernel is defined as&#10;    \[&#10;        \mathbf{h}=a\,C^{-1}\mathbf{s},&#10;    \]&#10;    where $C$ is the noise covariance matrix and $a$ is a normalization factor.&#10;&#10;\end{itemize}&#10;&#10;\end{minipage}&#10;&#10;\end{document}"/>
  <p:tag name="IGUANATEXSIZE" val="16"/>
  <p:tag name="IGUANATEXCURSOR" val="114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79.265"/>
  <p:tag name="ORIGINALWIDTH" val=" 7158.605"/>
  <p:tag name="OUTPUTTYPE" val="PNG"/>
  <p:tag name="IGUANATEXVERSION" val="162"/>
  <p:tag name="LATEXADDIN" val="\documentclass{article}&#10;\usepackage{amsmath}&#10;\usepackage{amssymb}&#10;\usepackage[paperwidth=9in, paperheight=9in, margin=0.35in]{geometry}&#10;\pagestyle{empty}&#10;&#10;\begin{document}&#10;&#10;\begin{minipage}{0.96\textwidth}&#10;\textbf{Signal Parameterization}&#10;&#10;\begin{itemize}&#10;    \item Each signal is determined by four parameters:&#10;    \[&#10;        \gamma \equiv (v,\rho_{0},\theta,\phi).&#10;    \]&#10;&#10;    \item The velocity is sampled log-uniformly in&#10;    \[&#10;        v \in [10^{-5},10^{-1}]\,c .&#10;    \]&#10;&#10;    \item Here, $\rho_{0}$ denotes the impact offset, while $\theta$ and &#10;    $\phi$ denote the incidence angles.&#10;&#10;    \item The geometric parameters $(\rho_{0},\theta,\phi)$ are determined by &#10;    isotropic incident trajectories constrained by the coil geometry.&#10;&#10;    \item Invalid trajectories, such as grazing tracks with negligible SNR, are &#10;    removed. The remaining valid set defines the parameter space $\Gamma$.&#10;\end{itemize}&#10;&#10;\end{minipage}&#10;&#10;\end{document}"/>
  <p:tag name="IGUANATEXSIZE" val="16"/>
  <p:tag name="IGUANATEXCURSOR" val="9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24.334"/>
  <p:tag name="ORIGINALWIDTH" val=" 4344.957"/>
  <p:tag name="OUTPUTTYPE" val="PNG"/>
  <p:tag name="IGUANATEXVERSION" val="162"/>
  <p:tag name="LATEXADDIN" val="\documentclass{article}&#10;\usepackage{amsmath}&#10;\usepackage{amssymb}&#10;\usepackage[paperwidth=6in, paperheight=9in, margin=0.35in]{geometry}&#10;\pagestyle{empty}&#10;&#10;\begin{document}&#10;&#10;\begin{minipage}{0.96\textwidth}&#10;&#10;\textbf{SNR Loss from Filter Mismatch}&#10;\begin{itemize}&#10;    \item For a signal $\mathbf{s}_{\gamma}$, the optimal filter kernel is&#10;    \[&#10;        \mathbf{h}_{\gamma}&#10;        =&#10;        a_{\gamma} C^{-1}\mathbf{s}_{\gamma}.&#10;    \]&#10;&#10;    \item The filter is normalized to unit noise variance:&#10;    \[&#10;        \mathrm{Var}\!\left(\mathbf{h}_{\gamma}^{T}\mathbf{n}\right)&#10;        =&#10;        \mathbf{h}_{\gamma}^{T}C\mathbf{h}_{\gamma}&#10;        =&#10;        1,&#10;    \]&#10;    which gives&#10;    \[&#10;        a_{\gamma}&#10;        =&#10;        \left(&#10;        \mathbf{s}_{\gamma}^{T}C^{-1}\mathbf{s}_{\gamma}&#10;        \right)^{-1/2}.&#10;    \]&#10;&#10;    \item The mismatch between $\mathbf{s}_{\gamma}$ and the filter &#10;    $\mathbf{h}_{\eta}$ is defined as&#10;    \[&#10;        m(\gamma,\eta)&#10;        =&#10;        1-&#10;        \frac{&#10;        \left(\mathbf{h}_{\eta}^{T}\mathbf{s}_{\gamma}\right)^{2}&#10;        }{&#10;        \left(\mathbf{h}_{\gamma}^{T}\mathbf{s}_{\gamma}\right)^{2}&#10;        }.&#10;    \]&#10;&#10;    \item The SNR loss caused by filter mismatch is non-negligible.&#10;&#10;    \item Example for on-axis trajectories &#10;    $(\rho_{0}=\theta=\phi=0)$:&#10;    \[&#10;        v=10^{-3}c~\text{signal}&#10;        \quad \text{filtered by} \quad&#10;        v=10^{-5}c~\text{template}&#10;        \quad \Rightarrow \quad&#10;        m=55.6\%.&#10;    \]&#10;&#10;\end{itemize}&#10;&#10;\end{minipage}&#10;&#10;\end{document}"/>
  <p:tag name="IGUANATEXSIZE" val="16"/>
  <p:tag name="IGUANATEXCURSOR" val="9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9.111"/>
  <p:tag name="ORIGINALWIDTH" val=" 6971.878"/>
  <p:tag name="OUTPUTTYPE" val="PNG"/>
  <p:tag name="IGUANATEXVERSION" val="162"/>
  <p:tag name="LATEXADDIN" val="\documentclass{article}&#10;\usepackage{amsmath}&#10;\usepackage{amssymb}&#10;\usepackage[paperwidth=9in, paperheight=9in, margin=0.35in]{geometry}&#10;\pagestyle{empty}&#10;&#10;\begin{document}&#10;&#10;\begin{minipage}{0.96\textwidth}&#10;&#10;\begin{itemize}&#10;    \item To control the mismatch, we construct a template pool &#10;    $\mathcal{B}$ over the valid parameter space $\Gamma$.&#10;&#10;    \item For each input window, the trigger statistic is taken as the maximum &#10;    response over the template pool:&#10;    \[&#10;        S(\mathbf{x})&#10;        =&#10;        \max_{1\leq i\leq N_{t}}&#10;        \rho_i,&#10;        \qquad&#10;        \rho_i=\mathbf{h}_{\eta_i}^{T}\mathbf{x}.&#10;    \]&#10;&#10;    \item The template pool is required to ensure that, for any signal in the &#10;    parameter space, the best response in the pool has a bounded mismatch:&#10;    \[&#10;        \forall\,\gamma\in\Gamma:&#10;        \qquad&#10;        \min_{\eta\in\mathcal{B}}&#10;        m(\gamma,\eta)&lt;1\%.&#10;    \]&#10;&#10;    \item Templates are added by incremental random sampling from $\Gamma$ and &#10;    evaluated on $10^{6}$ construction signals.&#10;&#10;    \item The first prefix satisfying the $1\%$ mismatch requirement is&#10;    \[&#10;        N_{0}=939,&#10;        \qquad&#10;        m_{\max}^{\mathrm{build}}=0.6023\%.&#10;    \]&#10;&#10;    \item The same $N_{0}=939$ template pool is then checked on an independent &#10;    holdout set of $10^{6}$ signals:&#10;    \[&#10;        m_{\max}^{\mathrm{holdout}}=0.6862\%,&#10;    \]&#10;&#10;    \item This provides independent empirical evidence for statistical coverage.&#10;\end{itemize}&#10;&#10;\end{minipage}&#10;&#10;\end{document}"/>
  <p:tag name="IGUANATEXSIZE" val="16"/>
  <p:tag name="IGUANATEXCURSOR" val="145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11.174"/>
  <p:tag name="ORIGINALWIDTH" val=" 6298.462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begin{minipage}{0.96\textwidth}&#10;&#10;\textbf{Template Selection for Trigger Performance}&#10;\begin{itemize}&#10;    \item A larger template pool can reduce the mismatch, but it is not always &#10;    beneficial for the trigger.&#10;&#10;    \item Following the template-bank discussion in LIGO searches, increasing &#10;    the number of templates also increases the maximum noise response over the &#10;    bank:&#10;    \[&#10;        S_{\mathrm{noise}}&#10;        =&#10;        \max_{1\leq i\leq N_{t}}&#10;        \rho_i^{\mathrm{noise}} .&#10;    \]&#10;&#10;    \item A larger noise maximum requires a higher trigger threshold to keep &#10;    the false-triggered saved-data fraction fixed.&#10;&#10;    \item Therefore, beyond a certain point, adding more templates may reduce &#10;    mismatch but lower the signal acceptance after thresholding.&#10;&#10;    \item The practical template pool should be selected by balancing mismatch &#10;    coverage against the increase in noise response, rather than by simply &#10;    using all available templates.&#10;&#10;    \item \textbf{Conclusion:} start from a coverage-qualified candidate pool, &#10;    then construct the final trigger pool by adding only templates that improve &#10;    signal acceptance under the fixed false-triggered saved-data constraint.&#10;\end{itemize}&#10;&#10;\end{minipage}&#10;&#10;\end{document}"/>
  <p:tag name="IGUANATEXSIZE" val="16"/>
  <p:tag name="IGUANATEXCURSOR" val="142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05.699"/>
  <p:tag name="ORIGINALWIDTH" val=" 3085.114"/>
  <p:tag name="OUTPUTTYPE" val="PNG"/>
  <p:tag name="IGUANATEXVERSION" val="162"/>
  <p:tag name="LATEXADDIN" val="\documentclass{article}&#10;\usepackage{amsmath}&#10;\usepackage{amssymb}&#10;\usepackage[paperwidth=4.5in, paperheight=9in, margin=0.35in]{geometry}&#10;\pagestyle{empty}&#10;&#10;\begin{document}&#10;\begin{minipage}{0.96\textwidth}&#10;&#10;\begin{itemize}&#10;    \item Each sliding window contains $L$ samples. Adjacent triggers are&#10;    grouped into one event cluster.&#10;&#10;    \item A cluster of $W$ consecutive windows retains&#10;    \[&#10;        L_{\mathrm{saved}}=L+W-1.&#10;    \]&#10;    Overlapping or adjacent saved intervals are merged.&#10;&#10;    \item \textbf{Noise:} An independent continuous noise stream determines the&#10;    threshold at a fixed saved-data fraction.&#10;&#10;    \item \textbf{Signal:} Signals are injected at the window center and&#10;    evaluated using the same threshold. Sub-sample offsets&#10;    \[&#10;        \delta\in[-0.5,\,0.5]\ \text{samples}&#10;    \]&#10;    are included to account for arbitrary sampling phases.&#10;\end{itemize}&#10;&#10;\end{minipage}&#10;\end{document}"/>
  <p:tag name="IGUANATEXSIZE" val="17"/>
  <p:tag name="IGUANATEXCURSOR" val="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72.254"/>
  <p:tag name="ORIGINALWIDTH" val=" 3517.81"/>
  <p:tag name="OUTPUTTYPE" val="PNG"/>
  <p:tag name="IGUANATEXVERSION" val="162"/>
  <p:tag name="LATEXADDIN" val="\documentclass{article}&#10;\usepackage{amsmath}&#10;\usepackage{amssymb}&#10;\usepackage[paperwidth=5in, paperheight=9in, margin=0.35in]{geometry}&#10;\pagestyle{empty}&#10;&#10;\begin{document}&#10;\begin{minipage}{0.96\textwidth}&#10;&#10;\begin{itemize}&#10;    \item The practical pool is built from coverage-qualified candidates using&#10;    acceptance-oriented greedy selection.&#10;&#10;    \item For a fixed saved-data fraction $\epsilon$, the allowed false-trigger&#10;    rate is approximately&#10;    \[&#10;        R_{\mathrm{false}}&#10;        \simeq&#10;        \frac{\epsilon f_s}&#10;        {L},&#10;    \]&#10;    where $f_s$ is the sampling rate. Thus, a smaller $L$ permits more false&#10;    triggers and consequently a lower trigger threshold, improving acceptance.&#10;&#10;    \item However, an excessively small $L$ truncates the signal and causes SNR&#10;    loss. Therefore, $L$ balances storage efficiency and signal completeness.&#10;\end{itemize}&#10;&#10;\end{minipage}&#10;\end{document}"/>
  <p:tag name="IGUANATEXSIZE" val="16"/>
  <p:tag name="IGUANATEXCURSOR" val="34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258051</TotalTime>
  <Words>321</Words>
  <Application>Microsoft Office PowerPoint</Application>
  <PresentationFormat>宽屏</PresentationFormat>
  <Paragraphs>52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黑体</vt:lpstr>
      <vt:lpstr>华文行楷</vt:lpstr>
      <vt:lpstr>微软雅黑</vt:lpstr>
      <vt:lpstr>Arial</vt:lpstr>
      <vt:lpstr>Calibri</vt:lpstr>
      <vt:lpstr>Calibri Light</vt:lpstr>
      <vt:lpstr>Wingdings</vt:lpstr>
      <vt:lpstr>ppt模板</vt:lpstr>
      <vt:lpstr>Office 主题</vt:lpstr>
      <vt:lpstr>磁单极子感应探测 level-1触发算法研究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3402</cp:revision>
  <dcterms:created xsi:type="dcterms:W3CDTF">2013-02-25T11:17:00Z</dcterms:created>
  <dcterms:modified xsi:type="dcterms:W3CDTF">2026-06-25T05:58:36Z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