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notesSlides/_rels/notesSlide1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.xml"/>
</Relationships>
</file>

<file path=ppt/notesSlides/_rels/notesSlide10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0.xml"/>
</Relationships>
</file>

<file path=ppt/notesSlides/_rels/notesSlide11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1.xml"/>
</Relationships>
</file>

<file path=ppt/notesSlides/_rels/notesSlide12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2.xml"/>
</Relationships>
</file>

<file path=ppt/notesSlides/_rels/notesSlide13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3.xml"/>
</Relationships>
</file>

<file path=ppt/notesSlides/_rels/notesSlide14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14.xml"/>
</Relationships>
</file>

<file path=ppt/notesSlides/_rels/notesSlide2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2.xml"/>
</Relationships>
</file>

<file path=ppt/notesSlides/_rels/notesSlide3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3.xml"/>
</Relationships>
</file>

<file path=ppt/notesSlides/_rels/notesSlide4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4.xml"/>
</Relationships>
</file>

<file path=ppt/notesSlides/_rels/notesSlide5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5.xml"/>
</Relationships>
</file>

<file path=ppt/notesSlides/_rels/notesSlide6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6.xml"/>
</Relationships>
</file>

<file path=ppt/notesSlides/_rels/notesSlide7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7.xml"/>
</Relationships>
</file>

<file path=ppt/notesSlides/_rels/notesSlide8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8.xml"/>
</Relationships>
</file>

<file path=ppt/notesSlides/_rels/notesSlide9.xml.rels><?xml version="1.0" encoding="UTF-8" standalone="yes"?>
<Relationships xmlns="http://schemas.openxmlformats.org/package/2006/relationships">
  <Relationship Id="rId1" Type="http://schemas.openxmlformats.org/officeDocument/2006/relationships/slide" Target="../slides/slide9.xml"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这页先交代报告范围：我们把 TINA 中搭建的开关复用电路和 Python 中的 LPTV 仿真串起来，目标是验证电路拓扑、参数映射、输出波形和 SNR 趋势是否一致。新的叙事顺序是：先用可控矩形波输入验证 TINA 与 Python 的计算结果能够对齐，说明建模方法本身正确；再切换到真实磁单极子信号，讨论复用输出和 SNR。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这一页专门解释为什么要把短窗口点标成坏点。第一幅图是最终要关注的 matched-filter rho：direct 在 5 ms 和 20 ms 时明显虚高，但 150 ms 以后下降到稳定区，300 ms 和 600 ms 基本保持在约 1.64。第二幅图是 peak / RMS，只作为诊断量，用来区分信号峰值是否变化。第三幅图说明真正变化的是 direct 的噪声 RMS，短窗低估了低频和长尾噪声，长窗后噪声估计才接近收敛。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最优滤波的结果已经重新解释。之前直连 matched-filter SNR 过大，主要因为 5 ms 和 20 ms 短窗小于读出支路的稳态建立时间，噪声 PSD 被低估。按 0.3 s 到 0.6 s 长窗重新估计后，直连 rho 收敛到约 1.64。后续要做的是增加 mux 噪声 realization，而不是继续沿用短窗结果。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这一页把前面结果收束起来。第一，TINA 电路和 Python ODE 在矩形波测试输入下已经对齐，说明建模方法正确。第二，把输入换成真实磁单极子信号后，可以得到 Out1、Out2、Out3 和 AM1 的复用响应。第三，短窗导致的最优滤波虚高已经修正，当前结果采用稳态噪声 PSD 口径，直连 matched-filter rho 回到约 1.64，多路开关结果也按同一套稳态参数更新。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这一页列出修正后已经对齐的项目和仍要复核的项目。短窗导致的最优滤波虚高已经清理掉；接下来主要是两件事：第一，明确噪声口径是 pickup-only 还是 pickup+readout；第二，增加多路开关情况下的噪声 realization，让误差条更可靠。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最后收束到下一步工作。第一步是固定稳态时间窗，不再使用 5 ms 短窗估计噪声 PSD；第二步是增加 mux 噪声 realization，让 RMS、PSD 和滤波 SNR 的误差条稳定；第三步是明确 pickup-only 与 pickup+readout 两种噪声口径。最终目标是从“波形能跑出来”升级到“结论可以被复现和引用”。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这里用用户确认的 TINA 电路截图作为报告电路依据。重点看三段结构：左边是两路 pickup 谐振支路，中间是由 VG1 和 VG2 控制的非理想压控开关，右边是公共读出 RLC 和 AM1 电流测量。这个结构与后面 Python 模型中的 LPTV 传播关系一一对应。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这一页把参数讲清楚。pickup 支路的 Rp、Lp、Cp，对应 ODE 中每一路输入谐振器；SW1、SW2 的 Ron、Roff、Von 决定开关导通电导；公共读出端的 Rr、Lr、Cr 决定 AM1 输出响应。先把这些参数对齐，再谈 TINA 和 Python 波形差异，才不会把模型问题和参数问题混在一起。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这一页是方法正确性的闭环验证。这里使用的是可控矩形波测试输入，而不是一上来就使用真实磁单极子信号。左侧叠加图说明，在相同电路参数下，AM1、Out2、Out3 的 TINA 仿真和 Python ODE 结果基本重合；AM1 峰值误差约 -0.17%，相关系数约 0.9985，最佳时滞为 0。右下角再把同一个 matched filter 同时作用到 Python AM1 和 TINA AM1，滤波后相关系数达到约 0.9995，归一化 RMSE 约 1.28%。因此后续真实信号下的差异主要来自噪声统计口径、时间窗和复用调制，而不是电路模型本身搭错。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开关复用不是普通的线性时不变系统。开关周期改变了通道和公共读出之间的连接状态，因此同一个输入频率会被调制到多个频率分量上，噪声也会受到周期性调制。前一页已经说明 TINA 与 Python 在可控矩形波输入下能对齐；这一页进一步解释为什么真实复用问题要按线性周期时变系统处理。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从这一页开始切换到真实磁单极子信号输入。这里展示 coil=2 磁单极子输入后的事件附近响应。可以看到 Out1 对事件最敏感，Out2 是空通道下的残余响应，Out3 是开关汇合后的公共读出节点。右侧波形给出事件发生后衰减振荡的形状，左侧给出 AM1 和三个节点的峰值量级。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第 6 页看的是事件附近，这页看全时间窗口。Out1 的长尾说明 pickup 谐振器保留了事件记忆；Out2 主要反映复用耦合残余；Out3 是公共读出端的最终电压状态。全窗口图有助于判断后续滤波窗口应该覆盖多长，以及噪声统计是否足够稳定。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这一页把稳态修正后的直连基准和不同通道数的复用输出放在一起。表格给出 AM1 和 Out 节点的峰值数字。直连作为参考点；随着通道数增加，单个事件分到公共读出端的有效时间减少，因此 AM1 峰值从直连的约 80.30 pA 降到 N=16 的约 4.00 pA。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这里是按稳态噪声 PSD 修正后的核心数值结果。N=1 直连点采用 pickup-only 噪声口径，与当前 mux 脚本保持一致。第一幅图现在只保留最优滤波后的 matched-filter rho，不再把 raw peak/RMS 诊断量放在同一图里。当前 mux 参数下 N=4 的 matched-filter rho 最高，约为 1.42；N=8 和 N=16 约为 1.35，N=2 约为 1.24。raw peak/RMS 的解释放到下一页时间窗收敛检查中。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.xml"/>
</Relationships>
</file>

<file path=ppt/slides/_rels/slide10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35d38822329af756.png"/>
  <Relationship Id="rId3" Type="http://schemas.openxmlformats.org/officeDocument/2006/relationships/notesSlide" Target="../notesSlides/notesSlide10.xml"/>
</Relationships>
</file>

<file path=ppt/slides/_rels/slide11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1.xml"/>
</Relationships>
</file>

<file path=ppt/slides/_rels/slide12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2.xml"/>
</Relationships>
</file>

<file path=ppt/slides/_rels/slide13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3.xml"/>
</Relationships>
</file>

<file path=ppt/slides/_rels/slide14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14.xml"/>
</Relationships>
</file>

<file path=ppt/slides/_rels/slide2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c2bda30563696135.png"/>
  <Relationship Id="rId3" Type="http://schemas.openxmlformats.org/officeDocument/2006/relationships/notesSlide" Target="../notesSlides/notesSlide2.xml"/>
</Relationships>
</file>

<file path=ppt/slides/_rels/slide3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3.xml"/>
</Relationships>
</file>

<file path=ppt/slides/_rels/slide4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aa6c5ada2b1e5c3d.png"/>
  <Relationship Id="rId3" Type="http://schemas.openxmlformats.org/officeDocument/2006/relationships/notesSlide" Target="../notesSlides/notesSlide4.xml"/>
</Relationships>
</file>

<file path=ppt/slides/_rels/slide5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notesSlide" Target="../notesSlides/notesSlide5.xml"/>
</Relationships>
</file>

<file path=ppt/slides/_rels/slide6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38d857f1fea569e6.png"/>
  <Relationship Id="rId3" Type="http://schemas.openxmlformats.org/officeDocument/2006/relationships/notesSlide" Target="../notesSlides/notesSlide6.xml"/>
</Relationships>
</file>

<file path=ppt/slides/_rels/slide7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cfa8ae72f2f0ec63.png"/>
  <Relationship Id="rId3" Type="http://schemas.openxmlformats.org/officeDocument/2006/relationships/notesSlide" Target="../notesSlides/notesSlide7.xml"/>
</Relationships>
</file>

<file path=ppt/slides/_rels/slide8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5df75eae5cd55a02.png"/>
  <Relationship Id="rId3" Type="http://schemas.openxmlformats.org/officeDocument/2006/relationships/notesSlide" Target="../notesSlides/notesSlide8.xml"/>
</Relationships>
</file>

<file path=ppt/slides/_rels/slide9.xml.rels>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/>
  <Relationship Id="rId2" Type="http://schemas.openxmlformats.org/officeDocument/2006/relationships/image" Target="../media/image_bc45e5261991c3fa.png"/>
  <Relationship Id="rId3" Type="http://schemas.openxmlformats.org/officeDocument/2006/relationships/notesSlide" Target="../notesSlides/notesSlide9.xml"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7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eeform 3"/>
            <p:cNvSpPr/>
            <p:nvPr/>
          </p:nvSpPr>
          <p:spPr>
            <a:xfrm>
              <a:off x="762000" y="1143000"/>
              <a:ext cx="10668000" cy="4762500"/>
            </a:xfrm>
            <a:custGeom>
              <a:avLst/>
              <a:gdLst/>
              <a:ahLst/>
              <a:cxnLst/>
              <a:rect l="l" t="t" r="r" b="b"/>
              <a:pathLst>
                <a:path w="10668000" h="4762500">
                  <a:moveTo>
                    <a:pt x="0" y="0"/>
                  </a:moveTo>
                  <a:lnTo>
                    <a:pt x="10668000" y="0"/>
                  </a:lnTo>
                  <a:moveTo>
                    <a:pt x="0" y="952500"/>
                  </a:moveTo>
                  <a:lnTo>
                    <a:pt x="10668000" y="952500"/>
                  </a:lnTo>
                  <a:moveTo>
                    <a:pt x="0" y="1905000"/>
                  </a:moveTo>
                  <a:lnTo>
                    <a:pt x="10668000" y="1905000"/>
                  </a:lnTo>
                  <a:moveTo>
                    <a:pt x="0" y="2857500"/>
                  </a:moveTo>
                  <a:lnTo>
                    <a:pt x="10668000" y="2857500"/>
                  </a:lnTo>
                  <a:moveTo>
                    <a:pt x="0" y="3810000"/>
                  </a:moveTo>
                  <a:lnTo>
                    <a:pt x="10668000" y="3810000"/>
                  </a:lnTo>
                  <a:moveTo>
                    <a:pt x="0" y="4762500"/>
                  </a:moveTo>
                  <a:lnTo>
                    <a:pt x="10668000" y="476250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4" name="Freeform 4"/>
            <p:cNvSpPr/>
            <p:nvPr/>
          </p:nvSpPr>
          <p:spPr>
            <a:xfrm>
              <a:off x="1524000" y="762000"/>
              <a:ext cx="9144000" cy="5429250"/>
            </a:xfrm>
            <a:custGeom>
              <a:avLst/>
              <a:gdLst/>
              <a:ahLst/>
              <a:cxnLst/>
              <a:rect l="l" t="t" r="r" b="b"/>
              <a:pathLst>
                <a:path w="9144000" h="5429250">
                  <a:moveTo>
                    <a:pt x="0" y="0"/>
                  </a:moveTo>
                  <a:lnTo>
                    <a:pt x="0" y="5429250"/>
                  </a:lnTo>
                  <a:moveTo>
                    <a:pt x="1524000" y="0"/>
                  </a:moveTo>
                  <a:lnTo>
                    <a:pt x="1524000" y="5429250"/>
                  </a:lnTo>
                  <a:moveTo>
                    <a:pt x="3048000" y="0"/>
                  </a:moveTo>
                  <a:lnTo>
                    <a:pt x="3048000" y="5429250"/>
                  </a:lnTo>
                  <a:moveTo>
                    <a:pt x="4572000" y="0"/>
                  </a:moveTo>
                  <a:lnTo>
                    <a:pt x="4572000" y="5429250"/>
                  </a:lnTo>
                  <a:moveTo>
                    <a:pt x="6096000" y="0"/>
                  </a:moveTo>
                  <a:lnTo>
                    <a:pt x="6096000" y="5429250"/>
                  </a:lnTo>
                  <a:moveTo>
                    <a:pt x="7620000" y="0"/>
                  </a:moveTo>
                  <a:lnTo>
                    <a:pt x="7620000" y="5429250"/>
                  </a:lnTo>
                  <a:moveTo>
                    <a:pt x="9144000" y="0"/>
                  </a:moveTo>
                  <a:lnTo>
                    <a:pt x="9144000" y="54292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5" name="Rectangle 5"/>
            <p:cNvSpPr/>
            <p:nvPr/>
          </p:nvSpPr>
          <p:spPr>
            <a:xfrm>
              <a:off x="0" y="0"/>
              <a:ext cx="12192000" cy="685800"/>
            </a:xfrm>
            <a:prstGeom prst="rect">
              <a:avLst/>
            </a:prstGeom>
            <a:solidFill>
              <a:srgbClr val="0B3A5B">
                <a:alpha val="6000"/>
              </a:srgbClr>
            </a:solidFill>
            <a:ln>
              <a:noFill/>
            </a:ln>
          </p:spPr>
        </p:sp>
        <p:sp>
          <p:nvSpPr>
            <p:cNvPr id="6" name="Rectangle 6"/>
            <p:cNvSpPr/>
            <p:nvPr/>
          </p:nvSpPr>
          <p:spPr>
            <a:xfrm>
              <a:off x="0" y="6172200"/>
              <a:ext cx="12192000" cy="685800"/>
            </a:xfrm>
            <a:prstGeom prst="rect">
              <a:avLst/>
            </a:prstGeom>
            <a:solidFill>
              <a:srgbClr val="008C95">
                <a:alpha val="5000"/>
              </a:srgbClr>
            </a:solidFill>
            <a:ln>
              <a:noFill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624840" y="853440"/>
            <a:ext cx="6842760" cy="1318260"/>
            <a:chOff x="624840" y="853440"/>
            <a:chExt cx="6842760" cy="1318260"/>
          </a:xfrm>
        </p:grpSpPr>
        <p:sp>
          <p:nvSpPr>
            <p:cNvPr id="8" name="TextBox 8"/>
            <p:cNvSpPr txBox="1"/>
            <p:nvPr/>
          </p:nvSpPr>
          <p:spPr>
            <a:xfrm>
              <a:off x="624840" y="853440"/>
              <a:ext cx="6842760" cy="975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48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开关复用读出仿真验证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95325" y="1643062"/>
              <a:ext cx="6312932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2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TINA 电路搭建、Python/LPTV 建模与 SNR 对比</a:t>
              </a: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723900" y="2133600"/>
              <a:ext cx="4476750" cy="38100"/>
            </a:xfrm>
            <a:prstGeom prst="rect">
              <a:avLst/>
            </a:prstGeom>
            <a:solidFill>
              <a:srgbClr val="008C95"/>
            </a:solidFill>
            <a:ln>
              <a:noFill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6858000" y="1104900"/>
            <a:ext cx="4114800" cy="1790700"/>
            <a:chOff x="6858000" y="1104900"/>
            <a:chExt cx="4114800" cy="1790700"/>
          </a:xfrm>
        </p:grpSpPr>
        <p:sp>
          <p:nvSpPr>
            <p:cNvPr id="12" name="Rectangle 12"/>
            <p:cNvSpPr/>
            <p:nvPr/>
          </p:nvSpPr>
          <p:spPr>
            <a:xfrm>
              <a:off x="6858000" y="1104900"/>
              <a:ext cx="4114800" cy="1790700"/>
            </a:xfrm>
            <a:prstGeom prst="roundRect">
              <a:avLst>
                <a:gd name="adj" fmla="val 4255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098030" y="1354455"/>
              <a:ext cx="1229487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结论先行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101840" y="1844040"/>
              <a:ext cx="3589020" cy="689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550"/>
                </a:lnSpc>
              </a:pPr>
              <a:r>
                <a:rPr lang="zh-CN" sz="18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模型已从 TINA 人工搭建推进到</a:t>
              </a:r>
              <a:r>
                <a:rPr lang="zh-CN" sz="18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LPTV 时域噪声传播与通道数扫描。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107555" y="2483168"/>
              <a:ext cx="309467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本报告聚焦可复核结果与剩余不确定性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23900" y="3752850"/>
            <a:ext cx="8839200" cy="1257300"/>
            <a:chOff x="723900" y="3752850"/>
            <a:chExt cx="8839200" cy="1257300"/>
          </a:xfrm>
        </p:grpSpPr>
        <p:sp>
          <p:nvSpPr>
            <p:cNvPr id="17" name="Rectangle 17"/>
            <p:cNvSpPr/>
            <p:nvPr/>
          </p:nvSpPr>
          <p:spPr>
            <a:xfrm>
              <a:off x="723900" y="3752850"/>
              <a:ext cx="2705100" cy="1257300"/>
            </a:xfrm>
            <a:prstGeom prst="roundRect">
              <a:avLst>
                <a:gd name="adj" fmla="val 606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1017588" y="4067969"/>
              <a:ext cx="269876" cy="188913"/>
              <a:chOff x="1017588" y="4067969"/>
              <a:chExt cx="269876" cy="18891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7588" y="4162425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260476" y="4094956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044575" y="413543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206501" y="4067969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60476" y="4229894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1206501" y="4202907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1091803" y="4094956"/>
                <a:ext cx="114697" cy="47228"/>
              </a:xfrm>
              <a:custGeom>
                <a:avLst/>
                <a:gdLst/>
                <a:ahLst/>
                <a:cxnLst/>
                <a:rect l="l" t="t" r="r" b="b"/>
                <a:pathLst>
                  <a:path w="114697" h="47228">
                    <a:moveTo>
                      <a:pt x="0" y="47228"/>
                    </a:moveTo>
                    <a:lnTo>
                      <a:pt x="114697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962025" y="4386262"/>
              <a:ext cx="1427571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250" b="1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Ron 490m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73455" y="4731068"/>
              <a:ext cx="115943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TINA 开关参数</a:t>
              </a: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3790950" y="3752850"/>
              <a:ext cx="2705100" cy="1257300"/>
            </a:xfrm>
            <a:prstGeom prst="roundRect">
              <a:avLst>
                <a:gd name="adj" fmla="val 606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35" name="Group 35"/>
            <p:cNvGrpSpPr/>
            <p:nvPr/>
          </p:nvGrpSpPr>
          <p:grpSpPr>
            <a:xfrm>
              <a:off x="4111625" y="4054475"/>
              <a:ext cx="225426" cy="229395"/>
              <a:chOff x="4111625" y="4054475"/>
              <a:chExt cx="225426" cy="22939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4327526" y="4054475"/>
                <a:ext cx="952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07950">
                    <a:moveTo>
                      <a:pt x="0" y="0"/>
                    </a:moveTo>
                    <a:lnTo>
                      <a:pt x="0" y="10795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4273551" y="4061222"/>
                <a:ext cx="9525" cy="94456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4456">
                    <a:moveTo>
                      <a:pt x="0" y="0"/>
                    </a:moveTo>
                    <a:lnTo>
                      <a:pt x="0" y="94456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4219575" y="4067969"/>
                <a:ext cx="9525" cy="21590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15901">
                    <a:moveTo>
                      <a:pt x="0" y="0"/>
                    </a:moveTo>
                    <a:lnTo>
                      <a:pt x="0" y="215901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165600" y="4074716"/>
                <a:ext cx="9525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7469">
                    <a:moveTo>
                      <a:pt x="0" y="0"/>
                    </a:moveTo>
                    <a:lnTo>
                      <a:pt x="0" y="67469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4111625" y="4081463"/>
                <a:ext cx="95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3975">
                    <a:moveTo>
                      <a:pt x="0" y="0"/>
                    </a:moveTo>
                    <a:lnTo>
                      <a:pt x="0" y="53975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111625" y="4108450"/>
                <a:ext cx="21590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5901" h="9525">
                    <a:moveTo>
                      <a:pt x="215901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4029075" y="4386262"/>
              <a:ext cx="1711107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250" b="1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69.2939 nV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040505" y="4731068"/>
              <a:ext cx="131245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coil=2 输入峰值</a:t>
              </a:r>
            </a:p>
          </p:txBody>
        </p:sp>
        <p:sp>
          <p:nvSpPr>
            <p:cNvPr id="38" name="Rectangle 38"/>
            <p:cNvSpPr/>
            <p:nvPr/>
          </p:nvSpPr>
          <p:spPr>
            <a:xfrm>
              <a:off x="6858000" y="3752850"/>
              <a:ext cx="2705100" cy="1257300"/>
            </a:xfrm>
            <a:prstGeom prst="roundRect">
              <a:avLst>
                <a:gd name="adj" fmla="val 606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7151688" y="4067969"/>
              <a:ext cx="269875" cy="188913"/>
              <a:chOff x="7151688" y="4067969"/>
              <a:chExt cx="269875" cy="188913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7192169" y="4067969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188913" h="188913">
                    <a:moveTo>
                      <a:pt x="0" y="94456"/>
                    </a:moveTo>
                    <a:cubicBezTo>
                      <a:pt x="0" y="146623"/>
                      <a:pt x="42290" y="188913"/>
                      <a:pt x="94456" y="188913"/>
                    </a:cubicBezTo>
                    <a:cubicBezTo>
                      <a:pt x="146623" y="188913"/>
                      <a:pt x="188913" y="146623"/>
                      <a:pt x="188913" y="94456"/>
                    </a:cubicBezTo>
                    <a:cubicBezTo>
                      <a:pt x="188913" y="42290"/>
                      <a:pt x="146623" y="0"/>
                      <a:pt x="94456" y="0"/>
                    </a:cubicBezTo>
                    <a:cubicBezTo>
                      <a:pt x="42290" y="0"/>
                      <a:pt x="0" y="42290"/>
                      <a:pt x="0" y="94456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151688" y="4162425"/>
                <a:ext cx="4048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0481" h="9525">
                    <a:moveTo>
                      <a:pt x="40481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7381082" y="4162425"/>
                <a:ext cx="4048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0481" h="9525">
                    <a:moveTo>
                      <a:pt x="0" y="0"/>
                    </a:moveTo>
                    <a:lnTo>
                      <a:pt x="40481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42" name="Freeform 42"/>
              <p:cNvSpPr/>
              <p:nvPr/>
            </p:nvSpPr>
            <p:spPr>
              <a:xfrm>
                <a:off x="7259638" y="4121944"/>
                <a:ext cx="53975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67469">
                    <a:moveTo>
                      <a:pt x="0" y="67469"/>
                    </a:moveTo>
                    <a:lnTo>
                      <a:pt x="0" y="26988"/>
                    </a:lnTo>
                    <a:cubicBezTo>
                      <a:pt x="0" y="13008"/>
                      <a:pt x="12077" y="0"/>
                      <a:pt x="26988" y="0"/>
                    </a:cubicBezTo>
                    <a:cubicBezTo>
                      <a:pt x="41898" y="0"/>
                      <a:pt x="53975" y="13008"/>
                      <a:pt x="53975" y="26988"/>
                    </a:cubicBezTo>
                    <a:lnTo>
                      <a:pt x="53975" y="67469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259638" y="4162425"/>
                <a:ext cx="539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9525">
                    <a:moveTo>
                      <a:pt x="53975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7096125" y="4386262"/>
              <a:ext cx="1711107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2250" b="1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48.5169 pA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107555" y="4731068"/>
              <a:ext cx="173550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两通道复用 AM1 峰值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70560" y="6191250"/>
            <a:ext cx="10850880" cy="381000"/>
            <a:chOff x="670560" y="6191250"/>
            <a:chExt cx="10850880" cy="381000"/>
          </a:xfrm>
        </p:grpSpPr>
        <p:sp>
          <p:nvSpPr>
            <p:cNvPr id="48" name="Line 48"/>
            <p:cNvSpPr/>
            <p:nvPr/>
          </p:nvSpPr>
          <p:spPr>
            <a:xfrm>
              <a:off x="685800" y="6191250"/>
              <a:ext cx="10820400" cy="9525"/>
            </a:xfrm>
            <a:custGeom>
              <a:avLst/>
              <a:gdLst/>
              <a:ahLst/>
              <a:cxnLst/>
              <a:rect l="l" t="t" r="r" b="b"/>
              <a:pathLst>
                <a:path w="10820400" h="9525">
                  <a:moveTo>
                    <a:pt x="0" y="0"/>
                  </a:moveTo>
                  <a:lnTo>
                    <a:pt x="108204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670560" y="6328410"/>
              <a:ext cx="16306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复用读出仿真工作整理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095489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01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9605" y="454342"/>
            <a:ext cx="10056447" cy="872014"/>
            <a:chOff x="649605" y="454342"/>
            <a:chExt cx="10056447" cy="872014"/>
          </a:xfrm>
        </p:grpSpPr>
        <p:sp>
          <p:nvSpPr>
            <p:cNvPr id="3" name="TextBox 3"/>
            <p:cNvSpPr txBox="1"/>
            <p:nvPr/>
          </p:nvSpPr>
          <p:spPr>
            <a:xfrm>
              <a:off x="649605" y="454342"/>
              <a:ext cx="7215383" cy="579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85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时间窗收敛说明 direct 短窗 SNR 被高估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992" y="975836"/>
              <a:ext cx="10004060" cy="350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7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固定采样率和噪声 realization，只拉长仿真窗口；5 ms、20 ms 是坏点，150 ms 后进入稳定区。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450" y="1371600"/>
            <a:ext cx="7334250" cy="4667250"/>
            <a:chOff x="552450" y="1371600"/>
            <a:chExt cx="7334250" cy="4667250"/>
          </a:xfrm>
        </p:grpSpPr>
        <p:sp>
          <p:nvSpPr>
            <p:cNvPr id="6" name="Rectangle 6"/>
            <p:cNvSpPr/>
            <p:nvPr/>
          </p:nvSpPr>
          <p:spPr>
            <a:xfrm>
              <a:off x="552450" y="1371600"/>
              <a:ext cx="7334250" cy="4667250"/>
            </a:xfrm>
            <a:prstGeom prst="roundRect">
              <a:avLst>
                <a:gd name="adj" fmla="val 1633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998" y="1504950"/>
              <a:ext cx="5487153" cy="4400550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8210550" y="1428750"/>
            <a:ext cx="3640455" cy="4343400"/>
            <a:chOff x="8210550" y="1428750"/>
            <a:chExt cx="3640455" cy="4343400"/>
          </a:xfrm>
        </p:grpSpPr>
        <p:sp>
          <p:nvSpPr>
            <p:cNvPr id="9" name="Rectangle 9"/>
            <p:cNvSpPr/>
            <p:nvPr/>
          </p:nvSpPr>
          <p:spPr>
            <a:xfrm>
              <a:off x="8210550" y="1428750"/>
              <a:ext cx="3257550" cy="1143000"/>
            </a:xfrm>
            <a:prstGeom prst="roundRect">
              <a:avLst>
                <a:gd name="adj" fmla="val 6667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8534400" y="1752600"/>
              <a:ext cx="228600" cy="242888"/>
            </a:xfrm>
            <a:custGeom>
              <a:avLst/>
              <a:gdLst/>
              <a:ahLst/>
              <a:cxnLst/>
              <a:rect l="l" t="t" r="r" b="b"/>
              <a:pathLst>
                <a:path w="228600" h="242888">
                  <a:moveTo>
                    <a:pt x="0" y="0"/>
                  </a:moveTo>
                  <a:lnTo>
                    <a:pt x="228600" y="0"/>
                  </a:lnTo>
                  <a:lnTo>
                    <a:pt x="228600" y="31032"/>
                  </a:lnTo>
                  <a:cubicBezTo>
                    <a:pt x="228598" y="38610"/>
                    <a:pt x="225587" y="45877"/>
                    <a:pt x="220228" y="51235"/>
                  </a:cubicBezTo>
                  <a:lnTo>
                    <a:pt x="157162" y="114300"/>
                  </a:lnTo>
                  <a:lnTo>
                    <a:pt x="157162" y="214312"/>
                  </a:lnTo>
                  <a:lnTo>
                    <a:pt x="71438" y="242888"/>
                  </a:lnTo>
                  <a:lnTo>
                    <a:pt x="71438" y="121444"/>
                  </a:lnTo>
                  <a:lnTo>
                    <a:pt x="7429" y="51035"/>
                  </a:lnTo>
                  <a:cubicBezTo>
                    <a:pt x="2650" y="45776"/>
                    <a:pt x="1" y="38925"/>
                    <a:pt x="0" y="31818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8C95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8932545" y="1555432"/>
              <a:ext cx="212117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第一幅图是最终指标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936355" y="1930718"/>
              <a:ext cx="291465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看 matched-filter rho；direct 在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936355" y="2197418"/>
              <a:ext cx="241058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C2410C"/>
                  </a:solidFill>
                  <a:latin typeface="Consolas"/>
                  <a:ea typeface="Consolas"/>
                  <a:cs typeface="Consolas"/>
                </a:rPr>
                <a:t>5 ms: 15.29 → 600 ms: 1.64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8210550" y="2781300"/>
              <a:ext cx="3257550" cy="1428750"/>
            </a:xfrm>
            <a:prstGeom prst="roundRect">
              <a:avLst>
                <a:gd name="adj" fmla="val 5333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5" name="Freeform 15"/>
            <p:cNvSpPr/>
            <p:nvPr/>
          </p:nvSpPr>
          <p:spPr>
            <a:xfrm>
              <a:off x="8520112" y="3143250"/>
              <a:ext cx="257175" cy="228600"/>
            </a:xfrm>
            <a:custGeom>
              <a:avLst/>
              <a:gdLst/>
              <a:ahLst/>
              <a:cxnLst/>
              <a:rect l="l" t="t" r="r" b="b"/>
              <a:pathLst>
                <a:path w="257175" h="228600">
                  <a:moveTo>
                    <a:pt x="0" y="114300"/>
                  </a:moveTo>
                  <a:lnTo>
                    <a:pt x="57150" y="114300"/>
                  </a:lnTo>
                  <a:lnTo>
                    <a:pt x="100012" y="228600"/>
                  </a:lnTo>
                  <a:lnTo>
                    <a:pt x="157162" y="0"/>
                  </a:lnTo>
                  <a:lnTo>
                    <a:pt x="200025" y="114300"/>
                  </a:lnTo>
                  <a:lnTo>
                    <a:pt x="257175" y="114300"/>
                  </a:lnTo>
                </a:path>
              </a:pathLst>
            </a:custGeom>
            <a:noFill/>
            <a:ln w="19050">
              <a:solidFill>
                <a:srgbClr val="7A4FE3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8932545" y="2946082"/>
              <a:ext cx="189014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第二幅图只是诊断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936355" y="3321368"/>
              <a:ext cx="227557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peak / RMS 不是最终 SNR，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36355" y="3588068"/>
              <a:ext cx="255460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它用于判断变化来自信号峰值，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36355" y="3854768"/>
              <a:ext cx="165449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还是来自噪声估计。</a:t>
              </a: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8210550" y="4419600"/>
              <a:ext cx="3257550" cy="1352550"/>
            </a:xfrm>
            <a:prstGeom prst="roundRect">
              <a:avLst>
                <a:gd name="adj" fmla="val 563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4" name="Group 24"/>
            <p:cNvGrpSpPr/>
            <p:nvPr/>
          </p:nvGrpSpPr>
          <p:grpSpPr>
            <a:xfrm>
              <a:off x="8504609" y="4762516"/>
              <a:ext cx="288171" cy="247577"/>
              <a:chOff x="8504609" y="4762516"/>
              <a:chExt cx="288171" cy="24757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8648700" y="4852988"/>
                <a:ext cx="95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504609" y="4762516"/>
                <a:ext cx="288171" cy="247577"/>
              </a:xfrm>
              <a:custGeom>
                <a:avLst/>
                <a:gdLst/>
                <a:ahLst/>
                <a:cxnLst/>
                <a:rect l="l" t="t" r="r" b="b"/>
                <a:pathLst>
                  <a:path w="288171" h="247577">
                    <a:moveTo>
                      <a:pt x="120702" y="13191"/>
                    </a:moveTo>
                    <a:lnTo>
                      <a:pt x="4888" y="206558"/>
                    </a:lnTo>
                    <a:cubicBezTo>
                      <a:pt x="30" y="214971"/>
                      <a:pt x="0" y="225330"/>
                      <a:pt x="4810" y="233771"/>
                    </a:cubicBezTo>
                    <a:cubicBezTo>
                      <a:pt x="9620" y="242213"/>
                      <a:pt x="18548" y="247468"/>
                      <a:pt x="28262" y="247577"/>
                    </a:cubicBezTo>
                    <a:lnTo>
                      <a:pt x="259920" y="247577"/>
                    </a:lnTo>
                    <a:cubicBezTo>
                      <a:pt x="269630" y="247465"/>
                      <a:pt x="278553" y="242212"/>
                      <a:pt x="283362" y="233775"/>
                    </a:cubicBezTo>
                    <a:cubicBezTo>
                      <a:pt x="288171" y="225339"/>
                      <a:pt x="288145" y="214984"/>
                      <a:pt x="283294" y="206572"/>
                    </a:cubicBezTo>
                    <a:lnTo>
                      <a:pt x="167480" y="13176"/>
                    </a:lnTo>
                    <a:cubicBezTo>
                      <a:pt x="162524" y="4996"/>
                      <a:pt x="153655" y="0"/>
                      <a:pt x="144091" y="0"/>
                    </a:cubicBezTo>
                    <a:cubicBezTo>
                      <a:pt x="134527" y="0"/>
                      <a:pt x="125658" y="4996"/>
                      <a:pt x="120702" y="13176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8648700" y="495300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43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8932545" y="4584382"/>
              <a:ext cx="212117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第三幅解释噪声抬高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936355" y="4959668"/>
              <a:ext cx="243759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direct 低频和长尾噪声在短窗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936355" y="5226368"/>
              <a:ext cx="24555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中被低估；长窗后 RMS 收敛。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937308" y="5501164"/>
              <a:ext cx="1341549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8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Lr/Rr ≈ 25.9 ms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30" name="Line 30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27710" y="6328410"/>
              <a:ext cx="547916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稳定引用窗口采用 150 ms、300 ms、600 ms；短窗口点只作为错误来源说明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10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3A5B">
              <a:alpha val="3500"/>
            </a:srgbClr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723900" y="571500"/>
            <a:ext cx="7089743" cy="962025"/>
            <a:chOff x="723900" y="571500"/>
            <a:chExt cx="7089743" cy="962025"/>
          </a:xfrm>
        </p:grpSpPr>
        <p:sp>
          <p:nvSpPr>
            <p:cNvPr id="4" name="TextBox 4"/>
            <p:cNvSpPr txBox="1"/>
            <p:nvPr/>
          </p:nvSpPr>
          <p:spPr>
            <a:xfrm>
              <a:off x="723900" y="571500"/>
              <a:ext cx="469677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最优滤波结果的解释边界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3430" y="1106805"/>
              <a:ext cx="7040213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短窗造成的虚高已定位：噪声未进入稳态，PSD 被低估。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6300" y="1952625"/>
            <a:ext cx="4913567" cy="1752600"/>
            <a:chOff x="876300" y="1952625"/>
            <a:chExt cx="4913567" cy="1752600"/>
          </a:xfrm>
        </p:grpSpPr>
        <p:sp>
          <p:nvSpPr>
            <p:cNvPr id="7" name="Rectangle 7"/>
            <p:cNvSpPr/>
            <p:nvPr/>
          </p:nvSpPr>
          <p:spPr>
            <a:xfrm>
              <a:off x="876300" y="1952625"/>
              <a:ext cx="4000500" cy="1752600"/>
            </a:xfrm>
            <a:prstGeom prst="roundRect">
              <a:avLst>
                <a:gd name="adj" fmla="val 4348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1276350" y="2324100"/>
              <a:ext cx="304800" cy="323850"/>
            </a:xfrm>
            <a:custGeom>
              <a:avLst/>
              <a:gdLst/>
              <a:ahLst/>
              <a:cxnLst/>
              <a:rect l="l" t="t" r="r" b="b"/>
              <a:pathLst>
                <a:path w="304800" h="323850">
                  <a:moveTo>
                    <a:pt x="0" y="0"/>
                  </a:moveTo>
                  <a:lnTo>
                    <a:pt x="304800" y="0"/>
                  </a:lnTo>
                  <a:lnTo>
                    <a:pt x="304800" y="41377"/>
                  </a:lnTo>
                  <a:cubicBezTo>
                    <a:pt x="304798" y="51481"/>
                    <a:pt x="300782" y="61170"/>
                    <a:pt x="293637" y="68313"/>
                  </a:cubicBezTo>
                  <a:lnTo>
                    <a:pt x="209550" y="152400"/>
                  </a:lnTo>
                  <a:lnTo>
                    <a:pt x="209550" y="285750"/>
                  </a:lnTo>
                  <a:lnTo>
                    <a:pt x="95250" y="323850"/>
                  </a:lnTo>
                  <a:lnTo>
                    <a:pt x="95250" y="161925"/>
                  </a:lnTo>
                  <a:lnTo>
                    <a:pt x="9906" y="68047"/>
                  </a:lnTo>
                  <a:cubicBezTo>
                    <a:pt x="3533" y="61035"/>
                    <a:pt x="1" y="51900"/>
                    <a:pt x="0" y="42424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8C95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847850" y="2257425"/>
              <a:ext cx="276844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稳态直连 matched-filter rho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19275" y="2624138"/>
              <a:ext cx="1250394" cy="762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3750" b="1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1.64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005" y="3283268"/>
              <a:ext cx="460686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5 ms、20 ms 短窗已判定为非稳态 PSD 估计造成的虚高。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2125" y="2076450"/>
            <a:ext cx="5657850" cy="838200"/>
            <a:chOff x="5572125" y="2076450"/>
            <a:chExt cx="5657850" cy="838200"/>
          </a:xfrm>
        </p:grpSpPr>
        <p:sp>
          <p:nvSpPr>
            <p:cNvPr id="13" name="Rectangle 13"/>
            <p:cNvSpPr/>
            <p:nvPr/>
          </p:nvSpPr>
          <p:spPr>
            <a:xfrm>
              <a:off x="5572125" y="2076450"/>
              <a:ext cx="1428750" cy="838200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847398" y="2238375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响应模板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071330" y="25403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s(t)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7686675" y="2076450"/>
              <a:ext cx="1428750" cy="838200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967198" y="2238375"/>
              <a:ext cx="86770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噪声 PSD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185880" y="25403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N(f)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9801225" y="2076450"/>
              <a:ext cx="1428750" cy="838200"/>
            </a:xfrm>
            <a:prstGeom prst="roundRect">
              <a:avLst>
                <a:gd name="adj" fmla="val 909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0076498" y="2238375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滤波响应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300430" y="25403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h(t)</a:t>
              </a:r>
            </a:p>
          </p:txBody>
        </p:sp>
        <p:sp>
          <p:nvSpPr>
            <p:cNvPr id="22" name="Line 22"/>
            <p:cNvSpPr/>
            <p:nvPr/>
          </p:nvSpPr>
          <p:spPr>
            <a:xfrm>
              <a:off x="7000875" y="2495550"/>
              <a:ext cx="685800" cy="9525"/>
            </a:xfrm>
            <a:custGeom>
              <a:avLst/>
              <a:gdLst/>
              <a:ahLst/>
              <a:cxnLst/>
              <a:rect l="l" t="t" r="r" b="b"/>
              <a:pathLst>
                <a:path w="685800" h="9525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8575">
              <a:solidFill>
                <a:srgbClr val="D8E1E8"/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7553325" y="2419350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133350" h="152400">
                  <a:moveTo>
                    <a:pt x="133350" y="76200"/>
                  </a:move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D8E1E8"/>
            </a:solidFill>
            <a:ln>
              <a:noFill/>
            </a:ln>
          </p:spPr>
        </p:sp>
        <p:sp>
          <p:nvSpPr>
            <p:cNvPr id="24" name="Line 24"/>
            <p:cNvSpPr/>
            <p:nvPr/>
          </p:nvSpPr>
          <p:spPr>
            <a:xfrm>
              <a:off x="9115425" y="2495550"/>
              <a:ext cx="685800" cy="9525"/>
            </a:xfrm>
            <a:custGeom>
              <a:avLst/>
              <a:gdLst/>
              <a:ahLst/>
              <a:cxnLst/>
              <a:rect l="l" t="t" r="r" b="b"/>
              <a:pathLst>
                <a:path w="685800" h="9525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noFill/>
            <a:ln w="28575">
              <a:solidFill>
                <a:srgbClr val="D8E1E8"/>
              </a:solidFill>
            </a:ln>
          </p:spPr>
        </p:sp>
        <p:sp>
          <p:nvSpPr>
            <p:cNvPr id="25" name="Freeform 25"/>
            <p:cNvSpPr/>
            <p:nvPr/>
          </p:nvSpPr>
          <p:spPr>
            <a:xfrm>
              <a:off x="9667875" y="2419350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133350" h="152400">
                  <a:moveTo>
                    <a:pt x="133350" y="76200"/>
                  </a:move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D8E1E8"/>
            </a:solidFill>
            <a:ln>
              <a:noFill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876300" y="4191000"/>
            <a:ext cx="10363200" cy="1202531"/>
            <a:chOff x="876300" y="4191000"/>
            <a:chExt cx="10363200" cy="1202531"/>
          </a:xfrm>
        </p:grpSpPr>
        <p:sp>
          <p:nvSpPr>
            <p:cNvPr id="27" name="Rectangle 27"/>
            <p:cNvSpPr/>
            <p:nvPr/>
          </p:nvSpPr>
          <p:spPr>
            <a:xfrm>
              <a:off x="876300" y="4191000"/>
              <a:ext cx="10363200" cy="1200150"/>
            </a:xfrm>
            <a:prstGeom prst="roundRect">
              <a:avLst>
                <a:gd name="adj" fmla="val 6349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1232069" y="4559319"/>
              <a:ext cx="336200" cy="288840"/>
              <a:chOff x="1232069" y="4559319"/>
              <a:chExt cx="336200" cy="28884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00175" y="4664869"/>
                <a:ext cx="952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6675">
                    <a:moveTo>
                      <a:pt x="0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232069" y="4559319"/>
                <a:ext cx="336200" cy="288840"/>
              </a:xfrm>
              <a:custGeom>
                <a:avLst/>
                <a:gdLst/>
                <a:ahLst/>
                <a:cxnLst/>
                <a:rect l="l" t="t" r="r" b="b"/>
                <a:pathLst>
                  <a:path w="336200" h="288840">
                    <a:moveTo>
                      <a:pt x="140820" y="15389"/>
                    </a:moveTo>
                    <a:lnTo>
                      <a:pt x="5703" y="240984"/>
                    </a:lnTo>
                    <a:cubicBezTo>
                      <a:pt x="35" y="250799"/>
                      <a:pt x="0" y="262885"/>
                      <a:pt x="5612" y="272733"/>
                    </a:cubicBezTo>
                    <a:cubicBezTo>
                      <a:pt x="11223" y="282581"/>
                      <a:pt x="21639" y="288712"/>
                      <a:pt x="32973" y="288840"/>
                    </a:cubicBezTo>
                    <a:lnTo>
                      <a:pt x="303240" y="288840"/>
                    </a:lnTo>
                    <a:cubicBezTo>
                      <a:pt x="314569" y="288709"/>
                      <a:pt x="324978" y="282580"/>
                      <a:pt x="330589" y="272738"/>
                    </a:cubicBezTo>
                    <a:cubicBezTo>
                      <a:pt x="336200" y="262895"/>
                      <a:pt x="336169" y="250815"/>
                      <a:pt x="330510" y="241000"/>
                    </a:cubicBezTo>
                    <a:lnTo>
                      <a:pt x="195393" y="15372"/>
                    </a:lnTo>
                    <a:cubicBezTo>
                      <a:pt x="189611" y="5829"/>
                      <a:pt x="179264" y="0"/>
                      <a:pt x="168106" y="0"/>
                    </a:cubicBezTo>
                    <a:cubicBezTo>
                      <a:pt x="156948" y="0"/>
                      <a:pt x="146601" y="5829"/>
                      <a:pt x="140820" y="15372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1400175" y="47815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67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786890" y="4396740"/>
              <a:ext cx="4582287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关键修正：按读出时间常数设置稳态窗口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91652" y="4818221"/>
              <a:ext cx="7342608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读出支路 Lr/Rr 约 25.9 ms；5 ms 短窗会低估噪声，长窗后 direct rho 回到约 1.6。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91652" y="5103971"/>
              <a:ext cx="6535007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mux 当前用 4 组噪声 realization 给出修正趋势，后续只需加密统计误差条。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36" name="Line 36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27710" y="6328410"/>
              <a:ext cx="455104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最优滤波的核心依赖是稳定的噪声 PSD 与足够多的独立噪声样本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11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495300" y="361950"/>
            <a:ext cx="11163300" cy="904875"/>
            <a:chOff x="495300" y="361950"/>
            <a:chExt cx="11163300" cy="904875"/>
          </a:xfrm>
        </p:grpSpPr>
        <p:sp>
          <p:nvSpPr>
            <p:cNvPr id="3" name="TextBox 3"/>
            <p:cNvSpPr txBox="1"/>
            <p:nvPr/>
          </p:nvSpPr>
          <p:spPr>
            <a:xfrm>
              <a:off x="495300" y="361950"/>
              <a:ext cx="2596515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当前结论总结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06730" y="821055"/>
              <a:ext cx="788031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矩形波验证模型正确；真实磁单极子输入下再讨论输出和 SNR。</a:t>
              </a:r>
            </a:p>
          </p:txBody>
        </p:sp>
        <p:sp>
          <p:nvSpPr>
            <p:cNvPr id="5" name="Line 5"/>
            <p:cNvSpPr/>
            <p:nvPr/>
          </p:nvSpPr>
          <p:spPr>
            <a:xfrm>
              <a:off x="533400" y="12573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533400" y="1562100"/>
            <a:ext cx="11125200" cy="1352550"/>
            <a:chOff x="533400" y="1562100"/>
            <a:chExt cx="11125200" cy="1352550"/>
          </a:xfrm>
        </p:grpSpPr>
        <p:sp>
          <p:nvSpPr>
            <p:cNvPr id="7" name="Rectangle 7"/>
            <p:cNvSpPr/>
            <p:nvPr/>
          </p:nvSpPr>
          <p:spPr>
            <a:xfrm>
              <a:off x="533400" y="1562100"/>
              <a:ext cx="3333750" cy="1352550"/>
            </a:xfrm>
            <a:prstGeom prst="roundRect">
              <a:avLst>
                <a:gd name="adj" fmla="val 563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808038" y="1877219"/>
              <a:ext cx="269876" cy="188913"/>
              <a:chOff x="808038" y="1877219"/>
              <a:chExt cx="269876" cy="1889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8038" y="1971675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050926" y="1904206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835025" y="194468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96951" y="1877219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050926" y="2039144"/>
                <a:ext cx="269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988" h="9525">
                    <a:moveTo>
                      <a:pt x="0" y="0"/>
                    </a:moveTo>
                    <a:lnTo>
                      <a:pt x="269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996951" y="2012157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882253" y="1904206"/>
                <a:ext cx="114697" cy="47228"/>
              </a:xfrm>
              <a:custGeom>
                <a:avLst/>
                <a:gdLst/>
                <a:ahLst/>
                <a:cxnLst/>
                <a:rect l="l" t="t" r="r" b="b"/>
                <a:pathLst>
                  <a:path w="114697" h="47228">
                    <a:moveTo>
                      <a:pt x="0" y="47228"/>
                    </a:moveTo>
                    <a:lnTo>
                      <a:pt x="114697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232535" y="1846898"/>
              <a:ext cx="230206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TINA 电路基准已定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0" y="2295525"/>
              <a:ext cx="27051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采用用户确认的开关复用截图，</a:t>
              </a: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参数与 Python 模型逐项映射。</a:t>
              </a: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4429125" y="1562100"/>
              <a:ext cx="3333750" cy="1352550"/>
            </a:xfrm>
            <a:prstGeom prst="roundRect">
              <a:avLst>
                <a:gd name="adj" fmla="val 563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8" name="Group 28"/>
            <p:cNvGrpSpPr/>
            <p:nvPr/>
          </p:nvGrpSpPr>
          <p:grpSpPr>
            <a:xfrm>
              <a:off x="4703763" y="1836738"/>
              <a:ext cx="256381" cy="269875"/>
              <a:chOff x="4703763" y="1836738"/>
              <a:chExt cx="256381" cy="26987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703763" y="205263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53975" y="26988"/>
                    </a:move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4838700" y="183673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53975" y="26988"/>
                    </a:move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4838700" y="205263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53975" y="26988"/>
                    </a:move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4771231" y="194468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53975" y="26988"/>
                    </a:move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906169" y="1944688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53975" y="26988"/>
                    </a:move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745027" y="1994615"/>
                <a:ext cx="38862" cy="62152"/>
              </a:xfrm>
              <a:custGeom>
                <a:avLst/>
                <a:gdLst/>
                <a:ahLst/>
                <a:cxnLst/>
                <a:rect l="l" t="t" r="r" b="b"/>
                <a:pathLst>
                  <a:path w="38862" h="62152">
                    <a:moveTo>
                      <a:pt x="0" y="62152"/>
                    </a:moveTo>
                    <a:lnTo>
                      <a:pt x="3886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4812536" y="1886651"/>
                <a:ext cx="38822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38822" h="62125">
                    <a:moveTo>
                      <a:pt x="0" y="62125"/>
                    </a:moveTo>
                    <a:lnTo>
                      <a:pt x="3882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4812590" y="1994682"/>
                <a:ext cx="38808" cy="62071"/>
              </a:xfrm>
              <a:custGeom>
                <a:avLst/>
                <a:gdLst/>
                <a:ahLst/>
                <a:cxnLst/>
                <a:rect l="l" t="t" r="r" b="b"/>
                <a:pathLst>
                  <a:path w="38808" h="62071">
                    <a:moveTo>
                      <a:pt x="0" y="0"/>
                    </a:moveTo>
                    <a:lnTo>
                      <a:pt x="38808" y="62071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4880032" y="1886665"/>
                <a:ext cx="38876" cy="62206"/>
              </a:xfrm>
              <a:custGeom>
                <a:avLst/>
                <a:gdLst/>
                <a:ahLst/>
                <a:cxnLst/>
                <a:rect l="l" t="t" r="r" b="b"/>
                <a:pathLst>
                  <a:path w="38876" h="62206">
                    <a:moveTo>
                      <a:pt x="0" y="0"/>
                    </a:moveTo>
                    <a:lnTo>
                      <a:pt x="38876" y="62206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5128260" y="1846898"/>
              <a:ext cx="2725264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复用必须按 LPTV 处理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657725" y="2295525"/>
              <a:ext cx="2324100" cy="57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周期性开关引入频率混叠，</a:t>
              </a: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不能只乘普通 LTI 传函。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8324850" y="1562100"/>
              <a:ext cx="3333750" cy="1352550"/>
            </a:xfrm>
            <a:prstGeom prst="roundRect">
              <a:avLst>
                <a:gd name="adj" fmla="val 563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34" name="Group 34"/>
            <p:cNvGrpSpPr/>
            <p:nvPr/>
          </p:nvGrpSpPr>
          <p:grpSpPr>
            <a:xfrm>
              <a:off x="8626475" y="1890713"/>
              <a:ext cx="215901" cy="184944"/>
              <a:chOff x="8626475" y="1890713"/>
              <a:chExt cx="215901" cy="18494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8626475" y="2066132"/>
                <a:ext cx="21590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15901" h="9525">
                    <a:moveTo>
                      <a:pt x="0" y="0"/>
                    </a:moveTo>
                    <a:lnTo>
                      <a:pt x="215901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8626475" y="1890713"/>
                <a:ext cx="215901" cy="121444"/>
              </a:xfrm>
              <a:custGeom>
                <a:avLst/>
                <a:gdLst/>
                <a:ahLst/>
                <a:cxnLst/>
                <a:rect l="l" t="t" r="r" b="b"/>
                <a:pathLst>
                  <a:path w="215901" h="121444">
                    <a:moveTo>
                      <a:pt x="0" y="121444"/>
                    </a:moveTo>
                    <a:lnTo>
                      <a:pt x="53975" y="40481"/>
                    </a:lnTo>
                    <a:lnTo>
                      <a:pt x="107950" y="67469"/>
                    </a:lnTo>
                    <a:lnTo>
                      <a:pt x="161925" y="0"/>
                    </a:lnTo>
                    <a:lnTo>
                      <a:pt x="215901" y="53975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9023985" y="1846898"/>
              <a:ext cx="2493185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SNR 口径已重新校准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553450" y="2295525"/>
              <a:ext cx="2466975" cy="57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/>
            <a:lstStyle/>
            <a:p>
              <a:pPr algn="l">
                <a:lnSpc>
                  <a:spcPts val="2100"/>
                </a:lnSpc>
              </a:pP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direct 短窗口点为虚高；</a:t>
              </a:r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长窗后 rho 收敛到约 1.64。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33400" y="3314700"/>
            <a:ext cx="11125200" cy="2266950"/>
            <a:chOff x="533400" y="3314700"/>
            <a:chExt cx="11125200" cy="2266950"/>
          </a:xfrm>
        </p:grpSpPr>
        <p:sp>
          <p:nvSpPr>
            <p:cNvPr id="38" name="Rectangle 38"/>
            <p:cNvSpPr/>
            <p:nvPr/>
          </p:nvSpPr>
          <p:spPr>
            <a:xfrm>
              <a:off x="533400" y="3314700"/>
              <a:ext cx="11125200" cy="2266950"/>
            </a:xfrm>
            <a:prstGeom prst="roundRect">
              <a:avLst>
                <a:gd name="adj" fmla="val 336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39" name="Rectangle 39"/>
            <p:cNvSpPr/>
            <p:nvPr/>
          </p:nvSpPr>
          <p:spPr>
            <a:xfrm>
              <a:off x="533400" y="3314700"/>
              <a:ext cx="11125200" cy="419100"/>
            </a:xfrm>
            <a:prstGeom prst="roundRect">
              <a:avLst>
                <a:gd name="adj" fmla="val 18182"/>
              </a:avLst>
            </a:prstGeom>
            <a:solidFill>
              <a:srgbClr val="0B3A5B">
                <a:alpha val="8000"/>
              </a:srgbClr>
            </a:solidFill>
            <a:ln>
              <a:noFill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81050" y="3429000"/>
              <a:ext cx="45815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模块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028950" y="3429000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当前状态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419850" y="3429000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关键结果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791700" y="3429000"/>
              <a:ext cx="66817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优先级</a:t>
              </a:r>
            </a:p>
          </p:txBody>
        </p:sp>
        <p:sp>
          <p:nvSpPr>
            <p:cNvPr id="44" name="Line 44"/>
            <p:cNvSpPr/>
            <p:nvPr/>
          </p:nvSpPr>
          <p:spPr>
            <a:xfrm>
              <a:off x="533400" y="37338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5" name="Line 45"/>
            <p:cNvSpPr/>
            <p:nvPr/>
          </p:nvSpPr>
          <p:spPr>
            <a:xfrm>
              <a:off x="2667000" y="3314700"/>
              <a:ext cx="9525" cy="2266950"/>
            </a:xfrm>
            <a:custGeom>
              <a:avLst/>
              <a:gdLst/>
              <a:ahLst/>
              <a:cxnLst/>
              <a:rect l="l" t="t" r="r" b="b"/>
              <a:pathLst>
                <a:path w="9525" h="2266950">
                  <a:moveTo>
                    <a:pt x="0" y="0"/>
                  </a:moveTo>
                  <a:lnTo>
                    <a:pt x="0" y="22669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46" name="Line 46"/>
            <p:cNvSpPr/>
            <p:nvPr/>
          </p:nvSpPr>
          <p:spPr>
            <a:xfrm>
              <a:off x="6057900" y="3314700"/>
              <a:ext cx="9525" cy="2266950"/>
            </a:xfrm>
            <a:custGeom>
              <a:avLst/>
              <a:gdLst/>
              <a:ahLst/>
              <a:cxnLst/>
              <a:rect l="l" t="t" r="r" b="b"/>
              <a:pathLst>
                <a:path w="9525" h="2266950">
                  <a:moveTo>
                    <a:pt x="0" y="0"/>
                  </a:moveTo>
                  <a:lnTo>
                    <a:pt x="0" y="22669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47" name="Line 47"/>
            <p:cNvSpPr/>
            <p:nvPr/>
          </p:nvSpPr>
          <p:spPr>
            <a:xfrm>
              <a:off x="9429750" y="3314700"/>
              <a:ext cx="9525" cy="2266950"/>
            </a:xfrm>
            <a:custGeom>
              <a:avLst/>
              <a:gdLst/>
              <a:ahLst/>
              <a:cxnLst/>
              <a:rect l="l" t="t" r="r" b="b"/>
              <a:pathLst>
                <a:path w="9525" h="2266950">
                  <a:moveTo>
                    <a:pt x="0" y="0"/>
                  </a:moveTo>
                  <a:lnTo>
                    <a:pt x="0" y="22669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48" name="Line 48"/>
            <p:cNvSpPr/>
            <p:nvPr/>
          </p:nvSpPr>
          <p:spPr>
            <a:xfrm>
              <a:off x="533400" y="41910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49" name="Line 49"/>
            <p:cNvSpPr/>
            <p:nvPr/>
          </p:nvSpPr>
          <p:spPr>
            <a:xfrm>
              <a:off x="533400" y="46482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50" name="Line 50"/>
            <p:cNvSpPr/>
            <p:nvPr/>
          </p:nvSpPr>
          <p:spPr>
            <a:xfrm>
              <a:off x="533400" y="51054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781050" y="3876675"/>
              <a:ext cx="88820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TINA 电路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3028950" y="3876675"/>
              <a:ext cx="2438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两通道开关复用拓扑已确认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419850" y="3876675"/>
              <a:ext cx="207835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Ron=0.49Ω, Roff=2GΩ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9791700" y="3876675"/>
              <a:ext cx="4381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57F3B"/>
                  </a:solidFill>
                  <a:latin typeface="Arial"/>
                  <a:ea typeface="Microsoft YaHei"/>
                  <a:cs typeface="Arial"/>
                </a:rPr>
                <a:t>完成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81050" y="4333875"/>
              <a:ext cx="12382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磁单极子输入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028950" y="4333875"/>
              <a:ext cx="2578418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coil=2 参数已替换进 Python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6419850" y="4333875"/>
              <a:ext cx="1978343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Vin peak=69.2939 nV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9791700" y="4333875"/>
              <a:ext cx="4381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57F3B"/>
                  </a:solidFill>
                  <a:latin typeface="Arial"/>
                  <a:ea typeface="Microsoft YaHei"/>
                  <a:cs typeface="Arial"/>
                </a:rPr>
                <a:t>完成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81050" y="4791075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输出波形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028950" y="4791075"/>
              <a:ext cx="259842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直连、N=2/4/8/16 均已导出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419850" y="4791075"/>
              <a:ext cx="22383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N=2 AM1 peak=45.40 pA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791700" y="4791075"/>
              <a:ext cx="4381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57F3B"/>
                  </a:solidFill>
                  <a:latin typeface="Arial"/>
                  <a:ea typeface="Microsoft YaHei"/>
                  <a:cs typeface="Arial"/>
                </a:rPr>
                <a:t>完成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81050" y="5248275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最优滤波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3028950" y="5248275"/>
              <a:ext cx="292846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长窗稳态后与 sch2(1) 口径一致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6419850" y="5248275"/>
              <a:ext cx="158829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direct rho≈1.64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9791700" y="5248275"/>
              <a:ext cx="4381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57F3B"/>
                  </a:solidFill>
                  <a:latin typeface="Arial"/>
                  <a:ea typeface="Microsoft YaHei"/>
                  <a:cs typeface="Arial"/>
                </a:rPr>
                <a:t>修正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518160" y="6191250"/>
            <a:ext cx="11155680" cy="381000"/>
            <a:chOff x="518160" y="6191250"/>
            <a:chExt cx="11155680" cy="381000"/>
          </a:xfrm>
        </p:grpSpPr>
        <p:sp>
          <p:nvSpPr>
            <p:cNvPr id="68" name="Line 68"/>
            <p:cNvSpPr/>
            <p:nvPr/>
          </p:nvSpPr>
          <p:spPr>
            <a:xfrm>
              <a:off x="533400" y="619125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69" name="TextBox 69"/>
            <p:cNvSpPr txBox="1"/>
            <p:nvPr/>
          </p:nvSpPr>
          <p:spPr>
            <a:xfrm>
              <a:off x="518160" y="6328410"/>
              <a:ext cx="46710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先用矩形波闭环验证建模，再给出真实磁单极子信号下的结果总结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10729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12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38150"/>
            <a:ext cx="6339840" cy="895350"/>
            <a:chOff x="647700" y="438150"/>
            <a:chExt cx="6339840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38150"/>
              <a:ext cx="469677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当前误差来源与验证清单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67740"/>
              <a:ext cx="628650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短窗误差已修正；剩余工作主要是噪声口径和统计误差条。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85800" y="1504950"/>
            <a:ext cx="5681520" cy="3676650"/>
            <a:chOff x="685800" y="1504950"/>
            <a:chExt cx="5681520" cy="3676650"/>
          </a:xfrm>
        </p:grpSpPr>
        <p:sp>
          <p:nvSpPr>
            <p:cNvPr id="6" name="Rectangle 6"/>
            <p:cNvSpPr/>
            <p:nvPr/>
          </p:nvSpPr>
          <p:spPr>
            <a:xfrm>
              <a:off x="685800" y="1504950"/>
              <a:ext cx="5143500" cy="3676650"/>
            </a:xfrm>
            <a:prstGeom prst="roundRect">
              <a:avLst>
                <a:gd name="adj" fmla="val 2073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1050925" y="1854994"/>
              <a:ext cx="241299" cy="271461"/>
              <a:chOff x="1050925" y="1854994"/>
              <a:chExt cx="241299" cy="27146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50925" y="1870075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0" y="30162"/>
                    </a:moveTo>
                    <a:cubicBezTo>
                      <a:pt x="0" y="46821"/>
                      <a:pt x="13504" y="60325"/>
                      <a:pt x="30162" y="60325"/>
                    </a:cubicBezTo>
                    <a:cubicBezTo>
                      <a:pt x="46821" y="60325"/>
                      <a:pt x="60325" y="46821"/>
                      <a:pt x="60325" y="30162"/>
                    </a:cubicBezTo>
                    <a:cubicBezTo>
                      <a:pt x="60325" y="13504"/>
                      <a:pt x="46821" y="0"/>
                      <a:pt x="30162" y="0"/>
                    </a:cubicBezTo>
                    <a:cubicBezTo>
                      <a:pt x="13504" y="0"/>
                      <a:pt x="0" y="13504"/>
                      <a:pt x="0" y="30162"/>
                    </a:cubicBez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1231899" y="2051049"/>
                <a:ext cx="603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0325">
                    <a:moveTo>
                      <a:pt x="0" y="30162"/>
                    </a:moveTo>
                    <a:cubicBezTo>
                      <a:pt x="0" y="46821"/>
                      <a:pt x="13504" y="60325"/>
                      <a:pt x="30162" y="60325"/>
                    </a:cubicBezTo>
                    <a:cubicBezTo>
                      <a:pt x="46821" y="60325"/>
                      <a:pt x="60325" y="46821"/>
                      <a:pt x="60325" y="30162"/>
                    </a:cubicBezTo>
                    <a:cubicBezTo>
                      <a:pt x="60325" y="13504"/>
                      <a:pt x="46821" y="0"/>
                      <a:pt x="30162" y="0"/>
                    </a:cubicBezTo>
                    <a:cubicBezTo>
                      <a:pt x="13504" y="0"/>
                      <a:pt x="0" y="13504"/>
                      <a:pt x="0" y="30162"/>
                    </a:cubicBez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156493" y="1900237"/>
                <a:ext cx="105569" cy="150812"/>
              </a:xfrm>
              <a:custGeom>
                <a:avLst/>
                <a:gdLst/>
                <a:ahLst/>
                <a:cxnLst/>
                <a:rect l="l" t="t" r="r" b="b"/>
                <a:pathLst>
                  <a:path w="105569" h="150812">
                    <a:moveTo>
                      <a:pt x="0" y="0"/>
                    </a:moveTo>
                    <a:lnTo>
                      <a:pt x="75406" y="0"/>
                    </a:lnTo>
                    <a:cubicBezTo>
                      <a:pt x="92064" y="0"/>
                      <a:pt x="105569" y="13504"/>
                      <a:pt x="105569" y="30162"/>
                    </a:cubicBezTo>
                    <a:lnTo>
                      <a:pt x="105569" y="150812"/>
                    </a:ln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156493" y="1854994"/>
                <a:ext cx="45244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0487">
                    <a:moveTo>
                      <a:pt x="45244" y="90487"/>
                    </a:moveTo>
                    <a:lnTo>
                      <a:pt x="0" y="45244"/>
                    </a:lnTo>
                    <a:lnTo>
                      <a:pt x="45244" y="0"/>
                    </a:ln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081087" y="1930400"/>
                <a:ext cx="105569" cy="150812"/>
              </a:xfrm>
              <a:custGeom>
                <a:avLst/>
                <a:gdLst/>
                <a:ahLst/>
                <a:cxnLst/>
                <a:rect l="l" t="t" r="r" b="b"/>
                <a:pathLst>
                  <a:path w="105569" h="150812">
                    <a:moveTo>
                      <a:pt x="105569" y="150812"/>
                    </a:moveTo>
                    <a:lnTo>
                      <a:pt x="30162" y="150812"/>
                    </a:lnTo>
                    <a:cubicBezTo>
                      <a:pt x="13504" y="150812"/>
                      <a:pt x="0" y="137308"/>
                      <a:pt x="0" y="12065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141412" y="2035968"/>
                <a:ext cx="45244" cy="90487"/>
              </a:xfrm>
              <a:custGeom>
                <a:avLst/>
                <a:gdLst/>
                <a:ahLst/>
                <a:cxnLst/>
                <a:rect l="l" t="t" r="r" b="b"/>
                <a:pathLst>
                  <a:path w="45244" h="90487">
                    <a:moveTo>
                      <a:pt x="0" y="0"/>
                    </a:moveTo>
                    <a:lnTo>
                      <a:pt x="45244" y="45244"/>
                    </a:lnTo>
                    <a:lnTo>
                      <a:pt x="0" y="90487"/>
                    </a:lnTo>
                  </a:path>
                </a:pathLst>
              </a:custGeom>
              <a:noFill/>
              <a:ln w="19050">
                <a:solidFill>
                  <a:srgbClr val="157F3B"/>
                </a:solidFill>
              </a:ln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518285" y="1865948"/>
              <a:ext cx="86863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已对齐</a:t>
              </a:r>
            </a:p>
          </p:txBody>
        </p:sp>
        <p:sp>
          <p:nvSpPr>
            <p:cNvPr id="15" name="Ellipse 15"/>
            <p:cNvSpPr/>
            <p:nvPr/>
          </p:nvSpPr>
          <p:spPr>
            <a:xfrm>
              <a:off x="1038225" y="2505075"/>
              <a:ext cx="209550" cy="209550"/>
            </a:xfrm>
            <a:prstGeom prst="ellipse">
              <a:avLst/>
            </a:prstGeom>
            <a:solidFill>
              <a:srgbClr val="157F3B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407795" y="2507932"/>
              <a:ext cx="436545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电路拓扑：两路 pickup 经开关进入公共读出</a:t>
              </a:r>
            </a:p>
          </p:txBody>
        </p:sp>
        <p:sp>
          <p:nvSpPr>
            <p:cNvPr id="17" name="Ellipse 17"/>
            <p:cNvSpPr/>
            <p:nvPr/>
          </p:nvSpPr>
          <p:spPr>
            <a:xfrm>
              <a:off x="1038225" y="3000375"/>
              <a:ext cx="209550" cy="209550"/>
            </a:xfrm>
            <a:prstGeom prst="ellipse">
              <a:avLst/>
            </a:prstGeom>
            <a:solidFill>
              <a:srgbClr val="157F3B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407795" y="3003232"/>
              <a:ext cx="484951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开关参数：Ron 490 mΩ，Von 500 mV，Roff 2 GΩ</a:t>
              </a:r>
            </a:p>
          </p:txBody>
        </p:sp>
        <p:sp>
          <p:nvSpPr>
            <p:cNvPr id="19" name="Ellipse 19"/>
            <p:cNvSpPr/>
            <p:nvPr/>
          </p:nvSpPr>
          <p:spPr>
            <a:xfrm>
              <a:off x="1038225" y="3495675"/>
              <a:ext cx="209550" cy="209550"/>
            </a:xfrm>
            <a:prstGeom prst="ellipse">
              <a:avLst/>
            </a:prstGeom>
            <a:solidFill>
              <a:srgbClr val="157F3B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407795" y="3498532"/>
              <a:ext cx="495952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读出 RLC：Rr 325.7 mΩ，Lr 8.4 mH，Cr 21.7 nF</a:t>
              </a:r>
            </a:p>
          </p:txBody>
        </p:sp>
        <p:sp>
          <p:nvSpPr>
            <p:cNvPr id="21" name="Ellipse 21"/>
            <p:cNvSpPr/>
            <p:nvPr/>
          </p:nvSpPr>
          <p:spPr>
            <a:xfrm>
              <a:off x="1038225" y="3990975"/>
              <a:ext cx="209550" cy="209550"/>
            </a:xfrm>
            <a:prstGeom prst="ellipse">
              <a:avLst/>
            </a:prstGeom>
            <a:solidFill>
              <a:srgbClr val="157F3B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407795" y="3993832"/>
              <a:ext cx="487151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输出节点：Out1、Out2、Out3 与 AM1 命名明确</a:t>
              </a:r>
            </a:p>
          </p:txBody>
        </p:sp>
        <p:sp>
          <p:nvSpPr>
            <p:cNvPr id="23" name="Ellipse 23"/>
            <p:cNvSpPr/>
            <p:nvPr/>
          </p:nvSpPr>
          <p:spPr>
            <a:xfrm>
              <a:off x="1038225" y="4486275"/>
              <a:ext cx="209550" cy="209550"/>
            </a:xfrm>
            <a:prstGeom prst="ellipse">
              <a:avLst/>
            </a:prstGeom>
            <a:solidFill>
              <a:srgbClr val="157F3B"/>
            </a:solidFill>
            <a:ln>
              <a:noFill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407795" y="4489132"/>
              <a:ext cx="461848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稳态统计：direct 与 sch2(1) 长窗口径已对齐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62700" y="1504950"/>
            <a:ext cx="6242590" cy="3676650"/>
            <a:chOff x="6362700" y="1504950"/>
            <a:chExt cx="6242590" cy="3676650"/>
          </a:xfrm>
        </p:grpSpPr>
        <p:sp>
          <p:nvSpPr>
            <p:cNvPr id="26" name="Rectangle 26"/>
            <p:cNvSpPr/>
            <p:nvPr/>
          </p:nvSpPr>
          <p:spPr>
            <a:xfrm>
              <a:off x="6362700" y="1504950"/>
              <a:ext cx="5143500" cy="3676650"/>
            </a:xfrm>
            <a:prstGeom prst="roundRect">
              <a:avLst>
                <a:gd name="adj" fmla="val 2073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30" name="Group 30"/>
            <p:cNvGrpSpPr/>
            <p:nvPr/>
          </p:nvGrpSpPr>
          <p:grpSpPr>
            <a:xfrm>
              <a:off x="6696379" y="1849983"/>
              <a:ext cx="304180" cy="261331"/>
              <a:chOff x="6696379" y="1849983"/>
              <a:chExt cx="304180" cy="26133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848475" y="1945481"/>
                <a:ext cx="95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60325">
                    <a:moveTo>
                      <a:pt x="0" y="0"/>
                    </a:moveTo>
                    <a:lnTo>
                      <a:pt x="0" y="60325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6696379" y="1849983"/>
                <a:ext cx="304180" cy="261331"/>
              </a:xfrm>
              <a:custGeom>
                <a:avLst/>
                <a:gdLst/>
                <a:ahLst/>
                <a:cxnLst/>
                <a:rect l="l" t="t" r="r" b="b"/>
                <a:pathLst>
                  <a:path w="304180" h="261331">
                    <a:moveTo>
                      <a:pt x="127408" y="13923"/>
                    </a:moveTo>
                    <a:lnTo>
                      <a:pt x="5160" y="218032"/>
                    </a:lnTo>
                    <a:cubicBezTo>
                      <a:pt x="31" y="226913"/>
                      <a:pt x="0" y="237848"/>
                      <a:pt x="5077" y="246758"/>
                    </a:cubicBezTo>
                    <a:cubicBezTo>
                      <a:pt x="10155" y="255668"/>
                      <a:pt x="19578" y="261215"/>
                      <a:pt x="29832" y="261331"/>
                    </a:cubicBezTo>
                    <a:lnTo>
                      <a:pt x="274359" y="261331"/>
                    </a:lnTo>
                    <a:cubicBezTo>
                      <a:pt x="284609" y="261212"/>
                      <a:pt x="294027" y="255667"/>
                      <a:pt x="299104" y="246762"/>
                    </a:cubicBezTo>
                    <a:cubicBezTo>
                      <a:pt x="304180" y="237857"/>
                      <a:pt x="304153" y="226927"/>
                      <a:pt x="299032" y="218048"/>
                    </a:cubicBezTo>
                    <a:lnTo>
                      <a:pt x="176784" y="13908"/>
                    </a:lnTo>
                    <a:cubicBezTo>
                      <a:pt x="171553" y="5274"/>
                      <a:pt x="162191" y="0"/>
                      <a:pt x="152096" y="0"/>
                    </a:cubicBezTo>
                    <a:cubicBezTo>
                      <a:pt x="142001" y="0"/>
                      <a:pt x="132639" y="5274"/>
                      <a:pt x="127408" y="13908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848475" y="2051049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151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7195185" y="1865948"/>
              <a:ext cx="86863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待复核</a:t>
              </a:r>
            </a:p>
          </p:txBody>
        </p:sp>
        <p:sp>
          <p:nvSpPr>
            <p:cNvPr id="32" name="Ellipse 32"/>
            <p:cNvSpPr/>
            <p:nvPr/>
          </p:nvSpPr>
          <p:spPr>
            <a:xfrm>
              <a:off x="6715125" y="2505075"/>
              <a:ext cx="209550" cy="209550"/>
            </a:xfrm>
            <a:prstGeom prst="ellipse">
              <a:avLst/>
            </a:prstGeom>
            <a:solidFill>
              <a:srgbClr val="C2410C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084695" y="2507932"/>
              <a:ext cx="3496342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TINA PWL/PULSE 源行为和单位解释</a:t>
              </a:r>
            </a:p>
          </p:txBody>
        </p:sp>
        <p:sp>
          <p:nvSpPr>
            <p:cNvPr id="34" name="Ellipse 34"/>
            <p:cNvSpPr/>
            <p:nvPr/>
          </p:nvSpPr>
          <p:spPr>
            <a:xfrm>
              <a:off x="6715125" y="3000375"/>
              <a:ext cx="209550" cy="209550"/>
            </a:xfrm>
            <a:prstGeom prst="ellipse">
              <a:avLst/>
            </a:prstGeom>
            <a:solidFill>
              <a:srgbClr val="C2410C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084695" y="3003232"/>
              <a:ext cx="3782377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开关相位：通道交替、死区和同步参考</a:t>
              </a:r>
            </a:p>
          </p:txBody>
        </p:sp>
        <p:sp>
          <p:nvSpPr>
            <p:cNvPr id="36" name="Ellipse 36"/>
            <p:cNvSpPr/>
            <p:nvPr/>
          </p:nvSpPr>
          <p:spPr>
            <a:xfrm>
              <a:off x="6715125" y="3495675"/>
              <a:ext cx="209550" cy="209550"/>
            </a:xfrm>
            <a:prstGeom prst="ellipse">
              <a:avLst/>
            </a:prstGeom>
            <a:solidFill>
              <a:srgbClr val="C2410C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084695" y="3498532"/>
              <a:ext cx="383738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TINA 导出数据：时间步长、量纲和列名</a:t>
              </a:r>
            </a:p>
          </p:txBody>
        </p:sp>
        <p:sp>
          <p:nvSpPr>
            <p:cNvPr id="38" name="Ellipse 38"/>
            <p:cNvSpPr/>
            <p:nvPr/>
          </p:nvSpPr>
          <p:spPr>
            <a:xfrm>
              <a:off x="6715125" y="3990975"/>
              <a:ext cx="209550" cy="209550"/>
            </a:xfrm>
            <a:prstGeom prst="ellipse">
              <a:avLst/>
            </a:prstGeom>
            <a:solidFill>
              <a:srgbClr val="C2410C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084695" y="3993832"/>
              <a:ext cx="552059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噪声口径：pickup-only 与 pickup+readout 需分开报告</a:t>
              </a:r>
            </a:p>
          </p:txBody>
        </p:sp>
        <p:sp>
          <p:nvSpPr>
            <p:cNvPr id="40" name="Ellipse 40"/>
            <p:cNvSpPr/>
            <p:nvPr/>
          </p:nvSpPr>
          <p:spPr>
            <a:xfrm>
              <a:off x="6715125" y="4486275"/>
              <a:ext cx="209550" cy="209550"/>
            </a:xfrm>
            <a:prstGeom prst="ellipse">
              <a:avLst/>
            </a:prstGeom>
            <a:solidFill>
              <a:srgbClr val="C2410C"/>
            </a:solidFill>
            <a:ln>
              <a:noFill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084695" y="4489132"/>
              <a:ext cx="526756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65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多路统计：当前 4 组噪声 realization，需加密误差条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71600" y="5467350"/>
            <a:ext cx="9448800" cy="514350"/>
            <a:chOff x="1371600" y="5467350"/>
            <a:chExt cx="9448800" cy="514350"/>
          </a:xfrm>
        </p:grpSpPr>
        <p:sp>
          <p:nvSpPr>
            <p:cNvPr id="43" name="Rectangle 43"/>
            <p:cNvSpPr/>
            <p:nvPr/>
          </p:nvSpPr>
          <p:spPr>
            <a:xfrm>
              <a:off x="1371600" y="5467350"/>
              <a:ext cx="9448800" cy="514350"/>
            </a:xfrm>
            <a:prstGeom prst="roundRect">
              <a:avLst>
                <a:gd name="adj" fmla="val 14815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46" name="Group 46"/>
            <p:cNvGrpSpPr/>
            <p:nvPr/>
          </p:nvGrpSpPr>
          <p:grpSpPr>
            <a:xfrm>
              <a:off x="1668792" y="5612142"/>
              <a:ext cx="224766" cy="224766"/>
              <a:chOff x="1668792" y="5612142"/>
              <a:chExt cx="224766" cy="22476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668792" y="5612142"/>
                <a:ext cx="224766" cy="224766"/>
              </a:xfrm>
              <a:custGeom>
                <a:avLst/>
                <a:gdLst/>
                <a:ahLst/>
                <a:cxnLst/>
                <a:rect l="l" t="t" r="r" b="b"/>
                <a:pathLst>
                  <a:path w="224766" h="224766">
                    <a:moveTo>
                      <a:pt x="92440" y="20907"/>
                    </a:moveTo>
                    <a:cubicBezTo>
                      <a:pt x="97512" y="0"/>
                      <a:pt x="127254" y="0"/>
                      <a:pt x="132326" y="20907"/>
                    </a:cubicBezTo>
                    <a:cubicBezTo>
                      <a:pt x="133870" y="27278"/>
                      <a:pt x="138363" y="32528"/>
                      <a:pt x="144419" y="35037"/>
                    </a:cubicBezTo>
                    <a:cubicBezTo>
                      <a:pt x="150474" y="37546"/>
                      <a:pt x="157364" y="37012"/>
                      <a:pt x="162961" y="33599"/>
                    </a:cubicBezTo>
                    <a:cubicBezTo>
                      <a:pt x="181332" y="22408"/>
                      <a:pt x="202371" y="43434"/>
                      <a:pt x="191179" y="61817"/>
                    </a:cubicBezTo>
                    <a:cubicBezTo>
                      <a:pt x="187771" y="67411"/>
                      <a:pt x="187238" y="74296"/>
                      <a:pt x="189744" y="80348"/>
                    </a:cubicBezTo>
                    <a:cubicBezTo>
                      <a:pt x="192250" y="86400"/>
                      <a:pt x="197494" y="90892"/>
                      <a:pt x="203859" y="92440"/>
                    </a:cubicBezTo>
                    <a:cubicBezTo>
                      <a:pt x="224766" y="97512"/>
                      <a:pt x="224766" y="127254"/>
                      <a:pt x="203859" y="132326"/>
                    </a:cubicBezTo>
                    <a:cubicBezTo>
                      <a:pt x="197488" y="133870"/>
                      <a:pt x="192238" y="138363"/>
                      <a:pt x="189729" y="144419"/>
                    </a:cubicBezTo>
                    <a:cubicBezTo>
                      <a:pt x="187220" y="150474"/>
                      <a:pt x="187754" y="157364"/>
                      <a:pt x="191167" y="162961"/>
                    </a:cubicBezTo>
                    <a:cubicBezTo>
                      <a:pt x="202359" y="181332"/>
                      <a:pt x="181332" y="202371"/>
                      <a:pt x="162949" y="191179"/>
                    </a:cubicBezTo>
                    <a:cubicBezTo>
                      <a:pt x="157355" y="187771"/>
                      <a:pt x="150470" y="187238"/>
                      <a:pt x="144418" y="189744"/>
                    </a:cubicBezTo>
                    <a:cubicBezTo>
                      <a:pt x="138366" y="192250"/>
                      <a:pt x="133874" y="197494"/>
                      <a:pt x="132326" y="203859"/>
                    </a:cubicBezTo>
                    <a:cubicBezTo>
                      <a:pt x="127254" y="224766"/>
                      <a:pt x="97512" y="224766"/>
                      <a:pt x="92440" y="203859"/>
                    </a:cubicBezTo>
                    <a:cubicBezTo>
                      <a:pt x="90897" y="197488"/>
                      <a:pt x="86403" y="192238"/>
                      <a:pt x="80348" y="189729"/>
                    </a:cubicBezTo>
                    <a:cubicBezTo>
                      <a:pt x="74292" y="187220"/>
                      <a:pt x="67402" y="187754"/>
                      <a:pt x="61805" y="191167"/>
                    </a:cubicBezTo>
                    <a:cubicBezTo>
                      <a:pt x="43434" y="202359"/>
                      <a:pt x="22396" y="181332"/>
                      <a:pt x="33588" y="162949"/>
                    </a:cubicBezTo>
                    <a:cubicBezTo>
                      <a:pt x="36995" y="157355"/>
                      <a:pt x="37528" y="150470"/>
                      <a:pt x="35022" y="144418"/>
                    </a:cubicBezTo>
                    <a:cubicBezTo>
                      <a:pt x="32516" y="138366"/>
                      <a:pt x="27272" y="133874"/>
                      <a:pt x="20907" y="132326"/>
                    </a:cubicBezTo>
                    <a:cubicBezTo>
                      <a:pt x="0" y="127254"/>
                      <a:pt x="0" y="97512"/>
                      <a:pt x="20907" y="92440"/>
                    </a:cubicBezTo>
                    <a:cubicBezTo>
                      <a:pt x="27278" y="90897"/>
                      <a:pt x="32528" y="86403"/>
                      <a:pt x="35037" y="80348"/>
                    </a:cubicBezTo>
                    <a:cubicBezTo>
                      <a:pt x="37546" y="74292"/>
                      <a:pt x="37012" y="67402"/>
                      <a:pt x="33599" y="61805"/>
                    </a:cubicBezTo>
                    <a:cubicBezTo>
                      <a:pt x="22408" y="43434"/>
                      <a:pt x="43434" y="22396"/>
                      <a:pt x="61817" y="33588"/>
                    </a:cubicBezTo>
                    <a:cubicBezTo>
                      <a:pt x="73724" y="40827"/>
                      <a:pt x="89154" y="34421"/>
                      <a:pt x="92440" y="20907"/>
                    </a:cubicBez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  <p:sp>
            <p:nvSpPr>
              <p:cNvPr id="45" name="Freeform 45"/>
              <p:cNvSpPr/>
              <p:nvPr/>
            </p:nvSpPr>
            <p:spPr>
              <a:xfrm>
                <a:off x="1745456" y="5688806"/>
                <a:ext cx="7143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71438" h="71438">
                    <a:moveTo>
                      <a:pt x="0" y="35719"/>
                    </a:moveTo>
                    <a:cubicBezTo>
                      <a:pt x="0" y="55446"/>
                      <a:pt x="15992" y="71438"/>
                      <a:pt x="35719" y="71438"/>
                    </a:cubicBezTo>
                    <a:cubicBezTo>
                      <a:pt x="55446" y="71438"/>
                      <a:pt x="71438" y="55446"/>
                      <a:pt x="71438" y="35719"/>
                    </a:cubicBezTo>
                    <a:cubicBezTo>
                      <a:pt x="71438" y="15992"/>
                      <a:pt x="55446" y="0"/>
                      <a:pt x="35719" y="0"/>
                    </a:cubicBezTo>
                    <a:cubicBezTo>
                      <a:pt x="15992" y="0"/>
                      <a:pt x="0" y="15992"/>
                      <a:pt x="0" y="35719"/>
                    </a:cubicBez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</p:grpSp>
        <p:sp>
          <p:nvSpPr>
            <p:cNvPr id="47" name="TextBox 47"/>
            <p:cNvSpPr txBox="1"/>
            <p:nvPr/>
          </p:nvSpPr>
          <p:spPr>
            <a:xfrm>
              <a:off x="2076450" y="5638800"/>
              <a:ext cx="798909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建议：保留稳态窗口，增加 mux 噪声 realization，并明确是否加入读出支路 Rr 热噪声。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49" name="Line 49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27710" y="6328410"/>
              <a:ext cx="46710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验证清单用于把电路搭建误差、数据导出误差和统计误差分开处理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13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C95">
              <a:alpha val="4500"/>
            </a:srgbClr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773430" y="659130"/>
            <a:ext cx="7148322" cy="1064895"/>
            <a:chOff x="773430" y="659130"/>
            <a:chExt cx="7148322" cy="1064895"/>
          </a:xfrm>
        </p:grpSpPr>
        <p:sp>
          <p:nvSpPr>
            <p:cNvPr id="4" name="TextBox 4"/>
            <p:cNvSpPr txBox="1"/>
            <p:nvPr/>
          </p:nvSpPr>
          <p:spPr>
            <a:xfrm>
              <a:off x="773430" y="659130"/>
              <a:ext cx="7148322" cy="731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6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下一步：从波形跑通到统计稳定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30580" y="1297305"/>
              <a:ext cx="6284119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目标是得到可复现、可引用的复用读出 SNR 结论。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51633" y="2705100"/>
            <a:ext cx="9688735" cy="2097881"/>
            <a:chOff x="1251633" y="2705100"/>
            <a:chExt cx="9688735" cy="2097881"/>
          </a:xfrm>
        </p:grpSpPr>
        <p:sp>
          <p:nvSpPr>
            <p:cNvPr id="7" name="Line 7"/>
            <p:cNvSpPr/>
            <p:nvPr/>
          </p:nvSpPr>
          <p:spPr>
            <a:xfrm>
              <a:off x="1847850" y="3181350"/>
              <a:ext cx="8496300" cy="9525"/>
            </a:xfrm>
            <a:custGeom>
              <a:avLst/>
              <a:gdLst/>
              <a:ahLst/>
              <a:cxnLst/>
              <a:rect l="l" t="t" r="r" b="b"/>
              <a:pathLst>
                <a:path w="8496300" h="9525">
                  <a:moveTo>
                    <a:pt x="0" y="0"/>
                  </a:moveTo>
                  <a:lnTo>
                    <a:pt x="8496300" y="0"/>
                  </a:lnTo>
                </a:path>
              </a:pathLst>
            </a:custGeom>
            <a:noFill/>
            <a:ln w="38100">
              <a:solidFill>
                <a:srgbClr val="D8E1E8"/>
              </a:solidFill>
            </a:ln>
          </p:spPr>
        </p:sp>
        <p:sp>
          <p:nvSpPr>
            <p:cNvPr id="8" name="Ellipse 8"/>
            <p:cNvSpPr/>
            <p:nvPr/>
          </p:nvSpPr>
          <p:spPr>
            <a:xfrm>
              <a:off x="1619250" y="2705100"/>
              <a:ext cx="952500" cy="9525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8C95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1938337" y="3041650"/>
              <a:ext cx="314324" cy="279399"/>
            </a:xfrm>
            <a:custGeom>
              <a:avLst/>
              <a:gdLst/>
              <a:ahLst/>
              <a:cxnLst/>
              <a:rect l="l" t="t" r="r" b="b"/>
              <a:pathLst>
                <a:path w="314324" h="279399">
                  <a:moveTo>
                    <a:pt x="0" y="139700"/>
                  </a:moveTo>
                  <a:lnTo>
                    <a:pt x="69850" y="139700"/>
                  </a:lnTo>
                  <a:lnTo>
                    <a:pt x="122237" y="279399"/>
                  </a:lnTo>
                  <a:lnTo>
                    <a:pt x="192087" y="0"/>
                  </a:lnTo>
                  <a:lnTo>
                    <a:pt x="244475" y="139700"/>
                  </a:lnTo>
                  <a:lnTo>
                    <a:pt x="314324" y="139700"/>
                  </a:lnTo>
                </a:path>
              </a:pathLst>
            </a:custGeom>
            <a:noFill/>
            <a:ln w="19050">
              <a:solidFill>
                <a:srgbClr val="008C95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251633" y="3837622"/>
              <a:ext cx="1687735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固定稳态窗口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41060" y="4246721"/>
              <a:ext cx="1508879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不再用 5 ms 短窗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84053" y="4513421"/>
              <a:ext cx="1622893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稳态估计 RMS/PSD</a:t>
              </a:r>
            </a:p>
          </p:txBody>
        </p:sp>
        <p:sp>
          <p:nvSpPr>
            <p:cNvPr id="13" name="Ellipse 13"/>
            <p:cNvSpPr/>
            <p:nvPr/>
          </p:nvSpPr>
          <p:spPr>
            <a:xfrm>
              <a:off x="5619750" y="2705100"/>
              <a:ext cx="952500" cy="9525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7A4FE3"/>
              </a:solidFill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5931171" y="3016521"/>
              <a:ext cx="329656" cy="329656"/>
              <a:chOff x="5931171" y="3016521"/>
              <a:chExt cx="329656" cy="32965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5931171" y="3016521"/>
                <a:ext cx="329656" cy="329656"/>
              </a:xfrm>
              <a:custGeom>
                <a:avLst/>
                <a:gdLst/>
                <a:ahLst/>
                <a:cxnLst/>
                <a:rect l="l" t="t" r="r" b="b"/>
                <a:pathLst>
                  <a:path w="329656" h="329656">
                    <a:moveTo>
                      <a:pt x="135579" y="30664"/>
                    </a:moveTo>
                    <a:cubicBezTo>
                      <a:pt x="143018" y="0"/>
                      <a:pt x="186639" y="0"/>
                      <a:pt x="194078" y="30664"/>
                    </a:cubicBezTo>
                    <a:cubicBezTo>
                      <a:pt x="196342" y="40008"/>
                      <a:pt x="202932" y="47708"/>
                      <a:pt x="211814" y="51388"/>
                    </a:cubicBezTo>
                    <a:cubicBezTo>
                      <a:pt x="220695" y="55067"/>
                      <a:pt x="230800" y="54284"/>
                      <a:pt x="239009" y="49279"/>
                    </a:cubicBezTo>
                    <a:cubicBezTo>
                      <a:pt x="265953" y="32864"/>
                      <a:pt x="296810" y="63703"/>
                      <a:pt x="280395" y="90665"/>
                    </a:cubicBezTo>
                    <a:cubicBezTo>
                      <a:pt x="275397" y="98870"/>
                      <a:pt x="274616" y="108967"/>
                      <a:pt x="278291" y="117843"/>
                    </a:cubicBezTo>
                    <a:cubicBezTo>
                      <a:pt x="281966" y="126719"/>
                      <a:pt x="289657" y="133309"/>
                      <a:pt x="298992" y="135579"/>
                    </a:cubicBezTo>
                    <a:cubicBezTo>
                      <a:pt x="329656" y="143018"/>
                      <a:pt x="329656" y="186639"/>
                      <a:pt x="298992" y="194078"/>
                    </a:cubicBezTo>
                    <a:cubicBezTo>
                      <a:pt x="289649" y="196342"/>
                      <a:pt x="281949" y="202932"/>
                      <a:pt x="278269" y="211814"/>
                    </a:cubicBezTo>
                    <a:cubicBezTo>
                      <a:pt x="274589" y="220695"/>
                      <a:pt x="275373" y="230800"/>
                      <a:pt x="280377" y="239009"/>
                    </a:cubicBezTo>
                    <a:cubicBezTo>
                      <a:pt x="296792" y="265953"/>
                      <a:pt x="265953" y="296810"/>
                      <a:pt x="238991" y="280395"/>
                    </a:cubicBezTo>
                    <a:cubicBezTo>
                      <a:pt x="230787" y="275397"/>
                      <a:pt x="220689" y="274616"/>
                      <a:pt x="211813" y="278291"/>
                    </a:cubicBezTo>
                    <a:cubicBezTo>
                      <a:pt x="202937" y="281966"/>
                      <a:pt x="196348" y="289657"/>
                      <a:pt x="194078" y="298992"/>
                    </a:cubicBezTo>
                    <a:cubicBezTo>
                      <a:pt x="186639" y="329656"/>
                      <a:pt x="143018" y="329656"/>
                      <a:pt x="135579" y="298992"/>
                    </a:cubicBezTo>
                    <a:cubicBezTo>
                      <a:pt x="133315" y="289649"/>
                      <a:pt x="126725" y="281949"/>
                      <a:pt x="117843" y="278269"/>
                    </a:cubicBezTo>
                    <a:cubicBezTo>
                      <a:pt x="108961" y="274589"/>
                      <a:pt x="98856" y="275373"/>
                      <a:pt x="90648" y="280377"/>
                    </a:cubicBezTo>
                    <a:cubicBezTo>
                      <a:pt x="63703" y="296792"/>
                      <a:pt x="32847" y="265953"/>
                      <a:pt x="49262" y="238991"/>
                    </a:cubicBezTo>
                    <a:cubicBezTo>
                      <a:pt x="54259" y="230787"/>
                      <a:pt x="55041" y="220689"/>
                      <a:pt x="51365" y="211813"/>
                    </a:cubicBezTo>
                    <a:cubicBezTo>
                      <a:pt x="47690" y="202937"/>
                      <a:pt x="39999" y="196348"/>
                      <a:pt x="30664" y="194078"/>
                    </a:cubicBezTo>
                    <a:cubicBezTo>
                      <a:pt x="0" y="186639"/>
                      <a:pt x="0" y="143018"/>
                      <a:pt x="30664" y="135579"/>
                    </a:cubicBezTo>
                    <a:cubicBezTo>
                      <a:pt x="40008" y="133315"/>
                      <a:pt x="47708" y="126725"/>
                      <a:pt x="51388" y="117843"/>
                    </a:cubicBezTo>
                    <a:cubicBezTo>
                      <a:pt x="55067" y="108961"/>
                      <a:pt x="54284" y="98856"/>
                      <a:pt x="49279" y="90648"/>
                    </a:cubicBezTo>
                    <a:cubicBezTo>
                      <a:pt x="32864" y="63703"/>
                      <a:pt x="63703" y="32847"/>
                      <a:pt x="90665" y="49262"/>
                    </a:cubicBezTo>
                    <a:cubicBezTo>
                      <a:pt x="108128" y="59879"/>
                      <a:pt x="130759" y="50484"/>
                      <a:pt x="135579" y="30664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043612" y="3128962"/>
                <a:ext cx="1047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04775">
                    <a:moveTo>
                      <a:pt x="0" y="52387"/>
                    </a:moveTo>
                    <a:cubicBezTo>
                      <a:pt x="0" y="81320"/>
                      <a:pt x="23455" y="104775"/>
                      <a:pt x="52387" y="104775"/>
                    </a:cubicBezTo>
                    <a:cubicBezTo>
                      <a:pt x="81320" y="104775"/>
                      <a:pt x="104775" y="81320"/>
                      <a:pt x="104775" y="52387"/>
                    </a:cubicBezTo>
                    <a:cubicBezTo>
                      <a:pt x="104775" y="23455"/>
                      <a:pt x="81320" y="0"/>
                      <a:pt x="52387" y="0"/>
                    </a:cubicBezTo>
                    <a:cubicBezTo>
                      <a:pt x="23455" y="0"/>
                      <a:pt x="0" y="23455"/>
                      <a:pt x="0" y="52387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190700" y="3837622"/>
              <a:ext cx="1810600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加密 mux 统计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355812" y="4246721"/>
              <a:ext cx="1480376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增加 realization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602843" y="4513421"/>
              <a:ext cx="986314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42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给出误差条</a:t>
              </a:r>
            </a:p>
          </p:txBody>
        </p:sp>
        <p:sp>
          <p:nvSpPr>
            <p:cNvPr id="20" name="Ellipse 20"/>
            <p:cNvSpPr/>
            <p:nvPr/>
          </p:nvSpPr>
          <p:spPr>
            <a:xfrm>
              <a:off x="9620250" y="2705100"/>
              <a:ext cx="952500" cy="9525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B3A5B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9956800" y="3041650"/>
              <a:ext cx="279399" cy="296862"/>
            </a:xfrm>
            <a:custGeom>
              <a:avLst/>
              <a:gdLst/>
              <a:ahLst/>
              <a:cxnLst/>
              <a:rect l="l" t="t" r="r" b="b"/>
              <a:pathLst>
                <a:path w="279399" h="296862">
                  <a:moveTo>
                    <a:pt x="0" y="0"/>
                  </a:moveTo>
                  <a:lnTo>
                    <a:pt x="279399" y="0"/>
                  </a:lnTo>
                  <a:lnTo>
                    <a:pt x="279399" y="37928"/>
                  </a:lnTo>
                  <a:cubicBezTo>
                    <a:pt x="279398" y="47190"/>
                    <a:pt x="275717" y="56072"/>
                    <a:pt x="269166" y="62620"/>
                  </a:cubicBezTo>
                  <a:lnTo>
                    <a:pt x="192087" y="139700"/>
                  </a:lnTo>
                  <a:lnTo>
                    <a:pt x="192087" y="261937"/>
                  </a:lnTo>
                  <a:lnTo>
                    <a:pt x="87312" y="296862"/>
                  </a:lnTo>
                  <a:lnTo>
                    <a:pt x="87312" y="148431"/>
                  </a:lnTo>
                  <a:lnTo>
                    <a:pt x="9080" y="62376"/>
                  </a:lnTo>
                  <a:cubicBezTo>
                    <a:pt x="3238" y="55948"/>
                    <a:pt x="1" y="47575"/>
                    <a:pt x="0" y="38889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B3A5B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9252633" y="3837622"/>
              <a:ext cx="1687735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明确噪声口径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51087" y="4246721"/>
              <a:ext cx="1090827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420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pickup-only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370564" y="4513421"/>
              <a:ext cx="1451872" cy="289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420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pickup+readout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87792" y="5334000"/>
            <a:ext cx="8816416" cy="685800"/>
            <a:chOff x="1687792" y="5334000"/>
            <a:chExt cx="8816416" cy="685800"/>
          </a:xfrm>
        </p:grpSpPr>
        <p:sp>
          <p:nvSpPr>
            <p:cNvPr id="26" name="Rectangle 26"/>
            <p:cNvSpPr/>
            <p:nvPr/>
          </p:nvSpPr>
          <p:spPr>
            <a:xfrm>
              <a:off x="1714500" y="5334000"/>
              <a:ext cx="8763000" cy="685800"/>
            </a:xfrm>
            <a:prstGeom prst="roundRect">
              <a:avLst>
                <a:gd name="adj" fmla="val 1111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687792" y="5577840"/>
              <a:ext cx="881641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最终交付物：稳态窗口下的 TINA/Python 对齐、mux 误差条和分口径 SNR 表。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29" name="Line 29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27710" y="6328410"/>
              <a:ext cx="36949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复用读出验证报告：从电路搭建到 Python 统计分析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14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495300" y="304800"/>
            <a:ext cx="8435245" cy="895350"/>
            <a:chOff x="495300" y="304800"/>
            <a:chExt cx="8435245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495300" y="304800"/>
              <a:ext cx="8435245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TINA 电路：两路 pickup 经开关进入公共读出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06730" y="773430"/>
              <a:ext cx="7488269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当前报告采用用户确认的 TINA 开关复用截图作为电路基准。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3400" y="1200150"/>
            <a:ext cx="11125200" cy="4114800"/>
            <a:chOff x="533400" y="1200150"/>
            <a:chExt cx="11125200" cy="4114800"/>
          </a:xfrm>
        </p:grpSpPr>
        <p:sp>
          <p:nvSpPr>
            <p:cNvPr id="6" name="Rectangle 6"/>
            <p:cNvSpPr/>
            <p:nvPr/>
          </p:nvSpPr>
          <p:spPr>
            <a:xfrm>
              <a:off x="533400" y="1200150"/>
              <a:ext cx="11125200" cy="4114800"/>
            </a:xfrm>
            <a:prstGeom prst="roundRect">
              <a:avLst>
                <a:gd name="adj" fmla="val 1852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2110" y="1390650"/>
              <a:ext cx="7387780" cy="3733800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533400" y="5562600"/>
            <a:ext cx="11125200" cy="704850"/>
            <a:chOff x="533400" y="5562600"/>
            <a:chExt cx="11125200" cy="704850"/>
          </a:xfrm>
        </p:grpSpPr>
        <p:sp>
          <p:nvSpPr>
            <p:cNvPr id="9" name="Rectangle 9"/>
            <p:cNvSpPr/>
            <p:nvPr/>
          </p:nvSpPr>
          <p:spPr>
            <a:xfrm>
              <a:off x="533400" y="5562600"/>
              <a:ext cx="3429000" cy="704850"/>
            </a:xfrm>
            <a:prstGeom prst="roundRect">
              <a:avLst>
                <a:gd name="adj" fmla="val 1081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787400" y="5797550"/>
              <a:ext cx="187326" cy="188914"/>
              <a:chOff x="787400" y="5797550"/>
              <a:chExt cx="187326" cy="18891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965201" y="5797550"/>
                <a:ext cx="952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8900">
                    <a:moveTo>
                      <a:pt x="0" y="0"/>
                    </a:moveTo>
                    <a:lnTo>
                      <a:pt x="0" y="8890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20751" y="5803106"/>
                <a:ext cx="952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7788">
                    <a:moveTo>
                      <a:pt x="0" y="0"/>
                    </a:moveTo>
                    <a:lnTo>
                      <a:pt x="0" y="77788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76300" y="5808663"/>
                <a:ext cx="9525" cy="17780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77801">
                    <a:moveTo>
                      <a:pt x="0" y="0"/>
                    </a:moveTo>
                    <a:lnTo>
                      <a:pt x="0" y="177801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831850" y="5814219"/>
                <a:ext cx="9525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5563">
                    <a:moveTo>
                      <a:pt x="0" y="0"/>
                    </a:moveTo>
                    <a:lnTo>
                      <a:pt x="0" y="55563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787400" y="5819775"/>
                <a:ext cx="95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4450">
                    <a:moveTo>
                      <a:pt x="0" y="0"/>
                    </a:moveTo>
                    <a:lnTo>
                      <a:pt x="0" y="4445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787400" y="5842000"/>
                <a:ext cx="17780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77801" h="9525">
                    <a:moveTo>
                      <a:pt x="177801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104900" y="5715000"/>
              <a:ext cx="116174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pickup 支路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06805" y="5969318"/>
              <a:ext cx="159148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Vin -&gt; Rp/Lp -&gt; Cp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4381500" y="5562600"/>
              <a:ext cx="3429000" cy="704850"/>
            </a:xfrm>
            <a:prstGeom prst="roundRect">
              <a:avLst>
                <a:gd name="adj" fmla="val 1081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4613275" y="5808663"/>
              <a:ext cx="222251" cy="155575"/>
              <a:chOff x="4613275" y="5808663"/>
              <a:chExt cx="222251" cy="1555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613275" y="5886450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9525">
                    <a:moveTo>
                      <a:pt x="0" y="0"/>
                    </a:moveTo>
                    <a:lnTo>
                      <a:pt x="22225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4813301" y="5830888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9525">
                    <a:moveTo>
                      <a:pt x="0" y="0"/>
                    </a:moveTo>
                    <a:lnTo>
                      <a:pt x="22225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4635500" y="5864225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cubicBezTo>
                      <a:pt x="0" y="34500"/>
                      <a:pt x="9950" y="44450"/>
                      <a:pt x="22225" y="44450"/>
                    </a:cubicBezTo>
                    <a:cubicBezTo>
                      <a:pt x="34500" y="44450"/>
                      <a:pt x="44450" y="34500"/>
                      <a:pt x="44450" y="22225"/>
                    </a:cubicBezTo>
                    <a:cubicBezTo>
                      <a:pt x="44450" y="9950"/>
                      <a:pt x="34500" y="0"/>
                      <a:pt x="22225" y="0"/>
                    </a:cubicBezTo>
                    <a:cubicBezTo>
                      <a:pt x="9950" y="0"/>
                      <a:pt x="0" y="9950"/>
                      <a:pt x="0" y="22225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4768851" y="5808663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cubicBezTo>
                      <a:pt x="0" y="34500"/>
                      <a:pt x="9950" y="44450"/>
                      <a:pt x="22225" y="44450"/>
                    </a:cubicBezTo>
                    <a:cubicBezTo>
                      <a:pt x="34500" y="44450"/>
                      <a:pt x="44450" y="34500"/>
                      <a:pt x="44450" y="22225"/>
                    </a:cubicBezTo>
                    <a:cubicBezTo>
                      <a:pt x="44450" y="9950"/>
                      <a:pt x="34500" y="0"/>
                      <a:pt x="22225" y="0"/>
                    </a:cubicBezTo>
                    <a:cubicBezTo>
                      <a:pt x="9950" y="0"/>
                      <a:pt x="0" y="9950"/>
                      <a:pt x="0" y="22225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813301" y="5942013"/>
                <a:ext cx="222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9525">
                    <a:moveTo>
                      <a:pt x="0" y="0"/>
                    </a:moveTo>
                    <a:lnTo>
                      <a:pt x="22225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4768851" y="5919788"/>
                <a:ext cx="444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44450">
                    <a:moveTo>
                      <a:pt x="0" y="22225"/>
                    </a:moveTo>
                    <a:cubicBezTo>
                      <a:pt x="0" y="34500"/>
                      <a:pt x="9950" y="44450"/>
                      <a:pt x="22225" y="44450"/>
                    </a:cubicBezTo>
                    <a:cubicBezTo>
                      <a:pt x="34500" y="44450"/>
                      <a:pt x="44450" y="34500"/>
                      <a:pt x="44450" y="22225"/>
                    </a:cubicBezTo>
                    <a:cubicBezTo>
                      <a:pt x="44450" y="9950"/>
                      <a:pt x="34500" y="0"/>
                      <a:pt x="22225" y="0"/>
                    </a:cubicBezTo>
                    <a:cubicBezTo>
                      <a:pt x="9950" y="0"/>
                      <a:pt x="0" y="9950"/>
                      <a:pt x="0" y="22225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4674394" y="5830888"/>
                <a:ext cx="94457" cy="38894"/>
              </a:xfrm>
              <a:custGeom>
                <a:avLst/>
                <a:gdLst/>
                <a:ahLst/>
                <a:cxnLst/>
                <a:rect l="l" t="t" r="r" b="b"/>
                <a:pathLst>
                  <a:path w="94457" h="38894">
                    <a:moveTo>
                      <a:pt x="0" y="38894"/>
                    </a:moveTo>
                    <a:lnTo>
                      <a:pt x="94457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4953000" y="5715000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开关设置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954905" y="5969318"/>
              <a:ext cx="268962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Ron=490m, Von=500m, Roff=2G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8229600" y="5562600"/>
              <a:ext cx="3429000" cy="704850"/>
            </a:xfrm>
            <a:prstGeom prst="roundRect">
              <a:avLst>
                <a:gd name="adj" fmla="val 1081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8461375" y="5808663"/>
              <a:ext cx="222251" cy="155575"/>
              <a:chOff x="8461375" y="5808663"/>
              <a:chExt cx="222251" cy="15557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8494713" y="5808663"/>
                <a:ext cx="155575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55575">
                    <a:moveTo>
                      <a:pt x="0" y="77788"/>
                    </a:moveTo>
                    <a:cubicBezTo>
                      <a:pt x="0" y="120749"/>
                      <a:pt x="34827" y="155575"/>
                      <a:pt x="77788" y="155575"/>
                    </a:cubicBezTo>
                    <a:cubicBezTo>
                      <a:pt x="120749" y="155575"/>
                      <a:pt x="155575" y="120749"/>
                      <a:pt x="155575" y="77788"/>
                    </a:cubicBezTo>
                    <a:cubicBezTo>
                      <a:pt x="155575" y="34827"/>
                      <a:pt x="120749" y="0"/>
                      <a:pt x="77788" y="0"/>
                    </a:cubicBezTo>
                    <a:cubicBezTo>
                      <a:pt x="34827" y="0"/>
                      <a:pt x="0" y="34827"/>
                      <a:pt x="0" y="777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461375" y="5886450"/>
                <a:ext cx="3333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8" h="9525">
                    <a:moveTo>
                      <a:pt x="33338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8650288" y="5886450"/>
                <a:ext cx="3333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8" h="9525">
                    <a:moveTo>
                      <a:pt x="0" y="0"/>
                    </a:moveTo>
                    <a:lnTo>
                      <a:pt x="3333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8550275" y="5853113"/>
                <a:ext cx="44450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55563">
                    <a:moveTo>
                      <a:pt x="0" y="55563"/>
                    </a:moveTo>
                    <a:lnTo>
                      <a:pt x="0" y="22225"/>
                    </a:lnTo>
                    <a:cubicBezTo>
                      <a:pt x="0" y="10712"/>
                      <a:pt x="9946" y="0"/>
                      <a:pt x="22225" y="0"/>
                    </a:cubicBezTo>
                    <a:cubicBezTo>
                      <a:pt x="34504" y="0"/>
                      <a:pt x="44450" y="10712"/>
                      <a:pt x="44450" y="22225"/>
                    </a:cubicBezTo>
                    <a:lnTo>
                      <a:pt x="44450" y="55563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8550275" y="5886450"/>
                <a:ext cx="444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9525">
                    <a:moveTo>
                      <a:pt x="444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8801100" y="5715000"/>
              <a:ext cx="87820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读出支路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803005" y="5969318"/>
              <a:ext cx="278863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607080"/>
                  </a:solidFill>
                  <a:latin typeface="Consolas"/>
                  <a:ea typeface="Consolas"/>
                  <a:cs typeface="Consolas"/>
                </a:rPr>
                <a:t>Cr=21.7n, Rr=325.7m, Lr=8.4m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18160" y="6477000"/>
            <a:ext cx="11155680" cy="342900"/>
            <a:chOff x="518160" y="6477000"/>
            <a:chExt cx="11155680" cy="342900"/>
          </a:xfrm>
        </p:grpSpPr>
        <p:sp>
          <p:nvSpPr>
            <p:cNvPr id="40" name="Line 40"/>
            <p:cNvSpPr/>
            <p:nvPr/>
          </p:nvSpPr>
          <p:spPr>
            <a:xfrm>
              <a:off x="533400" y="647700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518160" y="6576060"/>
              <a:ext cx="235877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图源：用户确认的 TINA 搭建截图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107293" y="657606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02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495300" y="304800"/>
            <a:ext cx="11163300" cy="942975"/>
            <a:chOff x="495300" y="304800"/>
            <a:chExt cx="11163300" cy="942975"/>
          </a:xfrm>
        </p:grpSpPr>
        <p:sp>
          <p:nvSpPr>
            <p:cNvPr id="3" name="TextBox 3"/>
            <p:cNvSpPr txBox="1"/>
            <p:nvPr/>
          </p:nvSpPr>
          <p:spPr>
            <a:xfrm>
              <a:off x="495300" y="304800"/>
              <a:ext cx="7763161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参数映射：TINA 元件与 Python ODE 对齐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06730" y="773430"/>
              <a:ext cx="705421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电路参数和状态变量需要逐项对应，才能解释波形差异。</a:t>
              </a:r>
            </a:p>
          </p:txBody>
        </p:sp>
        <p:sp>
          <p:nvSpPr>
            <p:cNvPr id="5" name="Line 5"/>
            <p:cNvSpPr/>
            <p:nvPr/>
          </p:nvSpPr>
          <p:spPr>
            <a:xfrm>
              <a:off x="533400" y="123825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</p:grpSp>
      <p:grpSp>
        <p:nvGrpSpPr>
          <p:cNvPr id="38" name="Group 38"/>
          <p:cNvGrpSpPr/>
          <p:nvPr/>
        </p:nvGrpSpPr>
        <p:grpSpPr>
          <a:xfrm>
            <a:off x="533400" y="1524000"/>
            <a:ext cx="6800850" cy="3752850"/>
            <a:chOff x="533400" y="1524000"/>
            <a:chExt cx="6800850" cy="3752850"/>
          </a:xfrm>
        </p:grpSpPr>
        <p:sp>
          <p:nvSpPr>
            <p:cNvPr id="7" name="Rectangle 7"/>
            <p:cNvSpPr/>
            <p:nvPr/>
          </p:nvSpPr>
          <p:spPr>
            <a:xfrm>
              <a:off x="533400" y="1524000"/>
              <a:ext cx="6800850" cy="3752850"/>
            </a:xfrm>
            <a:prstGeom prst="roundRect">
              <a:avLst>
                <a:gd name="adj" fmla="val 2030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8" name="Rectangle 8"/>
            <p:cNvSpPr/>
            <p:nvPr/>
          </p:nvSpPr>
          <p:spPr>
            <a:xfrm>
              <a:off x="533400" y="1524000"/>
              <a:ext cx="6800850" cy="457200"/>
            </a:xfrm>
            <a:prstGeom prst="roundRect">
              <a:avLst>
                <a:gd name="adj" fmla="val 16667"/>
              </a:avLst>
            </a:prstGeom>
            <a:solidFill>
              <a:srgbClr val="0B3A5B">
                <a:alpha val="8000"/>
              </a:srgbClr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81050" y="1666875"/>
              <a:ext cx="93071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TINA 对象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05100" y="1666875"/>
              <a:ext cx="181282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Python / 物理含义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524500" y="1666875"/>
              <a:ext cx="45815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用途</a:t>
              </a:r>
            </a:p>
          </p:txBody>
        </p:sp>
        <p:sp>
          <p:nvSpPr>
            <p:cNvPr id="12" name="Line 12"/>
            <p:cNvSpPr/>
            <p:nvPr/>
          </p:nvSpPr>
          <p:spPr>
            <a:xfrm>
              <a:off x="2476500" y="1524000"/>
              <a:ext cx="9525" cy="3752850"/>
            </a:xfrm>
            <a:custGeom>
              <a:avLst/>
              <a:gdLst/>
              <a:ahLst/>
              <a:cxnLst/>
              <a:rect l="l" t="t" r="r" b="b"/>
              <a:pathLst>
                <a:path w="9525" h="3752850">
                  <a:moveTo>
                    <a:pt x="0" y="0"/>
                  </a:moveTo>
                  <a:lnTo>
                    <a:pt x="0" y="37528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3" name="Line 13"/>
            <p:cNvSpPr/>
            <p:nvPr/>
          </p:nvSpPr>
          <p:spPr>
            <a:xfrm>
              <a:off x="5334000" y="1524000"/>
              <a:ext cx="9525" cy="3752850"/>
            </a:xfrm>
            <a:custGeom>
              <a:avLst/>
              <a:gdLst/>
              <a:ahLst/>
              <a:cxnLst/>
              <a:rect l="l" t="t" r="r" b="b"/>
              <a:pathLst>
                <a:path w="9525" h="3752850">
                  <a:moveTo>
                    <a:pt x="0" y="0"/>
                  </a:moveTo>
                  <a:lnTo>
                    <a:pt x="0" y="375285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4" name="Line 14"/>
            <p:cNvSpPr/>
            <p:nvPr/>
          </p:nvSpPr>
          <p:spPr>
            <a:xfrm>
              <a:off x="533400" y="19812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15" name="Line 15"/>
            <p:cNvSpPr/>
            <p:nvPr/>
          </p:nvSpPr>
          <p:spPr>
            <a:xfrm>
              <a:off x="533400" y="24765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6" name="Line 16"/>
            <p:cNvSpPr/>
            <p:nvPr/>
          </p:nvSpPr>
          <p:spPr>
            <a:xfrm>
              <a:off x="533400" y="29718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7" name="Line 17"/>
            <p:cNvSpPr/>
            <p:nvPr/>
          </p:nvSpPr>
          <p:spPr>
            <a:xfrm>
              <a:off x="533400" y="34671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8" name="Line 18"/>
            <p:cNvSpPr/>
            <p:nvPr/>
          </p:nvSpPr>
          <p:spPr>
            <a:xfrm>
              <a:off x="533400" y="39624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19" name="Line 19"/>
            <p:cNvSpPr/>
            <p:nvPr/>
          </p:nvSpPr>
          <p:spPr>
            <a:xfrm>
              <a:off x="533400" y="4457700"/>
              <a:ext cx="6800850" cy="9525"/>
            </a:xfrm>
            <a:custGeom>
              <a:avLst/>
              <a:gdLst/>
              <a:ahLst/>
              <a:cxnLst/>
              <a:rect l="l" t="t" r="r" b="b"/>
              <a:pathLst>
                <a:path w="6800850" h="9525">
                  <a:moveTo>
                    <a:pt x="0" y="0"/>
                  </a:moveTo>
                  <a:lnTo>
                    <a:pt x="6800850" y="0"/>
                  </a:lnTo>
                </a:path>
              </a:pathLst>
            </a:custGeom>
            <a:noFill/>
            <a:ln w="9525">
              <a:solidFill>
                <a:srgbClr val="E8EEF3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81050" y="2143125"/>
              <a:ext cx="122824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Out1 / Out2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705100" y="2143125"/>
              <a:ext cx="196834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两个 pickup 电容节点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524500" y="2143125"/>
              <a:ext cx="12382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观测支路响应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81050" y="2638425"/>
              <a:ext cx="51816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Out3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05100" y="2638425"/>
              <a:ext cx="12382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公共读出节点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524500" y="2638425"/>
              <a:ext cx="14382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复用后合成输出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81050" y="3133725"/>
              <a:ext cx="40814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AM1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705100" y="3133725"/>
              <a:ext cx="16383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读出电感支路电流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24500" y="3133725"/>
              <a:ext cx="12382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最终输出信号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81050" y="3629025"/>
              <a:ext cx="100822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SW1 / SW2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705100" y="3629025"/>
              <a:ext cx="14382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周期性导通矩阵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524500" y="3629025"/>
              <a:ext cx="93821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LPTV 来源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81050" y="4124325"/>
              <a:ext cx="91821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Rp/Lp/Cp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705100" y="4124325"/>
              <a:ext cx="150828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pickup 谐振支路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524500" y="4124325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输入响应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81050" y="4619625"/>
              <a:ext cx="91821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Cr/Rr/Lr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705100" y="4619625"/>
              <a:ext cx="12382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读出谐振支路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5524500" y="4619625"/>
              <a:ext cx="838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输出滤波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791450" y="1524000"/>
            <a:ext cx="3867150" cy="3752850"/>
            <a:chOff x="7791450" y="1524000"/>
            <a:chExt cx="3867150" cy="3752850"/>
          </a:xfrm>
        </p:grpSpPr>
        <p:sp>
          <p:nvSpPr>
            <p:cNvPr id="39" name="Rectangle 39"/>
            <p:cNvSpPr/>
            <p:nvPr/>
          </p:nvSpPr>
          <p:spPr>
            <a:xfrm>
              <a:off x="7791450" y="1524000"/>
              <a:ext cx="3867150" cy="3752850"/>
            </a:xfrm>
            <a:prstGeom prst="roundRect">
              <a:avLst>
                <a:gd name="adj" fmla="val 2030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42" name="Group 42"/>
            <p:cNvGrpSpPr/>
            <p:nvPr/>
          </p:nvGrpSpPr>
          <p:grpSpPr>
            <a:xfrm>
              <a:off x="8092708" y="1825258"/>
              <a:ext cx="254736" cy="254736"/>
              <a:chOff x="8092708" y="1825258"/>
              <a:chExt cx="254736" cy="254736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8092708" y="1825258"/>
                <a:ext cx="254736" cy="254736"/>
              </a:xfrm>
              <a:custGeom>
                <a:avLst/>
                <a:gdLst/>
                <a:ahLst/>
                <a:cxnLst/>
                <a:rect l="l" t="t" r="r" b="b"/>
                <a:pathLst>
                  <a:path w="254736" h="254736">
                    <a:moveTo>
                      <a:pt x="104766" y="23695"/>
                    </a:moveTo>
                    <a:cubicBezTo>
                      <a:pt x="110514" y="0"/>
                      <a:pt x="144222" y="0"/>
                      <a:pt x="149970" y="23695"/>
                    </a:cubicBezTo>
                    <a:cubicBezTo>
                      <a:pt x="151719" y="30915"/>
                      <a:pt x="156812" y="36865"/>
                      <a:pt x="163675" y="39709"/>
                    </a:cubicBezTo>
                    <a:cubicBezTo>
                      <a:pt x="170538" y="42552"/>
                      <a:pt x="178347" y="41947"/>
                      <a:pt x="184689" y="38079"/>
                    </a:cubicBezTo>
                    <a:cubicBezTo>
                      <a:pt x="205510" y="25395"/>
                      <a:pt x="229354" y="49225"/>
                      <a:pt x="216670" y="70060"/>
                    </a:cubicBezTo>
                    <a:cubicBezTo>
                      <a:pt x="212808" y="76400"/>
                      <a:pt x="212204" y="84202"/>
                      <a:pt x="215044" y="91061"/>
                    </a:cubicBezTo>
                    <a:cubicBezTo>
                      <a:pt x="217884" y="97920"/>
                      <a:pt x="223827" y="103012"/>
                      <a:pt x="231041" y="104766"/>
                    </a:cubicBezTo>
                    <a:cubicBezTo>
                      <a:pt x="254736" y="110514"/>
                      <a:pt x="254736" y="144222"/>
                      <a:pt x="231041" y="149970"/>
                    </a:cubicBezTo>
                    <a:cubicBezTo>
                      <a:pt x="223821" y="151719"/>
                      <a:pt x="217870" y="156812"/>
                      <a:pt x="215027" y="163675"/>
                    </a:cubicBezTo>
                    <a:cubicBezTo>
                      <a:pt x="212183" y="170538"/>
                      <a:pt x="212789" y="178347"/>
                      <a:pt x="216656" y="184689"/>
                    </a:cubicBezTo>
                    <a:cubicBezTo>
                      <a:pt x="229340" y="205510"/>
                      <a:pt x="205510" y="229354"/>
                      <a:pt x="184676" y="216670"/>
                    </a:cubicBezTo>
                    <a:cubicBezTo>
                      <a:pt x="178336" y="212808"/>
                      <a:pt x="170533" y="212204"/>
                      <a:pt x="163674" y="215044"/>
                    </a:cubicBezTo>
                    <a:cubicBezTo>
                      <a:pt x="156816" y="217884"/>
                      <a:pt x="151724" y="223827"/>
                      <a:pt x="149970" y="231041"/>
                    </a:cubicBezTo>
                    <a:cubicBezTo>
                      <a:pt x="144222" y="254736"/>
                      <a:pt x="110514" y="254736"/>
                      <a:pt x="104766" y="231041"/>
                    </a:cubicBezTo>
                    <a:cubicBezTo>
                      <a:pt x="103016" y="223821"/>
                      <a:pt x="97924" y="217870"/>
                      <a:pt x="91061" y="215027"/>
                    </a:cubicBezTo>
                    <a:cubicBezTo>
                      <a:pt x="84198" y="212183"/>
                      <a:pt x="76389" y="212789"/>
                      <a:pt x="70046" y="216656"/>
                    </a:cubicBezTo>
                    <a:cubicBezTo>
                      <a:pt x="49225" y="229340"/>
                      <a:pt x="25382" y="205510"/>
                      <a:pt x="38066" y="184676"/>
                    </a:cubicBezTo>
                    <a:cubicBezTo>
                      <a:pt x="41928" y="178336"/>
                      <a:pt x="42532" y="170533"/>
                      <a:pt x="39692" y="163674"/>
                    </a:cubicBezTo>
                    <a:cubicBezTo>
                      <a:pt x="36852" y="156816"/>
                      <a:pt x="30908" y="151724"/>
                      <a:pt x="23695" y="149970"/>
                    </a:cubicBezTo>
                    <a:cubicBezTo>
                      <a:pt x="0" y="144222"/>
                      <a:pt x="0" y="110514"/>
                      <a:pt x="23695" y="104766"/>
                    </a:cubicBezTo>
                    <a:cubicBezTo>
                      <a:pt x="30915" y="103016"/>
                      <a:pt x="36865" y="97924"/>
                      <a:pt x="39709" y="91061"/>
                    </a:cubicBezTo>
                    <a:cubicBezTo>
                      <a:pt x="42552" y="84198"/>
                      <a:pt x="41947" y="76389"/>
                      <a:pt x="38079" y="70046"/>
                    </a:cubicBezTo>
                    <a:cubicBezTo>
                      <a:pt x="25395" y="49225"/>
                      <a:pt x="49225" y="25382"/>
                      <a:pt x="70060" y="38066"/>
                    </a:cubicBezTo>
                    <a:cubicBezTo>
                      <a:pt x="83553" y="46270"/>
                      <a:pt x="101041" y="39011"/>
                      <a:pt x="104766" y="23695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8179594" y="1912144"/>
                <a:ext cx="80963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80963" h="80963">
                    <a:moveTo>
                      <a:pt x="0" y="40481"/>
                    </a:moveTo>
                    <a:cubicBezTo>
                      <a:pt x="0" y="62839"/>
                      <a:pt x="18124" y="80963"/>
                      <a:pt x="40481" y="80963"/>
                    </a:cubicBezTo>
                    <a:cubicBezTo>
                      <a:pt x="62839" y="80963"/>
                      <a:pt x="80963" y="62839"/>
                      <a:pt x="80963" y="40481"/>
                    </a:cubicBezTo>
                    <a:cubicBezTo>
                      <a:pt x="80963" y="18124"/>
                      <a:pt x="62839" y="0"/>
                      <a:pt x="40481" y="0"/>
                    </a:cubicBezTo>
                    <a:cubicBezTo>
                      <a:pt x="18124" y="0"/>
                      <a:pt x="0" y="18124"/>
                      <a:pt x="0" y="40481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8490585" y="1827848"/>
              <a:ext cx="1988072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coil=2 输入参数</a:t>
              </a:r>
            </a:p>
          </p:txBody>
        </p:sp>
        <p:sp>
          <p:nvSpPr>
            <p:cNvPr id="44" name="Line 44"/>
            <p:cNvSpPr/>
            <p:nvPr/>
          </p:nvSpPr>
          <p:spPr>
            <a:xfrm>
              <a:off x="8058150" y="2286000"/>
              <a:ext cx="3333750" cy="9525"/>
            </a:xfrm>
            <a:custGeom>
              <a:avLst/>
              <a:gdLst/>
              <a:ahLst/>
              <a:cxnLst/>
              <a:rect l="l" t="t" r="r" b="b"/>
              <a:pathLst>
                <a:path w="3333750" h="9525">
                  <a:moveTo>
                    <a:pt x="0" y="0"/>
                  </a:moveTo>
                  <a:lnTo>
                    <a:pt x="33337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8037195" y="2526982"/>
              <a:ext cx="1879140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Lin = 4.0602e-2 H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037195" y="2888932"/>
              <a:ext cx="200015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Cin = 2.0116e-10 F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037195" y="3250882"/>
              <a:ext cx="182413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extra Cin = 11 pF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037195" y="3612832"/>
              <a:ext cx="1516094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Rin = 6.0809 Ω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037195" y="3974782"/>
              <a:ext cx="1263063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turns = 720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037195" y="4336732"/>
              <a:ext cx="1967151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event_time = 2 ms</a:t>
              </a:r>
            </a:p>
          </p:txBody>
        </p:sp>
        <p:sp>
          <p:nvSpPr>
            <p:cNvPr id="51" name="Rectangle 51"/>
            <p:cNvSpPr/>
            <p:nvPr/>
          </p:nvSpPr>
          <p:spPr>
            <a:xfrm>
              <a:off x="8058150" y="4781550"/>
              <a:ext cx="2990850" cy="323850"/>
            </a:xfrm>
            <a:prstGeom prst="roundRect">
              <a:avLst>
                <a:gd name="adj" fmla="val 11765"/>
              </a:avLst>
            </a:prstGeom>
            <a:solidFill>
              <a:srgbClr val="008C95">
                <a:alpha val="12000"/>
              </a:srgbClr>
            </a:solidFill>
            <a:ln>
              <a:noFill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8191500" y="4838700"/>
              <a:ext cx="220137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00" b="1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Vin peak = 69.2939 nV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18160" y="6191250"/>
            <a:ext cx="11155680" cy="381000"/>
            <a:chOff x="518160" y="6191250"/>
            <a:chExt cx="11155680" cy="381000"/>
          </a:xfrm>
        </p:grpSpPr>
        <p:sp>
          <p:nvSpPr>
            <p:cNvPr id="54" name="Line 54"/>
            <p:cNvSpPr/>
            <p:nvPr/>
          </p:nvSpPr>
          <p:spPr>
            <a:xfrm>
              <a:off x="533400" y="6191250"/>
              <a:ext cx="11125200" cy="9525"/>
            </a:xfrm>
            <a:custGeom>
              <a:avLst/>
              <a:gdLst/>
              <a:ahLst/>
              <a:cxnLst/>
              <a:rect l="l" t="t" r="r" b="b"/>
              <a:pathLst>
                <a:path w="11125200" h="9525">
                  <a:moveTo>
                    <a:pt x="0" y="0"/>
                  </a:moveTo>
                  <a:lnTo>
                    <a:pt x="111252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518160" y="6328410"/>
              <a:ext cx="297484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参数来自当前 Python/TINA 对齐工作底稿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110729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03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19100"/>
            <a:ext cx="7539990" cy="895350"/>
            <a:chOff x="647700" y="419100"/>
            <a:chExt cx="7539990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19100"/>
              <a:ext cx="686004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矩形波输入下：TINA 与 Python 对齐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48690"/>
              <a:ext cx="748665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先用可控矩形波测试输入验证建模方法，再切换到真实磁单极子信号。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2450" y="1409700"/>
            <a:ext cx="7086600" cy="4533900"/>
            <a:chOff x="552450" y="1409700"/>
            <a:chExt cx="7086600" cy="4533900"/>
          </a:xfrm>
        </p:grpSpPr>
        <p:sp>
          <p:nvSpPr>
            <p:cNvPr id="6" name="Rectangle 6"/>
            <p:cNvSpPr/>
            <p:nvPr/>
          </p:nvSpPr>
          <p:spPr>
            <a:xfrm>
              <a:off x="552450" y="1409700"/>
              <a:ext cx="7086600" cy="4533900"/>
            </a:xfrm>
            <a:prstGeom prst="roundRect">
              <a:avLst>
                <a:gd name="adj" fmla="val 168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7950" y="1638300"/>
              <a:ext cx="5435600" cy="4076700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7886700" y="1409700"/>
            <a:ext cx="4885563" cy="2514600"/>
            <a:chOff x="7886700" y="1409700"/>
            <a:chExt cx="4885563" cy="2514600"/>
          </a:xfrm>
        </p:grpSpPr>
        <p:sp>
          <p:nvSpPr>
            <p:cNvPr id="9" name="Rectangle 9"/>
            <p:cNvSpPr/>
            <p:nvPr/>
          </p:nvSpPr>
          <p:spPr>
            <a:xfrm>
              <a:off x="7886700" y="1409700"/>
              <a:ext cx="3733800" cy="2514600"/>
            </a:xfrm>
            <a:prstGeom prst="roundRect">
              <a:avLst>
                <a:gd name="adj" fmla="val 3030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8226425" y="1697831"/>
              <a:ext cx="215901" cy="242889"/>
              <a:chOff x="8226425" y="1697831"/>
              <a:chExt cx="215901" cy="2428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8226425" y="1711325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8388351" y="1873251"/>
                <a:ext cx="539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975">
                    <a:moveTo>
                      <a:pt x="0" y="26988"/>
                    </a:moveTo>
                    <a:cubicBezTo>
                      <a:pt x="0" y="41892"/>
                      <a:pt x="12083" y="53975"/>
                      <a:pt x="26988" y="53975"/>
                    </a:cubicBezTo>
                    <a:cubicBezTo>
                      <a:pt x="41892" y="53975"/>
                      <a:pt x="53975" y="41892"/>
                      <a:pt x="53975" y="26988"/>
                    </a:cubicBezTo>
                    <a:cubicBezTo>
                      <a:pt x="53975" y="12083"/>
                      <a:pt x="41892" y="0"/>
                      <a:pt x="26988" y="0"/>
                    </a:cubicBezTo>
                    <a:cubicBezTo>
                      <a:pt x="12083" y="0"/>
                      <a:pt x="0" y="12083"/>
                      <a:pt x="0" y="26988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320882" y="1738313"/>
                <a:ext cx="94456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94456" h="134938">
                    <a:moveTo>
                      <a:pt x="0" y="0"/>
                    </a:moveTo>
                    <a:lnTo>
                      <a:pt x="67469" y="0"/>
                    </a:lnTo>
                    <a:cubicBezTo>
                      <a:pt x="82374" y="0"/>
                      <a:pt x="94456" y="12083"/>
                      <a:pt x="94456" y="26988"/>
                    </a:cubicBezTo>
                    <a:lnTo>
                      <a:pt x="94456" y="134938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8320882" y="1697831"/>
                <a:ext cx="40481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40481" h="80963">
                    <a:moveTo>
                      <a:pt x="40481" y="80963"/>
                    </a:moveTo>
                    <a:lnTo>
                      <a:pt x="0" y="40481"/>
                    </a:lnTo>
                    <a:lnTo>
                      <a:pt x="40481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8253413" y="1765300"/>
                <a:ext cx="94456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94456" h="134938">
                    <a:moveTo>
                      <a:pt x="94456" y="134938"/>
                    </a:moveTo>
                    <a:lnTo>
                      <a:pt x="26988" y="134938"/>
                    </a:lnTo>
                    <a:cubicBezTo>
                      <a:pt x="12083" y="134938"/>
                      <a:pt x="0" y="122855"/>
                      <a:pt x="0" y="10795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8307388" y="1859757"/>
                <a:ext cx="40481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40481" h="80963">
                    <a:moveTo>
                      <a:pt x="0" y="0"/>
                    </a:moveTo>
                    <a:lnTo>
                      <a:pt x="40481" y="40481"/>
                    </a:lnTo>
                    <a:lnTo>
                      <a:pt x="0" y="80963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8625840" y="1710690"/>
              <a:ext cx="1809941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关键一致性指标</a:t>
              </a: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8172450" y="2171700"/>
              <a:ext cx="3162300" cy="419100"/>
            </a:xfrm>
            <a:prstGeom prst="roundRect">
              <a:avLst>
                <a:gd name="adj" fmla="val 13636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364855" y="2292668"/>
              <a:ext cx="119678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AM1 峰值误差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485358" y="2276475"/>
              <a:ext cx="77319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157F3B"/>
                  </a:solidFill>
                  <a:latin typeface="Consolas"/>
                  <a:ea typeface="Consolas"/>
                  <a:cs typeface="Consolas"/>
                </a:rPr>
                <a:t>-0.17%</a:t>
              </a: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8172450" y="2686050"/>
              <a:ext cx="3162300" cy="419100"/>
            </a:xfrm>
            <a:prstGeom prst="roundRect">
              <a:avLst>
                <a:gd name="adj" fmla="val 13636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8364855" y="2807018"/>
              <a:ext cx="119678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AM1 相关系数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527363" y="2790825"/>
              <a:ext cx="731187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157F3B"/>
                  </a:solidFill>
                  <a:latin typeface="Consolas"/>
                  <a:ea typeface="Consolas"/>
                  <a:cs typeface="Consolas"/>
                </a:rPr>
                <a:t>0.9985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8172450" y="3200400"/>
              <a:ext cx="3162300" cy="419100"/>
            </a:xfrm>
            <a:prstGeom prst="roundRect">
              <a:avLst>
                <a:gd name="adj" fmla="val 13636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364855" y="3321368"/>
              <a:ext cx="79038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最佳时滞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810899" y="3305175"/>
              <a:ext cx="447651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157F3B"/>
                  </a:solidFill>
                  <a:latin typeface="Consolas"/>
                  <a:ea typeface="Consolas"/>
                  <a:cs typeface="Consolas"/>
                </a:rPr>
                <a:t>0 us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157210" y="3623310"/>
              <a:ext cx="461505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Out2 / Out3 corr = 0.990 / 0.994；Out1 峰值误差约 5.8%。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86700" y="4114800"/>
            <a:ext cx="4765548" cy="1828800"/>
            <a:chOff x="7886700" y="4114800"/>
            <a:chExt cx="4765548" cy="1828800"/>
          </a:xfrm>
        </p:grpSpPr>
        <p:sp>
          <p:nvSpPr>
            <p:cNvPr id="29" name="Rectangle 29"/>
            <p:cNvSpPr/>
            <p:nvPr/>
          </p:nvSpPr>
          <p:spPr>
            <a:xfrm>
              <a:off x="7886700" y="4114800"/>
              <a:ext cx="3733800" cy="1828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8226425" y="4416425"/>
              <a:ext cx="215901" cy="229394"/>
            </a:xfrm>
            <a:custGeom>
              <a:avLst/>
              <a:gdLst/>
              <a:ahLst/>
              <a:cxnLst/>
              <a:rect l="l" t="t" r="r" b="b"/>
              <a:pathLst>
                <a:path w="215901" h="229394">
                  <a:moveTo>
                    <a:pt x="0" y="0"/>
                  </a:moveTo>
                  <a:lnTo>
                    <a:pt x="215901" y="0"/>
                  </a:lnTo>
                  <a:lnTo>
                    <a:pt x="215901" y="29308"/>
                  </a:lnTo>
                  <a:cubicBezTo>
                    <a:pt x="215899" y="36465"/>
                    <a:pt x="213055" y="43329"/>
                    <a:pt x="207993" y="48389"/>
                  </a:cubicBezTo>
                  <a:lnTo>
                    <a:pt x="148432" y="107950"/>
                  </a:lnTo>
                  <a:lnTo>
                    <a:pt x="148432" y="202407"/>
                  </a:lnTo>
                  <a:lnTo>
                    <a:pt x="67469" y="229394"/>
                  </a:lnTo>
                  <a:lnTo>
                    <a:pt x="67469" y="114697"/>
                  </a:lnTo>
                  <a:lnTo>
                    <a:pt x="7017" y="48200"/>
                  </a:lnTo>
                  <a:cubicBezTo>
                    <a:pt x="2502" y="43233"/>
                    <a:pt x="1" y="36762"/>
                    <a:pt x="0" y="30051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7A4FE3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8626792" y="4423886"/>
              <a:ext cx="1976056" cy="3505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72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同一最优滤波器后</a:t>
              </a: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8172450" y="4876800"/>
              <a:ext cx="1485900" cy="552450"/>
            </a:xfrm>
            <a:prstGeom prst="roundRect">
              <a:avLst>
                <a:gd name="adj" fmla="val 10345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8328660" y="4975860"/>
              <a:ext cx="91059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滤波后 corr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323898" y="5163979"/>
              <a:ext cx="767746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80" b="1" dirty="0">
                  <a:solidFill>
                    <a:srgbClr val="157F3B"/>
                  </a:solidFill>
                  <a:latin typeface="Consolas"/>
                  <a:ea typeface="Consolas"/>
                  <a:cs typeface="Consolas"/>
                </a:rPr>
                <a:t>0.9995</a:t>
              </a:r>
            </a:p>
          </p:txBody>
        </p:sp>
        <p:sp>
          <p:nvSpPr>
            <p:cNvPr id="35" name="Rectangle 35"/>
            <p:cNvSpPr/>
            <p:nvPr/>
          </p:nvSpPr>
          <p:spPr>
            <a:xfrm>
              <a:off x="9848850" y="4876800"/>
              <a:ext cx="1485900" cy="552450"/>
            </a:xfrm>
            <a:prstGeom prst="roundRect">
              <a:avLst>
                <a:gd name="adj" fmla="val 10345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0005060" y="4975860"/>
              <a:ext cx="94259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归一化 RMSE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000298" y="5163979"/>
              <a:ext cx="690561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80" b="1" dirty="0">
                  <a:solidFill>
                    <a:srgbClr val="157F3B"/>
                  </a:solidFill>
                  <a:latin typeface="Consolas"/>
                  <a:ea typeface="Consolas"/>
                  <a:cs typeface="Consolas"/>
                </a:rPr>
                <a:t>1.28%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157210" y="5623560"/>
              <a:ext cx="44950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同一 matched filter 下，TINA 与 Python 的统计曲线仍重合。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40" name="Line 40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27710" y="6328410"/>
              <a:ext cx="53191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矩形波输入作为基准测试，证明电路拓扑和 Python ODE 映射本身是正确的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04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6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3A5B">
                <a:alpha val="4000"/>
              </a:srgbClr>
            </a:solidFill>
            <a:ln>
              <a:noFill/>
            </a:ln>
          </p:spPr>
        </p:sp>
        <p:sp>
          <p:nvSpPr>
            <p:cNvPr id="4" name="Freeform 4"/>
            <p:cNvSpPr/>
            <p:nvPr/>
          </p:nvSpPr>
          <p:spPr>
            <a:xfrm>
              <a:off x="1143000" y="2362200"/>
              <a:ext cx="9906000" cy="2114550"/>
            </a:xfrm>
            <a:custGeom>
              <a:avLst/>
              <a:gdLst/>
              <a:ahLst/>
              <a:cxnLst/>
              <a:rect l="l" t="t" r="r" b="b"/>
              <a:pathLst>
                <a:path w="9906000" h="2114550">
                  <a:moveTo>
                    <a:pt x="0" y="1066800"/>
                  </a:moveTo>
                  <a:cubicBezTo>
                    <a:pt x="1809750" y="19050"/>
                    <a:pt x="3238500" y="2114550"/>
                    <a:pt x="4953000" y="1066800"/>
                  </a:cubicBezTo>
                  <a:cubicBezTo>
                    <a:pt x="6762750" y="0"/>
                    <a:pt x="8096250" y="2114550"/>
                    <a:pt x="9906000" y="1066800"/>
                  </a:cubicBezTo>
                </a:path>
              </a:pathLst>
            </a:custGeom>
            <a:noFill/>
            <a:ln w="38100">
              <a:solidFill>
                <a:srgbClr val="008C95">
                  <a:alpha val="35000"/>
                </a:srgbClr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1143000" y="2838450"/>
              <a:ext cx="9906000" cy="2114550"/>
            </a:xfrm>
            <a:custGeom>
              <a:avLst/>
              <a:gdLst/>
              <a:ahLst/>
              <a:cxnLst/>
              <a:rect l="l" t="t" r="r" b="b"/>
              <a:pathLst>
                <a:path w="9906000" h="2114550">
                  <a:moveTo>
                    <a:pt x="0" y="1066800"/>
                  </a:moveTo>
                  <a:cubicBezTo>
                    <a:pt x="1809750" y="19050"/>
                    <a:pt x="3238500" y="2114550"/>
                    <a:pt x="4953000" y="1066800"/>
                  </a:cubicBezTo>
                  <a:cubicBezTo>
                    <a:pt x="6762750" y="0"/>
                    <a:pt x="8096250" y="2114550"/>
                    <a:pt x="9906000" y="1066800"/>
                  </a:cubicBezTo>
                </a:path>
              </a:pathLst>
            </a:custGeom>
            <a:noFill/>
            <a:ln w="28575">
              <a:solidFill>
                <a:srgbClr val="7A4FE3">
                  <a:alpha val="25000"/>
                </a:srgbClr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704850" y="581025"/>
            <a:ext cx="8783955" cy="971550"/>
            <a:chOff x="704850" y="581025"/>
            <a:chExt cx="8783955" cy="971550"/>
          </a:xfrm>
        </p:grpSpPr>
        <p:sp>
          <p:nvSpPr>
            <p:cNvPr id="7" name="TextBox 7"/>
            <p:cNvSpPr txBox="1"/>
            <p:nvPr/>
          </p:nvSpPr>
          <p:spPr>
            <a:xfrm>
              <a:off x="704850" y="581025"/>
              <a:ext cx="5746909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为什么要把开关复用看作 LPTV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54380" y="1125855"/>
              <a:ext cx="8734425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周期性开关使系统不再是普通 LTI 传函问题，而是线性周期时变系统。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56811" y="2743200"/>
            <a:ext cx="9887308" cy="1576388"/>
            <a:chOff x="1156811" y="2743200"/>
            <a:chExt cx="9887308" cy="1576388"/>
          </a:xfrm>
        </p:grpSpPr>
        <p:sp>
          <p:nvSpPr>
            <p:cNvPr id="10" name="Line 10"/>
            <p:cNvSpPr/>
            <p:nvPr/>
          </p:nvSpPr>
          <p:spPr>
            <a:xfrm>
              <a:off x="1476375" y="3143250"/>
              <a:ext cx="9239250" cy="9525"/>
            </a:xfrm>
            <a:custGeom>
              <a:avLst/>
              <a:gdLst/>
              <a:ahLst/>
              <a:cxnLst/>
              <a:rect l="l" t="t" r="r" b="b"/>
              <a:pathLst>
                <a:path w="9239250" h="9525">
                  <a:moveTo>
                    <a:pt x="0" y="0"/>
                  </a:moveTo>
                  <a:lnTo>
                    <a:pt x="9239250" y="0"/>
                  </a:lnTo>
                </a:path>
              </a:pathLst>
            </a:custGeom>
            <a:noFill/>
            <a:ln w="19050">
              <a:solidFill>
                <a:srgbClr val="D8E1E8"/>
              </a:solidFill>
            </a:ln>
          </p:spPr>
        </p:sp>
        <p:sp>
          <p:nvSpPr>
            <p:cNvPr id="11" name="Ellipse 11"/>
            <p:cNvSpPr/>
            <p:nvPr/>
          </p:nvSpPr>
          <p:spPr>
            <a:xfrm>
              <a:off x="1409700" y="2743200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8C95"/>
              </a:solidFill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1651000" y="3032125"/>
              <a:ext cx="317501" cy="222250"/>
              <a:chOff x="1651000" y="3032125"/>
              <a:chExt cx="317501" cy="2222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651000" y="3143250"/>
                <a:ext cx="31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9525">
                    <a:moveTo>
                      <a:pt x="0" y="0"/>
                    </a:moveTo>
                    <a:lnTo>
                      <a:pt x="3175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936751" y="3063875"/>
                <a:ext cx="31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9525">
                    <a:moveTo>
                      <a:pt x="0" y="0"/>
                    </a:moveTo>
                    <a:lnTo>
                      <a:pt x="3175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1682750" y="31115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0" y="31750"/>
                    </a:move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873251" y="303212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0" y="31750"/>
                    </a:move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936751" y="3222626"/>
                <a:ext cx="31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9525">
                    <a:moveTo>
                      <a:pt x="0" y="0"/>
                    </a:moveTo>
                    <a:lnTo>
                      <a:pt x="3175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7" name="Freeform 17"/>
              <p:cNvSpPr/>
              <p:nvPr/>
            </p:nvSpPr>
            <p:spPr>
              <a:xfrm>
                <a:off x="1873251" y="3190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0" y="31750"/>
                    </a:move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738313" y="3063875"/>
                <a:ext cx="134938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34938" h="55563">
                    <a:moveTo>
                      <a:pt x="0" y="55563"/>
                    </a:moveTo>
                    <a:lnTo>
                      <a:pt x="13493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156811" y="3691890"/>
              <a:ext cx="1305878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周期性开关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62526" y="4045268"/>
              <a:ext cx="129444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状态随时间切换</a:t>
              </a:r>
            </a:p>
          </p:txBody>
        </p:sp>
        <p:sp>
          <p:nvSpPr>
            <p:cNvPr id="22" name="Ellipse 22"/>
            <p:cNvSpPr/>
            <p:nvPr/>
          </p:nvSpPr>
          <p:spPr>
            <a:xfrm>
              <a:off x="4219575" y="2743200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7A4FE3"/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4476750" y="3016250"/>
              <a:ext cx="285751" cy="254001"/>
            </a:xfrm>
            <a:custGeom>
              <a:avLst/>
              <a:gdLst/>
              <a:ahLst/>
              <a:cxnLst/>
              <a:rect l="l" t="t" r="r" b="b"/>
              <a:pathLst>
                <a:path w="285751" h="254001">
                  <a:moveTo>
                    <a:pt x="0" y="127000"/>
                  </a:moveTo>
                  <a:lnTo>
                    <a:pt x="63500" y="127000"/>
                  </a:lnTo>
                  <a:lnTo>
                    <a:pt x="111125" y="254001"/>
                  </a:lnTo>
                  <a:lnTo>
                    <a:pt x="174625" y="0"/>
                  </a:lnTo>
                  <a:lnTo>
                    <a:pt x="222250" y="127000"/>
                  </a:lnTo>
                  <a:lnTo>
                    <a:pt x="285751" y="127000"/>
                  </a:lnTo>
                </a:path>
              </a:pathLst>
            </a:custGeom>
            <a:noFill/>
            <a:ln w="19050">
              <a:solidFill>
                <a:srgbClr val="7A4FE3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4092702" y="3691890"/>
              <a:ext cx="105384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频率混叠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702368" y="4045268"/>
              <a:ext cx="183451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输入频率不再一一对应</a:t>
              </a:r>
            </a:p>
          </p:txBody>
        </p:sp>
        <p:sp>
          <p:nvSpPr>
            <p:cNvPr id="26" name="Ellipse 26"/>
            <p:cNvSpPr/>
            <p:nvPr/>
          </p:nvSpPr>
          <p:spPr>
            <a:xfrm>
              <a:off x="7029450" y="2743200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C2410C"/>
              </a:solidFill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7270750" y="2984500"/>
              <a:ext cx="301626" cy="317501"/>
              <a:chOff x="7270750" y="2984500"/>
              <a:chExt cx="301626" cy="31750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7270750" y="3238501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500" y="31750"/>
                    </a:move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7429500" y="29845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500" y="31750"/>
                    </a:move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7429500" y="3238501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500" y="31750"/>
                    </a:move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350125" y="31115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500" y="31750"/>
                    </a:move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1" name="Freeform 31"/>
              <p:cNvSpPr/>
              <p:nvPr/>
            </p:nvSpPr>
            <p:spPr>
              <a:xfrm>
                <a:off x="7508876" y="31115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63500">
                    <a:moveTo>
                      <a:pt x="63500" y="31750"/>
                    </a:moveTo>
                    <a:cubicBezTo>
                      <a:pt x="63500" y="14215"/>
                      <a:pt x="49285" y="0"/>
                      <a:pt x="31750" y="0"/>
                    </a:cubicBezTo>
                    <a:cubicBezTo>
                      <a:pt x="14215" y="0"/>
                      <a:pt x="0" y="14215"/>
                      <a:pt x="0" y="31750"/>
                    </a:cubicBezTo>
                    <a:cubicBezTo>
                      <a:pt x="0" y="49285"/>
                      <a:pt x="14215" y="63500"/>
                      <a:pt x="31750" y="63500"/>
                    </a:cubicBezTo>
                    <a:cubicBezTo>
                      <a:pt x="49285" y="63500"/>
                      <a:pt x="63500" y="49285"/>
                      <a:pt x="63500" y="31750"/>
                    </a:cubicBez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7319296" y="3170238"/>
                <a:ext cx="45720" cy="73120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73120">
                    <a:moveTo>
                      <a:pt x="0" y="73120"/>
                    </a:moveTo>
                    <a:lnTo>
                      <a:pt x="45720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398719" y="3043222"/>
                <a:ext cx="45672" cy="73089"/>
              </a:xfrm>
              <a:custGeom>
                <a:avLst/>
                <a:gdLst/>
                <a:ahLst/>
                <a:cxnLst/>
                <a:rect l="l" t="t" r="r" b="b"/>
                <a:pathLst>
                  <a:path w="45672" h="73089">
                    <a:moveTo>
                      <a:pt x="0" y="73089"/>
                    </a:moveTo>
                    <a:lnTo>
                      <a:pt x="45672" y="0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4" name="Freeform 34"/>
              <p:cNvSpPr/>
              <p:nvPr/>
            </p:nvSpPr>
            <p:spPr>
              <a:xfrm>
                <a:off x="7398782" y="3170317"/>
                <a:ext cx="45657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5657" h="73025">
                    <a:moveTo>
                      <a:pt x="0" y="0"/>
                    </a:moveTo>
                    <a:lnTo>
                      <a:pt x="45657" y="73025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  <p:sp>
            <p:nvSpPr>
              <p:cNvPr id="35" name="Freeform 35"/>
              <p:cNvSpPr/>
              <p:nvPr/>
            </p:nvSpPr>
            <p:spPr>
              <a:xfrm>
                <a:off x="7478126" y="3043238"/>
                <a:ext cx="45736" cy="73184"/>
              </a:xfrm>
              <a:custGeom>
                <a:avLst/>
                <a:gdLst/>
                <a:ahLst/>
                <a:cxnLst/>
                <a:rect l="l" t="t" r="r" b="b"/>
                <a:pathLst>
                  <a:path w="45736" h="73184">
                    <a:moveTo>
                      <a:pt x="0" y="0"/>
                    </a:moveTo>
                    <a:lnTo>
                      <a:pt x="45736" y="73184"/>
                    </a:lnTo>
                  </a:path>
                </a:pathLst>
              </a:custGeom>
              <a:noFill/>
              <a:ln w="19050">
                <a:solidFill>
                  <a:srgbClr val="C2410C"/>
                </a:solidFill>
              </a:ln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650546" y="3691890"/>
              <a:ext cx="155790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噪声周期时变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512242" y="4045268"/>
              <a:ext cx="183451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输出不再是简单白噪声</a:t>
              </a:r>
            </a:p>
          </p:txBody>
        </p:sp>
        <p:sp>
          <p:nvSpPr>
            <p:cNvPr id="39" name="Ellipse 39"/>
            <p:cNvSpPr/>
            <p:nvPr/>
          </p:nvSpPr>
          <p:spPr>
            <a:xfrm>
              <a:off x="9839325" y="2743200"/>
              <a:ext cx="800100" cy="80010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B3A5B"/>
              </a:solidFill>
            </a:ln>
          </p:spPr>
        </p:sp>
        <p:grpSp>
          <p:nvGrpSpPr>
            <p:cNvPr id="42" name="Group 42"/>
            <p:cNvGrpSpPr/>
            <p:nvPr/>
          </p:nvGrpSpPr>
          <p:grpSpPr>
            <a:xfrm>
              <a:off x="10089531" y="2993406"/>
              <a:ext cx="299689" cy="299689"/>
              <a:chOff x="10089531" y="2993406"/>
              <a:chExt cx="299689" cy="2996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10089531" y="2993406"/>
                <a:ext cx="299689" cy="299689"/>
              </a:xfrm>
              <a:custGeom>
                <a:avLst/>
                <a:gdLst/>
                <a:ahLst/>
                <a:cxnLst/>
                <a:rect l="l" t="t" r="r" b="b"/>
                <a:pathLst>
                  <a:path w="299689" h="299689">
                    <a:moveTo>
                      <a:pt x="123254" y="27877"/>
                    </a:moveTo>
                    <a:cubicBezTo>
                      <a:pt x="130017" y="0"/>
                      <a:pt x="169672" y="0"/>
                      <a:pt x="176435" y="27877"/>
                    </a:cubicBezTo>
                    <a:cubicBezTo>
                      <a:pt x="178493" y="36371"/>
                      <a:pt x="184484" y="43371"/>
                      <a:pt x="192559" y="46716"/>
                    </a:cubicBezTo>
                    <a:cubicBezTo>
                      <a:pt x="200633" y="50061"/>
                      <a:pt x="209819" y="49349"/>
                      <a:pt x="217282" y="44799"/>
                    </a:cubicBezTo>
                    <a:cubicBezTo>
                      <a:pt x="241777" y="29877"/>
                      <a:pt x="269828" y="57912"/>
                      <a:pt x="254905" y="82423"/>
                    </a:cubicBezTo>
                    <a:cubicBezTo>
                      <a:pt x="250362" y="89882"/>
                      <a:pt x="249652" y="99061"/>
                      <a:pt x="252993" y="107131"/>
                    </a:cubicBezTo>
                    <a:cubicBezTo>
                      <a:pt x="256334" y="115200"/>
                      <a:pt x="263326" y="121190"/>
                      <a:pt x="271812" y="123254"/>
                    </a:cubicBezTo>
                    <a:cubicBezTo>
                      <a:pt x="299689" y="130017"/>
                      <a:pt x="299689" y="169672"/>
                      <a:pt x="271812" y="176435"/>
                    </a:cubicBezTo>
                    <a:cubicBezTo>
                      <a:pt x="263318" y="178493"/>
                      <a:pt x="256318" y="184484"/>
                      <a:pt x="252973" y="192559"/>
                    </a:cubicBezTo>
                    <a:cubicBezTo>
                      <a:pt x="249627" y="200633"/>
                      <a:pt x="250340" y="209819"/>
                      <a:pt x="254890" y="217282"/>
                    </a:cubicBezTo>
                    <a:cubicBezTo>
                      <a:pt x="269812" y="241777"/>
                      <a:pt x="241777" y="269828"/>
                      <a:pt x="217266" y="254905"/>
                    </a:cubicBezTo>
                    <a:cubicBezTo>
                      <a:pt x="209807" y="250362"/>
                      <a:pt x="200627" y="249652"/>
                      <a:pt x="192558" y="252993"/>
                    </a:cubicBezTo>
                    <a:cubicBezTo>
                      <a:pt x="184489" y="256334"/>
                      <a:pt x="178499" y="263326"/>
                      <a:pt x="176435" y="271812"/>
                    </a:cubicBezTo>
                    <a:cubicBezTo>
                      <a:pt x="169672" y="299689"/>
                      <a:pt x="130017" y="299689"/>
                      <a:pt x="123254" y="271812"/>
                    </a:cubicBezTo>
                    <a:cubicBezTo>
                      <a:pt x="121196" y="263318"/>
                      <a:pt x="115205" y="256318"/>
                      <a:pt x="107130" y="252973"/>
                    </a:cubicBezTo>
                    <a:cubicBezTo>
                      <a:pt x="99056" y="249627"/>
                      <a:pt x="89869" y="250340"/>
                      <a:pt x="82407" y="254890"/>
                    </a:cubicBezTo>
                    <a:cubicBezTo>
                      <a:pt x="57912" y="269812"/>
                      <a:pt x="29861" y="241777"/>
                      <a:pt x="44783" y="217266"/>
                    </a:cubicBezTo>
                    <a:cubicBezTo>
                      <a:pt x="49327" y="209807"/>
                      <a:pt x="50037" y="200627"/>
                      <a:pt x="46696" y="192558"/>
                    </a:cubicBezTo>
                    <a:cubicBezTo>
                      <a:pt x="43355" y="184489"/>
                      <a:pt x="36363" y="178499"/>
                      <a:pt x="27877" y="176435"/>
                    </a:cubicBezTo>
                    <a:cubicBezTo>
                      <a:pt x="0" y="169672"/>
                      <a:pt x="0" y="130017"/>
                      <a:pt x="27877" y="123254"/>
                    </a:cubicBezTo>
                    <a:cubicBezTo>
                      <a:pt x="36371" y="121196"/>
                      <a:pt x="43371" y="115205"/>
                      <a:pt x="46716" y="107130"/>
                    </a:cubicBezTo>
                    <a:cubicBezTo>
                      <a:pt x="50061" y="99056"/>
                      <a:pt x="49349" y="89869"/>
                      <a:pt x="44799" y="82407"/>
                    </a:cubicBezTo>
                    <a:cubicBezTo>
                      <a:pt x="29877" y="57912"/>
                      <a:pt x="57912" y="29861"/>
                      <a:pt x="82423" y="44783"/>
                    </a:cubicBezTo>
                    <a:cubicBezTo>
                      <a:pt x="98298" y="54435"/>
                      <a:pt x="118872" y="45895"/>
                      <a:pt x="123254" y="27877"/>
                    </a:cubicBez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  <p:sp>
            <p:nvSpPr>
              <p:cNvPr id="41" name="Freeform 41"/>
              <p:cNvSpPr/>
              <p:nvPr/>
            </p:nvSpPr>
            <p:spPr>
              <a:xfrm>
                <a:off x="10191750" y="3095625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>
                    <a:moveTo>
                      <a:pt x="0" y="47625"/>
                    </a:moveTo>
                    <a:cubicBezTo>
                      <a:pt x="0" y="73928"/>
                      <a:pt x="21322" y="95250"/>
                      <a:pt x="47625" y="95250"/>
                    </a:cubicBezTo>
                    <a:cubicBezTo>
                      <a:pt x="73928" y="95250"/>
                      <a:pt x="95250" y="73928"/>
                      <a:pt x="95250" y="47625"/>
                    </a:cubicBezTo>
                    <a:cubicBezTo>
                      <a:pt x="95250" y="21322"/>
                      <a:pt x="73928" y="0"/>
                      <a:pt x="47625" y="0"/>
                    </a:cubicBezTo>
                    <a:cubicBezTo>
                      <a:pt x="21322" y="0"/>
                      <a:pt x="0" y="21322"/>
                      <a:pt x="0" y="47625"/>
                    </a:cubicBez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9712452" y="3691890"/>
              <a:ext cx="105384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时域传播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434632" y="4045268"/>
              <a:ext cx="160948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en-US" sz="1350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ODE + Monte Carlo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619250" y="5010150"/>
            <a:ext cx="9347073" cy="704850"/>
            <a:chOff x="1619250" y="5010150"/>
            <a:chExt cx="9347073" cy="704850"/>
          </a:xfrm>
        </p:grpSpPr>
        <p:sp>
          <p:nvSpPr>
            <p:cNvPr id="46" name="Rectangle 46"/>
            <p:cNvSpPr/>
            <p:nvPr/>
          </p:nvSpPr>
          <p:spPr>
            <a:xfrm>
              <a:off x="1619250" y="5010150"/>
              <a:ext cx="8953500" cy="704850"/>
            </a:xfrm>
            <a:prstGeom prst="roundRect">
              <a:avLst>
                <a:gd name="adj" fmla="val 10811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2015490" y="5273040"/>
              <a:ext cx="8950833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方法选择：</a:t>
              </a:r>
              <a:r>
                <a:rPr lang="zh-CN" sz="1800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先生成每个 pickup 支路的独立热噪声，再随开关状态传播到 AM1 输出。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49" name="Line 49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27710" y="6328410"/>
              <a:ext cx="368693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LPTV 是后续噪声 RMS、PSD 与滤波 SNR 的建模前提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05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38150"/>
            <a:ext cx="7395972" cy="895350"/>
            <a:chOff x="647700" y="438150"/>
            <a:chExt cx="7395972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38150"/>
              <a:ext cx="637698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磁单极子输入下的两通道复用响应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67740"/>
              <a:ext cx="7342632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采用 coil=2 参数后，复用读出输出仍能看到事件触发后的衰减振荡。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85800" y="1581150"/>
            <a:ext cx="3638550" cy="3962400"/>
            <a:chOff x="685800" y="1581150"/>
            <a:chExt cx="3638550" cy="3962400"/>
          </a:xfrm>
        </p:grpSpPr>
        <p:sp>
          <p:nvSpPr>
            <p:cNvPr id="6" name="Rectangle 6"/>
            <p:cNvSpPr/>
            <p:nvPr/>
          </p:nvSpPr>
          <p:spPr>
            <a:xfrm>
              <a:off x="685800" y="1581150"/>
              <a:ext cx="3638550" cy="800100"/>
            </a:xfrm>
            <a:prstGeom prst="roundRect">
              <a:avLst>
                <a:gd name="adj" fmla="val 952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990600" y="1866900"/>
              <a:ext cx="238125" cy="242888"/>
              <a:chOff x="990600" y="1866900"/>
              <a:chExt cx="238125" cy="24288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19200" y="1866900"/>
                <a:ext cx="952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14300">
                    <a:moveTo>
                      <a:pt x="0" y="0"/>
                    </a:moveTo>
                    <a:lnTo>
                      <a:pt x="0" y="11430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1162050" y="1874044"/>
                <a:ext cx="9525" cy="10001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100012">
                    <a:moveTo>
                      <a:pt x="0" y="0"/>
                    </a:moveTo>
                    <a:lnTo>
                      <a:pt x="0" y="100012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104900" y="1881188"/>
                <a:ext cx="95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28600">
                    <a:moveTo>
                      <a:pt x="0" y="0"/>
                    </a:moveTo>
                    <a:lnTo>
                      <a:pt x="0" y="22860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047750" y="1888331"/>
                <a:ext cx="9525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71438">
                    <a:moveTo>
                      <a:pt x="0" y="0"/>
                    </a:moveTo>
                    <a:lnTo>
                      <a:pt x="0" y="71438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990600" y="1895475"/>
                <a:ext cx="95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7150">
                    <a:moveTo>
                      <a:pt x="0" y="0"/>
                    </a:moveTo>
                    <a:lnTo>
                      <a:pt x="0" y="5715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990600" y="1924050"/>
                <a:ext cx="2286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9525">
                    <a:moveTo>
                      <a:pt x="22860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430655" y="1797368"/>
              <a:ext cx="75438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输入模型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4940" y="2034540"/>
              <a:ext cx="155790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磁单极子脉冲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685800" y="2571750"/>
              <a:ext cx="3638550" cy="800100"/>
            </a:xfrm>
            <a:prstGeom prst="roundRect">
              <a:avLst>
                <a:gd name="adj" fmla="val 952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2" name="Group 22"/>
            <p:cNvGrpSpPr/>
            <p:nvPr/>
          </p:nvGrpSpPr>
          <p:grpSpPr>
            <a:xfrm>
              <a:off x="962025" y="2871788"/>
              <a:ext cx="285749" cy="200025"/>
              <a:chOff x="962025" y="2871788"/>
              <a:chExt cx="285749" cy="2000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004888" y="2871788"/>
                <a:ext cx="200025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200025">
                    <a:moveTo>
                      <a:pt x="0" y="100012"/>
                    </a:moveTo>
                    <a:cubicBezTo>
                      <a:pt x="0" y="155248"/>
                      <a:pt x="44777" y="200025"/>
                      <a:pt x="100012" y="200025"/>
                    </a:cubicBezTo>
                    <a:cubicBezTo>
                      <a:pt x="155248" y="200025"/>
                      <a:pt x="200025" y="155248"/>
                      <a:pt x="200025" y="100012"/>
                    </a:cubicBezTo>
                    <a:cubicBezTo>
                      <a:pt x="200025" y="44777"/>
                      <a:pt x="155248" y="0"/>
                      <a:pt x="100012" y="0"/>
                    </a:cubicBezTo>
                    <a:cubicBezTo>
                      <a:pt x="44777" y="0"/>
                      <a:pt x="0" y="44777"/>
                      <a:pt x="0" y="100012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18" name="Freeform 18"/>
              <p:cNvSpPr/>
              <p:nvPr/>
            </p:nvSpPr>
            <p:spPr>
              <a:xfrm>
                <a:off x="962025" y="2971800"/>
                <a:ext cx="428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862" h="9525">
                    <a:moveTo>
                      <a:pt x="428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204912" y="2971800"/>
                <a:ext cx="428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862" h="9525">
                    <a:moveTo>
                      <a:pt x="0" y="0"/>
                    </a:moveTo>
                    <a:lnTo>
                      <a:pt x="4286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0" name="Freeform 20"/>
              <p:cNvSpPr/>
              <p:nvPr/>
            </p:nvSpPr>
            <p:spPr>
              <a:xfrm>
                <a:off x="1076325" y="2928938"/>
                <a:ext cx="57150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71438">
                    <a:moveTo>
                      <a:pt x="0" y="71438"/>
                    </a:moveTo>
                    <a:lnTo>
                      <a:pt x="0" y="28575"/>
                    </a:lnTo>
                    <a:cubicBezTo>
                      <a:pt x="0" y="13773"/>
                      <a:pt x="12787" y="0"/>
                      <a:pt x="28575" y="0"/>
                    </a:cubicBezTo>
                    <a:cubicBezTo>
                      <a:pt x="44363" y="0"/>
                      <a:pt x="57150" y="13773"/>
                      <a:pt x="57150" y="28575"/>
                    </a:cubicBezTo>
                    <a:lnTo>
                      <a:pt x="57150" y="71438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076325" y="2971800"/>
                <a:ext cx="571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9525">
                    <a:moveTo>
                      <a:pt x="571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430655" y="2787968"/>
              <a:ext cx="81738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AM1 peak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23988" y="3017044"/>
              <a:ext cx="1425922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880" b="1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48.5169 pA</a:t>
              </a:r>
            </a:p>
          </p:txBody>
        </p:sp>
        <p:sp>
          <p:nvSpPr>
            <p:cNvPr id="25" name="Rectangle 25"/>
            <p:cNvSpPr/>
            <p:nvPr/>
          </p:nvSpPr>
          <p:spPr>
            <a:xfrm>
              <a:off x="685800" y="3562350"/>
              <a:ext cx="3638550" cy="800100"/>
            </a:xfrm>
            <a:prstGeom prst="roundRect">
              <a:avLst>
                <a:gd name="adj" fmla="val 952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28" name="Group 28"/>
            <p:cNvGrpSpPr/>
            <p:nvPr/>
          </p:nvGrpSpPr>
          <p:grpSpPr>
            <a:xfrm>
              <a:off x="990600" y="3876675"/>
              <a:ext cx="228600" cy="195262"/>
              <a:chOff x="990600" y="3876675"/>
              <a:chExt cx="228600" cy="1952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990600" y="4062412"/>
                <a:ext cx="2286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9525">
                    <a:moveTo>
                      <a:pt x="0" y="0"/>
                    </a:moveTo>
                    <a:lnTo>
                      <a:pt x="228600" y="0"/>
                    </a:ln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990600" y="3876675"/>
                <a:ext cx="2286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28588">
                    <a:moveTo>
                      <a:pt x="0" y="128588"/>
                    </a:moveTo>
                    <a:lnTo>
                      <a:pt x="57150" y="42862"/>
                    </a:lnTo>
                    <a:lnTo>
                      <a:pt x="114300" y="71438"/>
                    </a:lnTo>
                    <a:lnTo>
                      <a:pt x="171450" y="0"/>
                    </a:lnTo>
                    <a:lnTo>
                      <a:pt x="228600" y="57150"/>
                    </a:lnTo>
                  </a:path>
                </a:pathLst>
              </a:custGeom>
              <a:noFill/>
              <a:ln w="19050">
                <a:solidFill>
                  <a:srgbClr val="0B3A5B"/>
                </a:solidFill>
              </a:ln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430655" y="3778568"/>
              <a:ext cx="75438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节点峰值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427798" y="4040029"/>
              <a:ext cx="1709714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8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Out1 96.7028 nV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685800" y="4552950"/>
              <a:ext cx="3638550" cy="990600"/>
            </a:xfrm>
            <a:prstGeom prst="roundRect">
              <a:avLst>
                <a:gd name="adj" fmla="val 7692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970598" y="4706779"/>
              <a:ext cx="1709714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8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Out2 17.9318 nV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70598" y="5049679"/>
              <a:ext cx="1709714" cy="3200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58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Out3 13.3637 nV</a:t>
              </a:r>
            </a:p>
          </p:txBody>
        </p:sp>
        <p:sp>
          <p:nvSpPr>
            <p:cNvPr id="34" name="Line 34"/>
            <p:cNvSpPr/>
            <p:nvPr/>
          </p:nvSpPr>
          <p:spPr>
            <a:xfrm>
              <a:off x="3143250" y="4762500"/>
              <a:ext cx="9525" cy="590550"/>
            </a:xfrm>
            <a:custGeom>
              <a:avLst/>
              <a:gdLst/>
              <a:ahLst/>
              <a:cxnLst/>
              <a:rect l="l" t="t" r="r" b="b"/>
              <a:pathLst>
                <a:path w="9525" h="590550">
                  <a:moveTo>
                    <a:pt x="0" y="0"/>
                  </a:moveTo>
                  <a:lnTo>
                    <a:pt x="0" y="59055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3336608" y="4834414"/>
              <a:ext cx="372428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8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公共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36608" y="5082064"/>
              <a:ext cx="372428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8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读出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747260" y="1428750"/>
            <a:ext cx="6743319" cy="4800600"/>
            <a:chOff x="4747260" y="1428750"/>
            <a:chExt cx="6743319" cy="4800600"/>
          </a:xfrm>
        </p:grpSpPr>
        <p:sp>
          <p:nvSpPr>
            <p:cNvPr id="38" name="Rectangle 38"/>
            <p:cNvSpPr/>
            <p:nvPr/>
          </p:nvSpPr>
          <p:spPr>
            <a:xfrm>
              <a:off x="4762500" y="1428750"/>
              <a:ext cx="6667500" cy="4476750"/>
            </a:xfrm>
            <a:prstGeom prst="roundRect">
              <a:avLst>
                <a:gd name="adj" fmla="val 1702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39" name="Imag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1619250"/>
              <a:ext cx="4914900" cy="4095750"/>
            </a:xfrm>
            <a:prstGeom prst="rect">
              <a:avLst/>
            </a:prstGeom>
          </p:spPr>
        </p:pic>
        <p:sp>
          <p:nvSpPr>
            <p:cNvPr id="40" name="TextBox 40"/>
            <p:cNvSpPr txBox="1"/>
            <p:nvPr/>
          </p:nvSpPr>
          <p:spPr>
            <a:xfrm>
              <a:off x="4747260" y="5985510"/>
              <a:ext cx="674331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图中三路输出分别对应 pickup1、pickup2 与公共读出节点；AM1 在后续页作为电流输出比较。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42" name="Line 42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27710" y="6328410"/>
              <a:ext cx="407098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事件响应：磁单极子输入、两路开关复用、公共 RLC 读出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06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38150"/>
            <a:ext cx="8752141" cy="895350"/>
            <a:chOff x="647700" y="438150"/>
            <a:chExt cx="8752141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38150"/>
              <a:ext cx="6713030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Out1 / Out2 / Out3 的全窗口波形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67740"/>
              <a:ext cx="8698801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同一事件在三个节点上的投影不同：pickup、残余通道与公共读出各有可见特征。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5800" y="1428750"/>
            <a:ext cx="6953250" cy="4457700"/>
            <a:chOff x="685800" y="1428750"/>
            <a:chExt cx="6953250" cy="4457700"/>
          </a:xfrm>
        </p:grpSpPr>
        <p:sp>
          <p:nvSpPr>
            <p:cNvPr id="6" name="Rectangle 6"/>
            <p:cNvSpPr/>
            <p:nvPr/>
          </p:nvSpPr>
          <p:spPr>
            <a:xfrm>
              <a:off x="685800" y="1428750"/>
              <a:ext cx="6953250" cy="4457700"/>
            </a:xfrm>
            <a:prstGeom prst="roundRect">
              <a:avLst>
                <a:gd name="adj" fmla="val 1709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545" y="1600200"/>
              <a:ext cx="4937760" cy="4114800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7981950" y="1428750"/>
            <a:ext cx="5019723" cy="4457700"/>
            <a:chOff x="7981950" y="1428750"/>
            <a:chExt cx="5019723" cy="4457700"/>
          </a:xfrm>
        </p:grpSpPr>
        <p:sp>
          <p:nvSpPr>
            <p:cNvPr id="9" name="Rectangle 9"/>
            <p:cNvSpPr/>
            <p:nvPr/>
          </p:nvSpPr>
          <p:spPr>
            <a:xfrm>
              <a:off x="7981950" y="1428750"/>
              <a:ext cx="3467100" cy="4457700"/>
            </a:xfrm>
            <a:prstGeom prst="roundRect">
              <a:avLst>
                <a:gd name="adj" fmla="val 2198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8281035" y="1694498"/>
              <a:ext cx="1141667" cy="3962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95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读图顺序</a:t>
              </a:r>
            </a:p>
          </p:txBody>
        </p:sp>
        <p:sp>
          <p:nvSpPr>
            <p:cNvPr id="11" name="Line 11"/>
            <p:cNvSpPr/>
            <p:nvPr/>
          </p:nvSpPr>
          <p:spPr>
            <a:xfrm>
              <a:off x="8305800" y="2238375"/>
              <a:ext cx="2819400" cy="9525"/>
            </a:xfrm>
            <a:custGeom>
              <a:avLst/>
              <a:gdLst/>
              <a:ahLst/>
              <a:cxnLst/>
              <a:rect l="l" t="t" r="r" b="b"/>
              <a:pathLst>
                <a:path w="2819400" h="9525">
                  <a:moveTo>
                    <a:pt x="0" y="0"/>
                  </a:moveTo>
                  <a:lnTo>
                    <a:pt x="28194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8341519" y="2543175"/>
              <a:ext cx="214312" cy="190500"/>
            </a:xfrm>
            <a:custGeom>
              <a:avLst/>
              <a:gdLst/>
              <a:ahLst/>
              <a:cxnLst/>
              <a:rect l="l" t="t" r="r" b="b"/>
              <a:pathLst>
                <a:path w="214312" h="190500">
                  <a:moveTo>
                    <a:pt x="0" y="95250"/>
                  </a:moveTo>
                  <a:lnTo>
                    <a:pt x="47625" y="95250"/>
                  </a:lnTo>
                  <a:lnTo>
                    <a:pt x="83344" y="190500"/>
                  </a:lnTo>
                  <a:lnTo>
                    <a:pt x="130969" y="0"/>
                  </a:lnTo>
                  <a:lnTo>
                    <a:pt x="166688" y="95250"/>
                  </a:lnTo>
                  <a:lnTo>
                    <a:pt x="214312" y="95250"/>
                  </a:lnTo>
                </a:path>
              </a:pathLst>
            </a:custGeom>
            <a:noFill/>
            <a:ln w="19050">
              <a:solidFill>
                <a:srgbClr val="0B3A5B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8742045" y="2546032"/>
              <a:ext cx="59637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b="1" dirty="0">
                  <a:solidFill>
                    <a:srgbClr val="17212B"/>
                  </a:solidFill>
                  <a:latin typeface="Arial"/>
                  <a:ea typeface="Arial"/>
                  <a:cs typeface="Arial"/>
                </a:rPr>
                <a:t>Out1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745855" y="2883218"/>
              <a:ext cx="355373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直接受 Vin1 磁单极子脉冲激励，峰值最大。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8353425" y="3424238"/>
              <a:ext cx="190500" cy="164306"/>
              <a:chOff x="8353425" y="3424238"/>
              <a:chExt cx="190500" cy="16430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8353425" y="3579019"/>
                <a:ext cx="190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9525">
                    <a:moveTo>
                      <a:pt x="0" y="0"/>
                    </a:moveTo>
                    <a:lnTo>
                      <a:pt x="190500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8353425" y="3424238"/>
                <a:ext cx="190500" cy="107156"/>
              </a:xfrm>
              <a:custGeom>
                <a:avLst/>
                <a:gdLst/>
                <a:ahLst/>
                <a:cxnLst/>
                <a:rect l="l" t="t" r="r" b="b"/>
                <a:pathLst>
                  <a:path w="190500" h="107156">
                    <a:moveTo>
                      <a:pt x="0" y="107156"/>
                    </a:moveTo>
                    <a:lnTo>
                      <a:pt x="47625" y="35719"/>
                    </a:lnTo>
                    <a:lnTo>
                      <a:pt x="95250" y="59531"/>
                    </a:lnTo>
                    <a:lnTo>
                      <a:pt x="142875" y="0"/>
                    </a:lnTo>
                    <a:lnTo>
                      <a:pt x="190500" y="47625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8742045" y="3403282"/>
              <a:ext cx="59637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b="1" dirty="0">
                  <a:solidFill>
                    <a:srgbClr val="17212B"/>
                  </a:solidFill>
                  <a:latin typeface="Arial"/>
                  <a:ea typeface="Arial"/>
                  <a:cs typeface="Arial"/>
                </a:rPr>
                <a:t>Out2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745855" y="3740468"/>
              <a:ext cx="381476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当前输入近似空通道，主要体现复用耦合残余。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8329612" y="4269581"/>
              <a:ext cx="238125" cy="166688"/>
              <a:chOff x="8329612" y="4269581"/>
              <a:chExt cx="238125" cy="16668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8329612" y="4352925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9525">
                    <a:moveTo>
                      <a:pt x="0" y="0"/>
                    </a:moveTo>
                    <a:lnTo>
                      <a:pt x="2381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8543925" y="4293394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9525">
                    <a:moveTo>
                      <a:pt x="0" y="0"/>
                    </a:moveTo>
                    <a:lnTo>
                      <a:pt x="2381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353425" y="4329112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>
                    <a:moveTo>
                      <a:pt x="0" y="23812"/>
                    </a:moveTo>
                    <a:cubicBezTo>
                      <a:pt x="0" y="36964"/>
                      <a:pt x="10661" y="47625"/>
                      <a:pt x="23812" y="47625"/>
                    </a:cubicBezTo>
                    <a:cubicBezTo>
                      <a:pt x="36964" y="47625"/>
                      <a:pt x="47625" y="36964"/>
                      <a:pt x="47625" y="23812"/>
                    </a:cubicBezTo>
                    <a:cubicBezTo>
                      <a:pt x="47625" y="10661"/>
                      <a:pt x="36964" y="0"/>
                      <a:pt x="23812" y="0"/>
                    </a:cubicBezTo>
                    <a:cubicBezTo>
                      <a:pt x="10661" y="0"/>
                      <a:pt x="0" y="10661"/>
                      <a:pt x="0" y="23812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8496300" y="4269581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>
                    <a:moveTo>
                      <a:pt x="0" y="23812"/>
                    </a:moveTo>
                    <a:cubicBezTo>
                      <a:pt x="0" y="36964"/>
                      <a:pt x="10661" y="47625"/>
                      <a:pt x="23812" y="47625"/>
                    </a:cubicBezTo>
                    <a:cubicBezTo>
                      <a:pt x="36964" y="47625"/>
                      <a:pt x="47625" y="36964"/>
                      <a:pt x="47625" y="23812"/>
                    </a:cubicBezTo>
                    <a:cubicBezTo>
                      <a:pt x="47625" y="10661"/>
                      <a:pt x="36964" y="0"/>
                      <a:pt x="23812" y="0"/>
                    </a:cubicBezTo>
                    <a:cubicBezTo>
                      <a:pt x="10661" y="0"/>
                      <a:pt x="0" y="10661"/>
                      <a:pt x="0" y="23812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8543925" y="4412456"/>
                <a:ext cx="2381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9525">
                    <a:moveTo>
                      <a:pt x="0" y="0"/>
                    </a:moveTo>
                    <a:lnTo>
                      <a:pt x="23812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8496300" y="4388644"/>
                <a:ext cx="476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25">
                    <a:moveTo>
                      <a:pt x="0" y="23812"/>
                    </a:moveTo>
                    <a:cubicBezTo>
                      <a:pt x="0" y="36964"/>
                      <a:pt x="10661" y="47625"/>
                      <a:pt x="23812" y="47625"/>
                    </a:cubicBezTo>
                    <a:cubicBezTo>
                      <a:pt x="36964" y="47625"/>
                      <a:pt x="47625" y="36964"/>
                      <a:pt x="47625" y="23812"/>
                    </a:cubicBezTo>
                    <a:cubicBezTo>
                      <a:pt x="47625" y="10661"/>
                      <a:pt x="36964" y="0"/>
                      <a:pt x="23812" y="0"/>
                    </a:cubicBezTo>
                    <a:cubicBezTo>
                      <a:pt x="10661" y="0"/>
                      <a:pt x="0" y="10661"/>
                      <a:pt x="0" y="23812"/>
                    </a:cubicBez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395097" y="4293394"/>
                <a:ext cx="101203" cy="41672"/>
              </a:xfrm>
              <a:custGeom>
                <a:avLst/>
                <a:gdLst/>
                <a:ahLst/>
                <a:cxnLst/>
                <a:rect l="l" t="t" r="r" b="b"/>
                <a:pathLst>
                  <a:path w="101203" h="41672">
                    <a:moveTo>
                      <a:pt x="0" y="41672"/>
                    </a:moveTo>
                    <a:lnTo>
                      <a:pt x="101203" y="0"/>
                    </a:lnTo>
                  </a:path>
                </a:pathLst>
              </a:custGeom>
              <a:noFill/>
              <a:ln w="19050">
                <a:solidFill>
                  <a:srgbClr val="7A4FE3"/>
                </a:solidFill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8742045" y="4260532"/>
              <a:ext cx="596379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650" b="1" dirty="0">
                  <a:solidFill>
                    <a:srgbClr val="17212B"/>
                  </a:solidFill>
                  <a:latin typeface="Arial"/>
                  <a:ea typeface="Arial"/>
                  <a:cs typeface="Arial"/>
                </a:rPr>
                <a:t>Out3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745855" y="4597718"/>
              <a:ext cx="425581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开关汇合后的公共读出节点，是 AM1 前的电压状态。</a:t>
              </a:r>
            </a:p>
          </p:txBody>
        </p:sp>
        <p:sp>
          <p:nvSpPr>
            <p:cNvPr id="30" name="Rectangle 30"/>
            <p:cNvSpPr/>
            <p:nvPr/>
          </p:nvSpPr>
          <p:spPr>
            <a:xfrm>
              <a:off x="8305800" y="5143500"/>
              <a:ext cx="2819400" cy="400050"/>
            </a:xfrm>
            <a:prstGeom prst="roundRect">
              <a:avLst>
                <a:gd name="adj" fmla="val 19048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8487704" y="5264468"/>
              <a:ext cx="24555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后续比较以 AM1 电流输出为主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33" name="Line 33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27710" y="6328410"/>
              <a:ext cx="43510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全窗口波形用于观察长尾振荡、复用残余与公共读出节点幅度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07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38150"/>
            <a:ext cx="6819900" cy="895350"/>
            <a:chOff x="647700" y="438150"/>
            <a:chExt cx="6819900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38150"/>
              <a:ext cx="4696778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直连与复用输出波形对比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67740"/>
              <a:ext cx="6766560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稳态修正后，通道数增加仍会压低单事件在公共读出端的峰值。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1500" y="1428750"/>
            <a:ext cx="7029450" cy="4514850"/>
            <a:chOff x="571500" y="1428750"/>
            <a:chExt cx="7029450" cy="4514850"/>
          </a:xfrm>
        </p:grpSpPr>
        <p:sp>
          <p:nvSpPr>
            <p:cNvPr id="6" name="Rectangle 6"/>
            <p:cNvSpPr/>
            <p:nvPr/>
          </p:nvSpPr>
          <p:spPr>
            <a:xfrm>
              <a:off x="571500" y="1428750"/>
              <a:ext cx="7029450" cy="4514850"/>
            </a:xfrm>
            <a:prstGeom prst="roundRect">
              <a:avLst>
                <a:gd name="adj" fmla="val 1688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7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5838" y="1619250"/>
              <a:ext cx="6200775" cy="4133850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7867650" y="1428750"/>
            <a:ext cx="3752850" cy="4514850"/>
            <a:chOff x="7867650" y="1428750"/>
            <a:chExt cx="3752850" cy="4514850"/>
          </a:xfrm>
        </p:grpSpPr>
        <p:sp>
          <p:nvSpPr>
            <p:cNvPr id="9" name="Rectangle 9"/>
            <p:cNvSpPr/>
            <p:nvPr/>
          </p:nvSpPr>
          <p:spPr>
            <a:xfrm>
              <a:off x="7867650" y="1428750"/>
              <a:ext cx="3752850" cy="4514850"/>
            </a:xfrm>
            <a:prstGeom prst="roundRect">
              <a:avLst>
                <a:gd name="adj" fmla="val 2030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8193881" y="1716881"/>
              <a:ext cx="242888" cy="242888"/>
              <a:chOff x="8193881" y="1716881"/>
              <a:chExt cx="242888" cy="24288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8193881" y="1716881"/>
                <a:ext cx="242888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242888" h="242888">
                    <a:moveTo>
                      <a:pt x="0" y="26988"/>
                    </a:moveTo>
                    <a:cubicBezTo>
                      <a:pt x="0" y="12083"/>
                      <a:pt x="12083" y="0"/>
                      <a:pt x="26988" y="0"/>
                    </a:cubicBezTo>
                    <a:lnTo>
                      <a:pt x="215901" y="0"/>
                    </a:lnTo>
                    <a:cubicBezTo>
                      <a:pt x="230805" y="0"/>
                      <a:pt x="242888" y="12083"/>
                      <a:pt x="242888" y="26988"/>
                    </a:cubicBezTo>
                    <a:lnTo>
                      <a:pt x="242888" y="215901"/>
                    </a:lnTo>
                    <a:cubicBezTo>
                      <a:pt x="242888" y="230805"/>
                      <a:pt x="230805" y="242888"/>
                      <a:pt x="215901" y="242888"/>
                    </a:cubicBezTo>
                    <a:lnTo>
                      <a:pt x="26988" y="242888"/>
                    </a:lnTo>
                    <a:cubicBezTo>
                      <a:pt x="12083" y="242888"/>
                      <a:pt x="0" y="230805"/>
                      <a:pt x="0" y="215901"/>
                    </a:cubicBezTo>
                    <a:lnTo>
                      <a:pt x="0" y="26988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8193881" y="1811338"/>
                <a:ext cx="242888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42888" h="9525">
                    <a:moveTo>
                      <a:pt x="0" y="0"/>
                    </a:moveTo>
                    <a:lnTo>
                      <a:pt x="242888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2" name="Freeform 12"/>
              <p:cNvSpPr/>
              <p:nvPr/>
            </p:nvSpPr>
            <p:spPr>
              <a:xfrm>
                <a:off x="8288338" y="1716881"/>
                <a:ext cx="9525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42888">
                    <a:moveTo>
                      <a:pt x="0" y="0"/>
                    </a:moveTo>
                    <a:lnTo>
                      <a:pt x="0" y="242888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8625840" y="1729740"/>
              <a:ext cx="105384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峰值对比</a:t>
              </a: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8153400" y="2247900"/>
              <a:ext cx="3181350" cy="400050"/>
            </a:xfrm>
            <a:prstGeom prst="rect">
              <a:avLst/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8345805" y="2359342"/>
              <a:ext cx="41233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情形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9336405" y="2359342"/>
              <a:ext cx="64861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AM1 pA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365105" y="2359342"/>
              <a:ext cx="75258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b="1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Out3 nV</a:t>
              </a:r>
            </a:p>
          </p:txBody>
        </p:sp>
        <p:sp>
          <p:nvSpPr>
            <p:cNvPr id="19" name="Line 19"/>
            <p:cNvSpPr/>
            <p:nvPr/>
          </p:nvSpPr>
          <p:spPr>
            <a:xfrm>
              <a:off x="9105900" y="2247900"/>
              <a:ext cx="9525" cy="2400300"/>
            </a:xfrm>
            <a:custGeom>
              <a:avLst/>
              <a:gdLst/>
              <a:ahLst/>
              <a:cxnLst/>
              <a:rect l="l" t="t" r="r" b="b"/>
              <a:pathLst>
                <a:path w="9525" h="2400300">
                  <a:moveTo>
                    <a:pt x="0" y="0"/>
                  </a:moveTo>
                  <a:lnTo>
                    <a:pt x="0" y="240030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0" name="Line 20"/>
            <p:cNvSpPr/>
            <p:nvPr/>
          </p:nvSpPr>
          <p:spPr>
            <a:xfrm>
              <a:off x="10191750" y="2247900"/>
              <a:ext cx="9525" cy="2400300"/>
            </a:xfrm>
            <a:custGeom>
              <a:avLst/>
              <a:gdLst/>
              <a:ahLst/>
              <a:cxnLst/>
              <a:rect l="l" t="t" r="r" b="b"/>
              <a:pathLst>
                <a:path w="9525" h="2400300">
                  <a:moveTo>
                    <a:pt x="0" y="0"/>
                  </a:moveTo>
                  <a:lnTo>
                    <a:pt x="0" y="240030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1" name="Line 21"/>
            <p:cNvSpPr/>
            <p:nvPr/>
          </p:nvSpPr>
          <p:spPr>
            <a:xfrm>
              <a:off x="8153400" y="3048000"/>
              <a:ext cx="3181350" cy="9525"/>
            </a:xfrm>
            <a:custGeom>
              <a:avLst/>
              <a:gdLst/>
              <a:ahLst/>
              <a:cxnLst/>
              <a:rect l="l" t="t" r="r" b="b"/>
              <a:pathLst>
                <a:path w="3181350" h="9525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2" name="Line 22"/>
            <p:cNvSpPr/>
            <p:nvPr/>
          </p:nvSpPr>
          <p:spPr>
            <a:xfrm>
              <a:off x="8153400" y="3448050"/>
              <a:ext cx="3181350" cy="9525"/>
            </a:xfrm>
            <a:custGeom>
              <a:avLst/>
              <a:gdLst/>
              <a:ahLst/>
              <a:cxnLst/>
              <a:rect l="l" t="t" r="r" b="b"/>
              <a:pathLst>
                <a:path w="3181350" h="9525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3" name="Line 23"/>
            <p:cNvSpPr/>
            <p:nvPr/>
          </p:nvSpPr>
          <p:spPr>
            <a:xfrm>
              <a:off x="8153400" y="3848100"/>
              <a:ext cx="3181350" cy="9525"/>
            </a:xfrm>
            <a:custGeom>
              <a:avLst/>
              <a:gdLst/>
              <a:ahLst/>
              <a:cxnLst/>
              <a:rect l="l" t="t" r="r" b="b"/>
              <a:pathLst>
                <a:path w="3181350" h="9525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4" name="Line 24"/>
            <p:cNvSpPr/>
            <p:nvPr/>
          </p:nvSpPr>
          <p:spPr>
            <a:xfrm>
              <a:off x="8153400" y="4248150"/>
              <a:ext cx="3181350" cy="9525"/>
            </a:xfrm>
            <a:custGeom>
              <a:avLst/>
              <a:gdLst/>
              <a:ahLst/>
              <a:cxnLst/>
              <a:rect l="l" t="t" r="r" b="b"/>
              <a:pathLst>
                <a:path w="3181350" h="9525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5" name="Line 25"/>
            <p:cNvSpPr/>
            <p:nvPr/>
          </p:nvSpPr>
          <p:spPr>
            <a:xfrm>
              <a:off x="8153400" y="4648200"/>
              <a:ext cx="3181350" cy="9525"/>
            </a:xfrm>
            <a:custGeom>
              <a:avLst/>
              <a:gdLst/>
              <a:ahLst/>
              <a:cxnLst/>
              <a:rect l="l" t="t" r="r" b="b"/>
              <a:pathLst>
                <a:path w="3181350" h="9525">
                  <a:moveTo>
                    <a:pt x="0" y="0"/>
                  </a:moveTo>
                  <a:lnTo>
                    <a:pt x="318135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8345805" y="2768918"/>
              <a:ext cx="58335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direct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393555" y="2768918"/>
              <a:ext cx="7273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80.2973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441305" y="2768918"/>
              <a:ext cx="7273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17.2530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345805" y="316896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N=2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393555" y="3168968"/>
              <a:ext cx="7273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45.3992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441305" y="3168968"/>
              <a:ext cx="7273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13.0662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345805" y="356901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N=4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393555" y="3569018"/>
              <a:ext cx="72737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20.5082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441305" y="3569018"/>
              <a:ext cx="6283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7.6396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345805" y="396906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N=8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393555" y="3969068"/>
              <a:ext cx="6283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9.0385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441305" y="3969068"/>
              <a:ext cx="6283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3.5079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8345805" y="43691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N=16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393555" y="4369118"/>
              <a:ext cx="6283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4.0015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441305" y="4369118"/>
              <a:ext cx="6283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1.6384</a:t>
              </a:r>
            </a:p>
          </p:txBody>
        </p:sp>
        <p:sp>
          <p:nvSpPr>
            <p:cNvPr id="41" name="Rectangle 41"/>
            <p:cNvSpPr/>
            <p:nvPr/>
          </p:nvSpPr>
          <p:spPr>
            <a:xfrm>
              <a:off x="8153400" y="5029200"/>
              <a:ext cx="3181350" cy="552450"/>
            </a:xfrm>
            <a:prstGeom prst="roundRect">
              <a:avLst>
                <a:gd name="adj" fmla="val 13793"/>
              </a:avLst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8345805" y="5131118"/>
              <a:ext cx="255460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读法：本页使用长窗稳态信号，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345805" y="5359718"/>
              <a:ext cx="241958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与修正后的 SNR 表保持一致。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45" name="Line 45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727710" y="6328410"/>
              <a:ext cx="48310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直连作为上限参考，复用通道数增加会改变事件能量在输出端的分配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08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AFC"/>
          </a:solidFill>
          <a:ln>
            <a:noFill/>
          </a:ln>
        </p:spPr>
      </p:sp>
      <p:grpSp>
        <p:nvGrpSpPr>
          <p:cNvPr id="5" name="Group 5"/>
          <p:cNvGrpSpPr/>
          <p:nvPr/>
        </p:nvGrpSpPr>
        <p:grpSpPr>
          <a:xfrm>
            <a:off x="647700" y="438150"/>
            <a:ext cx="7071932" cy="895350"/>
            <a:chOff x="647700" y="438150"/>
            <a:chExt cx="7071932" cy="895350"/>
          </a:xfrm>
        </p:grpSpPr>
        <p:sp>
          <p:nvSpPr>
            <p:cNvPr id="3" name="TextBox 3"/>
            <p:cNvSpPr txBox="1"/>
            <p:nvPr/>
          </p:nvSpPr>
          <p:spPr>
            <a:xfrm>
              <a:off x="647700" y="438150"/>
              <a:ext cx="4801791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300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不同通道数下的 SNR 扫描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1040" y="967740"/>
              <a:ext cx="7018592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稳态修正后，第一幅图只保留最优滤波 SNR；mux 最优点在 N=4。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85800" y="1485900"/>
            <a:ext cx="4953000" cy="4090988"/>
            <a:chOff x="685800" y="1485900"/>
            <a:chExt cx="4953000" cy="4090988"/>
          </a:xfrm>
        </p:grpSpPr>
        <p:sp>
          <p:nvSpPr>
            <p:cNvPr id="6" name="Rectangle 6"/>
            <p:cNvSpPr/>
            <p:nvPr/>
          </p:nvSpPr>
          <p:spPr>
            <a:xfrm>
              <a:off x="685800" y="1485900"/>
              <a:ext cx="4953000" cy="1219200"/>
            </a:xfrm>
            <a:prstGeom prst="roundRect">
              <a:avLst>
                <a:gd name="adj" fmla="val 6250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grpSp>
          <p:nvGrpSpPr>
            <p:cNvPr id="11" name="Group 11"/>
            <p:cNvGrpSpPr/>
            <p:nvPr/>
          </p:nvGrpSpPr>
          <p:grpSpPr>
            <a:xfrm>
              <a:off x="1062037" y="1879600"/>
              <a:ext cx="314325" cy="288924"/>
              <a:chOff x="1062037" y="1879600"/>
              <a:chExt cx="314325" cy="28892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062037" y="2019300"/>
                <a:ext cx="1047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39700">
                    <a:moveTo>
                      <a:pt x="0" y="17462"/>
                    </a:moveTo>
                    <a:cubicBezTo>
                      <a:pt x="0" y="7818"/>
                      <a:pt x="7818" y="0"/>
                      <a:pt x="17462" y="0"/>
                    </a:cubicBezTo>
                    <a:lnTo>
                      <a:pt x="87312" y="0"/>
                    </a:lnTo>
                    <a:cubicBezTo>
                      <a:pt x="96957" y="0"/>
                      <a:pt x="104775" y="7818"/>
                      <a:pt x="104775" y="17462"/>
                    </a:cubicBezTo>
                    <a:lnTo>
                      <a:pt x="104775" y="122237"/>
                    </a:lnTo>
                    <a:cubicBezTo>
                      <a:pt x="104775" y="131882"/>
                      <a:pt x="96957" y="139700"/>
                      <a:pt x="87312" y="139700"/>
                    </a:cubicBezTo>
                    <a:lnTo>
                      <a:pt x="17462" y="139700"/>
                    </a:lnTo>
                    <a:cubicBezTo>
                      <a:pt x="7818" y="139700"/>
                      <a:pt x="0" y="131882"/>
                      <a:pt x="0" y="122237"/>
                    </a:cubicBezTo>
                    <a:lnTo>
                      <a:pt x="0" y="17462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1587" y="1949450"/>
                <a:ext cx="10477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209550">
                    <a:moveTo>
                      <a:pt x="0" y="17462"/>
                    </a:moveTo>
                    <a:cubicBezTo>
                      <a:pt x="0" y="7818"/>
                      <a:pt x="7818" y="0"/>
                      <a:pt x="17462" y="0"/>
                    </a:cubicBezTo>
                    <a:lnTo>
                      <a:pt x="87312" y="0"/>
                    </a:lnTo>
                    <a:cubicBezTo>
                      <a:pt x="96957" y="0"/>
                      <a:pt x="104775" y="7818"/>
                      <a:pt x="104775" y="17462"/>
                    </a:cubicBezTo>
                    <a:lnTo>
                      <a:pt x="104775" y="192087"/>
                    </a:lnTo>
                    <a:cubicBezTo>
                      <a:pt x="104775" y="201731"/>
                      <a:pt x="96957" y="209550"/>
                      <a:pt x="87312" y="209550"/>
                    </a:cubicBezTo>
                    <a:lnTo>
                      <a:pt x="17462" y="209550"/>
                    </a:lnTo>
                    <a:cubicBezTo>
                      <a:pt x="7818" y="209550"/>
                      <a:pt x="0" y="201731"/>
                      <a:pt x="0" y="192087"/>
                    </a:cubicBezTo>
                    <a:lnTo>
                      <a:pt x="0" y="17462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1166812" y="1879600"/>
                <a:ext cx="104775" cy="279399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279399">
                    <a:moveTo>
                      <a:pt x="0" y="17462"/>
                    </a:moveTo>
                    <a:cubicBezTo>
                      <a:pt x="0" y="7818"/>
                      <a:pt x="7818" y="0"/>
                      <a:pt x="17462" y="0"/>
                    </a:cubicBezTo>
                    <a:lnTo>
                      <a:pt x="87312" y="0"/>
                    </a:lnTo>
                    <a:cubicBezTo>
                      <a:pt x="96957" y="0"/>
                      <a:pt x="104775" y="7818"/>
                      <a:pt x="104775" y="17462"/>
                    </a:cubicBezTo>
                    <a:lnTo>
                      <a:pt x="104775" y="261937"/>
                    </a:lnTo>
                    <a:cubicBezTo>
                      <a:pt x="104775" y="271581"/>
                      <a:pt x="96957" y="279399"/>
                      <a:pt x="87312" y="279399"/>
                    </a:cubicBezTo>
                    <a:lnTo>
                      <a:pt x="17462" y="279399"/>
                    </a:lnTo>
                    <a:cubicBezTo>
                      <a:pt x="7818" y="279399"/>
                      <a:pt x="0" y="271581"/>
                      <a:pt x="0" y="261937"/>
                    </a:cubicBezTo>
                    <a:lnTo>
                      <a:pt x="0" y="17462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079500" y="2158999"/>
                <a:ext cx="2444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44475" h="9525">
                    <a:moveTo>
                      <a:pt x="0" y="0"/>
                    </a:moveTo>
                    <a:lnTo>
                      <a:pt x="244475" y="0"/>
                    </a:lnTo>
                  </a:path>
                </a:pathLst>
              </a:custGeom>
              <a:noFill/>
              <a:ln w="19050">
                <a:solidFill>
                  <a:srgbClr val="008C95"/>
                </a:solidFill>
              </a:ln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638300" y="1724025"/>
              <a:ext cx="186832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mux 最优滤波最高点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24965" y="2048828"/>
              <a:ext cx="3063945" cy="5181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550" b="1" dirty="0">
                  <a:solidFill>
                    <a:srgbClr val="0B3A5B"/>
                  </a:solidFill>
                  <a:latin typeface="Arial"/>
                  <a:ea typeface="Microsoft YaHei"/>
                  <a:cs typeface="Arial"/>
                </a:rPr>
                <a:t>N=4，MF rho 1.42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685800" y="2971800"/>
              <a:ext cx="4953000" cy="2057400"/>
            </a:xfrm>
            <a:prstGeom prst="roundRect">
              <a:avLst>
                <a:gd name="adj" fmla="val 370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986790" y="3177540"/>
              <a:ext cx="1053846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800" b="1" dirty="0">
                  <a:solidFill>
                    <a:srgbClr val="17212B"/>
                  </a:solidFill>
                  <a:latin typeface="Arial"/>
                  <a:ea typeface="Microsoft YaHei"/>
                  <a:cs typeface="Arial"/>
                </a:rPr>
                <a:t>数值摘录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1009650" y="3600450"/>
              <a:ext cx="4305300" cy="304800"/>
            </a:xfrm>
            <a:prstGeom prst="rect">
              <a:avLst/>
            </a:prstGeom>
            <a:solidFill>
              <a:srgbClr val="F8FAFC"/>
            </a:solidFill>
            <a:ln w="9525">
              <a:solidFill>
                <a:srgbClr val="D8E1E8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223010" y="3680460"/>
              <a:ext cx="36652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情形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75560" y="3680460"/>
              <a:ext cx="57654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MF rho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966210" y="3680460"/>
              <a:ext cx="702564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相对位置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21105" y="4007168"/>
              <a:ext cx="58335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direct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49855" y="400716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1.55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964305" y="4007168"/>
              <a:ext cx="103341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607080"/>
                  </a:solidFill>
                  <a:latin typeface="Arial"/>
                  <a:ea typeface="Arial"/>
                  <a:cs typeface="Arial"/>
                </a:rPr>
                <a:t>pickup-only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21105" y="433101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N=2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649855" y="43310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1.24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964305" y="4331018"/>
              <a:ext cx="78138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mux 较低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21105" y="465486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N=4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649855" y="465486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1.42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964305" y="4654868"/>
              <a:ext cx="114142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157F3B"/>
                  </a:solidFill>
                  <a:latin typeface="Arial"/>
                  <a:ea typeface="Microsoft YaHei"/>
                  <a:cs typeface="Arial"/>
                </a:rPr>
                <a:t>mux 当前最优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21105" y="4978718"/>
              <a:ext cx="33132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N=8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649855" y="497871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1.35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964305" y="4978718"/>
              <a:ext cx="92540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略低于 N=4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21105" y="530256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0B3A5B"/>
                  </a:solidFill>
                  <a:latin typeface="Consolas"/>
                  <a:ea typeface="Consolas"/>
                  <a:cs typeface="Consolas"/>
                </a:rPr>
                <a:t>N=16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649855" y="5302568"/>
              <a:ext cx="4303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en-US" sz="1350" dirty="0">
                  <a:solidFill>
                    <a:srgbClr val="17212B"/>
                  </a:solidFill>
                  <a:latin typeface="Consolas"/>
                  <a:ea typeface="Consolas"/>
                  <a:cs typeface="Consolas"/>
                </a:rPr>
                <a:t>1.35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964305" y="5302568"/>
              <a:ext cx="97940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dirty="0">
                  <a:solidFill>
                    <a:srgbClr val="607080"/>
                  </a:solidFill>
                  <a:latin typeface="Arial"/>
                  <a:ea typeface="Microsoft YaHei"/>
                  <a:cs typeface="Arial"/>
                </a:rPr>
                <a:t>与 N=8 接近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153150" y="1295400"/>
            <a:ext cx="5295900" cy="4781550"/>
            <a:chOff x="6153150" y="1295400"/>
            <a:chExt cx="5295900" cy="4781550"/>
          </a:xfrm>
        </p:grpSpPr>
        <p:sp>
          <p:nvSpPr>
            <p:cNvPr id="36" name="Rectangle 36"/>
            <p:cNvSpPr/>
            <p:nvPr/>
          </p:nvSpPr>
          <p:spPr>
            <a:xfrm>
              <a:off x="6153150" y="1295400"/>
              <a:ext cx="5295900" cy="4781550"/>
            </a:xfrm>
            <a:prstGeom prst="roundRect">
              <a:avLst>
                <a:gd name="adj" fmla="val 1594"/>
              </a:avLst>
            </a:prstGeom>
            <a:solidFill>
              <a:srgbClr val="FFFFFF"/>
            </a:solidFill>
            <a:ln w="9525">
              <a:solidFill>
                <a:srgbClr val="D8E1E8"/>
              </a:solidFill>
            </a:ln>
          </p:spPr>
        </p:sp>
        <p:pic>
          <p:nvPicPr>
            <p:cNvPr id="37" name="Imag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8900" y="1591319"/>
              <a:ext cx="4724400" cy="4189713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27710" y="6191250"/>
            <a:ext cx="10736580" cy="381000"/>
            <a:chOff x="727710" y="6191250"/>
            <a:chExt cx="10736580" cy="381000"/>
          </a:xfrm>
        </p:grpSpPr>
        <p:sp>
          <p:nvSpPr>
            <p:cNvPr id="39" name="Line 39"/>
            <p:cNvSpPr/>
            <p:nvPr/>
          </p:nvSpPr>
          <p:spPr>
            <a:xfrm>
              <a:off x="742950" y="6191250"/>
              <a:ext cx="10706100" cy="9525"/>
            </a:xfrm>
            <a:custGeom>
              <a:avLst/>
              <a:gdLst/>
              <a:ahLst/>
              <a:cxnLst/>
              <a:rect l="l" t="t" r="r" b="b"/>
              <a:pathLst>
                <a:path w="10706100" h="9525">
                  <a:moveTo>
                    <a:pt x="0" y="0"/>
                  </a:moveTo>
                  <a:lnTo>
                    <a:pt x="10706100" y="0"/>
                  </a:lnTo>
                </a:path>
              </a:pathLst>
            </a:custGeom>
            <a:noFill/>
            <a:ln w="9525">
              <a:solidFill>
                <a:srgbClr val="D8E1E8"/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27710" y="6328410"/>
              <a:ext cx="629526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8A99A8"/>
                  </a:solidFill>
                  <a:latin typeface="Arial"/>
                  <a:ea typeface="Microsoft YaHei"/>
                  <a:cs typeface="Arial"/>
                </a:rPr>
                <a:t>N=1 直连点采用 pickup-only 噪声口径；raw peak/RMS 诊断量已移至时间窗收敛页解释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897743" y="6328410"/>
              <a:ext cx="56654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8A99A8"/>
                  </a:solidFill>
                  <a:latin typeface="Consolas"/>
                  <a:ea typeface="Consolas"/>
                  <a:cs typeface="Consolas"/>
                </a:rPr>
                <a:t>09 / 14</a:t>
              </a:r>
            </a:p>
          </p:txBody>
        </p:sp>
      </p:grpSp>
    </p:spTree>
  </p:cSld>
  <p:clrMapOvr>
    <a:masterClrMapping/>
  </p:clrMapOvr>
  <p:transition xmlns:p14="http://schemas.microsoft.com/office/powerpoint/2010/main" p14: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language/>
  <cp:lastModifiedBy/>
  <cp:revision>1</cp:revision>
  <dcterms:created xsi:type="dcterms:W3CDTF">2026-06-24T14:05:07Z</dcterms:created>
  <dcterms:modified xsi:type="dcterms:W3CDTF">2026-06-24T14:05:07Z</dcterms:modified>
  <cp:category/>
  <cp:contentStatus/>
</cp:coreProperties>
</file>