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2" r:id="rId5"/>
    <p:sldId id="258" r:id="rId6"/>
    <p:sldId id="261" r:id="rId7"/>
    <p:sldId id="260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80" r:id="rId24"/>
    <p:sldId id="278" r:id="rId25"/>
    <p:sldId id="279" r:id="rId26"/>
    <p:sldId id="281" r:id="rId27"/>
    <p:sldId id="282" r:id="rId28"/>
    <p:sldId id="284" r:id="rId29"/>
    <p:sldId id="285" r:id="rId30"/>
    <p:sldId id="286" r:id="rId31"/>
    <p:sldId id="289" r:id="rId32"/>
    <p:sldId id="287" r:id="rId33"/>
    <p:sldId id="288" r:id="rId34"/>
    <p:sldId id="290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3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6.xml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7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8.xml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4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6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8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9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1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7025" y="180975"/>
            <a:ext cx="6153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多维抽样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14350" y="836930"/>
            <a:ext cx="1128776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数据获取为误差值：</a:t>
            </a:r>
            <a:r>
              <a:rPr lang="en-US" altLang="zh-CN"/>
              <a:t>Error:</a:t>
            </a:r>
            <a:r>
              <a:rPr lang="en-US" altLang="en-US"/>
              <a:t>  </a:t>
            </a:r>
            <a:r>
              <a:rPr lang="en-US" altLang="zh-CN"/>
              <a:t>Δx</a:t>
            </a:r>
            <a:r>
              <a:rPr lang="en-US" altLang="en-US"/>
              <a:t> </a:t>
            </a:r>
            <a:r>
              <a:rPr lang="en-US" altLang="zh-CN"/>
              <a:t>,</a:t>
            </a:r>
            <a:r>
              <a:rPr lang="en-US" altLang="en-US"/>
              <a:t> </a:t>
            </a:r>
            <a:r>
              <a:rPr lang="en-US" altLang="zh-CN"/>
              <a:t>Δy</a:t>
            </a:r>
            <a:r>
              <a:rPr lang="en-US" altLang="en-US"/>
              <a:t> </a:t>
            </a:r>
            <a:r>
              <a:rPr lang="en-US" altLang="zh-CN"/>
              <a:t>,</a:t>
            </a:r>
            <a:r>
              <a:rPr lang="en-US" altLang="en-US"/>
              <a:t>  </a:t>
            </a:r>
            <a:r>
              <a:rPr lang="en-US" altLang="zh-CN"/>
              <a:t>Δθ_p</a:t>
            </a:r>
            <a:r>
              <a:rPr lang="en-US" altLang="en-US"/>
              <a:t> </a:t>
            </a:r>
            <a:r>
              <a:rPr lang="en-US" altLang="zh-CN"/>
              <a:t>,</a:t>
            </a:r>
            <a:r>
              <a:rPr lang="en-US" altLang="en-US"/>
              <a:t> </a:t>
            </a:r>
            <a:r>
              <a:rPr lang="en-US" altLang="zh-CN"/>
              <a:t>Δ</a:t>
            </a:r>
            <a:r>
              <a:rPr lang="en-US" altLang="en-US"/>
              <a:t>ϕ</a:t>
            </a:r>
            <a:r>
              <a:rPr lang="en-US" altLang="zh-CN"/>
              <a:t>_p</a:t>
            </a:r>
            <a:r>
              <a:rPr lang="en-US" altLang="en-US"/>
              <a:t> </a:t>
            </a:r>
            <a:r>
              <a:rPr lang="en-US" altLang="zh-CN"/>
              <a:t>,</a:t>
            </a:r>
            <a:r>
              <a:rPr lang="en-US" altLang="en-US"/>
              <a:t> </a:t>
            </a:r>
            <a:r>
              <a:rPr lang="en-US" altLang="zh-CN"/>
              <a:t>Δ|p|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MCTruth+smear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由五维直方图（</a:t>
            </a:r>
            <a:r>
              <a:rPr lang="en-US" altLang="zh-CN"/>
              <a:t>pdf</a:t>
            </a:r>
            <a:r>
              <a:rPr lang="zh-CN" altLang="en-US"/>
              <a:t>）体现权重（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对于特定的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E,theta,phi bin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每个有一张五维直方图</a:t>
            </a:r>
            <a:r>
              <a:rPr lang="zh-CN" altLang="en-US"/>
              <a:t>）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使用权重大于</a:t>
            </a:r>
            <a:r>
              <a:rPr lang="en-US" altLang="zh-CN"/>
              <a:t>0</a:t>
            </a:r>
            <a:r>
              <a:rPr lang="zh-CN" altLang="en-US"/>
              <a:t>的</a:t>
            </a:r>
            <a:r>
              <a:rPr lang="en-US" altLang="zh-CN"/>
              <a:t>bin</a:t>
            </a:r>
            <a:r>
              <a:rPr lang="zh-CN" altLang="en-US"/>
              <a:t>相加，获得</a:t>
            </a:r>
            <a:r>
              <a:rPr lang="en-US" altLang="zh-CN"/>
              <a:t>CDF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用两组数组分别储存</a:t>
            </a:r>
            <a:r>
              <a:rPr lang="en-US" altLang="zh-CN"/>
              <a:t>bin</a:t>
            </a:r>
            <a:r>
              <a:rPr lang="zh-CN" altLang="en-US"/>
              <a:t>的坐标和对应的</a:t>
            </a:r>
            <a:r>
              <a:rPr lang="en-US" altLang="zh-CN"/>
              <a:t>0-1</a:t>
            </a:r>
            <a:r>
              <a:rPr lang="zh-CN" altLang="en-US"/>
              <a:t>的</a:t>
            </a:r>
            <a:r>
              <a:rPr lang="zh-CN" altLang="en-US"/>
              <a:t>数值</a:t>
            </a:r>
            <a:endParaRPr lang="zh-CN" altLang="en-US"/>
          </a:p>
        </p:txBody>
      </p:sp>
      <p:pic>
        <p:nvPicPr>
          <p:cNvPr id="6" name="图片 5" descr="4524ca9da4471abef8c692b7d0a28e6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270" y="3084830"/>
            <a:ext cx="4112260" cy="2346960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>
            <a:off x="4935220" y="4258310"/>
            <a:ext cx="147129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8" name="图片 7" descr="4524ca9da4471abef8c692b7d0a28e69"/>
          <p:cNvPicPr>
            <a:picLocks noChangeAspect="1"/>
          </p:cNvPicPr>
          <p:nvPr/>
        </p:nvPicPr>
        <p:blipFill>
          <a:blip r:embed="rId1"/>
          <a:srcRect b="14313"/>
          <a:stretch>
            <a:fillRect/>
          </a:stretch>
        </p:blipFill>
        <p:spPr>
          <a:xfrm>
            <a:off x="6661785" y="3011805"/>
            <a:ext cx="4112260" cy="201104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934835" y="5022850"/>
            <a:ext cx="4313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en-US" altLang="zh-CN">
                <a:sym typeface="+mn-ea"/>
              </a:rPr>
              <a:t>     [Δx</a:t>
            </a:r>
            <a:r>
              <a:rPr lang="en-US" altLang="en-US">
                <a:sym typeface="+mn-ea"/>
              </a:rPr>
              <a:t> </a:t>
            </a:r>
            <a:r>
              <a:rPr lang="en-US" altLang="zh-CN">
                <a:sym typeface="+mn-ea"/>
              </a:rPr>
              <a:t>,</a:t>
            </a:r>
            <a:r>
              <a:rPr lang="en-US" altLang="en-US">
                <a:sym typeface="+mn-ea"/>
              </a:rPr>
              <a:t> </a:t>
            </a:r>
            <a:r>
              <a:rPr lang="en-US" altLang="zh-CN">
                <a:sym typeface="+mn-ea"/>
              </a:rPr>
              <a:t>Δy</a:t>
            </a:r>
            <a:r>
              <a:rPr lang="en-US" altLang="en-US">
                <a:sym typeface="+mn-ea"/>
              </a:rPr>
              <a:t> </a:t>
            </a:r>
            <a:r>
              <a:rPr lang="en-US" altLang="zh-CN">
                <a:sym typeface="+mn-ea"/>
              </a:rPr>
              <a:t>,</a:t>
            </a:r>
            <a:r>
              <a:rPr lang="en-US" altLang="en-US">
                <a:sym typeface="+mn-ea"/>
              </a:rPr>
              <a:t>  </a:t>
            </a:r>
            <a:r>
              <a:rPr lang="en-US" altLang="zh-CN">
                <a:sym typeface="+mn-ea"/>
              </a:rPr>
              <a:t>Δθ_p</a:t>
            </a:r>
            <a:r>
              <a:rPr lang="en-US" altLang="en-US">
                <a:sym typeface="+mn-ea"/>
              </a:rPr>
              <a:t> </a:t>
            </a:r>
            <a:r>
              <a:rPr lang="en-US" altLang="zh-CN">
                <a:sym typeface="+mn-ea"/>
              </a:rPr>
              <a:t>,</a:t>
            </a:r>
            <a:r>
              <a:rPr lang="en-US" altLang="en-US">
                <a:sym typeface="+mn-ea"/>
              </a:rPr>
              <a:t> </a:t>
            </a:r>
            <a:r>
              <a:rPr lang="en-US" altLang="zh-CN">
                <a:sym typeface="+mn-ea"/>
              </a:rPr>
              <a:t>Δ</a:t>
            </a:r>
            <a:r>
              <a:rPr lang="en-US" altLang="en-US">
                <a:sym typeface="+mn-ea"/>
              </a:rPr>
              <a:t>ϕ</a:t>
            </a:r>
            <a:r>
              <a:rPr lang="en-US" altLang="zh-CN">
                <a:sym typeface="+mn-ea"/>
              </a:rPr>
              <a:t>_p</a:t>
            </a:r>
            <a:r>
              <a:rPr lang="en-US" altLang="en-US">
                <a:sym typeface="+mn-ea"/>
              </a:rPr>
              <a:t> </a:t>
            </a:r>
            <a:r>
              <a:rPr lang="en-US" altLang="zh-CN">
                <a:sym typeface="+mn-ea"/>
              </a:rPr>
              <a:t>,</a:t>
            </a:r>
            <a:r>
              <a:rPr lang="en-US" altLang="en-US">
                <a:sym typeface="+mn-ea"/>
              </a:rPr>
              <a:t> </a:t>
            </a:r>
            <a:r>
              <a:rPr lang="en-US" altLang="zh-CN">
                <a:sym typeface="+mn-ea"/>
              </a:rPr>
              <a:t>Δ|p|]</a:t>
            </a:r>
            <a:endParaRPr lang="zh-CN" altLang="en-US"/>
          </a:p>
        </p:txBody>
      </p:sp>
      <p:pic>
        <p:nvPicPr>
          <p:cNvPr id="10" name="图片 9" descr="eebed36c02df630d57d1e3aa27108aa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050" y="133985"/>
            <a:ext cx="6490970" cy="54991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8264525" y="220345"/>
            <a:ext cx="1828165" cy="12128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count_heatma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00" y="504825"/>
            <a:ext cx="5226050" cy="40513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43560" y="902335"/>
            <a:ext cx="135890" cy="46228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count_heatmap_lo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705" y="8890"/>
            <a:ext cx="4605020" cy="3569970"/>
          </a:xfrm>
          <a:prstGeom prst="rect">
            <a:avLst/>
          </a:prstGeom>
        </p:spPr>
      </p:pic>
      <p:pic>
        <p:nvPicPr>
          <p:cNvPr id="8" name="图片 7" descr="count_heatmap_low (4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375" y="3578860"/>
            <a:ext cx="4041140" cy="313245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237105" y="5050155"/>
            <a:ext cx="4528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添加数据</a:t>
            </a:r>
            <a:r>
              <a:rPr lang="en-US" altLang="zh-CN"/>
              <a:t>14w</a:t>
            </a:r>
            <a:endParaRPr lang="en-US" altLang="zh-CN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5480050" y="5260340"/>
            <a:ext cx="1829435" cy="69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8308975" y="5940425"/>
            <a:ext cx="687070" cy="53721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85115" y="405765"/>
            <a:ext cx="66573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占据存储</a:t>
            </a:r>
            <a:r>
              <a:rPr lang="en-US" altLang="zh-CN"/>
              <a:t>15.52MB</a:t>
            </a:r>
            <a:endParaRPr lang="en-US" altLang="zh-CN"/>
          </a:p>
        </p:txBody>
      </p:sp>
      <p:pic>
        <p:nvPicPr>
          <p:cNvPr id="5" name="图片 4" descr="nmpi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865" y="1519555"/>
            <a:ext cx="4733925" cy="3402330"/>
          </a:xfrm>
          <a:prstGeom prst="rect">
            <a:avLst/>
          </a:prstGeom>
        </p:spPr>
      </p:pic>
      <p:pic>
        <p:nvPicPr>
          <p:cNvPr id="6" name="图片 5" descr="deltaCos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995" y="3629660"/>
            <a:ext cx="3568065" cy="25641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85115" y="5213350"/>
            <a:ext cx="98183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抽取数据的</a:t>
            </a:r>
            <a:r>
              <a:rPr lang="en-US" altLang="zh-CN"/>
              <a:t>delta</a:t>
            </a:r>
            <a:r>
              <a:rPr lang="zh-CN" altLang="en-US"/>
              <a:t>的值时，角度的单位存在问题，</a:t>
            </a:r>
            <a:r>
              <a:rPr lang="en-US" altLang="zh-CN"/>
              <a:t>phi</a:t>
            </a:r>
            <a:r>
              <a:rPr lang="zh-CN" altLang="en-US"/>
              <a:t>有极大值未</a:t>
            </a:r>
            <a:r>
              <a:rPr lang="zh-CN" altLang="en-US"/>
              <a:t>剔除需要</a:t>
            </a:r>
            <a:r>
              <a:rPr lang="en-US" altLang="zh-CN"/>
              <a:t>debug</a:t>
            </a:r>
            <a:endParaRPr lang="en-US" altLang="zh-CN"/>
          </a:p>
        </p:txBody>
      </p:sp>
      <p:pic>
        <p:nvPicPr>
          <p:cNvPr id="8" name="图片 7" descr="deltaPhi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470" y="613410"/>
            <a:ext cx="3794125" cy="2726690"/>
          </a:xfrm>
          <a:prstGeom prst="rect">
            <a:avLst/>
          </a:prstGeom>
        </p:spPr>
      </p:pic>
      <p:pic>
        <p:nvPicPr>
          <p:cNvPr id="9" name="图片 8" descr="delta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4595" y="961390"/>
            <a:ext cx="2824480" cy="203009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19405" y="317500"/>
            <a:ext cx="819340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设计加入</a:t>
            </a:r>
            <a:r>
              <a:rPr lang="en-US" altLang="zh-CN"/>
              <a:t>F</a:t>
            </a:r>
            <a:r>
              <a:rPr lang="en-US" altLang="zh-CN"/>
              <a:t>astSim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预存储</a:t>
            </a:r>
            <a:r>
              <a:rPr lang="en-US" altLang="zh-CN"/>
              <a:t>CDF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查找分</a:t>
            </a:r>
            <a:r>
              <a:rPr lang="en-US" altLang="zh-CN"/>
              <a:t>bin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抽取</a:t>
            </a:r>
            <a:r>
              <a:rPr lang="en-US" altLang="zh-CN"/>
              <a:t>delta</a:t>
            </a:r>
            <a:r>
              <a:rPr lang="zh-CN" altLang="en-US"/>
              <a:t>值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存入</a:t>
            </a:r>
            <a:r>
              <a:rPr lang="zh-CN" altLang="en-US"/>
              <a:t>信息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pi0_mass_frequency_comparis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2925" y="1405890"/>
            <a:ext cx="6922770" cy="49752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0685" y="194945"/>
            <a:ext cx="86156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pi0</a:t>
            </a:r>
            <a:r>
              <a:rPr lang="zh-CN" altLang="en-US"/>
              <a:t>质量谱：</a:t>
            </a:r>
            <a:r>
              <a:rPr lang="en-US" altLang="zh-CN"/>
              <a:t>nrec</a:t>
            </a:r>
            <a:r>
              <a:rPr lang="zh-CN" altLang="en-US"/>
              <a:t>：</a:t>
            </a:r>
            <a:r>
              <a:rPr lang="en-US" altLang="zh-CN"/>
              <a:t>n</a:t>
            </a:r>
            <a:r>
              <a:rPr lang="zh-CN" altLang="en-US"/>
              <a:t>维抽样的</a:t>
            </a:r>
            <a:r>
              <a:rPr lang="zh-CN" altLang="en-US"/>
              <a:t>值</a:t>
            </a:r>
            <a:endParaRPr lang="zh-CN" altLang="en-US"/>
          </a:p>
          <a:p>
            <a:r>
              <a:rPr lang="en-US" altLang="zh-CN"/>
              <a:t>                   rec:</a:t>
            </a:r>
            <a:r>
              <a:rPr lang="zh-CN" altLang="en-US"/>
              <a:t>重建的</a:t>
            </a:r>
            <a:r>
              <a:rPr lang="zh-CN" altLang="en-US"/>
              <a:t>值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082155" y="2927985"/>
            <a:ext cx="5109845" cy="10020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ym typeface="+mn-ea"/>
              </a:rPr>
              <a:t>不带电粒子粒子数量</a:t>
            </a:r>
            <a:r>
              <a:rPr lang="en-US" altLang="zh-CN">
                <a:sym typeface="+mn-ea"/>
              </a:rPr>
              <a:t>&gt;=2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ym typeface="+mn-ea"/>
              </a:rPr>
              <a:t>动量和角度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限制，在桶部能量</a:t>
            </a:r>
            <a:r>
              <a:rPr lang="en-US" altLang="zh-CN">
                <a:sym typeface="+mn-ea"/>
              </a:rPr>
              <a:t>&gt; 0.025GeV,</a:t>
            </a:r>
            <a:r>
              <a:rPr lang="zh-CN" altLang="en-US">
                <a:sym typeface="+mn-ea"/>
              </a:rPr>
              <a:t>在端盖</a:t>
            </a:r>
            <a:r>
              <a:rPr lang="en-US" altLang="zh-CN">
                <a:sym typeface="+mn-ea"/>
              </a:rPr>
              <a:t>&gt;0.05GeV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ym typeface="+mn-ea"/>
              </a:rPr>
              <a:t>选出与</a:t>
            </a:r>
            <a:r>
              <a:rPr lang="en-US" altLang="zh-CN">
                <a:sym typeface="+mn-ea"/>
              </a:rPr>
              <a:t>mass_pi0</a:t>
            </a:r>
            <a:r>
              <a:rPr lang="zh-CN" altLang="en-US">
                <a:sym typeface="+mn-ea"/>
              </a:rPr>
              <a:t>差别最小的两个光子</a:t>
            </a:r>
            <a:endParaRPr lang="zh-CN" altLang="en-US"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94335" y="269875"/>
            <a:ext cx="7540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光子的</a:t>
            </a:r>
            <a:r>
              <a:rPr lang="en-US" altLang="zh-CN"/>
              <a:t>rec-truth</a:t>
            </a:r>
            <a:r>
              <a:rPr lang="zh-CN" altLang="en-US"/>
              <a:t>的</a:t>
            </a:r>
            <a:r>
              <a:rPr lang="zh-CN" altLang="en-US"/>
              <a:t>值</a:t>
            </a:r>
            <a:endParaRPr lang="zh-CN" altLang="en-US"/>
          </a:p>
        </p:txBody>
      </p:sp>
      <p:pic>
        <p:nvPicPr>
          <p:cNvPr id="5" name="图片 4" descr="delta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195" y="758190"/>
            <a:ext cx="3891915" cy="2797175"/>
          </a:xfrm>
          <a:prstGeom prst="rect">
            <a:avLst/>
          </a:prstGeom>
        </p:spPr>
      </p:pic>
      <p:pic>
        <p:nvPicPr>
          <p:cNvPr id="6" name="图片 5" descr="deltaCos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350" y="894080"/>
            <a:ext cx="3543300" cy="2546350"/>
          </a:xfrm>
          <a:prstGeom prst="rect">
            <a:avLst/>
          </a:prstGeom>
        </p:spPr>
      </p:pic>
      <p:pic>
        <p:nvPicPr>
          <p:cNvPr id="7" name="图片 6" descr="deltaPhi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7515" y="894080"/>
            <a:ext cx="3883660" cy="2791460"/>
          </a:xfrm>
          <a:prstGeom prst="rect">
            <a:avLst/>
          </a:prstGeom>
        </p:spPr>
      </p:pic>
      <p:pic>
        <p:nvPicPr>
          <p:cNvPr id="8" name="图片 7" descr="07dff1f826166757a2de37a990936dd5"/>
          <p:cNvPicPr>
            <a:picLocks noChangeAspect="1"/>
          </p:cNvPicPr>
          <p:nvPr/>
        </p:nvPicPr>
        <p:blipFill>
          <a:blip r:embed="rId4"/>
          <a:srcRect t="-78" r="75071"/>
          <a:stretch>
            <a:fillRect/>
          </a:stretch>
        </p:blipFill>
        <p:spPr>
          <a:xfrm>
            <a:off x="734060" y="4471670"/>
            <a:ext cx="1849755" cy="8102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48310" y="3873500"/>
            <a:ext cx="55149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抽样为</a:t>
            </a:r>
            <a:r>
              <a:rPr lang="en-US" altLang="zh-CN"/>
              <a:t>0</a:t>
            </a:r>
            <a:r>
              <a:rPr lang="zh-CN" altLang="en-US"/>
              <a:t>的数量，文件总事例数</a:t>
            </a:r>
            <a:r>
              <a:rPr lang="en-US" altLang="zh-CN"/>
              <a:t>2</a:t>
            </a:r>
            <a:r>
              <a:rPr lang="en-US" altLang="zh-CN"/>
              <a:t>w</a:t>
            </a:r>
            <a:endParaRPr lang="en-US" altLang="zh-CN"/>
          </a:p>
        </p:txBody>
      </p:sp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08585" y="201930"/>
            <a:ext cx="73571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关联</a:t>
            </a:r>
            <a:r>
              <a:rPr lang="zh-CN" altLang="en-US"/>
              <a:t>关系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724650" y="1160780"/>
            <a:ext cx="38074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deltaPhi</a:t>
            </a:r>
            <a:r>
              <a:rPr lang="zh-CN" altLang="en-US"/>
              <a:t>，</a:t>
            </a:r>
            <a:r>
              <a:rPr lang="en-US" altLang="zh-CN"/>
              <a:t>deltaCos</a:t>
            </a:r>
            <a:r>
              <a:rPr lang="zh-CN" altLang="en-US"/>
              <a:t>的绝对值低的区域，</a:t>
            </a:r>
            <a:r>
              <a:rPr lang="en-US" altLang="zh-CN"/>
              <a:t>deltaE1</a:t>
            </a:r>
            <a:r>
              <a:rPr lang="zh-CN" altLang="en-US"/>
              <a:t>也</a:t>
            </a:r>
            <a:r>
              <a:rPr lang="zh-CN" altLang="en-US"/>
              <a:t>低</a:t>
            </a:r>
            <a:endParaRPr lang="zh-CN" altLang="en-US"/>
          </a:p>
        </p:txBody>
      </p:sp>
      <p:pic>
        <p:nvPicPr>
          <p:cNvPr id="7" name="图片 6" descr="deltaE1_2d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615" y="686435"/>
            <a:ext cx="3489325" cy="3006090"/>
          </a:xfrm>
          <a:prstGeom prst="rect">
            <a:avLst/>
          </a:prstGeom>
        </p:spPr>
      </p:pic>
      <p:pic>
        <p:nvPicPr>
          <p:cNvPr id="8" name="图片 7" descr="deltaPhi1_2d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975" y="2310130"/>
            <a:ext cx="4607560" cy="3952240"/>
          </a:xfrm>
          <a:prstGeom prst="rect">
            <a:avLst/>
          </a:prstGeom>
        </p:spPr>
      </p:pic>
      <p:pic>
        <p:nvPicPr>
          <p:cNvPr id="10" name="图片 9" descr="deltaCos1_2d (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" y="3746500"/>
            <a:ext cx="3507740" cy="30149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278765" y="188595"/>
            <a:ext cx="7044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|</a:t>
            </a:r>
            <a:r>
              <a:rPr lang="en-US" altLang="zh-CN"/>
              <a:t>nrec-truth|</a:t>
            </a:r>
            <a:endParaRPr lang="en-US" altLang="zh-CN"/>
          </a:p>
        </p:txBody>
      </p:sp>
      <p:pic>
        <p:nvPicPr>
          <p:cNvPr id="6" name="图片 5" descr="deltaE1_2d (4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92480"/>
            <a:ext cx="4043680" cy="3524885"/>
          </a:xfrm>
          <a:prstGeom prst="rect">
            <a:avLst/>
          </a:prstGeom>
        </p:spPr>
      </p:pic>
      <p:pic>
        <p:nvPicPr>
          <p:cNvPr id="7" name="图片 6" descr="deltaCos1_2d (4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930" y="890270"/>
            <a:ext cx="3802380" cy="3270250"/>
          </a:xfrm>
          <a:prstGeom prst="rect">
            <a:avLst/>
          </a:prstGeom>
        </p:spPr>
      </p:pic>
      <p:pic>
        <p:nvPicPr>
          <p:cNvPr id="8" name="图片 7" descr="deltaPhi1_2d (4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0" y="1153795"/>
            <a:ext cx="3495040" cy="30067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f33949fbf8eca3226f35cec2af41e8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810" y="1419225"/>
            <a:ext cx="7953375" cy="11715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7810" y="453390"/>
            <a:ext cx="70586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压缩比：</a:t>
            </a:r>
            <a:r>
              <a:rPr lang="en-US" altLang="zh-CN"/>
              <a:t>1.099</a:t>
            </a:r>
            <a:endParaRPr lang="en-US" altLang="zh-CN"/>
          </a:p>
          <a:p>
            <a:r>
              <a:rPr lang="zh-CN" altLang="en-US"/>
              <a:t>计数量低的</a:t>
            </a:r>
            <a:r>
              <a:rPr lang="en-US" altLang="zh-CN"/>
              <a:t>bin</a:t>
            </a:r>
            <a:r>
              <a:rPr lang="zh-CN" altLang="en-US"/>
              <a:t>，存储时坐标轴信息的存储</a:t>
            </a:r>
            <a:r>
              <a:rPr lang="en-US" altLang="zh-CN"/>
              <a:t>&gt;bin</a:t>
            </a:r>
            <a:r>
              <a:rPr lang="zh-CN" altLang="en-US"/>
              <a:t>的</a:t>
            </a:r>
            <a:r>
              <a:rPr lang="zh-CN" altLang="en-US"/>
              <a:t>存储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318770" y="290195"/>
            <a:ext cx="9058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将多维抽样加入</a:t>
            </a:r>
            <a:r>
              <a:rPr lang="en-US" altLang="zh-CN"/>
              <a:t>FastSim</a:t>
            </a:r>
            <a:r>
              <a:rPr lang="zh-CN" altLang="en-US"/>
              <a:t>流程中，得到</a:t>
            </a:r>
            <a:r>
              <a:rPr lang="en-US" altLang="zh-CN"/>
              <a:t>2</a:t>
            </a:r>
            <a:r>
              <a:rPr lang="en-US" altLang="zh-CN"/>
              <a:t>w  rhopi0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471170" y="937895"/>
            <a:ext cx="6496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无多维</a:t>
            </a:r>
            <a:r>
              <a:rPr lang="zh-CN" altLang="en-US"/>
              <a:t>抽样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55295" y="3429000"/>
            <a:ext cx="6496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多维</a:t>
            </a:r>
            <a:r>
              <a:rPr lang="zh-CN" altLang="en-US"/>
              <a:t>抽样</a:t>
            </a:r>
            <a:endParaRPr lang="zh-CN" altLang="en-US"/>
          </a:p>
        </p:txBody>
      </p:sp>
      <p:pic>
        <p:nvPicPr>
          <p:cNvPr id="8" name="图片 7" descr="8a6fa075b7dc01ffedaa7bfb01a8a8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7895" y="1448435"/>
            <a:ext cx="8363585" cy="1980565"/>
          </a:xfrm>
          <a:prstGeom prst="rect">
            <a:avLst/>
          </a:prstGeom>
        </p:spPr>
      </p:pic>
      <p:pic>
        <p:nvPicPr>
          <p:cNvPr id="9" name="图片 8" descr="4f478a261672ae08306a7d798f1521e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95" y="3797300"/>
            <a:ext cx="7896860" cy="184912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37895" y="5862320"/>
            <a:ext cx="9201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时间反而</a:t>
            </a:r>
            <a:r>
              <a:rPr lang="zh-CN" altLang="en-US"/>
              <a:t>减少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考虑一次性读取所有</a:t>
            </a:r>
            <a:r>
              <a:rPr lang="en-US" altLang="zh-CN"/>
              <a:t>bin</a:t>
            </a:r>
            <a:r>
              <a:rPr lang="zh-CN" altLang="en-US"/>
              <a:t>进入缓存，减少了反复提取的</a:t>
            </a:r>
            <a:r>
              <a:rPr lang="zh-CN" altLang="en-US"/>
              <a:t>时间</a:t>
            </a:r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66395" y="233045"/>
            <a:ext cx="8077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对比</a:t>
            </a:r>
            <a:r>
              <a:rPr lang="en-US" altLang="zh-CN"/>
              <a:t>1G</a:t>
            </a:r>
            <a:r>
              <a:rPr lang="en-US" altLang="zh-CN"/>
              <a:t>eV  pi-&gt;gamma gamma</a:t>
            </a:r>
            <a:r>
              <a:rPr lang="zh-CN" altLang="en-US"/>
              <a:t>的</a:t>
            </a:r>
            <a:r>
              <a:rPr lang="zh-CN" altLang="en-US"/>
              <a:t>数据</a:t>
            </a:r>
            <a:endParaRPr lang="zh-CN" altLang="en-US"/>
          </a:p>
        </p:txBody>
      </p:sp>
      <p:pic>
        <p:nvPicPr>
          <p:cNvPr id="6" name="图片 5" descr="pi0mass_comparis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8250" y="843280"/>
            <a:ext cx="7820025" cy="56197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221615" y="213360"/>
            <a:ext cx="97497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获取</a:t>
            </a:r>
            <a:r>
              <a:rPr lang="en-US" altLang="zh-CN"/>
              <a:t>1GeVpi0</a:t>
            </a:r>
            <a:r>
              <a:rPr lang="zh-CN" altLang="en-US"/>
              <a:t>中的光子的能量和角度</a:t>
            </a:r>
            <a:r>
              <a:rPr lang="zh-CN" altLang="en-US"/>
              <a:t>分布</a:t>
            </a:r>
            <a:endParaRPr lang="zh-CN" altLang="en-US"/>
          </a:p>
        </p:txBody>
      </p:sp>
      <p:pic>
        <p:nvPicPr>
          <p:cNvPr id="7" name="图片 6" descr="t_g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865" y="1609725"/>
            <a:ext cx="5638165" cy="4051935"/>
          </a:xfrm>
          <a:prstGeom prst="rect">
            <a:avLst/>
          </a:prstGeom>
        </p:spPr>
      </p:pic>
      <p:pic>
        <p:nvPicPr>
          <p:cNvPr id="8" name="图片 7" descr="t_gtheta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810" y="1695450"/>
            <a:ext cx="5634990" cy="40493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10845" y="692785"/>
            <a:ext cx="77057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E=[0</a:t>
            </a:r>
            <a:r>
              <a:rPr lang="zh-CN" altLang="en-US"/>
              <a:t>，</a:t>
            </a:r>
            <a:r>
              <a:rPr lang="en-US" altLang="zh-CN"/>
              <a:t>1.01)GeV</a:t>
            </a:r>
            <a:endParaRPr lang="en-US" altLang="zh-CN"/>
          </a:p>
          <a:p>
            <a:r>
              <a:rPr lang="en-US" altLang="zh-CN"/>
              <a:t>theta=[0,pi]rad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/>
        </p:nvGraphicFramePr>
        <p:xfrm>
          <a:off x="561975" y="704850"/>
          <a:ext cx="8532495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2478"/>
                <a:gridCol w="1444764"/>
                <a:gridCol w="2349500"/>
                <a:gridCol w="1465753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多维抽样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相对</a:t>
                      </a:r>
                      <a:r>
                        <a:rPr lang="zh-CN" altLang="en-US"/>
                        <a:t>效率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全重建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初始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20,000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多维抽样</a:t>
                      </a:r>
                      <a:r>
                        <a:rPr lang="en-US" altLang="zh-CN"/>
                        <a:t> vs </a:t>
                      </a:r>
                      <a:r>
                        <a:rPr lang="zh-CN" altLang="en-US"/>
                        <a:t>全重建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20,000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trackID&lt;0  </a:t>
                      </a:r>
                      <a:r>
                        <a:rPr lang="zh-CN" altLang="en-US"/>
                        <a:t>的数量大于等于</a:t>
                      </a: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15056</a:t>
                      </a:r>
                      <a:endParaRPr lang="en-US" altLang="zh-CN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75.28% </a:t>
                      </a:r>
                      <a:r>
                        <a:rPr lang="en-US" altLang="zh-CN"/>
                        <a:t>vs 88.43%</a:t>
                      </a:r>
                      <a:endParaRPr lang="en-US" altLang="zh-CN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17687</a:t>
                      </a:r>
                      <a:endParaRPr lang="en-US" altLang="zh-CN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cut</a:t>
                      </a:r>
                      <a:r>
                        <a:rPr lang="zh-CN" altLang="en-US" sz="1800">
                          <a:sym typeface="+mn-ea"/>
                        </a:rPr>
                        <a:t>角度和能量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15000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99.6% </a:t>
                      </a:r>
                      <a:r>
                        <a:rPr lang="en-US" altLang="zh-CN"/>
                        <a:t>vs  93%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16461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图片 4" descr="pi0_comparison_eg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975" y="2762250"/>
            <a:ext cx="4697095" cy="3375025"/>
          </a:xfrm>
          <a:prstGeom prst="rect">
            <a:avLst/>
          </a:prstGeom>
        </p:spPr>
      </p:pic>
      <p:pic>
        <p:nvPicPr>
          <p:cNvPr id="7" name="图片 6" descr="affac7600b0276626069f3e9c8100a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60" y="6212615"/>
            <a:ext cx="10553700" cy="4572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094470" y="1381125"/>
            <a:ext cx="2999740" cy="5302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低动量和大角度的光子</a:t>
            </a:r>
            <a:r>
              <a:rPr lang="en-US" altLang="zh-CN"/>
              <a:t>n</a:t>
            </a:r>
            <a:r>
              <a:rPr lang="zh-CN" altLang="en-US"/>
              <a:t>维</a:t>
            </a:r>
            <a:r>
              <a:rPr lang="zh-CN" altLang="en-US"/>
              <a:t>抽样</a:t>
            </a:r>
            <a:endParaRPr lang="zh-CN" altLang="en-US"/>
          </a:p>
        </p:txBody>
      </p:sp>
      <p:pic>
        <p:nvPicPr>
          <p:cNvPr id="10" name="图片 9" descr="pi0_comparison_eg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070" y="2609850"/>
            <a:ext cx="4774565" cy="34315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795510" y="3623945"/>
            <a:ext cx="22993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红色：多维</a:t>
            </a:r>
            <a:r>
              <a:rPr lang="zh-CN" altLang="en-US"/>
              <a:t>抽样</a:t>
            </a:r>
            <a:endParaRPr lang="zh-CN" altLang="en-US"/>
          </a:p>
          <a:p>
            <a:r>
              <a:rPr lang="zh-CN" altLang="en-US"/>
              <a:t>蓝色：</a:t>
            </a:r>
            <a:r>
              <a:rPr lang="zh-CN" altLang="en-US"/>
              <a:t>全重建</a:t>
            </a:r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pi0_comparison_phi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655" y="556895"/>
            <a:ext cx="5935345" cy="4265295"/>
          </a:xfrm>
          <a:prstGeom prst="rect">
            <a:avLst/>
          </a:prstGeom>
        </p:spPr>
      </p:pic>
      <p:pic>
        <p:nvPicPr>
          <p:cNvPr id="5" name="图片 4" descr="pi0_comparison_theta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625" y="717550"/>
            <a:ext cx="6017260" cy="43243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pi0_comparison_eg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6350" y="1066165"/>
            <a:ext cx="7385050" cy="53073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8270" y="480695"/>
            <a:ext cx="9563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重建光子：全重建比多维抽样多一部分</a:t>
            </a:r>
            <a:r>
              <a:rPr lang="zh-CN" altLang="en-US"/>
              <a:t>低能量光子</a:t>
            </a:r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42570" y="223520"/>
            <a:ext cx="69818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对于</a:t>
            </a:r>
            <a:r>
              <a:rPr lang="en-US" altLang="zh-CN"/>
              <a:t>mpi0&lt;0.05GeV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pdf</a:t>
            </a:r>
            <a:r>
              <a:rPr lang="zh-CN" altLang="en-US"/>
              <a:t>绘制时出现的极端值过滤，去除前</a:t>
            </a:r>
            <a:r>
              <a:rPr lang="en-US" altLang="zh-CN"/>
              <a:t>1%</a:t>
            </a:r>
            <a:r>
              <a:rPr lang="zh-CN" altLang="en-US"/>
              <a:t>和后</a:t>
            </a:r>
            <a:r>
              <a:rPr lang="en-US" altLang="zh-CN"/>
              <a:t>1%</a:t>
            </a:r>
            <a:r>
              <a:rPr lang="zh-CN" altLang="en-US"/>
              <a:t>的</a:t>
            </a:r>
            <a:r>
              <a:rPr lang="zh-CN" altLang="en-US"/>
              <a:t>数据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无</a:t>
            </a:r>
            <a:r>
              <a:rPr lang="zh-CN" altLang="en-US"/>
              <a:t>去除</a:t>
            </a:r>
            <a:endParaRPr lang="zh-CN" altLang="en-US"/>
          </a:p>
        </p:txBody>
      </p:sp>
      <p:pic>
        <p:nvPicPr>
          <p:cNvPr id="5" name="图片 4" descr="pi0mass_comparison (6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87060" y="2200275"/>
            <a:ext cx="5113020" cy="36747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805420" y="1146175"/>
            <a:ext cx="4305300" cy="14173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多维抽样中的</a:t>
            </a:r>
            <a:r>
              <a:rPr lang="zh-CN" altLang="en-US"/>
              <a:t>数据</a:t>
            </a:r>
            <a:endParaRPr lang="zh-CN" altLang="en-US"/>
          </a:p>
          <a:p>
            <a:r>
              <a:rPr lang="zh-CN" altLang="en-US"/>
              <a:t>添加</a:t>
            </a:r>
            <a:r>
              <a:rPr lang="en-US" altLang="zh-CN"/>
              <a:t>cut </a:t>
            </a:r>
            <a:r>
              <a:rPr lang="zh-CN" altLang="en-US"/>
              <a:t>光子能量</a:t>
            </a:r>
            <a:r>
              <a:rPr lang="en-US" altLang="zh-CN"/>
              <a:t>&gt;0.05G</a:t>
            </a:r>
            <a:r>
              <a:rPr lang="en-US" altLang="zh-CN"/>
              <a:t>eV</a:t>
            </a:r>
            <a:endParaRPr lang="en-US" altLang="zh-CN"/>
          </a:p>
        </p:txBody>
      </p:sp>
      <p:pic>
        <p:nvPicPr>
          <p:cNvPr id="8" name="图片 7" descr="pi0mass_comparison (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95" y="2200275"/>
            <a:ext cx="5010785" cy="360108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23520" y="99695"/>
            <a:ext cx="89249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考虑是否是一个光子重建出来两个</a:t>
            </a:r>
            <a:r>
              <a:rPr lang="en-US" altLang="zh-CN"/>
              <a:t>S</a:t>
            </a:r>
            <a:r>
              <a:rPr lang="en-US" altLang="zh-CN"/>
              <a:t>hower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统计事例中</a:t>
            </a:r>
            <a:r>
              <a:rPr lang="en-US" altLang="zh-CN"/>
              <a:t>MCParticle</a:t>
            </a:r>
            <a:r>
              <a:rPr lang="zh-CN" altLang="en-US"/>
              <a:t>中光子数量，和</a:t>
            </a:r>
            <a:r>
              <a:rPr lang="en-US" altLang="zh-CN"/>
              <a:t>ECALShower</a:t>
            </a:r>
            <a:r>
              <a:rPr lang="zh-CN" altLang="en-US"/>
              <a:t>中光子的数量，用</a:t>
            </a:r>
            <a:r>
              <a:rPr lang="en-US" altLang="zh-CN"/>
              <a:t> </a:t>
            </a:r>
            <a:r>
              <a:rPr lang="en-US" altLang="zh-CN"/>
              <a:t>shower-MC</a:t>
            </a:r>
            <a:endParaRPr lang="en-US" altLang="zh-CN"/>
          </a:p>
        </p:txBody>
      </p:sp>
      <p:pic>
        <p:nvPicPr>
          <p:cNvPr id="5" name="图片 4" descr="pi0_comparison_shower_m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2025015"/>
            <a:ext cx="5414662" cy="389144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5970" y="1452245"/>
            <a:ext cx="3171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全部</a:t>
            </a:r>
            <a:r>
              <a:rPr lang="zh-CN" altLang="en-US"/>
              <a:t>事例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160770" y="1452245"/>
            <a:ext cx="3171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mpi0&lt;0.05</a:t>
            </a:r>
            <a:endParaRPr lang="en-US" altLang="zh-CN"/>
          </a:p>
        </p:txBody>
      </p:sp>
      <p:pic>
        <p:nvPicPr>
          <p:cNvPr id="9" name="图片 8" descr="pi0_comparison_shower_mc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990" y="1820545"/>
            <a:ext cx="6069330" cy="436181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99720" y="194945"/>
            <a:ext cx="5657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剔除</a:t>
            </a:r>
            <a:r>
              <a:rPr lang="en-US" altLang="zh-CN"/>
              <a:t>show-MC&gt;0</a:t>
            </a:r>
            <a:r>
              <a:rPr lang="zh-CN" altLang="en-US"/>
              <a:t>的</a:t>
            </a:r>
            <a:r>
              <a:rPr lang="zh-CN" altLang="en-US"/>
              <a:t>事例</a:t>
            </a:r>
            <a:endParaRPr lang="zh-CN" altLang="en-US"/>
          </a:p>
        </p:txBody>
      </p:sp>
      <p:pic>
        <p:nvPicPr>
          <p:cNvPr id="5" name="图片 4" descr="pi0mass_comparison (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2475" y="1057275"/>
            <a:ext cx="7581900" cy="54483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719695" y="2690495"/>
            <a:ext cx="41713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m_pi0&lt;0.05GeV-&gt;</a:t>
            </a:r>
            <a:r>
              <a:rPr lang="zh-CN" altLang="en-US"/>
              <a:t>全重建过程中</a:t>
            </a:r>
            <a:r>
              <a:rPr lang="en-US" altLang="zh-CN"/>
              <a:t>hit</a:t>
            </a:r>
            <a:r>
              <a:rPr lang="zh-CN" altLang="en-US"/>
              <a:t>聚类导致一个光子重建出低能量光子，和一个高能</a:t>
            </a:r>
            <a:r>
              <a:rPr lang="zh-CN" altLang="en-US"/>
              <a:t>光子</a:t>
            </a:r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61620" y="252095"/>
            <a:ext cx="6686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重新统计和绘制多维抽样</a:t>
            </a:r>
            <a:r>
              <a:rPr lang="en-US" altLang="zh-CN"/>
              <a:t>pi0</a:t>
            </a:r>
            <a:r>
              <a:rPr lang="zh-CN" altLang="en-US"/>
              <a:t>的</a:t>
            </a:r>
            <a:r>
              <a:rPr lang="zh-CN" altLang="en-US"/>
              <a:t>直方图</a:t>
            </a:r>
            <a:endParaRPr lang="zh-CN" altLang="en-US"/>
          </a:p>
        </p:txBody>
      </p:sp>
      <p:graphicFrame>
        <p:nvGraphicFramePr>
          <p:cNvPr id="5" name="表格 4"/>
          <p:cNvGraphicFramePr/>
          <p:nvPr/>
        </p:nvGraphicFramePr>
        <p:xfrm>
          <a:off x="561975" y="704850"/>
          <a:ext cx="10917555" cy="2213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6435"/>
                <a:gridCol w="1075055"/>
                <a:gridCol w="1233805"/>
                <a:gridCol w="2243455"/>
                <a:gridCol w="3138529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多维抽样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全重建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相对</a:t>
                      </a:r>
                      <a:r>
                        <a:rPr lang="zh-CN" altLang="en-US"/>
                        <a:t>效率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绝对</a:t>
                      </a:r>
                      <a:r>
                        <a:rPr lang="zh-CN" altLang="en-US"/>
                        <a:t>效率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初始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20,000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20,000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多维抽样</a:t>
                      </a:r>
                      <a:r>
                        <a:rPr lang="en-US" altLang="zh-CN" sz="1800">
                          <a:sym typeface="+mn-ea"/>
                        </a:rPr>
                        <a:t> vs </a:t>
                      </a:r>
                      <a:r>
                        <a:rPr lang="zh-CN" altLang="en-US" sz="1800">
                          <a:sym typeface="+mn-ea"/>
                        </a:rPr>
                        <a:t>全重建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多维抽样</a:t>
                      </a:r>
                      <a:r>
                        <a:rPr lang="en-US" altLang="zh-CN" sz="1800">
                          <a:sym typeface="+mn-ea"/>
                        </a:rPr>
                        <a:t> vs </a:t>
                      </a:r>
                      <a:r>
                        <a:rPr lang="zh-CN" altLang="en-US" sz="1800">
                          <a:sym typeface="+mn-ea"/>
                        </a:rPr>
                        <a:t>全重建</a:t>
                      </a:r>
                      <a:endParaRPr lang="en-US" altLang="zh-CN"/>
                    </a:p>
                  </a:txBody>
                  <a:tcPr/>
                </a:tc>
              </a:tr>
              <a:tr h="43053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trackID&lt;0  </a:t>
                      </a:r>
                      <a:r>
                        <a:rPr lang="zh-CN" altLang="en-US"/>
                        <a:t>的数量大于等于</a:t>
                      </a: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14972</a:t>
                      </a:r>
                      <a:endParaRPr lang="en-US" altLang="zh-CN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17687</a:t>
                      </a:r>
                      <a:endParaRPr lang="en-US" altLang="zh-CN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74.86%</a:t>
                      </a:r>
                      <a:r>
                        <a:rPr lang="en-US" altLang="zh-CN"/>
                        <a:t>vs88.43%</a:t>
                      </a:r>
                      <a:endParaRPr lang="en-US" altLang="zh-CN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74.86%vs88.43%</a:t>
                      </a:r>
                      <a:endParaRPr lang="en-US" altLang="zh-CN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cut</a:t>
                      </a:r>
                      <a:r>
                        <a:rPr lang="zh-CN" altLang="en-US" sz="1800">
                          <a:sym typeface="+mn-ea"/>
                        </a:rPr>
                        <a:t>角度和能量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14918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16461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99.63% vs 93%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74.59%vs82.3%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pi0&gt;0.05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14902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14782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99.89%</a:t>
                      </a:r>
                      <a:r>
                        <a:rPr lang="en-US" altLang="zh-CN"/>
                        <a:t>vs 89.8%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74.51%</a:t>
                      </a:r>
                      <a:r>
                        <a:rPr lang="en-US" altLang="zh-CN"/>
                        <a:t>vs 73.91%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图片 5" descr="pi0mass_comparison (9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7600" y="3120390"/>
            <a:ext cx="5200650" cy="373761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pi0_comparison_eg1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025" y="381000"/>
            <a:ext cx="5354955" cy="3848100"/>
          </a:xfrm>
          <a:prstGeom prst="rect">
            <a:avLst/>
          </a:prstGeom>
        </p:spPr>
      </p:pic>
      <p:pic>
        <p:nvPicPr>
          <p:cNvPr id="5" name="图片 4" descr="pi0_comparison_eg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855" y="452120"/>
            <a:ext cx="5255895" cy="377698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2080" y="1374140"/>
            <a:ext cx="111213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6000"/>
              <a:t>6.23</a:t>
            </a:r>
            <a:endParaRPr lang="en-US" altLang="zh-CN" sz="6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61620" y="252095"/>
            <a:ext cx="6686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0.1GeV</a:t>
            </a:r>
            <a:endParaRPr lang="zh-CN" altLang="en-US"/>
          </a:p>
        </p:txBody>
      </p:sp>
      <p:graphicFrame>
        <p:nvGraphicFramePr>
          <p:cNvPr id="5" name="表格 4"/>
          <p:cNvGraphicFramePr/>
          <p:nvPr/>
        </p:nvGraphicFramePr>
        <p:xfrm>
          <a:off x="561975" y="704850"/>
          <a:ext cx="10917555" cy="2213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6435"/>
                <a:gridCol w="1075055"/>
                <a:gridCol w="1233805"/>
                <a:gridCol w="2243455"/>
                <a:gridCol w="3138529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多维抽样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全重建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相对</a:t>
                      </a:r>
                      <a:r>
                        <a:rPr lang="zh-CN" altLang="en-US"/>
                        <a:t>效率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绝对</a:t>
                      </a:r>
                      <a:r>
                        <a:rPr lang="zh-CN" altLang="en-US"/>
                        <a:t>效率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初始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20,000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20,000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多维抽样</a:t>
                      </a:r>
                      <a:r>
                        <a:rPr lang="en-US" altLang="zh-CN" sz="1800">
                          <a:sym typeface="+mn-ea"/>
                        </a:rPr>
                        <a:t> vs </a:t>
                      </a:r>
                      <a:r>
                        <a:rPr lang="zh-CN" altLang="en-US" sz="1800">
                          <a:sym typeface="+mn-ea"/>
                        </a:rPr>
                        <a:t>全重建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多维抽样</a:t>
                      </a:r>
                      <a:r>
                        <a:rPr lang="en-US" altLang="zh-CN" sz="1800">
                          <a:sym typeface="+mn-ea"/>
                        </a:rPr>
                        <a:t> vs </a:t>
                      </a:r>
                      <a:r>
                        <a:rPr lang="zh-CN" altLang="en-US" sz="1800">
                          <a:sym typeface="+mn-ea"/>
                        </a:rPr>
                        <a:t>全重建</a:t>
                      </a:r>
                      <a:endParaRPr lang="en-US" altLang="zh-CN"/>
                    </a:p>
                  </a:txBody>
                  <a:tcPr/>
                </a:tc>
              </a:tr>
              <a:tr h="43053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trackID&lt;0  </a:t>
                      </a:r>
                      <a:r>
                        <a:rPr lang="zh-CN" altLang="en-US"/>
                        <a:t>的数量大于等于</a:t>
                      </a: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12588</a:t>
                      </a:r>
                      <a:endParaRPr lang="en-US" altLang="zh-CN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15518</a:t>
                      </a:r>
                      <a:endParaRPr lang="en-US" altLang="zh-CN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</a:t>
                      </a:r>
                      <a:r>
                        <a:rPr lang="en-US" altLang="zh-CN">
                          <a:cs typeface="Arial" panose="020B0604020202020204" pitchFamily="34" charset="0"/>
                        </a:rPr>
                        <a:t>2.94</a:t>
                      </a:r>
                      <a:r>
                        <a:rPr lang="en-US" altLang="zh-CN"/>
                        <a:t>%vs77.59%</a:t>
                      </a:r>
                      <a:endParaRPr lang="en-US" altLang="zh-CN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62.94%vs77.59%</a:t>
                      </a:r>
                      <a:endParaRPr lang="en-US" altLang="zh-CN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cut</a:t>
                      </a:r>
                      <a:r>
                        <a:rPr lang="zh-CN" altLang="en-US" sz="1800">
                          <a:sym typeface="+mn-ea"/>
                        </a:rPr>
                        <a:t>角度和能量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12542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13544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99.63% vs 87.27%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62.71%vs67.72%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pi0&gt;0.05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12542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13371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99.89%vs 98%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62.71%vs 66.85%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8409" y="3102077"/>
            <a:ext cx="5224011" cy="37559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96850" y="3442970"/>
            <a:ext cx="1117155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能量和角度分</a:t>
            </a:r>
            <a:r>
              <a:rPr lang="en-US" altLang="zh-CN"/>
              <a:t>bin</a:t>
            </a:r>
            <a:r>
              <a:rPr lang="zh-CN" altLang="en-US"/>
              <a:t>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使用带电粒子的动量分</a:t>
            </a:r>
            <a:r>
              <a:rPr lang="en-US" altLang="zh-CN"/>
              <a:t>bin:</a:t>
            </a:r>
            <a:endParaRPr lang="en-US" altLang="zh-CN"/>
          </a:p>
          <a:p>
            <a:r>
              <a:rPr lang="en-US" altLang="zh-CN"/>
              <a:t>m_eBins = {0.025, 0.1, 0.13, 0.16, 0.2, 0.25, 0.3, 0.35, 0.4, 0.45, 0.5, 0.6, 0.8, 1.01};G</a:t>
            </a:r>
            <a:r>
              <a:rPr lang="en-US" altLang="zh-CN"/>
              <a:t>eV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 m_thetaBins = {-0.1, 20.72, 22.11, 23.74, 25.15, 26.63, 28.16, 29.66, 30.84, 31.7,</a:t>
            </a:r>
            <a:endParaRPr lang="en-US" altLang="zh-CN"/>
          </a:p>
          <a:p>
            <a:r>
              <a:rPr lang="en-US" altLang="zh-CN"/>
              <a:t>                   35.4, 36.99, 38.53, 40.3, 42.04, 43.86, 45.74, 47.61, 49.63, 51.78,</a:t>
            </a:r>
            <a:endParaRPr lang="en-US" altLang="zh-CN"/>
          </a:p>
          <a:p>
            <a:r>
              <a:rPr lang="en-US" altLang="zh-CN"/>
              <a:t>                   53.79, 56, 58.25, 60.52, 62.9, 65.43, 67.8, 70.24, 72.84, 75.41,</a:t>
            </a:r>
            <a:endParaRPr lang="en-US" altLang="zh-CN"/>
          </a:p>
          <a:p>
            <a:r>
              <a:rPr lang="en-US" altLang="zh-CN"/>
              <a:t>                   78.03, 80.69, 83.33, 86.09, 88.72, 90.1};degree</a:t>
            </a:r>
            <a:endParaRPr lang="en-US" altLang="zh-CN"/>
          </a:p>
          <a:p>
            <a:endParaRPr lang="en-US" altLang="zh-CN"/>
          </a:p>
        </p:txBody>
      </p:sp>
      <p:pic>
        <p:nvPicPr>
          <p:cNvPr id="5" name="图片 4" descr="2d63927d0c19134286ec51090b17a50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425" y="1201420"/>
            <a:ext cx="7174230" cy="20472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52425" y="263525"/>
            <a:ext cx="77990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目前的</a:t>
            </a:r>
            <a:r>
              <a:rPr lang="zh-CN" altLang="en-US"/>
              <a:t>抽样：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根据角度分</a:t>
            </a:r>
            <a:r>
              <a:rPr lang="en-US" altLang="zh-CN"/>
              <a:t>bin</a:t>
            </a:r>
            <a:r>
              <a:rPr lang="zh-CN" altLang="en-US"/>
              <a:t>选择</a:t>
            </a:r>
            <a:r>
              <a:rPr lang="zh-CN" altLang="en-US"/>
              <a:t>角度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根据角度选择能量</a:t>
            </a:r>
            <a:r>
              <a:rPr lang="en-US" altLang="zh-CN"/>
              <a:t>bin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61620" y="252095"/>
            <a:ext cx="6686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0.2GeV</a:t>
            </a:r>
            <a:endParaRPr lang="zh-CN" altLang="en-US"/>
          </a:p>
        </p:txBody>
      </p:sp>
      <p:graphicFrame>
        <p:nvGraphicFramePr>
          <p:cNvPr id="5" name="表格 4"/>
          <p:cNvGraphicFramePr/>
          <p:nvPr/>
        </p:nvGraphicFramePr>
        <p:xfrm>
          <a:off x="561975" y="704850"/>
          <a:ext cx="10917555" cy="1954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6435"/>
                <a:gridCol w="1075055"/>
                <a:gridCol w="1211026"/>
                <a:gridCol w="2266234"/>
                <a:gridCol w="3138529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多维抽样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全重建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相对</a:t>
                      </a:r>
                      <a:r>
                        <a:rPr lang="zh-CN" altLang="en-US"/>
                        <a:t>效率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绝对</a:t>
                      </a:r>
                      <a:r>
                        <a:rPr lang="zh-CN" altLang="en-US"/>
                        <a:t>效率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初始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20,000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20,000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多维抽样</a:t>
                      </a:r>
                      <a:r>
                        <a:rPr lang="en-US" altLang="zh-CN" sz="1800">
                          <a:sym typeface="+mn-ea"/>
                        </a:rPr>
                        <a:t> vs </a:t>
                      </a:r>
                      <a:r>
                        <a:rPr lang="zh-CN" altLang="en-US" sz="1800">
                          <a:sym typeface="+mn-ea"/>
                        </a:rPr>
                        <a:t>全重建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多维抽样</a:t>
                      </a:r>
                      <a:r>
                        <a:rPr lang="en-US" altLang="zh-CN" sz="1800">
                          <a:sym typeface="+mn-ea"/>
                        </a:rPr>
                        <a:t> vs </a:t>
                      </a:r>
                      <a:r>
                        <a:rPr lang="zh-CN" altLang="en-US" sz="1800">
                          <a:sym typeface="+mn-ea"/>
                        </a:rPr>
                        <a:t>全重建</a:t>
                      </a:r>
                      <a:endParaRPr lang="en-US" altLang="zh-CN"/>
                    </a:p>
                  </a:txBody>
                  <a:tcPr/>
                </a:tc>
              </a:tr>
              <a:tr h="43053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trackID&lt;0  </a:t>
                      </a:r>
                      <a:r>
                        <a:rPr lang="zh-CN" altLang="en-US"/>
                        <a:t>的数量大于等于</a:t>
                      </a: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12151</a:t>
                      </a:r>
                      <a:endParaRPr lang="en-US" altLang="zh-CN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16123</a:t>
                      </a:r>
                      <a:endParaRPr lang="en-US" altLang="zh-CN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</a:t>
                      </a:r>
                      <a:r>
                        <a:rPr lang="en-US" altLang="zh-CN">
                          <a:cs typeface="Arial" panose="020B0604020202020204" pitchFamily="34" charset="0"/>
                        </a:rPr>
                        <a:t>0.75</a:t>
                      </a:r>
                      <a:r>
                        <a:rPr lang="en-US" altLang="zh-CN"/>
                        <a:t>%vs</a:t>
                      </a:r>
                      <a:r>
                        <a:rPr lang="en-US" altLang="zh-CN" sz="1800">
                          <a:solidFill>
                            <a:schemeClr val="dk1"/>
                          </a:solidFill>
                        </a:rPr>
                        <a:t>80.62</a:t>
                      </a:r>
                      <a:r>
                        <a:rPr lang="en-US" altLang="zh-CN"/>
                        <a:t>%</a:t>
                      </a:r>
                      <a:endParaRPr lang="en-US" altLang="zh-CN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60.75%vs80.62%</a:t>
                      </a:r>
                      <a:endParaRPr lang="en-US" altLang="zh-CN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cut</a:t>
                      </a:r>
                      <a:r>
                        <a:rPr lang="zh-CN" altLang="en-US" sz="1800">
                          <a:sym typeface="+mn-ea"/>
                        </a:rPr>
                        <a:t>角度和能量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12094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14060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99.53% vs 87.2%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60.47%vs70.3%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pi0&gt;0.05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12093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13399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99.99%vs 95.3%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60.47%vs 67%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1751" y="3173877"/>
            <a:ext cx="4965156" cy="356981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61620" y="252095"/>
            <a:ext cx="6686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0.5GeV</a:t>
            </a:r>
            <a:endParaRPr lang="zh-CN" altLang="en-US"/>
          </a:p>
        </p:txBody>
      </p:sp>
      <p:graphicFrame>
        <p:nvGraphicFramePr>
          <p:cNvPr id="5" name="表格 4"/>
          <p:cNvGraphicFramePr/>
          <p:nvPr/>
        </p:nvGraphicFramePr>
        <p:xfrm>
          <a:off x="561975" y="704850"/>
          <a:ext cx="10917555" cy="2213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6435"/>
                <a:gridCol w="1075055"/>
                <a:gridCol w="1233805"/>
                <a:gridCol w="2243455"/>
                <a:gridCol w="3138529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多维抽样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全重建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相对</a:t>
                      </a:r>
                      <a:r>
                        <a:rPr lang="zh-CN" altLang="en-US"/>
                        <a:t>效率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绝对</a:t>
                      </a:r>
                      <a:r>
                        <a:rPr lang="zh-CN" altLang="en-US"/>
                        <a:t>效率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初始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20,000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20,000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多维抽样</a:t>
                      </a:r>
                      <a:r>
                        <a:rPr lang="en-US" altLang="zh-CN" sz="1800">
                          <a:sym typeface="+mn-ea"/>
                        </a:rPr>
                        <a:t> vs </a:t>
                      </a:r>
                      <a:r>
                        <a:rPr lang="zh-CN" altLang="en-US" sz="1800">
                          <a:sym typeface="+mn-ea"/>
                        </a:rPr>
                        <a:t>全重建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多维抽样</a:t>
                      </a:r>
                      <a:r>
                        <a:rPr lang="en-US" altLang="zh-CN" sz="1800">
                          <a:sym typeface="+mn-ea"/>
                        </a:rPr>
                        <a:t> vs </a:t>
                      </a:r>
                      <a:r>
                        <a:rPr lang="zh-CN" altLang="en-US" sz="1800">
                          <a:sym typeface="+mn-ea"/>
                        </a:rPr>
                        <a:t>全重建</a:t>
                      </a:r>
                      <a:endParaRPr lang="en-US" altLang="zh-CN"/>
                    </a:p>
                  </a:txBody>
                  <a:tcPr/>
                </a:tc>
              </a:tr>
              <a:tr h="43053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trackID&lt;0  </a:t>
                      </a:r>
                      <a:r>
                        <a:rPr lang="zh-CN" altLang="en-US"/>
                        <a:t>的数量大于等于</a:t>
                      </a: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13688</a:t>
                      </a:r>
                      <a:endParaRPr lang="en-US" altLang="zh-CN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17090</a:t>
                      </a:r>
                      <a:endParaRPr lang="en-US" altLang="zh-CN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68.44%vs85.45%</a:t>
                      </a:r>
                      <a:endParaRPr lang="en-US" altLang="zh-CN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68.44%vs85.45%</a:t>
                      </a:r>
                      <a:endParaRPr lang="en-US" altLang="zh-CN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cut</a:t>
                      </a:r>
                      <a:r>
                        <a:rPr lang="zh-CN" altLang="en-US" sz="1800">
                          <a:sym typeface="+mn-ea"/>
                        </a:rPr>
                        <a:t>角度和能量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13624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15474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99.53% vs 90.54%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68.12%vs77.37%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pi0&gt;0.05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13623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14081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99.99%vs 91%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68.11%vs70.41%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3202" y="3062748"/>
            <a:ext cx="4933409" cy="354698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61620" y="252095"/>
            <a:ext cx="6686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1.5GeV</a:t>
            </a:r>
            <a:endParaRPr lang="zh-CN" altLang="en-US"/>
          </a:p>
        </p:txBody>
      </p:sp>
      <p:graphicFrame>
        <p:nvGraphicFramePr>
          <p:cNvPr id="5" name="表格 4"/>
          <p:cNvGraphicFramePr/>
          <p:nvPr/>
        </p:nvGraphicFramePr>
        <p:xfrm>
          <a:off x="561975" y="704850"/>
          <a:ext cx="10917555" cy="2213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6435"/>
                <a:gridCol w="1075055"/>
                <a:gridCol w="1233805"/>
                <a:gridCol w="2243455"/>
                <a:gridCol w="3138529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多维抽样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全重建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相对</a:t>
                      </a:r>
                      <a:r>
                        <a:rPr lang="zh-CN" altLang="en-US"/>
                        <a:t>效率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绝对</a:t>
                      </a:r>
                      <a:r>
                        <a:rPr lang="zh-CN" altLang="en-US"/>
                        <a:t>效率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初始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20,000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20,000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多维抽样</a:t>
                      </a:r>
                      <a:r>
                        <a:rPr lang="en-US" altLang="zh-CN" sz="1800">
                          <a:sym typeface="+mn-ea"/>
                        </a:rPr>
                        <a:t> vs </a:t>
                      </a:r>
                      <a:r>
                        <a:rPr lang="zh-CN" altLang="en-US" sz="1800">
                          <a:sym typeface="+mn-ea"/>
                        </a:rPr>
                        <a:t>全重建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多维抽样</a:t>
                      </a:r>
                      <a:r>
                        <a:rPr lang="en-US" altLang="zh-CN" sz="1800">
                          <a:sym typeface="+mn-ea"/>
                        </a:rPr>
                        <a:t> vs </a:t>
                      </a:r>
                      <a:r>
                        <a:rPr lang="zh-CN" altLang="en-US" sz="1800">
                          <a:sym typeface="+mn-ea"/>
                        </a:rPr>
                        <a:t>全重建</a:t>
                      </a:r>
                      <a:endParaRPr lang="en-US" altLang="zh-CN"/>
                    </a:p>
                  </a:txBody>
                  <a:tcPr/>
                </a:tc>
              </a:tr>
              <a:tr h="43053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trackID&lt;0  </a:t>
                      </a:r>
                      <a:r>
                        <a:rPr lang="zh-CN" altLang="en-US"/>
                        <a:t>的数量大于等于</a:t>
                      </a: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15488</a:t>
                      </a:r>
                      <a:endParaRPr lang="en-US" altLang="zh-CN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17996</a:t>
                      </a:r>
                      <a:endParaRPr lang="en-US" altLang="zh-CN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77.44%vs89.98%</a:t>
                      </a:r>
                      <a:endParaRPr lang="en-US" altLang="zh-CN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7</a:t>
                      </a:r>
                      <a:r>
                        <a:rPr lang="en-US" altLang="zh-CN" sz="1800">
                          <a:cs typeface="Arial" panose="020B0604020202020204" pitchFamily="34" charset="0"/>
                          <a:sym typeface="+mn-ea"/>
                        </a:rPr>
                        <a:t>7.44</a:t>
                      </a:r>
                      <a:r>
                        <a:rPr lang="en-US" altLang="zh-CN" sz="1800">
                          <a:sym typeface="+mn-ea"/>
                        </a:rPr>
                        <a:t>%vs89.98%</a:t>
                      </a:r>
                      <a:endParaRPr lang="en-US" altLang="zh-CN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cut</a:t>
                      </a:r>
                      <a:r>
                        <a:rPr lang="zh-CN" altLang="en-US" sz="1800">
                          <a:sym typeface="+mn-ea"/>
                        </a:rPr>
                        <a:t>角度和能量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15434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17010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99.65% vs 85.05%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77.17%vs85.05%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pi0&gt;0.05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15400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15308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99.78%vs 90%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77%vs 76.54%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6084" y="3238008"/>
            <a:ext cx="4599960" cy="330724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61620" y="252095"/>
            <a:ext cx="6686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2GeV</a:t>
            </a:r>
            <a:endParaRPr lang="zh-CN" altLang="en-US"/>
          </a:p>
        </p:txBody>
      </p:sp>
      <p:graphicFrame>
        <p:nvGraphicFramePr>
          <p:cNvPr id="5" name="表格 4"/>
          <p:cNvGraphicFramePr/>
          <p:nvPr/>
        </p:nvGraphicFramePr>
        <p:xfrm>
          <a:off x="561975" y="704850"/>
          <a:ext cx="10917555" cy="1954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6435"/>
                <a:gridCol w="1075055"/>
                <a:gridCol w="1192591"/>
                <a:gridCol w="2284669"/>
                <a:gridCol w="3138529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多维抽样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全重建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相对</a:t>
                      </a:r>
                      <a:r>
                        <a:rPr lang="zh-CN" altLang="en-US"/>
                        <a:t>效率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绝对</a:t>
                      </a:r>
                      <a:r>
                        <a:rPr lang="zh-CN" altLang="en-US"/>
                        <a:t>效率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初始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20,000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20,000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多维抽样</a:t>
                      </a:r>
                      <a:r>
                        <a:rPr lang="en-US" altLang="zh-CN" sz="1800">
                          <a:sym typeface="+mn-ea"/>
                        </a:rPr>
                        <a:t> vs </a:t>
                      </a:r>
                      <a:r>
                        <a:rPr lang="zh-CN" altLang="en-US" sz="1800">
                          <a:sym typeface="+mn-ea"/>
                        </a:rPr>
                        <a:t>全重建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多维抽样</a:t>
                      </a:r>
                      <a:r>
                        <a:rPr lang="en-US" altLang="zh-CN" sz="1800">
                          <a:sym typeface="+mn-ea"/>
                        </a:rPr>
                        <a:t> vs </a:t>
                      </a:r>
                      <a:r>
                        <a:rPr lang="zh-CN" altLang="en-US" sz="1800">
                          <a:sym typeface="+mn-ea"/>
                        </a:rPr>
                        <a:t>全重建</a:t>
                      </a:r>
                      <a:endParaRPr lang="en-US" altLang="zh-CN"/>
                    </a:p>
                  </a:txBody>
                  <a:tcPr/>
                </a:tc>
              </a:tr>
              <a:tr h="43053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trackID&lt;0  </a:t>
                      </a:r>
                      <a:r>
                        <a:rPr lang="zh-CN" altLang="en-US"/>
                        <a:t>的数量大于等于</a:t>
                      </a: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15689</a:t>
                      </a:r>
                      <a:endParaRPr lang="en-US" altLang="zh-CN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18092</a:t>
                      </a:r>
                      <a:endParaRPr lang="en-US" altLang="zh-CN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78.45%vs90.46%</a:t>
                      </a:r>
                      <a:endParaRPr lang="en-US" altLang="zh-CN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78.45%vs90.46%</a:t>
                      </a:r>
                      <a:endParaRPr lang="en-US" altLang="zh-CN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cut</a:t>
                      </a:r>
                      <a:r>
                        <a:rPr lang="zh-CN" altLang="en-US" sz="1800">
                          <a:sym typeface="+mn-ea"/>
                        </a:rPr>
                        <a:t>角度和能量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15621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17230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99.57% vs 95.23%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78.11%vs86.15%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pi0&gt;0.05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15583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15576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99.75%vs 90.4%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77.92%vs 77.88%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6532" y="3042260"/>
            <a:ext cx="5255927" cy="37788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10845" y="247015"/>
            <a:ext cx="5896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对光子进行</a:t>
            </a:r>
            <a:r>
              <a:rPr lang="zh-CN" altLang="en-US"/>
              <a:t>抽样</a:t>
            </a:r>
            <a:endParaRPr lang="zh-CN" altLang="en-US"/>
          </a:p>
        </p:txBody>
      </p:sp>
      <p:pic>
        <p:nvPicPr>
          <p:cNvPr id="6" name="图片 5" descr="t_g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760" y="746125"/>
            <a:ext cx="4080510" cy="2932430"/>
          </a:xfrm>
          <a:prstGeom prst="rect">
            <a:avLst/>
          </a:prstGeom>
        </p:spPr>
      </p:pic>
      <p:pic>
        <p:nvPicPr>
          <p:cNvPr id="7" name="图片 6" descr="nrec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370" y="745490"/>
            <a:ext cx="4081145" cy="2933065"/>
          </a:xfrm>
          <a:prstGeom prst="rect">
            <a:avLst/>
          </a:prstGeom>
        </p:spPr>
      </p:pic>
      <p:cxnSp>
        <p:nvCxnSpPr>
          <p:cNvPr id="8" name="直接箭头连接符 7"/>
          <p:cNvCxnSpPr>
            <a:stCxn id="6" idx="3"/>
            <a:endCxn id="7" idx="1"/>
          </p:cNvCxnSpPr>
          <p:nvPr/>
        </p:nvCxnSpPr>
        <p:spPr>
          <a:xfrm>
            <a:off x="4573270" y="2212340"/>
            <a:ext cx="18161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9" name="图片 8" descr="nrectheta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970" y="3864610"/>
            <a:ext cx="3723005" cy="2675890"/>
          </a:xfrm>
          <a:prstGeom prst="rect">
            <a:avLst/>
          </a:prstGeom>
        </p:spPr>
      </p:pic>
      <p:pic>
        <p:nvPicPr>
          <p:cNvPr id="10" name="图片 9" descr="t_gtheta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95" y="3809365"/>
            <a:ext cx="3876675" cy="2786380"/>
          </a:xfrm>
          <a:prstGeom prst="rect">
            <a:avLst/>
          </a:prstGeom>
        </p:spPr>
      </p:pic>
      <p:cxnSp>
        <p:nvCxnSpPr>
          <p:cNvPr id="11" name="直接箭头连接符 10"/>
          <p:cNvCxnSpPr>
            <a:stCxn id="10" idx="3"/>
            <a:endCxn id="9" idx="1"/>
          </p:cNvCxnSpPr>
          <p:nvPr/>
        </p:nvCxnSpPr>
        <p:spPr>
          <a:xfrm>
            <a:off x="4573270" y="5202555"/>
            <a:ext cx="19177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t_gphi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530" y="692785"/>
            <a:ext cx="5253355" cy="3775075"/>
          </a:xfrm>
          <a:prstGeom prst="rect">
            <a:avLst/>
          </a:prstGeom>
        </p:spPr>
      </p:pic>
      <p:pic>
        <p:nvPicPr>
          <p:cNvPr id="5" name="图片 4" descr="nrecphi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810" y="610870"/>
            <a:ext cx="5367020" cy="3856990"/>
          </a:xfrm>
          <a:prstGeom prst="rect">
            <a:avLst/>
          </a:prstGeom>
        </p:spPr>
      </p:pic>
      <p:cxnSp>
        <p:nvCxnSpPr>
          <p:cNvPr id="6" name="直接箭头连接符 5"/>
          <p:cNvCxnSpPr>
            <a:stCxn id="4" idx="3"/>
            <a:endCxn id="5" idx="1"/>
          </p:cNvCxnSpPr>
          <p:nvPr/>
        </p:nvCxnSpPr>
        <p:spPr>
          <a:xfrm flipV="1">
            <a:off x="5429885" y="2539365"/>
            <a:ext cx="1177925" cy="41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nmpi0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98855"/>
            <a:ext cx="5155565" cy="37058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88925" y="200025"/>
            <a:ext cx="5977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pi0 mass</a:t>
            </a:r>
            <a:endParaRPr lang="en-US" altLang="zh-CN"/>
          </a:p>
        </p:txBody>
      </p:sp>
      <p:pic>
        <p:nvPicPr>
          <p:cNvPr id="6" name="图片 5" descr="pi0_mass_comparison_r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885" y="200025"/>
            <a:ext cx="4521200" cy="32492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5615" y="4967605"/>
            <a:ext cx="7908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考虑只是抽样，没有加入重建效率，目前重建结果全部通过</a:t>
            </a:r>
            <a:r>
              <a:rPr lang="zh-CN" altLang="en-US"/>
              <a:t>筛选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07670" y="5506085"/>
            <a:ext cx="70034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不带电粒子粒子数量</a:t>
            </a:r>
            <a:r>
              <a:rPr lang="en-US" altLang="zh-CN"/>
              <a:t>&gt;=2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动量和角度</a:t>
            </a:r>
            <a:r>
              <a:rPr lang="en-US" altLang="zh-CN"/>
              <a:t> </a:t>
            </a:r>
            <a:r>
              <a:rPr lang="zh-CN" altLang="en-US"/>
              <a:t>限制，在桶部能量</a:t>
            </a:r>
            <a:r>
              <a:rPr lang="en-US" altLang="zh-CN"/>
              <a:t>&gt; 0.025GeV,</a:t>
            </a:r>
            <a:r>
              <a:rPr lang="zh-CN" altLang="en-US"/>
              <a:t>在端盖</a:t>
            </a:r>
            <a:r>
              <a:rPr lang="en-US" altLang="zh-CN"/>
              <a:t>&gt;0.05GeV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选出与</a:t>
            </a:r>
            <a:r>
              <a:rPr lang="en-US" altLang="zh-CN"/>
              <a:t>mass_pi0</a:t>
            </a:r>
            <a:r>
              <a:rPr lang="zh-CN" altLang="en-US"/>
              <a:t>差别最小的两个</a:t>
            </a:r>
            <a:r>
              <a:rPr lang="zh-CN" altLang="en-US"/>
              <a:t>光子</a:t>
            </a:r>
            <a:endParaRPr lang="zh-CN" altLang="en-US"/>
          </a:p>
        </p:txBody>
      </p:sp>
      <p:pic>
        <p:nvPicPr>
          <p:cNvPr id="9" name="图片 8" descr="pi0_mass_comparison_rdf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525" y="3621405"/>
            <a:ext cx="4502785" cy="32365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t_g1_vs_cos_theta1_scatt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570" y="1424940"/>
            <a:ext cx="6023610" cy="46691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4655" y="337820"/>
            <a:ext cx="93903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pi0-&gt;gamma gamma </a:t>
            </a:r>
            <a:r>
              <a:rPr lang="zh-CN" altLang="en-US"/>
              <a:t>中</a:t>
            </a:r>
            <a:r>
              <a:rPr lang="en-US" altLang="zh-CN"/>
              <a:t>truth</a:t>
            </a:r>
            <a:r>
              <a:rPr lang="zh-CN" altLang="en-US"/>
              <a:t>信息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019800" y="2972435"/>
            <a:ext cx="60960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ym typeface="+mn-ea"/>
              </a:rPr>
              <a:t>不带电粒子粒子树</a:t>
            </a:r>
            <a:r>
              <a:rPr lang="en-US" altLang="zh-CN">
                <a:sym typeface="+mn-ea"/>
              </a:rPr>
              <a:t>&gt;=2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ym typeface="+mn-ea"/>
              </a:rPr>
              <a:t>动量和角度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限制，在桶部能量</a:t>
            </a:r>
            <a:r>
              <a:rPr lang="en-US" altLang="zh-CN">
                <a:sym typeface="+mn-ea"/>
              </a:rPr>
              <a:t>&gt; 0.025GeV,</a:t>
            </a:r>
            <a:r>
              <a:rPr lang="zh-CN" altLang="en-US">
                <a:sym typeface="+mn-ea"/>
              </a:rPr>
              <a:t>在端盖</a:t>
            </a:r>
            <a:r>
              <a:rPr lang="en-US" altLang="zh-CN">
                <a:sym typeface="+mn-ea"/>
              </a:rPr>
              <a:t>&gt;0.05GeV</a:t>
            </a:r>
            <a:r>
              <a:rPr lang="zh-CN" altLang="en-US">
                <a:sym typeface="+mn-ea"/>
              </a:rPr>
              <a:t>，</a:t>
            </a:r>
            <a:r>
              <a:rPr lang="en-US" altLang="zh-CN">
                <a:sym typeface="+mn-ea"/>
              </a:rPr>
              <a:t>0.83-0.833</a:t>
            </a:r>
            <a:r>
              <a:rPr lang="zh-CN" altLang="en-US">
                <a:sym typeface="+mn-ea"/>
              </a:rPr>
              <a:t>的光子剔除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ym typeface="+mn-ea"/>
              </a:rPr>
              <a:t>选出与</a:t>
            </a:r>
            <a:r>
              <a:rPr lang="en-US" altLang="zh-CN">
                <a:sym typeface="+mn-ea"/>
              </a:rPr>
              <a:t>mass_pi0</a:t>
            </a:r>
            <a:r>
              <a:rPr lang="zh-CN" altLang="en-US">
                <a:sym typeface="+mn-ea"/>
              </a:rPr>
              <a:t>差别最小的两个光子</a:t>
            </a:r>
            <a:endParaRPr lang="zh-CN" altLang="en-US">
              <a:sym typeface="+mn-ea"/>
            </a:endParaRPr>
          </a:p>
        </p:txBody>
      </p:sp>
      <p:pic>
        <p:nvPicPr>
          <p:cNvPr id="7" name="图片 6" descr="f662d61900523eb2ea2ada63aa4fff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02870"/>
            <a:ext cx="5278120" cy="14960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14655" y="168275"/>
            <a:ext cx="84924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3.38MB 416</a:t>
            </a:r>
            <a:endParaRPr lang="en-US" altLang="zh-CN"/>
          </a:p>
          <a:p>
            <a:r>
              <a:rPr lang="en-US" altLang="zh-CN"/>
              <a:t>8.32KB</a:t>
            </a:r>
            <a:endParaRPr lang="en-US" altLang="zh-CN"/>
          </a:p>
          <a:p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495935" y="1072515"/>
            <a:ext cx="1144397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xBins[]={0,0.04,0.08,0.12,0.16,0.2,0.24,0.28,0.32,0.36,0.4,0.44,0.48,0.52,0.56,0.6,0.64,0.68,0.72,0.76,0.8,0.8025,0.805,0.8075,0.81,0.8125,0.815,0.8175,0.82,0.8225,0.825,0.8275,0.83,0.8325,0.835,0.8375,0.84,0.8425,0.845,0.8475,0.85,0.855,0.86,0.865,0.87,0.875,0.88,0.885,0.89,0.895,0.9,0.905,0.91,0.915,0.92,0.925,0.93,0.935,0.94,0.942,0.944,0.945};</a:t>
            </a:r>
            <a:endParaRPr lang="en-US" altLang="zh-CN"/>
          </a:p>
          <a:p>
            <a:r>
              <a:rPr lang="en-US" altLang="zh-CN"/>
              <a:t>yBins[]={0.03,0.0325,0.035,0.0375,0.04,0.0425,0.045,0.0475,0.05,0.0525,0.055,0.0575,0.06,0.0625,0.065,0.0675,0.07,0.0725,0.075,0.0775,0.08,0.0825,0.085,0.0875,0.09,0.0925,0.095,0.0975,0.1,0.105,0.11,0.115,0.12,0.125,0.13,0.135,0.14,0.145,0.15,0.16,0.17,0.18,0.19,0.2,0.21,0.22,0.23,0.24,0.25,0.27,0.29,0.31,0.33,0.35,0.37,0.39,0.41,0.43,0.45,0.47,0.49,0.51,0.53,0.55,0.57,0.59,0.61,0.63,0.65,0.67,0.69,0.71,0.73,0.75,0.77,0.79,0.81,0.83,0.85,0.9,0.95,1,1.05,1.1,1.15,1.2,1.25,1.3,1.35,1.4,1.45,1.5,1.55,1.6,1.65,1.7,1.75,1.8,1.85,1.9,1.95,2,2.05,2.1,2.15,2.2,2.25,2.3,2.35,2.4,2.45,2.5,2.55,2.6,2.65,2.7,2.75,2.8,2.85,2.9,2.95,3.0,3.05,3.1,3.15,3.2,3.25,3.3,3.35,3.4,3.45,3.5};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03835" y="249555"/>
            <a:ext cx="106686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使用新的分</a:t>
            </a:r>
            <a:r>
              <a:rPr lang="en-US" altLang="zh-CN"/>
              <a:t>bin</a:t>
            </a:r>
            <a:r>
              <a:rPr lang="zh-CN" altLang="en-US"/>
              <a:t>方案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存在空</a:t>
            </a:r>
            <a:r>
              <a:rPr lang="en-US" altLang="zh-CN"/>
              <a:t>bin</a:t>
            </a:r>
            <a:r>
              <a:rPr lang="zh-CN" altLang="en-US"/>
              <a:t>事例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5" name="图片 4" descr="20c1a2e799233811d7205a770397918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873760"/>
            <a:ext cx="4767580" cy="24218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8950" y="3493135"/>
            <a:ext cx="56172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0.82-0.944 </a:t>
            </a:r>
            <a:r>
              <a:rPr lang="zh-CN" altLang="en-US"/>
              <a:t>端盖</a:t>
            </a:r>
            <a:r>
              <a:rPr lang="en-US" altLang="zh-CN"/>
              <a:t> </a:t>
            </a:r>
            <a:r>
              <a:rPr lang="zh-CN" altLang="en-US"/>
              <a:t>能量低于</a:t>
            </a:r>
            <a:r>
              <a:rPr lang="en-US" altLang="zh-CN"/>
              <a:t>0.05G</a:t>
            </a:r>
            <a:r>
              <a:rPr lang="en-US" altLang="zh-CN"/>
              <a:t>eV</a:t>
            </a:r>
            <a:endParaRPr lang="en-US" altLang="zh-CN"/>
          </a:p>
          <a:p>
            <a:r>
              <a:rPr lang="zh-CN" altLang="en-US"/>
              <a:t>能量大于</a:t>
            </a:r>
            <a:r>
              <a:rPr lang="en-US" altLang="zh-CN"/>
              <a:t>0.05GeV 0.944</a:t>
            </a:r>
            <a:r>
              <a:rPr lang="zh-CN" altLang="en-US"/>
              <a:t>以上数据缺失</a:t>
            </a:r>
            <a:endParaRPr lang="en-US" altLang="zh-CN"/>
          </a:p>
          <a:p>
            <a:endParaRPr lang="en-US" altLang="zh-CN"/>
          </a:p>
        </p:txBody>
      </p:sp>
      <p:pic>
        <p:nvPicPr>
          <p:cNvPr id="7" name="图片 6" descr="ee8658460bf78c57a96a9881a512f7e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65" y="249555"/>
            <a:ext cx="5944235" cy="3251835"/>
          </a:xfrm>
          <a:prstGeom prst="rect">
            <a:avLst/>
          </a:prstGeom>
        </p:spPr>
      </p:pic>
      <p:pic>
        <p:nvPicPr>
          <p:cNvPr id="8" name="图片 7" descr="f0a29a74d3ad86a83d96aeba453c63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865" y="3542665"/>
            <a:ext cx="6310630" cy="2724150"/>
          </a:xfrm>
          <a:prstGeom prst="rect">
            <a:avLst/>
          </a:prstGeom>
        </p:spPr>
      </p:pic>
      <p:pic>
        <p:nvPicPr>
          <p:cNvPr id="9" name="图片 8" descr="40a1004bf860b100b8b16a52ce3e80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" y="4741545"/>
            <a:ext cx="4857750" cy="167576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4077</Words>
  <Application>WPS 演示</Application>
  <PresentationFormat>宽屏</PresentationFormat>
  <Paragraphs>461</Paragraphs>
  <Slides>33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杨莹</cp:lastModifiedBy>
  <cp:revision>1</cp:revision>
  <dcterms:created xsi:type="dcterms:W3CDTF">2026-06-22T05:52:36Z</dcterms:created>
  <dcterms:modified xsi:type="dcterms:W3CDTF">2026-06-22T05:52:36Z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F66F42370C164FBFA94C9C06CBB49AA5_11</vt:lpwstr>
  </property>
</Properties>
</file>