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67" r:id="rId2"/>
    <p:sldId id="1976" r:id="rId3"/>
    <p:sldId id="1987" r:id="rId4"/>
    <p:sldId id="1971" r:id="rId5"/>
    <p:sldId id="1983" r:id="rId6"/>
    <p:sldId id="1835" r:id="rId7"/>
  </p:sldIdLst>
  <p:sldSz cx="12192000" cy="6858000"/>
  <p:notesSz cx="6735763" cy="9866313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5" userDrawn="1">
          <p15:clr>
            <a:srgbClr val="A4A3A4"/>
          </p15:clr>
        </p15:guide>
        <p15:guide id="2" orient="horz" pos="2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rui Bao" initials="BB" lastIdx="1" clrIdx="0"/>
  <p:cmAuthor id="2" name="admin" initials="a" lastIdx="3" clrIdx="1"/>
  <p:cmAuthor id="3" name="Martin pang" initials="M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EA2"/>
    <a:srgbClr val="FFFFFF"/>
    <a:srgbClr val="0000FF"/>
    <a:srgbClr val="86B6E9"/>
    <a:srgbClr val="FFFF00"/>
    <a:srgbClr val="ED7D31"/>
    <a:srgbClr val="0070C0"/>
    <a:srgbClr val="F7F7F8"/>
    <a:srgbClr val="C4D6A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6" autoAdjust="0"/>
    <p:restoredTop sz="86566" autoAdjust="0"/>
  </p:normalViewPr>
  <p:slideViewPr>
    <p:cSldViewPr snapToGrid="0" showGuides="1">
      <p:cViewPr varScale="1">
        <p:scale>
          <a:sx n="93" d="100"/>
          <a:sy n="93" d="100"/>
        </p:scale>
        <p:origin x="280" y="200"/>
      </p:cViewPr>
      <p:guideLst>
        <p:guide pos="195"/>
        <p:guide orient="horz" pos="2232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22" y="16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19565" cy="49387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4626" y="5"/>
            <a:ext cx="2919565" cy="49387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238EDA6E-43E0-47E6-84FB-D0C8F3A04EEE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2449"/>
            <a:ext cx="2919565" cy="49387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4626" y="9372449"/>
            <a:ext cx="2919565" cy="49387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7FE022C1-D60B-4D0B-BA1B-2159C79C08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18830" cy="49502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9" y="0"/>
            <a:ext cx="2918830" cy="49502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5E3EC8AE-1E5D-4554-A747-1BA9C0EA8307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16613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6" y="9371286"/>
            <a:ext cx="2918830" cy="49502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9" y="9371286"/>
            <a:ext cx="2918830" cy="49502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CBE158FC-9E63-4961-B445-68F569BC60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158FC-9E63-4961-B445-68F569BC60F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158FC-9E63-4961-B445-68F569BC60F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6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82EF-3FBA-BED8-AA22-F5E05EA6F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1E80EF-7864-9D02-9387-E40877B20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DB70DD-759D-BF1E-8442-CFA79D2B1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0BD1C0-32DA-FFFF-54FF-E7ECBE66D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158FC-9E63-4961-B445-68F569BC60F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19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158FC-9E63-4961-B445-68F569BC60F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61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4D83A-3188-F1FC-623A-AEAD669C8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2D25E9-3D25-02E2-54E8-F009E5801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E1A237-6EB4-D690-48B3-830D330E1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3E1E4F-5E8F-F333-1D88-89D9390AB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158FC-9E63-4961-B445-68F569BC60F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53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158FC-9E63-4961-B445-68F569BC60F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6C2B-17E0-403A-BEDE-218DA03BA9D1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96400" y="199390"/>
            <a:ext cx="2743200" cy="365125"/>
          </a:xfrm>
        </p:spPr>
        <p:txBody>
          <a:bodyPr/>
          <a:lstStyle/>
          <a:p>
            <a:fld id="{B39693B5-5602-4BA6-8E36-69A380F4F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203098"/>
            <a:ext cx="12192000" cy="565490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Text Box 166"/>
          <p:cNvSpPr txBox="1">
            <a:spLocks noChangeArrowheads="1"/>
          </p:cNvSpPr>
          <p:nvPr userDrawn="1"/>
        </p:nvSpPr>
        <p:spPr bwMode="auto">
          <a:xfrm>
            <a:off x="11647716" y="6242164"/>
            <a:ext cx="877887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eaLnBrk="0" hangingPunct="0">
              <a:defRPr/>
            </a:pPr>
            <a:fld id="{AF79A1F9-2A18-4886-8062-B5E8D60E5984}" type="slidenum">
              <a:rPr lang="en-US" sz="1300" b="1" smtClean="0">
                <a:solidFill>
                  <a:srgbClr val="004E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en-US" sz="1300" b="1" dirty="0">
              <a:solidFill>
                <a:srgbClr val="004EA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1115065"/>
            <a:ext cx="4702175" cy="0"/>
          </a:xfrm>
          <a:prstGeom prst="line">
            <a:avLst/>
          </a:prstGeom>
          <a:ln w="76200">
            <a:solidFill>
              <a:srgbClr val="00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0" y="1203098"/>
            <a:ext cx="12192000" cy="0"/>
          </a:xfrm>
          <a:prstGeom prst="line">
            <a:avLst/>
          </a:prstGeom>
          <a:ln w="28575">
            <a:solidFill>
              <a:srgbClr val="00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Text Box 166"/>
          <p:cNvSpPr txBox="1">
            <a:spLocks noChangeArrowheads="1"/>
          </p:cNvSpPr>
          <p:nvPr userDrawn="1"/>
        </p:nvSpPr>
        <p:spPr bwMode="auto">
          <a:xfrm>
            <a:off x="11647716" y="6242164"/>
            <a:ext cx="877887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b"/>
          <a:lstStyle/>
          <a:p>
            <a:pPr eaLnBrk="0" hangingPunct="0">
              <a:defRPr/>
            </a:pPr>
            <a:fld id="{AF79A1F9-2A18-4886-8062-B5E8D60E5984}" type="slidenum">
              <a:rPr lang="en-US" sz="1300" b="1" smtClean="0">
                <a:solidFill>
                  <a:srgbClr val="004EA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en-US" sz="1300" b="1" dirty="0">
              <a:solidFill>
                <a:srgbClr val="004EA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矢量"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 userDrawn="1"/>
        </p:nvPicPr>
        <p:blipFill rotWithShape="1">
          <a:blip/>
          <a:srcRect l="23128" t="35441" r="18962" b="23522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 userDrawn="1"/>
        </p:nvSpPr>
        <p:spPr>
          <a:xfrm>
            <a:off x="-1" y="1905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9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11493599" y="6330765"/>
            <a:ext cx="6984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1" name="灯片编号占位符 13"/>
          <p:cNvSpPr txBox="1"/>
          <p:nvPr userDrawn="1"/>
        </p:nvSpPr>
        <p:spPr>
          <a:xfrm>
            <a:off x="11493598" y="6356582"/>
            <a:ext cx="611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ctr">
              <a:defRPr b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CD45CB9B-4DF8-4FF7-BEBC-4B0B26C01F34}" type="slidenum">
              <a:rPr lang="zh-CN" altLang="en-US" b="1" smtClean="0">
                <a:solidFill>
                  <a:srgbClr val="17375E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b="1" dirty="0">
              <a:solidFill>
                <a:srgbClr val="17375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34963" y="781050"/>
            <a:ext cx="11522075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乔培训ppt-01.jpg" descr="乔培训ppt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"/>
            <a:ext cx="12192001" cy="685719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6C2B-17E0-403A-BEDE-218DA03BA9D1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93B5-5602-4BA6-8E36-69A380F4FD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>
            <a:fillRect/>
          </a:stretch>
        </p:blipFill>
        <p:spPr>
          <a:xfrm>
            <a:off x="139" y="0"/>
            <a:ext cx="1218170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299" y="1924050"/>
            <a:ext cx="12181701" cy="1546698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43" y="2035679"/>
            <a:ext cx="12046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院士工作室、自筹项目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经费执行情况和结题要求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8380" y="3936365"/>
            <a:ext cx="510667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院士工作室团队</a:t>
            </a:r>
            <a:endParaRPr lang="en-US" altLang="zh-CN" sz="24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深空探测实验室（天都实验室）</a:t>
            </a:r>
            <a:endParaRPr lang="en-US" altLang="zh-CN" sz="24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8"/>
          <a:stretch>
            <a:fillRect/>
          </a:stretch>
        </p:blipFill>
        <p:spPr>
          <a:xfrm>
            <a:off x="10531693" y="379191"/>
            <a:ext cx="1498627" cy="61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278"/>
    </mc:Choice>
    <mc:Fallback xmlns="">
      <p:transition spd="slow" advTm="82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0515" y="266065"/>
            <a:ext cx="431800" cy="431800"/>
          </a:xfrm>
          <a:prstGeom prst="rect">
            <a:avLst/>
          </a:prstGeom>
          <a:noFill/>
          <a:ln w="12700">
            <a:solidFill>
              <a:srgbClr val="00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7050" y="465455"/>
            <a:ext cx="360045" cy="360045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0316" y="163397"/>
            <a:ext cx="94549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经费执行情况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8"/>
          <a:stretch>
            <a:fillRect/>
          </a:stretch>
        </p:blipFill>
        <p:spPr>
          <a:xfrm>
            <a:off x="10531693" y="379191"/>
            <a:ext cx="1498627" cy="61200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0514" y="1280360"/>
            <a:ext cx="1144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研究方向：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MeV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伽马射线观测；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）新粒子搜寻</a:t>
            </a:r>
            <a:endParaRPr lang="en-US" altLang="zh-CN" sz="24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院士工作室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万经费，自筹项目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万经费，共计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1800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万元，执行率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83%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868EAE61-CD88-06FA-BF5E-12574C10F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53770"/>
              </p:ext>
            </p:extLst>
          </p:nvPr>
        </p:nvGraphicFramePr>
        <p:xfrm>
          <a:off x="707072" y="2111357"/>
          <a:ext cx="9288003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191">
                  <a:extLst>
                    <a:ext uri="{9D8B030D-6E8A-4147-A177-3AD203B41FA5}">
                      <a16:colId xmlns:a16="http://schemas.microsoft.com/office/drawing/2014/main" val="1622319767"/>
                    </a:ext>
                  </a:extLst>
                </a:gridCol>
                <a:gridCol w="1705203">
                  <a:extLst>
                    <a:ext uri="{9D8B030D-6E8A-4147-A177-3AD203B41FA5}">
                      <a16:colId xmlns:a16="http://schemas.microsoft.com/office/drawing/2014/main" val="964631633"/>
                    </a:ext>
                  </a:extLst>
                </a:gridCol>
                <a:gridCol w="1705203">
                  <a:extLst>
                    <a:ext uri="{9D8B030D-6E8A-4147-A177-3AD203B41FA5}">
                      <a16:colId xmlns:a16="http://schemas.microsoft.com/office/drawing/2014/main" val="1346168253"/>
                    </a:ext>
                  </a:extLst>
                </a:gridCol>
                <a:gridCol w="1705203">
                  <a:extLst>
                    <a:ext uri="{9D8B030D-6E8A-4147-A177-3AD203B41FA5}">
                      <a16:colId xmlns:a16="http://schemas.microsoft.com/office/drawing/2014/main" val="379871664"/>
                    </a:ext>
                  </a:extLst>
                </a:gridCol>
                <a:gridCol w="1705203">
                  <a:extLst>
                    <a:ext uri="{9D8B030D-6E8A-4147-A177-3AD203B41FA5}">
                      <a16:colId xmlns:a16="http://schemas.microsoft.com/office/drawing/2014/main" val="557081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院士工作室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自筹项目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4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预算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实际支出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预算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实际支出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5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1.</a:t>
                      </a:r>
                      <a:r>
                        <a:rPr lang="zh-CN" altLang="en-US" dirty="0"/>
                        <a:t>设备费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129.91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163.42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6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2.</a:t>
                      </a:r>
                      <a:r>
                        <a:rPr lang="zh-CN" altLang="en-US" dirty="0"/>
                        <a:t>材料费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242.28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263.01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8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外协费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62.8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1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事务费：会议、差旅、专家咨询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54.94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21.27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2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5.</a:t>
                      </a:r>
                      <a:r>
                        <a:rPr lang="zh-CN" altLang="en-US" dirty="0"/>
                        <a:t>劳务费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185.27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58.37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34.33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15.23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85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6.</a:t>
                      </a:r>
                      <a:r>
                        <a:rPr lang="zh-CN" altLang="en-US" dirty="0"/>
                        <a:t>出版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文献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知识产权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2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7.</a:t>
                      </a:r>
                      <a:r>
                        <a:rPr lang="zh-CN" altLang="en-US" dirty="0"/>
                        <a:t>实验场地改造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58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8.</a:t>
                      </a:r>
                      <a:r>
                        <a:rPr lang="zh-CN" altLang="en-US" dirty="0"/>
                        <a:t>间接成本：职工薪酬、燃料动力、管理费等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411.39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430.2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424.6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440.85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1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745.53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743.56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20438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094FB450-02D7-9AE9-6E8F-0500C696784F}"/>
              </a:ext>
            </a:extLst>
          </p:cNvPr>
          <p:cNvSpPr txBox="1"/>
          <p:nvPr/>
        </p:nvSpPr>
        <p:spPr>
          <a:xfrm>
            <a:off x="10199184" y="3422073"/>
            <a:ext cx="1831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基本按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国防科技工业科研经费管理办法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8"/>
    </mc:Choice>
    <mc:Fallback xmlns="">
      <p:transition spd="slow" advTm="265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37BA-A1ED-F77E-033F-95EB7377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586CD3A-8C54-B78B-6CE5-34E53CB41E34}"/>
              </a:ext>
            </a:extLst>
          </p:cNvPr>
          <p:cNvSpPr/>
          <p:nvPr/>
        </p:nvSpPr>
        <p:spPr>
          <a:xfrm>
            <a:off x="310515" y="266065"/>
            <a:ext cx="431800" cy="431800"/>
          </a:xfrm>
          <a:prstGeom prst="rect">
            <a:avLst/>
          </a:prstGeom>
          <a:noFill/>
          <a:ln w="12700">
            <a:solidFill>
              <a:srgbClr val="00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59516C-66B4-D75B-649E-10A51A233A2D}"/>
              </a:ext>
            </a:extLst>
          </p:cNvPr>
          <p:cNvSpPr/>
          <p:nvPr/>
        </p:nvSpPr>
        <p:spPr>
          <a:xfrm>
            <a:off x="527050" y="465455"/>
            <a:ext cx="360045" cy="360045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9F5EA8-3934-90F7-CB0A-D027D4A42B16}"/>
              </a:ext>
            </a:extLst>
          </p:cNvPr>
          <p:cNvSpPr txBox="1"/>
          <p:nvPr/>
        </p:nvSpPr>
        <p:spPr>
          <a:xfrm>
            <a:off x="940316" y="163397"/>
            <a:ext cx="94549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结题验收要求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3961F3-1FCA-DF29-A2E7-99822B907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8"/>
          <a:stretch>
            <a:fillRect/>
          </a:stretch>
        </p:blipFill>
        <p:spPr>
          <a:xfrm>
            <a:off x="10531693" y="379191"/>
            <a:ext cx="1498627" cy="61200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33F6546-7733-8A1E-BC02-CF794B70F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93040"/>
              </p:ext>
            </p:extLst>
          </p:nvPr>
        </p:nvGraphicFramePr>
        <p:xfrm>
          <a:off x="0" y="1257299"/>
          <a:ext cx="12192000" cy="522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038">
                  <a:extLst>
                    <a:ext uri="{9D8B030D-6E8A-4147-A177-3AD203B41FA5}">
                      <a16:colId xmlns:a16="http://schemas.microsoft.com/office/drawing/2014/main" val="2520224276"/>
                    </a:ext>
                  </a:extLst>
                </a:gridCol>
                <a:gridCol w="5218981">
                  <a:extLst>
                    <a:ext uri="{9D8B030D-6E8A-4147-A177-3AD203B41FA5}">
                      <a16:colId xmlns:a16="http://schemas.microsoft.com/office/drawing/2014/main" val="1621500000"/>
                    </a:ext>
                  </a:extLst>
                </a:gridCol>
                <a:gridCol w="5218981">
                  <a:extLst>
                    <a:ext uri="{9D8B030D-6E8A-4147-A177-3AD203B41FA5}">
                      <a16:colId xmlns:a16="http://schemas.microsoft.com/office/drawing/2014/main" val="2467080789"/>
                    </a:ext>
                  </a:extLst>
                </a:gridCol>
              </a:tblGrid>
              <a:tr h="37706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院士工作室（</a:t>
                      </a:r>
                      <a:r>
                        <a:rPr lang="en-US" altLang="zh-CN" dirty="0"/>
                        <a:t>2023.04-2026.04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自筹项目（</a:t>
                      </a:r>
                      <a:r>
                        <a:rPr lang="en-US" altLang="zh-CN" dirty="0"/>
                        <a:t>2023.01-2026.12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79639"/>
                  </a:ext>
                </a:extLst>
              </a:tr>
              <a:tr h="638960">
                <a:tc>
                  <a:txBody>
                    <a:bodyPr/>
                    <a:lstStyle/>
                    <a:p>
                      <a:r>
                        <a:rPr lang="en-US" altLang="zh-CN" dirty="0"/>
                        <a:t>1.</a:t>
                      </a:r>
                      <a:r>
                        <a:rPr lang="zh-CN" altLang="en-US" dirty="0"/>
                        <a:t>原理样机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伽马射线望远镜原理样机，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轴子探测器原理样机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06214"/>
                  </a:ext>
                </a:extLst>
              </a:tr>
              <a:tr h="697353">
                <a:tc>
                  <a:txBody>
                    <a:bodyPr/>
                    <a:lstStyle/>
                    <a:p>
                      <a:r>
                        <a:rPr lang="en-US" altLang="zh-CN" dirty="0"/>
                        <a:t>2.</a:t>
                      </a:r>
                      <a:r>
                        <a:rPr lang="zh-CN" altLang="en-US" dirty="0"/>
                        <a:t>原型模块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伽马射线探测器与电子学原型模块，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轴子探测器与电子学原型模块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）原子磁力仪核心模块，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）时间投影室核心模块，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）量能器核心模块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69798"/>
                  </a:ext>
                </a:extLst>
              </a:tr>
              <a:tr h="1734320">
                <a:tc>
                  <a:txBody>
                    <a:bodyPr/>
                    <a:lstStyle/>
                    <a:p>
                      <a:r>
                        <a:rPr lang="en-US" altLang="zh-CN" dirty="0"/>
                        <a:t>3.</a:t>
                      </a:r>
                      <a:r>
                        <a:rPr lang="zh-CN" altLang="en-US" dirty="0"/>
                        <a:t>技术报告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伽马射线望远镜原型样机测试报告，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伽马射线望远镜样机设计方案，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伽马射线探测器与电子学原型模块技术方案，</a:t>
                      </a:r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轴子探测器单模块的工作报告，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轴子探测器原理样机运行记录报告，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轴子探测器小型化及抗辐照工作报告，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轴子探测器与电子学原型模块技术方案，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）磁单极子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轴子探测器小型化初版设计方案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SCEP</a:t>
                      </a:r>
                      <a:r>
                        <a:rPr lang="zh-CN" altLang="en-US" dirty="0"/>
                        <a:t>原理验证核心模块测试报告，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SCEP</a:t>
                      </a:r>
                      <a:r>
                        <a:rPr lang="zh-CN" altLang="en-US" dirty="0"/>
                        <a:t>磁单极子探测概念设计报告，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）深空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探测仪及相关物理概念设计报告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307253"/>
                  </a:ext>
                </a:extLst>
              </a:tr>
              <a:tr h="474345">
                <a:tc>
                  <a:txBody>
                    <a:bodyPr/>
                    <a:lstStyle/>
                    <a:p>
                      <a:r>
                        <a:rPr lang="en-US" altLang="zh-CN" dirty="0"/>
                        <a:t>4.</a:t>
                      </a:r>
                      <a:r>
                        <a:rPr lang="zh-CN" altLang="en-US" dirty="0"/>
                        <a:t>软件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套*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伽马射线望远镜专用测试软件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）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伽马探测仪专用模拟分析软件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6107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r>
                        <a:rPr lang="en-US" altLang="zh-CN" dirty="0"/>
                        <a:t>5.SCI/EI</a:t>
                      </a:r>
                      <a:r>
                        <a:rPr lang="zh-CN" altLang="en-US" dirty="0"/>
                        <a:t>论文</a:t>
                      </a:r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365034"/>
                  </a:ext>
                </a:extLst>
              </a:tr>
              <a:tr h="377068">
                <a:tc>
                  <a:txBody>
                    <a:bodyPr/>
                    <a:lstStyle/>
                    <a:p>
                      <a:r>
                        <a:rPr lang="en-US" altLang="zh-CN" dirty="0"/>
                        <a:t>6.</a:t>
                      </a:r>
                      <a:r>
                        <a:rPr lang="zh-CN" altLang="en-US" dirty="0"/>
                        <a:t>专利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28264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917BE2B-ADAC-6980-9A49-C06ACC41B13C}"/>
              </a:ext>
            </a:extLst>
          </p:cNvPr>
          <p:cNvSpPr txBox="1"/>
          <p:nvPr/>
        </p:nvSpPr>
        <p:spPr>
          <a:xfrm>
            <a:off x="27710" y="6486281"/>
            <a:ext cx="702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*任务书中明确：“软硬件成果均将部署在实验室合肥总部”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3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8"/>
    </mc:Choice>
    <mc:Fallback xmlns="">
      <p:transition spd="slow" advTm="265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0515" y="266065"/>
            <a:ext cx="431800" cy="431800"/>
          </a:xfrm>
          <a:prstGeom prst="rect">
            <a:avLst/>
          </a:prstGeom>
          <a:noFill/>
          <a:ln w="12700">
            <a:solidFill>
              <a:srgbClr val="00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7050" y="465455"/>
            <a:ext cx="360045" cy="360045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0316" y="163397"/>
            <a:ext cx="94549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实验场地建设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8"/>
          <a:stretch>
            <a:fillRect/>
          </a:stretch>
        </p:blipFill>
        <p:spPr>
          <a:xfrm>
            <a:off x="10531693" y="379191"/>
            <a:ext cx="1498627" cy="612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0CEC439-4519-B7CE-F40E-4607324F0F2E}"/>
              </a:ext>
            </a:extLst>
          </p:cNvPr>
          <p:cNvSpPr txBox="1"/>
          <p:nvPr/>
        </p:nvSpPr>
        <p:spPr>
          <a:xfrm>
            <a:off x="310514" y="1280360"/>
            <a:ext cx="1144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实验室合肥总部建设“新型科学载荷研发实验平台”，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277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平米，用于探测器和电子学研发</a:t>
            </a:r>
            <a:endParaRPr lang="en-US" altLang="zh-CN" sz="24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A067CDB-7136-8BC1-581B-2CDF9FE7A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6" y="2111357"/>
            <a:ext cx="6073927" cy="4555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9"/>
    </mc:Choice>
    <mc:Fallback xmlns="">
      <p:transition spd="slow" advTm="428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A1208-2986-5E32-13BC-D43B5AEB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03D7CA1-A42A-42B0-405A-687FF665F470}"/>
              </a:ext>
            </a:extLst>
          </p:cNvPr>
          <p:cNvSpPr/>
          <p:nvPr/>
        </p:nvSpPr>
        <p:spPr>
          <a:xfrm>
            <a:off x="310515" y="266065"/>
            <a:ext cx="431800" cy="431800"/>
          </a:xfrm>
          <a:prstGeom prst="rect">
            <a:avLst/>
          </a:prstGeom>
          <a:noFill/>
          <a:ln w="12700">
            <a:solidFill>
              <a:srgbClr val="00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4A31B4-B100-39E6-D417-F2A0B65B28F2}"/>
              </a:ext>
            </a:extLst>
          </p:cNvPr>
          <p:cNvSpPr/>
          <p:nvPr/>
        </p:nvSpPr>
        <p:spPr>
          <a:xfrm>
            <a:off x="527050" y="465455"/>
            <a:ext cx="360045" cy="360045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20FC99-213B-97C1-EEE2-83535160596A}"/>
              </a:ext>
            </a:extLst>
          </p:cNvPr>
          <p:cNvSpPr txBox="1"/>
          <p:nvPr/>
        </p:nvSpPr>
        <p:spPr>
          <a:xfrm>
            <a:off x="940316" y="163397"/>
            <a:ext cx="9454968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《NIMA》</a:t>
            </a:r>
            <a:r>
              <a:rPr lang="zh-CN" altLang="en-US" sz="3200" b="1" dirty="0">
                <a:solidFill>
                  <a:srgbClr val="00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高水平期刊认定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C1C443-9ED4-7246-60B3-5BEF3AEE7A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8"/>
          <a:stretch>
            <a:fillRect/>
          </a:stretch>
        </p:blipFill>
        <p:spPr>
          <a:xfrm>
            <a:off x="10531693" y="379191"/>
            <a:ext cx="1498627" cy="61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2033FAA-7B9A-7AE2-E2C8-4404861C266C}"/>
              </a:ext>
            </a:extLst>
          </p:cNvPr>
          <p:cNvSpPr/>
          <p:nvPr/>
        </p:nvSpPr>
        <p:spPr>
          <a:xfrm>
            <a:off x="76453" y="5504784"/>
            <a:ext cx="76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实验室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自然科研（实验）系列专业技术资格评审标准条件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endParaRPr kumimoji="1"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C55867-C3EE-7030-60F9-982206198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2" y="3449482"/>
            <a:ext cx="5821148" cy="20553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0AA64D9-CF88-AB35-0428-50AE1D1B6404}"/>
              </a:ext>
            </a:extLst>
          </p:cNvPr>
          <p:cNvSpPr txBox="1"/>
          <p:nvPr/>
        </p:nvSpPr>
        <p:spPr>
          <a:xfrm>
            <a:off x="310514" y="1280360"/>
            <a:ext cx="11446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专业技术资格评审标准条件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将期刊划为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个等级，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《NIMA》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近年来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JCR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分区常为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区，按期刊分类属于最低的第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等级，与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《NIMA》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本专业顶尖期刊的水平不符。</a:t>
            </a:r>
            <a:endParaRPr lang="en-US" altLang="zh-CN" sz="24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建议参照科大物理学院职称评审规定，将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《NIMA》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认定为高水平期刊，至少等同于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JCR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二区期刊（第</a:t>
            </a:r>
            <a:r>
              <a:rPr lang="en-US" altLang="zh-CN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等级）</a:t>
            </a:r>
            <a:endParaRPr lang="en-US" altLang="zh-CN" sz="24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5D25CE-EBD4-E0E3-86DA-4BCFC8C7C402}"/>
              </a:ext>
            </a:extLst>
          </p:cNvPr>
          <p:cNvSpPr/>
          <p:nvPr/>
        </p:nvSpPr>
        <p:spPr>
          <a:xfrm>
            <a:off x="7834973" y="5504784"/>
            <a:ext cx="314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《NIMA》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近几年</a:t>
            </a:r>
            <a:r>
              <a:rPr kumimoji="1"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JCR</a:t>
            </a:r>
            <a:r>
              <a:rPr kumimoji="1"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分区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EF72647-5A42-3ACE-5398-ACDE50462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88309"/>
              </p:ext>
            </p:extLst>
          </p:nvPr>
        </p:nvGraphicFramePr>
        <p:xfrm>
          <a:off x="7938572" y="3628311"/>
          <a:ext cx="314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75950046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519091266"/>
                    </a:ext>
                  </a:extLst>
                </a:gridCol>
              </a:tblGrid>
              <a:tr h="363370">
                <a:tc>
                  <a:txBody>
                    <a:bodyPr/>
                    <a:lstStyle/>
                    <a:p>
                      <a:r>
                        <a:rPr lang="zh-CN" altLang="en-US" dirty="0"/>
                        <a:t>年份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JCR</a:t>
                      </a:r>
                      <a:r>
                        <a:rPr lang="zh-CN" altLang="en-US" dirty="0"/>
                        <a:t>分区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049526"/>
                  </a:ext>
                </a:extLst>
              </a:tr>
              <a:tr h="363370">
                <a:tc>
                  <a:txBody>
                    <a:bodyPr/>
                    <a:lstStyle/>
                    <a:p>
                      <a:r>
                        <a:rPr lang="en-US" altLang="zh-CN" dirty="0"/>
                        <a:t>2025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930887"/>
                  </a:ext>
                </a:extLst>
              </a:tr>
              <a:tr h="363370">
                <a:tc>
                  <a:txBody>
                    <a:bodyPr/>
                    <a:lstStyle/>
                    <a:p>
                      <a:r>
                        <a:rPr lang="en-US" altLang="zh-CN" dirty="0"/>
                        <a:t>2024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01855"/>
                  </a:ext>
                </a:extLst>
              </a:tr>
              <a:tr h="363370">
                <a:tc>
                  <a:txBody>
                    <a:bodyPr/>
                    <a:lstStyle/>
                    <a:p>
                      <a:r>
                        <a:rPr lang="en-US" altLang="zh-CN" dirty="0"/>
                        <a:t>2023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30127"/>
                  </a:ext>
                </a:extLst>
              </a:tr>
              <a:tr h="363370">
                <a:tc>
                  <a:txBody>
                    <a:bodyPr/>
                    <a:lstStyle/>
                    <a:p>
                      <a:r>
                        <a:rPr lang="en-US" altLang="zh-CN" dirty="0"/>
                        <a:t>2022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283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42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9"/>
    </mc:Choice>
    <mc:Fallback xmlns="">
      <p:transition spd="slow" advTm="428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8369" r="6166" b="9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1"/>
          <p:cNvSpPr txBox="1">
            <a:spLocks noChangeArrowheads="1"/>
          </p:cNvSpPr>
          <p:nvPr/>
        </p:nvSpPr>
        <p:spPr bwMode="auto">
          <a:xfrm>
            <a:off x="3546570" y="2828835"/>
            <a:ext cx="50988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pic>
        <p:nvPicPr>
          <p:cNvPr id="39" name="pasted-image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674">
            <a:off x="2981325" y="4710113"/>
            <a:ext cx="3619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8"/>
          <a:stretch>
            <a:fillRect/>
          </a:stretch>
        </p:blipFill>
        <p:spPr>
          <a:xfrm>
            <a:off x="10531693" y="379191"/>
            <a:ext cx="1498627" cy="61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I1NGQ4MDY4NjMxYWVlMzc3ODM2NDE0MmU1ODUxYzYifQ=="/>
  <p:tag name="KSO_WPP_MARK_KEY" val="c8ae817e-5a3a-4b93-8372-d904a4512fe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16828</TotalTime>
  <Words>634</Words>
  <Application>Microsoft Macintosh PowerPoint</Application>
  <PresentationFormat>宽屏</PresentationFormat>
  <Paragraphs>106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Microsoft YaHei</vt:lpstr>
      <vt:lpstr>Microsoft YaHei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Microsoft Office User</cp:lastModifiedBy>
  <cp:revision>5800</cp:revision>
  <cp:lastPrinted>2023-01-05T03:09:00Z</cp:lastPrinted>
  <dcterms:created xsi:type="dcterms:W3CDTF">2017-09-26T08:12:00Z</dcterms:created>
  <dcterms:modified xsi:type="dcterms:W3CDTF">2026-07-06T02:07:48Z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33D0B0C0C893413B8CAD4892295B8336</vt:lpwstr>
  </property>
  <property fmtid="{D5CDD505-2E9C-101B-9397-08002B2CF9AE}" pid="3" name="KSOProductBuildVer">
    <vt:lpwstr>2052-12.1.0.15404</vt:lpwstr>
  </property>
</Properties>
</file>