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</p:sldMasterIdLst>
  <p:notesMasterIdLst>
    <p:notesMasterId r:id="rId39"/>
  </p:notesMasterIdLst>
  <p:sldIdLst>
    <p:sldId id="1347" r:id="rId2"/>
    <p:sldId id="5121" r:id="rId3"/>
    <p:sldId id="5120" r:id="rId4"/>
    <p:sldId id="5095" r:id="rId5"/>
    <p:sldId id="5096" r:id="rId6"/>
    <p:sldId id="5097" r:id="rId7"/>
    <p:sldId id="5098" r:id="rId8"/>
    <p:sldId id="5100" r:id="rId9"/>
    <p:sldId id="5101" r:id="rId10"/>
    <p:sldId id="5102" r:id="rId11"/>
    <p:sldId id="5103" r:id="rId12"/>
    <p:sldId id="5104" r:id="rId13"/>
    <p:sldId id="5105" r:id="rId14"/>
    <p:sldId id="5106" r:id="rId15"/>
    <p:sldId id="5107" r:id="rId16"/>
    <p:sldId id="5131" r:id="rId17"/>
    <p:sldId id="5108" r:id="rId18"/>
    <p:sldId id="5127" r:id="rId19"/>
    <p:sldId id="5128" r:id="rId20"/>
    <p:sldId id="5132" r:id="rId21"/>
    <p:sldId id="5110" r:id="rId22"/>
    <p:sldId id="5111" r:id="rId23"/>
    <p:sldId id="5125" r:id="rId24"/>
    <p:sldId id="5126" r:id="rId25"/>
    <p:sldId id="5123" r:id="rId26"/>
    <p:sldId id="5112" r:id="rId27"/>
    <p:sldId id="5114" r:id="rId28"/>
    <p:sldId id="5115" r:id="rId29"/>
    <p:sldId id="5116" r:id="rId30"/>
    <p:sldId id="5117" r:id="rId31"/>
    <p:sldId id="5118" r:id="rId32"/>
    <p:sldId id="257" r:id="rId33"/>
    <p:sldId id="5113" r:id="rId34"/>
    <p:sldId id="5122" r:id="rId35"/>
    <p:sldId id="5119" r:id="rId36"/>
    <p:sldId id="5130" r:id="rId37"/>
    <p:sldId id="5129" r:id="rId38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44" autoAdjust="0"/>
    <p:restoredTop sz="77457" autoAdjust="0"/>
  </p:normalViewPr>
  <p:slideViewPr>
    <p:cSldViewPr snapToGrid="0">
      <p:cViewPr varScale="1">
        <p:scale>
          <a:sx n="123" d="100"/>
          <a:sy n="123" d="100"/>
        </p:scale>
        <p:origin x="12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BBACA-E360-44FA-98F0-A3C5967705D8}" type="datetimeFigureOut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6F904-5CDC-4413-8548-88E8BF32C2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模拟不同来向的</a:t>
            </a:r>
            <a:r>
              <a:rPr kumimoji="1" lang="en-US" altLang="zh-CN" dirty="0"/>
              <a:t>GRB</a:t>
            </a:r>
            <a:r>
              <a:rPr kumimoji="1" lang="zh-CN" altLang="en-US" dirty="0"/>
              <a:t>（</a:t>
            </a:r>
            <a:r>
              <a:rPr kumimoji="1" lang="en-US" altLang="zh-CN" dirty="0"/>
              <a:t>template</a:t>
            </a:r>
            <a:r>
              <a:rPr kumimoji="1" lang="zh-CN" altLang="en-US" dirty="0"/>
              <a:t>），用以研究探测器的响应，以此作为模版。</a:t>
            </a:r>
            <a:endParaRPr kumimoji="1" lang="en-US" altLang="zh-CN" dirty="0"/>
          </a:p>
          <a:p>
            <a:r>
              <a:rPr kumimoji="1" lang="zh-CN" altLang="en-US" dirty="0"/>
              <a:t>模拟特定来向</a:t>
            </a:r>
            <a:r>
              <a:rPr kumimoji="1" lang="en-US" altLang="zh-CN" dirty="0"/>
              <a:t>GRB</a:t>
            </a:r>
            <a:r>
              <a:rPr kumimoji="1" lang="zh-CN" altLang="en-US" dirty="0"/>
              <a:t>信号（</a:t>
            </a:r>
            <a:r>
              <a:rPr kumimoji="1" lang="en-US" altLang="zh-CN" dirty="0"/>
              <a:t>signal</a:t>
            </a:r>
            <a:r>
              <a:rPr kumimoji="1" lang="zh-CN" altLang="en-US" dirty="0"/>
              <a:t>），通过</a:t>
            </a:r>
            <a:r>
              <a:rPr kumimoji="1" lang="en-US" altLang="zh-CN" dirty="0"/>
              <a:t>GRB</a:t>
            </a:r>
            <a:r>
              <a:rPr kumimoji="1" lang="zh-CN" altLang="en-US" dirty="0"/>
              <a:t>信号和不同来向伽马的探测器响应模型对比，计算卡方值；可以得到不同方向（</a:t>
            </a:r>
            <a:r>
              <a:rPr kumimoji="1" lang="en-US" altLang="zh-CN" dirty="0"/>
              <a:t>theta</a:t>
            </a:r>
            <a:r>
              <a:rPr kumimoji="1" lang="zh-CN" altLang="en-US" dirty="0"/>
              <a:t>，</a:t>
            </a:r>
            <a:r>
              <a:rPr kumimoji="1" lang="en-US" altLang="zh-CN" dirty="0"/>
              <a:t>phi</a:t>
            </a:r>
            <a:r>
              <a:rPr kumimoji="1" lang="zh-CN" altLang="en-US" dirty="0"/>
              <a:t>）的</a:t>
            </a:r>
            <a:r>
              <a:rPr kumimoji="1" lang="en-US" altLang="zh-CN" dirty="0"/>
              <a:t>chi-</a:t>
            </a:r>
            <a:r>
              <a:rPr kumimoji="1" lang="en-US" altLang="zh-CN" dirty="0" err="1"/>
              <a:t>squre</a:t>
            </a:r>
            <a:r>
              <a:rPr kumimoji="1" lang="zh-CN" altLang="en-US" dirty="0"/>
              <a:t>，最小卡方处即位入射方向，采用抛物线函数拟合重建入射方向</a:t>
            </a:r>
            <a:endParaRPr kumimoji="1" lang="en-US" altLang="zh-CN" dirty="0"/>
          </a:p>
          <a:p>
            <a:r>
              <a:rPr kumimoji="1" lang="zh-CN" altLang="en-US" dirty="0"/>
              <a:t>下左图为：真实</a:t>
            </a:r>
            <a:r>
              <a:rPr kumimoji="1" lang="en-US" altLang="zh-CN" dirty="0"/>
              <a:t>phi</a:t>
            </a:r>
            <a:r>
              <a:rPr kumimoji="1" lang="zh-CN" altLang="en-US" dirty="0"/>
              <a:t> </a:t>
            </a:r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RecPhi</a:t>
            </a:r>
            <a:r>
              <a:rPr kumimoji="1" lang="zh-CN" altLang="en-US" dirty="0"/>
              <a:t>；下右图：真实</a:t>
            </a:r>
            <a:r>
              <a:rPr kumimoji="1" lang="en-US" altLang="zh-CN" dirty="0"/>
              <a:t>theta</a:t>
            </a:r>
            <a:r>
              <a:rPr kumimoji="1" lang="zh-CN" altLang="en-US" dirty="0"/>
              <a:t> </a:t>
            </a:r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RecTheta</a:t>
            </a:r>
            <a:r>
              <a:rPr kumimoji="1" lang="zh-CN" altLang="en-US" dirty="0"/>
              <a:t>；具有很好的一致性；</a:t>
            </a:r>
            <a:r>
              <a:rPr kumimoji="1" lang="en-US" altLang="zh-CN" dirty="0"/>
              <a:t>MeGaT</a:t>
            </a:r>
            <a:r>
              <a:rPr kumimoji="1" lang="zh-CN" altLang="en-US" dirty="0"/>
              <a:t>在伽马暴具有潜力，实现多信使测量；</a:t>
            </a:r>
          </a:p>
          <a:p>
            <a:endParaRPr kumimoji="1" lang="zh-CN" altLang="en-US" dirty="0"/>
          </a:p>
          <a:p>
            <a:r>
              <a:rPr kumimoji="1" lang="zh-CN" altLang="en-US" dirty="0"/>
              <a:t>右下图为对双中子星合并产生的</a:t>
            </a:r>
            <a:r>
              <a:rPr kumimoji="1" lang="en-US" altLang="zh-CN" dirty="0"/>
              <a:t>GRB</a:t>
            </a:r>
            <a:r>
              <a:rPr kumimoji="1" lang="zh-CN" altLang="en-US" dirty="0"/>
              <a:t>模拟，分析了探测器不同分块模式下对</a:t>
            </a:r>
            <a:r>
              <a:rPr kumimoji="1" lang="en-US" altLang="zh-CN" dirty="0"/>
              <a:t>GRB170817</a:t>
            </a:r>
            <a:r>
              <a:rPr kumimoji="1" lang="zh-CN" altLang="en-US" dirty="0"/>
              <a:t>定位精度，证明精度优于</a:t>
            </a:r>
            <a:r>
              <a:rPr kumimoji="1" lang="en-US" altLang="zh-CN" dirty="0"/>
              <a:t>5</a:t>
            </a:r>
            <a:r>
              <a:rPr kumimoji="1" lang="zh-CN" altLang="en-US" dirty="0"/>
              <a:t>度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2023/08/11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张志永，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4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microsoft.com/office/2007/relationships/hdphoto" Target="../media/hdphoto1.wdp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.png"/><Relationship Id="rId7" Type="http://schemas.openxmlformats.org/officeDocument/2006/relationships/image" Target="../media/image10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7.png"/><Relationship Id="rId5" Type="http://schemas.openxmlformats.org/officeDocument/2006/relationships/image" Target="../media/image103.emf"/><Relationship Id="rId10" Type="http://schemas.openxmlformats.org/officeDocument/2006/relationships/image" Target="../media/image106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jpe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397000"/>
            <a:ext cx="12192000" cy="1570273"/>
          </a:xfrm>
        </p:spPr>
        <p:txBody>
          <a:bodyPr>
            <a:noAutofit/>
          </a:bodyPr>
          <a:lstStyle/>
          <a:p>
            <a:b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</a:br>
            <a:r>
              <a:rPr lang="en-US" altLang="zh-CN" sz="4400" b="1" dirty="0" err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MeGaT</a:t>
            </a:r>
            <a:r>
              <a:rPr lang="zh-CN" altLang="en-US" sz="4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研究进展及规划</a:t>
            </a:r>
            <a:endParaRPr lang="zh-CN" altLang="en-US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-1" y="3657809"/>
            <a:ext cx="12192000" cy="504950"/>
          </a:xfrm>
        </p:spPr>
        <p:txBody>
          <a:bodyPr>
            <a:normAutofit lnSpcReduction="10000"/>
          </a:bodyPr>
          <a:lstStyle/>
          <a:p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张志永</a:t>
            </a:r>
            <a:endParaRPr lang="en-US" altLang="zh-CN" sz="3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0" y="5717771"/>
            <a:ext cx="12192001" cy="619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280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July 06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" y="31897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accent5">
                  <a:lumMod val="50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1050" y="4576816"/>
            <a:ext cx="10763250" cy="50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</a:t>
            </a:r>
            <a:r>
              <a:rPr lang="en-US" altLang="zh-CN" sz="2400" b="1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研究团队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320" y="417319"/>
            <a:ext cx="4986202" cy="1005884"/>
          </a:xfrm>
          <a:prstGeom prst="rect">
            <a:avLst/>
          </a:prstGeom>
        </p:spPr>
      </p:pic>
      <p:pic>
        <p:nvPicPr>
          <p:cNvPr id="11" name="Picture 4" descr="深空探测实验室(天都实验室)招聘信息_公司简介_地址_电话- 智联招聘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4" y="137880"/>
            <a:ext cx="2388353" cy="145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"/>
    </mc:Choice>
    <mc:Fallback xmlns="">
      <p:transition spd="slow" advTm="21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关键技术难点 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10</a:t>
            </a:fld>
            <a:endParaRPr lang="zh-CN" altLang="en-US" sz="1600" b="1"/>
          </a:p>
        </p:txBody>
      </p:sp>
      <p:sp>
        <p:nvSpPr>
          <p:cNvPr id="11" name="矩形 10"/>
          <p:cNvSpPr/>
          <p:nvPr/>
        </p:nvSpPr>
        <p:spPr>
          <a:xfrm>
            <a:off x="876301" y="1145068"/>
            <a:ext cx="7370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10-100MeV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对产生能区：</a:t>
            </a:r>
          </a:p>
        </p:txBody>
      </p:sp>
      <p:sp>
        <p:nvSpPr>
          <p:cNvPr id="12" name="矩形 11"/>
          <p:cNvSpPr/>
          <p:nvPr/>
        </p:nvSpPr>
        <p:spPr>
          <a:xfrm>
            <a:off x="1902343" y="5668743"/>
            <a:ext cx="807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低物质密度的气体介质同样有利于提升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电子对角度测量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，从而得到更优的伽马角分辨</a:t>
            </a:r>
          </a:p>
        </p:txBody>
      </p:sp>
      <p:sp>
        <p:nvSpPr>
          <p:cNvPr id="13" name="矩形 12"/>
          <p:cNvSpPr/>
          <p:nvPr/>
        </p:nvSpPr>
        <p:spPr>
          <a:xfrm>
            <a:off x="5639503" y="1842904"/>
            <a:ext cx="26638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1200" i="1" dirty="0">
                <a:solidFill>
                  <a:srgbClr val="C00000"/>
                </a:solidFill>
                <a:latin typeface="Gulliver-Italic"/>
                <a:ea typeface="微软雅黑" panose="020B0503020204020204" pitchFamily="34" charset="-122"/>
              </a:rPr>
              <a:t>Astroparticle Physics 97 (2018) 10-18 </a:t>
            </a:r>
            <a:endParaRPr lang="zh-CN" altLang="en-US" sz="1200" i="1" dirty="0">
              <a:solidFill>
                <a:srgbClr val="C00000"/>
              </a:solidFill>
              <a:latin typeface="Gulliver-Italic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955" y="2175755"/>
            <a:ext cx="2449296" cy="314224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353" y="2233374"/>
            <a:ext cx="4080544" cy="308462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国内外研究现状 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11</a:t>
            </a:fld>
            <a:endParaRPr lang="zh-CN" altLang="en-US" sz="1600" b="1"/>
          </a:p>
        </p:txBody>
      </p:sp>
      <p:grpSp>
        <p:nvGrpSpPr>
          <p:cNvPr id="3" name="组合 2"/>
          <p:cNvGrpSpPr/>
          <p:nvPr/>
        </p:nvGrpSpPr>
        <p:grpSpPr>
          <a:xfrm>
            <a:off x="876300" y="1145069"/>
            <a:ext cx="10331450" cy="5312216"/>
            <a:chOff x="876301" y="1339885"/>
            <a:chExt cx="9335526" cy="499019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1" y="1689961"/>
              <a:ext cx="2364581" cy="29718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0743" y="1784827"/>
              <a:ext cx="3109091" cy="197453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713607" y="3756209"/>
              <a:ext cx="2726227" cy="549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333333"/>
                  </a:solidFill>
                  <a:latin typeface="+mn-ea"/>
                </a:rPr>
                <a:t>多次库伦散射对电子角度重建的影响</a:t>
              </a:r>
              <a:r>
                <a:rPr lang="en-US" altLang="zh-CN" sz="1600" dirty="0">
                  <a:solidFill>
                    <a:srgbClr val="333333"/>
                  </a:solidFill>
                  <a:latin typeface="+mn-ea"/>
                </a:rPr>
                <a:t> (0.5mm</a:t>
              </a:r>
              <a:r>
                <a:rPr lang="zh-CN" altLang="en-US" sz="1600" dirty="0">
                  <a:solidFill>
                    <a:srgbClr val="333333"/>
                  </a:solidFill>
                  <a:latin typeface="+mn-ea"/>
                </a:rPr>
                <a:t>硅微条</a:t>
              </a:r>
              <a:r>
                <a:rPr lang="en-US" altLang="zh-CN" sz="1600" dirty="0">
                  <a:solidFill>
                    <a:srgbClr val="333333"/>
                  </a:solidFill>
                  <a:latin typeface="+mn-ea"/>
                </a:rPr>
                <a:t>)</a:t>
              </a:r>
              <a:endParaRPr lang="zh-CN" altLang="en-US" sz="1600" dirty="0">
                <a:latin typeface="+mn-ea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9835" y="1821944"/>
              <a:ext cx="2985902" cy="188000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6699511" y="3759365"/>
              <a:ext cx="2726226" cy="318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333333"/>
                  </a:solidFill>
                  <a:latin typeface="+mn-ea"/>
                </a:rPr>
                <a:t>每一层中的平均能量沉积</a:t>
              </a:r>
              <a:endParaRPr lang="zh-CN" altLang="en-US" sz="1600" dirty="0">
                <a:latin typeface="+mn-ea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2851" y="4946960"/>
              <a:ext cx="1589617" cy="119827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2777060" y="5334387"/>
              <a:ext cx="780166" cy="491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333333"/>
                  </a:solidFill>
                  <a:latin typeface="+mn-ea"/>
                </a:rPr>
                <a:t>MEGA</a:t>
              </a:r>
              <a:r>
                <a:rPr lang="zh-CN" altLang="en-US" sz="1400" dirty="0">
                  <a:solidFill>
                    <a:srgbClr val="333333"/>
                  </a:solidFill>
                  <a:latin typeface="+mn-ea"/>
                </a:rPr>
                <a:t>原型机</a:t>
              </a:r>
              <a:endParaRPr lang="zh-CN" altLang="en-US" sz="1400" dirty="0">
                <a:latin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011615" y="5983137"/>
              <a:ext cx="1375790" cy="346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+mn-ea"/>
                </a:rPr>
                <a:t>2-10 MeV</a:t>
              </a:r>
              <a:endParaRPr lang="zh-CN" altLang="en-US" dirty="0">
                <a:latin typeface="+mn-ea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54259" y="4322315"/>
              <a:ext cx="5479673" cy="1607344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684439" y="5932296"/>
              <a:ext cx="1264181" cy="346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+mn-ea"/>
                </a:rPr>
                <a:t>10-20 MeV</a:t>
              </a:r>
              <a:endParaRPr lang="zh-CN" altLang="en-US" dirty="0">
                <a:latin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205436" y="5971762"/>
              <a:ext cx="1131590" cy="346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+mn-ea"/>
                </a:rPr>
                <a:t>＜</a:t>
              </a:r>
              <a:r>
                <a:rPr lang="en-US" altLang="zh-CN" dirty="0">
                  <a:latin typeface="+mn-ea"/>
                </a:rPr>
                <a:t>2 MeV</a:t>
              </a:r>
              <a:endParaRPr lang="zh-CN" altLang="en-US" dirty="0">
                <a:latin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74771" y="1339885"/>
              <a:ext cx="9237056" cy="433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+mn-ea"/>
                </a:rPr>
                <a:t>MEGA - A telescope for medium-energy gamma-ray astronomy</a:t>
              </a:r>
              <a:endParaRPr lang="zh-CN" altLang="en-US" sz="2400" b="1" dirty="0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国内外研究现状 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12</a:t>
            </a:fld>
            <a:endParaRPr lang="zh-CN" altLang="en-US" sz="16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156" y="2176165"/>
            <a:ext cx="2683105" cy="19436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161" y="2296108"/>
            <a:ext cx="3184779" cy="196644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96403" y="1218682"/>
            <a:ext cx="2799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+mn-ea"/>
                <a:cs typeface="Times New Roman" panose="02020503050405090304" pitchFamily="18" charset="0"/>
              </a:rPr>
              <a:t>HARPO</a:t>
            </a:r>
            <a:r>
              <a:rPr lang="zh-CN" altLang="en-US" sz="2000" dirty="0">
                <a:latin typeface="+mn-ea"/>
                <a:cs typeface="Times New Roman" panose="02020503050405090304" pitchFamily="18" charset="0"/>
              </a:rPr>
              <a:t>（</a:t>
            </a:r>
            <a:r>
              <a:rPr lang="en-US" altLang="zh-CN" sz="2000" dirty="0">
                <a:latin typeface="+mn-ea"/>
                <a:cs typeface="Times New Roman" panose="02020503050405090304" pitchFamily="18" charset="0"/>
              </a:rPr>
              <a:t>MeV-GeV</a:t>
            </a:r>
            <a:r>
              <a:rPr lang="zh-CN" altLang="en-US" sz="2000" dirty="0">
                <a:latin typeface="+mn-ea"/>
                <a:cs typeface="Times New Roman" panose="02020503050405090304" pitchFamily="18" charset="0"/>
              </a:rPr>
              <a:t>）</a:t>
            </a:r>
            <a:endParaRPr lang="en-US" altLang="zh-CN" sz="2000" dirty="0">
              <a:latin typeface="+mn-ea"/>
              <a:cs typeface="Times New Roman" panose="02020503050405090304" pitchFamily="18" charset="0"/>
            </a:endParaRPr>
          </a:p>
          <a:p>
            <a:r>
              <a:rPr lang="en-US" altLang="zh-CN" sz="2000" dirty="0">
                <a:latin typeface="+mn-ea"/>
                <a:cs typeface="Times New Roman" panose="02020503050405090304" pitchFamily="18" charset="0"/>
              </a:rPr>
              <a:t>TPC</a:t>
            </a:r>
            <a:r>
              <a:rPr lang="zh-CN" altLang="en-US" sz="2000" dirty="0">
                <a:latin typeface="+mn-ea"/>
                <a:cs typeface="Times New Roman" panose="02020503050405090304" pitchFamily="18" charset="0"/>
              </a:rPr>
              <a:t>伽马偏振测量仪</a:t>
            </a:r>
          </a:p>
        </p:txBody>
      </p:sp>
      <p:sp>
        <p:nvSpPr>
          <p:cNvPr id="9" name="矩形 8"/>
          <p:cNvSpPr/>
          <p:nvPr/>
        </p:nvSpPr>
        <p:spPr>
          <a:xfrm>
            <a:off x="876301" y="1217355"/>
            <a:ext cx="28600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+mn-ea"/>
                <a:cs typeface="Times New Roman" panose="02020503050405090304" pitchFamily="18" charset="0"/>
              </a:rPr>
              <a:t>SMILES </a:t>
            </a:r>
            <a:r>
              <a:rPr lang="zh-CN" altLang="en-US" sz="2000" dirty="0">
                <a:latin typeface="+mn-ea"/>
                <a:cs typeface="Times New Roman" panose="02020503050405090304" pitchFamily="18" charset="0"/>
              </a:rPr>
              <a:t>（</a:t>
            </a:r>
            <a:r>
              <a:rPr lang="en-US" altLang="zh-CN" sz="2000" dirty="0">
                <a:latin typeface="+mn-ea"/>
                <a:cs typeface="Times New Roman" panose="02020503050405090304" pitchFamily="18" charset="0"/>
              </a:rPr>
              <a:t>0.3-3MeV</a:t>
            </a:r>
            <a:r>
              <a:rPr lang="zh-CN" altLang="en-US" sz="2000" dirty="0">
                <a:latin typeface="+mn-ea"/>
                <a:cs typeface="Times New Roman" panose="02020503050405090304" pitchFamily="18" charset="0"/>
              </a:rPr>
              <a:t>）</a:t>
            </a:r>
            <a:endParaRPr lang="en-US" altLang="zh-CN" sz="2000" dirty="0">
              <a:latin typeface="+mn-ea"/>
              <a:cs typeface="Times New Roman" panose="02020503050405090304" pitchFamily="18" charset="0"/>
            </a:endParaRPr>
          </a:p>
          <a:p>
            <a:pPr algn="ctr"/>
            <a:r>
              <a:rPr lang="en-US" altLang="zh-CN" sz="2000" dirty="0">
                <a:latin typeface="+mn-ea"/>
                <a:cs typeface="Times New Roman" panose="02020503050405090304" pitchFamily="18" charset="0"/>
              </a:rPr>
              <a:t>TPC</a:t>
            </a:r>
            <a:r>
              <a:rPr lang="zh-CN" altLang="en-US" sz="2000" dirty="0">
                <a:latin typeface="+mn-ea"/>
                <a:cs typeface="Times New Roman" panose="02020503050405090304" pitchFamily="18" charset="0"/>
              </a:rPr>
              <a:t>康普顿相机</a:t>
            </a:r>
          </a:p>
        </p:txBody>
      </p:sp>
      <p:sp>
        <p:nvSpPr>
          <p:cNvPr id="10" name="矩形 9"/>
          <p:cNvSpPr/>
          <p:nvPr/>
        </p:nvSpPr>
        <p:spPr>
          <a:xfrm>
            <a:off x="6795567" y="1217355"/>
            <a:ext cx="4128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+mn-ea"/>
                <a:cs typeface="Times New Roman" panose="02020503050405090304" pitchFamily="18" charset="0"/>
              </a:rPr>
              <a:t>e-ASTROGAM</a:t>
            </a:r>
            <a:r>
              <a:rPr lang="zh-CN" altLang="en-US" sz="2000" dirty="0">
                <a:latin typeface="+mn-ea"/>
                <a:cs typeface="Times New Roman" panose="02020503050405090304" pitchFamily="18" charset="0"/>
              </a:rPr>
              <a:t>（</a:t>
            </a:r>
            <a:r>
              <a:rPr lang="en-US" altLang="zh-CN" sz="2000" dirty="0">
                <a:latin typeface="+mn-ea"/>
                <a:cs typeface="Times New Roman" panose="02020503050405090304" pitchFamily="18" charset="0"/>
              </a:rPr>
              <a:t>0.3MeV-3GeV</a:t>
            </a:r>
            <a:r>
              <a:rPr lang="zh-CN" altLang="en-US" sz="2000" dirty="0">
                <a:latin typeface="+mn-ea"/>
                <a:cs typeface="Times New Roman" panose="02020503050405090304" pitchFamily="18" charset="0"/>
              </a:rPr>
              <a:t>）</a:t>
            </a:r>
            <a:endParaRPr lang="en-US" altLang="zh-CN" sz="2000" dirty="0">
              <a:latin typeface="+mn-ea"/>
              <a:cs typeface="Times New Roman" panose="02020503050405090304" pitchFamily="18" charset="0"/>
            </a:endParaRPr>
          </a:p>
          <a:p>
            <a:pPr algn="ctr"/>
            <a:r>
              <a:rPr lang="zh-CN" altLang="en-US" sz="2000" dirty="0">
                <a:latin typeface="+mn-ea"/>
                <a:cs typeface="Times New Roman" panose="02020503050405090304" pitchFamily="18" charset="0"/>
              </a:rPr>
              <a:t>增强伽马望远镜</a:t>
            </a:r>
          </a:p>
        </p:txBody>
      </p:sp>
      <p:sp>
        <p:nvSpPr>
          <p:cNvPr id="11" name="矩形 10"/>
          <p:cNvSpPr/>
          <p:nvPr/>
        </p:nvSpPr>
        <p:spPr>
          <a:xfrm>
            <a:off x="1164342" y="4325025"/>
            <a:ext cx="53035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+mn-ea"/>
              </a:rPr>
              <a:t>TPC</a:t>
            </a:r>
            <a:r>
              <a:rPr lang="zh-CN" altLang="en-US" sz="2400" dirty="0">
                <a:latin typeface="+mn-ea"/>
              </a:rPr>
              <a:t>测量电子三维径迹的优势：</a:t>
            </a:r>
            <a:endParaRPr lang="en-US" altLang="zh-CN" sz="16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提供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</a:rPr>
              <a:t>S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PD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</a:rPr>
              <a:t>(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散射平面偏离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</a:rPr>
              <a:t>)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限制</a:t>
            </a:r>
            <a:r>
              <a:rPr lang="zh-CN" altLang="en-US" sz="2000" dirty="0">
                <a:latin typeface="+mn-ea"/>
              </a:rPr>
              <a:t>，压低本底</a:t>
            </a:r>
            <a:endParaRPr lang="en-US" altLang="zh-CN" sz="20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降低多次散射效应</a:t>
            </a:r>
            <a:r>
              <a:rPr lang="zh-CN" altLang="en-US" sz="2000" dirty="0">
                <a:solidFill>
                  <a:srgbClr val="C00000"/>
                </a:solidFill>
                <a:latin typeface="+mn-ea"/>
              </a:rPr>
              <a:t>，</a:t>
            </a:r>
            <a:r>
              <a:rPr lang="zh-CN" altLang="en-US" sz="2000" dirty="0">
                <a:latin typeface="+mn-ea"/>
              </a:rPr>
              <a:t>实现最优角分辨</a:t>
            </a:r>
            <a:endParaRPr lang="en-US" altLang="zh-CN" sz="20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+mn-ea"/>
              </a:rPr>
              <a:t>电子出射角度携带了伽马光子的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偏振信息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342" y="1942996"/>
            <a:ext cx="2036059" cy="2257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国内外研究现状 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13</a:t>
            </a:fld>
            <a:endParaRPr lang="zh-CN" altLang="en-US" sz="16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1" y="2223586"/>
            <a:ext cx="3549111" cy="22269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24428" y="1364333"/>
            <a:ext cx="3696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VLAST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（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1MeV-20TeV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）</a:t>
            </a:r>
            <a:endParaRPr lang="en-US" altLang="zh-CN" sz="2000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algn="ctr"/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甚大面积伽马望远镜</a:t>
            </a:r>
          </a:p>
        </p:txBody>
      </p:sp>
      <p:sp>
        <p:nvSpPr>
          <p:cNvPr id="8" name="矩形 7"/>
          <p:cNvSpPr/>
          <p:nvPr/>
        </p:nvSpPr>
        <p:spPr>
          <a:xfrm>
            <a:off x="1521997" y="4802955"/>
            <a:ext cx="1972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尺寸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&gt;3m</a:t>
            </a:r>
            <a:r>
              <a:rPr lang="en-GB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×3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m</a:t>
            </a:r>
          </a:p>
          <a:p>
            <a:pPr algn="ctr"/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接收度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&gt;10 m</a:t>
            </a:r>
            <a:r>
              <a:rPr lang="en-US" altLang="zh-CN" sz="20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·sr</a:t>
            </a:r>
            <a:endParaRPr lang="zh-CN" altLang="en-US" sz="2000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66" y="2345488"/>
            <a:ext cx="2447925" cy="2590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875512" y="1364333"/>
            <a:ext cx="3696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MASS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（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~1MeV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）</a:t>
            </a:r>
            <a:endParaRPr lang="en-US" altLang="zh-CN" sz="2000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algn="ctr"/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MeV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伽马射线谱仪</a:t>
            </a:r>
          </a:p>
        </p:txBody>
      </p:sp>
      <p:sp>
        <p:nvSpPr>
          <p:cNvPr id="11" name="矩形 10"/>
          <p:cNvSpPr/>
          <p:nvPr/>
        </p:nvSpPr>
        <p:spPr>
          <a:xfrm>
            <a:off x="5039326" y="5209557"/>
            <a:ext cx="14318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MASS cube</a:t>
            </a:r>
          </a:p>
          <a:p>
            <a:pPr algn="ctr"/>
            <a:r>
              <a:rPr lang="zh-CN" altLang="en-US" sz="2000" dirty="0">
                <a:ea typeface="微软雅黑" panose="020B0503020204020204" pitchFamily="34" charset="-122"/>
              </a:rPr>
              <a:t>双层</a:t>
            </a:r>
            <a:r>
              <a:rPr lang="en-US" altLang="zh-CN" sz="2000" dirty="0">
                <a:ea typeface="微软雅黑" panose="020B0503020204020204" pitchFamily="34" charset="-122"/>
              </a:rPr>
              <a:t>CZT </a:t>
            </a:r>
            <a:endParaRPr lang="zh-CN" altLang="en-US" sz="2000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446" y="3858873"/>
            <a:ext cx="1865606" cy="256302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101233" y="1422023"/>
            <a:ext cx="3696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MeVGRO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（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0.3-300MeV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）</a:t>
            </a:r>
            <a:endParaRPr lang="en-US" altLang="zh-CN" sz="2000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algn="ctr"/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MeV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伽马观测站</a:t>
            </a:r>
          </a:p>
        </p:txBody>
      </p:sp>
      <p:pic>
        <p:nvPicPr>
          <p:cNvPr id="14" name="Picture 2" descr="https://html.hanspub.org/file/13-2960376x7_hanspub.png?202403280936465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862" y="2189948"/>
            <a:ext cx="1865606" cy="161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示, 工程绘图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2" r="14210"/>
          <a:stretch>
            <a:fillRect/>
          </a:stretch>
        </p:blipFill>
        <p:spPr>
          <a:xfrm>
            <a:off x="8742947" y="4163648"/>
            <a:ext cx="3449053" cy="2694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：新一代空间</a:t>
            </a: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伽马射线天文望远镜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14</a:t>
            </a:fld>
            <a:endParaRPr lang="zh-CN" altLang="en-US" sz="1600" b="1"/>
          </a:p>
        </p:txBody>
      </p:sp>
      <p:grpSp>
        <p:nvGrpSpPr>
          <p:cNvPr id="7" name="组合 6"/>
          <p:cNvGrpSpPr/>
          <p:nvPr/>
        </p:nvGrpSpPr>
        <p:grpSpPr>
          <a:xfrm>
            <a:off x="4669153" y="2685083"/>
            <a:ext cx="5427346" cy="446940"/>
            <a:chOff x="3798696" y="1483009"/>
            <a:chExt cx="5427346" cy="446940"/>
          </a:xfrm>
        </p:grpSpPr>
        <p:sp>
          <p:nvSpPr>
            <p:cNvPr id="13" name="矩形: 圆角 15"/>
            <p:cNvSpPr/>
            <p:nvPr/>
          </p:nvSpPr>
          <p:spPr>
            <a:xfrm>
              <a:off x="4522595" y="1483009"/>
              <a:ext cx="4703447" cy="446940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MeV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伽马射线探测方法</a:t>
              </a:r>
            </a:p>
          </p:txBody>
        </p:sp>
        <p:sp>
          <p:nvSpPr>
            <p:cNvPr id="6" name="单圆角矩形 5"/>
            <p:cNvSpPr/>
            <p:nvPr/>
          </p:nvSpPr>
          <p:spPr>
            <a:xfrm>
              <a:off x="3798696" y="1483009"/>
              <a:ext cx="723900" cy="446940"/>
            </a:xfrm>
            <a:prstGeom prst="round1Rect">
              <a:avLst>
                <a:gd name="adj" fmla="val 3229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02</a:t>
              </a:r>
              <a:endParaRPr lang="zh-CN" altLang="en-US" sz="24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669153" y="3440219"/>
            <a:ext cx="5117205" cy="444542"/>
            <a:chOff x="3798697" y="2011405"/>
            <a:chExt cx="5117205" cy="444542"/>
          </a:xfrm>
        </p:grpSpPr>
        <p:sp>
          <p:nvSpPr>
            <p:cNvPr id="17" name="矩形: 圆角 15"/>
            <p:cNvSpPr/>
            <p:nvPr/>
          </p:nvSpPr>
          <p:spPr>
            <a:xfrm>
              <a:off x="4522595" y="2011405"/>
              <a:ext cx="4393307" cy="444542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 err="1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MeGaT</a:t>
              </a:r>
              <a:r>
                <a:rPr lang="zh-CN" altLang="en-US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实验及进展</a:t>
              </a:r>
            </a:p>
          </p:txBody>
        </p:sp>
        <p:sp>
          <p:nvSpPr>
            <p:cNvPr id="28" name="单圆角矩形 27"/>
            <p:cNvSpPr/>
            <p:nvPr/>
          </p:nvSpPr>
          <p:spPr>
            <a:xfrm>
              <a:off x="3798697" y="2011405"/>
              <a:ext cx="723900" cy="444542"/>
            </a:xfrm>
            <a:prstGeom prst="round1Rect">
              <a:avLst>
                <a:gd name="adj" fmla="val 3229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03</a:t>
              </a:r>
              <a:endParaRPr lang="zh-CN" altLang="en-US" sz="2400" b="1" dirty="0"/>
            </a:p>
          </p:txBody>
        </p:sp>
      </p:grpSp>
      <p:sp>
        <p:nvSpPr>
          <p:cNvPr id="26" name="矩形: 圆角 15"/>
          <p:cNvSpPr/>
          <p:nvPr/>
        </p:nvSpPr>
        <p:spPr>
          <a:xfrm>
            <a:off x="5393052" y="1935366"/>
            <a:ext cx="3935098" cy="444542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miter lim="800000"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伽马天文观测需求</a:t>
            </a:r>
          </a:p>
        </p:txBody>
      </p:sp>
      <p:sp>
        <p:nvSpPr>
          <p:cNvPr id="32" name="单圆角矩形 29"/>
          <p:cNvSpPr/>
          <p:nvPr/>
        </p:nvSpPr>
        <p:spPr>
          <a:xfrm>
            <a:off x="4669151" y="1934167"/>
            <a:ext cx="723900" cy="446940"/>
          </a:xfrm>
          <a:prstGeom prst="round1Rect">
            <a:avLst>
              <a:gd name="adj" fmla="val 322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01</a:t>
            </a:r>
            <a:endParaRPr lang="zh-CN" altLang="en-US" sz="2400" b="1" dirty="0"/>
          </a:p>
        </p:txBody>
      </p:sp>
      <p:grpSp>
        <p:nvGrpSpPr>
          <p:cNvPr id="15" name="组合 14"/>
          <p:cNvGrpSpPr/>
          <p:nvPr/>
        </p:nvGrpSpPr>
        <p:grpSpPr>
          <a:xfrm>
            <a:off x="4669153" y="4192957"/>
            <a:ext cx="5117205" cy="444542"/>
            <a:chOff x="3798697" y="2011405"/>
            <a:chExt cx="5117205" cy="444542"/>
          </a:xfrm>
        </p:grpSpPr>
        <p:sp>
          <p:nvSpPr>
            <p:cNvPr id="16" name="矩形: 圆角 15"/>
            <p:cNvSpPr/>
            <p:nvPr/>
          </p:nvSpPr>
          <p:spPr>
            <a:xfrm>
              <a:off x="4522595" y="2011405"/>
              <a:ext cx="4393307" cy="444542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MeGaT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实验规划</a:t>
              </a:r>
            </a:p>
          </p:txBody>
        </p:sp>
        <p:sp>
          <p:nvSpPr>
            <p:cNvPr id="19" name="单圆角矩形 27"/>
            <p:cNvSpPr/>
            <p:nvPr/>
          </p:nvSpPr>
          <p:spPr>
            <a:xfrm>
              <a:off x="3798697" y="2011405"/>
              <a:ext cx="723900" cy="444542"/>
            </a:xfrm>
            <a:prstGeom prst="round1Rect">
              <a:avLst>
                <a:gd name="adj" fmla="val 3229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04</a:t>
              </a:r>
              <a:endParaRPr lang="zh-CN" altLang="en-US" sz="24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实验设计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15</a:t>
            </a:fld>
            <a:endParaRPr lang="zh-CN" altLang="en-US" sz="1600" b="1"/>
          </a:p>
        </p:txBody>
      </p:sp>
      <p:sp>
        <p:nvSpPr>
          <p:cNvPr id="15" name="内容占位符 2"/>
          <p:cNvSpPr txBox="1"/>
          <p:nvPr/>
        </p:nvSpPr>
        <p:spPr>
          <a:xfrm>
            <a:off x="1707912" y="1315460"/>
            <a:ext cx="4634944" cy="45413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TPC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技术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+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CdZnTe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量能器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30×30×30cm</a:t>
            </a:r>
            <a:r>
              <a:rPr lang="en-GB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3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灵敏体积（样机）</a:t>
            </a:r>
            <a:endParaRPr lang="en-GB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50×50× 5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0</a:t>
            </a:r>
            <a:r>
              <a:rPr lang="en-GB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cm</a:t>
            </a:r>
            <a:r>
              <a:rPr lang="en-GB" altLang="zh-CN" sz="20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3 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TPC+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量能器（卫星）</a:t>
            </a:r>
            <a:endParaRPr lang="en-US" altLang="zh-CN" sz="2000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3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-</a:t>
            </a:r>
            <a:r>
              <a:rPr lang="en-GB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5 bar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 </a:t>
            </a:r>
            <a:r>
              <a:rPr lang="zh-CN" altLang="en-US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高气压运行</a:t>
            </a:r>
            <a:r>
              <a:rPr lang="en-US" altLang="zh-CN" sz="2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endParaRPr lang="en-GB" altLang="zh-CN" sz="2400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预期性能指标</a:t>
            </a:r>
            <a:endParaRPr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宽能量范围：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  </a:t>
            </a:r>
            <a:r>
              <a:rPr lang="en-GB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0.3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MeV</a:t>
            </a:r>
            <a:r>
              <a:rPr lang="en-GB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-100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M</a:t>
            </a:r>
            <a:r>
              <a:rPr lang="en-GB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eV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高角度分辨：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  2°@MeV, 0.5°@100 MeV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650" y="1315460"/>
            <a:ext cx="3793656" cy="4672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伽马天文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16</a:t>
            </a:fld>
            <a:endParaRPr lang="zh-CN" altLang="en-US" sz="1600" b="1"/>
          </a:p>
        </p:txBody>
      </p:sp>
      <p:sp>
        <p:nvSpPr>
          <p:cNvPr id="3" name="矩形 2"/>
          <p:cNvSpPr/>
          <p:nvPr/>
        </p:nvSpPr>
        <p:spPr>
          <a:xfrm>
            <a:off x="220454" y="6426906"/>
            <a:ext cx="11327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dirty="0"/>
              <a:t>Unveiling axion signals in galactic supernovae with future MeV telescopes, Chinese Physics C, </a:t>
            </a:r>
            <a:r>
              <a:rPr lang="en-US" altLang="zh-CN" sz="1600" b="1" dirty="0">
                <a:solidFill>
                  <a:srgbClr val="555555"/>
                </a:solidFill>
              </a:rPr>
              <a:t>49(9), 2025 | CPC-2025-0167 </a:t>
            </a:r>
          </a:p>
        </p:txBody>
      </p:sp>
      <p:pic>
        <p:nvPicPr>
          <p:cNvPr id="19" name="Picture 2" descr="The Primakoff effect: a real photon from the thermal bath is converted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45" y="4555773"/>
            <a:ext cx="2302933" cy="187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A search for axion-like particles in light-by-light scattering at the CLIC  - CERN Document Ser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57" y="4920156"/>
            <a:ext cx="1867815" cy="12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004" y="1405573"/>
            <a:ext cx="6172200" cy="3703320"/>
          </a:xfrm>
          <a:prstGeom prst="rect">
            <a:avLst/>
          </a:prstGeom>
        </p:spPr>
      </p:pic>
      <p:sp>
        <p:nvSpPr>
          <p:cNvPr id="22" name="english-title"/>
          <p:cNvSpPr>
            <a:spLocks noGrp="1"/>
          </p:cNvSpPr>
          <p:nvPr/>
        </p:nvSpPr>
        <p:spPr>
          <a:xfrm>
            <a:off x="335491" y="1543581"/>
            <a:ext cx="9071328" cy="215582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1275">
                <a:solidFill>
                  <a:srgbClr val="555555"/>
                </a:solidFill>
              </a:defRPr>
            </a:pPr>
            <a:r>
              <a:rPr lang="zh-CN" altLang="en-US" sz="1275" dirty="0">
                <a:solidFill>
                  <a:srgbClr val="555555"/>
                </a:solidFill>
              </a:rPr>
              <a:t>谢禛 刘佳昊 杨睿智*</a:t>
            </a:r>
            <a:endParaRPr sz="1275" dirty="0">
              <a:solidFill>
                <a:srgbClr val="555555"/>
              </a:solidFill>
            </a:endParaRPr>
          </a:p>
        </p:txBody>
      </p:sp>
      <p:sp>
        <p:nvSpPr>
          <p:cNvPr id="23" name="result-body"/>
          <p:cNvSpPr>
            <a:spLocks noGrp="1"/>
          </p:cNvSpPr>
          <p:nvPr/>
        </p:nvSpPr>
        <p:spPr>
          <a:xfrm>
            <a:off x="400050" y="1882135"/>
            <a:ext cx="5524500" cy="2117373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 marL="285750" indent="-285750">
              <a:lnSpc>
                <a:spcPct val="102000"/>
              </a:lnSpc>
              <a:buFont typeface="Arial" panose="020B0604020202090204" pitchFamily="34" charset="0"/>
              <a:buChar char="•"/>
              <a:defRPr sz="1245">
                <a:solidFill>
                  <a:srgbClr val="111111"/>
                </a:solidFill>
              </a:defRPr>
            </a:pPr>
            <a:r>
              <a:rPr lang="en-GB" altLang="zh-CN" sz="1400" dirty="0"/>
              <a:t>ALP</a:t>
            </a:r>
            <a:r>
              <a:rPr lang="zh-CN" altLang="en-GB" sz="1400" dirty="0"/>
              <a:t>（</a:t>
            </a:r>
            <a:r>
              <a:rPr lang="en-GB" altLang="zh-CN" sz="1400" dirty="0"/>
              <a:t>axion-like particle</a:t>
            </a:r>
            <a:r>
              <a:rPr lang="zh-CN" altLang="en-GB" sz="1400" dirty="0"/>
              <a:t>，</a:t>
            </a:r>
            <a:r>
              <a:rPr lang="zh-CN" altLang="en-US" sz="1400" dirty="0"/>
              <a:t>类轴子粒子）是一类轻质量、弱相互作用的新物理候选粒子，可通过与光子的耦合在强磁场环境中发生光子</a:t>
            </a:r>
            <a:r>
              <a:rPr lang="en-US" altLang="zh-CN" sz="1400" dirty="0"/>
              <a:t>-</a:t>
            </a:r>
            <a:r>
              <a:rPr lang="en-GB" altLang="zh-CN" sz="1400" dirty="0"/>
              <a:t>ALP </a:t>
            </a:r>
            <a:r>
              <a:rPr lang="zh-CN" altLang="en-US" sz="1400" dirty="0"/>
              <a:t>相互转化</a:t>
            </a:r>
            <a:endParaRPr lang="en-US" altLang="zh-CN" sz="1400" dirty="0"/>
          </a:p>
          <a:p>
            <a:pPr marL="285750" indent="-285750">
              <a:lnSpc>
                <a:spcPct val="102000"/>
              </a:lnSpc>
              <a:buFont typeface="Arial" panose="020B0604020202090204" pitchFamily="34" charset="0"/>
              <a:buChar char="•"/>
              <a:defRPr sz="1245">
                <a:solidFill>
                  <a:srgbClr val="111111"/>
                </a:solidFill>
              </a:defRPr>
            </a:pPr>
            <a:br>
              <a:rPr lang="en-GB" altLang="zh-CN" sz="1400" dirty="0"/>
            </a:br>
            <a:r>
              <a:rPr lang="en-GB" altLang="zh-CN" sz="1400" dirty="0"/>
              <a:t>MeV </a:t>
            </a:r>
            <a:r>
              <a:rPr lang="zh-CN" altLang="en-US" sz="1400" dirty="0"/>
              <a:t>能段覆盖预期 </a:t>
            </a:r>
            <a:r>
              <a:rPr lang="en-GB" altLang="zh-CN" sz="1400" dirty="0"/>
              <a:t>ALP </a:t>
            </a:r>
            <a:r>
              <a:rPr lang="zh-CN" altLang="en-US" sz="1400" dirty="0"/>
              <a:t>诱导 </a:t>
            </a:r>
            <a:r>
              <a:rPr lang="el-GR" altLang="zh-CN" sz="1400" dirty="0"/>
              <a:t>γ </a:t>
            </a:r>
            <a:r>
              <a:rPr lang="zh-CN" altLang="en-US" sz="1400" dirty="0"/>
              <a:t>射线谱的主要部分，是该类搜索的关键窗口</a:t>
            </a:r>
            <a:endParaRPr lang="en-US" sz="1400" dirty="0">
              <a:solidFill>
                <a:srgbClr val="111111"/>
              </a:solidFill>
            </a:endParaRPr>
          </a:p>
          <a:p>
            <a:pPr marL="285750" indent="-285750">
              <a:lnSpc>
                <a:spcPct val="102000"/>
              </a:lnSpc>
              <a:buFont typeface="Arial" panose="020B0604020202090204" pitchFamily="34" charset="0"/>
              <a:buChar char="•"/>
              <a:defRPr sz="1245">
                <a:solidFill>
                  <a:srgbClr val="111111"/>
                </a:solidFill>
              </a:defRPr>
            </a:pPr>
            <a:endParaRPr lang="en-US" sz="1400" dirty="0">
              <a:solidFill>
                <a:srgbClr val="111111"/>
              </a:solidFill>
            </a:endParaRPr>
          </a:p>
          <a:p>
            <a:pPr marL="285750" indent="-285750">
              <a:lnSpc>
                <a:spcPct val="102000"/>
              </a:lnSpc>
              <a:buFont typeface="Arial" panose="020B0604020202090204" pitchFamily="34" charset="0"/>
              <a:buChar char="•"/>
              <a:defRPr sz="1245">
                <a:solidFill>
                  <a:srgbClr val="111111"/>
                </a:solidFill>
              </a:defRPr>
            </a:pPr>
            <a:r>
              <a:rPr lang="zh-CN" altLang="en-US" sz="1400" dirty="0"/>
              <a:t>本工作模拟银河系核塌缩超新星中由 </a:t>
            </a:r>
            <a:r>
              <a:rPr lang="en-GB" altLang="zh-CN" sz="1400" dirty="0" err="1"/>
              <a:t>Primakoff</a:t>
            </a:r>
            <a:r>
              <a:rPr lang="en-GB" altLang="zh-CN" sz="1400" dirty="0"/>
              <a:t> </a:t>
            </a:r>
            <a:r>
              <a:rPr lang="zh-CN" altLang="en-US" sz="1400" dirty="0"/>
              <a:t>过程产生的 </a:t>
            </a:r>
            <a:r>
              <a:rPr lang="en-GB" altLang="zh-CN" sz="1400" dirty="0"/>
              <a:t>ALP</a:t>
            </a:r>
            <a:r>
              <a:rPr lang="zh-CN" altLang="en-GB" sz="1400" dirty="0"/>
              <a:t>，</a:t>
            </a:r>
            <a:r>
              <a:rPr lang="zh-CN" altLang="en-US" sz="1400" dirty="0"/>
              <a:t>并计算其在银河磁场中转化为 </a:t>
            </a:r>
            <a:r>
              <a:rPr lang="en-GB" altLang="zh-CN" sz="1400" dirty="0"/>
              <a:t>MeV </a:t>
            </a:r>
            <a:r>
              <a:rPr lang="el-GR" altLang="zh-CN" sz="1400" dirty="0"/>
              <a:t>γ </a:t>
            </a:r>
            <a:r>
              <a:rPr lang="zh-CN" altLang="en-US" sz="1400" dirty="0"/>
              <a:t>射线的可观测信号</a:t>
            </a:r>
            <a:endParaRPr lang="en-US" altLang="zh-CN" sz="1400" dirty="0"/>
          </a:p>
          <a:p>
            <a:pPr marL="285750" indent="-285750">
              <a:lnSpc>
                <a:spcPct val="102000"/>
              </a:lnSpc>
              <a:buFont typeface="Arial" panose="020B0604020202090204" pitchFamily="34" charset="0"/>
              <a:buChar char="•"/>
              <a:defRPr sz="1245">
                <a:solidFill>
                  <a:srgbClr val="111111"/>
                </a:solidFill>
              </a:defRPr>
            </a:pPr>
            <a:endParaRPr lang="en-US" altLang="zh-CN" sz="1400" dirty="0"/>
          </a:p>
          <a:p>
            <a:pPr marL="285750" indent="-285750">
              <a:lnSpc>
                <a:spcPct val="102000"/>
              </a:lnSpc>
              <a:buFont typeface="Arial" panose="020B0604020202090204" pitchFamily="34" charset="0"/>
              <a:buChar char="•"/>
              <a:defRPr sz="1245">
                <a:solidFill>
                  <a:srgbClr val="111111"/>
                </a:solidFill>
              </a:defRPr>
            </a:pPr>
            <a:r>
              <a:rPr lang="zh-CN" altLang="en-US" sz="1400" dirty="0"/>
              <a:t>中微子早期预警可为 </a:t>
            </a:r>
            <a:r>
              <a:rPr lang="en-GB" altLang="zh-CN" sz="1400" dirty="0"/>
              <a:t>MeV </a:t>
            </a:r>
            <a:r>
              <a:rPr lang="zh-CN" altLang="en-US" sz="1400" dirty="0"/>
              <a:t>望远镜提供实际可用的触发时间和指向依据</a:t>
            </a:r>
            <a:endParaRPr lang="en-US" altLang="zh-CN" sz="1400" dirty="0"/>
          </a:p>
        </p:txBody>
      </p:sp>
      <p:pic>
        <p:nvPicPr>
          <p:cNvPr id="24" name="Picture 4" descr="Near-Earth supernova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723208"/>
            <a:ext cx="1599495" cy="15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The Cost of Global Satellite Internet: Worse Astronomy | Discove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13" y="4723209"/>
            <a:ext cx="1599495" cy="15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7021689" y="5108893"/>
            <a:ext cx="4770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本工作表明，若发生银河系超新星爆发，</a:t>
            </a:r>
            <a:r>
              <a:rPr lang="en-US" altLang="zh-CN" dirty="0"/>
              <a:t>MeGaT</a:t>
            </a:r>
            <a:r>
              <a:rPr lang="zh-CN" altLang="en-US" dirty="0"/>
              <a:t>有望在极轻 </a:t>
            </a:r>
            <a:r>
              <a:rPr lang="en-GB" altLang="zh-CN" dirty="0"/>
              <a:t>ALP </a:t>
            </a:r>
            <a:r>
              <a:rPr lang="zh-CN" altLang="en-US" dirty="0"/>
              <a:t>参数空间给出</a:t>
            </a:r>
            <a:r>
              <a:rPr lang="zh-CN" altLang="en-US" b="1" dirty="0"/>
              <a:t>显著强于</a:t>
            </a:r>
            <a:r>
              <a:rPr lang="zh-CN" altLang="en-US" dirty="0"/>
              <a:t>现有天体物理及</a:t>
            </a:r>
            <a:r>
              <a:rPr lang="en-US" altLang="zh-CN" dirty="0"/>
              <a:t>GeV</a:t>
            </a:r>
            <a:r>
              <a:rPr lang="zh-CN" altLang="en-US" dirty="0"/>
              <a:t>波段观测限制的约束。</a:t>
            </a:r>
            <a:endParaRPr kumimoji="1" lang="zh-CN" altLang="en-US" dirty="0"/>
          </a:p>
        </p:txBody>
      </p:sp>
      <p:sp>
        <p:nvSpPr>
          <p:cNvPr id="6" name="title"/>
          <p:cNvSpPr>
            <a:spLocks noGrp="1"/>
          </p:cNvSpPr>
          <p:nvPr/>
        </p:nvSpPr>
        <p:spPr>
          <a:xfrm>
            <a:off x="304800" y="1073695"/>
            <a:ext cx="11049000" cy="838200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/>
          <a:lstStyle/>
          <a:p>
            <a:pPr>
              <a:defRPr sz="2925" b="1">
                <a:solidFill>
                  <a:srgbClr val="000000"/>
                </a:solidFill>
              </a:defRPr>
            </a:pPr>
            <a:r>
              <a:rPr lang="en-US" altLang="zh-CN" dirty="0"/>
              <a:t>MeGaT</a:t>
            </a:r>
            <a:r>
              <a:rPr lang="zh-CN" altLang="en-US" dirty="0"/>
              <a:t>实验可将银河系超新星转化为暗物质探针</a:t>
            </a:r>
            <a:endParaRPr sz="2925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软件框架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17</a:t>
            </a:fld>
            <a:endParaRPr lang="zh-CN" altLang="en-US" sz="1600" b="1"/>
          </a:p>
        </p:txBody>
      </p:sp>
      <p:pic>
        <p:nvPicPr>
          <p:cNvPr id="6" name="M5aYT68M9RNtsDzabkKIOIShVcwAvwCjSbXeOnLIf4ZmT1gqspkVXV5N9Rc9svxJzajrRi7Kgac_T_wmpbZQDrQD0GQpG_B9C9F-yM2frr4uyXBcsXfwf0MqxJawkBk1ctgiOQXvjqvtdrNEYpjMyW0cKQ=s2048.png" descr="M5aYT68M9RNtsDzabkKIOIShVcwAvwCjSbXeOnLIf4ZmT1gqspkVXV5N9Rc9svxJzajrRi7Kgac_T_wmpbZQDrQD0GQpG_B9C9F-yM2frr4uyXBcsXfwf0MqxJawkBk1ctgiOQXvjqvtdrNEYpjMyW0cKQ=s20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74" y="1565711"/>
            <a:ext cx="6302851" cy="330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  <a:miter lim="400000"/>
            <a:headEnd/>
            <a:tailEnd/>
          </a:ln>
        </p:spPr>
      </p:pic>
      <p:sp>
        <p:nvSpPr>
          <p:cNvPr id="7" name="Software stacks:"/>
          <p:cNvSpPr txBox="1"/>
          <p:nvPr/>
        </p:nvSpPr>
        <p:spPr>
          <a:xfrm>
            <a:off x="2261599" y="4149498"/>
            <a:ext cx="1708033" cy="353431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algn="l" defTabSz="2438400">
              <a:defRPr sz="2600" b="0">
                <a:latin typeface="+mn-lt"/>
                <a:ea typeface="+mn-ea"/>
                <a:cs typeface="+mn-cs"/>
                <a:sym typeface="Helvetica Neue Medium" panose="02000503000000020004"/>
              </a:defRPr>
            </a:lvl1pPr>
          </a:lstStyle>
          <a:p>
            <a:r>
              <a:rPr sz="1830" b="1" dirty="0"/>
              <a:t>Software stacks: </a:t>
            </a:r>
          </a:p>
        </p:txBody>
      </p:sp>
      <p:sp>
        <p:nvSpPr>
          <p:cNvPr id="8" name="Simulation:…"/>
          <p:cNvSpPr txBox="1"/>
          <p:nvPr/>
        </p:nvSpPr>
        <p:spPr>
          <a:xfrm>
            <a:off x="2209265" y="4502929"/>
            <a:ext cx="2084866" cy="2041201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 marL="285750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Simulation:</a:t>
            </a:r>
          </a:p>
          <a:p>
            <a:pPr marL="714375" lvl="1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k4SimGeant4</a:t>
            </a:r>
          </a:p>
          <a:p>
            <a:pPr marL="285750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Event data model:</a:t>
            </a:r>
          </a:p>
          <a:p>
            <a:pPr marL="714375" lvl="1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EDM4hep</a:t>
            </a:r>
          </a:p>
          <a:p>
            <a:pPr marL="285750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Event-processing:</a:t>
            </a:r>
          </a:p>
          <a:p>
            <a:pPr marL="714375" lvl="1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Gaudi</a:t>
            </a:r>
          </a:p>
          <a:p>
            <a:pPr marL="714375" lvl="1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k4FWCore</a:t>
            </a:r>
          </a:p>
        </p:txBody>
      </p:sp>
      <p:sp>
        <p:nvSpPr>
          <p:cNvPr id="9" name="Data processing (on server):"/>
          <p:cNvSpPr txBox="1"/>
          <p:nvPr/>
        </p:nvSpPr>
        <p:spPr>
          <a:xfrm>
            <a:off x="6166350" y="4827785"/>
            <a:ext cx="2784930" cy="353431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algn="l" defTabSz="2438400">
              <a:defRPr sz="2600" b="0">
                <a:latin typeface="+mn-lt"/>
                <a:ea typeface="+mn-ea"/>
                <a:cs typeface="+mn-cs"/>
                <a:sym typeface="Helvetica Neue Medium" panose="02000503000000020004"/>
              </a:defRPr>
            </a:lvl1pPr>
          </a:lstStyle>
          <a:p>
            <a:r>
              <a:rPr sz="1830" b="1" dirty="0"/>
              <a:t>Data processing (on server):</a:t>
            </a:r>
          </a:p>
        </p:txBody>
      </p:sp>
      <p:sp>
        <p:nvSpPr>
          <p:cNvPr id="10" name="official data production:…"/>
          <p:cNvSpPr txBox="1"/>
          <p:nvPr/>
        </p:nvSpPr>
        <p:spPr>
          <a:xfrm>
            <a:off x="6127750" y="5146798"/>
            <a:ext cx="3452676" cy="1478611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 marL="285750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official data production: </a:t>
            </a:r>
          </a:p>
          <a:p>
            <a:pPr marL="714375" lvl="1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simulation &amp; reconstruction</a:t>
            </a:r>
          </a:p>
          <a:p>
            <a:pPr marL="714375" lvl="1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standardized &amp; trac</a:t>
            </a:r>
            <a:r>
              <a:rPr lang="en-US" sz="1830" dirty="0"/>
              <a:t>k</a:t>
            </a:r>
            <a:r>
              <a:rPr sz="1830" dirty="0"/>
              <a:t>able</a:t>
            </a:r>
          </a:p>
          <a:p>
            <a:pPr marL="285750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flexible kernel:</a:t>
            </a:r>
          </a:p>
          <a:p>
            <a:pPr marL="714375" lvl="1" indent="-285750" defTabSz="321310"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sz="1830" dirty="0"/>
              <a:t> Gaudi</a:t>
            </a:r>
          </a:p>
        </p:txBody>
      </p:sp>
      <p:sp>
        <p:nvSpPr>
          <p:cNvPr id="11" name="Goal: single software for simulation, reconstruction &amp; analysis"/>
          <p:cNvSpPr txBox="1"/>
          <p:nvPr/>
        </p:nvSpPr>
        <p:spPr>
          <a:xfrm>
            <a:off x="438151" y="1065778"/>
            <a:ext cx="7795019" cy="485775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 defTabSz="1714500">
              <a:lnSpc>
                <a:spcPct val="120000"/>
              </a:lnSpc>
              <a:defRPr sz="2800" b="0">
                <a:latin typeface="+mn-lt"/>
                <a:ea typeface="+mn-ea"/>
                <a:cs typeface="+mn-cs"/>
                <a:sym typeface="Helvetica Neue Medium" panose="02000503000000020004"/>
              </a:defRPr>
            </a:pPr>
            <a:r>
              <a:rPr lang="en-US" altLang="zh-CN" sz="2400" dirty="0">
                <a:latin typeface="Yuanti SC Regular" panose="02010600040101010101" charset="-122"/>
                <a:ea typeface="Yuanti SC Regular" panose="02010600040101010101" charset="-122"/>
                <a:cs typeface="Yuanti SC Regular" panose="02010600040101010101" charset="-122"/>
                <a:sym typeface="Yuanti SC Regular" panose="02010600040101010101" charset="-122"/>
              </a:rPr>
              <a:t> S</a:t>
            </a:r>
            <a:r>
              <a:rPr sz="2400" dirty="0">
                <a:latin typeface="Yuanti SC Regular" panose="02010600040101010101" charset="-122"/>
                <a:ea typeface="Yuanti SC Regular" panose="02010600040101010101" charset="-122"/>
                <a:cs typeface="Yuanti SC Regular" panose="02010600040101010101" charset="-122"/>
                <a:sym typeface="Yuanti SC Regular" panose="02010600040101010101" charset="-122"/>
              </a:rPr>
              <a:t>oftware</a:t>
            </a:r>
            <a:r>
              <a:rPr lang="en-US" altLang="zh-CN" sz="2400" dirty="0">
                <a:latin typeface="Yuanti SC Regular" panose="02010600040101010101" charset="-122"/>
                <a:ea typeface="Yuanti SC Regular" panose="02010600040101010101" charset="-122"/>
                <a:cs typeface="Yuanti SC Regular" panose="02010600040101010101" charset="-122"/>
                <a:sym typeface="Yuanti SC Regular" panose="02010600040101010101" charset="-122"/>
              </a:rPr>
              <a:t> framework</a:t>
            </a:r>
            <a:r>
              <a:rPr sz="2400" dirty="0">
                <a:latin typeface="Yuanti SC Regular" panose="02010600040101010101" charset="-122"/>
                <a:ea typeface="Yuanti SC Regular" panose="02010600040101010101" charset="-122"/>
                <a:cs typeface="Yuanti SC Regular" panose="02010600040101010101" charset="-122"/>
                <a:sym typeface="Yuanti SC Regular" panose="02010600040101010101" charset="-122"/>
              </a:rPr>
              <a:t> for simulation, reconstruction &amp; analysis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产生子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18</a:t>
            </a:fld>
            <a:endParaRPr lang="zh-CN" altLang="en-US" sz="1600" b="1"/>
          </a:p>
        </p:txBody>
      </p:sp>
      <p:sp>
        <p:nvSpPr>
          <p:cNvPr id="12" name="Simulation:…"/>
          <p:cNvSpPr txBox="1"/>
          <p:nvPr/>
        </p:nvSpPr>
        <p:spPr>
          <a:xfrm>
            <a:off x="438151" y="1205067"/>
            <a:ext cx="5777607" cy="4916667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/>
          <a:p>
            <a:pPr marL="342900" indent="-342900" defTabSz="321310">
              <a:lnSpc>
                <a:spcPct val="150000"/>
              </a:lnSpc>
              <a:buSzPct val="123000"/>
              <a:buFont typeface="Wingdings" panose="05000000000000000000" pitchFamily="2" charset="2"/>
              <a:buChar char="p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en-US" sz="2400" b="1" dirty="0" err="1">
                <a:latin typeface="+mn-ea"/>
              </a:rPr>
              <a:t>产生子</a:t>
            </a:r>
            <a:r>
              <a:rPr sz="2400" b="1" dirty="0">
                <a:latin typeface="+mn-ea"/>
              </a:rPr>
              <a:t>:</a:t>
            </a:r>
            <a:r>
              <a:rPr lang="zh-CN" altLang="en-US" sz="2400" b="1" dirty="0">
                <a:latin typeface="+mn-ea"/>
              </a:rPr>
              <a:t> 添加</a:t>
            </a:r>
            <a:r>
              <a:rPr lang="en-US" altLang="zh-CN" sz="2400" b="1" dirty="0">
                <a:latin typeface="+mn-ea"/>
              </a:rPr>
              <a:t>2</a:t>
            </a:r>
            <a:r>
              <a:rPr lang="zh-CN" altLang="en-US" sz="2400" b="1" dirty="0">
                <a:latin typeface="+mn-ea"/>
              </a:rPr>
              <a:t>个</a:t>
            </a:r>
            <a:r>
              <a:rPr lang="en-US" sz="2400" dirty="0" err="1">
                <a:latin typeface="+mn-ea"/>
              </a:rPr>
              <a:t>对产生产生子</a:t>
            </a:r>
            <a:r>
              <a:rPr lang="zh-CN" altLang="en-US" sz="2400" dirty="0">
                <a:latin typeface="+mn-ea"/>
              </a:rPr>
              <a:t>，带极化</a:t>
            </a:r>
            <a:endParaRPr lang="en-US" altLang="zh-CN" sz="2400" dirty="0">
              <a:latin typeface="+mn-ea"/>
            </a:endParaRPr>
          </a:p>
          <a:p>
            <a:pPr marL="800100" lvl="1" indent="-342900" defTabSz="321310">
              <a:lnSpc>
                <a:spcPct val="150000"/>
              </a:lnSpc>
              <a:buSzPct val="123000"/>
              <a:buFont typeface="Wingdings" panose="05000000000000000000" pitchFamily="2" charset="2"/>
              <a:buChar char="Ø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en-US" altLang="zh-CN" sz="2400" dirty="0">
                <a:latin typeface="+mn-ea"/>
              </a:rPr>
              <a:t>SimG4BH5DGenerator</a:t>
            </a:r>
          </a:p>
          <a:p>
            <a:pPr marL="1200150" lvl="2" indent="-285750" defTabSz="321310">
              <a:lnSpc>
                <a:spcPct val="150000"/>
              </a:lnSpc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>
                <a:latin typeface="+mn-ea"/>
              </a:rPr>
              <a:t>使用</a:t>
            </a:r>
            <a:r>
              <a:rPr lang="en-US" altLang="zh-CN" sz="2000" dirty="0">
                <a:latin typeface="+mn-ea"/>
              </a:rPr>
              <a:t>Geant4</a:t>
            </a:r>
            <a:r>
              <a:rPr lang="zh-CN" altLang="en-US" sz="2000" dirty="0">
                <a:latin typeface="+mn-ea"/>
              </a:rPr>
              <a:t>里的</a:t>
            </a:r>
            <a:r>
              <a:rPr lang="en-US" altLang="zh-CN" sz="2000" dirty="0">
                <a:latin typeface="+mn-ea"/>
              </a:rPr>
              <a:t>5D</a:t>
            </a:r>
            <a:r>
              <a:rPr lang="zh-CN" altLang="en-US" sz="2000" dirty="0">
                <a:latin typeface="+mn-ea"/>
              </a:rPr>
              <a:t> </a:t>
            </a:r>
            <a:r>
              <a:rPr lang="en-US" altLang="zh-CN" sz="2000" dirty="0">
                <a:latin typeface="+mn-ea"/>
              </a:rPr>
              <a:t>Bethe-</a:t>
            </a:r>
            <a:r>
              <a:rPr lang="en-US" altLang="zh-CN" sz="2000" dirty="0" err="1">
                <a:latin typeface="+mn-ea"/>
              </a:rPr>
              <a:t>Heitler</a:t>
            </a:r>
            <a:r>
              <a:rPr lang="zh-CN" altLang="en-US" sz="2000" dirty="0">
                <a:latin typeface="+mn-ea"/>
              </a:rPr>
              <a:t>模型</a:t>
            </a:r>
            <a:endParaRPr lang="en-US" altLang="zh-CN" sz="2000" dirty="0">
              <a:latin typeface="+mn-ea"/>
            </a:endParaRPr>
          </a:p>
          <a:p>
            <a:pPr marL="1200150" lvl="2" indent="-285750" defTabSz="321310">
              <a:lnSpc>
                <a:spcPct val="150000"/>
              </a:lnSpc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>
                <a:latin typeface="+mn-ea"/>
              </a:rPr>
              <a:t>原子核参与相互作用</a:t>
            </a:r>
            <a:endParaRPr lang="en-US" altLang="zh-CN" sz="2000" dirty="0">
              <a:latin typeface="+mn-ea"/>
            </a:endParaRPr>
          </a:p>
          <a:p>
            <a:pPr marL="1200150" lvl="2" indent="-285750" defTabSz="321310">
              <a:lnSpc>
                <a:spcPct val="150000"/>
              </a:lnSpc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>
                <a:latin typeface="+mn-ea"/>
              </a:rPr>
              <a:t>对产生的极化模拟</a:t>
            </a:r>
            <a:endParaRPr lang="en-US" altLang="zh-CN" sz="2000" dirty="0">
              <a:latin typeface="+mn-ea"/>
            </a:endParaRPr>
          </a:p>
          <a:p>
            <a:pPr marL="800100" lvl="1" indent="-342900" defTabSz="321310">
              <a:lnSpc>
                <a:spcPct val="150000"/>
              </a:lnSpc>
              <a:buSzPct val="123000"/>
              <a:buFont typeface="Wingdings" panose="05000000000000000000" pitchFamily="2" charset="2"/>
              <a:buChar char="Ø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en-US" altLang="zh-CN" sz="2400" dirty="0" err="1">
                <a:latin typeface="+mn-ea"/>
              </a:rPr>
              <a:t>SimPolPairProductionGenerator</a:t>
            </a:r>
            <a:endParaRPr lang="en-US" altLang="zh-CN" sz="2400" dirty="0">
              <a:latin typeface="+mn-ea"/>
            </a:endParaRPr>
          </a:p>
          <a:p>
            <a:pPr marL="1200150" lvl="2" indent="-285750" defTabSz="321310">
              <a:lnSpc>
                <a:spcPct val="150000"/>
              </a:lnSpc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>
                <a:latin typeface="+mn-ea"/>
              </a:rPr>
              <a:t>使用简化对产生模型</a:t>
            </a:r>
          </a:p>
          <a:p>
            <a:pPr marL="1200150" lvl="2" indent="-285750" defTabSz="321310">
              <a:lnSpc>
                <a:spcPct val="150000"/>
              </a:lnSpc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>
                <a:latin typeface="+mn-ea"/>
              </a:rPr>
              <a:t>对能量范围、角度、偏振参数直接采样</a:t>
            </a:r>
            <a:endParaRPr lang="en-US" altLang="zh-CN" sz="2000" dirty="0">
              <a:latin typeface="+mn-ea"/>
            </a:endParaRPr>
          </a:p>
          <a:p>
            <a:pPr marL="1200150" lvl="2" indent="-285750" defTabSz="321310">
              <a:lnSpc>
                <a:spcPct val="150000"/>
              </a:lnSpc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>
                <a:latin typeface="+mn-ea"/>
              </a:rPr>
              <a:t>不考虑原子核</a:t>
            </a:r>
          </a:p>
          <a:p>
            <a:pPr marL="1200150" lvl="2" indent="-285750" defTabSz="321310">
              <a:lnSpc>
                <a:spcPct val="150000"/>
              </a:lnSpc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>
                <a:latin typeface="+mn-ea"/>
              </a:rPr>
              <a:t>已应用于</a:t>
            </a:r>
            <a:r>
              <a:rPr lang="en-US" altLang="zh-CN" sz="2000" dirty="0" err="1">
                <a:latin typeface="+mn-ea"/>
              </a:rPr>
              <a:t>MeGaT</a:t>
            </a:r>
            <a:r>
              <a:rPr lang="zh-CN" altLang="en-US" sz="2000" dirty="0">
                <a:latin typeface="+mn-ea"/>
              </a:rPr>
              <a:t>的极化灵敏度研究</a:t>
            </a:r>
            <a:endParaRPr lang="en-US" altLang="zh-CN" sz="2000" dirty="0">
              <a:latin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325" y="1145068"/>
            <a:ext cx="2067998" cy="22221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576" y="1145068"/>
            <a:ext cx="2672377" cy="21448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590" y="3484291"/>
            <a:ext cx="3653873" cy="3068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模拟数字化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19</a:t>
            </a:fld>
            <a:endParaRPr lang="zh-CN" altLang="en-US" sz="1600" b="1"/>
          </a:p>
        </p:txBody>
      </p:sp>
      <p:sp>
        <p:nvSpPr>
          <p:cNvPr id="10" name="Simulation:…"/>
          <p:cNvSpPr txBox="1"/>
          <p:nvPr/>
        </p:nvSpPr>
        <p:spPr>
          <a:xfrm>
            <a:off x="438151" y="988007"/>
            <a:ext cx="5446818" cy="5562998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/>
          <a:p>
            <a:pPr marL="800100" lvl="1" indent="-342900" defTabSz="321310">
              <a:lnSpc>
                <a:spcPct val="150000"/>
              </a:lnSpc>
              <a:buSzPct val="123000"/>
              <a:buFont typeface="Wingdings" panose="05000000000000000000" pitchFamily="2" charset="2"/>
              <a:buChar char="Ø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添加</a:t>
            </a:r>
            <a:r>
              <a:rPr lang="en-US" altLang="zh-CN" sz="2000" dirty="0"/>
              <a:t>Micromegas</a:t>
            </a:r>
            <a:r>
              <a:rPr lang="zh-CN" altLang="en-US" sz="2000" dirty="0"/>
              <a:t>信号波形模拟</a:t>
            </a:r>
            <a:endParaRPr lang="en-US" altLang="zh-CN" sz="2000" dirty="0"/>
          </a:p>
          <a:p>
            <a:pPr marL="1200150" lvl="2" indent="-285750" defTabSz="321310">
              <a:lnSpc>
                <a:spcPct val="150000"/>
              </a:lnSpc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模拟离子拖尾效应</a:t>
            </a:r>
            <a:endParaRPr lang="en-US" altLang="zh-CN" sz="2000" dirty="0"/>
          </a:p>
          <a:p>
            <a:pPr marL="1200150" lvl="2" indent="-285750" defTabSz="321310">
              <a:lnSpc>
                <a:spcPct val="150000"/>
              </a:lnSpc>
              <a:buSzPct val="12300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数字化波形略微右移</a:t>
            </a:r>
            <a:endParaRPr lang="en-US" altLang="zh-CN" sz="2000" dirty="0"/>
          </a:p>
          <a:p>
            <a:pPr marL="800100" lvl="1" indent="-342900" defTabSz="321310">
              <a:lnSpc>
                <a:spcPct val="150000"/>
              </a:lnSpc>
              <a:buSzPct val="123000"/>
              <a:buFont typeface="Wingdings" panose="05000000000000000000" pitchFamily="2" charset="2"/>
              <a:buChar char="Ø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添加数字化后的波形拆解算法</a:t>
            </a:r>
            <a:endParaRPr lang="en-US" altLang="zh-CN" sz="2000" dirty="0"/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采用反卷积算法</a:t>
            </a:r>
            <a:endParaRPr lang="en-US" altLang="zh-CN" sz="2000" dirty="0"/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减小探测单元上的堆积效应影响</a:t>
            </a:r>
            <a:endParaRPr lang="en-US" altLang="zh-CN" sz="2000" dirty="0"/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提升时间投影</a:t>
            </a:r>
            <a:r>
              <a:rPr lang="en-US" altLang="zh-CN" sz="2000" dirty="0"/>
              <a:t>Z</a:t>
            </a:r>
            <a:r>
              <a:rPr lang="zh-CN" altLang="en-US" sz="2000" dirty="0"/>
              <a:t>坐标的精度</a:t>
            </a:r>
            <a:endParaRPr lang="en-US" altLang="zh-CN" sz="2000" dirty="0"/>
          </a:p>
          <a:p>
            <a:pPr marL="800100" lvl="1" indent="-342900" defTabSz="321310">
              <a:lnSpc>
                <a:spcPct val="150000"/>
              </a:lnSpc>
              <a:buSzPct val="123000"/>
              <a:buFont typeface="Wingdings" panose="05000000000000000000" pitchFamily="2" charset="2"/>
              <a:buChar char="Ø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更新数字化参数：</a:t>
            </a:r>
            <a:endParaRPr lang="en-US" altLang="zh-CN" sz="2000" dirty="0"/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透过率</a:t>
            </a:r>
            <a:endParaRPr lang="en-US" altLang="zh-CN" sz="2000" dirty="0"/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雪崩放大与非均匀性</a:t>
            </a:r>
            <a:endParaRPr lang="en-US" altLang="zh-CN" sz="2000" dirty="0"/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添加白噪声以及条读出逻辑</a:t>
            </a:r>
            <a:endParaRPr lang="en-US" altLang="zh-CN" sz="2000" dirty="0"/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000" dirty="0"/>
              <a:t>更新</a:t>
            </a:r>
            <a:r>
              <a:rPr lang="en-US" altLang="zh-CN" sz="2000" dirty="0"/>
              <a:t>CZT</a:t>
            </a:r>
            <a:r>
              <a:rPr lang="zh-CN" altLang="en-US" sz="2000" dirty="0"/>
              <a:t>编码</a:t>
            </a:r>
            <a:r>
              <a:rPr lang="en-US" altLang="zh-CN" sz="2000" dirty="0"/>
              <a:t>bug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339" y="1324649"/>
            <a:ext cx="1997765" cy="18732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03" y="1306170"/>
            <a:ext cx="2635886" cy="184791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7" b="77003"/>
          <a:stretch>
            <a:fillRect/>
          </a:stretch>
        </p:blipFill>
        <p:spPr>
          <a:xfrm>
            <a:off x="6106708" y="3481907"/>
            <a:ext cx="4109135" cy="150360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8" r="16224"/>
          <a:stretch>
            <a:fillRect/>
          </a:stretch>
        </p:blipFill>
        <p:spPr>
          <a:xfrm>
            <a:off x="6094422" y="5029321"/>
            <a:ext cx="4121420" cy="1461645"/>
          </a:xfrm>
          <a:prstGeom prst="rect">
            <a:avLst/>
          </a:prstGeom>
        </p:spPr>
      </p:pic>
      <p:sp>
        <p:nvSpPr>
          <p:cNvPr id="20" name="下箭头 17"/>
          <p:cNvSpPr/>
          <p:nvPr/>
        </p:nvSpPr>
        <p:spPr>
          <a:xfrm>
            <a:off x="7736912" y="4727795"/>
            <a:ext cx="418221" cy="3478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155132" y="472779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F0000"/>
                </a:solidFill>
              </a:rPr>
              <a:t>反卷积重建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929003" y="1808258"/>
            <a:ext cx="142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rgbClr val="FF0000"/>
                </a:solidFill>
              </a:rPr>
              <a:t>添加拖尾效应的新旧波形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研究团队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</a:t>
            </a:fld>
            <a:endParaRPr lang="zh-CN" altLang="en-US" sz="1600" b="1"/>
          </a:p>
        </p:txBody>
      </p:sp>
      <p:sp>
        <p:nvSpPr>
          <p:cNvPr id="15" name="副标题 2"/>
          <p:cNvSpPr txBox="1"/>
          <p:nvPr/>
        </p:nvSpPr>
        <p:spPr>
          <a:xfrm>
            <a:off x="309966" y="1411192"/>
            <a:ext cx="11352508" cy="48681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YiFu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Cai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1,</a:t>
            </a:r>
            <a:r>
              <a:rPr lang="zh-CN" altLang="en-US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Changqing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Feng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1, 2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Jingnan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Guo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Ziyin</a:t>
            </a:r>
            <a:r>
              <a:rPr lang="en-US" altLang="zh-CN" sz="2400" b="1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He</a:t>
            </a:r>
            <a:r>
              <a:rPr lang="en-US" altLang="zh-CN" sz="2400" b="1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Kun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Jiang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Xiaoshen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Kang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4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Jian Li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1, 2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Nenghui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Liao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9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Bing Liu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7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Cong Liu</a:t>
            </a:r>
            <a:r>
              <a:rPr lang="en-US" altLang="zh-CN" sz="2400" b="1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Dong Liu</a:t>
            </a:r>
            <a:r>
              <a:rPr lang="en-US" altLang="zh-CN" sz="24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</a:t>
            </a:r>
            <a:r>
              <a:rPr lang="en-US" altLang="zh-CN" sz="2400" b="1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Jianbei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Liu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1, 2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Ruoyu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Liu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6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Shubin Liu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1, 2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Junhao</a:t>
            </a:r>
            <a:r>
              <a:rPr lang="en-US" altLang="zh-CN" sz="2400" b="1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Luo</a:t>
            </a:r>
            <a:r>
              <a:rPr lang="en-US" altLang="zh-CN" sz="2400" b="1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5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Shuangbao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Shu</a:t>
            </a:r>
            <a:r>
              <a:rPr lang="en-US" altLang="zh-CN" sz="24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5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Shaobo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Wang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3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Yu Wang</a:t>
            </a:r>
            <a:r>
              <a:rPr lang="en-US" altLang="zh-CN" sz="24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Shusong</a:t>
            </a:r>
            <a:r>
              <a:rPr lang="en-US" altLang="zh-CN" sz="2400" b="1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Wang</a:t>
            </a:r>
            <a:r>
              <a:rPr lang="en-US" altLang="zh-CN" sz="2400" b="1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5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Libo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Wu</a:t>
            </a:r>
            <a:r>
              <a:rPr lang="en-US" altLang="zh-CN" sz="24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Hubing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Xiao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8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Lailin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Xu</a:t>
            </a:r>
            <a:r>
              <a:rPr lang="en-US" altLang="zh-CN" sz="24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1, 2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Rui Xue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10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Ruizhi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Yang</a:t>
            </a:r>
            <a:r>
              <a:rPr lang="en-US" altLang="zh-CN" sz="24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1, 2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Qiang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Yuan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7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Yunlong</a:t>
            </a:r>
            <a:r>
              <a:rPr lang="zh-CN" altLang="en-US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Zhang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Zhiyong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Zhang</a:t>
            </a:r>
            <a:r>
              <a:rPr lang="en-US" altLang="zh-CN" sz="24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1, 2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Maoyuan</a:t>
            </a:r>
            <a:r>
              <a:rPr lang="en-US" altLang="zh-CN" sz="2400" b="1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Zhao</a:t>
            </a:r>
            <a:r>
              <a:rPr lang="en-US" altLang="zh-CN" sz="2400" b="1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 </a:t>
            </a:r>
            <a:r>
              <a:rPr lang="en-US" altLang="zh-CN" sz="2400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Zhengguo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Zhao</a:t>
            </a:r>
            <a:r>
              <a:rPr lang="en-US" altLang="zh-CN" sz="2400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1, 2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</a:t>
            </a:r>
            <a:r>
              <a:rPr lang="zh-CN" altLang="en-US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Rui Zhou</a:t>
            </a:r>
            <a:r>
              <a:rPr lang="en-US" altLang="zh-CN" sz="2400" b="1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  <a:r>
              <a:rPr lang="en-US" altLang="zh-CN" sz="24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, </a:t>
            </a:r>
            <a:r>
              <a:rPr lang="en-US" altLang="zh-CN" sz="2400" b="1" dirty="0" err="1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Zheyan</a:t>
            </a:r>
            <a:r>
              <a:rPr lang="en-US" altLang="zh-CN" sz="2400" b="1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Zhou</a:t>
            </a:r>
            <a:r>
              <a:rPr lang="en-US" altLang="zh-CN" sz="2400" b="1" baseline="30000" dirty="0"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</a:t>
            </a:r>
          </a:p>
          <a:p>
            <a:pPr marL="0" indent="0" algn="ctr">
              <a:buNone/>
            </a:pPr>
            <a:endParaRPr lang="en-US" altLang="zh-CN" sz="2400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26440" y="3882469"/>
            <a:ext cx="6788779" cy="2750806"/>
            <a:chOff x="2641940" y="3843723"/>
            <a:chExt cx="6261056" cy="2381240"/>
          </a:xfrm>
        </p:grpSpPr>
        <p:pic>
          <p:nvPicPr>
            <p:cNvPr id="16" name="Picture 4" descr="深空探测实验室(天都实验室)招聘信息_公司简介_地址_电话- 智联招聘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286" y="3972367"/>
              <a:ext cx="1154255" cy="844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www.eeban.com/data/attachment/forum/202104/15/165104kaieja0iwhhziawg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583" y="3972367"/>
              <a:ext cx="871973" cy="81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8962" y="3953000"/>
              <a:ext cx="964983" cy="81621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22" y="3972368"/>
              <a:ext cx="786747" cy="786747"/>
            </a:xfrm>
            <a:prstGeom prst="rect">
              <a:avLst/>
            </a:prstGeom>
          </p:spPr>
        </p:pic>
        <p:pic>
          <p:nvPicPr>
            <p:cNvPr id="22" name="Picture 2" descr="https://inews.gtimg.com/newsapp_bt/0/13236757536/10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940" y="4816431"/>
              <a:ext cx="1941902" cy="140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ttps://zhengxin-pub.cdn.bcebos.com/mark/f3c55be9637fdcef992d840c8522739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641" y="5150855"/>
              <a:ext cx="1189074" cy="725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s://5b0988e595225.cdn.sohucs.com/images/20171028/0d6250e6e70246efad6033ab5feb20a2.jpe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962" y="5053833"/>
              <a:ext cx="834077" cy="844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https://img2.baidu.com/it/u=1125905100,44348031&amp;fm=253&amp;fmt=auto&amp;app=120&amp;f=JPEG?w=716&amp;h=54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944" y="4993582"/>
              <a:ext cx="1293340" cy="991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https://gzimg.360eol.com/zsf_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951" y="5053833"/>
              <a:ext cx="839488" cy="84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s://q2.itc.cn/q_70/images03/20241227/082662df836c46de927d17f336d94456.jpe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835" y="3843723"/>
              <a:ext cx="1023161" cy="1016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重建算法研究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20</a:t>
            </a:fld>
            <a:endParaRPr lang="zh-CN" altLang="en-US" sz="1600" b="1"/>
          </a:p>
        </p:txBody>
      </p:sp>
      <p:sp>
        <p:nvSpPr>
          <p:cNvPr id="6" name="Simulation:…"/>
          <p:cNvSpPr txBox="1"/>
          <p:nvPr/>
        </p:nvSpPr>
        <p:spPr>
          <a:xfrm>
            <a:off x="876301" y="970452"/>
            <a:ext cx="5823710" cy="3337132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 marL="800100" lvl="1" indent="-342900" defTabSz="321310">
              <a:lnSpc>
                <a:spcPct val="150000"/>
              </a:lnSpc>
              <a:buSzPct val="123000"/>
              <a:buFont typeface="Wingdings" panose="05000000000000000000" pitchFamily="2" charset="2"/>
              <a:buChar char="Ø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400" dirty="0">
                <a:latin typeface="+mn-ea"/>
              </a:rPr>
              <a:t>基于</a:t>
            </a:r>
            <a:r>
              <a:rPr lang="en-US" altLang="zh-CN" sz="2400" dirty="0">
                <a:latin typeface="+mn-ea"/>
              </a:rPr>
              <a:t>REST</a:t>
            </a:r>
            <a:r>
              <a:rPr lang="zh-CN" altLang="en-US" sz="2400" dirty="0">
                <a:latin typeface="+mn-ea"/>
              </a:rPr>
              <a:t>框架重建算法</a:t>
            </a:r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400" dirty="0">
                <a:latin typeface="+mn-ea"/>
              </a:rPr>
              <a:t>寻迹、径迹连接、径迹拆分等</a:t>
            </a:r>
          </a:p>
          <a:p>
            <a:pPr marL="800100" lvl="1" indent="-342900" defTabSz="321310">
              <a:lnSpc>
                <a:spcPct val="150000"/>
              </a:lnSpc>
              <a:buSzPct val="123000"/>
              <a:buFont typeface="Wingdings" panose="05000000000000000000" pitchFamily="2" charset="2"/>
              <a:buChar char="Ø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400" dirty="0">
                <a:latin typeface="+mn-ea"/>
              </a:rPr>
              <a:t>优化电子径迹端点重建逻辑</a:t>
            </a:r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400" dirty="0">
                <a:latin typeface="+mn-ea"/>
              </a:rPr>
              <a:t>利用投影算法提高端点重建精度</a:t>
            </a:r>
          </a:p>
          <a:p>
            <a:pPr marL="800100" lvl="1" indent="-342900" defTabSz="321310">
              <a:lnSpc>
                <a:spcPct val="150000"/>
              </a:lnSpc>
              <a:buSzPct val="123000"/>
              <a:buFont typeface="Wingdings" panose="05000000000000000000" pitchFamily="2" charset="2"/>
              <a:buChar char="Ø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zh-CN" altLang="en-US" sz="2400" dirty="0">
                <a:latin typeface="+mn-ea"/>
              </a:rPr>
              <a:t>基于机器学习重建粒子径迹起点</a:t>
            </a:r>
            <a:endParaRPr lang="en-US" altLang="zh-CN" sz="2400" dirty="0">
              <a:latin typeface="+mn-ea"/>
            </a:endParaRPr>
          </a:p>
          <a:p>
            <a:pPr marL="1257300" lvl="2" indent="-342900" defTabSz="321310">
              <a:lnSpc>
                <a:spcPct val="150000"/>
              </a:lnSpc>
              <a:buSzPct val="123000"/>
              <a:buFont typeface="Arial" panose="020B0604020202090204" pitchFamily="34" charset="0"/>
              <a:buChar char="•"/>
              <a:defRPr sz="26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Songti SC Regular" panose="02010800040101010101" charset="-122"/>
              </a:defRPr>
            </a:pPr>
            <a:r>
              <a:rPr lang="en-US" altLang="zh-CN" sz="2400" dirty="0">
                <a:latin typeface="+mn-ea"/>
              </a:rPr>
              <a:t>DGCNN</a:t>
            </a:r>
            <a:r>
              <a:rPr lang="zh-CN" altLang="en-US" sz="2400" dirty="0">
                <a:latin typeface="+mn-ea"/>
              </a:rPr>
              <a:t>“点云”回归分析</a:t>
            </a:r>
            <a:endParaRPr sz="2400" dirty="0">
              <a:latin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3379513" y="4332910"/>
            <a:ext cx="2832652" cy="22411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27" y="4332910"/>
            <a:ext cx="3585850" cy="22411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448" y="4579060"/>
            <a:ext cx="1840716" cy="12457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856" y="4700429"/>
            <a:ext cx="2597132" cy="112436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50871" y="5886279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F0000"/>
                </a:solidFill>
              </a:rPr>
              <a:t>重建端点与真实端点的距离显著改善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27" y="1127474"/>
            <a:ext cx="3570412" cy="274647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480001" y="280370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7030A0"/>
                </a:solidFill>
              </a:rPr>
              <a:t>径迹连接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728" y="1544658"/>
            <a:ext cx="5391071" cy="4236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有效探测面积</a:t>
            </a: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角分辨</a:t>
            </a: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21</a:t>
            </a:fld>
            <a:endParaRPr lang="zh-CN" altLang="en-US" sz="1600" b="1"/>
          </a:p>
        </p:txBody>
      </p:sp>
      <p:sp>
        <p:nvSpPr>
          <p:cNvPr id="8" name="文本框 7"/>
          <p:cNvSpPr txBox="1"/>
          <p:nvPr/>
        </p:nvSpPr>
        <p:spPr>
          <a:xfrm>
            <a:off x="6797882" y="3483760"/>
            <a:ext cx="2327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角分辨随入射伽马能量变化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03" y="1483858"/>
            <a:ext cx="5312445" cy="4237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截屏2026-07-05 21.02.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560" y="1622425"/>
            <a:ext cx="8238490" cy="4440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灵敏度估计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22</a:t>
            </a:fld>
            <a:endParaRPr lang="zh-CN" altLang="en-US" sz="1600" b="1"/>
          </a:p>
        </p:txBody>
      </p:sp>
      <p:sp>
        <p:nvSpPr>
          <p:cNvPr id="10" name="矩形 9"/>
          <p:cNvSpPr/>
          <p:nvPr/>
        </p:nvSpPr>
        <p:spPr>
          <a:xfrm>
            <a:off x="2146663" y="1305088"/>
            <a:ext cx="6958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solidFill>
                  <a:srgbClr val="0070C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50×50× 5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0</a:t>
            </a:r>
            <a:r>
              <a:rPr lang="en-GB" altLang="zh-CN" sz="2400" b="1" dirty="0">
                <a:solidFill>
                  <a:srgbClr val="0070C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cm</a:t>
            </a:r>
            <a:r>
              <a:rPr lang="en-GB" altLang="zh-CN" sz="2400" b="1" baseline="30000" dirty="0">
                <a:solidFill>
                  <a:srgbClr val="0070C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3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TPC</a:t>
            </a:r>
            <a:endParaRPr lang="zh-CN" altLang="en-US" sz="24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7970422" y="1305093"/>
                <a:ext cx="1986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ea typeface="微软雅黑" panose="020B0503020204020204" pitchFamily="34" charset="-122"/>
                  </a:rPr>
                  <a:t> </a:t>
                </a:r>
                <a:r>
                  <a:rPr lang="zh-CN" altLang="en-US" b="1" dirty="0"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𝛔</m:t>
                        </m:r>
                      </m:sub>
                    </m:sSub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ea typeface="微软雅黑" panose="020B0503020204020204" pitchFamily="34" charset="-122"/>
                  </a:rPr>
                  <a:t>= 3</a:t>
                </a:r>
                <a:r>
                  <a:rPr lang="el-GR" altLang="zh-CN" b="1" dirty="0">
                    <a:ea typeface="微软雅黑" panose="020B0503020204020204" pitchFamily="34" charset="-122"/>
                    <a:cs typeface="Calibri" charset="0"/>
                  </a:rPr>
                  <a:t>σ</a:t>
                </a:r>
                <a:r>
                  <a:rPr lang="en-US" altLang="zh-CN" b="1" dirty="0">
                    <a:ea typeface="微软雅黑" panose="020B0503020204020204" pitchFamily="34" charset="-122"/>
                  </a:rPr>
                  <a:t>,</a:t>
                </a:r>
                <a:r>
                  <a:rPr lang="zh-CN" altLang="en-US" b="1" dirty="0"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</a:rPr>
                      <m:t>𝐓</m:t>
                    </m:r>
                  </m:oMath>
                </a14:m>
                <a:r>
                  <a:rPr lang="en-US" altLang="zh-CN" b="1" dirty="0">
                    <a:ea typeface="微软雅黑" panose="020B0503020204020204" pitchFamily="34" charset="-122"/>
                  </a:rPr>
                  <a:t> = 1yr)</a:t>
                </a:r>
                <a:endParaRPr kumimoji="1" lang="zh-CN" altLang="en-US" b="1" dirty="0"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422" y="1305093"/>
                <a:ext cx="198637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7" t="-45" r="-4795" b="1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 rot="20470543">
            <a:off x="4127367" y="4408066"/>
            <a:ext cx="28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微软雅黑" panose="020B0503020204020204" pitchFamily="34" charset="-122"/>
              </a:rPr>
              <a:t>Preliminary </a:t>
            </a:r>
            <a:endParaRPr lang="zh-CN" altLang="en-US" sz="28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70836" y="6007291"/>
            <a:ext cx="7985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ARM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角分辨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固体或液体介质实验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相比，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PSF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气体介质实验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伽马射线爆观测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23</a:t>
            </a:fld>
            <a:endParaRPr lang="zh-CN" altLang="en-US" sz="16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2" y="3972560"/>
            <a:ext cx="3383915" cy="2402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12" y="1242696"/>
            <a:ext cx="3209925" cy="2303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45" y="1149350"/>
            <a:ext cx="2980690" cy="2385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45" y="1144270"/>
            <a:ext cx="2980690" cy="23856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76" y="4784090"/>
            <a:ext cx="1352550" cy="118237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07522" y="1010966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模拟不同方向的</a:t>
            </a:r>
            <a:r>
              <a:rPr kumimoji="1" lang="en-US" altLang="zh-CN" b="1" dirty="0"/>
              <a:t>GRB</a:t>
            </a:r>
            <a:endParaRPr kumimoji="1" lang="zh-CN" altLang="en-US" b="1" dirty="0"/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680075" y="3738880"/>
            <a:ext cx="4578350" cy="266128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393216" y="4460875"/>
            <a:ext cx="2588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GRB 170817</a:t>
            </a:r>
            <a:r>
              <a:rPr lang="zh-CN" altLang="en-US" b="1"/>
              <a:t>定位分析</a:t>
            </a:r>
          </a:p>
          <a:p>
            <a:r>
              <a:rPr lang="zh-CN" altLang="en-US" b="1"/>
              <a:t>定位精度</a:t>
            </a:r>
            <a:r>
              <a:rPr lang="en-US" altLang="zh-CN" b="1"/>
              <a:t>&lt;5</a:t>
            </a:r>
            <a:r>
              <a:rPr lang="zh-CN" altLang="en-US" b="1"/>
              <a:t>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169025" y="2842260"/>
            <a:ext cx="1351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φ Vs φ</a:t>
            </a:r>
            <a:r>
              <a:rPr lang="en-US" altLang="zh-CN" b="1" baseline="-25000"/>
              <a:t>rec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666605" y="2851785"/>
            <a:ext cx="1351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θ Vs θ</a:t>
            </a:r>
            <a:r>
              <a:rPr lang="en-US" altLang="zh-CN" b="1" baseline="-25000"/>
              <a:t>rec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59095" y="1269365"/>
            <a:ext cx="1351915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/>
              <a:t>方位角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865870" y="1242695"/>
            <a:ext cx="1351915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/>
              <a:t>天顶角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伽马偏振测量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24</a:t>
            </a:fld>
            <a:endParaRPr lang="zh-CN" altLang="en-US" sz="1600" b="1"/>
          </a:p>
        </p:txBody>
      </p:sp>
      <p:sp>
        <p:nvSpPr>
          <p:cNvPr id="11" name="矩形 10"/>
          <p:cNvSpPr/>
          <p:nvPr/>
        </p:nvSpPr>
        <p:spPr>
          <a:xfrm>
            <a:off x="1550981" y="5710019"/>
            <a:ext cx="8810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NimbusRomNo9L-Regu"/>
              </a:rPr>
              <a:t>Figure 27: Azimuthal scattering angle distributions used in polarization response evaluation. (a) Polarized photons, (b) unpolarized photons, (c) geometrically corrected result.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59416" y="980079"/>
            <a:ext cx="10655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/>
              <a:t>偏振观测是解析天体辐射机制、磁场结构的核心手段，但硬 </a:t>
            </a:r>
            <a:r>
              <a:rPr lang="en-US" altLang="zh-CN" sz="2400" dirty="0"/>
              <a:t>X </a:t>
            </a:r>
            <a:r>
              <a:rPr lang="zh-CN" altLang="en-US" sz="2400" dirty="0"/>
              <a:t>射线 </a:t>
            </a:r>
            <a:r>
              <a:rPr lang="en-US" altLang="zh-CN" sz="2400" dirty="0"/>
              <a:t>/ </a:t>
            </a:r>
            <a:r>
              <a:rPr lang="zh-CN" altLang="en-US" sz="2400" dirty="0"/>
              <a:t>软伽马能段高能量偏振观测数据十分稀缺。</a:t>
            </a:r>
          </a:p>
        </p:txBody>
      </p:sp>
      <p:pic>
        <p:nvPicPr>
          <p:cNvPr id="3" name="图片 2" descr="截屏2026-07-05 21.01.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5" y="2271395"/>
            <a:ext cx="10655935" cy="31299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AB5997-48F1-4676-AA40-0BFC6B625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545" y="1588595"/>
            <a:ext cx="1838095" cy="466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概念设计报告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25</a:t>
            </a:fld>
            <a:endParaRPr lang="zh-CN" altLang="en-US" sz="16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1" y="1341119"/>
            <a:ext cx="8523249" cy="5015231"/>
          </a:xfrm>
          <a:prstGeom prst="rect">
            <a:avLst/>
          </a:prstGeom>
        </p:spPr>
      </p:pic>
      <p:sp>
        <p:nvSpPr>
          <p:cNvPr id="9" name="内容占位符 2"/>
          <p:cNvSpPr txBox="1"/>
          <p:nvPr/>
        </p:nvSpPr>
        <p:spPr>
          <a:xfrm>
            <a:off x="8779789" y="1718416"/>
            <a:ext cx="2847989" cy="45413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en-GB" altLang="zh-CN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完成概念设计报告稿：约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35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页，伽马天文部分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18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页，仪器和性能部分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17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页。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MeGaT: 30cm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样机研制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26</a:t>
            </a:fld>
            <a:endParaRPr lang="zh-CN" altLang="en-US" sz="1600" b="1"/>
          </a:p>
        </p:txBody>
      </p:sp>
      <p:sp>
        <p:nvSpPr>
          <p:cNvPr id="14" name="矩形 13"/>
          <p:cNvSpPr/>
          <p:nvPr/>
        </p:nvSpPr>
        <p:spPr>
          <a:xfrm>
            <a:off x="6378218" y="1674285"/>
            <a:ext cx="3587584" cy="48805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40948" y="1676458"/>
            <a:ext cx="3587584" cy="48805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517126" y="1731987"/>
            <a:ext cx="3285270" cy="4735731"/>
            <a:chOff x="9534649" y="1644702"/>
            <a:chExt cx="2625523" cy="4162462"/>
          </a:xfrm>
          <a:solidFill>
            <a:schemeClr val="bg1">
              <a:lumMod val="95000"/>
            </a:schemeClr>
          </a:solidFill>
        </p:grpSpPr>
        <p:pic>
          <p:nvPicPr>
            <p:cNvPr id="17" name="图片 16"/>
            <p:cNvPicPr/>
            <p:nvPr/>
          </p:nvPicPr>
          <p:blipFill rotWithShape="1">
            <a:blip r:embed="rId3"/>
            <a:srcRect l="22524" t="11491" r="25236" b="15489"/>
            <a:stretch>
              <a:fillRect/>
            </a:stretch>
          </p:blipFill>
          <p:spPr>
            <a:xfrm>
              <a:off x="9534649" y="1650053"/>
              <a:ext cx="1307702" cy="1516722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7" r="8955"/>
            <a:stretch>
              <a:fillRect/>
            </a:stretch>
          </p:blipFill>
          <p:spPr>
            <a:xfrm>
              <a:off x="10892458" y="3870824"/>
              <a:ext cx="1267714" cy="1227334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5"/>
            <a:stretch>
              <a:fillRect/>
            </a:stretch>
          </p:blipFill>
          <p:spPr>
            <a:xfrm rot="5400000">
              <a:off x="10800609" y="1792087"/>
              <a:ext cx="1506948" cy="121217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1" name="图片 2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9534649" y="3859985"/>
              <a:ext cx="1273883" cy="126073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9534649" y="5239073"/>
              <a:ext cx="2625523" cy="56809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内部机械结构、支架等试装测试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534649" y="3241930"/>
              <a:ext cx="2625523" cy="5680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TPC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气体隔离，单独供气，外部安装电子学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197560" y="1800279"/>
            <a:ext cx="3439354" cy="4582621"/>
            <a:chOff x="495835" y="1553161"/>
            <a:chExt cx="2765922" cy="4027888"/>
          </a:xfrm>
          <a:solidFill>
            <a:schemeClr val="bg1">
              <a:lumMod val="95000"/>
            </a:schemeClr>
          </a:solidFill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926"/>
            <a:stretch>
              <a:fillRect/>
            </a:stretch>
          </p:blipFill>
          <p:spPr>
            <a:xfrm>
              <a:off x="495836" y="1553161"/>
              <a:ext cx="1340310" cy="1385325"/>
            </a:xfrm>
            <a:prstGeom prst="rect">
              <a:avLst/>
            </a:prstGeom>
            <a:grpFill/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7" t="34268" r="12225" b="17424"/>
            <a:stretch>
              <a:fillRect/>
            </a:stretch>
          </p:blipFill>
          <p:spPr>
            <a:xfrm>
              <a:off x="1887498" y="1587567"/>
              <a:ext cx="1371209" cy="1338564"/>
            </a:xfrm>
            <a:prstGeom prst="rect">
              <a:avLst/>
            </a:prstGeom>
            <a:grpFill/>
          </p:spPr>
        </p:pic>
        <p:sp>
          <p:nvSpPr>
            <p:cNvPr id="27" name="文本框 26"/>
            <p:cNvSpPr txBox="1"/>
            <p:nvPr/>
          </p:nvSpPr>
          <p:spPr>
            <a:xfrm>
              <a:off x="668092" y="5256425"/>
              <a:ext cx="2449559" cy="3246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顶部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0.4mm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厚度不锈钢窗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26" r="22945"/>
            <a:stretch>
              <a:fillRect/>
            </a:stretch>
          </p:blipFill>
          <p:spPr>
            <a:xfrm>
              <a:off x="495836" y="3574216"/>
              <a:ext cx="1256149" cy="15291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29" name="图片 28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920259" y="3573747"/>
              <a:ext cx="1341498" cy="1540259"/>
            </a:xfrm>
            <a:prstGeom prst="rect">
              <a:avLst/>
            </a:prstGeom>
            <a:grpFill/>
          </p:spPr>
        </p:pic>
        <p:sp>
          <p:nvSpPr>
            <p:cNvPr id="30" name="文本框 29"/>
            <p:cNvSpPr txBox="1"/>
            <p:nvPr/>
          </p:nvSpPr>
          <p:spPr>
            <a:xfrm>
              <a:off x="495835" y="2997649"/>
              <a:ext cx="2762871" cy="5680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承受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&gt;5bar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高气压，顶部低物质量窗，高压信号连接法兰等</a:t>
              </a: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2140948" y="1201917"/>
            <a:ext cx="358758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外部承压结构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356415" y="1145068"/>
            <a:ext cx="35940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样机</a:t>
            </a: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Micromegas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读出探测器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27</a:t>
            </a:fld>
            <a:endParaRPr lang="zh-CN" altLang="en-US" sz="1600" b="1"/>
          </a:p>
        </p:txBody>
      </p:sp>
      <p:sp>
        <p:nvSpPr>
          <p:cNvPr id="26" name="矩形 25"/>
          <p:cNvSpPr/>
          <p:nvPr/>
        </p:nvSpPr>
        <p:spPr>
          <a:xfrm>
            <a:off x="6019136" y="1786031"/>
            <a:ext cx="3944006" cy="47432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53648" y="1786032"/>
            <a:ext cx="3676726" cy="47432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153648" y="1291777"/>
            <a:ext cx="7809495" cy="5223727"/>
            <a:chOff x="4683932" y="1965438"/>
            <a:chExt cx="4437518" cy="3768407"/>
          </a:xfrm>
          <a:solidFill>
            <a:schemeClr val="bg1">
              <a:lumMod val="95000"/>
            </a:schemeClr>
          </a:solidFill>
        </p:grpSpPr>
        <p:grpSp>
          <p:nvGrpSpPr>
            <p:cNvPr id="29" name="组合 28"/>
            <p:cNvGrpSpPr/>
            <p:nvPr/>
          </p:nvGrpSpPr>
          <p:grpSpPr>
            <a:xfrm>
              <a:off x="6953103" y="2406541"/>
              <a:ext cx="2028884" cy="3327304"/>
              <a:chOff x="6423900" y="1577665"/>
              <a:chExt cx="2705178" cy="4436404"/>
            </a:xfrm>
            <a:grpFill/>
          </p:grpSpPr>
          <p:pic>
            <p:nvPicPr>
              <p:cNvPr id="60" name="图片 5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4" r="5001"/>
              <a:stretch>
                <a:fillRect/>
              </a:stretch>
            </p:blipFill>
            <p:spPr>
              <a:xfrm>
                <a:off x="6423900" y="1577665"/>
                <a:ext cx="1297214" cy="1491364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1" name="图片 6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72" b="15523"/>
              <a:stretch>
                <a:fillRect/>
              </a:stretch>
            </p:blipFill>
            <p:spPr>
              <a:xfrm>
                <a:off x="6684470" y="3880857"/>
                <a:ext cx="1001495" cy="1311705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2" name="图片 6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4" r="10703"/>
              <a:stretch>
                <a:fillRect/>
              </a:stretch>
            </p:blipFill>
            <p:spPr>
              <a:xfrm>
                <a:off x="7796090" y="1577666"/>
                <a:ext cx="1332987" cy="148111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3" name="图片 6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91" t="20558" r="5417" b="9748"/>
              <a:stretch>
                <a:fillRect/>
              </a:stretch>
            </p:blipFill>
            <p:spPr>
              <a:xfrm>
                <a:off x="7805809" y="3880857"/>
                <a:ext cx="1206768" cy="1311705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64" name="文本框 63"/>
              <p:cNvSpPr txBox="1"/>
              <p:nvPr/>
            </p:nvSpPr>
            <p:spPr>
              <a:xfrm>
                <a:off x="6423900" y="3166628"/>
                <a:ext cx="2705178" cy="6216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PCB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拼接场笼，便于安装和样机调试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6547726" y="5392383"/>
                <a:ext cx="2576819" cy="6216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陶瓷背板、聚四氟乙烯板等作为框架补强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4683932" y="2470401"/>
              <a:ext cx="2089193" cy="3152871"/>
              <a:chOff x="3409407" y="1629344"/>
              <a:chExt cx="2785590" cy="4213026"/>
            </a:xfrm>
            <a:grpFill/>
          </p:grpSpPr>
          <p:pic>
            <p:nvPicPr>
              <p:cNvPr id="53" name="图片 52" descr="电脑主机&#10;&#10;中度可信度描述已自动生成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0771" y="3940179"/>
                <a:ext cx="1261090" cy="1457739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54" name="图片 53" descr="电脑萤幕&#10;&#10;描述已自动生成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1410" y="3925850"/>
                <a:ext cx="1228855" cy="1457739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55" name="图片 5" descr="微信截图_20230525174330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8237" y="1629345"/>
                <a:ext cx="996383" cy="569803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56" name="图片 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534" y="2186314"/>
                <a:ext cx="997433" cy="878446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57" name="图片 56" descr="电子设备的屏幕&#10;&#10;中度可信度描述已自动生成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694102" y="1736338"/>
                <a:ext cx="1457737" cy="1243750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58" name="文本框 57"/>
              <p:cNvSpPr txBox="1"/>
              <p:nvPr/>
            </p:nvSpPr>
            <p:spPr>
              <a:xfrm>
                <a:off x="3409407" y="5486344"/>
                <a:ext cx="2785590" cy="35602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热压接制作探测器</a:t>
                </a: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3580878" y="3136869"/>
                <a:ext cx="2449559" cy="623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采用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2D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读出条，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0.65mm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间距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灵敏面积为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30×30cm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4683932" y="1967180"/>
              <a:ext cx="2038540" cy="2886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Micromegas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及读出板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880386" y="1965438"/>
              <a:ext cx="2241064" cy="2886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TPC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场笼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电子学系统整体设计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28</a:t>
            </a:fld>
            <a:endParaRPr lang="zh-CN" altLang="en-US" sz="1600" b="1" dirty="0"/>
          </a:p>
        </p:txBody>
      </p:sp>
      <p:sp>
        <p:nvSpPr>
          <p:cNvPr id="26" name="矩形 25"/>
          <p:cNvSpPr/>
          <p:nvPr/>
        </p:nvSpPr>
        <p:spPr>
          <a:xfrm>
            <a:off x="2191252" y="4751398"/>
            <a:ext cx="7809500" cy="16717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多类型探测器及读出系统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0" lvl="1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大动态范围低噪声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FEEs;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CZT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探测器阴极信号提供系统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T0;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通道复用降低读出规模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模块化、可扩展读出设计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7" name="对象 26"/>
          <p:cNvGraphicFramePr>
            <a:graphicFrameLocks noChangeAspect="1"/>
          </p:cNvGraphicFramePr>
          <p:nvPr/>
        </p:nvGraphicFramePr>
        <p:xfrm>
          <a:off x="2191250" y="1145068"/>
          <a:ext cx="7809500" cy="3513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Visio" r:id="rId4" imgW="15437485" imgH="7261225" progId="Visio.Drawing.15">
                  <p:embed/>
                </p:oleObj>
              </mc:Choice>
              <mc:Fallback>
                <p:oleObj name="Visio" r:id="rId4" imgW="15437485" imgH="7261225" progId="Visio.Drawing.15">
                  <p:embed/>
                  <p:pic>
                    <p:nvPicPr>
                      <p:cNvPr id="0" name="对象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1250" y="1145068"/>
                        <a:ext cx="7809500" cy="351347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电子学与探测器测试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29</a:t>
            </a:fld>
            <a:endParaRPr lang="zh-CN" altLang="en-US" sz="16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1194654"/>
            <a:ext cx="3811526" cy="285903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31676" y="1141035"/>
            <a:ext cx="3128645" cy="14422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70000"/>
              </a:lnSpc>
              <a:buFont typeface="Arial" panose="020B0604020202090204" pitchFamily="34" charset="0"/>
              <a:buChar char="•"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  <a:sym typeface="+mn-ea"/>
              </a:rPr>
              <a:t>实现波形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  <a:sym typeface="+mn-ea"/>
              </a:rPr>
              <a:t>FPGA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  <a:sym typeface="+mn-ea"/>
              </a:rPr>
              <a:t>在线修正</a:t>
            </a:r>
          </a:p>
          <a:p>
            <a:pPr marL="342900" indent="-342900">
              <a:lnSpc>
                <a:spcPct val="170000"/>
              </a:lnSpc>
              <a:buFont typeface="Arial" panose="020B0604020202090204" pitchFamily="34" charset="0"/>
              <a:buChar char="•"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  <a:sym typeface="+mn-ea"/>
              </a:rPr>
              <a:t>对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  <a:sym typeface="+mn-ea"/>
              </a:rPr>
              <a:t>SCA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  <a:sym typeface="+mn-ea"/>
              </a:rPr>
              <a:t>波形采样的固定偏差进行修正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169916" y="5558289"/>
            <a:ext cx="235013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  <a:sym typeface="+mn-ea"/>
              </a:rPr>
              <a:t>原始信号波形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178545" y="5574164"/>
            <a:ext cx="25933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  <a:sym typeface="+mn-ea"/>
              </a:rPr>
              <a:t>在线修正后信号波形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366" y="3283719"/>
            <a:ext cx="2920365" cy="22809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205" y="3276099"/>
            <a:ext cx="2992120" cy="2289810"/>
          </a:xfrm>
          <a:prstGeom prst="rect">
            <a:avLst/>
          </a:prstGeom>
        </p:spPr>
      </p:pic>
      <p:pic>
        <p:nvPicPr>
          <p:cNvPr id="16" name="图形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89690" y="1154690"/>
            <a:ext cx="1882195" cy="133425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578596" y="2488516"/>
            <a:ext cx="235013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  <a:sym typeface="+mn-ea"/>
              </a:rPr>
              <a:t>在线修正原理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示, 工程绘图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2" r="14210"/>
          <a:stretch>
            <a:fillRect/>
          </a:stretch>
        </p:blipFill>
        <p:spPr>
          <a:xfrm>
            <a:off x="8742947" y="4163648"/>
            <a:ext cx="3449053" cy="2694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：新一代空间</a:t>
            </a: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伽马射线天文望远镜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3</a:t>
            </a:fld>
            <a:endParaRPr lang="zh-CN" altLang="en-US" sz="1600" b="1"/>
          </a:p>
        </p:txBody>
      </p:sp>
      <p:grpSp>
        <p:nvGrpSpPr>
          <p:cNvPr id="7" name="组合 6"/>
          <p:cNvGrpSpPr/>
          <p:nvPr/>
        </p:nvGrpSpPr>
        <p:grpSpPr>
          <a:xfrm>
            <a:off x="4669153" y="2685083"/>
            <a:ext cx="5427346" cy="446940"/>
            <a:chOff x="3798696" y="1483009"/>
            <a:chExt cx="5427346" cy="446940"/>
          </a:xfrm>
        </p:grpSpPr>
        <p:sp>
          <p:nvSpPr>
            <p:cNvPr id="13" name="矩形: 圆角 15"/>
            <p:cNvSpPr/>
            <p:nvPr/>
          </p:nvSpPr>
          <p:spPr>
            <a:xfrm>
              <a:off x="4522595" y="1483009"/>
              <a:ext cx="4703447" cy="446940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MeV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伽马射线探测方法</a:t>
              </a:r>
            </a:p>
          </p:txBody>
        </p:sp>
        <p:sp>
          <p:nvSpPr>
            <p:cNvPr id="6" name="单圆角矩形 5"/>
            <p:cNvSpPr/>
            <p:nvPr/>
          </p:nvSpPr>
          <p:spPr>
            <a:xfrm>
              <a:off x="3798696" y="1483009"/>
              <a:ext cx="723900" cy="446940"/>
            </a:xfrm>
            <a:prstGeom prst="round1Rect">
              <a:avLst>
                <a:gd name="adj" fmla="val 3229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02</a:t>
              </a:r>
              <a:endParaRPr lang="zh-CN" altLang="en-US" sz="24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669153" y="3440219"/>
            <a:ext cx="5117205" cy="444542"/>
            <a:chOff x="3798697" y="2011405"/>
            <a:chExt cx="5117205" cy="444542"/>
          </a:xfrm>
        </p:grpSpPr>
        <p:sp>
          <p:nvSpPr>
            <p:cNvPr id="17" name="矩形: 圆角 15"/>
            <p:cNvSpPr/>
            <p:nvPr/>
          </p:nvSpPr>
          <p:spPr>
            <a:xfrm>
              <a:off x="4522595" y="2011405"/>
              <a:ext cx="4393307" cy="444542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MeGaT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实验研究进展</a:t>
              </a:r>
            </a:p>
          </p:txBody>
        </p:sp>
        <p:sp>
          <p:nvSpPr>
            <p:cNvPr id="28" name="单圆角矩形 27"/>
            <p:cNvSpPr/>
            <p:nvPr/>
          </p:nvSpPr>
          <p:spPr>
            <a:xfrm>
              <a:off x="3798697" y="2011405"/>
              <a:ext cx="723900" cy="444542"/>
            </a:xfrm>
            <a:prstGeom prst="round1Rect">
              <a:avLst>
                <a:gd name="adj" fmla="val 3229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03</a:t>
              </a:r>
              <a:endParaRPr lang="zh-CN" altLang="en-US" sz="2400" b="1" dirty="0"/>
            </a:p>
          </p:txBody>
        </p:sp>
      </p:grpSp>
      <p:sp>
        <p:nvSpPr>
          <p:cNvPr id="26" name="矩形: 圆角 15"/>
          <p:cNvSpPr/>
          <p:nvPr/>
        </p:nvSpPr>
        <p:spPr>
          <a:xfrm>
            <a:off x="5393052" y="1935366"/>
            <a:ext cx="3935098" cy="444542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miter lim="800000"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伽马天文观测需求</a:t>
            </a:r>
          </a:p>
        </p:txBody>
      </p:sp>
      <p:sp>
        <p:nvSpPr>
          <p:cNvPr id="32" name="单圆角矩形 29"/>
          <p:cNvSpPr/>
          <p:nvPr/>
        </p:nvSpPr>
        <p:spPr>
          <a:xfrm>
            <a:off x="4669151" y="1934167"/>
            <a:ext cx="723900" cy="446940"/>
          </a:xfrm>
          <a:prstGeom prst="round1Rect">
            <a:avLst>
              <a:gd name="adj" fmla="val 32295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01</a:t>
            </a:r>
            <a:endParaRPr lang="zh-CN" altLang="en-US" sz="2400" b="1" dirty="0"/>
          </a:p>
        </p:txBody>
      </p:sp>
      <p:grpSp>
        <p:nvGrpSpPr>
          <p:cNvPr id="15" name="组合 14"/>
          <p:cNvGrpSpPr/>
          <p:nvPr/>
        </p:nvGrpSpPr>
        <p:grpSpPr>
          <a:xfrm>
            <a:off x="4669153" y="4192957"/>
            <a:ext cx="5117205" cy="444542"/>
            <a:chOff x="3798697" y="2011405"/>
            <a:chExt cx="5117205" cy="444542"/>
          </a:xfrm>
        </p:grpSpPr>
        <p:sp>
          <p:nvSpPr>
            <p:cNvPr id="16" name="矩形: 圆角 15"/>
            <p:cNvSpPr/>
            <p:nvPr/>
          </p:nvSpPr>
          <p:spPr>
            <a:xfrm>
              <a:off x="4522595" y="2011405"/>
              <a:ext cx="4393307" cy="444542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MeGaT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实验规划</a:t>
              </a:r>
            </a:p>
          </p:txBody>
        </p:sp>
        <p:sp>
          <p:nvSpPr>
            <p:cNvPr id="19" name="单圆角矩形 27"/>
            <p:cNvSpPr/>
            <p:nvPr/>
          </p:nvSpPr>
          <p:spPr>
            <a:xfrm>
              <a:off x="3798697" y="2011405"/>
              <a:ext cx="723900" cy="444542"/>
            </a:xfrm>
            <a:prstGeom prst="round1Rect">
              <a:avLst>
                <a:gd name="adj" fmla="val 3229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04</a:t>
              </a:r>
              <a:endParaRPr lang="zh-CN" altLang="en-US" sz="24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CZT(DOIC)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前端读出电子学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30</a:t>
            </a:fld>
            <a:endParaRPr lang="zh-CN" altLang="en-US" sz="16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150" y="1145068"/>
            <a:ext cx="3778123" cy="23765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3" name="文本框 12"/>
          <p:cNvSpPr txBox="1"/>
          <p:nvPr/>
        </p:nvSpPr>
        <p:spPr>
          <a:xfrm>
            <a:off x="1649524" y="1388763"/>
            <a:ext cx="4797425" cy="197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CZT ASIC 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128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个阳极通道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+2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个阴极通道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能量和时间测量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itchFamily="2" charset="-122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能量以峰保形式输出，需要外接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ADC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929730" y="3566918"/>
            <a:ext cx="3317168" cy="2880360"/>
            <a:chOff x="2016006" y="2769719"/>
            <a:chExt cx="4003040" cy="372046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7" r="38510"/>
            <a:stretch>
              <a:fillRect/>
            </a:stretch>
          </p:blipFill>
          <p:spPr>
            <a:xfrm>
              <a:off x="2016006" y="2769719"/>
              <a:ext cx="4003040" cy="3720465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137776" y="4340418"/>
              <a:ext cx="1143313" cy="674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HERPIX</a:t>
              </a: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载板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2371487" y="4333853"/>
              <a:ext cx="954107" cy="674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itchFamily="2" charset="-122"/>
                </a:rPr>
                <a:t>CZT</a:t>
              </a:r>
            </a:p>
            <a:p>
              <a:pPr algn="ctr"/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itchFamily="2" charset="-122"/>
                </a:rPr>
                <a:t>探测器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4488489" y="4340633"/>
              <a:ext cx="954107" cy="674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FPGA</a:t>
              </a:r>
            </a:p>
            <a:p>
              <a:pPr algn="ctr"/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核心板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3488733" y="5399307"/>
              <a:ext cx="1998498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HERPIX</a:t>
              </a:r>
              <a:r>
                <a:rPr lang="zh-CN" altLang="en-US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母板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766481" y="4032597"/>
            <a:ext cx="5271536" cy="2101072"/>
            <a:chOff x="56" y="6505"/>
            <a:chExt cx="9397" cy="386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/>
            <a:srcRect t="11038"/>
            <a:stretch>
              <a:fillRect/>
            </a:stretch>
          </p:blipFill>
          <p:spPr>
            <a:xfrm>
              <a:off x="56" y="6988"/>
              <a:ext cx="9397" cy="3385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043" y="7069"/>
              <a:ext cx="2235" cy="5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HERPIX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载板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855" y="6505"/>
              <a:ext cx="2423" cy="5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HERPIX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母板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CZT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通道复用读出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31</a:t>
            </a:fld>
            <a:endParaRPr lang="zh-CN" altLang="en-US" sz="1600" b="1" dirty="0"/>
          </a:p>
        </p:txBody>
      </p:sp>
      <p:grpSp>
        <p:nvGrpSpPr>
          <p:cNvPr id="6" name="组合 5"/>
          <p:cNvGrpSpPr/>
          <p:nvPr/>
        </p:nvGrpSpPr>
        <p:grpSpPr>
          <a:xfrm>
            <a:off x="2349500" y="1717855"/>
            <a:ext cx="8622494" cy="4409879"/>
            <a:chOff x="4608915" y="2027006"/>
            <a:chExt cx="5262346" cy="3060670"/>
          </a:xfrm>
        </p:grpSpPr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5284690" y="2225143"/>
            <a:ext cx="1400279" cy="1144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Visio" r:id="rId4" imgW="6660515" imgH="5441315" progId="Visio.Drawing.15">
                    <p:embed/>
                  </p:oleObj>
                </mc:Choice>
                <mc:Fallback>
                  <p:oleObj name="Visio" r:id="rId4" imgW="6660515" imgH="5441315" progId="Visio.Drawing.15">
                    <p:embed/>
                    <p:pic>
                      <p:nvPicPr>
                        <p:cNvPr id="0" name="对象 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84690" y="2225143"/>
                          <a:ext cx="1400279" cy="11442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4608915" y="3672575"/>
            <a:ext cx="4513579" cy="14151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Visio" r:id="rId6" imgW="9834245" imgH="3083560" progId="Visio.Drawing.15">
                    <p:embed/>
                  </p:oleObj>
                </mc:Choice>
                <mc:Fallback>
                  <p:oleObj name="Visio" r:id="rId6" imgW="9834245" imgH="3083560" progId="Visio.Drawing.15">
                    <p:embed/>
                    <p:pic>
                      <p:nvPicPr>
                        <p:cNvPr id="0" name="对象 7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608915" y="3672575"/>
                          <a:ext cx="4513579" cy="14151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>
              <a:graphicFrameLocks noChangeAspect="1"/>
            </p:cNvGraphicFramePr>
            <p:nvPr/>
          </p:nvGraphicFramePr>
          <p:xfrm>
            <a:off x="6917987" y="2056570"/>
            <a:ext cx="1512105" cy="11620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Visio" r:id="rId8" imgW="4186555" imgH="3218180" progId="Visio.Drawing.15">
                    <p:embed/>
                  </p:oleObj>
                </mc:Choice>
                <mc:Fallback>
                  <p:oleObj name="Visio" r:id="rId8" imgW="4186555" imgH="3218180" progId="Visio.Drawing.15">
                    <p:embed/>
                    <p:pic>
                      <p:nvPicPr>
                        <p:cNvPr id="0" name="对象 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917987" y="2056570"/>
                          <a:ext cx="1512105" cy="11620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" t="5505" r="13777"/>
            <a:stretch>
              <a:fillRect/>
            </a:stretch>
          </p:blipFill>
          <p:spPr>
            <a:xfrm rot="16200000">
              <a:off x="8595990" y="2094126"/>
              <a:ext cx="1342391" cy="1208151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3053169" y="6279156"/>
            <a:ext cx="565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无编码到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倍编码，分辨率略有下降，但仍满足要求</a:t>
            </a:r>
          </a:p>
        </p:txBody>
      </p:sp>
      <p:sp>
        <p:nvSpPr>
          <p:cNvPr id="13" name="矩形 12"/>
          <p:cNvSpPr/>
          <p:nvPr/>
        </p:nvSpPr>
        <p:spPr>
          <a:xfrm>
            <a:off x="437256" y="1080857"/>
            <a:ext cx="6198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单个电子学通道读出多个探测器的通道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利用阴极信号确定击中的探测器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微信图片_20260512115705_rgba"/>
          <p:cNvPicPr>
            <a:picLocks noChangeAspect="1"/>
          </p:cNvPicPr>
          <p:nvPr/>
        </p:nvPicPr>
        <p:blipFill>
          <a:blip r:embed="rId11"/>
          <a:srcRect l="22036" t="20188" r="34387" b="17993"/>
          <a:stretch>
            <a:fillRect/>
          </a:stretch>
        </p:blipFill>
        <p:spPr>
          <a:xfrm>
            <a:off x="1100119" y="1857308"/>
            <a:ext cx="1824038" cy="1940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73" y="1051059"/>
            <a:ext cx="3522042" cy="36128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l="1822" t="5273" r="1594"/>
          <a:stretch>
            <a:fillRect/>
          </a:stretch>
        </p:blipFill>
        <p:spPr>
          <a:xfrm>
            <a:off x="4511675" y="1501427"/>
            <a:ext cx="2351189" cy="30308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87" y="1536989"/>
            <a:ext cx="2246447" cy="2995262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049922" y="5063227"/>
            <a:ext cx="927469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n-ea"/>
                <a:cs typeface="Times New Roman" panose="02020503050405090304" pitchFamily="18" charset="0"/>
              </a:rPr>
              <a:t>目标：小型载荷物理指标及多场景应用</a:t>
            </a:r>
            <a:endParaRPr lang="en-US" altLang="zh-CN" sz="2400" dirty="0">
              <a:latin typeface="+mn-ea"/>
              <a:cs typeface="Times New Roman" panose="0202050305040509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n-ea"/>
                <a:cs typeface="Times New Roman" panose="02020503050405090304" pitchFamily="18" charset="0"/>
              </a:rPr>
              <a:t>验证关键技术：</a:t>
            </a:r>
            <a:r>
              <a:rPr lang="en-US" altLang="zh-CN" sz="2400" dirty="0">
                <a:latin typeface="+mn-ea"/>
                <a:cs typeface="Times New Roman" panose="02020503050405090304" pitchFamily="18" charset="0"/>
              </a:rPr>
              <a:t>3D</a:t>
            </a:r>
            <a:r>
              <a:rPr lang="zh-CN" altLang="en-US" sz="2400" dirty="0">
                <a:latin typeface="+mn-ea"/>
                <a:cs typeface="Times New Roman" panose="02020503050405090304" pitchFamily="18" charset="0"/>
              </a:rPr>
              <a:t>打印超薄窗</a:t>
            </a:r>
            <a:r>
              <a:rPr lang="en-US" altLang="zh-CN" sz="2400" dirty="0">
                <a:latin typeface="+mn-ea"/>
                <a:cs typeface="Times New Roman" panose="02020503050405090304" pitchFamily="18" charset="0"/>
              </a:rPr>
              <a:t>/</a:t>
            </a:r>
            <a:r>
              <a:rPr lang="zh-CN" altLang="en-US" sz="2400" dirty="0">
                <a:latin typeface="+mn-ea"/>
                <a:cs typeface="Times New Roman" panose="02020503050405090304" pitchFamily="18" charset="0"/>
              </a:rPr>
              <a:t>外壳；薄型场笼；全覆盖</a:t>
            </a:r>
            <a:r>
              <a:rPr lang="en-US" altLang="zh-CN" sz="2400" dirty="0">
                <a:latin typeface="+mn-ea"/>
                <a:cs typeface="Times New Roman" panose="02020503050405090304" pitchFamily="18" charset="0"/>
              </a:rPr>
              <a:t>CZT</a:t>
            </a:r>
            <a:endParaRPr lang="zh-CN" altLang="en-US" sz="2400" dirty="0">
              <a:latin typeface="+mn-ea"/>
              <a:cs typeface="Times New Roman" panose="0202050305040509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小尺寸样机研制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小尺寸样机研制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33</a:t>
            </a:fld>
            <a:endParaRPr lang="zh-CN" altLang="en-US" sz="1600" b="1"/>
          </a:p>
        </p:txBody>
      </p:sp>
      <p:sp>
        <p:nvSpPr>
          <p:cNvPr id="33" name="矩形 32"/>
          <p:cNvSpPr/>
          <p:nvPr/>
        </p:nvSpPr>
        <p:spPr>
          <a:xfrm>
            <a:off x="6096000" y="1539563"/>
            <a:ext cx="3587584" cy="4816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227148" y="1539563"/>
            <a:ext cx="3587584" cy="4816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227090" y="1071519"/>
            <a:ext cx="7444499" cy="5300364"/>
            <a:chOff x="190431" y="1600583"/>
            <a:chExt cx="4528180" cy="4053168"/>
          </a:xfrm>
          <a:solidFill>
            <a:schemeClr val="bg1">
              <a:lumMod val="95000"/>
            </a:schemeClr>
          </a:solidFill>
        </p:grpSpPr>
        <p:sp>
          <p:nvSpPr>
            <p:cNvPr id="36" name="文本框 35"/>
            <p:cNvSpPr txBox="1"/>
            <p:nvPr/>
          </p:nvSpPr>
          <p:spPr>
            <a:xfrm>
              <a:off x="190468" y="1603968"/>
              <a:ext cx="2182179" cy="3059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罐体结构轻量化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550975" y="1600583"/>
              <a:ext cx="2167636" cy="3059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TPC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结构优化</a:t>
              </a:r>
            </a:p>
          </p:txBody>
        </p:sp>
        <p:pic>
          <p:nvPicPr>
            <p:cNvPr id="38" name="图片 3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738565" y="4381097"/>
              <a:ext cx="811844" cy="755001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9" name="图片 3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642783" y="4394384"/>
              <a:ext cx="851453" cy="755001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40" name="文本框 39"/>
            <p:cNvSpPr txBox="1"/>
            <p:nvPr/>
          </p:nvSpPr>
          <p:spPr>
            <a:xfrm>
              <a:off x="2535127" y="5159504"/>
              <a:ext cx="2167585" cy="49424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整体结构进行仿真，仿真载荷取实际载荷的约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1.5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倍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029" y="1994191"/>
              <a:ext cx="903743" cy="887998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2" name="图片 41"/>
            <p:cNvPicPr/>
            <p:nvPr/>
          </p:nvPicPr>
          <p:blipFill rotWithShape="1">
            <a:blip r:embed="rId6"/>
            <a:srcRect l="11978" t="9181" r="14036" b="3210"/>
            <a:stretch>
              <a:fillRect/>
            </a:stretch>
          </p:blipFill>
          <p:spPr>
            <a:xfrm>
              <a:off x="258656" y="3355740"/>
              <a:ext cx="982253" cy="139204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3" name="图片 4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53189" y="2043877"/>
              <a:ext cx="987720" cy="124691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65799" y="2929885"/>
              <a:ext cx="133552" cy="29434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384" y="2132823"/>
              <a:ext cx="746538" cy="110049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528" y="2140236"/>
              <a:ext cx="439155" cy="294341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7" name="图片 46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629207" y="3094431"/>
              <a:ext cx="851453" cy="92913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8" name="图片 47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3650707" y="3090239"/>
              <a:ext cx="899092" cy="98852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49" name="文本框 48"/>
            <p:cNvSpPr txBox="1"/>
            <p:nvPr/>
          </p:nvSpPr>
          <p:spPr>
            <a:xfrm>
              <a:off x="190431" y="4796352"/>
              <a:ext cx="2100956" cy="70606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尝试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3D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打印新技术，窗口厚度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~3mm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铝合金，承压更强；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罐体重量降低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倍以上！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570072" y="2081543"/>
              <a:ext cx="1073315" cy="70606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TPC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通气测试进行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周，没有明显漏气 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705174" y="4065939"/>
              <a:ext cx="1844625" cy="28242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同样基于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3D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打印进行优化</a:t>
              </a:r>
            </a:p>
          </p:txBody>
        </p: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4079008" y="3387492"/>
            <a:ext cx="1237041" cy="1640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示, 工程绘图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2" r="14210"/>
          <a:stretch>
            <a:fillRect/>
          </a:stretch>
        </p:blipFill>
        <p:spPr>
          <a:xfrm>
            <a:off x="8742947" y="4163648"/>
            <a:ext cx="3449053" cy="2694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：新一代空间</a:t>
            </a: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伽马射线天文望远镜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34</a:t>
            </a:fld>
            <a:endParaRPr lang="zh-CN" altLang="en-US" sz="1600" b="1"/>
          </a:p>
        </p:txBody>
      </p:sp>
      <p:grpSp>
        <p:nvGrpSpPr>
          <p:cNvPr id="7" name="组合 6"/>
          <p:cNvGrpSpPr/>
          <p:nvPr/>
        </p:nvGrpSpPr>
        <p:grpSpPr>
          <a:xfrm>
            <a:off x="4669153" y="2685083"/>
            <a:ext cx="5427346" cy="446940"/>
            <a:chOff x="3798696" y="1483009"/>
            <a:chExt cx="5427346" cy="446940"/>
          </a:xfrm>
        </p:grpSpPr>
        <p:sp>
          <p:nvSpPr>
            <p:cNvPr id="13" name="矩形: 圆角 15"/>
            <p:cNvSpPr/>
            <p:nvPr/>
          </p:nvSpPr>
          <p:spPr>
            <a:xfrm>
              <a:off x="4522595" y="1483009"/>
              <a:ext cx="4703447" cy="446940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MeV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伽马射线探测方法</a:t>
              </a:r>
            </a:p>
          </p:txBody>
        </p:sp>
        <p:sp>
          <p:nvSpPr>
            <p:cNvPr id="6" name="单圆角矩形 5"/>
            <p:cNvSpPr/>
            <p:nvPr/>
          </p:nvSpPr>
          <p:spPr>
            <a:xfrm>
              <a:off x="3798696" y="1483009"/>
              <a:ext cx="723900" cy="446940"/>
            </a:xfrm>
            <a:prstGeom prst="round1Rect">
              <a:avLst>
                <a:gd name="adj" fmla="val 3229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02</a:t>
              </a:r>
              <a:endParaRPr lang="zh-CN" altLang="en-US" sz="24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669153" y="3440219"/>
            <a:ext cx="5117205" cy="444542"/>
            <a:chOff x="3798697" y="2011405"/>
            <a:chExt cx="5117205" cy="444542"/>
          </a:xfrm>
        </p:grpSpPr>
        <p:sp>
          <p:nvSpPr>
            <p:cNvPr id="17" name="矩形: 圆角 15"/>
            <p:cNvSpPr/>
            <p:nvPr/>
          </p:nvSpPr>
          <p:spPr>
            <a:xfrm>
              <a:off x="4522595" y="2011405"/>
              <a:ext cx="4393307" cy="444542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MeGaT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实验及进展</a:t>
              </a:r>
            </a:p>
          </p:txBody>
        </p:sp>
        <p:sp>
          <p:nvSpPr>
            <p:cNvPr id="28" name="单圆角矩形 27"/>
            <p:cNvSpPr/>
            <p:nvPr/>
          </p:nvSpPr>
          <p:spPr>
            <a:xfrm>
              <a:off x="3798697" y="2011405"/>
              <a:ext cx="723900" cy="444542"/>
            </a:xfrm>
            <a:prstGeom prst="round1Rect">
              <a:avLst>
                <a:gd name="adj" fmla="val 3229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03</a:t>
              </a:r>
              <a:endParaRPr lang="zh-CN" altLang="en-US" sz="2400" b="1" dirty="0"/>
            </a:p>
          </p:txBody>
        </p:sp>
      </p:grpSp>
      <p:sp>
        <p:nvSpPr>
          <p:cNvPr id="26" name="矩形: 圆角 15"/>
          <p:cNvSpPr/>
          <p:nvPr/>
        </p:nvSpPr>
        <p:spPr>
          <a:xfrm>
            <a:off x="5393052" y="1935366"/>
            <a:ext cx="3935098" cy="444542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miter lim="800000"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伽马天文观测需求</a:t>
            </a:r>
          </a:p>
        </p:txBody>
      </p:sp>
      <p:sp>
        <p:nvSpPr>
          <p:cNvPr id="32" name="单圆角矩形 29"/>
          <p:cNvSpPr/>
          <p:nvPr/>
        </p:nvSpPr>
        <p:spPr>
          <a:xfrm>
            <a:off x="4669151" y="1934167"/>
            <a:ext cx="723900" cy="446940"/>
          </a:xfrm>
          <a:prstGeom prst="round1Rect">
            <a:avLst>
              <a:gd name="adj" fmla="val 322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01</a:t>
            </a:r>
            <a:endParaRPr lang="zh-CN" altLang="en-US" sz="2400" b="1" dirty="0"/>
          </a:p>
        </p:txBody>
      </p:sp>
      <p:grpSp>
        <p:nvGrpSpPr>
          <p:cNvPr id="15" name="组合 14"/>
          <p:cNvGrpSpPr/>
          <p:nvPr/>
        </p:nvGrpSpPr>
        <p:grpSpPr>
          <a:xfrm>
            <a:off x="4669153" y="4192957"/>
            <a:ext cx="5117205" cy="444542"/>
            <a:chOff x="3798697" y="2011405"/>
            <a:chExt cx="5117205" cy="444542"/>
          </a:xfrm>
        </p:grpSpPr>
        <p:sp>
          <p:nvSpPr>
            <p:cNvPr id="16" name="矩形: 圆角 15"/>
            <p:cNvSpPr/>
            <p:nvPr/>
          </p:nvSpPr>
          <p:spPr>
            <a:xfrm>
              <a:off x="4522595" y="2011405"/>
              <a:ext cx="4393307" cy="444542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 err="1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MeGaT</a:t>
              </a:r>
              <a:r>
                <a:rPr lang="zh-CN" altLang="en-US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实验规划</a:t>
              </a:r>
            </a:p>
          </p:txBody>
        </p:sp>
        <p:sp>
          <p:nvSpPr>
            <p:cNvPr id="19" name="单圆角矩形 27"/>
            <p:cNvSpPr/>
            <p:nvPr/>
          </p:nvSpPr>
          <p:spPr>
            <a:xfrm>
              <a:off x="3798697" y="2011405"/>
              <a:ext cx="723900" cy="444542"/>
            </a:xfrm>
            <a:prstGeom prst="round1Rect">
              <a:avLst>
                <a:gd name="adj" fmla="val 3229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04</a:t>
              </a:r>
              <a:endParaRPr lang="zh-CN" altLang="en-US" sz="24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实验：研究进度规划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35</a:t>
            </a:fld>
            <a:endParaRPr lang="zh-CN" altLang="en-US" sz="1600" b="1" dirty="0"/>
          </a:p>
        </p:txBody>
      </p:sp>
      <p:sp>
        <p:nvSpPr>
          <p:cNvPr id="13" name="内容占位符 2"/>
          <p:cNvSpPr txBox="1"/>
          <p:nvPr/>
        </p:nvSpPr>
        <p:spPr>
          <a:xfrm>
            <a:off x="876301" y="1336509"/>
            <a:ext cx="9772649" cy="4902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+mn-ea"/>
              </a:rPr>
              <a:t>MeGaT</a:t>
            </a:r>
            <a:r>
              <a:rPr lang="zh-CN" altLang="en-US" dirty="0">
                <a:latin typeface="+mn-ea"/>
              </a:rPr>
              <a:t>概念设计</a:t>
            </a:r>
            <a:r>
              <a:rPr lang="en-US" altLang="zh-CN" dirty="0">
                <a:latin typeface="+mn-ea"/>
              </a:rPr>
              <a:t>-</a:t>
            </a:r>
            <a:r>
              <a:rPr lang="zh-CN" altLang="en-US" dirty="0">
                <a:latin typeface="+mn-ea"/>
              </a:rPr>
              <a:t>技术设计报告</a:t>
            </a:r>
            <a:endParaRPr lang="en-US" altLang="zh-CN" dirty="0">
              <a:latin typeface="+mn-ea"/>
            </a:endParaRPr>
          </a:p>
          <a:p>
            <a:pPr lvl="1"/>
            <a:r>
              <a:rPr lang="en-US" altLang="zh-CN" dirty="0">
                <a:latin typeface="+mn-ea"/>
              </a:rPr>
              <a:t>7-8</a:t>
            </a:r>
            <a:r>
              <a:rPr lang="zh-CN" altLang="en-US" dirty="0">
                <a:latin typeface="+mn-ea"/>
              </a:rPr>
              <a:t>月份完整版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概念设计报告</a:t>
            </a:r>
            <a:r>
              <a:rPr lang="zh-CN" altLang="en-US" dirty="0">
                <a:latin typeface="+mn-ea"/>
              </a:rPr>
              <a:t>组内审核定稿，</a:t>
            </a:r>
            <a:r>
              <a:rPr lang="en-US" altLang="zh-CN" dirty="0">
                <a:latin typeface="+mn-ea"/>
              </a:rPr>
              <a:t>9-10</a:t>
            </a:r>
            <a:r>
              <a:rPr lang="zh-CN" altLang="en-US" dirty="0">
                <a:latin typeface="+mn-ea"/>
              </a:rPr>
              <a:t>月邀请专家预评审，预印版发布、投稿</a:t>
            </a:r>
            <a:endParaRPr lang="en-US" altLang="zh-CN" dirty="0">
              <a:latin typeface="+mn-ea"/>
            </a:endParaRPr>
          </a:p>
          <a:p>
            <a:pPr lvl="1"/>
            <a:r>
              <a:rPr lang="en-US" altLang="zh-CN" dirty="0">
                <a:latin typeface="+mn-ea"/>
              </a:rPr>
              <a:t>2027</a:t>
            </a:r>
            <a:r>
              <a:rPr lang="zh-CN" altLang="en-US" dirty="0">
                <a:latin typeface="+mn-ea"/>
              </a:rPr>
              <a:t>底前完成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技术设计报告初稿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marL="457200" lvl="1" indent="0">
              <a:buNone/>
            </a:pPr>
            <a:endParaRPr lang="en-US" altLang="zh-CN" dirty="0">
              <a:latin typeface="+mn-ea"/>
            </a:endParaRPr>
          </a:p>
          <a:p>
            <a:r>
              <a:rPr lang="en-US" altLang="zh-CN" dirty="0" err="1">
                <a:latin typeface="+mn-ea"/>
              </a:rPr>
              <a:t>MeGaT</a:t>
            </a:r>
            <a:r>
              <a:rPr lang="zh-CN" altLang="en-US" dirty="0">
                <a:latin typeface="+mn-ea"/>
              </a:rPr>
              <a:t>样机研制</a:t>
            </a:r>
            <a:endParaRPr lang="en-US" altLang="zh-CN" dirty="0">
              <a:latin typeface="+mn-ea"/>
            </a:endParaRPr>
          </a:p>
          <a:p>
            <a:pPr lvl="1"/>
            <a:r>
              <a:rPr lang="en-US" altLang="zh-CN" dirty="0">
                <a:latin typeface="+mn-ea"/>
              </a:rPr>
              <a:t>2026</a:t>
            </a:r>
            <a:r>
              <a:rPr lang="zh-CN" altLang="en-US" dirty="0">
                <a:latin typeface="+mn-ea"/>
              </a:rPr>
              <a:t>年完成</a:t>
            </a:r>
            <a:r>
              <a:rPr lang="en-US" altLang="zh-CN" b="1" dirty="0">
                <a:solidFill>
                  <a:schemeClr val="accent1"/>
                </a:solidFill>
                <a:latin typeface="+mn-ea"/>
              </a:rPr>
              <a:t>30cm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立方</a:t>
            </a:r>
            <a:r>
              <a:rPr lang="zh-CN" altLang="en-US" dirty="0">
                <a:latin typeface="+mn-ea"/>
              </a:rPr>
              <a:t>尺寸样机构建与验证（少量</a:t>
            </a:r>
            <a:r>
              <a:rPr lang="en-US" altLang="zh-CN" dirty="0">
                <a:latin typeface="+mn-ea"/>
              </a:rPr>
              <a:t>CZT</a:t>
            </a:r>
            <a:r>
              <a:rPr lang="zh-CN" altLang="en-US" dirty="0">
                <a:latin typeface="+mn-ea"/>
              </a:rPr>
              <a:t>）</a:t>
            </a:r>
            <a:endParaRPr lang="en-US" altLang="zh-CN" dirty="0">
              <a:latin typeface="+mn-ea"/>
            </a:endParaRPr>
          </a:p>
          <a:p>
            <a:pPr lvl="1"/>
            <a:r>
              <a:rPr lang="en-US" altLang="zh-CN" dirty="0">
                <a:latin typeface="+mn-ea"/>
              </a:rPr>
              <a:t>2027</a:t>
            </a:r>
            <a:r>
              <a:rPr lang="zh-CN" altLang="en-US" dirty="0">
                <a:latin typeface="+mn-ea"/>
              </a:rPr>
              <a:t>年底前完成</a:t>
            </a:r>
            <a:r>
              <a:rPr lang="en-US" altLang="zh-CN" b="1" dirty="0">
                <a:solidFill>
                  <a:schemeClr val="accent1"/>
                </a:solidFill>
                <a:latin typeface="+mn-ea"/>
              </a:rPr>
              <a:t>15cm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小型样机</a:t>
            </a:r>
            <a:r>
              <a:rPr lang="zh-CN" altLang="en-US" dirty="0">
                <a:latin typeface="+mn-ea"/>
              </a:rPr>
              <a:t>（完整</a:t>
            </a:r>
            <a:r>
              <a:rPr lang="en-US" altLang="zh-CN" dirty="0">
                <a:latin typeface="+mn-ea"/>
              </a:rPr>
              <a:t>CZT</a:t>
            </a:r>
            <a:r>
              <a:rPr lang="zh-CN" altLang="en-US" dirty="0">
                <a:latin typeface="+mn-ea"/>
              </a:rPr>
              <a:t>，</a:t>
            </a:r>
            <a:r>
              <a:rPr lang="en-US" altLang="zh-CN" dirty="0">
                <a:latin typeface="+mn-ea"/>
              </a:rPr>
              <a:t>3D</a:t>
            </a:r>
            <a:r>
              <a:rPr lang="zh-CN" altLang="en-US" dirty="0">
                <a:latin typeface="+mn-ea"/>
              </a:rPr>
              <a:t>打印薄型外壳）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研究小型载荷科学潜力与实施可行性</a:t>
            </a:r>
            <a:endParaRPr lang="en-US" altLang="zh-CN" dirty="0">
              <a:latin typeface="+mn-ea"/>
            </a:endParaRPr>
          </a:p>
          <a:p>
            <a:pPr lvl="1"/>
            <a:endParaRPr lang="en-US" altLang="zh-CN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实验：经费来源与场景应用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36</a:t>
            </a:fld>
            <a:endParaRPr lang="zh-CN" altLang="en-US" sz="1600" b="1" dirty="0"/>
          </a:p>
        </p:txBody>
      </p:sp>
      <p:sp>
        <p:nvSpPr>
          <p:cNvPr id="7" name="内容占位符 2"/>
          <p:cNvSpPr txBox="1"/>
          <p:nvPr/>
        </p:nvSpPr>
        <p:spPr>
          <a:xfrm>
            <a:off x="876301" y="1336509"/>
            <a:ext cx="9772649" cy="4902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+mn-ea"/>
              </a:rPr>
              <a:t>已投入和在执行经费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赵老师院士工作室（已到期，待续签）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深空实验室自主部署课题（江琨负责部分）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常校长卓越创新群体（杨睿智负责部分）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其它校内自筹经费</a:t>
            </a:r>
            <a:endParaRPr lang="en-US" altLang="zh-CN" dirty="0">
              <a:latin typeface="+mn-ea"/>
            </a:endParaRPr>
          </a:p>
          <a:p>
            <a:pPr lvl="2"/>
            <a:r>
              <a:rPr lang="zh-CN" altLang="en-US" dirty="0">
                <a:latin typeface="+mn-ea"/>
              </a:rPr>
              <a:t>徐来林、刘树彬</a:t>
            </a:r>
            <a:r>
              <a:rPr lang="en-US" altLang="zh-CN" dirty="0">
                <a:latin typeface="+mn-ea"/>
              </a:rPr>
              <a:t>/</a:t>
            </a:r>
            <a:r>
              <a:rPr lang="zh-CN" altLang="en-US" dirty="0">
                <a:latin typeface="+mn-ea"/>
              </a:rPr>
              <a:t>封常青、张志永、舒双宝（工大）等相关经费和学生投入</a:t>
            </a:r>
            <a:endParaRPr lang="en-US" altLang="zh-CN" dirty="0">
              <a:latin typeface="+mn-ea"/>
            </a:endParaRPr>
          </a:p>
          <a:p>
            <a:endParaRPr lang="en-US" altLang="zh-CN" dirty="0">
              <a:latin typeface="+mn-ea"/>
            </a:endParaRPr>
          </a:p>
          <a:p>
            <a:r>
              <a:rPr lang="zh-CN" altLang="en-US" dirty="0">
                <a:latin typeface="+mn-ea"/>
              </a:rPr>
              <a:t>更多渠道争取经费（</a:t>
            </a:r>
            <a:r>
              <a:rPr lang="en-US" altLang="zh-CN" dirty="0" err="1">
                <a:latin typeface="+mn-ea"/>
              </a:rPr>
              <a:t>MeGaT</a:t>
            </a:r>
            <a:r>
              <a:rPr lang="zh-CN" altLang="en-US" dirty="0">
                <a:latin typeface="+mn-ea"/>
              </a:rPr>
              <a:t>高分辨康普顿相机）</a:t>
            </a:r>
            <a:endParaRPr lang="en-US" altLang="zh-CN" dirty="0">
              <a:latin typeface="+mn-ea"/>
            </a:endParaRPr>
          </a:p>
          <a:p>
            <a:pPr lvl="1"/>
            <a:r>
              <a:rPr lang="en-US" altLang="zh-CN" dirty="0">
                <a:latin typeface="+mn-ea"/>
              </a:rPr>
              <a:t>JM</a:t>
            </a:r>
            <a:r>
              <a:rPr lang="zh-CN" altLang="en-US" dirty="0">
                <a:latin typeface="+mn-ea"/>
              </a:rPr>
              <a:t>融合相关应用（武利波、刘栋报告）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气球实验、小型载荷等在内的科学探索与关键技术验证类项目机会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放射医疗、核天体物理实验需求</a:t>
            </a:r>
            <a:endParaRPr lang="en-US" altLang="zh-CN" dirty="0">
              <a:latin typeface="+mn-ea"/>
            </a:endParaRPr>
          </a:p>
          <a:p>
            <a:pPr marL="457200" lvl="1" indent="0">
              <a:buNone/>
            </a:pPr>
            <a:endParaRPr lang="en-US" altLang="zh-CN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37</a:t>
            </a:fld>
            <a:endParaRPr lang="zh-CN" altLang="en-US" sz="1600" b="1" dirty="0"/>
          </a:p>
        </p:txBody>
      </p:sp>
      <p:sp>
        <p:nvSpPr>
          <p:cNvPr id="13" name="内容占位符 2"/>
          <p:cNvSpPr txBox="1"/>
          <p:nvPr/>
        </p:nvSpPr>
        <p:spPr>
          <a:xfrm>
            <a:off x="876301" y="1336509"/>
            <a:ext cx="9772649" cy="4902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err="1">
                <a:solidFill>
                  <a:schemeClr val="accent1"/>
                </a:solidFill>
                <a:latin typeface="+mn-ea"/>
              </a:rPr>
              <a:t>MeGaT</a:t>
            </a:r>
            <a:r>
              <a:rPr lang="en-US" altLang="zh-CN" b="1" dirty="0">
                <a:solidFill>
                  <a:schemeClr val="accent1"/>
                </a:solidFill>
                <a:latin typeface="+mn-ea"/>
              </a:rPr>
              <a:t>: </a:t>
            </a:r>
            <a:r>
              <a:rPr lang="zh-CN" altLang="en-US" dirty="0">
                <a:latin typeface="+mn-ea"/>
              </a:rPr>
              <a:t>新一代</a:t>
            </a:r>
            <a:r>
              <a:rPr lang="en-US" altLang="zh-CN" dirty="0">
                <a:latin typeface="+mn-ea"/>
              </a:rPr>
              <a:t>MeV</a:t>
            </a:r>
            <a:r>
              <a:rPr lang="zh-CN" altLang="en-US" dirty="0">
                <a:latin typeface="+mn-ea"/>
              </a:rPr>
              <a:t>伽马天文望远镜</a:t>
            </a:r>
            <a:endParaRPr lang="en-US" altLang="zh-CN" dirty="0">
              <a:solidFill>
                <a:srgbClr val="C00000"/>
              </a:solidFill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致力于打开</a:t>
            </a:r>
            <a:r>
              <a:rPr lang="en-US" altLang="zh-CN" dirty="0">
                <a:latin typeface="+mn-ea"/>
              </a:rPr>
              <a:t> MeV</a:t>
            </a:r>
            <a:r>
              <a:rPr lang="zh-CN" altLang="en-US" dirty="0">
                <a:latin typeface="+mn-ea"/>
              </a:rPr>
              <a:t>伽马高灵敏度观测窗口</a:t>
            </a:r>
            <a:endParaRPr lang="en-US" altLang="zh-CN" dirty="0">
              <a:solidFill>
                <a:srgbClr val="C00000"/>
              </a:solidFill>
              <a:latin typeface="+mn-ea"/>
            </a:endParaRPr>
          </a:p>
          <a:p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高分辨</a:t>
            </a:r>
            <a:r>
              <a:rPr lang="en-US" altLang="zh-CN" b="1" dirty="0">
                <a:solidFill>
                  <a:schemeClr val="accent1"/>
                </a:solidFill>
                <a:latin typeface="+mn-ea"/>
              </a:rPr>
              <a:t>TPC+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像素</a:t>
            </a:r>
            <a:r>
              <a:rPr lang="en-US" altLang="zh-CN" b="1" dirty="0">
                <a:solidFill>
                  <a:schemeClr val="accent1"/>
                </a:solidFill>
                <a:latin typeface="+mn-ea"/>
              </a:rPr>
              <a:t>CZT</a:t>
            </a:r>
            <a:r>
              <a:rPr lang="zh-CN" altLang="en-US" dirty="0">
                <a:latin typeface="+mn-ea"/>
              </a:rPr>
              <a:t>的新型</a:t>
            </a:r>
            <a:r>
              <a:rPr lang="en-US" altLang="zh-CN" dirty="0">
                <a:latin typeface="+mn-ea"/>
              </a:rPr>
              <a:t>MeV</a:t>
            </a:r>
            <a:r>
              <a:rPr lang="zh-CN" altLang="en-US" dirty="0">
                <a:latin typeface="+mn-ea"/>
              </a:rPr>
              <a:t>伽马探测技术，性能优势与挑战并存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完成概念设计到技术设计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开展样机构建及验证</a:t>
            </a:r>
            <a:endParaRPr lang="en-US" altLang="zh-CN" dirty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挖掘多渠道科学及应用潜力</a:t>
            </a:r>
            <a:endParaRPr lang="en-US" altLang="zh-CN" dirty="0">
              <a:latin typeface="+mn-ea"/>
            </a:endParaRPr>
          </a:p>
          <a:p>
            <a:pPr marL="228600" lvl="1">
              <a:spcBef>
                <a:spcPts val="1000"/>
              </a:spcBef>
            </a:pPr>
            <a:r>
              <a:rPr lang="en-US" altLang="zh-CN" sz="2800" b="1" dirty="0" err="1">
                <a:solidFill>
                  <a:schemeClr val="accent1"/>
                </a:solidFill>
                <a:latin typeface="+mn-ea"/>
              </a:rPr>
              <a:t>MeGaT</a:t>
            </a:r>
            <a:r>
              <a:rPr lang="zh-CN" altLang="en-US" sz="2800" b="1" dirty="0">
                <a:solidFill>
                  <a:schemeClr val="accent1"/>
                </a:solidFill>
                <a:latin typeface="+mn-ea"/>
              </a:rPr>
              <a:t>时机</a:t>
            </a:r>
            <a:endParaRPr lang="en-US" altLang="zh-CN" sz="2800" b="1" dirty="0">
              <a:solidFill>
                <a:schemeClr val="accent1"/>
              </a:solidFill>
              <a:latin typeface="+mn-ea"/>
            </a:endParaRPr>
          </a:p>
          <a:p>
            <a:pPr marL="685800" lvl="2">
              <a:spcBef>
                <a:spcPts val="1000"/>
              </a:spcBef>
            </a:pPr>
            <a:r>
              <a:rPr lang="zh-CN" altLang="en-US" sz="2400" dirty="0">
                <a:latin typeface="+mn-ea"/>
              </a:rPr>
              <a:t>基于</a:t>
            </a:r>
            <a:r>
              <a:rPr lang="en-US" altLang="zh-CN" sz="2400" dirty="0">
                <a:latin typeface="+mn-ea"/>
              </a:rPr>
              <a:t>TPC</a:t>
            </a:r>
            <a:r>
              <a:rPr lang="zh-CN" altLang="en-US" sz="2400" dirty="0">
                <a:latin typeface="+mn-ea"/>
              </a:rPr>
              <a:t>全体积灵敏新思路，唯一具备伽马偏振测量能力</a:t>
            </a:r>
            <a:endParaRPr lang="en-US" altLang="zh-CN" sz="2400" dirty="0">
              <a:latin typeface="+mn-ea"/>
            </a:endParaRPr>
          </a:p>
          <a:p>
            <a:pPr marL="685800" lvl="2">
              <a:spcBef>
                <a:spcPts val="1000"/>
              </a:spcBef>
            </a:pPr>
            <a:r>
              <a:rPr lang="en-US" altLang="zh-CN" sz="2400" dirty="0">
                <a:latin typeface="+mn-ea"/>
              </a:rPr>
              <a:t>HEAD</a:t>
            </a:r>
            <a:r>
              <a:rPr lang="zh-CN" altLang="en-US" sz="2400" dirty="0">
                <a:latin typeface="+mn-ea"/>
              </a:rPr>
              <a:t>实验预期</a:t>
            </a:r>
            <a:r>
              <a:rPr lang="en-US" altLang="zh-CN" sz="2400" dirty="0">
                <a:latin typeface="+mn-ea"/>
              </a:rPr>
              <a:t>2029</a:t>
            </a:r>
            <a:r>
              <a:rPr lang="zh-CN" altLang="en-US" sz="2400" dirty="0">
                <a:latin typeface="+mn-ea"/>
              </a:rPr>
              <a:t>年发射，几年内国内没有有力的竞争团队</a:t>
            </a:r>
            <a:endParaRPr lang="en-US" altLang="zh-CN" sz="2400" dirty="0">
              <a:latin typeface="+mn-ea"/>
            </a:endParaRPr>
          </a:p>
          <a:p>
            <a:pPr lvl="1"/>
            <a:endParaRPr lang="en-US" altLang="zh-CN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伽马射线天文观测现状 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4</a:t>
            </a:fld>
            <a:endParaRPr lang="zh-CN" altLang="en-US" sz="1600" b="1"/>
          </a:p>
        </p:txBody>
      </p:sp>
      <p:pic>
        <p:nvPicPr>
          <p:cNvPr id="6" name="Picture 6" descr="2: View of the Fermi LAT instrument with the Anti-Coincidence Detector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36" y="2249477"/>
            <a:ext cx="2317316" cy="156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1452813"/>
            <a:ext cx="4210727" cy="2468087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125" y="1530274"/>
            <a:ext cx="1784645" cy="1681480"/>
          </a:xfrm>
          <a:prstGeom prst="rect">
            <a:avLst/>
          </a:prstGeom>
        </p:spPr>
      </p:pic>
      <p:pic>
        <p:nvPicPr>
          <p:cNvPr id="9" name="Picture 8" descr="File:CGRO-COMPTEL-instrument.png - Wikimedia Comm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19" y="1452813"/>
            <a:ext cx="1415850" cy="18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5951308" y="3541150"/>
            <a:ext cx="1047895" cy="375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>
                <a:solidFill>
                  <a:srgbClr val="0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EGRET</a:t>
            </a:r>
            <a:endParaRPr lang="zh-CN" altLang="en-US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00433" y="1767935"/>
            <a:ext cx="1258922" cy="375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>
                <a:solidFill>
                  <a:srgbClr val="000000"/>
                </a:solidFill>
                <a:latin typeface="MalgunGothic-Semilight"/>
                <a:ea typeface="微软雅黑" panose="020B0503020204020204" pitchFamily="34" charset="-122"/>
              </a:rPr>
              <a:t>Fermi</a:t>
            </a:r>
            <a:r>
              <a:rPr lang="en-US" altLang="zh-CN" dirty="0">
                <a:solidFill>
                  <a:srgbClr val="000000"/>
                </a:solidFill>
                <a:latin typeface="MalgunGothic-Semilight"/>
                <a:ea typeface="微软雅黑" panose="020B0503020204020204" pitchFamily="34" charset="-122"/>
              </a:rPr>
              <a:t>-LAT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964299" y="3429000"/>
            <a:ext cx="1103619" cy="375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>
                <a:solidFill>
                  <a:srgbClr val="0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Comptel</a:t>
            </a:r>
            <a:endParaRPr lang="zh-CN" altLang="en-US" dirty="0"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sp>
        <p:nvSpPr>
          <p:cNvPr id="13" name="箭头: 燕尾形 12"/>
          <p:cNvSpPr/>
          <p:nvPr/>
        </p:nvSpPr>
        <p:spPr>
          <a:xfrm rot="5400000">
            <a:off x="2617241" y="1925427"/>
            <a:ext cx="238288" cy="154977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4" name="箭头: 燕尾形 13"/>
          <p:cNvSpPr/>
          <p:nvPr/>
        </p:nvSpPr>
        <p:spPr>
          <a:xfrm rot="5400000">
            <a:off x="3347875" y="2044571"/>
            <a:ext cx="238288" cy="154977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5" name="箭头: 燕尾形 14"/>
          <p:cNvSpPr/>
          <p:nvPr/>
        </p:nvSpPr>
        <p:spPr>
          <a:xfrm rot="5400000">
            <a:off x="3584100" y="2272335"/>
            <a:ext cx="238288" cy="154977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00395" y="1110376"/>
            <a:ext cx="347197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1050" i="1" dirty="0">
                <a:solidFill>
                  <a:srgbClr val="C00000"/>
                </a:solidFill>
                <a:latin typeface="Gulliver-Italic"/>
                <a:ea typeface="微软雅黑" panose="020B0503020204020204" pitchFamily="34" charset="-122"/>
              </a:rPr>
              <a:t>T. Takahashi et al.</a:t>
            </a:r>
            <a:r>
              <a:rPr lang="zh-CN" altLang="en-US" sz="1050" i="1" dirty="0">
                <a:solidFill>
                  <a:srgbClr val="C00000"/>
                </a:solidFill>
                <a:latin typeface="Gulliver-Italic"/>
                <a:ea typeface="微软雅黑" panose="020B0503020204020204" pitchFamily="34" charset="-122"/>
              </a:rPr>
              <a:t>，</a:t>
            </a:r>
            <a:r>
              <a:rPr lang="fr-FR" altLang="zh-CN" sz="1050" i="1" dirty="0">
                <a:solidFill>
                  <a:srgbClr val="C00000"/>
                </a:solidFill>
                <a:latin typeface="Gulliver-Italic"/>
                <a:ea typeface="微软雅黑" panose="020B0503020204020204" pitchFamily="34" charset="-122"/>
              </a:rPr>
              <a:t>Astroparticle Physics 43 (2013) 142–154</a:t>
            </a:r>
            <a:endParaRPr lang="zh-CN" altLang="en-US" sz="1050" i="1" dirty="0">
              <a:solidFill>
                <a:srgbClr val="C00000"/>
              </a:solidFill>
              <a:latin typeface="Gulliver-Italic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54614" y="3993997"/>
            <a:ext cx="229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zh-CN" dirty="0">
                <a:solidFill>
                  <a:srgbClr val="0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EGRET (1991-2000)</a:t>
            </a:r>
            <a:br>
              <a:rPr lang="fr-FR" altLang="zh-CN" dirty="0">
                <a:solidFill>
                  <a:srgbClr val="0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</a:br>
            <a:r>
              <a:rPr lang="fr-FR" altLang="zh-CN" dirty="0">
                <a:solidFill>
                  <a:srgbClr val="C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271 sources&gt;100MeV </a:t>
            </a:r>
            <a:endParaRPr lang="zh-CN" altLang="en-US" dirty="0">
              <a:solidFill>
                <a:srgbClr val="C00000"/>
              </a:solidFill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67821" y="3992455"/>
            <a:ext cx="2621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zh-CN" dirty="0">
                <a:solidFill>
                  <a:srgbClr val="0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Fermi (2008-)</a:t>
            </a:r>
            <a:br>
              <a:rPr lang="fr-FR" altLang="zh-CN" dirty="0">
                <a:solidFill>
                  <a:srgbClr val="0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</a:br>
            <a:r>
              <a:rPr lang="en-US" altLang="zh-CN" dirty="0">
                <a:solidFill>
                  <a:srgbClr val="C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6000+</a:t>
            </a:r>
            <a:r>
              <a:rPr lang="fr-FR" altLang="zh-CN" dirty="0">
                <a:solidFill>
                  <a:srgbClr val="C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 sources&gt;1</a:t>
            </a:r>
            <a:r>
              <a:rPr lang="en-US" altLang="zh-CN" dirty="0">
                <a:solidFill>
                  <a:srgbClr val="C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00M</a:t>
            </a:r>
            <a:r>
              <a:rPr lang="fr-FR" altLang="zh-CN" dirty="0">
                <a:solidFill>
                  <a:srgbClr val="C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eV </a:t>
            </a:r>
            <a:endParaRPr lang="zh-CN" altLang="en-US" dirty="0">
              <a:solidFill>
                <a:srgbClr val="C00000"/>
              </a:solidFill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584501" y="3982596"/>
            <a:ext cx="23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zh-CN" dirty="0">
                <a:solidFill>
                  <a:srgbClr val="0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Comptel (1991-2000)</a:t>
            </a:r>
            <a:br>
              <a:rPr lang="fr-FR" altLang="zh-CN" dirty="0">
                <a:solidFill>
                  <a:srgbClr val="0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</a:br>
            <a:r>
              <a:rPr lang="fr-FR" altLang="zh-CN" dirty="0">
                <a:solidFill>
                  <a:srgbClr val="C00000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63 sources 1-30MeV </a:t>
            </a:r>
            <a:endParaRPr lang="zh-CN" altLang="en-US" dirty="0">
              <a:solidFill>
                <a:srgbClr val="C00000"/>
              </a:solidFill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  <p:pic>
        <p:nvPicPr>
          <p:cNvPr id="22" name="Picture 2" descr="https://upload.wikimedia.org/wikipedia/commons/thumb/0/0f/Fermi_5_year_11000x6189.png/2560px-Fermi_5_year_11000x618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992" y="4651192"/>
            <a:ext cx="2406954" cy="16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heasarc.gsfc.nasa.gov/docs/cgro/images/egret/EGRET_All_Sk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1" y="4657685"/>
            <a:ext cx="2406954" cy="16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GRO SSC &gt;&gt; COMPTEL Gamma-Ray Source Catalo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16" y="4638606"/>
            <a:ext cx="2897630" cy="16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9640119" y="4558074"/>
            <a:ext cx="17519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窗口需要新一代高精度观测装置</a:t>
            </a:r>
          </a:p>
        </p:txBody>
      </p:sp>
      <p:sp>
        <p:nvSpPr>
          <p:cNvPr id="17" name="箭头: 右 16"/>
          <p:cNvSpPr/>
          <p:nvPr/>
        </p:nvSpPr>
        <p:spPr>
          <a:xfrm>
            <a:off x="3346045" y="5263207"/>
            <a:ext cx="241948" cy="351944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/>
          <p:cNvSpPr/>
          <p:nvPr/>
        </p:nvSpPr>
        <p:spPr>
          <a:xfrm>
            <a:off x="9349863" y="5281251"/>
            <a:ext cx="241948" cy="351944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伽马天文学</a:t>
            </a: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5</a:t>
            </a:fld>
            <a:endParaRPr lang="zh-CN" altLang="en-US" sz="1600" b="1"/>
          </a:p>
        </p:txBody>
      </p:sp>
      <p:sp>
        <p:nvSpPr>
          <p:cNvPr id="6" name="内容占位符 2"/>
          <p:cNvSpPr txBox="1"/>
          <p:nvPr/>
        </p:nvSpPr>
        <p:spPr>
          <a:xfrm>
            <a:off x="876301" y="1098272"/>
            <a:ext cx="8346268" cy="2583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zh-CN" altLang="en-US" sz="2400" dirty="0">
                <a:latin typeface="微软雅黑" panose="020B0503020204020204" pitchFamily="34" charset="-122"/>
              </a:rPr>
              <a:t>研究宇宙中元素起源、黑洞物理，以及其它相关现象</a:t>
            </a:r>
            <a:endParaRPr lang="en-US" altLang="zh-CN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zh-CN" sz="2000" dirty="0"/>
              <a:t>MeV </a:t>
            </a:r>
            <a:r>
              <a:rPr lang="zh-CN" altLang="en-US" sz="2000" dirty="0"/>
              <a:t>谱线天文学</a:t>
            </a:r>
            <a:endParaRPr lang="en-GB" altLang="zh-CN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zh-CN" sz="2000" dirty="0"/>
              <a:t>MeV </a:t>
            </a:r>
            <a:r>
              <a:rPr lang="zh-CN" altLang="en-US" sz="2000" dirty="0"/>
              <a:t>耀变体</a:t>
            </a:r>
            <a:endParaRPr lang="en-GB" altLang="zh-CN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zh-CN" sz="2000" dirty="0"/>
              <a:t>MeV </a:t>
            </a:r>
            <a:r>
              <a:rPr lang="zh-CN" altLang="en-US" sz="2000" dirty="0">
                <a:latin typeface="微软雅黑" panose="020B0503020204020204" pitchFamily="34" charset="-122"/>
              </a:rPr>
              <a:t>偏振</a:t>
            </a:r>
            <a:endParaRPr lang="zh-CN" alt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000" dirty="0"/>
              <a:t>甚高能宇宙线和中微子</a:t>
            </a:r>
            <a:endParaRPr lang="en-GB" altLang="zh-CN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zh-CN" sz="2000" dirty="0"/>
              <a:t>Sub-GeV </a:t>
            </a:r>
            <a:r>
              <a:rPr lang="zh-CN" altLang="en-US" sz="2000" dirty="0">
                <a:latin typeface="微软雅黑" panose="020B0503020204020204" pitchFamily="34" charset="-122"/>
              </a:rPr>
              <a:t>暗物质与原初黑洞</a:t>
            </a:r>
            <a:endParaRPr lang="en-GB" altLang="zh-CN" sz="2000" dirty="0">
              <a:latin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1" y="3682182"/>
            <a:ext cx="4241851" cy="190425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917" y="1859865"/>
            <a:ext cx="3923254" cy="247374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966969" y="5731656"/>
            <a:ext cx="8131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伽马观测将打开一扇新的窗口，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多信使天文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提供重要信息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269281" y="4466990"/>
            <a:ext cx="324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中子星聚合伽马发射谱线预期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相关科学问题：超高能宇宙线起源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6</a:t>
            </a:fld>
            <a:endParaRPr lang="zh-CN" altLang="en-US" sz="1600" b="1"/>
          </a:p>
        </p:txBody>
      </p:sp>
      <p:sp>
        <p:nvSpPr>
          <p:cNvPr id="6" name="内容占位符 2"/>
          <p:cNvSpPr txBox="1"/>
          <p:nvPr/>
        </p:nvSpPr>
        <p:spPr>
          <a:xfrm>
            <a:off x="876301" y="1055510"/>
            <a:ext cx="6476999" cy="2583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50000"/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超大质量黑洞</a:t>
            </a:r>
            <a:r>
              <a:rPr lang="zh-CN" altLang="en-US" sz="2400" dirty="0">
                <a:latin typeface="+mn-ea"/>
              </a:rPr>
              <a:t>被认为是超高能宇宙线产生的主要场所</a:t>
            </a:r>
            <a:endParaRPr lang="en-US" altLang="zh-CN" sz="2400" b="1" dirty="0">
              <a:solidFill>
                <a:srgbClr val="FF0000"/>
              </a:solidFill>
              <a:latin typeface="+mn-ea"/>
            </a:endParaRPr>
          </a:p>
          <a:p>
            <a:pPr>
              <a:buClr>
                <a:schemeClr val="tx1"/>
              </a:buClr>
              <a:buSzPct val="50000"/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超高能宇宙线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中微子</a:t>
            </a:r>
            <a:r>
              <a:rPr lang="zh-CN" altLang="en-US" sz="2400" dirty="0">
                <a:latin typeface="+mn-ea"/>
              </a:rPr>
              <a:t>产生于超大质量黑洞附近的致密区域</a:t>
            </a:r>
            <a:endParaRPr lang="en-US" altLang="zh-CN" sz="2400" dirty="0">
              <a:latin typeface="+mn-ea"/>
            </a:endParaRPr>
          </a:p>
          <a:p>
            <a:pPr>
              <a:buClr>
                <a:schemeClr val="tx1"/>
              </a:buClr>
              <a:buSzPct val="50000"/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会伴随不可避免的电磁级联反应，可观测光子集中在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MeV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能段</a:t>
            </a:r>
          </a:p>
        </p:txBody>
      </p:sp>
      <p:pic>
        <p:nvPicPr>
          <p:cNvPr id="7" name="图像" descr="图像"/>
          <p:cNvPicPr/>
          <p:nvPr/>
        </p:nvPicPr>
        <p:blipFill>
          <a:blip r:embed="rId3"/>
          <a:stretch>
            <a:fillRect/>
          </a:stretch>
        </p:blipFill>
        <p:spPr>
          <a:xfrm>
            <a:off x="5475473" y="3670716"/>
            <a:ext cx="4979604" cy="236178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图像" descr="图像"/>
          <p:cNvPicPr/>
          <p:nvPr/>
        </p:nvPicPr>
        <p:blipFill>
          <a:blip r:embed="rId4"/>
          <a:stretch>
            <a:fillRect/>
          </a:stretch>
        </p:blipFill>
        <p:spPr>
          <a:xfrm>
            <a:off x="7541756" y="1160587"/>
            <a:ext cx="2913321" cy="236178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" name="屏幕快照 2021-11-01 下午7.58.34.png" descr="屏幕快照 2021-11-01 下午7.58.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1" y="3664263"/>
            <a:ext cx="3930649" cy="2368237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相关科学问题：超铁元素起源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7</a:t>
            </a:fld>
            <a:endParaRPr lang="zh-CN" altLang="en-US" sz="1600" b="1"/>
          </a:p>
        </p:txBody>
      </p:sp>
      <p:sp>
        <p:nvSpPr>
          <p:cNvPr id="6" name="内容占位符 2"/>
          <p:cNvSpPr txBox="1"/>
          <p:nvPr/>
        </p:nvSpPr>
        <p:spPr>
          <a:xfrm>
            <a:off x="876301" y="1297598"/>
            <a:ext cx="6318250" cy="2328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50000"/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双中子星并合</a:t>
            </a:r>
            <a:r>
              <a:rPr lang="zh-CN" altLang="en-US" sz="2400" dirty="0">
                <a:latin typeface="微软雅黑" panose="020B0503020204020204" pitchFamily="34" charset="-122"/>
              </a:rPr>
              <a:t>被认为是超铁元素的主要场所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</a:endParaRPr>
          </a:p>
          <a:p>
            <a:pPr>
              <a:buClr>
                <a:schemeClr val="tx1"/>
              </a:buClr>
              <a:buSzPct val="50000"/>
              <a:buFont typeface="Wingdings" panose="05000000000000000000" pitchFamily="2" charset="2"/>
              <a:buChar char="l"/>
            </a:pPr>
            <a:r>
              <a:rPr lang="zh-CN" altLang="en-GB" sz="24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多信使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天文</a:t>
            </a:r>
            <a:r>
              <a:rPr lang="zh-CN" altLang="en-US" sz="2400" dirty="0">
                <a:latin typeface="微软雅黑" panose="020B0503020204020204" pitchFamily="34" charset="-122"/>
              </a:rPr>
              <a:t>的代表，同时产生引力波，短</a:t>
            </a:r>
            <a:r>
              <a:rPr lang="en-US" altLang="zh-CN" sz="2400" dirty="0">
                <a:latin typeface="微软雅黑" panose="020B0503020204020204" pitchFamily="34" charset="-122"/>
              </a:rPr>
              <a:t>GRB</a:t>
            </a:r>
            <a:r>
              <a:rPr lang="zh-CN" altLang="en-US" sz="2400" dirty="0">
                <a:latin typeface="微软雅黑" panose="020B0503020204020204" pitchFamily="34" charset="-122"/>
              </a:rPr>
              <a:t>， </a:t>
            </a:r>
            <a:r>
              <a:rPr lang="en-US" altLang="zh-CN" sz="2400" dirty="0" err="1">
                <a:latin typeface="微软雅黑" panose="020B0503020204020204" pitchFamily="34" charset="-122"/>
              </a:rPr>
              <a:t>Kilonova</a:t>
            </a:r>
            <a:r>
              <a:rPr lang="en-US" altLang="zh-CN" sz="2400" dirty="0">
                <a:latin typeface="微软雅黑" panose="020B0503020204020204" pitchFamily="34" charset="-122"/>
              </a:rPr>
              <a:t>(</a:t>
            </a:r>
            <a:r>
              <a:rPr lang="zh-CN" altLang="en-US" sz="2400" dirty="0">
                <a:latin typeface="微软雅黑" panose="020B0503020204020204" pitchFamily="34" charset="-122"/>
              </a:rPr>
              <a:t>光学</a:t>
            </a:r>
            <a:r>
              <a:rPr lang="en-US" altLang="zh-CN" sz="2400" dirty="0">
                <a:latin typeface="微软雅黑" panose="020B0503020204020204" pitchFamily="34" charset="-122"/>
              </a:rPr>
              <a:t>)</a:t>
            </a:r>
          </a:p>
          <a:p>
            <a:pPr>
              <a:buSzPct val="50000"/>
              <a:buFont typeface="Wingdings" panose="05000000000000000000" pitchFamily="2" charset="2"/>
              <a:buChar char="l"/>
            </a:pPr>
            <a:r>
              <a:rPr lang="en-US" altLang="zh-CN" sz="2400" dirty="0" err="1">
                <a:latin typeface="微软雅黑" panose="020B0503020204020204" pitchFamily="34" charset="-122"/>
              </a:rPr>
              <a:t>Kilonova</a:t>
            </a:r>
            <a:r>
              <a:rPr lang="zh-CN" altLang="en-US" sz="2400" dirty="0">
                <a:latin typeface="微软雅黑" panose="020B0503020204020204" pitchFamily="34" charset="-122"/>
              </a:rPr>
              <a:t>来自于重元素衰变的热辐射，同时产生</a:t>
            </a:r>
            <a:r>
              <a:rPr lang="en-US" altLang="zh-CN" sz="2400" dirty="0">
                <a:latin typeface="微软雅黑" panose="020B0503020204020204" pitchFamily="34" charset="-122"/>
              </a:rPr>
              <a:t>MeV</a:t>
            </a:r>
            <a:r>
              <a:rPr lang="zh-CN" altLang="en-US" sz="2400" dirty="0">
                <a:latin typeface="微软雅黑" panose="020B0503020204020204" pitchFamily="34" charset="-122"/>
              </a:rPr>
              <a:t>谱线，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直接诊断重元素的产生</a:t>
            </a:r>
            <a:endParaRPr lang="en-GB" altLang="zh-CN" sz="2400" b="1" dirty="0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697" y="1219557"/>
            <a:ext cx="3193988" cy="212106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7181802" y="3623291"/>
            <a:ext cx="355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双中子星并合伽马发射谱线预期</a:t>
            </a:r>
          </a:p>
        </p:txBody>
      </p:sp>
      <p:pic>
        <p:nvPicPr>
          <p:cNvPr id="9" name="图像" descr="图像"/>
          <p:cNvPicPr/>
          <p:nvPr/>
        </p:nvPicPr>
        <p:blipFill>
          <a:blip r:embed="rId4"/>
          <a:stretch>
            <a:fillRect/>
          </a:stretch>
        </p:blipFill>
        <p:spPr>
          <a:xfrm>
            <a:off x="1187450" y="4037952"/>
            <a:ext cx="3043675" cy="205452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" name="图像" descr="图像"/>
          <p:cNvPicPr/>
          <p:nvPr/>
        </p:nvPicPr>
        <p:blipFill>
          <a:blip r:embed="rId5"/>
          <a:srcRect l="52958" t="13583" r="5836" b="48652"/>
          <a:stretch>
            <a:fillRect/>
          </a:stretch>
        </p:blipFill>
        <p:spPr>
          <a:xfrm>
            <a:off x="4300910" y="4052719"/>
            <a:ext cx="3043676" cy="205452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" name="图像" descr="图像"/>
          <p:cNvPicPr/>
          <p:nvPr/>
        </p:nvPicPr>
        <p:blipFill>
          <a:blip r:embed="rId6"/>
          <a:stretch>
            <a:fillRect/>
          </a:stretch>
        </p:blipFill>
        <p:spPr>
          <a:xfrm>
            <a:off x="7412697" y="4052719"/>
            <a:ext cx="3193988" cy="205452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" name="引力波探测"/>
          <p:cNvSpPr txBox="1"/>
          <p:nvPr/>
        </p:nvSpPr>
        <p:spPr>
          <a:xfrm>
            <a:off x="1597899" y="5692363"/>
            <a:ext cx="1408544" cy="36933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dirty="0" err="1"/>
              <a:t>引力波探测</a:t>
            </a:r>
            <a:endParaRPr dirty="0"/>
          </a:p>
        </p:txBody>
      </p:sp>
      <p:sp>
        <p:nvSpPr>
          <p:cNvPr id="13" name="引力波探测"/>
          <p:cNvSpPr txBox="1"/>
          <p:nvPr/>
        </p:nvSpPr>
        <p:spPr>
          <a:xfrm>
            <a:off x="4369021" y="5685494"/>
            <a:ext cx="551751" cy="36933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CN" dirty="0"/>
              <a:t>GRB</a:t>
            </a:r>
            <a:endParaRPr dirty="0"/>
          </a:p>
        </p:txBody>
      </p:sp>
      <p:sp>
        <p:nvSpPr>
          <p:cNvPr id="14" name="引力波探测"/>
          <p:cNvSpPr txBox="1"/>
          <p:nvPr/>
        </p:nvSpPr>
        <p:spPr>
          <a:xfrm>
            <a:off x="7448433" y="5677800"/>
            <a:ext cx="1010470" cy="36933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CN" dirty="0" err="1"/>
              <a:t>Kilonova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示, 工程绘图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2" r="14210"/>
          <a:stretch>
            <a:fillRect/>
          </a:stretch>
        </p:blipFill>
        <p:spPr>
          <a:xfrm>
            <a:off x="8742947" y="4163648"/>
            <a:ext cx="3449053" cy="2694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MeGaT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：新一代空间</a:t>
            </a:r>
            <a:r>
              <a:rPr lang="en-US" altLang="zh-CN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伽马射线天文望远镜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8</a:t>
            </a:fld>
            <a:endParaRPr lang="zh-CN" altLang="en-US" sz="1600" b="1"/>
          </a:p>
        </p:txBody>
      </p:sp>
      <p:grpSp>
        <p:nvGrpSpPr>
          <p:cNvPr id="7" name="组合 6"/>
          <p:cNvGrpSpPr/>
          <p:nvPr/>
        </p:nvGrpSpPr>
        <p:grpSpPr>
          <a:xfrm>
            <a:off x="4669153" y="2685083"/>
            <a:ext cx="5427346" cy="446940"/>
            <a:chOff x="3798696" y="1483009"/>
            <a:chExt cx="5427346" cy="446940"/>
          </a:xfrm>
        </p:grpSpPr>
        <p:sp>
          <p:nvSpPr>
            <p:cNvPr id="13" name="矩形: 圆角 15"/>
            <p:cNvSpPr/>
            <p:nvPr/>
          </p:nvSpPr>
          <p:spPr>
            <a:xfrm>
              <a:off x="4522595" y="1483009"/>
              <a:ext cx="4703447" cy="446940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MeV</a:t>
              </a:r>
              <a:r>
                <a:rPr lang="zh-CN" altLang="en-US" sz="24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伽马射线探测方法</a:t>
              </a:r>
            </a:p>
          </p:txBody>
        </p:sp>
        <p:sp>
          <p:nvSpPr>
            <p:cNvPr id="6" name="单圆角矩形 5"/>
            <p:cNvSpPr/>
            <p:nvPr/>
          </p:nvSpPr>
          <p:spPr>
            <a:xfrm>
              <a:off x="3798696" y="1483009"/>
              <a:ext cx="723900" cy="446940"/>
            </a:xfrm>
            <a:prstGeom prst="round1Rect">
              <a:avLst>
                <a:gd name="adj" fmla="val 3229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02</a:t>
              </a:r>
              <a:endParaRPr lang="zh-CN" altLang="en-US" sz="24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669153" y="3440219"/>
            <a:ext cx="5117205" cy="444542"/>
            <a:chOff x="3798697" y="2011405"/>
            <a:chExt cx="5117205" cy="444542"/>
          </a:xfrm>
        </p:grpSpPr>
        <p:sp>
          <p:nvSpPr>
            <p:cNvPr id="17" name="矩形: 圆角 15"/>
            <p:cNvSpPr/>
            <p:nvPr/>
          </p:nvSpPr>
          <p:spPr>
            <a:xfrm>
              <a:off x="4522595" y="2011405"/>
              <a:ext cx="4393307" cy="444542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MeGaT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实验及进展</a:t>
              </a:r>
            </a:p>
          </p:txBody>
        </p:sp>
        <p:sp>
          <p:nvSpPr>
            <p:cNvPr id="28" name="单圆角矩形 27"/>
            <p:cNvSpPr/>
            <p:nvPr/>
          </p:nvSpPr>
          <p:spPr>
            <a:xfrm>
              <a:off x="3798697" y="2011405"/>
              <a:ext cx="723900" cy="444542"/>
            </a:xfrm>
            <a:prstGeom prst="round1Rect">
              <a:avLst>
                <a:gd name="adj" fmla="val 3229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03</a:t>
              </a:r>
              <a:endParaRPr lang="zh-CN" altLang="en-US" sz="2400" b="1" dirty="0"/>
            </a:p>
          </p:txBody>
        </p:sp>
      </p:grpSp>
      <p:sp>
        <p:nvSpPr>
          <p:cNvPr id="26" name="矩形: 圆角 15"/>
          <p:cNvSpPr/>
          <p:nvPr/>
        </p:nvSpPr>
        <p:spPr>
          <a:xfrm>
            <a:off x="5393052" y="1935366"/>
            <a:ext cx="3935098" cy="444542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miter lim="800000"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伽马天文观测需求</a:t>
            </a:r>
          </a:p>
        </p:txBody>
      </p:sp>
      <p:sp>
        <p:nvSpPr>
          <p:cNvPr id="32" name="单圆角矩形 29"/>
          <p:cNvSpPr/>
          <p:nvPr/>
        </p:nvSpPr>
        <p:spPr>
          <a:xfrm>
            <a:off x="4669151" y="1934167"/>
            <a:ext cx="723900" cy="446940"/>
          </a:xfrm>
          <a:prstGeom prst="round1Rect">
            <a:avLst>
              <a:gd name="adj" fmla="val 322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01</a:t>
            </a:r>
            <a:endParaRPr lang="zh-CN" altLang="en-US" sz="2400" b="1" dirty="0"/>
          </a:p>
        </p:txBody>
      </p:sp>
      <p:grpSp>
        <p:nvGrpSpPr>
          <p:cNvPr id="15" name="组合 14"/>
          <p:cNvGrpSpPr/>
          <p:nvPr/>
        </p:nvGrpSpPr>
        <p:grpSpPr>
          <a:xfrm>
            <a:off x="4669153" y="4192957"/>
            <a:ext cx="5117205" cy="444542"/>
            <a:chOff x="3798697" y="2011405"/>
            <a:chExt cx="5117205" cy="444542"/>
          </a:xfrm>
        </p:grpSpPr>
        <p:sp>
          <p:nvSpPr>
            <p:cNvPr id="16" name="矩形: 圆角 15"/>
            <p:cNvSpPr/>
            <p:nvPr/>
          </p:nvSpPr>
          <p:spPr>
            <a:xfrm>
              <a:off x="4522595" y="2011405"/>
              <a:ext cx="4393307" cy="444542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noFill/>
              <a:prstDash val="solid"/>
              <a:miter lim="800000"/>
            </a:ln>
            <a:effectLst>
              <a:outerShdw blurRad="76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r>
                <a:rPr lang="en-US" altLang="zh-CN" sz="2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MeGaT</a:t>
              </a:r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实验规划</a:t>
              </a:r>
            </a:p>
          </p:txBody>
        </p:sp>
        <p:sp>
          <p:nvSpPr>
            <p:cNvPr id="19" name="单圆角矩形 27"/>
            <p:cNvSpPr/>
            <p:nvPr/>
          </p:nvSpPr>
          <p:spPr>
            <a:xfrm>
              <a:off x="3798697" y="2011405"/>
              <a:ext cx="723900" cy="444542"/>
            </a:xfrm>
            <a:prstGeom prst="round1Rect">
              <a:avLst>
                <a:gd name="adj" fmla="val 3229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04</a:t>
              </a:r>
              <a:endParaRPr lang="zh-CN" altLang="en-US" sz="24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r="30058" b="65750"/>
          <a:stretch>
            <a:fillRect/>
          </a:stretch>
        </p:blipFill>
        <p:spPr>
          <a:xfrm>
            <a:off x="1" y="1"/>
            <a:ext cx="876300" cy="8988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916452"/>
            <a:ext cx="12192000" cy="54000"/>
          </a:xfrm>
          <a:prstGeom prst="rect">
            <a:avLst/>
          </a:prstGeom>
          <a:gradFill flip="none" rotWithShape="0">
            <a:gsLst>
              <a:gs pos="0">
                <a:schemeClr val="tx2">
                  <a:lumMod val="90000"/>
                  <a:lumOff val="10000"/>
                </a:schemeClr>
              </a:gs>
              <a:gs pos="50000">
                <a:schemeClr val="bg1">
                  <a:lumMod val="90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1070" y="157061"/>
            <a:ext cx="1177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关键技术难点 </a:t>
            </a:r>
            <a:endParaRPr lang="zh-CN" altLang="zh-CN" sz="3200" b="1" kern="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9E68-8854-4B90-8263-ECE8D58DC8F6}" type="slidenum">
              <a:rPr lang="zh-CN" altLang="en-US" sz="1600" b="1" smtClean="0"/>
              <a:t>9</a:t>
            </a:fld>
            <a:endParaRPr lang="zh-CN" altLang="en-US" sz="1600" b="1"/>
          </a:p>
        </p:txBody>
      </p:sp>
      <p:pic>
        <p:nvPicPr>
          <p:cNvPr id="6" name="Picture 2" descr="Interaction of Gamma Radiation with Matter | Mechanisms | nuclear-power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86" y="2660023"/>
            <a:ext cx="3877764" cy="26515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420" y="2614665"/>
            <a:ext cx="3797033" cy="269692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2002336" y="5601032"/>
            <a:ext cx="771897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采用气体探测器降低作用介质密度，实现康普度散射  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电子径迹高精度测量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6301" y="1669758"/>
            <a:ext cx="5657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能量高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无法准直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电子多次散射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，角度测量困难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6301" y="1073513"/>
            <a:ext cx="7370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0.3-10MeV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康普顿散射能区：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17"/>
    </mc:Choice>
    <mc:Fallback xmlns="">
      <p:transition spd="slow" advTm="31491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2166</Words>
  <Application>Microsoft Office PowerPoint</Application>
  <PresentationFormat>宽屏</PresentationFormat>
  <Paragraphs>333</Paragraphs>
  <Slides>37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3" baseType="lpstr">
      <vt:lpstr>Gulliver-Italic</vt:lpstr>
      <vt:lpstr>Helvetica Neue Medium</vt:lpstr>
      <vt:lpstr>MalgunGothic-Semilight</vt:lpstr>
      <vt:lpstr>NimbusRomNo9L-Regu</vt:lpstr>
      <vt:lpstr>Songti SC Regular</vt:lpstr>
      <vt:lpstr>Yuanti SC Regular</vt:lpstr>
      <vt:lpstr>等线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Office 主题​​</vt:lpstr>
      <vt:lpstr>Visio</vt:lpstr>
      <vt:lpstr> MeGaT研究进展及规划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ZhouYi</dc:creator>
  <cp:lastModifiedBy>Windows 用户</cp:lastModifiedBy>
  <cp:revision>609</cp:revision>
  <dcterms:created xsi:type="dcterms:W3CDTF">2026-07-05T13:22:24Z</dcterms:created>
  <dcterms:modified xsi:type="dcterms:W3CDTF">2026-07-06T03:18:54Z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0854A9E5E2C29C284B554A6A5971089F_42</vt:lpwstr>
  </property>
  <property fmtid="{D5CDD505-2E9C-101B-9397-08002B2CF9AE}" pid="3" name="KSOProductBuildVer">
    <vt:lpwstr>2052-12.1.26026.26026</vt:lpwstr>
  </property>
</Properties>
</file>