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</p:sldMasterIdLst>
  <p:notesMasterIdLst>
    <p:notesMasterId r:id="rId15"/>
  </p:notesMasterIdLst>
  <p:sldIdLst>
    <p:sldId id="2073" r:id="rId3"/>
    <p:sldId id="2538" r:id="rId4"/>
    <p:sldId id="2539" r:id="rId5"/>
    <p:sldId id="2540" r:id="rId6"/>
    <p:sldId id="2541" r:id="rId7"/>
    <p:sldId id="2481" r:id="rId8"/>
    <p:sldId id="2543" r:id="rId9"/>
    <p:sldId id="2544" r:id="rId10"/>
    <p:sldId id="2545" r:id="rId11"/>
    <p:sldId id="2842" r:id="rId12"/>
    <p:sldId id="2849" r:id="rId13"/>
    <p:sldId id="1993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微软用户" initials="" lastIdx="0" clrIdx="0"/>
  <p:cmAuthor id="7" name="dell" initials="d" lastIdx="1" clrIdx="6"/>
  <p:cmAuthor id="1" name="admin" initials="a" lastIdx="1" clrIdx="0"/>
  <p:cmAuthor id="8" name="WuXin Yun" initials="WY" lastIdx="1" clrIdx="7"/>
  <p:cmAuthor id="2" name="Optiplex 3080" initials="O" lastIdx="1" clrIdx="1"/>
  <p:cmAuthor id="3" name="Microsoft Office User" initials="MOU" lastIdx="3" clrIdx="2"/>
  <p:cmAuthor id="4" name="lenovo" initials="l" lastIdx="1" clrIdx="2"/>
  <p:cmAuthor id="5" name="SONG QILIN" initials="SQ" lastIdx="9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183EA"/>
    <a:srgbClr val="F2F5F8"/>
    <a:srgbClr val="E6E6E6"/>
    <a:srgbClr val="0191EC"/>
    <a:srgbClr val="DAE3F3"/>
    <a:srgbClr val="FFFFFF"/>
    <a:srgbClr val="CBE8FB"/>
    <a:srgbClr val="F4F7FE"/>
    <a:srgbClr val="E7F4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537" autoAdjust="0"/>
  </p:normalViewPr>
  <p:slideViewPr>
    <p:cSldViewPr snapToGrid="0">
      <p:cViewPr varScale="1">
        <p:scale>
          <a:sx n="79" d="100"/>
          <a:sy n="79" d="100"/>
        </p:scale>
        <p:origin x="62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E530D4-282F-4E1A-94FA-117A46B93E2E}" type="datetimeFigureOut">
              <a:rPr lang="zh-CN" altLang="en-US" smtClean="0"/>
              <a:t>2026/7/4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53C0E2-54A2-409A-9E81-190885A187E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>
              <a:lnSpc>
                <a:spcPct val="130000"/>
              </a:lnSpc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F7E4F5F-08EC-4657-AEF4-A2D38A342C61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F3A89-4466-7046-0B2F-F50C3805E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A39C25B-33B4-8C50-8AFE-CFF31AECFD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36B3ACA-EB85-6B3E-6CB9-158822C420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E9BD8E0-0B04-6693-223E-3AF71B6738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D0D15-23A2-453F-8CAF-FF1BB62A17D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018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90D0D15-23A2-453F-8CAF-FF1BB62A17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9DA63-08F9-2546-9AB2-EDE69690E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5068AB2-A4F8-CB15-0642-40894761E6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2AE0902-0C36-37FA-E28F-948401D74C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400334E-BAFE-5D9F-255A-D50ECA017E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90D0D15-23A2-453F-8CAF-FF1BB62A17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516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C8D4C-B4F6-72B4-299B-A54E44414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D4981BF-3720-F592-D1D3-96751790DC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B39299C-FAED-220E-BE39-394932769F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C2F67D-C56F-F639-DFBA-A7EF321883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90D0D15-23A2-453F-8CAF-FF1BB62A17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575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ED1F9-27D1-BD42-B546-994697545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B7E07CE-B142-8AB2-D9C8-547496B5B7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FF9E3BC-8C7E-592E-F967-89F4EC1B8D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24A632D-AC7E-0EB8-E63C-5AAE829869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90D0D15-23A2-453F-8CAF-FF1BB62A17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221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53C0E2-54A2-409A-9E81-190885A187E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778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96ABF-DA49-54C2-1DD2-70D106D7C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4424EDF-F855-FE42-C832-4C7AE004FC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72DB707-CF52-1366-0474-3CCE7D1376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E99A8A-F2D4-CA33-9422-35618B7AA5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53C0E2-54A2-409A-9E81-190885A187E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1377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8B232-0B32-517A-59B2-643767471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790F80A-0A1D-611B-39EE-257B9E23FD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2B256C5-74A6-E066-4990-5AA41DF517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77EA14-9C9C-1BBB-B8E6-6C4B3158F2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53C0E2-54A2-409A-9E81-190885A187E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82104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47144-8495-1B31-553F-A52DBD2F9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74D2F4D-45EF-5258-5F93-AC00EFFA1A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1BF1D06-7278-FF0A-C59D-F1B73CC348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9D6660F-9410-4A17-41F5-F376C5436B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53C0E2-54A2-409A-9E81-190885A187E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997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E715-1C9B-48CF-B983-3B0585825B6F}" type="datetimeFigureOut">
              <a:rPr lang="zh-CN" altLang="en-US" smtClean="0"/>
              <a:t>2026/7/4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61EDC-5AD1-4765-BF4D-D9ED2EF321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E715-1C9B-48CF-B983-3B0585825B6F}" type="datetimeFigureOut">
              <a:rPr lang="zh-CN" altLang="en-US" smtClean="0"/>
              <a:t>2026/7/4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61EDC-5AD1-4765-BF4D-D9ED2EF321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E715-1C9B-48CF-B983-3B0585825B6F}" type="datetimeFigureOut">
              <a:rPr lang="zh-CN" altLang="en-US" smtClean="0"/>
              <a:t>2026/7/4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61EDC-5AD1-4765-BF4D-D9ED2EF321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11480802" y="6553200"/>
            <a:ext cx="711201" cy="304800"/>
          </a:xfrm>
          <a:prstGeom prst="rect">
            <a:avLst/>
          </a:prstGeom>
        </p:spPr>
        <p:txBody>
          <a:bodyPr lIns="0" tIns="0" rIns="72000" bIns="36000" anchor="b"/>
          <a:lstStyle>
            <a:lvl1pPr algn="r">
              <a:defRPr sz="1350"/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1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2000"/>
            <a:ext cx="1540933" cy="306000"/>
          </a:xfrm>
          <a:prstGeom prst="rect">
            <a:avLst/>
          </a:prstGeom>
        </p:spPr>
        <p:txBody>
          <a:bodyPr lIns="72000" tIns="0" rIns="0" bIns="36000" anchor="b"/>
          <a:lstStyle>
            <a:lvl1pPr>
              <a:defRPr sz="1350"/>
            </a:lvl1pPr>
          </a:lstStyle>
          <a:p>
            <a:endParaRPr lang="zh-CN" altLang="en-US"/>
          </a:p>
        </p:txBody>
      </p:sp>
      <p:sp>
        <p:nvSpPr>
          <p:cNvPr id="32" name="Content Placeholder 2"/>
          <p:cNvSpPr>
            <a:spLocks noGrp="1"/>
          </p:cNvSpPr>
          <p:nvPr>
            <p:ph idx="12" hasCustomPrompt="1"/>
          </p:nvPr>
        </p:nvSpPr>
        <p:spPr>
          <a:xfrm>
            <a:off x="753601" y="6244550"/>
            <a:ext cx="1248222" cy="244101"/>
          </a:xfrm>
        </p:spPr>
        <p:txBody>
          <a:bodyPr wrap="none" lIns="18000" tIns="18000" rIns="18000" bIns="18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350" b="1" u="sng">
                <a:latin typeface="+mn-lt"/>
                <a:ea typeface="+mn-ea"/>
                <a:cs typeface="+mn-cs"/>
              </a:defRPr>
            </a:lvl1pPr>
            <a:lvl2pPr marL="681355" indent="-327660">
              <a:buClr>
                <a:srgbClr val="C00000"/>
              </a:buClr>
              <a:buFont typeface="Wingdings" panose="05000000000000000000" pitchFamily="2" charset="2"/>
              <a:buChar char="p"/>
              <a:defRPr sz="2100" b="1" baseline="0">
                <a:latin typeface="+mn-lt"/>
                <a:ea typeface="+mn-ea"/>
                <a:cs typeface="+mn-cs"/>
              </a:defRPr>
            </a:lvl2pPr>
            <a:lvl3pPr marL="978535" indent="-296545">
              <a:buClrTx/>
              <a:buFont typeface="Wingdings" panose="05000000000000000000" pitchFamily="2" charset="2"/>
              <a:buChar char="Ø"/>
              <a:defRPr sz="2100" b="1">
                <a:latin typeface="+mn-lt"/>
                <a:ea typeface="+mn-ea"/>
                <a:cs typeface="+mn-cs"/>
              </a:defRPr>
            </a:lvl3pPr>
            <a:lvl4pPr>
              <a:buClr>
                <a:schemeClr val="tx1"/>
              </a:buClr>
              <a:defRPr sz="2100" b="1">
                <a:latin typeface="+mn-lt"/>
                <a:ea typeface="+mn-ea"/>
                <a:cs typeface="+mn-cs"/>
              </a:defRPr>
            </a:lvl4pPr>
            <a:lvl5pPr marL="1570355" indent="-299085">
              <a:buClr>
                <a:schemeClr val="tx1"/>
              </a:buClr>
              <a:buFont typeface="Wingdings" panose="05000000000000000000" pitchFamily="2" charset="2"/>
              <a:buChar char="ü"/>
              <a:defRPr sz="2100" b="1" baseline="0"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dirty="0"/>
              <a:t>出处或扩展资料</a:t>
            </a:r>
          </a:p>
        </p:txBody>
      </p:sp>
      <p:sp>
        <p:nvSpPr>
          <p:cNvPr id="3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552000"/>
            <a:ext cx="3860800" cy="306000"/>
          </a:xfrm>
          <a:prstGeom prst="rect">
            <a:avLst/>
          </a:prstGeom>
        </p:spPr>
        <p:txBody>
          <a:bodyPr/>
          <a:lstStyle>
            <a:lvl1pPr>
              <a:defRPr sz="900" u="sng"/>
            </a:lvl1pPr>
          </a:lstStyle>
          <a:p>
            <a:endParaRPr lang="zh-CN" altLang="en-US"/>
          </a:p>
        </p:txBody>
      </p:sp>
      <p:sp>
        <p:nvSpPr>
          <p:cNvPr id="35" name="Content Placeholder 2"/>
          <p:cNvSpPr>
            <a:spLocks noGrp="1"/>
          </p:cNvSpPr>
          <p:nvPr>
            <p:ph idx="14" hasCustomPrompt="1"/>
          </p:nvPr>
        </p:nvSpPr>
        <p:spPr>
          <a:xfrm>
            <a:off x="10191538" y="6209926"/>
            <a:ext cx="1248222" cy="244101"/>
          </a:xfrm>
        </p:spPr>
        <p:txBody>
          <a:bodyPr wrap="none" lIns="18000" tIns="18000" rIns="18000" bIns="18000" anchor="t">
            <a:spAutoFit/>
          </a:bodyPr>
          <a:lstStyle>
            <a:lvl1pPr marL="0" indent="0" algn="r">
              <a:lnSpc>
                <a:spcPct val="100000"/>
              </a:lnSpc>
              <a:buNone/>
              <a:defRPr sz="1350" b="1" u="sng">
                <a:latin typeface="+mn-lt"/>
                <a:ea typeface="+mn-ea"/>
                <a:cs typeface="+mn-cs"/>
              </a:defRPr>
            </a:lvl1pPr>
            <a:lvl2pPr marL="681355" indent="-327660">
              <a:buClr>
                <a:srgbClr val="C00000"/>
              </a:buClr>
              <a:buFont typeface="Wingdings" panose="05000000000000000000" pitchFamily="2" charset="2"/>
              <a:buChar char="p"/>
              <a:defRPr sz="2100" b="1" baseline="0">
                <a:latin typeface="+mn-lt"/>
                <a:ea typeface="+mn-ea"/>
                <a:cs typeface="+mn-cs"/>
              </a:defRPr>
            </a:lvl2pPr>
            <a:lvl3pPr marL="978535" indent="-296545">
              <a:buClrTx/>
              <a:buFont typeface="Wingdings" panose="05000000000000000000" pitchFamily="2" charset="2"/>
              <a:buChar char="Ø"/>
              <a:defRPr sz="2100" b="1">
                <a:latin typeface="+mn-lt"/>
                <a:ea typeface="+mn-ea"/>
                <a:cs typeface="+mn-cs"/>
              </a:defRPr>
            </a:lvl3pPr>
            <a:lvl4pPr>
              <a:buClr>
                <a:schemeClr val="tx1"/>
              </a:buClr>
              <a:defRPr sz="2100" b="1">
                <a:latin typeface="+mn-lt"/>
                <a:ea typeface="+mn-ea"/>
                <a:cs typeface="+mn-cs"/>
              </a:defRPr>
            </a:lvl4pPr>
            <a:lvl5pPr marL="1570355" indent="-299085">
              <a:buClr>
                <a:schemeClr val="tx1"/>
              </a:buClr>
              <a:buFont typeface="Wingdings" panose="05000000000000000000" pitchFamily="2" charset="2"/>
              <a:buChar char="ü"/>
              <a:defRPr sz="2100" b="1" baseline="0"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dirty="0"/>
              <a:t>出处或扩展资料</a:t>
            </a:r>
          </a:p>
        </p:txBody>
      </p:sp>
      <p:sp>
        <p:nvSpPr>
          <p:cNvPr id="13" name="Rectangle 3"/>
          <p:cNvSpPr>
            <a:spLocks noGrp="1" noChangeArrowheads="1"/>
          </p:cNvSpPr>
          <p:nvPr>
            <p:ph idx="15" hasCustomPrompt="1"/>
          </p:nvPr>
        </p:nvSpPr>
        <p:spPr bwMode="auto">
          <a:xfrm>
            <a:off x="790576" y="1219200"/>
            <a:ext cx="10610851" cy="49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36000" rIns="90000" bIns="36000" numCol="1" anchor="t" anchorCtr="0" compatLnSpc="1">
            <a:noAutofit/>
          </a:bodyPr>
          <a:lstStyle>
            <a:lvl4pPr marL="1270635" marR="0" indent="-290830" algn="l" defTabSz="685800" rtl="0" eaLnBrk="1" fontAlgn="base" latinLnBrk="0" hangingPunct="1">
              <a:lnSpc>
                <a:spcPts val="18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defRPr/>
            </a:lvl4pPr>
            <a:lvl5pPr marL="1570355" marR="0" indent="-299085" algn="l" defTabSz="685800" rtl="0" eaLnBrk="1" fontAlgn="base" latinLnBrk="0" hangingPunct="1">
              <a:lnSpc>
                <a:spcPts val="18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defRPr/>
            </a:lvl5pPr>
          </a:lstStyle>
          <a:p>
            <a:pPr lvl="0"/>
            <a:r>
              <a:rPr lang="zh-CN" altLang="en-US" dirty="0"/>
              <a:t>第一级 </a:t>
            </a:r>
            <a:r>
              <a:rPr lang="en-US" altLang="zh-CN" dirty="0"/>
              <a:t>First Level</a:t>
            </a:r>
            <a:endParaRPr lang="zh-CN" altLang="zh-CN" dirty="0"/>
          </a:p>
          <a:p>
            <a:pPr lvl="1"/>
            <a:r>
              <a:rPr lang="zh-CN" altLang="zh-CN" dirty="0"/>
              <a:t>第二级</a:t>
            </a:r>
            <a:r>
              <a:rPr lang="en-US" altLang="zh-CN" dirty="0"/>
              <a:t> Second Level</a:t>
            </a:r>
            <a:endParaRPr lang="zh-CN" altLang="zh-CN" dirty="0"/>
          </a:p>
          <a:p>
            <a:pPr lvl="2"/>
            <a:r>
              <a:rPr lang="zh-CN" altLang="zh-CN" dirty="0"/>
              <a:t>第三级</a:t>
            </a:r>
            <a:r>
              <a:rPr lang="en-US" altLang="zh-CN" dirty="0"/>
              <a:t> Third Level</a:t>
            </a:r>
            <a:endParaRPr lang="zh-CN" altLang="zh-CN" dirty="0"/>
          </a:p>
          <a:p>
            <a:pPr lvl="3"/>
            <a:r>
              <a:rPr lang="zh-CN" altLang="zh-CN" dirty="0"/>
              <a:t>第四级</a:t>
            </a:r>
            <a:r>
              <a:rPr lang="en-US" altLang="zh-CN" dirty="0"/>
              <a:t> Fourth Level</a:t>
            </a:r>
            <a:endParaRPr lang="zh-CN" altLang="zh-CN" dirty="0"/>
          </a:p>
          <a:p>
            <a:pPr lvl="4"/>
            <a:r>
              <a:rPr lang="zh-CN" altLang="zh-CN" dirty="0"/>
              <a:t>第五级</a:t>
            </a:r>
            <a:r>
              <a:rPr lang="en-US" altLang="zh-CN" dirty="0"/>
              <a:t> Fifth Level</a:t>
            </a:r>
          </a:p>
          <a:p>
            <a:pPr marL="1570355" marR="0" lvl="4" indent="-299085" algn="l" defTabSz="685800" rtl="0" eaLnBrk="1" fontAlgn="base" latinLnBrk="0" hangingPunct="1">
              <a:lnSpc>
                <a:spcPts val="18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zh-CN" altLang="zh-CN" dirty="0"/>
              <a:t>第五级</a:t>
            </a:r>
            <a:r>
              <a:rPr lang="en-US" altLang="zh-CN" dirty="0"/>
              <a:t> Fifth Level</a:t>
            </a:r>
          </a:p>
          <a:p>
            <a:pPr lvl="0"/>
            <a:r>
              <a:rPr lang="zh-CN" altLang="en-US" dirty="0"/>
              <a:t>第一级 </a:t>
            </a:r>
            <a:r>
              <a:rPr lang="en-US" altLang="zh-CN" dirty="0"/>
              <a:t>First Level</a:t>
            </a:r>
            <a:endParaRPr lang="zh-CN" altLang="zh-CN" dirty="0"/>
          </a:p>
          <a:p>
            <a:pPr lvl="1"/>
            <a:r>
              <a:rPr lang="zh-CN" altLang="zh-CN" dirty="0"/>
              <a:t>第二级</a:t>
            </a:r>
            <a:r>
              <a:rPr lang="en-US" altLang="zh-CN" dirty="0"/>
              <a:t> Second Level</a:t>
            </a:r>
            <a:endParaRPr lang="zh-CN" altLang="zh-CN" dirty="0"/>
          </a:p>
          <a:p>
            <a:pPr lvl="2"/>
            <a:r>
              <a:rPr lang="zh-CN" altLang="zh-CN" dirty="0"/>
              <a:t>第三级</a:t>
            </a:r>
            <a:r>
              <a:rPr lang="en-US" altLang="zh-CN" dirty="0"/>
              <a:t> Third Level</a:t>
            </a:r>
            <a:endParaRPr lang="zh-CN" altLang="zh-CN" dirty="0"/>
          </a:p>
          <a:p>
            <a:pPr lvl="3"/>
            <a:r>
              <a:rPr lang="zh-CN" altLang="zh-CN" dirty="0"/>
              <a:t>第四级</a:t>
            </a:r>
            <a:r>
              <a:rPr lang="en-US" altLang="zh-CN" dirty="0"/>
              <a:t> Fourth Level</a:t>
            </a:r>
          </a:p>
          <a:p>
            <a:pPr marL="1270635" marR="0" lvl="3" indent="-290830" algn="l" defTabSz="685800" rtl="0" eaLnBrk="1" fontAlgn="base" latinLnBrk="0" hangingPunct="1">
              <a:lnSpc>
                <a:spcPts val="18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zh-CN" dirty="0"/>
              <a:t>第四级</a:t>
            </a:r>
            <a:r>
              <a:rPr lang="en-US" altLang="zh-CN" dirty="0"/>
              <a:t> Fourth Level</a:t>
            </a:r>
            <a:endParaRPr lang="zh-CN" altLang="zh-CN" dirty="0"/>
          </a:p>
          <a:p>
            <a:pPr lvl="0"/>
            <a:endParaRPr lang="zh-CN" altLang="zh-CN" dirty="0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0575" y="295200"/>
            <a:ext cx="8332800" cy="7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36000" tIns="0" rIns="36000" bIns="0" numCol="1" anchor="ctr" anchorCtr="0" compatLnSpc="1">
            <a:noAutofit/>
          </a:bodyPr>
          <a:lstStyle/>
          <a:p>
            <a:pPr lvl="0"/>
            <a:r>
              <a:rPr lang="zh-CN" altLang="en-US" dirty="0"/>
              <a:t>单击此处编辑母版标题样式</a:t>
            </a:r>
            <a:endParaRPr lang="zh-CN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2854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E715-1C9B-48CF-B983-3B0585825B6F}" type="datetimeFigureOut">
              <a:rPr lang="zh-CN" altLang="en-US" smtClean="0"/>
              <a:t>2026/7/4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61EDC-5AD1-4765-BF4D-D9ED2EF321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E715-1C9B-48CF-B983-3B0585825B6F}" type="datetimeFigureOut">
              <a:rPr lang="zh-CN" altLang="en-US" smtClean="0"/>
              <a:t>2026/7/4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61EDC-5AD1-4765-BF4D-D9ED2EF321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E715-1C9B-48CF-B983-3B0585825B6F}" type="datetimeFigureOut">
              <a:rPr lang="zh-CN" altLang="en-US" smtClean="0"/>
              <a:t>2026/7/4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61EDC-5AD1-4765-BF4D-D9ED2EF321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E715-1C9B-48CF-B983-3B0585825B6F}" type="datetimeFigureOut">
              <a:rPr lang="zh-CN" altLang="en-US" smtClean="0"/>
              <a:t>2026/7/4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61EDC-5AD1-4765-BF4D-D9ED2EF321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E715-1C9B-48CF-B983-3B0585825B6F}" type="datetimeFigureOut">
              <a:rPr lang="zh-CN" altLang="en-US" smtClean="0"/>
              <a:t>2026/7/4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61EDC-5AD1-4765-BF4D-D9ED2EF321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E715-1C9B-48CF-B983-3B0585825B6F}" type="datetimeFigureOut">
              <a:rPr lang="zh-CN" altLang="en-US" smtClean="0"/>
              <a:t>2026/7/4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61EDC-5AD1-4765-BF4D-D9ED2EF321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E715-1C9B-48CF-B983-3B0585825B6F}" type="datetimeFigureOut">
              <a:rPr lang="zh-CN" altLang="en-US" smtClean="0"/>
              <a:t>2026/7/4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61EDC-5AD1-4765-BF4D-D9ED2EF321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E715-1C9B-48CF-B983-3B0585825B6F}" type="datetimeFigureOut">
              <a:rPr lang="zh-CN" altLang="en-US" smtClean="0"/>
              <a:t>2026/7/4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61EDC-5AD1-4765-BF4D-D9ED2EF321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E715-1C9B-48CF-B983-3B0585825B6F}" type="datetimeFigureOut">
              <a:rPr lang="zh-CN" altLang="en-US" smtClean="0"/>
              <a:t>2026/7/4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61EDC-5AD1-4765-BF4D-D9ED2EF321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E715-1C9B-48CF-B983-3B0585825B6F}" type="datetimeFigureOut">
              <a:rPr lang="zh-CN" altLang="en-US" smtClean="0"/>
              <a:t>2026/7/4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61EDC-5AD1-4765-BF4D-D9ED2EF321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E715-1C9B-48CF-B983-3B0585825B6F}" type="datetimeFigureOut">
              <a:rPr lang="zh-CN" altLang="en-US" smtClean="0"/>
              <a:t>2026/7/4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61EDC-5AD1-4765-BF4D-D9ED2EF321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E715-1C9B-48CF-B983-3B0585825B6F}" type="datetimeFigureOut">
              <a:rPr lang="zh-CN" altLang="en-US" smtClean="0"/>
              <a:t>2026/7/4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61EDC-5AD1-4765-BF4D-D9ED2EF321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11480802" y="6553200"/>
            <a:ext cx="711201" cy="304800"/>
          </a:xfrm>
          <a:prstGeom prst="rect">
            <a:avLst/>
          </a:prstGeom>
        </p:spPr>
        <p:txBody>
          <a:bodyPr lIns="0" tIns="0" rIns="72000" bIns="36000" anchor="b"/>
          <a:lstStyle>
            <a:lvl1pPr algn="r">
              <a:defRPr sz="1350"/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1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2000"/>
            <a:ext cx="1540933" cy="306000"/>
          </a:xfrm>
          <a:prstGeom prst="rect">
            <a:avLst/>
          </a:prstGeom>
        </p:spPr>
        <p:txBody>
          <a:bodyPr lIns="72000" tIns="0" rIns="0" bIns="36000" anchor="b"/>
          <a:lstStyle>
            <a:lvl1pPr>
              <a:defRPr sz="1350"/>
            </a:lvl1pPr>
          </a:lstStyle>
          <a:p>
            <a:endParaRPr lang="zh-CN" altLang="en-US"/>
          </a:p>
        </p:txBody>
      </p:sp>
      <p:sp>
        <p:nvSpPr>
          <p:cNvPr id="32" name="Content Placeholder 2"/>
          <p:cNvSpPr>
            <a:spLocks noGrp="1"/>
          </p:cNvSpPr>
          <p:nvPr>
            <p:ph idx="12" hasCustomPrompt="1"/>
          </p:nvPr>
        </p:nvSpPr>
        <p:spPr>
          <a:xfrm>
            <a:off x="753601" y="6244550"/>
            <a:ext cx="1248222" cy="244101"/>
          </a:xfrm>
        </p:spPr>
        <p:txBody>
          <a:bodyPr wrap="none" lIns="18000" tIns="18000" rIns="18000" bIns="18000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350" b="1" u="sng">
                <a:latin typeface="+mn-lt"/>
                <a:ea typeface="+mn-ea"/>
                <a:cs typeface="+mn-cs"/>
              </a:defRPr>
            </a:lvl1pPr>
            <a:lvl2pPr marL="681355" indent="-327660">
              <a:buClr>
                <a:srgbClr val="C00000"/>
              </a:buClr>
              <a:buFont typeface="Wingdings" panose="05000000000000000000" pitchFamily="2" charset="2"/>
              <a:buChar char="p"/>
              <a:defRPr sz="2100" b="1" baseline="0">
                <a:latin typeface="+mn-lt"/>
                <a:ea typeface="+mn-ea"/>
                <a:cs typeface="+mn-cs"/>
              </a:defRPr>
            </a:lvl2pPr>
            <a:lvl3pPr marL="978535" indent="-296545">
              <a:buClrTx/>
              <a:buFont typeface="Wingdings" panose="05000000000000000000" pitchFamily="2" charset="2"/>
              <a:buChar char="Ø"/>
              <a:defRPr sz="2100" b="1">
                <a:latin typeface="+mn-lt"/>
                <a:ea typeface="+mn-ea"/>
                <a:cs typeface="+mn-cs"/>
              </a:defRPr>
            </a:lvl3pPr>
            <a:lvl4pPr>
              <a:buClr>
                <a:schemeClr val="tx1"/>
              </a:buClr>
              <a:defRPr sz="2100" b="1">
                <a:latin typeface="+mn-lt"/>
                <a:ea typeface="+mn-ea"/>
                <a:cs typeface="+mn-cs"/>
              </a:defRPr>
            </a:lvl4pPr>
            <a:lvl5pPr marL="1570355" indent="-299085">
              <a:buClr>
                <a:schemeClr val="tx1"/>
              </a:buClr>
              <a:buFont typeface="Wingdings" panose="05000000000000000000" pitchFamily="2" charset="2"/>
              <a:buChar char="ü"/>
              <a:defRPr sz="2100" b="1" baseline="0"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dirty="0"/>
              <a:t>出处或扩展资料</a:t>
            </a:r>
          </a:p>
        </p:txBody>
      </p:sp>
      <p:sp>
        <p:nvSpPr>
          <p:cNvPr id="3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552000"/>
            <a:ext cx="3860800" cy="306000"/>
          </a:xfrm>
          <a:prstGeom prst="rect">
            <a:avLst/>
          </a:prstGeom>
        </p:spPr>
        <p:txBody>
          <a:bodyPr/>
          <a:lstStyle>
            <a:lvl1pPr>
              <a:defRPr sz="900" u="sng"/>
            </a:lvl1pPr>
          </a:lstStyle>
          <a:p>
            <a:endParaRPr lang="zh-CN" altLang="en-US"/>
          </a:p>
        </p:txBody>
      </p:sp>
      <p:sp>
        <p:nvSpPr>
          <p:cNvPr id="35" name="Content Placeholder 2"/>
          <p:cNvSpPr>
            <a:spLocks noGrp="1"/>
          </p:cNvSpPr>
          <p:nvPr>
            <p:ph idx="14" hasCustomPrompt="1"/>
          </p:nvPr>
        </p:nvSpPr>
        <p:spPr>
          <a:xfrm>
            <a:off x="10191538" y="6209926"/>
            <a:ext cx="1248222" cy="244101"/>
          </a:xfrm>
        </p:spPr>
        <p:txBody>
          <a:bodyPr wrap="none" lIns="18000" tIns="18000" rIns="18000" bIns="18000" anchor="t">
            <a:spAutoFit/>
          </a:bodyPr>
          <a:lstStyle>
            <a:lvl1pPr marL="0" indent="0" algn="r">
              <a:lnSpc>
                <a:spcPct val="100000"/>
              </a:lnSpc>
              <a:buNone/>
              <a:defRPr sz="1350" b="1" u="sng">
                <a:latin typeface="+mn-lt"/>
                <a:ea typeface="+mn-ea"/>
                <a:cs typeface="+mn-cs"/>
              </a:defRPr>
            </a:lvl1pPr>
            <a:lvl2pPr marL="681355" indent="-327660">
              <a:buClr>
                <a:srgbClr val="C00000"/>
              </a:buClr>
              <a:buFont typeface="Wingdings" panose="05000000000000000000" pitchFamily="2" charset="2"/>
              <a:buChar char="p"/>
              <a:defRPr sz="2100" b="1" baseline="0">
                <a:latin typeface="+mn-lt"/>
                <a:ea typeface="+mn-ea"/>
                <a:cs typeface="+mn-cs"/>
              </a:defRPr>
            </a:lvl2pPr>
            <a:lvl3pPr marL="978535" indent="-296545">
              <a:buClrTx/>
              <a:buFont typeface="Wingdings" panose="05000000000000000000" pitchFamily="2" charset="2"/>
              <a:buChar char="Ø"/>
              <a:defRPr sz="2100" b="1">
                <a:latin typeface="+mn-lt"/>
                <a:ea typeface="+mn-ea"/>
                <a:cs typeface="+mn-cs"/>
              </a:defRPr>
            </a:lvl3pPr>
            <a:lvl4pPr>
              <a:buClr>
                <a:schemeClr val="tx1"/>
              </a:buClr>
              <a:defRPr sz="2100" b="1">
                <a:latin typeface="+mn-lt"/>
                <a:ea typeface="+mn-ea"/>
                <a:cs typeface="+mn-cs"/>
              </a:defRPr>
            </a:lvl4pPr>
            <a:lvl5pPr marL="1570355" indent="-299085">
              <a:buClr>
                <a:schemeClr val="tx1"/>
              </a:buClr>
              <a:buFont typeface="Wingdings" panose="05000000000000000000" pitchFamily="2" charset="2"/>
              <a:buChar char="ü"/>
              <a:defRPr sz="2100" b="1" baseline="0"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CN" altLang="en-US" dirty="0"/>
              <a:t>出处或扩展资料</a:t>
            </a:r>
          </a:p>
        </p:txBody>
      </p:sp>
      <p:sp>
        <p:nvSpPr>
          <p:cNvPr id="13" name="Rectangle 3"/>
          <p:cNvSpPr>
            <a:spLocks noGrp="1" noChangeArrowheads="1"/>
          </p:cNvSpPr>
          <p:nvPr>
            <p:ph idx="15" hasCustomPrompt="1"/>
          </p:nvPr>
        </p:nvSpPr>
        <p:spPr bwMode="auto">
          <a:xfrm>
            <a:off x="790576" y="1219200"/>
            <a:ext cx="10610851" cy="49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36000" rIns="90000" bIns="36000" numCol="1" anchor="t" anchorCtr="0" compatLnSpc="1">
            <a:noAutofit/>
          </a:bodyPr>
          <a:lstStyle>
            <a:lvl4pPr marL="1270635" marR="0" indent="-290830" algn="l" defTabSz="685800" rtl="0" eaLnBrk="1" fontAlgn="base" latinLnBrk="0" hangingPunct="1">
              <a:lnSpc>
                <a:spcPts val="18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defRPr/>
            </a:lvl4pPr>
            <a:lvl5pPr marL="1570355" marR="0" indent="-299085" algn="l" defTabSz="685800" rtl="0" eaLnBrk="1" fontAlgn="base" latinLnBrk="0" hangingPunct="1">
              <a:lnSpc>
                <a:spcPts val="18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defRPr/>
            </a:lvl5pPr>
          </a:lstStyle>
          <a:p>
            <a:pPr lvl="0"/>
            <a:r>
              <a:rPr lang="zh-CN" altLang="en-US" dirty="0"/>
              <a:t>第一级 </a:t>
            </a:r>
            <a:r>
              <a:rPr lang="en-US" altLang="zh-CN" dirty="0"/>
              <a:t>First Level</a:t>
            </a:r>
            <a:endParaRPr lang="zh-CN" altLang="zh-CN" dirty="0"/>
          </a:p>
          <a:p>
            <a:pPr lvl="1"/>
            <a:r>
              <a:rPr lang="zh-CN" altLang="zh-CN" dirty="0"/>
              <a:t>第二级</a:t>
            </a:r>
            <a:r>
              <a:rPr lang="en-US" altLang="zh-CN" dirty="0"/>
              <a:t> Second Level</a:t>
            </a:r>
            <a:endParaRPr lang="zh-CN" altLang="zh-CN" dirty="0"/>
          </a:p>
          <a:p>
            <a:pPr lvl="2"/>
            <a:r>
              <a:rPr lang="zh-CN" altLang="zh-CN" dirty="0"/>
              <a:t>第三级</a:t>
            </a:r>
            <a:r>
              <a:rPr lang="en-US" altLang="zh-CN" dirty="0"/>
              <a:t> Third Level</a:t>
            </a:r>
            <a:endParaRPr lang="zh-CN" altLang="zh-CN" dirty="0"/>
          </a:p>
          <a:p>
            <a:pPr lvl="3"/>
            <a:r>
              <a:rPr lang="zh-CN" altLang="zh-CN" dirty="0"/>
              <a:t>第四级</a:t>
            </a:r>
            <a:r>
              <a:rPr lang="en-US" altLang="zh-CN" dirty="0"/>
              <a:t> Fourth Level</a:t>
            </a:r>
            <a:endParaRPr lang="zh-CN" altLang="zh-CN" dirty="0"/>
          </a:p>
          <a:p>
            <a:pPr lvl="4"/>
            <a:r>
              <a:rPr lang="zh-CN" altLang="zh-CN" dirty="0"/>
              <a:t>第五级</a:t>
            </a:r>
            <a:r>
              <a:rPr lang="en-US" altLang="zh-CN" dirty="0"/>
              <a:t> Fifth Level</a:t>
            </a:r>
          </a:p>
          <a:p>
            <a:pPr marL="1570355" marR="0" lvl="4" indent="-299085" algn="l" defTabSz="685800" rtl="0" eaLnBrk="1" fontAlgn="base" latinLnBrk="0" hangingPunct="1">
              <a:lnSpc>
                <a:spcPts val="18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zh-CN" altLang="zh-CN" dirty="0"/>
              <a:t>第五级</a:t>
            </a:r>
            <a:r>
              <a:rPr lang="en-US" altLang="zh-CN" dirty="0"/>
              <a:t> Fifth Level</a:t>
            </a:r>
          </a:p>
          <a:p>
            <a:pPr lvl="0"/>
            <a:r>
              <a:rPr lang="zh-CN" altLang="en-US" dirty="0"/>
              <a:t>第一级 </a:t>
            </a:r>
            <a:r>
              <a:rPr lang="en-US" altLang="zh-CN" dirty="0"/>
              <a:t>First Level</a:t>
            </a:r>
            <a:endParaRPr lang="zh-CN" altLang="zh-CN" dirty="0"/>
          </a:p>
          <a:p>
            <a:pPr lvl="1"/>
            <a:r>
              <a:rPr lang="zh-CN" altLang="zh-CN" dirty="0"/>
              <a:t>第二级</a:t>
            </a:r>
            <a:r>
              <a:rPr lang="en-US" altLang="zh-CN" dirty="0"/>
              <a:t> Second Level</a:t>
            </a:r>
            <a:endParaRPr lang="zh-CN" altLang="zh-CN" dirty="0"/>
          </a:p>
          <a:p>
            <a:pPr lvl="2"/>
            <a:r>
              <a:rPr lang="zh-CN" altLang="zh-CN" dirty="0"/>
              <a:t>第三级</a:t>
            </a:r>
            <a:r>
              <a:rPr lang="en-US" altLang="zh-CN" dirty="0"/>
              <a:t> Third Level</a:t>
            </a:r>
            <a:endParaRPr lang="zh-CN" altLang="zh-CN" dirty="0"/>
          </a:p>
          <a:p>
            <a:pPr lvl="3"/>
            <a:r>
              <a:rPr lang="zh-CN" altLang="zh-CN" dirty="0"/>
              <a:t>第四级</a:t>
            </a:r>
            <a:r>
              <a:rPr lang="en-US" altLang="zh-CN" dirty="0"/>
              <a:t> Fourth Level</a:t>
            </a:r>
          </a:p>
          <a:p>
            <a:pPr marL="1270635" marR="0" lvl="3" indent="-290830" algn="l" defTabSz="685800" rtl="0" eaLnBrk="1" fontAlgn="base" latinLnBrk="0" hangingPunct="1">
              <a:lnSpc>
                <a:spcPts val="18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defRPr/>
            </a:pPr>
            <a:r>
              <a:rPr lang="zh-CN" altLang="zh-CN" dirty="0"/>
              <a:t>第四级</a:t>
            </a:r>
            <a:r>
              <a:rPr lang="en-US" altLang="zh-CN" dirty="0"/>
              <a:t> Fourth Level</a:t>
            </a:r>
            <a:endParaRPr lang="zh-CN" altLang="zh-CN" dirty="0"/>
          </a:p>
          <a:p>
            <a:pPr lvl="0"/>
            <a:endParaRPr lang="zh-CN" altLang="zh-CN" dirty="0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0575" y="295200"/>
            <a:ext cx="8332800" cy="7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36000" tIns="0" rIns="36000" bIns="0" numCol="1" anchor="ctr" anchorCtr="0" compatLnSpc="1">
            <a:noAutofit/>
          </a:bodyPr>
          <a:lstStyle/>
          <a:p>
            <a:pPr lvl="0"/>
            <a:r>
              <a:rPr lang="zh-CN" altLang="en-US" dirty="0"/>
              <a:t>单击此处编辑母版标题样式</a:t>
            </a:r>
            <a:endParaRPr lang="zh-CN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E715-1C9B-48CF-B983-3B0585825B6F}" type="datetimeFigureOut">
              <a:rPr lang="zh-CN" altLang="en-US" smtClean="0"/>
              <a:t>2026/7/4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61EDC-5AD1-4765-BF4D-D9ED2EF321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E715-1C9B-48CF-B983-3B0585825B6F}" type="datetimeFigureOut">
              <a:rPr lang="zh-CN" altLang="en-US" smtClean="0"/>
              <a:t>2026/7/4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61EDC-5AD1-4765-BF4D-D9ED2EF321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E715-1C9B-48CF-B983-3B0585825B6F}" type="datetimeFigureOut">
              <a:rPr lang="zh-CN" altLang="en-US" smtClean="0"/>
              <a:t>2026/7/4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61EDC-5AD1-4765-BF4D-D9ED2EF321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E715-1C9B-48CF-B983-3B0585825B6F}" type="datetimeFigureOut">
              <a:rPr lang="zh-CN" altLang="en-US" smtClean="0"/>
              <a:t>2026/7/4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61EDC-5AD1-4765-BF4D-D9ED2EF321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E715-1C9B-48CF-B983-3B0585825B6F}" type="datetimeFigureOut">
              <a:rPr lang="zh-CN" altLang="en-US" smtClean="0"/>
              <a:t>2026/7/4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61EDC-5AD1-4765-BF4D-D9ED2EF321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E715-1C9B-48CF-B983-3B0585825B6F}" type="datetimeFigureOut">
              <a:rPr lang="zh-CN" altLang="en-US" smtClean="0"/>
              <a:t>2026/7/4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61EDC-5AD1-4765-BF4D-D9ED2EF321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E715-1C9B-48CF-B983-3B0585825B6F}" type="datetimeFigureOut">
              <a:rPr lang="zh-CN" altLang="en-US" smtClean="0"/>
              <a:t>2026/7/4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61EDC-5AD1-4765-BF4D-D9ED2EF321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EE715-1C9B-48CF-B983-3B0585825B6F}" type="datetimeFigureOut">
              <a:rPr lang="zh-CN" altLang="en-US" smtClean="0"/>
              <a:t>2026/7/4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61EDC-5AD1-4765-BF4D-D9ED2EF321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7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EE715-1C9B-48CF-B983-3B0585825B6F}" type="datetimeFigureOut">
              <a:rPr lang="zh-CN" altLang="en-US" smtClean="0"/>
              <a:t>2026/7/4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61EDC-5AD1-4765-BF4D-D9ED2EF321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6" r:id="rId12"/>
    <p:sldLayoutId id="21474836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4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5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sv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8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1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4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0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1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5.jpe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图片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1" y="-195946"/>
            <a:ext cx="12202741" cy="7249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2"/>
          <p:cNvSpPr/>
          <p:nvPr/>
        </p:nvSpPr>
        <p:spPr bwMode="auto">
          <a:xfrm>
            <a:off x="7322198" y="4282160"/>
            <a:ext cx="5397500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 anchor="ctr"/>
          <a:lstStyle>
            <a:lvl1pPr marL="381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810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b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华文中宋" panose="02010600040101010101" pitchFamily="2" charset="-122"/>
                <a:cs typeface="+mn-cs"/>
                <a:sym typeface="Arial Bold" panose="020B0704020202020204" pitchFamily="34" charset="0"/>
              </a:rPr>
            </a:b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华文中宋" panose="02010600040101010101" pitchFamily="2" charset="-122"/>
              <a:cs typeface="+mn-cs"/>
              <a:sym typeface="Arial Bold" panose="020B0704020202020204" pitchFamily="34" charset="0"/>
            </a:endParaRPr>
          </a:p>
        </p:txBody>
      </p:sp>
      <p:sp>
        <p:nvSpPr>
          <p:cNvPr id="23559" name="Rectangle 2"/>
          <p:cNvSpPr>
            <a:spLocks noChangeArrowheads="1"/>
          </p:cNvSpPr>
          <p:nvPr/>
        </p:nvSpPr>
        <p:spPr bwMode="auto">
          <a:xfrm>
            <a:off x="164926" y="1660307"/>
            <a:ext cx="12027158" cy="1846580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0" tIns="0" rIns="0" bIns="0" anchor="ctr">
            <a:spAutoFit/>
          </a:bodyPr>
          <a:lstStyle/>
          <a:p>
            <a:pPr lvl="0" algn="ctr">
              <a:buSzPct val="90000"/>
              <a:defRPr/>
            </a:pPr>
            <a:r>
              <a:rPr lang="zh-CN" altLang="en-US" sz="6000" b="1" dirty="0">
                <a:gradFill flip="none" rotWithShape="1">
                  <a:gsLst>
                    <a:gs pos="100000">
                      <a:srgbClr val="00B0F0"/>
                    </a:gs>
                    <a:gs pos="39000">
                      <a:srgbClr val="024EE4"/>
                    </a:gs>
                  </a:gsLst>
                  <a:lin ang="27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空间暗物质量子精密探测</a:t>
            </a:r>
          </a:p>
          <a:p>
            <a:pPr lvl="0" algn="ctr">
              <a:buSzPct val="90000"/>
              <a:defRPr/>
            </a:pPr>
            <a:r>
              <a:rPr lang="zh-CN" altLang="en-US" sz="6000" b="1" dirty="0">
                <a:gradFill flip="none" rotWithShape="1">
                  <a:gsLst>
                    <a:gs pos="100000">
                      <a:srgbClr val="00B0F0"/>
                    </a:gs>
                    <a:gs pos="39000">
                      <a:srgbClr val="024EE4"/>
                    </a:gs>
                  </a:gsLst>
                  <a:lin ang="27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进展汇报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427150" y="4282269"/>
            <a:ext cx="732822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3600" dirty="0">
                <a:gradFill flip="none" rotWithShape="1">
                  <a:gsLst>
                    <a:gs pos="0">
                      <a:srgbClr val="3C424B"/>
                    </a:gs>
                    <a:gs pos="100000">
                      <a:srgbClr val="000000"/>
                    </a:gs>
                  </a:gsLst>
                  <a:lin ang="54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汇报：王元泓</a:t>
            </a:r>
            <a:r>
              <a:rPr kumimoji="1" lang="en-US" altLang="zh-CN" sz="3600" dirty="0">
                <a:gradFill flip="none" rotWithShape="1">
                  <a:gsLst>
                    <a:gs pos="0">
                      <a:srgbClr val="3C424B"/>
                    </a:gs>
                    <a:gs pos="100000">
                      <a:srgbClr val="000000"/>
                    </a:gs>
                  </a:gsLst>
                  <a:lin ang="54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zh-CN" altLang="en-US" sz="3600" dirty="0">
                <a:gradFill flip="none" rotWithShape="1">
                  <a:gsLst>
                    <a:gs pos="0">
                      <a:srgbClr val="3C424B"/>
                    </a:gs>
                    <a:gs pos="100000">
                      <a:srgbClr val="000000"/>
                    </a:gs>
                  </a:gsLst>
                  <a:lin ang="54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博后</a:t>
            </a:r>
            <a:endParaRPr kumimoji="1" lang="zh-CN" alt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576014" y="231802"/>
            <a:ext cx="9205854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700" b="1" dirty="0">
                <a:gradFill flip="none" rotWithShape="1">
                  <a:gsLst>
                    <a:gs pos="0">
                      <a:srgbClr val="3C424B"/>
                    </a:gs>
                    <a:gs pos="100000">
                      <a:srgbClr val="000000"/>
                    </a:gs>
                  </a:gsLst>
                  <a:lin ang="54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院士工作站组会</a:t>
            </a:r>
          </a:p>
        </p:txBody>
      </p:sp>
      <p:pic>
        <p:nvPicPr>
          <p:cNvPr id="3" name="Picture 2" descr="中国科学技术大学- 维基百科，自由的百科全书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28" y="0"/>
            <a:ext cx="1030851" cy="10308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3664939" y="5468273"/>
            <a:ext cx="4851377" cy="506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2700" b="1" dirty="0">
                <a:gradFill flip="none" rotWithShape="1">
                  <a:gsLst>
                    <a:gs pos="0">
                      <a:srgbClr val="3C424B"/>
                    </a:gs>
                    <a:gs pos="100000">
                      <a:srgbClr val="000000"/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 Bold" panose="020B0704020202020204" pitchFamily="34" charset="0"/>
              </a:rPr>
              <a:t>2026</a:t>
            </a:r>
            <a:r>
              <a:rPr kumimoji="1" lang="zh-CN" altLang="en-US" sz="2700" b="1" dirty="0">
                <a:gradFill flip="none" rotWithShape="1">
                  <a:gsLst>
                    <a:gs pos="0">
                      <a:srgbClr val="3C424B"/>
                    </a:gs>
                    <a:gs pos="100000">
                      <a:srgbClr val="000000"/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 Bold" panose="020B0704020202020204" pitchFamily="34" charset="0"/>
              </a:rPr>
              <a:t>年</a:t>
            </a:r>
            <a:r>
              <a:rPr kumimoji="1" lang="en-US" altLang="zh-CN" sz="2700" b="1" dirty="0">
                <a:gradFill flip="none" rotWithShape="1">
                  <a:gsLst>
                    <a:gs pos="0">
                      <a:srgbClr val="3C424B"/>
                    </a:gs>
                    <a:gs pos="100000">
                      <a:srgbClr val="000000"/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 Bold" panose="020B0704020202020204" pitchFamily="34" charset="0"/>
              </a:rPr>
              <a:t>7</a:t>
            </a:r>
            <a:r>
              <a:rPr kumimoji="1" lang="zh-CN" altLang="en-US" sz="2700" b="1" dirty="0">
                <a:gradFill flip="none" rotWithShape="1">
                  <a:gsLst>
                    <a:gs pos="0">
                      <a:srgbClr val="3C424B"/>
                    </a:gs>
                    <a:gs pos="100000">
                      <a:srgbClr val="000000"/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 Bold" panose="020B0704020202020204" pitchFamily="34" charset="0"/>
              </a:rPr>
              <a:t>月</a:t>
            </a:r>
            <a:r>
              <a:rPr kumimoji="1" lang="en-US" altLang="zh-CN" sz="2700" b="1" dirty="0">
                <a:gradFill flip="none" rotWithShape="1">
                  <a:gsLst>
                    <a:gs pos="0">
                      <a:srgbClr val="3C424B"/>
                    </a:gs>
                    <a:gs pos="100000">
                      <a:srgbClr val="000000"/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 Bold" panose="020B0704020202020204" pitchFamily="34" charset="0"/>
              </a:rPr>
              <a:t>6</a:t>
            </a:r>
            <a:r>
              <a:rPr kumimoji="1" lang="zh-CN" altLang="en-US" sz="2700" b="1" dirty="0">
                <a:gradFill flip="none" rotWithShape="1">
                  <a:gsLst>
                    <a:gs pos="0">
                      <a:srgbClr val="3C424B"/>
                    </a:gs>
                    <a:gs pos="100000">
                      <a:srgbClr val="000000"/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 Bold" panose="020B0704020202020204" pitchFamily="34" charset="0"/>
              </a:rPr>
              <a:t>日</a:t>
            </a:r>
            <a:r>
              <a:rPr kumimoji="1" lang="en-US" altLang="zh-CN" sz="2700" b="1" dirty="0">
                <a:gradFill flip="none" rotWithShape="1">
                  <a:gsLst>
                    <a:gs pos="0">
                      <a:srgbClr val="3C424B"/>
                    </a:gs>
                    <a:gs pos="100000">
                      <a:srgbClr val="000000"/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 Bold" panose="020B0704020202020204" pitchFamily="34" charset="0"/>
              </a:rPr>
              <a:t> </a:t>
            </a:r>
            <a:endParaRPr kumimoji="1" lang="zh-CN" altLang="en-US" sz="2700" b="1" dirty="0">
              <a:gradFill flip="none" rotWithShape="1">
                <a:gsLst>
                  <a:gs pos="0">
                    <a:srgbClr val="3C424B"/>
                  </a:gs>
                  <a:gs pos="100000">
                    <a:srgbClr val="000000"/>
                  </a:gs>
                </a:gsLst>
                <a:lin ang="5400000" scaled="1"/>
                <a:tileRect/>
              </a:gra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11D3D-F4A0-B2B0-72B0-5C43F3338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A644ACD-5B87-5877-11A9-8F8657987B9D}"/>
              </a:ext>
            </a:extLst>
          </p:cNvPr>
          <p:cNvSpPr txBox="1"/>
          <p:nvPr/>
        </p:nvSpPr>
        <p:spPr>
          <a:xfrm>
            <a:off x="11630526" y="6539599"/>
            <a:ext cx="550381" cy="2692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altLang="zh-CN" smtClean="0">
                <a:cs typeface="+mn-ea"/>
                <a:sym typeface="+mn-lt"/>
              </a:rPr>
              <a:t>10</a:t>
            </a:fld>
            <a:endParaRPr lang="en-US" altLang="zh-CN" dirty="0">
              <a:cs typeface="+mn-ea"/>
              <a:sym typeface="+mn-lt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F6F89983-D1FD-362F-313F-A0E0AD800847}"/>
              </a:ext>
            </a:extLst>
          </p:cNvPr>
          <p:cNvGrpSpPr/>
          <p:nvPr/>
        </p:nvGrpSpPr>
        <p:grpSpPr>
          <a:xfrm>
            <a:off x="209550" y="757065"/>
            <a:ext cx="11677650" cy="108645"/>
            <a:chOff x="304800" y="862332"/>
            <a:chExt cx="11677650" cy="108645"/>
          </a:xfrm>
        </p:grpSpPr>
        <p:sp>
          <p:nvSpPr>
            <p:cNvPr id="7" name="梯形 6">
              <a:extLst>
                <a:ext uri="{FF2B5EF4-FFF2-40B4-BE49-F238E27FC236}">
                  <a16:creationId xmlns:a16="http://schemas.microsoft.com/office/drawing/2014/main" id="{F84878D1-65D1-3EEB-D3C7-8049DBDB762C}"/>
                </a:ext>
              </a:extLst>
            </p:cNvPr>
            <p:cNvSpPr/>
            <p:nvPr/>
          </p:nvSpPr>
          <p:spPr>
            <a:xfrm>
              <a:off x="400366" y="909449"/>
              <a:ext cx="862889" cy="61528"/>
            </a:xfrm>
            <a:prstGeom prst="trapezoid">
              <a:avLst>
                <a:gd name="adj" fmla="val 96801"/>
              </a:avLst>
            </a:prstGeom>
            <a:gradFill>
              <a:gsLst>
                <a:gs pos="0">
                  <a:srgbClr val="024EE4">
                    <a:alpha val="58000"/>
                  </a:srgbClr>
                </a:gs>
                <a:gs pos="92000">
                  <a:srgbClr val="024EE4">
                    <a:alpha val="0"/>
                  </a:srgbClr>
                </a:gs>
              </a:gsLst>
              <a:lin ang="5400000" scaled="1"/>
            </a:gradFill>
            <a:ln w="6350">
              <a:gradFill>
                <a:gsLst>
                  <a:gs pos="0">
                    <a:srgbClr val="024EE4"/>
                  </a:gs>
                  <a:gs pos="95000">
                    <a:srgbClr val="024EE4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Regular"/>
                <a:cs typeface="+mn-cs"/>
              </a:endParaRP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431C637-0425-59B9-227F-D8DF4F4D68EE}"/>
                </a:ext>
              </a:extLst>
            </p:cNvPr>
            <p:cNvGrpSpPr/>
            <p:nvPr/>
          </p:nvGrpSpPr>
          <p:grpSpPr>
            <a:xfrm>
              <a:off x="1327152" y="862332"/>
              <a:ext cx="635641" cy="77881"/>
              <a:chOff x="8946621" y="1603727"/>
              <a:chExt cx="605370" cy="74172"/>
            </a:xfr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4900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p:grpSpPr>
          <p:sp>
            <p:nvSpPr>
              <p:cNvPr id="12" name="平行四边形 11">
                <a:extLst>
                  <a:ext uri="{FF2B5EF4-FFF2-40B4-BE49-F238E27FC236}">
                    <a16:creationId xmlns:a16="http://schemas.microsoft.com/office/drawing/2014/main" id="{FE3AE552-2A3D-69A4-0440-2426A751A960}"/>
                  </a:ext>
                </a:extLst>
              </p:cNvPr>
              <p:cNvSpPr/>
              <p:nvPr/>
            </p:nvSpPr>
            <p:spPr>
              <a:xfrm flipH="1">
                <a:off x="8946621" y="1603727"/>
                <a:ext cx="119592" cy="74172"/>
              </a:xfrm>
              <a:prstGeom prst="parallelogram">
                <a:avLst>
                  <a:gd name="adj" fmla="val 109068"/>
                </a:avLst>
              </a:prstGeom>
              <a:gradFill>
                <a:gsLst>
                  <a:gs pos="100000">
                    <a:schemeClr val="accent1"/>
                  </a:gs>
                  <a:gs pos="29000">
                    <a:srgbClr val="024EE4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3" name="平行四边形 12">
                <a:extLst>
                  <a:ext uri="{FF2B5EF4-FFF2-40B4-BE49-F238E27FC236}">
                    <a16:creationId xmlns:a16="http://schemas.microsoft.com/office/drawing/2014/main" id="{714D5F52-CEAE-6C80-D96D-9828A42691BE}"/>
                  </a:ext>
                </a:extLst>
              </p:cNvPr>
              <p:cNvSpPr/>
              <p:nvPr/>
            </p:nvSpPr>
            <p:spPr>
              <a:xfrm flipH="1">
                <a:off x="9027584" y="1603727"/>
                <a:ext cx="119592" cy="74172"/>
              </a:xfrm>
              <a:prstGeom prst="parallelogram">
                <a:avLst>
                  <a:gd name="adj" fmla="val 109068"/>
                </a:avLst>
              </a:prstGeom>
              <a:gradFill>
                <a:gsLst>
                  <a:gs pos="100000">
                    <a:schemeClr val="accent1"/>
                  </a:gs>
                  <a:gs pos="29000">
                    <a:srgbClr val="024EE4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4" name="平行四边形 13">
                <a:extLst>
                  <a:ext uri="{FF2B5EF4-FFF2-40B4-BE49-F238E27FC236}">
                    <a16:creationId xmlns:a16="http://schemas.microsoft.com/office/drawing/2014/main" id="{387BA301-3B14-F082-E023-DD130927D0DD}"/>
                  </a:ext>
                </a:extLst>
              </p:cNvPr>
              <p:cNvSpPr/>
              <p:nvPr/>
            </p:nvSpPr>
            <p:spPr>
              <a:xfrm flipH="1">
                <a:off x="9108547" y="1603727"/>
                <a:ext cx="119592" cy="74172"/>
              </a:xfrm>
              <a:prstGeom prst="parallelogram">
                <a:avLst>
                  <a:gd name="adj" fmla="val 109068"/>
                </a:avLst>
              </a:prstGeom>
              <a:gradFill>
                <a:gsLst>
                  <a:gs pos="100000">
                    <a:schemeClr val="accent1"/>
                  </a:gs>
                  <a:gs pos="29000">
                    <a:srgbClr val="024EE4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5" name="平行四边形 14">
                <a:extLst>
                  <a:ext uri="{FF2B5EF4-FFF2-40B4-BE49-F238E27FC236}">
                    <a16:creationId xmlns:a16="http://schemas.microsoft.com/office/drawing/2014/main" id="{44EFCFED-4302-BC47-57CD-B20EAB6887BE}"/>
                  </a:ext>
                </a:extLst>
              </p:cNvPr>
              <p:cNvSpPr/>
              <p:nvPr/>
            </p:nvSpPr>
            <p:spPr>
              <a:xfrm flipH="1">
                <a:off x="9189510" y="1603727"/>
                <a:ext cx="119592" cy="74172"/>
              </a:xfrm>
              <a:prstGeom prst="parallelogram">
                <a:avLst>
                  <a:gd name="adj" fmla="val 109068"/>
                </a:avLst>
              </a:prstGeom>
              <a:gradFill>
                <a:gsLst>
                  <a:gs pos="100000">
                    <a:schemeClr val="accent1"/>
                  </a:gs>
                  <a:gs pos="29000">
                    <a:srgbClr val="024EE4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6" name="平行四边形 15">
                <a:extLst>
                  <a:ext uri="{FF2B5EF4-FFF2-40B4-BE49-F238E27FC236}">
                    <a16:creationId xmlns:a16="http://schemas.microsoft.com/office/drawing/2014/main" id="{58FB9FB5-6E3D-4FCA-251D-53870CB4E02D}"/>
                  </a:ext>
                </a:extLst>
              </p:cNvPr>
              <p:cNvSpPr/>
              <p:nvPr/>
            </p:nvSpPr>
            <p:spPr>
              <a:xfrm flipH="1">
                <a:off x="9270473" y="1603727"/>
                <a:ext cx="119592" cy="74172"/>
              </a:xfrm>
              <a:prstGeom prst="parallelogram">
                <a:avLst>
                  <a:gd name="adj" fmla="val 109068"/>
                </a:avLst>
              </a:prstGeom>
              <a:gradFill>
                <a:gsLst>
                  <a:gs pos="100000">
                    <a:schemeClr val="accent1"/>
                  </a:gs>
                  <a:gs pos="29000">
                    <a:srgbClr val="024EE4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7" name="平行四边形 16">
                <a:extLst>
                  <a:ext uri="{FF2B5EF4-FFF2-40B4-BE49-F238E27FC236}">
                    <a16:creationId xmlns:a16="http://schemas.microsoft.com/office/drawing/2014/main" id="{0FC69B39-D350-EA3B-A868-97877A7BCB82}"/>
                  </a:ext>
                </a:extLst>
              </p:cNvPr>
              <p:cNvSpPr/>
              <p:nvPr/>
            </p:nvSpPr>
            <p:spPr>
              <a:xfrm flipH="1">
                <a:off x="9351436" y="1603727"/>
                <a:ext cx="119592" cy="74172"/>
              </a:xfrm>
              <a:prstGeom prst="parallelogram">
                <a:avLst>
                  <a:gd name="adj" fmla="val 109068"/>
                </a:avLst>
              </a:prstGeom>
              <a:gradFill>
                <a:gsLst>
                  <a:gs pos="100000">
                    <a:schemeClr val="accent1"/>
                  </a:gs>
                  <a:gs pos="29000">
                    <a:srgbClr val="024EE4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8" name="平行四边形 17">
                <a:extLst>
                  <a:ext uri="{FF2B5EF4-FFF2-40B4-BE49-F238E27FC236}">
                    <a16:creationId xmlns:a16="http://schemas.microsoft.com/office/drawing/2014/main" id="{91881D8E-B06E-A1F9-43EE-AD0E49160063}"/>
                  </a:ext>
                </a:extLst>
              </p:cNvPr>
              <p:cNvSpPr/>
              <p:nvPr/>
            </p:nvSpPr>
            <p:spPr>
              <a:xfrm flipH="1">
                <a:off x="9432399" y="1603727"/>
                <a:ext cx="119592" cy="74172"/>
              </a:xfrm>
              <a:prstGeom prst="parallelogram">
                <a:avLst>
                  <a:gd name="adj" fmla="val 109068"/>
                </a:avLst>
              </a:prstGeom>
              <a:gradFill>
                <a:gsLst>
                  <a:gs pos="100000">
                    <a:schemeClr val="accent1"/>
                  </a:gs>
                  <a:gs pos="29000">
                    <a:srgbClr val="024EE4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DC7FCABE-87C7-0739-0BDD-2EB60E6E8C72}"/>
                </a:ext>
              </a:extLst>
            </p:cNvPr>
            <p:cNvGrpSpPr/>
            <p:nvPr/>
          </p:nvGrpSpPr>
          <p:grpSpPr>
            <a:xfrm>
              <a:off x="304800" y="862332"/>
              <a:ext cx="11677650" cy="108645"/>
              <a:chOff x="304800" y="862332"/>
              <a:chExt cx="11677650" cy="108645"/>
            </a:xfrm>
          </p:grpSpPr>
          <p:sp>
            <p:nvSpPr>
              <p:cNvPr id="10" name="任意多边形: 形状 9">
                <a:extLst>
                  <a:ext uri="{FF2B5EF4-FFF2-40B4-BE49-F238E27FC236}">
                    <a16:creationId xmlns:a16="http://schemas.microsoft.com/office/drawing/2014/main" id="{2B870026-07FA-552D-F1E4-08B4C413D691}"/>
                  </a:ext>
                </a:extLst>
              </p:cNvPr>
              <p:cNvSpPr/>
              <p:nvPr/>
            </p:nvSpPr>
            <p:spPr>
              <a:xfrm>
                <a:off x="304800" y="862332"/>
                <a:ext cx="3543790" cy="108645"/>
              </a:xfrm>
              <a:custGeom>
                <a:avLst/>
                <a:gdLst>
                  <a:gd name="connsiteX0" fmla="*/ 0 w 2789767"/>
                  <a:gd name="connsiteY0" fmla="*/ 182034 h 182034"/>
                  <a:gd name="connsiteX1" fmla="*/ 182034 w 2789767"/>
                  <a:gd name="connsiteY1" fmla="*/ 0 h 182034"/>
                  <a:gd name="connsiteX2" fmla="*/ 1185333 w 2789767"/>
                  <a:gd name="connsiteY2" fmla="*/ 0 h 182034"/>
                  <a:gd name="connsiteX3" fmla="*/ 1312333 w 2789767"/>
                  <a:gd name="connsiteY3" fmla="*/ 127000 h 182034"/>
                  <a:gd name="connsiteX4" fmla="*/ 2789767 w 2789767"/>
                  <a:gd name="connsiteY4" fmla="*/ 127000 h 182034"/>
                  <a:gd name="connsiteX0-1" fmla="*/ 0 w 2737671"/>
                  <a:gd name="connsiteY0-2" fmla="*/ 109099 h 127000"/>
                  <a:gd name="connsiteX1-3" fmla="*/ 129938 w 2737671"/>
                  <a:gd name="connsiteY1-4" fmla="*/ 0 h 127000"/>
                  <a:gd name="connsiteX2-5" fmla="*/ 1133237 w 2737671"/>
                  <a:gd name="connsiteY2-6" fmla="*/ 0 h 127000"/>
                  <a:gd name="connsiteX3-7" fmla="*/ 1260237 w 2737671"/>
                  <a:gd name="connsiteY3-8" fmla="*/ 127000 h 127000"/>
                  <a:gd name="connsiteX4-9" fmla="*/ 2737671 w 2737671"/>
                  <a:gd name="connsiteY4-10" fmla="*/ 127000 h 127000"/>
                  <a:gd name="connsiteX0-11" fmla="*/ 0 w 2750695"/>
                  <a:gd name="connsiteY0-12" fmla="*/ 116914 h 127000"/>
                  <a:gd name="connsiteX1-13" fmla="*/ 142962 w 2750695"/>
                  <a:gd name="connsiteY1-14" fmla="*/ 0 h 127000"/>
                  <a:gd name="connsiteX2-15" fmla="*/ 1146261 w 2750695"/>
                  <a:gd name="connsiteY2-16" fmla="*/ 0 h 127000"/>
                  <a:gd name="connsiteX3-17" fmla="*/ 1273261 w 2750695"/>
                  <a:gd name="connsiteY3-18" fmla="*/ 127000 h 127000"/>
                  <a:gd name="connsiteX4-19" fmla="*/ 2750695 w 2750695"/>
                  <a:gd name="connsiteY4-20" fmla="*/ 127000 h 127000"/>
                  <a:gd name="connsiteX0-21" fmla="*/ 0 w 2784558"/>
                  <a:gd name="connsiteY0-22" fmla="*/ 127333 h 127333"/>
                  <a:gd name="connsiteX1-23" fmla="*/ 176825 w 2784558"/>
                  <a:gd name="connsiteY1-24" fmla="*/ 0 h 127333"/>
                  <a:gd name="connsiteX2-25" fmla="*/ 1180124 w 2784558"/>
                  <a:gd name="connsiteY2-26" fmla="*/ 0 h 127333"/>
                  <a:gd name="connsiteX3-27" fmla="*/ 1307124 w 2784558"/>
                  <a:gd name="connsiteY3-28" fmla="*/ 127000 h 127333"/>
                  <a:gd name="connsiteX4-29" fmla="*/ 2784558 w 2784558"/>
                  <a:gd name="connsiteY4-30" fmla="*/ 127000 h 127333"/>
                  <a:gd name="connsiteX0-31" fmla="*/ 0 w 2742880"/>
                  <a:gd name="connsiteY0-32" fmla="*/ 127333 h 127333"/>
                  <a:gd name="connsiteX1-33" fmla="*/ 135147 w 2742880"/>
                  <a:gd name="connsiteY1-34" fmla="*/ 0 h 127333"/>
                  <a:gd name="connsiteX2-35" fmla="*/ 1138446 w 2742880"/>
                  <a:gd name="connsiteY2-36" fmla="*/ 0 h 127333"/>
                  <a:gd name="connsiteX3-37" fmla="*/ 1265446 w 2742880"/>
                  <a:gd name="connsiteY3-38" fmla="*/ 127000 h 127333"/>
                  <a:gd name="connsiteX4-39" fmla="*/ 2742880 w 2742880"/>
                  <a:gd name="connsiteY4-40" fmla="*/ 127000 h 127333"/>
                  <a:gd name="connsiteX0-41" fmla="*/ 0 w 4153392"/>
                  <a:gd name="connsiteY0-42" fmla="*/ 127333 h 127333"/>
                  <a:gd name="connsiteX1-43" fmla="*/ 135147 w 4153392"/>
                  <a:gd name="connsiteY1-44" fmla="*/ 0 h 127333"/>
                  <a:gd name="connsiteX2-45" fmla="*/ 1138446 w 4153392"/>
                  <a:gd name="connsiteY2-46" fmla="*/ 0 h 127333"/>
                  <a:gd name="connsiteX3-47" fmla="*/ 1265446 w 4153392"/>
                  <a:gd name="connsiteY3-48" fmla="*/ 127000 h 127333"/>
                  <a:gd name="connsiteX4-49" fmla="*/ 4153392 w 4153392"/>
                  <a:gd name="connsiteY4-50" fmla="*/ 125047 h 12733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4153392" h="127333">
                    <a:moveTo>
                      <a:pt x="0" y="127333"/>
                    </a:moveTo>
                    <a:lnTo>
                      <a:pt x="135147" y="0"/>
                    </a:lnTo>
                    <a:lnTo>
                      <a:pt x="1138446" y="0"/>
                    </a:lnTo>
                    <a:lnTo>
                      <a:pt x="1265446" y="127000"/>
                    </a:lnTo>
                    <a:lnTo>
                      <a:pt x="4153392" y="125047"/>
                    </a:lnTo>
                  </a:path>
                </a:pathLst>
              </a:custGeom>
              <a:noFill/>
              <a:ln w="12700">
                <a:solidFill>
                  <a:srgbClr val="024EE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cxnSp>
            <p:nvCxnSpPr>
              <p:cNvPr id="11" name="直接连接符 10">
                <a:extLst>
                  <a:ext uri="{FF2B5EF4-FFF2-40B4-BE49-F238E27FC236}">
                    <a16:creationId xmlns:a16="http://schemas.microsoft.com/office/drawing/2014/main" id="{23DC34C1-80C3-9EC4-04E5-9D895075F14B}"/>
                  </a:ext>
                </a:extLst>
              </p:cNvPr>
              <p:cNvCxnSpPr/>
              <p:nvPr/>
            </p:nvCxnSpPr>
            <p:spPr>
              <a:xfrm>
                <a:off x="2184212" y="970977"/>
                <a:ext cx="9798238" cy="0"/>
              </a:xfrm>
              <a:prstGeom prst="line">
                <a:avLst/>
              </a:prstGeom>
              <a:noFill/>
              <a:ln w="12700">
                <a:gradFill flip="none" rotWithShape="1">
                  <a:gsLst>
                    <a:gs pos="28000">
                      <a:srgbClr val="024EE4"/>
                    </a:gs>
                    <a:gs pos="100000">
                      <a:srgbClr val="024EE4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60F68AD5-402B-6ABD-2CCC-F157179DEBA4}"/>
              </a:ext>
            </a:extLst>
          </p:cNvPr>
          <p:cNvSpPr txBox="1"/>
          <p:nvPr/>
        </p:nvSpPr>
        <p:spPr>
          <a:xfrm>
            <a:off x="304800" y="209386"/>
            <a:ext cx="6376657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balanced" dir="t"/>
            </a:scene3d>
            <a:sp3d prstMaterial="matte">
              <a:contourClr>
                <a:schemeClr val="tx2"/>
              </a:contourClr>
            </a:sp3d>
          </a:bodyPr>
          <a:lstStyle>
            <a:defPPr>
              <a:defRPr lang="zh-CN"/>
            </a:defPPr>
            <a:lvl1pPr algn="ctr">
              <a:defRPr kumimoji="1" sz="3200" b="1">
                <a:gradFill flip="none" rotWithShape="1">
                  <a:gsLst>
                    <a:gs pos="0">
                      <a:schemeClr val="tx2">
                        <a:lumMod val="50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  <a:effectLst>
                  <a:outerShdw blurRad="444500" dist="190500" dir="5400000" algn="ctr" rotWithShape="0">
                    <a:schemeClr val="accent6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gradFill flip="none" rotWithShape="1">
                  <a:gsLst>
                    <a:gs pos="0">
                      <a:srgbClr val="3C424B"/>
                    </a:gs>
                    <a:gs pos="100000">
                      <a:srgbClr val="000000"/>
                    </a:gs>
                  </a:gsLst>
                  <a:lin ang="5400000" scaled="1"/>
                  <a:tileRect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空间暗物质量子精密测量</a:t>
            </a:r>
          </a:p>
        </p:txBody>
      </p:sp>
      <p:sp>
        <p:nvSpPr>
          <p:cNvPr id="3" name="PA-文本框 573">
            <a:extLst>
              <a:ext uri="{FF2B5EF4-FFF2-40B4-BE49-F238E27FC236}">
                <a16:creationId xmlns:a16="http://schemas.microsoft.com/office/drawing/2014/main" id="{21AF26F8-5159-03A0-E1AF-0B173BFBA1D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427241" y="269715"/>
            <a:ext cx="4667945" cy="430887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>
              <a:buSzPct val="90000"/>
              <a:defRPr>
                <a:gradFill>
                  <a:gsLst>
                    <a:gs pos="80000">
                      <a:srgbClr val="FFFFFF"/>
                    </a:gs>
                    <a:gs pos="43000">
                      <a:schemeClr val="accent5">
                        <a:lumMod val="60000"/>
                        <a:lumOff val="40000"/>
                      </a:schemeClr>
                    </a:gs>
                  </a:gsLst>
                  <a:lin ang="13500000" scaled="1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pPr>
              <a:defRPr/>
            </a:pPr>
            <a:r>
              <a:rPr lang="zh-CN" altLang="en-US" sz="2800" b="1" dirty="0">
                <a:gradFill flip="none" rotWithShape="1">
                  <a:gsLst>
                    <a:gs pos="100000">
                      <a:srgbClr val="00B0F0"/>
                    </a:gs>
                    <a:gs pos="39000">
                      <a:srgbClr val="024EE4"/>
                    </a:gs>
                  </a:gsLst>
                  <a:lin ang="27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量子传感暗物质探测网络构建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B5E85D9-5BC0-5324-88CA-4BCE4B37D4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02" b="-2030"/>
          <a:stretch>
            <a:fillRect/>
          </a:stretch>
        </p:blipFill>
        <p:spPr>
          <a:xfrm>
            <a:off x="141064" y="2340620"/>
            <a:ext cx="6152607" cy="3773745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45B7895E-61BD-4A56-7448-514FF9356A6E}"/>
              </a:ext>
            </a:extLst>
          </p:cNvPr>
          <p:cNvSpPr txBox="1"/>
          <p:nvPr/>
        </p:nvSpPr>
        <p:spPr>
          <a:xfrm>
            <a:off x="373931" y="934116"/>
            <a:ext cx="11702008" cy="1120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构建了国际上首个基于</a:t>
            </a:r>
            <a:r>
              <a:rPr lang="zh-CN" altLang="en-US" sz="2800" b="1" dirty="0">
                <a:gradFill flip="none" rotWithShape="1">
                  <a:gsLst>
                    <a:gs pos="100000">
                      <a:srgbClr val="00B0F0"/>
                    </a:gs>
                    <a:gs pos="39000">
                      <a:srgbClr val="024EE4"/>
                    </a:gs>
                  </a:gsLst>
                  <a:lin ang="27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核自旋的量子传感器网络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，应用于轴子拓扑缺陷暗物质探测，界限</a:t>
            </a:r>
            <a:r>
              <a:rPr lang="zh-CN" altLang="en-US" sz="2800" b="1" dirty="0">
                <a:gradFill flip="none" rotWithShape="1">
                  <a:gsLst>
                    <a:gs pos="100000">
                      <a:srgbClr val="00B0F0"/>
                    </a:gs>
                    <a:gs pos="39000">
                      <a:srgbClr val="024EE4"/>
                    </a:gs>
                  </a:gsLst>
                  <a:lin ang="27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首次超越最严格的天文学界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限（近两个量级）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EB2F23E-6FF7-81D1-D791-A85E6ED61B63}"/>
              </a:ext>
            </a:extLst>
          </p:cNvPr>
          <p:cNvSpPr txBox="1"/>
          <p:nvPr/>
        </p:nvSpPr>
        <p:spPr>
          <a:xfrm>
            <a:off x="237307" y="6400498"/>
            <a:ext cx="112844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Wang, </a:t>
            </a:r>
            <a:r>
              <a:rPr lang="en-US" altLang="zh-CN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et al</a:t>
            </a:r>
            <a:r>
              <a:rPr lang="en-US" altLang="zh-C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., Constraints on axion dark matter via distributed intercity quantum sensors, </a:t>
            </a:r>
            <a:r>
              <a:rPr lang="en-US" altLang="zh-CN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Nature </a:t>
            </a:r>
            <a:r>
              <a:rPr lang="en-US" altLang="zh-C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(2026)</a:t>
            </a: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C92F995A-3662-2F23-DFE6-E6F44A9DA6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937" y="2449286"/>
            <a:ext cx="5584969" cy="366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34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E93D6-BD92-4A08-83F5-48B74318B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灯片编号占位符 3">
            <a:extLst>
              <a:ext uri="{FF2B5EF4-FFF2-40B4-BE49-F238E27FC236}">
                <a16:creationId xmlns:a16="http://schemas.microsoft.com/office/drawing/2014/main" id="{695C1D8D-BCD2-D319-4B16-E9185446E24D}"/>
              </a:ext>
            </a:extLst>
          </p:cNvPr>
          <p:cNvSpPr txBox="1"/>
          <p:nvPr/>
        </p:nvSpPr>
        <p:spPr>
          <a:xfrm>
            <a:off x="11630526" y="6539599"/>
            <a:ext cx="550381" cy="2692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+mn-l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44FD075-808C-7BF9-49A2-20F98E76052A}"/>
              </a:ext>
            </a:extLst>
          </p:cNvPr>
          <p:cNvSpPr txBox="1"/>
          <p:nvPr/>
        </p:nvSpPr>
        <p:spPr>
          <a:xfrm>
            <a:off x="393421" y="1108315"/>
            <a:ext cx="11345862" cy="15470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24EE4"/>
              </a:buClr>
              <a:buSzTx/>
              <a:buFont typeface="Wingdings" panose="05000000000000000000" pitchFamily="2" charset="2"/>
              <a:buChar char="p"/>
              <a:defRPr/>
            </a:pPr>
            <a:r>
              <a:rPr kumimoji="1" lang="zh-CN" altLang="en-US" sz="2600" b="1" dirty="0">
                <a:gradFill flip="none" rotWithShape="1">
                  <a:gsLst>
                    <a:gs pos="0">
                      <a:srgbClr val="3C424B"/>
                    </a:gs>
                    <a:gs pos="100000">
                      <a:srgbClr val="000000"/>
                    </a:gs>
                  </a:gsLst>
                  <a:lin ang="54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进一步拓展网络规模至全球的核自旋探测网络，甚至是</a:t>
            </a:r>
            <a:r>
              <a:rPr lang="zh-CN" altLang="en-US" sz="2600" b="1" dirty="0">
                <a:gradFill flip="none" rotWithShape="1">
                  <a:gsLst>
                    <a:gs pos="100000">
                      <a:srgbClr val="00B0F0"/>
                    </a:gs>
                    <a:gs pos="39000">
                      <a:srgbClr val="024EE4"/>
                    </a:gs>
                  </a:gsLst>
                  <a:lin ang="27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天地一体化网络</a:t>
            </a:r>
            <a:endParaRPr lang="en-US" altLang="zh-CN" sz="2600" b="1" dirty="0">
              <a:gradFill flip="none" rotWithShape="1">
                <a:gsLst>
                  <a:gs pos="100000">
                    <a:srgbClr val="00B0F0"/>
                  </a:gs>
                  <a:gs pos="39000">
                    <a:srgbClr val="024EE4"/>
                  </a:gs>
                </a:gsLst>
                <a:lin ang="270000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24EE4"/>
              </a:buClr>
              <a:buSzTx/>
              <a:buFont typeface="Wingdings" panose="05000000000000000000" pitchFamily="2" charset="2"/>
              <a:buChar char="p"/>
              <a:defRPr/>
            </a:pPr>
            <a:r>
              <a:rPr kumimoji="1" lang="zh-CN" altLang="en-US" sz="2600" b="1" dirty="0">
                <a:gradFill flip="none" rotWithShape="1">
                  <a:gsLst>
                    <a:gs pos="0">
                      <a:srgbClr val="3C424B"/>
                    </a:gs>
                    <a:gs pos="100000">
                      <a:srgbClr val="000000"/>
                    </a:gs>
                  </a:gsLst>
                  <a:lin ang="54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可以进一步应用核自旋量子传感器网络探索</a:t>
            </a:r>
            <a:r>
              <a:rPr lang="zh-CN" altLang="en-US" sz="2600" b="1" dirty="0">
                <a:gradFill flip="none" rotWithShape="1">
                  <a:gsLst>
                    <a:gs pos="100000">
                      <a:srgbClr val="00B0F0"/>
                    </a:gs>
                    <a:gs pos="39000">
                      <a:srgbClr val="024EE4"/>
                    </a:gs>
                  </a:gsLst>
                  <a:lin ang="27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其他暗物质模型</a:t>
            </a:r>
            <a:endParaRPr lang="en-US" altLang="zh-CN" sz="2600" b="1" dirty="0">
              <a:gradFill flip="none" rotWithShape="1">
                <a:gsLst>
                  <a:gs pos="100000">
                    <a:srgbClr val="00B0F0"/>
                  </a:gs>
                  <a:gs pos="39000">
                    <a:srgbClr val="024EE4"/>
                  </a:gs>
                </a:gsLst>
                <a:lin ang="270000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24EE4"/>
              </a:buClr>
              <a:buSzTx/>
              <a:buFont typeface="Wingdings" panose="05000000000000000000" pitchFamily="2" charset="2"/>
              <a:buChar char="p"/>
              <a:defRPr/>
            </a:pPr>
            <a:r>
              <a:rPr lang="zh-CN" altLang="en-US" sz="2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与引力波探测器、射电探测器等联合进行</a:t>
            </a:r>
            <a:r>
              <a:rPr lang="zh-CN" altLang="en-US" sz="2600" b="1" dirty="0">
                <a:gradFill flip="none" rotWithShape="1">
                  <a:gsLst>
                    <a:gs pos="100000">
                      <a:srgbClr val="00B0F0"/>
                    </a:gs>
                    <a:gs pos="39000">
                      <a:srgbClr val="024EE4"/>
                    </a:gs>
                  </a:gsLst>
                  <a:lin ang="27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多信使天文学研究</a:t>
            </a:r>
            <a:endParaRPr lang="en-US" altLang="zh-CN" sz="2600" b="1" dirty="0">
              <a:gradFill flip="none" rotWithShape="1">
                <a:gsLst>
                  <a:gs pos="100000">
                    <a:srgbClr val="00B0F0"/>
                  </a:gs>
                  <a:gs pos="39000">
                    <a:srgbClr val="024EE4"/>
                  </a:gs>
                </a:gsLst>
                <a:lin ang="270000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pic>
        <p:nvPicPr>
          <p:cNvPr id="4" name="图片 3" descr="7_3_Fig1">
            <a:extLst>
              <a:ext uri="{FF2B5EF4-FFF2-40B4-BE49-F238E27FC236}">
                <a16:creationId xmlns:a16="http://schemas.microsoft.com/office/drawing/2014/main" id="{29AA692B-3032-2B62-6A38-25DB2D1DFA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035" y="2961611"/>
            <a:ext cx="3925659" cy="312476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507FA97-EE48-576C-DB7C-3714C26E5FC5}"/>
              </a:ext>
            </a:extLst>
          </p:cNvPr>
          <p:cNvSpPr/>
          <p:nvPr/>
        </p:nvSpPr>
        <p:spPr>
          <a:xfrm>
            <a:off x="137271" y="6302766"/>
            <a:ext cx="273113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天地一体化网络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FEDE225-3FB5-FBFA-9681-D4BD8198192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1"/>
          <a:stretch>
            <a:fillRect/>
          </a:stretch>
        </p:blipFill>
        <p:spPr>
          <a:xfrm>
            <a:off x="7551837" y="2791838"/>
            <a:ext cx="4333366" cy="351757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38834037-012F-D4FB-7F5F-D44674C12BD0}"/>
              </a:ext>
            </a:extLst>
          </p:cNvPr>
          <p:cNvSpPr/>
          <p:nvPr/>
        </p:nvSpPr>
        <p:spPr>
          <a:xfrm>
            <a:off x="8057695" y="6337305"/>
            <a:ext cx="35451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脉冲星暗光子多信使探测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508567A-F307-B9D4-DB8B-303A8CA9177E}"/>
              </a:ext>
            </a:extLst>
          </p:cNvPr>
          <p:cNvSpPr/>
          <p:nvPr/>
        </p:nvSpPr>
        <p:spPr>
          <a:xfrm>
            <a:off x="9216390" y="2729865"/>
            <a:ext cx="1230630" cy="95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87C6F1F5-6F9D-68F6-0A30-E24D8CCE8814}"/>
              </a:ext>
            </a:extLst>
          </p:cNvPr>
          <p:cNvSpPr/>
          <p:nvPr/>
        </p:nvSpPr>
        <p:spPr>
          <a:xfrm>
            <a:off x="8210144" y="2854330"/>
            <a:ext cx="175098" cy="1723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B8DBC650-488B-0817-9509-D55A9E12D7EF}"/>
              </a:ext>
            </a:extLst>
          </p:cNvPr>
          <p:cNvSpPr/>
          <p:nvPr/>
        </p:nvSpPr>
        <p:spPr>
          <a:xfrm>
            <a:off x="9177481" y="2763944"/>
            <a:ext cx="175098" cy="1723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63B943FB-7B83-0476-1135-0AD7114AFF9D}"/>
              </a:ext>
            </a:extLst>
          </p:cNvPr>
          <p:cNvSpPr/>
          <p:nvPr/>
        </p:nvSpPr>
        <p:spPr>
          <a:xfrm>
            <a:off x="9582328" y="2789286"/>
            <a:ext cx="175098" cy="1723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BD073D1A-207D-AA90-4DAC-52A48D19A821}"/>
              </a:ext>
            </a:extLst>
          </p:cNvPr>
          <p:cNvGrpSpPr/>
          <p:nvPr/>
        </p:nvGrpSpPr>
        <p:grpSpPr>
          <a:xfrm>
            <a:off x="209550" y="757065"/>
            <a:ext cx="11677650" cy="108645"/>
            <a:chOff x="304800" y="862332"/>
            <a:chExt cx="11677650" cy="108645"/>
          </a:xfrm>
        </p:grpSpPr>
        <p:sp>
          <p:nvSpPr>
            <p:cNvPr id="18" name="梯形 17">
              <a:extLst>
                <a:ext uri="{FF2B5EF4-FFF2-40B4-BE49-F238E27FC236}">
                  <a16:creationId xmlns:a16="http://schemas.microsoft.com/office/drawing/2014/main" id="{DC29815F-F419-B202-1830-0C17FC75ABC6}"/>
                </a:ext>
              </a:extLst>
            </p:cNvPr>
            <p:cNvSpPr/>
            <p:nvPr/>
          </p:nvSpPr>
          <p:spPr>
            <a:xfrm>
              <a:off x="400366" y="909449"/>
              <a:ext cx="862889" cy="61528"/>
            </a:xfrm>
            <a:prstGeom prst="trapezoid">
              <a:avLst>
                <a:gd name="adj" fmla="val 96801"/>
              </a:avLst>
            </a:prstGeom>
            <a:gradFill>
              <a:gsLst>
                <a:gs pos="0">
                  <a:srgbClr val="024EE4">
                    <a:alpha val="58000"/>
                  </a:srgbClr>
                </a:gs>
                <a:gs pos="92000">
                  <a:srgbClr val="024EE4">
                    <a:alpha val="0"/>
                  </a:srgbClr>
                </a:gs>
              </a:gsLst>
              <a:lin ang="5400000" scaled="1"/>
            </a:gradFill>
            <a:ln w="6350">
              <a:gradFill>
                <a:gsLst>
                  <a:gs pos="0">
                    <a:srgbClr val="024EE4"/>
                  </a:gs>
                  <a:gs pos="95000">
                    <a:srgbClr val="024EE4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Regular"/>
                <a:cs typeface="+mn-cs"/>
              </a:endParaRPr>
            </a:p>
          </p:txBody>
        </p: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0E23081B-7C99-84A9-406F-4B95A591CE9F}"/>
                </a:ext>
              </a:extLst>
            </p:cNvPr>
            <p:cNvGrpSpPr/>
            <p:nvPr/>
          </p:nvGrpSpPr>
          <p:grpSpPr>
            <a:xfrm>
              <a:off x="1327152" y="862332"/>
              <a:ext cx="635641" cy="77881"/>
              <a:chOff x="8946621" y="1603727"/>
              <a:chExt cx="605370" cy="74172"/>
            </a:xfr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4900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p:grpSpPr>
          <p:sp>
            <p:nvSpPr>
              <p:cNvPr id="23" name="平行四边形 22">
                <a:extLst>
                  <a:ext uri="{FF2B5EF4-FFF2-40B4-BE49-F238E27FC236}">
                    <a16:creationId xmlns:a16="http://schemas.microsoft.com/office/drawing/2014/main" id="{0ABE191C-79D7-A521-EA01-FE2A2CAE73DF}"/>
                  </a:ext>
                </a:extLst>
              </p:cNvPr>
              <p:cNvSpPr/>
              <p:nvPr/>
            </p:nvSpPr>
            <p:spPr>
              <a:xfrm flipH="1">
                <a:off x="8946621" y="1603727"/>
                <a:ext cx="119592" cy="74172"/>
              </a:xfrm>
              <a:prstGeom prst="parallelogram">
                <a:avLst>
                  <a:gd name="adj" fmla="val 109068"/>
                </a:avLst>
              </a:prstGeom>
              <a:gradFill>
                <a:gsLst>
                  <a:gs pos="100000">
                    <a:schemeClr val="accent1"/>
                  </a:gs>
                  <a:gs pos="29000">
                    <a:srgbClr val="024EE4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24" name="平行四边形 23">
                <a:extLst>
                  <a:ext uri="{FF2B5EF4-FFF2-40B4-BE49-F238E27FC236}">
                    <a16:creationId xmlns:a16="http://schemas.microsoft.com/office/drawing/2014/main" id="{B1C24215-4588-02BF-06B7-0E806C7504B3}"/>
                  </a:ext>
                </a:extLst>
              </p:cNvPr>
              <p:cNvSpPr/>
              <p:nvPr/>
            </p:nvSpPr>
            <p:spPr>
              <a:xfrm flipH="1">
                <a:off x="9027584" y="1603727"/>
                <a:ext cx="119592" cy="74172"/>
              </a:xfrm>
              <a:prstGeom prst="parallelogram">
                <a:avLst>
                  <a:gd name="adj" fmla="val 109068"/>
                </a:avLst>
              </a:prstGeom>
              <a:gradFill>
                <a:gsLst>
                  <a:gs pos="100000">
                    <a:schemeClr val="accent1"/>
                  </a:gs>
                  <a:gs pos="29000">
                    <a:srgbClr val="024EE4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25" name="平行四边形 24">
                <a:extLst>
                  <a:ext uri="{FF2B5EF4-FFF2-40B4-BE49-F238E27FC236}">
                    <a16:creationId xmlns:a16="http://schemas.microsoft.com/office/drawing/2014/main" id="{C05D935F-BC10-F731-8903-7EE23D30FD31}"/>
                  </a:ext>
                </a:extLst>
              </p:cNvPr>
              <p:cNvSpPr/>
              <p:nvPr/>
            </p:nvSpPr>
            <p:spPr>
              <a:xfrm flipH="1">
                <a:off x="9108547" y="1603727"/>
                <a:ext cx="119592" cy="74172"/>
              </a:xfrm>
              <a:prstGeom prst="parallelogram">
                <a:avLst>
                  <a:gd name="adj" fmla="val 109068"/>
                </a:avLst>
              </a:prstGeom>
              <a:gradFill>
                <a:gsLst>
                  <a:gs pos="100000">
                    <a:schemeClr val="accent1"/>
                  </a:gs>
                  <a:gs pos="29000">
                    <a:srgbClr val="024EE4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26" name="平行四边形 25">
                <a:extLst>
                  <a:ext uri="{FF2B5EF4-FFF2-40B4-BE49-F238E27FC236}">
                    <a16:creationId xmlns:a16="http://schemas.microsoft.com/office/drawing/2014/main" id="{4E355D89-DF5A-AA8E-135D-52AFE5696993}"/>
                  </a:ext>
                </a:extLst>
              </p:cNvPr>
              <p:cNvSpPr/>
              <p:nvPr/>
            </p:nvSpPr>
            <p:spPr>
              <a:xfrm flipH="1">
                <a:off x="9189510" y="1603727"/>
                <a:ext cx="119592" cy="74172"/>
              </a:xfrm>
              <a:prstGeom prst="parallelogram">
                <a:avLst>
                  <a:gd name="adj" fmla="val 109068"/>
                </a:avLst>
              </a:prstGeom>
              <a:gradFill>
                <a:gsLst>
                  <a:gs pos="100000">
                    <a:schemeClr val="accent1"/>
                  </a:gs>
                  <a:gs pos="29000">
                    <a:srgbClr val="024EE4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27" name="平行四边形 26">
                <a:extLst>
                  <a:ext uri="{FF2B5EF4-FFF2-40B4-BE49-F238E27FC236}">
                    <a16:creationId xmlns:a16="http://schemas.microsoft.com/office/drawing/2014/main" id="{5A1F6F09-B83D-3FB4-A0DA-F5CE12C7F0F6}"/>
                  </a:ext>
                </a:extLst>
              </p:cNvPr>
              <p:cNvSpPr/>
              <p:nvPr/>
            </p:nvSpPr>
            <p:spPr>
              <a:xfrm flipH="1">
                <a:off x="9270473" y="1603727"/>
                <a:ext cx="119592" cy="74172"/>
              </a:xfrm>
              <a:prstGeom prst="parallelogram">
                <a:avLst>
                  <a:gd name="adj" fmla="val 109068"/>
                </a:avLst>
              </a:prstGeom>
              <a:gradFill>
                <a:gsLst>
                  <a:gs pos="100000">
                    <a:schemeClr val="accent1"/>
                  </a:gs>
                  <a:gs pos="29000">
                    <a:srgbClr val="024EE4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28" name="平行四边形 27">
                <a:extLst>
                  <a:ext uri="{FF2B5EF4-FFF2-40B4-BE49-F238E27FC236}">
                    <a16:creationId xmlns:a16="http://schemas.microsoft.com/office/drawing/2014/main" id="{FE9933E6-0696-3F2C-015B-1B110BC1170D}"/>
                  </a:ext>
                </a:extLst>
              </p:cNvPr>
              <p:cNvSpPr/>
              <p:nvPr/>
            </p:nvSpPr>
            <p:spPr>
              <a:xfrm flipH="1">
                <a:off x="9351436" y="1603727"/>
                <a:ext cx="119592" cy="74172"/>
              </a:xfrm>
              <a:prstGeom prst="parallelogram">
                <a:avLst>
                  <a:gd name="adj" fmla="val 109068"/>
                </a:avLst>
              </a:prstGeom>
              <a:gradFill>
                <a:gsLst>
                  <a:gs pos="100000">
                    <a:schemeClr val="accent1"/>
                  </a:gs>
                  <a:gs pos="29000">
                    <a:srgbClr val="024EE4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29" name="平行四边形 28">
                <a:extLst>
                  <a:ext uri="{FF2B5EF4-FFF2-40B4-BE49-F238E27FC236}">
                    <a16:creationId xmlns:a16="http://schemas.microsoft.com/office/drawing/2014/main" id="{46F86FF2-853A-32AB-3377-66EB909E5FBC}"/>
                  </a:ext>
                </a:extLst>
              </p:cNvPr>
              <p:cNvSpPr/>
              <p:nvPr/>
            </p:nvSpPr>
            <p:spPr>
              <a:xfrm flipH="1">
                <a:off x="9432399" y="1603727"/>
                <a:ext cx="119592" cy="74172"/>
              </a:xfrm>
              <a:prstGeom prst="parallelogram">
                <a:avLst>
                  <a:gd name="adj" fmla="val 109068"/>
                </a:avLst>
              </a:prstGeom>
              <a:gradFill>
                <a:gsLst>
                  <a:gs pos="100000">
                    <a:schemeClr val="accent1"/>
                  </a:gs>
                  <a:gs pos="29000">
                    <a:srgbClr val="024EE4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</p:grp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E7ECF70A-2EA8-4C91-DFED-D869B17D3370}"/>
                </a:ext>
              </a:extLst>
            </p:cNvPr>
            <p:cNvGrpSpPr/>
            <p:nvPr/>
          </p:nvGrpSpPr>
          <p:grpSpPr>
            <a:xfrm>
              <a:off x="304800" y="862332"/>
              <a:ext cx="11677650" cy="108645"/>
              <a:chOff x="304800" y="862332"/>
              <a:chExt cx="11677650" cy="108645"/>
            </a:xfrm>
          </p:grpSpPr>
          <p:sp>
            <p:nvSpPr>
              <p:cNvPr id="21" name="任意多边形: 形状 20">
                <a:extLst>
                  <a:ext uri="{FF2B5EF4-FFF2-40B4-BE49-F238E27FC236}">
                    <a16:creationId xmlns:a16="http://schemas.microsoft.com/office/drawing/2014/main" id="{957292D6-4EBE-2953-C594-4A8909B340EA}"/>
                  </a:ext>
                </a:extLst>
              </p:cNvPr>
              <p:cNvSpPr/>
              <p:nvPr/>
            </p:nvSpPr>
            <p:spPr>
              <a:xfrm>
                <a:off x="304800" y="862332"/>
                <a:ext cx="3543790" cy="108645"/>
              </a:xfrm>
              <a:custGeom>
                <a:avLst/>
                <a:gdLst>
                  <a:gd name="connsiteX0" fmla="*/ 0 w 2789767"/>
                  <a:gd name="connsiteY0" fmla="*/ 182034 h 182034"/>
                  <a:gd name="connsiteX1" fmla="*/ 182034 w 2789767"/>
                  <a:gd name="connsiteY1" fmla="*/ 0 h 182034"/>
                  <a:gd name="connsiteX2" fmla="*/ 1185333 w 2789767"/>
                  <a:gd name="connsiteY2" fmla="*/ 0 h 182034"/>
                  <a:gd name="connsiteX3" fmla="*/ 1312333 w 2789767"/>
                  <a:gd name="connsiteY3" fmla="*/ 127000 h 182034"/>
                  <a:gd name="connsiteX4" fmla="*/ 2789767 w 2789767"/>
                  <a:gd name="connsiteY4" fmla="*/ 127000 h 182034"/>
                  <a:gd name="connsiteX0-1" fmla="*/ 0 w 2737671"/>
                  <a:gd name="connsiteY0-2" fmla="*/ 109099 h 127000"/>
                  <a:gd name="connsiteX1-3" fmla="*/ 129938 w 2737671"/>
                  <a:gd name="connsiteY1-4" fmla="*/ 0 h 127000"/>
                  <a:gd name="connsiteX2-5" fmla="*/ 1133237 w 2737671"/>
                  <a:gd name="connsiteY2-6" fmla="*/ 0 h 127000"/>
                  <a:gd name="connsiteX3-7" fmla="*/ 1260237 w 2737671"/>
                  <a:gd name="connsiteY3-8" fmla="*/ 127000 h 127000"/>
                  <a:gd name="connsiteX4-9" fmla="*/ 2737671 w 2737671"/>
                  <a:gd name="connsiteY4-10" fmla="*/ 127000 h 127000"/>
                  <a:gd name="connsiteX0-11" fmla="*/ 0 w 2750695"/>
                  <a:gd name="connsiteY0-12" fmla="*/ 116914 h 127000"/>
                  <a:gd name="connsiteX1-13" fmla="*/ 142962 w 2750695"/>
                  <a:gd name="connsiteY1-14" fmla="*/ 0 h 127000"/>
                  <a:gd name="connsiteX2-15" fmla="*/ 1146261 w 2750695"/>
                  <a:gd name="connsiteY2-16" fmla="*/ 0 h 127000"/>
                  <a:gd name="connsiteX3-17" fmla="*/ 1273261 w 2750695"/>
                  <a:gd name="connsiteY3-18" fmla="*/ 127000 h 127000"/>
                  <a:gd name="connsiteX4-19" fmla="*/ 2750695 w 2750695"/>
                  <a:gd name="connsiteY4-20" fmla="*/ 127000 h 127000"/>
                  <a:gd name="connsiteX0-21" fmla="*/ 0 w 2784558"/>
                  <a:gd name="connsiteY0-22" fmla="*/ 127333 h 127333"/>
                  <a:gd name="connsiteX1-23" fmla="*/ 176825 w 2784558"/>
                  <a:gd name="connsiteY1-24" fmla="*/ 0 h 127333"/>
                  <a:gd name="connsiteX2-25" fmla="*/ 1180124 w 2784558"/>
                  <a:gd name="connsiteY2-26" fmla="*/ 0 h 127333"/>
                  <a:gd name="connsiteX3-27" fmla="*/ 1307124 w 2784558"/>
                  <a:gd name="connsiteY3-28" fmla="*/ 127000 h 127333"/>
                  <a:gd name="connsiteX4-29" fmla="*/ 2784558 w 2784558"/>
                  <a:gd name="connsiteY4-30" fmla="*/ 127000 h 127333"/>
                  <a:gd name="connsiteX0-31" fmla="*/ 0 w 2742880"/>
                  <a:gd name="connsiteY0-32" fmla="*/ 127333 h 127333"/>
                  <a:gd name="connsiteX1-33" fmla="*/ 135147 w 2742880"/>
                  <a:gd name="connsiteY1-34" fmla="*/ 0 h 127333"/>
                  <a:gd name="connsiteX2-35" fmla="*/ 1138446 w 2742880"/>
                  <a:gd name="connsiteY2-36" fmla="*/ 0 h 127333"/>
                  <a:gd name="connsiteX3-37" fmla="*/ 1265446 w 2742880"/>
                  <a:gd name="connsiteY3-38" fmla="*/ 127000 h 127333"/>
                  <a:gd name="connsiteX4-39" fmla="*/ 2742880 w 2742880"/>
                  <a:gd name="connsiteY4-40" fmla="*/ 127000 h 127333"/>
                  <a:gd name="connsiteX0-41" fmla="*/ 0 w 4153392"/>
                  <a:gd name="connsiteY0-42" fmla="*/ 127333 h 127333"/>
                  <a:gd name="connsiteX1-43" fmla="*/ 135147 w 4153392"/>
                  <a:gd name="connsiteY1-44" fmla="*/ 0 h 127333"/>
                  <a:gd name="connsiteX2-45" fmla="*/ 1138446 w 4153392"/>
                  <a:gd name="connsiteY2-46" fmla="*/ 0 h 127333"/>
                  <a:gd name="connsiteX3-47" fmla="*/ 1265446 w 4153392"/>
                  <a:gd name="connsiteY3-48" fmla="*/ 127000 h 127333"/>
                  <a:gd name="connsiteX4-49" fmla="*/ 4153392 w 4153392"/>
                  <a:gd name="connsiteY4-50" fmla="*/ 125047 h 12733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4153392" h="127333">
                    <a:moveTo>
                      <a:pt x="0" y="127333"/>
                    </a:moveTo>
                    <a:lnTo>
                      <a:pt x="135147" y="0"/>
                    </a:lnTo>
                    <a:lnTo>
                      <a:pt x="1138446" y="0"/>
                    </a:lnTo>
                    <a:lnTo>
                      <a:pt x="1265446" y="127000"/>
                    </a:lnTo>
                    <a:lnTo>
                      <a:pt x="4153392" y="125047"/>
                    </a:lnTo>
                  </a:path>
                </a:pathLst>
              </a:custGeom>
              <a:noFill/>
              <a:ln w="12700">
                <a:solidFill>
                  <a:srgbClr val="024EE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cxnSp>
            <p:nvCxnSpPr>
              <p:cNvPr id="22" name="直接连接符 21">
                <a:extLst>
                  <a:ext uri="{FF2B5EF4-FFF2-40B4-BE49-F238E27FC236}">
                    <a16:creationId xmlns:a16="http://schemas.microsoft.com/office/drawing/2014/main" id="{617B1A98-22D1-1EB3-3B6E-1BE2C8B1DB99}"/>
                  </a:ext>
                </a:extLst>
              </p:cNvPr>
              <p:cNvCxnSpPr/>
              <p:nvPr/>
            </p:nvCxnSpPr>
            <p:spPr>
              <a:xfrm>
                <a:off x="2184212" y="970977"/>
                <a:ext cx="9798238" cy="0"/>
              </a:xfrm>
              <a:prstGeom prst="line">
                <a:avLst/>
              </a:prstGeom>
              <a:noFill/>
              <a:ln w="12700">
                <a:gradFill flip="none" rotWithShape="1">
                  <a:gsLst>
                    <a:gs pos="28000">
                      <a:srgbClr val="024EE4"/>
                    </a:gs>
                    <a:gs pos="100000">
                      <a:srgbClr val="024EE4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30" name="文本框 29">
            <a:extLst>
              <a:ext uri="{FF2B5EF4-FFF2-40B4-BE49-F238E27FC236}">
                <a16:creationId xmlns:a16="http://schemas.microsoft.com/office/drawing/2014/main" id="{42CDAFF5-802F-D698-4616-74FB61CE7D18}"/>
              </a:ext>
            </a:extLst>
          </p:cNvPr>
          <p:cNvSpPr txBox="1"/>
          <p:nvPr/>
        </p:nvSpPr>
        <p:spPr>
          <a:xfrm>
            <a:off x="304800" y="209386"/>
            <a:ext cx="6376657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balanced" dir="t"/>
            </a:scene3d>
            <a:sp3d prstMaterial="matte">
              <a:contourClr>
                <a:schemeClr val="tx2"/>
              </a:contourClr>
            </a:sp3d>
          </a:bodyPr>
          <a:lstStyle>
            <a:defPPr>
              <a:defRPr lang="zh-CN"/>
            </a:defPPr>
            <a:lvl1pPr algn="ctr">
              <a:defRPr kumimoji="1" sz="3200" b="1">
                <a:gradFill flip="none" rotWithShape="1">
                  <a:gsLst>
                    <a:gs pos="0">
                      <a:schemeClr val="tx2">
                        <a:lumMod val="50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  <a:effectLst>
                  <a:outerShdw blurRad="444500" dist="190500" dir="5400000" algn="ctr" rotWithShape="0">
                    <a:schemeClr val="accent6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gradFill flip="none" rotWithShape="1">
                  <a:gsLst>
                    <a:gs pos="0">
                      <a:srgbClr val="3C424B"/>
                    </a:gs>
                    <a:gs pos="100000">
                      <a:srgbClr val="000000"/>
                    </a:gs>
                  </a:gsLst>
                  <a:lin ang="5400000" scaled="1"/>
                  <a:tileRect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空间暗物质量子精密测量</a:t>
            </a:r>
          </a:p>
        </p:txBody>
      </p:sp>
      <p:sp>
        <p:nvSpPr>
          <p:cNvPr id="31" name="PA-文本框 573">
            <a:extLst>
              <a:ext uri="{FF2B5EF4-FFF2-40B4-BE49-F238E27FC236}">
                <a16:creationId xmlns:a16="http://schemas.microsoft.com/office/drawing/2014/main" id="{0C53688F-D0D2-AF7D-80D5-37CBF66C0D9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427241" y="269715"/>
            <a:ext cx="4667945" cy="430887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>
              <a:buSzPct val="90000"/>
              <a:defRPr>
                <a:gradFill>
                  <a:gsLst>
                    <a:gs pos="80000">
                      <a:srgbClr val="FFFFFF"/>
                    </a:gs>
                    <a:gs pos="43000">
                      <a:schemeClr val="accent5">
                        <a:lumMod val="60000"/>
                        <a:lumOff val="40000"/>
                      </a:schemeClr>
                    </a:gs>
                  </a:gsLst>
                  <a:lin ang="13500000" scaled="1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pPr>
              <a:defRPr/>
            </a:pPr>
            <a:r>
              <a:rPr lang="zh-CN" altLang="en-US" sz="2800" b="1" dirty="0">
                <a:gradFill flip="none" rotWithShape="1">
                  <a:gsLst>
                    <a:gs pos="100000">
                      <a:srgbClr val="00B0F0"/>
                    </a:gs>
                    <a:gs pos="39000">
                      <a:srgbClr val="024EE4"/>
                    </a:gs>
                  </a:gsLst>
                  <a:lin ang="27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量子传感暗物质探测网络构建</a:t>
            </a: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ECB4D777-7A8E-B3D3-D079-01262E2A812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1363"/>
          <a:stretch>
            <a:fillRect/>
          </a:stretch>
        </p:blipFill>
        <p:spPr>
          <a:xfrm>
            <a:off x="3954243" y="2834142"/>
            <a:ext cx="3218079" cy="3432964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3FBCFCD8-0526-95C5-BB72-A98E5A5DCCC0}"/>
              </a:ext>
            </a:extLst>
          </p:cNvPr>
          <p:cNvSpPr/>
          <p:nvPr/>
        </p:nvSpPr>
        <p:spPr>
          <a:xfrm>
            <a:off x="3802364" y="6357452"/>
            <a:ext cx="35451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轴子星、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Q ball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搜索</a:t>
            </a:r>
          </a:p>
        </p:txBody>
      </p:sp>
    </p:spTree>
    <p:extLst>
      <p:ext uri="{BB962C8B-B14F-4D97-AF65-F5344CB8AC3E}">
        <p14:creationId xmlns:p14="http://schemas.microsoft.com/office/powerpoint/2010/main" val="1387601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29"/>
            <a:ext cx="12192000" cy="6814742"/>
          </a:xfrm>
          <a:prstGeom prst="rect">
            <a:avLst/>
          </a:prstGeom>
        </p:spPr>
      </p:pic>
      <p:sp>
        <p:nvSpPr>
          <p:cNvPr id="5" name="灯片编号占位符 3"/>
          <p:cNvSpPr txBox="1"/>
          <p:nvPr/>
        </p:nvSpPr>
        <p:spPr>
          <a:xfrm>
            <a:off x="11630526" y="6539599"/>
            <a:ext cx="550381" cy="2692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CB4B4D-7CA3-9044-876B-883B54F8677D}" type="slidenum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12</a:t>
            </a:fld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833422" y="2992044"/>
            <a:ext cx="8137584" cy="2520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zh-CN" altLang="en-US" sz="7200" b="1" dirty="0">
                <a:gradFill flip="none" rotWithShape="1">
                  <a:gsLst>
                    <a:gs pos="100000">
                      <a:srgbClr val="00B0F0"/>
                    </a:gs>
                    <a:gs pos="39000">
                      <a:srgbClr val="024EE4"/>
                    </a:gs>
                  </a:gsLst>
                  <a:lin ang="27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感谢各位聆听！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43" y="1753614"/>
            <a:ext cx="6530211" cy="4740933"/>
          </a:xfrm>
          <a:prstGeom prst="rect">
            <a:avLst/>
          </a:prstGeom>
        </p:spPr>
      </p:pic>
      <p:sp>
        <p:nvSpPr>
          <p:cNvPr id="32" name="矩形: 圆角 3"/>
          <p:cNvSpPr/>
          <p:nvPr>
            <p:custDataLst>
              <p:tags r:id="rId1"/>
            </p:custDataLst>
          </p:nvPr>
        </p:nvSpPr>
        <p:spPr>
          <a:xfrm>
            <a:off x="6929900" y="1961275"/>
            <a:ext cx="4742979" cy="4533252"/>
          </a:xfrm>
          <a:prstGeom prst="roundRect">
            <a:avLst>
              <a:gd name="adj" fmla="val 5852"/>
            </a:avLst>
          </a:prstGeom>
          <a:solidFill>
            <a:srgbClr val="FFFFFF">
              <a:lumMod val="95000"/>
            </a:srgbClr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9" name="灯片编号占位符 3"/>
          <p:cNvSpPr txBox="1"/>
          <p:nvPr/>
        </p:nvSpPr>
        <p:spPr>
          <a:xfrm>
            <a:off x="11630526" y="6539599"/>
            <a:ext cx="550381" cy="2692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CB4B4D-7CA3-9044-876B-883B54F8677D}" type="slidenum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</a:t>
            </a:fld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09550" y="280031"/>
            <a:ext cx="11677650" cy="585679"/>
            <a:chOff x="209550" y="280031"/>
            <a:chExt cx="11677650" cy="585679"/>
          </a:xfrm>
        </p:grpSpPr>
        <p:sp>
          <p:nvSpPr>
            <p:cNvPr id="4" name="PA-文本框 573"/>
            <p:cNvSpPr txBox="1"/>
            <p:nvPr>
              <p:custDataLst>
                <p:tags r:id="rId2"/>
              </p:custDataLst>
            </p:nvPr>
          </p:nvSpPr>
          <p:spPr>
            <a:xfrm>
              <a:off x="3077427" y="280031"/>
              <a:ext cx="65" cy="40011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0" tIns="0" rIns="0" bIns="0" anchor="ctr">
              <a:spAutoFit/>
            </a:bodyPr>
            <a:lstStyle>
              <a:defPPr>
                <a:defRPr lang="zh-CN"/>
              </a:defPPr>
              <a:lvl1pPr>
                <a:buSzPct val="90000"/>
                <a:defRPr>
                  <a:gradFill>
                    <a:gsLst>
                      <a:gs pos="80000">
                        <a:srgbClr val="FFFFFF"/>
                      </a:gs>
                      <a:gs pos="43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13500000" scaled="1"/>
                  </a:gradFill>
                  <a:latin typeface="思源黑体 CN Medium" panose="020B0600000000000000" pitchFamily="34" charset="-122"/>
                  <a:ea typeface="思源黑体 CN Medium" panose="020B0600000000000000" pitchFamily="34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Tx/>
                <a:buNone/>
                <a:defRPr/>
              </a:pPr>
              <a:endParaRPr kumimoji="0" lang="zh-CN" altLang="en-US" sz="26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rgbClr val="00B0F0"/>
                    </a:gs>
                    <a:gs pos="39000">
                      <a:srgbClr val="024EE4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209550" y="757065"/>
              <a:ext cx="11677650" cy="108645"/>
              <a:chOff x="304800" y="862332"/>
              <a:chExt cx="11677650" cy="108645"/>
            </a:xfrm>
          </p:grpSpPr>
          <p:sp>
            <p:nvSpPr>
              <p:cNvPr id="6" name="梯形 5"/>
              <p:cNvSpPr/>
              <p:nvPr/>
            </p:nvSpPr>
            <p:spPr>
              <a:xfrm>
                <a:off x="400366" y="909449"/>
                <a:ext cx="862889" cy="61528"/>
              </a:xfrm>
              <a:prstGeom prst="trapezoid">
                <a:avLst>
                  <a:gd name="adj" fmla="val 96801"/>
                </a:avLst>
              </a:prstGeom>
              <a:gradFill>
                <a:gsLst>
                  <a:gs pos="0">
                    <a:srgbClr val="024EE4">
                      <a:alpha val="58000"/>
                    </a:srgbClr>
                  </a:gs>
                  <a:gs pos="92000">
                    <a:srgbClr val="024EE4">
                      <a:alpha val="0"/>
                    </a:srgbClr>
                  </a:gs>
                </a:gsLst>
                <a:lin ang="5400000" scaled="1"/>
              </a:gradFill>
              <a:ln w="6350">
                <a:gradFill>
                  <a:gsLst>
                    <a:gs pos="0">
                      <a:srgbClr val="024EE4"/>
                    </a:gs>
                    <a:gs pos="95000">
                      <a:srgbClr val="024EE4">
                        <a:alpha val="0"/>
                      </a:srgb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grpSp>
            <p:nvGrpSpPr>
              <p:cNvPr id="9" name="组合 8"/>
              <p:cNvGrpSpPr/>
              <p:nvPr/>
            </p:nvGrpSpPr>
            <p:grpSpPr>
              <a:xfrm>
                <a:off x="1327152" y="862332"/>
                <a:ext cx="635641" cy="77881"/>
                <a:chOff x="8946621" y="1603727"/>
                <a:chExt cx="605370" cy="74172"/>
              </a:xfr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49000">
                    <a:schemeClr val="accent1"/>
                  </a:gs>
                  <a:gs pos="100000">
                    <a:schemeClr val="accent1"/>
                  </a:gs>
                </a:gsLst>
                <a:lin ang="5400000" scaled="1"/>
              </a:gradFill>
            </p:grpSpPr>
            <p:sp>
              <p:nvSpPr>
                <p:cNvPr id="19" name="平行四边形 18"/>
                <p:cNvSpPr/>
                <p:nvPr/>
              </p:nvSpPr>
              <p:spPr>
                <a:xfrm flipH="1">
                  <a:off x="8946621" y="1603727"/>
                  <a:ext cx="119592" cy="74172"/>
                </a:xfrm>
                <a:prstGeom prst="parallelogram">
                  <a:avLst>
                    <a:gd name="adj" fmla="val 109068"/>
                  </a:avLst>
                </a:prstGeom>
                <a:gradFill>
                  <a:gsLst>
                    <a:gs pos="100000">
                      <a:schemeClr val="accent1"/>
                    </a:gs>
                    <a:gs pos="29000">
                      <a:srgbClr val="024EE4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26" name="平行四边形 25"/>
                <p:cNvSpPr/>
                <p:nvPr/>
              </p:nvSpPr>
              <p:spPr>
                <a:xfrm flipH="1">
                  <a:off x="9027584" y="1603727"/>
                  <a:ext cx="119592" cy="74172"/>
                </a:xfrm>
                <a:prstGeom prst="parallelogram">
                  <a:avLst>
                    <a:gd name="adj" fmla="val 109068"/>
                  </a:avLst>
                </a:prstGeom>
                <a:gradFill>
                  <a:gsLst>
                    <a:gs pos="100000">
                      <a:schemeClr val="accent1"/>
                    </a:gs>
                    <a:gs pos="29000">
                      <a:srgbClr val="024EE4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27" name="平行四边形 26"/>
                <p:cNvSpPr/>
                <p:nvPr/>
              </p:nvSpPr>
              <p:spPr>
                <a:xfrm flipH="1">
                  <a:off x="9108547" y="1603727"/>
                  <a:ext cx="119592" cy="74172"/>
                </a:xfrm>
                <a:prstGeom prst="parallelogram">
                  <a:avLst>
                    <a:gd name="adj" fmla="val 109068"/>
                  </a:avLst>
                </a:prstGeom>
                <a:gradFill>
                  <a:gsLst>
                    <a:gs pos="100000">
                      <a:schemeClr val="accent1"/>
                    </a:gs>
                    <a:gs pos="29000">
                      <a:srgbClr val="024EE4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28" name="平行四边形 27"/>
                <p:cNvSpPr/>
                <p:nvPr/>
              </p:nvSpPr>
              <p:spPr>
                <a:xfrm flipH="1">
                  <a:off x="9189510" y="1603727"/>
                  <a:ext cx="119592" cy="74172"/>
                </a:xfrm>
                <a:prstGeom prst="parallelogram">
                  <a:avLst>
                    <a:gd name="adj" fmla="val 109068"/>
                  </a:avLst>
                </a:prstGeom>
                <a:gradFill>
                  <a:gsLst>
                    <a:gs pos="100000">
                      <a:schemeClr val="accent1"/>
                    </a:gs>
                    <a:gs pos="29000">
                      <a:srgbClr val="024EE4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29" name="平行四边形 28"/>
                <p:cNvSpPr/>
                <p:nvPr/>
              </p:nvSpPr>
              <p:spPr>
                <a:xfrm flipH="1">
                  <a:off x="9270473" y="1603727"/>
                  <a:ext cx="119592" cy="74172"/>
                </a:xfrm>
                <a:prstGeom prst="parallelogram">
                  <a:avLst>
                    <a:gd name="adj" fmla="val 109068"/>
                  </a:avLst>
                </a:prstGeom>
                <a:gradFill>
                  <a:gsLst>
                    <a:gs pos="100000">
                      <a:schemeClr val="accent1"/>
                    </a:gs>
                    <a:gs pos="29000">
                      <a:srgbClr val="024EE4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30" name="平行四边形 29"/>
                <p:cNvSpPr/>
                <p:nvPr/>
              </p:nvSpPr>
              <p:spPr>
                <a:xfrm flipH="1">
                  <a:off x="9351436" y="1603727"/>
                  <a:ext cx="119592" cy="74172"/>
                </a:xfrm>
                <a:prstGeom prst="parallelogram">
                  <a:avLst>
                    <a:gd name="adj" fmla="val 109068"/>
                  </a:avLst>
                </a:prstGeom>
                <a:gradFill>
                  <a:gsLst>
                    <a:gs pos="100000">
                      <a:schemeClr val="accent1"/>
                    </a:gs>
                    <a:gs pos="29000">
                      <a:srgbClr val="024EE4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31" name="平行四边形 30"/>
                <p:cNvSpPr/>
                <p:nvPr/>
              </p:nvSpPr>
              <p:spPr>
                <a:xfrm flipH="1">
                  <a:off x="9432399" y="1603727"/>
                  <a:ext cx="119592" cy="74172"/>
                </a:xfrm>
                <a:prstGeom prst="parallelogram">
                  <a:avLst>
                    <a:gd name="adj" fmla="val 109068"/>
                  </a:avLst>
                </a:prstGeom>
                <a:gradFill>
                  <a:gsLst>
                    <a:gs pos="100000">
                      <a:schemeClr val="accent1"/>
                    </a:gs>
                    <a:gs pos="29000">
                      <a:srgbClr val="024EE4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思源黑体 CN Regular"/>
                    <a:cs typeface="+mn-cs"/>
                  </a:endParaRPr>
                </a:p>
              </p:txBody>
            </p:sp>
          </p:grpSp>
          <p:grpSp>
            <p:nvGrpSpPr>
              <p:cNvPr id="12" name="组合 11"/>
              <p:cNvGrpSpPr/>
              <p:nvPr/>
            </p:nvGrpSpPr>
            <p:grpSpPr>
              <a:xfrm>
                <a:off x="304800" y="862332"/>
                <a:ext cx="11677650" cy="108645"/>
                <a:chOff x="304800" y="862332"/>
                <a:chExt cx="11677650" cy="108645"/>
              </a:xfrm>
            </p:grpSpPr>
            <p:sp>
              <p:nvSpPr>
                <p:cNvPr id="16" name="任意多边形: 形状 15"/>
                <p:cNvSpPr/>
                <p:nvPr/>
              </p:nvSpPr>
              <p:spPr>
                <a:xfrm>
                  <a:off x="304800" y="862332"/>
                  <a:ext cx="3543790" cy="108645"/>
                </a:xfrm>
                <a:custGeom>
                  <a:avLst/>
                  <a:gdLst>
                    <a:gd name="connsiteX0" fmla="*/ 0 w 2789767"/>
                    <a:gd name="connsiteY0" fmla="*/ 182034 h 182034"/>
                    <a:gd name="connsiteX1" fmla="*/ 182034 w 2789767"/>
                    <a:gd name="connsiteY1" fmla="*/ 0 h 182034"/>
                    <a:gd name="connsiteX2" fmla="*/ 1185333 w 2789767"/>
                    <a:gd name="connsiteY2" fmla="*/ 0 h 182034"/>
                    <a:gd name="connsiteX3" fmla="*/ 1312333 w 2789767"/>
                    <a:gd name="connsiteY3" fmla="*/ 127000 h 182034"/>
                    <a:gd name="connsiteX4" fmla="*/ 2789767 w 2789767"/>
                    <a:gd name="connsiteY4" fmla="*/ 127000 h 182034"/>
                    <a:gd name="connsiteX0-1" fmla="*/ 0 w 2737671"/>
                    <a:gd name="connsiteY0-2" fmla="*/ 109099 h 127000"/>
                    <a:gd name="connsiteX1-3" fmla="*/ 129938 w 2737671"/>
                    <a:gd name="connsiteY1-4" fmla="*/ 0 h 127000"/>
                    <a:gd name="connsiteX2-5" fmla="*/ 1133237 w 2737671"/>
                    <a:gd name="connsiteY2-6" fmla="*/ 0 h 127000"/>
                    <a:gd name="connsiteX3-7" fmla="*/ 1260237 w 2737671"/>
                    <a:gd name="connsiteY3-8" fmla="*/ 127000 h 127000"/>
                    <a:gd name="connsiteX4-9" fmla="*/ 2737671 w 2737671"/>
                    <a:gd name="connsiteY4-10" fmla="*/ 127000 h 127000"/>
                    <a:gd name="connsiteX0-11" fmla="*/ 0 w 2750695"/>
                    <a:gd name="connsiteY0-12" fmla="*/ 116914 h 127000"/>
                    <a:gd name="connsiteX1-13" fmla="*/ 142962 w 2750695"/>
                    <a:gd name="connsiteY1-14" fmla="*/ 0 h 127000"/>
                    <a:gd name="connsiteX2-15" fmla="*/ 1146261 w 2750695"/>
                    <a:gd name="connsiteY2-16" fmla="*/ 0 h 127000"/>
                    <a:gd name="connsiteX3-17" fmla="*/ 1273261 w 2750695"/>
                    <a:gd name="connsiteY3-18" fmla="*/ 127000 h 127000"/>
                    <a:gd name="connsiteX4-19" fmla="*/ 2750695 w 2750695"/>
                    <a:gd name="connsiteY4-20" fmla="*/ 127000 h 127000"/>
                    <a:gd name="connsiteX0-21" fmla="*/ 0 w 2784558"/>
                    <a:gd name="connsiteY0-22" fmla="*/ 127333 h 127333"/>
                    <a:gd name="connsiteX1-23" fmla="*/ 176825 w 2784558"/>
                    <a:gd name="connsiteY1-24" fmla="*/ 0 h 127333"/>
                    <a:gd name="connsiteX2-25" fmla="*/ 1180124 w 2784558"/>
                    <a:gd name="connsiteY2-26" fmla="*/ 0 h 127333"/>
                    <a:gd name="connsiteX3-27" fmla="*/ 1307124 w 2784558"/>
                    <a:gd name="connsiteY3-28" fmla="*/ 127000 h 127333"/>
                    <a:gd name="connsiteX4-29" fmla="*/ 2784558 w 2784558"/>
                    <a:gd name="connsiteY4-30" fmla="*/ 127000 h 127333"/>
                    <a:gd name="connsiteX0-31" fmla="*/ 0 w 2742880"/>
                    <a:gd name="connsiteY0-32" fmla="*/ 127333 h 127333"/>
                    <a:gd name="connsiteX1-33" fmla="*/ 135147 w 2742880"/>
                    <a:gd name="connsiteY1-34" fmla="*/ 0 h 127333"/>
                    <a:gd name="connsiteX2-35" fmla="*/ 1138446 w 2742880"/>
                    <a:gd name="connsiteY2-36" fmla="*/ 0 h 127333"/>
                    <a:gd name="connsiteX3-37" fmla="*/ 1265446 w 2742880"/>
                    <a:gd name="connsiteY3-38" fmla="*/ 127000 h 127333"/>
                    <a:gd name="connsiteX4-39" fmla="*/ 2742880 w 2742880"/>
                    <a:gd name="connsiteY4-40" fmla="*/ 127000 h 127333"/>
                    <a:gd name="connsiteX0-41" fmla="*/ 0 w 4153392"/>
                    <a:gd name="connsiteY0-42" fmla="*/ 127333 h 127333"/>
                    <a:gd name="connsiteX1-43" fmla="*/ 135147 w 4153392"/>
                    <a:gd name="connsiteY1-44" fmla="*/ 0 h 127333"/>
                    <a:gd name="connsiteX2-45" fmla="*/ 1138446 w 4153392"/>
                    <a:gd name="connsiteY2-46" fmla="*/ 0 h 127333"/>
                    <a:gd name="connsiteX3-47" fmla="*/ 1265446 w 4153392"/>
                    <a:gd name="connsiteY3-48" fmla="*/ 127000 h 127333"/>
                    <a:gd name="connsiteX4-49" fmla="*/ 4153392 w 4153392"/>
                    <a:gd name="connsiteY4-50" fmla="*/ 125047 h 12733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4153392" h="127333">
                      <a:moveTo>
                        <a:pt x="0" y="127333"/>
                      </a:moveTo>
                      <a:lnTo>
                        <a:pt x="135147" y="0"/>
                      </a:lnTo>
                      <a:lnTo>
                        <a:pt x="1138446" y="0"/>
                      </a:lnTo>
                      <a:lnTo>
                        <a:pt x="1265446" y="127000"/>
                      </a:lnTo>
                      <a:lnTo>
                        <a:pt x="4153392" y="125047"/>
                      </a:lnTo>
                    </a:path>
                  </a:pathLst>
                </a:custGeom>
                <a:noFill/>
                <a:ln w="12700">
                  <a:solidFill>
                    <a:srgbClr val="024EE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思源黑体 CN Regular"/>
                    <a:cs typeface="+mn-cs"/>
                  </a:endParaRPr>
                </a:p>
              </p:txBody>
            </p:sp>
            <p:cxnSp>
              <p:nvCxnSpPr>
                <p:cNvPr id="18" name="直接连接符 17"/>
                <p:cNvCxnSpPr/>
                <p:nvPr/>
              </p:nvCxnSpPr>
              <p:spPr>
                <a:xfrm>
                  <a:off x="2184212" y="970977"/>
                  <a:ext cx="9798238" cy="0"/>
                </a:xfrm>
                <a:prstGeom prst="line">
                  <a:avLst/>
                </a:prstGeom>
                <a:noFill/>
                <a:ln w="12700">
                  <a:gradFill flip="none" rotWithShape="1">
                    <a:gsLst>
                      <a:gs pos="28000">
                        <a:srgbClr val="024EE4"/>
                      </a:gs>
                      <a:gs pos="100000">
                        <a:srgbClr val="024EE4">
                          <a:alpha val="0"/>
                        </a:srgbClr>
                      </a:gs>
                    </a:gsLst>
                    <a:lin ang="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</p:grpSp>
      <p:sp>
        <p:nvSpPr>
          <p:cNvPr id="90" name="文本框 89"/>
          <p:cNvSpPr txBox="1"/>
          <p:nvPr/>
        </p:nvSpPr>
        <p:spPr>
          <a:xfrm>
            <a:off x="6973420" y="2387000"/>
            <a:ext cx="4700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p"/>
            </a:pPr>
            <a:r>
              <a:rPr lang="zh-CN" altLang="en-US" sz="2400" b="1" dirty="0">
                <a:solidFill>
                  <a:srgbClr val="024EE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高速稳定的运动状态</a:t>
            </a: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400" b="1" dirty="0">
                <a:solidFill>
                  <a:srgbClr val="024EE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7.67km/s</a:t>
            </a:r>
            <a:r>
              <a:rPr lang="zh-CN" altLang="en-US" sz="2400" b="1" dirty="0">
                <a:solidFill>
                  <a:srgbClr val="024EE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接近第一宇宙速度</a:t>
            </a:r>
            <a:endParaRPr lang="en-US" altLang="zh-CN" sz="2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6980167" y="4688887"/>
            <a:ext cx="4700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p"/>
            </a:pP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地球内丰富的自旋：</a:t>
            </a:r>
            <a:r>
              <a:rPr lang="en-US" altLang="zh-CN" sz="2400" b="1" dirty="0">
                <a:solidFill>
                  <a:srgbClr val="024EE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en-US" altLang="zh-CN" sz="2400" b="1" baseline="30000" dirty="0">
                <a:solidFill>
                  <a:srgbClr val="024EE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42</a:t>
            </a:r>
            <a:r>
              <a:rPr lang="zh-CN" altLang="en-US" sz="2400" b="1" dirty="0">
                <a:solidFill>
                  <a:srgbClr val="024EE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极化电子自旋，</a:t>
            </a:r>
            <a:r>
              <a:rPr lang="en-US" altLang="zh-CN" sz="2400" b="1" dirty="0">
                <a:solidFill>
                  <a:srgbClr val="024EE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10</a:t>
            </a:r>
            <a:r>
              <a:rPr lang="en-US" altLang="zh-CN" sz="2400" b="1" baseline="30000" dirty="0">
                <a:solidFill>
                  <a:srgbClr val="024EE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37</a:t>
            </a:r>
            <a:r>
              <a:rPr lang="zh-CN" altLang="en-US" sz="2400" b="1" dirty="0">
                <a:solidFill>
                  <a:srgbClr val="024EE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极化核子自旋</a:t>
            </a:r>
            <a:endParaRPr lang="en-US" altLang="zh-CN" sz="2400" b="1" dirty="0">
              <a:solidFill>
                <a:srgbClr val="024EE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4" name="文本框 93"/>
          <p:cNvSpPr txBox="1"/>
          <p:nvPr/>
        </p:nvSpPr>
        <p:spPr>
          <a:xfrm>
            <a:off x="6973420" y="3551429"/>
            <a:ext cx="4700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p"/>
            </a:pPr>
            <a:r>
              <a:rPr lang="zh-CN" altLang="en-US" sz="2400" b="1" dirty="0">
                <a:solidFill>
                  <a:srgbClr val="024EE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周期运动调制</a:t>
            </a: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：用于甄别暗物质信号，消除噪声</a:t>
            </a:r>
            <a:endParaRPr lang="en-US" altLang="zh-CN" sz="2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45077" y="1727818"/>
            <a:ext cx="2823763" cy="978724"/>
            <a:chOff x="253664" y="1986910"/>
            <a:chExt cx="3102186" cy="1075226"/>
          </a:xfrm>
        </p:grpSpPr>
        <p:sp>
          <p:nvSpPr>
            <p:cNvPr id="8" name="矩形 7"/>
            <p:cNvSpPr/>
            <p:nvPr/>
          </p:nvSpPr>
          <p:spPr>
            <a:xfrm>
              <a:off x="268543" y="1986910"/>
              <a:ext cx="3087307" cy="1075226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" name="图形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53664" y="2116678"/>
              <a:ext cx="3102186" cy="829298"/>
            </a:xfrm>
            <a:prstGeom prst="rect">
              <a:avLst/>
            </a:prstGeom>
          </p:spPr>
        </p:pic>
      </p:grpSp>
      <p:sp>
        <p:nvSpPr>
          <p:cNvPr id="11" name="文本框 10"/>
          <p:cNvSpPr txBox="1"/>
          <p:nvPr/>
        </p:nvSpPr>
        <p:spPr>
          <a:xfrm>
            <a:off x="268543" y="1063441"/>
            <a:ext cx="11404336" cy="4924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搜索暗物质诱导的</a:t>
            </a:r>
            <a:r>
              <a:rPr lang="zh-CN" altLang="en-US" sz="2600" b="1" dirty="0">
                <a:gradFill flip="none" rotWithShape="1">
                  <a:gsLst>
                    <a:gs pos="100000">
                      <a:srgbClr val="00B0F0"/>
                    </a:gs>
                    <a:gs pos="39000">
                      <a:srgbClr val="024EE4"/>
                    </a:gs>
                  </a:gsLst>
                  <a:lin ang="27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空间自旋传感器</a:t>
            </a:r>
            <a:r>
              <a:rPr lang="zh-CN" altLang="en-US" sz="2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zh-CN" altLang="en-US" sz="2600" b="1" dirty="0">
                <a:gradFill flip="none" rotWithShape="1">
                  <a:gsLst>
                    <a:gs pos="100000">
                      <a:srgbClr val="00B0F0"/>
                    </a:gs>
                    <a:gs pos="39000">
                      <a:srgbClr val="024EE4"/>
                    </a:gs>
                  </a:gsLst>
                  <a:lin ang="27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地球内极化自旋</a:t>
            </a:r>
            <a:r>
              <a:rPr lang="zh-CN" altLang="en-US" sz="2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之间的新相互作用</a:t>
            </a:r>
          </a:p>
        </p:txBody>
      </p:sp>
      <p:cxnSp>
        <p:nvCxnSpPr>
          <p:cNvPr id="15" name="直接箭头连接符 14"/>
          <p:cNvCxnSpPr/>
          <p:nvPr/>
        </p:nvCxnSpPr>
        <p:spPr>
          <a:xfrm>
            <a:off x="736560" y="2495349"/>
            <a:ext cx="580353" cy="1069118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>
            <a:off x="2725982" y="2455704"/>
            <a:ext cx="694551" cy="80409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组合 39"/>
          <p:cNvGrpSpPr/>
          <p:nvPr/>
        </p:nvGrpSpPr>
        <p:grpSpPr>
          <a:xfrm>
            <a:off x="7896279" y="1753614"/>
            <a:ext cx="2810220" cy="419354"/>
            <a:chOff x="660921" y="5412273"/>
            <a:chExt cx="2474532" cy="419354"/>
          </a:xfrm>
        </p:grpSpPr>
        <p:sp>
          <p:nvSpPr>
            <p:cNvPr id="41" name="矩形: 圆角 40"/>
            <p:cNvSpPr/>
            <p:nvPr/>
          </p:nvSpPr>
          <p:spPr>
            <a:xfrm>
              <a:off x="660921" y="5412273"/>
              <a:ext cx="2474532" cy="419354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43000">
                  <a:srgbClr val="024EE4"/>
                </a:gs>
                <a:gs pos="100000">
                  <a:srgbClr val="00B0F0"/>
                </a:gs>
              </a:gsLst>
              <a:lin ang="0" scaled="1"/>
              <a:tileRect/>
            </a:gradFill>
            <a:ln>
              <a:gradFill flip="none" rotWithShape="1">
                <a:gsLst>
                  <a:gs pos="0">
                    <a:schemeClr val="bg1">
                      <a:alpha val="70000"/>
                    </a:schemeClr>
                  </a:gs>
                  <a:gs pos="100000">
                    <a:schemeClr val="bg1">
                      <a:alpha val="30000"/>
                    </a:schemeClr>
                  </a:gs>
                </a:gsLst>
                <a:lin ang="5400000" scaled="1"/>
                <a:tileRect/>
              </a:gradFill>
            </a:ln>
            <a:effectLst>
              <a:outerShdw blurRad="190500" dist="63500" dir="5400000" algn="t" rotWithShape="0">
                <a:schemeClr val="accent6"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  <p:sp>
          <p:nvSpPr>
            <p:cNvPr id="42" name="PA-文本框 573"/>
            <p:cNvSpPr txBox="1"/>
            <p:nvPr/>
          </p:nvSpPr>
          <p:spPr>
            <a:xfrm>
              <a:off x="851379" y="5419879"/>
              <a:ext cx="2132966" cy="40011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 lIns="0" tIns="0" rIns="0" bIns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方案优势</a:t>
              </a: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BD16FEF5-45CE-4B83-836A-60EBE63FAE81}"/>
              </a:ext>
            </a:extLst>
          </p:cNvPr>
          <p:cNvSpPr txBox="1"/>
          <p:nvPr/>
        </p:nvSpPr>
        <p:spPr>
          <a:xfrm>
            <a:off x="304800" y="209386"/>
            <a:ext cx="6376657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balanced" dir="t"/>
            </a:scene3d>
            <a:sp3d prstMaterial="matte">
              <a:contourClr>
                <a:schemeClr val="tx2"/>
              </a:contourClr>
            </a:sp3d>
          </a:bodyPr>
          <a:lstStyle>
            <a:defPPr>
              <a:defRPr lang="zh-CN"/>
            </a:defPPr>
            <a:lvl1pPr algn="ctr">
              <a:defRPr kumimoji="1" sz="3200" b="1">
                <a:gradFill flip="none" rotWithShape="1">
                  <a:gsLst>
                    <a:gs pos="0">
                      <a:schemeClr val="tx2">
                        <a:lumMod val="50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  <a:effectLst>
                  <a:outerShdw blurRad="444500" dist="190500" dir="5400000" algn="ctr" rotWithShape="0">
                    <a:schemeClr val="accent6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gradFill flip="none" rotWithShape="1">
                  <a:gsLst>
                    <a:gs pos="0">
                      <a:srgbClr val="3C424B"/>
                    </a:gs>
                    <a:gs pos="100000">
                      <a:srgbClr val="000000"/>
                    </a:gs>
                  </a:gsLst>
                  <a:lin ang="5400000" scaled="1"/>
                  <a:tileRect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空间暗物质量子精密测量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8EBD152-C66E-DAD9-6264-85F590B4D77A}"/>
              </a:ext>
            </a:extLst>
          </p:cNvPr>
          <p:cNvSpPr txBox="1"/>
          <p:nvPr/>
        </p:nvSpPr>
        <p:spPr>
          <a:xfrm>
            <a:off x="6988081" y="5794559"/>
            <a:ext cx="4700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p"/>
            </a:pP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未来组建天地一体化探测网路</a:t>
            </a:r>
            <a:endParaRPr lang="en-US" altLang="zh-CN" sz="2400" b="1" dirty="0">
              <a:solidFill>
                <a:srgbClr val="024EE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36744-BFE3-EAD2-2001-1D0BA2185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灯片编号占位符 3">
            <a:extLst>
              <a:ext uri="{FF2B5EF4-FFF2-40B4-BE49-F238E27FC236}">
                <a16:creationId xmlns:a16="http://schemas.microsoft.com/office/drawing/2014/main" id="{A3A0D110-D1B5-AAD2-9B80-BB8D764494CB}"/>
              </a:ext>
            </a:extLst>
          </p:cNvPr>
          <p:cNvSpPr txBox="1"/>
          <p:nvPr/>
        </p:nvSpPr>
        <p:spPr>
          <a:xfrm>
            <a:off x="11630526" y="6539599"/>
            <a:ext cx="550381" cy="2692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CB4B4D-7CA3-9044-876B-883B54F8677D}" type="slidenum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3</a:t>
            </a:fld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2C37EB99-994C-7BDF-3CFA-4F48C971CBF5}"/>
              </a:ext>
            </a:extLst>
          </p:cNvPr>
          <p:cNvGrpSpPr/>
          <p:nvPr/>
        </p:nvGrpSpPr>
        <p:grpSpPr>
          <a:xfrm>
            <a:off x="209550" y="280031"/>
            <a:ext cx="11677650" cy="585679"/>
            <a:chOff x="209550" y="280031"/>
            <a:chExt cx="11677650" cy="585679"/>
          </a:xfrm>
        </p:grpSpPr>
        <p:sp>
          <p:nvSpPr>
            <p:cNvPr id="4" name="PA-文本框 573">
              <a:extLst>
                <a:ext uri="{FF2B5EF4-FFF2-40B4-BE49-F238E27FC236}">
                  <a16:creationId xmlns:a16="http://schemas.microsoft.com/office/drawing/2014/main" id="{9D487549-6786-D1BB-1E43-95D3623A622D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3077427" y="280031"/>
              <a:ext cx="65" cy="40011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0" tIns="0" rIns="0" bIns="0" anchor="ctr">
              <a:spAutoFit/>
            </a:bodyPr>
            <a:lstStyle>
              <a:defPPr>
                <a:defRPr lang="zh-CN"/>
              </a:defPPr>
              <a:lvl1pPr>
                <a:buSzPct val="90000"/>
                <a:defRPr>
                  <a:gradFill>
                    <a:gsLst>
                      <a:gs pos="80000">
                        <a:srgbClr val="FFFFFF"/>
                      </a:gs>
                      <a:gs pos="43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13500000" scaled="1"/>
                  </a:gradFill>
                  <a:latin typeface="思源黑体 CN Medium" panose="020B0600000000000000" pitchFamily="34" charset="-122"/>
                  <a:ea typeface="思源黑体 CN Medium" panose="020B0600000000000000" pitchFamily="34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Tx/>
                <a:buNone/>
                <a:defRPr/>
              </a:pPr>
              <a:endParaRPr kumimoji="0" lang="zh-CN" altLang="en-US" sz="26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rgbClr val="00B0F0"/>
                    </a:gs>
                    <a:gs pos="39000">
                      <a:srgbClr val="024EE4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02719412-0A28-C719-42CE-E15DBFE0B292}"/>
                </a:ext>
              </a:extLst>
            </p:cNvPr>
            <p:cNvGrpSpPr/>
            <p:nvPr/>
          </p:nvGrpSpPr>
          <p:grpSpPr>
            <a:xfrm>
              <a:off x="209550" y="757065"/>
              <a:ext cx="11677650" cy="108645"/>
              <a:chOff x="304800" y="862332"/>
              <a:chExt cx="11677650" cy="108645"/>
            </a:xfrm>
          </p:grpSpPr>
          <p:sp>
            <p:nvSpPr>
              <p:cNvPr id="6" name="梯形 5">
                <a:extLst>
                  <a:ext uri="{FF2B5EF4-FFF2-40B4-BE49-F238E27FC236}">
                    <a16:creationId xmlns:a16="http://schemas.microsoft.com/office/drawing/2014/main" id="{A1FFFA7C-52B6-F5C8-61FD-3F147FA08B99}"/>
                  </a:ext>
                </a:extLst>
              </p:cNvPr>
              <p:cNvSpPr/>
              <p:nvPr/>
            </p:nvSpPr>
            <p:spPr>
              <a:xfrm>
                <a:off x="400366" y="909449"/>
                <a:ext cx="862889" cy="61528"/>
              </a:xfrm>
              <a:prstGeom prst="trapezoid">
                <a:avLst>
                  <a:gd name="adj" fmla="val 96801"/>
                </a:avLst>
              </a:prstGeom>
              <a:gradFill>
                <a:gsLst>
                  <a:gs pos="0">
                    <a:srgbClr val="024EE4">
                      <a:alpha val="58000"/>
                    </a:srgbClr>
                  </a:gs>
                  <a:gs pos="92000">
                    <a:srgbClr val="024EE4">
                      <a:alpha val="0"/>
                    </a:srgbClr>
                  </a:gs>
                </a:gsLst>
                <a:lin ang="5400000" scaled="1"/>
              </a:gradFill>
              <a:ln w="6350">
                <a:gradFill>
                  <a:gsLst>
                    <a:gs pos="0">
                      <a:srgbClr val="024EE4"/>
                    </a:gs>
                    <a:gs pos="95000">
                      <a:srgbClr val="024EE4">
                        <a:alpha val="0"/>
                      </a:srgb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95722AE0-F408-A807-8173-F9DE9F25D5E0}"/>
                  </a:ext>
                </a:extLst>
              </p:cNvPr>
              <p:cNvGrpSpPr/>
              <p:nvPr/>
            </p:nvGrpSpPr>
            <p:grpSpPr>
              <a:xfrm>
                <a:off x="1327152" y="862332"/>
                <a:ext cx="635641" cy="77881"/>
                <a:chOff x="8946621" y="1603727"/>
                <a:chExt cx="605370" cy="74172"/>
              </a:xfr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49000">
                    <a:schemeClr val="accent1"/>
                  </a:gs>
                  <a:gs pos="100000">
                    <a:schemeClr val="accent1"/>
                  </a:gs>
                </a:gsLst>
                <a:lin ang="5400000" scaled="1"/>
              </a:gradFill>
            </p:grpSpPr>
            <p:sp>
              <p:nvSpPr>
                <p:cNvPr id="19" name="平行四边形 18">
                  <a:extLst>
                    <a:ext uri="{FF2B5EF4-FFF2-40B4-BE49-F238E27FC236}">
                      <a16:creationId xmlns:a16="http://schemas.microsoft.com/office/drawing/2014/main" id="{A000592D-F5A7-BDE6-6614-012621228763}"/>
                    </a:ext>
                  </a:extLst>
                </p:cNvPr>
                <p:cNvSpPr/>
                <p:nvPr/>
              </p:nvSpPr>
              <p:spPr>
                <a:xfrm flipH="1">
                  <a:off x="8946621" y="1603727"/>
                  <a:ext cx="119592" cy="74172"/>
                </a:xfrm>
                <a:prstGeom prst="parallelogram">
                  <a:avLst>
                    <a:gd name="adj" fmla="val 109068"/>
                  </a:avLst>
                </a:prstGeom>
                <a:gradFill>
                  <a:gsLst>
                    <a:gs pos="100000">
                      <a:schemeClr val="accent1"/>
                    </a:gs>
                    <a:gs pos="29000">
                      <a:srgbClr val="024EE4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26" name="平行四边形 25">
                  <a:extLst>
                    <a:ext uri="{FF2B5EF4-FFF2-40B4-BE49-F238E27FC236}">
                      <a16:creationId xmlns:a16="http://schemas.microsoft.com/office/drawing/2014/main" id="{8FAB7DCC-C1A1-E1B6-D41C-C15ADDEB8066}"/>
                    </a:ext>
                  </a:extLst>
                </p:cNvPr>
                <p:cNvSpPr/>
                <p:nvPr/>
              </p:nvSpPr>
              <p:spPr>
                <a:xfrm flipH="1">
                  <a:off x="9027584" y="1603727"/>
                  <a:ext cx="119592" cy="74172"/>
                </a:xfrm>
                <a:prstGeom prst="parallelogram">
                  <a:avLst>
                    <a:gd name="adj" fmla="val 109068"/>
                  </a:avLst>
                </a:prstGeom>
                <a:gradFill>
                  <a:gsLst>
                    <a:gs pos="100000">
                      <a:schemeClr val="accent1"/>
                    </a:gs>
                    <a:gs pos="29000">
                      <a:srgbClr val="024EE4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27" name="平行四边形 26">
                  <a:extLst>
                    <a:ext uri="{FF2B5EF4-FFF2-40B4-BE49-F238E27FC236}">
                      <a16:creationId xmlns:a16="http://schemas.microsoft.com/office/drawing/2014/main" id="{E3D84932-8B7A-0C7D-E4BA-BE0FC9369E7E}"/>
                    </a:ext>
                  </a:extLst>
                </p:cNvPr>
                <p:cNvSpPr/>
                <p:nvPr/>
              </p:nvSpPr>
              <p:spPr>
                <a:xfrm flipH="1">
                  <a:off x="9108547" y="1603727"/>
                  <a:ext cx="119592" cy="74172"/>
                </a:xfrm>
                <a:prstGeom prst="parallelogram">
                  <a:avLst>
                    <a:gd name="adj" fmla="val 109068"/>
                  </a:avLst>
                </a:prstGeom>
                <a:gradFill>
                  <a:gsLst>
                    <a:gs pos="100000">
                      <a:schemeClr val="accent1"/>
                    </a:gs>
                    <a:gs pos="29000">
                      <a:srgbClr val="024EE4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28" name="平行四边形 27">
                  <a:extLst>
                    <a:ext uri="{FF2B5EF4-FFF2-40B4-BE49-F238E27FC236}">
                      <a16:creationId xmlns:a16="http://schemas.microsoft.com/office/drawing/2014/main" id="{1FE629D7-6BC4-6D0C-4515-20F9AB07C24D}"/>
                    </a:ext>
                  </a:extLst>
                </p:cNvPr>
                <p:cNvSpPr/>
                <p:nvPr/>
              </p:nvSpPr>
              <p:spPr>
                <a:xfrm flipH="1">
                  <a:off x="9189510" y="1603727"/>
                  <a:ext cx="119592" cy="74172"/>
                </a:xfrm>
                <a:prstGeom prst="parallelogram">
                  <a:avLst>
                    <a:gd name="adj" fmla="val 109068"/>
                  </a:avLst>
                </a:prstGeom>
                <a:gradFill>
                  <a:gsLst>
                    <a:gs pos="100000">
                      <a:schemeClr val="accent1"/>
                    </a:gs>
                    <a:gs pos="29000">
                      <a:srgbClr val="024EE4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29" name="平行四边形 28">
                  <a:extLst>
                    <a:ext uri="{FF2B5EF4-FFF2-40B4-BE49-F238E27FC236}">
                      <a16:creationId xmlns:a16="http://schemas.microsoft.com/office/drawing/2014/main" id="{5089BA22-2EDD-A565-BD30-B5102CEB5B85}"/>
                    </a:ext>
                  </a:extLst>
                </p:cNvPr>
                <p:cNvSpPr/>
                <p:nvPr/>
              </p:nvSpPr>
              <p:spPr>
                <a:xfrm flipH="1">
                  <a:off x="9270473" y="1603727"/>
                  <a:ext cx="119592" cy="74172"/>
                </a:xfrm>
                <a:prstGeom prst="parallelogram">
                  <a:avLst>
                    <a:gd name="adj" fmla="val 109068"/>
                  </a:avLst>
                </a:prstGeom>
                <a:gradFill>
                  <a:gsLst>
                    <a:gs pos="100000">
                      <a:schemeClr val="accent1"/>
                    </a:gs>
                    <a:gs pos="29000">
                      <a:srgbClr val="024EE4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30" name="平行四边形 29">
                  <a:extLst>
                    <a:ext uri="{FF2B5EF4-FFF2-40B4-BE49-F238E27FC236}">
                      <a16:creationId xmlns:a16="http://schemas.microsoft.com/office/drawing/2014/main" id="{1B2476A5-8F9A-BAFC-B4FF-80809FDDA303}"/>
                    </a:ext>
                  </a:extLst>
                </p:cNvPr>
                <p:cNvSpPr/>
                <p:nvPr/>
              </p:nvSpPr>
              <p:spPr>
                <a:xfrm flipH="1">
                  <a:off x="9351436" y="1603727"/>
                  <a:ext cx="119592" cy="74172"/>
                </a:xfrm>
                <a:prstGeom prst="parallelogram">
                  <a:avLst>
                    <a:gd name="adj" fmla="val 109068"/>
                  </a:avLst>
                </a:prstGeom>
                <a:gradFill>
                  <a:gsLst>
                    <a:gs pos="100000">
                      <a:schemeClr val="accent1"/>
                    </a:gs>
                    <a:gs pos="29000">
                      <a:srgbClr val="024EE4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31" name="平行四边形 30">
                  <a:extLst>
                    <a:ext uri="{FF2B5EF4-FFF2-40B4-BE49-F238E27FC236}">
                      <a16:creationId xmlns:a16="http://schemas.microsoft.com/office/drawing/2014/main" id="{F856D0BD-4FD6-53C6-B47B-8D62F6CF3A74}"/>
                    </a:ext>
                  </a:extLst>
                </p:cNvPr>
                <p:cNvSpPr/>
                <p:nvPr/>
              </p:nvSpPr>
              <p:spPr>
                <a:xfrm flipH="1">
                  <a:off x="9432399" y="1603727"/>
                  <a:ext cx="119592" cy="74172"/>
                </a:xfrm>
                <a:prstGeom prst="parallelogram">
                  <a:avLst>
                    <a:gd name="adj" fmla="val 109068"/>
                  </a:avLst>
                </a:prstGeom>
                <a:gradFill>
                  <a:gsLst>
                    <a:gs pos="100000">
                      <a:schemeClr val="accent1"/>
                    </a:gs>
                    <a:gs pos="29000">
                      <a:srgbClr val="024EE4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思源黑体 CN Regular"/>
                    <a:cs typeface="+mn-cs"/>
                  </a:endParaRPr>
                </a:p>
              </p:txBody>
            </p:sp>
          </p:grpSp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A7872381-BB18-23BC-67CD-15AF273A7C95}"/>
                  </a:ext>
                </a:extLst>
              </p:cNvPr>
              <p:cNvGrpSpPr/>
              <p:nvPr/>
            </p:nvGrpSpPr>
            <p:grpSpPr>
              <a:xfrm>
                <a:off x="304800" y="862332"/>
                <a:ext cx="11677650" cy="108645"/>
                <a:chOff x="304800" y="862332"/>
                <a:chExt cx="11677650" cy="108645"/>
              </a:xfrm>
            </p:grpSpPr>
            <p:sp>
              <p:nvSpPr>
                <p:cNvPr id="16" name="任意多边形: 形状 15">
                  <a:extLst>
                    <a:ext uri="{FF2B5EF4-FFF2-40B4-BE49-F238E27FC236}">
                      <a16:creationId xmlns:a16="http://schemas.microsoft.com/office/drawing/2014/main" id="{51975124-975B-0106-9E93-EA00C0A33B0A}"/>
                    </a:ext>
                  </a:extLst>
                </p:cNvPr>
                <p:cNvSpPr/>
                <p:nvPr/>
              </p:nvSpPr>
              <p:spPr>
                <a:xfrm>
                  <a:off x="304800" y="862332"/>
                  <a:ext cx="3543790" cy="108645"/>
                </a:xfrm>
                <a:custGeom>
                  <a:avLst/>
                  <a:gdLst>
                    <a:gd name="connsiteX0" fmla="*/ 0 w 2789767"/>
                    <a:gd name="connsiteY0" fmla="*/ 182034 h 182034"/>
                    <a:gd name="connsiteX1" fmla="*/ 182034 w 2789767"/>
                    <a:gd name="connsiteY1" fmla="*/ 0 h 182034"/>
                    <a:gd name="connsiteX2" fmla="*/ 1185333 w 2789767"/>
                    <a:gd name="connsiteY2" fmla="*/ 0 h 182034"/>
                    <a:gd name="connsiteX3" fmla="*/ 1312333 w 2789767"/>
                    <a:gd name="connsiteY3" fmla="*/ 127000 h 182034"/>
                    <a:gd name="connsiteX4" fmla="*/ 2789767 w 2789767"/>
                    <a:gd name="connsiteY4" fmla="*/ 127000 h 182034"/>
                    <a:gd name="connsiteX0-1" fmla="*/ 0 w 2737671"/>
                    <a:gd name="connsiteY0-2" fmla="*/ 109099 h 127000"/>
                    <a:gd name="connsiteX1-3" fmla="*/ 129938 w 2737671"/>
                    <a:gd name="connsiteY1-4" fmla="*/ 0 h 127000"/>
                    <a:gd name="connsiteX2-5" fmla="*/ 1133237 w 2737671"/>
                    <a:gd name="connsiteY2-6" fmla="*/ 0 h 127000"/>
                    <a:gd name="connsiteX3-7" fmla="*/ 1260237 w 2737671"/>
                    <a:gd name="connsiteY3-8" fmla="*/ 127000 h 127000"/>
                    <a:gd name="connsiteX4-9" fmla="*/ 2737671 w 2737671"/>
                    <a:gd name="connsiteY4-10" fmla="*/ 127000 h 127000"/>
                    <a:gd name="connsiteX0-11" fmla="*/ 0 w 2750695"/>
                    <a:gd name="connsiteY0-12" fmla="*/ 116914 h 127000"/>
                    <a:gd name="connsiteX1-13" fmla="*/ 142962 w 2750695"/>
                    <a:gd name="connsiteY1-14" fmla="*/ 0 h 127000"/>
                    <a:gd name="connsiteX2-15" fmla="*/ 1146261 w 2750695"/>
                    <a:gd name="connsiteY2-16" fmla="*/ 0 h 127000"/>
                    <a:gd name="connsiteX3-17" fmla="*/ 1273261 w 2750695"/>
                    <a:gd name="connsiteY3-18" fmla="*/ 127000 h 127000"/>
                    <a:gd name="connsiteX4-19" fmla="*/ 2750695 w 2750695"/>
                    <a:gd name="connsiteY4-20" fmla="*/ 127000 h 127000"/>
                    <a:gd name="connsiteX0-21" fmla="*/ 0 w 2784558"/>
                    <a:gd name="connsiteY0-22" fmla="*/ 127333 h 127333"/>
                    <a:gd name="connsiteX1-23" fmla="*/ 176825 w 2784558"/>
                    <a:gd name="connsiteY1-24" fmla="*/ 0 h 127333"/>
                    <a:gd name="connsiteX2-25" fmla="*/ 1180124 w 2784558"/>
                    <a:gd name="connsiteY2-26" fmla="*/ 0 h 127333"/>
                    <a:gd name="connsiteX3-27" fmla="*/ 1307124 w 2784558"/>
                    <a:gd name="connsiteY3-28" fmla="*/ 127000 h 127333"/>
                    <a:gd name="connsiteX4-29" fmla="*/ 2784558 w 2784558"/>
                    <a:gd name="connsiteY4-30" fmla="*/ 127000 h 127333"/>
                    <a:gd name="connsiteX0-31" fmla="*/ 0 w 2742880"/>
                    <a:gd name="connsiteY0-32" fmla="*/ 127333 h 127333"/>
                    <a:gd name="connsiteX1-33" fmla="*/ 135147 w 2742880"/>
                    <a:gd name="connsiteY1-34" fmla="*/ 0 h 127333"/>
                    <a:gd name="connsiteX2-35" fmla="*/ 1138446 w 2742880"/>
                    <a:gd name="connsiteY2-36" fmla="*/ 0 h 127333"/>
                    <a:gd name="connsiteX3-37" fmla="*/ 1265446 w 2742880"/>
                    <a:gd name="connsiteY3-38" fmla="*/ 127000 h 127333"/>
                    <a:gd name="connsiteX4-39" fmla="*/ 2742880 w 2742880"/>
                    <a:gd name="connsiteY4-40" fmla="*/ 127000 h 127333"/>
                    <a:gd name="connsiteX0-41" fmla="*/ 0 w 4153392"/>
                    <a:gd name="connsiteY0-42" fmla="*/ 127333 h 127333"/>
                    <a:gd name="connsiteX1-43" fmla="*/ 135147 w 4153392"/>
                    <a:gd name="connsiteY1-44" fmla="*/ 0 h 127333"/>
                    <a:gd name="connsiteX2-45" fmla="*/ 1138446 w 4153392"/>
                    <a:gd name="connsiteY2-46" fmla="*/ 0 h 127333"/>
                    <a:gd name="connsiteX3-47" fmla="*/ 1265446 w 4153392"/>
                    <a:gd name="connsiteY3-48" fmla="*/ 127000 h 127333"/>
                    <a:gd name="connsiteX4-49" fmla="*/ 4153392 w 4153392"/>
                    <a:gd name="connsiteY4-50" fmla="*/ 125047 h 12733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4153392" h="127333">
                      <a:moveTo>
                        <a:pt x="0" y="127333"/>
                      </a:moveTo>
                      <a:lnTo>
                        <a:pt x="135147" y="0"/>
                      </a:lnTo>
                      <a:lnTo>
                        <a:pt x="1138446" y="0"/>
                      </a:lnTo>
                      <a:lnTo>
                        <a:pt x="1265446" y="127000"/>
                      </a:lnTo>
                      <a:lnTo>
                        <a:pt x="4153392" y="125047"/>
                      </a:lnTo>
                    </a:path>
                  </a:pathLst>
                </a:custGeom>
                <a:noFill/>
                <a:ln w="12700">
                  <a:solidFill>
                    <a:srgbClr val="024EE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思源黑体 CN Regular"/>
                    <a:cs typeface="+mn-cs"/>
                  </a:endParaRPr>
                </a:p>
              </p:txBody>
            </p:sp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0D5858D9-5CA0-877A-755A-6EA3D1FD31E9}"/>
                    </a:ext>
                  </a:extLst>
                </p:cNvPr>
                <p:cNvCxnSpPr/>
                <p:nvPr/>
              </p:nvCxnSpPr>
              <p:spPr>
                <a:xfrm>
                  <a:off x="2184212" y="970977"/>
                  <a:ext cx="9798238" cy="0"/>
                </a:xfrm>
                <a:prstGeom prst="line">
                  <a:avLst/>
                </a:prstGeom>
                <a:noFill/>
                <a:ln w="12700">
                  <a:gradFill flip="none" rotWithShape="1">
                    <a:gsLst>
                      <a:gs pos="28000">
                        <a:srgbClr val="024EE4"/>
                      </a:gs>
                      <a:gs pos="100000">
                        <a:srgbClr val="024EE4">
                          <a:alpha val="0"/>
                        </a:srgbClr>
                      </a:gs>
                    </a:gsLst>
                    <a:lin ang="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EAA9F732-45B0-619E-8BEF-013802BDDDE2}"/>
              </a:ext>
            </a:extLst>
          </p:cNvPr>
          <p:cNvSpPr txBox="1"/>
          <p:nvPr/>
        </p:nvSpPr>
        <p:spPr>
          <a:xfrm>
            <a:off x="304800" y="209386"/>
            <a:ext cx="6376657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balanced" dir="t"/>
            </a:scene3d>
            <a:sp3d prstMaterial="matte">
              <a:contourClr>
                <a:schemeClr val="tx2"/>
              </a:contourClr>
            </a:sp3d>
          </a:bodyPr>
          <a:lstStyle>
            <a:defPPr>
              <a:defRPr lang="zh-CN"/>
            </a:defPPr>
            <a:lvl1pPr algn="ctr">
              <a:defRPr kumimoji="1" sz="3200" b="1">
                <a:gradFill flip="none" rotWithShape="1">
                  <a:gsLst>
                    <a:gs pos="0">
                      <a:schemeClr val="tx2">
                        <a:lumMod val="50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  <a:effectLst>
                  <a:outerShdw blurRad="444500" dist="190500" dir="5400000" algn="ctr" rotWithShape="0">
                    <a:schemeClr val="accent6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gradFill flip="none" rotWithShape="1">
                  <a:gsLst>
                    <a:gs pos="0">
                      <a:srgbClr val="3C424B"/>
                    </a:gs>
                    <a:gs pos="100000">
                      <a:srgbClr val="000000"/>
                    </a:gs>
                  </a:gsLst>
                  <a:lin ang="5400000" scaled="1"/>
                  <a:tileRect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空间暗物质量子精密测量</a:t>
            </a:r>
          </a:p>
        </p:txBody>
      </p: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4E7F22FA-C217-C89C-27BC-2A1B763AC27D}"/>
              </a:ext>
            </a:extLst>
          </p:cNvPr>
          <p:cNvGrpSpPr/>
          <p:nvPr/>
        </p:nvGrpSpPr>
        <p:grpSpPr>
          <a:xfrm>
            <a:off x="304800" y="942291"/>
            <a:ext cx="11677650" cy="2584873"/>
            <a:chOff x="407892" y="1532384"/>
            <a:chExt cx="8884753" cy="2152342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193BF98C-70AD-65EC-DFE3-341D95ECB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862" r="181" b="80825"/>
            <a:stretch>
              <a:fillRect/>
            </a:stretch>
          </p:blipFill>
          <p:spPr>
            <a:xfrm>
              <a:off x="566843" y="1532384"/>
              <a:ext cx="8331568" cy="732767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14F73834-4506-4118-F8AB-3D2207F96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1660" t="51071" b="41334"/>
            <a:stretch>
              <a:fillRect/>
            </a:stretch>
          </p:blipFill>
          <p:spPr>
            <a:xfrm>
              <a:off x="407892" y="2294965"/>
              <a:ext cx="7648920" cy="407505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15A7139E-967F-BCEC-D8DA-05C90A61A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2912" t="58635" r="52435" b="33770"/>
            <a:stretch>
              <a:fillRect/>
            </a:stretch>
          </p:blipFill>
          <p:spPr>
            <a:xfrm>
              <a:off x="7652689" y="2275089"/>
              <a:ext cx="1639956" cy="407505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22764CC1-E36A-3995-A0B3-944BE794E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1660" t="66882" b="21708"/>
            <a:stretch>
              <a:fillRect/>
            </a:stretch>
          </p:blipFill>
          <p:spPr>
            <a:xfrm>
              <a:off x="428212" y="2737261"/>
              <a:ext cx="7648920" cy="612183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FE1C9068-D7C9-C5D5-973F-E91A7DD9F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1660" t="93751"/>
            <a:stretch>
              <a:fillRect/>
            </a:stretch>
          </p:blipFill>
          <p:spPr>
            <a:xfrm>
              <a:off x="428212" y="3349444"/>
              <a:ext cx="7648920" cy="335282"/>
            </a:xfrm>
            <a:prstGeom prst="rect">
              <a:avLst/>
            </a:prstGeom>
          </p:spPr>
        </p:pic>
      </p:grpSp>
      <p:pic>
        <p:nvPicPr>
          <p:cNvPr id="45" name="图片 44">
            <a:extLst>
              <a:ext uri="{FF2B5EF4-FFF2-40B4-BE49-F238E27FC236}">
                <a16:creationId xmlns:a16="http://schemas.microsoft.com/office/drawing/2014/main" id="{059A2FFE-EDFE-9FB6-D687-037EA57F68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717" y="3636589"/>
            <a:ext cx="6252843" cy="274281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A03285F-CD98-23A6-3D4D-F249AE3C0A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6560" y="3309445"/>
            <a:ext cx="4697730" cy="3121449"/>
          </a:xfrm>
          <a:prstGeom prst="rect">
            <a:avLst/>
          </a:prstGeom>
        </p:spPr>
      </p:pic>
      <p:sp>
        <p:nvSpPr>
          <p:cNvPr id="48" name="文本框 47">
            <a:extLst>
              <a:ext uri="{FF2B5EF4-FFF2-40B4-BE49-F238E27FC236}">
                <a16:creationId xmlns:a16="http://schemas.microsoft.com/office/drawing/2014/main" id="{03A84DED-B8E5-1055-F4BC-85904D6810FE}"/>
              </a:ext>
            </a:extLst>
          </p:cNvPr>
          <p:cNvSpPr txBox="1"/>
          <p:nvPr/>
        </p:nvSpPr>
        <p:spPr>
          <a:xfrm>
            <a:off x="3356460" y="6417781"/>
            <a:ext cx="5960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</a:t>
            </a:r>
            <a:r>
              <a:rPr lang="en-US" altLang="zh-CN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项新相互作用有提升，最高</a:t>
            </a:r>
            <a:r>
              <a:rPr lang="en-US" altLang="zh-CN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个量级</a:t>
            </a:r>
            <a:endParaRPr lang="en-US" altLang="zh-CN" sz="2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PA-文本框 573">
            <a:extLst>
              <a:ext uri="{FF2B5EF4-FFF2-40B4-BE49-F238E27FC236}">
                <a16:creationId xmlns:a16="http://schemas.microsoft.com/office/drawing/2014/main" id="{75DCD3B0-BCCB-5BC6-8501-197E2AB7AC6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427241" y="269715"/>
            <a:ext cx="1436291" cy="430887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>
              <a:buSzPct val="90000"/>
              <a:defRPr>
                <a:gradFill>
                  <a:gsLst>
                    <a:gs pos="80000">
                      <a:srgbClr val="FFFFFF"/>
                    </a:gs>
                    <a:gs pos="43000">
                      <a:schemeClr val="accent5">
                        <a:lumMod val="60000"/>
                        <a:lumOff val="40000"/>
                      </a:schemeClr>
                    </a:gs>
                  </a:gsLst>
                  <a:lin ang="13500000" scaled="1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pPr>
              <a:defRPr/>
            </a:pPr>
            <a:r>
              <a:rPr lang="zh-CN" altLang="en-US" sz="2800" b="1" dirty="0">
                <a:gradFill flip="none" rotWithShape="1">
                  <a:gsLst>
                    <a:gs pos="100000">
                      <a:srgbClr val="00B0F0"/>
                    </a:gs>
                    <a:gs pos="39000">
                      <a:srgbClr val="024EE4"/>
                    </a:gs>
                  </a:gsLst>
                  <a:lin ang="27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理论方案</a:t>
            </a:r>
          </a:p>
        </p:txBody>
      </p:sp>
    </p:spTree>
    <p:extLst>
      <p:ext uri="{BB962C8B-B14F-4D97-AF65-F5344CB8AC3E}">
        <p14:creationId xmlns:p14="http://schemas.microsoft.com/office/powerpoint/2010/main" val="2782599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BA2A9-4BBA-4266-48C5-B23757F1E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灯片编号占位符 3">
            <a:extLst>
              <a:ext uri="{FF2B5EF4-FFF2-40B4-BE49-F238E27FC236}">
                <a16:creationId xmlns:a16="http://schemas.microsoft.com/office/drawing/2014/main" id="{C19B69C8-479C-954E-5B4C-1DA2FDEB08A4}"/>
              </a:ext>
            </a:extLst>
          </p:cNvPr>
          <p:cNvSpPr txBox="1"/>
          <p:nvPr/>
        </p:nvSpPr>
        <p:spPr>
          <a:xfrm>
            <a:off x="11630526" y="6539599"/>
            <a:ext cx="550381" cy="2692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CB4B4D-7CA3-9044-876B-883B54F8677D}" type="slidenum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4</a:t>
            </a:fld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1A80EB80-9C0D-6523-D1D9-7BE717D442A1}"/>
              </a:ext>
            </a:extLst>
          </p:cNvPr>
          <p:cNvGrpSpPr/>
          <p:nvPr/>
        </p:nvGrpSpPr>
        <p:grpSpPr>
          <a:xfrm>
            <a:off x="209550" y="280031"/>
            <a:ext cx="11677650" cy="585679"/>
            <a:chOff x="209550" y="280031"/>
            <a:chExt cx="11677650" cy="585679"/>
          </a:xfrm>
        </p:grpSpPr>
        <p:sp>
          <p:nvSpPr>
            <p:cNvPr id="4" name="PA-文本框 573">
              <a:extLst>
                <a:ext uri="{FF2B5EF4-FFF2-40B4-BE49-F238E27FC236}">
                  <a16:creationId xmlns:a16="http://schemas.microsoft.com/office/drawing/2014/main" id="{FC131A9D-BA2E-7D19-E943-CD9E447AD6E3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3077427" y="280031"/>
              <a:ext cx="65" cy="40011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0" tIns="0" rIns="0" bIns="0" anchor="ctr">
              <a:spAutoFit/>
            </a:bodyPr>
            <a:lstStyle>
              <a:defPPr>
                <a:defRPr lang="zh-CN"/>
              </a:defPPr>
              <a:lvl1pPr>
                <a:buSzPct val="90000"/>
                <a:defRPr>
                  <a:gradFill>
                    <a:gsLst>
                      <a:gs pos="80000">
                        <a:srgbClr val="FFFFFF"/>
                      </a:gs>
                      <a:gs pos="43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13500000" scaled="1"/>
                  </a:gradFill>
                  <a:latin typeface="思源黑体 CN Medium" panose="020B0600000000000000" pitchFamily="34" charset="-122"/>
                  <a:ea typeface="思源黑体 CN Medium" panose="020B0600000000000000" pitchFamily="34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Tx/>
                <a:buNone/>
                <a:defRPr/>
              </a:pPr>
              <a:endParaRPr kumimoji="0" lang="zh-CN" altLang="en-US" sz="26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rgbClr val="00B0F0"/>
                    </a:gs>
                    <a:gs pos="39000">
                      <a:srgbClr val="024EE4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B2986B96-746A-B10E-0BBF-7DA93F623A7C}"/>
                </a:ext>
              </a:extLst>
            </p:cNvPr>
            <p:cNvGrpSpPr/>
            <p:nvPr/>
          </p:nvGrpSpPr>
          <p:grpSpPr>
            <a:xfrm>
              <a:off x="209550" y="757065"/>
              <a:ext cx="11677650" cy="108645"/>
              <a:chOff x="304800" y="862332"/>
              <a:chExt cx="11677650" cy="108645"/>
            </a:xfrm>
          </p:grpSpPr>
          <p:sp>
            <p:nvSpPr>
              <p:cNvPr id="6" name="梯形 5">
                <a:extLst>
                  <a:ext uri="{FF2B5EF4-FFF2-40B4-BE49-F238E27FC236}">
                    <a16:creationId xmlns:a16="http://schemas.microsoft.com/office/drawing/2014/main" id="{4150A1AC-400B-A697-53AE-87BCD492D7A4}"/>
                  </a:ext>
                </a:extLst>
              </p:cNvPr>
              <p:cNvSpPr/>
              <p:nvPr/>
            </p:nvSpPr>
            <p:spPr>
              <a:xfrm>
                <a:off x="400366" y="909449"/>
                <a:ext cx="862889" cy="61528"/>
              </a:xfrm>
              <a:prstGeom prst="trapezoid">
                <a:avLst>
                  <a:gd name="adj" fmla="val 96801"/>
                </a:avLst>
              </a:prstGeom>
              <a:gradFill>
                <a:gsLst>
                  <a:gs pos="0">
                    <a:srgbClr val="024EE4">
                      <a:alpha val="58000"/>
                    </a:srgbClr>
                  </a:gs>
                  <a:gs pos="92000">
                    <a:srgbClr val="024EE4">
                      <a:alpha val="0"/>
                    </a:srgbClr>
                  </a:gs>
                </a:gsLst>
                <a:lin ang="5400000" scaled="1"/>
              </a:gradFill>
              <a:ln w="6350">
                <a:gradFill>
                  <a:gsLst>
                    <a:gs pos="0">
                      <a:srgbClr val="024EE4"/>
                    </a:gs>
                    <a:gs pos="95000">
                      <a:srgbClr val="024EE4">
                        <a:alpha val="0"/>
                      </a:srgb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15977A13-084A-E549-14FC-8FCF4AD27E5D}"/>
                  </a:ext>
                </a:extLst>
              </p:cNvPr>
              <p:cNvGrpSpPr/>
              <p:nvPr/>
            </p:nvGrpSpPr>
            <p:grpSpPr>
              <a:xfrm>
                <a:off x="1327152" y="862332"/>
                <a:ext cx="635641" cy="77881"/>
                <a:chOff x="8946621" y="1603727"/>
                <a:chExt cx="605370" cy="74172"/>
              </a:xfr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49000">
                    <a:schemeClr val="accent1"/>
                  </a:gs>
                  <a:gs pos="100000">
                    <a:schemeClr val="accent1"/>
                  </a:gs>
                </a:gsLst>
                <a:lin ang="5400000" scaled="1"/>
              </a:gradFill>
            </p:grpSpPr>
            <p:sp>
              <p:nvSpPr>
                <p:cNvPr id="19" name="平行四边形 18">
                  <a:extLst>
                    <a:ext uri="{FF2B5EF4-FFF2-40B4-BE49-F238E27FC236}">
                      <a16:creationId xmlns:a16="http://schemas.microsoft.com/office/drawing/2014/main" id="{BE9D228B-3DB4-5468-5DCE-3A327CB2F8AB}"/>
                    </a:ext>
                  </a:extLst>
                </p:cNvPr>
                <p:cNvSpPr/>
                <p:nvPr/>
              </p:nvSpPr>
              <p:spPr>
                <a:xfrm flipH="1">
                  <a:off x="8946621" y="1603727"/>
                  <a:ext cx="119592" cy="74172"/>
                </a:xfrm>
                <a:prstGeom prst="parallelogram">
                  <a:avLst>
                    <a:gd name="adj" fmla="val 109068"/>
                  </a:avLst>
                </a:prstGeom>
                <a:gradFill>
                  <a:gsLst>
                    <a:gs pos="100000">
                      <a:schemeClr val="accent1"/>
                    </a:gs>
                    <a:gs pos="29000">
                      <a:srgbClr val="024EE4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26" name="平行四边形 25">
                  <a:extLst>
                    <a:ext uri="{FF2B5EF4-FFF2-40B4-BE49-F238E27FC236}">
                      <a16:creationId xmlns:a16="http://schemas.microsoft.com/office/drawing/2014/main" id="{7B545CCD-0490-6C5B-3299-167B5AB39800}"/>
                    </a:ext>
                  </a:extLst>
                </p:cNvPr>
                <p:cNvSpPr/>
                <p:nvPr/>
              </p:nvSpPr>
              <p:spPr>
                <a:xfrm flipH="1">
                  <a:off x="9027584" y="1603727"/>
                  <a:ext cx="119592" cy="74172"/>
                </a:xfrm>
                <a:prstGeom prst="parallelogram">
                  <a:avLst>
                    <a:gd name="adj" fmla="val 109068"/>
                  </a:avLst>
                </a:prstGeom>
                <a:gradFill>
                  <a:gsLst>
                    <a:gs pos="100000">
                      <a:schemeClr val="accent1"/>
                    </a:gs>
                    <a:gs pos="29000">
                      <a:srgbClr val="024EE4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27" name="平行四边形 26">
                  <a:extLst>
                    <a:ext uri="{FF2B5EF4-FFF2-40B4-BE49-F238E27FC236}">
                      <a16:creationId xmlns:a16="http://schemas.microsoft.com/office/drawing/2014/main" id="{B10A4CF5-0906-93BD-AC32-63A0B40E1CEC}"/>
                    </a:ext>
                  </a:extLst>
                </p:cNvPr>
                <p:cNvSpPr/>
                <p:nvPr/>
              </p:nvSpPr>
              <p:spPr>
                <a:xfrm flipH="1">
                  <a:off x="9108547" y="1603727"/>
                  <a:ext cx="119592" cy="74172"/>
                </a:xfrm>
                <a:prstGeom prst="parallelogram">
                  <a:avLst>
                    <a:gd name="adj" fmla="val 109068"/>
                  </a:avLst>
                </a:prstGeom>
                <a:gradFill>
                  <a:gsLst>
                    <a:gs pos="100000">
                      <a:schemeClr val="accent1"/>
                    </a:gs>
                    <a:gs pos="29000">
                      <a:srgbClr val="024EE4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28" name="平行四边形 27">
                  <a:extLst>
                    <a:ext uri="{FF2B5EF4-FFF2-40B4-BE49-F238E27FC236}">
                      <a16:creationId xmlns:a16="http://schemas.microsoft.com/office/drawing/2014/main" id="{0C72FDA0-B58E-4A35-A6D9-15C3BF567954}"/>
                    </a:ext>
                  </a:extLst>
                </p:cNvPr>
                <p:cNvSpPr/>
                <p:nvPr/>
              </p:nvSpPr>
              <p:spPr>
                <a:xfrm flipH="1">
                  <a:off x="9189510" y="1603727"/>
                  <a:ext cx="119592" cy="74172"/>
                </a:xfrm>
                <a:prstGeom prst="parallelogram">
                  <a:avLst>
                    <a:gd name="adj" fmla="val 109068"/>
                  </a:avLst>
                </a:prstGeom>
                <a:gradFill>
                  <a:gsLst>
                    <a:gs pos="100000">
                      <a:schemeClr val="accent1"/>
                    </a:gs>
                    <a:gs pos="29000">
                      <a:srgbClr val="024EE4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29" name="平行四边形 28">
                  <a:extLst>
                    <a:ext uri="{FF2B5EF4-FFF2-40B4-BE49-F238E27FC236}">
                      <a16:creationId xmlns:a16="http://schemas.microsoft.com/office/drawing/2014/main" id="{51714CF0-1238-0556-B9E2-47C68ECBF4FA}"/>
                    </a:ext>
                  </a:extLst>
                </p:cNvPr>
                <p:cNvSpPr/>
                <p:nvPr/>
              </p:nvSpPr>
              <p:spPr>
                <a:xfrm flipH="1">
                  <a:off x="9270473" y="1603727"/>
                  <a:ext cx="119592" cy="74172"/>
                </a:xfrm>
                <a:prstGeom prst="parallelogram">
                  <a:avLst>
                    <a:gd name="adj" fmla="val 109068"/>
                  </a:avLst>
                </a:prstGeom>
                <a:gradFill>
                  <a:gsLst>
                    <a:gs pos="100000">
                      <a:schemeClr val="accent1"/>
                    </a:gs>
                    <a:gs pos="29000">
                      <a:srgbClr val="024EE4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30" name="平行四边形 29">
                  <a:extLst>
                    <a:ext uri="{FF2B5EF4-FFF2-40B4-BE49-F238E27FC236}">
                      <a16:creationId xmlns:a16="http://schemas.microsoft.com/office/drawing/2014/main" id="{87316A0E-2F6F-50F8-3C17-83932421E3D2}"/>
                    </a:ext>
                  </a:extLst>
                </p:cNvPr>
                <p:cNvSpPr/>
                <p:nvPr/>
              </p:nvSpPr>
              <p:spPr>
                <a:xfrm flipH="1">
                  <a:off x="9351436" y="1603727"/>
                  <a:ext cx="119592" cy="74172"/>
                </a:xfrm>
                <a:prstGeom prst="parallelogram">
                  <a:avLst>
                    <a:gd name="adj" fmla="val 109068"/>
                  </a:avLst>
                </a:prstGeom>
                <a:gradFill>
                  <a:gsLst>
                    <a:gs pos="100000">
                      <a:schemeClr val="accent1"/>
                    </a:gs>
                    <a:gs pos="29000">
                      <a:srgbClr val="024EE4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31" name="平行四边形 30">
                  <a:extLst>
                    <a:ext uri="{FF2B5EF4-FFF2-40B4-BE49-F238E27FC236}">
                      <a16:creationId xmlns:a16="http://schemas.microsoft.com/office/drawing/2014/main" id="{1A66F6AE-3071-6D13-AA7B-3A076CF3F2FD}"/>
                    </a:ext>
                  </a:extLst>
                </p:cNvPr>
                <p:cNvSpPr/>
                <p:nvPr/>
              </p:nvSpPr>
              <p:spPr>
                <a:xfrm flipH="1">
                  <a:off x="9432399" y="1603727"/>
                  <a:ext cx="119592" cy="74172"/>
                </a:xfrm>
                <a:prstGeom prst="parallelogram">
                  <a:avLst>
                    <a:gd name="adj" fmla="val 109068"/>
                  </a:avLst>
                </a:prstGeom>
                <a:gradFill>
                  <a:gsLst>
                    <a:gs pos="100000">
                      <a:schemeClr val="accent1"/>
                    </a:gs>
                    <a:gs pos="29000">
                      <a:srgbClr val="024EE4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思源黑体 CN Regular"/>
                    <a:cs typeface="+mn-cs"/>
                  </a:endParaRPr>
                </a:p>
              </p:txBody>
            </p:sp>
          </p:grpSp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9E88B8C5-6AAB-124B-2DE0-3B0AE193574E}"/>
                  </a:ext>
                </a:extLst>
              </p:cNvPr>
              <p:cNvGrpSpPr/>
              <p:nvPr/>
            </p:nvGrpSpPr>
            <p:grpSpPr>
              <a:xfrm>
                <a:off x="304800" y="862332"/>
                <a:ext cx="11677650" cy="108645"/>
                <a:chOff x="304800" y="862332"/>
                <a:chExt cx="11677650" cy="108645"/>
              </a:xfrm>
            </p:grpSpPr>
            <p:sp>
              <p:nvSpPr>
                <p:cNvPr id="16" name="任意多边形: 形状 15">
                  <a:extLst>
                    <a:ext uri="{FF2B5EF4-FFF2-40B4-BE49-F238E27FC236}">
                      <a16:creationId xmlns:a16="http://schemas.microsoft.com/office/drawing/2014/main" id="{54759E5D-F61A-80BB-A5D0-116827C1B358}"/>
                    </a:ext>
                  </a:extLst>
                </p:cNvPr>
                <p:cNvSpPr/>
                <p:nvPr/>
              </p:nvSpPr>
              <p:spPr>
                <a:xfrm>
                  <a:off x="304800" y="862332"/>
                  <a:ext cx="3543790" cy="108645"/>
                </a:xfrm>
                <a:custGeom>
                  <a:avLst/>
                  <a:gdLst>
                    <a:gd name="connsiteX0" fmla="*/ 0 w 2789767"/>
                    <a:gd name="connsiteY0" fmla="*/ 182034 h 182034"/>
                    <a:gd name="connsiteX1" fmla="*/ 182034 w 2789767"/>
                    <a:gd name="connsiteY1" fmla="*/ 0 h 182034"/>
                    <a:gd name="connsiteX2" fmla="*/ 1185333 w 2789767"/>
                    <a:gd name="connsiteY2" fmla="*/ 0 h 182034"/>
                    <a:gd name="connsiteX3" fmla="*/ 1312333 w 2789767"/>
                    <a:gd name="connsiteY3" fmla="*/ 127000 h 182034"/>
                    <a:gd name="connsiteX4" fmla="*/ 2789767 w 2789767"/>
                    <a:gd name="connsiteY4" fmla="*/ 127000 h 182034"/>
                    <a:gd name="connsiteX0-1" fmla="*/ 0 w 2737671"/>
                    <a:gd name="connsiteY0-2" fmla="*/ 109099 h 127000"/>
                    <a:gd name="connsiteX1-3" fmla="*/ 129938 w 2737671"/>
                    <a:gd name="connsiteY1-4" fmla="*/ 0 h 127000"/>
                    <a:gd name="connsiteX2-5" fmla="*/ 1133237 w 2737671"/>
                    <a:gd name="connsiteY2-6" fmla="*/ 0 h 127000"/>
                    <a:gd name="connsiteX3-7" fmla="*/ 1260237 w 2737671"/>
                    <a:gd name="connsiteY3-8" fmla="*/ 127000 h 127000"/>
                    <a:gd name="connsiteX4-9" fmla="*/ 2737671 w 2737671"/>
                    <a:gd name="connsiteY4-10" fmla="*/ 127000 h 127000"/>
                    <a:gd name="connsiteX0-11" fmla="*/ 0 w 2750695"/>
                    <a:gd name="connsiteY0-12" fmla="*/ 116914 h 127000"/>
                    <a:gd name="connsiteX1-13" fmla="*/ 142962 w 2750695"/>
                    <a:gd name="connsiteY1-14" fmla="*/ 0 h 127000"/>
                    <a:gd name="connsiteX2-15" fmla="*/ 1146261 w 2750695"/>
                    <a:gd name="connsiteY2-16" fmla="*/ 0 h 127000"/>
                    <a:gd name="connsiteX3-17" fmla="*/ 1273261 w 2750695"/>
                    <a:gd name="connsiteY3-18" fmla="*/ 127000 h 127000"/>
                    <a:gd name="connsiteX4-19" fmla="*/ 2750695 w 2750695"/>
                    <a:gd name="connsiteY4-20" fmla="*/ 127000 h 127000"/>
                    <a:gd name="connsiteX0-21" fmla="*/ 0 w 2784558"/>
                    <a:gd name="connsiteY0-22" fmla="*/ 127333 h 127333"/>
                    <a:gd name="connsiteX1-23" fmla="*/ 176825 w 2784558"/>
                    <a:gd name="connsiteY1-24" fmla="*/ 0 h 127333"/>
                    <a:gd name="connsiteX2-25" fmla="*/ 1180124 w 2784558"/>
                    <a:gd name="connsiteY2-26" fmla="*/ 0 h 127333"/>
                    <a:gd name="connsiteX3-27" fmla="*/ 1307124 w 2784558"/>
                    <a:gd name="connsiteY3-28" fmla="*/ 127000 h 127333"/>
                    <a:gd name="connsiteX4-29" fmla="*/ 2784558 w 2784558"/>
                    <a:gd name="connsiteY4-30" fmla="*/ 127000 h 127333"/>
                    <a:gd name="connsiteX0-31" fmla="*/ 0 w 2742880"/>
                    <a:gd name="connsiteY0-32" fmla="*/ 127333 h 127333"/>
                    <a:gd name="connsiteX1-33" fmla="*/ 135147 w 2742880"/>
                    <a:gd name="connsiteY1-34" fmla="*/ 0 h 127333"/>
                    <a:gd name="connsiteX2-35" fmla="*/ 1138446 w 2742880"/>
                    <a:gd name="connsiteY2-36" fmla="*/ 0 h 127333"/>
                    <a:gd name="connsiteX3-37" fmla="*/ 1265446 w 2742880"/>
                    <a:gd name="connsiteY3-38" fmla="*/ 127000 h 127333"/>
                    <a:gd name="connsiteX4-39" fmla="*/ 2742880 w 2742880"/>
                    <a:gd name="connsiteY4-40" fmla="*/ 127000 h 127333"/>
                    <a:gd name="connsiteX0-41" fmla="*/ 0 w 4153392"/>
                    <a:gd name="connsiteY0-42" fmla="*/ 127333 h 127333"/>
                    <a:gd name="connsiteX1-43" fmla="*/ 135147 w 4153392"/>
                    <a:gd name="connsiteY1-44" fmla="*/ 0 h 127333"/>
                    <a:gd name="connsiteX2-45" fmla="*/ 1138446 w 4153392"/>
                    <a:gd name="connsiteY2-46" fmla="*/ 0 h 127333"/>
                    <a:gd name="connsiteX3-47" fmla="*/ 1265446 w 4153392"/>
                    <a:gd name="connsiteY3-48" fmla="*/ 127000 h 127333"/>
                    <a:gd name="connsiteX4-49" fmla="*/ 4153392 w 4153392"/>
                    <a:gd name="connsiteY4-50" fmla="*/ 125047 h 12733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4153392" h="127333">
                      <a:moveTo>
                        <a:pt x="0" y="127333"/>
                      </a:moveTo>
                      <a:lnTo>
                        <a:pt x="135147" y="0"/>
                      </a:lnTo>
                      <a:lnTo>
                        <a:pt x="1138446" y="0"/>
                      </a:lnTo>
                      <a:lnTo>
                        <a:pt x="1265446" y="127000"/>
                      </a:lnTo>
                      <a:lnTo>
                        <a:pt x="4153392" y="125047"/>
                      </a:lnTo>
                    </a:path>
                  </a:pathLst>
                </a:custGeom>
                <a:noFill/>
                <a:ln w="12700">
                  <a:solidFill>
                    <a:srgbClr val="024EE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思源黑体 CN Regular"/>
                    <a:cs typeface="+mn-cs"/>
                  </a:endParaRPr>
                </a:p>
              </p:txBody>
            </p:sp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CBF32E36-7619-AC33-ABA4-DBAA11F04FB5}"/>
                    </a:ext>
                  </a:extLst>
                </p:cNvPr>
                <p:cNvCxnSpPr/>
                <p:nvPr/>
              </p:nvCxnSpPr>
              <p:spPr>
                <a:xfrm>
                  <a:off x="2184212" y="970977"/>
                  <a:ext cx="9798238" cy="0"/>
                </a:xfrm>
                <a:prstGeom prst="line">
                  <a:avLst/>
                </a:prstGeom>
                <a:noFill/>
                <a:ln w="12700">
                  <a:gradFill flip="none" rotWithShape="1">
                    <a:gsLst>
                      <a:gs pos="28000">
                        <a:srgbClr val="024EE4"/>
                      </a:gs>
                      <a:gs pos="100000">
                        <a:srgbClr val="024EE4">
                          <a:alpha val="0"/>
                        </a:srgbClr>
                      </a:gs>
                    </a:gsLst>
                    <a:lin ang="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4ED52CA5-0D03-119A-9184-D6F46D680EB5}"/>
              </a:ext>
            </a:extLst>
          </p:cNvPr>
          <p:cNvSpPr txBox="1"/>
          <p:nvPr/>
        </p:nvSpPr>
        <p:spPr>
          <a:xfrm>
            <a:off x="304800" y="209386"/>
            <a:ext cx="6376657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balanced" dir="t"/>
            </a:scene3d>
            <a:sp3d prstMaterial="matte">
              <a:contourClr>
                <a:schemeClr val="tx2"/>
              </a:contourClr>
            </a:sp3d>
          </a:bodyPr>
          <a:lstStyle>
            <a:defPPr>
              <a:defRPr lang="zh-CN"/>
            </a:defPPr>
            <a:lvl1pPr algn="ctr">
              <a:defRPr kumimoji="1" sz="3200" b="1">
                <a:gradFill flip="none" rotWithShape="1">
                  <a:gsLst>
                    <a:gs pos="0">
                      <a:schemeClr val="tx2">
                        <a:lumMod val="50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  <a:effectLst>
                  <a:outerShdw blurRad="444500" dist="190500" dir="5400000" algn="ctr" rotWithShape="0">
                    <a:schemeClr val="accent6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gradFill flip="none" rotWithShape="1">
                  <a:gsLst>
                    <a:gs pos="0">
                      <a:srgbClr val="3C424B"/>
                    </a:gs>
                    <a:gs pos="100000">
                      <a:srgbClr val="000000"/>
                    </a:gs>
                  </a:gsLst>
                  <a:lin ang="5400000" scaled="1"/>
                  <a:tileRect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空间暗物质量子精密测量</a:t>
            </a:r>
          </a:p>
        </p:txBody>
      </p:sp>
      <p:sp>
        <p:nvSpPr>
          <p:cNvPr id="50" name="PA-文本框 573">
            <a:extLst>
              <a:ext uri="{FF2B5EF4-FFF2-40B4-BE49-F238E27FC236}">
                <a16:creationId xmlns:a16="http://schemas.microsoft.com/office/drawing/2014/main" id="{EA5EAACC-8C31-3C3F-4F15-6C1787578C6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427241" y="269715"/>
            <a:ext cx="2513509" cy="430887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>
              <a:buSzPct val="90000"/>
              <a:defRPr>
                <a:gradFill>
                  <a:gsLst>
                    <a:gs pos="80000">
                      <a:srgbClr val="FFFFFF"/>
                    </a:gs>
                    <a:gs pos="43000">
                      <a:schemeClr val="accent5">
                        <a:lumMod val="60000"/>
                        <a:lumOff val="40000"/>
                      </a:schemeClr>
                    </a:gs>
                  </a:gsLst>
                  <a:lin ang="13500000" scaled="1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pPr>
              <a:defRPr/>
            </a:pPr>
            <a:r>
              <a:rPr lang="zh-CN" altLang="en-US" sz="2800" b="1" dirty="0">
                <a:gradFill flip="none" rotWithShape="1">
                  <a:gsLst>
                    <a:gs pos="100000">
                      <a:srgbClr val="00B0F0"/>
                    </a:gs>
                    <a:gs pos="39000">
                      <a:srgbClr val="024EE4"/>
                    </a:gs>
                  </a:gsLst>
                  <a:lin ang="27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平台型原理样机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DD1E9C42-5F4C-133B-1E34-7118EF11C9D4}"/>
              </a:ext>
            </a:extLst>
          </p:cNvPr>
          <p:cNvGrpSpPr/>
          <p:nvPr/>
        </p:nvGrpSpPr>
        <p:grpSpPr>
          <a:xfrm>
            <a:off x="220899" y="1008292"/>
            <a:ext cx="11337182" cy="2178940"/>
            <a:chOff x="304800" y="1151513"/>
            <a:chExt cx="7546894" cy="216473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F6297A-EE30-191B-D5DC-679B17E3D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588" b="88354"/>
            <a:stretch>
              <a:fillRect/>
            </a:stretch>
          </p:blipFill>
          <p:spPr>
            <a:xfrm>
              <a:off x="368206" y="1151513"/>
              <a:ext cx="7483488" cy="41542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3CB98D2-7C69-7EEB-532A-09F71A2EA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47907" b="35612"/>
            <a:stretch>
              <a:fillRect/>
            </a:stretch>
          </p:blipFill>
          <p:spPr>
            <a:xfrm>
              <a:off x="304800" y="1606668"/>
              <a:ext cx="7483488" cy="68072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C4E596B1-7D6C-11E6-9F45-D525ACC25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92788" b="-555"/>
            <a:stretch>
              <a:fillRect/>
            </a:stretch>
          </p:blipFill>
          <p:spPr>
            <a:xfrm>
              <a:off x="304800" y="2995459"/>
              <a:ext cx="7483488" cy="32078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B8BC3C7F-BEAE-1112-29F8-70C05C0E9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66003" b="22820"/>
            <a:stretch>
              <a:fillRect/>
            </a:stretch>
          </p:blipFill>
          <p:spPr>
            <a:xfrm>
              <a:off x="304800" y="2252442"/>
              <a:ext cx="7483488" cy="461666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0D6D015C-4617-4CC9-C002-850E5B6D8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35789" r="45748" b="2127"/>
            <a:stretch>
              <a:fillRect/>
            </a:stretch>
          </p:blipFill>
          <p:spPr>
            <a:xfrm>
              <a:off x="3107907" y="2491741"/>
              <a:ext cx="3373659" cy="22236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62CBDEC9-5240-39CB-813E-F5C754145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54080" t="35789"/>
            <a:stretch>
              <a:fillRect/>
            </a:stretch>
          </p:blipFill>
          <p:spPr>
            <a:xfrm>
              <a:off x="314221" y="2753840"/>
              <a:ext cx="2855499" cy="229987"/>
            </a:xfrm>
            <a:prstGeom prst="rect">
              <a:avLst/>
            </a:prstGeom>
          </p:spPr>
        </p:pic>
      </p:grpSp>
      <p:sp>
        <p:nvSpPr>
          <p:cNvPr id="35" name="文本框 34">
            <a:extLst>
              <a:ext uri="{FF2B5EF4-FFF2-40B4-BE49-F238E27FC236}">
                <a16:creationId xmlns:a16="http://schemas.microsoft.com/office/drawing/2014/main" id="{CE8BCA75-5F2B-E414-7BF4-D4DF1F911E6B}"/>
              </a:ext>
            </a:extLst>
          </p:cNvPr>
          <p:cNvSpPr txBox="1"/>
          <p:nvPr/>
        </p:nvSpPr>
        <p:spPr>
          <a:xfrm>
            <a:off x="6596753" y="4446139"/>
            <a:ext cx="47006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p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空间磁场变化：抑制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量级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buFont typeface="Wingdings" panose="05000000000000000000" pitchFamily="2" charset="2"/>
              <a:buChar char="p"/>
            </a:pP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buFont typeface="Wingdings" panose="05000000000000000000" pitchFamily="2" charset="2"/>
              <a:buChar char="p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飞行器陀螺效应：抑制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量级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buFont typeface="Wingdings" panose="05000000000000000000" pitchFamily="2" charset="2"/>
              <a:buChar char="p"/>
            </a:pP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buFont typeface="Wingdings" panose="05000000000000000000" pitchFamily="2" charset="2"/>
              <a:buChar char="p"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空间辐射干扰：抑制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量级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89E1B07C-B79B-A6B8-7BC5-2591B4959C4D}"/>
              </a:ext>
            </a:extLst>
          </p:cNvPr>
          <p:cNvSpPr txBox="1"/>
          <p:nvPr/>
        </p:nvSpPr>
        <p:spPr>
          <a:xfrm>
            <a:off x="5841865" y="3160227"/>
            <a:ext cx="58986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</a:t>
            </a:r>
            <a:r>
              <a:rPr lang="zh-CN" altLang="en-US" sz="2800" b="1" dirty="0">
                <a:solidFill>
                  <a:srgbClr val="024EE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空间环境</a:t>
            </a:r>
            <a:r>
              <a:rPr lang="zh-CN" altLang="en-US" sz="2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噪声进行</a:t>
            </a:r>
            <a:endParaRPr lang="en-US" altLang="zh-CN" sz="28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系统性分析与抑制方案评估</a:t>
            </a:r>
            <a:endParaRPr lang="en-US" altLang="zh-CN" sz="28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CD5C25D3-A91B-7222-5CE3-477CBF24EAE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4626"/>
          <a:stretch>
            <a:fillRect/>
          </a:stretch>
        </p:blipFill>
        <p:spPr>
          <a:xfrm>
            <a:off x="228184" y="3325335"/>
            <a:ext cx="5698486" cy="3532665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340BE806-F21F-49C7-9268-0AAD12DB8AA9}"/>
              </a:ext>
            </a:extLst>
          </p:cNvPr>
          <p:cNvSpPr/>
          <p:nvPr/>
        </p:nvSpPr>
        <p:spPr>
          <a:xfrm>
            <a:off x="209550" y="3231155"/>
            <a:ext cx="354654" cy="3228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225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57DA7B-47D2-D955-892C-016503B62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灯片编号占位符 3">
            <a:extLst>
              <a:ext uri="{FF2B5EF4-FFF2-40B4-BE49-F238E27FC236}">
                <a16:creationId xmlns:a16="http://schemas.microsoft.com/office/drawing/2014/main" id="{DAD84B75-F88F-C654-25F9-6323F352CB45}"/>
              </a:ext>
            </a:extLst>
          </p:cNvPr>
          <p:cNvSpPr txBox="1"/>
          <p:nvPr/>
        </p:nvSpPr>
        <p:spPr>
          <a:xfrm>
            <a:off x="11630526" y="6539599"/>
            <a:ext cx="550381" cy="2692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CB4B4D-7CA3-9044-876B-883B54F8677D}" type="slidenum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5</a:t>
            </a:fld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920E1479-22C3-F754-72D4-D466D1A103B4}"/>
              </a:ext>
            </a:extLst>
          </p:cNvPr>
          <p:cNvGrpSpPr/>
          <p:nvPr/>
        </p:nvGrpSpPr>
        <p:grpSpPr>
          <a:xfrm>
            <a:off x="209550" y="280031"/>
            <a:ext cx="11677650" cy="585679"/>
            <a:chOff x="209550" y="280031"/>
            <a:chExt cx="11677650" cy="585679"/>
          </a:xfrm>
        </p:grpSpPr>
        <p:sp>
          <p:nvSpPr>
            <p:cNvPr id="4" name="PA-文本框 573">
              <a:extLst>
                <a:ext uri="{FF2B5EF4-FFF2-40B4-BE49-F238E27FC236}">
                  <a16:creationId xmlns:a16="http://schemas.microsoft.com/office/drawing/2014/main" id="{A7D25396-E1F1-E302-7B6E-9E03F349BF4E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3077427" y="280031"/>
              <a:ext cx="65" cy="40011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0" tIns="0" rIns="0" bIns="0" anchor="ctr">
              <a:spAutoFit/>
            </a:bodyPr>
            <a:lstStyle>
              <a:defPPr>
                <a:defRPr lang="zh-CN"/>
              </a:defPPr>
              <a:lvl1pPr>
                <a:buSzPct val="90000"/>
                <a:defRPr>
                  <a:gradFill>
                    <a:gsLst>
                      <a:gs pos="80000">
                        <a:srgbClr val="FFFFFF"/>
                      </a:gs>
                      <a:gs pos="43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13500000" scaled="1"/>
                  </a:gradFill>
                  <a:latin typeface="思源黑体 CN Medium" panose="020B0600000000000000" pitchFamily="34" charset="-122"/>
                  <a:ea typeface="思源黑体 CN Medium" panose="020B0600000000000000" pitchFamily="34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Tx/>
                <a:buNone/>
                <a:defRPr/>
              </a:pPr>
              <a:endParaRPr kumimoji="0" lang="zh-CN" altLang="en-US" sz="26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rgbClr val="00B0F0"/>
                    </a:gs>
                    <a:gs pos="39000">
                      <a:srgbClr val="024EE4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B2C7B184-5E5D-5764-CA76-4B97FF650AF4}"/>
                </a:ext>
              </a:extLst>
            </p:cNvPr>
            <p:cNvGrpSpPr/>
            <p:nvPr/>
          </p:nvGrpSpPr>
          <p:grpSpPr>
            <a:xfrm>
              <a:off x="209550" y="757065"/>
              <a:ext cx="11677650" cy="108645"/>
              <a:chOff x="304800" y="862332"/>
              <a:chExt cx="11677650" cy="108645"/>
            </a:xfrm>
          </p:grpSpPr>
          <p:sp>
            <p:nvSpPr>
              <p:cNvPr id="6" name="梯形 5">
                <a:extLst>
                  <a:ext uri="{FF2B5EF4-FFF2-40B4-BE49-F238E27FC236}">
                    <a16:creationId xmlns:a16="http://schemas.microsoft.com/office/drawing/2014/main" id="{0FF76A1A-ACDF-8F8C-B7F9-8DC68A7CB424}"/>
                  </a:ext>
                </a:extLst>
              </p:cNvPr>
              <p:cNvSpPr/>
              <p:nvPr/>
            </p:nvSpPr>
            <p:spPr>
              <a:xfrm>
                <a:off x="400366" y="909449"/>
                <a:ext cx="862889" cy="61528"/>
              </a:xfrm>
              <a:prstGeom prst="trapezoid">
                <a:avLst>
                  <a:gd name="adj" fmla="val 96801"/>
                </a:avLst>
              </a:prstGeom>
              <a:gradFill>
                <a:gsLst>
                  <a:gs pos="0">
                    <a:srgbClr val="024EE4">
                      <a:alpha val="58000"/>
                    </a:srgbClr>
                  </a:gs>
                  <a:gs pos="92000">
                    <a:srgbClr val="024EE4">
                      <a:alpha val="0"/>
                    </a:srgbClr>
                  </a:gs>
                </a:gsLst>
                <a:lin ang="5400000" scaled="1"/>
              </a:gradFill>
              <a:ln w="6350">
                <a:gradFill>
                  <a:gsLst>
                    <a:gs pos="0">
                      <a:srgbClr val="024EE4"/>
                    </a:gs>
                    <a:gs pos="95000">
                      <a:srgbClr val="024EE4">
                        <a:alpha val="0"/>
                      </a:srgb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2D060D4D-B916-EB89-7FC5-C20EB7637D9A}"/>
                  </a:ext>
                </a:extLst>
              </p:cNvPr>
              <p:cNvGrpSpPr/>
              <p:nvPr/>
            </p:nvGrpSpPr>
            <p:grpSpPr>
              <a:xfrm>
                <a:off x="1327152" y="862332"/>
                <a:ext cx="635641" cy="77881"/>
                <a:chOff x="8946621" y="1603727"/>
                <a:chExt cx="605370" cy="74172"/>
              </a:xfr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49000">
                    <a:schemeClr val="accent1"/>
                  </a:gs>
                  <a:gs pos="100000">
                    <a:schemeClr val="accent1"/>
                  </a:gs>
                </a:gsLst>
                <a:lin ang="5400000" scaled="1"/>
              </a:gradFill>
            </p:grpSpPr>
            <p:sp>
              <p:nvSpPr>
                <p:cNvPr id="19" name="平行四边形 18">
                  <a:extLst>
                    <a:ext uri="{FF2B5EF4-FFF2-40B4-BE49-F238E27FC236}">
                      <a16:creationId xmlns:a16="http://schemas.microsoft.com/office/drawing/2014/main" id="{9358A1E3-F67C-0096-3769-792496527543}"/>
                    </a:ext>
                  </a:extLst>
                </p:cNvPr>
                <p:cNvSpPr/>
                <p:nvPr/>
              </p:nvSpPr>
              <p:spPr>
                <a:xfrm flipH="1">
                  <a:off x="8946621" y="1603727"/>
                  <a:ext cx="119592" cy="74172"/>
                </a:xfrm>
                <a:prstGeom prst="parallelogram">
                  <a:avLst>
                    <a:gd name="adj" fmla="val 109068"/>
                  </a:avLst>
                </a:prstGeom>
                <a:gradFill>
                  <a:gsLst>
                    <a:gs pos="100000">
                      <a:schemeClr val="accent1"/>
                    </a:gs>
                    <a:gs pos="29000">
                      <a:srgbClr val="024EE4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26" name="平行四边形 25">
                  <a:extLst>
                    <a:ext uri="{FF2B5EF4-FFF2-40B4-BE49-F238E27FC236}">
                      <a16:creationId xmlns:a16="http://schemas.microsoft.com/office/drawing/2014/main" id="{91F4F5F2-C80A-DAE9-1CF6-B5CB5BBCBF3A}"/>
                    </a:ext>
                  </a:extLst>
                </p:cNvPr>
                <p:cNvSpPr/>
                <p:nvPr/>
              </p:nvSpPr>
              <p:spPr>
                <a:xfrm flipH="1">
                  <a:off x="9027584" y="1603727"/>
                  <a:ext cx="119592" cy="74172"/>
                </a:xfrm>
                <a:prstGeom prst="parallelogram">
                  <a:avLst>
                    <a:gd name="adj" fmla="val 109068"/>
                  </a:avLst>
                </a:prstGeom>
                <a:gradFill>
                  <a:gsLst>
                    <a:gs pos="100000">
                      <a:schemeClr val="accent1"/>
                    </a:gs>
                    <a:gs pos="29000">
                      <a:srgbClr val="024EE4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27" name="平行四边形 26">
                  <a:extLst>
                    <a:ext uri="{FF2B5EF4-FFF2-40B4-BE49-F238E27FC236}">
                      <a16:creationId xmlns:a16="http://schemas.microsoft.com/office/drawing/2014/main" id="{08B6903E-D9CA-B773-E389-2B325AA7C67A}"/>
                    </a:ext>
                  </a:extLst>
                </p:cNvPr>
                <p:cNvSpPr/>
                <p:nvPr/>
              </p:nvSpPr>
              <p:spPr>
                <a:xfrm flipH="1">
                  <a:off x="9108547" y="1603727"/>
                  <a:ext cx="119592" cy="74172"/>
                </a:xfrm>
                <a:prstGeom prst="parallelogram">
                  <a:avLst>
                    <a:gd name="adj" fmla="val 109068"/>
                  </a:avLst>
                </a:prstGeom>
                <a:gradFill>
                  <a:gsLst>
                    <a:gs pos="100000">
                      <a:schemeClr val="accent1"/>
                    </a:gs>
                    <a:gs pos="29000">
                      <a:srgbClr val="024EE4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28" name="平行四边形 27">
                  <a:extLst>
                    <a:ext uri="{FF2B5EF4-FFF2-40B4-BE49-F238E27FC236}">
                      <a16:creationId xmlns:a16="http://schemas.microsoft.com/office/drawing/2014/main" id="{5F8BC1AB-6F48-CC6A-2299-0960A46BA785}"/>
                    </a:ext>
                  </a:extLst>
                </p:cNvPr>
                <p:cNvSpPr/>
                <p:nvPr/>
              </p:nvSpPr>
              <p:spPr>
                <a:xfrm flipH="1">
                  <a:off x="9189510" y="1603727"/>
                  <a:ext cx="119592" cy="74172"/>
                </a:xfrm>
                <a:prstGeom prst="parallelogram">
                  <a:avLst>
                    <a:gd name="adj" fmla="val 109068"/>
                  </a:avLst>
                </a:prstGeom>
                <a:gradFill>
                  <a:gsLst>
                    <a:gs pos="100000">
                      <a:schemeClr val="accent1"/>
                    </a:gs>
                    <a:gs pos="29000">
                      <a:srgbClr val="024EE4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29" name="平行四边形 28">
                  <a:extLst>
                    <a:ext uri="{FF2B5EF4-FFF2-40B4-BE49-F238E27FC236}">
                      <a16:creationId xmlns:a16="http://schemas.microsoft.com/office/drawing/2014/main" id="{C2EC7DBC-CBA0-71FA-4911-E30FCCA800D6}"/>
                    </a:ext>
                  </a:extLst>
                </p:cNvPr>
                <p:cNvSpPr/>
                <p:nvPr/>
              </p:nvSpPr>
              <p:spPr>
                <a:xfrm flipH="1">
                  <a:off x="9270473" y="1603727"/>
                  <a:ext cx="119592" cy="74172"/>
                </a:xfrm>
                <a:prstGeom prst="parallelogram">
                  <a:avLst>
                    <a:gd name="adj" fmla="val 109068"/>
                  </a:avLst>
                </a:prstGeom>
                <a:gradFill>
                  <a:gsLst>
                    <a:gs pos="100000">
                      <a:schemeClr val="accent1"/>
                    </a:gs>
                    <a:gs pos="29000">
                      <a:srgbClr val="024EE4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30" name="平行四边形 29">
                  <a:extLst>
                    <a:ext uri="{FF2B5EF4-FFF2-40B4-BE49-F238E27FC236}">
                      <a16:creationId xmlns:a16="http://schemas.microsoft.com/office/drawing/2014/main" id="{82D5FA39-51A2-480A-A121-C6466163ED7C}"/>
                    </a:ext>
                  </a:extLst>
                </p:cNvPr>
                <p:cNvSpPr/>
                <p:nvPr/>
              </p:nvSpPr>
              <p:spPr>
                <a:xfrm flipH="1">
                  <a:off x="9351436" y="1603727"/>
                  <a:ext cx="119592" cy="74172"/>
                </a:xfrm>
                <a:prstGeom prst="parallelogram">
                  <a:avLst>
                    <a:gd name="adj" fmla="val 109068"/>
                  </a:avLst>
                </a:prstGeom>
                <a:gradFill>
                  <a:gsLst>
                    <a:gs pos="100000">
                      <a:schemeClr val="accent1"/>
                    </a:gs>
                    <a:gs pos="29000">
                      <a:srgbClr val="024EE4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思源黑体 CN Regular"/>
                    <a:cs typeface="+mn-cs"/>
                  </a:endParaRPr>
                </a:p>
              </p:txBody>
            </p:sp>
            <p:sp>
              <p:nvSpPr>
                <p:cNvPr id="31" name="平行四边形 30">
                  <a:extLst>
                    <a:ext uri="{FF2B5EF4-FFF2-40B4-BE49-F238E27FC236}">
                      <a16:creationId xmlns:a16="http://schemas.microsoft.com/office/drawing/2014/main" id="{76EB6701-79AE-7AAE-673A-E4308F311E93}"/>
                    </a:ext>
                  </a:extLst>
                </p:cNvPr>
                <p:cNvSpPr/>
                <p:nvPr/>
              </p:nvSpPr>
              <p:spPr>
                <a:xfrm flipH="1">
                  <a:off x="9432399" y="1603727"/>
                  <a:ext cx="119592" cy="74172"/>
                </a:xfrm>
                <a:prstGeom prst="parallelogram">
                  <a:avLst>
                    <a:gd name="adj" fmla="val 109068"/>
                  </a:avLst>
                </a:prstGeom>
                <a:gradFill>
                  <a:gsLst>
                    <a:gs pos="100000">
                      <a:schemeClr val="accent1"/>
                    </a:gs>
                    <a:gs pos="29000">
                      <a:srgbClr val="024EE4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思源黑体 CN Regular"/>
                    <a:cs typeface="+mn-cs"/>
                  </a:endParaRPr>
                </a:p>
              </p:txBody>
            </p:sp>
          </p:grpSp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2F3621AD-457D-8757-BA54-7F83A972FD82}"/>
                  </a:ext>
                </a:extLst>
              </p:cNvPr>
              <p:cNvGrpSpPr/>
              <p:nvPr/>
            </p:nvGrpSpPr>
            <p:grpSpPr>
              <a:xfrm>
                <a:off x="304800" y="862332"/>
                <a:ext cx="11677650" cy="108645"/>
                <a:chOff x="304800" y="862332"/>
                <a:chExt cx="11677650" cy="108645"/>
              </a:xfrm>
            </p:grpSpPr>
            <p:sp>
              <p:nvSpPr>
                <p:cNvPr id="16" name="任意多边形: 形状 15">
                  <a:extLst>
                    <a:ext uri="{FF2B5EF4-FFF2-40B4-BE49-F238E27FC236}">
                      <a16:creationId xmlns:a16="http://schemas.microsoft.com/office/drawing/2014/main" id="{DC61247C-31A4-E0A9-8C60-87C5CC99D993}"/>
                    </a:ext>
                  </a:extLst>
                </p:cNvPr>
                <p:cNvSpPr/>
                <p:nvPr/>
              </p:nvSpPr>
              <p:spPr>
                <a:xfrm>
                  <a:off x="304800" y="862332"/>
                  <a:ext cx="3543790" cy="108645"/>
                </a:xfrm>
                <a:custGeom>
                  <a:avLst/>
                  <a:gdLst>
                    <a:gd name="connsiteX0" fmla="*/ 0 w 2789767"/>
                    <a:gd name="connsiteY0" fmla="*/ 182034 h 182034"/>
                    <a:gd name="connsiteX1" fmla="*/ 182034 w 2789767"/>
                    <a:gd name="connsiteY1" fmla="*/ 0 h 182034"/>
                    <a:gd name="connsiteX2" fmla="*/ 1185333 w 2789767"/>
                    <a:gd name="connsiteY2" fmla="*/ 0 h 182034"/>
                    <a:gd name="connsiteX3" fmla="*/ 1312333 w 2789767"/>
                    <a:gd name="connsiteY3" fmla="*/ 127000 h 182034"/>
                    <a:gd name="connsiteX4" fmla="*/ 2789767 w 2789767"/>
                    <a:gd name="connsiteY4" fmla="*/ 127000 h 182034"/>
                    <a:gd name="connsiteX0-1" fmla="*/ 0 w 2737671"/>
                    <a:gd name="connsiteY0-2" fmla="*/ 109099 h 127000"/>
                    <a:gd name="connsiteX1-3" fmla="*/ 129938 w 2737671"/>
                    <a:gd name="connsiteY1-4" fmla="*/ 0 h 127000"/>
                    <a:gd name="connsiteX2-5" fmla="*/ 1133237 w 2737671"/>
                    <a:gd name="connsiteY2-6" fmla="*/ 0 h 127000"/>
                    <a:gd name="connsiteX3-7" fmla="*/ 1260237 w 2737671"/>
                    <a:gd name="connsiteY3-8" fmla="*/ 127000 h 127000"/>
                    <a:gd name="connsiteX4-9" fmla="*/ 2737671 w 2737671"/>
                    <a:gd name="connsiteY4-10" fmla="*/ 127000 h 127000"/>
                    <a:gd name="connsiteX0-11" fmla="*/ 0 w 2750695"/>
                    <a:gd name="connsiteY0-12" fmla="*/ 116914 h 127000"/>
                    <a:gd name="connsiteX1-13" fmla="*/ 142962 w 2750695"/>
                    <a:gd name="connsiteY1-14" fmla="*/ 0 h 127000"/>
                    <a:gd name="connsiteX2-15" fmla="*/ 1146261 w 2750695"/>
                    <a:gd name="connsiteY2-16" fmla="*/ 0 h 127000"/>
                    <a:gd name="connsiteX3-17" fmla="*/ 1273261 w 2750695"/>
                    <a:gd name="connsiteY3-18" fmla="*/ 127000 h 127000"/>
                    <a:gd name="connsiteX4-19" fmla="*/ 2750695 w 2750695"/>
                    <a:gd name="connsiteY4-20" fmla="*/ 127000 h 127000"/>
                    <a:gd name="connsiteX0-21" fmla="*/ 0 w 2784558"/>
                    <a:gd name="connsiteY0-22" fmla="*/ 127333 h 127333"/>
                    <a:gd name="connsiteX1-23" fmla="*/ 176825 w 2784558"/>
                    <a:gd name="connsiteY1-24" fmla="*/ 0 h 127333"/>
                    <a:gd name="connsiteX2-25" fmla="*/ 1180124 w 2784558"/>
                    <a:gd name="connsiteY2-26" fmla="*/ 0 h 127333"/>
                    <a:gd name="connsiteX3-27" fmla="*/ 1307124 w 2784558"/>
                    <a:gd name="connsiteY3-28" fmla="*/ 127000 h 127333"/>
                    <a:gd name="connsiteX4-29" fmla="*/ 2784558 w 2784558"/>
                    <a:gd name="connsiteY4-30" fmla="*/ 127000 h 127333"/>
                    <a:gd name="connsiteX0-31" fmla="*/ 0 w 2742880"/>
                    <a:gd name="connsiteY0-32" fmla="*/ 127333 h 127333"/>
                    <a:gd name="connsiteX1-33" fmla="*/ 135147 w 2742880"/>
                    <a:gd name="connsiteY1-34" fmla="*/ 0 h 127333"/>
                    <a:gd name="connsiteX2-35" fmla="*/ 1138446 w 2742880"/>
                    <a:gd name="connsiteY2-36" fmla="*/ 0 h 127333"/>
                    <a:gd name="connsiteX3-37" fmla="*/ 1265446 w 2742880"/>
                    <a:gd name="connsiteY3-38" fmla="*/ 127000 h 127333"/>
                    <a:gd name="connsiteX4-39" fmla="*/ 2742880 w 2742880"/>
                    <a:gd name="connsiteY4-40" fmla="*/ 127000 h 127333"/>
                    <a:gd name="connsiteX0-41" fmla="*/ 0 w 4153392"/>
                    <a:gd name="connsiteY0-42" fmla="*/ 127333 h 127333"/>
                    <a:gd name="connsiteX1-43" fmla="*/ 135147 w 4153392"/>
                    <a:gd name="connsiteY1-44" fmla="*/ 0 h 127333"/>
                    <a:gd name="connsiteX2-45" fmla="*/ 1138446 w 4153392"/>
                    <a:gd name="connsiteY2-46" fmla="*/ 0 h 127333"/>
                    <a:gd name="connsiteX3-47" fmla="*/ 1265446 w 4153392"/>
                    <a:gd name="connsiteY3-48" fmla="*/ 127000 h 127333"/>
                    <a:gd name="connsiteX4-49" fmla="*/ 4153392 w 4153392"/>
                    <a:gd name="connsiteY4-50" fmla="*/ 125047 h 127333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4153392" h="127333">
                      <a:moveTo>
                        <a:pt x="0" y="127333"/>
                      </a:moveTo>
                      <a:lnTo>
                        <a:pt x="135147" y="0"/>
                      </a:lnTo>
                      <a:lnTo>
                        <a:pt x="1138446" y="0"/>
                      </a:lnTo>
                      <a:lnTo>
                        <a:pt x="1265446" y="127000"/>
                      </a:lnTo>
                      <a:lnTo>
                        <a:pt x="4153392" y="125047"/>
                      </a:lnTo>
                    </a:path>
                  </a:pathLst>
                </a:custGeom>
                <a:noFill/>
                <a:ln w="12700">
                  <a:solidFill>
                    <a:srgbClr val="024EE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思源黑体 CN Regular"/>
                    <a:cs typeface="+mn-cs"/>
                  </a:endParaRPr>
                </a:p>
              </p:txBody>
            </p:sp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448E69AF-1F76-C8A0-2DC8-CEF10573F439}"/>
                    </a:ext>
                  </a:extLst>
                </p:cNvPr>
                <p:cNvCxnSpPr/>
                <p:nvPr/>
              </p:nvCxnSpPr>
              <p:spPr>
                <a:xfrm>
                  <a:off x="2184212" y="970977"/>
                  <a:ext cx="9798238" cy="0"/>
                </a:xfrm>
                <a:prstGeom prst="line">
                  <a:avLst/>
                </a:prstGeom>
                <a:noFill/>
                <a:ln w="12700">
                  <a:gradFill flip="none" rotWithShape="1">
                    <a:gsLst>
                      <a:gs pos="28000">
                        <a:srgbClr val="024EE4"/>
                      </a:gs>
                      <a:gs pos="100000">
                        <a:srgbClr val="024EE4">
                          <a:alpha val="0"/>
                        </a:srgbClr>
                      </a:gs>
                    </a:gsLst>
                    <a:lin ang="0" scaled="1"/>
                    <a:tileRect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AF4BA09C-75AA-3FB0-755F-EA499D3627C1}"/>
              </a:ext>
            </a:extLst>
          </p:cNvPr>
          <p:cNvSpPr txBox="1"/>
          <p:nvPr/>
        </p:nvSpPr>
        <p:spPr>
          <a:xfrm>
            <a:off x="304800" y="209386"/>
            <a:ext cx="6376657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balanced" dir="t"/>
            </a:scene3d>
            <a:sp3d prstMaterial="matte">
              <a:contourClr>
                <a:schemeClr val="tx2"/>
              </a:contourClr>
            </a:sp3d>
          </a:bodyPr>
          <a:lstStyle>
            <a:defPPr>
              <a:defRPr lang="zh-CN"/>
            </a:defPPr>
            <a:lvl1pPr algn="ctr">
              <a:defRPr kumimoji="1" sz="3200" b="1">
                <a:gradFill flip="none" rotWithShape="1">
                  <a:gsLst>
                    <a:gs pos="0">
                      <a:schemeClr val="tx2">
                        <a:lumMod val="50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  <a:effectLst>
                  <a:outerShdw blurRad="444500" dist="190500" dir="5400000" algn="ctr" rotWithShape="0">
                    <a:schemeClr val="accent6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gradFill flip="none" rotWithShape="1">
                  <a:gsLst>
                    <a:gs pos="0">
                      <a:srgbClr val="3C424B"/>
                    </a:gs>
                    <a:gs pos="100000">
                      <a:srgbClr val="000000"/>
                    </a:gs>
                  </a:gsLst>
                  <a:lin ang="5400000" scaled="1"/>
                  <a:tileRect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空间暗物质量子精密测量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62CE2624-5154-2F37-E9DE-CF7724502068}"/>
              </a:ext>
            </a:extLst>
          </p:cNvPr>
          <p:cNvSpPr txBox="1"/>
          <p:nvPr/>
        </p:nvSpPr>
        <p:spPr>
          <a:xfrm>
            <a:off x="133042" y="6265817"/>
            <a:ext cx="6935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首次指出地球内存在大量极化核自自旋 （</a:t>
            </a:r>
            <a:r>
              <a:rPr lang="en-US" altLang="zh-CN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~10</a:t>
            </a:r>
            <a:r>
              <a:rPr lang="en-US" altLang="zh-CN" sz="2400" b="1" baseline="30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37</a:t>
            </a: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PA-文本框 573">
            <a:extLst>
              <a:ext uri="{FF2B5EF4-FFF2-40B4-BE49-F238E27FC236}">
                <a16:creationId xmlns:a16="http://schemas.microsoft.com/office/drawing/2014/main" id="{70FCE67F-8F27-FCCC-23EA-270C933F7AF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427241" y="269715"/>
            <a:ext cx="3864841" cy="430887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>
              <a:buSzPct val="90000"/>
              <a:defRPr>
                <a:gradFill>
                  <a:gsLst>
                    <a:gs pos="80000">
                      <a:srgbClr val="FFFFFF"/>
                    </a:gs>
                    <a:gs pos="43000">
                      <a:schemeClr val="accent5">
                        <a:lumMod val="60000"/>
                        <a:lumOff val="40000"/>
                      </a:schemeClr>
                    </a:gs>
                  </a:gsLst>
                  <a:lin ang="13500000" scaled="1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pPr>
              <a:defRPr/>
            </a:pPr>
            <a:r>
              <a:rPr lang="zh-CN" altLang="en-US" sz="2800" b="1" dirty="0">
                <a:gradFill flip="none" rotWithShape="1">
                  <a:gsLst>
                    <a:gs pos="100000">
                      <a:srgbClr val="00B0F0"/>
                    </a:gs>
                    <a:gs pos="39000">
                      <a:srgbClr val="024EE4"/>
                    </a:gs>
                  </a:gsLst>
                  <a:lin ang="27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理论拓展</a:t>
            </a:r>
            <a:r>
              <a:rPr lang="en-US" altLang="zh-CN" sz="2800" b="1" dirty="0">
                <a:gradFill flip="none" rotWithShape="1">
                  <a:gsLst>
                    <a:gs pos="100000">
                      <a:srgbClr val="00B0F0"/>
                    </a:gs>
                    <a:gs pos="39000">
                      <a:srgbClr val="024EE4"/>
                    </a:gs>
                  </a:gsLst>
                  <a:lin ang="27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800" b="1" dirty="0">
                <a:gradFill flip="none" rotWithShape="1">
                  <a:gsLst>
                    <a:gs pos="100000">
                      <a:srgbClr val="00B0F0"/>
                    </a:gs>
                    <a:gs pos="39000">
                      <a:srgbClr val="024EE4"/>
                    </a:gs>
                  </a:gsLst>
                  <a:lin ang="27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平台型试运行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379E50F-8CE9-8193-6E8E-23A03B5D61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943591"/>
            <a:ext cx="11547554" cy="1331097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D5CD9493-6980-983E-989A-08FD54FA9204}"/>
              </a:ext>
            </a:extLst>
          </p:cNvPr>
          <p:cNvSpPr txBox="1"/>
          <p:nvPr/>
        </p:nvSpPr>
        <p:spPr>
          <a:xfrm>
            <a:off x="3129272" y="2460783"/>
            <a:ext cx="5898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Accepted by Science Advances (2026.6.26)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0E2D7F8B-3FB0-FF71-ED3E-5DBD428720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550" y="3015552"/>
            <a:ext cx="6782388" cy="3017782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3DD25950-3E16-DB92-7D0E-A5EAC13449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4470" y="2860893"/>
            <a:ext cx="3711262" cy="3327100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C4120A3C-7D66-8124-0162-55739F0BF532}"/>
              </a:ext>
            </a:extLst>
          </p:cNvPr>
          <p:cNvSpPr txBox="1"/>
          <p:nvPr/>
        </p:nvSpPr>
        <p:spPr>
          <a:xfrm>
            <a:off x="6778737" y="4893172"/>
            <a:ext cx="1566946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光纤陀螺</a:t>
            </a:r>
          </a:p>
        </p:txBody>
      </p: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FF4E8253-C8B5-7418-6943-BFAE534B5351}"/>
              </a:ext>
            </a:extLst>
          </p:cNvPr>
          <p:cNvCxnSpPr>
            <a:cxnSpLocks/>
          </p:cNvCxnSpPr>
          <p:nvPr/>
        </p:nvCxnSpPr>
        <p:spPr>
          <a:xfrm>
            <a:off x="8073961" y="5077838"/>
            <a:ext cx="1138008" cy="38670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129DDD71-A739-6732-64B6-C16120FC1C29}"/>
              </a:ext>
            </a:extLst>
          </p:cNvPr>
          <p:cNvCxnSpPr>
            <a:cxnSpLocks/>
          </p:cNvCxnSpPr>
          <p:nvPr/>
        </p:nvCxnSpPr>
        <p:spPr>
          <a:xfrm flipV="1">
            <a:off x="8151782" y="4060980"/>
            <a:ext cx="1716167" cy="1802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4" name="文本框 43">
            <a:extLst>
              <a:ext uri="{FF2B5EF4-FFF2-40B4-BE49-F238E27FC236}">
                <a16:creationId xmlns:a16="http://schemas.microsoft.com/office/drawing/2014/main" id="{52DD1AEB-7AB3-C8DC-6C44-4E70386222C1}"/>
              </a:ext>
            </a:extLst>
          </p:cNvPr>
          <p:cNvSpPr txBox="1"/>
          <p:nvPr/>
        </p:nvSpPr>
        <p:spPr>
          <a:xfrm>
            <a:off x="7074432" y="3908287"/>
            <a:ext cx="1271251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自旋量子传感器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75CEC01F-51B8-EC85-CEB7-A71AE589A537}"/>
              </a:ext>
            </a:extLst>
          </p:cNvPr>
          <p:cNvSpPr txBox="1"/>
          <p:nvPr/>
        </p:nvSpPr>
        <p:spPr>
          <a:xfrm>
            <a:off x="7359661" y="6265816"/>
            <a:ext cx="4662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界限超过国际最优指标</a:t>
            </a:r>
            <a:r>
              <a:rPr lang="en-US" altLang="zh-CN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个量级</a:t>
            </a:r>
            <a:endParaRPr lang="en-US" altLang="zh-CN" sz="24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34220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 txBox="1"/>
          <p:nvPr/>
        </p:nvSpPr>
        <p:spPr>
          <a:xfrm>
            <a:off x="11630526" y="6539599"/>
            <a:ext cx="550381" cy="2692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altLang="zh-CN" smtClean="0">
                <a:cs typeface="+mn-ea"/>
                <a:sym typeface="+mn-lt"/>
              </a:rPr>
              <a:t>6</a:t>
            </a:fld>
            <a:endParaRPr lang="en-US" altLang="zh-CN" dirty="0">
              <a:cs typeface="+mn-ea"/>
              <a:sym typeface="+mn-lt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09550" y="757065"/>
            <a:ext cx="11677650" cy="108645"/>
            <a:chOff x="304800" y="862332"/>
            <a:chExt cx="11677650" cy="108645"/>
          </a:xfrm>
        </p:grpSpPr>
        <p:sp>
          <p:nvSpPr>
            <p:cNvPr id="7" name="梯形 6"/>
            <p:cNvSpPr/>
            <p:nvPr/>
          </p:nvSpPr>
          <p:spPr>
            <a:xfrm>
              <a:off x="400366" y="909449"/>
              <a:ext cx="862889" cy="61528"/>
            </a:xfrm>
            <a:prstGeom prst="trapezoid">
              <a:avLst>
                <a:gd name="adj" fmla="val 96801"/>
              </a:avLst>
            </a:prstGeom>
            <a:gradFill>
              <a:gsLst>
                <a:gs pos="0">
                  <a:srgbClr val="024EE4">
                    <a:alpha val="58000"/>
                  </a:srgbClr>
                </a:gs>
                <a:gs pos="92000">
                  <a:srgbClr val="024EE4">
                    <a:alpha val="0"/>
                  </a:srgbClr>
                </a:gs>
              </a:gsLst>
              <a:lin ang="5400000" scaled="1"/>
            </a:gradFill>
            <a:ln w="6350">
              <a:gradFill>
                <a:gsLst>
                  <a:gs pos="0">
                    <a:srgbClr val="024EE4"/>
                  </a:gs>
                  <a:gs pos="95000">
                    <a:srgbClr val="024EE4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Regular"/>
                <a:cs typeface="+mn-cs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1327152" y="862332"/>
              <a:ext cx="635641" cy="77881"/>
              <a:chOff x="8946621" y="1603727"/>
              <a:chExt cx="605370" cy="74172"/>
            </a:xfr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4900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p:grpSpPr>
          <p:sp>
            <p:nvSpPr>
              <p:cNvPr id="12" name="平行四边形 11"/>
              <p:cNvSpPr/>
              <p:nvPr/>
            </p:nvSpPr>
            <p:spPr>
              <a:xfrm flipH="1">
                <a:off x="8946621" y="1603727"/>
                <a:ext cx="119592" cy="74172"/>
              </a:xfrm>
              <a:prstGeom prst="parallelogram">
                <a:avLst>
                  <a:gd name="adj" fmla="val 109068"/>
                </a:avLst>
              </a:prstGeom>
              <a:gradFill>
                <a:gsLst>
                  <a:gs pos="100000">
                    <a:schemeClr val="accent1"/>
                  </a:gs>
                  <a:gs pos="29000">
                    <a:srgbClr val="024EE4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3" name="平行四边形 12"/>
              <p:cNvSpPr/>
              <p:nvPr/>
            </p:nvSpPr>
            <p:spPr>
              <a:xfrm flipH="1">
                <a:off x="9027584" y="1603727"/>
                <a:ext cx="119592" cy="74172"/>
              </a:xfrm>
              <a:prstGeom prst="parallelogram">
                <a:avLst>
                  <a:gd name="adj" fmla="val 109068"/>
                </a:avLst>
              </a:prstGeom>
              <a:gradFill>
                <a:gsLst>
                  <a:gs pos="100000">
                    <a:schemeClr val="accent1"/>
                  </a:gs>
                  <a:gs pos="29000">
                    <a:srgbClr val="024EE4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4" name="平行四边形 13"/>
              <p:cNvSpPr/>
              <p:nvPr/>
            </p:nvSpPr>
            <p:spPr>
              <a:xfrm flipH="1">
                <a:off x="9108547" y="1603727"/>
                <a:ext cx="119592" cy="74172"/>
              </a:xfrm>
              <a:prstGeom prst="parallelogram">
                <a:avLst>
                  <a:gd name="adj" fmla="val 109068"/>
                </a:avLst>
              </a:prstGeom>
              <a:gradFill>
                <a:gsLst>
                  <a:gs pos="100000">
                    <a:schemeClr val="accent1"/>
                  </a:gs>
                  <a:gs pos="29000">
                    <a:srgbClr val="024EE4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5" name="平行四边形 14"/>
              <p:cNvSpPr/>
              <p:nvPr/>
            </p:nvSpPr>
            <p:spPr>
              <a:xfrm flipH="1">
                <a:off x="9189510" y="1603727"/>
                <a:ext cx="119592" cy="74172"/>
              </a:xfrm>
              <a:prstGeom prst="parallelogram">
                <a:avLst>
                  <a:gd name="adj" fmla="val 109068"/>
                </a:avLst>
              </a:prstGeom>
              <a:gradFill>
                <a:gsLst>
                  <a:gs pos="100000">
                    <a:schemeClr val="accent1"/>
                  </a:gs>
                  <a:gs pos="29000">
                    <a:srgbClr val="024EE4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6" name="平行四边形 15"/>
              <p:cNvSpPr/>
              <p:nvPr/>
            </p:nvSpPr>
            <p:spPr>
              <a:xfrm flipH="1">
                <a:off x="9270473" y="1603727"/>
                <a:ext cx="119592" cy="74172"/>
              </a:xfrm>
              <a:prstGeom prst="parallelogram">
                <a:avLst>
                  <a:gd name="adj" fmla="val 109068"/>
                </a:avLst>
              </a:prstGeom>
              <a:gradFill>
                <a:gsLst>
                  <a:gs pos="100000">
                    <a:schemeClr val="accent1"/>
                  </a:gs>
                  <a:gs pos="29000">
                    <a:srgbClr val="024EE4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7" name="平行四边形 16"/>
              <p:cNvSpPr/>
              <p:nvPr/>
            </p:nvSpPr>
            <p:spPr>
              <a:xfrm flipH="1">
                <a:off x="9351436" y="1603727"/>
                <a:ext cx="119592" cy="74172"/>
              </a:xfrm>
              <a:prstGeom prst="parallelogram">
                <a:avLst>
                  <a:gd name="adj" fmla="val 109068"/>
                </a:avLst>
              </a:prstGeom>
              <a:gradFill>
                <a:gsLst>
                  <a:gs pos="100000">
                    <a:schemeClr val="accent1"/>
                  </a:gs>
                  <a:gs pos="29000">
                    <a:srgbClr val="024EE4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8" name="平行四边形 17"/>
              <p:cNvSpPr/>
              <p:nvPr/>
            </p:nvSpPr>
            <p:spPr>
              <a:xfrm flipH="1">
                <a:off x="9432399" y="1603727"/>
                <a:ext cx="119592" cy="74172"/>
              </a:xfrm>
              <a:prstGeom prst="parallelogram">
                <a:avLst>
                  <a:gd name="adj" fmla="val 109068"/>
                </a:avLst>
              </a:prstGeom>
              <a:gradFill>
                <a:gsLst>
                  <a:gs pos="100000">
                    <a:schemeClr val="accent1"/>
                  </a:gs>
                  <a:gs pos="29000">
                    <a:srgbClr val="024EE4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304800" y="862332"/>
              <a:ext cx="11677650" cy="108645"/>
              <a:chOff x="304800" y="862332"/>
              <a:chExt cx="11677650" cy="108645"/>
            </a:xfrm>
          </p:grpSpPr>
          <p:sp>
            <p:nvSpPr>
              <p:cNvPr id="10" name="任意多边形: 形状 9"/>
              <p:cNvSpPr/>
              <p:nvPr/>
            </p:nvSpPr>
            <p:spPr>
              <a:xfrm>
                <a:off x="304800" y="862332"/>
                <a:ext cx="3543790" cy="108645"/>
              </a:xfrm>
              <a:custGeom>
                <a:avLst/>
                <a:gdLst>
                  <a:gd name="connsiteX0" fmla="*/ 0 w 2789767"/>
                  <a:gd name="connsiteY0" fmla="*/ 182034 h 182034"/>
                  <a:gd name="connsiteX1" fmla="*/ 182034 w 2789767"/>
                  <a:gd name="connsiteY1" fmla="*/ 0 h 182034"/>
                  <a:gd name="connsiteX2" fmla="*/ 1185333 w 2789767"/>
                  <a:gd name="connsiteY2" fmla="*/ 0 h 182034"/>
                  <a:gd name="connsiteX3" fmla="*/ 1312333 w 2789767"/>
                  <a:gd name="connsiteY3" fmla="*/ 127000 h 182034"/>
                  <a:gd name="connsiteX4" fmla="*/ 2789767 w 2789767"/>
                  <a:gd name="connsiteY4" fmla="*/ 127000 h 182034"/>
                  <a:gd name="connsiteX0-1" fmla="*/ 0 w 2737671"/>
                  <a:gd name="connsiteY0-2" fmla="*/ 109099 h 127000"/>
                  <a:gd name="connsiteX1-3" fmla="*/ 129938 w 2737671"/>
                  <a:gd name="connsiteY1-4" fmla="*/ 0 h 127000"/>
                  <a:gd name="connsiteX2-5" fmla="*/ 1133237 w 2737671"/>
                  <a:gd name="connsiteY2-6" fmla="*/ 0 h 127000"/>
                  <a:gd name="connsiteX3-7" fmla="*/ 1260237 w 2737671"/>
                  <a:gd name="connsiteY3-8" fmla="*/ 127000 h 127000"/>
                  <a:gd name="connsiteX4-9" fmla="*/ 2737671 w 2737671"/>
                  <a:gd name="connsiteY4-10" fmla="*/ 127000 h 127000"/>
                  <a:gd name="connsiteX0-11" fmla="*/ 0 w 2750695"/>
                  <a:gd name="connsiteY0-12" fmla="*/ 116914 h 127000"/>
                  <a:gd name="connsiteX1-13" fmla="*/ 142962 w 2750695"/>
                  <a:gd name="connsiteY1-14" fmla="*/ 0 h 127000"/>
                  <a:gd name="connsiteX2-15" fmla="*/ 1146261 w 2750695"/>
                  <a:gd name="connsiteY2-16" fmla="*/ 0 h 127000"/>
                  <a:gd name="connsiteX3-17" fmla="*/ 1273261 w 2750695"/>
                  <a:gd name="connsiteY3-18" fmla="*/ 127000 h 127000"/>
                  <a:gd name="connsiteX4-19" fmla="*/ 2750695 w 2750695"/>
                  <a:gd name="connsiteY4-20" fmla="*/ 127000 h 127000"/>
                  <a:gd name="connsiteX0-21" fmla="*/ 0 w 2784558"/>
                  <a:gd name="connsiteY0-22" fmla="*/ 127333 h 127333"/>
                  <a:gd name="connsiteX1-23" fmla="*/ 176825 w 2784558"/>
                  <a:gd name="connsiteY1-24" fmla="*/ 0 h 127333"/>
                  <a:gd name="connsiteX2-25" fmla="*/ 1180124 w 2784558"/>
                  <a:gd name="connsiteY2-26" fmla="*/ 0 h 127333"/>
                  <a:gd name="connsiteX3-27" fmla="*/ 1307124 w 2784558"/>
                  <a:gd name="connsiteY3-28" fmla="*/ 127000 h 127333"/>
                  <a:gd name="connsiteX4-29" fmla="*/ 2784558 w 2784558"/>
                  <a:gd name="connsiteY4-30" fmla="*/ 127000 h 127333"/>
                  <a:gd name="connsiteX0-31" fmla="*/ 0 w 2742880"/>
                  <a:gd name="connsiteY0-32" fmla="*/ 127333 h 127333"/>
                  <a:gd name="connsiteX1-33" fmla="*/ 135147 w 2742880"/>
                  <a:gd name="connsiteY1-34" fmla="*/ 0 h 127333"/>
                  <a:gd name="connsiteX2-35" fmla="*/ 1138446 w 2742880"/>
                  <a:gd name="connsiteY2-36" fmla="*/ 0 h 127333"/>
                  <a:gd name="connsiteX3-37" fmla="*/ 1265446 w 2742880"/>
                  <a:gd name="connsiteY3-38" fmla="*/ 127000 h 127333"/>
                  <a:gd name="connsiteX4-39" fmla="*/ 2742880 w 2742880"/>
                  <a:gd name="connsiteY4-40" fmla="*/ 127000 h 127333"/>
                  <a:gd name="connsiteX0-41" fmla="*/ 0 w 4153392"/>
                  <a:gd name="connsiteY0-42" fmla="*/ 127333 h 127333"/>
                  <a:gd name="connsiteX1-43" fmla="*/ 135147 w 4153392"/>
                  <a:gd name="connsiteY1-44" fmla="*/ 0 h 127333"/>
                  <a:gd name="connsiteX2-45" fmla="*/ 1138446 w 4153392"/>
                  <a:gd name="connsiteY2-46" fmla="*/ 0 h 127333"/>
                  <a:gd name="connsiteX3-47" fmla="*/ 1265446 w 4153392"/>
                  <a:gd name="connsiteY3-48" fmla="*/ 127000 h 127333"/>
                  <a:gd name="connsiteX4-49" fmla="*/ 4153392 w 4153392"/>
                  <a:gd name="connsiteY4-50" fmla="*/ 125047 h 12733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4153392" h="127333">
                    <a:moveTo>
                      <a:pt x="0" y="127333"/>
                    </a:moveTo>
                    <a:lnTo>
                      <a:pt x="135147" y="0"/>
                    </a:lnTo>
                    <a:lnTo>
                      <a:pt x="1138446" y="0"/>
                    </a:lnTo>
                    <a:lnTo>
                      <a:pt x="1265446" y="127000"/>
                    </a:lnTo>
                    <a:lnTo>
                      <a:pt x="4153392" y="125047"/>
                    </a:lnTo>
                  </a:path>
                </a:pathLst>
              </a:custGeom>
              <a:noFill/>
              <a:ln w="12700">
                <a:solidFill>
                  <a:srgbClr val="024EE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cxnSp>
            <p:nvCxnSpPr>
              <p:cNvPr id="11" name="直接连接符 10"/>
              <p:cNvCxnSpPr/>
              <p:nvPr/>
            </p:nvCxnSpPr>
            <p:spPr>
              <a:xfrm>
                <a:off x="2184212" y="970977"/>
                <a:ext cx="9798238" cy="0"/>
              </a:xfrm>
              <a:prstGeom prst="line">
                <a:avLst/>
              </a:prstGeom>
              <a:noFill/>
              <a:ln w="12700">
                <a:gradFill flip="none" rotWithShape="1">
                  <a:gsLst>
                    <a:gs pos="28000">
                      <a:srgbClr val="024EE4"/>
                    </a:gs>
                    <a:gs pos="100000">
                      <a:srgbClr val="024EE4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b="767"/>
          <a:stretch>
            <a:fillRect/>
          </a:stretch>
        </p:blipFill>
        <p:spPr>
          <a:xfrm>
            <a:off x="3272790" y="1641475"/>
            <a:ext cx="5374640" cy="366204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rcRect l="13732" r="22426" b="-1475"/>
          <a:stretch>
            <a:fillRect/>
          </a:stretch>
        </p:blipFill>
        <p:spPr>
          <a:xfrm>
            <a:off x="630555" y="1005840"/>
            <a:ext cx="2251710" cy="268478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46685" y="3680460"/>
            <a:ext cx="326644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集成化激光器</a:t>
            </a:r>
          </a:p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（武汉中科锐泽）</a:t>
            </a:r>
          </a:p>
        </p:txBody>
      </p:sp>
      <p:sp>
        <p:nvSpPr>
          <p:cNvPr id="22" name="矩形 21"/>
          <p:cNvSpPr/>
          <p:nvPr/>
        </p:nvSpPr>
        <p:spPr>
          <a:xfrm>
            <a:off x="3182620" y="1670050"/>
            <a:ext cx="280670" cy="4749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箭头连接符 20"/>
          <p:cNvCxnSpPr/>
          <p:nvPr/>
        </p:nvCxnSpPr>
        <p:spPr>
          <a:xfrm>
            <a:off x="2945130" y="1723390"/>
            <a:ext cx="2064385" cy="93535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 flipH="1">
            <a:off x="7878445" y="1990090"/>
            <a:ext cx="1463675" cy="10464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4" name="图片 23"/>
          <p:cNvPicPr>
            <a:picLocks noChangeAspect="1"/>
          </p:cNvPicPr>
          <p:nvPr/>
        </p:nvPicPr>
        <p:blipFill>
          <a:blip r:embed="rId5"/>
          <a:srcRect t="11243" r="13083" b="23857"/>
          <a:stretch>
            <a:fillRect/>
          </a:stretch>
        </p:blipFill>
        <p:spPr>
          <a:xfrm>
            <a:off x="9364345" y="995045"/>
            <a:ext cx="2425700" cy="2415540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8925560" y="3476625"/>
            <a:ext cx="326644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高屏蔽系数屏蔽桶</a:t>
            </a:r>
          </a:p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（哈工大）</a:t>
            </a: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6"/>
          <a:srcRect t="35595" b="21919"/>
          <a:stretch>
            <a:fillRect/>
          </a:stretch>
        </p:blipFill>
        <p:spPr>
          <a:xfrm>
            <a:off x="8663940" y="4612005"/>
            <a:ext cx="3223260" cy="182880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8620760" y="6440805"/>
            <a:ext cx="326644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集成化磁力仪核心</a:t>
            </a:r>
          </a:p>
        </p:txBody>
      </p:sp>
      <p:cxnSp>
        <p:nvCxnSpPr>
          <p:cNvPr id="28" name="直接箭头连接符 27"/>
          <p:cNvCxnSpPr/>
          <p:nvPr/>
        </p:nvCxnSpPr>
        <p:spPr>
          <a:xfrm flipH="1" flipV="1">
            <a:off x="6980555" y="3510280"/>
            <a:ext cx="1666875" cy="15430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clrChange>
              <a:clrFrom>
                <a:srgbClr val="E9E9EB">
                  <a:alpha val="100000"/>
                </a:srgbClr>
              </a:clrFrom>
              <a:clrTo>
                <a:srgbClr val="E9E9EB">
                  <a:alpha val="100000"/>
                  <a:alpha val="0"/>
                </a:srgbClr>
              </a:clrTo>
            </a:clrChange>
          </a:blip>
          <a:srcRect l="18008" r="17735"/>
          <a:stretch>
            <a:fillRect/>
          </a:stretch>
        </p:blipFill>
        <p:spPr>
          <a:xfrm>
            <a:off x="699135" y="4690745"/>
            <a:ext cx="2115185" cy="1552575"/>
          </a:xfrm>
          <a:prstGeom prst="rect">
            <a:avLst/>
          </a:prstGeom>
        </p:spPr>
      </p:pic>
      <p:cxnSp>
        <p:nvCxnSpPr>
          <p:cNvPr id="30" name="直接箭头连接符 29"/>
          <p:cNvCxnSpPr/>
          <p:nvPr/>
        </p:nvCxnSpPr>
        <p:spPr>
          <a:xfrm flipV="1">
            <a:off x="2637155" y="3957955"/>
            <a:ext cx="1914525" cy="11525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-151765" y="6243320"/>
            <a:ext cx="398970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光纤陀螺</a:t>
            </a:r>
          </a:p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（中国航天科技集团公司第九研究院）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4462780" y="5371465"/>
            <a:ext cx="326644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集成化空间暗物质量子传感器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3020695" y="6141085"/>
            <a:ext cx="326644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000" b="1" dirty="0">
                <a:gradFill flip="none" rotWithShape="1">
                  <a:gsLst>
                    <a:gs pos="100000">
                      <a:srgbClr val="00B0F0"/>
                    </a:gs>
                    <a:gs pos="39000">
                      <a:srgbClr val="024EE4"/>
                    </a:gs>
                  </a:gsLst>
                  <a:lin ang="27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集成化传感器联调</a:t>
            </a:r>
          </a:p>
        </p:txBody>
      </p:sp>
      <p:sp>
        <p:nvSpPr>
          <p:cNvPr id="37" name="下箭头 36"/>
          <p:cNvSpPr/>
          <p:nvPr/>
        </p:nvSpPr>
        <p:spPr>
          <a:xfrm rot="2460000">
            <a:off x="5034915" y="5787390"/>
            <a:ext cx="435610" cy="416560"/>
          </a:xfrm>
          <a:prstGeom prst="downArrow">
            <a:avLst/>
          </a:prstGeom>
          <a:solidFill>
            <a:srgbClr val="0183E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下箭头 37"/>
          <p:cNvSpPr/>
          <p:nvPr/>
        </p:nvSpPr>
        <p:spPr>
          <a:xfrm rot="19140000">
            <a:off x="6467475" y="5786755"/>
            <a:ext cx="435610" cy="416560"/>
          </a:xfrm>
          <a:prstGeom prst="downArrow">
            <a:avLst/>
          </a:prstGeom>
          <a:solidFill>
            <a:srgbClr val="0183E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文本框 38"/>
          <p:cNvSpPr txBox="1"/>
          <p:nvPr/>
        </p:nvSpPr>
        <p:spPr>
          <a:xfrm>
            <a:off x="5767671" y="6121126"/>
            <a:ext cx="3266440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000" b="1" dirty="0">
                <a:gradFill flip="none" rotWithShape="1">
                  <a:gsLst>
                    <a:gs pos="100000">
                      <a:srgbClr val="00B0F0"/>
                    </a:gs>
                    <a:gs pos="39000">
                      <a:srgbClr val="024EE4"/>
                    </a:gs>
                  </a:gsLst>
                  <a:lin ang="27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空间磁环境地面测试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C158B29-8AE6-558E-E25D-009777AE91AD}"/>
              </a:ext>
            </a:extLst>
          </p:cNvPr>
          <p:cNvSpPr txBox="1"/>
          <p:nvPr/>
        </p:nvSpPr>
        <p:spPr>
          <a:xfrm>
            <a:off x="304800" y="209386"/>
            <a:ext cx="6376657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balanced" dir="t"/>
            </a:scene3d>
            <a:sp3d prstMaterial="matte">
              <a:contourClr>
                <a:schemeClr val="tx2"/>
              </a:contourClr>
            </a:sp3d>
          </a:bodyPr>
          <a:lstStyle>
            <a:defPPr>
              <a:defRPr lang="zh-CN"/>
            </a:defPPr>
            <a:lvl1pPr algn="ctr">
              <a:defRPr kumimoji="1" sz="3200" b="1">
                <a:gradFill flip="none" rotWithShape="1">
                  <a:gsLst>
                    <a:gs pos="0">
                      <a:schemeClr val="tx2">
                        <a:lumMod val="50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  <a:effectLst>
                  <a:outerShdw blurRad="444500" dist="190500" dir="5400000" algn="ctr" rotWithShape="0">
                    <a:schemeClr val="accent6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gradFill flip="none" rotWithShape="1">
                  <a:gsLst>
                    <a:gs pos="0">
                      <a:srgbClr val="3C424B"/>
                    </a:gs>
                    <a:gs pos="100000">
                      <a:srgbClr val="000000"/>
                    </a:gs>
                  </a:gsLst>
                  <a:lin ang="5400000" scaled="1"/>
                  <a:tileRect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空间暗物质量子精密测量</a:t>
            </a:r>
          </a:p>
        </p:txBody>
      </p:sp>
      <p:sp>
        <p:nvSpPr>
          <p:cNvPr id="3" name="PA-文本框 573">
            <a:extLst>
              <a:ext uri="{FF2B5EF4-FFF2-40B4-BE49-F238E27FC236}">
                <a16:creationId xmlns:a16="http://schemas.microsoft.com/office/drawing/2014/main" id="{68F9A75A-9960-1AC4-E278-D13D1328680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427241" y="269715"/>
            <a:ext cx="3949799" cy="430887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>
              <a:buSzPct val="90000"/>
              <a:defRPr>
                <a:gradFill>
                  <a:gsLst>
                    <a:gs pos="80000">
                      <a:srgbClr val="FFFFFF"/>
                    </a:gs>
                    <a:gs pos="43000">
                      <a:schemeClr val="accent5">
                        <a:lumMod val="60000"/>
                        <a:lumOff val="40000"/>
                      </a:schemeClr>
                    </a:gs>
                  </a:gsLst>
                  <a:lin ang="13500000" scaled="1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pPr>
              <a:defRPr/>
            </a:pPr>
            <a:r>
              <a:rPr lang="zh-CN" altLang="en-US" sz="2800" b="1" dirty="0">
                <a:gradFill flip="none" rotWithShape="1">
                  <a:gsLst>
                    <a:gs pos="100000">
                      <a:srgbClr val="00B0F0"/>
                    </a:gs>
                    <a:gs pos="39000">
                      <a:srgbClr val="024EE4"/>
                    </a:gs>
                  </a:gsLst>
                  <a:lin ang="27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传感器集成化设计与测试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37" grpId="0" animBg="1"/>
      <p:bldP spid="37" grpId="1" animBg="1"/>
      <p:bldP spid="38" grpId="0" animBg="1"/>
      <p:bldP spid="38" grpId="1" animBg="1"/>
      <p:bldP spid="39" grpId="0"/>
      <p:bldP spid="3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63AAB-3893-E103-03DC-7CCAC0CD9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263E280-70C0-8763-3933-5A9F8D493F4D}"/>
              </a:ext>
            </a:extLst>
          </p:cNvPr>
          <p:cNvSpPr txBox="1"/>
          <p:nvPr/>
        </p:nvSpPr>
        <p:spPr>
          <a:xfrm>
            <a:off x="11630526" y="6539599"/>
            <a:ext cx="550381" cy="2692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altLang="zh-CN" smtClean="0">
                <a:cs typeface="+mn-ea"/>
                <a:sym typeface="+mn-lt"/>
              </a:rPr>
              <a:t>7</a:t>
            </a:fld>
            <a:endParaRPr lang="en-US" altLang="zh-CN" dirty="0">
              <a:cs typeface="+mn-ea"/>
              <a:sym typeface="+mn-lt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93719607-ABEB-AADC-657E-E8433E41DD09}"/>
              </a:ext>
            </a:extLst>
          </p:cNvPr>
          <p:cNvGrpSpPr/>
          <p:nvPr/>
        </p:nvGrpSpPr>
        <p:grpSpPr>
          <a:xfrm>
            <a:off x="209550" y="757065"/>
            <a:ext cx="11677650" cy="108645"/>
            <a:chOff x="304800" y="862332"/>
            <a:chExt cx="11677650" cy="108645"/>
          </a:xfrm>
        </p:grpSpPr>
        <p:sp>
          <p:nvSpPr>
            <p:cNvPr id="7" name="梯形 6">
              <a:extLst>
                <a:ext uri="{FF2B5EF4-FFF2-40B4-BE49-F238E27FC236}">
                  <a16:creationId xmlns:a16="http://schemas.microsoft.com/office/drawing/2014/main" id="{0C9757B4-71F4-2DA5-EF15-576E500E0A3D}"/>
                </a:ext>
              </a:extLst>
            </p:cNvPr>
            <p:cNvSpPr/>
            <p:nvPr/>
          </p:nvSpPr>
          <p:spPr>
            <a:xfrm>
              <a:off x="400366" y="909449"/>
              <a:ext cx="862889" cy="61528"/>
            </a:xfrm>
            <a:prstGeom prst="trapezoid">
              <a:avLst>
                <a:gd name="adj" fmla="val 96801"/>
              </a:avLst>
            </a:prstGeom>
            <a:gradFill>
              <a:gsLst>
                <a:gs pos="0">
                  <a:srgbClr val="024EE4">
                    <a:alpha val="58000"/>
                  </a:srgbClr>
                </a:gs>
                <a:gs pos="92000">
                  <a:srgbClr val="024EE4">
                    <a:alpha val="0"/>
                  </a:srgbClr>
                </a:gs>
              </a:gsLst>
              <a:lin ang="5400000" scaled="1"/>
            </a:gradFill>
            <a:ln w="6350">
              <a:gradFill>
                <a:gsLst>
                  <a:gs pos="0">
                    <a:srgbClr val="024EE4"/>
                  </a:gs>
                  <a:gs pos="95000">
                    <a:srgbClr val="024EE4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Regular"/>
                <a:cs typeface="+mn-cs"/>
              </a:endParaRP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2D89894-9704-4B27-B92C-5E2B040B2E66}"/>
                </a:ext>
              </a:extLst>
            </p:cNvPr>
            <p:cNvGrpSpPr/>
            <p:nvPr/>
          </p:nvGrpSpPr>
          <p:grpSpPr>
            <a:xfrm>
              <a:off x="1327152" y="862332"/>
              <a:ext cx="635641" cy="77881"/>
              <a:chOff x="8946621" y="1603727"/>
              <a:chExt cx="605370" cy="74172"/>
            </a:xfr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4900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p:grpSpPr>
          <p:sp>
            <p:nvSpPr>
              <p:cNvPr id="12" name="平行四边形 11">
                <a:extLst>
                  <a:ext uri="{FF2B5EF4-FFF2-40B4-BE49-F238E27FC236}">
                    <a16:creationId xmlns:a16="http://schemas.microsoft.com/office/drawing/2014/main" id="{FC45C53C-1B6D-BF04-52DC-0838427AC353}"/>
                  </a:ext>
                </a:extLst>
              </p:cNvPr>
              <p:cNvSpPr/>
              <p:nvPr/>
            </p:nvSpPr>
            <p:spPr>
              <a:xfrm flipH="1">
                <a:off x="8946621" y="1603727"/>
                <a:ext cx="119592" cy="74172"/>
              </a:xfrm>
              <a:prstGeom prst="parallelogram">
                <a:avLst>
                  <a:gd name="adj" fmla="val 109068"/>
                </a:avLst>
              </a:prstGeom>
              <a:gradFill>
                <a:gsLst>
                  <a:gs pos="100000">
                    <a:schemeClr val="accent1"/>
                  </a:gs>
                  <a:gs pos="29000">
                    <a:srgbClr val="024EE4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3" name="平行四边形 12">
                <a:extLst>
                  <a:ext uri="{FF2B5EF4-FFF2-40B4-BE49-F238E27FC236}">
                    <a16:creationId xmlns:a16="http://schemas.microsoft.com/office/drawing/2014/main" id="{2FE00CE0-8167-81A0-8FBD-1AD4CEF52216}"/>
                  </a:ext>
                </a:extLst>
              </p:cNvPr>
              <p:cNvSpPr/>
              <p:nvPr/>
            </p:nvSpPr>
            <p:spPr>
              <a:xfrm flipH="1">
                <a:off x="9027584" y="1603727"/>
                <a:ext cx="119592" cy="74172"/>
              </a:xfrm>
              <a:prstGeom prst="parallelogram">
                <a:avLst>
                  <a:gd name="adj" fmla="val 109068"/>
                </a:avLst>
              </a:prstGeom>
              <a:gradFill>
                <a:gsLst>
                  <a:gs pos="100000">
                    <a:schemeClr val="accent1"/>
                  </a:gs>
                  <a:gs pos="29000">
                    <a:srgbClr val="024EE4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4" name="平行四边形 13">
                <a:extLst>
                  <a:ext uri="{FF2B5EF4-FFF2-40B4-BE49-F238E27FC236}">
                    <a16:creationId xmlns:a16="http://schemas.microsoft.com/office/drawing/2014/main" id="{8F8E75D0-4757-BD7F-22E6-E4C1A17ECE29}"/>
                  </a:ext>
                </a:extLst>
              </p:cNvPr>
              <p:cNvSpPr/>
              <p:nvPr/>
            </p:nvSpPr>
            <p:spPr>
              <a:xfrm flipH="1">
                <a:off x="9108547" y="1603727"/>
                <a:ext cx="119592" cy="74172"/>
              </a:xfrm>
              <a:prstGeom prst="parallelogram">
                <a:avLst>
                  <a:gd name="adj" fmla="val 109068"/>
                </a:avLst>
              </a:prstGeom>
              <a:gradFill>
                <a:gsLst>
                  <a:gs pos="100000">
                    <a:schemeClr val="accent1"/>
                  </a:gs>
                  <a:gs pos="29000">
                    <a:srgbClr val="024EE4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5" name="平行四边形 14">
                <a:extLst>
                  <a:ext uri="{FF2B5EF4-FFF2-40B4-BE49-F238E27FC236}">
                    <a16:creationId xmlns:a16="http://schemas.microsoft.com/office/drawing/2014/main" id="{68B1A602-F5CB-CAC5-D2D1-215EC010426A}"/>
                  </a:ext>
                </a:extLst>
              </p:cNvPr>
              <p:cNvSpPr/>
              <p:nvPr/>
            </p:nvSpPr>
            <p:spPr>
              <a:xfrm flipH="1">
                <a:off x="9189510" y="1603727"/>
                <a:ext cx="119592" cy="74172"/>
              </a:xfrm>
              <a:prstGeom prst="parallelogram">
                <a:avLst>
                  <a:gd name="adj" fmla="val 109068"/>
                </a:avLst>
              </a:prstGeom>
              <a:gradFill>
                <a:gsLst>
                  <a:gs pos="100000">
                    <a:schemeClr val="accent1"/>
                  </a:gs>
                  <a:gs pos="29000">
                    <a:srgbClr val="024EE4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6" name="平行四边形 15">
                <a:extLst>
                  <a:ext uri="{FF2B5EF4-FFF2-40B4-BE49-F238E27FC236}">
                    <a16:creationId xmlns:a16="http://schemas.microsoft.com/office/drawing/2014/main" id="{BF0150B7-BCCD-17C2-BBF3-0AB28FD6CEF0}"/>
                  </a:ext>
                </a:extLst>
              </p:cNvPr>
              <p:cNvSpPr/>
              <p:nvPr/>
            </p:nvSpPr>
            <p:spPr>
              <a:xfrm flipH="1">
                <a:off x="9270473" y="1603727"/>
                <a:ext cx="119592" cy="74172"/>
              </a:xfrm>
              <a:prstGeom prst="parallelogram">
                <a:avLst>
                  <a:gd name="adj" fmla="val 109068"/>
                </a:avLst>
              </a:prstGeom>
              <a:gradFill>
                <a:gsLst>
                  <a:gs pos="100000">
                    <a:schemeClr val="accent1"/>
                  </a:gs>
                  <a:gs pos="29000">
                    <a:srgbClr val="024EE4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7" name="平行四边形 16">
                <a:extLst>
                  <a:ext uri="{FF2B5EF4-FFF2-40B4-BE49-F238E27FC236}">
                    <a16:creationId xmlns:a16="http://schemas.microsoft.com/office/drawing/2014/main" id="{9BE597E6-11D2-01B3-7020-BB5720EA0C85}"/>
                  </a:ext>
                </a:extLst>
              </p:cNvPr>
              <p:cNvSpPr/>
              <p:nvPr/>
            </p:nvSpPr>
            <p:spPr>
              <a:xfrm flipH="1">
                <a:off x="9351436" y="1603727"/>
                <a:ext cx="119592" cy="74172"/>
              </a:xfrm>
              <a:prstGeom prst="parallelogram">
                <a:avLst>
                  <a:gd name="adj" fmla="val 109068"/>
                </a:avLst>
              </a:prstGeom>
              <a:gradFill>
                <a:gsLst>
                  <a:gs pos="100000">
                    <a:schemeClr val="accent1"/>
                  </a:gs>
                  <a:gs pos="29000">
                    <a:srgbClr val="024EE4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8" name="平行四边形 17">
                <a:extLst>
                  <a:ext uri="{FF2B5EF4-FFF2-40B4-BE49-F238E27FC236}">
                    <a16:creationId xmlns:a16="http://schemas.microsoft.com/office/drawing/2014/main" id="{4B953F01-2EBF-727F-51FF-B23D89EC2AF9}"/>
                  </a:ext>
                </a:extLst>
              </p:cNvPr>
              <p:cNvSpPr/>
              <p:nvPr/>
            </p:nvSpPr>
            <p:spPr>
              <a:xfrm flipH="1">
                <a:off x="9432399" y="1603727"/>
                <a:ext cx="119592" cy="74172"/>
              </a:xfrm>
              <a:prstGeom prst="parallelogram">
                <a:avLst>
                  <a:gd name="adj" fmla="val 109068"/>
                </a:avLst>
              </a:prstGeom>
              <a:gradFill>
                <a:gsLst>
                  <a:gs pos="100000">
                    <a:schemeClr val="accent1"/>
                  </a:gs>
                  <a:gs pos="29000">
                    <a:srgbClr val="024EE4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D7ECAE01-D7C4-6130-8380-72E45EB5EA41}"/>
                </a:ext>
              </a:extLst>
            </p:cNvPr>
            <p:cNvGrpSpPr/>
            <p:nvPr/>
          </p:nvGrpSpPr>
          <p:grpSpPr>
            <a:xfrm>
              <a:off x="304800" y="862332"/>
              <a:ext cx="11677650" cy="108645"/>
              <a:chOff x="304800" y="862332"/>
              <a:chExt cx="11677650" cy="108645"/>
            </a:xfrm>
          </p:grpSpPr>
          <p:sp>
            <p:nvSpPr>
              <p:cNvPr id="10" name="任意多边形: 形状 9">
                <a:extLst>
                  <a:ext uri="{FF2B5EF4-FFF2-40B4-BE49-F238E27FC236}">
                    <a16:creationId xmlns:a16="http://schemas.microsoft.com/office/drawing/2014/main" id="{25EF9104-7D74-70CF-A29C-93F15AA61953}"/>
                  </a:ext>
                </a:extLst>
              </p:cNvPr>
              <p:cNvSpPr/>
              <p:nvPr/>
            </p:nvSpPr>
            <p:spPr>
              <a:xfrm>
                <a:off x="304800" y="862332"/>
                <a:ext cx="3543790" cy="108645"/>
              </a:xfrm>
              <a:custGeom>
                <a:avLst/>
                <a:gdLst>
                  <a:gd name="connsiteX0" fmla="*/ 0 w 2789767"/>
                  <a:gd name="connsiteY0" fmla="*/ 182034 h 182034"/>
                  <a:gd name="connsiteX1" fmla="*/ 182034 w 2789767"/>
                  <a:gd name="connsiteY1" fmla="*/ 0 h 182034"/>
                  <a:gd name="connsiteX2" fmla="*/ 1185333 w 2789767"/>
                  <a:gd name="connsiteY2" fmla="*/ 0 h 182034"/>
                  <a:gd name="connsiteX3" fmla="*/ 1312333 w 2789767"/>
                  <a:gd name="connsiteY3" fmla="*/ 127000 h 182034"/>
                  <a:gd name="connsiteX4" fmla="*/ 2789767 w 2789767"/>
                  <a:gd name="connsiteY4" fmla="*/ 127000 h 182034"/>
                  <a:gd name="connsiteX0-1" fmla="*/ 0 w 2737671"/>
                  <a:gd name="connsiteY0-2" fmla="*/ 109099 h 127000"/>
                  <a:gd name="connsiteX1-3" fmla="*/ 129938 w 2737671"/>
                  <a:gd name="connsiteY1-4" fmla="*/ 0 h 127000"/>
                  <a:gd name="connsiteX2-5" fmla="*/ 1133237 w 2737671"/>
                  <a:gd name="connsiteY2-6" fmla="*/ 0 h 127000"/>
                  <a:gd name="connsiteX3-7" fmla="*/ 1260237 w 2737671"/>
                  <a:gd name="connsiteY3-8" fmla="*/ 127000 h 127000"/>
                  <a:gd name="connsiteX4-9" fmla="*/ 2737671 w 2737671"/>
                  <a:gd name="connsiteY4-10" fmla="*/ 127000 h 127000"/>
                  <a:gd name="connsiteX0-11" fmla="*/ 0 w 2750695"/>
                  <a:gd name="connsiteY0-12" fmla="*/ 116914 h 127000"/>
                  <a:gd name="connsiteX1-13" fmla="*/ 142962 w 2750695"/>
                  <a:gd name="connsiteY1-14" fmla="*/ 0 h 127000"/>
                  <a:gd name="connsiteX2-15" fmla="*/ 1146261 w 2750695"/>
                  <a:gd name="connsiteY2-16" fmla="*/ 0 h 127000"/>
                  <a:gd name="connsiteX3-17" fmla="*/ 1273261 w 2750695"/>
                  <a:gd name="connsiteY3-18" fmla="*/ 127000 h 127000"/>
                  <a:gd name="connsiteX4-19" fmla="*/ 2750695 w 2750695"/>
                  <a:gd name="connsiteY4-20" fmla="*/ 127000 h 127000"/>
                  <a:gd name="connsiteX0-21" fmla="*/ 0 w 2784558"/>
                  <a:gd name="connsiteY0-22" fmla="*/ 127333 h 127333"/>
                  <a:gd name="connsiteX1-23" fmla="*/ 176825 w 2784558"/>
                  <a:gd name="connsiteY1-24" fmla="*/ 0 h 127333"/>
                  <a:gd name="connsiteX2-25" fmla="*/ 1180124 w 2784558"/>
                  <a:gd name="connsiteY2-26" fmla="*/ 0 h 127333"/>
                  <a:gd name="connsiteX3-27" fmla="*/ 1307124 w 2784558"/>
                  <a:gd name="connsiteY3-28" fmla="*/ 127000 h 127333"/>
                  <a:gd name="connsiteX4-29" fmla="*/ 2784558 w 2784558"/>
                  <a:gd name="connsiteY4-30" fmla="*/ 127000 h 127333"/>
                  <a:gd name="connsiteX0-31" fmla="*/ 0 w 2742880"/>
                  <a:gd name="connsiteY0-32" fmla="*/ 127333 h 127333"/>
                  <a:gd name="connsiteX1-33" fmla="*/ 135147 w 2742880"/>
                  <a:gd name="connsiteY1-34" fmla="*/ 0 h 127333"/>
                  <a:gd name="connsiteX2-35" fmla="*/ 1138446 w 2742880"/>
                  <a:gd name="connsiteY2-36" fmla="*/ 0 h 127333"/>
                  <a:gd name="connsiteX3-37" fmla="*/ 1265446 w 2742880"/>
                  <a:gd name="connsiteY3-38" fmla="*/ 127000 h 127333"/>
                  <a:gd name="connsiteX4-39" fmla="*/ 2742880 w 2742880"/>
                  <a:gd name="connsiteY4-40" fmla="*/ 127000 h 127333"/>
                  <a:gd name="connsiteX0-41" fmla="*/ 0 w 4153392"/>
                  <a:gd name="connsiteY0-42" fmla="*/ 127333 h 127333"/>
                  <a:gd name="connsiteX1-43" fmla="*/ 135147 w 4153392"/>
                  <a:gd name="connsiteY1-44" fmla="*/ 0 h 127333"/>
                  <a:gd name="connsiteX2-45" fmla="*/ 1138446 w 4153392"/>
                  <a:gd name="connsiteY2-46" fmla="*/ 0 h 127333"/>
                  <a:gd name="connsiteX3-47" fmla="*/ 1265446 w 4153392"/>
                  <a:gd name="connsiteY3-48" fmla="*/ 127000 h 127333"/>
                  <a:gd name="connsiteX4-49" fmla="*/ 4153392 w 4153392"/>
                  <a:gd name="connsiteY4-50" fmla="*/ 125047 h 12733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4153392" h="127333">
                    <a:moveTo>
                      <a:pt x="0" y="127333"/>
                    </a:moveTo>
                    <a:lnTo>
                      <a:pt x="135147" y="0"/>
                    </a:lnTo>
                    <a:lnTo>
                      <a:pt x="1138446" y="0"/>
                    </a:lnTo>
                    <a:lnTo>
                      <a:pt x="1265446" y="127000"/>
                    </a:lnTo>
                    <a:lnTo>
                      <a:pt x="4153392" y="125047"/>
                    </a:lnTo>
                  </a:path>
                </a:pathLst>
              </a:custGeom>
              <a:noFill/>
              <a:ln w="12700">
                <a:solidFill>
                  <a:srgbClr val="024EE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cxnSp>
            <p:nvCxnSpPr>
              <p:cNvPr id="11" name="直接连接符 10">
                <a:extLst>
                  <a:ext uri="{FF2B5EF4-FFF2-40B4-BE49-F238E27FC236}">
                    <a16:creationId xmlns:a16="http://schemas.microsoft.com/office/drawing/2014/main" id="{3E7CC5D5-C8DE-90B7-453F-2C814D769B69}"/>
                  </a:ext>
                </a:extLst>
              </p:cNvPr>
              <p:cNvCxnSpPr/>
              <p:nvPr/>
            </p:nvCxnSpPr>
            <p:spPr>
              <a:xfrm>
                <a:off x="2184212" y="970977"/>
                <a:ext cx="9798238" cy="0"/>
              </a:xfrm>
              <a:prstGeom prst="line">
                <a:avLst/>
              </a:prstGeom>
              <a:noFill/>
              <a:ln w="12700">
                <a:gradFill flip="none" rotWithShape="1">
                  <a:gsLst>
                    <a:gs pos="28000">
                      <a:srgbClr val="024EE4"/>
                    </a:gs>
                    <a:gs pos="100000">
                      <a:srgbClr val="024EE4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A7D01946-B0F2-F39E-FA48-02952D0DCE81}"/>
              </a:ext>
            </a:extLst>
          </p:cNvPr>
          <p:cNvSpPr txBox="1"/>
          <p:nvPr/>
        </p:nvSpPr>
        <p:spPr>
          <a:xfrm>
            <a:off x="304800" y="209386"/>
            <a:ext cx="6376657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balanced" dir="t"/>
            </a:scene3d>
            <a:sp3d prstMaterial="matte">
              <a:contourClr>
                <a:schemeClr val="tx2"/>
              </a:contourClr>
            </a:sp3d>
          </a:bodyPr>
          <a:lstStyle>
            <a:defPPr>
              <a:defRPr lang="zh-CN"/>
            </a:defPPr>
            <a:lvl1pPr algn="ctr">
              <a:defRPr kumimoji="1" sz="3200" b="1">
                <a:gradFill flip="none" rotWithShape="1">
                  <a:gsLst>
                    <a:gs pos="0">
                      <a:schemeClr val="tx2">
                        <a:lumMod val="50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  <a:effectLst>
                  <a:outerShdw blurRad="444500" dist="190500" dir="5400000" algn="ctr" rotWithShape="0">
                    <a:schemeClr val="accent6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gradFill flip="none" rotWithShape="1">
                  <a:gsLst>
                    <a:gs pos="0">
                      <a:srgbClr val="3C424B"/>
                    </a:gs>
                    <a:gs pos="100000">
                      <a:srgbClr val="000000"/>
                    </a:gs>
                  </a:gsLst>
                  <a:lin ang="5400000" scaled="1"/>
                  <a:tileRect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空间暗物质量子精密测量</a:t>
            </a:r>
          </a:p>
        </p:txBody>
      </p:sp>
      <p:sp>
        <p:nvSpPr>
          <p:cNvPr id="3" name="PA-文本框 573">
            <a:extLst>
              <a:ext uri="{FF2B5EF4-FFF2-40B4-BE49-F238E27FC236}">
                <a16:creationId xmlns:a16="http://schemas.microsoft.com/office/drawing/2014/main" id="{5A0F6263-C3E6-D977-AAF3-E3226675C5C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427241" y="269715"/>
            <a:ext cx="3949799" cy="430887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>
              <a:buSzPct val="90000"/>
              <a:defRPr>
                <a:gradFill>
                  <a:gsLst>
                    <a:gs pos="80000">
                      <a:srgbClr val="FFFFFF"/>
                    </a:gs>
                    <a:gs pos="43000">
                      <a:schemeClr val="accent5">
                        <a:lumMod val="60000"/>
                        <a:lumOff val="40000"/>
                      </a:schemeClr>
                    </a:gs>
                  </a:gsLst>
                  <a:lin ang="13500000" scaled="1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pPr>
              <a:defRPr/>
            </a:pPr>
            <a:r>
              <a:rPr lang="zh-CN" altLang="en-US" sz="2800" b="1" dirty="0">
                <a:gradFill flip="none" rotWithShape="1">
                  <a:gsLst>
                    <a:gs pos="100000">
                      <a:srgbClr val="00B0F0"/>
                    </a:gs>
                    <a:gs pos="39000">
                      <a:srgbClr val="024EE4"/>
                    </a:gs>
                  </a:gsLst>
                  <a:lin ang="27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传感器集成化设计与测试</a:t>
            </a: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D8DDF58A-FA46-32CF-49BC-9E6AABA465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" b="13787"/>
          <a:stretch>
            <a:fillRect/>
          </a:stretch>
        </p:blipFill>
        <p:spPr>
          <a:xfrm>
            <a:off x="439977" y="1728155"/>
            <a:ext cx="6163657" cy="3964649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F1B363C6-E747-EBF3-CC8B-6AAF6C445A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2" t="15608" b="26582"/>
          <a:stretch>
            <a:fillRect/>
          </a:stretch>
        </p:blipFill>
        <p:spPr>
          <a:xfrm>
            <a:off x="7273643" y="1728154"/>
            <a:ext cx="4535736" cy="3964650"/>
          </a:xfrm>
          <a:prstGeom prst="rect">
            <a:avLst/>
          </a:prstGeom>
        </p:spPr>
      </p:pic>
      <p:sp>
        <p:nvSpPr>
          <p:cNvPr id="41" name="文本框 40">
            <a:extLst>
              <a:ext uri="{FF2B5EF4-FFF2-40B4-BE49-F238E27FC236}">
                <a16:creationId xmlns:a16="http://schemas.microsoft.com/office/drawing/2014/main" id="{17C4319B-06B0-5364-CAB6-AE5E3E6598BF}"/>
              </a:ext>
            </a:extLst>
          </p:cNvPr>
          <p:cNvSpPr txBox="1"/>
          <p:nvPr/>
        </p:nvSpPr>
        <p:spPr>
          <a:xfrm>
            <a:off x="652975" y="970740"/>
            <a:ext cx="326644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泵浦与探测激光</a:t>
            </a:r>
          </a:p>
        </p:txBody>
      </p: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481C39B5-B533-8B84-0E3F-EF675AC7F3E0}"/>
              </a:ext>
            </a:extLst>
          </p:cNvPr>
          <p:cNvCxnSpPr>
            <a:cxnSpLocks/>
            <a:stCxn id="41" idx="2"/>
          </p:cNvCxnSpPr>
          <p:nvPr/>
        </p:nvCxnSpPr>
        <p:spPr>
          <a:xfrm flipH="1">
            <a:off x="1699550" y="1432405"/>
            <a:ext cx="586645" cy="192793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0FB4A5C9-877A-925F-1699-D33C8E7BBBA4}"/>
              </a:ext>
            </a:extLst>
          </p:cNvPr>
          <p:cNvCxnSpPr>
            <a:cxnSpLocks/>
          </p:cNvCxnSpPr>
          <p:nvPr/>
        </p:nvCxnSpPr>
        <p:spPr>
          <a:xfrm flipV="1">
            <a:off x="1085198" y="5199291"/>
            <a:ext cx="435968" cy="75729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2" name="文本框 51">
            <a:extLst>
              <a:ext uri="{FF2B5EF4-FFF2-40B4-BE49-F238E27FC236}">
                <a16:creationId xmlns:a16="http://schemas.microsoft.com/office/drawing/2014/main" id="{A8E5D81E-78FD-C4B8-DCD1-5AE45ED23C34}"/>
              </a:ext>
            </a:extLst>
          </p:cNvPr>
          <p:cNvSpPr txBox="1"/>
          <p:nvPr/>
        </p:nvSpPr>
        <p:spPr>
          <a:xfrm>
            <a:off x="114465" y="6003707"/>
            <a:ext cx="163322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蝶形激光器</a:t>
            </a:r>
          </a:p>
        </p:txBody>
      </p: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FAC780DB-07C4-BC25-86E5-665FCB91369B}"/>
              </a:ext>
            </a:extLst>
          </p:cNvPr>
          <p:cNvCxnSpPr>
            <a:cxnSpLocks/>
          </p:cNvCxnSpPr>
          <p:nvPr/>
        </p:nvCxnSpPr>
        <p:spPr>
          <a:xfrm flipH="1" flipV="1">
            <a:off x="2095132" y="4820641"/>
            <a:ext cx="71255" cy="11830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5" name="文本框 54">
            <a:extLst>
              <a:ext uri="{FF2B5EF4-FFF2-40B4-BE49-F238E27FC236}">
                <a16:creationId xmlns:a16="http://schemas.microsoft.com/office/drawing/2014/main" id="{03780647-43D2-DBB7-4F18-4916C3B78AC2}"/>
              </a:ext>
            </a:extLst>
          </p:cNvPr>
          <p:cNvSpPr txBox="1"/>
          <p:nvPr/>
        </p:nvSpPr>
        <p:spPr>
          <a:xfrm>
            <a:off x="1429865" y="6003707"/>
            <a:ext cx="163322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饱和谱锁频</a:t>
            </a:r>
          </a:p>
        </p:txBody>
      </p:sp>
      <p:cxnSp>
        <p:nvCxnSpPr>
          <p:cNvPr id="56" name="直接箭头连接符 55">
            <a:extLst>
              <a:ext uri="{FF2B5EF4-FFF2-40B4-BE49-F238E27FC236}">
                <a16:creationId xmlns:a16="http://schemas.microsoft.com/office/drawing/2014/main" id="{B774B6AB-F675-1427-3A3B-86B742918820}"/>
              </a:ext>
            </a:extLst>
          </p:cNvPr>
          <p:cNvCxnSpPr>
            <a:cxnSpLocks/>
          </p:cNvCxnSpPr>
          <p:nvPr/>
        </p:nvCxnSpPr>
        <p:spPr>
          <a:xfrm flipH="1" flipV="1">
            <a:off x="2991830" y="5101271"/>
            <a:ext cx="483976" cy="97856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8" name="文本框 57">
            <a:extLst>
              <a:ext uri="{FF2B5EF4-FFF2-40B4-BE49-F238E27FC236}">
                <a16:creationId xmlns:a16="http://schemas.microsoft.com/office/drawing/2014/main" id="{6A935A34-3AC9-3088-5455-387851956506}"/>
              </a:ext>
            </a:extLst>
          </p:cNvPr>
          <p:cNvSpPr txBox="1"/>
          <p:nvPr/>
        </p:nvSpPr>
        <p:spPr>
          <a:xfrm>
            <a:off x="2811695" y="6003707"/>
            <a:ext cx="163322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AOM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稳功率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DFA70BCB-1913-2D03-5B1E-0DBEE4A01A62}"/>
              </a:ext>
            </a:extLst>
          </p:cNvPr>
          <p:cNvSpPr txBox="1"/>
          <p:nvPr/>
        </p:nvSpPr>
        <p:spPr>
          <a:xfrm>
            <a:off x="2848895" y="6356226"/>
            <a:ext cx="766512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3200" b="1" dirty="0">
                <a:gradFill flip="none" rotWithShape="1">
                  <a:gsLst>
                    <a:gs pos="100000">
                      <a:srgbClr val="00B0F0"/>
                    </a:gs>
                    <a:gs pos="39000">
                      <a:srgbClr val="024EE4"/>
                    </a:gs>
                  </a:gsLst>
                  <a:lin ang="27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集成化传感器联调（深空探测经费采购）</a:t>
            </a:r>
          </a:p>
        </p:txBody>
      </p:sp>
      <p:cxnSp>
        <p:nvCxnSpPr>
          <p:cNvPr id="62" name="直接箭头连接符 61">
            <a:extLst>
              <a:ext uri="{FF2B5EF4-FFF2-40B4-BE49-F238E27FC236}">
                <a16:creationId xmlns:a16="http://schemas.microsoft.com/office/drawing/2014/main" id="{853097B9-0799-48FC-0219-E1A5C12B9093}"/>
              </a:ext>
            </a:extLst>
          </p:cNvPr>
          <p:cNvCxnSpPr>
            <a:cxnSpLocks/>
          </p:cNvCxnSpPr>
          <p:nvPr/>
        </p:nvCxnSpPr>
        <p:spPr>
          <a:xfrm>
            <a:off x="5427241" y="1464369"/>
            <a:ext cx="375436" cy="207317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4" name="文本框 63">
            <a:extLst>
              <a:ext uri="{FF2B5EF4-FFF2-40B4-BE49-F238E27FC236}">
                <a16:creationId xmlns:a16="http://schemas.microsoft.com/office/drawing/2014/main" id="{D9BE1AD9-DA2C-C2ED-FB5C-AEC27A076254}"/>
              </a:ext>
            </a:extLst>
          </p:cNvPr>
          <p:cNvSpPr txBox="1"/>
          <p:nvPr/>
        </p:nvSpPr>
        <p:spPr>
          <a:xfrm>
            <a:off x="3794021" y="969750"/>
            <a:ext cx="326644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集成化磁力仪核心</a:t>
            </a:r>
          </a:p>
        </p:txBody>
      </p:sp>
      <p:cxnSp>
        <p:nvCxnSpPr>
          <p:cNvPr id="65" name="直接箭头连接符 64">
            <a:extLst>
              <a:ext uri="{FF2B5EF4-FFF2-40B4-BE49-F238E27FC236}">
                <a16:creationId xmlns:a16="http://schemas.microsoft.com/office/drawing/2014/main" id="{AB98424A-E28E-2144-6DB1-0FFC2A75D9CF}"/>
              </a:ext>
            </a:extLst>
          </p:cNvPr>
          <p:cNvCxnSpPr>
            <a:cxnSpLocks/>
            <a:stCxn id="67" idx="2"/>
          </p:cNvCxnSpPr>
          <p:nvPr/>
        </p:nvCxnSpPr>
        <p:spPr>
          <a:xfrm flipH="1">
            <a:off x="10612877" y="1526947"/>
            <a:ext cx="322536" cy="190205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7" name="文本框 66">
            <a:extLst>
              <a:ext uri="{FF2B5EF4-FFF2-40B4-BE49-F238E27FC236}">
                <a16:creationId xmlns:a16="http://schemas.microsoft.com/office/drawing/2014/main" id="{24E59970-E3E6-EE04-3283-9DD1E52C88CD}"/>
              </a:ext>
            </a:extLst>
          </p:cNvPr>
          <p:cNvSpPr txBox="1"/>
          <p:nvPr/>
        </p:nvSpPr>
        <p:spPr>
          <a:xfrm>
            <a:off x="10118803" y="1157615"/>
            <a:ext cx="163322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气室与加热</a:t>
            </a:r>
          </a:p>
        </p:txBody>
      </p:sp>
      <p:cxnSp>
        <p:nvCxnSpPr>
          <p:cNvPr id="70" name="直接箭头连接符 69">
            <a:extLst>
              <a:ext uri="{FF2B5EF4-FFF2-40B4-BE49-F238E27FC236}">
                <a16:creationId xmlns:a16="http://schemas.microsoft.com/office/drawing/2014/main" id="{FAC5BF97-0A03-AD6B-1567-071949D83F28}"/>
              </a:ext>
            </a:extLst>
          </p:cNvPr>
          <p:cNvCxnSpPr>
            <a:cxnSpLocks/>
          </p:cNvCxnSpPr>
          <p:nvPr/>
        </p:nvCxnSpPr>
        <p:spPr>
          <a:xfrm>
            <a:off x="9229595" y="1563045"/>
            <a:ext cx="806539" cy="143158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2" name="文本框 71">
            <a:extLst>
              <a:ext uri="{FF2B5EF4-FFF2-40B4-BE49-F238E27FC236}">
                <a16:creationId xmlns:a16="http://schemas.microsoft.com/office/drawing/2014/main" id="{468038A3-6C87-2B82-5AAF-69D8993D1092}"/>
              </a:ext>
            </a:extLst>
          </p:cNvPr>
          <p:cNvSpPr txBox="1"/>
          <p:nvPr/>
        </p:nvSpPr>
        <p:spPr>
          <a:xfrm>
            <a:off x="8065888" y="1190605"/>
            <a:ext cx="183334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差分光电探测器</a:t>
            </a:r>
          </a:p>
        </p:txBody>
      </p:sp>
      <p:cxnSp>
        <p:nvCxnSpPr>
          <p:cNvPr id="74" name="直接箭头连接符 73">
            <a:extLst>
              <a:ext uri="{FF2B5EF4-FFF2-40B4-BE49-F238E27FC236}">
                <a16:creationId xmlns:a16="http://schemas.microsoft.com/office/drawing/2014/main" id="{EEA1F1C0-77D4-CECD-BBF7-7F3A9FB8F163}"/>
              </a:ext>
            </a:extLst>
          </p:cNvPr>
          <p:cNvCxnSpPr>
            <a:cxnSpLocks/>
          </p:cNvCxnSpPr>
          <p:nvPr/>
        </p:nvCxnSpPr>
        <p:spPr>
          <a:xfrm flipV="1">
            <a:off x="7528581" y="4066162"/>
            <a:ext cx="357836" cy="19261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8" name="文本框 77">
            <a:extLst>
              <a:ext uri="{FF2B5EF4-FFF2-40B4-BE49-F238E27FC236}">
                <a16:creationId xmlns:a16="http://schemas.microsoft.com/office/drawing/2014/main" id="{E0F80B69-D2BF-BCC6-08E6-71E0B3C8E05D}"/>
              </a:ext>
            </a:extLst>
          </p:cNvPr>
          <p:cNvSpPr txBox="1"/>
          <p:nvPr/>
        </p:nvSpPr>
        <p:spPr>
          <a:xfrm>
            <a:off x="6600383" y="5986894"/>
            <a:ext cx="183334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泵浦光</a:t>
            </a:r>
          </a:p>
        </p:txBody>
      </p:sp>
      <p:cxnSp>
        <p:nvCxnSpPr>
          <p:cNvPr id="79" name="直接箭头连接符 78">
            <a:extLst>
              <a:ext uri="{FF2B5EF4-FFF2-40B4-BE49-F238E27FC236}">
                <a16:creationId xmlns:a16="http://schemas.microsoft.com/office/drawing/2014/main" id="{FB63DBCB-FA1D-812F-ECC4-A8025B428D77}"/>
              </a:ext>
            </a:extLst>
          </p:cNvPr>
          <p:cNvCxnSpPr>
            <a:cxnSpLocks/>
          </p:cNvCxnSpPr>
          <p:nvPr/>
        </p:nvCxnSpPr>
        <p:spPr>
          <a:xfrm flipH="1" flipV="1">
            <a:off x="8141355" y="4820641"/>
            <a:ext cx="769181" cy="113594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1" name="文本框 80">
            <a:extLst>
              <a:ext uri="{FF2B5EF4-FFF2-40B4-BE49-F238E27FC236}">
                <a16:creationId xmlns:a16="http://schemas.microsoft.com/office/drawing/2014/main" id="{74889728-76E4-681C-8D34-89BA0E17D18A}"/>
              </a:ext>
            </a:extLst>
          </p:cNvPr>
          <p:cNvSpPr txBox="1"/>
          <p:nvPr/>
        </p:nvSpPr>
        <p:spPr>
          <a:xfrm>
            <a:off x="7993866" y="5982911"/>
            <a:ext cx="183334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探测光</a:t>
            </a:r>
          </a:p>
        </p:txBody>
      </p:sp>
    </p:spTree>
    <p:extLst>
      <p:ext uri="{BB962C8B-B14F-4D97-AF65-F5344CB8AC3E}">
        <p14:creationId xmlns:p14="http://schemas.microsoft.com/office/powerpoint/2010/main" val="182260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E83FC-9777-744B-D373-171F252D6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E55EE0-1682-CDDA-4781-A861D45DEB2A}"/>
              </a:ext>
            </a:extLst>
          </p:cNvPr>
          <p:cNvSpPr txBox="1"/>
          <p:nvPr/>
        </p:nvSpPr>
        <p:spPr>
          <a:xfrm>
            <a:off x="11630526" y="6539599"/>
            <a:ext cx="550381" cy="2692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altLang="zh-CN" smtClean="0">
                <a:cs typeface="+mn-ea"/>
                <a:sym typeface="+mn-lt"/>
              </a:rPr>
              <a:t>8</a:t>
            </a:fld>
            <a:endParaRPr lang="en-US" altLang="zh-CN" dirty="0">
              <a:cs typeface="+mn-ea"/>
              <a:sym typeface="+mn-lt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21F7F6E0-DFCD-95BA-238D-F60B8383A667}"/>
              </a:ext>
            </a:extLst>
          </p:cNvPr>
          <p:cNvGrpSpPr/>
          <p:nvPr/>
        </p:nvGrpSpPr>
        <p:grpSpPr>
          <a:xfrm>
            <a:off x="209550" y="757065"/>
            <a:ext cx="11677650" cy="108645"/>
            <a:chOff x="304800" y="862332"/>
            <a:chExt cx="11677650" cy="108645"/>
          </a:xfrm>
        </p:grpSpPr>
        <p:sp>
          <p:nvSpPr>
            <p:cNvPr id="7" name="梯形 6">
              <a:extLst>
                <a:ext uri="{FF2B5EF4-FFF2-40B4-BE49-F238E27FC236}">
                  <a16:creationId xmlns:a16="http://schemas.microsoft.com/office/drawing/2014/main" id="{C10124BD-2E2A-16C9-A9CE-F7033B524C29}"/>
                </a:ext>
              </a:extLst>
            </p:cNvPr>
            <p:cNvSpPr/>
            <p:nvPr/>
          </p:nvSpPr>
          <p:spPr>
            <a:xfrm>
              <a:off x="400366" y="909449"/>
              <a:ext cx="862889" cy="61528"/>
            </a:xfrm>
            <a:prstGeom prst="trapezoid">
              <a:avLst>
                <a:gd name="adj" fmla="val 96801"/>
              </a:avLst>
            </a:prstGeom>
            <a:gradFill>
              <a:gsLst>
                <a:gs pos="0">
                  <a:srgbClr val="024EE4">
                    <a:alpha val="58000"/>
                  </a:srgbClr>
                </a:gs>
                <a:gs pos="92000">
                  <a:srgbClr val="024EE4">
                    <a:alpha val="0"/>
                  </a:srgbClr>
                </a:gs>
              </a:gsLst>
              <a:lin ang="5400000" scaled="1"/>
            </a:gradFill>
            <a:ln w="6350">
              <a:gradFill>
                <a:gsLst>
                  <a:gs pos="0">
                    <a:srgbClr val="024EE4"/>
                  </a:gs>
                  <a:gs pos="95000">
                    <a:srgbClr val="024EE4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Regular"/>
                <a:cs typeface="+mn-cs"/>
              </a:endParaRP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379E8766-73AD-9427-1C61-E8D7BF501EF3}"/>
                </a:ext>
              </a:extLst>
            </p:cNvPr>
            <p:cNvGrpSpPr/>
            <p:nvPr/>
          </p:nvGrpSpPr>
          <p:grpSpPr>
            <a:xfrm>
              <a:off x="1327152" y="862332"/>
              <a:ext cx="635641" cy="77881"/>
              <a:chOff x="8946621" y="1603727"/>
              <a:chExt cx="605370" cy="74172"/>
            </a:xfr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4900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p:grpSpPr>
          <p:sp>
            <p:nvSpPr>
              <p:cNvPr id="12" name="平行四边形 11">
                <a:extLst>
                  <a:ext uri="{FF2B5EF4-FFF2-40B4-BE49-F238E27FC236}">
                    <a16:creationId xmlns:a16="http://schemas.microsoft.com/office/drawing/2014/main" id="{B2283E75-CBE0-1A96-CA27-4DDE6B215714}"/>
                  </a:ext>
                </a:extLst>
              </p:cNvPr>
              <p:cNvSpPr/>
              <p:nvPr/>
            </p:nvSpPr>
            <p:spPr>
              <a:xfrm flipH="1">
                <a:off x="8946621" y="1603727"/>
                <a:ext cx="119592" cy="74172"/>
              </a:xfrm>
              <a:prstGeom prst="parallelogram">
                <a:avLst>
                  <a:gd name="adj" fmla="val 109068"/>
                </a:avLst>
              </a:prstGeom>
              <a:gradFill>
                <a:gsLst>
                  <a:gs pos="100000">
                    <a:schemeClr val="accent1"/>
                  </a:gs>
                  <a:gs pos="29000">
                    <a:srgbClr val="024EE4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3" name="平行四边形 12">
                <a:extLst>
                  <a:ext uri="{FF2B5EF4-FFF2-40B4-BE49-F238E27FC236}">
                    <a16:creationId xmlns:a16="http://schemas.microsoft.com/office/drawing/2014/main" id="{2957AD29-FDD4-E9D8-A82B-0FA2FF660591}"/>
                  </a:ext>
                </a:extLst>
              </p:cNvPr>
              <p:cNvSpPr/>
              <p:nvPr/>
            </p:nvSpPr>
            <p:spPr>
              <a:xfrm flipH="1">
                <a:off x="9027584" y="1603727"/>
                <a:ext cx="119592" cy="74172"/>
              </a:xfrm>
              <a:prstGeom prst="parallelogram">
                <a:avLst>
                  <a:gd name="adj" fmla="val 109068"/>
                </a:avLst>
              </a:prstGeom>
              <a:gradFill>
                <a:gsLst>
                  <a:gs pos="100000">
                    <a:schemeClr val="accent1"/>
                  </a:gs>
                  <a:gs pos="29000">
                    <a:srgbClr val="024EE4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4" name="平行四边形 13">
                <a:extLst>
                  <a:ext uri="{FF2B5EF4-FFF2-40B4-BE49-F238E27FC236}">
                    <a16:creationId xmlns:a16="http://schemas.microsoft.com/office/drawing/2014/main" id="{6B104506-3943-48F7-91C4-F159B46559DD}"/>
                  </a:ext>
                </a:extLst>
              </p:cNvPr>
              <p:cNvSpPr/>
              <p:nvPr/>
            </p:nvSpPr>
            <p:spPr>
              <a:xfrm flipH="1">
                <a:off x="9108547" y="1603727"/>
                <a:ext cx="119592" cy="74172"/>
              </a:xfrm>
              <a:prstGeom prst="parallelogram">
                <a:avLst>
                  <a:gd name="adj" fmla="val 109068"/>
                </a:avLst>
              </a:prstGeom>
              <a:gradFill>
                <a:gsLst>
                  <a:gs pos="100000">
                    <a:schemeClr val="accent1"/>
                  </a:gs>
                  <a:gs pos="29000">
                    <a:srgbClr val="024EE4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5" name="平行四边形 14">
                <a:extLst>
                  <a:ext uri="{FF2B5EF4-FFF2-40B4-BE49-F238E27FC236}">
                    <a16:creationId xmlns:a16="http://schemas.microsoft.com/office/drawing/2014/main" id="{D7B172BA-E603-371D-E816-EB8F5A2C6291}"/>
                  </a:ext>
                </a:extLst>
              </p:cNvPr>
              <p:cNvSpPr/>
              <p:nvPr/>
            </p:nvSpPr>
            <p:spPr>
              <a:xfrm flipH="1">
                <a:off x="9189510" y="1603727"/>
                <a:ext cx="119592" cy="74172"/>
              </a:xfrm>
              <a:prstGeom prst="parallelogram">
                <a:avLst>
                  <a:gd name="adj" fmla="val 109068"/>
                </a:avLst>
              </a:prstGeom>
              <a:gradFill>
                <a:gsLst>
                  <a:gs pos="100000">
                    <a:schemeClr val="accent1"/>
                  </a:gs>
                  <a:gs pos="29000">
                    <a:srgbClr val="024EE4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6" name="平行四边形 15">
                <a:extLst>
                  <a:ext uri="{FF2B5EF4-FFF2-40B4-BE49-F238E27FC236}">
                    <a16:creationId xmlns:a16="http://schemas.microsoft.com/office/drawing/2014/main" id="{AB849803-BE13-394E-57D1-6D0BFB37B24E}"/>
                  </a:ext>
                </a:extLst>
              </p:cNvPr>
              <p:cNvSpPr/>
              <p:nvPr/>
            </p:nvSpPr>
            <p:spPr>
              <a:xfrm flipH="1">
                <a:off x="9270473" y="1603727"/>
                <a:ext cx="119592" cy="74172"/>
              </a:xfrm>
              <a:prstGeom prst="parallelogram">
                <a:avLst>
                  <a:gd name="adj" fmla="val 109068"/>
                </a:avLst>
              </a:prstGeom>
              <a:gradFill>
                <a:gsLst>
                  <a:gs pos="100000">
                    <a:schemeClr val="accent1"/>
                  </a:gs>
                  <a:gs pos="29000">
                    <a:srgbClr val="024EE4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7" name="平行四边形 16">
                <a:extLst>
                  <a:ext uri="{FF2B5EF4-FFF2-40B4-BE49-F238E27FC236}">
                    <a16:creationId xmlns:a16="http://schemas.microsoft.com/office/drawing/2014/main" id="{D9BD48E3-6F81-6CB9-A256-5935540E2010}"/>
                  </a:ext>
                </a:extLst>
              </p:cNvPr>
              <p:cNvSpPr/>
              <p:nvPr/>
            </p:nvSpPr>
            <p:spPr>
              <a:xfrm flipH="1">
                <a:off x="9351436" y="1603727"/>
                <a:ext cx="119592" cy="74172"/>
              </a:xfrm>
              <a:prstGeom prst="parallelogram">
                <a:avLst>
                  <a:gd name="adj" fmla="val 109068"/>
                </a:avLst>
              </a:prstGeom>
              <a:gradFill>
                <a:gsLst>
                  <a:gs pos="100000">
                    <a:schemeClr val="accent1"/>
                  </a:gs>
                  <a:gs pos="29000">
                    <a:srgbClr val="024EE4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8" name="平行四边形 17">
                <a:extLst>
                  <a:ext uri="{FF2B5EF4-FFF2-40B4-BE49-F238E27FC236}">
                    <a16:creationId xmlns:a16="http://schemas.microsoft.com/office/drawing/2014/main" id="{1FC9C072-BE3C-8BF6-063B-8A9B12E25440}"/>
                  </a:ext>
                </a:extLst>
              </p:cNvPr>
              <p:cNvSpPr/>
              <p:nvPr/>
            </p:nvSpPr>
            <p:spPr>
              <a:xfrm flipH="1">
                <a:off x="9432399" y="1603727"/>
                <a:ext cx="119592" cy="74172"/>
              </a:xfrm>
              <a:prstGeom prst="parallelogram">
                <a:avLst>
                  <a:gd name="adj" fmla="val 109068"/>
                </a:avLst>
              </a:prstGeom>
              <a:gradFill>
                <a:gsLst>
                  <a:gs pos="100000">
                    <a:schemeClr val="accent1"/>
                  </a:gs>
                  <a:gs pos="29000">
                    <a:srgbClr val="024EE4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60C5C660-5FB9-119F-0FE3-2C9A052B7B06}"/>
                </a:ext>
              </a:extLst>
            </p:cNvPr>
            <p:cNvGrpSpPr/>
            <p:nvPr/>
          </p:nvGrpSpPr>
          <p:grpSpPr>
            <a:xfrm>
              <a:off x="304800" y="862332"/>
              <a:ext cx="11677650" cy="108645"/>
              <a:chOff x="304800" y="862332"/>
              <a:chExt cx="11677650" cy="108645"/>
            </a:xfrm>
          </p:grpSpPr>
          <p:sp>
            <p:nvSpPr>
              <p:cNvPr id="10" name="任意多边形: 形状 9">
                <a:extLst>
                  <a:ext uri="{FF2B5EF4-FFF2-40B4-BE49-F238E27FC236}">
                    <a16:creationId xmlns:a16="http://schemas.microsoft.com/office/drawing/2014/main" id="{3930E29C-70C9-D917-B9BA-7A3F36A9D90B}"/>
                  </a:ext>
                </a:extLst>
              </p:cNvPr>
              <p:cNvSpPr/>
              <p:nvPr/>
            </p:nvSpPr>
            <p:spPr>
              <a:xfrm>
                <a:off x="304800" y="862332"/>
                <a:ext cx="3543790" cy="108645"/>
              </a:xfrm>
              <a:custGeom>
                <a:avLst/>
                <a:gdLst>
                  <a:gd name="connsiteX0" fmla="*/ 0 w 2789767"/>
                  <a:gd name="connsiteY0" fmla="*/ 182034 h 182034"/>
                  <a:gd name="connsiteX1" fmla="*/ 182034 w 2789767"/>
                  <a:gd name="connsiteY1" fmla="*/ 0 h 182034"/>
                  <a:gd name="connsiteX2" fmla="*/ 1185333 w 2789767"/>
                  <a:gd name="connsiteY2" fmla="*/ 0 h 182034"/>
                  <a:gd name="connsiteX3" fmla="*/ 1312333 w 2789767"/>
                  <a:gd name="connsiteY3" fmla="*/ 127000 h 182034"/>
                  <a:gd name="connsiteX4" fmla="*/ 2789767 w 2789767"/>
                  <a:gd name="connsiteY4" fmla="*/ 127000 h 182034"/>
                  <a:gd name="connsiteX0-1" fmla="*/ 0 w 2737671"/>
                  <a:gd name="connsiteY0-2" fmla="*/ 109099 h 127000"/>
                  <a:gd name="connsiteX1-3" fmla="*/ 129938 w 2737671"/>
                  <a:gd name="connsiteY1-4" fmla="*/ 0 h 127000"/>
                  <a:gd name="connsiteX2-5" fmla="*/ 1133237 w 2737671"/>
                  <a:gd name="connsiteY2-6" fmla="*/ 0 h 127000"/>
                  <a:gd name="connsiteX3-7" fmla="*/ 1260237 w 2737671"/>
                  <a:gd name="connsiteY3-8" fmla="*/ 127000 h 127000"/>
                  <a:gd name="connsiteX4-9" fmla="*/ 2737671 w 2737671"/>
                  <a:gd name="connsiteY4-10" fmla="*/ 127000 h 127000"/>
                  <a:gd name="connsiteX0-11" fmla="*/ 0 w 2750695"/>
                  <a:gd name="connsiteY0-12" fmla="*/ 116914 h 127000"/>
                  <a:gd name="connsiteX1-13" fmla="*/ 142962 w 2750695"/>
                  <a:gd name="connsiteY1-14" fmla="*/ 0 h 127000"/>
                  <a:gd name="connsiteX2-15" fmla="*/ 1146261 w 2750695"/>
                  <a:gd name="connsiteY2-16" fmla="*/ 0 h 127000"/>
                  <a:gd name="connsiteX3-17" fmla="*/ 1273261 w 2750695"/>
                  <a:gd name="connsiteY3-18" fmla="*/ 127000 h 127000"/>
                  <a:gd name="connsiteX4-19" fmla="*/ 2750695 w 2750695"/>
                  <a:gd name="connsiteY4-20" fmla="*/ 127000 h 127000"/>
                  <a:gd name="connsiteX0-21" fmla="*/ 0 w 2784558"/>
                  <a:gd name="connsiteY0-22" fmla="*/ 127333 h 127333"/>
                  <a:gd name="connsiteX1-23" fmla="*/ 176825 w 2784558"/>
                  <a:gd name="connsiteY1-24" fmla="*/ 0 h 127333"/>
                  <a:gd name="connsiteX2-25" fmla="*/ 1180124 w 2784558"/>
                  <a:gd name="connsiteY2-26" fmla="*/ 0 h 127333"/>
                  <a:gd name="connsiteX3-27" fmla="*/ 1307124 w 2784558"/>
                  <a:gd name="connsiteY3-28" fmla="*/ 127000 h 127333"/>
                  <a:gd name="connsiteX4-29" fmla="*/ 2784558 w 2784558"/>
                  <a:gd name="connsiteY4-30" fmla="*/ 127000 h 127333"/>
                  <a:gd name="connsiteX0-31" fmla="*/ 0 w 2742880"/>
                  <a:gd name="connsiteY0-32" fmla="*/ 127333 h 127333"/>
                  <a:gd name="connsiteX1-33" fmla="*/ 135147 w 2742880"/>
                  <a:gd name="connsiteY1-34" fmla="*/ 0 h 127333"/>
                  <a:gd name="connsiteX2-35" fmla="*/ 1138446 w 2742880"/>
                  <a:gd name="connsiteY2-36" fmla="*/ 0 h 127333"/>
                  <a:gd name="connsiteX3-37" fmla="*/ 1265446 w 2742880"/>
                  <a:gd name="connsiteY3-38" fmla="*/ 127000 h 127333"/>
                  <a:gd name="connsiteX4-39" fmla="*/ 2742880 w 2742880"/>
                  <a:gd name="connsiteY4-40" fmla="*/ 127000 h 127333"/>
                  <a:gd name="connsiteX0-41" fmla="*/ 0 w 4153392"/>
                  <a:gd name="connsiteY0-42" fmla="*/ 127333 h 127333"/>
                  <a:gd name="connsiteX1-43" fmla="*/ 135147 w 4153392"/>
                  <a:gd name="connsiteY1-44" fmla="*/ 0 h 127333"/>
                  <a:gd name="connsiteX2-45" fmla="*/ 1138446 w 4153392"/>
                  <a:gd name="connsiteY2-46" fmla="*/ 0 h 127333"/>
                  <a:gd name="connsiteX3-47" fmla="*/ 1265446 w 4153392"/>
                  <a:gd name="connsiteY3-48" fmla="*/ 127000 h 127333"/>
                  <a:gd name="connsiteX4-49" fmla="*/ 4153392 w 4153392"/>
                  <a:gd name="connsiteY4-50" fmla="*/ 125047 h 12733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4153392" h="127333">
                    <a:moveTo>
                      <a:pt x="0" y="127333"/>
                    </a:moveTo>
                    <a:lnTo>
                      <a:pt x="135147" y="0"/>
                    </a:lnTo>
                    <a:lnTo>
                      <a:pt x="1138446" y="0"/>
                    </a:lnTo>
                    <a:lnTo>
                      <a:pt x="1265446" y="127000"/>
                    </a:lnTo>
                    <a:lnTo>
                      <a:pt x="4153392" y="125047"/>
                    </a:lnTo>
                  </a:path>
                </a:pathLst>
              </a:custGeom>
              <a:noFill/>
              <a:ln w="12700">
                <a:solidFill>
                  <a:srgbClr val="024EE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cxnSp>
            <p:nvCxnSpPr>
              <p:cNvPr id="11" name="直接连接符 10">
                <a:extLst>
                  <a:ext uri="{FF2B5EF4-FFF2-40B4-BE49-F238E27FC236}">
                    <a16:creationId xmlns:a16="http://schemas.microsoft.com/office/drawing/2014/main" id="{8FA48399-BFAF-A5FB-BB40-14128D88D4EC}"/>
                  </a:ext>
                </a:extLst>
              </p:cNvPr>
              <p:cNvCxnSpPr/>
              <p:nvPr/>
            </p:nvCxnSpPr>
            <p:spPr>
              <a:xfrm>
                <a:off x="2184212" y="970977"/>
                <a:ext cx="9798238" cy="0"/>
              </a:xfrm>
              <a:prstGeom prst="line">
                <a:avLst/>
              </a:prstGeom>
              <a:noFill/>
              <a:ln w="12700">
                <a:gradFill flip="none" rotWithShape="1">
                  <a:gsLst>
                    <a:gs pos="28000">
                      <a:srgbClr val="024EE4"/>
                    </a:gs>
                    <a:gs pos="100000">
                      <a:srgbClr val="024EE4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11B17C51-753C-C5D2-64F6-04B269D192E8}"/>
              </a:ext>
            </a:extLst>
          </p:cNvPr>
          <p:cNvSpPr txBox="1"/>
          <p:nvPr/>
        </p:nvSpPr>
        <p:spPr>
          <a:xfrm>
            <a:off x="304800" y="209386"/>
            <a:ext cx="6376657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balanced" dir="t"/>
            </a:scene3d>
            <a:sp3d prstMaterial="matte">
              <a:contourClr>
                <a:schemeClr val="tx2"/>
              </a:contourClr>
            </a:sp3d>
          </a:bodyPr>
          <a:lstStyle>
            <a:defPPr>
              <a:defRPr lang="zh-CN"/>
            </a:defPPr>
            <a:lvl1pPr algn="ctr">
              <a:defRPr kumimoji="1" sz="3200" b="1">
                <a:gradFill flip="none" rotWithShape="1">
                  <a:gsLst>
                    <a:gs pos="0">
                      <a:schemeClr val="tx2">
                        <a:lumMod val="50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  <a:effectLst>
                  <a:outerShdw blurRad="444500" dist="190500" dir="5400000" algn="ctr" rotWithShape="0">
                    <a:schemeClr val="accent6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gradFill flip="none" rotWithShape="1">
                  <a:gsLst>
                    <a:gs pos="0">
                      <a:srgbClr val="3C424B"/>
                    </a:gs>
                    <a:gs pos="100000">
                      <a:srgbClr val="000000"/>
                    </a:gs>
                  </a:gsLst>
                  <a:lin ang="5400000" scaled="1"/>
                  <a:tileRect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空间暗物质量子精密测量</a:t>
            </a:r>
          </a:p>
        </p:txBody>
      </p:sp>
      <p:sp>
        <p:nvSpPr>
          <p:cNvPr id="3" name="PA-文本框 573">
            <a:extLst>
              <a:ext uri="{FF2B5EF4-FFF2-40B4-BE49-F238E27FC236}">
                <a16:creationId xmlns:a16="http://schemas.microsoft.com/office/drawing/2014/main" id="{CC77A89F-2E79-877A-F369-D2F65FFA7E6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427241" y="269715"/>
            <a:ext cx="3949799" cy="430887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>
              <a:buSzPct val="90000"/>
              <a:defRPr>
                <a:gradFill>
                  <a:gsLst>
                    <a:gs pos="80000">
                      <a:srgbClr val="FFFFFF"/>
                    </a:gs>
                    <a:gs pos="43000">
                      <a:schemeClr val="accent5">
                        <a:lumMod val="60000"/>
                        <a:lumOff val="40000"/>
                      </a:schemeClr>
                    </a:gs>
                  </a:gsLst>
                  <a:lin ang="13500000" scaled="1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pPr>
              <a:defRPr/>
            </a:pPr>
            <a:r>
              <a:rPr lang="zh-CN" altLang="en-US" sz="2800" b="1" dirty="0">
                <a:gradFill flip="none" rotWithShape="1">
                  <a:gsLst>
                    <a:gs pos="100000">
                      <a:srgbClr val="00B0F0"/>
                    </a:gs>
                    <a:gs pos="39000">
                      <a:srgbClr val="024EE4"/>
                    </a:gs>
                  </a:gsLst>
                  <a:lin ang="27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空间磁环境地面模拟测试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04684639-8F7D-C6CD-2249-9FB544795017}"/>
              </a:ext>
            </a:extLst>
          </p:cNvPr>
          <p:cNvSpPr txBox="1"/>
          <p:nvPr/>
        </p:nvSpPr>
        <p:spPr>
          <a:xfrm>
            <a:off x="246709" y="6285620"/>
            <a:ext cx="635837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 dirty="0">
                <a:gradFill flip="none" rotWithShape="1">
                  <a:gsLst>
                    <a:gs pos="100000">
                      <a:srgbClr val="00B0F0"/>
                    </a:gs>
                    <a:gs pos="39000">
                      <a:srgbClr val="024EE4"/>
                    </a:gs>
                  </a:gsLst>
                  <a:lin ang="27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磁屏蔽室建设</a:t>
            </a:r>
            <a:r>
              <a:rPr lang="en-US" altLang="zh-CN" sz="2800" b="1" dirty="0">
                <a:gradFill flip="none" rotWithShape="1">
                  <a:gsLst>
                    <a:gs pos="100000">
                      <a:srgbClr val="00B0F0"/>
                    </a:gs>
                    <a:gs pos="39000">
                      <a:srgbClr val="024EE4"/>
                    </a:gs>
                  </a:gsLst>
                  <a:lin ang="27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(</a:t>
            </a:r>
            <a:r>
              <a:rPr lang="zh-CN" altLang="en-US" sz="2800" b="1" dirty="0">
                <a:gradFill flip="none" rotWithShape="1">
                  <a:gsLst>
                    <a:gs pos="100000">
                      <a:srgbClr val="00B0F0"/>
                    </a:gs>
                    <a:gs pos="39000">
                      <a:srgbClr val="024EE4"/>
                    </a:gs>
                  </a:gsLst>
                  <a:lin ang="27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目前正在设计招标</a:t>
            </a:r>
            <a:r>
              <a:rPr lang="en-US" altLang="zh-CN" sz="2800" b="1" dirty="0">
                <a:gradFill flip="none" rotWithShape="1">
                  <a:gsLst>
                    <a:gs pos="100000">
                      <a:srgbClr val="00B0F0"/>
                    </a:gs>
                    <a:gs pos="39000">
                      <a:srgbClr val="024EE4"/>
                    </a:gs>
                  </a:gsLst>
                  <a:lin ang="27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)</a:t>
            </a:r>
            <a:endParaRPr lang="zh-CN" altLang="en-US" sz="2800" b="1" dirty="0">
              <a:gradFill flip="none" rotWithShape="1">
                <a:gsLst>
                  <a:gs pos="100000">
                    <a:srgbClr val="00B0F0"/>
                  </a:gs>
                  <a:gs pos="39000">
                    <a:srgbClr val="024EE4"/>
                  </a:gs>
                </a:gsLst>
                <a:lin ang="2700000" scaled="1"/>
                <a:tileRect/>
              </a:gra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F4E0F5E0-0BFE-B60E-762F-7934D461AA22}"/>
              </a:ext>
            </a:extLst>
          </p:cNvPr>
          <p:cNvSpPr txBox="1"/>
          <p:nvPr/>
        </p:nvSpPr>
        <p:spPr>
          <a:xfrm>
            <a:off x="6848274" y="1994495"/>
            <a:ext cx="5543383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屏蔽系数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&gt;60 dB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0.01-100 Hz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内部尺寸不小于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2.5×2.5×2.5m</a:t>
            </a:r>
            <a:r>
              <a:rPr lang="en-US" altLang="zh-CN" sz="2400" b="1" baseline="30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</a:p>
          <a:p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中心剩磁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&lt;1nT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1.5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米剩磁小于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5nT</a:t>
            </a:r>
          </a:p>
          <a:p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4.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磁噪声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&lt;15fT/Hz</a:t>
            </a:r>
            <a:r>
              <a:rPr lang="en-US" altLang="zh-CN" sz="2400" b="1" baseline="30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1/2</a:t>
            </a:r>
          </a:p>
          <a:p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5.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地磁与弱磁环境模拟系统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6EDB033-7F1E-6DCE-DC2D-6D4279C6CF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10" y="1129036"/>
            <a:ext cx="6358372" cy="503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EBCB1-64CC-A32F-32A8-3EB2397A5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63564D-BD0F-2030-12D8-5ABB1F90CD9A}"/>
              </a:ext>
            </a:extLst>
          </p:cNvPr>
          <p:cNvSpPr txBox="1"/>
          <p:nvPr/>
        </p:nvSpPr>
        <p:spPr>
          <a:xfrm>
            <a:off x="11630526" y="6539599"/>
            <a:ext cx="550381" cy="26924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altLang="zh-CN" smtClean="0">
                <a:cs typeface="+mn-ea"/>
                <a:sym typeface="+mn-lt"/>
              </a:rPr>
              <a:t>9</a:t>
            </a:fld>
            <a:endParaRPr lang="en-US" altLang="zh-CN" dirty="0">
              <a:cs typeface="+mn-ea"/>
              <a:sym typeface="+mn-lt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8C82D9C9-2BE5-FF7E-8805-E734A903F758}"/>
              </a:ext>
            </a:extLst>
          </p:cNvPr>
          <p:cNvGrpSpPr/>
          <p:nvPr/>
        </p:nvGrpSpPr>
        <p:grpSpPr>
          <a:xfrm>
            <a:off x="209550" y="757065"/>
            <a:ext cx="11677650" cy="108645"/>
            <a:chOff x="304800" y="862332"/>
            <a:chExt cx="11677650" cy="108645"/>
          </a:xfrm>
        </p:grpSpPr>
        <p:sp>
          <p:nvSpPr>
            <p:cNvPr id="7" name="梯形 6">
              <a:extLst>
                <a:ext uri="{FF2B5EF4-FFF2-40B4-BE49-F238E27FC236}">
                  <a16:creationId xmlns:a16="http://schemas.microsoft.com/office/drawing/2014/main" id="{963AFC02-66B0-E584-8CE3-8D42EB3772C6}"/>
                </a:ext>
              </a:extLst>
            </p:cNvPr>
            <p:cNvSpPr/>
            <p:nvPr/>
          </p:nvSpPr>
          <p:spPr>
            <a:xfrm>
              <a:off x="400366" y="909449"/>
              <a:ext cx="862889" cy="61528"/>
            </a:xfrm>
            <a:prstGeom prst="trapezoid">
              <a:avLst>
                <a:gd name="adj" fmla="val 96801"/>
              </a:avLst>
            </a:prstGeom>
            <a:gradFill>
              <a:gsLst>
                <a:gs pos="0">
                  <a:srgbClr val="024EE4">
                    <a:alpha val="58000"/>
                  </a:srgbClr>
                </a:gs>
                <a:gs pos="92000">
                  <a:srgbClr val="024EE4">
                    <a:alpha val="0"/>
                  </a:srgbClr>
                </a:gs>
              </a:gsLst>
              <a:lin ang="5400000" scaled="1"/>
            </a:gradFill>
            <a:ln w="6350">
              <a:gradFill>
                <a:gsLst>
                  <a:gs pos="0">
                    <a:srgbClr val="024EE4"/>
                  </a:gs>
                  <a:gs pos="95000">
                    <a:srgbClr val="024EE4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Regular"/>
                <a:cs typeface="+mn-cs"/>
              </a:endParaRP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E7589DB7-4E85-A420-011B-9806ED56B5C9}"/>
                </a:ext>
              </a:extLst>
            </p:cNvPr>
            <p:cNvGrpSpPr/>
            <p:nvPr/>
          </p:nvGrpSpPr>
          <p:grpSpPr>
            <a:xfrm>
              <a:off x="1327152" y="862332"/>
              <a:ext cx="635641" cy="77881"/>
              <a:chOff x="8946621" y="1603727"/>
              <a:chExt cx="605370" cy="74172"/>
            </a:xfr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4900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p:grpSpPr>
          <p:sp>
            <p:nvSpPr>
              <p:cNvPr id="12" name="平行四边形 11">
                <a:extLst>
                  <a:ext uri="{FF2B5EF4-FFF2-40B4-BE49-F238E27FC236}">
                    <a16:creationId xmlns:a16="http://schemas.microsoft.com/office/drawing/2014/main" id="{87F532AA-F22E-2FD3-BBED-A7D8ECAA5D07}"/>
                  </a:ext>
                </a:extLst>
              </p:cNvPr>
              <p:cNvSpPr/>
              <p:nvPr/>
            </p:nvSpPr>
            <p:spPr>
              <a:xfrm flipH="1">
                <a:off x="8946621" y="1603727"/>
                <a:ext cx="119592" cy="74172"/>
              </a:xfrm>
              <a:prstGeom prst="parallelogram">
                <a:avLst>
                  <a:gd name="adj" fmla="val 109068"/>
                </a:avLst>
              </a:prstGeom>
              <a:gradFill>
                <a:gsLst>
                  <a:gs pos="100000">
                    <a:schemeClr val="accent1"/>
                  </a:gs>
                  <a:gs pos="29000">
                    <a:srgbClr val="024EE4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3" name="平行四边形 12">
                <a:extLst>
                  <a:ext uri="{FF2B5EF4-FFF2-40B4-BE49-F238E27FC236}">
                    <a16:creationId xmlns:a16="http://schemas.microsoft.com/office/drawing/2014/main" id="{87CE0484-90F7-BC06-BA39-B37EC51E4C15}"/>
                  </a:ext>
                </a:extLst>
              </p:cNvPr>
              <p:cNvSpPr/>
              <p:nvPr/>
            </p:nvSpPr>
            <p:spPr>
              <a:xfrm flipH="1">
                <a:off x="9027584" y="1603727"/>
                <a:ext cx="119592" cy="74172"/>
              </a:xfrm>
              <a:prstGeom prst="parallelogram">
                <a:avLst>
                  <a:gd name="adj" fmla="val 109068"/>
                </a:avLst>
              </a:prstGeom>
              <a:gradFill>
                <a:gsLst>
                  <a:gs pos="100000">
                    <a:schemeClr val="accent1"/>
                  </a:gs>
                  <a:gs pos="29000">
                    <a:srgbClr val="024EE4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4" name="平行四边形 13">
                <a:extLst>
                  <a:ext uri="{FF2B5EF4-FFF2-40B4-BE49-F238E27FC236}">
                    <a16:creationId xmlns:a16="http://schemas.microsoft.com/office/drawing/2014/main" id="{6CCDF33B-4560-341D-6BD8-CE635885F90C}"/>
                  </a:ext>
                </a:extLst>
              </p:cNvPr>
              <p:cNvSpPr/>
              <p:nvPr/>
            </p:nvSpPr>
            <p:spPr>
              <a:xfrm flipH="1">
                <a:off x="9108547" y="1603727"/>
                <a:ext cx="119592" cy="74172"/>
              </a:xfrm>
              <a:prstGeom prst="parallelogram">
                <a:avLst>
                  <a:gd name="adj" fmla="val 109068"/>
                </a:avLst>
              </a:prstGeom>
              <a:gradFill>
                <a:gsLst>
                  <a:gs pos="100000">
                    <a:schemeClr val="accent1"/>
                  </a:gs>
                  <a:gs pos="29000">
                    <a:srgbClr val="024EE4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5" name="平行四边形 14">
                <a:extLst>
                  <a:ext uri="{FF2B5EF4-FFF2-40B4-BE49-F238E27FC236}">
                    <a16:creationId xmlns:a16="http://schemas.microsoft.com/office/drawing/2014/main" id="{3E9938BC-3826-3401-19ED-797998133B5F}"/>
                  </a:ext>
                </a:extLst>
              </p:cNvPr>
              <p:cNvSpPr/>
              <p:nvPr/>
            </p:nvSpPr>
            <p:spPr>
              <a:xfrm flipH="1">
                <a:off x="9189510" y="1603727"/>
                <a:ext cx="119592" cy="74172"/>
              </a:xfrm>
              <a:prstGeom prst="parallelogram">
                <a:avLst>
                  <a:gd name="adj" fmla="val 109068"/>
                </a:avLst>
              </a:prstGeom>
              <a:gradFill>
                <a:gsLst>
                  <a:gs pos="100000">
                    <a:schemeClr val="accent1"/>
                  </a:gs>
                  <a:gs pos="29000">
                    <a:srgbClr val="024EE4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6" name="平行四边形 15">
                <a:extLst>
                  <a:ext uri="{FF2B5EF4-FFF2-40B4-BE49-F238E27FC236}">
                    <a16:creationId xmlns:a16="http://schemas.microsoft.com/office/drawing/2014/main" id="{862E991C-1D79-D783-5EEF-2A1E53371A69}"/>
                  </a:ext>
                </a:extLst>
              </p:cNvPr>
              <p:cNvSpPr/>
              <p:nvPr/>
            </p:nvSpPr>
            <p:spPr>
              <a:xfrm flipH="1">
                <a:off x="9270473" y="1603727"/>
                <a:ext cx="119592" cy="74172"/>
              </a:xfrm>
              <a:prstGeom prst="parallelogram">
                <a:avLst>
                  <a:gd name="adj" fmla="val 109068"/>
                </a:avLst>
              </a:prstGeom>
              <a:gradFill>
                <a:gsLst>
                  <a:gs pos="100000">
                    <a:schemeClr val="accent1"/>
                  </a:gs>
                  <a:gs pos="29000">
                    <a:srgbClr val="024EE4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7" name="平行四边形 16">
                <a:extLst>
                  <a:ext uri="{FF2B5EF4-FFF2-40B4-BE49-F238E27FC236}">
                    <a16:creationId xmlns:a16="http://schemas.microsoft.com/office/drawing/2014/main" id="{3CABEB17-87E4-7402-42BF-0D3F2BC70000}"/>
                  </a:ext>
                </a:extLst>
              </p:cNvPr>
              <p:cNvSpPr/>
              <p:nvPr/>
            </p:nvSpPr>
            <p:spPr>
              <a:xfrm flipH="1">
                <a:off x="9351436" y="1603727"/>
                <a:ext cx="119592" cy="74172"/>
              </a:xfrm>
              <a:prstGeom prst="parallelogram">
                <a:avLst>
                  <a:gd name="adj" fmla="val 109068"/>
                </a:avLst>
              </a:prstGeom>
              <a:gradFill>
                <a:gsLst>
                  <a:gs pos="100000">
                    <a:schemeClr val="accent1"/>
                  </a:gs>
                  <a:gs pos="29000">
                    <a:srgbClr val="024EE4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sp>
            <p:nvSpPr>
              <p:cNvPr id="18" name="平行四边形 17">
                <a:extLst>
                  <a:ext uri="{FF2B5EF4-FFF2-40B4-BE49-F238E27FC236}">
                    <a16:creationId xmlns:a16="http://schemas.microsoft.com/office/drawing/2014/main" id="{D01B292C-BC55-FC77-1FAD-13C69FE788F0}"/>
                  </a:ext>
                </a:extLst>
              </p:cNvPr>
              <p:cNvSpPr/>
              <p:nvPr/>
            </p:nvSpPr>
            <p:spPr>
              <a:xfrm flipH="1">
                <a:off x="9432399" y="1603727"/>
                <a:ext cx="119592" cy="74172"/>
              </a:xfrm>
              <a:prstGeom prst="parallelogram">
                <a:avLst>
                  <a:gd name="adj" fmla="val 109068"/>
                </a:avLst>
              </a:prstGeom>
              <a:gradFill>
                <a:gsLst>
                  <a:gs pos="100000">
                    <a:schemeClr val="accent1"/>
                  </a:gs>
                  <a:gs pos="29000">
                    <a:srgbClr val="024EE4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6F7F9CB0-590A-AA11-CA2C-AE2E4BFBAA32}"/>
                </a:ext>
              </a:extLst>
            </p:cNvPr>
            <p:cNvGrpSpPr/>
            <p:nvPr/>
          </p:nvGrpSpPr>
          <p:grpSpPr>
            <a:xfrm>
              <a:off x="304800" y="862332"/>
              <a:ext cx="11677650" cy="108645"/>
              <a:chOff x="304800" y="862332"/>
              <a:chExt cx="11677650" cy="108645"/>
            </a:xfrm>
          </p:grpSpPr>
          <p:sp>
            <p:nvSpPr>
              <p:cNvPr id="10" name="任意多边形: 形状 9">
                <a:extLst>
                  <a:ext uri="{FF2B5EF4-FFF2-40B4-BE49-F238E27FC236}">
                    <a16:creationId xmlns:a16="http://schemas.microsoft.com/office/drawing/2014/main" id="{BB2F4090-6295-3798-0AFC-04862947DB3C}"/>
                  </a:ext>
                </a:extLst>
              </p:cNvPr>
              <p:cNvSpPr/>
              <p:nvPr/>
            </p:nvSpPr>
            <p:spPr>
              <a:xfrm>
                <a:off x="304800" y="862332"/>
                <a:ext cx="3543790" cy="108645"/>
              </a:xfrm>
              <a:custGeom>
                <a:avLst/>
                <a:gdLst>
                  <a:gd name="connsiteX0" fmla="*/ 0 w 2789767"/>
                  <a:gd name="connsiteY0" fmla="*/ 182034 h 182034"/>
                  <a:gd name="connsiteX1" fmla="*/ 182034 w 2789767"/>
                  <a:gd name="connsiteY1" fmla="*/ 0 h 182034"/>
                  <a:gd name="connsiteX2" fmla="*/ 1185333 w 2789767"/>
                  <a:gd name="connsiteY2" fmla="*/ 0 h 182034"/>
                  <a:gd name="connsiteX3" fmla="*/ 1312333 w 2789767"/>
                  <a:gd name="connsiteY3" fmla="*/ 127000 h 182034"/>
                  <a:gd name="connsiteX4" fmla="*/ 2789767 w 2789767"/>
                  <a:gd name="connsiteY4" fmla="*/ 127000 h 182034"/>
                  <a:gd name="connsiteX0-1" fmla="*/ 0 w 2737671"/>
                  <a:gd name="connsiteY0-2" fmla="*/ 109099 h 127000"/>
                  <a:gd name="connsiteX1-3" fmla="*/ 129938 w 2737671"/>
                  <a:gd name="connsiteY1-4" fmla="*/ 0 h 127000"/>
                  <a:gd name="connsiteX2-5" fmla="*/ 1133237 w 2737671"/>
                  <a:gd name="connsiteY2-6" fmla="*/ 0 h 127000"/>
                  <a:gd name="connsiteX3-7" fmla="*/ 1260237 w 2737671"/>
                  <a:gd name="connsiteY3-8" fmla="*/ 127000 h 127000"/>
                  <a:gd name="connsiteX4-9" fmla="*/ 2737671 w 2737671"/>
                  <a:gd name="connsiteY4-10" fmla="*/ 127000 h 127000"/>
                  <a:gd name="connsiteX0-11" fmla="*/ 0 w 2750695"/>
                  <a:gd name="connsiteY0-12" fmla="*/ 116914 h 127000"/>
                  <a:gd name="connsiteX1-13" fmla="*/ 142962 w 2750695"/>
                  <a:gd name="connsiteY1-14" fmla="*/ 0 h 127000"/>
                  <a:gd name="connsiteX2-15" fmla="*/ 1146261 w 2750695"/>
                  <a:gd name="connsiteY2-16" fmla="*/ 0 h 127000"/>
                  <a:gd name="connsiteX3-17" fmla="*/ 1273261 w 2750695"/>
                  <a:gd name="connsiteY3-18" fmla="*/ 127000 h 127000"/>
                  <a:gd name="connsiteX4-19" fmla="*/ 2750695 w 2750695"/>
                  <a:gd name="connsiteY4-20" fmla="*/ 127000 h 127000"/>
                  <a:gd name="connsiteX0-21" fmla="*/ 0 w 2784558"/>
                  <a:gd name="connsiteY0-22" fmla="*/ 127333 h 127333"/>
                  <a:gd name="connsiteX1-23" fmla="*/ 176825 w 2784558"/>
                  <a:gd name="connsiteY1-24" fmla="*/ 0 h 127333"/>
                  <a:gd name="connsiteX2-25" fmla="*/ 1180124 w 2784558"/>
                  <a:gd name="connsiteY2-26" fmla="*/ 0 h 127333"/>
                  <a:gd name="connsiteX3-27" fmla="*/ 1307124 w 2784558"/>
                  <a:gd name="connsiteY3-28" fmla="*/ 127000 h 127333"/>
                  <a:gd name="connsiteX4-29" fmla="*/ 2784558 w 2784558"/>
                  <a:gd name="connsiteY4-30" fmla="*/ 127000 h 127333"/>
                  <a:gd name="connsiteX0-31" fmla="*/ 0 w 2742880"/>
                  <a:gd name="connsiteY0-32" fmla="*/ 127333 h 127333"/>
                  <a:gd name="connsiteX1-33" fmla="*/ 135147 w 2742880"/>
                  <a:gd name="connsiteY1-34" fmla="*/ 0 h 127333"/>
                  <a:gd name="connsiteX2-35" fmla="*/ 1138446 w 2742880"/>
                  <a:gd name="connsiteY2-36" fmla="*/ 0 h 127333"/>
                  <a:gd name="connsiteX3-37" fmla="*/ 1265446 w 2742880"/>
                  <a:gd name="connsiteY3-38" fmla="*/ 127000 h 127333"/>
                  <a:gd name="connsiteX4-39" fmla="*/ 2742880 w 2742880"/>
                  <a:gd name="connsiteY4-40" fmla="*/ 127000 h 127333"/>
                  <a:gd name="connsiteX0-41" fmla="*/ 0 w 4153392"/>
                  <a:gd name="connsiteY0-42" fmla="*/ 127333 h 127333"/>
                  <a:gd name="connsiteX1-43" fmla="*/ 135147 w 4153392"/>
                  <a:gd name="connsiteY1-44" fmla="*/ 0 h 127333"/>
                  <a:gd name="connsiteX2-45" fmla="*/ 1138446 w 4153392"/>
                  <a:gd name="connsiteY2-46" fmla="*/ 0 h 127333"/>
                  <a:gd name="connsiteX3-47" fmla="*/ 1265446 w 4153392"/>
                  <a:gd name="connsiteY3-48" fmla="*/ 127000 h 127333"/>
                  <a:gd name="connsiteX4-49" fmla="*/ 4153392 w 4153392"/>
                  <a:gd name="connsiteY4-50" fmla="*/ 125047 h 12733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4153392" h="127333">
                    <a:moveTo>
                      <a:pt x="0" y="127333"/>
                    </a:moveTo>
                    <a:lnTo>
                      <a:pt x="135147" y="0"/>
                    </a:lnTo>
                    <a:lnTo>
                      <a:pt x="1138446" y="0"/>
                    </a:lnTo>
                    <a:lnTo>
                      <a:pt x="1265446" y="127000"/>
                    </a:lnTo>
                    <a:lnTo>
                      <a:pt x="4153392" y="125047"/>
                    </a:lnTo>
                  </a:path>
                </a:pathLst>
              </a:custGeom>
              <a:noFill/>
              <a:ln w="12700">
                <a:solidFill>
                  <a:srgbClr val="024EE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cxnSp>
            <p:nvCxnSpPr>
              <p:cNvPr id="11" name="直接连接符 10">
                <a:extLst>
                  <a:ext uri="{FF2B5EF4-FFF2-40B4-BE49-F238E27FC236}">
                    <a16:creationId xmlns:a16="http://schemas.microsoft.com/office/drawing/2014/main" id="{2D96A350-D27D-AC72-B3FC-DA756D33957F}"/>
                  </a:ext>
                </a:extLst>
              </p:cNvPr>
              <p:cNvCxnSpPr/>
              <p:nvPr/>
            </p:nvCxnSpPr>
            <p:spPr>
              <a:xfrm>
                <a:off x="2184212" y="970977"/>
                <a:ext cx="9798238" cy="0"/>
              </a:xfrm>
              <a:prstGeom prst="line">
                <a:avLst/>
              </a:prstGeom>
              <a:noFill/>
              <a:ln w="12700">
                <a:gradFill flip="none" rotWithShape="1">
                  <a:gsLst>
                    <a:gs pos="28000">
                      <a:srgbClr val="024EE4"/>
                    </a:gs>
                    <a:gs pos="100000">
                      <a:srgbClr val="024EE4">
                        <a:alpha val="0"/>
                      </a:srgbClr>
                    </a:gs>
                  </a:gsLst>
                  <a:lin ang="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5B28CF0C-B5F7-A43B-F0C5-D7B0C29FB2BE}"/>
              </a:ext>
            </a:extLst>
          </p:cNvPr>
          <p:cNvSpPr txBox="1"/>
          <p:nvPr/>
        </p:nvSpPr>
        <p:spPr>
          <a:xfrm>
            <a:off x="304800" y="209386"/>
            <a:ext cx="6376657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balanced" dir="t"/>
            </a:scene3d>
            <a:sp3d prstMaterial="matte">
              <a:contourClr>
                <a:schemeClr val="tx2"/>
              </a:contourClr>
            </a:sp3d>
          </a:bodyPr>
          <a:lstStyle>
            <a:defPPr>
              <a:defRPr lang="zh-CN"/>
            </a:defPPr>
            <a:lvl1pPr algn="ctr">
              <a:defRPr kumimoji="1" sz="3200" b="1">
                <a:gradFill flip="none" rotWithShape="1">
                  <a:gsLst>
                    <a:gs pos="0">
                      <a:schemeClr val="tx2">
                        <a:lumMod val="50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  <a:tileRect/>
                </a:gradFill>
                <a:effectLst>
                  <a:outerShdw blurRad="444500" dist="190500" dir="5400000" algn="ctr" rotWithShape="0">
                    <a:schemeClr val="accent6">
                      <a:alpha val="3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gradFill flip="none" rotWithShape="1">
                  <a:gsLst>
                    <a:gs pos="0">
                      <a:srgbClr val="3C424B"/>
                    </a:gs>
                    <a:gs pos="100000">
                      <a:srgbClr val="000000"/>
                    </a:gs>
                  </a:gsLst>
                  <a:lin ang="5400000" scaled="1"/>
                  <a:tileRect/>
                </a:gra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空间暗物质量子精密测量</a:t>
            </a:r>
          </a:p>
        </p:txBody>
      </p:sp>
      <p:sp>
        <p:nvSpPr>
          <p:cNvPr id="3" name="PA-文本框 573">
            <a:extLst>
              <a:ext uri="{FF2B5EF4-FFF2-40B4-BE49-F238E27FC236}">
                <a16:creationId xmlns:a16="http://schemas.microsoft.com/office/drawing/2014/main" id="{C7245A26-71AC-F002-9C96-84EA79CC718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427241" y="269715"/>
            <a:ext cx="4667945" cy="430887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>
              <a:buSzPct val="90000"/>
              <a:defRPr>
                <a:gradFill>
                  <a:gsLst>
                    <a:gs pos="80000">
                      <a:srgbClr val="FFFFFF"/>
                    </a:gs>
                    <a:gs pos="43000">
                      <a:schemeClr val="accent5">
                        <a:lumMod val="60000"/>
                        <a:lumOff val="40000"/>
                      </a:schemeClr>
                    </a:gs>
                  </a:gsLst>
                  <a:lin ang="13500000" scaled="1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pPr>
              <a:defRPr/>
            </a:pPr>
            <a:r>
              <a:rPr lang="zh-CN" altLang="en-US" sz="2800" b="1" dirty="0">
                <a:gradFill flip="none" rotWithShape="1">
                  <a:gsLst>
                    <a:gs pos="100000">
                      <a:srgbClr val="00B0F0"/>
                    </a:gs>
                    <a:gs pos="39000">
                      <a:srgbClr val="024EE4"/>
                    </a:gs>
                  </a:gsLst>
                  <a:lin ang="27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量子传感暗物质探测网络构建</a:t>
            </a: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0589B872-A3D1-6CAE-65E6-367D0ED04C86}"/>
              </a:ext>
            </a:extLst>
          </p:cNvPr>
          <p:cNvGrpSpPr/>
          <p:nvPr/>
        </p:nvGrpSpPr>
        <p:grpSpPr>
          <a:xfrm>
            <a:off x="528536" y="1029909"/>
            <a:ext cx="11514306" cy="1799276"/>
            <a:chOff x="304800" y="974354"/>
            <a:chExt cx="11514306" cy="1799276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7B658AA-F36F-3EBA-5DBF-18EA19D8F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-36" b="90317"/>
            <a:stretch>
              <a:fillRect/>
            </a:stretch>
          </p:blipFill>
          <p:spPr>
            <a:xfrm>
              <a:off x="304800" y="974354"/>
              <a:ext cx="11514306" cy="469647"/>
            </a:xfrm>
            <a:prstGeom prst="rect">
              <a:avLst/>
            </a:prstGeom>
          </p:spPr>
        </p:pic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56464BD1-C3FE-C8DC-5CC7-1EBE2E7D572E}"/>
                </a:ext>
              </a:extLst>
            </p:cNvPr>
            <p:cNvGrpSpPr/>
            <p:nvPr/>
          </p:nvGrpSpPr>
          <p:grpSpPr>
            <a:xfrm>
              <a:off x="359921" y="1524552"/>
              <a:ext cx="10641319" cy="514083"/>
              <a:chOff x="304800" y="1552645"/>
              <a:chExt cx="13313131" cy="549726"/>
            </a:xfrm>
          </p:grpSpPr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0B8121DD-7332-3CD1-3778-39E6AE8810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t="41354" b="45641"/>
              <a:stretch>
                <a:fillRect/>
              </a:stretch>
            </p:blipFill>
            <p:spPr>
              <a:xfrm>
                <a:off x="304800" y="1552645"/>
                <a:ext cx="9315855" cy="549726"/>
              </a:xfrm>
              <a:prstGeom prst="rect">
                <a:avLst/>
              </a:prstGeom>
            </p:spPr>
          </p:pic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CD74FF9F-FE71-698C-85AD-4B3BBCD0B8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t="54072" r="48529" b="37283"/>
              <a:stretch>
                <a:fillRect/>
              </a:stretch>
            </p:blipFill>
            <p:spPr>
              <a:xfrm>
                <a:off x="8822988" y="1736918"/>
                <a:ext cx="4794943" cy="365452"/>
              </a:xfrm>
              <a:prstGeom prst="rect">
                <a:avLst/>
              </a:prstGeom>
            </p:spPr>
          </p:pic>
        </p:grpSp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5577D235-A53A-47C7-82B4-B91F00960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835" t="65896" r="-835" b="18621"/>
            <a:stretch>
              <a:fillRect/>
            </a:stretch>
          </p:blipFill>
          <p:spPr>
            <a:xfrm>
              <a:off x="447473" y="2119186"/>
              <a:ext cx="9315855" cy="654444"/>
            </a:xfrm>
            <a:prstGeom prst="rect">
              <a:avLst/>
            </a:prstGeom>
          </p:spPr>
        </p:pic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797277EF-DA8C-4A79-6B47-15358DB02AD1}"/>
              </a:ext>
            </a:extLst>
          </p:cNvPr>
          <p:cNvGrpSpPr/>
          <p:nvPr/>
        </p:nvGrpSpPr>
        <p:grpSpPr>
          <a:xfrm>
            <a:off x="304800" y="3057893"/>
            <a:ext cx="11150314" cy="3750947"/>
            <a:chOff x="581657" y="3035030"/>
            <a:chExt cx="11150314" cy="3750947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EDAABF29-5E4F-A06E-D80D-767F75AE9A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41"/>
            <a:stretch/>
          </p:blipFill>
          <p:spPr>
            <a:xfrm>
              <a:off x="726710" y="3035030"/>
              <a:ext cx="10833068" cy="3276289"/>
            </a:xfrm>
            <a:prstGeom prst="rect">
              <a:avLst/>
            </a:prstGeom>
          </p:spPr>
        </p:pic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030B221E-2513-C331-0D56-1D0A472061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1779" y="5905138"/>
              <a:ext cx="1030851" cy="880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中国科学技术大学- 维基百科，自由的百科全书">
              <a:extLst>
                <a:ext uri="{FF2B5EF4-FFF2-40B4-BE49-F238E27FC236}">
                  <a16:creationId xmlns:a16="http://schemas.microsoft.com/office/drawing/2014/main" id="{2BA7333A-1FEB-06EE-93AF-B26458DAC1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657" y="5840842"/>
              <a:ext cx="1030851" cy="880839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E9FD118D-77BC-5788-8541-8675B0070DC4}"/>
                </a:ext>
              </a:extLst>
            </p:cNvPr>
            <p:cNvSpPr/>
            <p:nvPr/>
          </p:nvSpPr>
          <p:spPr>
            <a:xfrm>
              <a:off x="1486936" y="6345557"/>
              <a:ext cx="4288353" cy="3418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zh-CN" altLang="en-US" sz="2000" dirty="0">
                  <a:gradFill flip="none" rotWithShape="1">
                    <a:gsLst>
                      <a:gs pos="0">
                        <a:srgbClr val="3C424B"/>
                      </a:gs>
                      <a:gs pos="100000">
                        <a:srgbClr val="000000"/>
                      </a:gs>
                    </a:gsLst>
                    <a:lin ang="5400000" scaled="1"/>
                    <a:tileRect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自主搭建的四台混合自旋量子传感器</a:t>
              </a:r>
              <a:endParaRPr lang="zh-CN" altLang="en-US" sz="2000" dirty="0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4D430E01-69B2-0DB0-5360-A74A027C3E4F}"/>
                </a:ext>
              </a:extLst>
            </p:cNvPr>
            <p:cNvSpPr/>
            <p:nvPr/>
          </p:nvSpPr>
          <p:spPr>
            <a:xfrm>
              <a:off x="6930657" y="6345557"/>
              <a:ext cx="4801314" cy="3418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zh-CN" altLang="en-US" sz="2000" dirty="0">
                  <a:gradFill flip="none" rotWithShape="1">
                    <a:gsLst>
                      <a:gs pos="0">
                        <a:srgbClr val="3C424B"/>
                      </a:gs>
                      <a:gs pos="100000">
                        <a:srgbClr val="000000"/>
                      </a:gs>
                    </a:gsLst>
                    <a:lin ang="5400000" scaled="1"/>
                    <a:tileRect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sym typeface="+mn-lt"/>
                </a:rPr>
                <a:t>与合作者搭建的一台混合自旋量子传感器</a:t>
              </a:r>
              <a:endParaRPr lang="zh-CN" altLang="en-US" sz="2000" dirty="0"/>
            </a:p>
          </p:txBody>
        </p:sp>
      </p:grpSp>
      <p:sp>
        <p:nvSpPr>
          <p:cNvPr id="34" name="PA-文本框 573">
            <a:extLst>
              <a:ext uri="{FF2B5EF4-FFF2-40B4-BE49-F238E27FC236}">
                <a16:creationId xmlns:a16="http://schemas.microsoft.com/office/drawing/2014/main" id="{71C4D644-800B-FDC6-6652-F7E24A1D6AB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101468" y="1149219"/>
            <a:ext cx="7181453" cy="430887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>
              <a:buSzPct val="90000"/>
              <a:defRPr>
                <a:gradFill>
                  <a:gsLst>
                    <a:gs pos="80000">
                      <a:srgbClr val="FFFFFF"/>
                    </a:gs>
                    <a:gs pos="43000">
                      <a:schemeClr val="accent5">
                        <a:lumMod val="60000"/>
                        <a:lumOff val="40000"/>
                      </a:schemeClr>
                    </a:gs>
                  </a:gsLst>
                  <a:lin ang="13500000" scaled="1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pPr>
              <a:defRPr/>
            </a:pPr>
            <a:r>
              <a:rPr lang="zh-CN" altLang="en-US" sz="2800" b="1" dirty="0">
                <a:gradFill flip="none" rotWithShape="1">
                  <a:gsLst>
                    <a:gs pos="100000">
                      <a:srgbClr val="00B0F0"/>
                    </a:gs>
                    <a:gs pos="39000">
                      <a:srgbClr val="024EE4"/>
                    </a:gs>
                  </a:gsLst>
                  <a:lin ang="270000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国际上首个基于核自旋的超轻暗物质探测网络</a:t>
            </a:r>
          </a:p>
        </p:txBody>
      </p:sp>
    </p:spTree>
    <p:extLst>
      <p:ext uri="{BB962C8B-B14F-4D97-AF65-F5344CB8AC3E}">
        <p14:creationId xmlns:p14="http://schemas.microsoft.com/office/powerpoint/2010/main" val="1059519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169874_2*n_h_h_i*1_2_1_1"/>
  <p:tag name="KSO_WM_TEMPLATE_CATEGORY" val="diagram"/>
  <p:tag name="KSO_WM_TEMPLATE_INDEX" val="20169874"/>
  <p:tag name="KSO_WM_UNIT_LAYERLEVEL" val="1_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562</Words>
  <Application>Microsoft Office PowerPoint</Application>
  <PresentationFormat>宽屏</PresentationFormat>
  <Paragraphs>107</Paragraphs>
  <Slides>12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22" baseType="lpstr">
      <vt:lpstr>等线</vt:lpstr>
      <vt:lpstr>等线 Light</vt:lpstr>
      <vt:lpstr>思源黑体 CN Bold</vt:lpstr>
      <vt:lpstr>微软雅黑</vt:lpstr>
      <vt:lpstr>Arial</vt:lpstr>
      <vt:lpstr>Calibri</vt:lpstr>
      <vt:lpstr>Times New Roman</vt:lpstr>
      <vt:lpstr>Wingdings</vt:lpstr>
      <vt:lpstr>Office 主题​​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Yuanhong Wang</cp:lastModifiedBy>
  <cp:revision>298</cp:revision>
  <dcterms:created xsi:type="dcterms:W3CDTF">2023-10-10T12:09:00Z</dcterms:created>
  <dcterms:modified xsi:type="dcterms:W3CDTF">2026-07-04T19:48:04Z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4E6E4E16F92D4ABCADC3339DE3A31128_13</vt:lpwstr>
  </property>
  <property fmtid="{D5CDD505-2E9C-101B-9397-08002B2CF9AE}" pid="3" name="KSOProductBuildVer">
    <vt:lpwstr>2052-12.1.0.20784</vt:lpwstr>
  </property>
</Properties>
</file>