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567" r:id="rId2"/>
    <p:sldId id="1943" r:id="rId3"/>
    <p:sldId id="1949" r:id="rId4"/>
    <p:sldId id="1971" r:id="rId5"/>
    <p:sldId id="1977" r:id="rId6"/>
    <p:sldId id="1958" r:id="rId7"/>
    <p:sldId id="1978" r:id="rId8"/>
    <p:sldId id="1979" r:id="rId9"/>
    <p:sldId id="1961" r:id="rId10"/>
    <p:sldId id="1980" r:id="rId11"/>
    <p:sldId id="1981" r:id="rId12"/>
    <p:sldId id="1983" r:id="rId13"/>
    <p:sldId id="1984" r:id="rId14"/>
    <p:sldId id="1953" r:id="rId15"/>
    <p:sldId id="1966" r:id="rId16"/>
    <p:sldId id="1835" r:id="rId17"/>
  </p:sldIdLst>
  <p:sldSz cx="12192000" cy="6858000"/>
  <p:notesSz cx="6735763" cy="98663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0" userDrawn="1">
          <p15:clr>
            <a:srgbClr val="A4A3A4"/>
          </p15:clr>
        </p15:guide>
        <p15:guide id="2" orient="horz" pos="22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rui Bao" initials="BB" lastIdx="1" clrIdx="0"/>
  <p:cmAuthor id="2" name="admin" initials="a" lastIdx="3" clrIdx="1"/>
  <p:cmAuthor id="3" name="Martin pang" initials="M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7D31"/>
    <a:srgbClr val="FFFFFF"/>
    <a:srgbClr val="004EA2"/>
    <a:srgbClr val="0000FF"/>
    <a:srgbClr val="FFFF00"/>
    <a:srgbClr val="0070C0"/>
    <a:srgbClr val="F7F7F8"/>
    <a:srgbClr val="C4D6A0"/>
    <a:srgbClr val="FF99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6" autoAdjust="0"/>
    <p:restoredTop sz="91361" autoAdjust="0"/>
  </p:normalViewPr>
  <p:slideViewPr>
    <p:cSldViewPr snapToGrid="0" showGuides="1">
      <p:cViewPr>
        <p:scale>
          <a:sx n="95" d="100"/>
          <a:sy n="95" d="100"/>
        </p:scale>
        <p:origin x="328" y="640"/>
      </p:cViewPr>
      <p:guideLst>
        <p:guide pos="210"/>
        <p:guide orient="horz" pos="2205"/>
      </p:guideLst>
    </p:cSldViewPr>
  </p:slideViewPr>
  <p:outlineViewPr>
    <p:cViewPr>
      <p:scale>
        <a:sx n="66" d="100"/>
        <a:sy n="66" d="100"/>
      </p:scale>
      <p:origin x="0" y="-1153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5" d="100"/>
          <a:sy n="55" d="100"/>
        </p:scale>
        <p:origin x="2622" y="16"/>
      </p:cViewPr>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5"/>
            <a:ext cx="2919565" cy="493870"/>
          </a:xfrm>
          <a:prstGeom prst="rect">
            <a:avLst/>
          </a:prstGeom>
        </p:spPr>
        <p:txBody>
          <a:bodyPr vert="horz" lIns="90882" tIns="45441" rIns="90882" bIns="45441" rtlCol="0"/>
          <a:lstStyle>
            <a:lvl1pPr algn="l">
              <a:defRPr sz="1200"/>
            </a:lvl1pPr>
          </a:lstStyle>
          <a:p>
            <a:endParaRPr lang="zh-CN" altLang="en-US"/>
          </a:p>
        </p:txBody>
      </p:sp>
      <p:sp>
        <p:nvSpPr>
          <p:cNvPr id="3" name="日期占位符 2"/>
          <p:cNvSpPr>
            <a:spLocks noGrp="1"/>
          </p:cNvSpPr>
          <p:nvPr>
            <p:ph type="dt" sz="quarter" idx="1"/>
          </p:nvPr>
        </p:nvSpPr>
        <p:spPr>
          <a:xfrm>
            <a:off x="3814626" y="5"/>
            <a:ext cx="2919565" cy="493870"/>
          </a:xfrm>
          <a:prstGeom prst="rect">
            <a:avLst/>
          </a:prstGeom>
        </p:spPr>
        <p:txBody>
          <a:bodyPr vert="horz" lIns="90882" tIns="45441" rIns="90882" bIns="45441" rtlCol="0"/>
          <a:lstStyle>
            <a:lvl1pPr algn="r">
              <a:defRPr sz="1200"/>
            </a:lvl1pPr>
          </a:lstStyle>
          <a:p>
            <a:fld id="{238EDA6E-43E0-47E6-84FB-D0C8F3A04EEE}" type="datetimeFigureOut">
              <a:rPr lang="zh-CN" altLang="en-US" smtClean="0"/>
              <a:t>2026/7/6</a:t>
            </a:fld>
            <a:endParaRPr lang="zh-CN" altLang="en-US"/>
          </a:p>
        </p:txBody>
      </p:sp>
      <p:sp>
        <p:nvSpPr>
          <p:cNvPr id="4" name="页脚占位符 3"/>
          <p:cNvSpPr>
            <a:spLocks noGrp="1"/>
          </p:cNvSpPr>
          <p:nvPr>
            <p:ph type="ftr" sz="quarter" idx="2"/>
          </p:nvPr>
        </p:nvSpPr>
        <p:spPr>
          <a:xfrm>
            <a:off x="0" y="9372449"/>
            <a:ext cx="2919565" cy="493870"/>
          </a:xfrm>
          <a:prstGeom prst="rect">
            <a:avLst/>
          </a:prstGeom>
        </p:spPr>
        <p:txBody>
          <a:bodyPr vert="horz" lIns="90882" tIns="45441" rIns="90882" bIns="45441"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4626" y="9372449"/>
            <a:ext cx="2919565" cy="493870"/>
          </a:xfrm>
          <a:prstGeom prst="rect">
            <a:avLst/>
          </a:prstGeom>
        </p:spPr>
        <p:txBody>
          <a:bodyPr vert="horz" lIns="90882" tIns="45441" rIns="90882" bIns="45441" rtlCol="0" anchor="b"/>
          <a:lstStyle>
            <a:lvl1pPr algn="r">
              <a:defRPr sz="1200"/>
            </a:lvl1pPr>
          </a:lstStyle>
          <a:p>
            <a:fld id="{7FE022C1-D60B-4D0B-BA1B-2159C79C084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0"/>
            <a:ext cx="2918830" cy="495029"/>
          </a:xfrm>
          <a:prstGeom prst="rect">
            <a:avLst/>
          </a:prstGeom>
        </p:spPr>
        <p:txBody>
          <a:bodyPr vert="horz" lIns="90882" tIns="45441" rIns="90882" bIns="45441" rtlCol="0"/>
          <a:lstStyle>
            <a:lvl1pPr algn="l">
              <a:defRPr sz="1200"/>
            </a:lvl1pPr>
          </a:lstStyle>
          <a:p>
            <a:endParaRPr lang="zh-CN" altLang="en-US"/>
          </a:p>
        </p:txBody>
      </p:sp>
      <p:sp>
        <p:nvSpPr>
          <p:cNvPr id="3" name="日期占位符 2"/>
          <p:cNvSpPr>
            <a:spLocks noGrp="1"/>
          </p:cNvSpPr>
          <p:nvPr>
            <p:ph type="dt" idx="1"/>
          </p:nvPr>
        </p:nvSpPr>
        <p:spPr>
          <a:xfrm>
            <a:off x="3815379" y="0"/>
            <a:ext cx="2918830" cy="495029"/>
          </a:xfrm>
          <a:prstGeom prst="rect">
            <a:avLst/>
          </a:prstGeom>
        </p:spPr>
        <p:txBody>
          <a:bodyPr vert="horz" lIns="90882" tIns="45441" rIns="90882" bIns="45441" rtlCol="0"/>
          <a:lstStyle>
            <a:lvl1pPr algn="r">
              <a:defRPr sz="1200"/>
            </a:lvl1pPr>
          </a:lstStyle>
          <a:p>
            <a:fld id="{5E3EC8AE-1E5D-4554-A747-1BA9C0EA8307}" type="datetimeFigureOut">
              <a:rPr lang="zh-CN" altLang="en-US" smtClean="0"/>
              <a:t>2026/7/6</a:t>
            </a:fld>
            <a:endParaRPr lang="zh-CN" altLang="en-US"/>
          </a:p>
        </p:txBody>
      </p:sp>
      <p:sp>
        <p:nvSpPr>
          <p:cNvPr id="4" name="幻灯片图像占位符 3"/>
          <p:cNvSpPr>
            <a:spLocks noGrp="1" noRot="1" noChangeAspect="1"/>
          </p:cNvSpPr>
          <p:nvPr>
            <p:ph type="sldImg" idx="2"/>
          </p:nvPr>
        </p:nvSpPr>
        <p:spPr>
          <a:xfrm>
            <a:off x="409575" y="1235075"/>
            <a:ext cx="5916613" cy="3327400"/>
          </a:xfrm>
          <a:prstGeom prst="rect">
            <a:avLst/>
          </a:prstGeom>
          <a:noFill/>
          <a:ln w="12700">
            <a:solidFill>
              <a:prstClr val="black"/>
            </a:solidFill>
          </a:ln>
        </p:spPr>
        <p:txBody>
          <a:bodyPr vert="horz" lIns="90882" tIns="45441" rIns="90882" bIns="45441" rtlCol="0" anchor="ctr"/>
          <a:lstStyle/>
          <a:p>
            <a:endParaRPr lang="zh-CN" altLang="en-US"/>
          </a:p>
        </p:txBody>
      </p:sp>
      <p:sp>
        <p:nvSpPr>
          <p:cNvPr id="5" name="备注占位符 4"/>
          <p:cNvSpPr>
            <a:spLocks noGrp="1"/>
          </p:cNvSpPr>
          <p:nvPr>
            <p:ph type="body" sz="quarter" idx="3"/>
          </p:nvPr>
        </p:nvSpPr>
        <p:spPr>
          <a:xfrm>
            <a:off x="673577" y="4748164"/>
            <a:ext cx="5388610" cy="3884861"/>
          </a:xfrm>
          <a:prstGeom prst="rect">
            <a:avLst/>
          </a:prstGeom>
        </p:spPr>
        <p:txBody>
          <a:bodyPr vert="horz" lIns="90882" tIns="45441" rIns="90882" bIns="45441"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6" y="9371286"/>
            <a:ext cx="2918830" cy="495029"/>
          </a:xfrm>
          <a:prstGeom prst="rect">
            <a:avLst/>
          </a:prstGeom>
        </p:spPr>
        <p:txBody>
          <a:bodyPr vert="horz" lIns="90882" tIns="45441" rIns="90882" bIns="45441"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9" y="9371286"/>
            <a:ext cx="2918830" cy="495029"/>
          </a:xfrm>
          <a:prstGeom prst="rect">
            <a:avLst/>
          </a:prstGeom>
        </p:spPr>
        <p:txBody>
          <a:bodyPr vert="horz" lIns="90882" tIns="45441" rIns="90882" bIns="45441" rtlCol="0" anchor="b"/>
          <a:lstStyle>
            <a:lvl1pPr algn="r">
              <a:defRPr sz="1200"/>
            </a:lvl1pPr>
          </a:lstStyle>
          <a:p>
            <a:fld id="{CBE158FC-9E63-4961-B445-68F569BC60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BE158FC-9E63-4961-B445-68F569BC60F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BE158FC-9E63-4961-B445-68F569BC60F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E158FC-9E63-4961-B445-68F569BC60F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7C46C2B-17E0-403A-BEDE-218DA03BA9D1}" type="datetimeFigureOut">
              <a:rPr lang="zh-CN" altLang="en-US" smtClean="0"/>
              <a:t>2026/7/6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296400" y="199390"/>
            <a:ext cx="2743200" cy="365125"/>
          </a:xfrm>
        </p:spPr>
        <p:txBody>
          <a:bodyPr/>
          <a:lstStyle/>
          <a:p>
            <a:fld id="{B39693B5-5602-4BA6-8E36-69A380F4FDF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
        <p:nvSpPr>
          <p:cNvPr id="8" name="矩形 7"/>
          <p:cNvSpPr/>
          <p:nvPr userDrawn="1"/>
        </p:nvSpPr>
        <p:spPr>
          <a:xfrm>
            <a:off x="0" y="1203098"/>
            <a:ext cx="12192000" cy="5654902"/>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3" name="Text Box 166"/>
          <p:cNvSpPr txBox="1">
            <a:spLocks noChangeArrowheads="1"/>
          </p:cNvSpPr>
          <p:nvPr userDrawn="1"/>
        </p:nvSpPr>
        <p:spPr bwMode="auto">
          <a:xfrm>
            <a:off x="11647716" y="6242164"/>
            <a:ext cx="877887" cy="274637"/>
          </a:xfrm>
          <a:prstGeom prst="rect">
            <a:avLst/>
          </a:prstGeom>
          <a:noFill/>
          <a:ln w="9525">
            <a:noFill/>
            <a:miter lim="800000"/>
          </a:ln>
        </p:spPr>
        <p:txBody>
          <a:bodyPr lIns="0" tIns="0" rIns="0" bIns="0" anchor="b"/>
          <a:lstStyle/>
          <a:p>
            <a:pPr eaLnBrk="0" hangingPunct="0">
              <a:defRPr/>
            </a:pPr>
            <a:fld id="{AF79A1F9-2A18-4886-8062-B5E8D60E5984}" type="slidenum">
              <a:rPr lang="en-US" sz="1300" b="1" smtClean="0">
                <a:solidFill>
                  <a:srgbClr val="004EA2"/>
                </a:solidFill>
                <a:latin typeface="Times New Roman" panose="02020603050405020304" pitchFamily="18" charset="0"/>
                <a:ea typeface="+mn-ea"/>
                <a:cs typeface="Times New Roman" panose="02020603050405020304" pitchFamily="18" charset="0"/>
              </a:rPr>
              <a:t>‹#›</a:t>
            </a:fld>
            <a:endParaRPr lang="en-US" sz="1300" b="1" dirty="0">
              <a:solidFill>
                <a:srgbClr val="004EA2"/>
              </a:solidFill>
              <a:latin typeface="Times New Roman" panose="02020603050405020304" pitchFamily="18" charset="0"/>
              <a:ea typeface="+mn-ea"/>
              <a:cs typeface="Times New Roman" panose="02020603050405020304" pitchFamily="18" charset="0"/>
            </a:endParaRPr>
          </a:p>
        </p:txBody>
      </p:sp>
      <p:cxnSp>
        <p:nvCxnSpPr>
          <p:cNvPr id="3" name="直接连接符 2"/>
          <p:cNvCxnSpPr/>
          <p:nvPr userDrawn="1"/>
        </p:nvCxnSpPr>
        <p:spPr>
          <a:xfrm>
            <a:off x="0" y="1115065"/>
            <a:ext cx="4702175" cy="0"/>
          </a:xfrm>
          <a:prstGeom prst="line">
            <a:avLst/>
          </a:prstGeom>
          <a:ln w="76200">
            <a:solidFill>
              <a:srgbClr val="004EA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0" y="1203098"/>
            <a:ext cx="12192000" cy="0"/>
          </a:xfrm>
          <a:prstGeom prst="line">
            <a:avLst/>
          </a:prstGeom>
          <a:ln w="28575">
            <a:solidFill>
              <a:srgbClr val="004EA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
        <p:nvSpPr>
          <p:cNvPr id="8" name="矩形 7"/>
          <p:cNvSpPr/>
          <p:nvPr userDrawn="1"/>
        </p:nvSpPr>
        <p:spPr>
          <a:xfrm>
            <a:off x="0" y="-635"/>
            <a:ext cx="12192000" cy="685863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3" name="Text Box 166"/>
          <p:cNvSpPr txBox="1">
            <a:spLocks noChangeArrowheads="1"/>
          </p:cNvSpPr>
          <p:nvPr userDrawn="1"/>
        </p:nvSpPr>
        <p:spPr bwMode="auto">
          <a:xfrm>
            <a:off x="11647716" y="6242164"/>
            <a:ext cx="877887" cy="274637"/>
          </a:xfrm>
          <a:prstGeom prst="rect">
            <a:avLst/>
          </a:prstGeom>
          <a:noFill/>
          <a:ln w="9525">
            <a:noFill/>
            <a:miter lim="800000"/>
          </a:ln>
        </p:spPr>
        <p:txBody>
          <a:bodyPr lIns="0" tIns="0" rIns="0" bIns="0" anchor="b"/>
          <a:lstStyle/>
          <a:p>
            <a:pPr eaLnBrk="0" hangingPunct="0">
              <a:defRPr/>
            </a:pPr>
            <a:fld id="{AF79A1F9-2A18-4886-8062-B5E8D60E5984}" type="slidenum">
              <a:rPr lang="en-US" sz="1300" b="1" smtClean="0">
                <a:solidFill>
                  <a:srgbClr val="004EA2"/>
                </a:solidFill>
                <a:latin typeface="Times New Roman" panose="02020603050405020304" pitchFamily="18" charset="0"/>
                <a:ea typeface="+mn-ea"/>
                <a:cs typeface="Times New Roman" panose="02020603050405020304" pitchFamily="18" charset="0"/>
              </a:rPr>
              <a:t>‹#›</a:t>
            </a:fld>
            <a:endParaRPr lang="en-US" sz="1300" b="1" dirty="0">
              <a:solidFill>
                <a:srgbClr val="004EA2"/>
              </a:solidFill>
              <a:latin typeface="Times New Roman" panose="02020603050405020304" pitchFamily="18" charset="0"/>
              <a:ea typeface="+mn-ea"/>
              <a:cs typeface="Times New Roman" panose="02020603050405020304" pitchFamily="18" charset="0"/>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矢量">
    <p:bg>
      <p:bgPr>
        <a:gradFill>
          <a:gsLst>
            <a:gs pos="48000">
              <a:schemeClr val="bg1"/>
            </a:gs>
            <a:gs pos="28000">
              <a:schemeClr val="bg1"/>
            </a:gs>
            <a:gs pos="10000">
              <a:schemeClr val="bg1">
                <a:lumMod val="95000"/>
              </a:schemeClr>
            </a:gs>
            <a:gs pos="100000">
              <a:schemeClr val="bg1">
                <a:lumMod val="85000"/>
              </a:schemeClr>
            </a:gs>
          </a:gsLst>
          <a:path path="circle">
            <a:fillToRect l="100000" b="100000"/>
          </a:path>
        </a:gradFill>
        <a:effectLst/>
      </p:bgPr>
    </p:bg>
    <p:spTree>
      <p:nvGrpSpPr>
        <p:cNvPr id="1" name=""/>
        <p:cNvGrpSpPr/>
        <p:nvPr/>
      </p:nvGrpSpPr>
      <p:grpSpPr>
        <a:xfrm>
          <a:off x="0" y="0"/>
          <a:ext cx="0" cy="0"/>
          <a:chOff x="0" y="0"/>
          <a:chExt cx="0" cy="0"/>
        </a:xfrm>
      </p:grpSpPr>
      <p:pic>
        <p:nvPicPr>
          <p:cNvPr id="13" name="图片 12"/>
          <p:cNvPicPr/>
          <p:nvPr userDrawn="1"/>
        </p:nvPicPr>
        <p:blipFill rotWithShape="1">
          <a:blip/>
          <a:srcRect l="23128" t="35441" r="18962" b="23522"/>
          <a:stretch>
            <a:fillRect/>
          </a:stretch>
        </p:blipFill>
        <p:spPr bwMode="auto">
          <a:xfrm>
            <a:off x="1" y="0"/>
            <a:ext cx="12192000" cy="6858000"/>
          </a:xfrm>
          <a:prstGeom prst="rect">
            <a:avLst/>
          </a:prstGeom>
          <a:noFill/>
          <a:ln>
            <a:noFill/>
          </a:ln>
        </p:spPr>
      </p:pic>
      <p:sp>
        <p:nvSpPr>
          <p:cNvPr id="6" name="矩形 5"/>
          <p:cNvSpPr/>
          <p:nvPr userDrawn="1"/>
        </p:nvSpPr>
        <p:spPr>
          <a:xfrm>
            <a:off x="-1" y="19050"/>
            <a:ext cx="12192000" cy="6858000"/>
          </a:xfrm>
          <a:prstGeom prst="rect">
            <a:avLst/>
          </a:prstGeom>
          <a:gradFill flip="none" rotWithShape="1">
            <a:gsLst>
              <a:gs pos="0">
                <a:schemeClr val="accent3">
                  <a:lumMod val="5000"/>
                  <a:lumOff val="95000"/>
                  <a:alpha val="9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a:off x="11493599" y="6330765"/>
            <a:ext cx="6984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1" name="灯片编号占位符 13"/>
          <p:cNvSpPr txBox="1"/>
          <p:nvPr userDrawn="1"/>
        </p:nvSpPr>
        <p:spPr>
          <a:xfrm>
            <a:off x="11493598" y="6356582"/>
            <a:ext cx="611960" cy="365125"/>
          </a:xfrm>
          <a:prstGeom prst="rect">
            <a:avLst/>
          </a:prstGeom>
        </p:spPr>
        <p:txBody>
          <a:bodyPr vert="horz" lIns="91440" tIns="45720" rIns="91440" bIns="45720" rtlCol="0" anchor="ctr"/>
          <a:lstStyle>
            <a:defPPr>
              <a:defRPr lang="zh-CN"/>
            </a:defPPr>
            <a:lvl1pPr algn="ctr">
              <a:defRPr b="0">
                <a:solidFill>
                  <a:schemeClr val="bg1"/>
                </a:solidFill>
                <a:latin typeface="Calibri" panose="020F0502020204030204" charset="0"/>
                <a:cs typeface="Calibri" panose="020F050202020403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CD45CB9B-4DF8-4FF7-BEBC-4B0B26C01F34}" type="slidenum">
              <a:rPr lang="zh-CN" altLang="en-US" b="1" smtClean="0">
                <a:solidFill>
                  <a:srgbClr val="17375E"/>
                </a:solidFill>
                <a:latin typeface="等线" panose="02010600030101010101" pitchFamily="2" charset="-122"/>
                <a:ea typeface="等线" panose="02010600030101010101" pitchFamily="2" charset="-122"/>
              </a:rPr>
              <a:t>‹#›</a:t>
            </a:fld>
            <a:endParaRPr lang="zh-CN" altLang="en-US" b="1" dirty="0">
              <a:solidFill>
                <a:srgbClr val="17375E"/>
              </a:solidFill>
              <a:latin typeface="等线" panose="02010600030101010101" pitchFamily="2" charset="-122"/>
              <a:ea typeface="等线" panose="02010600030101010101" pitchFamily="2" charset="-122"/>
            </a:endParaRPr>
          </a:p>
        </p:txBody>
      </p:sp>
      <p:cxnSp>
        <p:nvCxnSpPr>
          <p:cNvPr id="5" name="直接连接符 4"/>
          <p:cNvCxnSpPr/>
          <p:nvPr userDrawn="1"/>
        </p:nvCxnSpPr>
        <p:spPr>
          <a:xfrm>
            <a:off x="334963" y="781050"/>
            <a:ext cx="11522075"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乔培训ppt-01.jpg" descr="乔培训ppt-01.jpg"/>
          <p:cNvPicPr>
            <a:picLocks noChangeAspect="1"/>
          </p:cNvPicPr>
          <p:nvPr userDrawn="1"/>
        </p:nvPicPr>
        <p:blipFill>
          <a:blip r:embed="rId2"/>
          <a:stretch>
            <a:fillRect/>
          </a:stretch>
        </p:blipFill>
        <p:spPr>
          <a:xfrm>
            <a:off x="0" y="403"/>
            <a:ext cx="12192001" cy="6857194"/>
          </a:xfrm>
          <a:prstGeom prst="rect">
            <a:avLst/>
          </a:prstGeom>
          <a:ln w="12700">
            <a:miter lim="400000"/>
            <a:headEnd/>
            <a:tailEnd/>
          </a:ln>
        </p:spPr>
      </p:pic>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6C2B-17E0-403A-BEDE-218DA03BA9D1}" type="datetimeFigureOut">
              <a:rPr lang="zh-CN" altLang="en-US" smtClean="0"/>
              <a:t>2026/7/6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93B5-5602-4BA6-8E36-69A380F4FD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5.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139" y="0"/>
            <a:ext cx="12181701" cy="6858000"/>
          </a:xfrm>
          <a:prstGeom prst="rect">
            <a:avLst/>
          </a:prstGeom>
        </p:spPr>
      </p:pic>
      <p:sp>
        <p:nvSpPr>
          <p:cNvPr id="5" name="矩形 4"/>
          <p:cNvSpPr/>
          <p:nvPr/>
        </p:nvSpPr>
        <p:spPr>
          <a:xfrm>
            <a:off x="10299" y="1924050"/>
            <a:ext cx="12181701" cy="1546698"/>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 name="文本框 6"/>
          <p:cNvSpPr txBox="1"/>
          <p:nvPr/>
        </p:nvSpPr>
        <p:spPr>
          <a:xfrm>
            <a:off x="77803" y="2343456"/>
            <a:ext cx="12046691" cy="706755"/>
          </a:xfrm>
          <a:prstGeom prst="rect">
            <a:avLst/>
          </a:prstGeom>
          <a:noFill/>
        </p:spPr>
        <p:txBody>
          <a:bodyPr wrap="square" rtlCol="0">
            <a:spAutoFit/>
          </a:bodyPr>
          <a:lstStyle/>
          <a:p>
            <a:pPr algn="ctr"/>
            <a:r>
              <a:rPr lang="en-US" altLang="zh-CN" sz="4000" b="1" spc="300" dirty="0">
                <a:solidFill>
                  <a:schemeClr val="bg1"/>
                </a:solidFill>
                <a:latin typeface="微软雅黑" panose="020B0503020204020204" pitchFamily="34" charset="-122"/>
                <a:ea typeface="微软雅黑" panose="020B0503020204020204" pitchFamily="34" charset="-122"/>
              </a:rPr>
              <a:t>SCEP</a:t>
            </a:r>
            <a:r>
              <a:rPr lang="zh-CN" altLang="en-US" sz="4000" b="1" spc="300" dirty="0">
                <a:solidFill>
                  <a:schemeClr val="bg1"/>
                </a:solidFill>
                <a:latin typeface="微软雅黑" panose="020B0503020204020204" pitchFamily="34" charset="-122"/>
                <a:ea typeface="微软雅黑" panose="020B0503020204020204" pitchFamily="34" charset="-122"/>
              </a:rPr>
              <a:t>粒子探测器研究进展</a:t>
            </a:r>
          </a:p>
        </p:txBody>
      </p:sp>
      <p:sp>
        <p:nvSpPr>
          <p:cNvPr id="6" name="矩形 5"/>
          <p:cNvSpPr/>
          <p:nvPr/>
        </p:nvSpPr>
        <p:spPr>
          <a:xfrm>
            <a:off x="3537654" y="3765850"/>
            <a:ext cx="5106670" cy="279704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dirty="0">
                <a:solidFill>
                  <a:srgbClr val="004EA2"/>
                </a:solidFill>
                <a:latin typeface="微软雅黑" panose="020B0503020204020204" pitchFamily="34" charset="-122"/>
                <a:ea typeface="微软雅黑" panose="020B0503020204020204" pitchFamily="34" charset="-122"/>
                <a:sym typeface="+mn-ea"/>
              </a:rPr>
              <a:t>刘栋</a:t>
            </a:r>
            <a:endParaRPr lang="en-US" altLang="zh-CN" sz="2400" b="1" dirty="0">
              <a:solidFill>
                <a:srgbClr val="004EA2"/>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dirty="0">
                <a:solidFill>
                  <a:srgbClr val="004EA2"/>
                </a:solidFill>
                <a:latin typeface="微软雅黑" panose="020B0503020204020204" pitchFamily="34" charset="-122"/>
                <a:ea typeface="微软雅黑" panose="020B0503020204020204" pitchFamily="34" charset="-122"/>
              </a:rPr>
              <a:t>深空探测实验室（天都实验室）</a:t>
            </a:r>
            <a:endParaRPr lang="en-US" altLang="zh-CN" sz="2400" b="1" dirty="0">
              <a:solidFill>
                <a:srgbClr val="004EA2"/>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dirty="0">
                <a:solidFill>
                  <a:srgbClr val="004EA2"/>
                </a:solidFill>
                <a:latin typeface="微软雅黑" panose="020B0503020204020204" pitchFamily="34" charset="-122"/>
                <a:ea typeface="微软雅黑" panose="020B0503020204020204" pitchFamily="34" charset="-122"/>
                <a:sym typeface="+mn-ea"/>
              </a:rPr>
              <a:t>黄兴宇</a:t>
            </a:r>
            <a:endParaRPr lang="en-US" altLang="zh-CN" sz="2400" b="1" dirty="0">
              <a:solidFill>
                <a:srgbClr val="004EA2"/>
              </a:solidFill>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dirty="0">
                <a:solidFill>
                  <a:srgbClr val="004EA2"/>
                </a:solidFill>
                <a:latin typeface="微软雅黑" panose="020B0503020204020204" pitchFamily="34" charset="-122"/>
                <a:ea typeface="微软雅黑" panose="020B0503020204020204" pitchFamily="34" charset="-122"/>
                <a:sym typeface="+mn-ea"/>
              </a:rPr>
              <a:t>中国科学技术大学</a:t>
            </a:r>
            <a:endParaRPr lang="en-US" altLang="zh-CN" sz="2400" b="1" dirty="0">
              <a:solidFill>
                <a:srgbClr val="004EA2"/>
              </a:solidFill>
              <a:latin typeface="微软雅黑" panose="020B0503020204020204" pitchFamily="34" charset="-122"/>
              <a:ea typeface="微软雅黑" panose="020B0503020204020204" pitchFamily="34" charset="-122"/>
            </a:endParaRPr>
          </a:p>
          <a:p>
            <a:pPr algn="ctr">
              <a:lnSpc>
                <a:spcPct val="150000"/>
              </a:lnSpc>
              <a:defRPr/>
            </a:pPr>
            <a:r>
              <a:rPr lang="en-US" altLang="zh-CN" sz="2400" b="1" dirty="0">
                <a:solidFill>
                  <a:srgbClr val="004EA2"/>
                </a:solidFill>
                <a:latin typeface="微软雅黑" panose="020B0503020204020204" pitchFamily="34" charset="-122"/>
                <a:ea typeface="微软雅黑" panose="020B0503020204020204" pitchFamily="34" charset="-122"/>
              </a:rPr>
              <a:t>2026</a:t>
            </a:r>
            <a:r>
              <a:rPr lang="zh-CN" altLang="en-US" sz="2400" b="1" dirty="0">
                <a:solidFill>
                  <a:srgbClr val="004EA2"/>
                </a:solidFill>
                <a:latin typeface="微软雅黑" panose="020B0503020204020204" pitchFamily="34" charset="-122"/>
                <a:ea typeface="微软雅黑" panose="020B0503020204020204" pitchFamily="34" charset="-122"/>
              </a:rPr>
              <a:t>年</a:t>
            </a:r>
            <a:r>
              <a:rPr lang="en-US" altLang="zh-CN" sz="2400" b="1" dirty="0">
                <a:solidFill>
                  <a:srgbClr val="004EA2"/>
                </a:solidFill>
                <a:latin typeface="微软雅黑" panose="020B0503020204020204" pitchFamily="34" charset="-122"/>
                <a:ea typeface="微软雅黑" panose="020B0503020204020204" pitchFamily="34" charset="-122"/>
              </a:rPr>
              <a:t>7</a:t>
            </a:r>
            <a:r>
              <a:rPr lang="zh-CN" altLang="en-US" sz="2400" b="1" dirty="0">
                <a:solidFill>
                  <a:srgbClr val="004EA2"/>
                </a:solidFill>
                <a:latin typeface="微软雅黑" panose="020B0503020204020204" pitchFamily="34" charset="-122"/>
                <a:ea typeface="微软雅黑" panose="020B0503020204020204" pitchFamily="34" charset="-122"/>
              </a:rPr>
              <a:t>月</a:t>
            </a:r>
          </a:p>
        </p:txBody>
      </p:sp>
      <p:pic>
        <p:nvPicPr>
          <p:cNvPr id="3" name="图片 2"/>
          <p:cNvPicPr>
            <a:picLocks noChangeAspect="1"/>
          </p:cNvPicPr>
          <p:nvPr userDrawn="1"/>
        </p:nvPicPr>
        <p:blipFill rotWithShape="1">
          <a:blip r:embed="rId6"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2.3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测试数据与模拟结果</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sym typeface="+mn-ea"/>
              </a:rPr>
              <a:t>对比</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6" y="2075719"/>
            <a:ext cx="6497386" cy="49962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无光纤闪烁体</a:t>
            </a:r>
            <a:endParaRPr lang="en-US" altLang="zh-CN" sz="2000" dirty="0">
              <a:highlight>
                <a:srgbClr val="FFFF00"/>
              </a:highligh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t="8420"/>
          <a:stretch/>
        </p:blipFill>
        <p:spPr>
          <a:xfrm>
            <a:off x="742315" y="2713850"/>
            <a:ext cx="5241626" cy="3600198"/>
          </a:xfrm>
          <a:prstGeom prst="rect">
            <a:avLst/>
          </a:prstGeom>
          <a:noFill/>
          <a:ln>
            <a:noFill/>
          </a:ln>
        </p:spPr>
      </p:pic>
      <mc:AlternateContent xmlns:mc="http://schemas.openxmlformats.org/markup-compatibility/2006" xmlns:a14="http://schemas.microsoft.com/office/drawing/2010/main">
        <mc:Choice Requires="a14">
          <p:sp>
            <p:nvSpPr>
              <p:cNvPr id="12" name="TextBox 6"/>
              <p:cNvSpPr txBox="1"/>
              <p:nvPr/>
            </p:nvSpPr>
            <p:spPr>
              <a:xfrm>
                <a:off x="310515" y="6341373"/>
                <a:ext cx="11051985" cy="398780"/>
              </a:xfrm>
              <a:prstGeom prst="rect">
                <a:avLst/>
              </a:prstGeom>
              <a:noFill/>
            </p:spPr>
            <p:txBody>
              <a:bodyPr wrap="square">
                <a:spAutoFit/>
              </a:bodyPr>
              <a:lstStyle/>
              <a:p>
                <a:pPr>
                  <a:defRPr sz="2000" b="1">
                    <a:solidFill>
                      <a:srgbClr val="1B3A5C"/>
                    </a:solidFill>
                  </a:defRPr>
                </a:pPr>
                <a:r>
                  <a:rPr lang="zh-CN" altLang="zh-CN" dirty="0"/>
                  <a:t>闪烁体</a:t>
                </a:r>
                <a:r>
                  <a:rPr lang="zh-CN" altLang="zh-CN" dirty="0">
                    <a:solidFill>
                      <a:srgbClr val="FF0000"/>
                    </a:solidFill>
                  </a:rPr>
                  <a:t>吸收长度</a:t>
                </a:r>
                <a:r>
                  <a:rPr lang="zh-CN" altLang="zh-CN" dirty="0"/>
                  <a:t>： </a:t>
                </a:r>
                <a:r>
                  <a:rPr lang="en-US" altLang="zh-CN" dirty="0"/>
                  <a:t>                     </a:t>
                </a:r>
                <a:r>
                  <a:rPr lang="zh-CN" altLang="zh-CN" dirty="0"/>
                  <a:t>；</a:t>
                </a:r>
                <a:r>
                  <a:rPr lang="zh-CN" altLang="en-US" dirty="0">
                    <a:sym typeface="+mn-ea"/>
                  </a:rPr>
                  <a:t>（有效）</a:t>
                </a:r>
                <a:r>
                  <a:rPr lang="zh-CN" altLang="zh-CN" dirty="0"/>
                  <a:t>反射膜</a:t>
                </a:r>
                <a:r>
                  <a:rPr lang="zh-CN" altLang="zh-CN" dirty="0">
                    <a:solidFill>
                      <a:srgbClr val="FF0000"/>
                    </a:solidFill>
                  </a:rPr>
                  <a:t>反射率</a:t>
                </a:r>
                <a:r>
                  <a:rPr lang="zh-CN" altLang="zh-CN" dirty="0"/>
                  <a:t>：</a:t>
                </a:r>
                <a:r>
                  <a:rPr lang="en-US" altLang="zh-CN" dirty="0"/>
                  <a:t>                        ,</a:t>
                </a:r>
                <a:r>
                  <a:rPr lang="zh-CN" altLang="zh-CN" sz="2000" b="1" dirty="0"/>
                  <a:t>光产额</a:t>
                </a:r>
                <a:r>
                  <a:rPr lang="en-US" altLang="zh-CN" sz="2000" b="1" dirty="0"/>
                  <a:t> : </a:t>
                </a:r>
                <a:r>
                  <a:rPr lang="en-US" altLang="zh-CN" sz="2000" b="1" dirty="0">
                    <a:solidFill>
                      <a:srgbClr val="000000"/>
                    </a:solidFill>
                    <a:latin typeface="+mj-ea"/>
                    <a:ea typeface="+mj-ea"/>
                  </a:rPr>
                  <a:t>1</a:t>
                </a:r>
                <a:r>
                  <a:rPr lang="en-US" altLang="zh-CN" sz="2000" dirty="0">
                    <a:solidFill>
                      <a:srgbClr val="000000"/>
                    </a:solidFill>
                    <a:latin typeface="+mj-ea"/>
                    <a:ea typeface="+mj-ea"/>
                  </a:rPr>
                  <a:t>3.6</a:t>
                </a:r>
                <a14:m>
                  <m:oMath xmlns:m="http://schemas.openxmlformats.org/officeDocument/2006/math">
                    <m:r>
                      <a:rPr lang="en-US" altLang="zh-CN" sz="2000" b="0" i="1">
                        <a:solidFill>
                          <a:srgbClr val="000000"/>
                        </a:solidFill>
                        <a:latin typeface="Cambria Math" panose="02040503050406030204" pitchFamily="18" charset="0"/>
                        <a:ea typeface="+mj-ea"/>
                      </a:rPr>
                      <m:t>±</m:t>
                    </m:r>
                  </m:oMath>
                </a14:m>
                <a:r>
                  <a:rPr lang="en-US" altLang="zh-CN" sz="2000" dirty="0">
                    <a:solidFill>
                      <a:srgbClr val="000000"/>
                    </a:solidFill>
                    <a:latin typeface="+mj-ea"/>
                    <a:ea typeface="+mj-ea"/>
                  </a:rPr>
                  <a:t>0.3/keV</a:t>
                </a:r>
                <a:endParaRPr dirty="0">
                  <a:latin typeface="+mj-ea"/>
                  <a:ea typeface="+mj-ea"/>
                </a:endParaRPr>
              </a:p>
            </p:txBody>
          </p:sp>
        </mc:Choice>
        <mc:Fallback xmlns="">
          <p:sp>
            <p:nvSpPr>
              <p:cNvPr id="12" name="TextBox 6"/>
              <p:cNvSpPr txBox="1">
                <a:spLocks noRot="1" noChangeAspect="1" noMove="1" noResize="1" noEditPoints="1" noAdjustHandles="1" noChangeArrowheads="1" noChangeShapeType="1" noTextEdit="1"/>
              </p:cNvSpPr>
              <p:nvPr/>
            </p:nvSpPr>
            <p:spPr>
              <a:xfrm>
                <a:off x="310515" y="6341373"/>
                <a:ext cx="11051985" cy="398780"/>
              </a:xfrm>
              <a:prstGeom prst="rect">
                <a:avLst/>
              </a:prstGeom>
              <a:blipFill rotWithShape="1">
                <a:blip r:embed="rId7"/>
                <a:stretch>
                  <a:fillRect t="-66" r="4" b="66"/>
                </a:stretch>
              </a:blipFill>
            </p:spPr>
            <p:txBody>
              <a:bodyPr/>
              <a:lstStyle/>
              <a:p>
                <a:r>
                  <a:rPr lang="zh-CN" altLang="en-US">
                    <a:noFill/>
                  </a:rPr>
                  <a:t> </a:t>
                </a:r>
              </a:p>
            </p:txBody>
          </p:sp>
        </mc:Fallback>
      </mc:AlternateContent>
      <p:pic>
        <p:nvPicPr>
          <p:cNvPr id="14" name="图片 13"/>
          <p:cNvPicPr>
            <a:picLocks noChangeAspect="1"/>
          </p:cNvPicPr>
          <p:nvPr/>
        </p:nvPicPr>
        <p:blipFill>
          <a:blip r:embed="rId8"/>
          <a:stretch>
            <a:fillRect/>
          </a:stretch>
        </p:blipFill>
        <p:spPr>
          <a:xfrm>
            <a:off x="2366579" y="6349799"/>
            <a:ext cx="1333686" cy="352474"/>
          </a:xfrm>
          <a:prstGeom prst="rect">
            <a:avLst/>
          </a:prstGeom>
        </p:spPr>
      </p:pic>
      <p:pic>
        <p:nvPicPr>
          <p:cNvPr id="16" name="图片 15"/>
          <p:cNvPicPr>
            <a:picLocks noChangeAspect="1"/>
          </p:cNvPicPr>
          <p:nvPr/>
        </p:nvPicPr>
        <p:blipFill>
          <a:blip r:embed="rId9"/>
          <a:stretch>
            <a:fillRect/>
          </a:stretch>
        </p:blipFill>
        <p:spPr>
          <a:xfrm>
            <a:off x="7052946" y="6435450"/>
            <a:ext cx="1390844" cy="266737"/>
          </a:xfrm>
          <a:prstGeom prst="rect">
            <a:avLst/>
          </a:prstGeom>
        </p:spPr>
      </p:pic>
      <p:pic>
        <p:nvPicPr>
          <p:cNvPr id="13" name="图片 12">
            <a:extLst>
              <a:ext uri="{FF2B5EF4-FFF2-40B4-BE49-F238E27FC236}">
                <a16:creationId xmlns:a16="http://schemas.microsoft.com/office/drawing/2014/main" id="{E9E63068-1AF2-F14A-B4F2-146D681CBDEA}"/>
              </a:ext>
            </a:extLst>
          </p:cNvPr>
          <p:cNvPicPr>
            <a:picLocks noChangeAspect="1"/>
          </p:cNvPicPr>
          <p:nvPr/>
        </p:nvPicPr>
        <p:blipFill>
          <a:blip r:embed="rId10"/>
          <a:stretch>
            <a:fillRect/>
          </a:stretch>
        </p:blipFill>
        <p:spPr>
          <a:xfrm>
            <a:off x="6369025" y="2597331"/>
            <a:ext cx="4789305" cy="374863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2.3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测试数据与模拟结果</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sym typeface="+mn-ea"/>
              </a:rPr>
              <a:t>对比</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6" y="2075719"/>
            <a:ext cx="6497386" cy="49962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有光纤闪烁体</a:t>
            </a:r>
            <a:endParaRPr lang="en-US" altLang="zh-CN" sz="2000" dirty="0">
              <a:highlight>
                <a:srgbClr val="FFFF00"/>
              </a:highligh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8285"/>
          <a:stretch/>
        </p:blipFill>
        <p:spPr>
          <a:xfrm>
            <a:off x="742315" y="2742947"/>
            <a:ext cx="5195415" cy="3573890"/>
          </a:xfrm>
          <a:prstGeom prst="rect">
            <a:avLst/>
          </a:prstGeom>
          <a:noFill/>
          <a:ln>
            <a:noFill/>
          </a:ln>
        </p:spPr>
      </p:pic>
      <mc:AlternateContent xmlns:mc="http://schemas.openxmlformats.org/markup-compatibility/2006" xmlns:a14="http://schemas.microsoft.com/office/drawing/2010/main">
        <mc:Choice Requires="a14">
          <p:sp>
            <p:nvSpPr>
              <p:cNvPr id="11" name="TextBox 6"/>
              <p:cNvSpPr txBox="1"/>
              <p:nvPr/>
            </p:nvSpPr>
            <p:spPr>
              <a:xfrm>
                <a:off x="397700" y="6249652"/>
                <a:ext cx="11051985" cy="398780"/>
              </a:xfrm>
              <a:prstGeom prst="rect">
                <a:avLst/>
              </a:prstGeom>
              <a:noFill/>
            </p:spPr>
            <p:txBody>
              <a:bodyPr wrap="square">
                <a:spAutoFit/>
              </a:bodyPr>
              <a:lstStyle/>
              <a:p>
                <a:pPr>
                  <a:defRPr sz="2000" b="1">
                    <a:solidFill>
                      <a:srgbClr val="1B3A5C"/>
                    </a:solidFill>
                  </a:defRPr>
                </a:pPr>
                <a:r>
                  <a:rPr lang="zh-CN" altLang="en-US" dirty="0"/>
                  <a:t>闪烁体</a:t>
                </a:r>
                <a:r>
                  <a:rPr lang="zh-CN" altLang="en-US" dirty="0">
                    <a:solidFill>
                      <a:srgbClr val="FF0000"/>
                    </a:solidFill>
                  </a:rPr>
                  <a:t>吸收长度</a:t>
                </a:r>
                <a:r>
                  <a:rPr lang="zh-CN" altLang="en-US" dirty="0"/>
                  <a:t>：                    ；（有效）反射膜</a:t>
                </a:r>
                <a:r>
                  <a:rPr lang="zh-CN" altLang="en-US" dirty="0">
                    <a:solidFill>
                      <a:srgbClr val="FF0000"/>
                    </a:solidFill>
                  </a:rPr>
                  <a:t>反射率</a:t>
                </a:r>
                <a:r>
                  <a:rPr lang="zh-CN" altLang="en-US" dirty="0"/>
                  <a:t>：                      </a:t>
                </a:r>
                <a:r>
                  <a:rPr lang="en-US" altLang="zh-CN" dirty="0"/>
                  <a:t>, </a:t>
                </a:r>
                <a:r>
                  <a:rPr lang="zh-CN" altLang="en-US" sz="2000" b="1" dirty="0"/>
                  <a:t>光产额 </a:t>
                </a:r>
                <a:r>
                  <a:rPr lang="en-US" altLang="zh-CN" sz="2000" b="1" dirty="0"/>
                  <a:t>: </a:t>
                </a:r>
                <a:r>
                  <a:rPr lang="en-US" altLang="zh-CN" sz="2000" dirty="0">
                    <a:solidFill>
                      <a:srgbClr val="000000"/>
                    </a:solidFill>
                    <a:latin typeface="+mn-ea"/>
                  </a:rPr>
                  <a:t>13.0</a:t>
                </a:r>
                <a14:m>
                  <m:oMath xmlns:m="http://schemas.openxmlformats.org/officeDocument/2006/math">
                    <m:r>
                      <a:rPr lang="en-US" altLang="zh-CN" sz="2000" b="0" i="1">
                        <a:solidFill>
                          <a:srgbClr val="000000"/>
                        </a:solidFill>
                        <a:latin typeface="Cambria Math" panose="02040503050406030204" pitchFamily="18" charset="0"/>
                      </a:rPr>
                      <m:t>±</m:t>
                    </m:r>
                  </m:oMath>
                </a14:m>
                <a:r>
                  <a:rPr lang="en-US" altLang="zh-CN" sz="2000" dirty="0">
                    <a:solidFill>
                      <a:srgbClr val="000000"/>
                    </a:solidFill>
                    <a:latin typeface="+mn-ea"/>
                  </a:rPr>
                  <a:t>0.4/keV</a:t>
                </a:r>
                <a:endParaRPr lang="zh-CN" altLang="en-US" dirty="0">
                  <a:latin typeface="+mn-ea"/>
                </a:endParaRPr>
              </a:p>
            </p:txBody>
          </p:sp>
        </mc:Choice>
        <mc:Fallback xmlns="">
          <p:sp>
            <p:nvSpPr>
              <p:cNvPr id="11" name="TextBox 6"/>
              <p:cNvSpPr txBox="1">
                <a:spLocks noRot="1" noChangeAspect="1" noMove="1" noResize="1" noEditPoints="1" noAdjustHandles="1" noChangeArrowheads="1" noChangeShapeType="1" noTextEdit="1"/>
              </p:cNvSpPr>
              <p:nvPr/>
            </p:nvSpPr>
            <p:spPr>
              <a:xfrm>
                <a:off x="397700" y="6249652"/>
                <a:ext cx="11051985" cy="398780"/>
              </a:xfrm>
              <a:prstGeom prst="rect">
                <a:avLst/>
              </a:prstGeom>
              <a:blipFill rotWithShape="1">
                <a:blip r:embed="rId7"/>
                <a:stretch>
                  <a:fillRect l="-2" t="-155" b="155"/>
                </a:stretch>
              </a:blipFill>
            </p:spPr>
            <p:txBody>
              <a:bodyPr/>
              <a:lstStyle/>
              <a:p>
                <a:r>
                  <a:rPr lang="zh-CN" altLang="en-US">
                    <a:noFill/>
                  </a:rPr>
                  <a:t> </a:t>
                </a:r>
              </a:p>
            </p:txBody>
          </p:sp>
        </mc:Fallback>
      </mc:AlternateContent>
      <p:pic>
        <p:nvPicPr>
          <p:cNvPr id="13" name="图片 12"/>
          <p:cNvPicPr>
            <a:picLocks noChangeAspect="1"/>
          </p:cNvPicPr>
          <p:nvPr/>
        </p:nvPicPr>
        <p:blipFill>
          <a:blip r:embed="rId8"/>
          <a:stretch>
            <a:fillRect/>
          </a:stretch>
        </p:blipFill>
        <p:spPr>
          <a:xfrm>
            <a:off x="2559399" y="6317125"/>
            <a:ext cx="1057423" cy="342948"/>
          </a:xfrm>
          <a:prstGeom prst="rect">
            <a:avLst/>
          </a:prstGeom>
        </p:spPr>
      </p:pic>
      <p:pic>
        <p:nvPicPr>
          <p:cNvPr id="15" name="图片 14"/>
          <p:cNvPicPr>
            <a:picLocks noChangeAspect="1"/>
          </p:cNvPicPr>
          <p:nvPr/>
        </p:nvPicPr>
        <p:blipFill>
          <a:blip r:embed="rId9"/>
          <a:stretch>
            <a:fillRect/>
          </a:stretch>
        </p:blipFill>
        <p:spPr>
          <a:xfrm>
            <a:off x="7064977" y="6306179"/>
            <a:ext cx="1124107" cy="342948"/>
          </a:xfrm>
          <a:prstGeom prst="rect">
            <a:avLst/>
          </a:prstGeom>
        </p:spPr>
      </p:pic>
      <p:sp>
        <p:nvSpPr>
          <p:cNvPr id="8" name="文本框 7"/>
          <p:cNvSpPr txBox="1"/>
          <p:nvPr/>
        </p:nvSpPr>
        <p:spPr>
          <a:xfrm>
            <a:off x="5768668" y="1820184"/>
            <a:ext cx="6261652" cy="874407"/>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solidFill>
                  <a:srgbClr val="FF0000"/>
                </a:solidFill>
                <a:latin typeface="微软雅黑" panose="020B0503020204020204" pitchFamily="34" charset="-122"/>
                <a:ea typeface="微软雅黑" panose="020B0503020204020204" pitchFamily="34" charset="-122"/>
              </a:rPr>
              <a:t>与无光纤闪烁体相比，吸收长度和光产额较为接近，（有效）反射膜反射率具有一定差距</a:t>
            </a:r>
          </a:p>
        </p:txBody>
      </p:sp>
      <p:pic>
        <p:nvPicPr>
          <p:cNvPr id="14" name="图片 13">
            <a:extLst>
              <a:ext uri="{FF2B5EF4-FFF2-40B4-BE49-F238E27FC236}">
                <a16:creationId xmlns:a16="http://schemas.microsoft.com/office/drawing/2014/main" id="{C9BA2D81-1E09-D148-982C-7CD2440B0576}"/>
              </a:ext>
            </a:extLst>
          </p:cNvPr>
          <p:cNvPicPr>
            <a:picLocks noChangeAspect="1"/>
          </p:cNvPicPr>
          <p:nvPr/>
        </p:nvPicPr>
        <p:blipFill>
          <a:blip r:embed="rId10"/>
          <a:stretch>
            <a:fillRect/>
          </a:stretch>
        </p:blipFill>
        <p:spPr>
          <a:xfrm>
            <a:off x="6367279" y="2652942"/>
            <a:ext cx="4535793" cy="352557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 闪烁体测试方案优化：宽度</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5" y="2141442"/>
            <a:ext cx="6368582" cy="409257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宽度不同，闪烁体的位置分辨能力具有差异。</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模拟以宽度为正方形均匀入射，统计光子数分布</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通量灵敏度与硬件成本联合优化</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优化目标：通量灵敏度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闪烁体宽度</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通量灵敏度：越小越好</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闪烁体宽度：宽度越大，读出通道越少，</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成本越低</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buClr>
                <a:schemeClr val="tx1"/>
              </a:buClr>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宽度优化为</a:t>
            </a:r>
            <a:r>
              <a:rPr lang="en-US" altLang="zh-CN" sz="2000" dirty="0">
                <a:solidFill>
                  <a:srgbClr val="FF0000"/>
                </a:solidFill>
                <a:latin typeface="微软雅黑" panose="020B0503020204020204" pitchFamily="34" charset="-122"/>
                <a:ea typeface="微软雅黑" panose="020B0503020204020204" pitchFamily="34" charset="-122"/>
              </a:rPr>
              <a:t>20cm</a:t>
            </a:r>
            <a:endParaRPr lang="en-US" altLang="zh-CN" sz="2000" dirty="0">
              <a:solidFill>
                <a:srgbClr val="FF0000"/>
              </a:solidFill>
              <a:highlight>
                <a:srgbClr val="FFFF00"/>
              </a:highligh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1194" y="4228853"/>
            <a:ext cx="2863838" cy="2283565"/>
          </a:xfrm>
          <a:prstGeom prst="rect">
            <a:avLst/>
          </a:prstGeom>
          <a:noFill/>
          <a:ln>
            <a:noFill/>
          </a:ln>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7115" y="4268692"/>
            <a:ext cx="2863205" cy="2283566"/>
          </a:xfrm>
          <a:prstGeom prst="rect">
            <a:avLst/>
          </a:prstGeom>
          <a:noFill/>
          <a:ln>
            <a:noFill/>
          </a:ln>
        </p:spPr>
      </p:pic>
      <p:cxnSp>
        <p:nvCxnSpPr>
          <p:cNvPr id="11" name="直接箭头连接符 10"/>
          <p:cNvCxnSpPr/>
          <p:nvPr/>
        </p:nvCxnSpPr>
        <p:spPr>
          <a:xfrm flipH="1">
            <a:off x="7389531" y="5728986"/>
            <a:ext cx="90418" cy="29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10651726" y="5807112"/>
            <a:ext cx="90418" cy="29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015" y="1863041"/>
            <a:ext cx="2689239" cy="2016586"/>
          </a:xfrm>
          <a:prstGeom prst="rect">
            <a:avLst/>
          </a:prstGeom>
          <a:noFill/>
          <a:ln>
            <a:noFill/>
          </a:ln>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67115" y="1865149"/>
            <a:ext cx="2689240" cy="2016930"/>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闪烁体测试方案优化：高度</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6" y="2728499"/>
            <a:ext cx="6497386" cy="286131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通量灵敏度与硬件成本联合优化</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优化目标：通量灵敏度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成本</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通量灵敏度：越小越好</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闪烁体高度：高度越低，闪烁体价格越低，成本越低</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高度优化为</a:t>
            </a:r>
            <a:r>
              <a:rPr lang="en-US" altLang="zh-CN" sz="2000" dirty="0">
                <a:solidFill>
                  <a:srgbClr val="FF0000"/>
                </a:solidFill>
                <a:latin typeface="微软雅黑" panose="020B0503020204020204" pitchFamily="34" charset="-122"/>
                <a:ea typeface="微软雅黑" panose="020B0503020204020204" pitchFamily="34" charset="-122"/>
              </a:rPr>
              <a:t>4cm</a:t>
            </a:r>
            <a:endParaRPr lang="en-US" altLang="zh-CN" sz="2000" dirty="0">
              <a:solidFill>
                <a:srgbClr val="FF0000"/>
              </a:solidFill>
              <a:highlight>
                <a:srgbClr val="FFFF00"/>
              </a:highligh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a:stretch>
            <a:fillRect/>
          </a:stretch>
        </p:blipFill>
        <p:spPr>
          <a:xfrm>
            <a:off x="7798953" y="1328557"/>
            <a:ext cx="3346124" cy="2479773"/>
          </a:xfrm>
          <a:prstGeom prst="rect">
            <a:avLst/>
          </a:prstGeom>
        </p:spPr>
      </p:pic>
      <p:pic>
        <p:nvPicPr>
          <p:cNvPr id="9" name="图片 8"/>
          <p:cNvPicPr>
            <a:picLocks noChangeAspect="1"/>
          </p:cNvPicPr>
          <p:nvPr/>
        </p:nvPicPr>
        <p:blipFill>
          <a:blip r:embed="rId6"/>
          <a:stretch>
            <a:fillRect/>
          </a:stretch>
        </p:blipFill>
        <p:spPr>
          <a:xfrm>
            <a:off x="7738574" y="3941358"/>
            <a:ext cx="3542432" cy="2817671"/>
          </a:xfrm>
          <a:prstGeom prst="rect">
            <a:avLst/>
          </a:prstGeom>
        </p:spPr>
      </p:pic>
      <p:cxnSp>
        <p:nvCxnSpPr>
          <p:cNvPr id="10" name="直接箭头连接符 9"/>
          <p:cNvCxnSpPr/>
          <p:nvPr/>
        </p:nvCxnSpPr>
        <p:spPr>
          <a:xfrm flipH="1">
            <a:off x="8993947" y="5901068"/>
            <a:ext cx="90418" cy="29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三、后续计划</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1055261" y="1941544"/>
            <a:ext cx="9864987" cy="2196883"/>
          </a:xfrm>
          <a:prstGeom prst="rect">
            <a:avLst/>
          </a:prstGeom>
          <a:noFill/>
        </p:spPr>
        <p:txBody>
          <a:bodyPr wrap="square" rtlCol="0">
            <a:spAutoFit/>
          </a:bodyPr>
          <a:lstStyle/>
          <a:p>
            <a:pPr marL="457200" indent="-457200">
              <a:lnSpc>
                <a:spcPct val="200000"/>
              </a:lnSpc>
              <a:buFont typeface="+mj-lt"/>
              <a:buAutoNum type="arabicPeriod"/>
            </a:pP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进一步优化闪烁体设计方案。</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200000"/>
              </a:lnSpc>
              <a:buFont typeface="+mj-lt"/>
              <a:buAutoNum type="arabicPeriod"/>
            </a:pP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开展样机搭建和原型机测试。</a:t>
            </a:r>
          </a:p>
          <a:p>
            <a:pPr marL="457200" indent="-457200">
              <a:lnSpc>
                <a:spcPct val="200000"/>
              </a:lnSpc>
              <a:buFont typeface="+mj-lt"/>
              <a:buAutoNum type="arabicPeriod"/>
            </a:pP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对背景粒子对磁单极子探测的影响进行进一步分析</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830997"/>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3.1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磁单极子信号分析研究</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6550500" y="3152260"/>
            <a:ext cx="4100603" cy="369332"/>
          </a:xfrm>
          <a:prstGeom prst="rect">
            <a:avLst/>
          </a:prstGeom>
          <a:noFill/>
        </p:spPr>
        <p:txBody>
          <a:bodyPr wrap="square" rtlCol="0">
            <a:spAutoFit/>
          </a:bodyPr>
          <a:lstStyle/>
          <a:p>
            <a:r>
              <a:rPr kumimoji="1" lang="zh-CN" altLang="en-US" dirty="0"/>
              <a:t>不同速度磁单极子垂直穿过闪烁体时间</a:t>
            </a:r>
            <a:endParaRPr kumimoji="1" lang="zh-CN" altLang="en-US" dirty="0">
              <a:solidFill>
                <a:srgbClr val="FF0000"/>
              </a:solidFill>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15" y="2123790"/>
            <a:ext cx="5106545" cy="3647532"/>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1338" y="1285705"/>
            <a:ext cx="3158929" cy="189535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8277" y="3491692"/>
            <a:ext cx="3892826" cy="1668354"/>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8279" y="5160046"/>
            <a:ext cx="3892824" cy="1668354"/>
          </a:xfrm>
          <a:prstGeom prst="rect">
            <a:avLst/>
          </a:prstGeom>
        </p:spPr>
      </p:pic>
      <p:sp>
        <p:nvSpPr>
          <p:cNvPr id="8" name="文本框 7"/>
          <p:cNvSpPr txBox="1"/>
          <p:nvPr/>
        </p:nvSpPr>
        <p:spPr>
          <a:xfrm>
            <a:off x="2932637" y="2967594"/>
            <a:ext cx="2995917" cy="369332"/>
          </a:xfrm>
          <a:prstGeom prst="rect">
            <a:avLst/>
          </a:prstGeom>
          <a:noFill/>
        </p:spPr>
        <p:txBody>
          <a:bodyPr wrap="square" rtlCol="0">
            <a:spAutoFit/>
          </a:bodyPr>
          <a:lstStyle/>
          <a:p>
            <a:r>
              <a:rPr lang="zh-CN" altLang="en-US" dirty="0"/>
              <a:t>闪烁体测试原始信号波形</a:t>
            </a:r>
          </a:p>
        </p:txBody>
      </p:sp>
      <p:sp>
        <p:nvSpPr>
          <p:cNvPr id="28" name="文本框 27"/>
          <p:cNvSpPr txBox="1"/>
          <p:nvPr/>
        </p:nvSpPr>
        <p:spPr>
          <a:xfrm>
            <a:off x="261731" y="5797895"/>
            <a:ext cx="8345556" cy="1336071"/>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预计还能通过信号的波形判别磁单极子和本底信号</a:t>
            </a:r>
            <a:endParaRPr lang="en-US" altLang="zh-CN"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进一步降低波形的上升时间等方式可以提高分辨本领</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6"/>
          <p:cNvPicPr>
            <a:picLocks noChangeAspect="1" noChangeArrowheads="1"/>
          </p:cNvPicPr>
          <p:nvPr/>
        </p:nvPicPr>
        <p:blipFill>
          <a:blip r:embed="rId3">
            <a:extLst>
              <a:ext uri="{28A0092B-C50C-407E-A947-70E740481C1C}">
                <a14:useLocalDpi xmlns:a14="http://schemas.microsoft.com/office/drawing/2010/main" val="0"/>
              </a:ext>
            </a:extLst>
          </a:blip>
          <a:srcRect l="10750" t="8369" r="6166" b="9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9910" t="-747"/>
          <a:stretch>
            <a:fillRect/>
          </a:stretch>
        </p:blipFill>
        <p:spPr bwMode="auto">
          <a:xfrm>
            <a:off x="-7569" y="1232928"/>
            <a:ext cx="931046" cy="50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1"/>
          <p:cNvSpPr txBox="1">
            <a:spLocks noChangeArrowheads="1"/>
          </p:cNvSpPr>
          <p:nvPr/>
        </p:nvSpPr>
        <p:spPr bwMode="auto">
          <a:xfrm>
            <a:off x="-83515" y="1724454"/>
            <a:ext cx="1227551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sym typeface="等线" panose="02010600030101010101" pitchFamily="2" charset="-122"/>
              </a:defRPr>
            </a:lvl9pPr>
          </a:lstStyle>
          <a:p>
            <a:pPr algn="ctr">
              <a:lnSpc>
                <a:spcPct val="100000"/>
              </a:lnSpc>
              <a:spcBef>
                <a:spcPct val="0"/>
              </a:spcBef>
              <a:buFontTx/>
              <a:buNone/>
            </a:pPr>
            <a:r>
              <a:rPr lang="zh-CN" altLang="en-US" sz="8800" b="1" dirty="0">
                <a:solidFill>
                  <a:schemeClr val="bg1"/>
                </a:solidFill>
                <a:latin typeface="微软雅黑" panose="020B0503020204020204" pitchFamily="34" charset="-122"/>
                <a:ea typeface="微软雅黑" panose="020B0503020204020204" pitchFamily="34" charset="-122"/>
              </a:rPr>
              <a:t>谢</a:t>
            </a:r>
            <a:r>
              <a:rPr lang="en-US" altLang="zh-CN" sz="8800" b="1" dirty="0">
                <a:solidFill>
                  <a:schemeClr val="bg1"/>
                </a:solidFill>
                <a:latin typeface="微软雅黑" panose="020B0503020204020204" pitchFamily="34" charset="-122"/>
                <a:ea typeface="微软雅黑" panose="020B0503020204020204" pitchFamily="34" charset="-122"/>
              </a:rPr>
              <a:t>    </a:t>
            </a:r>
            <a:r>
              <a:rPr lang="zh-CN" altLang="en-US" sz="8800" b="1" dirty="0">
                <a:solidFill>
                  <a:schemeClr val="bg1"/>
                </a:solidFill>
                <a:latin typeface="微软雅黑" panose="020B0503020204020204" pitchFamily="34" charset="-122"/>
                <a:ea typeface="微软雅黑" panose="020B0503020204020204" pitchFamily="34" charset="-122"/>
              </a:rPr>
              <a:t>谢</a:t>
            </a:r>
          </a:p>
        </p:txBody>
      </p:sp>
      <p:pic>
        <p:nvPicPr>
          <p:cNvPr id="39" name="pasted-image.p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15674">
            <a:off x="2981325" y="4710113"/>
            <a:ext cx="3619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22"/>
          <p:cNvPicPr>
            <a:picLocks noChangeAspect="1"/>
          </p:cNvPicPr>
          <p:nvPr/>
        </p:nvPicPr>
        <p:blipFill>
          <a:blip r:embed="rId4" cstate="print">
            <a:extLst>
              <a:ext uri="{28A0092B-C50C-407E-A947-70E740481C1C}">
                <a14:useLocalDpi xmlns:a14="http://schemas.microsoft.com/office/drawing/2010/main" val="0"/>
              </a:ext>
            </a:extLst>
          </a:blip>
          <a:srcRect l="7373"/>
          <a:stretch>
            <a:fillRect/>
          </a:stretch>
        </p:blipFill>
        <p:spPr bwMode="auto">
          <a:xfrm>
            <a:off x="0" y="1258888"/>
            <a:ext cx="95726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p:cNvPicPr>
          <p:nvPr/>
        </p:nvPicPr>
        <p:blipFill>
          <a:blip r:embed="rId6"/>
          <a:srcRect t="6383" b="9563"/>
          <a:stretch>
            <a:fillRect/>
          </a:stretch>
        </p:blipFill>
        <p:spPr>
          <a:xfrm>
            <a:off x="1998345" y="2847340"/>
            <a:ext cx="8042910" cy="2282825"/>
          </a:xfrm>
          <a:prstGeom prst="rect">
            <a:avLst/>
          </a:prstGeom>
        </p:spPr>
      </p:pic>
      <p:pic>
        <p:nvPicPr>
          <p:cNvPr id="9" name="图片 8"/>
          <p:cNvPicPr>
            <a:picLocks noChangeAspect="1"/>
          </p:cNvPicPr>
          <p:nvPr userDrawn="1"/>
        </p:nvPicPr>
        <p:blipFill rotWithShape="1">
          <a:blip r:embed="rId7"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rotWithShape="1">
          <a:blip r:embed="rId4">
            <a:extLst>
              <a:ext uri="{BEBA8EAE-BF5A-486C-A8C5-ECC9F3942E4B}">
                <a14:imgProps xmlns:a14="http://schemas.microsoft.com/office/drawing/2010/main">
                  <a14:imgLayer r:embed="rId5">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99391" y="0"/>
            <a:ext cx="12390782" cy="6858000"/>
          </a:xfrm>
          <a:prstGeom prst="rect">
            <a:avLst/>
          </a:prstGeom>
        </p:spPr>
      </p:pic>
      <p:sp>
        <p:nvSpPr>
          <p:cNvPr id="9" name="圆角矩形 12"/>
          <p:cNvSpPr/>
          <p:nvPr/>
        </p:nvSpPr>
        <p:spPr>
          <a:xfrm>
            <a:off x="3545244" y="1723808"/>
            <a:ext cx="4691380" cy="743585"/>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34" charset="-122"/>
                <a:ea typeface="微软雅黑" panose="020B0503020204020204" pitchFamily="34" charset="-122"/>
              </a:rPr>
              <a:t>一、粒子探测器的目标</a:t>
            </a:r>
          </a:p>
        </p:txBody>
      </p:sp>
      <p:grpSp>
        <p:nvGrpSpPr>
          <p:cNvPr id="14" name="组合 13"/>
          <p:cNvGrpSpPr/>
          <p:nvPr/>
        </p:nvGrpSpPr>
        <p:grpSpPr>
          <a:xfrm>
            <a:off x="326675" y="320737"/>
            <a:ext cx="576063" cy="559375"/>
            <a:chOff x="298460" y="987574"/>
            <a:chExt cx="288032" cy="279687"/>
          </a:xfrm>
        </p:grpSpPr>
        <p:sp>
          <p:nvSpPr>
            <p:cNvPr id="15" name="矩形 14"/>
            <p:cNvSpPr/>
            <p:nvPr/>
          </p:nvSpPr>
          <p:spPr>
            <a:xfrm>
              <a:off x="298460" y="987574"/>
              <a:ext cx="216024" cy="216024"/>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06472" y="1087241"/>
              <a:ext cx="180020" cy="180020"/>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099811" y="142676"/>
            <a:ext cx="4791123" cy="743986"/>
          </a:xfrm>
          <a:prstGeom prst="rect">
            <a:avLst/>
          </a:prstGeom>
          <a:noFill/>
        </p:spPr>
        <p:txBody>
          <a:bodyPr wrap="square" rtlCol="0">
            <a:spAutoFit/>
          </a:bodyPr>
          <a:lstStyle/>
          <a:p>
            <a:pPr>
              <a:lnSpc>
                <a:spcPct val="150000"/>
              </a:lnSpc>
            </a:pPr>
            <a:r>
              <a:rPr lang="zh-CN" altLang="en-US" sz="3200" b="1" dirty="0">
                <a:solidFill>
                  <a:srgbClr val="004EA2"/>
                </a:solidFill>
                <a:latin typeface="微软雅黑" panose="020B0503020204020204" pitchFamily="34" charset="-122"/>
                <a:ea typeface="微软雅黑" panose="020B0503020204020204" pitchFamily="34" charset="-122"/>
              </a:rPr>
              <a:t>目  录</a:t>
            </a:r>
          </a:p>
        </p:txBody>
      </p:sp>
      <p:sp>
        <p:nvSpPr>
          <p:cNvPr id="2" name="圆角矩形 12"/>
          <p:cNvSpPr/>
          <p:nvPr/>
        </p:nvSpPr>
        <p:spPr>
          <a:xfrm>
            <a:off x="3545244" y="2756953"/>
            <a:ext cx="4691380" cy="743585"/>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34" charset="-122"/>
                <a:ea typeface="微软雅黑" panose="020B0503020204020204" pitchFamily="34" charset="-122"/>
              </a:rPr>
              <a:t>二、粒子探测器研究进展</a:t>
            </a:r>
          </a:p>
        </p:txBody>
      </p:sp>
      <p:sp>
        <p:nvSpPr>
          <p:cNvPr id="11" name="圆角矩形 12"/>
          <p:cNvSpPr/>
          <p:nvPr/>
        </p:nvSpPr>
        <p:spPr>
          <a:xfrm>
            <a:off x="3545244" y="3790098"/>
            <a:ext cx="4691380" cy="743585"/>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prstClr val="white"/>
                </a:solidFill>
                <a:latin typeface="微软雅黑" panose="020B0503020204020204" pitchFamily="34" charset="-122"/>
                <a:ea typeface="微软雅黑" panose="020B0503020204020204" pitchFamily="34" charset="-122"/>
              </a:rPr>
              <a:t>三、后续计划</a:t>
            </a:r>
          </a:p>
        </p:txBody>
      </p:sp>
      <p:pic>
        <p:nvPicPr>
          <p:cNvPr id="3" name="图片 2"/>
          <p:cNvPicPr>
            <a:picLocks noChangeAspect="1"/>
          </p:cNvPicPr>
          <p:nvPr userDrawn="1"/>
        </p:nvPicPr>
        <p:blipFill rotWithShape="1">
          <a:blip r:embed="rId6"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一、粒子探测器的目标</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286527" y="1416717"/>
            <a:ext cx="9465310" cy="460375"/>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 粒子探测器优化的内容</a:t>
            </a:r>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53695" y="1877092"/>
            <a:ext cx="10438367" cy="465454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粒子鉴别能力，优化探测器的性能参数</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能量分辨率</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位置分辨率</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时间分辨率</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空间中粒子本底高，需要优化结构</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不同粒子的分辨能力</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偶然符合概率</a:t>
            </a:r>
          </a:p>
          <a:p>
            <a:pPr marL="342900" lvl="0" indent="-342900">
              <a:lnSpc>
                <a:spcPct val="150000"/>
              </a:lnSpc>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上次报告</a:t>
            </a: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完成</a:t>
            </a:r>
            <a:r>
              <a:rPr lang="en-US" altLang="zh-CN" sz="2000" dirty="0">
                <a:latin typeface="微软雅黑" panose="020B0503020204020204" pitchFamily="34" charset="-122"/>
                <a:ea typeface="微软雅黑" panose="020B0503020204020204" pitchFamily="34" charset="-122"/>
              </a:rPr>
              <a:t>SiPM</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PMT</a:t>
            </a:r>
            <a:r>
              <a:rPr lang="zh-CN" altLang="en-US" sz="2000" dirty="0">
                <a:latin typeface="微软雅黑" panose="020B0503020204020204" pitchFamily="34" charset="-122"/>
                <a:ea typeface="微软雅黑" panose="020B0503020204020204" pitchFamily="34" charset="-122"/>
              </a:rPr>
              <a:t>的增益、量子效率测试与对比，</a:t>
            </a:r>
            <a:r>
              <a:rPr lang="zh-CN" altLang="en-US" sz="2000" dirty="0">
                <a:solidFill>
                  <a:srgbClr val="C00000"/>
                </a:solidFill>
                <a:latin typeface="微软雅黑" panose="020B0503020204020204" pitchFamily="34" charset="-122"/>
                <a:ea typeface="微软雅黑" panose="020B0503020204020204" pitchFamily="34" charset="-122"/>
              </a:rPr>
              <a:t>大致符合预期</a:t>
            </a:r>
            <a:endParaRPr lang="en-US" altLang="zh-CN" sz="2000" dirty="0">
              <a:solidFill>
                <a:srgbClr val="C00000"/>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开展探测单元的光产额、能量分辨等研究，</a:t>
            </a:r>
            <a:r>
              <a:rPr lang="zh-CN" altLang="en-US" sz="2000" dirty="0">
                <a:solidFill>
                  <a:srgbClr val="C00000"/>
                </a:solidFill>
                <a:latin typeface="微软雅黑" panose="020B0503020204020204" pitchFamily="34" charset="-122"/>
                <a:ea typeface="微软雅黑" panose="020B0503020204020204" pitchFamily="34" charset="-122"/>
              </a:rPr>
              <a:t>性能有待优化</a:t>
            </a:r>
          </a:p>
        </p:txBody>
      </p:sp>
      <p:grpSp>
        <p:nvGrpSpPr>
          <p:cNvPr id="8" name="Group 14"/>
          <p:cNvGrpSpPr/>
          <p:nvPr/>
        </p:nvGrpSpPr>
        <p:grpSpPr>
          <a:xfrm>
            <a:off x="6443876" y="1877092"/>
            <a:ext cx="5394429" cy="3671558"/>
            <a:chOff x="332509" y="1269554"/>
            <a:chExt cx="5917272" cy="3915188"/>
          </a:xfrm>
        </p:grpSpPr>
        <p:sp>
          <p:nvSpPr>
            <p:cNvPr id="9" name="Rectangle 15"/>
            <p:cNvSpPr/>
            <p:nvPr/>
          </p:nvSpPr>
          <p:spPr>
            <a:xfrm>
              <a:off x="332510" y="1784065"/>
              <a:ext cx="4857008" cy="184068"/>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6"/>
            <p:cNvSpPr/>
            <p:nvPr/>
          </p:nvSpPr>
          <p:spPr>
            <a:xfrm>
              <a:off x="332509" y="4682033"/>
              <a:ext cx="4857009" cy="184068"/>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8"/>
            <p:cNvSpPr>
              <a:spLocks noChangeAspect="1"/>
            </p:cNvSpPr>
            <p:nvPr/>
          </p:nvSpPr>
          <p:spPr>
            <a:xfrm>
              <a:off x="365189"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9"/>
            <p:cNvSpPr>
              <a:spLocks noChangeAspect="1"/>
            </p:cNvSpPr>
            <p:nvPr/>
          </p:nvSpPr>
          <p:spPr>
            <a:xfrm>
              <a:off x="859533"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20"/>
            <p:cNvSpPr>
              <a:spLocks noChangeAspect="1"/>
            </p:cNvSpPr>
            <p:nvPr/>
          </p:nvSpPr>
          <p:spPr>
            <a:xfrm>
              <a:off x="1353877" y="2170727"/>
              <a:ext cx="288000" cy="288000"/>
            </a:xfrm>
            <a:prstGeom prst="ellipse">
              <a:avLst/>
            </a:prstGeom>
            <a:solidFill>
              <a:schemeClr val="tx1">
                <a:alpha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1"/>
            <p:cNvSpPr>
              <a:spLocks noChangeAspect="1"/>
            </p:cNvSpPr>
            <p:nvPr/>
          </p:nvSpPr>
          <p:spPr>
            <a:xfrm>
              <a:off x="1848221"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2"/>
            <p:cNvSpPr>
              <a:spLocks noChangeAspect="1"/>
            </p:cNvSpPr>
            <p:nvPr/>
          </p:nvSpPr>
          <p:spPr>
            <a:xfrm>
              <a:off x="2342565"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3"/>
            <p:cNvSpPr>
              <a:spLocks noChangeAspect="1"/>
            </p:cNvSpPr>
            <p:nvPr/>
          </p:nvSpPr>
          <p:spPr>
            <a:xfrm>
              <a:off x="2836909"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4"/>
            <p:cNvSpPr>
              <a:spLocks noChangeAspect="1"/>
            </p:cNvSpPr>
            <p:nvPr/>
          </p:nvSpPr>
          <p:spPr>
            <a:xfrm>
              <a:off x="3331253" y="2170727"/>
              <a:ext cx="288000" cy="288000"/>
            </a:xfrm>
            <a:prstGeom prst="ellipse">
              <a:avLst/>
            </a:prstGeom>
            <a:solidFill>
              <a:srgbClr val="0000FF">
                <a:alpha val="8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25"/>
            <p:cNvSpPr>
              <a:spLocks noChangeAspect="1"/>
            </p:cNvSpPr>
            <p:nvPr/>
          </p:nvSpPr>
          <p:spPr>
            <a:xfrm>
              <a:off x="3825597"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6"/>
            <p:cNvSpPr>
              <a:spLocks noChangeAspect="1"/>
            </p:cNvSpPr>
            <p:nvPr/>
          </p:nvSpPr>
          <p:spPr>
            <a:xfrm>
              <a:off x="4319941" y="2170727"/>
              <a:ext cx="288000" cy="288000"/>
            </a:xfrm>
            <a:prstGeom prst="ellipse">
              <a:avLst/>
            </a:prstGeom>
            <a:solidFill>
              <a:srgbClr val="FF0000">
                <a:alpha val="2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7"/>
            <p:cNvSpPr>
              <a:spLocks noChangeAspect="1"/>
            </p:cNvSpPr>
            <p:nvPr/>
          </p:nvSpPr>
          <p:spPr>
            <a:xfrm>
              <a:off x="4814285"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8"/>
            <p:cNvSpPr>
              <a:spLocks noChangeAspect="1"/>
            </p:cNvSpPr>
            <p:nvPr/>
          </p:nvSpPr>
          <p:spPr>
            <a:xfrm>
              <a:off x="365189"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9"/>
            <p:cNvSpPr>
              <a:spLocks noChangeAspect="1"/>
            </p:cNvSpPr>
            <p:nvPr/>
          </p:nvSpPr>
          <p:spPr>
            <a:xfrm>
              <a:off x="859533" y="2661321"/>
              <a:ext cx="288000" cy="288000"/>
            </a:xfrm>
            <a:prstGeom prst="ellipse">
              <a:avLst/>
            </a:prstGeom>
            <a:solidFill>
              <a:schemeClr val="tx1">
                <a:alpha val="7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0"/>
            <p:cNvSpPr>
              <a:spLocks noChangeAspect="1"/>
            </p:cNvSpPr>
            <p:nvPr/>
          </p:nvSpPr>
          <p:spPr>
            <a:xfrm>
              <a:off x="1353877"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1"/>
            <p:cNvSpPr>
              <a:spLocks noChangeAspect="1"/>
            </p:cNvSpPr>
            <p:nvPr/>
          </p:nvSpPr>
          <p:spPr>
            <a:xfrm>
              <a:off x="1848221"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2"/>
            <p:cNvSpPr>
              <a:spLocks noChangeAspect="1"/>
            </p:cNvSpPr>
            <p:nvPr/>
          </p:nvSpPr>
          <p:spPr>
            <a:xfrm>
              <a:off x="2342565"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3"/>
            <p:cNvSpPr>
              <a:spLocks noChangeAspect="1"/>
            </p:cNvSpPr>
            <p:nvPr/>
          </p:nvSpPr>
          <p:spPr>
            <a:xfrm>
              <a:off x="2836909" y="2661321"/>
              <a:ext cx="288000" cy="288000"/>
            </a:xfrm>
            <a:prstGeom prst="ellipse">
              <a:avLst/>
            </a:prstGeom>
            <a:solidFill>
              <a:srgbClr val="0000FF">
                <a:alpha val="75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4"/>
            <p:cNvSpPr>
              <a:spLocks noChangeAspect="1"/>
            </p:cNvSpPr>
            <p:nvPr/>
          </p:nvSpPr>
          <p:spPr>
            <a:xfrm>
              <a:off x="3331253"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5"/>
            <p:cNvSpPr>
              <a:spLocks noChangeAspect="1"/>
            </p:cNvSpPr>
            <p:nvPr/>
          </p:nvSpPr>
          <p:spPr>
            <a:xfrm>
              <a:off x="3825597" y="2661321"/>
              <a:ext cx="288000" cy="288000"/>
            </a:xfrm>
            <a:prstGeom prst="ellipse">
              <a:avLst/>
            </a:prstGeom>
            <a:solidFill>
              <a:srgbClr val="FF0000">
                <a:alpha val="69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6"/>
            <p:cNvSpPr>
              <a:spLocks noChangeAspect="1"/>
            </p:cNvSpPr>
            <p:nvPr/>
          </p:nvSpPr>
          <p:spPr>
            <a:xfrm>
              <a:off x="4319941"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p:cNvSpPr>
              <a:spLocks noChangeAspect="1"/>
            </p:cNvSpPr>
            <p:nvPr/>
          </p:nvSpPr>
          <p:spPr>
            <a:xfrm>
              <a:off x="4814285" y="2661321"/>
              <a:ext cx="288000" cy="288000"/>
            </a:xfrm>
            <a:prstGeom prst="ellipse">
              <a:avLst/>
            </a:prstGeom>
            <a:solidFill>
              <a:srgbClr val="FF0000">
                <a:alpha val="83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9"/>
            <p:cNvSpPr>
              <a:spLocks noChangeAspect="1"/>
            </p:cNvSpPr>
            <p:nvPr/>
          </p:nvSpPr>
          <p:spPr>
            <a:xfrm>
              <a:off x="365189"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40"/>
            <p:cNvSpPr>
              <a:spLocks noChangeAspect="1"/>
            </p:cNvSpPr>
            <p:nvPr/>
          </p:nvSpPr>
          <p:spPr>
            <a:xfrm>
              <a:off x="859533" y="3151915"/>
              <a:ext cx="288000" cy="288000"/>
            </a:xfrm>
            <a:prstGeom prst="ellipse">
              <a:avLst/>
            </a:prstGeom>
            <a:solidFill>
              <a:schemeClr val="tx1">
                <a:alpha val="31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41"/>
            <p:cNvSpPr>
              <a:spLocks noChangeAspect="1"/>
            </p:cNvSpPr>
            <p:nvPr/>
          </p:nvSpPr>
          <p:spPr>
            <a:xfrm>
              <a:off x="1353877"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42"/>
            <p:cNvSpPr>
              <a:spLocks noChangeAspect="1"/>
            </p:cNvSpPr>
            <p:nvPr/>
          </p:nvSpPr>
          <p:spPr>
            <a:xfrm>
              <a:off x="1848221"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43"/>
            <p:cNvSpPr>
              <a:spLocks noChangeAspect="1"/>
            </p:cNvSpPr>
            <p:nvPr/>
          </p:nvSpPr>
          <p:spPr>
            <a:xfrm>
              <a:off x="2342565" y="3151915"/>
              <a:ext cx="288000" cy="288000"/>
            </a:xfrm>
            <a:prstGeom prst="ellipse">
              <a:avLst/>
            </a:prstGeom>
            <a:solidFill>
              <a:srgbClr val="0000FF">
                <a:alpha val="7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44"/>
            <p:cNvSpPr>
              <a:spLocks noChangeAspect="1"/>
            </p:cNvSpPr>
            <p:nvPr/>
          </p:nvSpPr>
          <p:spPr>
            <a:xfrm>
              <a:off x="2836909"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45"/>
            <p:cNvSpPr>
              <a:spLocks noChangeAspect="1"/>
            </p:cNvSpPr>
            <p:nvPr/>
          </p:nvSpPr>
          <p:spPr>
            <a:xfrm>
              <a:off x="3331253" y="3151915"/>
              <a:ext cx="288000" cy="288000"/>
            </a:xfrm>
            <a:prstGeom prst="ellipse">
              <a:avLst/>
            </a:prstGeom>
            <a:solidFill>
              <a:srgbClr val="FF0000">
                <a:alpha val="43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46"/>
            <p:cNvSpPr>
              <a:spLocks noChangeAspect="1"/>
            </p:cNvSpPr>
            <p:nvPr/>
          </p:nvSpPr>
          <p:spPr>
            <a:xfrm>
              <a:off x="3825597"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7"/>
            <p:cNvSpPr>
              <a:spLocks noChangeAspect="1"/>
            </p:cNvSpPr>
            <p:nvPr/>
          </p:nvSpPr>
          <p:spPr>
            <a:xfrm>
              <a:off x="4319941" y="3151915"/>
              <a:ext cx="288000" cy="288000"/>
            </a:xfrm>
            <a:prstGeom prst="ellipse">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8"/>
            <p:cNvSpPr>
              <a:spLocks noChangeAspect="1"/>
            </p:cNvSpPr>
            <p:nvPr/>
          </p:nvSpPr>
          <p:spPr>
            <a:xfrm>
              <a:off x="4814285"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9"/>
            <p:cNvSpPr>
              <a:spLocks noChangeAspect="1"/>
            </p:cNvSpPr>
            <p:nvPr/>
          </p:nvSpPr>
          <p:spPr>
            <a:xfrm>
              <a:off x="365189"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50"/>
            <p:cNvSpPr>
              <a:spLocks noChangeAspect="1"/>
            </p:cNvSpPr>
            <p:nvPr/>
          </p:nvSpPr>
          <p:spPr>
            <a:xfrm>
              <a:off x="859533" y="3642509"/>
              <a:ext cx="288000" cy="288000"/>
            </a:xfrm>
            <a:prstGeom prst="ellipse">
              <a:avLst/>
            </a:prstGeom>
            <a:solidFill>
              <a:schemeClr val="tx1">
                <a:alpha val="9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51"/>
            <p:cNvSpPr>
              <a:spLocks noChangeAspect="1"/>
            </p:cNvSpPr>
            <p:nvPr/>
          </p:nvSpPr>
          <p:spPr>
            <a:xfrm>
              <a:off x="1353877"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2"/>
            <p:cNvSpPr>
              <a:spLocks noChangeAspect="1"/>
            </p:cNvSpPr>
            <p:nvPr/>
          </p:nvSpPr>
          <p:spPr>
            <a:xfrm>
              <a:off x="1848221" y="3642509"/>
              <a:ext cx="288000" cy="288000"/>
            </a:xfrm>
            <a:prstGeom prst="ellipse">
              <a:avLst/>
            </a:prstGeom>
            <a:solidFill>
              <a:srgbClr val="0000FF">
                <a:alpha val="6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3"/>
            <p:cNvSpPr>
              <a:spLocks noChangeAspect="1"/>
            </p:cNvSpPr>
            <p:nvPr/>
          </p:nvSpPr>
          <p:spPr>
            <a:xfrm>
              <a:off x="2342565"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54"/>
            <p:cNvSpPr>
              <a:spLocks noChangeAspect="1"/>
            </p:cNvSpPr>
            <p:nvPr/>
          </p:nvSpPr>
          <p:spPr>
            <a:xfrm>
              <a:off x="2836909"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55"/>
            <p:cNvSpPr>
              <a:spLocks noChangeAspect="1"/>
            </p:cNvSpPr>
            <p:nvPr/>
          </p:nvSpPr>
          <p:spPr>
            <a:xfrm>
              <a:off x="3331253" y="3642509"/>
              <a:ext cx="288000" cy="288000"/>
            </a:xfrm>
            <a:prstGeom prst="ellipse">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56"/>
            <p:cNvSpPr>
              <a:spLocks noChangeAspect="1"/>
            </p:cNvSpPr>
            <p:nvPr/>
          </p:nvSpPr>
          <p:spPr>
            <a:xfrm>
              <a:off x="3825597"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7"/>
            <p:cNvSpPr>
              <a:spLocks noChangeAspect="1"/>
            </p:cNvSpPr>
            <p:nvPr/>
          </p:nvSpPr>
          <p:spPr>
            <a:xfrm>
              <a:off x="4319941" y="3642509"/>
              <a:ext cx="288000" cy="288000"/>
            </a:xfrm>
            <a:prstGeom prst="ellipse">
              <a:avLst/>
            </a:prstGeom>
            <a:solidFill>
              <a:srgbClr val="FF0000">
                <a:alpha val="56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8"/>
            <p:cNvSpPr>
              <a:spLocks noChangeAspect="1"/>
            </p:cNvSpPr>
            <p:nvPr/>
          </p:nvSpPr>
          <p:spPr>
            <a:xfrm>
              <a:off x="4814285"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9"/>
            <p:cNvSpPr>
              <a:spLocks noChangeAspect="1"/>
            </p:cNvSpPr>
            <p:nvPr/>
          </p:nvSpPr>
          <p:spPr>
            <a:xfrm>
              <a:off x="365189" y="4133103"/>
              <a:ext cx="288000" cy="288000"/>
            </a:xfrm>
            <a:prstGeom prst="ellipse">
              <a:avLst/>
            </a:prstGeom>
            <a:solidFill>
              <a:schemeClr val="tx1">
                <a:alpha val="9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60"/>
            <p:cNvSpPr>
              <a:spLocks noChangeAspect="1"/>
            </p:cNvSpPr>
            <p:nvPr/>
          </p:nvSpPr>
          <p:spPr>
            <a:xfrm>
              <a:off x="859533"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61"/>
            <p:cNvSpPr>
              <a:spLocks noChangeAspect="1"/>
            </p:cNvSpPr>
            <p:nvPr/>
          </p:nvSpPr>
          <p:spPr>
            <a:xfrm>
              <a:off x="1353877" y="4133103"/>
              <a:ext cx="288000" cy="288000"/>
            </a:xfrm>
            <a:prstGeom prst="ellipse">
              <a:avLst/>
            </a:prstGeom>
            <a:solidFill>
              <a:srgbClr val="0000FF">
                <a:alpha val="3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62"/>
            <p:cNvSpPr>
              <a:spLocks noChangeAspect="1"/>
            </p:cNvSpPr>
            <p:nvPr/>
          </p:nvSpPr>
          <p:spPr>
            <a:xfrm>
              <a:off x="1848221"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63"/>
            <p:cNvSpPr>
              <a:spLocks noChangeAspect="1"/>
            </p:cNvSpPr>
            <p:nvPr/>
          </p:nvSpPr>
          <p:spPr>
            <a:xfrm>
              <a:off x="2342565"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64"/>
            <p:cNvSpPr>
              <a:spLocks noChangeAspect="1"/>
            </p:cNvSpPr>
            <p:nvPr/>
          </p:nvSpPr>
          <p:spPr>
            <a:xfrm>
              <a:off x="2836909"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65"/>
            <p:cNvSpPr>
              <a:spLocks noChangeAspect="1"/>
            </p:cNvSpPr>
            <p:nvPr/>
          </p:nvSpPr>
          <p:spPr>
            <a:xfrm>
              <a:off x="3331253"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66"/>
            <p:cNvSpPr>
              <a:spLocks noChangeAspect="1"/>
            </p:cNvSpPr>
            <p:nvPr/>
          </p:nvSpPr>
          <p:spPr>
            <a:xfrm>
              <a:off x="3825597" y="4133103"/>
              <a:ext cx="288000" cy="288000"/>
            </a:xfrm>
            <a:prstGeom prst="ellipse">
              <a:avLst/>
            </a:prstGeom>
            <a:solidFill>
              <a:srgbClr val="FF0000">
                <a:alpha val="81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7"/>
            <p:cNvSpPr>
              <a:spLocks noChangeAspect="1"/>
            </p:cNvSpPr>
            <p:nvPr/>
          </p:nvSpPr>
          <p:spPr>
            <a:xfrm>
              <a:off x="4319941"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8"/>
            <p:cNvSpPr>
              <a:spLocks noChangeAspect="1"/>
            </p:cNvSpPr>
            <p:nvPr/>
          </p:nvSpPr>
          <p:spPr>
            <a:xfrm>
              <a:off x="4814285" y="4133103"/>
              <a:ext cx="288000" cy="288000"/>
            </a:xfrm>
            <a:prstGeom prst="ellipse">
              <a:avLst/>
            </a:prstGeom>
            <a:solidFill>
              <a:srgbClr val="FF0000">
                <a:alpha val="69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9"/>
            <p:cNvSpPr txBox="1"/>
            <p:nvPr/>
          </p:nvSpPr>
          <p:spPr>
            <a:xfrm>
              <a:off x="3961239" y="1269554"/>
              <a:ext cx="1102594" cy="360936"/>
            </a:xfrm>
            <a:prstGeom prst="rect">
              <a:avLst/>
            </a:prstGeom>
            <a:noFill/>
          </p:spPr>
          <p:txBody>
            <a:bodyPr wrap="none" rtlCol="0">
              <a:spAutoFit/>
            </a:bodyPr>
            <a:lstStyle/>
            <a:p>
              <a:pPr algn="l"/>
              <a:r>
                <a:rPr lang="zh-CN" altLang="en-US" sz="1600" dirty="0">
                  <a:solidFill>
                    <a:srgbClr val="0000FF"/>
                  </a:solidFill>
                  <a:latin typeface="Times" pitchFamily="2" charset="0"/>
                </a:rPr>
                <a:t>磁单极子</a:t>
              </a:r>
              <a:endParaRPr lang="en-US" altLang="zh-CN" sz="1600" dirty="0">
                <a:solidFill>
                  <a:srgbClr val="0000FF"/>
                </a:solidFill>
                <a:latin typeface="Times" pitchFamily="2" charset="0"/>
              </a:endParaRPr>
            </a:p>
          </p:txBody>
        </p:sp>
        <p:grpSp>
          <p:nvGrpSpPr>
            <p:cNvPr id="63" name="Group 70"/>
            <p:cNvGrpSpPr/>
            <p:nvPr/>
          </p:nvGrpSpPr>
          <p:grpSpPr>
            <a:xfrm>
              <a:off x="1196216" y="4693092"/>
              <a:ext cx="86244" cy="239900"/>
              <a:chOff x="2099114" y="4781193"/>
              <a:chExt cx="315094" cy="433708"/>
            </a:xfrm>
          </p:grpSpPr>
          <p:cxnSp>
            <p:nvCxnSpPr>
              <p:cNvPr id="102" name="Straight Connector 109"/>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10"/>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11"/>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12"/>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13"/>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14"/>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15"/>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16"/>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17"/>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8"/>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71"/>
            <p:cNvGrpSpPr/>
            <p:nvPr/>
          </p:nvGrpSpPr>
          <p:grpSpPr>
            <a:xfrm>
              <a:off x="3969597" y="1761546"/>
              <a:ext cx="86244" cy="239900"/>
              <a:chOff x="2099114" y="4781193"/>
              <a:chExt cx="315094" cy="433708"/>
            </a:xfrm>
          </p:grpSpPr>
          <p:cxnSp>
            <p:nvCxnSpPr>
              <p:cNvPr id="92" name="Straight Connector 99"/>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100"/>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101"/>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102"/>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103"/>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104"/>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105"/>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106"/>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07"/>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8"/>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Arrow Connector 72"/>
            <p:cNvCxnSpPr/>
            <p:nvPr/>
          </p:nvCxnSpPr>
          <p:spPr>
            <a:xfrm flipH="1">
              <a:off x="395947" y="1566673"/>
              <a:ext cx="1211623" cy="35098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73"/>
            <p:cNvSpPr txBox="1"/>
            <p:nvPr/>
          </p:nvSpPr>
          <p:spPr>
            <a:xfrm>
              <a:off x="797091" y="1273822"/>
              <a:ext cx="1777653" cy="360936"/>
            </a:xfrm>
            <a:prstGeom prst="rect">
              <a:avLst/>
            </a:prstGeom>
            <a:noFill/>
          </p:spPr>
          <p:txBody>
            <a:bodyPr wrap="none" rtlCol="0">
              <a:spAutoFit/>
            </a:bodyPr>
            <a:lstStyle/>
            <a:p>
              <a:pPr algn="l"/>
              <a:r>
                <a:rPr lang="zh-CN" altLang="en-US" sz="1600" dirty="0">
                  <a:latin typeface="Times" pitchFamily="2" charset="0"/>
                </a:rPr>
                <a:t>带电或磁矩粒子</a:t>
              </a:r>
              <a:endParaRPr lang="en-US" altLang="zh-CN" sz="1600" dirty="0">
                <a:latin typeface="Times" pitchFamily="2" charset="0"/>
              </a:endParaRPr>
            </a:p>
          </p:txBody>
        </p:sp>
        <p:grpSp>
          <p:nvGrpSpPr>
            <p:cNvPr id="67" name="Group 74"/>
            <p:cNvGrpSpPr/>
            <p:nvPr/>
          </p:nvGrpSpPr>
          <p:grpSpPr>
            <a:xfrm>
              <a:off x="491421" y="4665832"/>
              <a:ext cx="86244" cy="239900"/>
              <a:chOff x="2099114" y="4781193"/>
              <a:chExt cx="315094" cy="433708"/>
            </a:xfrm>
          </p:grpSpPr>
          <p:cxnSp>
            <p:nvCxnSpPr>
              <p:cNvPr id="82" name="Straight Connector 89"/>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90"/>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91"/>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92"/>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93"/>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94"/>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95"/>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96"/>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97"/>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8"/>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75"/>
            <p:cNvGrpSpPr/>
            <p:nvPr/>
          </p:nvGrpSpPr>
          <p:grpSpPr>
            <a:xfrm>
              <a:off x="1490397" y="1749088"/>
              <a:ext cx="86244" cy="239900"/>
              <a:chOff x="2099114" y="4781193"/>
              <a:chExt cx="315094" cy="433708"/>
            </a:xfrm>
          </p:grpSpPr>
          <p:cxnSp>
            <p:nvCxnSpPr>
              <p:cNvPr id="72" name="Straight Connector 79"/>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80"/>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81"/>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82"/>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83"/>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84"/>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85"/>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86"/>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87"/>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8"/>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Arrow Connector 76"/>
            <p:cNvCxnSpPr/>
            <p:nvPr/>
          </p:nvCxnSpPr>
          <p:spPr>
            <a:xfrm flipH="1">
              <a:off x="3501883" y="2603611"/>
              <a:ext cx="1695061" cy="2407961"/>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77"/>
            <p:cNvSpPr txBox="1"/>
            <p:nvPr/>
          </p:nvSpPr>
          <p:spPr>
            <a:xfrm>
              <a:off x="4472128" y="2327086"/>
              <a:ext cx="1777653" cy="360936"/>
            </a:xfrm>
            <a:prstGeom prst="rect">
              <a:avLst/>
            </a:prstGeom>
            <a:noFill/>
          </p:spPr>
          <p:txBody>
            <a:bodyPr wrap="none" rtlCol="0">
              <a:spAutoFit/>
            </a:bodyPr>
            <a:lstStyle/>
            <a:p>
              <a:pPr algn="l"/>
              <a:r>
                <a:rPr lang="zh-CN" altLang="en-US" sz="1600" dirty="0">
                  <a:solidFill>
                    <a:srgbClr val="FF0000"/>
                  </a:solidFill>
                  <a:latin typeface="Times" pitchFamily="2" charset="0"/>
                </a:rPr>
                <a:t>热噪声偶然符合</a:t>
              </a:r>
              <a:endParaRPr lang="en-US" altLang="zh-CN" sz="1600" dirty="0">
                <a:solidFill>
                  <a:srgbClr val="FF0000"/>
                </a:solidFill>
                <a:latin typeface="Times" pitchFamily="2" charset="0"/>
              </a:endParaRPr>
            </a:p>
          </p:txBody>
        </p:sp>
        <p:cxnSp>
          <p:nvCxnSpPr>
            <p:cNvPr id="71" name="Straight Arrow Connector 78"/>
            <p:cNvCxnSpPr/>
            <p:nvPr/>
          </p:nvCxnSpPr>
          <p:spPr>
            <a:xfrm flipH="1">
              <a:off x="748145" y="1485578"/>
              <a:ext cx="3491346" cy="3699164"/>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284165" y="1366962"/>
            <a:ext cx="9465310" cy="460375"/>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2.1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元器件测试</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36550" y="1775060"/>
            <a:ext cx="5368020" cy="310769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硅光电倍增管测试（</a:t>
            </a:r>
            <a:r>
              <a:rPr lang="en-US" altLang="zh-CN" sz="2000" dirty="0">
                <a:latin typeface="微软雅黑" panose="020B0503020204020204" pitchFamily="34" charset="-122"/>
                <a:ea typeface="微软雅黑" panose="020B0503020204020204" pitchFamily="34" charset="-122"/>
              </a:rPr>
              <a:t>LED</a:t>
            </a:r>
            <a:r>
              <a:rPr lang="zh-CN" altLang="en-US" sz="2000" dirty="0">
                <a:latin typeface="微软雅黑" panose="020B0503020204020204" pitchFamily="34" charset="-122"/>
                <a:ea typeface="微软雅黑" panose="020B0503020204020204" pitchFamily="34" charset="-122"/>
              </a:rPr>
              <a:t>电压：</a:t>
            </a:r>
            <a:r>
              <a:rPr lang="en-US" altLang="zh-CN" sz="2000" dirty="0">
                <a:latin typeface="微软雅黑" panose="020B0503020204020204" pitchFamily="34" charset="-122"/>
                <a:ea typeface="微软雅黑" panose="020B0503020204020204" pitchFamily="34" charset="-122"/>
              </a:rPr>
              <a:t>1.22V</a:t>
            </a:r>
            <a:r>
              <a:rPr lang="zh-CN" altLang="en-US" sz="2000" dirty="0">
                <a:latin typeface="微软雅黑" panose="020B0503020204020204" pitchFamily="34" charset="-122"/>
                <a:ea typeface="微软雅黑" panose="020B0503020204020204" pitchFamily="34" charset="-122"/>
              </a:rPr>
              <a:t>；脉冲宽度：</a:t>
            </a:r>
            <a:r>
              <a:rPr lang="en-US" altLang="zh-CN" sz="2000" dirty="0">
                <a:latin typeface="微软雅黑" panose="020B0503020204020204" pitchFamily="34" charset="-122"/>
                <a:ea typeface="微软雅黑" panose="020B0503020204020204" pitchFamily="34" charset="-122"/>
              </a:rPr>
              <a:t>10ns </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20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拟合提取多光电子峰，得到增益</a:t>
            </a:r>
            <a:endParaRPr lang="en-US" altLang="zh-CN" sz="2000" dirty="0">
              <a:latin typeface="微软雅黑" panose="020B0503020204020204" pitchFamily="34" charset="-122"/>
              <a:ea typeface="微软雅黑" panose="020B0503020204020204" pitchFamily="34" charset="-122"/>
            </a:endParaRPr>
          </a:p>
          <a:p>
            <a:pPr lvl="1">
              <a:lnSpc>
                <a:spcPct val="200000"/>
              </a:lnSpc>
            </a:pPr>
            <a:endParaRPr lang="zh-CN" altLang="zh-CN" dirty="0"/>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预计在测试过程中可以利用暗噪声评判</a:t>
            </a:r>
            <a:r>
              <a:rPr lang="en-US" altLang="zh-CN" sz="2000" dirty="0" err="1">
                <a:latin typeface="微软雅黑" panose="020B0503020204020204" pitchFamily="34" charset="-122"/>
                <a:ea typeface="微软雅黑" panose="020B0503020204020204" pitchFamily="34" charset="-122"/>
              </a:rPr>
              <a:t>SiPM</a:t>
            </a:r>
            <a:r>
              <a:rPr lang="zh-CN" altLang="en-US" sz="2000" dirty="0">
                <a:latin typeface="微软雅黑" panose="020B0503020204020204" pitchFamily="34" charset="-122"/>
                <a:ea typeface="微软雅黑" panose="020B0503020204020204" pitchFamily="34" charset="-122"/>
              </a:rPr>
              <a:t>的运行状态。</a:t>
            </a:r>
            <a:endParaRPr lang="en-US" altLang="zh-CN" sz="20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934" y="1432682"/>
            <a:ext cx="3108841" cy="2160739"/>
          </a:xfrm>
          <a:prstGeom prst="rect">
            <a:avLst/>
          </a:prstGeom>
        </p:spPr>
      </p:pic>
      <p:sp>
        <p:nvSpPr>
          <p:cNvPr id="21" name="文本框 20"/>
          <p:cNvSpPr txBox="1"/>
          <p:nvPr/>
        </p:nvSpPr>
        <p:spPr>
          <a:xfrm>
            <a:off x="6096000" y="2894751"/>
            <a:ext cx="1684353" cy="369332"/>
          </a:xfrm>
          <a:prstGeom prst="rect">
            <a:avLst/>
          </a:prstGeom>
          <a:solidFill>
            <a:schemeClr val="bg1">
              <a:lumMod val="95000"/>
            </a:schemeClr>
          </a:solidFill>
        </p:spPr>
        <p:txBody>
          <a:bodyPr wrap="square" rtlCol="0">
            <a:spAutoFit/>
          </a:bodyPr>
          <a:lstStyle/>
          <a:p>
            <a:r>
              <a:rPr kumimoji="1" lang="zh-CN" altLang="en-US" dirty="0"/>
              <a:t>原始信号波形</a:t>
            </a:r>
            <a:endParaRPr kumimoji="1" lang="en-US" altLang="zh-CN" dirty="0"/>
          </a:p>
        </p:txBody>
      </p:sp>
      <p:pic>
        <p:nvPicPr>
          <p:cNvPr id="13" name="图片 12" descr="20251129-125551"/>
          <p:cNvPicPr>
            <a:picLocks noChangeAspect="1"/>
          </p:cNvPicPr>
          <p:nvPr/>
        </p:nvPicPr>
        <p:blipFill>
          <a:blip r:embed="rId6"/>
          <a:srcRect t="1197" r="-827"/>
          <a:stretch>
            <a:fillRect/>
          </a:stretch>
        </p:blipFill>
        <p:spPr>
          <a:xfrm>
            <a:off x="8994566" y="1472238"/>
            <a:ext cx="2913269" cy="2049861"/>
          </a:xfrm>
          <a:prstGeom prst="rect">
            <a:avLst/>
          </a:prstGeom>
        </p:spPr>
      </p:pic>
      <p:sp>
        <p:nvSpPr>
          <p:cNvPr id="27" name="文本框 26"/>
          <p:cNvSpPr txBox="1"/>
          <p:nvPr/>
        </p:nvSpPr>
        <p:spPr>
          <a:xfrm>
            <a:off x="9932394" y="1643961"/>
            <a:ext cx="1720343" cy="369332"/>
          </a:xfrm>
          <a:prstGeom prst="rect">
            <a:avLst/>
          </a:prstGeom>
          <a:solidFill>
            <a:schemeClr val="bg1">
              <a:lumMod val="95000"/>
            </a:schemeClr>
          </a:solidFill>
        </p:spPr>
        <p:txBody>
          <a:bodyPr wrap="none" rtlCol="0">
            <a:spAutoFit/>
          </a:bodyPr>
          <a:lstStyle/>
          <a:p>
            <a:r>
              <a:rPr kumimoji="1" lang="en-US" altLang="zh-CN" dirty="0"/>
              <a:t>LED</a:t>
            </a:r>
            <a:r>
              <a:rPr kumimoji="1" lang="zh-CN" altLang="en-US" dirty="0"/>
              <a:t>信号峰值谱</a:t>
            </a:r>
            <a:endParaRPr kumimoji="1" lang="en-US" altLang="zh-CN" dirty="0"/>
          </a:p>
        </p:txBody>
      </p:sp>
      <p:pic>
        <p:nvPicPr>
          <p:cNvPr id="15" name="图片 14" descr="shan30"/>
          <p:cNvPicPr>
            <a:picLocks noChangeAspect="1"/>
          </p:cNvPicPr>
          <p:nvPr/>
        </p:nvPicPr>
        <p:blipFill>
          <a:blip r:embed="rId7"/>
          <a:srcRect t="13443" r="2696"/>
          <a:stretch>
            <a:fillRect/>
          </a:stretch>
        </p:blipFill>
        <p:spPr>
          <a:xfrm>
            <a:off x="5704885" y="3894085"/>
            <a:ext cx="3195338" cy="2270577"/>
          </a:xfrm>
          <a:prstGeom prst="rect">
            <a:avLst/>
          </a:prstGeom>
        </p:spPr>
      </p:pic>
      <p:sp>
        <p:nvSpPr>
          <p:cNvPr id="17" name="文本框 16"/>
          <p:cNvSpPr txBox="1"/>
          <p:nvPr/>
        </p:nvSpPr>
        <p:spPr>
          <a:xfrm>
            <a:off x="6868898" y="4047234"/>
            <a:ext cx="2031325" cy="369332"/>
          </a:xfrm>
          <a:prstGeom prst="rect">
            <a:avLst/>
          </a:prstGeom>
          <a:solidFill>
            <a:schemeClr val="bg1">
              <a:lumMod val="95000"/>
            </a:schemeClr>
          </a:solidFill>
        </p:spPr>
        <p:txBody>
          <a:bodyPr wrap="square" rtlCol="0">
            <a:spAutoFit/>
          </a:bodyPr>
          <a:lstStyle/>
          <a:p>
            <a:r>
              <a:rPr kumimoji="1" lang="zh-CN" altLang="en-US" dirty="0"/>
              <a:t>暗噪声信号峰值谱</a:t>
            </a:r>
            <a:endParaRPr kumimoji="1" lang="en-US" altLang="zh-CN" dirty="0"/>
          </a:p>
        </p:txBody>
      </p:sp>
      <p:graphicFrame>
        <p:nvGraphicFramePr>
          <p:cNvPr id="18" name="表格 17"/>
          <p:cNvGraphicFramePr>
            <a:graphicFrameLocks noGrp="1"/>
          </p:cNvGraphicFramePr>
          <p:nvPr/>
        </p:nvGraphicFramePr>
        <p:xfrm>
          <a:off x="727075" y="4998419"/>
          <a:ext cx="4737454" cy="1311462"/>
        </p:xfrm>
        <a:graphic>
          <a:graphicData uri="http://schemas.openxmlformats.org/drawingml/2006/table">
            <a:tbl>
              <a:tblPr>
                <a:tableStyleId>{5C22544A-7EE6-4342-B048-85BDC9FD1C3A}</a:tableStyleId>
              </a:tblPr>
              <a:tblGrid>
                <a:gridCol w="2597150">
                  <a:extLst>
                    <a:ext uri="{9D8B030D-6E8A-4147-A177-3AD203B41FA5}">
                      <a16:colId xmlns:a16="http://schemas.microsoft.com/office/drawing/2014/main" val="20000"/>
                    </a:ext>
                  </a:extLst>
                </a:gridCol>
                <a:gridCol w="2140304">
                  <a:extLst>
                    <a:ext uri="{9D8B030D-6E8A-4147-A177-3AD203B41FA5}">
                      <a16:colId xmlns:a16="http://schemas.microsoft.com/office/drawing/2014/main" val="20001"/>
                    </a:ext>
                  </a:extLst>
                </a:gridCol>
              </a:tblGrid>
              <a:tr h="437154">
                <a:tc>
                  <a:txBody>
                    <a:bodyPr/>
                    <a:lstStyle/>
                    <a:p>
                      <a:pPr algn="l" fontAlgn="ctr">
                        <a:buNone/>
                      </a:pPr>
                      <a:r>
                        <a:rPr lang="zh-CN" sz="1600" u="none" strike="noStrike" dirty="0">
                          <a:effectLst/>
                        </a:rPr>
                        <a:t>条件</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l" fontAlgn="ctr">
                        <a:buNone/>
                      </a:pPr>
                      <a:r>
                        <a:rPr lang="zh-CN" sz="1600" u="none" strike="noStrike" dirty="0">
                          <a:effectLst/>
                        </a:rPr>
                        <a:t>原始SiPM单光子峰值</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437154">
                <a:tc>
                  <a:txBody>
                    <a:bodyPr/>
                    <a:lstStyle/>
                    <a:p>
                      <a:pPr algn="l" fontAlgn="ctr">
                        <a:buNone/>
                      </a:pPr>
                      <a:r>
                        <a:rPr lang="zh-CN" sz="1600" u="none" strike="noStrike" dirty="0">
                          <a:effectLst/>
                        </a:rPr>
                        <a:t>LED照射信号（100倍增益）</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l" fontAlgn="ctr">
                        <a:buNone/>
                      </a:pPr>
                      <a:r>
                        <a:rPr lang="zh-CN" sz="1600" u="none" strike="noStrike" dirty="0">
                          <a:effectLst/>
                        </a:rPr>
                        <a:t>0.1747±0.0003mv</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1"/>
                  </a:ext>
                </a:extLst>
              </a:tr>
              <a:tr h="437154">
                <a:tc>
                  <a:txBody>
                    <a:bodyPr/>
                    <a:lstStyle/>
                    <a:p>
                      <a:pPr algn="l" fontAlgn="ctr">
                        <a:buNone/>
                      </a:pPr>
                      <a:r>
                        <a:rPr lang="zh-CN" sz="1600" u="none" strike="noStrike">
                          <a:effectLst/>
                        </a:rPr>
                        <a:t>暗噪声信号（10倍增益）</a:t>
                      </a:r>
                      <a:endParaRPr 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l" fontAlgn="ctr">
                        <a:buNone/>
                      </a:pPr>
                      <a:r>
                        <a:rPr lang="zh-CN" sz="1600" u="none" strike="noStrike" dirty="0">
                          <a:effectLst/>
                        </a:rPr>
                        <a:t>0.174±0.002mv</a:t>
                      </a:r>
                      <a:endParaRPr 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2"/>
                  </a:ext>
                </a:extLst>
              </a:tr>
            </a:tbl>
          </a:graphicData>
        </a:graphic>
      </p:graphicFrame>
      <p:pic>
        <p:nvPicPr>
          <p:cNvPr id="24" name="图片 23"/>
          <p:cNvPicPr>
            <a:picLocks noChangeAspect="1"/>
          </p:cNvPicPr>
          <p:nvPr/>
        </p:nvPicPr>
        <p:blipFill>
          <a:blip r:embed="rId8"/>
          <a:stretch>
            <a:fillRect/>
          </a:stretch>
        </p:blipFill>
        <p:spPr>
          <a:xfrm>
            <a:off x="1201191" y="3298399"/>
            <a:ext cx="3638737" cy="654084"/>
          </a:xfrm>
          <a:prstGeom prst="rect">
            <a:avLst/>
          </a:prstGeom>
        </p:spPr>
      </p:pic>
      <p:pic>
        <p:nvPicPr>
          <p:cNvPr id="7" name="图片 6" descr="401982a5e678a04216bc5eb90c9bbb5"/>
          <p:cNvPicPr>
            <a:picLocks noChangeAspect="1"/>
          </p:cNvPicPr>
          <p:nvPr/>
        </p:nvPicPr>
        <p:blipFill>
          <a:blip r:embed="rId9"/>
          <a:srcRect l="23122" t="8497" r="19076" b="33745"/>
          <a:stretch>
            <a:fillRect/>
          </a:stretch>
        </p:blipFill>
        <p:spPr>
          <a:xfrm>
            <a:off x="9082941" y="3833632"/>
            <a:ext cx="2824894" cy="2117118"/>
          </a:xfrm>
          <a:prstGeom prst="rect">
            <a:avLst/>
          </a:prstGeom>
        </p:spPr>
      </p:pic>
      <p:sp>
        <p:nvSpPr>
          <p:cNvPr id="9" name="文本框 8"/>
          <p:cNvSpPr txBox="1"/>
          <p:nvPr/>
        </p:nvSpPr>
        <p:spPr>
          <a:xfrm>
            <a:off x="9140339" y="3968724"/>
            <a:ext cx="1310861" cy="307777"/>
          </a:xfrm>
          <a:prstGeom prst="rect">
            <a:avLst/>
          </a:prstGeom>
          <a:solidFill>
            <a:srgbClr val="FFFFFF"/>
          </a:solidFill>
        </p:spPr>
        <p:txBody>
          <a:bodyPr wrap="square" rtlCol="0">
            <a:spAutoFit/>
          </a:bodyPr>
          <a:lstStyle/>
          <a:p>
            <a:r>
              <a:rPr lang="en-US" altLang="zh-CN" sz="1400" dirty="0" err="1"/>
              <a:t>SiPM</a:t>
            </a:r>
            <a:r>
              <a:rPr lang="zh-CN" altLang="en-US" sz="1400" dirty="0"/>
              <a:t>测试图像</a:t>
            </a:r>
          </a:p>
        </p:txBody>
      </p:sp>
      <p:sp>
        <p:nvSpPr>
          <p:cNvPr id="12" name="文本框 11"/>
          <p:cNvSpPr txBox="1"/>
          <p:nvPr/>
        </p:nvSpPr>
        <p:spPr>
          <a:xfrm>
            <a:off x="6096000" y="6070300"/>
            <a:ext cx="6261652" cy="45890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solidFill>
                  <a:srgbClr val="FF0000"/>
                </a:solidFill>
                <a:latin typeface="微软雅黑" panose="020B0503020204020204" pitchFamily="34" charset="-122"/>
                <a:ea typeface="微软雅黑" panose="020B0503020204020204" pitchFamily="34" charset="-122"/>
              </a:rPr>
              <a:t>具有明显的分立的峰，暗噪声可用于峰值拟合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284165" y="1366962"/>
            <a:ext cx="9465310" cy="460375"/>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2.1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元器件测试</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4" y="1775060"/>
            <a:ext cx="6615431" cy="369729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光电倍增管</a:t>
            </a:r>
            <a:r>
              <a:rPr lang="en-US" altLang="zh-CN" sz="2000" dirty="0">
                <a:latin typeface="微软雅黑" panose="020B0503020204020204" pitchFamily="34" charset="-122"/>
                <a:ea typeface="微软雅黑" panose="020B0503020204020204" pitchFamily="34" charset="-122"/>
              </a:rPr>
              <a:t>QE</a:t>
            </a:r>
            <a:r>
              <a:rPr lang="zh-CN" altLang="en-US" sz="2000" dirty="0">
                <a:latin typeface="微软雅黑" panose="020B0503020204020204" pitchFamily="34" charset="-122"/>
                <a:ea typeface="微软雅黑" panose="020B0503020204020204" pitchFamily="34" charset="-122"/>
              </a:rPr>
              <a:t>测试</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用相同的设备，更改探测器，研究不同光探测器之间</a:t>
            </a:r>
            <a:r>
              <a:rPr lang="en-US" altLang="zh-CN" sz="2000" dirty="0">
                <a:latin typeface="微软雅黑" panose="020B0503020204020204" pitchFamily="34" charset="-122"/>
                <a:ea typeface="微软雅黑" panose="020B0503020204020204" pitchFamily="34" charset="-122"/>
              </a:rPr>
              <a:t>QE</a:t>
            </a:r>
            <a:r>
              <a:rPr lang="zh-CN" altLang="en-US" sz="2000" dirty="0">
                <a:latin typeface="微软雅黑" panose="020B0503020204020204" pitchFamily="34" charset="-122"/>
                <a:ea typeface="微软雅黑" panose="020B0503020204020204" pitchFamily="34" charset="-122"/>
              </a:rPr>
              <a:t>比值</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在高光强</a:t>
            </a:r>
            <a:r>
              <a:rPr lang="en-US" altLang="zh-CN" sz="2000" dirty="0">
                <a:latin typeface="微软雅黑" panose="020B0503020204020204" pitchFamily="34" charset="-122"/>
                <a:ea typeface="微软雅黑" panose="020B0503020204020204" pitchFamily="34" charset="-122"/>
              </a:rPr>
              <a:t>LED</a:t>
            </a:r>
            <a:r>
              <a:rPr lang="zh-CN" altLang="en-US" sz="2000" dirty="0">
                <a:latin typeface="微软雅黑" panose="020B0503020204020204" pitchFamily="34" charset="-122"/>
                <a:ea typeface="微软雅黑" panose="020B0503020204020204" pitchFamily="34" charset="-122"/>
              </a:rPr>
              <a:t>照射下，接受光子数呈现高斯分布统计拟合相同条件下不同探测器接收到的光子数</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模拟程序中将光敏器件的</a:t>
            </a:r>
            <a:r>
              <a:rPr lang="en-US" altLang="zh-CN" sz="2000" dirty="0">
                <a:latin typeface="微软雅黑" panose="020B0503020204020204" pitchFamily="34" charset="-122"/>
                <a:ea typeface="微软雅黑" panose="020B0503020204020204" pitchFamily="34" charset="-122"/>
              </a:rPr>
              <a:t>QE</a:t>
            </a:r>
            <a:r>
              <a:rPr lang="zh-CN" altLang="en-US" sz="2000" dirty="0">
                <a:latin typeface="微软雅黑" panose="020B0503020204020204" pitchFamily="34" charset="-122"/>
                <a:ea typeface="微软雅黑" panose="020B0503020204020204" pitchFamily="34" charset="-122"/>
              </a:rPr>
              <a:t>随波长分布作为参数输入</a:t>
            </a:r>
            <a:endParaRPr lang="en-US" altLang="zh-CN" sz="2000" dirty="0">
              <a:latin typeface="微软雅黑" panose="020B0503020204020204" pitchFamily="34" charset="-122"/>
              <a:ea typeface="微软雅黑" panose="020B0503020204020204" pitchFamily="34" charset="-122"/>
            </a:endParaRPr>
          </a:p>
          <a:p>
            <a:pPr lvl="1">
              <a:lnSpc>
                <a:spcPct val="150000"/>
              </a:lnSpc>
            </a:pPr>
            <a:endParaRPr lang="zh-CN" altLang="zh-CN" dirty="0"/>
          </a:p>
        </p:txBody>
      </p:sp>
      <p:graphicFrame>
        <p:nvGraphicFramePr>
          <p:cNvPr id="7" name="表格 6"/>
          <p:cNvGraphicFramePr>
            <a:graphicFrameLocks noGrp="1"/>
          </p:cNvGraphicFramePr>
          <p:nvPr/>
        </p:nvGraphicFramePr>
        <p:xfrm>
          <a:off x="6364075" y="4679093"/>
          <a:ext cx="2641284" cy="1034160"/>
        </p:xfrm>
        <a:graphic>
          <a:graphicData uri="http://schemas.openxmlformats.org/drawingml/2006/table">
            <a:tbl>
              <a:tblPr firstRow="1" firstCol="1" bandRow="1">
                <a:tableStyleId>{5C22544A-7EE6-4342-B048-85BDC9FD1C3A}</a:tableStyleId>
              </a:tblPr>
              <a:tblGrid>
                <a:gridCol w="1445711">
                  <a:extLst>
                    <a:ext uri="{9D8B030D-6E8A-4147-A177-3AD203B41FA5}">
                      <a16:colId xmlns:a16="http://schemas.microsoft.com/office/drawing/2014/main" val="20000"/>
                    </a:ext>
                  </a:extLst>
                </a:gridCol>
                <a:gridCol w="1195573">
                  <a:extLst>
                    <a:ext uri="{9D8B030D-6E8A-4147-A177-3AD203B41FA5}">
                      <a16:colId xmlns:a16="http://schemas.microsoft.com/office/drawing/2014/main" val="20001"/>
                    </a:ext>
                  </a:extLst>
                </a:gridCol>
              </a:tblGrid>
              <a:tr h="258540">
                <a:tc>
                  <a:txBody>
                    <a:bodyPr/>
                    <a:lstStyle/>
                    <a:p>
                      <a:pPr>
                        <a:buNone/>
                      </a:pPr>
                      <a:endParaRPr lang="zh-CN" sz="1400" dirty="0">
                        <a:effectLst/>
                        <a:latin typeface="Times New Roman" panose="02020603050405020304" pitchFamily="18" charset="0"/>
                      </a:endParaRPr>
                    </a:p>
                  </a:txBody>
                  <a:tcPr marL="68580" marR="68580" marT="0" marB="0" anchor="ctr"/>
                </a:tc>
                <a:tc>
                  <a:txBody>
                    <a:bodyPr/>
                    <a:lstStyle/>
                    <a:p>
                      <a:pPr algn="ctr">
                        <a:buNone/>
                      </a:pPr>
                      <a:r>
                        <a:rPr lang="zh-CN" sz="1400" kern="0" dirty="0">
                          <a:effectLst/>
                        </a:rPr>
                        <a:t>测量光子数</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8540">
                <a:tc>
                  <a:txBody>
                    <a:bodyPr/>
                    <a:lstStyle/>
                    <a:p>
                      <a:pPr algn="ctr">
                        <a:buNone/>
                      </a:pPr>
                      <a:r>
                        <a:rPr lang="en-US" sz="1400" kern="0" dirty="0">
                          <a:effectLst/>
                        </a:rPr>
                        <a:t>PMT1</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0" dirty="0">
                          <a:effectLst/>
                        </a:rPr>
                        <a:t>125.7 </a:t>
                      </a:r>
                      <a:r>
                        <a:rPr lang="zh-CN" altLang="zh-CN" sz="1400" kern="0" dirty="0">
                          <a:effectLst/>
                        </a:rPr>
                        <a:t>±</a:t>
                      </a:r>
                      <a:r>
                        <a:rPr lang="en-US" altLang="zh-CN" sz="1400" kern="0" dirty="0">
                          <a:effectLst/>
                        </a:rPr>
                        <a:t>1.8</a:t>
                      </a:r>
                      <a:endParaRPr lang="zh-CN" alt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8540">
                <a:tc>
                  <a:txBody>
                    <a:bodyPr/>
                    <a:lstStyle/>
                    <a:p>
                      <a:pPr algn="ctr">
                        <a:buNone/>
                      </a:pPr>
                      <a:r>
                        <a:rPr lang="en-US" sz="1400" kern="0">
                          <a:effectLst/>
                        </a:rPr>
                        <a:t>PMT2</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buNone/>
                      </a:pPr>
                      <a:r>
                        <a:rPr lang="en-US" altLang="zh-CN" sz="1400" kern="0" dirty="0">
                          <a:effectLst/>
                        </a:rPr>
                        <a:t>132.6 </a:t>
                      </a:r>
                      <a:r>
                        <a:rPr lang="zh-CN" altLang="zh-CN" sz="1400" kern="0" dirty="0">
                          <a:effectLst/>
                        </a:rPr>
                        <a:t>±</a:t>
                      </a:r>
                      <a:r>
                        <a:rPr lang="en-US" altLang="zh-CN" sz="1400" kern="0" dirty="0">
                          <a:effectLst/>
                        </a:rPr>
                        <a:t>1.7</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8540">
                <a:tc>
                  <a:txBody>
                    <a:bodyPr/>
                    <a:lstStyle/>
                    <a:p>
                      <a:pPr algn="ctr">
                        <a:buNone/>
                      </a:pPr>
                      <a:r>
                        <a:rPr lang="zh-CN" sz="1400" kern="0">
                          <a:effectLst/>
                        </a:rPr>
                        <a:t>相对</a:t>
                      </a:r>
                      <a:r>
                        <a:rPr lang="en-US" sz="1400" kern="0">
                          <a:effectLst/>
                        </a:rPr>
                        <a:t>QE</a:t>
                      </a:r>
                      <a:r>
                        <a:rPr lang="zh-CN" sz="1400" kern="0">
                          <a:effectLst/>
                        </a:rPr>
                        <a:t>比值</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buNone/>
                      </a:pPr>
                      <a:r>
                        <a:rPr lang="en-US" altLang="zh-CN" sz="1400" kern="0" dirty="0">
                          <a:effectLst/>
                          <a:latin typeface="Calibri" panose="020F0502020204030204" charset="0"/>
                          <a:ea typeface="宋体" panose="02010600030101010101" pitchFamily="2" charset="-122"/>
                          <a:cs typeface="Times New Roman" panose="02020603050405020304" pitchFamily="18" charset="0"/>
                        </a:rPr>
                        <a:t>0.95 </a:t>
                      </a:r>
                      <a:r>
                        <a:rPr lang="zh-CN" altLang="zh-CN" sz="1400" kern="0" dirty="0">
                          <a:effectLst/>
                        </a:rPr>
                        <a:t>±</a:t>
                      </a:r>
                      <a:r>
                        <a:rPr lang="en-US" altLang="zh-CN" sz="1400" kern="0" dirty="0">
                          <a:effectLst/>
                        </a:rPr>
                        <a:t>0.03</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9" name="文本框 8"/>
          <p:cNvSpPr txBox="1"/>
          <p:nvPr/>
        </p:nvSpPr>
        <p:spPr>
          <a:xfrm>
            <a:off x="4392678" y="5590299"/>
            <a:ext cx="6141562" cy="460382"/>
          </a:xfrm>
          <a:prstGeom prst="rect">
            <a:avLst/>
          </a:prstGeom>
          <a:noFill/>
        </p:spPr>
        <p:txBody>
          <a:bodyPr wrap="square">
            <a:spAutoFit/>
          </a:bodyPr>
          <a:lstStyle/>
          <a:p>
            <a:pPr indent="306070" algn="ctr">
              <a:lnSpc>
                <a:spcPct val="150000"/>
              </a:lnSpc>
              <a:buNone/>
            </a:pP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表一：</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PMT</a:t>
            </a:r>
            <a:r>
              <a:rPr lang="en-US" altLang="zh-CN" sz="1800" b="1" kern="100" dirty="0">
                <a:effectLst/>
                <a:latin typeface="Calibri" panose="020F0502020204030204" charset="0"/>
                <a:ea typeface="宋体" panose="02010600030101010101" pitchFamily="2" charset="-122"/>
                <a:cs typeface="Times New Roman" panose="02020603050405020304" pitchFamily="18" charset="0"/>
              </a:rPr>
              <a:t> </a:t>
            </a: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的</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QE</a:t>
            </a: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测试结果</a:t>
            </a:r>
            <a:endParaRPr lang="zh-CN" altLang="zh-CN" sz="1400" b="1" kern="100" dirty="0">
              <a:effectLst/>
              <a:latin typeface="Calibri" panose="020F0502020204030204" charset="0"/>
              <a:ea typeface="宋体" panose="02010600030101010101" pitchFamily="2" charset="-122"/>
              <a:cs typeface="Times New Roman" panose="02020603050405020304" pitchFamily="18" charset="0"/>
            </a:endParaRPr>
          </a:p>
        </p:txBody>
      </p:sp>
      <p:graphicFrame>
        <p:nvGraphicFramePr>
          <p:cNvPr id="12" name="表格 11"/>
          <p:cNvGraphicFramePr>
            <a:graphicFrameLocks noGrp="1"/>
          </p:cNvGraphicFramePr>
          <p:nvPr/>
        </p:nvGraphicFramePr>
        <p:xfrm>
          <a:off x="9187028" y="4679093"/>
          <a:ext cx="2784157" cy="1015308"/>
        </p:xfrm>
        <a:graphic>
          <a:graphicData uri="http://schemas.openxmlformats.org/drawingml/2006/table">
            <a:tbl>
              <a:tblPr firstRow="1" firstCol="1" bandRow="1">
                <a:tableStyleId>{5C22544A-7EE6-4342-B048-85BDC9FD1C3A}</a:tableStyleId>
              </a:tblPr>
              <a:tblGrid>
                <a:gridCol w="1523913">
                  <a:extLst>
                    <a:ext uri="{9D8B030D-6E8A-4147-A177-3AD203B41FA5}">
                      <a16:colId xmlns:a16="http://schemas.microsoft.com/office/drawing/2014/main" val="20000"/>
                    </a:ext>
                  </a:extLst>
                </a:gridCol>
                <a:gridCol w="1260244">
                  <a:extLst>
                    <a:ext uri="{9D8B030D-6E8A-4147-A177-3AD203B41FA5}">
                      <a16:colId xmlns:a16="http://schemas.microsoft.com/office/drawing/2014/main" val="20001"/>
                    </a:ext>
                  </a:extLst>
                </a:gridCol>
              </a:tblGrid>
              <a:tr h="253827">
                <a:tc>
                  <a:txBody>
                    <a:bodyPr/>
                    <a:lstStyle/>
                    <a:p>
                      <a:pPr>
                        <a:buNone/>
                      </a:pPr>
                      <a:endParaRPr lang="zh-CN" sz="1400" dirty="0">
                        <a:effectLst/>
                        <a:latin typeface="Times New Roman" panose="02020603050405020304" pitchFamily="18" charset="0"/>
                      </a:endParaRPr>
                    </a:p>
                  </a:txBody>
                  <a:tcPr marL="68580" marR="68580" marT="0" marB="0" anchor="ctr"/>
                </a:tc>
                <a:tc>
                  <a:txBody>
                    <a:bodyPr/>
                    <a:lstStyle/>
                    <a:p>
                      <a:pPr algn="ctr">
                        <a:buNone/>
                      </a:pPr>
                      <a:r>
                        <a:rPr lang="zh-CN" sz="1400" kern="0">
                          <a:effectLst/>
                        </a:rPr>
                        <a:t>测量光子数</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3827">
                <a:tc>
                  <a:txBody>
                    <a:bodyPr/>
                    <a:lstStyle/>
                    <a:p>
                      <a:pPr algn="ctr">
                        <a:buNone/>
                      </a:pPr>
                      <a:r>
                        <a:rPr lang="en-US" sz="1400" kern="0" dirty="0">
                          <a:effectLst/>
                        </a:rPr>
                        <a:t>SIPM1</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buNone/>
                      </a:pPr>
                      <a:r>
                        <a:rPr lang="en-US" altLang="zh-CN" sz="1400" kern="0" dirty="0">
                          <a:effectLst/>
                        </a:rPr>
                        <a:t>630 </a:t>
                      </a:r>
                      <a:r>
                        <a:rPr lang="zh-CN" altLang="zh-CN" sz="1400" kern="0" dirty="0">
                          <a:effectLst/>
                        </a:rPr>
                        <a:t>±</a:t>
                      </a:r>
                      <a:r>
                        <a:rPr lang="en-US" altLang="zh-CN" sz="1400" kern="0" dirty="0">
                          <a:effectLst/>
                        </a:rPr>
                        <a:t>8</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3827">
                <a:tc>
                  <a:txBody>
                    <a:bodyPr/>
                    <a:lstStyle/>
                    <a:p>
                      <a:pPr algn="ctr">
                        <a:buNone/>
                      </a:pPr>
                      <a:r>
                        <a:rPr lang="en-US" sz="1400" kern="0">
                          <a:effectLst/>
                        </a:rPr>
                        <a:t>SIPM2</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0" dirty="0">
                          <a:effectLst/>
                        </a:rPr>
                        <a:t>642 </a:t>
                      </a:r>
                      <a:r>
                        <a:rPr lang="zh-CN" altLang="zh-CN" sz="1400" kern="0" dirty="0">
                          <a:effectLst/>
                        </a:rPr>
                        <a:t>±</a:t>
                      </a:r>
                      <a:r>
                        <a:rPr lang="en-US" altLang="zh-CN" sz="1400" kern="0" dirty="0">
                          <a:effectLst/>
                        </a:rPr>
                        <a:t>8</a:t>
                      </a:r>
                      <a:endParaRPr lang="zh-CN" alt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3827">
                <a:tc>
                  <a:txBody>
                    <a:bodyPr/>
                    <a:lstStyle/>
                    <a:p>
                      <a:pPr algn="ctr">
                        <a:buNone/>
                      </a:pPr>
                      <a:r>
                        <a:rPr lang="zh-CN" sz="1400" kern="0">
                          <a:effectLst/>
                        </a:rPr>
                        <a:t>相对</a:t>
                      </a:r>
                      <a:r>
                        <a:rPr lang="en-US" sz="1400" kern="0">
                          <a:effectLst/>
                        </a:rPr>
                        <a:t>QE</a:t>
                      </a:r>
                      <a:r>
                        <a:rPr lang="zh-CN" sz="1400" kern="0">
                          <a:effectLst/>
                        </a:rPr>
                        <a:t>比值</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buNone/>
                      </a:pPr>
                      <a:r>
                        <a:rPr lang="en-US" altLang="zh-CN" sz="1400" kern="100" dirty="0">
                          <a:effectLst/>
                          <a:latin typeface="Calibri" panose="020F0502020204030204" charset="0"/>
                          <a:ea typeface="宋体" panose="02010600030101010101" pitchFamily="2" charset="-122"/>
                          <a:cs typeface="Times New Roman" panose="02020603050405020304" pitchFamily="18" charset="0"/>
                        </a:rPr>
                        <a:t>0.98 </a:t>
                      </a:r>
                      <a:r>
                        <a:rPr lang="zh-CN" altLang="zh-CN" sz="1400" kern="0" dirty="0">
                          <a:effectLst/>
                        </a:rPr>
                        <a:t>±</a:t>
                      </a:r>
                      <a:r>
                        <a:rPr lang="en-US" altLang="zh-CN" sz="1400" kern="0" dirty="0">
                          <a:effectLst/>
                        </a:rPr>
                        <a:t>0.02</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6" name="文本框 15"/>
          <p:cNvSpPr txBox="1"/>
          <p:nvPr/>
        </p:nvSpPr>
        <p:spPr>
          <a:xfrm>
            <a:off x="8816975" y="5566410"/>
            <a:ext cx="3248025" cy="506730"/>
          </a:xfrm>
          <a:prstGeom prst="rect">
            <a:avLst/>
          </a:prstGeom>
          <a:noFill/>
        </p:spPr>
        <p:txBody>
          <a:bodyPr wrap="square">
            <a:spAutoFit/>
          </a:bodyPr>
          <a:lstStyle/>
          <a:p>
            <a:pPr indent="306070" algn="ctr">
              <a:lnSpc>
                <a:spcPct val="150000"/>
              </a:lnSpc>
              <a:buNone/>
            </a:pP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表二：</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SIPM</a:t>
            </a: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的</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QE</a:t>
            </a:r>
            <a:r>
              <a:rPr lang="zh-CN" altLang="zh-CN" sz="1800" b="1" kern="100" dirty="0">
                <a:effectLst/>
                <a:latin typeface="Calibri" panose="020F0502020204030204" charset="0"/>
                <a:ea typeface="宋体" panose="02010600030101010101" pitchFamily="2" charset="-122"/>
                <a:cs typeface="Times New Roman" panose="02020603050405020304" pitchFamily="18" charset="0"/>
              </a:rPr>
              <a:t>测试结果</a:t>
            </a:r>
            <a:endParaRPr lang="zh-CN" altLang="zh-CN" sz="1400" b="1" kern="100" dirty="0">
              <a:effectLst/>
              <a:latin typeface="Calibri" panose="020F0502020204030204" charset="0"/>
              <a:ea typeface="宋体" panose="02010600030101010101" pitchFamily="2" charset="-122"/>
              <a:cs typeface="Times New Roman" panose="02020603050405020304" pitchFamily="18" charset="0"/>
            </a:endParaRPr>
          </a:p>
        </p:txBody>
      </p:sp>
      <p:pic>
        <p:nvPicPr>
          <p:cNvPr id="20" name="图片 19" descr="2.pklresult"/>
          <p:cNvPicPr>
            <a:picLocks noChangeAspect="1"/>
          </p:cNvPicPr>
          <p:nvPr/>
        </p:nvPicPr>
        <p:blipFill>
          <a:blip r:embed="rId5"/>
          <a:stretch>
            <a:fillRect/>
          </a:stretch>
        </p:blipFill>
        <p:spPr>
          <a:xfrm>
            <a:off x="6993466" y="1639300"/>
            <a:ext cx="4298301" cy="2391684"/>
          </a:xfrm>
          <a:prstGeom prst="rect">
            <a:avLst/>
          </a:prstGeom>
        </p:spPr>
      </p:pic>
      <p:pic>
        <p:nvPicPr>
          <p:cNvPr id="23" name="图片 22"/>
          <p:cNvPicPr>
            <a:picLocks noChangeAspect="1"/>
          </p:cNvPicPr>
          <p:nvPr/>
        </p:nvPicPr>
        <p:blipFill>
          <a:blip r:embed="rId6"/>
          <a:stretch>
            <a:fillRect/>
          </a:stretch>
        </p:blipFill>
        <p:spPr>
          <a:xfrm>
            <a:off x="333563" y="5030664"/>
            <a:ext cx="3273770" cy="1778139"/>
          </a:xfrm>
          <a:prstGeom prst="rect">
            <a:avLst/>
          </a:prstGeom>
        </p:spPr>
      </p:pic>
      <p:pic>
        <p:nvPicPr>
          <p:cNvPr id="28" name="图片 27"/>
          <p:cNvPicPr>
            <a:picLocks noChangeAspect="1"/>
          </p:cNvPicPr>
          <p:nvPr/>
        </p:nvPicPr>
        <p:blipFill>
          <a:blip r:embed="rId7"/>
          <a:stretch>
            <a:fillRect/>
          </a:stretch>
        </p:blipFill>
        <p:spPr>
          <a:xfrm>
            <a:off x="3640037" y="4679093"/>
            <a:ext cx="2390314" cy="2074663"/>
          </a:xfrm>
          <a:prstGeom prst="rect">
            <a:avLst/>
          </a:prstGeom>
        </p:spPr>
      </p:pic>
      <p:sp>
        <p:nvSpPr>
          <p:cNvPr id="10" name="文本框 9"/>
          <p:cNvSpPr txBox="1"/>
          <p:nvPr/>
        </p:nvSpPr>
        <p:spPr>
          <a:xfrm>
            <a:off x="6200100" y="6113056"/>
            <a:ext cx="5544596" cy="45890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solidFill>
                  <a:srgbClr val="FF0000"/>
                </a:solidFill>
                <a:latin typeface="微软雅黑" panose="020B0503020204020204" pitchFamily="34" charset="-122"/>
                <a:ea typeface="微软雅黑" panose="020B0503020204020204" pitchFamily="34" charset="-122"/>
              </a:rPr>
              <a:t>元器件之间存在量子效应差距，相对差别</a:t>
            </a:r>
            <a:r>
              <a:rPr lang="en-US" altLang="zh-CN" dirty="0">
                <a:solidFill>
                  <a:srgbClr val="FF0000"/>
                </a:solidFill>
                <a:latin typeface="微软雅黑" panose="020B0503020204020204" pitchFamily="34" charset="-122"/>
                <a:ea typeface="微软雅黑" panose="020B0503020204020204" pitchFamily="34" charset="-122"/>
              </a:rPr>
              <a:t>5%</a:t>
            </a:r>
            <a:r>
              <a:rPr lang="zh-CN" altLang="en-US" dirty="0">
                <a:solidFill>
                  <a:srgbClr val="FF0000"/>
                </a:solidFill>
                <a:latin typeface="微软雅黑" panose="020B0503020204020204" pitchFamily="34" charset="-122"/>
                <a:ea typeface="微软雅黑" panose="020B0503020204020204" pitchFamily="34" charset="-122"/>
              </a:rPr>
              <a:t>以内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探测单元测试</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 name="TextBox 125"/>
          <p:cNvSpPr txBox="1"/>
          <p:nvPr/>
        </p:nvSpPr>
        <p:spPr>
          <a:xfrm>
            <a:off x="310516" y="2327004"/>
            <a:ext cx="5948770" cy="234622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宇宙线测试</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宇宙线</a:t>
            </a:r>
            <a:r>
              <a:rPr lang="en-US" altLang="zh-CN" sz="2000" dirty="0" err="1">
                <a:latin typeface="微软雅黑" panose="020B0503020204020204" pitchFamily="34" charset="-122"/>
                <a:ea typeface="微软雅黑" panose="020B0503020204020204" pitchFamily="34" charset="-122"/>
              </a:rPr>
              <a:t>μ</a:t>
            </a:r>
            <a:r>
              <a:rPr lang="zh-CN" altLang="en-US" sz="2000" dirty="0">
                <a:latin typeface="微软雅黑" panose="020B0503020204020204" pitchFamily="34" charset="-122"/>
                <a:ea typeface="微软雅黑" panose="020B0503020204020204" pitchFamily="34" charset="-122"/>
              </a:rPr>
              <a:t>子作为信号源</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上下布置两块小闪烁体作为准直和触发信号</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准直的小闪烁体移动位置，测试宇宙线击中不同位置的信号响应情况</a:t>
            </a:r>
            <a:endParaRPr lang="en-US" altLang="zh-CN" sz="20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5"/>
          <a:srcRect t="1567"/>
          <a:stretch>
            <a:fillRect/>
          </a:stretch>
        </p:blipFill>
        <p:spPr>
          <a:xfrm>
            <a:off x="6688992" y="1788973"/>
            <a:ext cx="5095428" cy="2821252"/>
          </a:xfrm>
          <a:prstGeom prst="rect">
            <a:avLst/>
          </a:prstGeom>
        </p:spPr>
      </p:pic>
      <p:sp>
        <p:nvSpPr>
          <p:cNvPr id="14" name="矩形 13"/>
          <p:cNvSpPr/>
          <p:nvPr/>
        </p:nvSpPr>
        <p:spPr>
          <a:xfrm>
            <a:off x="7258639" y="4059718"/>
            <a:ext cx="254524" cy="19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11168292" y="4073884"/>
            <a:ext cx="194435" cy="17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7119642" y="4001714"/>
            <a:ext cx="532518" cy="307777"/>
          </a:xfrm>
          <a:prstGeom prst="rect">
            <a:avLst/>
          </a:prstGeom>
          <a:noFill/>
        </p:spPr>
        <p:txBody>
          <a:bodyPr wrap="none" rtlCol="0">
            <a:spAutoFit/>
          </a:bodyPr>
          <a:lstStyle/>
          <a:p>
            <a:r>
              <a:rPr kumimoji="1" lang="en-US" altLang="zh-CN" sz="1400" dirty="0"/>
              <a:t>PMT</a:t>
            </a:r>
            <a:endParaRPr kumimoji="1" lang="zh-CN" altLang="en-US" sz="1400" dirty="0"/>
          </a:p>
        </p:txBody>
      </p:sp>
      <p:sp>
        <p:nvSpPr>
          <p:cNvPr id="20" name="文本框 19"/>
          <p:cNvSpPr txBox="1"/>
          <p:nvPr/>
        </p:nvSpPr>
        <p:spPr>
          <a:xfrm>
            <a:off x="11014747" y="3996869"/>
            <a:ext cx="532518" cy="307777"/>
          </a:xfrm>
          <a:prstGeom prst="rect">
            <a:avLst/>
          </a:prstGeom>
          <a:noFill/>
        </p:spPr>
        <p:txBody>
          <a:bodyPr wrap="none" rtlCol="0">
            <a:spAutoFit/>
          </a:bodyPr>
          <a:lstStyle/>
          <a:p>
            <a:r>
              <a:rPr kumimoji="1" lang="en-US" altLang="zh-CN" sz="1400" dirty="0"/>
              <a:t>PMT</a:t>
            </a:r>
            <a:endParaRPr kumimoji="1" lang="zh-CN" altLang="en-US" sz="1400" dirty="0"/>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1665" y="4945472"/>
            <a:ext cx="5095429" cy="1359518"/>
          </a:xfrm>
          <a:prstGeom prst="rect">
            <a:avLst/>
          </a:prstGeom>
        </p:spPr>
      </p:pic>
      <p:pic>
        <p:nvPicPr>
          <p:cNvPr id="8" name="图片 7"/>
          <p:cNvPicPr>
            <a:picLocks noChangeAspect="1"/>
          </p:cNvPicPr>
          <p:nvPr/>
        </p:nvPicPr>
        <p:blipFill>
          <a:blip r:embed="rId7"/>
          <a:stretch>
            <a:fillRect/>
          </a:stretch>
        </p:blipFill>
        <p:spPr>
          <a:xfrm flipH="1">
            <a:off x="407580" y="4941619"/>
            <a:ext cx="1820992" cy="1363371"/>
          </a:xfrm>
          <a:prstGeom prst="rect">
            <a:avLst/>
          </a:prstGeom>
          <a:noFill/>
          <a:ln>
            <a:noFill/>
          </a:ln>
        </p:spPr>
      </p:pic>
      <p:pic>
        <p:nvPicPr>
          <p:cNvPr id="10" name="图片 9" descr="BEE4A19BE787_20250710040352"/>
          <p:cNvPicPr>
            <a:picLocks noChangeAspect="1"/>
          </p:cNvPicPr>
          <p:nvPr/>
        </p:nvPicPr>
        <p:blipFill>
          <a:blip r:embed="rId8"/>
          <a:srcRect r="-3382" b="12176"/>
          <a:stretch>
            <a:fillRect/>
          </a:stretch>
        </p:blipFill>
        <p:spPr>
          <a:xfrm flipH="1">
            <a:off x="7427094" y="4945471"/>
            <a:ext cx="2133811" cy="1359519"/>
          </a:xfrm>
          <a:prstGeom prst="rect">
            <a:avLst/>
          </a:prstGeom>
        </p:spPr>
      </p:pic>
      <p:pic>
        <p:nvPicPr>
          <p:cNvPr id="12" name="图片 11" descr="BEE4A19BE787_20250710040358"/>
          <p:cNvPicPr>
            <a:picLocks noChangeAspect="1"/>
          </p:cNvPicPr>
          <p:nvPr/>
        </p:nvPicPr>
        <p:blipFill>
          <a:blip r:embed="rId9"/>
          <a:srcRect t="11925" b="6679"/>
          <a:stretch>
            <a:fillRect/>
          </a:stretch>
        </p:blipFill>
        <p:spPr>
          <a:xfrm flipH="1">
            <a:off x="9663998" y="4945472"/>
            <a:ext cx="2227572" cy="135951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探测单元测试</a:t>
            </a:r>
            <a:endPar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26415" y="2059859"/>
            <a:ext cx="6261652" cy="45890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无光纤闪烁体测试结果</a:t>
            </a:r>
            <a:endParaRPr lang="en-US" altLang="zh-CN" sz="1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133437" y="2045826"/>
            <a:ext cx="4039072" cy="45890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rgbClr val="FF0000"/>
                </a:solidFill>
                <a:latin typeface="微软雅黑" panose="020B0503020204020204" pitchFamily="34" charset="-122"/>
                <a:ea typeface="微软雅黑" panose="020B0503020204020204" pitchFamily="34" charset="-122"/>
              </a:rPr>
              <a:t>呈现出较为显著的双侧对称性</a:t>
            </a:r>
          </a:p>
        </p:txBody>
      </p:sp>
      <p:pic>
        <p:nvPicPr>
          <p:cNvPr id="13" name="图片 12">
            <a:extLst>
              <a:ext uri="{FF2B5EF4-FFF2-40B4-BE49-F238E27FC236}">
                <a16:creationId xmlns:a16="http://schemas.microsoft.com/office/drawing/2014/main" id="{FE8B22BA-A9F2-C744-AD85-79389BA0AD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02" y="2649145"/>
            <a:ext cx="5051293" cy="3829664"/>
          </a:xfrm>
          <a:prstGeom prst="rect">
            <a:avLst/>
          </a:prstGeom>
        </p:spPr>
      </p:pic>
      <p:graphicFrame>
        <p:nvGraphicFramePr>
          <p:cNvPr id="14" name="表格 13">
            <a:extLst>
              <a:ext uri="{FF2B5EF4-FFF2-40B4-BE49-F238E27FC236}">
                <a16:creationId xmlns:a16="http://schemas.microsoft.com/office/drawing/2014/main" id="{FAE31186-1B2F-8544-93EC-84A08E09EF3F}"/>
              </a:ext>
            </a:extLst>
          </p:cNvPr>
          <p:cNvGraphicFramePr>
            <a:graphicFrameLocks noGrp="1"/>
          </p:cNvGraphicFramePr>
          <p:nvPr>
            <p:extLst>
              <p:ext uri="{D42A27DB-BD31-4B8C-83A1-F6EECF244321}">
                <p14:modId xmlns:p14="http://schemas.microsoft.com/office/powerpoint/2010/main" val="2904896433"/>
              </p:ext>
            </p:extLst>
          </p:nvPr>
        </p:nvGraphicFramePr>
        <p:xfrm>
          <a:off x="198850" y="2795270"/>
          <a:ext cx="6261652" cy="3189732"/>
        </p:xfrm>
        <a:graphic>
          <a:graphicData uri="http://schemas.openxmlformats.org/drawingml/2006/table">
            <a:tbl>
              <a:tblPr firstRow="1" firstCol="1" bandRow="1">
                <a:tableStyleId>{5C22544A-7EE6-4342-B048-85BDC9FD1C3A}</a:tableStyleId>
              </a:tblPr>
              <a:tblGrid>
                <a:gridCol w="1365790">
                  <a:extLst>
                    <a:ext uri="{9D8B030D-6E8A-4147-A177-3AD203B41FA5}">
                      <a16:colId xmlns:a16="http://schemas.microsoft.com/office/drawing/2014/main" val="1891194540"/>
                    </a:ext>
                  </a:extLst>
                </a:gridCol>
                <a:gridCol w="1249680">
                  <a:extLst>
                    <a:ext uri="{9D8B030D-6E8A-4147-A177-3AD203B41FA5}">
                      <a16:colId xmlns:a16="http://schemas.microsoft.com/office/drawing/2014/main" val="1155149699"/>
                    </a:ext>
                  </a:extLst>
                </a:gridCol>
                <a:gridCol w="1229360">
                  <a:extLst>
                    <a:ext uri="{9D8B030D-6E8A-4147-A177-3AD203B41FA5}">
                      <a16:colId xmlns:a16="http://schemas.microsoft.com/office/drawing/2014/main" val="95311965"/>
                    </a:ext>
                  </a:extLst>
                </a:gridCol>
                <a:gridCol w="1229360">
                  <a:extLst>
                    <a:ext uri="{9D8B030D-6E8A-4147-A177-3AD203B41FA5}">
                      <a16:colId xmlns:a16="http://schemas.microsoft.com/office/drawing/2014/main" val="448746704"/>
                    </a:ext>
                  </a:extLst>
                </a:gridCol>
                <a:gridCol w="1187462">
                  <a:extLst>
                    <a:ext uri="{9D8B030D-6E8A-4147-A177-3AD203B41FA5}">
                      <a16:colId xmlns:a16="http://schemas.microsoft.com/office/drawing/2014/main" val="674304578"/>
                    </a:ext>
                  </a:extLst>
                </a:gridCol>
              </a:tblGrid>
              <a:tr h="0">
                <a:tc>
                  <a:txBody>
                    <a:bodyPr/>
                    <a:lstStyle/>
                    <a:p>
                      <a:pPr algn="ctr">
                        <a:lnSpc>
                          <a:spcPct val="115000"/>
                        </a:lnSpc>
                        <a:spcAft>
                          <a:spcPts val="1000"/>
                        </a:spcAft>
                        <a:buNone/>
                      </a:pPr>
                      <a:r>
                        <a:rPr lang="zh-CN" sz="1600" dirty="0">
                          <a:effectLst/>
                        </a:rPr>
                        <a:t>符合探测器与探测器的距离</a:t>
                      </a:r>
                      <a:r>
                        <a:rPr lang="en-US" sz="1600" dirty="0">
                          <a:effectLst/>
                        </a:rPr>
                        <a:t>/cm</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600" dirty="0">
                          <a:effectLst/>
                        </a:rPr>
                        <a:t>PMT1 </a:t>
                      </a:r>
                      <a:r>
                        <a:rPr lang="zh-CN" sz="1600" dirty="0">
                          <a:effectLst/>
                        </a:rPr>
                        <a:t>在左端探测到的光子数</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600" dirty="0">
                          <a:effectLst/>
                        </a:rPr>
                        <a:t>PMT2</a:t>
                      </a:r>
                      <a:r>
                        <a:rPr lang="en-US" sz="1600" baseline="30000" dirty="0">
                          <a:effectLst/>
                        </a:rPr>
                        <a:t> </a:t>
                      </a:r>
                      <a:r>
                        <a:rPr lang="zh-CN" sz="1600" dirty="0">
                          <a:effectLst/>
                        </a:rPr>
                        <a:t>在右端探测到的光子数</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600">
                          <a:effectLst/>
                        </a:rPr>
                        <a:t>SiPM1在左端探测到的光子数</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600">
                          <a:effectLst/>
                        </a:rPr>
                        <a:t>SiPM2在右端探测到的光子数</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69634425"/>
                  </a:ext>
                </a:extLst>
              </a:tr>
              <a:tr h="0">
                <a:tc>
                  <a:txBody>
                    <a:bodyPr/>
                    <a:lstStyle/>
                    <a:p>
                      <a:pPr algn="ctr">
                        <a:lnSpc>
                          <a:spcPct val="115000"/>
                        </a:lnSpc>
                        <a:spcAft>
                          <a:spcPts val="1000"/>
                        </a:spcAft>
                        <a:buNone/>
                      </a:pPr>
                      <a:r>
                        <a:rPr lang="en-US" sz="1600">
                          <a:effectLst/>
                        </a:rPr>
                        <a:t>10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129.0±2.1</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136.8±2.1</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203±4</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200±3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76870274"/>
                  </a:ext>
                </a:extLst>
              </a:tr>
              <a:tr h="0">
                <a:tc>
                  <a:txBody>
                    <a:bodyPr/>
                    <a:lstStyle/>
                    <a:p>
                      <a:pPr algn="ctr">
                        <a:lnSpc>
                          <a:spcPct val="115000"/>
                        </a:lnSpc>
                        <a:spcAft>
                          <a:spcPts val="1000"/>
                        </a:spcAft>
                        <a:buNone/>
                      </a:pPr>
                      <a:r>
                        <a:rPr lang="en-US" sz="1600">
                          <a:effectLst/>
                        </a:rPr>
                        <a:t>20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114.6±1.7</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118.3±2.0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177±3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182±3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13682069"/>
                  </a:ext>
                </a:extLst>
              </a:tr>
              <a:tr h="0">
                <a:tc>
                  <a:txBody>
                    <a:bodyPr/>
                    <a:lstStyle/>
                    <a:p>
                      <a:pPr algn="ctr">
                        <a:lnSpc>
                          <a:spcPct val="115000"/>
                        </a:lnSpc>
                        <a:spcAft>
                          <a:spcPts val="1000"/>
                        </a:spcAft>
                        <a:buNone/>
                      </a:pPr>
                      <a:r>
                        <a:rPr lang="en-US" sz="1600">
                          <a:effectLst/>
                        </a:rPr>
                        <a:t>30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101.5±2.2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110.5±1.8</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162±4</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162±3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70942671"/>
                  </a:ext>
                </a:extLst>
              </a:tr>
              <a:tr h="0">
                <a:tc>
                  <a:txBody>
                    <a:bodyPr/>
                    <a:lstStyle/>
                    <a:p>
                      <a:pPr algn="ctr">
                        <a:lnSpc>
                          <a:spcPct val="115000"/>
                        </a:lnSpc>
                        <a:spcAft>
                          <a:spcPts val="1000"/>
                        </a:spcAft>
                        <a:buNone/>
                      </a:pPr>
                      <a:r>
                        <a:rPr lang="en-US" sz="1600">
                          <a:effectLst/>
                        </a:rPr>
                        <a:t>40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93.1±2.0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97.2±1.7</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140±3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143±3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97624314"/>
                  </a:ext>
                </a:extLst>
              </a:tr>
              <a:tr h="0">
                <a:tc>
                  <a:txBody>
                    <a:bodyPr/>
                    <a:lstStyle/>
                    <a:p>
                      <a:pPr algn="ctr">
                        <a:lnSpc>
                          <a:spcPct val="115000"/>
                        </a:lnSpc>
                        <a:spcAft>
                          <a:spcPts val="1000"/>
                        </a:spcAft>
                        <a:buNone/>
                      </a:pPr>
                      <a:r>
                        <a:rPr lang="en-US" sz="1600">
                          <a:effectLst/>
                        </a:rPr>
                        <a:t>50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87.0±1.8</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89.8±2.1</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135±3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138±3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08676647"/>
                  </a:ext>
                </a:extLst>
              </a:tr>
              <a:tr h="0">
                <a:tc>
                  <a:txBody>
                    <a:bodyPr/>
                    <a:lstStyle/>
                    <a:p>
                      <a:pPr algn="ctr">
                        <a:lnSpc>
                          <a:spcPct val="115000"/>
                        </a:lnSpc>
                        <a:spcAft>
                          <a:spcPts val="1000"/>
                        </a:spcAft>
                        <a:buNone/>
                      </a:pPr>
                      <a:r>
                        <a:rPr lang="en-US" sz="1600">
                          <a:effectLst/>
                        </a:rPr>
                        <a:t>60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84.2±1.9</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86.4±1.7</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126±3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127±3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24783755"/>
                  </a:ext>
                </a:extLst>
              </a:tr>
              <a:tr h="0">
                <a:tc>
                  <a:txBody>
                    <a:bodyPr/>
                    <a:lstStyle/>
                    <a:p>
                      <a:pPr algn="ctr">
                        <a:lnSpc>
                          <a:spcPct val="115000"/>
                        </a:lnSpc>
                        <a:spcAft>
                          <a:spcPts val="1000"/>
                        </a:spcAft>
                        <a:buNone/>
                      </a:pPr>
                      <a:r>
                        <a:rPr lang="en-US" sz="1600">
                          <a:effectLst/>
                        </a:rPr>
                        <a:t>70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81.4±1.7</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84.6±1.7</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122±2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125±2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76946395"/>
                  </a:ext>
                </a:extLst>
              </a:tr>
              <a:tr h="0">
                <a:tc>
                  <a:txBody>
                    <a:bodyPr/>
                    <a:lstStyle/>
                    <a:p>
                      <a:pPr algn="ctr">
                        <a:lnSpc>
                          <a:spcPct val="115000"/>
                        </a:lnSpc>
                        <a:spcAft>
                          <a:spcPts val="1000"/>
                        </a:spcAft>
                        <a:buNone/>
                      </a:pPr>
                      <a:r>
                        <a:rPr lang="en-US" sz="1600">
                          <a:effectLst/>
                        </a:rPr>
                        <a:t>80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78.1±1.6</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82.2±1.8</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123±2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124±3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80637621"/>
                  </a:ext>
                </a:extLst>
              </a:tr>
              <a:tr h="0">
                <a:tc>
                  <a:txBody>
                    <a:bodyPr/>
                    <a:lstStyle/>
                    <a:p>
                      <a:pPr algn="ctr">
                        <a:lnSpc>
                          <a:spcPct val="115000"/>
                        </a:lnSpc>
                        <a:spcAft>
                          <a:spcPts val="1000"/>
                        </a:spcAft>
                        <a:buNone/>
                      </a:pPr>
                      <a:r>
                        <a:rPr lang="en-US" sz="1600">
                          <a:effectLst/>
                        </a:rPr>
                        <a:t>90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75.3±1.5</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80.2±1.6</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118±2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121±2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03624647"/>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探测单元测试</a:t>
            </a:r>
            <a:endPar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26415" y="2059859"/>
            <a:ext cx="6261652" cy="45890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有光纤闪烁体测试结果</a:t>
            </a:r>
            <a:endParaRPr lang="en-US" altLang="zh-CN" sz="1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767401" y="1790833"/>
            <a:ext cx="5898184" cy="874407"/>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dirty="0">
                <a:solidFill>
                  <a:srgbClr val="FF0000"/>
                </a:solidFill>
                <a:latin typeface="微软雅黑" panose="020B0503020204020204" pitchFamily="34" charset="-122"/>
                <a:ea typeface="微软雅黑" panose="020B0503020204020204" pitchFamily="34" charset="-122"/>
              </a:rPr>
              <a:t>相比无光纤闪烁体，探测光子数随粒子入射位置的衰减梯度更大</a:t>
            </a:r>
          </a:p>
        </p:txBody>
      </p:sp>
      <p:pic>
        <p:nvPicPr>
          <p:cNvPr id="11" name="图片 10">
            <a:extLst>
              <a:ext uri="{FF2B5EF4-FFF2-40B4-BE49-F238E27FC236}">
                <a16:creationId xmlns:a16="http://schemas.microsoft.com/office/drawing/2014/main" id="{FCD48875-0EA3-3A40-BF13-5B8EA9CA6B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115" y="2613058"/>
            <a:ext cx="4968756" cy="3767089"/>
          </a:xfrm>
          <a:prstGeom prst="rect">
            <a:avLst/>
          </a:prstGeom>
        </p:spPr>
      </p:pic>
      <p:graphicFrame>
        <p:nvGraphicFramePr>
          <p:cNvPr id="12" name="表格 11">
            <a:extLst>
              <a:ext uri="{FF2B5EF4-FFF2-40B4-BE49-F238E27FC236}">
                <a16:creationId xmlns:a16="http://schemas.microsoft.com/office/drawing/2014/main" id="{050CAE1B-1052-9546-A19D-0C354E65C7C1}"/>
              </a:ext>
            </a:extLst>
          </p:cNvPr>
          <p:cNvGraphicFramePr>
            <a:graphicFrameLocks noGrp="1"/>
          </p:cNvGraphicFramePr>
          <p:nvPr>
            <p:extLst>
              <p:ext uri="{D42A27DB-BD31-4B8C-83A1-F6EECF244321}">
                <p14:modId xmlns:p14="http://schemas.microsoft.com/office/powerpoint/2010/main" val="2179549037"/>
              </p:ext>
            </p:extLst>
          </p:nvPr>
        </p:nvGraphicFramePr>
        <p:xfrm>
          <a:off x="310515" y="2750089"/>
          <a:ext cx="5477027" cy="3436080"/>
        </p:xfrm>
        <a:graphic>
          <a:graphicData uri="http://schemas.openxmlformats.org/drawingml/2006/table">
            <a:tbl>
              <a:tblPr firstRow="1" firstCol="1" bandRow="1">
                <a:tableStyleId>{5C22544A-7EE6-4342-B048-85BDC9FD1C3A}</a:tableStyleId>
              </a:tblPr>
              <a:tblGrid>
                <a:gridCol w="1646708">
                  <a:extLst>
                    <a:ext uri="{9D8B030D-6E8A-4147-A177-3AD203B41FA5}">
                      <a16:colId xmlns:a16="http://schemas.microsoft.com/office/drawing/2014/main" val="1818865621"/>
                    </a:ext>
                  </a:extLst>
                </a:gridCol>
                <a:gridCol w="1899920">
                  <a:extLst>
                    <a:ext uri="{9D8B030D-6E8A-4147-A177-3AD203B41FA5}">
                      <a16:colId xmlns:a16="http://schemas.microsoft.com/office/drawing/2014/main" val="2376389716"/>
                    </a:ext>
                  </a:extLst>
                </a:gridCol>
                <a:gridCol w="1930399">
                  <a:extLst>
                    <a:ext uri="{9D8B030D-6E8A-4147-A177-3AD203B41FA5}">
                      <a16:colId xmlns:a16="http://schemas.microsoft.com/office/drawing/2014/main" val="646066355"/>
                    </a:ext>
                  </a:extLst>
                </a:gridCol>
              </a:tblGrid>
              <a:tr h="623031">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zh-CN" altLang="zh-CN" sz="1600" dirty="0">
                          <a:effectLst/>
                        </a:rPr>
                        <a:t>符合探测器与探测器距离</a:t>
                      </a:r>
                      <a:r>
                        <a:rPr lang="en-US" altLang="zh-CN" sz="1600" dirty="0">
                          <a:effectLst/>
                        </a:rPr>
                        <a:t>/cm</a:t>
                      </a:r>
                      <a:endParaRPr lang="zh-CN" alt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SiPM1探测到光子数1</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600" dirty="0">
                          <a:effectLst/>
                        </a:rPr>
                        <a:t>SiPM2探测到光子数2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4640320"/>
                  </a:ext>
                </a:extLst>
              </a:tr>
              <a:tr h="312561">
                <a:tc>
                  <a:txBody>
                    <a:bodyPr/>
                    <a:lstStyle/>
                    <a:p>
                      <a:pPr algn="ctr">
                        <a:lnSpc>
                          <a:spcPct val="115000"/>
                        </a:lnSpc>
                        <a:spcAft>
                          <a:spcPts val="1000"/>
                        </a:spcAft>
                        <a:buNone/>
                      </a:pPr>
                      <a:r>
                        <a:rPr lang="en-US" sz="1600" dirty="0">
                          <a:effectLst/>
                        </a:rPr>
                        <a:t>10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230±1</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244±3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04359828"/>
                  </a:ext>
                </a:extLst>
              </a:tr>
              <a:tr h="312561">
                <a:tc>
                  <a:txBody>
                    <a:bodyPr/>
                    <a:lstStyle/>
                    <a:p>
                      <a:pPr algn="ctr">
                        <a:lnSpc>
                          <a:spcPct val="115000"/>
                        </a:lnSpc>
                        <a:spcAft>
                          <a:spcPts val="1000"/>
                        </a:spcAft>
                        <a:buNone/>
                      </a:pPr>
                      <a:r>
                        <a:rPr lang="en-US" sz="1600">
                          <a:effectLst/>
                        </a:rPr>
                        <a:t>20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184±3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188±3</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32982034"/>
                  </a:ext>
                </a:extLst>
              </a:tr>
              <a:tr h="312561">
                <a:tc>
                  <a:txBody>
                    <a:bodyPr/>
                    <a:lstStyle/>
                    <a:p>
                      <a:pPr algn="ctr">
                        <a:lnSpc>
                          <a:spcPct val="115000"/>
                        </a:lnSpc>
                        <a:spcAft>
                          <a:spcPts val="1000"/>
                        </a:spcAft>
                        <a:buNone/>
                      </a:pPr>
                      <a:r>
                        <a:rPr lang="en-US" sz="1600">
                          <a:effectLst/>
                        </a:rPr>
                        <a:t>30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163±3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178±5</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69586368"/>
                  </a:ext>
                </a:extLst>
              </a:tr>
              <a:tr h="312561">
                <a:tc>
                  <a:txBody>
                    <a:bodyPr/>
                    <a:lstStyle/>
                    <a:p>
                      <a:pPr algn="ctr">
                        <a:lnSpc>
                          <a:spcPct val="115000"/>
                        </a:lnSpc>
                        <a:spcAft>
                          <a:spcPts val="1000"/>
                        </a:spcAft>
                        <a:buNone/>
                      </a:pPr>
                      <a:r>
                        <a:rPr lang="en-US" sz="1600">
                          <a:effectLst/>
                        </a:rPr>
                        <a:t>40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147±3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158±2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78246586"/>
                  </a:ext>
                </a:extLst>
              </a:tr>
              <a:tr h="312561">
                <a:tc>
                  <a:txBody>
                    <a:bodyPr/>
                    <a:lstStyle/>
                    <a:p>
                      <a:pPr algn="ctr">
                        <a:lnSpc>
                          <a:spcPct val="115000"/>
                        </a:lnSpc>
                        <a:spcAft>
                          <a:spcPts val="1000"/>
                        </a:spcAft>
                        <a:buNone/>
                      </a:pPr>
                      <a:r>
                        <a:rPr lang="en-US" sz="1600">
                          <a:effectLst/>
                        </a:rPr>
                        <a:t>50</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130±3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140±2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74412171"/>
                  </a:ext>
                </a:extLst>
              </a:tr>
              <a:tr h="312561">
                <a:tc>
                  <a:txBody>
                    <a:bodyPr/>
                    <a:lstStyle/>
                    <a:p>
                      <a:pPr algn="ctr">
                        <a:lnSpc>
                          <a:spcPct val="115000"/>
                        </a:lnSpc>
                        <a:spcAft>
                          <a:spcPts val="1000"/>
                        </a:spcAft>
                        <a:buNone/>
                      </a:pPr>
                      <a:r>
                        <a:rPr lang="en-US" sz="1600" dirty="0">
                          <a:effectLst/>
                        </a:rPr>
                        <a:t>60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117±3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134±2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66073485"/>
                  </a:ext>
                </a:extLst>
              </a:tr>
              <a:tr h="312561">
                <a:tc>
                  <a:txBody>
                    <a:bodyPr/>
                    <a:lstStyle/>
                    <a:p>
                      <a:pPr algn="ctr">
                        <a:lnSpc>
                          <a:spcPct val="115000"/>
                        </a:lnSpc>
                        <a:spcAft>
                          <a:spcPts val="1000"/>
                        </a:spcAft>
                        <a:buNone/>
                      </a:pPr>
                      <a:r>
                        <a:rPr lang="en-US" sz="1600" dirty="0">
                          <a:effectLst/>
                        </a:rPr>
                        <a:t>70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120±2</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117.5±1.5</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29367573"/>
                  </a:ext>
                </a:extLst>
              </a:tr>
              <a:tr h="312561">
                <a:tc>
                  <a:txBody>
                    <a:bodyPr/>
                    <a:lstStyle/>
                    <a:p>
                      <a:pPr algn="ctr">
                        <a:lnSpc>
                          <a:spcPct val="115000"/>
                        </a:lnSpc>
                        <a:spcAft>
                          <a:spcPts val="1000"/>
                        </a:spcAft>
                        <a:buNone/>
                      </a:pPr>
                      <a:r>
                        <a:rPr lang="en-US" sz="1600" dirty="0">
                          <a:effectLst/>
                        </a:rPr>
                        <a:t>80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104±2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111.1±1.7</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42255518"/>
                  </a:ext>
                </a:extLst>
              </a:tr>
              <a:tr h="312561">
                <a:tc>
                  <a:txBody>
                    <a:bodyPr/>
                    <a:lstStyle/>
                    <a:p>
                      <a:pPr algn="ctr">
                        <a:lnSpc>
                          <a:spcPct val="115000"/>
                        </a:lnSpc>
                        <a:spcAft>
                          <a:spcPts val="1000"/>
                        </a:spcAft>
                        <a:buNone/>
                      </a:pPr>
                      <a:r>
                        <a:rPr lang="en-US" sz="1600" dirty="0">
                          <a:effectLst/>
                        </a:rPr>
                        <a:t>90</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a:effectLst/>
                        </a:rPr>
                        <a:t>87±2</a:t>
                      </a:r>
                      <a:endParaRPr lang="zh-CN"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1600" dirty="0">
                          <a:effectLst/>
                        </a:rPr>
                        <a:t>93.1±1.3</a:t>
                      </a:r>
                      <a:endParaRPr lang="zh-CN"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08748924"/>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515" y="266065"/>
            <a:ext cx="431800" cy="431800"/>
          </a:xfrm>
          <a:prstGeom prst="rect">
            <a:avLst/>
          </a:prstGeom>
          <a:no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7050" y="465455"/>
            <a:ext cx="360045" cy="360045"/>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0316" y="163397"/>
            <a:ext cx="9454968" cy="743986"/>
          </a:xfrm>
          <a:prstGeom prst="rect">
            <a:avLst/>
          </a:prstGeom>
          <a:noFill/>
        </p:spPr>
        <p:txBody>
          <a:bodyPr wrap="square" rtlCol="0">
            <a:spAutoFit/>
          </a:bodyPr>
          <a:lstStyle/>
          <a:p>
            <a:pPr>
              <a:lnSpc>
                <a:spcPct val="150000"/>
              </a:lnSpc>
            </a:pPr>
            <a:r>
              <a:rPr lang="zh-CN" altLang="en-US" sz="3200" b="1" dirty="0">
                <a:solidFill>
                  <a:srgbClr val="004E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二、粒子探测器的研究进展</a:t>
            </a:r>
          </a:p>
        </p:txBody>
      </p:sp>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6178"/>
          <a:stretch>
            <a:fillRect/>
          </a:stretch>
        </p:blipFill>
        <p:spPr>
          <a:xfrm>
            <a:off x="10531693" y="379191"/>
            <a:ext cx="1498627" cy="612000"/>
          </a:xfrm>
          <a:prstGeom prst="rect">
            <a:avLst/>
          </a:prstGeom>
        </p:spPr>
      </p:pic>
      <p:sp>
        <p:nvSpPr>
          <p:cNvPr id="26" name="文本框 25"/>
          <p:cNvSpPr txBox="1"/>
          <p:nvPr/>
        </p:nvSpPr>
        <p:spPr>
          <a:xfrm>
            <a:off x="310515" y="1626235"/>
            <a:ext cx="9465310" cy="1198880"/>
          </a:xfrm>
          <a:prstGeom prst="rect">
            <a:avLst/>
          </a:prstGeom>
          <a:noFill/>
        </p:spPr>
        <p:txBody>
          <a:bodyPr wrap="square" rtlCol="0">
            <a:spAutoFit/>
          </a:bodyPr>
          <a:lstStyle/>
          <a:p>
            <a:r>
              <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2.3 </a:t>
            </a:r>
            <a:r>
              <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rPr>
              <a:t>测试数据与模拟结果对比</a:t>
            </a:r>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solidFill>
                <a:srgbClr val="004EA2"/>
              </a:solidFill>
              <a:latin typeface="微软雅黑" panose="020B0503020204020204" pitchFamily="34" charset="-122"/>
              <a:ea typeface="微软雅黑" panose="020B0503020204020204" pitchFamily="34" charset="-122"/>
              <a:cs typeface="微软雅黑" panose="020B0503020204020204" pitchFamily="34" charset="-122"/>
            </a:endParaRPr>
          </a:p>
        </p:txBody>
      </p:sp>
      <mc:AlternateContent xmlns:mc="http://schemas.openxmlformats.org/markup-compatibility/2006" xmlns:a14="http://schemas.microsoft.com/office/drawing/2010/main">
        <mc:Choice Requires="a14">
          <p:sp>
            <p:nvSpPr>
              <p:cNvPr id="113" name="TextBox 125"/>
              <p:cNvSpPr txBox="1"/>
              <p:nvPr/>
            </p:nvSpPr>
            <p:spPr>
              <a:xfrm>
                <a:off x="310516" y="2075719"/>
                <a:ext cx="6497386" cy="401002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使用同一套程序，更改模拟中的闪烁体的</a:t>
                </a:r>
                <a:r>
                  <a:rPr lang="zh-CN" altLang="en-US" sz="2000" b="1" dirty="0">
                    <a:solidFill>
                      <a:srgbClr val="FF0000"/>
                    </a:solidFill>
                    <a:latin typeface="微软雅黑" panose="020B0503020204020204" pitchFamily="34" charset="-122"/>
                    <a:ea typeface="微软雅黑" panose="020B0503020204020204" pitchFamily="34" charset="-122"/>
                  </a:rPr>
                  <a:t>反射膜反射率</a:t>
                </a:r>
                <a:r>
                  <a:rPr lang="zh-CN" altLang="en-US" sz="2000" dirty="0">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吸收长度</a:t>
                </a:r>
                <a:r>
                  <a:rPr lang="zh-CN" altLang="en-US" sz="2000" dirty="0">
                    <a:latin typeface="微软雅黑" panose="020B0503020204020204" pitchFamily="34" charset="-122"/>
                    <a:ea typeface="微软雅黑" panose="020B0503020204020204" pitchFamily="34" charset="-122"/>
                  </a:rPr>
                  <a:t>，计算卡方值，寻找卡方最低点，计算拟合误差。</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计算公式：</a:t>
                </a:r>
                <a14:m>
                  <m:oMath xmlns:m="http://schemas.openxmlformats.org/officeDocument/2006/math">
                    <m:sSup>
                      <m:sSupPr>
                        <m:ctrlPr>
                          <a:rPr lang="zh-CN" altLang="en-US" i="1">
                            <a:latin typeface="Cambria Math" panose="02040503050406030204" pitchFamily="18" charset="0"/>
                          </a:rPr>
                        </m:ctrlPr>
                      </m:sSupPr>
                      <m:e>
                        <m:r>
                          <a:rPr lang="zh-CN" altLang="en-US" i="1">
                            <a:latin typeface="Cambria Math" panose="02040503050406030204" pitchFamily="18" charset="0"/>
                          </a:rPr>
                          <m:t>𝜒</m:t>
                        </m:r>
                      </m:e>
                      <m:sup>
                        <m:r>
                          <a:rPr lang="en-US" altLang="zh-CN" i="1">
                            <a:latin typeface="Cambria Math" panose="02040503050406030204" pitchFamily="18" charset="0"/>
                          </a:rPr>
                          <m:t>2</m:t>
                        </m:r>
                      </m:sup>
                    </m:sSup>
                    <m:r>
                      <a:rPr lang="en-US" altLang="zh-CN" b="1" i="1">
                        <a:latin typeface="Cambria Math" panose="02040503050406030204" pitchFamily="18" charset="0"/>
                      </a:rPr>
                      <m:t>=</m:t>
                    </m:r>
                    <m:r>
                      <a:rPr lang="zh-CN" altLang="en-US" i="1">
                        <a:latin typeface="Cambria Math" panose="02040503050406030204" pitchFamily="18" charset="0"/>
                      </a:rPr>
                      <m:t>∑​</m:t>
                    </m:r>
                    <m:f>
                      <m:fPr>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𝑖</m:t>
                                    </m:r>
                                  </m:sub>
                                </m:sSub>
                                <m:r>
                                  <a:rPr lang="zh-CN" altLang="en-US" i="1">
                                    <a:latin typeface="Cambria Math" panose="02040503050406030204" pitchFamily="18" charset="0"/>
                                  </a:rPr>
                                  <m:t>​</m:t>
                                </m:r>
                                <m:r>
                                  <a:rPr lang="zh-CN" altLang="en-US" b="1" i="1">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sub>
                                </m:sSub>
                                <m:r>
                                  <a:rPr lang="zh-CN" altLang="en-US" i="1">
                                    <a:latin typeface="Cambria Math" panose="02040503050406030204" pitchFamily="18" charset="0"/>
                                  </a:rPr>
                                  <m:t>​</m:t>
                                </m:r>
                              </m:e>
                            </m:d>
                          </m:e>
                          <m:sup>
                            <m:r>
                              <a:rPr lang="en-US" altLang="zh-CN" i="1">
                                <a:latin typeface="Cambria Math" panose="02040503050406030204" pitchFamily="18" charset="0"/>
                              </a:rPr>
                              <m:t>2</m:t>
                            </m:r>
                          </m:sup>
                        </m:sSup>
                        <m:r>
                          <a:rPr lang="zh-CN" altLang="en-US" i="1">
                            <a:latin typeface="Cambria Math" panose="02040503050406030204" pitchFamily="18" charset="0"/>
                          </a:rPr>
                          <m:t>​</m:t>
                        </m:r>
                      </m:num>
                      <m:den>
                        <m:sSup>
                          <m:sSupPr>
                            <m:ctrlPr>
                              <a:rPr lang="zh-CN" altLang="en-US" i="1">
                                <a:latin typeface="Cambria Math" panose="02040503050406030204" pitchFamily="18" charset="0"/>
                              </a:rPr>
                            </m:ctrlPr>
                          </m:sSupPr>
                          <m:e>
                            <m:sSub>
                              <m:sSubPr>
                                <m:ctrlPr>
                                  <a:rPr lang="zh-CN" altLang="en-US" i="1">
                                    <a:latin typeface="Cambria Math" panose="02040503050406030204" pitchFamily="18" charset="0"/>
                                  </a:rPr>
                                </m:ctrlPr>
                              </m:sSubPr>
                              <m:e>
                                <m:r>
                                  <a:rPr lang="zh-CN" altLang="en-US" i="1">
                                    <a:latin typeface="Cambria Math" panose="02040503050406030204" pitchFamily="18" charset="0"/>
                                  </a:rPr>
                                  <m:t>𝜎</m:t>
                                </m:r>
                              </m:e>
                              <m:sub>
                                <m:r>
                                  <a:rPr lang="zh-CN" altLang="en-US" i="1">
                                    <a:latin typeface="Cambria Math" panose="02040503050406030204" pitchFamily="18" charset="0"/>
                                  </a:rPr>
                                  <m:t>𝑖</m:t>
                                </m:r>
                              </m:sub>
                            </m:sSub>
                          </m:e>
                          <m:sup>
                            <m:r>
                              <a:rPr lang="en-US" altLang="zh-CN" i="1">
                                <a:latin typeface="Cambria Math" panose="02040503050406030204" pitchFamily="18" charset="0"/>
                              </a:rPr>
                              <m:t>2</m:t>
                            </m:r>
                          </m:sup>
                        </m:sSup>
                      </m:den>
                    </m:f>
                  </m:oMath>
                </a14:m>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归一化拟合数据，得到反射膜反射率和吸收长度的最佳结果，进一步对程序的光产额进行计算</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b="1" dirty="0">
                    <a:solidFill>
                      <a:srgbClr val="FF0000"/>
                    </a:solidFill>
                    <a:latin typeface="微软雅黑" panose="020B0503020204020204" pitchFamily="34" charset="-122"/>
                    <a:ea typeface="微软雅黑" panose="020B0503020204020204" pitchFamily="34" charset="-122"/>
                  </a:rPr>
                  <a:t>评估探测单元性能参数，优化模拟设置</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113" name="TextBox 125"/>
              <p:cNvSpPr txBox="1">
                <a:spLocks noRot="1" noChangeAspect="1" noMove="1" noResize="1" noEditPoints="1" noAdjustHandles="1" noChangeArrowheads="1" noChangeShapeType="1" noTextEdit="1"/>
              </p:cNvSpPr>
              <p:nvPr/>
            </p:nvSpPr>
            <p:spPr>
              <a:xfrm>
                <a:off x="310516" y="2075719"/>
                <a:ext cx="6497386" cy="4010025"/>
              </a:xfrm>
              <a:prstGeom prst="rect">
                <a:avLst/>
              </a:prstGeom>
              <a:blipFill>
                <a:blip r:embed="rId5"/>
                <a:stretch>
                  <a:fillRect l="-780" b="-946"/>
                </a:stretch>
              </a:blipFill>
            </p:spPr>
            <p:txBody>
              <a:bodyPr/>
              <a:lstStyle/>
              <a:p>
                <a:r>
                  <a:rPr lang="zh-CN" altLang="en-US">
                    <a:noFill/>
                  </a:rPr>
                  <a:t> </a:t>
                </a:r>
              </a:p>
            </p:txBody>
          </p:sp>
        </mc:Fallback>
      </mc:AlternateContent>
      <p:pic>
        <p:nvPicPr>
          <p:cNvPr id="6" name="图片 5"/>
          <p:cNvPicPr>
            <a:picLocks noChangeAspect="1"/>
          </p:cNvPicPr>
          <p:nvPr/>
        </p:nvPicPr>
        <p:blipFill>
          <a:blip r:embed="rId6"/>
          <a:stretch>
            <a:fillRect/>
          </a:stretch>
        </p:blipFill>
        <p:spPr>
          <a:xfrm>
            <a:off x="4209825" y="3229366"/>
            <a:ext cx="7671659" cy="13054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I1NGQ4MDY4NjMxYWVlMzc3ODM2NDE0MmU1ODUxYzYifQ=="/>
  <p:tag name="KSO_WPP_MARK_KEY" val="c8ae817e-5a3a-4b93-8372-d904a4512fe9"/>
  <p:tag name="OPCH-E7C16BA76A4CE646963E1A5BB66176DDFC7815BC3F7C72A924B40B0D01496D40" val="[{&quot;GradientColorId&quot;:&quot;&quot;,&quot;IsFree&quot;:true,&quot;IsGradient&quot;:false,&quot;ImagePath&quot;:&quot;&quot;,&quot;GradientColor&quot;:null,&quot;SimpleColor&quot;:&quot;#FFFFFF&quot;}]"/>
</p:tagLst>
</file>

<file path=ppt/tags/tag10.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1.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2.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3.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4.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5.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513.042519685037}"/>
</p:tagLst>
</file>

<file path=ppt/tags/tag3.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4.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5.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6.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7.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8.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9.xml><?xml version="1.0" encoding="utf-8"?>
<p:tagLst xmlns:a="http://schemas.openxmlformats.org/drawingml/2006/main" xmlns:r="http://schemas.openxmlformats.org/officeDocument/2006/relationships" xmlns:p="http://schemas.openxmlformats.org/presentationml/2006/main">
  <p:tag name="KSO_WM_SLIDE_ITEM_CNT"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2655</TotalTime>
  <Words>1039</Words>
  <Application>Microsoft Macintosh PowerPoint</Application>
  <PresentationFormat>宽屏</PresentationFormat>
  <Paragraphs>220</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等线</vt:lpstr>
      <vt:lpstr>等线 Light</vt:lpstr>
      <vt:lpstr>宋体</vt:lpstr>
      <vt:lpstr>微软雅黑</vt:lpstr>
      <vt:lpstr>Times</vt:lpstr>
      <vt:lpstr>Arial</vt:lpstr>
      <vt:lpstr>Calibri</vt:lpstr>
      <vt:lpstr>Cambria</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刘栋</cp:lastModifiedBy>
  <cp:revision>5806</cp:revision>
  <cp:lastPrinted>2023-01-05T03:09:00Z</cp:lastPrinted>
  <dcterms:created xsi:type="dcterms:W3CDTF">2017-09-26T08:12:00Z</dcterms:created>
  <dcterms:modified xsi:type="dcterms:W3CDTF">2026-07-06T03:06:19Z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33D0B0C0C893413B8CAD4892295B8336</vt:lpwstr>
  </property>
  <property fmtid="{D5CDD505-2E9C-101B-9397-08002B2CF9AE}" pid="3" name="KSOProductBuildVer">
    <vt:lpwstr>2052-12.1.0.21915</vt:lpwstr>
  </property>
</Properties>
</file>