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16"/>
  </p:notesMasterIdLst>
  <p:handoutMasterIdLst>
    <p:handoutMasterId r:id="rId17"/>
  </p:handoutMasterIdLst>
  <p:sldIdLst>
    <p:sldId id="586" r:id="rId3"/>
    <p:sldId id="1111" r:id="rId4"/>
    <p:sldId id="1112" r:id="rId5"/>
    <p:sldId id="1113" r:id="rId6"/>
    <p:sldId id="1116" r:id="rId7"/>
    <p:sldId id="1120" r:id="rId8"/>
    <p:sldId id="1119" r:id="rId9"/>
    <p:sldId id="1121" r:id="rId10"/>
    <p:sldId id="1117" r:id="rId11"/>
    <p:sldId id="1118" r:id="rId12"/>
    <p:sldId id="1122" r:id="rId13"/>
    <p:sldId id="1103" r:id="rId14"/>
    <p:sldId id="461" r:id="rId15"/>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changqing" initials="y" lastIdx="3" clrIdx="0">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2BD"/>
    <a:srgbClr val="D8D8D8"/>
    <a:srgbClr val="FF3300"/>
    <a:srgbClr val="9090E9"/>
    <a:srgbClr val="8D8EE8"/>
    <a:srgbClr val="F6A3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1914" autoAdjust="0"/>
  </p:normalViewPr>
  <p:slideViewPr>
    <p:cSldViewPr showGuides="1">
      <p:cViewPr varScale="1">
        <p:scale>
          <a:sx n="101" d="100"/>
          <a:sy n="101" d="100"/>
        </p:scale>
        <p:origin x="144" y="162"/>
      </p:cViewPr>
      <p:guideLst>
        <p:guide orient="horz" pos="2160"/>
        <p:guide pos="3840"/>
      </p:guideLst>
    </p:cSldViewPr>
  </p:slideViewPr>
  <p:outlineViewPr>
    <p:cViewPr>
      <p:scale>
        <a:sx n="33" d="100"/>
        <a:sy n="33" d="100"/>
      </p:scale>
      <p:origin x="0" y="-318"/>
    </p:cViewPr>
  </p:outlineViewPr>
  <p:notesTextViewPr>
    <p:cViewPr>
      <p:scale>
        <a:sx n="200" d="100"/>
        <a:sy n="200" d="100"/>
      </p:scale>
      <p:origin x="0" y="0"/>
    </p:cViewPr>
  </p:notesTextViewPr>
  <p:notesViewPr>
    <p:cSldViewPr>
      <p:cViewPr varScale="1">
        <p:scale>
          <a:sx n="73" d="100"/>
          <a:sy n="73" d="100"/>
        </p:scale>
        <p:origin x="-274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vl1pPr>
          </a:lstStyle>
          <a:p>
            <a:pPr>
              <a:defRPr/>
            </a:pPr>
            <a:endParaRPr lang="en-US" altLang="zh-CN" dirty="0">
              <a:ea typeface="黑体" panose="02010609060101010101" pitchFamily="49" charset="-122"/>
            </a:endParaRPr>
          </a:p>
        </p:txBody>
      </p:sp>
      <p:sp>
        <p:nvSpPr>
          <p:cNvPr id="235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a:defRPr/>
            </a:pPr>
            <a:endParaRPr lang="en-US" altLang="zh-CN" dirty="0">
              <a:ea typeface="黑体" panose="02010609060101010101" pitchFamily="49" charset="-122"/>
            </a:endParaRPr>
          </a:p>
        </p:txBody>
      </p:sp>
      <p:sp>
        <p:nvSpPr>
          <p:cNvPr id="235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a:defRPr/>
            </a:pPr>
            <a:endParaRPr lang="en-US" altLang="zh-CN" dirty="0">
              <a:ea typeface="黑体" panose="02010609060101010101" pitchFamily="49" charset="-122"/>
            </a:endParaRPr>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901A067B-C9D1-4EEE-8D82-339154AE0F2C}" type="slidenum">
              <a:rPr lang="en-US" altLang="zh-CN">
                <a:ea typeface="黑体" panose="02010609060101010101" pitchFamily="49" charset="-122"/>
              </a:rPr>
              <a:t>‹#›</a:t>
            </a:fld>
            <a:endParaRPr lang="en-US" altLang="zh-CN" dirty="0">
              <a:ea typeface="黑体" panose="02010609060101010101" pitchFamily="49"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ea typeface="黑体" panose="02010609060101010101" pitchFamily="49" charset="-122"/>
              </a:defRPr>
            </a:lvl1pPr>
          </a:lstStyle>
          <a:p>
            <a:pPr>
              <a:defRPr/>
            </a:pPr>
            <a:endParaRPr lang="en-US" altLang="zh-CN"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ea typeface="黑体" panose="02010609060101010101" pitchFamily="49" charset="-122"/>
              </a:defRPr>
            </a:lvl1pPr>
          </a:lstStyle>
          <a:p>
            <a:pPr>
              <a:defRPr/>
            </a:pPr>
            <a:endParaRPr lang="en-US" altLang="zh-CN" dirty="0"/>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ea typeface="黑体" panose="02010609060101010101" pitchFamily="49" charset="-122"/>
              </a:defRPr>
            </a:lvl1pPr>
          </a:lstStyle>
          <a:p>
            <a:pPr>
              <a:defRPr/>
            </a:pPr>
            <a:endParaRPr lang="en-US" altLang="zh-CN"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ea typeface="黑体" panose="02010609060101010101" pitchFamily="49" charset="-122"/>
              </a:defRPr>
            </a:lvl1pPr>
          </a:lstStyle>
          <a:p>
            <a:pPr>
              <a:defRPr/>
            </a:pPr>
            <a:fld id="{DEEC9269-A41C-42AF-81F6-4148AA9CE22C}" type="slidenum">
              <a:rPr lang="en-US" altLang="zh-CN" smtClean="0"/>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B540505-FCA4-4619-BB1A-2C933C6F06C6}" type="slidenum">
              <a:rPr kumimoji="0" lang="zh-CN" altLang="en-US" sz="1200" b="0" i="0" u="none" strike="noStrike" kern="1200" cap="none" spc="0" normalizeH="0" baseline="0" noProof="0" smtClean="0">
                <a:ln>
                  <a:noFill/>
                </a:ln>
                <a:solidFill>
                  <a:prstClr val="black"/>
                </a:solidFill>
                <a:effectLst/>
                <a:uLnTx/>
                <a:uFillTx/>
                <a:latin typeface="黑体" panose="02010609060101010101" pitchFamily="49" charset="-122"/>
                <a:cs typeface="+mn-cs"/>
              </a:rPr>
              <a:t>1</a:t>
            </a:fld>
            <a:endParaRPr kumimoji="0" lang="zh-CN" altLang="en-US" sz="1200" b="0" i="0" u="none" strike="noStrike" kern="1200" cap="none" spc="0" normalizeH="0" baseline="0" noProof="0" dirty="0">
              <a:ln>
                <a:noFill/>
              </a:ln>
              <a:solidFill>
                <a:prstClr val="black"/>
              </a:solidFill>
              <a:effectLst/>
              <a:uLnTx/>
              <a:uFillTx/>
              <a:latin typeface="黑体" panose="02010609060101010101" pitchFamily="49"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12</a:t>
            </a:fld>
            <a:endParaRPr lang="en-US" altLang="zh-CN" dirty="0"/>
          </a:p>
        </p:txBody>
      </p:sp>
    </p:spTree>
    <p:extLst>
      <p:ext uri="{BB962C8B-B14F-4D97-AF65-F5344CB8AC3E}">
        <p14:creationId xmlns:p14="http://schemas.microsoft.com/office/powerpoint/2010/main" val="276647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2</a:t>
            </a:fld>
            <a:endParaRPr lang="en-US" altLang="zh-CN" dirty="0"/>
          </a:p>
        </p:txBody>
      </p:sp>
    </p:spTree>
    <p:extLst>
      <p:ext uri="{BB962C8B-B14F-4D97-AF65-F5344CB8AC3E}">
        <p14:creationId xmlns:p14="http://schemas.microsoft.com/office/powerpoint/2010/main" val="260063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3</a:t>
            </a:fld>
            <a:endParaRPr lang="en-US" altLang="zh-CN" dirty="0"/>
          </a:p>
        </p:txBody>
      </p:sp>
    </p:spTree>
    <p:extLst>
      <p:ext uri="{BB962C8B-B14F-4D97-AF65-F5344CB8AC3E}">
        <p14:creationId xmlns:p14="http://schemas.microsoft.com/office/powerpoint/2010/main" val="365128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4</a:t>
            </a:fld>
            <a:endParaRPr lang="en-US" altLang="zh-CN" dirty="0"/>
          </a:p>
        </p:txBody>
      </p:sp>
    </p:spTree>
    <p:extLst>
      <p:ext uri="{BB962C8B-B14F-4D97-AF65-F5344CB8AC3E}">
        <p14:creationId xmlns:p14="http://schemas.microsoft.com/office/powerpoint/2010/main" val="180526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6</a:t>
            </a:fld>
            <a:endParaRPr lang="en-US" altLang="zh-CN" dirty="0"/>
          </a:p>
        </p:txBody>
      </p:sp>
    </p:spTree>
    <p:extLst>
      <p:ext uri="{BB962C8B-B14F-4D97-AF65-F5344CB8AC3E}">
        <p14:creationId xmlns:p14="http://schemas.microsoft.com/office/powerpoint/2010/main" val="194376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7</a:t>
            </a:fld>
            <a:endParaRPr lang="en-US" altLang="zh-CN" dirty="0"/>
          </a:p>
        </p:txBody>
      </p:sp>
    </p:spTree>
    <p:extLst>
      <p:ext uri="{BB962C8B-B14F-4D97-AF65-F5344CB8AC3E}">
        <p14:creationId xmlns:p14="http://schemas.microsoft.com/office/powerpoint/2010/main" val="53911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9</a:t>
            </a:fld>
            <a:endParaRPr lang="en-US" altLang="zh-CN" dirty="0"/>
          </a:p>
        </p:txBody>
      </p:sp>
    </p:spTree>
    <p:extLst>
      <p:ext uri="{BB962C8B-B14F-4D97-AF65-F5344CB8AC3E}">
        <p14:creationId xmlns:p14="http://schemas.microsoft.com/office/powerpoint/2010/main" val="423052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10</a:t>
            </a:fld>
            <a:endParaRPr lang="en-US" altLang="zh-CN" dirty="0"/>
          </a:p>
        </p:txBody>
      </p:sp>
    </p:spTree>
    <p:extLst>
      <p:ext uri="{BB962C8B-B14F-4D97-AF65-F5344CB8AC3E}">
        <p14:creationId xmlns:p14="http://schemas.microsoft.com/office/powerpoint/2010/main" val="425609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11</a:t>
            </a:fld>
            <a:endParaRPr lang="en-US" altLang="zh-CN" dirty="0"/>
          </a:p>
        </p:txBody>
      </p:sp>
    </p:spTree>
    <p:extLst>
      <p:ext uri="{BB962C8B-B14F-4D97-AF65-F5344CB8AC3E}">
        <p14:creationId xmlns:p14="http://schemas.microsoft.com/office/powerpoint/2010/main" val="123696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7/6/2026</a:t>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BC30B57F-27FC-44AC-874C-03454C828B8C}" type="slidenum">
              <a:rPr lang="en-US" altLang="zh-CN" smtClean="0"/>
              <a:t>‹#›</a:t>
            </a:fld>
            <a:endParaRPr lang="en-US" altLang="zh-CN" dirty="0"/>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5AB69122-C3D0-44B0-9AEC-44CC5CA304EB}" type="datetime1">
              <a:rPr lang="zh-CN" altLang="en-US" smtClean="0"/>
              <a:t>2026/7/6</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87EE1983-CE82-49FC-965E-E579DD9B8F33}" type="datetime1">
              <a:rPr lang="zh-CN" altLang="en-US" smtClean="0"/>
              <a:t>2026/7/6</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3" name="Content Placeholder 2"/>
          <p:cNvSpPr>
            <a:spLocks noGrp="1"/>
          </p:cNvSpPr>
          <p:nvPr>
            <p:ph idx="1" hasCustomPrompt="1"/>
          </p:nvPr>
        </p:nvSpPr>
        <p:spPr>
          <a:xfrm>
            <a:off x="310342" y="1247775"/>
            <a:ext cx="10979959" cy="5101161"/>
          </a:xfrm>
        </p:spPr>
        <p:txBody>
          <a:bodyPr/>
          <a:lstStyle>
            <a:lvl1pPr marL="228600" indent="-228600">
              <a:buFont typeface="Wingdings" panose="05000000000000000000" pitchFamily="2" charset="2"/>
              <a:buChar char="Ø"/>
              <a:defRPr baseline="0">
                <a:latin typeface="Arial" panose="020B0604020202020204" pitchFamily="34" charset="0"/>
              </a:defRPr>
            </a:lvl1pPr>
            <a:lvl2pPr>
              <a:defRPr baseline="0">
                <a:latin typeface="Arial" panose="020B0604020202020204" pitchFamily="34" charset="0"/>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104313" y="6553201"/>
            <a:ext cx="2743200" cy="365125"/>
          </a:xfrm>
        </p:spPr>
        <p:txBody>
          <a:bodyPr/>
          <a:lstStyle>
            <a:lvl1pPr>
              <a:defRPr>
                <a:ea typeface="黑体" panose="02010609060101010101" pitchFamily="49" charset="-122"/>
              </a:defRPr>
            </a:lvl1pPr>
          </a:lstStyle>
          <a:p>
            <a:fld id="{C6CE2DF2-BCA6-42AD-9EC2-91507C44706D}" type="datetime1">
              <a:rPr lang="zh-CN" altLang="en-US" smtClean="0"/>
              <a:t>2026/7/6</a:t>
            </a:fld>
            <a:endParaRPr lang="zh-CN" altLang="en-US" dirty="0"/>
          </a:p>
        </p:txBody>
      </p:sp>
      <p:sp>
        <p:nvSpPr>
          <p:cNvPr id="5" name="Footer Placeholder 4"/>
          <p:cNvSpPr>
            <a:spLocks noGrp="1"/>
          </p:cNvSpPr>
          <p:nvPr>
            <p:ph type="ftr" sz="quarter" idx="11"/>
          </p:nvPr>
        </p:nvSpPr>
        <p:spPr>
          <a:xfrm>
            <a:off x="4330700" y="6489701"/>
            <a:ext cx="4114800" cy="365125"/>
          </a:xfrm>
        </p:spPr>
        <p:txBody>
          <a:bodyPr/>
          <a:lstStyle/>
          <a:p>
            <a:endParaRPr lang="zh-CN" altLang="en-US"/>
          </a:p>
        </p:txBody>
      </p:sp>
      <p:sp>
        <p:nvSpPr>
          <p:cNvPr id="6" name="Slide Number Placeholder 5"/>
          <p:cNvSpPr>
            <a:spLocks noGrp="1"/>
          </p:cNvSpPr>
          <p:nvPr>
            <p:ph type="sldNum" sz="quarter" idx="12"/>
          </p:nvPr>
        </p:nvSpPr>
        <p:spPr>
          <a:xfrm>
            <a:off x="9034272" y="6492876"/>
            <a:ext cx="2743200" cy="365125"/>
          </a:xfrm>
        </p:spPr>
        <p:txBody>
          <a:bodyPr/>
          <a:lstStyle>
            <a:lvl1pPr>
              <a:defRPr sz="1800" b="1">
                <a:solidFill>
                  <a:srgbClr val="004D94"/>
                </a:solidFill>
                <a:latin typeface="黑体" panose="02010609060101010101" pitchFamily="49" charset="-122"/>
                <a:ea typeface="黑体" panose="02010609060101010101" pitchFamily="49" charset="-122"/>
              </a:defRPr>
            </a:lvl1pPr>
          </a:lstStyle>
          <a:p>
            <a:fld id="{7233DC2A-5E92-482B-9DB5-24AB4AD1E5BC}" type="slidenum">
              <a:rPr lang="zh-CN" altLang="en-US" smtClean="0"/>
              <a:t>‹#›</a:t>
            </a:fld>
            <a:endParaRPr lang="zh-CN" altLang="en-US" dirty="0"/>
          </a:p>
        </p:txBody>
      </p:sp>
      <p:sp>
        <p:nvSpPr>
          <p:cNvPr id="2" name="矩形 1"/>
          <p:cNvSpPr/>
          <p:nvPr userDrawn="1"/>
        </p:nvSpPr>
        <p:spPr>
          <a:xfrm>
            <a:off x="7614416" y="86996"/>
            <a:ext cx="4378787" cy="844136"/>
          </a:xfrm>
          <a:prstGeom prst="rect">
            <a:avLst/>
          </a:prstGeom>
          <a:solidFill>
            <a:srgbClr val="004D94"/>
          </a:solidFill>
          <a:ln>
            <a:solidFill>
              <a:srgbClr val="004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0"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313" y="154528"/>
            <a:ext cx="4046991" cy="7090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1287213"/>
          </a:xfrm>
        </p:spPr>
        <p:txBody>
          <a:bodyPr anchor="b"/>
          <a:lstStyle>
            <a:lvl1pPr algn="ctr">
              <a:defRPr sz="4800"/>
            </a:lvl1pPr>
          </a:lstStyle>
          <a:p>
            <a:r>
              <a:rPr lang="zh-CN" altLang="en-US" dirty="0"/>
              <a:t>单击此处编辑母版标题样式</a:t>
            </a:r>
          </a:p>
        </p:txBody>
      </p:sp>
      <p:sp>
        <p:nvSpPr>
          <p:cNvPr id="3" name="文本占位符 2"/>
          <p:cNvSpPr>
            <a:spLocks noGrp="1"/>
          </p:cNvSpPr>
          <p:nvPr>
            <p:ph type="body" idx="1"/>
          </p:nvPr>
        </p:nvSpPr>
        <p:spPr>
          <a:xfrm>
            <a:off x="831851" y="4621089"/>
            <a:ext cx="10515600"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黑体" panose="02010609060101010101" pitchFamily="49" charset="-122"/>
              </a:defRPr>
            </a:lvl1pPr>
          </a:lstStyle>
          <a:p>
            <a:pPr>
              <a:defRPr/>
            </a:pPr>
            <a:fld id="{C9E98AC5-B75A-4C2D-BFB3-C23066DB2A3D}" type="datetime1">
              <a:rPr lang="zh-CN" altLang="en-US" smtClean="0"/>
              <a:t>2026/7/6</a:t>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p:txBody>
          <a:bodyPr/>
          <a:lstStyle>
            <a:lvl1pPr>
              <a:defRPr/>
            </a:lvl1pPr>
          </a:lstStyle>
          <a:p>
            <a:pPr>
              <a:defRPr/>
            </a:pPr>
            <a:fld id="{68F2E7C8-8254-4703-8840-58745B7490E5}" type="slidenum">
              <a:rPr lang="en-US" altLang="zh-CN"/>
              <a:t>‹#›</a:t>
            </a:fld>
            <a:endParaRPr lang="en-US" altLang="zh-CN" dirty="0"/>
          </a:p>
        </p:txBody>
      </p:sp>
      <p:sp>
        <p:nvSpPr>
          <p:cNvPr id="7" name="文本占位符 2"/>
          <p:cNvSpPr>
            <a:spLocks noGrp="1"/>
          </p:cNvSpPr>
          <p:nvPr>
            <p:ph type="body" idx="13"/>
          </p:nvPr>
        </p:nvSpPr>
        <p:spPr>
          <a:xfrm>
            <a:off x="3497363" y="3877508"/>
            <a:ext cx="5184576"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p:txBody>
          <a:bodyPr/>
          <a:lstStyle>
            <a:lvl1pPr>
              <a:defRPr/>
            </a:lvl1pPr>
          </a:lstStyle>
          <a:p>
            <a:pPr>
              <a:defRPr/>
            </a:pPr>
            <a:fld id="{F1BBB27C-A5E9-4D02-B4D8-BED7E3995897}" type="slidenum">
              <a:rPr lang="en-US" altLang="zh-CN"/>
              <a:t>‹#›</a:t>
            </a:fld>
            <a:endParaRPr lang="en-US" altLang="zh-CN" dirty="0"/>
          </a:p>
        </p:txBody>
      </p:sp>
      <p:sp>
        <p:nvSpPr>
          <p:cNvPr id="7" name="内容占位符 2"/>
          <p:cNvSpPr>
            <a:spLocks noGrp="1"/>
          </p:cNvSpPr>
          <p:nvPr>
            <p:ph sz="half" idx="1"/>
          </p:nvPr>
        </p:nvSpPr>
        <p:spPr>
          <a:xfrm>
            <a:off x="609600" y="1063518"/>
            <a:ext cx="5384800" cy="50626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内容占位符 3"/>
          <p:cNvSpPr>
            <a:spLocks noGrp="1"/>
          </p:cNvSpPr>
          <p:nvPr>
            <p:ph sz="half" idx="2"/>
          </p:nvPr>
        </p:nvSpPr>
        <p:spPr>
          <a:xfrm>
            <a:off x="6197600" y="1063519"/>
            <a:ext cx="5384800" cy="506264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sp>
        <p:nvSpPr>
          <p:cNvPr id="11"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pic>
        <p:nvPicPr>
          <p:cNvPr id="10"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p:txBody>
          <a:bodyPr/>
          <a:lstStyle>
            <a:lvl1pPr>
              <a:defRPr/>
            </a:lvl1pPr>
          </a:lstStyle>
          <a:p>
            <a:pPr>
              <a:defRPr/>
            </a:pPr>
            <a:fld id="{29C65A9D-8006-47C7-A12B-C488D274BF24}" type="slidenum">
              <a:rPr lang="en-US" altLang="zh-CN"/>
              <a:t>‹#›</a:t>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pic>
        <p:nvPicPr>
          <p:cNvPr id="6"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p:txBody>
          <a:bodyPr/>
          <a:lstStyle>
            <a:lvl1pPr>
              <a:defRPr/>
            </a:lvl1pPr>
          </a:lstStyle>
          <a:p>
            <a:pPr>
              <a:defRPr/>
            </a:pPr>
            <a:fld id="{29C65A9D-8006-47C7-A12B-C488D274BF24}" type="slidenum">
              <a:rPr lang="en-US" altLang="zh-CN"/>
              <a:t>‹#›</a:t>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sp>
        <p:nvSpPr>
          <p:cNvPr id="7"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200" y="132733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8200" y="2343074"/>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0613" y="133545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0613" y="2343074"/>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t>2026/7/6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13"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t>2026/7/6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68" y="0"/>
            <a:ext cx="12192000" cy="990600"/>
          </a:xfrm>
          <a:prstGeom prst="rect">
            <a:avLst/>
          </a:prstGeom>
        </p:spPr>
      </p:pic>
      <p:sp>
        <p:nvSpPr>
          <p:cNvPr id="8"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125" indent="0" algn="ctr">
              <a:buNone/>
              <a:defRPr sz="1600"/>
            </a:lvl8pPr>
            <a:lvl9pPr marL="3656234"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41516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7/6/2026</a:t>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F1BBB27C-A5E9-4D02-B4D8-BED7E3995897}" type="slidenum">
              <a:rPr lang="en-US" altLang="zh-CN" smtClean="0"/>
              <a:t>‹#›</a:t>
            </a:fld>
            <a:endParaRPr lang="en-US" altLang="zh-CN" dirty="0"/>
          </a:p>
        </p:txBody>
      </p:sp>
      <p:sp>
        <p:nvSpPr>
          <p:cNvPr id="7" name="矩形 6"/>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pic>
        <p:nvPicPr>
          <p:cNvPr id="8"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3736759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125" indent="0">
              <a:buNone/>
              <a:defRPr sz="1600">
                <a:solidFill>
                  <a:schemeClr val="tx1">
                    <a:tint val="75000"/>
                  </a:schemeClr>
                </a:solidFill>
              </a:defRPr>
            </a:lvl8pPr>
            <a:lvl9pPr marL="365623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2448139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3590753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125" indent="0">
              <a:buNone/>
              <a:defRPr sz="1600" b="1"/>
            </a:lvl8pPr>
            <a:lvl9pPr marL="3656234"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125" indent="0">
              <a:buNone/>
              <a:defRPr sz="1600" b="1"/>
            </a:lvl8pPr>
            <a:lvl9pPr marL="3656234"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728893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72229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65267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125" indent="0">
              <a:buNone/>
              <a:defRPr sz="1000"/>
            </a:lvl8pPr>
            <a:lvl9pPr marL="3656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2660691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125" indent="0">
              <a:buNone/>
              <a:defRPr sz="2000"/>
            </a:lvl8pPr>
            <a:lvl9pPr marL="3656234"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125" indent="0">
              <a:buNone/>
              <a:defRPr sz="1000"/>
            </a:lvl8pPr>
            <a:lvl9pPr marL="3656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89201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622873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29932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743274A9-3A6B-4B98-92E4-585FEDF8606B}" type="datetime1">
              <a:rPr lang="zh-CN" altLang="en-US" smtClean="0"/>
              <a:t>2026/7/6</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523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9" name="图片 8"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347" y="0"/>
            <a:ext cx="9147308" cy="6858000"/>
          </a:xfrm>
          <a:prstGeom prst="rect">
            <a:avLst/>
          </a:prstGeom>
        </p:spPr>
      </p:pic>
    </p:spTree>
    <p:extLst>
      <p:ext uri="{BB962C8B-B14F-4D97-AF65-F5344CB8AC3E}">
        <p14:creationId xmlns:p14="http://schemas.microsoft.com/office/powerpoint/2010/main" val="3913363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6"/>
            <a:ext cx="12192000" cy="1554694"/>
          </a:xfrm>
          <a:prstGeom prst="rect">
            <a:avLst/>
          </a:prstGeom>
        </p:spPr>
      </p:pic>
    </p:spTree>
    <p:extLst>
      <p:ext uri="{BB962C8B-B14F-4D97-AF65-F5344CB8AC3E}">
        <p14:creationId xmlns:p14="http://schemas.microsoft.com/office/powerpoint/2010/main" val="2449475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6"/>
            <a:ext cx="12192000" cy="1554694"/>
          </a:xfrm>
          <a:prstGeom prst="rect">
            <a:avLst/>
          </a:prstGeom>
        </p:spPr>
      </p:pic>
    </p:spTree>
    <p:extLst>
      <p:ext uri="{BB962C8B-B14F-4D97-AF65-F5344CB8AC3E}">
        <p14:creationId xmlns:p14="http://schemas.microsoft.com/office/powerpoint/2010/main" val="860948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9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4419" y="142875"/>
            <a:ext cx="10943166" cy="649288"/>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1683221"/>
      </p:ext>
    </p:extLst>
  </p:cSld>
  <p:clrMapOvr>
    <a:masterClrMapping/>
  </p:clrMapOvr>
  <p:transition advClick="0" advTm="7000">
    <p:newsfla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9" name="图片 8"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732723"/>
            <a:ext cx="2570885" cy="1151861"/>
          </a:xfrm>
          <a:prstGeom prst="rect">
            <a:avLst/>
          </a:prstGeom>
        </p:spPr>
      </p:pic>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192000" cy="1557225"/>
          </a:xfrm>
          <a:prstGeom prst="rect">
            <a:avLst/>
          </a:prstGeom>
        </p:spPr>
      </p:pic>
    </p:spTree>
    <p:extLst>
      <p:ext uri="{BB962C8B-B14F-4D97-AF65-F5344CB8AC3E}">
        <p14:creationId xmlns:p14="http://schemas.microsoft.com/office/powerpoint/2010/main" val="227437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3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FA31E221-E713-4B94-9B52-1044CBE4AD5A}" type="datetime1">
              <a:rPr lang="zh-CN" altLang="en-US" smtClean="0"/>
              <a:t>2026/7/6</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t>2026/7/6</a:t>
            </a:fld>
            <a:endParaRPr lang="zh-CN" altLang="en-US" dirty="0"/>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t>2026/7/6</a:t>
            </a:fld>
            <a:endParaRPr lang="zh-CN" altLang="en-US" dirty="0"/>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7/6/2026</a:t>
            </a:fld>
            <a:endParaRPr lang="en-US" dirty="0"/>
          </a:p>
        </p:txBody>
      </p:sp>
      <p:sp>
        <p:nvSpPr>
          <p:cNvPr id="3" name="Footer Placeholder 2"/>
          <p:cNvSpPr>
            <a:spLocks noGrp="1"/>
          </p:cNvSpPr>
          <p:nvPr>
            <p:ph type="ftr" sz="quarter" idx="11"/>
          </p:nvPr>
        </p:nvSpPr>
        <p:spPr/>
        <p:txBody>
          <a:bodyPr/>
          <a:lstStyle/>
          <a:p>
            <a:pPr>
              <a:defRPr/>
            </a:pPr>
            <a:endParaRPr lang="en-US" altLang="zh-CN" dirty="0"/>
          </a:p>
        </p:txBody>
      </p:sp>
      <p:sp>
        <p:nvSpPr>
          <p:cNvPr id="4" name="Slide Number Placeholder 3"/>
          <p:cNvSpPr>
            <a:spLocks noGrp="1"/>
          </p:cNvSpPr>
          <p:nvPr>
            <p:ph type="sldNum" sz="quarter" idx="12"/>
          </p:nvPr>
        </p:nvSpPr>
        <p:spPr/>
        <p:txBody>
          <a:bodyPr/>
          <a:lstStyle/>
          <a:p>
            <a:pPr>
              <a:defRPr/>
            </a:pPr>
            <a:fld id="{BC30B57F-27FC-44AC-874C-03454C828B8C}" type="slidenum">
              <a:rPr lang="en-US" altLang="zh-CN" smtClean="0"/>
              <a:t>‹#›</a:t>
            </a:fld>
            <a:endParaRPr lang="en-US" altLang="zh-CN" dirty="0"/>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7FE2593F-66C2-44AC-9B2A-40FCB8B9055B}" type="datetime1">
              <a:rPr lang="zh-CN" altLang="en-US" smtClean="0"/>
              <a:t>2026/7/6</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1F616D7E-6750-4BA3-8786-082CA047DA46}" type="datetime1">
              <a:rPr lang="zh-CN" altLang="en-US" smtClean="0"/>
              <a:t>2026/7/6</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7/6/2026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49" charset="-122"/>
              </a:defRPr>
            </a:lvl1pPr>
          </a:lstStyle>
          <a:p>
            <a:pPr>
              <a:defRPr/>
            </a:pPr>
            <a:endParaRPr lang="en-US" altLang="zh-C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49" charset="-122"/>
              </a:defRPr>
            </a:lvl1pPr>
          </a:lstStyle>
          <a:p>
            <a:pPr>
              <a:defRPr/>
            </a:pPr>
            <a:fld id="{BC30B57F-27FC-44AC-874C-03454C828B8C}" type="slidenum">
              <a:rPr lang="en-US" altLang="zh-CN" smtClean="0"/>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页脚占位符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t>‹#›</a:t>
            </a:fld>
            <a:endParaRPr lang="en-US"/>
          </a:p>
        </p:txBody>
      </p:sp>
    </p:spTree>
    <p:extLst>
      <p:ext uri="{BB962C8B-B14F-4D97-AF65-F5344CB8AC3E}">
        <p14:creationId xmlns:p14="http://schemas.microsoft.com/office/powerpoint/2010/main" val="12280974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67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788"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125" algn="l" defTabSz="914217" rtl="0" eaLnBrk="1" latinLnBrk="0" hangingPunct="1">
        <a:defRPr sz="1800" kern="1200">
          <a:solidFill>
            <a:schemeClr val="tx1"/>
          </a:solidFill>
          <a:latin typeface="+mn-lt"/>
          <a:ea typeface="+mn-ea"/>
          <a:cs typeface="+mn-cs"/>
        </a:defRPr>
      </a:lvl8pPr>
      <a:lvl9pPr marL="3656234"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2640" y="2267114"/>
            <a:ext cx="7526720" cy="1385039"/>
          </a:xfrm>
          <a:ln>
            <a:noFill/>
          </a:ln>
        </p:spPr>
        <p:txBody>
          <a:bodyPr>
            <a:noAutofit/>
          </a:bodyPr>
          <a:lstStyle/>
          <a:p>
            <a:pPr>
              <a:lnSpc>
                <a:spcPct val="100000"/>
              </a:lnSpc>
            </a:pPr>
            <a:r>
              <a:rPr lang="zh-CN" altLang="en-US" sz="4400" b="1" dirty="0">
                <a:solidFill>
                  <a:srgbClr val="16558E"/>
                </a:solidFill>
                <a:latin typeface="+mn-lt"/>
                <a:ea typeface="黑体" panose="02010609060101010101" pitchFamily="49" charset="-122"/>
              </a:rPr>
              <a:t>磁单极子感应信号</a:t>
            </a:r>
            <a:br>
              <a:rPr lang="en-US" altLang="zh-CN" sz="4400" b="1" dirty="0">
                <a:solidFill>
                  <a:srgbClr val="16558E"/>
                </a:solidFill>
                <a:latin typeface="+mn-lt"/>
                <a:ea typeface="黑体" panose="02010609060101010101" pitchFamily="49" charset="-122"/>
              </a:rPr>
            </a:br>
            <a:r>
              <a:rPr lang="zh-CN" altLang="en-US" sz="4400" b="1" dirty="0">
                <a:solidFill>
                  <a:srgbClr val="16558E"/>
                </a:solidFill>
                <a:latin typeface="+mn-lt"/>
                <a:ea typeface="黑体" panose="02010609060101010101" pitchFamily="49" charset="-122"/>
              </a:rPr>
              <a:t>探测方案</a:t>
            </a:r>
            <a:r>
              <a:rPr lang="en-US" altLang="zh-CN" sz="4400" b="1" dirty="0">
                <a:solidFill>
                  <a:srgbClr val="16558E"/>
                </a:solidFill>
                <a:latin typeface="+mn-lt"/>
                <a:ea typeface="黑体" panose="02010609060101010101" pitchFamily="49" charset="-122"/>
              </a:rPr>
              <a:t>_Part 2</a:t>
            </a:r>
            <a:endParaRPr lang="zh-CN" altLang="en-US" sz="4400" b="1" dirty="0">
              <a:solidFill>
                <a:srgbClr val="16558E"/>
              </a:solidFill>
              <a:latin typeface="黑体" panose="02010609060101010101" pitchFamily="49" charset="-122"/>
              <a:ea typeface="黑体" panose="02010609060101010101" pitchFamily="49" charset="-122"/>
            </a:endParaRPr>
          </a:p>
        </p:txBody>
      </p:sp>
      <p:sp>
        <p:nvSpPr>
          <p:cNvPr id="3" name="Subtitle 2"/>
          <p:cNvSpPr>
            <a:spLocks noGrp="1"/>
          </p:cNvSpPr>
          <p:nvPr>
            <p:ph type="subTitle" idx="1"/>
          </p:nvPr>
        </p:nvSpPr>
        <p:spPr>
          <a:xfrm>
            <a:off x="2144438" y="4369720"/>
            <a:ext cx="7837762" cy="2246926"/>
          </a:xfrm>
        </p:spPr>
        <p:txBody>
          <a:bodyPr>
            <a:normAutofit/>
          </a:bodyPr>
          <a:lstStyle/>
          <a:p>
            <a:pPr>
              <a:lnSpc>
                <a:spcPct val="100000"/>
              </a:lnSpc>
            </a:pPr>
            <a:r>
              <a:rPr lang="zh-CN" altLang="en-US" b="1" u="sng" dirty="0">
                <a:latin typeface="黑体" panose="02010609060101010101" pitchFamily="49" charset="-122"/>
                <a:ea typeface="黑体" panose="02010609060101010101" pitchFamily="49" charset="-122"/>
              </a:rPr>
              <a:t>叶昌庆</a:t>
            </a:r>
            <a:endParaRPr lang="zh-CN" altLang="en-US" dirty="0">
              <a:latin typeface="黑体" panose="02010609060101010101" pitchFamily="49" charset="-122"/>
              <a:ea typeface="黑体" panose="02010609060101010101" pitchFamily="49" charset="-122"/>
            </a:endParaRPr>
          </a:p>
          <a:p>
            <a:pPr>
              <a:lnSpc>
                <a:spcPct val="100000"/>
              </a:lnSpc>
            </a:pPr>
            <a:r>
              <a:rPr lang="en-US" altLang="zh-CN" dirty="0">
                <a:latin typeface="黑体" panose="02010609060101010101" pitchFamily="49" charset="-122"/>
                <a:ea typeface="黑体" panose="02010609060101010101" pitchFamily="49" charset="-122"/>
              </a:rPr>
              <a:t>2026-07-06</a:t>
            </a:r>
            <a:endParaRPr lang="en-US" altLang="zh-CN" dirty="0">
              <a:solidFill>
                <a:srgbClr val="14446A"/>
              </a:solidFill>
              <a:latin typeface="Arial" panose="020B0604020202020204" pitchFamily="34" charset="0"/>
              <a:ea typeface="黑体" panose="02010609060101010101" pitchFamily="49" charset="-122"/>
              <a:cs typeface="Arial" panose="020B0604020202020204" pitchFamily="34" charset="0"/>
            </a:endParaRPr>
          </a:p>
        </p:txBody>
      </p:sp>
      <p:sp>
        <p:nvSpPr>
          <p:cNvPr id="8" name="灯片编号占位符 7"/>
          <p:cNvSpPr>
            <a:spLocks noGrp="1"/>
          </p:cNvSpPr>
          <p:nvPr>
            <p:ph type="sldNum" sz="quarter" idx="12"/>
          </p:nvPr>
        </p:nvSpPr>
        <p:spPr/>
        <p:txBody>
          <a:bodyPr/>
          <a:lstStyle/>
          <a:p>
            <a:pPr fontAlgn="auto">
              <a:spcBef>
                <a:spcPts val="0"/>
              </a:spcBef>
              <a:spcAft>
                <a:spcPts val="0"/>
              </a:spcAft>
              <a:defRPr/>
            </a:pPr>
            <a:fld id="{038D56A4-8299-4602-A79C-45F5F09B0079}" type="slidenum">
              <a:rPr lang="zh-CN" altLang="en-US" sz="1700">
                <a:solidFill>
                  <a:prstClr val="white"/>
                </a:solidFill>
              </a:rPr>
              <a:t>1</a:t>
            </a:fld>
            <a:endParaRPr lang="zh-CN" altLang="en-US" sz="1700" dirty="0">
              <a:solidFill>
                <a:prstClr val="white"/>
              </a:solidFill>
            </a:endParaRPr>
          </a:p>
        </p:txBody>
      </p:sp>
      <p:sp>
        <p:nvSpPr>
          <p:cNvPr id="5" name="Rectangle 4"/>
          <p:cNvSpPr/>
          <p:nvPr/>
        </p:nvSpPr>
        <p:spPr>
          <a:xfrm>
            <a:off x="8815915" y="162330"/>
            <a:ext cx="3055372" cy="707886"/>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2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sp>
        <p:nvSpPr>
          <p:cNvPr id="4" name="TextBox 3"/>
          <p:cNvSpPr txBox="1"/>
          <p:nvPr/>
        </p:nvSpPr>
        <p:spPr>
          <a:xfrm>
            <a:off x="320713" y="331607"/>
            <a:ext cx="7287455" cy="369332"/>
          </a:xfrm>
          <a:prstGeom prst="rect">
            <a:avLst/>
          </a:prstGeom>
          <a:noFill/>
        </p:spPr>
        <p:txBody>
          <a:bodyPr wrap="square" rtlCol="0">
            <a:spAutoFit/>
          </a:bodyPr>
          <a:lstStyle/>
          <a:p>
            <a:pPr eaLnBrk="1" fontAlgn="auto" hangingPunct="1">
              <a:lnSpc>
                <a:spcPct val="90000"/>
              </a:lnSpc>
              <a:spcAft>
                <a:spcPts val="0"/>
              </a:spcAft>
              <a:defRPr/>
            </a:pPr>
            <a:r>
              <a:rPr lang="zh-CN" altLang="en-US" sz="2000" b="1" dirty="0">
                <a:solidFill>
                  <a:srgbClr val="16558E"/>
                </a:solidFill>
                <a:latin typeface="黑体" panose="02010609060101010101" pitchFamily="49" charset="-122"/>
                <a:ea typeface="黑体" panose="02010609060101010101" pitchFamily="49" charset="-122"/>
              </a:rPr>
              <a:t>院士工作站月会</a:t>
            </a:r>
          </a:p>
        </p:txBody>
      </p:sp>
      <p:pic>
        <p:nvPicPr>
          <p:cNvPr id="7"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483" y="244997"/>
            <a:ext cx="539432" cy="554651"/>
          </a:xfrm>
          <a:prstGeom prst="rect">
            <a:avLst/>
          </a:prstGeom>
        </p:spPr>
      </p:pic>
      <p:cxnSp>
        <p:nvCxnSpPr>
          <p:cNvPr id="12" name="直接连接符 11"/>
          <p:cNvCxnSpPr/>
          <p:nvPr/>
        </p:nvCxnSpPr>
        <p:spPr>
          <a:xfrm>
            <a:off x="2275006" y="3898366"/>
            <a:ext cx="7526720" cy="11575"/>
          </a:xfrm>
          <a:prstGeom prst="line">
            <a:avLst/>
          </a:prstGeom>
          <a:ln w="41275">
            <a:solidFill>
              <a:srgbClr val="0B4C9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70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10</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直接电压读出方案</a:t>
            </a:r>
          </a:p>
        </p:txBody>
      </p:sp>
      <p:pic>
        <p:nvPicPr>
          <p:cNvPr id="6" name="图片 5">
            <a:extLst>
              <a:ext uri="{FF2B5EF4-FFF2-40B4-BE49-F238E27FC236}">
                <a16:creationId xmlns:a16="http://schemas.microsoft.com/office/drawing/2014/main" id="{21972201-233F-4436-870F-684CB44CB1E9}"/>
              </a:ext>
            </a:extLst>
          </p:cNvPr>
          <p:cNvPicPr>
            <a:picLocks noChangeAspect="1"/>
          </p:cNvPicPr>
          <p:nvPr/>
        </p:nvPicPr>
        <p:blipFill>
          <a:blip r:embed="rId3"/>
          <a:stretch>
            <a:fillRect/>
          </a:stretch>
        </p:blipFill>
        <p:spPr>
          <a:xfrm>
            <a:off x="188376" y="4046843"/>
            <a:ext cx="3717860" cy="2677517"/>
          </a:xfrm>
          <a:prstGeom prst="rect">
            <a:avLst/>
          </a:prstGeom>
        </p:spPr>
      </p:pic>
      <p:graphicFrame>
        <p:nvGraphicFramePr>
          <p:cNvPr id="7" name="表格 4">
            <a:extLst>
              <a:ext uri="{FF2B5EF4-FFF2-40B4-BE49-F238E27FC236}">
                <a16:creationId xmlns:a16="http://schemas.microsoft.com/office/drawing/2014/main" id="{06E0E06C-6C81-487D-9BF5-C2F7C7B9A502}"/>
              </a:ext>
            </a:extLst>
          </p:cNvPr>
          <p:cNvGraphicFramePr>
            <a:graphicFrameLocks noGrp="1"/>
          </p:cNvGraphicFramePr>
          <p:nvPr/>
        </p:nvGraphicFramePr>
        <p:xfrm>
          <a:off x="191344" y="1715560"/>
          <a:ext cx="11809313" cy="2079200"/>
        </p:xfrm>
        <a:graphic>
          <a:graphicData uri="http://schemas.openxmlformats.org/drawingml/2006/table">
            <a:tbl>
              <a:tblPr firstRow="1" bandRow="1">
                <a:tableStyleId>{69CF1AB2-1976-4502-BF36-3FF5EA218861}</a:tableStyleId>
              </a:tblPr>
              <a:tblGrid>
                <a:gridCol w="1249528">
                  <a:extLst>
                    <a:ext uri="{9D8B030D-6E8A-4147-A177-3AD203B41FA5}">
                      <a16:colId xmlns:a16="http://schemas.microsoft.com/office/drawing/2014/main" val="2285550839"/>
                    </a:ext>
                  </a:extLst>
                </a:gridCol>
                <a:gridCol w="2111957">
                  <a:extLst>
                    <a:ext uri="{9D8B030D-6E8A-4147-A177-3AD203B41FA5}">
                      <a16:colId xmlns:a16="http://schemas.microsoft.com/office/drawing/2014/main" val="1769326679"/>
                    </a:ext>
                  </a:extLst>
                </a:gridCol>
                <a:gridCol w="2111957">
                  <a:extLst>
                    <a:ext uri="{9D8B030D-6E8A-4147-A177-3AD203B41FA5}">
                      <a16:colId xmlns:a16="http://schemas.microsoft.com/office/drawing/2014/main" val="730472340"/>
                    </a:ext>
                  </a:extLst>
                </a:gridCol>
                <a:gridCol w="2111957">
                  <a:extLst>
                    <a:ext uri="{9D8B030D-6E8A-4147-A177-3AD203B41FA5}">
                      <a16:colId xmlns:a16="http://schemas.microsoft.com/office/drawing/2014/main" val="1940524951"/>
                    </a:ext>
                  </a:extLst>
                </a:gridCol>
                <a:gridCol w="2111957">
                  <a:extLst>
                    <a:ext uri="{9D8B030D-6E8A-4147-A177-3AD203B41FA5}">
                      <a16:colId xmlns:a16="http://schemas.microsoft.com/office/drawing/2014/main" val="3665762150"/>
                    </a:ext>
                  </a:extLst>
                </a:gridCol>
                <a:gridCol w="2111957">
                  <a:extLst>
                    <a:ext uri="{9D8B030D-6E8A-4147-A177-3AD203B41FA5}">
                      <a16:colId xmlns:a16="http://schemas.microsoft.com/office/drawing/2014/main" val="1721066352"/>
                    </a:ext>
                  </a:extLst>
                </a:gridCol>
              </a:tblGrid>
              <a:tr h="189228">
                <a:tc>
                  <a:txBody>
                    <a:bodyPr/>
                    <a:lstStyle/>
                    <a:p>
                      <a:pPr algn="ctr"/>
                      <a:r>
                        <a:rPr lang="zh-CN" altLang="en-US" sz="1800" kern="1200" dirty="0">
                          <a:solidFill>
                            <a:schemeClr val="dk1"/>
                          </a:solidFill>
                          <a:latin typeface="+mn-lt"/>
                          <a:ea typeface="+mn-ea"/>
                          <a:cs typeface="+mn-cs"/>
                        </a:rPr>
                        <a:t>采样率 </a:t>
                      </a:r>
                    </a:p>
                  </a:txBody>
                  <a:tcPr anchor="ctr">
                    <a:noFill/>
                  </a:tcPr>
                </a:tc>
                <a:tc>
                  <a:txBody>
                    <a:bodyPr/>
                    <a:lstStyle/>
                    <a:p>
                      <a:pPr algn="ctr"/>
                      <a:r>
                        <a:rPr lang="en-US" altLang="zh-CN" sz="1800" kern="1200" dirty="0">
                          <a:solidFill>
                            <a:schemeClr val="dk1"/>
                          </a:solidFill>
                          <a:latin typeface="+mn-lt"/>
                          <a:ea typeface="+mn-ea"/>
                          <a:cs typeface="+mn-cs"/>
                        </a:rPr>
                        <a:t>1 </a:t>
                      </a:r>
                      <a:r>
                        <a:rPr lang="en-US" altLang="zh-CN" sz="1800" kern="1200" dirty="0" err="1">
                          <a:solidFill>
                            <a:schemeClr val="dk1"/>
                          </a:solidFill>
                          <a:latin typeface="+mn-lt"/>
                          <a:ea typeface="+mn-ea"/>
                          <a:cs typeface="+mn-cs"/>
                        </a:rPr>
                        <a:t>Msps</a:t>
                      </a:r>
                      <a:endParaRPr lang="zh-CN" altLang="en-US" sz="1800" kern="1200" dirty="0">
                        <a:solidFill>
                          <a:schemeClr val="dk1"/>
                        </a:solidFill>
                        <a:latin typeface="+mn-lt"/>
                        <a:ea typeface="+mn-ea"/>
                        <a:cs typeface="+mn-cs"/>
                      </a:endParaRPr>
                    </a:p>
                  </a:txBody>
                  <a:tcPr anchor="ctr">
                    <a:noFill/>
                  </a:tcPr>
                </a:tc>
                <a:tc>
                  <a:txBody>
                    <a:bodyPr/>
                    <a:lstStyle/>
                    <a:p>
                      <a:pPr algn="ctr"/>
                      <a:r>
                        <a:rPr lang="en-US" altLang="zh-CN" sz="1800" kern="1200" dirty="0">
                          <a:solidFill>
                            <a:schemeClr val="dk1"/>
                          </a:solidFill>
                          <a:latin typeface="+mn-lt"/>
                          <a:ea typeface="+mn-ea"/>
                          <a:cs typeface="+mn-cs"/>
                        </a:rPr>
                        <a:t>500 </a:t>
                      </a:r>
                      <a:r>
                        <a:rPr lang="en-US" altLang="zh-CN" sz="1800" kern="1200" dirty="0" err="1">
                          <a:solidFill>
                            <a:schemeClr val="dk1"/>
                          </a:solidFill>
                          <a:latin typeface="+mn-lt"/>
                          <a:ea typeface="+mn-ea"/>
                          <a:cs typeface="+mn-cs"/>
                        </a:rPr>
                        <a:t>ksps</a:t>
                      </a:r>
                      <a:endParaRPr lang="zh-CN" altLang="en-US" sz="1800" kern="1200" dirty="0">
                        <a:solidFill>
                          <a:schemeClr val="dk1"/>
                        </a:solidFill>
                        <a:latin typeface="+mn-lt"/>
                        <a:ea typeface="+mn-ea"/>
                        <a:cs typeface="+mn-cs"/>
                      </a:endParaRPr>
                    </a:p>
                  </a:txBody>
                  <a:tcPr anchor="ctr">
                    <a:noFill/>
                  </a:tcPr>
                </a:tc>
                <a:tc>
                  <a:txBody>
                    <a:bodyPr/>
                    <a:lstStyle/>
                    <a:p>
                      <a:pPr algn="ctr"/>
                      <a:r>
                        <a:rPr lang="en-US" altLang="zh-CN" sz="1800" kern="1200" dirty="0">
                          <a:solidFill>
                            <a:schemeClr val="dk1"/>
                          </a:solidFill>
                          <a:latin typeface="+mn-lt"/>
                          <a:ea typeface="+mn-ea"/>
                          <a:cs typeface="+mn-cs"/>
                        </a:rPr>
                        <a:t>200 </a:t>
                      </a:r>
                      <a:r>
                        <a:rPr lang="en-US" altLang="zh-CN" sz="1800" kern="1200" dirty="0" err="1">
                          <a:solidFill>
                            <a:schemeClr val="dk1"/>
                          </a:solidFill>
                          <a:latin typeface="+mn-lt"/>
                          <a:ea typeface="+mn-ea"/>
                          <a:cs typeface="+mn-cs"/>
                        </a:rPr>
                        <a:t>ksps</a:t>
                      </a:r>
                      <a:endParaRPr lang="zh-CN" altLang="en-US" sz="1800" kern="1200" dirty="0">
                        <a:solidFill>
                          <a:schemeClr val="dk1"/>
                        </a:solidFill>
                        <a:latin typeface="+mn-lt"/>
                        <a:ea typeface="+mn-ea"/>
                        <a:cs typeface="+mn-cs"/>
                      </a:endParaRPr>
                    </a:p>
                  </a:txBody>
                  <a:tcPr anchor="ctr">
                    <a:noFill/>
                  </a:tcPr>
                </a:tc>
                <a:tc>
                  <a:txBody>
                    <a:bodyPr/>
                    <a:lstStyle/>
                    <a:p>
                      <a:pPr algn="ctr"/>
                      <a:r>
                        <a:rPr lang="en-US" altLang="zh-CN" sz="1800" kern="1200" dirty="0">
                          <a:solidFill>
                            <a:schemeClr val="dk1"/>
                          </a:solidFill>
                          <a:latin typeface="+mn-lt"/>
                          <a:ea typeface="+mn-ea"/>
                          <a:cs typeface="+mn-cs"/>
                        </a:rPr>
                        <a:t>100 </a:t>
                      </a:r>
                      <a:r>
                        <a:rPr lang="en-US" altLang="zh-CN" sz="1800" kern="1200" dirty="0" err="1">
                          <a:solidFill>
                            <a:schemeClr val="dk1"/>
                          </a:solidFill>
                          <a:latin typeface="+mn-lt"/>
                          <a:ea typeface="+mn-ea"/>
                          <a:cs typeface="+mn-cs"/>
                        </a:rPr>
                        <a:t>ksps</a:t>
                      </a:r>
                      <a:endParaRPr lang="zh-CN" altLang="en-US" sz="1800" kern="1200" dirty="0">
                        <a:solidFill>
                          <a:schemeClr val="dk1"/>
                        </a:solidFill>
                        <a:latin typeface="+mn-lt"/>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latin typeface="+mn-lt"/>
                          <a:ea typeface="+mn-ea"/>
                          <a:cs typeface="+mn-cs"/>
                        </a:rPr>
                        <a:t>50 </a:t>
                      </a:r>
                      <a:r>
                        <a:rPr lang="en-US" altLang="zh-CN" sz="1800" kern="1200" dirty="0" err="1">
                          <a:solidFill>
                            <a:schemeClr val="dk1"/>
                          </a:solidFill>
                          <a:latin typeface="+mn-lt"/>
                          <a:ea typeface="+mn-ea"/>
                          <a:cs typeface="+mn-cs"/>
                        </a:rPr>
                        <a:t>ksps</a:t>
                      </a:r>
                      <a:endParaRPr lang="zh-CN" altLang="en-US" sz="1800" kern="1200" dirty="0">
                        <a:solidFill>
                          <a:schemeClr val="dk1"/>
                        </a:solidFill>
                        <a:latin typeface="+mn-lt"/>
                        <a:ea typeface="+mn-ea"/>
                        <a:cs typeface="+mn-cs"/>
                      </a:endParaRPr>
                    </a:p>
                  </a:txBody>
                  <a:tcPr anchor="ctr">
                    <a:noFill/>
                  </a:tcPr>
                </a:tc>
                <a:extLst>
                  <a:ext uri="{0D108BD9-81ED-4DB2-BD59-A6C34878D82A}">
                    <a16:rowId xmlns:a16="http://schemas.microsoft.com/office/drawing/2014/main" val="3739274790"/>
                  </a:ext>
                </a:extLst>
              </a:tr>
              <a:tr h="1347680">
                <a:tc>
                  <a:txBody>
                    <a:bodyPr/>
                    <a:lstStyle/>
                    <a:p>
                      <a:pPr algn="ctr"/>
                      <a:r>
                        <a:rPr lang="zh-CN" altLang="en-US" sz="1800" kern="1200" dirty="0">
                          <a:solidFill>
                            <a:schemeClr val="dk1"/>
                          </a:solidFill>
                          <a:latin typeface="+mn-lt"/>
                          <a:ea typeface="+mn-ea"/>
                          <a:cs typeface="+mn-cs"/>
                        </a:rPr>
                        <a:t>时域波形</a:t>
                      </a:r>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extLst>
                  <a:ext uri="{0D108BD9-81ED-4DB2-BD59-A6C34878D82A}">
                    <a16:rowId xmlns:a16="http://schemas.microsoft.com/office/drawing/2014/main" val="1779762267"/>
                  </a:ext>
                </a:extLst>
              </a:tr>
              <a:tr h="0">
                <a:tc>
                  <a:txBody>
                    <a:bodyPr/>
                    <a:lstStyle/>
                    <a:p>
                      <a:pPr algn="ctr"/>
                      <a:r>
                        <a:rPr lang="en-US" altLang="zh-CN" sz="1800" kern="1200" dirty="0">
                          <a:solidFill>
                            <a:schemeClr val="dk1"/>
                          </a:solidFill>
                          <a:latin typeface="+mn-lt"/>
                          <a:ea typeface="+mn-ea"/>
                          <a:cs typeface="+mn-cs"/>
                        </a:rPr>
                        <a:t>SN</a:t>
                      </a:r>
                      <a:r>
                        <a:rPr lang="en-US" altLang="zh-CN" dirty="0"/>
                        <a:t>R</a:t>
                      </a:r>
                      <a:endParaRPr lang="zh-CN" altLang="en-US" dirty="0"/>
                    </a:p>
                  </a:txBody>
                  <a:tcPr anchor="ctr">
                    <a:noFill/>
                  </a:tcPr>
                </a:tc>
                <a:tc>
                  <a:txBody>
                    <a:bodyPr/>
                    <a:lstStyle/>
                    <a:p>
                      <a:pPr algn="ctr" fontAlgn="ctr"/>
                      <a:r>
                        <a:rPr lang="en-US" altLang="zh-CN" sz="1800" kern="1200" dirty="0">
                          <a:solidFill>
                            <a:schemeClr val="dk1"/>
                          </a:solidFill>
                          <a:latin typeface="+mn-lt"/>
                          <a:ea typeface="+mn-ea"/>
                          <a:cs typeface="+mn-cs"/>
                        </a:rPr>
                        <a:t>4.31</a:t>
                      </a:r>
                    </a:p>
                  </a:txBody>
                  <a:tcPr marL="9525" marR="9525" marT="9525" marB="0" anchor="ctr">
                    <a:noFill/>
                  </a:tcPr>
                </a:tc>
                <a:tc>
                  <a:txBody>
                    <a:bodyPr/>
                    <a:lstStyle/>
                    <a:p>
                      <a:pPr algn="ctr" fontAlgn="ctr"/>
                      <a:r>
                        <a:rPr lang="en-US" altLang="zh-CN" sz="1800" kern="1200" dirty="0">
                          <a:solidFill>
                            <a:schemeClr val="dk1"/>
                          </a:solidFill>
                          <a:latin typeface="+mn-lt"/>
                          <a:ea typeface="+mn-ea"/>
                          <a:cs typeface="+mn-cs"/>
                        </a:rPr>
                        <a:t>4.31</a:t>
                      </a:r>
                    </a:p>
                  </a:txBody>
                  <a:tcPr marL="9525" marR="9525" marT="9525" marB="0" anchor="ctr">
                    <a:noFill/>
                  </a:tcPr>
                </a:tc>
                <a:tc>
                  <a:txBody>
                    <a:bodyPr/>
                    <a:lstStyle/>
                    <a:p>
                      <a:pPr algn="ctr" fontAlgn="ctr"/>
                      <a:r>
                        <a:rPr lang="en-US" altLang="zh-CN" sz="1800" kern="1200" dirty="0">
                          <a:solidFill>
                            <a:schemeClr val="dk1"/>
                          </a:solidFill>
                          <a:latin typeface="+mn-lt"/>
                          <a:ea typeface="+mn-ea"/>
                          <a:cs typeface="+mn-cs"/>
                        </a:rPr>
                        <a:t>4.31</a:t>
                      </a:r>
                    </a:p>
                  </a:txBody>
                  <a:tcPr marL="9525" marR="9525" marT="9525" marB="0" anchor="ctr">
                    <a:noFill/>
                  </a:tcPr>
                </a:tc>
                <a:tc>
                  <a:txBody>
                    <a:bodyPr/>
                    <a:lstStyle/>
                    <a:p>
                      <a:pPr algn="ctr" fontAlgn="ctr"/>
                      <a:r>
                        <a:rPr lang="en-US" altLang="zh-CN" sz="1800" kern="1200" dirty="0">
                          <a:solidFill>
                            <a:schemeClr val="dk1"/>
                          </a:solidFill>
                          <a:latin typeface="+mn-lt"/>
                          <a:ea typeface="+mn-ea"/>
                          <a:cs typeface="+mn-cs"/>
                        </a:rPr>
                        <a:t>4.31</a:t>
                      </a:r>
                    </a:p>
                  </a:txBody>
                  <a:tcPr marL="9525" marR="9525" marT="9525" marB="0" anchor="ctr">
                    <a:noFill/>
                  </a:tcPr>
                </a:tc>
                <a:tc>
                  <a:txBody>
                    <a:bodyPr/>
                    <a:lstStyle/>
                    <a:p>
                      <a:pPr algn="ctr" fontAlgn="ctr"/>
                      <a:r>
                        <a:rPr lang="en-US" altLang="zh-CN" sz="1800" kern="1200" dirty="0">
                          <a:solidFill>
                            <a:srgbClr val="FF0000"/>
                          </a:solidFill>
                          <a:latin typeface="+mn-lt"/>
                          <a:ea typeface="+mn-ea"/>
                          <a:cs typeface="+mn-cs"/>
                        </a:rPr>
                        <a:t>4.47</a:t>
                      </a:r>
                    </a:p>
                  </a:txBody>
                  <a:tcPr marL="9525" marR="9525" marT="9525" marB="0" anchor="ctr">
                    <a:noFill/>
                  </a:tcPr>
                </a:tc>
                <a:extLst>
                  <a:ext uri="{0D108BD9-81ED-4DB2-BD59-A6C34878D82A}">
                    <a16:rowId xmlns:a16="http://schemas.microsoft.com/office/drawing/2014/main" val="1232061761"/>
                  </a:ext>
                </a:extLst>
              </a:tr>
            </a:tbl>
          </a:graphicData>
        </a:graphic>
      </p:graphicFrame>
      <p:pic>
        <p:nvPicPr>
          <p:cNvPr id="9" name="图片 8">
            <a:extLst>
              <a:ext uri="{FF2B5EF4-FFF2-40B4-BE49-F238E27FC236}">
                <a16:creationId xmlns:a16="http://schemas.microsoft.com/office/drawing/2014/main" id="{A0AF2FB6-8EA0-4F79-8468-4CE5193A9F99}"/>
              </a:ext>
            </a:extLst>
          </p:cNvPr>
          <p:cNvPicPr>
            <a:picLocks noChangeAspect="1"/>
          </p:cNvPicPr>
          <p:nvPr/>
        </p:nvPicPr>
        <p:blipFill>
          <a:blip r:embed="rId4"/>
          <a:stretch>
            <a:fillRect/>
          </a:stretch>
        </p:blipFill>
        <p:spPr>
          <a:xfrm>
            <a:off x="1600050" y="2096992"/>
            <a:ext cx="1680000" cy="1260000"/>
          </a:xfrm>
          <a:prstGeom prst="rect">
            <a:avLst/>
          </a:prstGeom>
        </p:spPr>
      </p:pic>
      <p:pic>
        <p:nvPicPr>
          <p:cNvPr id="10" name="图片 9">
            <a:extLst>
              <a:ext uri="{FF2B5EF4-FFF2-40B4-BE49-F238E27FC236}">
                <a16:creationId xmlns:a16="http://schemas.microsoft.com/office/drawing/2014/main" id="{74A1215F-0413-4B10-A0D2-7CC2E561E8DE}"/>
              </a:ext>
            </a:extLst>
          </p:cNvPr>
          <p:cNvPicPr>
            <a:picLocks noChangeAspect="1"/>
          </p:cNvPicPr>
          <p:nvPr/>
        </p:nvPicPr>
        <p:blipFill>
          <a:blip r:embed="rId5"/>
          <a:stretch>
            <a:fillRect/>
          </a:stretch>
        </p:blipFill>
        <p:spPr>
          <a:xfrm>
            <a:off x="7973117" y="2096992"/>
            <a:ext cx="1679999" cy="1260000"/>
          </a:xfrm>
          <a:prstGeom prst="rect">
            <a:avLst/>
          </a:prstGeom>
        </p:spPr>
      </p:pic>
      <p:pic>
        <p:nvPicPr>
          <p:cNvPr id="11" name="图片 10">
            <a:extLst>
              <a:ext uri="{FF2B5EF4-FFF2-40B4-BE49-F238E27FC236}">
                <a16:creationId xmlns:a16="http://schemas.microsoft.com/office/drawing/2014/main" id="{E6EEC761-DA36-489C-9F97-CB2C67D7F1E2}"/>
              </a:ext>
            </a:extLst>
          </p:cNvPr>
          <p:cNvPicPr>
            <a:picLocks noChangeAspect="1"/>
          </p:cNvPicPr>
          <p:nvPr/>
        </p:nvPicPr>
        <p:blipFill>
          <a:blip r:embed="rId6"/>
          <a:stretch>
            <a:fillRect/>
          </a:stretch>
        </p:blipFill>
        <p:spPr>
          <a:xfrm>
            <a:off x="5848762" y="2096992"/>
            <a:ext cx="1679999" cy="1260000"/>
          </a:xfrm>
          <a:prstGeom prst="rect">
            <a:avLst/>
          </a:prstGeom>
        </p:spPr>
      </p:pic>
      <p:pic>
        <p:nvPicPr>
          <p:cNvPr id="13" name="图片 12">
            <a:extLst>
              <a:ext uri="{FF2B5EF4-FFF2-40B4-BE49-F238E27FC236}">
                <a16:creationId xmlns:a16="http://schemas.microsoft.com/office/drawing/2014/main" id="{8BC426BC-F550-4943-AABA-D52CFD51CF36}"/>
              </a:ext>
            </a:extLst>
          </p:cNvPr>
          <p:cNvPicPr>
            <a:picLocks noChangeAspect="1"/>
          </p:cNvPicPr>
          <p:nvPr/>
        </p:nvPicPr>
        <p:blipFill>
          <a:blip r:embed="rId7"/>
          <a:stretch>
            <a:fillRect/>
          </a:stretch>
        </p:blipFill>
        <p:spPr>
          <a:xfrm>
            <a:off x="3724406" y="2096992"/>
            <a:ext cx="1680000" cy="1260000"/>
          </a:xfrm>
          <a:prstGeom prst="rect">
            <a:avLst/>
          </a:prstGeom>
        </p:spPr>
      </p:pic>
      <p:sp>
        <p:nvSpPr>
          <p:cNvPr id="14" name="文本框 13">
            <a:extLst>
              <a:ext uri="{FF2B5EF4-FFF2-40B4-BE49-F238E27FC236}">
                <a16:creationId xmlns:a16="http://schemas.microsoft.com/office/drawing/2014/main" id="{614F8FAF-CDF8-460E-8BAF-6A968E4FD9E3}"/>
              </a:ext>
            </a:extLst>
          </p:cNvPr>
          <p:cNvSpPr txBox="1"/>
          <p:nvPr/>
        </p:nvSpPr>
        <p:spPr>
          <a:xfrm>
            <a:off x="191344" y="1010297"/>
            <a:ext cx="6139542" cy="465448"/>
          </a:xfrm>
          <a:prstGeom prst="rect">
            <a:avLst/>
          </a:prstGeom>
          <a:noFill/>
        </p:spPr>
        <p:txBody>
          <a:bodyPr wrap="square">
            <a:spAutoFit/>
          </a:bodyPr>
          <a:lstStyle/>
          <a:p>
            <a:pPr>
              <a:lnSpc>
                <a:spcPct val="150000"/>
              </a:lnSpc>
            </a:pPr>
            <a:r>
              <a:rPr lang="zh-CN" altLang="en-US" dirty="0"/>
              <a:t>信号采样率要求（信号谐振频率：</a:t>
            </a:r>
            <a:r>
              <a:rPr lang="en-US" altLang="zh-CN" dirty="0"/>
              <a:t>32.4 kHz</a:t>
            </a:r>
            <a:r>
              <a:rPr lang="zh-CN" altLang="en-US" dirty="0"/>
              <a:t>）</a:t>
            </a:r>
            <a:endParaRPr lang="en-US" altLang="zh-CN" dirty="0"/>
          </a:p>
        </p:txBody>
      </p:sp>
      <p:pic>
        <p:nvPicPr>
          <p:cNvPr id="15" name="图片 14">
            <a:extLst>
              <a:ext uri="{FF2B5EF4-FFF2-40B4-BE49-F238E27FC236}">
                <a16:creationId xmlns:a16="http://schemas.microsoft.com/office/drawing/2014/main" id="{7EB33FA1-BB8C-4BD1-8BB7-296BD40B722B}"/>
              </a:ext>
            </a:extLst>
          </p:cNvPr>
          <p:cNvPicPr>
            <a:picLocks noChangeAspect="1"/>
          </p:cNvPicPr>
          <p:nvPr/>
        </p:nvPicPr>
        <p:blipFill>
          <a:blip r:embed="rId8"/>
          <a:stretch>
            <a:fillRect/>
          </a:stretch>
        </p:blipFill>
        <p:spPr>
          <a:xfrm>
            <a:off x="10097472" y="2096992"/>
            <a:ext cx="1680000" cy="1260000"/>
          </a:xfrm>
          <a:prstGeom prst="rect">
            <a:avLst/>
          </a:prstGeom>
        </p:spPr>
      </p:pic>
      <p:sp>
        <p:nvSpPr>
          <p:cNvPr id="16" name="矩形 15">
            <a:extLst>
              <a:ext uri="{FF2B5EF4-FFF2-40B4-BE49-F238E27FC236}">
                <a16:creationId xmlns:a16="http://schemas.microsoft.com/office/drawing/2014/main" id="{DC3C6118-1158-4EBA-977E-9F3054D35BC6}"/>
              </a:ext>
            </a:extLst>
          </p:cNvPr>
          <p:cNvSpPr/>
          <p:nvPr/>
        </p:nvSpPr>
        <p:spPr>
          <a:xfrm>
            <a:off x="5735960" y="1641906"/>
            <a:ext cx="1944216" cy="2219142"/>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38EFA092-56F7-4885-8A72-C6615C43F63B}"/>
              </a:ext>
            </a:extLst>
          </p:cNvPr>
          <p:cNvSpPr txBox="1"/>
          <p:nvPr/>
        </p:nvSpPr>
        <p:spPr>
          <a:xfrm>
            <a:off x="3863752" y="3928542"/>
            <a:ext cx="4323636" cy="2958439"/>
          </a:xfrm>
          <a:prstGeom prst="rect">
            <a:avLst/>
          </a:prstGeom>
          <a:noFill/>
        </p:spPr>
        <p:txBody>
          <a:bodyPr wrap="square">
            <a:spAutoFit/>
          </a:bodyPr>
          <a:lstStyle/>
          <a:p>
            <a:pPr>
              <a:lnSpc>
                <a:spcPct val="150000"/>
              </a:lnSpc>
            </a:pPr>
            <a:r>
              <a:rPr lang="zh-CN" altLang="en-US" dirty="0"/>
              <a:t>单通道采样率要求：</a:t>
            </a:r>
            <a:r>
              <a:rPr lang="en-US" altLang="zh-CN" dirty="0"/>
              <a:t>~200 </a:t>
            </a:r>
            <a:r>
              <a:rPr lang="en-US" altLang="zh-CN" dirty="0" err="1"/>
              <a:t>ksps</a:t>
            </a:r>
            <a:endParaRPr lang="en-US" altLang="zh-CN" dirty="0"/>
          </a:p>
          <a:p>
            <a:pPr>
              <a:lnSpc>
                <a:spcPct val="150000"/>
              </a:lnSpc>
            </a:pPr>
            <a:r>
              <a:rPr lang="zh-CN" altLang="en-US" dirty="0"/>
              <a:t>时间窗口为</a:t>
            </a:r>
            <a:r>
              <a:rPr lang="en-US" altLang="zh-CN" dirty="0"/>
              <a:t>5000 ns </a:t>
            </a:r>
          </a:p>
          <a:p>
            <a:pPr>
              <a:lnSpc>
                <a:spcPct val="150000"/>
              </a:lnSpc>
            </a:pPr>
            <a:r>
              <a:rPr lang="zh-CN" altLang="en-US" dirty="0"/>
              <a:t>采用多路复用器 </a:t>
            </a:r>
            <a:r>
              <a:rPr lang="en-US" altLang="zh-CN" dirty="0"/>
              <a:t>ADG824</a:t>
            </a:r>
          </a:p>
          <a:p>
            <a:pPr marL="742950" lvl="1" indent="-285750">
              <a:lnSpc>
                <a:spcPct val="150000"/>
              </a:lnSpc>
              <a:buFont typeface="Arial" panose="020B0604020202020204" pitchFamily="34" charset="0"/>
              <a:buChar char="•"/>
            </a:pPr>
            <a:r>
              <a:rPr lang="zh-CN" altLang="en-US" dirty="0"/>
              <a:t>导通电阻</a:t>
            </a:r>
            <a:r>
              <a:rPr lang="en-US" altLang="zh-CN" dirty="0"/>
              <a:t>0.5Ω</a:t>
            </a:r>
          </a:p>
          <a:p>
            <a:pPr marL="742950" lvl="1" indent="-285750">
              <a:lnSpc>
                <a:spcPct val="150000"/>
              </a:lnSpc>
              <a:buFont typeface="Arial" panose="020B0604020202020204" pitchFamily="34" charset="0"/>
              <a:buChar char="•"/>
            </a:pPr>
            <a:r>
              <a:rPr lang="en-US" altLang="zh-CN" dirty="0"/>
              <a:t>-3dB </a:t>
            </a:r>
            <a:r>
              <a:rPr lang="zh-CN" altLang="en-US" dirty="0"/>
              <a:t>带宽</a:t>
            </a:r>
            <a:r>
              <a:rPr lang="en-US" altLang="zh-CN" dirty="0"/>
              <a:t> &gt; 90MHz</a:t>
            </a:r>
          </a:p>
          <a:p>
            <a:pPr>
              <a:lnSpc>
                <a:spcPct val="150000"/>
              </a:lnSpc>
            </a:pPr>
            <a:r>
              <a:rPr lang="zh-CN" altLang="en-US" dirty="0"/>
              <a:t>可以实现 </a:t>
            </a:r>
            <a:r>
              <a:rPr lang="en-US" altLang="zh-CN" dirty="0"/>
              <a:t>x </a:t>
            </a:r>
            <a:r>
              <a:rPr lang="zh-CN" altLang="en-US" dirty="0"/>
              <a:t>个通道并行读出</a:t>
            </a:r>
            <a:endParaRPr lang="en-US" altLang="zh-CN" dirty="0"/>
          </a:p>
          <a:p>
            <a:pPr>
              <a:lnSpc>
                <a:spcPct val="150000"/>
              </a:lnSpc>
            </a:pPr>
            <a:r>
              <a:rPr lang="zh-CN" altLang="en-US" dirty="0"/>
              <a:t>要求开关切换</a:t>
            </a:r>
            <a:r>
              <a:rPr lang="en-US" altLang="zh-CN" dirty="0"/>
              <a:t>+</a:t>
            </a:r>
            <a:r>
              <a:rPr lang="zh-CN" altLang="en-US" dirty="0"/>
              <a:t>稳定时间</a:t>
            </a:r>
            <a:r>
              <a:rPr lang="en-US" altLang="zh-CN" dirty="0"/>
              <a:t>&lt;5000/x ns</a:t>
            </a: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5497C531-51E6-4983-9768-C02278775162}"/>
                  </a:ext>
                </a:extLst>
              </p:cNvPr>
              <p:cNvSpPr txBox="1"/>
              <p:nvPr/>
            </p:nvSpPr>
            <p:spPr>
              <a:xfrm>
                <a:off x="7589306" y="3932551"/>
                <a:ext cx="5491470" cy="295042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dirty="0"/>
                  <a:t>t</a:t>
                </a:r>
                <a:r>
                  <a:rPr lang="en-US" altLang="zh-CN" baseline="-25000" dirty="0"/>
                  <a:t>on</a:t>
                </a:r>
                <a:r>
                  <a:rPr lang="en-US" altLang="zh-CN" dirty="0"/>
                  <a:t>=9.5 ns</a:t>
                </a:r>
              </a:p>
              <a:p>
                <a:pPr marL="285750" indent="-285750">
                  <a:lnSpc>
                    <a:spcPct val="150000"/>
                  </a:lnSpc>
                  <a:buFont typeface="Arial" panose="020B0604020202020204" pitchFamily="34" charset="0"/>
                  <a:buChar char="•"/>
                </a:pPr>
                <a:r>
                  <a:rPr lang="en-US" altLang="zh-CN" dirty="0"/>
                  <a:t>t</a:t>
                </a:r>
                <a:r>
                  <a:rPr lang="en-US" altLang="zh-CN" baseline="-25000" dirty="0"/>
                  <a:t>off</a:t>
                </a:r>
                <a:r>
                  <a:rPr lang="en-US" altLang="zh-CN" dirty="0"/>
                  <a:t>=7.7 ns</a:t>
                </a:r>
              </a:p>
              <a:p>
                <a:pPr marL="285750" indent="-285750">
                  <a:lnSpc>
                    <a:spcPct val="150000"/>
                  </a:lnSpc>
                  <a:buFont typeface="Arial" panose="020B0604020202020204" pitchFamily="34" charset="0"/>
                  <a:buChar char="•"/>
                </a:pPr>
                <a:r>
                  <a:rPr lang="en-US" altLang="zh-CN" dirty="0" err="1"/>
                  <a:t>t</a:t>
                </a:r>
                <a:r>
                  <a:rPr lang="en-US" altLang="zh-CN" baseline="-25000" dirty="0" err="1"/>
                  <a:t>settle</a:t>
                </a:r>
                <a:r>
                  <a:rPr lang="zh-CN" altLang="en-US" dirty="0"/>
                  <a:t>取决于</a:t>
                </a:r>
                <a:r>
                  <a:rPr lang="en-US" altLang="zh-CN" dirty="0"/>
                  <a:t>ADC</a:t>
                </a:r>
                <a:r>
                  <a:rPr lang="zh-CN" altLang="en-US" dirty="0"/>
                  <a:t>的输入电容等</a:t>
                </a:r>
                <a:r>
                  <a:rPr lang="en-US" altLang="zh-CN" dirty="0"/>
                  <a:t>~10ns</a:t>
                </a:r>
              </a:p>
              <a:p>
                <a:pPr marL="285750" indent="-285750">
                  <a:lnSpc>
                    <a:spcPct val="150000"/>
                  </a:lnSpc>
                  <a:buFont typeface="Arial" panose="020B0604020202020204" pitchFamily="34" charset="0"/>
                  <a:buChar char="•"/>
                </a:pPr>
                <a:r>
                  <a:rPr lang="en-US" altLang="zh-CN" dirty="0"/>
                  <a:t>Break-Before-Make Time Delay=3.5 ns</a:t>
                </a:r>
              </a:p>
              <a:p>
                <a:pPr>
                  <a:lnSpc>
                    <a:spcPct val="150000"/>
                  </a:lnSpc>
                </a:pPr>
                <a14:m>
                  <m:oMathPara xmlns:m="http://schemas.openxmlformats.org/officeDocument/2006/math">
                    <m:oMathParaPr>
                      <m:jc m:val="centerGroup"/>
                    </m:oMathParaPr>
                    <m:oMath xmlns:m="http://schemas.openxmlformats.org/officeDocument/2006/math">
                      <m:f>
                        <m:fPr>
                          <m:ctrlPr>
                            <a:rPr lang="en-US" altLang="zh-CN" i="1" smtClean="0">
                              <a:solidFill>
                                <a:schemeClr val="tx1"/>
                              </a:solidFill>
                              <a:latin typeface="Cambria Math" panose="02040503050406030204" pitchFamily="18" charset="0"/>
                            </a:rPr>
                          </m:ctrlPr>
                        </m:fPr>
                        <m:num>
                          <m:r>
                            <a:rPr lang="en-US" altLang="zh-CN" b="0" i="1" smtClean="0">
                              <a:solidFill>
                                <a:schemeClr val="tx1"/>
                              </a:solidFill>
                              <a:latin typeface="Cambria Math" panose="02040503050406030204" pitchFamily="18" charset="0"/>
                            </a:rPr>
                            <m:t>5000</m:t>
                          </m:r>
                        </m:num>
                        <m:den>
                          <m:r>
                            <a:rPr lang="en-US" altLang="zh-CN" b="0" i="1" smtClean="0">
                              <a:solidFill>
                                <a:schemeClr val="tx1"/>
                              </a:solidFill>
                              <a:latin typeface="Cambria Math" panose="02040503050406030204" pitchFamily="18" charset="0"/>
                            </a:rPr>
                            <m:t>𝑥</m:t>
                          </m:r>
                        </m:den>
                      </m:f>
                      <m:r>
                        <a:rPr lang="en-US" altLang="zh-CN" b="0" i="1" smtClean="0">
                          <a:solidFill>
                            <a:schemeClr val="tx1"/>
                          </a:solidFill>
                          <a:latin typeface="Cambria Math" panose="02040503050406030204" pitchFamily="18" charset="0"/>
                        </a:rPr>
                        <m:t>&gt;9.5+7.7+10+3.5</m:t>
                      </m:r>
                    </m:oMath>
                  </m:oMathPara>
                </a14:m>
                <a:endParaRPr lang="en-US" altLang="zh-CN" dirty="0">
                  <a:solidFill>
                    <a:srgbClr val="FF0000"/>
                  </a:solidFill>
                </a:endParaRPr>
              </a:p>
              <a:p>
                <a:pPr>
                  <a:lnSpc>
                    <a:spcPct val="150000"/>
                  </a:lnSpc>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𝑥</m:t>
                      </m:r>
                      <m:r>
                        <a:rPr lang="en-US" altLang="zh-CN" b="0" i="1" smtClean="0">
                          <a:solidFill>
                            <a:schemeClr val="tx1"/>
                          </a:solidFill>
                          <a:latin typeface="Cambria Math" panose="02040503050406030204" pitchFamily="18" charset="0"/>
                        </a:rPr>
                        <m:t>&lt;162.9</m:t>
                      </m:r>
                    </m:oMath>
                  </m:oMathPara>
                </a14:m>
                <a:endParaRPr lang="en-US" altLang="zh-CN" dirty="0">
                  <a:solidFill>
                    <a:schemeClr val="tx1"/>
                  </a:solidFill>
                </a:endParaRPr>
              </a:p>
            </p:txBody>
          </p:sp>
        </mc:Choice>
        <mc:Fallback xmlns="">
          <p:sp>
            <p:nvSpPr>
              <p:cNvPr id="19" name="文本框 18">
                <a:extLst>
                  <a:ext uri="{FF2B5EF4-FFF2-40B4-BE49-F238E27FC236}">
                    <a16:creationId xmlns:a16="http://schemas.microsoft.com/office/drawing/2014/main" id="{5497C531-51E6-4983-9768-C02278775162}"/>
                  </a:ext>
                </a:extLst>
              </p:cNvPr>
              <p:cNvSpPr txBox="1">
                <a:spLocks noRot="1" noChangeAspect="1" noMove="1" noResize="1" noEditPoints="1" noAdjustHandles="1" noChangeArrowheads="1" noChangeShapeType="1" noTextEdit="1"/>
              </p:cNvSpPr>
              <p:nvPr/>
            </p:nvSpPr>
            <p:spPr>
              <a:xfrm>
                <a:off x="7589306" y="3932551"/>
                <a:ext cx="5491470" cy="2950423"/>
              </a:xfrm>
              <a:prstGeom prst="rect">
                <a:avLst/>
              </a:prstGeom>
              <a:blipFill>
                <a:blip r:embed="rId9"/>
                <a:stretch>
                  <a:fillRect l="-777"/>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E30355AB-95B0-4261-BD8E-CA6E7584D4CB}"/>
              </a:ext>
            </a:extLst>
          </p:cNvPr>
          <p:cNvSpPr txBox="1"/>
          <p:nvPr/>
        </p:nvSpPr>
        <p:spPr>
          <a:xfrm>
            <a:off x="9028973" y="4014991"/>
            <a:ext cx="3152403" cy="646331"/>
          </a:xfrm>
          <a:prstGeom prst="rect">
            <a:avLst/>
          </a:prstGeom>
          <a:noFill/>
        </p:spPr>
        <p:txBody>
          <a:bodyPr wrap="square">
            <a:spAutoFit/>
          </a:bodyPr>
          <a:lstStyle/>
          <a:p>
            <a:r>
              <a:rPr lang="zh-CN" altLang="en-US" b="1" dirty="0">
                <a:solidFill>
                  <a:srgbClr val="C00000"/>
                </a:solidFill>
              </a:rPr>
              <a:t>对于直接电压读出方案，可以实现至多</a:t>
            </a:r>
            <a:r>
              <a:rPr lang="en-US" altLang="zh-CN" b="1" dirty="0">
                <a:solidFill>
                  <a:srgbClr val="C00000"/>
                </a:solidFill>
              </a:rPr>
              <a:t>162</a:t>
            </a:r>
            <a:r>
              <a:rPr lang="zh-CN" altLang="en-US" b="1" dirty="0">
                <a:solidFill>
                  <a:srgbClr val="C00000"/>
                </a:solidFill>
              </a:rPr>
              <a:t>个通道复用</a:t>
            </a:r>
            <a:endParaRPr lang="zh-CN" altLang="en-US" dirty="0"/>
          </a:p>
        </p:txBody>
      </p:sp>
      <p:cxnSp>
        <p:nvCxnSpPr>
          <p:cNvPr id="21" name="直接连接符 20">
            <a:extLst>
              <a:ext uri="{FF2B5EF4-FFF2-40B4-BE49-F238E27FC236}">
                <a16:creationId xmlns:a16="http://schemas.microsoft.com/office/drawing/2014/main" id="{EFD8D12F-3634-4D73-B6D4-272B42947F6C}"/>
              </a:ext>
            </a:extLst>
          </p:cNvPr>
          <p:cNvCxnSpPr>
            <a:cxnSpLocks/>
          </p:cNvCxnSpPr>
          <p:nvPr/>
        </p:nvCxnSpPr>
        <p:spPr>
          <a:xfrm>
            <a:off x="7528761" y="3971960"/>
            <a:ext cx="11463" cy="279838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265386"/>
      </p:ext>
    </p:extLst>
  </p:cSld>
  <p:clrMapOvr>
    <a:masterClrMapping/>
  </p:clrMapOvr>
  <p:transition advTm="63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11</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原子磁力计读出方案</a:t>
            </a:r>
          </a:p>
        </p:txBody>
      </p:sp>
      <p:sp>
        <p:nvSpPr>
          <p:cNvPr id="20" name="文本框 19">
            <a:extLst>
              <a:ext uri="{FF2B5EF4-FFF2-40B4-BE49-F238E27FC236}">
                <a16:creationId xmlns:a16="http://schemas.microsoft.com/office/drawing/2014/main" id="{E30355AB-95B0-4261-BD8E-CA6E7584D4CB}"/>
              </a:ext>
            </a:extLst>
          </p:cNvPr>
          <p:cNvSpPr txBox="1"/>
          <p:nvPr/>
        </p:nvSpPr>
        <p:spPr>
          <a:xfrm>
            <a:off x="104314" y="5544938"/>
            <a:ext cx="9865096" cy="880947"/>
          </a:xfrm>
          <a:prstGeom prst="rect">
            <a:avLst/>
          </a:prstGeom>
          <a:noFill/>
        </p:spPr>
        <p:txBody>
          <a:bodyPr wrap="square">
            <a:spAutoFit/>
          </a:bodyPr>
          <a:lstStyle/>
          <a:p>
            <a:pPr>
              <a:lnSpc>
                <a:spcPct val="150000"/>
              </a:lnSpc>
            </a:pPr>
            <a:r>
              <a:rPr lang="zh-CN" altLang="en-US" b="1" dirty="0"/>
              <a:t>直接电压读出方案开关开启和关闭时，不会影响输出的波形，而原子磁力计读出方案开关关闭时会通过感应线圈线圈自身的回路进行信号损失，导致此复用读出会</a:t>
            </a:r>
            <a:r>
              <a:rPr lang="en-US" altLang="zh-CN" b="1" dirty="0"/>
              <a:t>SNR </a:t>
            </a:r>
            <a:r>
              <a:rPr lang="zh-CN" altLang="en-US" b="1" dirty="0"/>
              <a:t>随着复用通道数显著衰减</a:t>
            </a:r>
            <a:endParaRPr lang="zh-CN" altLang="en-US" dirty="0"/>
          </a:p>
        </p:txBody>
      </p:sp>
      <p:pic>
        <p:nvPicPr>
          <p:cNvPr id="18" name="图片 17">
            <a:extLst>
              <a:ext uri="{FF2B5EF4-FFF2-40B4-BE49-F238E27FC236}">
                <a16:creationId xmlns:a16="http://schemas.microsoft.com/office/drawing/2014/main" id="{5213E739-7C5C-4D31-87B3-003E8AA61DAD}"/>
              </a:ext>
            </a:extLst>
          </p:cNvPr>
          <p:cNvPicPr>
            <a:picLocks noChangeAspect="1"/>
          </p:cNvPicPr>
          <p:nvPr/>
        </p:nvPicPr>
        <p:blipFill>
          <a:blip r:embed="rId3"/>
          <a:stretch>
            <a:fillRect/>
          </a:stretch>
        </p:blipFill>
        <p:spPr>
          <a:xfrm>
            <a:off x="767408" y="1412776"/>
            <a:ext cx="5158497" cy="3600000"/>
          </a:xfrm>
          <a:prstGeom prst="rect">
            <a:avLst/>
          </a:prstGeom>
        </p:spPr>
      </p:pic>
      <p:pic>
        <p:nvPicPr>
          <p:cNvPr id="22" name="图片 21">
            <a:extLst>
              <a:ext uri="{FF2B5EF4-FFF2-40B4-BE49-F238E27FC236}">
                <a16:creationId xmlns:a16="http://schemas.microsoft.com/office/drawing/2014/main" id="{A39BD1C5-588F-45A8-8501-17CDCE3FBDF2}"/>
              </a:ext>
            </a:extLst>
          </p:cNvPr>
          <p:cNvPicPr>
            <a:picLocks noChangeAspect="1"/>
          </p:cNvPicPr>
          <p:nvPr/>
        </p:nvPicPr>
        <p:blipFill rotWithShape="1">
          <a:blip r:embed="rId4"/>
          <a:srcRect t="5555" r="50021"/>
          <a:stretch/>
        </p:blipFill>
        <p:spPr>
          <a:xfrm>
            <a:off x="7248128" y="1707616"/>
            <a:ext cx="3981619" cy="2880320"/>
          </a:xfrm>
          <a:prstGeom prst="rect">
            <a:avLst/>
          </a:prstGeom>
        </p:spPr>
      </p:pic>
    </p:spTree>
    <p:extLst>
      <p:ext uri="{BB962C8B-B14F-4D97-AF65-F5344CB8AC3E}">
        <p14:creationId xmlns:p14="http://schemas.microsoft.com/office/powerpoint/2010/main" val="411142783"/>
      </p:ext>
    </p:extLst>
  </p:cSld>
  <p:clrMapOvr>
    <a:masterClrMapping/>
  </p:clrMapOvr>
  <p:transition advTm="63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12</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en-US" altLang="zh-CN" b="1" dirty="0">
                <a:latin typeface="黑体" panose="02010609060101010101" pitchFamily="49" charset="-122"/>
                <a:ea typeface="黑体" panose="02010609060101010101" pitchFamily="49" charset="-122"/>
              </a:rPr>
              <a:t>Summary</a:t>
            </a:r>
            <a:endParaRPr lang="zh-CN" altLang="en-US" b="1" dirty="0">
              <a:latin typeface="黑体" panose="02010609060101010101" pitchFamily="49" charset="-122"/>
              <a:ea typeface="黑体" panose="02010609060101010101" pitchFamily="49" charset="-122"/>
            </a:endParaRPr>
          </a:p>
        </p:txBody>
      </p:sp>
      <p:pic>
        <p:nvPicPr>
          <p:cNvPr id="12" name="图片 11">
            <a:extLst>
              <a:ext uri="{FF2B5EF4-FFF2-40B4-BE49-F238E27FC236}">
                <a16:creationId xmlns:a16="http://schemas.microsoft.com/office/drawing/2014/main" id="{B45B9B2A-B600-4127-B170-5477FFC8DA6F}"/>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1424" y="1953562"/>
            <a:ext cx="9940303" cy="2950875"/>
          </a:xfrm>
          <a:prstGeom prst="rect">
            <a:avLst/>
          </a:prstGeom>
        </p:spPr>
      </p:pic>
    </p:spTree>
    <p:extLst>
      <p:ext uri="{BB962C8B-B14F-4D97-AF65-F5344CB8AC3E}">
        <p14:creationId xmlns:p14="http://schemas.microsoft.com/office/powerpoint/2010/main" val="424238022"/>
      </p:ext>
    </p:extLst>
  </p:cSld>
  <p:clrMapOvr>
    <a:masterClrMapping/>
  </p:clrMapOvr>
  <p:transition advTm="135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8295" y="2638770"/>
            <a:ext cx="5759307" cy="707722"/>
          </a:xfrm>
          <a:prstGeom prst="rect">
            <a:avLst/>
          </a:prstGeom>
          <a:noFill/>
        </p:spPr>
        <p:txBody>
          <a:bodyPr wrap="square" rtlCol="0">
            <a:spAutoFit/>
          </a:bodyPr>
          <a:lstStyle/>
          <a:p>
            <a:pPr defTabSz="1088172"/>
            <a:r>
              <a:rPr kumimoji="1" lang="en-US" altLang="zh-CN" sz="3999" b="1" dirty="0">
                <a:solidFill>
                  <a:srgbClr val="034A90">
                    <a:lumMod val="75000"/>
                  </a:srgbClr>
                </a:solidFill>
                <a:latin typeface="微软雅黑"/>
                <a:ea typeface="微软雅黑"/>
              </a:rPr>
              <a:t>Thanks for listening!</a:t>
            </a:r>
            <a:endParaRPr kumimoji="1" lang="zh-CN" altLang="en-US" sz="3999" b="1" dirty="0">
              <a:solidFill>
                <a:srgbClr val="034A90">
                  <a:lumMod val="75000"/>
                </a:srgbClr>
              </a:solidFill>
              <a:latin typeface="微软雅黑"/>
              <a:ea typeface="微软雅黑"/>
            </a:endParaRPr>
          </a:p>
        </p:txBody>
      </p:sp>
      <p:sp>
        <p:nvSpPr>
          <p:cNvPr id="10" name="文本框 3">
            <a:extLst>
              <a:ext uri="{FF2B5EF4-FFF2-40B4-BE49-F238E27FC236}">
                <a16:creationId xmlns:a16="http://schemas.microsoft.com/office/drawing/2014/main" id="{CD4A9A51-F023-B94F-B76E-605C8390237B}"/>
              </a:ext>
            </a:extLst>
          </p:cNvPr>
          <p:cNvSpPr txBox="1"/>
          <p:nvPr/>
        </p:nvSpPr>
        <p:spPr>
          <a:xfrm>
            <a:off x="3864269" y="5016544"/>
            <a:ext cx="5759307" cy="476944"/>
          </a:xfrm>
          <a:prstGeom prst="rect">
            <a:avLst/>
          </a:prstGeom>
          <a:noFill/>
        </p:spPr>
        <p:txBody>
          <a:bodyPr wrap="square" rtlCol="0">
            <a:spAutoFit/>
          </a:bodyPr>
          <a:lstStyle/>
          <a:p>
            <a:pPr defTabSz="1088172"/>
            <a:r>
              <a:rPr kumimoji="1" lang="en-US" altLang="zh-CN" sz="2500" b="1" dirty="0">
                <a:solidFill>
                  <a:srgbClr val="034A90">
                    <a:lumMod val="75000"/>
                  </a:srgbClr>
                </a:solidFill>
                <a:latin typeface="微软雅黑"/>
                <a:ea typeface="微软雅黑"/>
              </a:rPr>
              <a:t>Email: ycq@mail.ustc.edu.cn</a:t>
            </a:r>
            <a:endParaRPr kumimoji="1" lang="zh-CN" altLang="en-US" sz="2500" b="1" dirty="0">
              <a:solidFill>
                <a:srgbClr val="034A90">
                  <a:lumMod val="75000"/>
                </a:srgbClr>
              </a:solidFill>
              <a:latin typeface="微软雅黑"/>
              <a:ea typeface="微软雅黑"/>
            </a:endParaRPr>
          </a:p>
        </p:txBody>
      </p:sp>
      <p:sp>
        <p:nvSpPr>
          <p:cNvPr id="7" name="Rectangle 4">
            <a:extLst>
              <a:ext uri="{FF2B5EF4-FFF2-40B4-BE49-F238E27FC236}">
                <a16:creationId xmlns:a16="http://schemas.microsoft.com/office/drawing/2014/main" id="{E825B50F-49FB-48AD-AC17-8802993073BC}"/>
              </a:ext>
            </a:extLst>
          </p:cNvPr>
          <p:cNvSpPr/>
          <p:nvPr/>
        </p:nvSpPr>
        <p:spPr>
          <a:xfrm>
            <a:off x="8815915" y="162330"/>
            <a:ext cx="3055372" cy="707886"/>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2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pic>
        <p:nvPicPr>
          <p:cNvPr id="8" name="Picture 17">
            <a:extLst>
              <a:ext uri="{FF2B5EF4-FFF2-40B4-BE49-F238E27FC236}">
                <a16:creationId xmlns:a16="http://schemas.microsoft.com/office/drawing/2014/main" id="{9A503604-439B-44F0-8E67-B63EFF5AE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6483" y="244997"/>
            <a:ext cx="539432" cy="554651"/>
          </a:xfrm>
          <a:prstGeom prst="rect">
            <a:avLst/>
          </a:prstGeom>
        </p:spPr>
      </p:pic>
      <p:sp>
        <p:nvSpPr>
          <p:cNvPr id="9" name="TextBox 3">
            <a:extLst>
              <a:ext uri="{FF2B5EF4-FFF2-40B4-BE49-F238E27FC236}">
                <a16:creationId xmlns:a16="http://schemas.microsoft.com/office/drawing/2014/main" id="{5F851A4B-1962-47C2-A316-ADC8E8AA2511}"/>
              </a:ext>
            </a:extLst>
          </p:cNvPr>
          <p:cNvSpPr txBox="1"/>
          <p:nvPr/>
        </p:nvSpPr>
        <p:spPr>
          <a:xfrm>
            <a:off x="320713" y="331607"/>
            <a:ext cx="7287455" cy="369332"/>
          </a:xfrm>
          <a:prstGeom prst="rect">
            <a:avLst/>
          </a:prstGeom>
          <a:noFill/>
        </p:spPr>
        <p:txBody>
          <a:bodyPr wrap="square" rtlCol="0">
            <a:spAutoFit/>
          </a:bodyPr>
          <a:lstStyle/>
          <a:p>
            <a:pPr eaLnBrk="1" fontAlgn="auto" hangingPunct="1">
              <a:lnSpc>
                <a:spcPct val="90000"/>
              </a:lnSpc>
              <a:spcAft>
                <a:spcPts val="0"/>
              </a:spcAft>
              <a:defRPr/>
            </a:pPr>
            <a:r>
              <a:rPr lang="zh-CN" altLang="en-US" sz="2000" b="1" dirty="0">
                <a:solidFill>
                  <a:srgbClr val="16558E"/>
                </a:solidFill>
                <a:latin typeface="黑体" panose="02010609060101010101" pitchFamily="49" charset="-122"/>
                <a:ea typeface="黑体" panose="02010609060101010101" pitchFamily="49" charset="-122"/>
              </a:rPr>
              <a:t>院士工作站月会</a:t>
            </a:r>
          </a:p>
        </p:txBody>
      </p:sp>
    </p:spTree>
    <p:extLst>
      <p:ext uri="{BB962C8B-B14F-4D97-AF65-F5344CB8AC3E}">
        <p14:creationId xmlns:p14="http://schemas.microsoft.com/office/powerpoint/2010/main" val="3157653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探测方案总览</a:t>
            </a:r>
          </a:p>
        </p:txBody>
      </p:sp>
      <p:sp>
        <p:nvSpPr>
          <p:cNvPr id="6" name="文本框 5">
            <a:extLst>
              <a:ext uri="{FF2B5EF4-FFF2-40B4-BE49-F238E27FC236}">
                <a16:creationId xmlns:a16="http://schemas.microsoft.com/office/drawing/2014/main" id="{A4D7F01E-A83B-4BCD-939F-C02DF5EB8886}"/>
              </a:ext>
            </a:extLst>
          </p:cNvPr>
          <p:cNvSpPr txBox="1"/>
          <p:nvPr/>
        </p:nvSpPr>
        <p:spPr>
          <a:xfrm>
            <a:off x="307121" y="1266166"/>
            <a:ext cx="8453175" cy="4204934"/>
          </a:xfrm>
          <a:prstGeom prst="rect">
            <a:avLst/>
          </a:prstGeom>
          <a:noFill/>
        </p:spPr>
        <p:txBody>
          <a:bodyPr wrap="square" rtlCol="0">
            <a:spAutoFit/>
          </a:bodyPr>
          <a:lstStyle/>
          <a:p>
            <a:pPr marL="342900" indent="-342900">
              <a:lnSpc>
                <a:spcPct val="150000"/>
              </a:lnSpc>
              <a:buFont typeface="+mj-lt"/>
              <a:buAutoNum type="arabicPeriod"/>
            </a:pPr>
            <a:r>
              <a:rPr lang="zh-CN" altLang="en-US" dirty="0">
                <a:solidFill>
                  <a:schemeClr val="tx1">
                    <a:lumMod val="50000"/>
                    <a:lumOff val="50000"/>
                  </a:schemeClr>
                </a:solidFill>
              </a:rPr>
              <a:t>原子磁力计 </a:t>
            </a:r>
            <a:r>
              <a:rPr lang="en-US" altLang="zh-CN" dirty="0">
                <a:solidFill>
                  <a:schemeClr val="tx1">
                    <a:lumMod val="50000"/>
                    <a:lumOff val="50000"/>
                  </a:schemeClr>
                </a:solidFill>
              </a:rPr>
              <a:t>+ MFC </a:t>
            </a:r>
            <a:r>
              <a:rPr lang="zh-CN" altLang="en-US" dirty="0">
                <a:solidFill>
                  <a:schemeClr val="tx1">
                    <a:lumMod val="50000"/>
                    <a:lumOff val="50000"/>
                  </a:schemeClr>
                </a:solidFill>
              </a:rPr>
              <a:t>直接磁场探测</a:t>
            </a:r>
          </a:p>
          <a:p>
            <a:pPr marL="742950" lvl="1" indent="-285750">
              <a:lnSpc>
                <a:spcPct val="150000"/>
              </a:lnSpc>
              <a:buFont typeface="Arial" panose="020B0604020202020204" pitchFamily="34" charset="0"/>
              <a:buChar char="•"/>
            </a:pPr>
            <a:r>
              <a:rPr lang="en-US" altLang="zh-CN" dirty="0">
                <a:solidFill>
                  <a:schemeClr val="tx1">
                    <a:lumMod val="50000"/>
                    <a:lumOff val="50000"/>
                  </a:schemeClr>
                </a:solidFill>
              </a:rPr>
              <a:t>MFC </a:t>
            </a:r>
            <a:r>
              <a:rPr lang="zh-CN" altLang="en-US" dirty="0">
                <a:solidFill>
                  <a:schemeClr val="tx1">
                    <a:lumMod val="50000"/>
                    <a:lumOff val="50000"/>
                  </a:schemeClr>
                </a:solidFill>
              </a:rPr>
              <a:t>汇聚磁场，扩大有效探测体积</a:t>
            </a:r>
            <a:endParaRPr lang="en-US" altLang="zh-CN" dirty="0">
              <a:solidFill>
                <a:schemeClr val="tx1">
                  <a:lumMod val="50000"/>
                  <a:lumOff val="50000"/>
                </a:schemeClr>
              </a:solidFill>
            </a:endParaRPr>
          </a:p>
          <a:p>
            <a:pPr marL="742950" lvl="1" indent="-285750">
              <a:lnSpc>
                <a:spcPct val="150000"/>
              </a:lnSpc>
              <a:buFont typeface="Arial" panose="020B0604020202020204" pitchFamily="34" charset="0"/>
              <a:buChar char="•"/>
            </a:pPr>
            <a:r>
              <a:rPr lang="zh-CN" altLang="en-US" dirty="0">
                <a:solidFill>
                  <a:schemeClr val="tx1">
                    <a:lumMod val="50000"/>
                    <a:lumOff val="50000"/>
                  </a:schemeClr>
                </a:solidFill>
              </a:rPr>
              <a:t>典型灵敏速度范围：低速</a:t>
            </a:r>
            <a:endParaRPr lang="en-US" altLang="zh-CN" dirty="0">
              <a:solidFill>
                <a:schemeClr val="tx1">
                  <a:lumMod val="50000"/>
                  <a:lumOff val="50000"/>
                </a:schemeClr>
              </a:solidFill>
            </a:endParaRPr>
          </a:p>
          <a:p>
            <a:pPr marL="342900" indent="-342900">
              <a:lnSpc>
                <a:spcPct val="150000"/>
              </a:lnSpc>
              <a:buFont typeface="+mj-lt"/>
              <a:buAutoNum type="arabicPeriod"/>
            </a:pPr>
            <a:r>
              <a:rPr lang="zh-CN" altLang="en-US" dirty="0"/>
              <a:t>磁芯线圈感应信号探测</a:t>
            </a:r>
            <a:endParaRPr lang="en-US" altLang="zh-CN" dirty="0"/>
          </a:p>
          <a:p>
            <a:pPr marL="742950" lvl="1" indent="-285750">
              <a:lnSpc>
                <a:spcPct val="150000"/>
              </a:lnSpc>
              <a:buFont typeface="Arial" panose="020B0604020202020204" pitchFamily="34" charset="0"/>
              <a:buChar char="•"/>
            </a:pPr>
            <a:r>
              <a:rPr lang="zh-CN" altLang="en-US" dirty="0"/>
              <a:t>磁芯聚磁增强磁通变化，提高感应电压与 </a:t>
            </a:r>
            <a:r>
              <a:rPr lang="en-US" altLang="zh-CN" dirty="0"/>
              <a:t>SNR</a:t>
            </a:r>
          </a:p>
          <a:p>
            <a:pPr marL="742950" lvl="1" indent="-285750">
              <a:lnSpc>
                <a:spcPct val="150000"/>
              </a:lnSpc>
              <a:buFont typeface="Arial" panose="020B0604020202020204" pitchFamily="34" charset="0"/>
              <a:buChar char="•"/>
            </a:pPr>
            <a:r>
              <a:rPr lang="zh-CN" altLang="en-US" dirty="0"/>
              <a:t>典型灵敏速度范围：中速</a:t>
            </a:r>
            <a:endParaRPr lang="en-US" altLang="zh-CN" dirty="0"/>
          </a:p>
          <a:p>
            <a:pPr marL="342900" indent="-342900">
              <a:lnSpc>
                <a:spcPct val="150000"/>
              </a:lnSpc>
              <a:buFont typeface="+mj-lt"/>
              <a:buAutoNum type="arabicPeriod"/>
            </a:pPr>
            <a:r>
              <a:rPr lang="zh-CN" altLang="en-US" dirty="0"/>
              <a:t>空气芯线圈感应信号探测</a:t>
            </a:r>
            <a:endParaRPr lang="en-US" altLang="zh-CN" dirty="0"/>
          </a:p>
          <a:p>
            <a:pPr marL="742950" lvl="1" indent="-285750">
              <a:lnSpc>
                <a:spcPct val="150000"/>
              </a:lnSpc>
              <a:buFont typeface="Arial" panose="020B0604020202020204" pitchFamily="34" charset="0"/>
              <a:buChar char="•"/>
            </a:pPr>
            <a:r>
              <a:rPr lang="zh-CN" altLang="en-US" dirty="0"/>
              <a:t>响应速度快，更适合高速磁单极子</a:t>
            </a:r>
            <a:endParaRPr lang="en-US" altLang="zh-CN" dirty="0"/>
          </a:p>
          <a:p>
            <a:pPr marL="742950" lvl="1" indent="-285750">
              <a:lnSpc>
                <a:spcPct val="150000"/>
              </a:lnSpc>
              <a:buFont typeface="Arial" panose="020B0604020202020204" pitchFamily="34" charset="0"/>
              <a:buChar char="•"/>
            </a:pPr>
            <a:r>
              <a:rPr lang="zh-CN" altLang="en-US" dirty="0"/>
              <a:t>高速区现有通量上限已较低，需要大曝光量</a:t>
            </a:r>
            <a:endParaRPr lang="en-US" altLang="zh-CN" dirty="0"/>
          </a:p>
          <a:p>
            <a:pPr marL="742950" lvl="1" indent="-285750">
              <a:lnSpc>
                <a:spcPct val="150000"/>
              </a:lnSpc>
              <a:buFont typeface="Arial" panose="020B0604020202020204" pitchFamily="34" charset="0"/>
              <a:buChar char="•"/>
            </a:pPr>
            <a:r>
              <a:rPr lang="zh-CN" altLang="en-US" dirty="0"/>
              <a:t>典型灵敏速度范围：高速</a:t>
            </a:r>
            <a:endParaRPr lang="en-US" altLang="zh-CN" dirty="0"/>
          </a:p>
        </p:txBody>
      </p:sp>
      <p:pic>
        <p:nvPicPr>
          <p:cNvPr id="7" name="图片 6">
            <a:extLst>
              <a:ext uri="{FF2B5EF4-FFF2-40B4-BE49-F238E27FC236}">
                <a16:creationId xmlns:a16="http://schemas.microsoft.com/office/drawing/2014/main" id="{07A12077-E8B1-4193-A10F-33C9609A9B69}"/>
              </a:ext>
            </a:extLst>
          </p:cNvPr>
          <p:cNvPicPr>
            <a:picLocks noChangeAspect="1"/>
          </p:cNvPicPr>
          <p:nvPr/>
        </p:nvPicPr>
        <p:blipFill>
          <a:blip r:embed="rId3"/>
          <a:stretch>
            <a:fillRect/>
          </a:stretch>
        </p:blipFill>
        <p:spPr>
          <a:xfrm>
            <a:off x="8814294" y="2664180"/>
            <a:ext cx="1800203" cy="1205733"/>
          </a:xfrm>
          <a:prstGeom prst="rect">
            <a:avLst/>
          </a:prstGeom>
        </p:spPr>
      </p:pic>
      <p:pic>
        <p:nvPicPr>
          <p:cNvPr id="3" name="图片 2">
            <a:extLst>
              <a:ext uri="{FF2B5EF4-FFF2-40B4-BE49-F238E27FC236}">
                <a16:creationId xmlns:a16="http://schemas.microsoft.com/office/drawing/2014/main" id="{9E86C09B-8024-4EBD-A168-611D5481B344}"/>
              </a:ext>
            </a:extLst>
          </p:cNvPr>
          <p:cNvPicPr>
            <a:picLocks noChangeAspect="1"/>
          </p:cNvPicPr>
          <p:nvPr/>
        </p:nvPicPr>
        <p:blipFill>
          <a:blip r:embed="rId4"/>
          <a:stretch>
            <a:fillRect/>
          </a:stretch>
        </p:blipFill>
        <p:spPr>
          <a:xfrm>
            <a:off x="9431753" y="4156607"/>
            <a:ext cx="1077481" cy="1173133"/>
          </a:xfrm>
          <a:prstGeom prst="rect">
            <a:avLst/>
          </a:prstGeom>
        </p:spPr>
      </p:pic>
      <p:pic>
        <p:nvPicPr>
          <p:cNvPr id="8" name="图片 7">
            <a:extLst>
              <a:ext uri="{FF2B5EF4-FFF2-40B4-BE49-F238E27FC236}">
                <a16:creationId xmlns:a16="http://schemas.microsoft.com/office/drawing/2014/main" id="{441AE224-A40C-41A2-997F-46A0BC7FD611}"/>
              </a:ext>
            </a:extLst>
          </p:cNvPr>
          <p:cNvPicPr>
            <a:picLocks noChangeAspect="1"/>
          </p:cNvPicPr>
          <p:nvPr/>
        </p:nvPicPr>
        <p:blipFill rotWithShape="1">
          <a:blip r:embed="rId5"/>
          <a:srcRect l="21966" r="39844" b="27735"/>
          <a:stretch/>
        </p:blipFill>
        <p:spPr>
          <a:xfrm rot="16200000">
            <a:off x="8662117" y="1091628"/>
            <a:ext cx="1397202" cy="1607450"/>
          </a:xfrm>
          <a:prstGeom prst="rect">
            <a:avLst/>
          </a:prstGeom>
        </p:spPr>
      </p:pic>
      <p:pic>
        <p:nvPicPr>
          <p:cNvPr id="9" name="图片 8">
            <a:extLst>
              <a:ext uri="{FF2B5EF4-FFF2-40B4-BE49-F238E27FC236}">
                <a16:creationId xmlns:a16="http://schemas.microsoft.com/office/drawing/2014/main" id="{F5B5ADB2-A42B-46CD-8B61-3776C0CDFB95}"/>
              </a:ext>
            </a:extLst>
          </p:cNvPr>
          <p:cNvPicPr>
            <a:picLocks noChangeAspect="1"/>
          </p:cNvPicPr>
          <p:nvPr/>
        </p:nvPicPr>
        <p:blipFill>
          <a:blip r:embed="rId6"/>
          <a:stretch>
            <a:fillRect/>
          </a:stretch>
        </p:blipFill>
        <p:spPr>
          <a:xfrm>
            <a:off x="10164443" y="1485590"/>
            <a:ext cx="900109" cy="900109"/>
          </a:xfrm>
          <a:prstGeom prst="rect">
            <a:avLst/>
          </a:prstGeom>
        </p:spPr>
      </p:pic>
    </p:spTree>
    <p:extLst>
      <p:ext uri="{BB962C8B-B14F-4D97-AF65-F5344CB8AC3E}">
        <p14:creationId xmlns:p14="http://schemas.microsoft.com/office/powerpoint/2010/main" val="4160824752"/>
      </p:ext>
    </p:extLst>
  </p:cSld>
  <p:clrMapOvr>
    <a:masterClrMapping/>
  </p:clrMapOvr>
  <p:transition advTm="639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3</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目录</a:t>
            </a:r>
          </a:p>
        </p:txBody>
      </p:sp>
      <p:sp>
        <p:nvSpPr>
          <p:cNvPr id="7" name="文本框 6">
            <a:extLst>
              <a:ext uri="{FF2B5EF4-FFF2-40B4-BE49-F238E27FC236}">
                <a16:creationId xmlns:a16="http://schemas.microsoft.com/office/drawing/2014/main" id="{C84E1860-257E-45E9-9290-9455DF1215A6}"/>
              </a:ext>
            </a:extLst>
          </p:cNvPr>
          <p:cNvSpPr txBox="1"/>
          <p:nvPr/>
        </p:nvSpPr>
        <p:spPr>
          <a:xfrm>
            <a:off x="1487488" y="1628800"/>
            <a:ext cx="9505056" cy="3913828"/>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400" b="1" dirty="0"/>
              <a:t>磁芯线圈探测</a:t>
            </a:r>
          </a:p>
          <a:p>
            <a:pPr marL="800100" lvl="1" indent="-342900">
              <a:lnSpc>
                <a:spcPct val="150000"/>
              </a:lnSpc>
              <a:buFont typeface="Wingdings" panose="05000000000000000000" pitchFamily="2" charset="2"/>
              <a:buChar char="ü"/>
            </a:pPr>
            <a:r>
              <a:rPr lang="zh-CN" altLang="en-US" sz="2400" b="1" dirty="0"/>
              <a:t>探测原理</a:t>
            </a:r>
            <a:endParaRPr lang="en-US" altLang="zh-CN" sz="2400" b="1" dirty="0"/>
          </a:p>
          <a:p>
            <a:pPr marL="800100" lvl="1" indent="-342900">
              <a:lnSpc>
                <a:spcPct val="150000"/>
              </a:lnSpc>
              <a:buFont typeface="Wingdings" panose="05000000000000000000" pitchFamily="2" charset="2"/>
              <a:buChar char="ü"/>
            </a:pPr>
            <a:r>
              <a:rPr lang="zh-CN" altLang="en-US" sz="2400" b="1" dirty="0"/>
              <a:t>接收度 </a:t>
            </a:r>
            <a:r>
              <a:rPr lang="en-US" altLang="zh-CN" sz="2400" b="1" dirty="0"/>
              <a:t>vs v</a:t>
            </a:r>
          </a:p>
          <a:p>
            <a:pPr marL="800100" lvl="1" indent="-342900">
              <a:lnSpc>
                <a:spcPct val="150000"/>
              </a:lnSpc>
              <a:buFont typeface="Wingdings" panose="05000000000000000000" pitchFamily="2" charset="2"/>
              <a:buChar char="ü"/>
            </a:pPr>
            <a:r>
              <a:rPr lang="zh-CN" altLang="en-US" sz="2400" b="1" dirty="0"/>
              <a:t>初步测试结果</a:t>
            </a:r>
            <a:endParaRPr lang="en-US" altLang="zh-CN" sz="2400" b="1" dirty="0"/>
          </a:p>
          <a:p>
            <a:pPr marL="342900" indent="-342900">
              <a:lnSpc>
                <a:spcPct val="150000"/>
              </a:lnSpc>
              <a:buFont typeface="Wingdings" panose="05000000000000000000" pitchFamily="2" charset="2"/>
              <a:buChar char="p"/>
            </a:pPr>
            <a:r>
              <a:rPr lang="zh-CN" altLang="en-US" sz="2400" b="1" dirty="0"/>
              <a:t>空气芯线圈探测</a:t>
            </a:r>
            <a:endParaRPr lang="en-US" altLang="zh-CN" sz="2400" b="1" dirty="0"/>
          </a:p>
          <a:p>
            <a:pPr marL="800100" lvl="1" indent="-342900">
              <a:lnSpc>
                <a:spcPct val="150000"/>
              </a:lnSpc>
              <a:buFont typeface="Wingdings" panose="05000000000000000000" pitchFamily="2" charset="2"/>
              <a:buChar char="ü"/>
            </a:pPr>
            <a:r>
              <a:rPr lang="zh-CN" altLang="en-US" sz="2400" b="1" dirty="0"/>
              <a:t>接收度 </a:t>
            </a:r>
            <a:r>
              <a:rPr lang="en-US" altLang="zh-CN" sz="2400" b="1" dirty="0"/>
              <a:t>vs v</a:t>
            </a:r>
          </a:p>
          <a:p>
            <a:pPr marL="800100" lvl="1" indent="-342900">
              <a:lnSpc>
                <a:spcPct val="150000"/>
              </a:lnSpc>
              <a:buFont typeface="Wingdings" panose="05000000000000000000" pitchFamily="2" charset="2"/>
              <a:buChar char="ü"/>
            </a:pPr>
            <a:r>
              <a:rPr lang="zh-CN" altLang="en-US" sz="2400" b="1" dirty="0"/>
              <a:t>复用读出</a:t>
            </a:r>
            <a:endParaRPr lang="en-US" altLang="zh-CN" sz="2400" b="1" dirty="0"/>
          </a:p>
        </p:txBody>
      </p:sp>
    </p:spTree>
    <p:extLst>
      <p:ext uri="{BB962C8B-B14F-4D97-AF65-F5344CB8AC3E}">
        <p14:creationId xmlns:p14="http://schemas.microsoft.com/office/powerpoint/2010/main" val="2462283031"/>
      </p:ext>
    </p:extLst>
  </p:cSld>
  <p:clrMapOvr>
    <a:masterClrMapping/>
  </p:clrMapOvr>
  <p:transition advTm="6393"/>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a:extLst>
              <a:ext uri="{FF2B5EF4-FFF2-40B4-BE49-F238E27FC236}">
                <a16:creationId xmlns:a16="http://schemas.microsoft.com/office/drawing/2014/main" id="{89E4E370-A99F-4F8B-BB83-286E57ED52B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7464" y="1067990"/>
            <a:ext cx="10876771" cy="5755432"/>
          </a:xfrm>
          <a:prstGeom prst="rect">
            <a:avLst/>
          </a:prstGeom>
        </p:spPr>
      </p:pic>
      <p:sp>
        <p:nvSpPr>
          <p:cNvPr id="5" name="灯片编号占位符 4"/>
          <p:cNvSpPr>
            <a:spLocks noGrp="1"/>
          </p:cNvSpPr>
          <p:nvPr>
            <p:ph type="sldNum" sz="quarter" idx="12"/>
          </p:nvPr>
        </p:nvSpPr>
        <p:spPr/>
        <p:txBody>
          <a:bodyPr/>
          <a:lstStyle/>
          <a:p>
            <a:pPr>
              <a:defRPr/>
            </a:pPr>
            <a:fld id="{F1BBB27C-A5E9-4D02-B4D8-BED7E3995897}" type="slidenum">
              <a:rPr lang="en-US" altLang="zh-CN" sz="1400" b="0" smtClean="0">
                <a:solidFill>
                  <a:srgbClr val="000000"/>
                </a:solidFill>
                <a:latin typeface="Arial" panose="020B0604020202020204" pitchFamily="34" charset="0"/>
              </a:rPr>
              <a:t>4</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磁芯线圈感应信号探测</a:t>
            </a:r>
          </a:p>
        </p:txBody>
      </p:sp>
      <p:pic>
        <p:nvPicPr>
          <p:cNvPr id="4" name="图片 3">
            <a:extLst>
              <a:ext uri="{FF2B5EF4-FFF2-40B4-BE49-F238E27FC236}">
                <a16:creationId xmlns:a16="http://schemas.microsoft.com/office/drawing/2014/main" id="{4E98C533-021F-4740-B855-5C96983E2C8C}"/>
              </a:ext>
            </a:extLst>
          </p:cNvPr>
          <p:cNvPicPr>
            <a:picLocks noChangeAspect="1"/>
          </p:cNvPicPr>
          <p:nvPr/>
        </p:nvPicPr>
        <p:blipFill>
          <a:blip r:embed="rId5"/>
          <a:stretch>
            <a:fillRect/>
          </a:stretch>
        </p:blipFill>
        <p:spPr>
          <a:xfrm>
            <a:off x="6026814" y="3103719"/>
            <a:ext cx="2577865" cy="1866267"/>
          </a:xfrm>
          <a:prstGeom prst="rect">
            <a:avLst/>
          </a:prstGeom>
        </p:spPr>
      </p:pic>
      <p:cxnSp>
        <p:nvCxnSpPr>
          <p:cNvPr id="29" name="直接箭头连接符 28">
            <a:extLst>
              <a:ext uri="{FF2B5EF4-FFF2-40B4-BE49-F238E27FC236}">
                <a16:creationId xmlns:a16="http://schemas.microsoft.com/office/drawing/2014/main" id="{CB33A23E-7FB7-438F-AA1C-87EC154CA6A1}"/>
              </a:ext>
            </a:extLst>
          </p:cNvPr>
          <p:cNvCxnSpPr>
            <a:cxnSpLocks/>
          </p:cNvCxnSpPr>
          <p:nvPr/>
        </p:nvCxnSpPr>
        <p:spPr>
          <a:xfrm flipH="1">
            <a:off x="7866633" y="2973104"/>
            <a:ext cx="164794" cy="310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B0B259CA-10C7-4AD6-9EA2-ED8D1A307165}"/>
              </a:ext>
            </a:extLst>
          </p:cNvPr>
          <p:cNvSpPr txBox="1"/>
          <p:nvPr/>
        </p:nvSpPr>
        <p:spPr>
          <a:xfrm>
            <a:off x="7581427" y="2666574"/>
            <a:ext cx="1415772" cy="338554"/>
          </a:xfrm>
          <a:prstGeom prst="rect">
            <a:avLst/>
          </a:prstGeom>
          <a:noFill/>
        </p:spPr>
        <p:txBody>
          <a:bodyPr wrap="none" rtlCol="0">
            <a:spAutoFit/>
          </a:bodyPr>
          <a:lstStyle/>
          <a:p>
            <a:r>
              <a:rPr lang="zh-CN" altLang="en-US" sz="1600" b="1" dirty="0">
                <a:solidFill>
                  <a:srgbClr val="0000FF"/>
                </a:solidFill>
              </a:rPr>
              <a:t>磁单极子轨迹</a:t>
            </a:r>
          </a:p>
        </p:txBody>
      </p:sp>
      <p:sp>
        <p:nvSpPr>
          <p:cNvPr id="49" name="文本框 48">
            <a:extLst>
              <a:ext uri="{FF2B5EF4-FFF2-40B4-BE49-F238E27FC236}">
                <a16:creationId xmlns:a16="http://schemas.microsoft.com/office/drawing/2014/main" id="{7D8D0AE8-5010-452F-8732-0588AE75E6C9}"/>
              </a:ext>
            </a:extLst>
          </p:cNvPr>
          <p:cNvSpPr txBox="1"/>
          <p:nvPr/>
        </p:nvSpPr>
        <p:spPr>
          <a:xfrm>
            <a:off x="1996314" y="4761702"/>
            <a:ext cx="2262158" cy="369332"/>
          </a:xfrm>
          <a:prstGeom prst="rect">
            <a:avLst/>
          </a:prstGeom>
          <a:noFill/>
        </p:spPr>
        <p:txBody>
          <a:bodyPr wrap="none" rtlCol="0">
            <a:spAutoFit/>
          </a:bodyPr>
          <a:lstStyle/>
          <a:p>
            <a:r>
              <a:rPr lang="zh-CN" altLang="en-US" b="1" dirty="0">
                <a:solidFill>
                  <a:srgbClr val="0000FF"/>
                </a:solidFill>
              </a:rPr>
              <a:t>对于铁氧体可以忽略</a:t>
            </a:r>
          </a:p>
        </p:txBody>
      </p:sp>
      <p:sp>
        <p:nvSpPr>
          <p:cNvPr id="48" name="右大括号 47">
            <a:extLst>
              <a:ext uri="{FF2B5EF4-FFF2-40B4-BE49-F238E27FC236}">
                <a16:creationId xmlns:a16="http://schemas.microsoft.com/office/drawing/2014/main" id="{0D55F951-A701-40E9-9AE7-E5AFC6AA312F}"/>
              </a:ext>
            </a:extLst>
          </p:cNvPr>
          <p:cNvSpPr/>
          <p:nvPr/>
        </p:nvSpPr>
        <p:spPr>
          <a:xfrm>
            <a:off x="1638051" y="4737778"/>
            <a:ext cx="144016" cy="450725"/>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A85E6B20-E23C-42C7-8690-45853895E9D8}"/>
              </a:ext>
            </a:extLst>
          </p:cNvPr>
          <p:cNvSpPr txBox="1"/>
          <p:nvPr/>
        </p:nvSpPr>
        <p:spPr>
          <a:xfrm>
            <a:off x="3037109" y="5319449"/>
            <a:ext cx="2954655" cy="369332"/>
          </a:xfrm>
          <a:prstGeom prst="rect">
            <a:avLst/>
          </a:prstGeom>
          <a:noFill/>
        </p:spPr>
        <p:txBody>
          <a:bodyPr wrap="none" rtlCol="0">
            <a:spAutoFit/>
          </a:bodyPr>
          <a:lstStyle/>
          <a:p>
            <a:r>
              <a:rPr lang="zh-CN" altLang="en-US" b="1" dirty="0">
                <a:solidFill>
                  <a:srgbClr val="0000FF"/>
                </a:solidFill>
              </a:rPr>
              <a:t>调整气隙和线圈之间的位置</a:t>
            </a:r>
          </a:p>
        </p:txBody>
      </p:sp>
      <p:pic>
        <p:nvPicPr>
          <p:cNvPr id="58" name="图片 57">
            <a:extLst>
              <a:ext uri="{FF2B5EF4-FFF2-40B4-BE49-F238E27FC236}">
                <a16:creationId xmlns:a16="http://schemas.microsoft.com/office/drawing/2014/main" id="{8E2424FC-CA3C-45D3-9E64-5592BF74A8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4264" y="3401301"/>
            <a:ext cx="3530272" cy="3025947"/>
          </a:xfrm>
          <a:prstGeom prst="rect">
            <a:avLst/>
          </a:prstGeom>
        </p:spPr>
      </p:pic>
      <p:pic>
        <p:nvPicPr>
          <p:cNvPr id="1024" name="图片 1023">
            <a:extLst>
              <a:ext uri="{FF2B5EF4-FFF2-40B4-BE49-F238E27FC236}">
                <a16:creationId xmlns:a16="http://schemas.microsoft.com/office/drawing/2014/main" id="{EAE43C0B-32D7-4E4B-A0B3-5107D5A8369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909" r="50826"/>
          <a:stretch/>
        </p:blipFill>
        <p:spPr>
          <a:xfrm>
            <a:off x="5913213" y="5068577"/>
            <a:ext cx="2647128" cy="1779627"/>
          </a:xfrm>
          <a:prstGeom prst="rect">
            <a:avLst/>
          </a:prstGeom>
        </p:spPr>
      </p:pic>
    </p:spTree>
    <p:extLst>
      <p:ext uri="{BB962C8B-B14F-4D97-AF65-F5344CB8AC3E}">
        <p14:creationId xmlns:p14="http://schemas.microsoft.com/office/powerpoint/2010/main" val="3059210471"/>
      </p:ext>
    </p:extLst>
  </p:cSld>
  <p:clrMapOvr>
    <a:masterClrMapping/>
  </p:clrMapOvr>
  <p:transition advTm="6393"/>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5</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接收度-速度曲线</a:t>
            </a:r>
          </a:p>
        </p:txBody>
      </p:sp>
      <p:pic>
        <p:nvPicPr>
          <p:cNvPr id="33" name="图片 32">
            <a:extLst>
              <a:ext uri="{FF2B5EF4-FFF2-40B4-BE49-F238E27FC236}">
                <a16:creationId xmlns:a16="http://schemas.microsoft.com/office/drawing/2014/main" id="{491DCF93-85DF-4F1C-9209-82F5FAB13C6E}"/>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79376" y="1816489"/>
            <a:ext cx="5843219" cy="4167804"/>
          </a:xfrm>
          <a:prstGeom prst="rect">
            <a:avLst/>
          </a:prstGeom>
        </p:spPr>
      </p:pic>
      <p:pic>
        <p:nvPicPr>
          <p:cNvPr id="35" name="图片 34">
            <a:extLst>
              <a:ext uri="{FF2B5EF4-FFF2-40B4-BE49-F238E27FC236}">
                <a16:creationId xmlns:a16="http://schemas.microsoft.com/office/drawing/2014/main" id="{C08E7F84-C42B-4025-AB1A-35FF2F73C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4112" y="1141775"/>
            <a:ext cx="4413786" cy="55172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smtClean="0">
                <a:solidFill>
                  <a:srgbClr val="000000"/>
                </a:solidFill>
                <a:latin typeface="Arial" panose="020B0604020202020204" pitchFamily="34" charset="0"/>
              </a:rPr>
              <a:t>6</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初步测试结果</a:t>
            </a:r>
          </a:p>
        </p:txBody>
      </p:sp>
      <p:pic>
        <p:nvPicPr>
          <p:cNvPr id="14" name="图片 13">
            <a:extLst>
              <a:ext uri="{FF2B5EF4-FFF2-40B4-BE49-F238E27FC236}">
                <a16:creationId xmlns:a16="http://schemas.microsoft.com/office/drawing/2014/main" id="{16E77857-1141-4B52-8693-E802355CBBB5}"/>
              </a:ext>
            </a:extLst>
          </p:cNvPr>
          <p:cNvPicPr>
            <a:picLocks noChangeAspect="1"/>
          </p:cNvPicPr>
          <p:nvPr/>
        </p:nvPicPr>
        <p:blipFill>
          <a:blip r:embed="rId3"/>
          <a:stretch>
            <a:fillRect/>
          </a:stretch>
        </p:blipFill>
        <p:spPr>
          <a:xfrm>
            <a:off x="6384032" y="1269000"/>
            <a:ext cx="1985895" cy="2160000"/>
          </a:xfrm>
          <a:prstGeom prst="rect">
            <a:avLst/>
          </a:prstGeom>
          <a:ln>
            <a:noFill/>
          </a:ln>
        </p:spPr>
      </p:pic>
      <p:pic>
        <p:nvPicPr>
          <p:cNvPr id="16" name="图片 15">
            <a:extLst>
              <a:ext uri="{FF2B5EF4-FFF2-40B4-BE49-F238E27FC236}">
                <a16:creationId xmlns:a16="http://schemas.microsoft.com/office/drawing/2014/main" id="{F8791F78-B321-49A1-8D1B-98100AF7F121}"/>
              </a:ext>
            </a:extLst>
          </p:cNvPr>
          <p:cNvPicPr>
            <a:picLocks noChangeAspect="1"/>
          </p:cNvPicPr>
          <p:nvPr/>
        </p:nvPicPr>
        <p:blipFill rotWithShape="1">
          <a:blip r:embed="rId4"/>
          <a:srcRect t="14213" b="16667"/>
          <a:stretch/>
        </p:blipFill>
        <p:spPr>
          <a:xfrm>
            <a:off x="8688288" y="1223192"/>
            <a:ext cx="2342821" cy="2160000"/>
          </a:xfrm>
          <a:prstGeom prst="rect">
            <a:avLst/>
          </a:prstGeom>
        </p:spPr>
      </p:pic>
      <p:sp>
        <p:nvSpPr>
          <p:cNvPr id="8" name="文本框 7">
            <a:extLst>
              <a:ext uri="{FF2B5EF4-FFF2-40B4-BE49-F238E27FC236}">
                <a16:creationId xmlns:a16="http://schemas.microsoft.com/office/drawing/2014/main" id="{D79E0041-58B4-44C9-8DE2-D5EAA6043186}"/>
              </a:ext>
            </a:extLst>
          </p:cNvPr>
          <p:cNvSpPr txBox="1"/>
          <p:nvPr/>
        </p:nvSpPr>
        <p:spPr>
          <a:xfrm>
            <a:off x="492567" y="3400450"/>
            <a:ext cx="5472608" cy="1711944"/>
          </a:xfrm>
          <a:prstGeom prst="rect">
            <a:avLst/>
          </a:prstGeom>
          <a:noFill/>
        </p:spPr>
        <p:txBody>
          <a:bodyPr wrap="square" rtlCol="0">
            <a:spAutoFit/>
          </a:bodyPr>
          <a:lstStyle/>
          <a:p>
            <a:pPr>
              <a:lnSpc>
                <a:spcPct val="150000"/>
              </a:lnSpc>
            </a:pPr>
            <a:r>
              <a:rPr lang="zh-CN" altLang="en-US" dirty="0"/>
              <a:t>完整磁芯制作困难，采用拼接的方式</a:t>
            </a:r>
            <a:endParaRPr lang="en-US" altLang="zh-CN" dirty="0"/>
          </a:p>
          <a:p>
            <a:pPr marL="285750" indent="-285750">
              <a:lnSpc>
                <a:spcPct val="150000"/>
              </a:lnSpc>
              <a:buFont typeface="Arial" panose="020B0604020202020204" pitchFamily="34" charset="0"/>
              <a:buChar char="•"/>
            </a:pPr>
            <a:r>
              <a:rPr lang="zh-CN" altLang="en-US" dirty="0"/>
              <a:t>磁芯线圈的交流电阻明显高于空气芯线圈</a:t>
            </a:r>
            <a:endParaRPr lang="en-US" altLang="zh-CN" dirty="0"/>
          </a:p>
          <a:p>
            <a:pPr marL="285750" indent="-285750">
              <a:lnSpc>
                <a:spcPct val="150000"/>
              </a:lnSpc>
              <a:buFont typeface="Arial" panose="020B0604020202020204" pitchFamily="34" charset="0"/>
              <a:buChar char="•"/>
            </a:pPr>
            <a:r>
              <a:rPr lang="zh-CN" altLang="en-US" dirty="0"/>
              <a:t>拼接缝隙附近可能产生漏磁场由此引入额外涡流损耗 </a:t>
            </a:r>
          </a:p>
        </p:txBody>
      </p:sp>
      <p:pic>
        <p:nvPicPr>
          <p:cNvPr id="2050" name="Picture 2" descr="rac compare">
            <a:extLst>
              <a:ext uri="{FF2B5EF4-FFF2-40B4-BE49-F238E27FC236}">
                <a16:creationId xmlns:a16="http://schemas.microsoft.com/office/drawing/2014/main" id="{35A311F0-39EC-4353-8676-45DF1D5EAA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3081" y="3474809"/>
            <a:ext cx="4814790" cy="328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386365"/>
      </p:ext>
    </p:extLst>
  </p:cSld>
  <p:clrMapOvr>
    <a:masterClrMapping/>
  </p:clrMapOvr>
  <p:transition advTm="6393"/>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7</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目录</a:t>
            </a:r>
          </a:p>
        </p:txBody>
      </p:sp>
      <p:sp>
        <p:nvSpPr>
          <p:cNvPr id="7" name="文本框 6">
            <a:extLst>
              <a:ext uri="{FF2B5EF4-FFF2-40B4-BE49-F238E27FC236}">
                <a16:creationId xmlns:a16="http://schemas.microsoft.com/office/drawing/2014/main" id="{C84E1860-257E-45E9-9290-9455DF1215A6}"/>
              </a:ext>
            </a:extLst>
          </p:cNvPr>
          <p:cNvSpPr txBox="1"/>
          <p:nvPr/>
        </p:nvSpPr>
        <p:spPr>
          <a:xfrm>
            <a:off x="335360" y="1700808"/>
            <a:ext cx="9505056" cy="3913828"/>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400" b="1" dirty="0"/>
              <a:t>磁芯线圈探测</a:t>
            </a:r>
          </a:p>
          <a:p>
            <a:pPr marL="800100" lvl="1" indent="-342900">
              <a:lnSpc>
                <a:spcPct val="150000"/>
              </a:lnSpc>
              <a:buFont typeface="Wingdings" panose="05000000000000000000" pitchFamily="2" charset="2"/>
              <a:buChar char="ü"/>
            </a:pPr>
            <a:r>
              <a:rPr lang="zh-CN" altLang="en-US" sz="2400" b="1" dirty="0"/>
              <a:t>探测原理</a:t>
            </a:r>
            <a:endParaRPr lang="en-US" altLang="zh-CN" sz="2400" b="1" dirty="0"/>
          </a:p>
          <a:p>
            <a:pPr marL="800100" lvl="1" indent="-342900">
              <a:lnSpc>
                <a:spcPct val="150000"/>
              </a:lnSpc>
              <a:buFont typeface="Wingdings" panose="05000000000000000000" pitchFamily="2" charset="2"/>
              <a:buChar char="ü"/>
            </a:pPr>
            <a:r>
              <a:rPr lang="zh-CN" altLang="en-US" sz="2400" b="1" dirty="0"/>
              <a:t>接收度 </a:t>
            </a:r>
            <a:r>
              <a:rPr lang="en-US" altLang="zh-CN" sz="2400" b="1" dirty="0"/>
              <a:t>vs v</a:t>
            </a:r>
          </a:p>
          <a:p>
            <a:pPr marL="800100" lvl="1" indent="-342900">
              <a:lnSpc>
                <a:spcPct val="150000"/>
              </a:lnSpc>
              <a:buFont typeface="Wingdings" panose="05000000000000000000" pitchFamily="2" charset="2"/>
              <a:buChar char="ü"/>
            </a:pPr>
            <a:r>
              <a:rPr lang="zh-CN" altLang="en-US" sz="2400" b="1" dirty="0"/>
              <a:t>初步测试结果</a:t>
            </a:r>
            <a:endParaRPr lang="en-US" altLang="zh-CN" sz="2400" b="1" dirty="0"/>
          </a:p>
          <a:p>
            <a:pPr marL="342900" indent="-342900">
              <a:lnSpc>
                <a:spcPct val="150000"/>
              </a:lnSpc>
              <a:buFont typeface="Wingdings" panose="05000000000000000000" pitchFamily="2" charset="2"/>
              <a:buChar char="p"/>
            </a:pPr>
            <a:r>
              <a:rPr lang="zh-CN" altLang="en-US" sz="2400" b="1" dirty="0"/>
              <a:t>空气芯线圈探测</a:t>
            </a:r>
            <a:endParaRPr lang="en-US" altLang="zh-CN" sz="2400" b="1" dirty="0"/>
          </a:p>
          <a:p>
            <a:pPr marL="800100" lvl="1" indent="-342900">
              <a:lnSpc>
                <a:spcPct val="150000"/>
              </a:lnSpc>
              <a:buFont typeface="Wingdings" panose="05000000000000000000" pitchFamily="2" charset="2"/>
              <a:buChar char="ü"/>
            </a:pPr>
            <a:r>
              <a:rPr lang="zh-CN" altLang="en-US" sz="2400" b="1" dirty="0"/>
              <a:t>接收度 </a:t>
            </a:r>
            <a:r>
              <a:rPr lang="en-US" altLang="zh-CN" sz="2400" b="1" dirty="0"/>
              <a:t>vs v</a:t>
            </a:r>
          </a:p>
          <a:p>
            <a:pPr marL="800100" lvl="1" indent="-342900">
              <a:lnSpc>
                <a:spcPct val="150000"/>
              </a:lnSpc>
              <a:buFont typeface="Wingdings" panose="05000000000000000000" pitchFamily="2" charset="2"/>
              <a:buChar char="ü"/>
            </a:pPr>
            <a:r>
              <a:rPr lang="zh-CN" altLang="en-US" sz="2400" b="1" dirty="0"/>
              <a:t>复用读出</a:t>
            </a:r>
            <a:endParaRPr lang="en-US" altLang="zh-CN" sz="2400" b="1" dirty="0"/>
          </a:p>
        </p:txBody>
      </p:sp>
    </p:spTree>
    <p:extLst>
      <p:ext uri="{BB962C8B-B14F-4D97-AF65-F5344CB8AC3E}">
        <p14:creationId xmlns:p14="http://schemas.microsoft.com/office/powerpoint/2010/main" val="750926394"/>
      </p:ext>
    </p:extLst>
  </p:cSld>
  <p:clrMapOvr>
    <a:masterClrMapping/>
  </p:clrMapOvr>
  <p:transition advTm="639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8</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接收度-速度曲线</a:t>
            </a:r>
          </a:p>
        </p:txBody>
      </p:sp>
      <p:pic>
        <p:nvPicPr>
          <p:cNvPr id="7" name="图片 6">
            <a:extLst>
              <a:ext uri="{FF2B5EF4-FFF2-40B4-BE49-F238E27FC236}">
                <a16:creationId xmlns:a16="http://schemas.microsoft.com/office/drawing/2014/main" id="{05417924-EE97-4F04-A3EE-DCFCC0FD9022}"/>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37784" y="1230843"/>
            <a:ext cx="5804200" cy="5294501"/>
          </a:xfrm>
          <a:prstGeom prst="rect">
            <a:avLst/>
          </a:prstGeom>
        </p:spPr>
      </p:pic>
      <p:pic>
        <p:nvPicPr>
          <p:cNvPr id="4" name="图片 3">
            <a:extLst>
              <a:ext uri="{FF2B5EF4-FFF2-40B4-BE49-F238E27FC236}">
                <a16:creationId xmlns:a16="http://schemas.microsoft.com/office/drawing/2014/main" id="{540A899B-C4B9-4DCD-89E7-0F0E90435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6080" y="1252153"/>
            <a:ext cx="4471392" cy="5589240"/>
          </a:xfrm>
          <a:prstGeom prst="rect">
            <a:avLst/>
          </a:prstGeom>
        </p:spPr>
      </p:pic>
    </p:spTree>
    <p:extLst>
      <p:ext uri="{BB962C8B-B14F-4D97-AF65-F5344CB8AC3E}">
        <p14:creationId xmlns:p14="http://schemas.microsoft.com/office/powerpoint/2010/main" val="278112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smtClean="0">
                <a:solidFill>
                  <a:srgbClr val="000000"/>
                </a:solidFill>
                <a:latin typeface="Arial" panose="020B0604020202020204" pitchFamily="34" charset="0"/>
              </a:rPr>
              <a:t>9</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a:latin typeface="黑体" panose="02010609060101010101" pitchFamily="49" charset="-122"/>
                <a:ea typeface="黑体" panose="02010609060101010101" pitchFamily="49" charset="-122"/>
              </a:rPr>
              <a:t>读出通道复用</a:t>
            </a:r>
            <a:endParaRPr lang="zh-CN" altLang="en-US" b="1" dirty="0">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id="{5093981D-E8CA-4228-90F5-A52292378B85}"/>
              </a:ext>
            </a:extLst>
          </p:cNvPr>
          <p:cNvPicPr>
            <a:picLocks noChangeAspect="1"/>
          </p:cNvPicPr>
          <p:nvPr/>
        </p:nvPicPr>
        <p:blipFill>
          <a:blip r:embed="rId3"/>
          <a:stretch>
            <a:fillRect/>
          </a:stretch>
        </p:blipFill>
        <p:spPr>
          <a:xfrm>
            <a:off x="263352" y="2596262"/>
            <a:ext cx="4998774" cy="3600000"/>
          </a:xfrm>
          <a:prstGeom prst="rect">
            <a:avLst/>
          </a:prstGeom>
        </p:spPr>
      </p:pic>
      <p:sp>
        <p:nvSpPr>
          <p:cNvPr id="13" name="文本框 12">
            <a:extLst>
              <a:ext uri="{FF2B5EF4-FFF2-40B4-BE49-F238E27FC236}">
                <a16:creationId xmlns:a16="http://schemas.microsoft.com/office/drawing/2014/main" id="{BA032984-0785-4DC0-8482-4BC5C19DED1D}"/>
              </a:ext>
            </a:extLst>
          </p:cNvPr>
          <p:cNvSpPr txBox="1"/>
          <p:nvPr/>
        </p:nvSpPr>
        <p:spPr>
          <a:xfrm>
            <a:off x="7379505" y="6444044"/>
            <a:ext cx="3761920" cy="369332"/>
          </a:xfrm>
          <a:prstGeom prst="rect">
            <a:avLst/>
          </a:prstGeom>
          <a:noFill/>
        </p:spPr>
        <p:txBody>
          <a:bodyPr wrap="square">
            <a:spAutoFit/>
          </a:bodyPr>
          <a:lstStyle/>
          <a:p>
            <a:pPr algn="ctr"/>
            <a:r>
              <a:rPr lang="zh-CN" altLang="en-US" sz="1800" b="1" dirty="0">
                <a:solidFill>
                  <a:srgbClr val="FF0000"/>
                </a:solidFill>
                <a:latin typeface="Times" pitchFamily="2" charset="0"/>
                <a:ea typeface="STKaiti" panose="02010600040101010101" pitchFamily="2" charset="-122"/>
              </a:rPr>
              <a:t>原子磁力计读出</a:t>
            </a:r>
            <a:endParaRPr lang="en-US" altLang="zh-CN" sz="1800" b="1" dirty="0">
              <a:solidFill>
                <a:srgbClr val="FF0000"/>
              </a:solidFill>
              <a:latin typeface="Times" pitchFamily="2" charset="0"/>
              <a:ea typeface="STKaiti" panose="02010600040101010101" pitchFamily="2" charset="-122"/>
            </a:endParaRPr>
          </a:p>
        </p:txBody>
      </p:sp>
      <p:sp>
        <p:nvSpPr>
          <p:cNvPr id="14" name="文本框 13">
            <a:extLst>
              <a:ext uri="{FF2B5EF4-FFF2-40B4-BE49-F238E27FC236}">
                <a16:creationId xmlns:a16="http://schemas.microsoft.com/office/drawing/2014/main" id="{D7ED4CDF-E674-4C88-ACAF-AB3E39544C69}"/>
              </a:ext>
            </a:extLst>
          </p:cNvPr>
          <p:cNvSpPr txBox="1"/>
          <p:nvPr/>
        </p:nvSpPr>
        <p:spPr>
          <a:xfrm>
            <a:off x="1199456" y="6444044"/>
            <a:ext cx="2052366" cy="369332"/>
          </a:xfrm>
          <a:prstGeom prst="rect">
            <a:avLst/>
          </a:prstGeom>
          <a:noFill/>
        </p:spPr>
        <p:txBody>
          <a:bodyPr wrap="square">
            <a:spAutoFit/>
          </a:bodyPr>
          <a:lstStyle/>
          <a:p>
            <a:pPr algn="ctr"/>
            <a:r>
              <a:rPr lang="zh-CN" altLang="en-US" sz="1800" b="1" dirty="0">
                <a:solidFill>
                  <a:srgbClr val="0432FF"/>
                </a:solidFill>
                <a:latin typeface="Times" pitchFamily="2" charset="0"/>
                <a:ea typeface="STKaiti" panose="02010600040101010101" pitchFamily="2" charset="-122"/>
              </a:rPr>
              <a:t>直接电压读出</a:t>
            </a:r>
            <a:endParaRPr lang="en-US" altLang="zh-CN" sz="1800" b="1" dirty="0">
              <a:solidFill>
                <a:srgbClr val="0432FF"/>
              </a:solidFill>
              <a:latin typeface="Times" pitchFamily="2" charset="0"/>
              <a:ea typeface="STKaiti" panose="02010600040101010101" pitchFamily="2" charset="-122"/>
            </a:endParaRPr>
          </a:p>
        </p:txBody>
      </p:sp>
      <p:cxnSp>
        <p:nvCxnSpPr>
          <p:cNvPr id="15" name="直接连接符 14">
            <a:extLst>
              <a:ext uri="{FF2B5EF4-FFF2-40B4-BE49-F238E27FC236}">
                <a16:creationId xmlns:a16="http://schemas.microsoft.com/office/drawing/2014/main" id="{EDD976FB-88C5-44F4-B7E4-5EC4CA4413A2}"/>
              </a:ext>
            </a:extLst>
          </p:cNvPr>
          <p:cNvCxnSpPr>
            <a:cxnSpLocks/>
          </p:cNvCxnSpPr>
          <p:nvPr/>
        </p:nvCxnSpPr>
        <p:spPr>
          <a:xfrm>
            <a:off x="5807968" y="2557217"/>
            <a:ext cx="0" cy="425615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D6A19E9B-140D-4088-9D37-9A0353D78202}"/>
              </a:ext>
            </a:extLst>
          </p:cNvPr>
          <p:cNvSpPr txBox="1"/>
          <p:nvPr/>
        </p:nvSpPr>
        <p:spPr>
          <a:xfrm>
            <a:off x="127234" y="1253526"/>
            <a:ext cx="11593287" cy="465448"/>
          </a:xfrm>
          <a:prstGeom prst="rect">
            <a:avLst/>
          </a:prstGeom>
          <a:noFill/>
        </p:spPr>
        <p:txBody>
          <a:bodyPr wrap="square" rtlCol="0">
            <a:spAutoFit/>
          </a:bodyPr>
          <a:lstStyle/>
          <a:p>
            <a:pPr>
              <a:lnSpc>
                <a:spcPct val="150000"/>
              </a:lnSpc>
            </a:pPr>
            <a:r>
              <a:rPr lang="zh-CN" altLang="en-US" dirty="0"/>
              <a:t>依赖高速开关将感应信号分别读出</a:t>
            </a:r>
            <a:endParaRPr lang="en-US" altLang="zh-CN" dirty="0"/>
          </a:p>
        </p:txBody>
      </p:sp>
      <p:pic>
        <p:nvPicPr>
          <p:cNvPr id="19" name="图片 18">
            <a:extLst>
              <a:ext uri="{FF2B5EF4-FFF2-40B4-BE49-F238E27FC236}">
                <a16:creationId xmlns:a16="http://schemas.microsoft.com/office/drawing/2014/main" id="{643E9F99-2004-4F86-9E8D-35C2146A4CE0}"/>
              </a:ext>
            </a:extLst>
          </p:cNvPr>
          <p:cNvPicPr>
            <a:picLocks noChangeAspect="1"/>
          </p:cNvPicPr>
          <p:nvPr/>
        </p:nvPicPr>
        <p:blipFill>
          <a:blip r:embed="rId4"/>
          <a:stretch>
            <a:fillRect/>
          </a:stretch>
        </p:blipFill>
        <p:spPr>
          <a:xfrm>
            <a:off x="6681217" y="2598712"/>
            <a:ext cx="5158497" cy="3600000"/>
          </a:xfrm>
          <a:prstGeom prst="rect">
            <a:avLst/>
          </a:prstGeom>
        </p:spPr>
      </p:pic>
    </p:spTree>
    <p:extLst>
      <p:ext uri="{BB962C8B-B14F-4D97-AF65-F5344CB8AC3E}">
        <p14:creationId xmlns:p14="http://schemas.microsoft.com/office/powerpoint/2010/main" val="2259718951"/>
      </p:ext>
    </p:extLst>
  </p:cSld>
  <p:clrMapOvr>
    <a:masterClrMapping/>
  </p:clrMapOvr>
  <p:transition advTm="6393"/>
</p:sld>
</file>

<file path=ppt/tags/tag1.xml><?xml version="1.0" encoding="utf-8"?>
<p:tagLst xmlns:a="http://schemas.openxmlformats.org/drawingml/2006/main" xmlns:r="http://schemas.openxmlformats.org/officeDocument/2006/relationships" xmlns:p="http://schemas.openxmlformats.org/presentationml/2006/main">
  <p:tag name="KSO_WPP_MARK_KEY" val="9a296e6d-f7ef-4e0b-9147-48625877b753"/>
  <p:tag name="COMMONDATA" val="eyJoZGlkIjoiNzVjZTgyMWRkMzZlZGE0YWUwMWE0ZDQxMzk5NzMzMDQifQ=="/>
</p:tagLst>
</file>

<file path=ppt/tags/tag2.xml><?xml version="1.0" encoding="utf-8"?>
<p:tagLst xmlns:a="http://schemas.openxmlformats.org/drawingml/2006/main" xmlns:r="http://schemas.openxmlformats.org/officeDocument/2006/relationships" xmlns:p="http://schemas.openxmlformats.org/presentationml/2006/main">
  <p:tag name="OUTPUTDPI" val=" 600"/>
  <p:tag name="ORIGINALHEIGHT" val=" 1770.247"/>
  <p:tag name="ORIGINALWIDTH" val=" 3345.467"/>
  <p:tag name="OUTPUTTYPE" val="PNG"/>
  <p:tag name="IGUANATEXVERSION" val="162"/>
  <p:tag name="LATEXADDIN" val="\documentclass[border=2pt,varwidth=8.5in]{standalone}&#10;\usepackage[UTF8]{ctex}&#10;\usepackage{amsmath,amssymb}&#10;\usepackage{enumitem}&#10;\setlist[itemize]{leftmargin=*, itemsep=2pt, topsep=2pt, parsep=0pt, partopsep=0pt}&#10;&#10;\begin{document}&#10;&#10;\noindent\textbf{计算方法：}&#10;&#10;&#10;对于磁芯线圈，直接求解感应信号的难度较高。&#10;本工作采用互惠定理计算单极子穿越时的感应电压：&#10;\[&#10;    V_{\mathrm{ind}}(t)&#10;    =&#10;    -\frac{g}{I_{B}}\,&#10;    \mathbf{v}(t)\cdot&#10;    \mathbf{H}_{B}\!\left[\mathbf{r}_{m}(t)\right].&#10;\]&#10;&#10;其中，$\mathbf{H}_{B}$ 为线圈通入测试电流 $I_{B}$ 时产生的磁场。&#10;气隙内的 $\mathbf{H}_{B}$ 近似为常数，所以信号的中心主要成分类似矩形波。&#10;&#10;&#10;\noindent\textbf{现象：}&#10;&#10;\begin{itemize}&#10;    \item 磁芯结构将线圈和可探测区域分离：&#10;    \begin{itemize}&#10;        \item 线圈高度不再受限；&#10;        \item 灵敏面积扩大。&#10;    \end{itemize}&#10;    \item 磁芯线圈各种损耗会引入额外的热噪声&#10;    \begin{itemize}&#10;        \item 涡流损耗&#10;        \item 磁滞损耗&#10;        \item 漏磁导致线圈上的损耗&#10;    \end{itemize}&#10;\end{itemize}&#10;&#10;\noindent\textbf{结论：}&#10;&#10;\begin{itemize}&#10;    \item 磁芯聚磁增强磁通变化，在低速段带来可观的 SNR&#10;&#10;    \item 高速磁单极子 SNR 下降。&#10;\end{itemize}&#10;&#10;\end{document}"/>
  <p:tag name="IGUANATEXSIZE" val="16"/>
  <p:tag name="IGUANATEXCURSOR" val="900"/>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 600"/>
  <p:tag name="ORIGINALHEIGHT" val=" 1281.929"/>
  <p:tag name="ORIGINALWIDTH" val=" 1797.251"/>
  <p:tag name="OUTPUTTYPE" val="PNG"/>
  <p:tag name="IGUANATEXVERSION" val="162"/>
  <p:tag name="LATEXADDIN" val="\documentclass[border=2pt,varwidth=4in]{standalone}&#10;\usepackage[UTF8]{ctex}&#10;\usepackage{amsmath,amssymb}&#10;\usepackage{enumitem}&#10;\setlist[itemize]{leftmargin=*, itemsep=2pt, topsep=2pt, parsep=0pt, partopsep=0pt}&#10;&#10;\begin{document}&#10;&#10;\noindent\textbf{目标}&#10;&#10;\begin{itemize}&#10;    \item 模拟空间各向同性入射的磁单极子轨迹，扫描不同速度$\beta$&#10;    得到不同速度下的磁单极子接受度。&#10;\end{itemize}&#10;&#10;\vspace{6pt}&#10;&#10;\noindent\textbf{接受度定义}&#10;&#10;\[&#10;    A(\beta)&#10;    =&#10;    \alpha(\beta)\cdot 4\pi R^{2}&#10;\]&#10;其中，$R$ 为包裹住探测器的包络球半径，$\alpha$ 有效轨迹比例&#10;\[&#10;    \alpha(\beta)&#10;    =&#10;    \frac{N(\mathrm{SNR}&gt;1)}&#10;         {N_{\mathrm{total}}}&#10;\]&#10;&#10;&#10;&#10;\vspace{10pt}&#10;&#10;\noindent&#10;\textbf{结论：}&#10;磁芯线圈低速区接受度较高，但在高速区受磁芯频率响应限制，&#10;需由空气芯线圈补充覆盖。&#10;&#10;\end{document}"/>
  <p:tag name="IGUANATEXSIZE" val="16"/>
  <p:tag name="IGUANATEXCURSOR" val="623"/>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 600"/>
  <p:tag name="ORIGINALHEIGHT" val=" 1628.477"/>
  <p:tag name="ORIGINALWIDTH" val=" 1785.249"/>
  <p:tag name="OUTPUTTYPE" val="PNG"/>
  <p:tag name="IGUANATEXVERSION" val="162"/>
  <p:tag name="LATEXADDIN" val="\documentclass[border=2pt,varwidth=4in]{standalone}&#10;\usepackage[UTF8]{ctex}&#10;\usepackage{amsmath,amssymb}&#10;\usepackage{enumitem}&#10;\setlist[itemize]{leftmargin=*, itemsep=2pt, topsep=2pt, parsep=0pt, partopsep=0pt}&#10;&#10;\begin{document}&#10;&#10;\noindent\textbf{目标：}&#10;&#10;\begin{itemize}&#10;    \item 模拟空间各向同性入射的磁单极子轨迹，扫描不同速度&#10;    $\beta=v/c$，得到空气芯线圈在各速度点的接受度。&#10;\end{itemize}&#10;&#10;\vspace{6pt}&#10;&#10;\noindent\textbf{接受度定义：}&#10;&#10;\[&#10;    A(\beta)=\alpha(\beta)\cdot 4\pi R^{2}&#10;\]&#10;&#10;其中，$R$ 为包裹探测器的包络球半径，&#10;$\alpha(\beta)$ 为有效轨迹比例：&#10;&#10;\[&#10;    \alpha(\beta)&#10;    =&#10;    \frac{N(\mathrm{SNR}&gt;1)}&#10;         {N_{\mathrm{total}}}&#10;\]&#10;&#10;\vspace{10pt}&#10;&#10;\noindent\textbf{结论：}&#10;&#10;\begin{itemize}&#10;    \item 低速区空气芯线圈接受度低于磁芯线圈，磁芯聚磁效应仍有明显优势。&#10;    \item 随速度升高，空气芯线圈接受度逐渐提升，并在高速区趋于饱和。&#10;\end{itemize}&#10;&#10;\end{document}"/>
  <p:tag name="IGUANATEXSIZE" val="16"/>
  <p:tag name="IGUANATEXCURSOR" val="745"/>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 600"/>
  <p:tag name="ORIGINALHEIGHT" val=" 907.6267"/>
  <p:tag name="ORIGINALWIDTH" val=" 3057.427"/>
  <p:tag name="OUTPUTTYPE" val="PNG"/>
  <p:tag name="IGUANATEXVERSION" val="162"/>
  <p:tag name="LATEXADDIN" val="\documentclass[border=2pt,varwidth=8.3in]{standalone}&#10;\usepackage[UTF8]{ctex}&#10;\usepackage{amsmath,amssymb}&#10;\usepackage{enumitem}&#10;\setlist[itemize]{leftmargin=*, itemsep=2pt, topsep=2pt, parsep=0pt, partopsep=0pt}&#10;&#10;\begin{document}&#10;&#10;\noindent\textbf{Summary：}&#10;&#10;\begin{itemize}&#10;    \item 磁芯线圈通过聚磁增强磁通变化，可显著提升低速区感应信号与接受度。&#10;    \item 空气芯线圈低速区接受度低于磁芯线圈，但随速度升高逐渐提升，并在高速区趋于饱和。&#10;    \item 直接电压读出方案可实现基于高速开关多通道复用；当前估算复用上限约为 $162$ 个通道。&#10;&#10;\end{itemize}&#10;&#10;\vspace{8pt}&#10;&#10;\noindent\textbf{To do：}&#10;&#10;\begin{itemize}&#10;    \item 分析磁芯线圈额外交流电阻成因，优化磁芯结构、气隙与线圈参数，降低拼接缝隙漏磁和额外交流损耗。&#10;    \item 完善空气芯线圈以实现更好的接收度并进行实测验证。&#10;    \item 搭建直接电压读出与高速开关复用测试，验证切换时间、稳定时间和实际 $\mathrm{SNR}$ 保持情况。&#10;&#10;\end{itemize}&#10;&#10;\end{document}"/>
  <p:tag name="IGUANATEXSIZE" val="16"/>
  <p:tag name="IGUANATEXCURSOR" val="668"/>
  <p:tag name="TRANSPARENCY" val="True"/>
  <p:tag name="CHOOSECOLOR" val="False"/>
  <p:tag name="COLORHEX" val="000000"/>
  <p:tag name="FILENAME" val=""/>
  <p:tag name="LATEXENGINEID" val="2"/>
  <p:tag name="TEMPFOLDER" val="c:\temp\"/>
  <p:tag name="LATEXFORMHEIGHT" val=" 320"/>
  <p:tag name="LATEXFORMWIDTH" val=" 385"/>
  <p:tag name="LATEXFORMWRAP" val="True"/>
  <p:tag name="BITMAPVECTOR" val="0"/>
</p:tagLst>
</file>

<file path=ppt/theme/theme1.xml><?xml version="1.0" encoding="utf-8"?>
<a:theme xmlns:a="http://schemas.openxmlformats.org/drawingml/2006/main" name="ppt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5B9BD5"/>
      </a:accent1>
      <a:accent2>
        <a:srgbClr val="034A90"/>
      </a:accent2>
      <a:accent3>
        <a:srgbClr val="A5A5A5"/>
      </a:accent3>
      <a:accent4>
        <a:srgbClr val="FFC000"/>
      </a:accent4>
      <a:accent5>
        <a:srgbClr val="4472C4"/>
      </a:accent5>
      <a:accent6>
        <a:srgbClr val="70AD47"/>
      </a:accent6>
      <a:hlink>
        <a:srgbClr val="0563C1"/>
      </a:hlink>
      <a:folHlink>
        <a:srgbClr val="1F3864"/>
      </a:folHlink>
    </a:clrScheme>
    <a:fontScheme name="kmtzzooc">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27971</TotalTime>
  <Words>453</Words>
  <Application>Microsoft Office PowerPoint</Application>
  <PresentationFormat>宽屏</PresentationFormat>
  <Paragraphs>106</Paragraphs>
  <Slides>13</Slides>
  <Notes>10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13</vt:i4>
      </vt:variant>
    </vt:vector>
  </HeadingPairs>
  <TitlesOfParts>
    <vt:vector size="24" baseType="lpstr">
      <vt:lpstr>黑体</vt:lpstr>
      <vt:lpstr>华文行楷</vt:lpstr>
      <vt:lpstr>微软雅黑</vt:lpstr>
      <vt:lpstr>Arial</vt:lpstr>
      <vt:lpstr>Calibri</vt:lpstr>
      <vt:lpstr>Calibri Light</vt:lpstr>
      <vt:lpstr>Cambria Math</vt:lpstr>
      <vt:lpstr>Times</vt:lpstr>
      <vt:lpstr>Wingdings</vt:lpstr>
      <vt:lpstr>ppt模板</vt:lpstr>
      <vt:lpstr>Office 主题</vt:lpstr>
      <vt:lpstr>磁单极子感应信号 探测方案_Part 2</vt:lpstr>
      <vt:lpstr>探测方案总览</vt:lpstr>
      <vt:lpstr>目录</vt:lpstr>
      <vt:lpstr>磁芯线圈感应信号探测</vt:lpstr>
      <vt:lpstr>接收度-速度曲线</vt:lpstr>
      <vt:lpstr>初步测试结果</vt:lpstr>
      <vt:lpstr>目录</vt:lpstr>
      <vt:lpstr>接收度-速度曲线</vt:lpstr>
      <vt:lpstr>读出通道复用</vt:lpstr>
      <vt:lpstr>直接电压读出方案</vt:lpstr>
      <vt:lpstr>原子磁力计读出方案</vt:lpstr>
      <vt:lpstr>Summary</vt:lpstr>
      <vt:lpstr>PowerPoint 演示文稿</vt:lpstr>
    </vt:vector>
  </TitlesOfParts>
  <Company>ustc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高速数字系统设计</dc:title>
  <dc:creator>qyh</dc:creator>
  <cp:lastModifiedBy>An Ye</cp:lastModifiedBy>
  <cp:revision>2004</cp:revision>
  <dcterms:created xsi:type="dcterms:W3CDTF">2013-02-25T11:17:00Z</dcterms:created>
  <dcterms:modified xsi:type="dcterms:W3CDTF">2026-07-06T04:06:22Z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34A054956AB54FFF87BF9201B0A57D01_12</vt:lpwstr>
  </property>
  <property fmtid="{D5CDD505-2E9C-101B-9397-08002B2CF9AE}" pid="3" name="KSOProductBuildVer">
    <vt:lpwstr>2052-11.1.0.14309</vt:lpwstr>
  </property>
</Properties>
</file>