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64" r:id="rId5"/>
    <p:sldId id="259" r:id="rId6"/>
    <p:sldId id="265" r:id="rId7"/>
    <p:sldId id="260" r:id="rId8"/>
    <p:sldId id="263" r:id="rId9"/>
    <p:sldId id="261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F8F16-E360-4855-8F37-0A112FDAC059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8540-C1EC-486B-A18C-4A5FDB42A4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32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8540-C1EC-486B-A18C-4A5FDB42A43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21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2F76-3FED-225F-AAA2-49E17A8B4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756EA4C-2074-02FA-777C-068B896D8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263C30D-42F7-CF46-0781-94C59248C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0583F7-F846-6BDF-A123-072FC53E2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8540-C1EC-486B-A18C-4A5FDB42A43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47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8540-C1EC-486B-A18C-4A5FDB42A43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869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8540-C1EC-486B-A18C-4A5FDB42A43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59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7B3A9D-6D1D-8687-EA5E-14671574B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E68F037-4228-FD02-1A87-B98F185B3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C4F415-A47D-8573-1219-D32A60D81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75DB-978C-4562-8B47-FBA2AC51532F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8BE319-BDAD-F6D5-1397-64D80ED3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9A8EA4-DAAB-3EFD-082C-9A3C2E3A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FCA-9B1F-4ECB-A4CF-93D85E2DD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5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5F217-B036-A5CD-D8B8-A9FE1712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DEA8C9-95B2-72AB-A327-465DC60AC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7A779C-C5A2-F5A6-B600-C54E7ED1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75DB-978C-4562-8B47-FBA2AC51532F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DAAB6-0961-7F1A-216A-9C520862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07D2F5-9EC2-EE93-DF86-D5F0308D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FCA-9B1F-4ECB-A4CF-93D85E2DD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12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2C28BAA-4905-5D27-6B63-F72EDB357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043428-EE58-BC0E-9EF2-BECDAF645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2E9EE2-7EC1-4A85-F321-7BD657EB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75DB-978C-4562-8B47-FBA2AC51532F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968734-4C43-C53F-DF87-CD32B98F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30AD37-3AFC-7D4A-947C-967C5ACF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FCA-9B1F-4ECB-A4CF-93D85E2DD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87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05A0E-C4B7-A869-B412-F21EC8BA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3D891E-6563-6202-1989-0404BA190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E65B45-8B26-E671-0FDD-53E82D41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75DB-978C-4562-8B47-FBA2AC51532F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7A2BF-4999-C394-E19D-7D98E6C5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29700F-BEE6-75B7-1ED8-937A8A3B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FCA-9B1F-4ECB-A4CF-93D85E2DD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4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2C3AA-FF0E-B349-F695-FD36D250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F8CFD3-2840-FE81-2DA3-582D1484E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5F6D14-670A-F884-FB33-E37D0091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75DB-978C-4562-8B47-FBA2AC51532F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CB1FD2-DB1A-1E24-ABFE-83EA2C9C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D2EADC-1E87-4993-3EA7-CF19C1A1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FCA-9B1F-4ECB-A4CF-93D85E2DD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0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762667-ACF9-26F0-5443-A70AFF80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54550-7186-3081-5804-266AD5536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1B0D49-D441-35B6-0EE2-4EF1D5903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E2002C-7F40-D11D-6D54-7D1D1B65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75DB-978C-4562-8B47-FBA2AC51532F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074F75-7B5B-EFDB-8DCC-7532B377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6A609-619E-F0D5-E46E-03283F5A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FCA-9B1F-4ECB-A4CF-93D85E2DD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5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A0D2B5-C4E5-31D6-BF8C-72BAB188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94EAF-2014-165A-9F8B-70A86D140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29D36C-C798-D23D-4A03-EBA00E404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BAD298E-B961-16F1-3E52-9E469C97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F406A77-3E9E-0846-886E-A5C0D3581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9763C3-86B2-1215-8280-653B3CDA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75DB-978C-4562-8B47-FBA2AC51532F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E9430B4-D7F0-0A86-A1B5-F2BFEA3E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F8176B-9308-C4EA-35A8-36193F73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FCA-9B1F-4ECB-A4CF-93D85E2DD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83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D6106E-B7CC-F7B4-4E3C-B35B147ED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22C91A-F951-5ADF-24A5-B5CF58AD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75DB-978C-4562-8B47-FBA2AC51532F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B2B244-624B-4AD6-AA93-D13026DDD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5EAB36-FEA3-B25F-6AE3-A5A05613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FCA-9B1F-4ECB-A4CF-93D85E2DD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54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59415C-F7CF-0507-5078-01F07205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75DB-978C-4562-8B47-FBA2AC51532F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91557F-7A52-9AC6-5CEB-AADA043F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01A8DB-40BA-1629-687A-6627E8C5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FCA-9B1F-4ECB-A4CF-93D85E2DD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1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C4256C-4D64-D641-AEE3-44ECC71E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C5FC4E-B36A-9849-4C1F-088179F0F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9D554-49AA-A9BE-4D10-353EDD864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C8540D-EA8E-A320-A6BB-C3C592D5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75DB-978C-4562-8B47-FBA2AC51532F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C58E6E-F164-F9F5-4B5A-729E7455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87D24A-6788-5975-5EF6-59B1A017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FCA-9B1F-4ECB-A4CF-93D85E2DD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69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26BEA-F836-D284-F708-715FF4D3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F34C3C-8185-E6A7-18EC-AA9609CA4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47C221-DBA3-C017-2FB0-E7D57509F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9FDDF1-32E8-EF6D-8D2C-9A84ED92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75DB-978C-4562-8B47-FBA2AC51532F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DF6AD4-0DEB-F390-D833-8CAC1A39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9C1078-824B-8282-4FFC-098A67BF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FCA-9B1F-4ECB-A4CF-93D85E2DD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19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B87379-53E6-4F27-414D-8BE682B8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827437-E8EE-9595-01A3-BAF3BBF4F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CB79B9-A7B8-9204-6160-093ACDAC4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75DB-978C-4562-8B47-FBA2AC51532F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4D6114-AD39-4E44-0E05-E5B8194B9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13A256-3355-E8AF-5E43-D1F29CE71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FCA-9B1F-4ECB-A4CF-93D85E2DD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93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9381B5E-4D52-09B5-75C8-1839A41E28D6}"/>
              </a:ext>
            </a:extLst>
          </p:cNvPr>
          <p:cNvSpPr/>
          <p:nvPr/>
        </p:nvSpPr>
        <p:spPr>
          <a:xfrm>
            <a:off x="0" y="0"/>
            <a:ext cx="12192000" cy="36020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66D8208-610C-6750-91FB-6E2F5A471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155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Concentrator Strengthened Magnetometer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A7D9B-BAEE-F7AE-1129-4AA6FB23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7225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Beige Liu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Academician Research Station Monthly meeting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2026/07/06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9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D70E296-9DC9-6E0A-BF30-26966D232324}"/>
              </a:ext>
            </a:extLst>
          </p:cNvPr>
          <p:cNvSpPr/>
          <p:nvPr/>
        </p:nvSpPr>
        <p:spPr>
          <a:xfrm>
            <a:off x="0" y="0"/>
            <a:ext cx="12192000" cy="784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DBF27B6-E9A3-8B56-921B-CADF37C12BA2}"/>
              </a:ext>
            </a:extLst>
          </p:cNvPr>
          <p:cNvSpPr txBox="1"/>
          <p:nvPr/>
        </p:nvSpPr>
        <p:spPr>
          <a:xfrm>
            <a:off x="129600" y="907200"/>
            <a:ext cx="1005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" panose="02020603050405020304" pitchFamily="18" charset="0"/>
                <a:cs typeface="Times" panose="02020603050405020304" pitchFamily="18" charset="0"/>
              </a:rPr>
              <a:t>Conclusions: </a:t>
            </a:r>
          </a:p>
          <a:p>
            <a:endParaRPr lang="en-US" altLang="zh-CN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MFC efficiently collects magnetic monopole magnetic induction lines, greatly expanding the sensitive volume range of magnetometers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Preliminary noise and signal tests verify the rationality of this model, which is worthy of in-depth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zh-CN" b="1" dirty="0">
                <a:latin typeface="Times" panose="02020603050405020304" pitchFamily="18" charset="0"/>
                <a:cs typeface="Times" panose="02020603050405020304" pitchFamily="18" charset="0"/>
              </a:rPr>
              <a:t>Todo</a:t>
            </a:r>
            <a:r>
              <a:rPr lang="zh-CN" altLang="en-US" b="1" dirty="0">
                <a:latin typeface="Times" panose="02020603050405020304" pitchFamily="18" charset="0"/>
                <a:cs typeface="Times" panose="02020603050405020304" pitchFamily="18" charset="0"/>
              </a:rPr>
              <a:t>：</a:t>
            </a:r>
            <a:endParaRPr lang="en-US" altLang="zh-CN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altLang="zh-CN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Establish a comprehensive model incorporating low-frequency sensitivity degradation of magnetometers and MFC relaxation effects to improve model reliability</a:t>
            </a:r>
          </a:p>
          <a:p>
            <a:endParaRPr lang="en-US" altLang="zh-CN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Propose optimization strategies based on current models to further enlarge sensitive volume.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Integrate schemes and add square-meter prototype test modules.</a:t>
            </a:r>
          </a:p>
        </p:txBody>
      </p:sp>
    </p:spTree>
    <p:extLst>
      <p:ext uri="{BB962C8B-B14F-4D97-AF65-F5344CB8AC3E}">
        <p14:creationId xmlns:p14="http://schemas.microsoft.com/office/powerpoint/2010/main" val="278634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94A57DF-DA66-F929-A0D1-4A24917333B6}"/>
              </a:ext>
            </a:extLst>
          </p:cNvPr>
          <p:cNvSpPr/>
          <p:nvPr/>
        </p:nvSpPr>
        <p:spPr>
          <a:xfrm>
            <a:off x="0" y="0"/>
            <a:ext cx="12192000" cy="784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Concentrator (MFC)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0" name="组合 219">
            <a:extLst>
              <a:ext uri="{FF2B5EF4-FFF2-40B4-BE49-F238E27FC236}">
                <a16:creationId xmlns:a16="http://schemas.microsoft.com/office/drawing/2014/main" id="{2FC35133-A532-0AA6-F8FC-ED323FCB1B29}"/>
              </a:ext>
            </a:extLst>
          </p:cNvPr>
          <p:cNvGrpSpPr/>
          <p:nvPr/>
        </p:nvGrpSpPr>
        <p:grpSpPr>
          <a:xfrm>
            <a:off x="1522471" y="941177"/>
            <a:ext cx="10669529" cy="2371962"/>
            <a:chOff x="-204334" y="866804"/>
            <a:chExt cx="10669529" cy="2371962"/>
          </a:xfrm>
        </p:grpSpPr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3B96D751-7961-CA03-5CAA-ABDA850B18B1}"/>
                </a:ext>
              </a:extLst>
            </p:cNvPr>
            <p:cNvGrpSpPr/>
            <p:nvPr/>
          </p:nvGrpSpPr>
          <p:grpSpPr>
            <a:xfrm>
              <a:off x="-204334" y="866804"/>
              <a:ext cx="3534814" cy="1818803"/>
              <a:chOff x="-180508" y="1041397"/>
              <a:chExt cx="3534814" cy="1818803"/>
            </a:xfrm>
          </p:grpSpPr>
          <p:grpSp>
            <p:nvGrpSpPr>
              <p:cNvPr id="118" name="组合 117">
                <a:extLst>
                  <a:ext uri="{FF2B5EF4-FFF2-40B4-BE49-F238E27FC236}">
                    <a16:creationId xmlns:a16="http://schemas.microsoft.com/office/drawing/2014/main" id="{BEE96C11-BF4D-3F20-7B51-59A0FAAE2217}"/>
                  </a:ext>
                </a:extLst>
              </p:cNvPr>
              <p:cNvGrpSpPr/>
              <p:nvPr/>
            </p:nvGrpSpPr>
            <p:grpSpPr>
              <a:xfrm>
                <a:off x="230400" y="1405927"/>
                <a:ext cx="3067200" cy="1454273"/>
                <a:chOff x="640800" y="1389727"/>
                <a:chExt cx="3067200" cy="1454273"/>
              </a:xfrm>
            </p:grpSpPr>
            <p:grpSp>
              <p:nvGrpSpPr>
                <p:cNvPr id="120" name="组合 119">
                  <a:extLst>
                    <a:ext uri="{FF2B5EF4-FFF2-40B4-BE49-F238E27FC236}">
                      <a16:creationId xmlns:a16="http://schemas.microsoft.com/office/drawing/2014/main" id="{0B58E626-CA29-F998-449E-E3193B70386A}"/>
                    </a:ext>
                  </a:extLst>
                </p:cNvPr>
                <p:cNvGrpSpPr/>
                <p:nvPr/>
              </p:nvGrpSpPr>
              <p:grpSpPr>
                <a:xfrm>
                  <a:off x="726493" y="1389727"/>
                  <a:ext cx="2981507" cy="1330644"/>
                  <a:chOff x="496093" y="928800"/>
                  <a:chExt cx="3129626" cy="1666960"/>
                </a:xfrm>
              </p:grpSpPr>
              <p:grpSp>
                <p:nvGrpSpPr>
                  <p:cNvPr id="122" name="组合 121">
                    <a:extLst>
                      <a:ext uri="{FF2B5EF4-FFF2-40B4-BE49-F238E27FC236}">
                        <a16:creationId xmlns:a16="http://schemas.microsoft.com/office/drawing/2014/main" id="{FAF95016-0074-2215-2C57-4FF937619CD6}"/>
                      </a:ext>
                    </a:extLst>
                  </p:cNvPr>
                  <p:cNvGrpSpPr/>
                  <p:nvPr/>
                </p:nvGrpSpPr>
                <p:grpSpPr>
                  <a:xfrm>
                    <a:off x="496093" y="1534941"/>
                    <a:ext cx="3129626" cy="1060819"/>
                    <a:chOff x="733693" y="2082141"/>
                    <a:chExt cx="3129626" cy="1060819"/>
                  </a:xfrm>
                </p:grpSpPr>
                <p:grpSp>
                  <p:nvGrpSpPr>
                    <p:cNvPr id="125" name="组合 124">
                      <a:extLst>
                        <a:ext uri="{FF2B5EF4-FFF2-40B4-BE49-F238E27FC236}">
                          <a16:creationId xmlns:a16="http://schemas.microsoft.com/office/drawing/2014/main" id="{011ED706-951B-5072-CD91-4228E78B00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6419" y="2082141"/>
                      <a:ext cx="3116900" cy="1060819"/>
                      <a:chOff x="2443196" y="4923936"/>
                      <a:chExt cx="4514897" cy="1448618"/>
                    </a:xfrm>
                  </p:grpSpPr>
                  <p:grpSp>
                    <p:nvGrpSpPr>
                      <p:cNvPr id="129" name="组合 128">
                        <a:extLst>
                          <a:ext uri="{FF2B5EF4-FFF2-40B4-BE49-F238E27FC236}">
                            <a16:creationId xmlns:a16="http://schemas.microsoft.com/office/drawing/2014/main" id="{8857A20D-0E6E-017A-AA08-BA0FC77CD6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443196" y="4923936"/>
                        <a:ext cx="3980341" cy="791411"/>
                        <a:chOff x="3715200" y="2822401"/>
                        <a:chExt cx="4860592" cy="1227170"/>
                      </a:xfrm>
                    </p:grpSpPr>
                    <p:sp>
                      <p:nvSpPr>
                        <p:cNvPr id="139" name="椭圆 138">
                          <a:extLst>
                            <a:ext uri="{FF2B5EF4-FFF2-40B4-BE49-F238E27FC236}">
                              <a16:creationId xmlns:a16="http://schemas.microsoft.com/office/drawing/2014/main" id="{0624C4E3-96C2-A02F-96FB-404088D6E6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15202" y="2822401"/>
                          <a:ext cx="2131987" cy="298647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chemeClr val="accent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 dirty="0"/>
                        </a:p>
                      </p:txBody>
                    </p:sp>
                    <p:cxnSp>
                      <p:nvCxnSpPr>
                        <p:cNvPr id="140" name="连接符: 肘形 139">
                          <a:extLst>
                            <a:ext uri="{FF2B5EF4-FFF2-40B4-BE49-F238E27FC236}">
                              <a16:creationId xmlns:a16="http://schemas.microsoft.com/office/drawing/2014/main" id="{D2BD4361-0730-254E-EABB-42A30A1FFE2C}"/>
                            </a:ext>
                          </a:extLst>
                        </p:cNvPr>
                        <p:cNvCxnSpPr>
                          <a:cxnSpLocks/>
                          <a:stCxn id="139" idx="2"/>
                          <a:endCxn id="149" idx="2"/>
                        </p:cNvCxnSpPr>
                        <p:nvPr/>
                      </p:nvCxnSpPr>
                      <p:spPr>
                        <a:xfrm rot="10800000" flipH="1" flipV="1">
                          <a:off x="3715200" y="2971722"/>
                          <a:ext cx="4305031" cy="1006715"/>
                        </a:xfrm>
                        <a:prstGeom prst="bentConnector3">
                          <a:avLst>
                            <a:gd name="adj1" fmla="val 234"/>
                          </a:avLst>
                        </a:prstGeom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直接连接符 140">
                          <a:extLst>
                            <a:ext uri="{FF2B5EF4-FFF2-40B4-BE49-F238E27FC236}">
                              <a16:creationId xmlns:a16="http://schemas.microsoft.com/office/drawing/2014/main" id="{3E54CB3E-C6C5-4C1A-4124-90EF2425631F}"/>
                            </a:ext>
                          </a:extLst>
                        </p:cNvPr>
                        <p:cNvCxnSpPr>
                          <a:cxnSpLocks/>
                          <a:stCxn id="139" idx="6"/>
                        </p:cNvCxnSpPr>
                        <p:nvPr/>
                      </p:nvCxnSpPr>
                      <p:spPr>
                        <a:xfrm flipH="1">
                          <a:off x="5194480" y="2971724"/>
                          <a:ext cx="652708" cy="660292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2" name="直接连接符 141">
                          <a:extLst>
                            <a:ext uri="{FF2B5EF4-FFF2-40B4-BE49-F238E27FC236}">
                              <a16:creationId xmlns:a16="http://schemas.microsoft.com/office/drawing/2014/main" id="{94E4342A-36AF-1BBA-4706-5775E4C75F8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5194479" y="3572879"/>
                          <a:ext cx="3121522" cy="42964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3" name="组合 142">
                          <a:extLst>
                            <a:ext uri="{FF2B5EF4-FFF2-40B4-BE49-F238E27FC236}">
                              <a16:creationId xmlns:a16="http://schemas.microsoft.com/office/drawing/2014/main" id="{02ABA425-B6AE-2AC9-4E3C-5A083ADA8DB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009164" y="3572876"/>
                          <a:ext cx="566628" cy="476695"/>
                          <a:chOff x="8009164" y="3572876"/>
                          <a:chExt cx="566628" cy="476695"/>
                        </a:xfrm>
                      </p:grpSpPr>
                      <p:sp>
                        <p:nvSpPr>
                          <p:cNvPr id="144" name="椭圆 143">
                            <a:extLst>
                              <a:ext uri="{FF2B5EF4-FFF2-40B4-BE49-F238E27FC236}">
                                <a16:creationId xmlns:a16="http://schemas.microsoft.com/office/drawing/2014/main" id="{22BC9F19-66F8-16CE-AA20-BEE2CC3AFB2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09164" y="3572876"/>
                            <a:ext cx="555558" cy="142263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p:sp>
                        <p:nvSpPr>
                          <p:cNvPr id="145" name="椭圆 144">
                            <a:extLst>
                              <a:ext uri="{FF2B5EF4-FFF2-40B4-BE49-F238E27FC236}">
                                <a16:creationId xmlns:a16="http://schemas.microsoft.com/office/drawing/2014/main" id="{429EF4A2-04DC-0C90-0B29-D9FFEA5C73B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14699" y="3632013"/>
                            <a:ext cx="555558" cy="142263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p:sp>
                        <p:nvSpPr>
                          <p:cNvPr id="146" name="椭圆 145">
                            <a:extLst>
                              <a:ext uri="{FF2B5EF4-FFF2-40B4-BE49-F238E27FC236}">
                                <a16:creationId xmlns:a16="http://schemas.microsoft.com/office/drawing/2014/main" id="{FF1B42C4-D58F-0BC7-015D-6037CFF709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14699" y="3704229"/>
                            <a:ext cx="555558" cy="142263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p:sp>
                        <p:nvSpPr>
                          <p:cNvPr id="147" name="椭圆 146">
                            <a:extLst>
                              <a:ext uri="{FF2B5EF4-FFF2-40B4-BE49-F238E27FC236}">
                                <a16:creationId xmlns:a16="http://schemas.microsoft.com/office/drawing/2014/main" id="{50AA7DD2-4654-3D94-B685-2C0F5DA21F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20234" y="3763366"/>
                            <a:ext cx="555558" cy="142263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p:sp>
                        <p:nvSpPr>
                          <p:cNvPr id="148" name="椭圆 147">
                            <a:extLst>
                              <a:ext uri="{FF2B5EF4-FFF2-40B4-BE49-F238E27FC236}">
                                <a16:creationId xmlns:a16="http://schemas.microsoft.com/office/drawing/2014/main" id="{BE81A410-F9C9-DABC-516D-1051FE6FEC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14699" y="3848171"/>
                            <a:ext cx="555558" cy="142263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p:sp>
                        <p:nvSpPr>
                          <p:cNvPr id="149" name="椭圆 148">
                            <a:extLst>
                              <a:ext uri="{FF2B5EF4-FFF2-40B4-BE49-F238E27FC236}">
                                <a16:creationId xmlns:a16="http://schemas.microsoft.com/office/drawing/2014/main" id="{86009A05-A3A3-7F58-D77B-304CBA6274D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20234" y="3907308"/>
                            <a:ext cx="555558" cy="142263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30" name="组合 129">
                        <a:extLst>
                          <a:ext uri="{FF2B5EF4-FFF2-40B4-BE49-F238E27FC236}">
                            <a16:creationId xmlns:a16="http://schemas.microsoft.com/office/drawing/2014/main" id="{81AE5C08-F89C-B9AB-CA3B-8C18C2B81B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26177" y="5669475"/>
                        <a:ext cx="833703" cy="636610"/>
                        <a:chOff x="3213377" y="3302170"/>
                        <a:chExt cx="833703" cy="636610"/>
                      </a:xfrm>
                    </p:grpSpPr>
                    <p:cxnSp>
                      <p:nvCxnSpPr>
                        <p:cNvPr id="137" name="直接箭头连接符 136">
                          <a:extLst>
                            <a:ext uri="{FF2B5EF4-FFF2-40B4-BE49-F238E27FC236}">
                              <a16:creationId xmlns:a16="http://schemas.microsoft.com/office/drawing/2014/main" id="{A2469E76-16C6-8F53-D0F4-02A5F2D6074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213377" y="3302170"/>
                          <a:ext cx="525394" cy="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38" name="文本框 137">
                              <a:extLst>
                                <a:ext uri="{FF2B5EF4-FFF2-40B4-BE49-F238E27FC236}">
                                  <a16:creationId xmlns:a16="http://schemas.microsoft.com/office/drawing/2014/main" id="{9676FFE7-3906-0950-34CA-34F8C0E2567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526074" y="3306960"/>
                              <a:ext cx="521006" cy="6318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zh-C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oMath>
                                </m:oMathPara>
                              </a14:m>
                              <a:endParaRPr lang="zh-CN" altLang="en-US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38" name="文本框 137">
                              <a:extLst>
                                <a:ext uri="{FF2B5EF4-FFF2-40B4-BE49-F238E27FC236}">
                                  <a16:creationId xmlns:a16="http://schemas.microsoft.com/office/drawing/2014/main" id="{9676FFE7-3906-0950-34CA-34F8C0E25678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526074" y="3306960"/>
                              <a:ext cx="521006" cy="631820"/>
                            </a:xfrm>
                            <a:prstGeom prst="rect">
                              <a:avLst/>
                            </a:prstGeom>
                            <a:blipFill>
                              <a:blip r:embed="rId3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CN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grpSp>
                    <p:nvGrpSpPr>
                      <p:cNvPr id="131" name="组合 130">
                        <a:extLst>
                          <a:ext uri="{FF2B5EF4-FFF2-40B4-BE49-F238E27FC236}">
                            <a16:creationId xmlns:a16="http://schemas.microsoft.com/office/drawing/2014/main" id="{1667E304-5876-954B-BCFE-A7F41E76DA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04540" y="5241536"/>
                        <a:ext cx="1753553" cy="1131018"/>
                        <a:chOff x="3677507" y="2861162"/>
                        <a:chExt cx="1753553" cy="1131018"/>
                      </a:xfrm>
                    </p:grpSpPr>
                    <p:sp>
                      <p:nvSpPr>
                        <p:cNvPr id="132" name="矩形 131">
                          <a:extLst>
                            <a:ext uri="{FF2B5EF4-FFF2-40B4-BE49-F238E27FC236}">
                              <a16:creationId xmlns:a16="http://schemas.microsoft.com/office/drawing/2014/main" id="{EA44C018-799A-B7F8-FF80-B2C5FEED89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02364" y="3163468"/>
                          <a:ext cx="123386" cy="8471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cxnSp>
                      <p:nvCxnSpPr>
                        <p:cNvPr id="133" name="直接箭头连接符 132">
                          <a:extLst>
                            <a:ext uri="{FF2B5EF4-FFF2-40B4-BE49-F238E27FC236}">
                              <a16:creationId xmlns:a16="http://schemas.microsoft.com/office/drawing/2014/main" id="{BF98B8A7-927F-03EC-8324-81F911FF90E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4554284" y="2861162"/>
                          <a:ext cx="0" cy="557929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4" name="直接箭头连接符 133">
                          <a:extLst>
                            <a:ext uri="{FF2B5EF4-FFF2-40B4-BE49-F238E27FC236}">
                              <a16:creationId xmlns:a16="http://schemas.microsoft.com/office/drawing/2014/main" id="{B9F493F1-8154-70E1-9F26-42FEA86E2FB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4766707" y="2861162"/>
                          <a:ext cx="0" cy="557929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5" name="直接箭头连接符 134">
                          <a:extLst>
                            <a:ext uri="{FF2B5EF4-FFF2-40B4-BE49-F238E27FC236}">
                              <a16:creationId xmlns:a16="http://schemas.microsoft.com/office/drawing/2014/main" id="{F467BA81-4B3D-A2D9-901F-5B74CDFD1AF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4671034" y="2926858"/>
                          <a:ext cx="0" cy="557929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6" name="文本框 135">
                          <a:extLst>
                            <a:ext uri="{FF2B5EF4-FFF2-40B4-BE49-F238E27FC236}">
                              <a16:creationId xmlns:a16="http://schemas.microsoft.com/office/drawing/2014/main" id="{9A7F97CA-BC8E-D438-CDAB-858308D1C3F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677507" y="3465663"/>
                          <a:ext cx="1753553" cy="52651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sz="14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Rb chamber</a:t>
                          </a:r>
                          <a:endParaRPr lang="zh-CN" altLang="en-US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26" name="椭圆 125">
                      <a:extLst>
                        <a:ext uri="{FF2B5EF4-FFF2-40B4-BE49-F238E27FC236}">
                          <a16:creationId xmlns:a16="http://schemas.microsoft.com/office/drawing/2014/main" id="{16E4E97E-3749-9733-AA3D-A5D6F29A0F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421" y="2140639"/>
                      <a:ext cx="1218014" cy="183498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27" name="椭圆 126">
                      <a:extLst>
                        <a:ext uri="{FF2B5EF4-FFF2-40B4-BE49-F238E27FC236}">
                          <a16:creationId xmlns:a16="http://schemas.microsoft.com/office/drawing/2014/main" id="{E4B59404-B361-C690-978F-2ED00993E3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787" y="2238125"/>
                      <a:ext cx="1218014" cy="183498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28" name="椭圆 127">
                      <a:extLst>
                        <a:ext uri="{FF2B5EF4-FFF2-40B4-BE49-F238E27FC236}">
                          <a16:creationId xmlns:a16="http://schemas.microsoft.com/office/drawing/2014/main" id="{3310D2D9-89FF-07D3-3780-E787AE5AC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3693" y="2324137"/>
                      <a:ext cx="1218014" cy="183498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123" name="直接箭头连接符 122">
                    <a:extLst>
                      <a:ext uri="{FF2B5EF4-FFF2-40B4-BE49-F238E27FC236}">
                        <a16:creationId xmlns:a16="http://schemas.microsoft.com/office/drawing/2014/main" id="{CF5F6425-0EC5-0F61-6729-37A5C06EB6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37602" y="928800"/>
                    <a:ext cx="638398" cy="1641600"/>
                  </a:xfrm>
                  <a:prstGeom prst="straightConnector1">
                    <a:avLst/>
                  </a:prstGeom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文本框 123">
                    <a:extLst>
                      <a:ext uri="{FF2B5EF4-FFF2-40B4-BE49-F238E27FC236}">
                        <a16:creationId xmlns:a16="http://schemas.microsoft.com/office/drawing/2014/main" id="{8047E605-A01F-FB16-9CDF-B4CC3AF4B3CF}"/>
                      </a:ext>
                    </a:extLst>
                  </p:cNvPr>
                  <p:cNvSpPr txBox="1"/>
                  <p:nvPr/>
                </p:nvSpPr>
                <p:spPr>
                  <a:xfrm>
                    <a:off x="1345108" y="1000616"/>
                    <a:ext cx="45717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MM</a:t>
                    </a:r>
                    <a:endParaRPr lang="zh-CN" altLang="en-US" sz="1200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8F15A377-DA75-75B4-C3B5-B383D1DCC76F}"/>
                    </a:ext>
                  </a:extLst>
                </p:cNvPr>
                <p:cNvSpPr/>
                <p:nvPr/>
              </p:nvSpPr>
              <p:spPr>
                <a:xfrm>
                  <a:off x="640800" y="1389727"/>
                  <a:ext cx="2973600" cy="1454273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0A812548-A1AA-B533-4E86-C3D5F888D908}"/>
                  </a:ext>
                </a:extLst>
              </p:cNvPr>
              <p:cNvSpPr txBox="1"/>
              <p:nvPr/>
            </p:nvSpPr>
            <p:spPr>
              <a:xfrm>
                <a:off x="-180508" y="1041397"/>
                <a:ext cx="3534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Air-Core Coil coupling Magnetometer</a:t>
                </a:r>
                <a:endParaRPr lang="zh-CN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9" name="组合 168">
              <a:extLst>
                <a:ext uri="{FF2B5EF4-FFF2-40B4-BE49-F238E27FC236}">
                  <a16:creationId xmlns:a16="http://schemas.microsoft.com/office/drawing/2014/main" id="{965194E4-E288-27A8-6976-A2CE8DEDCFCF}"/>
                </a:ext>
              </a:extLst>
            </p:cNvPr>
            <p:cNvGrpSpPr/>
            <p:nvPr/>
          </p:nvGrpSpPr>
          <p:grpSpPr>
            <a:xfrm>
              <a:off x="3358599" y="896726"/>
              <a:ext cx="3630096" cy="1830905"/>
              <a:chOff x="364618" y="3272659"/>
              <a:chExt cx="3630096" cy="1830905"/>
            </a:xfrm>
          </p:grpSpPr>
          <p:sp>
            <p:nvSpPr>
              <p:cNvPr id="151" name="流程图: 磁盘 150">
                <a:extLst>
                  <a:ext uri="{FF2B5EF4-FFF2-40B4-BE49-F238E27FC236}">
                    <a16:creationId xmlns:a16="http://schemas.microsoft.com/office/drawing/2014/main" id="{3E02AB52-243D-9A66-5366-19970DB54C1D}"/>
                  </a:ext>
                </a:extLst>
              </p:cNvPr>
              <p:cNvSpPr/>
              <p:nvPr/>
            </p:nvSpPr>
            <p:spPr>
              <a:xfrm>
                <a:off x="831334" y="3859193"/>
                <a:ext cx="979715" cy="938498"/>
              </a:xfrm>
              <a:prstGeom prst="flowChartMagneticDisk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Iron Core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5" name="组合 104">
                <a:extLst>
                  <a:ext uri="{FF2B5EF4-FFF2-40B4-BE49-F238E27FC236}">
                    <a16:creationId xmlns:a16="http://schemas.microsoft.com/office/drawing/2014/main" id="{C41E1DCE-2503-ECA8-4AE3-B9FC75DE1ABE}"/>
                  </a:ext>
                </a:extLst>
              </p:cNvPr>
              <p:cNvGrpSpPr/>
              <p:nvPr/>
            </p:nvGrpSpPr>
            <p:grpSpPr>
              <a:xfrm>
                <a:off x="364618" y="3272659"/>
                <a:ext cx="3630096" cy="1830905"/>
                <a:chOff x="-30589" y="1029295"/>
                <a:chExt cx="3630096" cy="1830905"/>
              </a:xfrm>
            </p:grpSpPr>
            <p:grpSp>
              <p:nvGrpSpPr>
                <p:cNvPr id="103" name="组合 102">
                  <a:extLst>
                    <a:ext uri="{FF2B5EF4-FFF2-40B4-BE49-F238E27FC236}">
                      <a16:creationId xmlns:a16="http://schemas.microsoft.com/office/drawing/2014/main" id="{99B9B626-2B06-321D-6E17-84D901AFF887}"/>
                    </a:ext>
                  </a:extLst>
                </p:cNvPr>
                <p:cNvGrpSpPr/>
                <p:nvPr/>
              </p:nvGrpSpPr>
              <p:grpSpPr>
                <a:xfrm>
                  <a:off x="230400" y="1405927"/>
                  <a:ext cx="3067200" cy="1454273"/>
                  <a:chOff x="640800" y="1389727"/>
                  <a:chExt cx="3067200" cy="1454273"/>
                </a:xfrm>
              </p:grpSpPr>
              <p:grpSp>
                <p:nvGrpSpPr>
                  <p:cNvPr id="100" name="组合 99">
                    <a:extLst>
                      <a:ext uri="{FF2B5EF4-FFF2-40B4-BE49-F238E27FC236}">
                        <a16:creationId xmlns:a16="http://schemas.microsoft.com/office/drawing/2014/main" id="{53777B1C-57C8-F729-8043-E3FD7D86FE0A}"/>
                      </a:ext>
                    </a:extLst>
                  </p:cNvPr>
                  <p:cNvGrpSpPr/>
                  <p:nvPr/>
                </p:nvGrpSpPr>
                <p:grpSpPr>
                  <a:xfrm>
                    <a:off x="1051840" y="1389727"/>
                    <a:ext cx="2656160" cy="1330642"/>
                    <a:chOff x="837602" y="928800"/>
                    <a:chExt cx="2788116" cy="1666958"/>
                  </a:xfrm>
                </p:grpSpPr>
                <p:grpSp>
                  <p:nvGrpSpPr>
                    <p:cNvPr id="89" name="组合 88">
                      <a:extLst>
                        <a:ext uri="{FF2B5EF4-FFF2-40B4-BE49-F238E27FC236}">
                          <a16:creationId xmlns:a16="http://schemas.microsoft.com/office/drawing/2014/main" id="{F834E380-408A-8997-010D-9E153857CE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32608" y="1767517"/>
                      <a:ext cx="2093110" cy="828241"/>
                      <a:chOff x="3926177" y="5241536"/>
                      <a:chExt cx="3031916" cy="1131018"/>
                    </a:xfrm>
                  </p:grpSpPr>
                  <p:grpSp>
                    <p:nvGrpSpPr>
                      <p:cNvPr id="17" name="组合 16">
                        <a:extLst>
                          <a:ext uri="{FF2B5EF4-FFF2-40B4-BE49-F238E27FC236}">
                            <a16:creationId xmlns:a16="http://schemas.microsoft.com/office/drawing/2014/main" id="{3DF21F78-4415-6071-FBE0-CACB8547E3E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120143" y="5407922"/>
                        <a:ext cx="2303397" cy="307424"/>
                        <a:chOff x="5763001" y="3572876"/>
                        <a:chExt cx="2812791" cy="476695"/>
                      </a:xfrm>
                    </p:grpSpPr>
                    <p:cxnSp>
                      <p:nvCxnSpPr>
                        <p:cNvPr id="26" name="直接连接符 25">
                          <a:extLst>
                            <a:ext uri="{FF2B5EF4-FFF2-40B4-BE49-F238E27FC236}">
                              <a16:creationId xmlns:a16="http://schemas.microsoft.com/office/drawing/2014/main" id="{42D144FB-B3A2-CC1B-4205-C05B71FFC76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5763001" y="3594291"/>
                          <a:ext cx="2312842" cy="60053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7" name="组合 26">
                          <a:extLst>
                            <a:ext uri="{FF2B5EF4-FFF2-40B4-BE49-F238E27FC236}">
                              <a16:creationId xmlns:a16="http://schemas.microsoft.com/office/drawing/2014/main" id="{41EC7782-1B76-0D7B-5D14-E4828FF3B05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009164" y="3572876"/>
                          <a:ext cx="566628" cy="476695"/>
                          <a:chOff x="8009164" y="3572876"/>
                          <a:chExt cx="566628" cy="476695"/>
                        </a:xfrm>
                      </p:grpSpPr>
                      <p:sp>
                        <p:nvSpPr>
                          <p:cNvPr id="28" name="椭圆 27">
                            <a:extLst>
                              <a:ext uri="{FF2B5EF4-FFF2-40B4-BE49-F238E27FC236}">
                                <a16:creationId xmlns:a16="http://schemas.microsoft.com/office/drawing/2014/main" id="{89B57360-4EC7-F8D7-8326-A565CB7B45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09164" y="3572876"/>
                            <a:ext cx="555558" cy="142263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p:sp>
                        <p:nvSpPr>
                          <p:cNvPr id="29" name="椭圆 28">
                            <a:extLst>
                              <a:ext uri="{FF2B5EF4-FFF2-40B4-BE49-F238E27FC236}">
                                <a16:creationId xmlns:a16="http://schemas.microsoft.com/office/drawing/2014/main" id="{98B7E96A-5BD7-74AB-D2A1-E3C72090A06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14699" y="3632013"/>
                            <a:ext cx="555558" cy="142263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p:sp>
                        <p:nvSpPr>
                          <p:cNvPr id="30" name="椭圆 29">
                            <a:extLst>
                              <a:ext uri="{FF2B5EF4-FFF2-40B4-BE49-F238E27FC236}">
                                <a16:creationId xmlns:a16="http://schemas.microsoft.com/office/drawing/2014/main" id="{3586724D-4F7B-29DC-048C-272D8F9E322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14699" y="3704229"/>
                            <a:ext cx="555558" cy="142263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p:sp>
                        <p:nvSpPr>
                          <p:cNvPr id="31" name="椭圆 30">
                            <a:extLst>
                              <a:ext uri="{FF2B5EF4-FFF2-40B4-BE49-F238E27FC236}">
                                <a16:creationId xmlns:a16="http://schemas.microsoft.com/office/drawing/2014/main" id="{08729047-A545-E0D5-64D0-4744A3B4EFB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20234" y="3763366"/>
                            <a:ext cx="555558" cy="142263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p:sp>
                        <p:nvSpPr>
                          <p:cNvPr id="32" name="椭圆 31">
                            <a:extLst>
                              <a:ext uri="{FF2B5EF4-FFF2-40B4-BE49-F238E27FC236}">
                                <a16:creationId xmlns:a16="http://schemas.microsoft.com/office/drawing/2014/main" id="{C98D5251-9F31-7C06-5CEC-2DFE0AA9CB1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14699" y="3848171"/>
                            <a:ext cx="555558" cy="142263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p:sp>
                        <p:nvSpPr>
                          <p:cNvPr id="33" name="椭圆 32">
                            <a:extLst>
                              <a:ext uri="{FF2B5EF4-FFF2-40B4-BE49-F238E27FC236}">
                                <a16:creationId xmlns:a16="http://schemas.microsoft.com/office/drawing/2014/main" id="{F1174617-5F13-92AA-38B6-E10B1306F0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20234" y="3907308"/>
                            <a:ext cx="555558" cy="142263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88" name="组合 87">
                        <a:extLst>
                          <a:ext uri="{FF2B5EF4-FFF2-40B4-BE49-F238E27FC236}">
                            <a16:creationId xmlns:a16="http://schemas.microsoft.com/office/drawing/2014/main" id="{6A7FC727-6B53-4B33-8AB3-ABA4892785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26177" y="5669475"/>
                        <a:ext cx="833703" cy="636610"/>
                        <a:chOff x="3213377" y="3302170"/>
                        <a:chExt cx="833703" cy="636610"/>
                      </a:xfrm>
                    </p:grpSpPr>
                    <p:cxnSp>
                      <p:nvCxnSpPr>
                        <p:cNvPr id="18" name="直接箭头连接符 17">
                          <a:extLst>
                            <a:ext uri="{FF2B5EF4-FFF2-40B4-BE49-F238E27FC236}">
                              <a16:creationId xmlns:a16="http://schemas.microsoft.com/office/drawing/2014/main" id="{1C875AA3-9B0D-717C-B46F-D0037788747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213377" y="3302170"/>
                          <a:ext cx="525394" cy="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9" name="文本框 18">
                              <a:extLst>
                                <a:ext uri="{FF2B5EF4-FFF2-40B4-BE49-F238E27FC236}">
                                  <a16:creationId xmlns:a16="http://schemas.microsoft.com/office/drawing/2014/main" id="{B5BEE5C1-2B32-3F68-47D2-6D2121246D05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526074" y="3306960"/>
                              <a:ext cx="521006" cy="6318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zh-C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oMath>
                                </m:oMathPara>
                              </a14:m>
                              <a:endParaRPr lang="zh-CN" altLang="en-US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9" name="文本框 18">
                              <a:extLst>
                                <a:ext uri="{FF2B5EF4-FFF2-40B4-BE49-F238E27FC236}">
                                  <a16:creationId xmlns:a16="http://schemas.microsoft.com/office/drawing/2014/main" id="{B5BEE5C1-2B32-3F68-47D2-6D2121246D05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526074" y="3306960"/>
                              <a:ext cx="521006" cy="631820"/>
                            </a:xfrm>
                            <a:prstGeom prst="rect">
                              <a:avLst/>
                            </a:prstGeom>
                            <a:blipFill>
                              <a:blip r:embed="rId4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CN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grpSp>
                    <p:nvGrpSpPr>
                      <p:cNvPr id="87" name="组合 86">
                        <a:extLst>
                          <a:ext uri="{FF2B5EF4-FFF2-40B4-BE49-F238E27FC236}">
                            <a16:creationId xmlns:a16="http://schemas.microsoft.com/office/drawing/2014/main" id="{2B690EB6-1F3D-BB3C-D421-1D6FCB9F4F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04540" y="5241536"/>
                        <a:ext cx="1753553" cy="1131018"/>
                        <a:chOff x="3677507" y="2861162"/>
                        <a:chExt cx="1753553" cy="1131018"/>
                      </a:xfrm>
                    </p:grpSpPr>
                    <p:sp>
                      <p:nvSpPr>
                        <p:cNvPr id="12" name="矩形 11">
                          <a:extLst>
                            <a:ext uri="{FF2B5EF4-FFF2-40B4-BE49-F238E27FC236}">
                              <a16:creationId xmlns:a16="http://schemas.microsoft.com/office/drawing/2014/main" id="{3698C5E4-A445-4EBB-77EC-DCCD0CB476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02364" y="3163468"/>
                          <a:ext cx="123386" cy="8471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cxnSp>
                      <p:nvCxnSpPr>
                        <p:cNvPr id="20" name="直接箭头连接符 19">
                          <a:extLst>
                            <a:ext uri="{FF2B5EF4-FFF2-40B4-BE49-F238E27FC236}">
                              <a16:creationId xmlns:a16="http://schemas.microsoft.com/office/drawing/2014/main" id="{332DB828-66A2-42B1-B97D-C29571C8B83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4554284" y="2861162"/>
                          <a:ext cx="0" cy="557929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" name="直接箭头连接符 20">
                          <a:extLst>
                            <a:ext uri="{FF2B5EF4-FFF2-40B4-BE49-F238E27FC236}">
                              <a16:creationId xmlns:a16="http://schemas.microsoft.com/office/drawing/2014/main" id="{93C01FF6-E9D5-0496-71A2-45C7A187CB4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4766707" y="2861162"/>
                          <a:ext cx="0" cy="557929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" name="直接箭头连接符 21">
                          <a:extLst>
                            <a:ext uri="{FF2B5EF4-FFF2-40B4-BE49-F238E27FC236}">
                              <a16:creationId xmlns:a16="http://schemas.microsoft.com/office/drawing/2014/main" id="{48577A1C-59C4-7C04-67CD-806568F3F4B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4671034" y="2926858"/>
                          <a:ext cx="0" cy="557929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" name="文本框 7">
                          <a:extLst>
                            <a:ext uri="{FF2B5EF4-FFF2-40B4-BE49-F238E27FC236}">
                              <a16:creationId xmlns:a16="http://schemas.microsoft.com/office/drawing/2014/main" id="{15E692AE-A7D4-C5D1-D560-D308499DA71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677507" y="3465663"/>
                          <a:ext cx="1753553" cy="52651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sz="14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Rb chamber</a:t>
                          </a:r>
                          <a:endParaRPr lang="zh-CN" altLang="en-US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97" name="直接箭头连接符 96">
                      <a:extLst>
                        <a:ext uri="{FF2B5EF4-FFF2-40B4-BE49-F238E27FC236}">
                          <a16:creationId xmlns:a16="http://schemas.microsoft.com/office/drawing/2014/main" id="{075639B4-1C90-0269-6C22-2D553B23AC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37602" y="928800"/>
                      <a:ext cx="638398" cy="1641600"/>
                    </a:xfrm>
                    <a:prstGeom prst="straightConnector1">
                      <a:avLst/>
                    </a:prstGeom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9" name="文本框 98">
                      <a:extLst>
                        <a:ext uri="{FF2B5EF4-FFF2-40B4-BE49-F238E27FC236}">
                          <a16:creationId xmlns:a16="http://schemas.microsoft.com/office/drawing/2014/main" id="{B1E0643A-F569-6330-524C-275ED6141B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45108" y="1000616"/>
                      <a:ext cx="45717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alt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02" name="矩形 101">
                    <a:extLst>
                      <a:ext uri="{FF2B5EF4-FFF2-40B4-BE49-F238E27FC236}">
                        <a16:creationId xmlns:a16="http://schemas.microsoft.com/office/drawing/2014/main" id="{F7E90B86-6AF1-B933-9971-A19211C91473}"/>
                      </a:ext>
                    </a:extLst>
                  </p:cNvPr>
                  <p:cNvSpPr/>
                  <p:nvPr/>
                </p:nvSpPr>
                <p:spPr>
                  <a:xfrm>
                    <a:off x="640800" y="1389727"/>
                    <a:ext cx="2973600" cy="1454273"/>
                  </a:xfrm>
                  <a:prstGeom prst="rect">
                    <a:avLst/>
                  </a:prstGeom>
                  <a:noFill/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p:sp>
              <p:nvSpPr>
                <p:cNvPr id="104" name="文本框 103">
                  <a:extLst>
                    <a:ext uri="{FF2B5EF4-FFF2-40B4-BE49-F238E27FC236}">
                      <a16:creationId xmlns:a16="http://schemas.microsoft.com/office/drawing/2014/main" id="{3F013908-037D-627D-09E0-81748E50A126}"/>
                    </a:ext>
                  </a:extLst>
                </p:cNvPr>
                <p:cNvSpPr txBox="1"/>
                <p:nvPr/>
              </p:nvSpPr>
              <p:spPr>
                <a:xfrm>
                  <a:off x="-30589" y="1029295"/>
                  <a:ext cx="36300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Iron-Core Coil coupling Magnetometer</a:t>
                  </a:r>
                  <a:endParaRPr lang="zh-CN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58627279-7038-599F-80F4-2B322101D528}"/>
                  </a:ext>
                </a:extLst>
              </p:cNvPr>
              <p:cNvSpPr/>
              <p:nvPr/>
            </p:nvSpPr>
            <p:spPr>
              <a:xfrm>
                <a:off x="724196" y="4180114"/>
                <a:ext cx="1183608" cy="261274"/>
              </a:xfrm>
              <a:custGeom>
                <a:avLst/>
                <a:gdLst>
                  <a:gd name="connsiteX0" fmla="*/ 84068 w 1183608"/>
                  <a:gd name="connsiteY0" fmla="*/ 0 h 261274"/>
                  <a:gd name="connsiteX1" fmla="*/ 35083 w 1183608"/>
                  <a:gd name="connsiteY1" fmla="*/ 138793 h 261274"/>
                  <a:gd name="connsiteX2" fmla="*/ 541268 w 1183608"/>
                  <a:gd name="connsiteY2" fmla="*/ 261257 h 261274"/>
                  <a:gd name="connsiteX3" fmla="*/ 1153590 w 1183608"/>
                  <a:gd name="connsiteY3" fmla="*/ 130629 h 261274"/>
                  <a:gd name="connsiteX4" fmla="*/ 1096440 w 1183608"/>
                  <a:gd name="connsiteY4" fmla="*/ 8165 h 26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608" h="261274">
                    <a:moveTo>
                      <a:pt x="84068" y="0"/>
                    </a:moveTo>
                    <a:cubicBezTo>
                      <a:pt x="21475" y="47625"/>
                      <a:pt x="-41117" y="95250"/>
                      <a:pt x="35083" y="138793"/>
                    </a:cubicBezTo>
                    <a:cubicBezTo>
                      <a:pt x="111283" y="182336"/>
                      <a:pt x="354850" y="262618"/>
                      <a:pt x="541268" y="261257"/>
                    </a:cubicBezTo>
                    <a:cubicBezTo>
                      <a:pt x="727686" y="259896"/>
                      <a:pt x="1061061" y="172811"/>
                      <a:pt x="1153590" y="130629"/>
                    </a:cubicBezTo>
                    <a:cubicBezTo>
                      <a:pt x="1246119" y="88447"/>
                      <a:pt x="1095079" y="28576"/>
                      <a:pt x="1096440" y="8165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1F4129D7-D85E-FD10-2D63-C5F8FE5464F2}"/>
                  </a:ext>
                </a:extLst>
              </p:cNvPr>
              <p:cNvSpPr/>
              <p:nvPr/>
            </p:nvSpPr>
            <p:spPr>
              <a:xfrm>
                <a:off x="732014" y="4234185"/>
                <a:ext cx="1183608" cy="261274"/>
              </a:xfrm>
              <a:custGeom>
                <a:avLst/>
                <a:gdLst>
                  <a:gd name="connsiteX0" fmla="*/ 84068 w 1183608"/>
                  <a:gd name="connsiteY0" fmla="*/ 0 h 261274"/>
                  <a:gd name="connsiteX1" fmla="*/ 35083 w 1183608"/>
                  <a:gd name="connsiteY1" fmla="*/ 138793 h 261274"/>
                  <a:gd name="connsiteX2" fmla="*/ 541268 w 1183608"/>
                  <a:gd name="connsiteY2" fmla="*/ 261257 h 261274"/>
                  <a:gd name="connsiteX3" fmla="*/ 1153590 w 1183608"/>
                  <a:gd name="connsiteY3" fmla="*/ 130629 h 261274"/>
                  <a:gd name="connsiteX4" fmla="*/ 1096440 w 1183608"/>
                  <a:gd name="connsiteY4" fmla="*/ 8165 h 26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608" h="261274">
                    <a:moveTo>
                      <a:pt x="84068" y="0"/>
                    </a:moveTo>
                    <a:cubicBezTo>
                      <a:pt x="21475" y="47625"/>
                      <a:pt x="-41117" y="95250"/>
                      <a:pt x="35083" y="138793"/>
                    </a:cubicBezTo>
                    <a:cubicBezTo>
                      <a:pt x="111283" y="182336"/>
                      <a:pt x="354850" y="262618"/>
                      <a:pt x="541268" y="261257"/>
                    </a:cubicBezTo>
                    <a:cubicBezTo>
                      <a:pt x="727686" y="259896"/>
                      <a:pt x="1061061" y="172811"/>
                      <a:pt x="1153590" y="130629"/>
                    </a:cubicBezTo>
                    <a:cubicBezTo>
                      <a:pt x="1246119" y="88447"/>
                      <a:pt x="1095079" y="28576"/>
                      <a:pt x="1096440" y="8165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D02D1A11-EC97-39CD-1FFF-CDE9472868A8}"/>
                  </a:ext>
                </a:extLst>
              </p:cNvPr>
              <p:cNvSpPr/>
              <p:nvPr/>
            </p:nvSpPr>
            <p:spPr>
              <a:xfrm>
                <a:off x="729484" y="4294436"/>
                <a:ext cx="1183608" cy="261274"/>
              </a:xfrm>
              <a:custGeom>
                <a:avLst/>
                <a:gdLst>
                  <a:gd name="connsiteX0" fmla="*/ 84068 w 1183608"/>
                  <a:gd name="connsiteY0" fmla="*/ 0 h 261274"/>
                  <a:gd name="connsiteX1" fmla="*/ 35083 w 1183608"/>
                  <a:gd name="connsiteY1" fmla="*/ 138793 h 261274"/>
                  <a:gd name="connsiteX2" fmla="*/ 541268 w 1183608"/>
                  <a:gd name="connsiteY2" fmla="*/ 261257 h 261274"/>
                  <a:gd name="connsiteX3" fmla="*/ 1153590 w 1183608"/>
                  <a:gd name="connsiteY3" fmla="*/ 130629 h 261274"/>
                  <a:gd name="connsiteX4" fmla="*/ 1096440 w 1183608"/>
                  <a:gd name="connsiteY4" fmla="*/ 8165 h 26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608" h="261274">
                    <a:moveTo>
                      <a:pt x="84068" y="0"/>
                    </a:moveTo>
                    <a:cubicBezTo>
                      <a:pt x="21475" y="47625"/>
                      <a:pt x="-41117" y="95250"/>
                      <a:pt x="35083" y="138793"/>
                    </a:cubicBezTo>
                    <a:cubicBezTo>
                      <a:pt x="111283" y="182336"/>
                      <a:pt x="354850" y="262618"/>
                      <a:pt x="541268" y="261257"/>
                    </a:cubicBezTo>
                    <a:cubicBezTo>
                      <a:pt x="727686" y="259896"/>
                      <a:pt x="1061061" y="172811"/>
                      <a:pt x="1153590" y="130629"/>
                    </a:cubicBezTo>
                    <a:cubicBezTo>
                      <a:pt x="1246119" y="88447"/>
                      <a:pt x="1095079" y="28576"/>
                      <a:pt x="1096440" y="8165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AD9D566D-2ECE-F43F-8886-F9F35E5F167B}"/>
                  </a:ext>
                </a:extLst>
              </p:cNvPr>
              <p:cNvSpPr/>
              <p:nvPr/>
            </p:nvSpPr>
            <p:spPr>
              <a:xfrm>
                <a:off x="743788" y="4380565"/>
                <a:ext cx="1183608" cy="261274"/>
              </a:xfrm>
              <a:custGeom>
                <a:avLst/>
                <a:gdLst>
                  <a:gd name="connsiteX0" fmla="*/ 84068 w 1183608"/>
                  <a:gd name="connsiteY0" fmla="*/ 0 h 261274"/>
                  <a:gd name="connsiteX1" fmla="*/ 35083 w 1183608"/>
                  <a:gd name="connsiteY1" fmla="*/ 138793 h 261274"/>
                  <a:gd name="connsiteX2" fmla="*/ 541268 w 1183608"/>
                  <a:gd name="connsiteY2" fmla="*/ 261257 h 261274"/>
                  <a:gd name="connsiteX3" fmla="*/ 1153590 w 1183608"/>
                  <a:gd name="connsiteY3" fmla="*/ 130629 h 261274"/>
                  <a:gd name="connsiteX4" fmla="*/ 1096440 w 1183608"/>
                  <a:gd name="connsiteY4" fmla="*/ 8165 h 26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608" h="261274">
                    <a:moveTo>
                      <a:pt x="84068" y="0"/>
                    </a:moveTo>
                    <a:cubicBezTo>
                      <a:pt x="21475" y="47625"/>
                      <a:pt x="-41117" y="95250"/>
                      <a:pt x="35083" y="138793"/>
                    </a:cubicBezTo>
                    <a:cubicBezTo>
                      <a:pt x="111283" y="182336"/>
                      <a:pt x="354850" y="262618"/>
                      <a:pt x="541268" y="261257"/>
                    </a:cubicBezTo>
                    <a:cubicBezTo>
                      <a:pt x="727686" y="259896"/>
                      <a:pt x="1061061" y="172811"/>
                      <a:pt x="1153590" y="130629"/>
                    </a:cubicBezTo>
                    <a:cubicBezTo>
                      <a:pt x="1246119" y="88447"/>
                      <a:pt x="1095079" y="28576"/>
                      <a:pt x="1096440" y="8165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F40A83B6-F78D-1B9B-FB2F-1E1823B98F19}"/>
                  </a:ext>
                </a:extLst>
              </p:cNvPr>
              <p:cNvSpPr/>
              <p:nvPr/>
            </p:nvSpPr>
            <p:spPr>
              <a:xfrm>
                <a:off x="758657" y="4430394"/>
                <a:ext cx="1183608" cy="261274"/>
              </a:xfrm>
              <a:custGeom>
                <a:avLst/>
                <a:gdLst>
                  <a:gd name="connsiteX0" fmla="*/ 84068 w 1183608"/>
                  <a:gd name="connsiteY0" fmla="*/ 0 h 261274"/>
                  <a:gd name="connsiteX1" fmla="*/ 35083 w 1183608"/>
                  <a:gd name="connsiteY1" fmla="*/ 138793 h 261274"/>
                  <a:gd name="connsiteX2" fmla="*/ 541268 w 1183608"/>
                  <a:gd name="connsiteY2" fmla="*/ 261257 h 261274"/>
                  <a:gd name="connsiteX3" fmla="*/ 1153590 w 1183608"/>
                  <a:gd name="connsiteY3" fmla="*/ 130629 h 261274"/>
                  <a:gd name="connsiteX4" fmla="*/ 1096440 w 1183608"/>
                  <a:gd name="connsiteY4" fmla="*/ 8165 h 26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608" h="261274">
                    <a:moveTo>
                      <a:pt x="84068" y="0"/>
                    </a:moveTo>
                    <a:cubicBezTo>
                      <a:pt x="21475" y="47625"/>
                      <a:pt x="-41117" y="95250"/>
                      <a:pt x="35083" y="138793"/>
                    </a:cubicBezTo>
                    <a:cubicBezTo>
                      <a:pt x="111283" y="182336"/>
                      <a:pt x="354850" y="262618"/>
                      <a:pt x="541268" y="261257"/>
                    </a:cubicBezTo>
                    <a:cubicBezTo>
                      <a:pt x="727686" y="259896"/>
                      <a:pt x="1061061" y="172811"/>
                      <a:pt x="1153590" y="130629"/>
                    </a:cubicBezTo>
                    <a:cubicBezTo>
                      <a:pt x="1246119" y="88447"/>
                      <a:pt x="1095079" y="28576"/>
                      <a:pt x="1096440" y="8165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20AD6963-E7C8-D0CC-7ABE-38C16EE52F50}"/>
                  </a:ext>
                </a:extLst>
              </p:cNvPr>
              <p:cNvSpPr/>
              <p:nvPr/>
            </p:nvSpPr>
            <p:spPr>
              <a:xfrm>
                <a:off x="747549" y="4353720"/>
                <a:ext cx="1183608" cy="261274"/>
              </a:xfrm>
              <a:custGeom>
                <a:avLst/>
                <a:gdLst>
                  <a:gd name="connsiteX0" fmla="*/ 84068 w 1183608"/>
                  <a:gd name="connsiteY0" fmla="*/ 0 h 261274"/>
                  <a:gd name="connsiteX1" fmla="*/ 35083 w 1183608"/>
                  <a:gd name="connsiteY1" fmla="*/ 138793 h 261274"/>
                  <a:gd name="connsiteX2" fmla="*/ 541268 w 1183608"/>
                  <a:gd name="connsiteY2" fmla="*/ 261257 h 261274"/>
                  <a:gd name="connsiteX3" fmla="*/ 1153590 w 1183608"/>
                  <a:gd name="connsiteY3" fmla="*/ 130629 h 261274"/>
                  <a:gd name="connsiteX4" fmla="*/ 1096440 w 1183608"/>
                  <a:gd name="connsiteY4" fmla="*/ 8165 h 26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608" h="261274">
                    <a:moveTo>
                      <a:pt x="84068" y="0"/>
                    </a:moveTo>
                    <a:cubicBezTo>
                      <a:pt x="21475" y="47625"/>
                      <a:pt x="-41117" y="95250"/>
                      <a:pt x="35083" y="138793"/>
                    </a:cubicBezTo>
                    <a:cubicBezTo>
                      <a:pt x="111283" y="182336"/>
                      <a:pt x="354850" y="262618"/>
                      <a:pt x="541268" y="261257"/>
                    </a:cubicBezTo>
                    <a:cubicBezTo>
                      <a:pt x="727686" y="259896"/>
                      <a:pt x="1061061" y="172811"/>
                      <a:pt x="1153590" y="130629"/>
                    </a:cubicBezTo>
                    <a:cubicBezTo>
                      <a:pt x="1246119" y="88447"/>
                      <a:pt x="1095079" y="28576"/>
                      <a:pt x="1096440" y="8165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0DFD45D1-F716-535B-DB91-1C7324C582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8320" y="4576718"/>
                <a:ext cx="1496523" cy="2263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组合 211">
              <a:extLst>
                <a:ext uri="{FF2B5EF4-FFF2-40B4-BE49-F238E27FC236}">
                  <a16:creationId xmlns:a16="http://schemas.microsoft.com/office/drawing/2014/main" id="{8D5293D6-423B-5DEA-12D8-A7AD1F9A9FB1}"/>
                </a:ext>
              </a:extLst>
            </p:cNvPr>
            <p:cNvGrpSpPr/>
            <p:nvPr/>
          </p:nvGrpSpPr>
          <p:grpSpPr>
            <a:xfrm>
              <a:off x="7016814" y="909898"/>
              <a:ext cx="3003323" cy="1817733"/>
              <a:chOff x="579616" y="4953256"/>
              <a:chExt cx="3003323" cy="1817733"/>
            </a:xfrm>
          </p:grpSpPr>
          <p:grpSp>
            <p:nvGrpSpPr>
              <p:cNvPr id="204" name="组合 203">
                <a:extLst>
                  <a:ext uri="{FF2B5EF4-FFF2-40B4-BE49-F238E27FC236}">
                    <a16:creationId xmlns:a16="http://schemas.microsoft.com/office/drawing/2014/main" id="{8BD88183-99A7-6ED3-0EE3-5EE6B9F396B5}"/>
                  </a:ext>
                </a:extLst>
              </p:cNvPr>
              <p:cNvGrpSpPr/>
              <p:nvPr/>
            </p:nvGrpSpPr>
            <p:grpSpPr>
              <a:xfrm>
                <a:off x="1408847" y="5375772"/>
                <a:ext cx="1560014" cy="1395217"/>
                <a:chOff x="1408847" y="5375772"/>
                <a:chExt cx="1560014" cy="1395217"/>
              </a:xfrm>
            </p:grpSpPr>
            <p:grpSp>
              <p:nvGrpSpPr>
                <p:cNvPr id="172" name="组合 171">
                  <a:extLst>
                    <a:ext uri="{FF2B5EF4-FFF2-40B4-BE49-F238E27FC236}">
                      <a16:creationId xmlns:a16="http://schemas.microsoft.com/office/drawing/2014/main" id="{E31BE61E-0B18-1BD9-7FA7-61FCD0774E5B}"/>
                    </a:ext>
                  </a:extLst>
                </p:cNvPr>
                <p:cNvGrpSpPr/>
                <p:nvPr/>
              </p:nvGrpSpPr>
              <p:grpSpPr>
                <a:xfrm>
                  <a:off x="1408847" y="5492989"/>
                  <a:ext cx="1153286" cy="1278000"/>
                  <a:chOff x="1219646" y="5187410"/>
                  <a:chExt cx="1153286" cy="1278000"/>
                </a:xfrm>
              </p:grpSpPr>
              <p:grpSp>
                <p:nvGrpSpPr>
                  <p:cNvPr id="162" name="组合 161">
                    <a:extLst>
                      <a:ext uri="{FF2B5EF4-FFF2-40B4-BE49-F238E27FC236}">
                        <a16:creationId xmlns:a16="http://schemas.microsoft.com/office/drawing/2014/main" id="{3E1E7527-66B2-E973-CF43-20FE2C08AB94}"/>
                      </a:ext>
                    </a:extLst>
                  </p:cNvPr>
                  <p:cNvGrpSpPr/>
                  <p:nvPr/>
                </p:nvGrpSpPr>
                <p:grpSpPr>
                  <a:xfrm>
                    <a:off x="1543927" y="5187410"/>
                    <a:ext cx="321346" cy="1278000"/>
                    <a:chOff x="3174601" y="5330554"/>
                    <a:chExt cx="321346" cy="1278000"/>
                  </a:xfrm>
                </p:grpSpPr>
                <p:sp>
                  <p:nvSpPr>
                    <p:cNvPr id="106" name="矩形 105">
                      <a:extLst>
                        <a:ext uri="{FF2B5EF4-FFF2-40B4-BE49-F238E27FC236}">
                          <a16:creationId xmlns:a16="http://schemas.microsoft.com/office/drawing/2014/main" id="{618BF2B7-7D6D-1824-B039-DD9C8011BD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77498" y="5870327"/>
                      <a:ext cx="115552" cy="108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grpSp>
                  <p:nvGrpSpPr>
                    <p:cNvPr id="161" name="组合 160">
                      <a:extLst>
                        <a:ext uri="{FF2B5EF4-FFF2-40B4-BE49-F238E27FC236}">
                          <a16:creationId xmlns:a16="http://schemas.microsoft.com/office/drawing/2014/main" id="{294D7EBA-5935-1A79-5BE0-E318996A04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74601" y="5330554"/>
                      <a:ext cx="321346" cy="1278000"/>
                      <a:chOff x="1290003" y="4816800"/>
                      <a:chExt cx="321346" cy="1278000"/>
                    </a:xfrm>
                  </p:grpSpPr>
                  <p:cxnSp>
                    <p:nvCxnSpPr>
                      <p:cNvPr id="108" name="直接箭头连接符 107">
                        <a:extLst>
                          <a:ext uri="{FF2B5EF4-FFF2-40B4-BE49-F238E27FC236}">
                            <a16:creationId xmlns:a16="http://schemas.microsoft.com/office/drawing/2014/main" id="{AE41E816-E879-72C0-22A6-E795ACDD90B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448750" y="4816800"/>
                        <a:ext cx="0" cy="111600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" name="直接箭头连接符 108">
                        <a:extLst>
                          <a:ext uri="{FF2B5EF4-FFF2-40B4-BE49-F238E27FC236}">
                            <a16:creationId xmlns:a16="http://schemas.microsoft.com/office/drawing/2014/main" id="{01BC0E2C-8F82-9D64-A934-73C3A0F2343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611349" y="4978800"/>
                        <a:ext cx="0" cy="111600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" name="直接箭头连接符 109">
                        <a:extLst>
                          <a:ext uri="{FF2B5EF4-FFF2-40B4-BE49-F238E27FC236}">
                            <a16:creationId xmlns:a16="http://schemas.microsoft.com/office/drawing/2014/main" id="{0FB42293-3FEC-9CA7-8B80-B01A74C5DEA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290003" y="4874400"/>
                        <a:ext cx="0" cy="111600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70" name="文本框 169">
                    <a:extLst>
                      <a:ext uri="{FF2B5EF4-FFF2-40B4-BE49-F238E27FC236}">
                        <a16:creationId xmlns:a16="http://schemas.microsoft.com/office/drawing/2014/main" id="{5B531A6A-F5EB-3471-B0A7-4D81ACE60C31}"/>
                      </a:ext>
                    </a:extLst>
                  </p:cNvPr>
                  <p:cNvSpPr txBox="1"/>
                  <p:nvPr/>
                </p:nvSpPr>
                <p:spPr>
                  <a:xfrm>
                    <a:off x="1219646" y="5915408"/>
                    <a:ext cx="115328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Rb chamber</a:t>
                    </a:r>
                    <a:endParaRPr lang="zh-CN" altLang="en-US" sz="1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73" name="文本框 172">
                  <a:extLst>
                    <a:ext uri="{FF2B5EF4-FFF2-40B4-BE49-F238E27FC236}">
                      <a16:creationId xmlns:a16="http://schemas.microsoft.com/office/drawing/2014/main" id="{D5504291-61B5-6A2B-92D5-0E97AE09D9F9}"/>
                    </a:ext>
                  </a:extLst>
                </p:cNvPr>
                <p:cNvSpPr txBox="1"/>
                <p:nvPr/>
              </p:nvSpPr>
              <p:spPr>
                <a:xfrm>
                  <a:off x="2533322" y="5575641"/>
                  <a:ext cx="435539" cy="2211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MM</a:t>
                  </a:r>
                  <a:endParaRPr lang="zh-CN" altLang="en-US" sz="1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84" name="组合 183">
                  <a:extLst>
                    <a:ext uri="{FF2B5EF4-FFF2-40B4-BE49-F238E27FC236}">
                      <a16:creationId xmlns:a16="http://schemas.microsoft.com/office/drawing/2014/main" id="{202BA15E-73C0-C4AA-3C98-BEC08151B57E}"/>
                    </a:ext>
                  </a:extLst>
                </p:cNvPr>
                <p:cNvGrpSpPr/>
                <p:nvPr/>
              </p:nvGrpSpPr>
              <p:grpSpPr>
                <a:xfrm>
                  <a:off x="2162885" y="5492989"/>
                  <a:ext cx="380765" cy="151569"/>
                  <a:chOff x="1393978" y="6049696"/>
                  <a:chExt cx="380765" cy="151569"/>
                </a:xfrm>
              </p:grpSpPr>
              <p:sp>
                <p:nvSpPr>
                  <p:cNvPr id="177" name="任意多边形: 形状 176">
                    <a:extLst>
                      <a:ext uri="{FF2B5EF4-FFF2-40B4-BE49-F238E27FC236}">
                        <a16:creationId xmlns:a16="http://schemas.microsoft.com/office/drawing/2014/main" id="{6BBA2753-C918-48A8-4D21-ABA3436D0EAB}"/>
                      </a:ext>
                    </a:extLst>
                  </p:cNvPr>
                  <p:cNvSpPr/>
                  <p:nvPr/>
                </p:nvSpPr>
                <p:spPr>
                  <a:xfrm rot="18255354">
                    <a:off x="1568846" y="5995367"/>
                    <a:ext cx="56456" cy="355339"/>
                  </a:xfrm>
                  <a:custGeom>
                    <a:avLst/>
                    <a:gdLst>
                      <a:gd name="connsiteX0" fmla="*/ 144043 w 427350"/>
                      <a:gd name="connsiteY0" fmla="*/ 0 h 410400"/>
                      <a:gd name="connsiteX1" fmla="*/ 424843 w 427350"/>
                      <a:gd name="connsiteY1" fmla="*/ 57600 h 410400"/>
                      <a:gd name="connsiteX2" fmla="*/ 43 w 427350"/>
                      <a:gd name="connsiteY2" fmla="*/ 86400 h 410400"/>
                      <a:gd name="connsiteX3" fmla="*/ 396043 w 427350"/>
                      <a:gd name="connsiteY3" fmla="*/ 136800 h 410400"/>
                      <a:gd name="connsiteX4" fmla="*/ 57643 w 427350"/>
                      <a:gd name="connsiteY4" fmla="*/ 180000 h 410400"/>
                      <a:gd name="connsiteX5" fmla="*/ 417643 w 427350"/>
                      <a:gd name="connsiteY5" fmla="*/ 230400 h 410400"/>
                      <a:gd name="connsiteX6" fmla="*/ 21643 w 427350"/>
                      <a:gd name="connsiteY6" fmla="*/ 280800 h 410400"/>
                      <a:gd name="connsiteX7" fmla="*/ 410443 w 427350"/>
                      <a:gd name="connsiteY7" fmla="*/ 324000 h 410400"/>
                      <a:gd name="connsiteX8" fmla="*/ 43243 w 427350"/>
                      <a:gd name="connsiteY8" fmla="*/ 367200 h 410400"/>
                      <a:gd name="connsiteX9" fmla="*/ 403243 w 427350"/>
                      <a:gd name="connsiteY9" fmla="*/ 410400 h 410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7350" h="410400">
                        <a:moveTo>
                          <a:pt x="144043" y="0"/>
                        </a:moveTo>
                        <a:cubicBezTo>
                          <a:pt x="296443" y="21600"/>
                          <a:pt x="448843" y="43200"/>
                          <a:pt x="424843" y="57600"/>
                        </a:cubicBezTo>
                        <a:cubicBezTo>
                          <a:pt x="400843" y="72000"/>
                          <a:pt x="4843" y="73200"/>
                          <a:pt x="43" y="86400"/>
                        </a:cubicBezTo>
                        <a:cubicBezTo>
                          <a:pt x="-4757" y="99600"/>
                          <a:pt x="386443" y="121200"/>
                          <a:pt x="396043" y="136800"/>
                        </a:cubicBezTo>
                        <a:cubicBezTo>
                          <a:pt x="405643" y="152400"/>
                          <a:pt x="54043" y="164400"/>
                          <a:pt x="57643" y="180000"/>
                        </a:cubicBezTo>
                        <a:cubicBezTo>
                          <a:pt x="61243" y="195600"/>
                          <a:pt x="423643" y="213600"/>
                          <a:pt x="417643" y="230400"/>
                        </a:cubicBezTo>
                        <a:cubicBezTo>
                          <a:pt x="411643" y="247200"/>
                          <a:pt x="22843" y="265200"/>
                          <a:pt x="21643" y="280800"/>
                        </a:cubicBezTo>
                        <a:cubicBezTo>
                          <a:pt x="20443" y="296400"/>
                          <a:pt x="406843" y="309600"/>
                          <a:pt x="410443" y="324000"/>
                        </a:cubicBezTo>
                        <a:cubicBezTo>
                          <a:pt x="414043" y="338400"/>
                          <a:pt x="44443" y="352800"/>
                          <a:pt x="43243" y="367200"/>
                        </a:cubicBezTo>
                        <a:cubicBezTo>
                          <a:pt x="42043" y="381600"/>
                          <a:pt x="222643" y="396000"/>
                          <a:pt x="403243" y="410400"/>
                        </a:cubicBezTo>
                      </a:path>
                    </a:pathLst>
                  </a:custGeom>
                  <a:noFill/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79" name="直接箭头连接符 178">
                    <a:extLst>
                      <a:ext uri="{FF2B5EF4-FFF2-40B4-BE49-F238E27FC236}">
                        <a16:creationId xmlns:a16="http://schemas.microsoft.com/office/drawing/2014/main" id="{0DC01E7F-2C28-B709-05F0-4023E1B8D63C}"/>
                      </a:ext>
                    </a:extLst>
                  </p:cNvPr>
                  <p:cNvCxnSpPr>
                    <a:cxnSpLocks/>
                    <a:endCxn id="177" idx="0"/>
                  </p:cNvCxnSpPr>
                  <p:nvPr/>
                </p:nvCxnSpPr>
                <p:spPr>
                  <a:xfrm>
                    <a:off x="1393978" y="6049696"/>
                    <a:ext cx="51068" cy="30935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5" name="组合 184">
                  <a:extLst>
                    <a:ext uri="{FF2B5EF4-FFF2-40B4-BE49-F238E27FC236}">
                      <a16:creationId xmlns:a16="http://schemas.microsoft.com/office/drawing/2014/main" id="{E4D6A138-9A1D-F336-46F8-E85183663017}"/>
                    </a:ext>
                  </a:extLst>
                </p:cNvPr>
                <p:cNvGrpSpPr/>
                <p:nvPr/>
              </p:nvGrpSpPr>
              <p:grpSpPr>
                <a:xfrm rot="19219873">
                  <a:off x="2115893" y="5637247"/>
                  <a:ext cx="380765" cy="151569"/>
                  <a:chOff x="1393978" y="6049696"/>
                  <a:chExt cx="380765" cy="151569"/>
                </a:xfrm>
              </p:grpSpPr>
              <p:sp>
                <p:nvSpPr>
                  <p:cNvPr id="186" name="任意多边形: 形状 185">
                    <a:extLst>
                      <a:ext uri="{FF2B5EF4-FFF2-40B4-BE49-F238E27FC236}">
                        <a16:creationId xmlns:a16="http://schemas.microsoft.com/office/drawing/2014/main" id="{C178749E-8B42-3879-E3DF-F5DD64CF8287}"/>
                      </a:ext>
                    </a:extLst>
                  </p:cNvPr>
                  <p:cNvSpPr/>
                  <p:nvPr/>
                </p:nvSpPr>
                <p:spPr>
                  <a:xfrm rot="18255354">
                    <a:off x="1568846" y="5995367"/>
                    <a:ext cx="56456" cy="355339"/>
                  </a:xfrm>
                  <a:custGeom>
                    <a:avLst/>
                    <a:gdLst>
                      <a:gd name="connsiteX0" fmla="*/ 144043 w 427350"/>
                      <a:gd name="connsiteY0" fmla="*/ 0 h 410400"/>
                      <a:gd name="connsiteX1" fmla="*/ 424843 w 427350"/>
                      <a:gd name="connsiteY1" fmla="*/ 57600 h 410400"/>
                      <a:gd name="connsiteX2" fmla="*/ 43 w 427350"/>
                      <a:gd name="connsiteY2" fmla="*/ 86400 h 410400"/>
                      <a:gd name="connsiteX3" fmla="*/ 396043 w 427350"/>
                      <a:gd name="connsiteY3" fmla="*/ 136800 h 410400"/>
                      <a:gd name="connsiteX4" fmla="*/ 57643 w 427350"/>
                      <a:gd name="connsiteY4" fmla="*/ 180000 h 410400"/>
                      <a:gd name="connsiteX5" fmla="*/ 417643 w 427350"/>
                      <a:gd name="connsiteY5" fmla="*/ 230400 h 410400"/>
                      <a:gd name="connsiteX6" fmla="*/ 21643 w 427350"/>
                      <a:gd name="connsiteY6" fmla="*/ 280800 h 410400"/>
                      <a:gd name="connsiteX7" fmla="*/ 410443 w 427350"/>
                      <a:gd name="connsiteY7" fmla="*/ 324000 h 410400"/>
                      <a:gd name="connsiteX8" fmla="*/ 43243 w 427350"/>
                      <a:gd name="connsiteY8" fmla="*/ 367200 h 410400"/>
                      <a:gd name="connsiteX9" fmla="*/ 403243 w 427350"/>
                      <a:gd name="connsiteY9" fmla="*/ 410400 h 410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7350" h="410400">
                        <a:moveTo>
                          <a:pt x="144043" y="0"/>
                        </a:moveTo>
                        <a:cubicBezTo>
                          <a:pt x="296443" y="21600"/>
                          <a:pt x="448843" y="43200"/>
                          <a:pt x="424843" y="57600"/>
                        </a:cubicBezTo>
                        <a:cubicBezTo>
                          <a:pt x="400843" y="72000"/>
                          <a:pt x="4843" y="73200"/>
                          <a:pt x="43" y="86400"/>
                        </a:cubicBezTo>
                        <a:cubicBezTo>
                          <a:pt x="-4757" y="99600"/>
                          <a:pt x="386443" y="121200"/>
                          <a:pt x="396043" y="136800"/>
                        </a:cubicBezTo>
                        <a:cubicBezTo>
                          <a:pt x="405643" y="152400"/>
                          <a:pt x="54043" y="164400"/>
                          <a:pt x="57643" y="180000"/>
                        </a:cubicBezTo>
                        <a:cubicBezTo>
                          <a:pt x="61243" y="195600"/>
                          <a:pt x="423643" y="213600"/>
                          <a:pt x="417643" y="230400"/>
                        </a:cubicBezTo>
                        <a:cubicBezTo>
                          <a:pt x="411643" y="247200"/>
                          <a:pt x="22843" y="265200"/>
                          <a:pt x="21643" y="280800"/>
                        </a:cubicBezTo>
                        <a:cubicBezTo>
                          <a:pt x="20443" y="296400"/>
                          <a:pt x="406843" y="309600"/>
                          <a:pt x="410443" y="324000"/>
                        </a:cubicBezTo>
                        <a:cubicBezTo>
                          <a:pt x="414043" y="338400"/>
                          <a:pt x="44443" y="352800"/>
                          <a:pt x="43243" y="367200"/>
                        </a:cubicBezTo>
                        <a:cubicBezTo>
                          <a:pt x="42043" y="381600"/>
                          <a:pt x="222643" y="396000"/>
                          <a:pt x="403243" y="410400"/>
                        </a:cubicBezTo>
                      </a:path>
                    </a:pathLst>
                  </a:custGeom>
                  <a:noFill/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87" name="直接箭头连接符 186">
                    <a:extLst>
                      <a:ext uri="{FF2B5EF4-FFF2-40B4-BE49-F238E27FC236}">
                        <a16:creationId xmlns:a16="http://schemas.microsoft.com/office/drawing/2014/main" id="{08089FC0-6B70-8649-5028-E830B74B3042}"/>
                      </a:ext>
                    </a:extLst>
                  </p:cNvPr>
                  <p:cNvCxnSpPr>
                    <a:cxnSpLocks/>
                    <a:endCxn id="186" idx="0"/>
                  </p:cNvCxnSpPr>
                  <p:nvPr/>
                </p:nvCxnSpPr>
                <p:spPr>
                  <a:xfrm>
                    <a:off x="1393978" y="6049696"/>
                    <a:ext cx="51068" cy="30935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组合 187">
                  <a:extLst>
                    <a:ext uri="{FF2B5EF4-FFF2-40B4-BE49-F238E27FC236}">
                      <a16:creationId xmlns:a16="http://schemas.microsoft.com/office/drawing/2014/main" id="{1A1280BD-B433-B38F-56D4-7C70E522ED3D}"/>
                    </a:ext>
                  </a:extLst>
                </p:cNvPr>
                <p:cNvGrpSpPr/>
                <p:nvPr/>
              </p:nvGrpSpPr>
              <p:grpSpPr>
                <a:xfrm rot="3338056">
                  <a:off x="2332343" y="5490370"/>
                  <a:ext cx="380765" cy="151569"/>
                  <a:chOff x="1393978" y="6049696"/>
                  <a:chExt cx="380765" cy="151569"/>
                </a:xfrm>
              </p:grpSpPr>
              <p:sp>
                <p:nvSpPr>
                  <p:cNvPr id="189" name="任意多边形: 形状 188">
                    <a:extLst>
                      <a:ext uri="{FF2B5EF4-FFF2-40B4-BE49-F238E27FC236}">
                        <a16:creationId xmlns:a16="http://schemas.microsoft.com/office/drawing/2014/main" id="{F8222AB7-ED9D-FC7C-74FB-BD17E9586FDB}"/>
                      </a:ext>
                    </a:extLst>
                  </p:cNvPr>
                  <p:cNvSpPr/>
                  <p:nvPr/>
                </p:nvSpPr>
                <p:spPr>
                  <a:xfrm rot="18255354">
                    <a:off x="1568846" y="5995367"/>
                    <a:ext cx="56456" cy="355339"/>
                  </a:xfrm>
                  <a:custGeom>
                    <a:avLst/>
                    <a:gdLst>
                      <a:gd name="connsiteX0" fmla="*/ 144043 w 427350"/>
                      <a:gd name="connsiteY0" fmla="*/ 0 h 410400"/>
                      <a:gd name="connsiteX1" fmla="*/ 424843 w 427350"/>
                      <a:gd name="connsiteY1" fmla="*/ 57600 h 410400"/>
                      <a:gd name="connsiteX2" fmla="*/ 43 w 427350"/>
                      <a:gd name="connsiteY2" fmla="*/ 86400 h 410400"/>
                      <a:gd name="connsiteX3" fmla="*/ 396043 w 427350"/>
                      <a:gd name="connsiteY3" fmla="*/ 136800 h 410400"/>
                      <a:gd name="connsiteX4" fmla="*/ 57643 w 427350"/>
                      <a:gd name="connsiteY4" fmla="*/ 180000 h 410400"/>
                      <a:gd name="connsiteX5" fmla="*/ 417643 w 427350"/>
                      <a:gd name="connsiteY5" fmla="*/ 230400 h 410400"/>
                      <a:gd name="connsiteX6" fmla="*/ 21643 w 427350"/>
                      <a:gd name="connsiteY6" fmla="*/ 280800 h 410400"/>
                      <a:gd name="connsiteX7" fmla="*/ 410443 w 427350"/>
                      <a:gd name="connsiteY7" fmla="*/ 324000 h 410400"/>
                      <a:gd name="connsiteX8" fmla="*/ 43243 w 427350"/>
                      <a:gd name="connsiteY8" fmla="*/ 367200 h 410400"/>
                      <a:gd name="connsiteX9" fmla="*/ 403243 w 427350"/>
                      <a:gd name="connsiteY9" fmla="*/ 410400 h 410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7350" h="410400">
                        <a:moveTo>
                          <a:pt x="144043" y="0"/>
                        </a:moveTo>
                        <a:cubicBezTo>
                          <a:pt x="296443" y="21600"/>
                          <a:pt x="448843" y="43200"/>
                          <a:pt x="424843" y="57600"/>
                        </a:cubicBezTo>
                        <a:cubicBezTo>
                          <a:pt x="400843" y="72000"/>
                          <a:pt x="4843" y="73200"/>
                          <a:pt x="43" y="86400"/>
                        </a:cubicBezTo>
                        <a:cubicBezTo>
                          <a:pt x="-4757" y="99600"/>
                          <a:pt x="386443" y="121200"/>
                          <a:pt x="396043" y="136800"/>
                        </a:cubicBezTo>
                        <a:cubicBezTo>
                          <a:pt x="405643" y="152400"/>
                          <a:pt x="54043" y="164400"/>
                          <a:pt x="57643" y="180000"/>
                        </a:cubicBezTo>
                        <a:cubicBezTo>
                          <a:pt x="61243" y="195600"/>
                          <a:pt x="423643" y="213600"/>
                          <a:pt x="417643" y="230400"/>
                        </a:cubicBezTo>
                        <a:cubicBezTo>
                          <a:pt x="411643" y="247200"/>
                          <a:pt x="22843" y="265200"/>
                          <a:pt x="21643" y="280800"/>
                        </a:cubicBezTo>
                        <a:cubicBezTo>
                          <a:pt x="20443" y="296400"/>
                          <a:pt x="406843" y="309600"/>
                          <a:pt x="410443" y="324000"/>
                        </a:cubicBezTo>
                        <a:cubicBezTo>
                          <a:pt x="414043" y="338400"/>
                          <a:pt x="44443" y="352800"/>
                          <a:pt x="43243" y="367200"/>
                        </a:cubicBezTo>
                        <a:cubicBezTo>
                          <a:pt x="42043" y="381600"/>
                          <a:pt x="222643" y="396000"/>
                          <a:pt x="403243" y="410400"/>
                        </a:cubicBezTo>
                      </a:path>
                    </a:pathLst>
                  </a:custGeom>
                  <a:noFill/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90" name="直接箭头连接符 189">
                    <a:extLst>
                      <a:ext uri="{FF2B5EF4-FFF2-40B4-BE49-F238E27FC236}">
                        <a16:creationId xmlns:a16="http://schemas.microsoft.com/office/drawing/2014/main" id="{480819B5-4ACD-A212-9D08-EE96F0CDB41D}"/>
                      </a:ext>
                    </a:extLst>
                  </p:cNvPr>
                  <p:cNvCxnSpPr>
                    <a:cxnSpLocks/>
                    <a:endCxn id="189" idx="0"/>
                  </p:cNvCxnSpPr>
                  <p:nvPr/>
                </p:nvCxnSpPr>
                <p:spPr>
                  <a:xfrm>
                    <a:off x="1393978" y="6049696"/>
                    <a:ext cx="51068" cy="30935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2" name="组合 191">
                  <a:extLst>
                    <a:ext uri="{FF2B5EF4-FFF2-40B4-BE49-F238E27FC236}">
                      <a16:creationId xmlns:a16="http://schemas.microsoft.com/office/drawing/2014/main" id="{E53055ED-F8B4-CAE3-64CF-666408D76B80}"/>
                    </a:ext>
                  </a:extLst>
                </p:cNvPr>
                <p:cNvGrpSpPr/>
                <p:nvPr/>
              </p:nvGrpSpPr>
              <p:grpSpPr>
                <a:xfrm rot="7656347">
                  <a:off x="2484743" y="5642770"/>
                  <a:ext cx="380765" cy="151569"/>
                  <a:chOff x="1393978" y="6049696"/>
                  <a:chExt cx="380765" cy="151569"/>
                </a:xfrm>
              </p:grpSpPr>
              <p:sp>
                <p:nvSpPr>
                  <p:cNvPr id="193" name="任意多边形: 形状 192">
                    <a:extLst>
                      <a:ext uri="{FF2B5EF4-FFF2-40B4-BE49-F238E27FC236}">
                        <a16:creationId xmlns:a16="http://schemas.microsoft.com/office/drawing/2014/main" id="{E4A7B8EF-0D1F-8DEF-E5CB-7E83C32E9BCD}"/>
                      </a:ext>
                    </a:extLst>
                  </p:cNvPr>
                  <p:cNvSpPr/>
                  <p:nvPr/>
                </p:nvSpPr>
                <p:spPr>
                  <a:xfrm rot="18255354">
                    <a:off x="1568846" y="5995367"/>
                    <a:ext cx="56456" cy="355339"/>
                  </a:xfrm>
                  <a:custGeom>
                    <a:avLst/>
                    <a:gdLst>
                      <a:gd name="connsiteX0" fmla="*/ 144043 w 427350"/>
                      <a:gd name="connsiteY0" fmla="*/ 0 h 410400"/>
                      <a:gd name="connsiteX1" fmla="*/ 424843 w 427350"/>
                      <a:gd name="connsiteY1" fmla="*/ 57600 h 410400"/>
                      <a:gd name="connsiteX2" fmla="*/ 43 w 427350"/>
                      <a:gd name="connsiteY2" fmla="*/ 86400 h 410400"/>
                      <a:gd name="connsiteX3" fmla="*/ 396043 w 427350"/>
                      <a:gd name="connsiteY3" fmla="*/ 136800 h 410400"/>
                      <a:gd name="connsiteX4" fmla="*/ 57643 w 427350"/>
                      <a:gd name="connsiteY4" fmla="*/ 180000 h 410400"/>
                      <a:gd name="connsiteX5" fmla="*/ 417643 w 427350"/>
                      <a:gd name="connsiteY5" fmla="*/ 230400 h 410400"/>
                      <a:gd name="connsiteX6" fmla="*/ 21643 w 427350"/>
                      <a:gd name="connsiteY6" fmla="*/ 280800 h 410400"/>
                      <a:gd name="connsiteX7" fmla="*/ 410443 w 427350"/>
                      <a:gd name="connsiteY7" fmla="*/ 324000 h 410400"/>
                      <a:gd name="connsiteX8" fmla="*/ 43243 w 427350"/>
                      <a:gd name="connsiteY8" fmla="*/ 367200 h 410400"/>
                      <a:gd name="connsiteX9" fmla="*/ 403243 w 427350"/>
                      <a:gd name="connsiteY9" fmla="*/ 410400 h 410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7350" h="410400">
                        <a:moveTo>
                          <a:pt x="144043" y="0"/>
                        </a:moveTo>
                        <a:cubicBezTo>
                          <a:pt x="296443" y="21600"/>
                          <a:pt x="448843" y="43200"/>
                          <a:pt x="424843" y="57600"/>
                        </a:cubicBezTo>
                        <a:cubicBezTo>
                          <a:pt x="400843" y="72000"/>
                          <a:pt x="4843" y="73200"/>
                          <a:pt x="43" y="86400"/>
                        </a:cubicBezTo>
                        <a:cubicBezTo>
                          <a:pt x="-4757" y="99600"/>
                          <a:pt x="386443" y="121200"/>
                          <a:pt x="396043" y="136800"/>
                        </a:cubicBezTo>
                        <a:cubicBezTo>
                          <a:pt x="405643" y="152400"/>
                          <a:pt x="54043" y="164400"/>
                          <a:pt x="57643" y="180000"/>
                        </a:cubicBezTo>
                        <a:cubicBezTo>
                          <a:pt x="61243" y="195600"/>
                          <a:pt x="423643" y="213600"/>
                          <a:pt x="417643" y="230400"/>
                        </a:cubicBezTo>
                        <a:cubicBezTo>
                          <a:pt x="411643" y="247200"/>
                          <a:pt x="22843" y="265200"/>
                          <a:pt x="21643" y="280800"/>
                        </a:cubicBezTo>
                        <a:cubicBezTo>
                          <a:pt x="20443" y="296400"/>
                          <a:pt x="406843" y="309600"/>
                          <a:pt x="410443" y="324000"/>
                        </a:cubicBezTo>
                        <a:cubicBezTo>
                          <a:pt x="414043" y="338400"/>
                          <a:pt x="44443" y="352800"/>
                          <a:pt x="43243" y="367200"/>
                        </a:cubicBezTo>
                        <a:cubicBezTo>
                          <a:pt x="42043" y="381600"/>
                          <a:pt x="222643" y="396000"/>
                          <a:pt x="403243" y="410400"/>
                        </a:cubicBezTo>
                      </a:path>
                    </a:pathLst>
                  </a:custGeom>
                  <a:noFill/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94" name="直接箭头连接符 193">
                    <a:extLst>
                      <a:ext uri="{FF2B5EF4-FFF2-40B4-BE49-F238E27FC236}">
                        <a16:creationId xmlns:a16="http://schemas.microsoft.com/office/drawing/2014/main" id="{182E2844-C229-23C3-29D3-94F05B2CF902}"/>
                      </a:ext>
                    </a:extLst>
                  </p:cNvPr>
                  <p:cNvCxnSpPr>
                    <a:cxnSpLocks/>
                    <a:endCxn id="193" idx="0"/>
                  </p:cNvCxnSpPr>
                  <p:nvPr/>
                </p:nvCxnSpPr>
                <p:spPr>
                  <a:xfrm>
                    <a:off x="1393978" y="6049696"/>
                    <a:ext cx="51068" cy="30935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" name="组合 194">
                  <a:extLst>
                    <a:ext uri="{FF2B5EF4-FFF2-40B4-BE49-F238E27FC236}">
                      <a16:creationId xmlns:a16="http://schemas.microsoft.com/office/drawing/2014/main" id="{81FCE9E2-73D9-227F-97B2-0D58BF489D6A}"/>
                    </a:ext>
                  </a:extLst>
                </p:cNvPr>
                <p:cNvGrpSpPr/>
                <p:nvPr/>
              </p:nvGrpSpPr>
              <p:grpSpPr>
                <a:xfrm rot="10035889">
                  <a:off x="2490732" y="5777470"/>
                  <a:ext cx="380765" cy="151569"/>
                  <a:chOff x="1393978" y="6049696"/>
                  <a:chExt cx="380765" cy="151569"/>
                </a:xfrm>
              </p:grpSpPr>
              <p:sp>
                <p:nvSpPr>
                  <p:cNvPr id="196" name="任意多边形: 形状 195">
                    <a:extLst>
                      <a:ext uri="{FF2B5EF4-FFF2-40B4-BE49-F238E27FC236}">
                        <a16:creationId xmlns:a16="http://schemas.microsoft.com/office/drawing/2014/main" id="{2FFBF2A2-4CFB-09FC-F6AC-6B4F5B7F6708}"/>
                      </a:ext>
                    </a:extLst>
                  </p:cNvPr>
                  <p:cNvSpPr/>
                  <p:nvPr/>
                </p:nvSpPr>
                <p:spPr>
                  <a:xfrm rot="18255354">
                    <a:off x="1568846" y="5995367"/>
                    <a:ext cx="56456" cy="355339"/>
                  </a:xfrm>
                  <a:custGeom>
                    <a:avLst/>
                    <a:gdLst>
                      <a:gd name="connsiteX0" fmla="*/ 144043 w 427350"/>
                      <a:gd name="connsiteY0" fmla="*/ 0 h 410400"/>
                      <a:gd name="connsiteX1" fmla="*/ 424843 w 427350"/>
                      <a:gd name="connsiteY1" fmla="*/ 57600 h 410400"/>
                      <a:gd name="connsiteX2" fmla="*/ 43 w 427350"/>
                      <a:gd name="connsiteY2" fmla="*/ 86400 h 410400"/>
                      <a:gd name="connsiteX3" fmla="*/ 396043 w 427350"/>
                      <a:gd name="connsiteY3" fmla="*/ 136800 h 410400"/>
                      <a:gd name="connsiteX4" fmla="*/ 57643 w 427350"/>
                      <a:gd name="connsiteY4" fmla="*/ 180000 h 410400"/>
                      <a:gd name="connsiteX5" fmla="*/ 417643 w 427350"/>
                      <a:gd name="connsiteY5" fmla="*/ 230400 h 410400"/>
                      <a:gd name="connsiteX6" fmla="*/ 21643 w 427350"/>
                      <a:gd name="connsiteY6" fmla="*/ 280800 h 410400"/>
                      <a:gd name="connsiteX7" fmla="*/ 410443 w 427350"/>
                      <a:gd name="connsiteY7" fmla="*/ 324000 h 410400"/>
                      <a:gd name="connsiteX8" fmla="*/ 43243 w 427350"/>
                      <a:gd name="connsiteY8" fmla="*/ 367200 h 410400"/>
                      <a:gd name="connsiteX9" fmla="*/ 403243 w 427350"/>
                      <a:gd name="connsiteY9" fmla="*/ 410400 h 410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7350" h="410400">
                        <a:moveTo>
                          <a:pt x="144043" y="0"/>
                        </a:moveTo>
                        <a:cubicBezTo>
                          <a:pt x="296443" y="21600"/>
                          <a:pt x="448843" y="43200"/>
                          <a:pt x="424843" y="57600"/>
                        </a:cubicBezTo>
                        <a:cubicBezTo>
                          <a:pt x="400843" y="72000"/>
                          <a:pt x="4843" y="73200"/>
                          <a:pt x="43" y="86400"/>
                        </a:cubicBezTo>
                        <a:cubicBezTo>
                          <a:pt x="-4757" y="99600"/>
                          <a:pt x="386443" y="121200"/>
                          <a:pt x="396043" y="136800"/>
                        </a:cubicBezTo>
                        <a:cubicBezTo>
                          <a:pt x="405643" y="152400"/>
                          <a:pt x="54043" y="164400"/>
                          <a:pt x="57643" y="180000"/>
                        </a:cubicBezTo>
                        <a:cubicBezTo>
                          <a:pt x="61243" y="195600"/>
                          <a:pt x="423643" y="213600"/>
                          <a:pt x="417643" y="230400"/>
                        </a:cubicBezTo>
                        <a:cubicBezTo>
                          <a:pt x="411643" y="247200"/>
                          <a:pt x="22843" y="265200"/>
                          <a:pt x="21643" y="280800"/>
                        </a:cubicBezTo>
                        <a:cubicBezTo>
                          <a:pt x="20443" y="296400"/>
                          <a:pt x="406843" y="309600"/>
                          <a:pt x="410443" y="324000"/>
                        </a:cubicBezTo>
                        <a:cubicBezTo>
                          <a:pt x="414043" y="338400"/>
                          <a:pt x="44443" y="352800"/>
                          <a:pt x="43243" y="367200"/>
                        </a:cubicBezTo>
                        <a:cubicBezTo>
                          <a:pt x="42043" y="381600"/>
                          <a:pt x="222643" y="396000"/>
                          <a:pt x="403243" y="410400"/>
                        </a:cubicBezTo>
                      </a:path>
                    </a:pathLst>
                  </a:custGeom>
                  <a:noFill/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97" name="直接箭头连接符 196">
                    <a:extLst>
                      <a:ext uri="{FF2B5EF4-FFF2-40B4-BE49-F238E27FC236}">
                        <a16:creationId xmlns:a16="http://schemas.microsoft.com/office/drawing/2014/main" id="{25FD8020-DEBD-D000-AFA4-651F8D3D33AD}"/>
                      </a:ext>
                    </a:extLst>
                  </p:cNvPr>
                  <p:cNvCxnSpPr>
                    <a:cxnSpLocks/>
                    <a:endCxn id="196" idx="0"/>
                  </p:cNvCxnSpPr>
                  <p:nvPr/>
                </p:nvCxnSpPr>
                <p:spPr>
                  <a:xfrm>
                    <a:off x="1393978" y="6049696"/>
                    <a:ext cx="51068" cy="30935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8" name="组合 197">
                  <a:extLst>
                    <a:ext uri="{FF2B5EF4-FFF2-40B4-BE49-F238E27FC236}">
                      <a16:creationId xmlns:a16="http://schemas.microsoft.com/office/drawing/2014/main" id="{804329FC-416F-51F6-77E4-AD8AA9391DFB}"/>
                    </a:ext>
                  </a:extLst>
                </p:cNvPr>
                <p:cNvGrpSpPr/>
                <p:nvPr/>
              </p:nvGrpSpPr>
              <p:grpSpPr>
                <a:xfrm rot="13900361">
                  <a:off x="2260057" y="5856819"/>
                  <a:ext cx="380765" cy="151569"/>
                  <a:chOff x="1393978" y="6049696"/>
                  <a:chExt cx="380765" cy="151569"/>
                </a:xfrm>
              </p:grpSpPr>
              <p:sp>
                <p:nvSpPr>
                  <p:cNvPr id="199" name="任意多边形: 形状 198">
                    <a:extLst>
                      <a:ext uri="{FF2B5EF4-FFF2-40B4-BE49-F238E27FC236}">
                        <a16:creationId xmlns:a16="http://schemas.microsoft.com/office/drawing/2014/main" id="{F34868D9-8AA9-37E5-3C19-CF3796489EC5}"/>
                      </a:ext>
                    </a:extLst>
                  </p:cNvPr>
                  <p:cNvSpPr/>
                  <p:nvPr/>
                </p:nvSpPr>
                <p:spPr>
                  <a:xfrm rot="18255354">
                    <a:off x="1568846" y="5995367"/>
                    <a:ext cx="56456" cy="355339"/>
                  </a:xfrm>
                  <a:custGeom>
                    <a:avLst/>
                    <a:gdLst>
                      <a:gd name="connsiteX0" fmla="*/ 144043 w 427350"/>
                      <a:gd name="connsiteY0" fmla="*/ 0 h 410400"/>
                      <a:gd name="connsiteX1" fmla="*/ 424843 w 427350"/>
                      <a:gd name="connsiteY1" fmla="*/ 57600 h 410400"/>
                      <a:gd name="connsiteX2" fmla="*/ 43 w 427350"/>
                      <a:gd name="connsiteY2" fmla="*/ 86400 h 410400"/>
                      <a:gd name="connsiteX3" fmla="*/ 396043 w 427350"/>
                      <a:gd name="connsiteY3" fmla="*/ 136800 h 410400"/>
                      <a:gd name="connsiteX4" fmla="*/ 57643 w 427350"/>
                      <a:gd name="connsiteY4" fmla="*/ 180000 h 410400"/>
                      <a:gd name="connsiteX5" fmla="*/ 417643 w 427350"/>
                      <a:gd name="connsiteY5" fmla="*/ 230400 h 410400"/>
                      <a:gd name="connsiteX6" fmla="*/ 21643 w 427350"/>
                      <a:gd name="connsiteY6" fmla="*/ 280800 h 410400"/>
                      <a:gd name="connsiteX7" fmla="*/ 410443 w 427350"/>
                      <a:gd name="connsiteY7" fmla="*/ 324000 h 410400"/>
                      <a:gd name="connsiteX8" fmla="*/ 43243 w 427350"/>
                      <a:gd name="connsiteY8" fmla="*/ 367200 h 410400"/>
                      <a:gd name="connsiteX9" fmla="*/ 403243 w 427350"/>
                      <a:gd name="connsiteY9" fmla="*/ 410400 h 410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7350" h="410400">
                        <a:moveTo>
                          <a:pt x="144043" y="0"/>
                        </a:moveTo>
                        <a:cubicBezTo>
                          <a:pt x="296443" y="21600"/>
                          <a:pt x="448843" y="43200"/>
                          <a:pt x="424843" y="57600"/>
                        </a:cubicBezTo>
                        <a:cubicBezTo>
                          <a:pt x="400843" y="72000"/>
                          <a:pt x="4843" y="73200"/>
                          <a:pt x="43" y="86400"/>
                        </a:cubicBezTo>
                        <a:cubicBezTo>
                          <a:pt x="-4757" y="99600"/>
                          <a:pt x="386443" y="121200"/>
                          <a:pt x="396043" y="136800"/>
                        </a:cubicBezTo>
                        <a:cubicBezTo>
                          <a:pt x="405643" y="152400"/>
                          <a:pt x="54043" y="164400"/>
                          <a:pt x="57643" y="180000"/>
                        </a:cubicBezTo>
                        <a:cubicBezTo>
                          <a:pt x="61243" y="195600"/>
                          <a:pt x="423643" y="213600"/>
                          <a:pt x="417643" y="230400"/>
                        </a:cubicBezTo>
                        <a:cubicBezTo>
                          <a:pt x="411643" y="247200"/>
                          <a:pt x="22843" y="265200"/>
                          <a:pt x="21643" y="280800"/>
                        </a:cubicBezTo>
                        <a:cubicBezTo>
                          <a:pt x="20443" y="296400"/>
                          <a:pt x="406843" y="309600"/>
                          <a:pt x="410443" y="324000"/>
                        </a:cubicBezTo>
                        <a:cubicBezTo>
                          <a:pt x="414043" y="338400"/>
                          <a:pt x="44443" y="352800"/>
                          <a:pt x="43243" y="367200"/>
                        </a:cubicBezTo>
                        <a:cubicBezTo>
                          <a:pt x="42043" y="381600"/>
                          <a:pt x="222643" y="396000"/>
                          <a:pt x="403243" y="410400"/>
                        </a:cubicBezTo>
                      </a:path>
                    </a:pathLst>
                  </a:custGeom>
                  <a:noFill/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00" name="直接箭头连接符 199">
                    <a:extLst>
                      <a:ext uri="{FF2B5EF4-FFF2-40B4-BE49-F238E27FC236}">
                        <a16:creationId xmlns:a16="http://schemas.microsoft.com/office/drawing/2014/main" id="{4B6BDA29-08F7-32DF-CF9F-6CD1C6E3A229}"/>
                      </a:ext>
                    </a:extLst>
                  </p:cNvPr>
                  <p:cNvCxnSpPr>
                    <a:cxnSpLocks/>
                    <a:endCxn id="199" idx="0"/>
                  </p:cNvCxnSpPr>
                  <p:nvPr/>
                </p:nvCxnSpPr>
                <p:spPr>
                  <a:xfrm>
                    <a:off x="1393978" y="6049696"/>
                    <a:ext cx="51068" cy="30935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1" name="组合 200">
                  <a:extLst>
                    <a:ext uri="{FF2B5EF4-FFF2-40B4-BE49-F238E27FC236}">
                      <a16:creationId xmlns:a16="http://schemas.microsoft.com/office/drawing/2014/main" id="{DDBCB40F-5274-AC49-0A92-BFA664575BAA}"/>
                    </a:ext>
                  </a:extLst>
                </p:cNvPr>
                <p:cNvGrpSpPr/>
                <p:nvPr/>
              </p:nvGrpSpPr>
              <p:grpSpPr>
                <a:xfrm rot="16870035">
                  <a:off x="2151493" y="5786678"/>
                  <a:ext cx="380765" cy="151569"/>
                  <a:chOff x="1393978" y="6049696"/>
                  <a:chExt cx="380765" cy="151569"/>
                </a:xfrm>
              </p:grpSpPr>
              <p:sp>
                <p:nvSpPr>
                  <p:cNvPr id="202" name="任意多边形: 形状 201">
                    <a:extLst>
                      <a:ext uri="{FF2B5EF4-FFF2-40B4-BE49-F238E27FC236}">
                        <a16:creationId xmlns:a16="http://schemas.microsoft.com/office/drawing/2014/main" id="{0DBB6D54-817F-798A-69FE-7525A174D27C}"/>
                      </a:ext>
                    </a:extLst>
                  </p:cNvPr>
                  <p:cNvSpPr/>
                  <p:nvPr/>
                </p:nvSpPr>
                <p:spPr>
                  <a:xfrm rot="18255354">
                    <a:off x="1568846" y="5995367"/>
                    <a:ext cx="56456" cy="355339"/>
                  </a:xfrm>
                  <a:custGeom>
                    <a:avLst/>
                    <a:gdLst>
                      <a:gd name="connsiteX0" fmla="*/ 144043 w 427350"/>
                      <a:gd name="connsiteY0" fmla="*/ 0 h 410400"/>
                      <a:gd name="connsiteX1" fmla="*/ 424843 w 427350"/>
                      <a:gd name="connsiteY1" fmla="*/ 57600 h 410400"/>
                      <a:gd name="connsiteX2" fmla="*/ 43 w 427350"/>
                      <a:gd name="connsiteY2" fmla="*/ 86400 h 410400"/>
                      <a:gd name="connsiteX3" fmla="*/ 396043 w 427350"/>
                      <a:gd name="connsiteY3" fmla="*/ 136800 h 410400"/>
                      <a:gd name="connsiteX4" fmla="*/ 57643 w 427350"/>
                      <a:gd name="connsiteY4" fmla="*/ 180000 h 410400"/>
                      <a:gd name="connsiteX5" fmla="*/ 417643 w 427350"/>
                      <a:gd name="connsiteY5" fmla="*/ 230400 h 410400"/>
                      <a:gd name="connsiteX6" fmla="*/ 21643 w 427350"/>
                      <a:gd name="connsiteY6" fmla="*/ 280800 h 410400"/>
                      <a:gd name="connsiteX7" fmla="*/ 410443 w 427350"/>
                      <a:gd name="connsiteY7" fmla="*/ 324000 h 410400"/>
                      <a:gd name="connsiteX8" fmla="*/ 43243 w 427350"/>
                      <a:gd name="connsiteY8" fmla="*/ 367200 h 410400"/>
                      <a:gd name="connsiteX9" fmla="*/ 403243 w 427350"/>
                      <a:gd name="connsiteY9" fmla="*/ 410400 h 410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7350" h="410400">
                        <a:moveTo>
                          <a:pt x="144043" y="0"/>
                        </a:moveTo>
                        <a:cubicBezTo>
                          <a:pt x="296443" y="21600"/>
                          <a:pt x="448843" y="43200"/>
                          <a:pt x="424843" y="57600"/>
                        </a:cubicBezTo>
                        <a:cubicBezTo>
                          <a:pt x="400843" y="72000"/>
                          <a:pt x="4843" y="73200"/>
                          <a:pt x="43" y="86400"/>
                        </a:cubicBezTo>
                        <a:cubicBezTo>
                          <a:pt x="-4757" y="99600"/>
                          <a:pt x="386443" y="121200"/>
                          <a:pt x="396043" y="136800"/>
                        </a:cubicBezTo>
                        <a:cubicBezTo>
                          <a:pt x="405643" y="152400"/>
                          <a:pt x="54043" y="164400"/>
                          <a:pt x="57643" y="180000"/>
                        </a:cubicBezTo>
                        <a:cubicBezTo>
                          <a:pt x="61243" y="195600"/>
                          <a:pt x="423643" y="213600"/>
                          <a:pt x="417643" y="230400"/>
                        </a:cubicBezTo>
                        <a:cubicBezTo>
                          <a:pt x="411643" y="247200"/>
                          <a:pt x="22843" y="265200"/>
                          <a:pt x="21643" y="280800"/>
                        </a:cubicBezTo>
                        <a:cubicBezTo>
                          <a:pt x="20443" y="296400"/>
                          <a:pt x="406843" y="309600"/>
                          <a:pt x="410443" y="324000"/>
                        </a:cubicBezTo>
                        <a:cubicBezTo>
                          <a:pt x="414043" y="338400"/>
                          <a:pt x="44443" y="352800"/>
                          <a:pt x="43243" y="367200"/>
                        </a:cubicBezTo>
                        <a:cubicBezTo>
                          <a:pt x="42043" y="381600"/>
                          <a:pt x="222643" y="396000"/>
                          <a:pt x="403243" y="410400"/>
                        </a:cubicBezTo>
                      </a:path>
                    </a:pathLst>
                  </a:custGeom>
                  <a:noFill/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03" name="直接箭头连接符 202">
                    <a:extLst>
                      <a:ext uri="{FF2B5EF4-FFF2-40B4-BE49-F238E27FC236}">
                        <a16:creationId xmlns:a16="http://schemas.microsoft.com/office/drawing/2014/main" id="{520F0A06-B170-E56D-1FFC-CC426F4DB621}"/>
                      </a:ext>
                    </a:extLst>
                  </p:cNvPr>
                  <p:cNvCxnSpPr>
                    <a:cxnSpLocks/>
                    <a:endCxn id="202" idx="0"/>
                  </p:cNvCxnSpPr>
                  <p:nvPr/>
                </p:nvCxnSpPr>
                <p:spPr>
                  <a:xfrm>
                    <a:off x="1393978" y="6049696"/>
                    <a:ext cx="51068" cy="30935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0" name="组合 209">
                <a:extLst>
                  <a:ext uri="{FF2B5EF4-FFF2-40B4-BE49-F238E27FC236}">
                    <a16:creationId xmlns:a16="http://schemas.microsoft.com/office/drawing/2014/main" id="{F15EFABA-4EFB-D41C-B294-90C96089F5E8}"/>
                  </a:ext>
                </a:extLst>
              </p:cNvPr>
              <p:cNvGrpSpPr/>
              <p:nvPr/>
            </p:nvGrpSpPr>
            <p:grpSpPr>
              <a:xfrm>
                <a:off x="579616" y="4953256"/>
                <a:ext cx="3003323" cy="1786387"/>
                <a:chOff x="677146" y="4953256"/>
                <a:chExt cx="3003323" cy="1786387"/>
              </a:xfrm>
            </p:grpSpPr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321402CE-3FC9-610D-96FC-6C5D918E7236}"/>
                    </a:ext>
                  </a:extLst>
                </p:cNvPr>
                <p:cNvSpPr txBox="1"/>
                <p:nvPr/>
              </p:nvSpPr>
              <p:spPr>
                <a:xfrm>
                  <a:off x="677146" y="4953256"/>
                  <a:ext cx="300332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Magnetometer Direct Detection </a:t>
                  </a:r>
                  <a:endParaRPr lang="zh-CN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矩形 207">
                  <a:extLst>
                    <a:ext uri="{FF2B5EF4-FFF2-40B4-BE49-F238E27FC236}">
                      <a16:creationId xmlns:a16="http://schemas.microsoft.com/office/drawing/2014/main" id="{8C15572D-43D6-57DF-6B39-A33CBE466B4E}"/>
                    </a:ext>
                  </a:extLst>
                </p:cNvPr>
                <p:cNvSpPr/>
                <p:nvPr/>
              </p:nvSpPr>
              <p:spPr>
                <a:xfrm>
                  <a:off x="680065" y="5285370"/>
                  <a:ext cx="2973600" cy="1454273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213" name="文本框 212">
              <a:extLst>
                <a:ext uri="{FF2B5EF4-FFF2-40B4-BE49-F238E27FC236}">
                  <a16:creationId xmlns:a16="http://schemas.microsoft.com/office/drawing/2014/main" id="{71D3D823-3F33-1039-164E-3E1FB071CB97}"/>
                </a:ext>
              </a:extLst>
            </p:cNvPr>
            <p:cNvSpPr txBox="1"/>
            <p:nvPr/>
          </p:nvSpPr>
          <p:spPr>
            <a:xfrm>
              <a:off x="190351" y="2854824"/>
              <a:ext cx="2989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Thermal noise of the coils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文本框 214">
              <a:extLst>
                <a:ext uri="{FF2B5EF4-FFF2-40B4-BE49-F238E27FC236}">
                  <a16:creationId xmlns:a16="http://schemas.microsoft.com/office/drawing/2014/main" id="{FB6876FE-DF47-8A10-DEE9-966EB99AFBB8}"/>
                </a:ext>
              </a:extLst>
            </p:cNvPr>
            <p:cNvSpPr txBox="1"/>
            <p:nvPr/>
          </p:nvSpPr>
          <p:spPr>
            <a:xfrm>
              <a:off x="3503004" y="2869434"/>
              <a:ext cx="3448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net magnetic flux strengthen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文本框 215">
              <a:extLst>
                <a:ext uri="{FF2B5EF4-FFF2-40B4-BE49-F238E27FC236}">
                  <a16:creationId xmlns:a16="http://schemas.microsoft.com/office/drawing/2014/main" id="{FB06505E-5020-3BB5-AFDC-51C33047462E}"/>
                </a:ext>
              </a:extLst>
            </p:cNvPr>
            <p:cNvSpPr txBox="1"/>
            <p:nvPr/>
          </p:nvSpPr>
          <p:spPr>
            <a:xfrm>
              <a:off x="7016815" y="2853691"/>
              <a:ext cx="3448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Tiny sensing volume (r~1cm)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8" name="文本框 217">
            <a:extLst>
              <a:ext uri="{FF2B5EF4-FFF2-40B4-BE49-F238E27FC236}">
                <a16:creationId xmlns:a16="http://schemas.microsoft.com/office/drawing/2014/main" id="{D360E1DD-3EE5-ECFA-101D-EB3DB8A2F340}"/>
              </a:ext>
            </a:extLst>
          </p:cNvPr>
          <p:cNvSpPr txBox="1"/>
          <p:nvPr/>
        </p:nvSpPr>
        <p:spPr>
          <a:xfrm>
            <a:off x="92842" y="29121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文本框 220">
            <a:extLst>
              <a:ext uri="{FF2B5EF4-FFF2-40B4-BE49-F238E27FC236}">
                <a16:creationId xmlns:a16="http://schemas.microsoft.com/office/drawing/2014/main" id="{5E0D00DC-5E4B-74B8-C09A-F6AE2928C367}"/>
              </a:ext>
            </a:extLst>
          </p:cNvPr>
          <p:cNvSpPr txBox="1"/>
          <p:nvPr/>
        </p:nvSpPr>
        <p:spPr>
          <a:xfrm>
            <a:off x="243764" y="159135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文本框 227">
            <a:extLst>
              <a:ext uri="{FF2B5EF4-FFF2-40B4-BE49-F238E27FC236}">
                <a16:creationId xmlns:a16="http://schemas.microsoft.com/office/drawing/2014/main" id="{0ECD66CF-8D9B-EF3A-3EC2-C4A93A8CAA85}"/>
              </a:ext>
            </a:extLst>
          </p:cNvPr>
          <p:cNvSpPr txBox="1"/>
          <p:nvPr/>
        </p:nvSpPr>
        <p:spPr>
          <a:xfrm>
            <a:off x="229578" y="4598817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文本框 228">
            <a:extLst>
              <a:ext uri="{FF2B5EF4-FFF2-40B4-BE49-F238E27FC236}">
                <a16:creationId xmlns:a16="http://schemas.microsoft.com/office/drawing/2014/main" id="{C94FDCB1-FA65-47EA-6CD1-69AB6992EB41}"/>
              </a:ext>
            </a:extLst>
          </p:cNvPr>
          <p:cNvSpPr txBox="1"/>
          <p:nvPr/>
        </p:nvSpPr>
        <p:spPr>
          <a:xfrm>
            <a:off x="4815709" y="3450092"/>
            <a:ext cx="355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MFC strengthened Magnetometer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E430F9-2471-FCFE-5764-AC2A04330731}"/>
              </a:ext>
            </a:extLst>
          </p:cNvPr>
          <p:cNvSpPr txBox="1"/>
          <p:nvPr/>
        </p:nvSpPr>
        <p:spPr>
          <a:xfrm>
            <a:off x="4686803" y="3946974"/>
            <a:ext cx="3726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High-permeability materials can gather magnetic flux from magnetic monopoles and amplify their magnetic field at the magnetometer.</a:t>
            </a:r>
            <a:endParaRPr lang="zh-CN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5D15071-C9D9-DC9D-B380-F755F7A3B151}"/>
              </a:ext>
            </a:extLst>
          </p:cNvPr>
          <p:cNvGrpSpPr/>
          <p:nvPr/>
        </p:nvGrpSpPr>
        <p:grpSpPr>
          <a:xfrm>
            <a:off x="1177379" y="4030723"/>
            <a:ext cx="3509424" cy="2595873"/>
            <a:chOff x="695376" y="3989219"/>
            <a:chExt cx="3509424" cy="259587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9CAB4B3-2159-DBFE-D0C6-99A44DDCA447}"/>
                </a:ext>
              </a:extLst>
            </p:cNvPr>
            <p:cNvGrpSpPr/>
            <p:nvPr/>
          </p:nvGrpSpPr>
          <p:grpSpPr>
            <a:xfrm>
              <a:off x="2002105" y="3989219"/>
              <a:ext cx="2202695" cy="2595873"/>
              <a:chOff x="2391895" y="3944032"/>
              <a:chExt cx="1847011" cy="2526670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D816700F-E05B-168A-8E81-840E58EE1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89" b="8477"/>
              <a:stretch>
                <a:fillRect/>
              </a:stretch>
            </p:blipFill>
            <p:spPr>
              <a:xfrm>
                <a:off x="2391895" y="3944032"/>
                <a:ext cx="992559" cy="2526670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9B05341D-CC4C-1EAD-D19B-DAC206A91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504" b="8240"/>
              <a:stretch>
                <a:fillRect/>
              </a:stretch>
            </p:blipFill>
            <p:spPr>
              <a:xfrm>
                <a:off x="3299570" y="3944033"/>
                <a:ext cx="939336" cy="2526669"/>
              </a:xfrm>
              <a:prstGeom prst="rect">
                <a:avLst/>
              </a:prstGeom>
            </p:spPr>
          </p:pic>
        </p:grp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251DB6A-9BEF-AC66-AD64-792758BF5082}"/>
                </a:ext>
              </a:extLst>
            </p:cNvPr>
            <p:cNvSpPr/>
            <p:nvPr/>
          </p:nvSpPr>
          <p:spPr>
            <a:xfrm>
              <a:off x="1764000" y="5349600"/>
              <a:ext cx="525600" cy="338554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96E2792-8131-943E-6E4E-B8C91BD30CFE}"/>
                </a:ext>
              </a:extLst>
            </p:cNvPr>
            <p:cNvSpPr txBox="1"/>
            <p:nvPr/>
          </p:nvSpPr>
          <p:spPr>
            <a:xfrm>
              <a:off x="695376" y="5552293"/>
              <a:ext cx="1373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accent5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Where we put the magnetometer</a:t>
              </a:r>
              <a:endParaRPr lang="zh-CN" altLang="en-US" sz="1200" dirty="0">
                <a:solidFill>
                  <a:schemeClr val="accent5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9FB2DB79-A74B-B7F3-4461-E936A5E9F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3593" y="3828583"/>
            <a:ext cx="2683030" cy="28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1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E562972-34DA-5D0D-0776-35E185309A6E}"/>
              </a:ext>
            </a:extLst>
          </p:cNvPr>
          <p:cNvSpPr/>
          <p:nvPr/>
        </p:nvSpPr>
        <p:spPr>
          <a:xfrm>
            <a:off x="0" y="0"/>
            <a:ext cx="12192000" cy="784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 of the report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0F4D27B-C991-43F7-4816-CABA72AE7144}"/>
              </a:ext>
            </a:extLst>
          </p:cNvPr>
          <p:cNvSpPr txBox="1"/>
          <p:nvPr/>
        </p:nvSpPr>
        <p:spPr>
          <a:xfrm>
            <a:off x="244800" y="1137600"/>
            <a:ext cx="844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" panose="02020603050405020304" pitchFamily="18" charset="0"/>
                <a:cs typeface="Times" panose="02020603050405020304" pitchFamily="18" charset="0"/>
              </a:rPr>
              <a:t>Simulation of the MFC &amp; magnetometer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" panose="02020603050405020304" pitchFamily="18" charset="0"/>
                <a:cs typeface="Times" panose="02020603050405020304" pitchFamily="18" charset="0"/>
              </a:rPr>
              <a:t>Signal &amp; Noise Tests of MFC &amp; magnetometers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Miniaturized heating chamber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MFC &amp; magnetometer sensitivity monitoring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Gain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129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7A6EB-C2F1-4BCE-3428-5AD7AEE2D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4D384D6-B221-F4F7-14AF-B76BBFF9DA52}"/>
              </a:ext>
            </a:extLst>
          </p:cNvPr>
          <p:cNvSpPr/>
          <p:nvPr/>
        </p:nvSpPr>
        <p:spPr>
          <a:xfrm>
            <a:off x="0" y="0"/>
            <a:ext cx="12192000" cy="784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MFC simulation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EBB8042-B1A8-6314-1C39-90EB7F49D5A4}"/>
                  </a:ext>
                </a:extLst>
              </p:cNvPr>
              <p:cNvSpPr txBox="1"/>
              <p:nvPr/>
            </p:nvSpPr>
            <p:spPr>
              <a:xfrm>
                <a:off x="5899201" y="1584923"/>
                <a:ext cx="6379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Simulated typical magnetic field waveform. Incident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EBB8042-B1A8-6314-1C39-90EB7F49D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201" y="1584923"/>
                <a:ext cx="6379650" cy="369332"/>
              </a:xfrm>
              <a:prstGeom prst="rect">
                <a:avLst/>
              </a:prstGeom>
              <a:blipFill>
                <a:blip r:embed="rId3"/>
                <a:stretch>
                  <a:fillRect l="-860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>
            <a:extLst>
              <a:ext uri="{FF2B5EF4-FFF2-40B4-BE49-F238E27FC236}">
                <a16:creationId xmlns:a16="http://schemas.microsoft.com/office/drawing/2014/main" id="{831E1295-EC6C-A6D4-4E26-04DAB2351FAD}"/>
              </a:ext>
            </a:extLst>
          </p:cNvPr>
          <p:cNvGrpSpPr/>
          <p:nvPr/>
        </p:nvGrpSpPr>
        <p:grpSpPr>
          <a:xfrm>
            <a:off x="353104" y="1037211"/>
            <a:ext cx="5428264" cy="5112867"/>
            <a:chOff x="323607" y="1007714"/>
            <a:chExt cx="5123590" cy="4675571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A4B15F0-11B4-3CEA-829E-DD978F6277D9}"/>
                </a:ext>
              </a:extLst>
            </p:cNvPr>
            <p:cNvGrpSpPr/>
            <p:nvPr/>
          </p:nvGrpSpPr>
          <p:grpSpPr>
            <a:xfrm>
              <a:off x="323607" y="1007714"/>
              <a:ext cx="5123590" cy="4675571"/>
              <a:chOff x="357031" y="1217037"/>
              <a:chExt cx="5123590" cy="4675571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CB55F09C-4ADB-3EA9-9EA3-FE99B6F90E3D}"/>
                  </a:ext>
                </a:extLst>
              </p:cNvPr>
              <p:cNvGrpSpPr/>
              <p:nvPr/>
            </p:nvGrpSpPr>
            <p:grpSpPr>
              <a:xfrm>
                <a:off x="357031" y="1738648"/>
                <a:ext cx="5123590" cy="4153960"/>
                <a:chOff x="391878" y="1119448"/>
                <a:chExt cx="5080047" cy="4153960"/>
              </a:xfrm>
            </p:grpSpPr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769A3CF4-4BB3-DB30-FBCB-2D02FF3EC0FA}"/>
                    </a:ext>
                  </a:extLst>
                </p:cNvPr>
                <p:cNvGrpSpPr/>
                <p:nvPr/>
              </p:nvGrpSpPr>
              <p:grpSpPr>
                <a:xfrm>
                  <a:off x="436598" y="1119448"/>
                  <a:ext cx="5035327" cy="2632397"/>
                  <a:chOff x="1071998" y="1641600"/>
                  <a:chExt cx="5035327" cy="2632397"/>
                </a:xfrm>
              </p:grpSpPr>
              <p:sp>
                <p:nvSpPr>
                  <p:cNvPr id="3" name="矩形: 圆角 2">
                    <a:extLst>
                      <a:ext uri="{FF2B5EF4-FFF2-40B4-BE49-F238E27FC236}">
                        <a16:creationId xmlns:a16="http://schemas.microsoft.com/office/drawing/2014/main" id="{12A1A53B-345F-4BD4-DFCD-92376304BC60}"/>
                      </a:ext>
                    </a:extLst>
                  </p:cNvPr>
                  <p:cNvSpPr/>
                  <p:nvPr/>
                </p:nvSpPr>
                <p:spPr>
                  <a:xfrm>
                    <a:off x="1071998" y="1656291"/>
                    <a:ext cx="1728802" cy="83482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COMSOL</a:t>
                    </a:r>
                    <a:r>
                      <a:rPr lang="en-US" altLang="zh-CN" dirty="0"/>
                      <a:t> </a:t>
                    </a:r>
                    <a:endParaRPr lang="zh-CN" altLang="en-US" dirty="0"/>
                  </a:p>
                </p:txBody>
              </p:sp>
              <p:sp>
                <p:nvSpPr>
                  <p:cNvPr id="5" name="矩形: 圆角 4">
                    <a:extLst>
                      <a:ext uri="{FF2B5EF4-FFF2-40B4-BE49-F238E27FC236}">
                        <a16:creationId xmlns:a16="http://schemas.microsoft.com/office/drawing/2014/main" id="{ED80623C-B7DB-0273-8EB9-F1A0149A21C1}"/>
                      </a:ext>
                    </a:extLst>
                  </p:cNvPr>
                  <p:cNvSpPr/>
                  <p:nvPr/>
                </p:nvSpPr>
                <p:spPr>
                  <a:xfrm>
                    <a:off x="3636000" y="1641600"/>
                    <a:ext cx="1908000" cy="864000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H-map</a:t>
                    </a:r>
                    <a:r>
                      <a:rPr lang="en-US" altLang="zh-CN" dirty="0"/>
                      <a:t> </a:t>
                    </a:r>
                    <a:endParaRPr lang="zh-CN" altLang="en-US" dirty="0"/>
                  </a:p>
                </p:txBody>
              </p:sp>
              <p:sp>
                <p:nvSpPr>
                  <p:cNvPr id="6" name="箭头: 下 5">
                    <a:extLst>
                      <a:ext uri="{FF2B5EF4-FFF2-40B4-BE49-F238E27FC236}">
                        <a16:creationId xmlns:a16="http://schemas.microsoft.com/office/drawing/2014/main" id="{78AE6390-1191-83CF-C4F6-59F57CD0D090}"/>
                      </a:ext>
                    </a:extLst>
                  </p:cNvPr>
                  <p:cNvSpPr/>
                  <p:nvPr/>
                </p:nvSpPr>
                <p:spPr>
                  <a:xfrm>
                    <a:off x="4461126" y="2680466"/>
                    <a:ext cx="288000" cy="1049286"/>
                  </a:xfrm>
                  <a:prstGeom prst="downArrow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" name="矩形: 圆角 6">
                    <a:extLst>
                      <a:ext uri="{FF2B5EF4-FFF2-40B4-BE49-F238E27FC236}">
                        <a16:creationId xmlns:a16="http://schemas.microsoft.com/office/drawing/2014/main" id="{65598AED-31F4-DEB8-3536-8F2A34DCA10C}"/>
                      </a:ext>
                    </a:extLst>
                  </p:cNvPr>
                  <p:cNvSpPr/>
                  <p:nvPr/>
                </p:nvSpPr>
                <p:spPr>
                  <a:xfrm>
                    <a:off x="3951522" y="3863115"/>
                    <a:ext cx="1267200" cy="410882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Induction</a:t>
                    </a:r>
                    <a:r>
                      <a:rPr lang="en-US" altLang="zh-CN" dirty="0"/>
                      <a:t>  </a:t>
                    </a:r>
                    <a:endParaRPr lang="zh-CN" altLang="en-US" dirty="0"/>
                  </a:p>
                </p:txBody>
              </p:sp>
              <p:sp>
                <p:nvSpPr>
                  <p:cNvPr id="9" name="矩形: 圆角 8">
                    <a:extLst>
                      <a:ext uri="{FF2B5EF4-FFF2-40B4-BE49-F238E27FC236}">
                        <a16:creationId xmlns:a16="http://schemas.microsoft.com/office/drawing/2014/main" id="{E49983AA-18F4-46C1-C4CA-5BDFEA8B1883}"/>
                      </a:ext>
                    </a:extLst>
                  </p:cNvPr>
                  <p:cNvSpPr/>
                  <p:nvPr/>
                </p:nvSpPr>
                <p:spPr>
                  <a:xfrm>
                    <a:off x="1238399" y="3789365"/>
                    <a:ext cx="1175401" cy="429346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 field   </a:t>
                    </a:r>
                    <a:endParaRPr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" name="箭头: 下 9">
                    <a:extLst>
                      <a:ext uri="{FF2B5EF4-FFF2-40B4-BE49-F238E27FC236}">
                        <a16:creationId xmlns:a16="http://schemas.microsoft.com/office/drawing/2014/main" id="{2843AAA1-6F9B-E902-860C-BEDB5A642DB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72628" y="3489605"/>
                    <a:ext cx="288000" cy="1123200"/>
                  </a:xfrm>
                  <a:prstGeom prst="downArrow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15CD3A0B-2A4F-3946-2009-BD64E9639C90}"/>
                      </a:ext>
                    </a:extLst>
                  </p:cNvPr>
                  <p:cNvSpPr txBox="1"/>
                  <p:nvPr/>
                </p:nvSpPr>
                <p:spPr>
                  <a:xfrm>
                    <a:off x="4840125" y="2759690"/>
                    <a:ext cx="1267200" cy="830997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Lorentz reciprocity theorem</a:t>
                    </a:r>
                    <a:endParaRPr lang="zh-CN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187EAAE8-463F-5342-5FAD-FE423FAC7C61}"/>
                      </a:ext>
                    </a:extLst>
                  </p:cNvPr>
                  <p:cNvSpPr txBox="1"/>
                  <p:nvPr/>
                </p:nvSpPr>
                <p:spPr>
                  <a:xfrm>
                    <a:off x="2488123" y="3536380"/>
                    <a:ext cx="1463400" cy="36933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Faraday’s law</a:t>
                    </a:r>
                    <a:endParaRPr lang="zh-CN" alt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3" name="矩形: 圆角 22">
                  <a:extLst>
                    <a:ext uri="{FF2B5EF4-FFF2-40B4-BE49-F238E27FC236}">
                      <a16:creationId xmlns:a16="http://schemas.microsoft.com/office/drawing/2014/main" id="{DE8BF085-A6C8-D61F-C4C1-3287E4208998}"/>
                    </a:ext>
                  </a:extLst>
                </p:cNvPr>
                <p:cNvSpPr/>
                <p:nvPr/>
              </p:nvSpPr>
              <p:spPr>
                <a:xfrm>
                  <a:off x="391878" y="4523458"/>
                  <a:ext cx="1682123" cy="74995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Magnetometer Simulation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箭头: 下 23">
                  <a:extLst>
                    <a:ext uri="{FF2B5EF4-FFF2-40B4-BE49-F238E27FC236}">
                      <a16:creationId xmlns:a16="http://schemas.microsoft.com/office/drawing/2014/main" id="{267CC717-07A0-DF47-264F-36D0E9DC976D}"/>
                    </a:ext>
                  </a:extLst>
                </p:cNvPr>
                <p:cNvSpPr/>
                <p:nvPr/>
              </p:nvSpPr>
              <p:spPr>
                <a:xfrm rot="16200000">
                  <a:off x="2445962" y="1150310"/>
                  <a:ext cx="288000" cy="708979"/>
                </a:xfrm>
                <a:prstGeom prst="downArrow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5" name="箭头: 下 24">
                  <a:extLst>
                    <a:ext uri="{FF2B5EF4-FFF2-40B4-BE49-F238E27FC236}">
                      <a16:creationId xmlns:a16="http://schemas.microsoft.com/office/drawing/2014/main" id="{9F1C3DAE-D4AE-E40E-BD24-BC8CBDF781C6}"/>
                    </a:ext>
                  </a:extLst>
                </p:cNvPr>
                <p:cNvSpPr/>
                <p:nvPr/>
              </p:nvSpPr>
              <p:spPr>
                <a:xfrm>
                  <a:off x="1021462" y="3743519"/>
                  <a:ext cx="288000" cy="732977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5" name="箭头: 下 34">
                  <a:extLst>
                    <a:ext uri="{FF2B5EF4-FFF2-40B4-BE49-F238E27FC236}">
                      <a16:creationId xmlns:a16="http://schemas.microsoft.com/office/drawing/2014/main" id="{AC99651A-4DCD-B0B7-F538-12FDA1E25900}"/>
                    </a:ext>
                  </a:extLst>
                </p:cNvPr>
                <p:cNvSpPr/>
                <p:nvPr/>
              </p:nvSpPr>
              <p:spPr>
                <a:xfrm rot="16200000">
                  <a:off x="2595003" y="4353135"/>
                  <a:ext cx="288000" cy="11232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6" name="矩形: 圆角 35">
                  <a:extLst>
                    <a:ext uri="{FF2B5EF4-FFF2-40B4-BE49-F238E27FC236}">
                      <a16:creationId xmlns:a16="http://schemas.microsoft.com/office/drawing/2014/main" id="{37858D11-685D-1984-3CC3-14F1F8709457}"/>
                    </a:ext>
                  </a:extLst>
                </p:cNvPr>
                <p:cNvSpPr/>
                <p:nvPr/>
              </p:nvSpPr>
              <p:spPr>
                <a:xfrm>
                  <a:off x="3316123" y="4442411"/>
                  <a:ext cx="1768523" cy="83099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Optimal filter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204BAB6-5FA4-FAFD-9F47-300CEED43B86}"/>
                  </a:ext>
                </a:extLst>
              </p:cNvPr>
              <p:cNvSpPr txBox="1"/>
              <p:nvPr/>
            </p:nvSpPr>
            <p:spPr>
              <a:xfrm>
                <a:off x="1424905" y="1217037"/>
                <a:ext cx="2486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 Framework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箭头: 虚尾 18">
              <a:extLst>
                <a:ext uri="{FF2B5EF4-FFF2-40B4-BE49-F238E27FC236}">
                  <a16:creationId xmlns:a16="http://schemas.microsoft.com/office/drawing/2014/main" id="{F2280E59-992D-DBAF-78A3-7F1A403BA69F}"/>
                </a:ext>
              </a:extLst>
            </p:cNvPr>
            <p:cNvSpPr/>
            <p:nvPr/>
          </p:nvSpPr>
          <p:spPr>
            <a:xfrm rot="5400000">
              <a:off x="625649" y="2925514"/>
              <a:ext cx="922987" cy="290470"/>
            </a:xfrm>
            <a:prstGeom prst="stripedRightArrow">
              <a:avLst>
                <a:gd name="adj1" fmla="val 38300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5445658-47C0-D1E6-02AF-A90E56729D4F}"/>
                </a:ext>
              </a:extLst>
            </p:cNvPr>
            <p:cNvSpPr txBox="1"/>
            <p:nvPr/>
          </p:nvSpPr>
          <p:spPr>
            <a:xfrm>
              <a:off x="1209950" y="2764597"/>
              <a:ext cx="1832553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Direct Simulation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3B348619-DC8E-1A4D-87ED-92508BB44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78400"/>
            <a:ext cx="5682213" cy="395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52261-FB70-5F83-B106-FBD50689B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982CC2-54CF-0605-99C7-77D4292EE144}"/>
              </a:ext>
            </a:extLst>
          </p:cNvPr>
          <p:cNvSpPr/>
          <p:nvPr/>
        </p:nvSpPr>
        <p:spPr>
          <a:xfrm>
            <a:off x="0" y="0"/>
            <a:ext cx="12192000" cy="784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 strengthen of MFC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58977B1-EEBB-EF05-E31F-7C1DF1C93A91}"/>
              </a:ext>
            </a:extLst>
          </p:cNvPr>
          <p:cNvGrpSpPr/>
          <p:nvPr/>
        </p:nvGrpSpPr>
        <p:grpSpPr>
          <a:xfrm>
            <a:off x="1054544" y="1250482"/>
            <a:ext cx="9648821" cy="3699774"/>
            <a:chOff x="125744" y="917495"/>
            <a:chExt cx="9648821" cy="369977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3A3C116-098B-1619-8C50-9B635D7FF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2519" y="917495"/>
              <a:ext cx="6122046" cy="3699774"/>
            </a:xfrm>
            <a:prstGeom prst="rect">
              <a:avLst/>
            </a:prstGeom>
          </p:spPr>
        </p:pic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CD19057A-DD61-E8F9-268F-7F6C3C29F691}"/>
                </a:ext>
              </a:extLst>
            </p:cNvPr>
            <p:cNvGrpSpPr/>
            <p:nvPr/>
          </p:nvGrpSpPr>
          <p:grpSpPr>
            <a:xfrm>
              <a:off x="125744" y="917495"/>
              <a:ext cx="3525549" cy="3605507"/>
              <a:chOff x="296438" y="917495"/>
              <a:chExt cx="3525549" cy="3605507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1681B73F-BD82-6676-F362-CABBCC380368}"/>
                  </a:ext>
                </a:extLst>
              </p:cNvPr>
              <p:cNvGrpSpPr/>
              <p:nvPr/>
            </p:nvGrpSpPr>
            <p:grpSpPr>
              <a:xfrm>
                <a:off x="2017890" y="1600717"/>
                <a:ext cx="297600" cy="277200"/>
                <a:chOff x="2017890" y="1600717"/>
                <a:chExt cx="297600" cy="277200"/>
              </a:xfrm>
            </p:grpSpPr>
            <p:cxnSp>
              <p:nvCxnSpPr>
                <p:cNvPr id="12" name="直接箭头连接符 11">
                  <a:extLst>
                    <a:ext uri="{FF2B5EF4-FFF2-40B4-BE49-F238E27FC236}">
                      <a16:creationId xmlns:a16="http://schemas.microsoft.com/office/drawing/2014/main" id="{6B0290ED-BC7C-5317-10FD-5FBA3D5235C3}"/>
                    </a:ext>
                  </a:extLst>
                </p:cNvPr>
                <p:cNvCxnSpPr/>
                <p:nvPr/>
              </p:nvCxnSpPr>
              <p:spPr>
                <a:xfrm flipH="1">
                  <a:off x="2017890" y="1612800"/>
                  <a:ext cx="170910" cy="1656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箭头连接符 12">
                  <a:extLst>
                    <a:ext uri="{FF2B5EF4-FFF2-40B4-BE49-F238E27FC236}">
                      <a16:creationId xmlns:a16="http://schemas.microsoft.com/office/drawing/2014/main" id="{E205D4F3-7E32-16E8-EB0F-B094BA2891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88800" y="1600717"/>
                  <a:ext cx="126690" cy="2772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EB8F5C21-47E0-ABA5-66E8-510AAC105692}"/>
                  </a:ext>
                </a:extLst>
              </p:cNvPr>
              <p:cNvGrpSpPr/>
              <p:nvPr/>
            </p:nvGrpSpPr>
            <p:grpSpPr>
              <a:xfrm>
                <a:off x="296438" y="917495"/>
                <a:ext cx="3525549" cy="3605507"/>
                <a:chOff x="296438" y="917495"/>
                <a:chExt cx="3525549" cy="3605507"/>
              </a:xfrm>
            </p:grpSpPr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1BE6582-D795-A741-F36B-D9AA3D718AB5}"/>
                    </a:ext>
                  </a:extLst>
                </p:cNvPr>
                <p:cNvSpPr txBox="1"/>
                <p:nvPr/>
              </p:nvSpPr>
              <p:spPr>
                <a:xfrm>
                  <a:off x="459202" y="917495"/>
                  <a:ext cx="2809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Isotropic toy Monte Carlo </a:t>
                  </a:r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86D7EE2A-0695-8BB9-9166-30A2AEE82DEA}"/>
                    </a:ext>
                  </a:extLst>
                </p:cNvPr>
                <p:cNvGrpSpPr/>
                <p:nvPr/>
              </p:nvGrpSpPr>
              <p:grpSpPr>
                <a:xfrm>
                  <a:off x="296438" y="1338095"/>
                  <a:ext cx="3525549" cy="3184907"/>
                  <a:chOff x="296438" y="1338095"/>
                  <a:chExt cx="3525549" cy="3184907"/>
                </a:xfrm>
              </p:grpSpPr>
              <p:grpSp>
                <p:nvGrpSpPr>
                  <p:cNvPr id="9" name="组合 8">
                    <a:extLst>
                      <a:ext uri="{FF2B5EF4-FFF2-40B4-BE49-F238E27FC236}">
                        <a16:creationId xmlns:a16="http://schemas.microsoft.com/office/drawing/2014/main" id="{4091D7D1-658B-A4C5-EF1C-BEC7162CE925}"/>
                      </a:ext>
                    </a:extLst>
                  </p:cNvPr>
                  <p:cNvGrpSpPr/>
                  <p:nvPr/>
                </p:nvGrpSpPr>
                <p:grpSpPr>
                  <a:xfrm>
                    <a:off x="1620000" y="2167200"/>
                    <a:ext cx="304892" cy="406208"/>
                    <a:chOff x="1756800" y="1620000"/>
                    <a:chExt cx="261090" cy="581800"/>
                  </a:xfrm>
                </p:grpSpPr>
                <p:sp>
                  <p:nvSpPr>
                    <p:cNvPr id="7" name="流程图: 合并 6">
                      <a:extLst>
                        <a:ext uri="{FF2B5EF4-FFF2-40B4-BE49-F238E27FC236}">
                          <a16:creationId xmlns:a16="http://schemas.microsoft.com/office/drawing/2014/main" id="{E644E915-0AF7-FEE7-CB2E-A49C7EB7CD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6800" y="1620000"/>
                      <a:ext cx="261090" cy="276999"/>
                    </a:xfrm>
                    <a:prstGeom prst="flowChartMerge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" name="流程图: 合并 7">
                      <a:extLst>
                        <a:ext uri="{FF2B5EF4-FFF2-40B4-BE49-F238E27FC236}">
                          <a16:creationId xmlns:a16="http://schemas.microsoft.com/office/drawing/2014/main" id="{5B252900-574F-39E8-0365-CF14EF6C401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756800" y="1924801"/>
                      <a:ext cx="261090" cy="276999"/>
                    </a:xfrm>
                    <a:prstGeom prst="flowChartMerge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0" name="椭圆 9">
                    <a:extLst>
                      <a:ext uri="{FF2B5EF4-FFF2-40B4-BE49-F238E27FC236}">
                        <a16:creationId xmlns:a16="http://schemas.microsoft.com/office/drawing/2014/main" id="{886952A8-85DA-808D-D01E-950850595869}"/>
                      </a:ext>
                    </a:extLst>
                  </p:cNvPr>
                  <p:cNvSpPr/>
                  <p:nvPr/>
                </p:nvSpPr>
                <p:spPr>
                  <a:xfrm>
                    <a:off x="828000" y="1504295"/>
                    <a:ext cx="1828800" cy="1735705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6" name="直接箭头连接符 15">
                    <a:extLst>
                      <a:ext uri="{FF2B5EF4-FFF2-40B4-BE49-F238E27FC236}">
                        <a16:creationId xmlns:a16="http://schemas.microsoft.com/office/drawing/2014/main" id="{097B0F59-4CC0-F84D-2BDF-B55ADD1AC72E}"/>
                      </a:ext>
                    </a:extLst>
                  </p:cNvPr>
                  <p:cNvCxnSpPr>
                    <a:stCxn id="8" idx="2"/>
                  </p:cNvCxnSpPr>
                  <p:nvPr/>
                </p:nvCxnSpPr>
                <p:spPr>
                  <a:xfrm>
                    <a:off x="1772446" y="2380010"/>
                    <a:ext cx="819554" cy="27319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CA363492-95FF-B117-3333-AC09DB91F48D}"/>
                      </a:ext>
                    </a:extLst>
                  </p:cNvPr>
                  <p:cNvSpPr txBox="1"/>
                  <p:nvPr/>
                </p:nvSpPr>
                <p:spPr>
                  <a:xfrm>
                    <a:off x="2234519" y="1338095"/>
                    <a:ext cx="133722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Isotropic source</a:t>
                    </a:r>
                    <a:endPara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58A126A0-6FDF-885D-CF32-60697FB5701E}"/>
                      </a:ext>
                    </a:extLst>
                  </p:cNvPr>
                  <p:cNvSpPr txBox="1"/>
                  <p:nvPr/>
                </p:nvSpPr>
                <p:spPr>
                  <a:xfrm>
                    <a:off x="2059213" y="2265631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</a:t>
                    </a:r>
                    <a:endPara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E61D93D0-6A9B-7AEF-D8C1-91BA8A9BF703}"/>
                      </a:ext>
                    </a:extLst>
                  </p:cNvPr>
                  <p:cNvSpPr txBox="1"/>
                  <p:nvPr/>
                </p:nvSpPr>
                <p:spPr>
                  <a:xfrm>
                    <a:off x="1283880" y="1835660"/>
                    <a:ext cx="71686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Detector</a:t>
                    </a:r>
                    <a:endParaRPr lang="zh-CN" alt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文本框 20">
                        <a:extLst>
                          <a:ext uri="{FF2B5EF4-FFF2-40B4-BE49-F238E27FC236}">
                            <a16:creationId xmlns:a16="http://schemas.microsoft.com/office/drawing/2014/main" id="{168EB0C0-2C12-0FA7-365F-FD1936676C0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6438" y="3435460"/>
                        <a:ext cx="3525549" cy="108754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Acceptance:</a:t>
                        </a:r>
                        <a:r>
                          <a:rPr lang="en-US" altLang="zh-CN" i="1" dirty="0">
                            <a:latin typeface="Cambria Math" panose="02040503050406030204" pitchFamily="18" charset="0"/>
                          </a:rPr>
                          <a:t> </a:t>
                        </a:r>
                        <a14:m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×4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a14:m>
                        <a:endParaRPr lang="en-US" altLang="zh-CN" dirty="0"/>
                      </a:p>
                      <a:p>
                        <a:endParaRPr lang="zh-CN" altLang="en-US" dirty="0"/>
                      </a:p>
                      <a:p>
                        <a: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Here </a:t>
                        </a:r>
                        <a14:m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𝑆𝑁𝑅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&gt;1)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𝑡𝑜𝑡𝑎𝑙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)</m:t>
                                </m:r>
                              </m:den>
                            </m:f>
                          </m:oMath>
                        </a14:m>
                        <a:endPara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" name="文本框 20">
                        <a:extLst>
                          <a:ext uri="{FF2B5EF4-FFF2-40B4-BE49-F238E27FC236}">
                            <a16:creationId xmlns:a16="http://schemas.microsoft.com/office/drawing/2014/main" id="{168EB0C0-2C12-0FA7-365F-FD1936676C0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6438" y="3435460"/>
                        <a:ext cx="3525549" cy="1087542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1557" t="-3352" b="-223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61EFB55-1076-29F7-5E48-62B2C946EC4B}"/>
                  </a:ext>
                </a:extLst>
              </p:cNvPr>
              <p:cNvSpPr txBox="1"/>
              <p:nvPr/>
            </p:nvSpPr>
            <p:spPr>
              <a:xfrm>
                <a:off x="2121186" y="5415812"/>
                <a:ext cx="801424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MFCs,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15.9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𝑠𝑟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a benchmark MFC</a:t>
                </a:r>
                <a:r>
                  <a:rPr lang="en-US" altLang="zh-CN" dirty="0"/>
                  <a:t>,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280.0 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𝑠𝑟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 (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~1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61EFB55-1076-29F7-5E48-62B2C946E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186" y="5415812"/>
                <a:ext cx="8014245" cy="372410"/>
              </a:xfrm>
              <a:prstGeom prst="rect">
                <a:avLst/>
              </a:prstGeom>
              <a:blipFill>
                <a:blip r:embed="rId4"/>
                <a:stretch>
                  <a:fillRect l="-684" t="-9677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7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1F101-DC56-BD45-9805-594912AFB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09BE5F-8CF4-37F8-66C8-92BBCED514CE}"/>
              </a:ext>
            </a:extLst>
          </p:cNvPr>
          <p:cNvSpPr/>
          <p:nvPr/>
        </p:nvSpPr>
        <p:spPr>
          <a:xfrm>
            <a:off x="0" y="0"/>
            <a:ext cx="12192000" cy="784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MFC simulation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5444BAC-C184-5A1D-3239-489948E7AE60}"/>
              </a:ext>
            </a:extLst>
          </p:cNvPr>
          <p:cNvSpPr txBox="1"/>
          <p:nvPr/>
        </p:nvSpPr>
        <p:spPr>
          <a:xfrm>
            <a:off x="182401" y="1041567"/>
            <a:ext cx="637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 for different speed of MM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low β regime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6F66F4D-1805-8EA9-C7DB-88EA4320E4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41" t="2521" r="1141" b="-2521"/>
          <a:stretch>
            <a:fillRect/>
          </a:stretch>
        </p:blipFill>
        <p:spPr>
          <a:xfrm>
            <a:off x="581686" y="1497299"/>
            <a:ext cx="4601252" cy="306750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8327703-2BAF-842E-4B96-FA6E91F40B4E}"/>
              </a:ext>
            </a:extLst>
          </p:cNvPr>
          <p:cNvSpPr txBox="1"/>
          <p:nvPr/>
        </p:nvSpPr>
        <p:spPr>
          <a:xfrm>
            <a:off x="442452" y="4726858"/>
            <a:ext cx="104076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The lower the velocity of magnetic monopoles, the greater the energy they accumulate at the magnetometer.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Ignored the decrease in magnetometer sensitivity at low frequencies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Relaxation effect of MFC are not taken into account</a:t>
            </a:r>
            <a:r>
              <a:rPr lang="en-US" altLang="zh-CN" dirty="0"/>
              <a:t>.</a:t>
            </a:r>
            <a:endParaRPr lang="zh-CN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9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68F46-01F2-E20D-66E9-A0FEC5C98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6DE2C1C-68A8-AF1F-07AF-D85C725551E5}"/>
              </a:ext>
            </a:extLst>
          </p:cNvPr>
          <p:cNvSpPr/>
          <p:nvPr/>
        </p:nvSpPr>
        <p:spPr>
          <a:xfrm>
            <a:off x="0" y="0"/>
            <a:ext cx="12192000" cy="784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Miniaturized heating chamber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0371CA9-55B1-2A82-EA1E-E0343874227D}"/>
              </a:ext>
            </a:extLst>
          </p:cNvPr>
          <p:cNvGrpSpPr/>
          <p:nvPr/>
        </p:nvGrpSpPr>
        <p:grpSpPr>
          <a:xfrm>
            <a:off x="461512" y="1025271"/>
            <a:ext cx="4676532" cy="4807458"/>
            <a:chOff x="512433" y="1095352"/>
            <a:chExt cx="3743799" cy="372729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1A444BC-2B72-ECE9-9CD8-74FBBA535C02}"/>
                </a:ext>
              </a:extLst>
            </p:cNvPr>
            <p:cNvSpPr txBox="1"/>
            <p:nvPr/>
          </p:nvSpPr>
          <p:spPr>
            <a:xfrm>
              <a:off x="604854" y="1095352"/>
              <a:ext cx="3585232" cy="28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 of miniaturized heating chamber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8BF70DA-F8DC-EFC8-9ADC-6CD3BD08B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33" y="1434075"/>
              <a:ext cx="3743799" cy="3388576"/>
            </a:xfrm>
            <a:prstGeom prst="rect">
              <a:avLst/>
            </a:prstGeom>
          </p:spPr>
        </p:pic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D883285D-0C24-C90A-B24A-327B98E1D5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143" y="1568044"/>
              <a:ext cx="2044402" cy="31845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81B7FB6-681D-EC57-335E-3AD8FCDBF2D2}"/>
                </a:ext>
              </a:extLst>
            </p:cNvPr>
            <p:cNvSpPr txBox="1"/>
            <p:nvPr/>
          </p:nvSpPr>
          <p:spPr>
            <a:xfrm>
              <a:off x="1186879" y="133853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2cm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1981D5A-70DF-F811-A51A-508F21C612F2}"/>
              </a:ext>
            </a:extLst>
          </p:cNvPr>
          <p:cNvGrpSpPr/>
          <p:nvPr/>
        </p:nvGrpSpPr>
        <p:grpSpPr>
          <a:xfrm>
            <a:off x="5428699" y="1095186"/>
            <a:ext cx="6040471" cy="5410097"/>
            <a:chOff x="5200099" y="942393"/>
            <a:chExt cx="6040471" cy="541009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0E9BABA0-F4B4-3369-0CD7-DC36E5612F4F}"/>
                </a:ext>
              </a:extLst>
            </p:cNvPr>
            <p:cNvGrpSpPr/>
            <p:nvPr/>
          </p:nvGrpSpPr>
          <p:grpSpPr>
            <a:xfrm>
              <a:off x="5200099" y="942393"/>
              <a:ext cx="6040471" cy="5410097"/>
              <a:chOff x="4027525" y="1095857"/>
              <a:chExt cx="6040471" cy="5410097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8951C7B6-C9B0-0CC7-54E2-D46BE371FC0A}"/>
                  </a:ext>
                </a:extLst>
              </p:cNvPr>
              <p:cNvGrpSpPr/>
              <p:nvPr/>
            </p:nvGrpSpPr>
            <p:grpSpPr>
              <a:xfrm>
                <a:off x="4027525" y="3275562"/>
                <a:ext cx="5593198" cy="3230392"/>
                <a:chOff x="4027525" y="3275562"/>
                <a:chExt cx="5593198" cy="3230392"/>
              </a:xfrm>
            </p:grpSpPr>
            <p:pic>
              <p:nvPicPr>
                <p:cNvPr id="20" name="图片 19">
                  <a:extLst>
                    <a:ext uri="{FF2B5EF4-FFF2-40B4-BE49-F238E27FC236}">
                      <a16:creationId xmlns:a16="http://schemas.microsoft.com/office/drawing/2014/main" id="{949C40A9-A6D9-0F8D-38F3-A44A643529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51781" y="3638386"/>
                  <a:ext cx="4484034" cy="2867568"/>
                </a:xfrm>
                <a:prstGeom prst="rect">
                  <a:avLst/>
                </a:prstGeom>
              </p:spPr>
            </p:pic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C623A08-69A0-0155-30DF-1C922C186A08}"/>
                    </a:ext>
                  </a:extLst>
                </p:cNvPr>
                <p:cNvSpPr txBox="1"/>
                <p:nvPr/>
              </p:nvSpPr>
              <p:spPr>
                <a:xfrm>
                  <a:off x="4027525" y="3275562"/>
                  <a:ext cx="5593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Heating test: temperature control stability ~5mK @ 127°C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75C290A8-2140-4A9A-3F42-DC43502B67DB}"/>
                  </a:ext>
                </a:extLst>
              </p:cNvPr>
              <p:cNvGrpSpPr/>
              <p:nvPr/>
            </p:nvGrpSpPr>
            <p:grpSpPr>
              <a:xfrm>
                <a:off x="4159926" y="1095857"/>
                <a:ext cx="5908070" cy="2230044"/>
                <a:chOff x="2364253" y="1485913"/>
                <a:chExt cx="5716873" cy="2146195"/>
              </a:xfrm>
            </p:grpSpPr>
            <p:pic>
              <p:nvPicPr>
                <p:cNvPr id="16" name="图片 15">
                  <a:extLst>
                    <a:ext uri="{FF2B5EF4-FFF2-40B4-BE49-F238E27FC236}">
                      <a16:creationId xmlns:a16="http://schemas.microsoft.com/office/drawing/2014/main" id="{3EF2F65C-0FE4-F770-F177-F92A51ECB7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65428" y="1642842"/>
                  <a:ext cx="3515698" cy="1989266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文本框 16">
                      <a:extLst>
                        <a:ext uri="{FF2B5EF4-FFF2-40B4-BE49-F238E27FC236}">
                          <a16:creationId xmlns:a16="http://schemas.microsoft.com/office/drawing/2014/main" id="{776B1DDB-1CA7-363E-A601-735DD726CF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64253" y="1485913"/>
                      <a:ext cx="4915024" cy="35544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Simulated temperature gradient ~5%,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decline ~1%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文本框 16">
                      <a:extLst>
                        <a:ext uri="{FF2B5EF4-FFF2-40B4-BE49-F238E27FC236}">
                          <a16:creationId xmlns:a16="http://schemas.microsoft.com/office/drawing/2014/main" id="{776B1DDB-1CA7-363E-A601-735DD726CF5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64253" y="1485913"/>
                      <a:ext cx="4915024" cy="35544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960" t="-8197" r="-360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1B1CCD1-F427-68AB-F578-DFC6A27B0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461" y="1289314"/>
              <a:ext cx="1388672" cy="1852286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28433725-8EB5-E423-EDD6-1A6FD946CCC1}"/>
              </a:ext>
            </a:extLst>
          </p:cNvPr>
          <p:cNvSpPr/>
          <p:nvPr/>
        </p:nvSpPr>
        <p:spPr>
          <a:xfrm>
            <a:off x="6498640" y="1860629"/>
            <a:ext cx="597308" cy="5076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C45060-3C05-9F52-071C-14FD98BCCA73}"/>
              </a:ext>
            </a:extLst>
          </p:cNvPr>
          <p:cNvSpPr txBox="1"/>
          <p:nvPr/>
        </p:nvSpPr>
        <p:spPr>
          <a:xfrm>
            <a:off x="523567" y="5766619"/>
            <a:ext cx="4676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" panose="02020603050405020304" pitchFamily="18" charset="0"/>
                <a:cs typeface="Times" panose="02020603050405020304" pitchFamily="18" charset="0"/>
              </a:rPr>
              <a:t>Inner core: boron nitride thermal conductive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" panose="02020603050405020304" pitchFamily="18" charset="0"/>
                <a:cs typeface="Times" panose="02020603050405020304" pitchFamily="18" charset="0"/>
              </a:rPr>
              <a:t>outer layer: PEEK thermal insulation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" panose="02020603050405020304" pitchFamily="18" charset="0"/>
                <a:cs typeface="Times" panose="02020603050405020304" pitchFamily="18" charset="0"/>
              </a:rPr>
              <a:t>dual-terminal resistance heating</a:t>
            </a:r>
            <a:endParaRPr lang="zh-CN" alt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3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031F5-F999-8F72-15FE-428B74180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934D18-A76C-D695-FA1D-5185FE9E6A18}"/>
              </a:ext>
            </a:extLst>
          </p:cNvPr>
          <p:cNvSpPr/>
          <p:nvPr/>
        </p:nvSpPr>
        <p:spPr>
          <a:xfrm>
            <a:off x="0" y="0"/>
            <a:ext cx="12192000" cy="784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Magnetometer sensitivity estimation &amp; Tests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F14DB196-FE04-1478-642A-6664112FF6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5127011"/>
                  </p:ext>
                </p:extLst>
              </p:nvPr>
            </p:nvGraphicFramePr>
            <p:xfrm>
              <a:off x="276346" y="1392322"/>
              <a:ext cx="6788000" cy="1849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94000">
                      <a:extLst>
                        <a:ext uri="{9D8B030D-6E8A-4147-A177-3AD203B41FA5}">
                          <a16:colId xmlns:a16="http://schemas.microsoft.com/office/drawing/2014/main" val="661658777"/>
                        </a:ext>
                      </a:extLst>
                    </a:gridCol>
                    <a:gridCol w="3394000">
                      <a:extLst>
                        <a:ext uri="{9D8B030D-6E8A-4147-A177-3AD203B41FA5}">
                          <a16:colId xmlns:a16="http://schemas.microsoft.com/office/drawing/2014/main" val="2627035004"/>
                        </a:ext>
                      </a:extLst>
                    </a:gridCol>
                  </a:tblGrid>
                  <a:tr h="375727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Noise source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Estimation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𝒇𝑻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/√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𝑯𝒛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0705126"/>
                      </a:ext>
                    </a:extLst>
                  </a:tr>
                  <a:tr h="360777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Magnetometer Baseline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~67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6403826"/>
                      </a:ext>
                    </a:extLst>
                  </a:tr>
                  <a:tr h="360777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Thermal fluctuations of MFC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931254"/>
                      </a:ext>
                    </a:extLst>
                  </a:tr>
                  <a:tr h="360777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Environmental magnetic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~100(W/O shielding),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&lt;1(shielded)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4049844"/>
                      </a:ext>
                    </a:extLst>
                  </a:tr>
                  <a:tr h="360777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Vibration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96041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F14DB196-FE04-1478-642A-6664112FF6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5127011"/>
                  </p:ext>
                </p:extLst>
              </p:nvPr>
            </p:nvGraphicFramePr>
            <p:xfrm>
              <a:off x="276346" y="1392322"/>
              <a:ext cx="6788000" cy="1849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94000">
                      <a:extLst>
                        <a:ext uri="{9D8B030D-6E8A-4147-A177-3AD203B41FA5}">
                          <a16:colId xmlns:a16="http://schemas.microsoft.com/office/drawing/2014/main" val="661658777"/>
                        </a:ext>
                      </a:extLst>
                    </a:gridCol>
                    <a:gridCol w="3394000">
                      <a:extLst>
                        <a:ext uri="{9D8B030D-6E8A-4147-A177-3AD203B41FA5}">
                          <a16:colId xmlns:a16="http://schemas.microsoft.com/office/drawing/2014/main" val="2627035004"/>
                        </a:ext>
                      </a:extLst>
                    </a:gridCol>
                  </a:tblGrid>
                  <a:tr h="386207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Noise source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180" t="-7937" r="-898" b="-4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07051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Magnetometer Baseline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~67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64038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Thermal fluctuations of MFC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9312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Environmental magnetic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~100(W/O shielding),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&lt;1(shielded)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404984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Vibration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96041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505143B-05F1-AC70-E43B-0AE2B094B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123" y="784927"/>
            <a:ext cx="2944953" cy="31393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C7E302-7180-0813-1855-4163A4293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00" y="3694918"/>
            <a:ext cx="4582063" cy="29648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82E192-3D42-2A49-3F80-31DE4ACC8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305" y="3861265"/>
            <a:ext cx="3765295" cy="24667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CE66390-4E29-7189-C64A-70142BED634C}"/>
                  </a:ext>
                </a:extLst>
              </p:cNvPr>
              <p:cNvSpPr txBox="1"/>
              <p:nvPr/>
            </p:nvSpPr>
            <p:spPr>
              <a:xfrm>
                <a:off x="276346" y="3271789"/>
                <a:ext cx="8016490" cy="559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Tested Sensitivity ~ 68.67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𝒇𝑻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𝑯𝒛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𝟕𝟓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(3-day continuous monitoring)  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CE66390-4E29-7189-C64A-70142BED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6" y="3271789"/>
                <a:ext cx="8016490" cy="559256"/>
              </a:xfrm>
              <a:prstGeom prst="rect">
                <a:avLst/>
              </a:prstGeom>
              <a:blipFill>
                <a:blip r:embed="rId7"/>
                <a:stretch>
                  <a:fillRect l="-760" b="-4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D9570D9C-4F86-6737-3A1F-C7D4B8921F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7123" y="3973095"/>
            <a:ext cx="2063225" cy="2541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5002DAD-8E55-A0E9-0B2A-FC5A950C5828}"/>
                  </a:ext>
                </a:extLst>
              </p:cNvPr>
              <p:cNvSpPr txBox="1"/>
              <p:nvPr/>
            </p:nvSpPr>
            <p:spPr>
              <a:xfrm>
                <a:off x="276346" y="833066"/>
                <a:ext cx="3758721" cy="559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Estimated Sensitivity ~ 67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𝒇𝑻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𝑯𝒛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5002DAD-8E55-A0E9-0B2A-FC5A950C5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6" y="833066"/>
                <a:ext cx="3758721" cy="559256"/>
              </a:xfrm>
              <a:prstGeom prst="rect">
                <a:avLst/>
              </a:prstGeom>
              <a:blipFill>
                <a:blip r:embed="rId9"/>
                <a:stretch>
                  <a:fillRect l="-1621" b="-4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24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7A91A-BF3F-BA15-D39B-B7F0C4AFE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9033B0-5B44-2FA3-D506-BD4EDE540DCB}"/>
              </a:ext>
            </a:extLst>
          </p:cNvPr>
          <p:cNvSpPr/>
          <p:nvPr/>
        </p:nvSpPr>
        <p:spPr>
          <a:xfrm>
            <a:off x="0" y="0"/>
            <a:ext cx="12192000" cy="784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MM signal Tests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4BA843-39E6-2858-BFEB-52E2A02A5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877" y="840174"/>
            <a:ext cx="2802982" cy="3744441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11A6604-312D-3A59-9E15-E91F4763B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98196"/>
              </p:ext>
            </p:extLst>
          </p:nvPr>
        </p:nvGraphicFramePr>
        <p:xfrm>
          <a:off x="91272" y="962498"/>
          <a:ext cx="8757760" cy="1854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440">
                  <a:extLst>
                    <a:ext uri="{9D8B030D-6E8A-4147-A177-3AD203B41FA5}">
                      <a16:colId xmlns:a16="http://schemas.microsoft.com/office/drawing/2014/main" val="192793438"/>
                    </a:ext>
                  </a:extLst>
                </a:gridCol>
                <a:gridCol w="2189440">
                  <a:extLst>
                    <a:ext uri="{9D8B030D-6E8A-4147-A177-3AD203B41FA5}">
                      <a16:colId xmlns:a16="http://schemas.microsoft.com/office/drawing/2014/main" val="3876030714"/>
                    </a:ext>
                  </a:extLst>
                </a:gridCol>
                <a:gridCol w="2189440">
                  <a:extLst>
                    <a:ext uri="{9D8B030D-6E8A-4147-A177-3AD203B41FA5}">
                      <a16:colId xmlns:a16="http://schemas.microsoft.com/office/drawing/2014/main" val="308055019"/>
                    </a:ext>
                  </a:extLst>
                </a:gridCol>
                <a:gridCol w="2189440">
                  <a:extLst>
                    <a:ext uri="{9D8B030D-6E8A-4147-A177-3AD203B41FA5}">
                      <a16:colId xmlns:a16="http://schemas.microsoft.com/office/drawing/2014/main" val="1201513183"/>
                    </a:ext>
                  </a:extLst>
                </a:gridCol>
              </a:tblGrid>
              <a:tr h="618148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Case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Sample 1&amp;2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Sample 2&amp;3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Sample 1&amp;3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364910"/>
                  </a:ext>
                </a:extLst>
              </a:tr>
              <a:tr h="618148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Simulation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1.54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1.54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1.54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477841"/>
                  </a:ext>
                </a:extLst>
              </a:tr>
              <a:tr h="618148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Measurement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1.42±0.24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0.84±0.21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0.91±0.23</a:t>
                      </a:r>
                      <a:endParaRPr lang="zh-CN" altLang="en-US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2439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2588B006-8E4A-F0F8-1C2E-099E3726D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3"/>
          <a:stretch>
            <a:fillRect/>
          </a:stretch>
        </p:blipFill>
        <p:spPr>
          <a:xfrm rot="16200000">
            <a:off x="8381079" y="3196231"/>
            <a:ext cx="2100149" cy="49874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CBE58A7-C07E-2F84-BD64-260D16E71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9" b="15269"/>
          <a:stretch>
            <a:fillRect/>
          </a:stretch>
        </p:blipFill>
        <p:spPr>
          <a:xfrm>
            <a:off x="6934525" y="2927555"/>
            <a:ext cx="2187351" cy="16846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3E2F554-A918-E3FB-E234-A4575A378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251" y="3641492"/>
            <a:ext cx="4364112" cy="30985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E8A1346-91D6-6A49-E5BD-0D5FB11DA98A}"/>
                  </a:ext>
                </a:extLst>
              </p:cNvPr>
              <p:cNvSpPr txBox="1"/>
              <p:nvPr/>
            </p:nvSpPr>
            <p:spPr>
              <a:xfrm>
                <a:off x="258097" y="3060290"/>
                <a:ext cx="5642891" cy="655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" panose="02020603050405020304" pitchFamily="18" charset="0"/>
                    <a:cs typeface="Times" panose="02020603050405020304" pitchFamily="18" charset="0"/>
                  </a:rPr>
                  <a:t>The signal gain is defined by: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𝑤𝑖𝑡h𝑜𝑢𝑡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r>
                  <a:rPr lang="en-US" altLang="zh-CN" dirty="0">
                    <a:latin typeface="Times" panose="02020603050405020304" pitchFamily="18" charset="0"/>
                    <a:cs typeface="Times" panose="02020603050405020304" pitchFamily="18" charset="0"/>
                  </a:rPr>
                  <a:t>The COMSOL simulation result within the gas chamber:</a:t>
                </a:r>
                <a:endParaRPr lang="zh-CN" altLang="en-US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E8A1346-91D6-6A49-E5BD-0D5FB11DA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7" y="3060290"/>
                <a:ext cx="5642891" cy="655244"/>
              </a:xfrm>
              <a:prstGeom prst="rect">
                <a:avLst/>
              </a:prstGeom>
              <a:blipFill>
                <a:blip r:embed="rId6"/>
                <a:stretch>
                  <a:fillRect l="-864" t="-3704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331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7457</TotalTime>
  <Words>482</Words>
  <Application>Microsoft Office PowerPoint</Application>
  <PresentationFormat>宽屏</PresentationFormat>
  <Paragraphs>118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Arial</vt:lpstr>
      <vt:lpstr>Cambria Math</vt:lpstr>
      <vt:lpstr>Times</vt:lpstr>
      <vt:lpstr>Times New Roman</vt:lpstr>
      <vt:lpstr>Office 主题​​</vt:lpstr>
      <vt:lpstr>Magnetic Flux Concentrator Strengthened Magnetometer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贝戈 刘</dc:creator>
  <cp:lastModifiedBy>贝戈 刘</cp:lastModifiedBy>
  <cp:revision>8</cp:revision>
  <dcterms:created xsi:type="dcterms:W3CDTF">2026-06-30T14:57:13Z</dcterms:created>
  <dcterms:modified xsi:type="dcterms:W3CDTF">2026-07-06T02:58:03Z</dcterms:modified>
</cp:coreProperties>
</file>