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7"/>
  </p:notesMasterIdLst>
  <p:handoutMasterIdLst>
    <p:handoutMasterId r:id="rId18"/>
  </p:handoutMasterIdLst>
  <p:sldIdLst>
    <p:sldId id="586" r:id="rId3"/>
    <p:sldId id="593" r:id="rId4"/>
    <p:sldId id="111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1103" r:id="rId15"/>
    <p:sldId id="461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3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2BD"/>
    <a:srgbClr val="D8D8D8"/>
    <a:srgbClr val="FF3300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4304" autoAdjust="0"/>
  </p:normalViewPr>
  <p:slideViewPr>
    <p:cSldViewPr showGuides="1">
      <p:cViewPr>
        <p:scale>
          <a:sx n="75" d="100"/>
          <a:sy n="75" d="100"/>
        </p:scale>
        <p:origin x="1956" y="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总体架构：ADC 每微秒一个 20-bit 样本，编号后分两路。缓存路用环形 RAM 存原始波形；触发路用移位寄存器存最新 31 样本，模板核存储器存模板，库匹配算分数取最大比阈值，过阈窗进簇归并块记录元数据并入 FIFO，输出格式化器回读原始样本打包输出。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模板匹配是主要计算量。每模板响应是 31 抽头点积；全串行太慢。用并行通路：每通道 31 次并行乘加得一个响应，实例化 4 个通道对应 4 模板库，输出送最大选择，再与阈值比较出判决。这样把延迟降到 ADC 采样约束之内，实现实时。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三项板级验证。单事件：回读样本逐位一致，区间/峰模板/峰分数与软件完全一致。背景流 2.0×10^6 样本：64 个合并事件、保存 2101 样本、存储分数 1.0505×10^-3，与软件定点参考完全一致，且无丢样/丢簇（周期计数器确认节拍）。统计流 10,000 正样本：各速度区间接收率与软件完全重合，散点只反映有限统计而非硬件偏差。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647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932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352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信号模型：参数 γ=(v,ρ0,θ,φ)。速度对数均匀采样避免过采高速区，几何各向同性。电路传递函数对感应电动势整形后数字化，热噪声主导。图中给出整形后的信号波形与噪声水平，可见低 SNR 情形。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把在线判决建成假设检验：H0 仅噪声、H1 信噪。NP 引理给出 LRT，高斯下退化为线性统计量，即最优滤波 hᵀx。核 h=aC⁻¹s 归一化使噪声 RMS=1，匹配时功率 SNR=(hᵀs)²。右图三联：输入、对齐的核、输出峰与 ±1σ 噪声线。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在线时真实参数未知，模板必然失配。失配 m=1−SNR(γ;η)/SNR(γ;γ)。极端例子：v=10^-3c 信号用 v=10^-5c 模板，失配 55.6%，峰值大幅下降。结论：需要模板库覆盖参数空间，用最匹配模板评估每个事件。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覆盖问题用 10^6 MC 构造集近似。随机模板库（引力波方法）：池越密最近邻失配越小。最坏失配单调降，939 处首破 1%，记为 C0，构造集最坏 0.602%。独立 10^6 留出集复测 0.686%，说明覆盖是真实性质而非过拟合。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流式规则：每窗取库内最大响应比阈值，连续过阈归并成簇，簇存 L+W−1 个样本，重叠区间合并避免重复计数。阈值在 2.01×10^8 噪声样本上标到 ε0=10^-3；信号在 10^5 注入记录评估。时间容差 W_Δt 取 |Δt| 的 95% 分位，部署的 L=31 四模板库为 ±8 样本（1 样本=1µs）。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选库：加模板提升覆盖但抬高噪声响应、要更高阈值，过点后接收率反降。贪心从 C0 加模板、增益&lt;0.1% 停，L=31 时 4 个模板饱和。窗长：太短截断波形损 SNR（慢单极首峰更宽），太长抬存储；综合各速度 L=31 最优。最终部署 N=4、L=31。右图各速度接收率，β≳10^-4 进入高接收率平台。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2026/7/6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2026/7/6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2026/7/6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006" y="2368422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SCEP </a:t>
            </a: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读出触发研究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2026-07-06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713" y="331607"/>
            <a:ext cx="72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1655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院士工作站月会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ADC </a:t>
            </a: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流分两路：波形缓存</a:t>
            </a:r>
            <a:r>
              <a:rPr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 + </a:t>
            </a: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模板库触发</a:t>
            </a:r>
            <a:endParaRPr sz="2700" b="1" i="0" dirty="0">
              <a:solidFill>
                <a:srgbClr val="1A233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11</a:t>
            </a:r>
          </a:p>
        </p:txBody>
      </p:sp>
      <p:pic>
        <p:nvPicPr>
          <p:cNvPr id="10" name="Picture 9" descr="fpga_overall_archite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809" y="1432918"/>
            <a:ext cx="5842247" cy="47646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08C0BA-7C87-4DAE-BB18-B29373623E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4" y="2607211"/>
            <a:ext cx="5806641" cy="2736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47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700" b="1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模板库最优滤波</a:t>
            </a:r>
            <a:endParaRPr sz="2700" b="1" i="0" dirty="0">
              <a:solidFill>
                <a:srgbClr val="1A233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12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E2FA859-F6D6-420F-9874-714612EE94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0" y="1808996"/>
            <a:ext cx="10467069" cy="1494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803182-2BBB-4CB5-9CDC-B6971A979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79" y="3759993"/>
            <a:ext cx="7935916" cy="28511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700" b="1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硬件和软件结果对比</a:t>
            </a:r>
            <a:endParaRPr sz="2700" b="1" i="0" dirty="0">
              <a:solidFill>
                <a:srgbClr val="1A233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13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8B912D5-57AA-4895-A6BF-AFB3BAD922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2" y="1953861"/>
            <a:ext cx="7606269" cy="21076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904F71-01B9-47C3-B244-390496BC8E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354"/>
          <a:stretch/>
        </p:blipFill>
        <p:spPr>
          <a:xfrm>
            <a:off x="7930051" y="4487116"/>
            <a:ext cx="4085211" cy="1974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F6D896-8108-4D58-B2D4-8D3342CE0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" y="4904139"/>
            <a:ext cx="3591777" cy="19369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35A40C-D881-4CF5-8A1B-204E05574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776" y="1227973"/>
            <a:ext cx="3637921" cy="28080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0C2788-4F5D-4657-AF22-4FDFB6468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545" y="5146574"/>
            <a:ext cx="4466085" cy="15380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Summary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583C12-BE95-4246-A8DF-98714EE315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3" y="1760902"/>
            <a:ext cx="10193934" cy="1668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88DEA0-D658-4F04-BED5-25C52EFAEA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3" y="4509120"/>
            <a:ext cx="8811168" cy="12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022"/>
      </p:ext>
    </p:extLst>
  </p:cSld>
  <p:clrMapOvr>
    <a:masterClrMapping/>
  </p:clrMapOvr>
  <p:transition advTm="135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F851A4B-1962-47C2-A316-ADC8E8AA2511}"/>
              </a:ext>
            </a:extLst>
          </p:cNvPr>
          <p:cNvSpPr txBox="1"/>
          <p:nvPr/>
        </p:nvSpPr>
        <p:spPr>
          <a:xfrm>
            <a:off x="320713" y="331607"/>
            <a:ext cx="72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1655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院士工作站月会</a:t>
            </a:r>
          </a:p>
        </p:txBody>
      </p:sp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 without title">
            <a:extLst>
              <a:ext uri="{FF2B5EF4-FFF2-40B4-BE49-F238E27FC236}">
                <a16:creationId xmlns:a16="http://schemas.microsoft.com/office/drawing/2014/main" id="{FC235434-E11E-482D-B870-5DE3DBF3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58" y="3874042"/>
            <a:ext cx="4403916" cy="2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物理背景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436149-04AA-49ED-A9B8-264CC97A8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1117507"/>
            <a:ext cx="3600000" cy="26214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37D9D2-45FA-47B2-83B2-20AD648F69CC}"/>
              </a:ext>
            </a:extLst>
          </p:cNvPr>
          <p:cNvSpPr txBox="1"/>
          <p:nvPr/>
        </p:nvSpPr>
        <p:spPr>
          <a:xfrm>
            <a:off x="104314" y="1274372"/>
            <a:ext cx="77665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A2330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大面积感应线圈探测带来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1A2330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EB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A2330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量级的数据洪流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274BE660-4D11-41FA-83D7-E9590CCFF4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1921066"/>
            <a:ext cx="7730803" cy="48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8127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方法总览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8216FA-0D7E-458E-A2CF-EA328D977EEE}"/>
              </a:ext>
            </a:extLst>
          </p:cNvPr>
          <p:cNvSpPr txBox="1"/>
          <p:nvPr/>
        </p:nvSpPr>
        <p:spPr>
          <a:xfrm>
            <a:off x="122886" y="1196752"/>
            <a:ext cx="613954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基于模板库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A2330"/>
                </a:solidFill>
                <a:effectLst/>
                <a:uLnTx/>
                <a:uFillTx/>
                <a:latin typeface="Microsoft YaHei"/>
                <a:ea typeface="Microsoft YaHei"/>
                <a:cs typeface="Microsoft YaHei"/>
              </a:rPr>
              <a:t>的最优滤波触发</a:t>
            </a:r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E4C0DCC0-95DF-4DF1-8221-79711655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4" y="3284984"/>
            <a:ext cx="11517331" cy="15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1871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信号波形由速度与轨迹决定，触发</a:t>
            </a:r>
            <a:r>
              <a:rPr lang="zh-CN" altLang="en-US" sz="2700" b="1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需</a:t>
            </a: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覆盖整个参数空间</a:t>
            </a:r>
            <a:endParaRPr sz="2700" b="1" i="0" dirty="0">
              <a:solidFill>
                <a:srgbClr val="1A233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pic>
        <p:nvPicPr>
          <p:cNvPr id="10" name="Picture 9" descr="ppt_circuit_response_sing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7" y="4613929"/>
            <a:ext cx="10515600" cy="23242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E65B53-5541-4BF4-91C1-B0AD70F1A3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4" y="1579662"/>
            <a:ext cx="8403899" cy="2894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似然比检验在高斯噪声下为最优滤波</a:t>
            </a:r>
            <a:r>
              <a:rPr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 + </a:t>
            </a: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阈值</a:t>
            </a:r>
            <a:endParaRPr sz="2700" b="1" i="0" dirty="0">
              <a:solidFill>
                <a:srgbClr val="1A233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pic>
        <p:nvPicPr>
          <p:cNvPr id="12" name="Picture 11" descr="fig_optimal_filter_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025" y="2846164"/>
            <a:ext cx="5660255" cy="36501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476CB9-679B-4D64-B04E-E081264FB5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" y="1854979"/>
            <a:ext cx="6587034" cy="37654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84124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单一模板会带来巨大 SNR 损失，因此需要模板库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pic>
        <p:nvPicPr>
          <p:cNvPr id="13" name="Picture 12" descr="ppt_mismatch_exam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608" y="4160520"/>
            <a:ext cx="8464304" cy="27101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A16CD-BFDE-4C88-8531-CC8914BD83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630503"/>
            <a:ext cx="7447911" cy="2536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84124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随机模板池在 939 个模板处把最坏失配压到 1% 以下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08</a:t>
            </a:r>
          </a:p>
        </p:txBody>
      </p:sp>
      <p:pic>
        <p:nvPicPr>
          <p:cNvPr id="16" name="Picture 15" descr="ppt_coverage_max_mismatch_vs_p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751" y="2390477"/>
            <a:ext cx="5806440" cy="345942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06B8548-4C0B-4674-BE15-7175EE42EB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060848"/>
            <a:ext cx="5828590" cy="24314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多模板触发</a:t>
            </a:r>
            <a:endParaRPr sz="2700" b="1" i="0" dirty="0">
              <a:solidFill>
                <a:srgbClr val="1A233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09</a:t>
            </a:r>
          </a:p>
        </p:txBody>
      </p:sp>
      <p:pic>
        <p:nvPicPr>
          <p:cNvPr id="10" name="Picture 9" descr="ppt_stream_cluster_evalu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89" y="2944321"/>
            <a:ext cx="6086243" cy="3944966"/>
          </a:xfrm>
          <a:prstGeom prst="rect">
            <a:avLst/>
          </a:prstGeom>
        </p:spPr>
      </p:pic>
      <p:pic>
        <p:nvPicPr>
          <p:cNvPr id="12" name="Picture 11" descr="ppt_dt_distribution_right_panel_q9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301" y="3401522"/>
            <a:ext cx="5424513" cy="33467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EA3DB57-BFC5-4B5A-9804-30756783A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9" y="1666377"/>
            <a:ext cx="11855934" cy="1122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864" y="-54864"/>
            <a:ext cx="12301423" cy="6967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566928"/>
            <a:ext cx="11064240" cy="470898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模板库</a:t>
            </a:r>
            <a:r>
              <a:rPr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在 N=4 </a:t>
            </a:r>
            <a:r>
              <a:rPr sz="2700" b="1" i="0" dirty="0" err="1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饱和；窗长综合最优取</a:t>
            </a:r>
            <a:r>
              <a:rPr sz="2700" b="1" i="0" dirty="0">
                <a:solidFill>
                  <a:srgbClr val="1A2330"/>
                </a:solidFill>
                <a:latin typeface="Microsoft YaHei"/>
                <a:ea typeface="Microsoft YaHei"/>
                <a:cs typeface="Microsoft YaHei"/>
              </a:rPr>
              <a:t> L=31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216" y="1389888"/>
            <a:ext cx="1371600" cy="50292"/>
          </a:xfrm>
          <a:prstGeom prst="rect">
            <a:avLst/>
          </a:prstGeom>
          <a:solidFill>
            <a:srgbClr val="1F6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728655" y="6473952"/>
            <a:ext cx="896112" cy="274320"/>
          </a:xfrm>
          <a:prstGeom prst="rect">
            <a:avLst/>
          </a:prstGeom>
          <a:noFill/>
        </p:spPr>
        <p:txBody>
          <a:bodyPr wrap="square" lIns="45720" tIns="27432" rIns="45720" bIns="27432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607080"/>
                </a:solidFill>
                <a:latin typeface="Microsoft YaHei"/>
                <a:ea typeface="Microsoft YaHei"/>
                <a:cs typeface="Microsoft YaHei"/>
              </a:rPr>
              <a:t>10</a:t>
            </a:r>
          </a:p>
        </p:txBody>
      </p:sp>
      <p:pic>
        <p:nvPicPr>
          <p:cNvPr id="10" name="Picture 9" descr="ppt_l31_greedy_evalu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68" y="3110540"/>
            <a:ext cx="4967622" cy="33848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D6232F-C565-45D6-BA86-819A41B9E3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4" y="1633971"/>
            <a:ext cx="11649865" cy="12827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A3EE84-4738-4B47-BCCC-CDFE66160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883" y="2852606"/>
            <a:ext cx="5327756" cy="396285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459.8142"/>
  <p:tag name="ORIGINALWIDTH" val=" 3219.449"/>
  <p:tag name="OUTPUTTYPE" val="PNG"/>
  <p:tag name="IGUANATEXVERSION" val="162"/>
  <p:tag name="LATEXADDIN" val="\documentclass[border=2pt,varwidth=8.3in]{standalone}&#10;\usepackage[UTF8]{ctex}&#10;\usepackage{amsmath,amssymb}&#10;\usepackage{enumitem}&#10;\setlist[itemize]{leftmargin=*, itemsep=2pt, topsep=2pt, parsep=0pt, partopsep=0pt}&#10;&#10;\begin{document}&#10;\begin{itemize}&#10;    \item 主要计算量来自模板库匹配：&#10;    \[&#10;        \rho_{\gamma}&#10;        =&#10;        \sum_i h_{\gamma,i}x_i&#10;        =&#10;        \mathbf{h}_{\gamma}^{T}\mathbf{x}_{0}.&#10;    \]&#10;&#10;&#10;    \item 采用并行数据通路：每个模板通道将 $31$ 样本窗与&#10;    $31$ 个系数核相乘并求和；实例化 $4$ 个通道，&#10;    对应 $4$ 模板库。&#10;&#10;    \item 各通道输出送最大选择单元，&#10;    选出的最大值与阈值比较后产生在线触发判决。&#10;\end{itemize}&#10;\end{document}"/>
  <p:tag name="IGUANATEXSIZE" val="16"/>
  <p:tag name="IGUANATEXCURSOR" val="463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619.5865"/>
  <p:tag name="ORIGINALWIDTH" val=" 2236.062"/>
  <p:tag name="OUTPUTTYPE" val="PNG"/>
  <p:tag name="IGUANATEXVERSION" val="162"/>
  <p:tag name="LATEXADDIN" val="\documentclass[border=2pt,varwidth=5.0in]{standalone}&#10;\usepackage[UTF8]{ctex}&#10;\usepackage{amsmath,amssymb}&#10;\usepackage{enumitem}&#10;\setlist[itemize]{leftmargin=*, itemsep=2pt, topsep=2pt, parsep=0pt, partopsep=0pt}&#10;&#10;\begin{document}&#10;\begin{itemize}&#10;    \item 平台：Xilinx AC701 / XC7A200T；$L=31$，$4$ 模板。&#10;&#10;    \item 单事件波形级：FPGA 输出的区间、触发窗数、峰值模板、&#10;    峰值分数与软件完全一致。&#10;&#10;    \item 负样本（全量 $\mathcal{D}_{-}$）：$2.01\times10^{8}$ 样本，&#10;    $6{,}145$ 次合并事件，保存 $203{,}432$ 样本，&#10;    与软件一致。&#10;&#10;    \item 信号流（全量 $\mathcal{D}_{+}$）：$10^{5}$ 条噪声正样本，&#10;    分数、簇、波形与软件一致。&#10;\end{itemize}&#10;\end{document}"/>
  <p:tag name="IGUANATEXSIZE" val="16"/>
  <p:tag name="IGUANATEXCURSOR" val="536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513.0716"/>
  <p:tag name="ORIGINALWIDTH" val=" 3135.438"/>
  <p:tag name="OUTPUTTYPE" val="PNG"/>
  <p:tag name="IGUANATEXVERSION" val="162"/>
  <p:tag name="LATEXADDIN" val="\documentclass[border=2pt,varwidth=8.3in]{standalone}&#10;\usepackage[UTF8]{ctex}&#10;\usepackage{amsmath,amssymb}&#10;\usepackage{enumitem}&#10;\setlist[itemize]{leftmargin=*, itemsep=2pt, topsep=2pt, parsep=0pt, partopsep=0pt}&#10;&#10;\begin{document}&#10;\noindent\textbf{Summary：}&#10;&#10;\begin{itemize}&#10;    \item SCEP 大面积室温感应线圈阵列会产生 $O(10)~\mathrm{EB\,yr^{-1}}$&#10;    原始波形，L1 触发目标是将存储分数压低到 $10^{-3}$。&#10;&#10;    \item 本研究构建模板库最优滤波触发：&#10;    对每个滑窗计算多模板响应，并以最大响应作为触发统计量。&#10;&#10;    \item 在固定存储分数下，通过接受率贪心选择最终运行配置：&#10;    $L=31$、$N=4$，速度平均簇接收率达到 $81.86\%$。&#10;&#10;    \item FPGA 上板验证表明，硬件结果与软件一致；。&#10;\end{itemize}&#10;\end{document}"/>
  <p:tag name="IGUANATEXSIZE" val="16"/>
  <p:tag name="IGUANATEXCURSOR" val="536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398.3056"/>
  <p:tag name="ORIGINALWIDTH" val=" 2710.128"/>
  <p:tag name="OUTPUTTYPE" val="PNG"/>
  <p:tag name="IGUANATEXVERSION" val="162"/>
  <p:tag name="LATEXADDIN" val="\documentclass[border=2pt,varwidth=8.3in]{standalone}&#10;\usepackage[UTF8]{ctex}&#10;\usepackage{amsmath,amssymb}&#10;\usepackage{enumitem}&#10;\setlist[itemize]{leftmargin=*, itemsep=2pt, topsep=2pt, parsep=0pt, partopsep=0pt}&#10;&#10;\begin{document}&#10;\noindent\textbf{To-do：}&#10;&#10;\begin{itemize}&#10;&#10;    \item 基于真实噪声重新标定噪声协方差 $C$、最优滤波核&#10;    $\mathbf{h}_{\gamma}$ 以及触发阈值。&#10;&#10;    \item 完成真实 ADC 与前端读出链路联调，验证长期运行下的&#10;    $1~\mu\mathrm{s}$ 采样节拍、无丢样和无丢簇。&#10;&#10;    \item 针对最低速、低 SNR 事例继续优化模板库与窗口长度，&#10;    进一步提高低速区间的信号接收率。&#10;\end{itemize}&#10;\end{document}"/>
  <p:tag name="IGUANATEXSIZE" val="16"/>
  <p:tag name="IGUANATEXCURSOR" val="418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1476.956"/>
  <p:tag name="ORIGINALWIDTH" val=" 2377.832"/>
  <p:tag name="OUTPUTTYPE" val="PNG"/>
  <p:tag name="IGUANATEXVERSION" val="162"/>
  <p:tag name="LATEXADDIN" val="\documentclass[border=2pt,varwidth=5.3in]{standalone}&#10;\usepackage[UTF8]{ctex}&#10;\usepackage{amsmath,amssymb}&#10;\usepackage{enumitem}&#10;\setlist[itemize]{leftmargin=*, itemsep=2pt, topsep=2pt, parsep=0pt, partopsep=0pt}&#10;&#10;\begin{document}&#10;&#10;\noindent\textbf{背景需求}&#10;&#10;\begin{itemize}&#10;    \item SCEP 计划采用多层空气芯线圈阵列，目标曝光量：&#10;    $\mathcal{O}(10^{4})~\mathrm{m^{2}\cdot year}$。&#10;&#10;    \item 此曝光量下，若完整记录全部波形，将带来极高数据存储：&#10;    $\mathcal{O}(10)~\mathrm{EB}$。&#10;&#10;    \item 当数据压缩率达到 $10^{-3}$ 时，年存储量可降至&#10;    $\sim 10~\mathrm{PB/year}$，与 LHAASO 的年存储规模相当。&#10;\end{itemize}&#10;&#10;\vspace{4pt}&#10;&#10;\noindent\textbf{关键矛盾}&#10;&#10;\begin{itemize}&#10;    \item 全波形存储受限于数据传输与存储能力；&#10;&#10;    \item 真实磁单极子事件极其稀有，要求触发有高的接收率；&#10;&#10;    \item 空气芯线圈感应探测SNR较低，噪声和信号区分困难；&#10;&#10;    \item 在前端实时筛选候选事件，减少传输的压力。&#10;\end{itemize}&#10;&#10;\vspace{6pt}&#10;&#10;\noindent\textbf{结论}&#10;&#10;\vspace{4pt}&#10;&#10;\begin{center}&#10;\fbox{&#10;    \begin{minipage}{0.72\linewidth}&#10;    \centering&#10;    前端高接收率 L1 触发是大面积空气芯线圈阵列的必要条件&#10;    \end{minipage}&#10;}&#10;\end{center}&#10;&#10;\end{document}"/>
  <p:tag name="IGUANATEXSIZE" val="16"/>
  <p:tag name="IGUANATEXCURSOR" val="38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890.3743"/>
  <p:tag name="ORIGINALWIDTH" val=" 2584.861"/>
  <p:tag name="OUTPUTTYPE" val="PNG"/>
  <p:tag name="IGUANATEXVERSION" val="162"/>
  <p:tag name="LATEXADDIN" val="\documentclass[border=2pt,varwidth=8.3in]{standalone}&#10;\usepackage[UTF8]{ctex}&#10;\usepackage{amsmath,amssymb}&#10;\usepackage{enumitem}&#10;\setlist[itemize]{leftmargin=*, itemsep=2pt, topsep=2pt, parsep=0pt, partopsep=0pt}&#10;&#10;\begin{document}&#10;\begin{itemize}&#10;    \item 物理参数&#10;    \[&#10;        \gamma=(v,\rho_{0},\theta,\phi)&#10;    \]&#10;    其中 $v$ 为速度，$\rho_{0}$ 为轴向偏移，$\theta,\phi$ 为入射极角与方位角。&#10;&#10;    \item 速度无成熟先验，取&#10;    \[&#10;        v\in[10^{-5},10^{-1}]c&#10;    \]&#10;    上对数均匀；几何上假设各向同性入射。&#10;&#10;    \item 线圈信号经高输入阻抗低噪声放大器读出，&#10;    其电路传递函数对感应波形整形后再数字化。&#10;&#10;    \item 室温下线圈热噪声为主导噪声，可淹没磁单极信号。&#10;\end{itemize}&#10;\end{document}"/>
  <p:tag name="IGUANATEXSIZE" val="16"/>
  <p:tag name="IGUANATEXCURSOR" val="581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1158.162"/>
  <p:tag name="ORIGINALWIDTH" val=" 2026.033"/>
  <p:tag name="OUTPUTTYPE" val="PNG"/>
  <p:tag name="IGUANATEXVERSION" val="162"/>
  <p:tag name="LATEXADDIN" val="\documentclass{article}&#10;\usepackage[UTF8]{ctex}&#10;\usepackage{amsmath}&#10;\usepackage{amssymb}&#10;\usepackage[paperwidth=5.6in, paperheight=5.0in, margin=0.35in]{geometry}&#10;\pagestyle{empty}&#10;&#10;\begin{document}&#10;\begin{minipage}{0.96\textwidth}&#10;&#10;\begin{itemize}&#10;    \item $H_{0}$：仅噪声；$H_{1}$：信号 $+$ 噪声，&#10;    $\mathbf{n}\sim\mathcal{N}(\mathbf{0},C)$。&#10;&#10;    \item 由 Neyman--Pearson 引理，最优判决为似然比检验；&#10;    高斯噪声下化为线性统计量&#10;    \[&#10;        \mathbf{s}^{T}C^{-1}\mathbf{x}_{0}.&#10;    \]&#10;&#10;    \item OF 核定义为&#10;    \[&#10;        \mathbf{h}_{v}&#10;        =&#10;        a_{v}C^{-1}\mathbf{s}_{v},&#10;    \]&#10;    归一化使滤波后噪声 RMS 为 $1$。&#10;&#10;    \item 信号和 OF 核匹配时输出在注入时刻附近形成峰值，定义信噪比&#10;    \[&#10;        \mathrm{SNR}(v;v)&#10;        =&#10;        \left(&#10;        \mathbf{h}_{v}^{T}\mathbf{s}_{v}&#10;        \right)^{2}.&#10;    \]&#10;&#10;\end{itemize}&#10;&#10;\end{minipage}&#10;\end{document}"/>
  <p:tag name="IGUANATEXSIZE" val="16"/>
  <p:tag name="IGUANATEXCURSOR" val="601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780.1089"/>
  <p:tag name="ORIGINALWIDTH" val=" 2290.82"/>
  <p:tag name="OUTPUTTYPE" val="PNG"/>
  <p:tag name="IGUANATEXVERSION" val="162"/>
  <p:tag name="LATEXADDIN" val="\documentclass{article}&#10;\usepackage[UTF8]{ctex}&#10;\usepackage{amsmath}&#10;\usepackage{amssymb}&#10;\usepackage[paperwidth=9.5in, paperheight=2.2in, margin=0.25in]{geometry}&#10;\pagestyle{empty}&#10;&#10;\begin{document}&#10;\begin{minipage}{0.96\textwidth}&#10;&#10;\begin{itemize}&#10;    \item 实战中真实参数 $\gamma$ 未知，部署模板 $\eta$ 一般与之不同。&#10;&#10;    \item 失配定义为&#10;    \[&#10;        m(v,\eta)&#10;        =&#10;        1-&#10;        \frac{\mathrm{SNR}(v;\eta)}&#10;             {\mathrm{SNR}(v;v)},&#10;    \]&#10;    匹配时取最小。&#10;&#10;    \item 示例：用 $v=10^{-5}c$ 模板滤波 $v=10^{-3}c$ 信号，&#10;    失配高达 $55.6\%$。&#10;&#10;    \item 启示：须用模板库覆盖参数空间，对每个事件用最匹配的模板评估。&#10;\end{itemize}&#10;&#10;\end{minipage}&#10;\end{document}"/>
  <p:tag name="IGUANATEXSIZE" val="16"/>
  <p:tag name="IGUANATEXCURSOR" val="463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747.8543"/>
  <p:tag name="ORIGINALWIDTH" val=" 1792.75"/>
  <p:tag name="OUTPUTTYPE" val="PNG"/>
  <p:tag name="IGUANATEXVERSION" val="162"/>
  <p:tag name="LATEXADDIN" val="\documentclass{article}&#10;\usepackage[UTF8]{ctex}&#10;\usepackage{amsmath}&#10;\usepackage{amssymb}&#10;\usepackage[paperwidth=5in, paperheight=5.0in, margin=0.32in]{geometry}&#10;\pagestyle{empty}&#10;&#10;\begin{document}&#10;\begin{minipage}{0.96\textwidth}&#10;&#10;\begin{itemize}&#10;    \item 覆盖要求：&#10;    \[&#10;        \forall\,\gamma\in\Gamma,&#10;        \qquad&#10;        \min_{\eta} m(\gamma,\eta)&lt;1\%.&#10;    \]&#10;&#10;    \item 用 $10^{6}$ 个蒙特卡洛信号点离散表征连续参数空间。&#10;&#10;    \item 最大失配随候选数单调下降，在 $939$ 个模板处首次跌破 $1\%$。&#10;&#10;    \item 独立 $10^{6}$ 数据集复测最大失配为 $0.686\%$，&#10;    说明覆盖具有参数空间的真实性质。&#10;\end{itemize}&#10;&#10;\end{minipage}&#10;\end{document}"/>
  <p:tag name="IGUANATEXSIZE" val="16"/>
  <p:tag name="IGUANATEXCURSOR" val="482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394.5551"/>
  <p:tag name="ORIGINALWIDTH" val=" 4167.582"/>
  <p:tag name="OUTPUTTYPE" val="PNG"/>
  <p:tag name="IGUANATEXVERSION" val="162"/>
  <p:tag name="LATEXADDIN" val="\documentclass[border=2pt,varwidth=9.3in]{standalone}&#10;\usepackage[UTF8]{ctex}&#10;\usepackage{amsmath,amssymb}&#10;\usepackage{enumitem}&#10;\setlist[itemize]{leftmargin=*, itemsep=2pt, topsep=2pt, parsep=0pt, partopsep=0pt}&#10;&#10;\begin{document}&#10;\begin{itemize}&#10;    \item 多模板滤波，取最大响应&#10;    $z(t)$ 与阈值比较；对过阈触发窗口进行保存，&#10;    连续过阈窗口合并为一个触发簇。&#10;&#10;    \item 在 $\mathcal{D}_-$ 样本中标定阈值。$\mathcal{D}_-$ 为负样本，&#10;    通过调节阈值 $\tau$ 得到目标数据压缩率&#10;    $\epsilon_{0}=10^{-3}$。&#10;&#10;    \item 将对应阈值 $\tau$ 作用在 $\mathcal{D}_+$ 样本中，&#10;    从而得到该数据压缩率下的接收率&#10;    （若存在触发落在注入时刻 $\Delta t$ 范围内，&#10;    则视为正确触发；$\Delta t$ 表示实际触发时刻与信号注入时刻的时间差，&#10;    其分布近似呈高斯形态）。&#10;\end{itemize}&#10;\end{document}"/>
  <p:tag name="IGUANATEXSIZE" val="14"/>
  <p:tag name="IGUANATEXCURSOR" val="611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394.5551"/>
  <p:tag name="ORIGINALWIDTH" val=" 3583.25"/>
  <p:tag name="OUTPUTTYPE" val="PNG"/>
  <p:tag name="IGUANATEXVERSION" val="162"/>
  <p:tag name="LATEXADDIN" val="\documentclass[border=2pt,varwidth=8in]{standalone}&#10;\usepackage[UTF8]{ctex}&#10;\usepackage{amsmath,amssymb}&#10;\usepackage{enumitem}&#10;\setlist[itemize]{leftmargin=*, itemsep=2pt, topsep=2pt, parsep=0pt, partopsep=0pt}&#10;&#10;\begin{document}&#10;\begin{itemize}&#10;    \item 模板库越大覆盖越好，但也会抬高最大噪声响应，&#10;    因而需要更高阈值；超过某点后，阈值代价会抵消覆盖收益。&#10;&#10;    \item 扫描参数空间，按接受率 greedy 加入模板；&#10;    当增益 $&lt;0.1\%$ 时停止。$L=31$ 时在 $4$ 个模板后进入饱和。&#10;&#10;    \item 窗长权衡：过短会截断波形并损失 SNR，尤其影响慢速磁单极子；&#10;    过长会增加每簇存储量。综合各速度，$L=31$ 最优。速度平均簇接收率达到 $81.86\%$。&#10;\end{itemize}&#10;\end{document}"/>
  <p:tag name="IGUANATEXSIZE" val="16"/>
  <p:tag name="IGUANATEXCURSOR" val="36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841.6175"/>
  <p:tag name="ORIGINALWIDTH" val=" 1785.999"/>
  <p:tag name="OUTPUTTYPE" val="PNG"/>
  <p:tag name="IGUANATEXVERSION" val="162"/>
  <p:tag name="LATEXADDIN" val="\documentclass[border=2pt,varwidth=4.0in]{standalone}&#10;\usepackage[UTF8]{ctex}&#10;\usepackage{amsmath,amssymb}&#10;\usepackage{enumitem}&#10;\setlist[itemize]{leftmargin=*, itemsep=2pt, topsep=2pt, parsep=0pt, partopsep=0pt}&#10;&#10;\begin{document}&#10;\begin{itemize}&#10;    \item ADC 每 $1~\mu\mathrm{s}$ 送入一个 20-bit 样本并编号。&#10;&#10;    \item 波形缓存：环形 RAM 持续缓存原始波形。&#10;&#10;    \item 触发流：移位寄存器保存最新 $31$ 样本，&#10;    模板核存储器保存选定模板。&#10;&#10;    \item 模板库匹配算出各模板分数，取最高分与阈值比较。&#10;&#10;    \item 过阈窗连续则合并成簇，记录保存区间、峰位、峰值分数，&#10;    所属模板标签等元数据。&#10;&#10;    \item 输出格式化器据描述符回读原始样本，打包为事件记录输出。&#10;\end{itemize}&#10;\end{document}"/>
  <p:tag name="IGUANATEXSIZE" val="16"/>
  <p:tag name="IGUANATEXCURSOR" val="36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31933</TotalTime>
  <Words>501</Words>
  <Application>Microsoft Office PowerPoint</Application>
  <PresentationFormat>宽屏</PresentationFormat>
  <Paragraphs>51</Paragraphs>
  <Slides>14</Slides>
  <Notes>13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华文行楷</vt:lpstr>
      <vt:lpstr>微软雅黑</vt:lpstr>
      <vt:lpstr>微软雅黑</vt:lpstr>
      <vt:lpstr>Arial</vt:lpstr>
      <vt:lpstr>Calibri</vt:lpstr>
      <vt:lpstr>Calibri Light</vt:lpstr>
      <vt:lpstr>Wingdings</vt:lpstr>
      <vt:lpstr>ppt模板</vt:lpstr>
      <vt:lpstr>Office 主题</vt:lpstr>
      <vt:lpstr>SCEP 读出触发研究</vt:lpstr>
      <vt:lpstr>物理背景</vt:lpstr>
      <vt:lpstr>方法总览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1953</cp:revision>
  <dcterms:created xsi:type="dcterms:W3CDTF">2013-02-25T11:17:00Z</dcterms:created>
  <dcterms:modified xsi:type="dcterms:W3CDTF">2026-07-06T03:18:45Z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