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5" r:id="rId4"/>
    <p:sldId id="266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96" y="595"/>
      </p:cViewPr>
      <p:guideLst>
        <p:guide orient="horz" pos="215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1.png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STCF V5 lattice</a:t>
            </a:r>
            <a:r>
              <a:rPr lang="zh-CN" altLang="en-US" dirty="0"/>
              <a:t>对撞区改进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0895" y="2349500"/>
            <a:ext cx="9768840" cy="260604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 rot="540000">
            <a:off x="7042785" y="2562860"/>
            <a:ext cx="67119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600" dirty="0">
                <a:solidFill>
                  <a:srgbClr val="00B0F0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CCY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 rot="1200000">
            <a:off x="8830310" y="3004820"/>
            <a:ext cx="67119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 dirty="0">
                <a:solidFill>
                  <a:srgbClr val="00B0F0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CCX</a:t>
            </a: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 rot="1200000">
            <a:off x="10059670" y="3596005"/>
            <a:ext cx="67119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 dirty="0">
                <a:solidFill>
                  <a:srgbClr val="00B050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CRAB</a:t>
            </a:r>
          </a:p>
        </p:txBody>
      </p:sp>
      <p:cxnSp>
        <p:nvCxnSpPr>
          <p:cNvPr id="11" name="直接连接符 10"/>
          <p:cNvCxnSpPr/>
          <p:nvPr>
            <p:custDataLst>
              <p:tags r:id="rId4"/>
            </p:custDataLst>
          </p:nvPr>
        </p:nvCxnSpPr>
        <p:spPr>
          <a:xfrm flipH="1">
            <a:off x="6920865" y="2427605"/>
            <a:ext cx="38100" cy="47244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 flipH="1">
            <a:off x="7741285" y="2557145"/>
            <a:ext cx="132080" cy="4699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6"/>
            </p:custDataLst>
          </p:nvPr>
        </p:nvCxnSpPr>
        <p:spPr>
          <a:xfrm flipH="1">
            <a:off x="8655685" y="2846705"/>
            <a:ext cx="185420" cy="46736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7"/>
            </p:custDataLst>
          </p:nvPr>
        </p:nvCxnSpPr>
        <p:spPr>
          <a:xfrm flipH="1">
            <a:off x="9251315" y="3133725"/>
            <a:ext cx="287655" cy="43434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>
            <a:stCxn id="8" idx="2"/>
          </p:cNvCxnSpPr>
          <p:nvPr>
            <p:custDataLst>
              <p:tags r:id="rId8"/>
            </p:custDataLst>
          </p:nvPr>
        </p:nvCxnSpPr>
        <p:spPr>
          <a:xfrm flipH="1">
            <a:off x="10236200" y="3923030"/>
            <a:ext cx="101600" cy="30988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9394190" y="4625340"/>
            <a:ext cx="10998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d=3.74m</a:t>
            </a:r>
          </a:p>
        </p:txBody>
      </p:sp>
      <p:sp>
        <p:nvSpPr>
          <p:cNvPr id="19" name="文本框 18"/>
          <p:cNvSpPr txBox="1"/>
          <p:nvPr>
            <p:custDataLst>
              <p:tags r:id="rId10"/>
            </p:custDataLst>
          </p:nvPr>
        </p:nvSpPr>
        <p:spPr>
          <a:xfrm>
            <a:off x="6390005" y="2059305"/>
            <a:ext cx="10998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d=1.28m</a:t>
            </a:r>
          </a:p>
        </p:txBody>
      </p:sp>
      <p:sp>
        <p:nvSpPr>
          <p:cNvPr id="20" name="文本框 19"/>
          <p:cNvSpPr txBox="1"/>
          <p:nvPr>
            <p:custDataLst>
              <p:tags r:id="rId11"/>
            </p:custDataLst>
          </p:nvPr>
        </p:nvSpPr>
        <p:spPr>
          <a:xfrm>
            <a:off x="8294370" y="2454910"/>
            <a:ext cx="10998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d=3.0m</a:t>
            </a:r>
          </a:p>
        </p:txBody>
      </p:sp>
      <p:sp>
        <p:nvSpPr>
          <p:cNvPr id="21" name="文本框 20"/>
          <p:cNvSpPr txBox="1"/>
          <p:nvPr>
            <p:custDataLst>
              <p:tags r:id="rId12"/>
            </p:custDataLst>
          </p:nvPr>
        </p:nvSpPr>
        <p:spPr>
          <a:xfrm>
            <a:off x="7384415" y="2167255"/>
            <a:ext cx="10998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d=2.02m</a:t>
            </a:r>
          </a:p>
        </p:txBody>
      </p:sp>
      <p:sp>
        <p:nvSpPr>
          <p:cNvPr id="27" name="文本框 26"/>
          <p:cNvSpPr txBox="1"/>
          <p:nvPr>
            <p:custDataLst>
              <p:tags r:id="rId13"/>
            </p:custDataLst>
          </p:nvPr>
        </p:nvSpPr>
        <p:spPr>
          <a:xfrm>
            <a:off x="9237980" y="2720340"/>
            <a:ext cx="10998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d=3.63m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1776730" y="231140"/>
            <a:ext cx="9060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/>
              <a:t>STCF V5 lattice</a:t>
            </a:r>
            <a:r>
              <a:rPr lang="zh-CN" altLang="en-US" sz="2800"/>
              <a:t>对撞区双环间距分析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581660" y="5373370"/>
            <a:ext cx="60598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双环间距减小措施：增加外环</a:t>
            </a:r>
            <a:r>
              <a:rPr lang="en-US" altLang="zh-CN"/>
              <a:t>CCY</a:t>
            </a:r>
            <a:r>
              <a:rPr lang="zh-CN" altLang="en-US"/>
              <a:t>二极铁弯转角度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14703FC-BCC3-4BE2-81BF-48A359C3F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78" y="1561224"/>
            <a:ext cx="4470706" cy="3530841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838200" y="144145"/>
            <a:ext cx="10515600" cy="944245"/>
          </a:xfrm>
        </p:spPr>
        <p:txBody>
          <a:bodyPr/>
          <a:lstStyle/>
          <a:p>
            <a:r>
              <a:rPr lang="zh-CN" altLang="en-US" dirty="0">
                <a:sym typeface="+mn-ea"/>
              </a:rPr>
              <a:t>优化后整个对撞区布局</a:t>
            </a:r>
            <a:r>
              <a:rPr lang="en-US" altLang="zh-CN" dirty="0">
                <a:sym typeface="+mn-ea"/>
              </a:rPr>
              <a:t>(3)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52805" y="1014730"/>
            <a:ext cx="101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增加</a:t>
            </a:r>
            <a:r>
              <a:rPr lang="en-US" altLang="zh-CN" dirty="0"/>
              <a:t>CRAB</a:t>
            </a:r>
            <a:r>
              <a:rPr lang="zh-CN" altLang="en-US" dirty="0"/>
              <a:t>六极铁后的匹配段长度，使新对撞区内外环出口完全平行且出口两点距离即为双环间距。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230" y="1714500"/>
            <a:ext cx="4276725" cy="337756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205345" y="1898650"/>
            <a:ext cx="248285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>
                <a:sym typeface="+mn-ea"/>
              </a:rPr>
              <a:t>STCF V5 lattice</a:t>
            </a:r>
            <a:r>
              <a:rPr lang="zh-CN" altLang="en-US">
                <a:sym typeface="+mn-ea"/>
              </a:rPr>
              <a:t>对撞区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769745" y="1898650"/>
            <a:ext cx="214439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sym typeface="+mn-ea"/>
              </a:rPr>
              <a:t>新对撞区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075" y="5073015"/>
            <a:ext cx="1661160" cy="14478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26382" y="6494318"/>
            <a:ext cx="4114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对撞区</a:t>
            </a:r>
            <a:r>
              <a:rPr lang="en-US" altLang="zh-CN" sz="1600" dirty="0"/>
              <a:t>IR</a:t>
            </a:r>
            <a:r>
              <a:rPr lang="zh-CN" altLang="en-US" sz="1600" dirty="0"/>
              <a:t>长度：</a:t>
            </a:r>
            <a:r>
              <a:rPr kumimoji="0" lang="zh-CN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2"/>
                <a:ea typeface="menlo"/>
              </a:rPr>
              <a:t>211.37</a:t>
            </a:r>
            <a:r>
              <a:rPr kumimoji="0" lang="en-US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2"/>
                <a:ea typeface="menlo"/>
              </a:rPr>
              <a:t>4</a:t>
            </a:r>
            <a:r>
              <a:rPr lang="en-US" altLang="zh-CN" sz="1600" dirty="0"/>
              <a:t>m</a:t>
            </a:r>
            <a:r>
              <a:rPr lang="zh-CN" altLang="en-US" sz="1600" dirty="0"/>
              <a:t>，双环间距</a:t>
            </a:r>
            <a:r>
              <a:rPr lang="en-US" altLang="zh-CN" sz="1600" dirty="0"/>
              <a:t>2m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046720" y="6520815"/>
            <a:ext cx="26422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/>
              <a:t>对撞区</a:t>
            </a:r>
            <a:r>
              <a:rPr lang="en-US" altLang="zh-CN" sz="1600"/>
              <a:t>IR</a:t>
            </a:r>
            <a:r>
              <a:rPr lang="zh-CN" altLang="en-US" sz="1600"/>
              <a:t>长度：</a:t>
            </a:r>
            <a:r>
              <a:rPr lang="en-US" altLang="zh-CN" sz="1600"/>
              <a:t>210.616m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2E6C324-6231-43E3-8E4D-287936004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4443" y="5105400"/>
            <a:ext cx="1393958" cy="134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9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EFF833-3CF9-4907-A4B9-86E571A6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989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/>
              <a:t>V5</a:t>
            </a:r>
            <a:r>
              <a:rPr lang="zh-CN" altLang="en-US" sz="3600" dirty="0"/>
              <a:t>对撞区中</a:t>
            </a:r>
            <a:r>
              <a:rPr lang="en-US" altLang="zh-CN" sz="3600" dirty="0"/>
              <a:t>B</a:t>
            </a:r>
            <a:r>
              <a:rPr lang="zh-CN" altLang="en-US" sz="3600" dirty="0"/>
              <a:t>铁改进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D930B10-C34C-4513-8D31-EF900AFD3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543" y="2694335"/>
            <a:ext cx="4843463" cy="85077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B3A57A-1D15-474D-BBFF-96C15E76E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96" y="2744944"/>
            <a:ext cx="4701947" cy="160033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12C09DD-0050-4FFB-8CF5-43B65778E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542" y="3587070"/>
            <a:ext cx="4843463" cy="781203"/>
          </a:xfrm>
          <a:prstGeom prst="rect">
            <a:avLst/>
          </a:prstGeom>
        </p:spPr>
      </p:pic>
      <p:sp>
        <p:nvSpPr>
          <p:cNvPr id="7" name="箭头: 右 6">
            <a:extLst>
              <a:ext uri="{FF2B5EF4-FFF2-40B4-BE49-F238E27FC236}">
                <a16:creationId xmlns:a16="http://schemas.microsoft.com/office/drawing/2014/main" id="{36972037-3F77-4332-BEB9-6E843BB20E07}"/>
              </a:ext>
            </a:extLst>
          </p:cNvPr>
          <p:cNvSpPr/>
          <p:nvPr/>
        </p:nvSpPr>
        <p:spPr>
          <a:xfrm>
            <a:off x="5573486" y="3309257"/>
            <a:ext cx="522514" cy="2358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B6C88CC-10E3-4F3D-B4B0-387D249656BE}"/>
              </a:ext>
            </a:extLst>
          </p:cNvPr>
          <p:cNvSpPr txBox="1"/>
          <p:nvPr/>
        </p:nvSpPr>
        <p:spPr>
          <a:xfrm>
            <a:off x="1444173" y="2104571"/>
            <a:ext cx="1487714" cy="37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V5</a:t>
            </a:r>
            <a:r>
              <a:rPr lang="zh-CN" altLang="en-US" dirty="0"/>
              <a:t>对撞区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14C5555-F718-48FB-9678-90E41D8311CC}"/>
              </a:ext>
            </a:extLst>
          </p:cNvPr>
          <p:cNvSpPr txBox="1"/>
          <p:nvPr/>
        </p:nvSpPr>
        <p:spPr>
          <a:xfrm>
            <a:off x="7874001" y="2046119"/>
            <a:ext cx="2227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V5</a:t>
            </a:r>
            <a:r>
              <a:rPr lang="zh-CN" altLang="en-US" dirty="0"/>
              <a:t>对撞区改进后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1542817-BB46-4D83-B530-0E58304AB90F}"/>
              </a:ext>
            </a:extLst>
          </p:cNvPr>
          <p:cNvSpPr txBox="1"/>
          <p:nvPr/>
        </p:nvSpPr>
        <p:spPr>
          <a:xfrm>
            <a:off x="6533323" y="4685741"/>
            <a:ext cx="286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B1/B2/B3</a:t>
            </a:r>
            <a:r>
              <a:rPr lang="zh-CN" altLang="en-US" dirty="0"/>
              <a:t>都略有增强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F2740FC-AD3C-483B-8B91-AE402D001BDD}"/>
              </a:ext>
            </a:extLst>
          </p:cNvPr>
          <p:cNvSpPr/>
          <p:nvPr/>
        </p:nvSpPr>
        <p:spPr>
          <a:xfrm>
            <a:off x="6299542" y="2915478"/>
            <a:ext cx="4843463" cy="583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BFF76A0-E2FE-44C3-87AA-3F7346ABA808}"/>
              </a:ext>
            </a:extLst>
          </p:cNvPr>
          <p:cNvSpPr txBox="1"/>
          <p:nvPr/>
        </p:nvSpPr>
        <p:spPr>
          <a:xfrm>
            <a:off x="11277600" y="3061252"/>
            <a:ext cx="795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外环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8D914FA-2AF6-4611-8C12-9CC57C4B1068}"/>
              </a:ext>
            </a:extLst>
          </p:cNvPr>
          <p:cNvSpPr txBox="1"/>
          <p:nvPr/>
        </p:nvSpPr>
        <p:spPr>
          <a:xfrm>
            <a:off x="11277600" y="3889513"/>
            <a:ext cx="795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内环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C34EFAE-0062-4ACF-AEEE-0DA83400E687}"/>
              </a:ext>
            </a:extLst>
          </p:cNvPr>
          <p:cNvSpPr/>
          <p:nvPr/>
        </p:nvSpPr>
        <p:spPr>
          <a:xfrm>
            <a:off x="6299542" y="3785177"/>
            <a:ext cx="4843463" cy="583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67530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1.05,&quot;left&quot;:482.5,&quot;top&quot;:126.4,&quot;width&quot;:356.2466949069156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1.05,&quot;left&quot;:482.5,&quot;top&quot;:126.4,&quot;width&quot;:356.2466949069156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1.05,&quot;left&quot;:482.5,&quot;top&quot;:126.4,&quot;width&quot;:356.2466949069156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1.05,&quot;left&quot;:482.5,&quot;top&quot;:126.4,&quot;width&quot;:356.2466949069156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1.05,&quot;left&quot;:482.5,&quot;top&quot;:126.4,&quot;width&quot;:356.2466949069156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1.05,&quot;left&quot;:482.5,&quot;top&quot;:126.4,&quot;width&quot;:356.246694906915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1.05,&quot;left&quot;:482.5,&quot;top&quot;:126.4,&quot;width&quot;:356.2466949069156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1.05,&quot;left&quot;:482.5,&quot;top&quot;:126.4,&quot;width&quot;:356.2466949069156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1.05,&quot;left&quot;:482.5,&quot;top&quot;:126.4,&quot;width&quot;:356.2466949069156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1.05,&quot;left&quot;:482.5,&quot;top&quot;:126.4,&quot;width&quot;:356.2466949069156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1.05,&quot;left&quot;:482.5,&quot;top&quot;:126.4,&quot;width&quot;:356.2466949069156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6.43730182831374,&quot;left&quot;:482.5,&quot;top&quot;:141.01269817168628,&quot;width&quot;:356.2466949069156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6.43730182831374,&quot;left&quot;:482.5,&quot;top&quot;:141.01269817168628,&quot;width&quot;:356.2466949069156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152</Words>
  <Application>Microsoft Office PowerPoint</Application>
  <PresentationFormat>宽屏</PresentationFormat>
  <Paragraphs>23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9" baseType="lpstr">
      <vt:lpstr>Arial Unicode MS</vt:lpstr>
      <vt:lpstr>等线</vt:lpstr>
      <vt:lpstr>Arial</vt:lpstr>
      <vt:lpstr>Calibri</vt:lpstr>
      <vt:lpstr>WPS</vt:lpstr>
      <vt:lpstr>STCF V5 lattice对撞区改进</vt:lpstr>
      <vt:lpstr>PowerPoint 演示文稿</vt:lpstr>
      <vt:lpstr>优化后整个对撞区布局(3)</vt:lpstr>
      <vt:lpstr>V5对撞区中B铁改进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STCF V5 lattice对撞区改进</dc:title>
  <dc:creator>LINHAO</dc:creator>
  <cp:lastModifiedBy>Linhao Zhang</cp:lastModifiedBy>
  <cp:revision>58</cp:revision>
  <dcterms:created xsi:type="dcterms:W3CDTF">2023-08-09T12:44:00Z</dcterms:created>
  <dcterms:modified xsi:type="dcterms:W3CDTF">2026-06-22T02:34:26Z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E0CA348C2F984182986AAEA6F47B92A2_12</vt:lpwstr>
  </property>
</Properties>
</file>