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  <p:sldMasterId id="2147483649" r:id="rId2"/>
    <p:sldMasterId id="2147483650" r:id="rId3"/>
  </p:sldMasterIdLst>
  <p:notesMasterIdLst>
    <p:notesMasterId r:id="rId15"/>
  </p:notesMasterIdLst>
  <p:handoutMasterIdLst>
    <p:handoutMasterId r:id="rId16"/>
  </p:handoutMasterIdLst>
  <p:sldIdLst>
    <p:sldId id="4317" r:id="rId4"/>
    <p:sldId id="4401" r:id="rId5"/>
    <p:sldId id="4451" r:id="rId6"/>
    <p:sldId id="4453" r:id="rId7"/>
    <p:sldId id="4449" r:id="rId8"/>
    <p:sldId id="4454" r:id="rId9"/>
    <p:sldId id="4455" r:id="rId10"/>
    <p:sldId id="4446" r:id="rId11"/>
    <p:sldId id="4448" r:id="rId12"/>
    <p:sldId id="4395" r:id="rId13"/>
    <p:sldId id="4457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Yi" initials="Z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80AF4"/>
    <a:srgbClr val="BF620B"/>
    <a:srgbClr val="BF6818"/>
    <a:srgbClr val="FCF91E"/>
    <a:srgbClr val="0F34A6"/>
    <a:srgbClr val="F0F0BF"/>
    <a:srgbClr val="C0C0C0"/>
    <a:srgbClr val="CDF3DB"/>
    <a:srgbClr val="063978"/>
    <a:srgbClr val="206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57" autoAdjust="0"/>
    <p:restoredTop sz="88975" autoAdjust="0"/>
  </p:normalViewPr>
  <p:slideViewPr>
    <p:cSldViewPr snapToGrid="0" snapToObjects="1" showGuides="1">
      <p:cViewPr varScale="1">
        <p:scale>
          <a:sx n="80" d="100"/>
          <a:sy n="80" d="100"/>
        </p:scale>
        <p:origin x="62" y="3144"/>
      </p:cViewPr>
      <p:guideLst>
        <p:guide orient="horz" pos="2122"/>
        <p:guide pos="3828"/>
      </p:guideLst>
    </p:cSldViewPr>
  </p:slideViewPr>
  <p:outlineViewPr>
    <p:cViewPr>
      <p:scale>
        <a:sx n="33" d="100"/>
        <a:sy n="33" d="100"/>
      </p:scale>
      <p:origin x="0" y="-1392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358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0F280-C202-459E-9C88-243362EFD57F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FC674-D29B-42E3-B510-33870CA84AA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865565-5D00-41A1-A9D4-D472FA0F1665}" type="datetimeFigureOut">
              <a:rPr lang="zh-CN" altLang="en-US" smtClean="0"/>
              <a:t>2026/6/18</a:t>
            </a:fld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7B772-BE26-4EC4-8890-F0A68D401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1pPr>
            <a:lvl2pPr marL="742950" indent="-28575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2pPr>
            <a:lvl3pPr marL="11430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3pPr>
            <a:lvl4pPr marL="16002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4pPr>
            <a:lvl5pPr marL="2057400" indent="-228600"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anose="020B0604020202020204" pitchFamily="34" charset="0"/>
                <a:ea typeface="楷体_GB2312" pitchFamily="49" charset="-122"/>
              </a:defRPr>
            </a:lvl9pPr>
          </a:lstStyle>
          <a:p>
            <a:fld id="{BF176F5C-B021-432C-A718-B7D3623AD2F3}" type="slidenum">
              <a:rPr lang="en-US" altLang="zh-CN" sz="1200" b="0">
                <a:ea typeface="宋体" panose="02010600030101010101" pitchFamily="2" charset="-122"/>
              </a:rPr>
              <a:t>1</a:t>
            </a:fld>
            <a:endParaRPr lang="en-US" altLang="zh-CN" sz="1200" b="0" dirty="0">
              <a:ea typeface="宋体" panose="02010600030101010101" pitchFamily="2" charset="-122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 you for your attention!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966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798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5117E-9B74-D097-D4F4-5C45EDFEA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BF54F1-75D5-EEF9-B1FD-24ADD3DD4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C5F26-6834-9AC1-6AA8-D6FC4D504B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3CB86-9701-045A-3F5A-66CADE9E6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847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321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076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2788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4271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233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440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97B772-BE26-4EC4-8890-F0A68D40133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568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DFAFD920-79C3-49C1-A7B3-B6E0382E58A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1A995042-2D73-4E98-9461-C210BD068AD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8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9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/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4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panose="020B0600070205080204" charset="-128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6517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5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996071" y="3061252"/>
            <a:ext cx="3260034" cy="76862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谢谢！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E75BC"/>
          </a:solidFill>
          <a:effectLst>
            <a:innerShdw blurRad="63500" dist="50800" dir="10800000">
              <a:prstClr val="black">
                <a:alpha val="50000"/>
              </a:prstClr>
            </a:innerShdw>
          </a:effectLst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zh-CN" altLang="en-US"/>
              <a:t>编辑母版文本样式
第二级
第三级
第四级
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9329D-8B8F-B64A-BFB9-3BCDC19C7ED7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1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altLang="zh-CN">
              <a:solidFill>
                <a:srgbClr val="FFFFFF"/>
              </a:solidFill>
              <a:latin typeface="Calibri" panose="020F0502020204030204" charset="0"/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1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9" name="Rectangle 8"/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MS PGothic" panose="020B0600070205080204" charset="-128"/>
              <a:cs typeface="MS PGothic" panose="020B060007020508020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charset="0"/>
              </a:rPr>
              <a:t> </a:t>
            </a:r>
            <a:fld id="{222D797F-6281-4E3F-ACFD-EAA4784CE755}" type="slidenum">
              <a:rPr lang="de-DE" altLang="zh-CN" sz="1200" smtClean="0">
                <a:solidFill>
                  <a:srgbClr val="FFFFFF"/>
                </a:solidFill>
                <a:latin typeface="Calibri" panose="020F0502020204030204" charset="0"/>
              </a:r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charset="0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panose="02010609060101010101" pitchFamily="49" charset="-122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anose="020F0502020204030204" charset="0"/>
          <a:ea typeface="MS PGothic" panose="020B0600070205080204" charset="-128"/>
          <a:cs typeface="MS PGothic" panose="020B060007020508020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15.png"/><Relationship Id="rId5" Type="http://schemas.openxmlformats.org/officeDocument/2006/relationships/image" Target="../media/image39.png"/><Relationship Id="rId10" Type="http://schemas.openxmlformats.org/officeDocument/2006/relationships/image" Target="../media/image14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-13419"/>
            <a:ext cx="12191999" cy="117337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6" name="公式" r:id="rId4" imgW="114300" imgH="215900" progId="Equation.3">
                  <p:embed/>
                </p:oleObj>
              </mc:Choice>
              <mc:Fallback>
                <p:oleObj name="公式" r:id="rId4" imgW="114300" imgH="2159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/>
          <a:srcRect l="5664" t="24246" r="5120" b="31144"/>
          <a:stretch>
            <a:fillRect/>
          </a:stretch>
        </p:blipFill>
        <p:spPr>
          <a:xfrm>
            <a:off x="1045139" y="-13419"/>
            <a:ext cx="4609558" cy="931973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13822" y="2467959"/>
            <a:ext cx="11964353" cy="1031429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阻尼扭摆磁铁的同步辐射分布</a:t>
            </a:r>
            <a:endParaRPr lang="en-US" sz="48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3"/>
          <p:cNvSpPr txBox="1"/>
          <p:nvPr/>
        </p:nvSpPr>
        <p:spPr>
          <a:xfrm>
            <a:off x="1100174" y="4757964"/>
            <a:ext cx="9753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李航洲</a:t>
            </a:r>
            <a:endParaRPr lang="en-US" altLang="zh-CN" sz="2800" b="1" dirty="0">
              <a:solidFill>
                <a:srgbClr val="0070C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2026.06.18</a:t>
            </a:r>
          </a:p>
        </p:txBody>
      </p:sp>
      <p:pic>
        <p:nvPicPr>
          <p:cNvPr id="12" name="Picture 2" descr="徐小华 @ 中科大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44" y="-29368"/>
            <a:ext cx="1174735" cy="117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5"/>
    </mc:Choice>
    <mc:Fallback xmlns="">
      <p:transition spd="slow" advTm="2075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sz="4400" dirty="0">
                <a:latin typeface="+mj-lt"/>
                <a:ea typeface="华文中宋" panose="02010600040101010101" pitchFamily="2" charset="-122"/>
                <a:cs typeface="+mj-cs"/>
              </a:rPr>
              <a:t> </a:t>
            </a:r>
            <a:endParaRPr lang="zh-CN" altLang="en-US" sz="4400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7" name="内容占位符 1">
            <a:extLst>
              <a:ext uri="{FF2B5EF4-FFF2-40B4-BE49-F238E27FC236}">
                <a16:creationId xmlns:a16="http://schemas.microsoft.com/office/drawing/2014/main" id="{C7E76E2F-1EF2-48A2-B671-FAE6C46DF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05149" y="3183050"/>
            <a:ext cx="6934102" cy="685800"/>
          </a:xfrm>
        </p:spPr>
        <p:txBody>
          <a:bodyPr/>
          <a:lstStyle/>
          <a:p>
            <a:pPr marL="0" indent="0" algn="ctr">
              <a:buNone/>
            </a:pPr>
            <a:r>
              <a:rPr lang="zh-CN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请各位老师批评指正</a:t>
            </a:r>
            <a:r>
              <a:rPr lang="en-US" altLang="zh-C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!</a:t>
            </a:r>
            <a:endParaRPr lang="zh-CN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54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最后一块</a:t>
            </a:r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出口接收面功率分布</a:t>
            </a:r>
            <a:endParaRPr lang="zh-CN" altLang="en-US" sz="4400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9B649BA-B71B-40D0-A5B0-FFF76744D732}"/>
              </a:ext>
            </a:extLst>
          </p:cNvPr>
          <p:cNvSpPr txBox="1"/>
          <p:nvPr/>
        </p:nvSpPr>
        <p:spPr>
          <a:xfrm>
            <a:off x="3321256" y="853455"/>
            <a:ext cx="5701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接收面取管道孔径水平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[-50,50]mm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，垂直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[-20,20]mm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44495D6A-F4AE-47B2-A55F-6579E47B87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256" y="1218569"/>
            <a:ext cx="2880000" cy="217745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A32695E-5C78-4F44-8CBE-4599957CAB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256" y="3746919"/>
            <a:ext cx="2880000" cy="251450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048ACC6-0EA8-4BDE-9D48-4C58530C0EDD}"/>
              </a:ext>
            </a:extLst>
          </p:cNvPr>
          <p:cNvSpPr txBox="1"/>
          <p:nvPr/>
        </p:nvSpPr>
        <p:spPr>
          <a:xfrm>
            <a:off x="5746137" y="6214229"/>
            <a:ext cx="88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2GeV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0528C26-1E00-4406-A9C8-F934039D4C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8744" y="3494956"/>
            <a:ext cx="2880000" cy="250958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DBCB037-41DE-4A73-B015-923FC2AED1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9544" y="1412558"/>
            <a:ext cx="2880000" cy="220059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846D1E0-C43E-4260-AD93-0E3C7784B5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8857" y="1409686"/>
            <a:ext cx="2880000" cy="218117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5EEC62B-7F6C-49F5-A1B4-131C50FA46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28857" y="3665711"/>
            <a:ext cx="2880000" cy="233883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5D875C82-03CF-4D49-ABDC-447573BCDF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6000" y="3751138"/>
            <a:ext cx="2880000" cy="251450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299234F1-BE2F-4DA2-99C4-A9EA9FE532A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6000" y="1222787"/>
            <a:ext cx="2880000" cy="221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025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2C93E-4802-D627-4D21-9387F4F1F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56DC3E5-DBC6-17FC-AEAC-65672920D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67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提纲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47D2FC69-8ED9-10EE-1A48-02FD5280CB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26" name="内容占位符 2">
            <a:extLst>
              <a:ext uri="{FF2B5EF4-FFF2-40B4-BE49-F238E27FC236}">
                <a16:creationId xmlns:a16="http://schemas.microsoft.com/office/drawing/2014/main" id="{DC6FD1E4-D5FF-B49A-F57F-793CFD3B8277}"/>
              </a:ext>
            </a:extLst>
          </p:cNvPr>
          <p:cNvSpPr txBox="1"/>
          <p:nvPr/>
        </p:nvSpPr>
        <p:spPr bwMode="auto">
          <a:xfrm>
            <a:off x="3625781" y="1797456"/>
            <a:ext cx="6209210" cy="3436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en-US" altLang="zh-CN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基本参数与布局</a:t>
            </a:r>
            <a:endParaRPr lang="en-US" altLang="zh-CN" sz="2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单个</a:t>
            </a:r>
            <a:r>
              <a:rPr lang="en-US" altLang="zh-CN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功率分布</a:t>
            </a:r>
            <a:endParaRPr lang="en-US" altLang="zh-CN" sz="2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一对</a:t>
            </a:r>
            <a:r>
              <a:rPr lang="en-US" altLang="zh-CN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功率分布</a:t>
            </a:r>
            <a:endParaRPr lang="en-US" altLang="zh-CN" sz="2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en-US" altLang="zh-CN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直线段功率分布</a:t>
            </a:r>
            <a:endParaRPr lang="en-US" altLang="zh-CN" sz="2800" b="1" dirty="0">
              <a:solidFill>
                <a:srgbClr val="002060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603250" indent="-514350">
              <a:lnSpc>
                <a:spcPts val="4800"/>
              </a:lnSpc>
              <a:buFont typeface="Wingdings" panose="05000000000000000000" pitchFamily="2" charset="2"/>
              <a:buChar char="p"/>
            </a:pPr>
            <a:r>
              <a:rPr lang="zh-CN" altLang="en-US" sz="2800" b="1" dirty="0">
                <a:solidFill>
                  <a:srgbClr val="00206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总结</a:t>
            </a:r>
          </a:p>
        </p:txBody>
      </p:sp>
    </p:spTree>
    <p:extLst>
      <p:ext uri="{BB962C8B-B14F-4D97-AF65-F5344CB8AC3E}">
        <p14:creationId xmlns:p14="http://schemas.microsoft.com/office/powerpoint/2010/main" val="102106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6"/>
    </mc:Choice>
    <mc:Fallback xmlns="">
      <p:transition spd="slow" advTm="670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基本参数与布局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C5EF85-3289-4536-B14D-F277AE739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27109"/>
            <a:ext cx="5791200" cy="549972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5BF2B1B-4E3B-4E05-90AD-C9C2CBEA63E4}"/>
              </a:ext>
            </a:extLst>
          </p:cNvPr>
          <p:cNvSpPr/>
          <p:nvPr/>
        </p:nvSpPr>
        <p:spPr>
          <a:xfrm>
            <a:off x="4957774" y="2664151"/>
            <a:ext cx="614533" cy="1734393"/>
          </a:xfrm>
          <a:prstGeom prst="rect">
            <a:avLst/>
          </a:prstGeom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4CD6D83-3F32-4174-A247-ACD2C50549BB}"/>
              </a:ext>
            </a:extLst>
          </p:cNvPr>
          <p:cNvSpPr/>
          <p:nvPr/>
        </p:nvSpPr>
        <p:spPr>
          <a:xfrm>
            <a:off x="307768" y="2664151"/>
            <a:ext cx="614533" cy="1734393"/>
          </a:xfrm>
          <a:prstGeom prst="rect">
            <a:avLst/>
          </a:prstGeom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tint val="100000"/>
                        <a:shade val="100000"/>
                        <a:satMod val="130000"/>
                      </a:schemeClr>
                    </a:gs>
                    <a:gs pos="100000">
                      <a:schemeClr val="accent1">
                        <a:tint val="50000"/>
                        <a:shade val="100000"/>
                        <a:satMod val="350000"/>
                      </a:schemeClr>
                    </a:gs>
                  </a:gsLst>
                  <a:lin ang="16200000" scaled="0"/>
                </a:gradFill>
              </a14:hiddenFill>
            </a:ext>
          </a:extLst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8EF0A91-AB9D-440F-9C69-31C85FF38069}"/>
              </a:ext>
            </a:extLst>
          </p:cNvPr>
          <p:cNvSpPr/>
          <p:nvPr/>
        </p:nvSpPr>
        <p:spPr>
          <a:xfrm>
            <a:off x="1257972" y="6242164"/>
            <a:ext cx="3275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STCF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对撞环的布局和光学函数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5507A8C-C36F-469C-BEE1-BEAD62F9E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7459" y="927109"/>
            <a:ext cx="3482955" cy="2770227"/>
          </a:xfrm>
          <a:prstGeom prst="rect">
            <a:avLst/>
          </a:prstGeom>
        </p:spPr>
      </p:pic>
      <p:pic>
        <p:nvPicPr>
          <p:cNvPr id="14" name="Picture 1" descr="C:\Users\ustc\AppData\Local\Temp\ConnectorClipboard7129676077593034008\image17816746430780.png">
            <a:extLst>
              <a:ext uri="{FF2B5EF4-FFF2-40B4-BE49-F238E27FC236}">
                <a16:creationId xmlns:a16="http://schemas.microsoft.com/office/drawing/2014/main" id="{D7619378-031A-4629-A9A4-407C84165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48" y="3972540"/>
            <a:ext cx="3024488" cy="2269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03C1ABBA-CC71-4DB7-BF7C-2E223567A1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7816" y="3972540"/>
            <a:ext cx="2807727" cy="226962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44E51C57-CB50-432E-BAF5-C9FB9561B615}"/>
              </a:ext>
            </a:extLst>
          </p:cNvPr>
          <p:cNvSpPr/>
          <p:nvPr/>
        </p:nvSpPr>
        <p:spPr>
          <a:xfrm>
            <a:off x="6546046" y="6283553"/>
            <a:ext cx="1981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磁场分布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345716E-818C-406D-9BDA-0A1ABD900127}"/>
              </a:ext>
            </a:extLst>
          </p:cNvPr>
          <p:cNvSpPr/>
          <p:nvPr/>
        </p:nvSpPr>
        <p:spPr>
          <a:xfrm>
            <a:off x="9471506" y="6354988"/>
            <a:ext cx="1981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磁场分布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F00844F-231D-43CE-8E2C-013F4EF61408}"/>
              </a:ext>
            </a:extLst>
          </p:cNvPr>
          <p:cNvSpPr/>
          <p:nvPr/>
        </p:nvSpPr>
        <p:spPr>
          <a:xfrm>
            <a:off x="9676967" y="1874437"/>
            <a:ext cx="1981633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单个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磁铁参数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峰值磁场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1.9T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周期长度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600mm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周期个数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长度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3.6m</a:t>
            </a:r>
          </a:p>
        </p:txBody>
      </p:sp>
    </p:spTree>
    <p:extLst>
      <p:ext uri="{BB962C8B-B14F-4D97-AF65-F5344CB8AC3E}">
        <p14:creationId xmlns:p14="http://schemas.microsoft.com/office/powerpoint/2010/main" val="3080941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单个</a:t>
            </a:r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功率线密度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273D9F-BB50-4D8C-8F9E-300040D02942}"/>
              </a:ext>
            </a:extLst>
          </p:cNvPr>
          <p:cNvSpPr txBox="1"/>
          <p:nvPr/>
        </p:nvSpPr>
        <p:spPr>
          <a:xfrm>
            <a:off x="167251" y="4497460"/>
            <a:ext cx="27272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考虑最后一块</a:t>
            </a:r>
            <a:r>
              <a:rPr lang="en-US" altLang="zh-CN" dirty="0"/>
              <a:t>DW</a:t>
            </a:r>
          </a:p>
          <a:p>
            <a:endParaRPr lang="en-US" altLang="zh-CN" dirty="0"/>
          </a:p>
          <a:p>
            <a:r>
              <a:rPr lang="en-US" altLang="zh-CN" dirty="0"/>
              <a:t>DW</a:t>
            </a:r>
            <a:r>
              <a:rPr lang="zh-CN" altLang="en-US" dirty="0"/>
              <a:t>入口到</a:t>
            </a:r>
            <a:r>
              <a:rPr lang="en-US" altLang="zh-CN" dirty="0"/>
              <a:t>ARC</a:t>
            </a:r>
            <a:r>
              <a:rPr lang="zh-CN" altLang="en-US" dirty="0"/>
              <a:t>第一块</a:t>
            </a:r>
            <a:r>
              <a:rPr lang="en-US" altLang="zh-CN" dirty="0"/>
              <a:t>B</a:t>
            </a:r>
            <a:r>
              <a:rPr lang="zh-CN" altLang="en-US" dirty="0"/>
              <a:t>铁前（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power3 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/>
              <a:t>）</a:t>
            </a:r>
            <a:r>
              <a:rPr lang="en-US" altLang="zh-CN" dirty="0">
                <a:solidFill>
                  <a:srgbClr val="FF0000"/>
                </a:solidFill>
              </a:rPr>
              <a:t>13.53m</a:t>
            </a: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180AF4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power1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、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2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>
                <a:solidFill>
                  <a:srgbClr val="212121"/>
                </a:solidFill>
                <a:latin typeface="Menlo"/>
              </a:rPr>
              <a:t>距离光轴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50mm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6DACB8D9-C085-4B23-9E57-76F49DA519EE}"/>
              </a:ext>
            </a:extLst>
          </p:cNvPr>
          <p:cNvGrpSpPr/>
          <p:nvPr/>
        </p:nvGrpSpPr>
        <p:grpSpPr>
          <a:xfrm>
            <a:off x="344023" y="952613"/>
            <a:ext cx="4037500" cy="3379790"/>
            <a:chOff x="5538672" y="1025320"/>
            <a:chExt cx="3184480" cy="2700895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2A2D23EE-A644-4E0E-83B3-51587381868B}"/>
                </a:ext>
              </a:extLst>
            </p:cNvPr>
            <p:cNvGrpSpPr/>
            <p:nvPr/>
          </p:nvGrpSpPr>
          <p:grpSpPr>
            <a:xfrm>
              <a:off x="5538672" y="1025320"/>
              <a:ext cx="2239457" cy="2700895"/>
              <a:chOff x="4696680" y="3287638"/>
              <a:chExt cx="2239457" cy="2700895"/>
            </a:xfrm>
          </p:grpSpPr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70C3F584-F8E6-4868-B048-1E9886D45A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96680" y="3287638"/>
                <a:ext cx="2239457" cy="2700895"/>
              </a:xfrm>
              <a:prstGeom prst="rect">
                <a:avLst/>
              </a:prstGeom>
            </p:spPr>
          </p:pic>
          <p:pic>
            <p:nvPicPr>
              <p:cNvPr id="6" name="图片 5">
                <a:extLst>
                  <a:ext uri="{FF2B5EF4-FFF2-40B4-BE49-F238E27FC236}">
                    <a16:creationId xmlns:a16="http://schemas.microsoft.com/office/drawing/2014/main" id="{CBD7FC55-7E3D-4D27-9C16-469EF10CE8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96680" y="5548719"/>
                <a:ext cx="190476" cy="438095"/>
              </a:xfrm>
              <a:prstGeom prst="rect">
                <a:avLst/>
              </a:prstGeom>
            </p:spPr>
          </p:pic>
        </p:grp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BFAB6ECD-19E2-48DC-9FF4-9F00777883E1}"/>
                </a:ext>
              </a:extLst>
            </p:cNvPr>
            <p:cNvCxnSpPr>
              <a:cxnSpLocks/>
            </p:cNvCxnSpPr>
            <p:nvPr/>
          </p:nvCxnSpPr>
          <p:spPr>
            <a:xfrm>
              <a:off x="5538672" y="2577167"/>
              <a:ext cx="2395295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BCCB5DA8-B9A6-4969-ACF5-1DC4BC9FB3A7}"/>
                </a:ext>
              </a:extLst>
            </p:cNvPr>
            <p:cNvCxnSpPr>
              <a:cxnSpLocks/>
              <a:stCxn id="4" idx="1"/>
              <a:endCxn id="4" idx="3"/>
            </p:cNvCxnSpPr>
            <p:nvPr/>
          </p:nvCxnSpPr>
          <p:spPr>
            <a:xfrm>
              <a:off x="5538672" y="2375768"/>
              <a:ext cx="2239457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15B5F273-B699-4D86-954B-6F6F3527E1FC}"/>
                </a:ext>
              </a:extLst>
            </p:cNvPr>
            <p:cNvCxnSpPr>
              <a:cxnSpLocks/>
            </p:cNvCxnSpPr>
            <p:nvPr/>
          </p:nvCxnSpPr>
          <p:spPr>
            <a:xfrm>
              <a:off x="5538672" y="2734423"/>
              <a:ext cx="2239457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D0E25431-427A-416B-B659-FB4778BDA7D5}"/>
                </a:ext>
              </a:extLst>
            </p:cNvPr>
            <p:cNvCxnSpPr>
              <a:cxnSpLocks/>
            </p:cNvCxnSpPr>
            <p:nvPr/>
          </p:nvCxnSpPr>
          <p:spPr>
            <a:xfrm>
              <a:off x="7778129" y="2355993"/>
              <a:ext cx="0" cy="39793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0BB92CF2-FAA4-4E36-BE8E-68EC16A38459}"/>
                </a:ext>
              </a:extLst>
            </p:cNvPr>
            <p:cNvSpPr/>
            <p:nvPr/>
          </p:nvSpPr>
          <p:spPr>
            <a:xfrm>
              <a:off x="6329133" y="2006435"/>
              <a:ext cx="903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power1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66C34937-3BAA-4B78-BC3A-89C150FFACB5}"/>
                </a:ext>
              </a:extLst>
            </p:cNvPr>
            <p:cNvSpPr/>
            <p:nvPr/>
          </p:nvSpPr>
          <p:spPr>
            <a:xfrm>
              <a:off x="6329133" y="2716924"/>
              <a:ext cx="903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power2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9E9CF1BE-A830-418F-BBC0-73E2376EC6F5}"/>
                </a:ext>
              </a:extLst>
            </p:cNvPr>
            <p:cNvSpPr/>
            <p:nvPr/>
          </p:nvSpPr>
          <p:spPr>
            <a:xfrm>
              <a:off x="7820084" y="2299682"/>
              <a:ext cx="903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power3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23BB3334-FEDA-42B4-8ACF-A0FE711BED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397" y="1009422"/>
            <a:ext cx="3312000" cy="2805394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93D3D1C-0013-40D1-8137-8D54BE1AAF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46600" y="974252"/>
            <a:ext cx="3312000" cy="2805394"/>
          </a:xfrm>
          <a:prstGeom prst="rect">
            <a:avLst/>
          </a:prstGeom>
        </p:spPr>
      </p:pic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527D6A9D-6048-424D-AB7E-BF3E6AA67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7681484"/>
              </p:ext>
            </p:extLst>
          </p:nvPr>
        </p:nvGraphicFramePr>
        <p:xfrm>
          <a:off x="2827994" y="4549826"/>
          <a:ext cx="5832000" cy="1728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7858847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314945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56248551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47696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62705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6357055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718118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>
                          <a:effectLst/>
                        </a:rPr>
                        <a:t>1.5GeV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2.6GeV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2.8GeV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3.5GeV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240083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power1(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kW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7.00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15.03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25.42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40.32</a:t>
                      </a:r>
                      <a:endParaRPr lang="zh-CN" alt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45.74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65.91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35264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power2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6.22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13.23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22.16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34.69</a:t>
                      </a:r>
                      <a:endParaRPr lang="zh-CN" alt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39.17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55.43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98186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power3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1.32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4.47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10.61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23.32</a:t>
                      </a:r>
                      <a:endParaRPr lang="zh-CN" alt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29.12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56.84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1662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14.55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32.73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58.18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98.33</a:t>
                      </a:r>
                      <a:endParaRPr lang="zh-CN" altLang="en-US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114.03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  <a:cs typeface="+mn-cs"/>
                        </a:rPr>
                        <a:t>178.18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07287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power_3/</a:t>
                      </a:r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9.08%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13.66%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18.23%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23.72%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25.54%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31.90%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0253751"/>
                  </a:ext>
                </a:extLst>
              </a:tr>
            </a:tbl>
          </a:graphicData>
        </a:graphic>
      </p:graphicFrame>
      <p:pic>
        <p:nvPicPr>
          <p:cNvPr id="11" name="图片 10">
            <a:extLst>
              <a:ext uri="{FF2B5EF4-FFF2-40B4-BE49-F238E27FC236}">
                <a16:creationId xmlns:a16="http://schemas.microsoft.com/office/drawing/2014/main" id="{B76F93A7-EC52-45BD-9245-B6CBEFDC8B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50868" y="3817052"/>
            <a:ext cx="3312000" cy="271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9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最后一块</a:t>
            </a:r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出口接收面功率分布</a:t>
            </a:r>
            <a:endParaRPr lang="zh-CN" altLang="en-US" sz="4400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9B649BA-B71B-40D0-A5B0-FFF76744D732}"/>
              </a:ext>
            </a:extLst>
          </p:cNvPr>
          <p:cNvSpPr txBox="1"/>
          <p:nvPr/>
        </p:nvSpPr>
        <p:spPr>
          <a:xfrm>
            <a:off x="3321256" y="853455"/>
            <a:ext cx="5701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接收面取管道孔径水平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[-50,50]mm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，垂直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[-20,20]mm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57DBC64-FCC2-4216-B812-CEEBB75C93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417" y="3751138"/>
            <a:ext cx="2880000" cy="251450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1465C21-12F3-4945-8064-F060740356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17" y="1222787"/>
            <a:ext cx="2880000" cy="2210432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0048ACC6-0EA8-4BDE-9D48-4C58530C0EDD}"/>
              </a:ext>
            </a:extLst>
          </p:cNvPr>
          <p:cNvSpPr txBox="1"/>
          <p:nvPr/>
        </p:nvSpPr>
        <p:spPr>
          <a:xfrm>
            <a:off x="1160810" y="6291271"/>
            <a:ext cx="88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2GeV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D323922-0DAF-4B6F-84C6-AE93030883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583" y="1211165"/>
            <a:ext cx="2880000" cy="22303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52E728A-938F-47E0-B242-896657F7E8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55105" y="1219488"/>
            <a:ext cx="2880000" cy="2213731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03CB118-5FD6-4A1E-A987-9845CD2183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8583" y="3744147"/>
            <a:ext cx="2880000" cy="2444651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5A796A36-8D68-423F-8C27-38C9451C861D}"/>
              </a:ext>
            </a:extLst>
          </p:cNvPr>
          <p:cNvSpPr txBox="1"/>
          <p:nvPr/>
        </p:nvSpPr>
        <p:spPr>
          <a:xfrm>
            <a:off x="4476589" y="6306808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2.6GeV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A85C2A36-7732-45C3-AB1C-424AD0A1D57B}"/>
              </a:ext>
            </a:extLst>
          </p:cNvPr>
          <p:cNvSpPr txBox="1"/>
          <p:nvPr/>
        </p:nvSpPr>
        <p:spPr>
          <a:xfrm>
            <a:off x="7502818" y="6323965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2.8GeV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60FB8124-7C2F-4E02-A1D0-FEAE2EC0D4DE}"/>
              </a:ext>
            </a:extLst>
          </p:cNvPr>
          <p:cNvSpPr txBox="1"/>
          <p:nvPr/>
        </p:nvSpPr>
        <p:spPr>
          <a:xfrm>
            <a:off x="10607538" y="6310214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175AF787-210D-478E-B5F6-0DB62AD1B6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55105" y="3744203"/>
            <a:ext cx="2880000" cy="25709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1F89BA6-94E6-4B69-A7E6-9B61F8CCCC6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9544" y="3744147"/>
            <a:ext cx="2880000" cy="251914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EBD92D5-E8CE-4402-BA45-696B8386572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15910" y="1211165"/>
            <a:ext cx="2880000" cy="219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4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一对</a:t>
            </a:r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功率线密度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273D9F-BB50-4D8C-8F9E-300040D02942}"/>
              </a:ext>
            </a:extLst>
          </p:cNvPr>
          <p:cNvSpPr txBox="1"/>
          <p:nvPr/>
        </p:nvSpPr>
        <p:spPr>
          <a:xfrm>
            <a:off x="167251" y="4497460"/>
            <a:ext cx="27272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考虑最后一对</a:t>
            </a:r>
            <a:r>
              <a:rPr lang="en-US" altLang="zh-CN" dirty="0"/>
              <a:t>DW</a:t>
            </a:r>
          </a:p>
          <a:p>
            <a:endParaRPr lang="en-US" altLang="zh-CN" dirty="0"/>
          </a:p>
          <a:p>
            <a:r>
              <a:rPr lang="en-US" altLang="zh-CN" dirty="0"/>
              <a:t>DW</a:t>
            </a:r>
            <a:r>
              <a:rPr lang="zh-CN" altLang="en-US" dirty="0"/>
              <a:t>入口到</a:t>
            </a:r>
            <a:r>
              <a:rPr lang="en-US" altLang="zh-CN" dirty="0"/>
              <a:t>ARC</a:t>
            </a:r>
            <a:r>
              <a:rPr lang="zh-CN" altLang="en-US" dirty="0"/>
              <a:t>第一块</a:t>
            </a:r>
            <a:r>
              <a:rPr lang="en-US" altLang="zh-CN" dirty="0"/>
              <a:t>B</a:t>
            </a:r>
            <a:r>
              <a:rPr lang="zh-CN" altLang="en-US" dirty="0"/>
              <a:t>铁前（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power3 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/>
              <a:t>）</a:t>
            </a:r>
            <a:r>
              <a:rPr lang="en-US" altLang="zh-CN" dirty="0">
                <a:solidFill>
                  <a:srgbClr val="FF0000"/>
                </a:solidFill>
              </a:rPr>
              <a:t>17.53m</a:t>
            </a: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180AF4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power1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、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2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>
                <a:solidFill>
                  <a:srgbClr val="212121"/>
                </a:solidFill>
                <a:latin typeface="Menlo"/>
              </a:rPr>
              <a:t>距离光轴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50mm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E84053F9-0583-4592-96B2-F32AA5A6D3CF}"/>
              </a:ext>
            </a:extLst>
          </p:cNvPr>
          <p:cNvGrpSpPr/>
          <p:nvPr/>
        </p:nvGrpSpPr>
        <p:grpSpPr>
          <a:xfrm>
            <a:off x="69603" y="898489"/>
            <a:ext cx="4907717" cy="3544847"/>
            <a:chOff x="5026613" y="952612"/>
            <a:chExt cx="4907717" cy="3544847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42C480A-AC82-455A-859C-2148C7917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6613" y="952612"/>
              <a:ext cx="3823969" cy="3544847"/>
            </a:xfrm>
            <a:prstGeom prst="rect">
              <a:avLst/>
            </a:prstGeom>
          </p:spPr>
        </p:pic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BFAB6ECD-19E2-48DC-9FF4-9F00777883E1}"/>
                </a:ext>
              </a:extLst>
            </p:cNvPr>
            <p:cNvCxnSpPr>
              <a:cxnSpLocks/>
            </p:cNvCxnSpPr>
            <p:nvPr/>
          </p:nvCxnSpPr>
          <p:spPr>
            <a:xfrm>
              <a:off x="5026613" y="2993610"/>
              <a:ext cx="3823969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BCCB5DA8-B9A6-4969-ACF5-1DC4BC9FB3A7}"/>
                </a:ext>
              </a:extLst>
            </p:cNvPr>
            <p:cNvCxnSpPr>
              <a:cxnSpLocks/>
              <a:stCxn id="10" idx="1"/>
              <a:endCxn id="10" idx="3"/>
            </p:cNvCxnSpPr>
            <p:nvPr/>
          </p:nvCxnSpPr>
          <p:spPr>
            <a:xfrm>
              <a:off x="5026613" y="2725036"/>
              <a:ext cx="3823969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15B5F273-B699-4D86-954B-6F6F3527E1FC}"/>
                </a:ext>
              </a:extLst>
            </p:cNvPr>
            <p:cNvCxnSpPr>
              <a:cxnSpLocks/>
            </p:cNvCxnSpPr>
            <p:nvPr/>
          </p:nvCxnSpPr>
          <p:spPr>
            <a:xfrm>
              <a:off x="5026613" y="3215102"/>
              <a:ext cx="3823969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D0E25431-427A-416B-B659-FB4778BDA7D5}"/>
                </a:ext>
              </a:extLst>
            </p:cNvPr>
            <p:cNvCxnSpPr>
              <a:cxnSpLocks/>
            </p:cNvCxnSpPr>
            <p:nvPr/>
          </p:nvCxnSpPr>
          <p:spPr>
            <a:xfrm>
              <a:off x="8850582" y="2716842"/>
              <a:ext cx="0" cy="497953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0BB92CF2-FAA4-4E36-BE8E-68EC16A38459}"/>
                </a:ext>
              </a:extLst>
            </p:cNvPr>
            <p:cNvSpPr/>
            <p:nvPr/>
          </p:nvSpPr>
          <p:spPr>
            <a:xfrm>
              <a:off x="6028813" y="2279419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power1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66C34937-3BAA-4B78-BC3A-89C150FFACB5}"/>
                </a:ext>
              </a:extLst>
            </p:cNvPr>
            <p:cNvSpPr/>
            <p:nvPr/>
          </p:nvSpPr>
          <p:spPr>
            <a:xfrm>
              <a:off x="6028813" y="3168496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power2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9E9CF1BE-A830-418F-BBC0-73E2376EC6F5}"/>
                </a:ext>
              </a:extLst>
            </p:cNvPr>
            <p:cNvSpPr/>
            <p:nvPr/>
          </p:nvSpPr>
          <p:spPr>
            <a:xfrm>
              <a:off x="8789359" y="2734374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power3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</p:grpSp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527D6A9D-6048-424D-AB7E-BF3E6AA67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926424"/>
              </p:ext>
            </p:extLst>
          </p:nvPr>
        </p:nvGraphicFramePr>
        <p:xfrm>
          <a:off x="2827994" y="4549826"/>
          <a:ext cx="5832000" cy="1728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78588472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3149452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562485517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547696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0962705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16357055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91718118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>
                          <a:effectLst/>
                        </a:rPr>
                        <a:t>1.5GeV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2.6GeV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2.8GeV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3.5GeV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240083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power1(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kW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13.38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28.81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48.90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77.95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88.59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128.53 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35264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power2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13.41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28.86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48.98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78.05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88.70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128.68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98186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power3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2.30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7.79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18.48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40.65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50.77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99.14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1662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29.09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65.45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116.36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196.65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228.07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356.35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07287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power_3/</a:t>
                      </a:r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7.91%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11.89%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15.89%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20.67%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22.26%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31.90%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0253751"/>
                  </a:ext>
                </a:extLst>
              </a:tr>
            </a:tbl>
          </a:graphicData>
        </a:graphic>
      </p:graphicFrame>
      <p:pic>
        <p:nvPicPr>
          <p:cNvPr id="33" name="图片 32">
            <a:extLst>
              <a:ext uri="{FF2B5EF4-FFF2-40B4-BE49-F238E27FC236}">
                <a16:creationId xmlns:a16="http://schemas.microsoft.com/office/drawing/2014/main" id="{269E1489-A544-470D-BF05-6F47B1205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6895" y="1098369"/>
            <a:ext cx="3312000" cy="2800752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708FEF08-AA7F-47E2-8348-6C396EB88E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59994" y="1098369"/>
            <a:ext cx="3312000" cy="280075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0CE9C4F-2D7C-471F-B79D-45EB6F79B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0000" y="3899121"/>
            <a:ext cx="3312000" cy="268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25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直线段功率线密度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FC273D9F-BB50-4D8C-8F9E-300040D02942}"/>
              </a:ext>
            </a:extLst>
          </p:cNvPr>
          <p:cNvSpPr txBox="1"/>
          <p:nvPr/>
        </p:nvSpPr>
        <p:spPr>
          <a:xfrm>
            <a:off x="-50327" y="3511379"/>
            <a:ext cx="6260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考虑</a:t>
            </a:r>
            <a:r>
              <a:rPr lang="en-US" altLang="zh-CN" dirty="0"/>
              <a:t>DW</a:t>
            </a:r>
            <a:r>
              <a:rPr lang="zh-CN" altLang="en-US" dirty="0"/>
              <a:t>直线段入口到</a:t>
            </a:r>
            <a:r>
              <a:rPr lang="en-US" altLang="zh-CN" dirty="0"/>
              <a:t>ARC</a:t>
            </a:r>
            <a:r>
              <a:rPr lang="zh-CN" altLang="en-US" dirty="0"/>
              <a:t>第一块</a:t>
            </a:r>
            <a:r>
              <a:rPr lang="en-US" altLang="zh-CN" dirty="0"/>
              <a:t>B</a:t>
            </a:r>
            <a:r>
              <a:rPr lang="zh-CN" altLang="en-US" dirty="0"/>
              <a:t>铁前（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power3 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/>
              <a:t>）</a:t>
            </a:r>
            <a:r>
              <a:rPr lang="en-US" altLang="zh-CN" dirty="0">
                <a:solidFill>
                  <a:srgbClr val="FF0000"/>
                </a:solidFill>
              </a:rPr>
              <a:t>49.63m</a:t>
            </a:r>
          </a:p>
          <a:p>
            <a:r>
              <a:rPr lang="en-US" altLang="zh-CN" dirty="0">
                <a:solidFill>
                  <a:srgbClr val="180AF4"/>
                </a:solidFill>
                <a:latin typeface="Menlo"/>
              </a:rPr>
              <a:t> </a:t>
            </a:r>
            <a:r>
              <a:rPr lang="en-US" altLang="zh-CN" dirty="0">
                <a:solidFill>
                  <a:srgbClr val="180A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power1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、</a:t>
            </a:r>
            <a:r>
              <a:rPr lang="en-US" altLang="zh-CN" dirty="0">
                <a:solidFill>
                  <a:srgbClr val="180AF4"/>
                </a:solidFill>
                <a:latin typeface="Menlo"/>
              </a:rPr>
              <a:t>2</a:t>
            </a:r>
            <a:r>
              <a:rPr lang="zh-CN" altLang="en-US" dirty="0">
                <a:solidFill>
                  <a:srgbClr val="180AF4"/>
                </a:solidFill>
                <a:latin typeface="Menlo"/>
              </a:rPr>
              <a:t>面</a:t>
            </a:r>
            <a:r>
              <a:rPr lang="zh-CN" altLang="en-US" dirty="0">
                <a:solidFill>
                  <a:srgbClr val="212121"/>
                </a:solidFill>
                <a:latin typeface="Menlo"/>
              </a:rPr>
              <a:t>距离光轴</a:t>
            </a:r>
            <a:r>
              <a:rPr lang="en-US" altLang="zh-CN" dirty="0">
                <a:solidFill>
                  <a:srgbClr val="212121"/>
                </a:solidFill>
                <a:latin typeface="Menlo"/>
              </a:rPr>
              <a:t>50mm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527D6A9D-6048-424D-AB7E-BF3E6AA672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29542"/>
              </p:ext>
            </p:extLst>
          </p:nvPr>
        </p:nvGraphicFramePr>
        <p:xfrm>
          <a:off x="21174" y="4446698"/>
          <a:ext cx="5400000" cy="1728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78588472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53149452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6248551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547696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96270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1635705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1718118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1.5GeV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2.6GeV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2.8GeV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3.5GeV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240083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power1(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kW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55.63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122.27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212.23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348.23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399.83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602.65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35264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power2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55.62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122.25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212.17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348.07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399.63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602.27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981868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power3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5.10 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17.27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41.02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90.26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112.78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220.45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9166244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116.369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261.80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465.42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786.57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912.23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1425.36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8072872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power_3/</a:t>
                      </a:r>
                      <a:r>
                        <a:rPr lang="en-US" sz="1400" b="1" u="none" strike="noStrike" dirty="0" err="1">
                          <a:effectLst/>
                        </a:rPr>
                        <a:t>power_all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4.39%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6.60%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8.81%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11.48%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12.36%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zh-CN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31.90%</a:t>
                      </a:r>
                      <a:endParaRPr lang="en-US" altLang="zh-CN" sz="1400" b="1" i="0" u="none" strike="noStrike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10253751"/>
                  </a:ext>
                </a:extLst>
              </a:tr>
            </a:tbl>
          </a:graphicData>
        </a:graphic>
      </p:graphicFrame>
      <p:grpSp>
        <p:nvGrpSpPr>
          <p:cNvPr id="18" name="组合 17">
            <a:extLst>
              <a:ext uri="{FF2B5EF4-FFF2-40B4-BE49-F238E27FC236}">
                <a16:creationId xmlns:a16="http://schemas.microsoft.com/office/drawing/2014/main" id="{41EF542D-1BF2-45FB-80B6-3FD5014AC027}"/>
              </a:ext>
            </a:extLst>
          </p:cNvPr>
          <p:cNvGrpSpPr/>
          <p:nvPr/>
        </p:nvGrpSpPr>
        <p:grpSpPr>
          <a:xfrm>
            <a:off x="116879" y="887933"/>
            <a:ext cx="8994693" cy="2571942"/>
            <a:chOff x="0" y="887933"/>
            <a:chExt cx="8994693" cy="2571942"/>
          </a:xfrm>
        </p:grpSpPr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FECD850E-9C1E-4D29-A305-DA24522597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887933"/>
              <a:ext cx="7829413" cy="2571942"/>
            </a:xfrm>
            <a:prstGeom prst="rect">
              <a:avLst/>
            </a:prstGeom>
          </p:spPr>
        </p:pic>
        <p:cxnSp>
          <p:nvCxnSpPr>
            <p:cNvPr id="21" name="直接连接符 20">
              <a:extLst>
                <a:ext uri="{FF2B5EF4-FFF2-40B4-BE49-F238E27FC236}">
                  <a16:creationId xmlns:a16="http://schemas.microsoft.com/office/drawing/2014/main" id="{5D0C4D75-E609-43FB-BAED-598E7A9DE32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363116"/>
              <a:ext cx="7829413" cy="0"/>
            </a:xfrm>
            <a:prstGeom prst="line">
              <a:avLst/>
            </a:pr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2F137AD6-D388-4561-AEB2-F425D5FA2F4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548305"/>
              <a:ext cx="7829413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37D72FDA-F7D6-4626-B6D2-3A7D1A9E0A8A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2143814"/>
              <a:ext cx="7829413" cy="0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直接连接符 24">
              <a:extLst>
                <a:ext uri="{FF2B5EF4-FFF2-40B4-BE49-F238E27FC236}">
                  <a16:creationId xmlns:a16="http://schemas.microsoft.com/office/drawing/2014/main" id="{F0EFDE6C-FE94-46AC-91A2-3A5F5642081F}"/>
                </a:ext>
              </a:extLst>
            </p:cNvPr>
            <p:cNvCxnSpPr>
              <a:cxnSpLocks/>
            </p:cNvCxnSpPr>
            <p:nvPr/>
          </p:nvCxnSpPr>
          <p:spPr>
            <a:xfrm>
              <a:off x="7829413" y="2114139"/>
              <a:ext cx="0" cy="497953"/>
            </a:xfrm>
            <a:prstGeom prst="line">
              <a:avLst/>
            </a:prstGeom>
            <a:ln>
              <a:solidFill>
                <a:srgbClr val="180AF4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A64E827-A968-4905-A2DA-C8DA64E13E58}"/>
                </a:ext>
              </a:extLst>
            </p:cNvPr>
            <p:cNvSpPr/>
            <p:nvPr/>
          </p:nvSpPr>
          <p:spPr>
            <a:xfrm>
              <a:off x="7849722" y="2114139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power3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91BFDFD-CBBA-495A-A1E4-505E9DB016C9}"/>
                </a:ext>
              </a:extLst>
            </p:cNvPr>
            <p:cNvSpPr/>
            <p:nvPr/>
          </p:nvSpPr>
          <p:spPr>
            <a:xfrm>
              <a:off x="6476847" y="1762461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power1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DA4F4B4B-DBBF-4809-9E0F-F7E805C8D89D}"/>
                </a:ext>
              </a:extLst>
            </p:cNvPr>
            <p:cNvSpPr/>
            <p:nvPr/>
          </p:nvSpPr>
          <p:spPr>
            <a:xfrm>
              <a:off x="6476847" y="2509539"/>
              <a:ext cx="1144971" cy="4621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b="0" i="0" dirty="0">
                  <a:solidFill>
                    <a:srgbClr val="180AF4"/>
                  </a:solidFill>
                  <a:effectLst/>
                  <a:latin typeface="Menlo"/>
                </a:rPr>
                <a:t>power2</a:t>
              </a:r>
              <a:endParaRPr lang="zh-CN" altLang="en-US" dirty="0">
                <a:solidFill>
                  <a:srgbClr val="180AF4"/>
                </a:solidFill>
              </a:endParaRPr>
            </a:p>
          </p:txBody>
        </p:sp>
      </p:grpSp>
      <p:pic>
        <p:nvPicPr>
          <p:cNvPr id="2" name="图片 1">
            <a:extLst>
              <a:ext uri="{FF2B5EF4-FFF2-40B4-BE49-F238E27FC236}">
                <a16:creationId xmlns:a16="http://schemas.microsoft.com/office/drawing/2014/main" id="{8B691E70-D0C8-4266-B35E-54B8914C22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4000" y="3832187"/>
            <a:ext cx="3312000" cy="280075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CB3B00A-F134-48D7-9F07-7F0B55C399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8826" y="3834545"/>
            <a:ext cx="3312000" cy="280075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2C8793-BF4A-46C3-9305-7C32C647E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0000" y="947640"/>
            <a:ext cx="3312000" cy="26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47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en-US" altLang="zh-CN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直线节出口接收面功率分布</a:t>
            </a:r>
            <a:endParaRPr lang="zh-CN" altLang="en-US" sz="4400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9B649BA-B71B-40D0-A5B0-FFF76744D732}"/>
              </a:ext>
            </a:extLst>
          </p:cNvPr>
          <p:cNvSpPr txBox="1"/>
          <p:nvPr/>
        </p:nvSpPr>
        <p:spPr>
          <a:xfrm>
            <a:off x="3375718" y="911109"/>
            <a:ext cx="5727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接收面取管道孔径水平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[-50,50]mm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，垂直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[-20,20]mm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01D2DCA-754E-4D7B-81E3-AB502A82E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687" y="3533594"/>
            <a:ext cx="2880000" cy="25095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6C5390C-AC93-4439-861B-6A512F3987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87" y="1280441"/>
            <a:ext cx="2880000" cy="220059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8BE3A71-568C-4CB2-9521-094C6F6D4A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587" y="1280441"/>
            <a:ext cx="2880000" cy="223373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444A6BC-8C09-43F7-90EF-709265DAE7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6403" y="1298370"/>
            <a:ext cx="2880000" cy="223522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76455D3-7162-4FAA-A23A-C6E9D36311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02749" y="1294013"/>
            <a:ext cx="2880000" cy="221803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6EF9A66-1948-4B88-9ED5-8291050CC32C}"/>
              </a:ext>
            </a:extLst>
          </p:cNvPr>
          <p:cNvSpPr txBox="1"/>
          <p:nvPr/>
        </p:nvSpPr>
        <p:spPr>
          <a:xfrm>
            <a:off x="1160810" y="6291271"/>
            <a:ext cx="88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2GeV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9FB693D-5C7F-432F-B505-B27C83338669}"/>
              </a:ext>
            </a:extLst>
          </p:cNvPr>
          <p:cNvSpPr txBox="1"/>
          <p:nvPr/>
        </p:nvSpPr>
        <p:spPr>
          <a:xfrm>
            <a:off x="4476589" y="6306808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2.6GeV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CB97762-CC2C-43DB-83A1-AB2C5EA19DD8}"/>
              </a:ext>
            </a:extLst>
          </p:cNvPr>
          <p:cNvSpPr txBox="1"/>
          <p:nvPr/>
        </p:nvSpPr>
        <p:spPr>
          <a:xfrm>
            <a:off x="7502818" y="6323965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2.8GeV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17D3964-C754-4AFA-AEF1-16149CDFA0A7}"/>
              </a:ext>
            </a:extLst>
          </p:cNvPr>
          <p:cNvSpPr txBox="1"/>
          <p:nvPr/>
        </p:nvSpPr>
        <p:spPr>
          <a:xfrm>
            <a:off x="10607538" y="6310214"/>
            <a:ext cx="1051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7F7905BF-B128-4D29-8E92-5DACC5D581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2749" y="3506196"/>
            <a:ext cx="2880000" cy="244528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357E69E0-D837-46F3-986E-B038E1B64A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9233" y="3498917"/>
            <a:ext cx="2880000" cy="260537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AFBCD9C9-8137-4EC2-B24D-2DCDEB924C1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62587" y="3488874"/>
            <a:ext cx="2880000" cy="256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37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5800" y="-1"/>
            <a:ext cx="10972800" cy="792000"/>
          </a:xfrm>
        </p:spPr>
        <p:txBody>
          <a:bodyPr>
            <a:noAutofit/>
          </a:bodyPr>
          <a:lstStyle/>
          <a:p>
            <a:pPr defTabSz="914400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总结</a:t>
            </a:r>
            <a:endParaRPr lang="zh-CN" altLang="en-US" sz="4400" dirty="0">
              <a:latin typeface="+mj-lt"/>
              <a:ea typeface="华文中宋" panose="02010600040101010101" pitchFamily="2" charset="-122"/>
              <a:cs typeface="+mj-cs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3"/>
          <a:srcRect l="21594" t="9926" r="20206" b="43367"/>
          <a:stretch>
            <a:fillRect/>
          </a:stretch>
        </p:blipFill>
        <p:spPr>
          <a:xfrm>
            <a:off x="10689544" y="76200"/>
            <a:ext cx="1527191" cy="68939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C9B649BA-B71B-40D0-A5B0-FFF76744D732}"/>
              </a:ext>
            </a:extLst>
          </p:cNvPr>
          <p:cNvSpPr txBox="1"/>
          <p:nvPr/>
        </p:nvSpPr>
        <p:spPr>
          <a:xfrm>
            <a:off x="1331351" y="1477323"/>
            <a:ext cx="92083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STCFV5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lattice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2.8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3.5GeV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能量下，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考虑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1.9T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3.6mDW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，管道孔径水平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[-50,50]mm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，垂直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[-20,20]mm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计算了的单个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、一对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直线节，沿管道的线功率密度、端面二维功率分布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DW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直线节，不同能量下，沿管道的功率线密度峰值如下表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F985817D-8FEC-4510-9E1B-5F2218D35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146031"/>
              </p:ext>
            </p:extLst>
          </p:nvPr>
        </p:nvGraphicFramePr>
        <p:xfrm>
          <a:off x="2291449" y="2780488"/>
          <a:ext cx="5400000" cy="864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1512000">
                  <a:extLst>
                    <a:ext uri="{9D8B030D-6E8A-4147-A177-3AD203B41FA5}">
                      <a16:colId xmlns:a16="http://schemas.microsoft.com/office/drawing/2014/main" val="2785884722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53149452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562485517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5476960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3096270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1163570551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917181185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pPr algn="l" fontAlgn="b"/>
                      <a:endParaRPr lang="zh-CN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1.5GeV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2.6GeV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2.8GeV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3.5GeV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38240083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power1(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kW/m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13.73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15.78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23.02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8352643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power2</a:t>
                      </a:r>
                      <a:r>
                        <a:rPr lang="en-US" altLang="zh-CN" sz="1400" b="1" u="none" strike="noStrike" dirty="0">
                          <a:effectLst/>
                        </a:rPr>
                        <a:t>(kW/m)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8.10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12.57</a:t>
                      </a:r>
                      <a:endParaRPr lang="zh-CN" altLang="en-US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14.47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en-US" altLang="zh-CN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20.93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49818681"/>
                  </a:ext>
                </a:extLst>
              </a:tr>
            </a:tbl>
          </a:graphicData>
        </a:graphic>
      </p:graphicFrame>
      <p:sp>
        <p:nvSpPr>
          <p:cNvPr id="2" name="矩形 1">
            <a:extLst>
              <a:ext uri="{FF2B5EF4-FFF2-40B4-BE49-F238E27FC236}">
                <a16:creationId xmlns:a16="http://schemas.microsoft.com/office/drawing/2014/main" id="{49941C0A-B13B-4236-B2A2-8A42F62FADA1}"/>
              </a:ext>
            </a:extLst>
          </p:cNvPr>
          <p:cNvSpPr/>
          <p:nvPr/>
        </p:nvSpPr>
        <p:spPr>
          <a:xfrm>
            <a:off x="1365026" y="4041856"/>
            <a:ext cx="45704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真空管道设计需要考虑那个能量下进行设计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63028310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C0C0C0"/>
        </a:solidFill>
      </a:spPr>
      <a:bodyPr wrap="square" rtlCol="0">
        <a:spAutoFit/>
      </a:bodyPr>
      <a:lstStyle>
        <a:defPPr algn="l">
          <a:defRPr sz="1600"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10774</TotalTime>
  <Words>594</Words>
  <Application>Microsoft Office PowerPoint</Application>
  <PresentationFormat>宽屏</PresentationFormat>
  <Paragraphs>221</Paragraphs>
  <Slides>11</Slides>
  <Notes>11</Notes>
  <HiddenSlides>1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Menlo</vt:lpstr>
      <vt:lpstr>MS PGothic</vt:lpstr>
      <vt:lpstr>等线</vt:lpstr>
      <vt:lpstr>等线 Light</vt:lpstr>
      <vt:lpstr>华文中宋</vt:lpstr>
      <vt:lpstr>楷体</vt:lpstr>
      <vt:lpstr>宋体</vt:lpstr>
      <vt:lpstr>Microsoft YaHei</vt:lpstr>
      <vt:lpstr>Microsoft YaHei</vt:lpstr>
      <vt:lpstr>Arial</vt:lpstr>
      <vt:lpstr>Calibri</vt:lpstr>
      <vt:lpstr>Times New Roman</vt:lpstr>
      <vt:lpstr>Wingdings</vt:lpstr>
      <vt:lpstr>自定义设计方案</vt:lpstr>
      <vt:lpstr>1_自定义设计方案</vt:lpstr>
      <vt:lpstr>简约主题1</vt:lpstr>
      <vt:lpstr>公式</vt:lpstr>
      <vt:lpstr>阻尼扭摆磁铁的同步辐射分布</vt:lpstr>
      <vt:lpstr>提纲</vt:lpstr>
      <vt:lpstr>DW基本参数与布局</vt:lpstr>
      <vt:lpstr>单个DW功率线密度</vt:lpstr>
      <vt:lpstr>最后一块DW出口接收面功率分布</vt:lpstr>
      <vt:lpstr>一对DW功率线密度</vt:lpstr>
      <vt:lpstr>DW直线段功率线密度</vt:lpstr>
      <vt:lpstr>DW直线节出口接收面功率分布</vt:lpstr>
      <vt:lpstr>总结</vt:lpstr>
      <vt:lpstr> </vt:lpstr>
      <vt:lpstr>最后一块DW出口接收面功率分布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ustc</cp:lastModifiedBy>
  <cp:revision>5164</cp:revision>
  <dcterms:created xsi:type="dcterms:W3CDTF">2020-03-23T10:04:00Z</dcterms:created>
  <dcterms:modified xsi:type="dcterms:W3CDTF">2026-06-18T01:47:12Z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28C37E36969441CF8C476DECC049C0B8_12</vt:lpwstr>
  </property>
  <property fmtid="{D5CDD505-2E9C-101B-9397-08002B2CF9AE}" pid="3" name="KSOProductBuildVer">
    <vt:lpwstr>2052-12.1.0.21541</vt:lpwstr>
  </property>
</Properties>
</file>