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19">
  <p:sldMasterIdLst>
    <p:sldMasterId id="2147483648" r:id="rId1"/>
  </p:sldMasterIdLst>
  <p:notesMasterIdLst>
    <p:notesMasterId r:id="rId33"/>
  </p:notesMasterIdLst>
  <p:sldIdLst>
    <p:sldId id="256" r:id="rId2"/>
    <p:sldId id="2070" r:id="rId3"/>
    <p:sldId id="2071" r:id="rId4"/>
    <p:sldId id="2072" r:id="rId5"/>
    <p:sldId id="265" r:id="rId6"/>
    <p:sldId id="2073" r:id="rId7"/>
    <p:sldId id="2077" r:id="rId8"/>
    <p:sldId id="2076" r:id="rId9"/>
    <p:sldId id="363" r:id="rId10"/>
    <p:sldId id="364" r:id="rId11"/>
    <p:sldId id="365" r:id="rId12"/>
    <p:sldId id="357" r:id="rId13"/>
    <p:sldId id="368" r:id="rId14"/>
    <p:sldId id="2114" r:id="rId15"/>
    <p:sldId id="2115" r:id="rId16"/>
    <p:sldId id="376" r:id="rId17"/>
    <p:sldId id="2074" r:id="rId18"/>
    <p:sldId id="2081" r:id="rId19"/>
    <p:sldId id="259" r:id="rId20"/>
    <p:sldId id="266" r:id="rId21"/>
    <p:sldId id="267" r:id="rId22"/>
    <p:sldId id="269" r:id="rId23"/>
    <p:sldId id="2111" r:id="rId24"/>
    <p:sldId id="2113" r:id="rId25"/>
    <p:sldId id="2080" r:id="rId26"/>
    <p:sldId id="2044" r:id="rId27"/>
    <p:sldId id="2066" r:id="rId28"/>
    <p:sldId id="2067" r:id="rId29"/>
    <p:sldId id="2068" r:id="rId30"/>
    <p:sldId id="2069" r:id="rId31"/>
    <p:sldId id="2064" r:id="rId32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ouYi" initials="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00FF"/>
    <a:srgbClr val="CC00FF"/>
    <a:srgbClr val="4B4B4B"/>
    <a:srgbClr val="01559F"/>
    <a:srgbClr val="F6F9ED"/>
    <a:srgbClr val="FCFDF9"/>
    <a:srgbClr val="E7FFFA"/>
    <a:srgbClr val="FEF6F0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49" autoAdjust="0"/>
    <p:restoredTop sz="91564" autoAdjust="0"/>
  </p:normalViewPr>
  <p:slideViewPr>
    <p:cSldViewPr showGuides="1">
      <p:cViewPr varScale="1">
        <p:scale>
          <a:sx n="89" d="100"/>
          <a:sy n="89" d="100"/>
        </p:scale>
        <p:origin x="80" y="248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58E2AE46-E5FB-4AEA-9411-2FB0CF8E952A}" type="datetimeFigureOut">
              <a:rPr lang="zh-CN" altLang="en-US"/>
              <a:t>2026/6/18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17D0FFAB-DD9A-4C7C-AFFE-B6E4C3FB757B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0FFAB-DD9A-4C7C-AFFE-B6E4C3FB757B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31567-4A01-4066-9A2C-CB2B892EF6FD}" type="datetime1">
              <a:rPr lang="zh-CN" altLang="en-US"/>
              <a:t>2026/6/18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57DB2-3E7A-4AE6-A226-D25B974D3FDA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DD22D-4E84-4934-8633-7EE87009FA94}" type="datetime1">
              <a:rPr lang="zh-CN" altLang="en-US"/>
              <a:t>2026/6/18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D7836-6AD0-44D8-85FC-34F2069C85F1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B4BE0-6E30-48E3-AE13-A46D672CEFA1}" type="datetime1">
              <a:rPr lang="zh-CN" altLang="en-US"/>
              <a:t>2026/6/18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4C050C-3175-4FB8-B6BD-81F03512AF36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45BC4-74ED-4F64-AB8D-495A84A17DCA}" type="datetime1">
              <a:rPr lang="zh-CN" altLang="en-US"/>
              <a:t>2026/6/18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86D55-22FF-41D2-B4FD-3C8CA2BBEF17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5D6A7-4DB2-4563-9E12-C85D375666A2}" type="datetime1">
              <a:rPr lang="zh-CN" altLang="en-US"/>
              <a:t>2026/6/18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69412-D71A-4C05-8C72-3D16D376D6F9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7F83C-7A66-41E5-84B2-F2CC64CE073E}" type="datetime1">
              <a:rPr lang="zh-CN" altLang="en-US"/>
              <a:t>2026/6/18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C3557-A34C-486C-93BE-859CA39A65D9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DF33F-DBBA-4EB5-8242-ACA9E34F5521}" type="datetime1">
              <a:rPr lang="zh-CN" altLang="en-US"/>
              <a:t>2026/6/18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BCB52D-5B83-414D-80A2-F628D0814477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AC565-F223-45B4-878D-3FE7E694C5AC}" type="datetime1">
              <a:rPr lang="zh-CN" altLang="en-US"/>
              <a:t>2026/6/18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81EFA9-4A44-48D7-B9D4-BB7BEE2695CC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93CEB-8659-4172-95A5-083B8DC334B1}" type="datetime1">
              <a:rPr lang="zh-CN" altLang="en-US"/>
              <a:t>2026/6/18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EC2998-BB01-4D99-957B-C9A132D1F173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6858B-AA02-4C08-B13C-59969B7ACA26}" type="datetime1">
              <a:rPr lang="zh-CN" altLang="en-US"/>
              <a:t>2026/6/18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C7EAD-BFCA-4220-97F0-090B980A8B37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DD8B4-80E6-4300-BEA5-36BC115A1AA4}" type="datetime1">
              <a:rPr lang="zh-CN" altLang="en-US"/>
              <a:t>2026/6/18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CF5C1-7527-4C2F-95BC-2BF7F0A37EFE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59A1F92-1166-47B9-AAA4-88F3F72C61D8}" type="datetime1">
              <a:rPr lang="zh-CN" altLang="en-US"/>
              <a:t>2026/6/18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zh-CN" altLang="en-US"/>
              <a:t>希望杯  徐源 北京大学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D5B1C372-2395-487F-90D9-29658CDC5523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0" y="6237312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日期占位符 3"/>
          <p:cNvSpPr>
            <a:spLocks noGrp="1"/>
          </p:cNvSpPr>
          <p:nvPr>
            <p:ph type="dt" sz="quarter" idx="10"/>
          </p:nvPr>
        </p:nvSpPr>
        <p:spPr>
          <a:xfrm>
            <a:off x="623392" y="6356350"/>
            <a:ext cx="2133600" cy="365125"/>
          </a:xfrm>
        </p:spPr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灯片编号占位符 2"/>
          <p:cNvSpPr>
            <a:spLocks noGrp="1"/>
          </p:cNvSpPr>
          <p:nvPr>
            <p:ph type="sldNum" sz="quarter" idx="12"/>
          </p:nvPr>
        </p:nvSpPr>
        <p:spPr bwMode="auto">
          <a:xfrm>
            <a:off x="8077200" y="63563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0" y="765175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2"/>
          <p:cNvSpPr txBox="1">
            <a:spLocks noChangeArrowheads="1"/>
          </p:cNvSpPr>
          <p:nvPr/>
        </p:nvSpPr>
        <p:spPr bwMode="auto">
          <a:xfrm>
            <a:off x="1271563" y="1556792"/>
            <a:ext cx="9648874" cy="860425"/>
          </a:xfrm>
          <a:prstGeom prst="rect">
            <a:avLst/>
          </a:prstGeom>
          <a:noFill/>
          <a:ln w="15875" cap="rnd">
            <a:noFill/>
            <a:miter lim="800000"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indent="457200" algn="ctr" eaLnBrk="1" hangingPunct="1">
              <a:lnSpc>
                <a:spcPts val="6000"/>
              </a:lnSpc>
              <a:spcBef>
                <a:spcPct val="0"/>
              </a:spcBef>
              <a:buNone/>
              <a:defRPr/>
            </a:pPr>
            <a:r>
              <a:rPr lang="zh-CN" sz="4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真空系统</a:t>
            </a:r>
            <a:r>
              <a:rPr lang="zh-CN" altLang="en-US" sz="4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设计进展</a:t>
            </a:r>
          </a:p>
        </p:txBody>
      </p:sp>
      <p:pic>
        <p:nvPicPr>
          <p:cNvPr id="22" name="图片 2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9144000" y="67969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392144" y="3861063"/>
            <a:ext cx="4176464" cy="50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u="sng" dirty="0"/>
              <a:t>孙坤</a:t>
            </a:r>
            <a:endParaRPr lang="zh-CN" alt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0" y="6237312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灯片编号占位符 2"/>
          <p:cNvSpPr>
            <a:spLocks noGrp="1"/>
          </p:cNvSpPr>
          <p:nvPr>
            <p:ph type="sldNum" sz="quarter" idx="12"/>
          </p:nvPr>
        </p:nvSpPr>
        <p:spPr bwMode="auto">
          <a:xfrm>
            <a:off x="8077200" y="63563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0" y="765175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191344" y="256693"/>
            <a:ext cx="280831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/>
              <a:t>5.</a:t>
            </a:r>
            <a:r>
              <a:rPr lang="zh-CN" altLang="en-US" dirty="0"/>
              <a:t>光子吸收器温度场仿真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271464" y="1124745"/>
          <a:ext cx="10081118" cy="4032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2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57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76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12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512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6047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8507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方案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承载总功率</a:t>
                      </a:r>
                      <a:r>
                        <a:rPr lang="en-US" sz="1100" u="none" strike="noStrike">
                          <a:effectLst/>
                        </a:rPr>
                        <a:t>kw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选用材料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整体最高温度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水冷通道内最高温度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出入口压力差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出入口温差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冷却水流速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02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ABS01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10.81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弥散铜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268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126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0.022MPa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12.2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1.5m/s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3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ABS02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9.49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弥散铜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230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109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0.022MPa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10.7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1.5m/s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4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ABS03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8.79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弥散铜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154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88.4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0.022MPa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9.7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1.5m/s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52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ABS04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7.57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弥散铜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102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66.9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0.024MPa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7.7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1.5m/s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1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ABS05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5.22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弥散铜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69.3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53.9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0.03MPa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5.2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 err="1">
                          <a:effectLst/>
                        </a:rPr>
                        <a:t>1.5m</a:t>
                      </a:r>
                      <a:r>
                        <a:rPr lang="en-US" sz="1100" u="none" strike="noStrike" dirty="0">
                          <a:effectLst/>
                        </a:rPr>
                        <a:t>/s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0" y="6237312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灯片编号占位符 2"/>
          <p:cNvSpPr>
            <a:spLocks noGrp="1"/>
          </p:cNvSpPr>
          <p:nvPr>
            <p:ph type="sldNum" sz="quarter" idx="12"/>
          </p:nvPr>
        </p:nvSpPr>
        <p:spPr bwMode="auto">
          <a:xfrm>
            <a:off x="8077200" y="63563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0" y="765175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191344" y="256693"/>
            <a:ext cx="280831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/>
              <a:t>6.</a:t>
            </a:r>
            <a:r>
              <a:rPr lang="zh-CN" altLang="en-US" dirty="0"/>
              <a:t>真空盒分段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t="4459"/>
          <a:stretch>
            <a:fillRect/>
          </a:stretch>
        </p:blipFill>
        <p:spPr>
          <a:xfrm>
            <a:off x="15577" y="1200089"/>
            <a:ext cx="12192000" cy="432400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B3BA100C-4CAC-83D9-F8B2-F78B7A7810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7" y="5016772"/>
            <a:ext cx="12202950" cy="179539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99FAE5A-149D-7191-9415-332D00E63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48655"/>
            <a:ext cx="11029950" cy="18954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0" y="6237312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灯片编号占位符 2"/>
          <p:cNvSpPr>
            <a:spLocks noGrp="1"/>
          </p:cNvSpPr>
          <p:nvPr>
            <p:ph type="sldNum" sz="quarter" idx="12"/>
          </p:nvPr>
        </p:nvSpPr>
        <p:spPr bwMode="auto">
          <a:xfrm>
            <a:off x="8077200" y="63563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0" y="765175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892"/>
            <a:ext cx="7824192" cy="2025615"/>
          </a:xfrm>
          <a:prstGeom prst="rect">
            <a:avLst/>
          </a:prstGeom>
        </p:spPr>
      </p:pic>
      <p:cxnSp>
        <p:nvCxnSpPr>
          <p:cNvPr id="4" name="直接箭头连接符 3"/>
          <p:cNvCxnSpPr/>
          <p:nvPr/>
        </p:nvCxnSpPr>
        <p:spPr>
          <a:xfrm>
            <a:off x="5519936" y="1691293"/>
            <a:ext cx="2664296" cy="1054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9703" y="2788507"/>
            <a:ext cx="8687553" cy="2171888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0" y="372281"/>
            <a:ext cx="54006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 err="1"/>
              <a:t>2.B2</a:t>
            </a:r>
            <a:r>
              <a:rPr lang="zh-CN" altLang="en-US" dirty="0"/>
              <a:t>磁铁产生的同步辐射光使得真空盒让出的范围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52" y="5426411"/>
            <a:ext cx="11999133" cy="1112502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/>
        </p:nvCxnSpPr>
        <p:spPr>
          <a:xfrm flipH="1">
            <a:off x="7752184" y="3874451"/>
            <a:ext cx="1080120" cy="1570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0" y="6237312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灯片编号占位符 2"/>
          <p:cNvSpPr>
            <a:spLocks noGrp="1"/>
          </p:cNvSpPr>
          <p:nvPr>
            <p:ph type="sldNum" sz="quarter" idx="12"/>
          </p:nvPr>
        </p:nvSpPr>
        <p:spPr bwMode="auto">
          <a:xfrm>
            <a:off x="8077200" y="63563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0" y="765175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0" y="372281"/>
            <a:ext cx="54006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 err="1"/>
              <a:t>2.B2</a:t>
            </a:r>
            <a:r>
              <a:rPr lang="zh-CN" altLang="en-US" dirty="0"/>
              <a:t>磁铁产生的同步辐射光使得真空盒让出的范围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5971" y="882130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侧室长</a:t>
            </a:r>
            <a:r>
              <a:rPr lang="en-US" altLang="zh-CN" dirty="0" err="1"/>
              <a:t>26mm</a:t>
            </a:r>
            <a:r>
              <a:rPr lang="zh-CN" altLang="en-US" dirty="0"/>
              <a:t>，宽</a:t>
            </a:r>
            <a:r>
              <a:rPr lang="en-US" altLang="zh-CN" dirty="0" err="1"/>
              <a:t>12mm</a:t>
            </a:r>
            <a:r>
              <a:rPr lang="zh-CN" altLang="en-US" dirty="0"/>
              <a:t>，厚度与真空盒一样为</a:t>
            </a:r>
            <a:r>
              <a:rPr lang="en-US" altLang="zh-CN" dirty="0" err="1"/>
              <a:t>4mm</a:t>
            </a:r>
            <a:r>
              <a:rPr lang="zh-CN" altLang="en-US" dirty="0"/>
              <a:t>。截面如图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287078"/>
            <a:ext cx="5874220" cy="19474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06" y="3289278"/>
            <a:ext cx="3539716" cy="349821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23392" y="3409755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与四极磁铁的装配关系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82E7D79-663E-ABDE-7A13-5AC62D7D16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8429" y="3503978"/>
            <a:ext cx="3600000" cy="326972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000FEF7-C4DF-078E-0CBF-C29A91A41F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0176" y="573814"/>
            <a:ext cx="3600000" cy="274369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9C00A5E-081A-34E9-A63A-920F76E796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0800" y="3482062"/>
            <a:ext cx="3600000" cy="334025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528139"/>
            <a:ext cx="9812970" cy="991645"/>
          </a:xfrm>
          <a:prstGeom prst="rect">
            <a:avLst/>
          </a:prstGeom>
        </p:spPr>
      </p:pic>
      <p:cxnSp>
        <p:nvCxnSpPr>
          <p:cNvPr id="17" name="直接连接符 16"/>
          <p:cNvCxnSpPr/>
          <p:nvPr/>
        </p:nvCxnSpPr>
        <p:spPr>
          <a:xfrm>
            <a:off x="0" y="6237312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灯片编号占位符 2"/>
          <p:cNvSpPr>
            <a:spLocks noGrp="1"/>
          </p:cNvSpPr>
          <p:nvPr>
            <p:ph type="sldNum" sz="quarter" idx="12"/>
          </p:nvPr>
        </p:nvSpPr>
        <p:spPr bwMode="auto">
          <a:xfrm>
            <a:off x="8077200" y="63563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0" y="765175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0" y="372281"/>
            <a:ext cx="285564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/>
              <a:t>3.</a:t>
            </a:r>
            <a:r>
              <a:rPr lang="zh-CN" altLang="en-US" dirty="0"/>
              <a:t>真空盒分段</a:t>
            </a:r>
            <a:r>
              <a:rPr lang="en-US" altLang="zh-CN" dirty="0"/>
              <a:t>-</a:t>
            </a:r>
            <a:r>
              <a:rPr lang="zh-CN" altLang="en-US" dirty="0"/>
              <a:t>第一段</a:t>
            </a:r>
            <a:r>
              <a:rPr lang="en-US" altLang="zh-CN" dirty="0"/>
              <a:t>-</a:t>
            </a:r>
            <a:r>
              <a:rPr lang="en-US" altLang="zh-CN" dirty="0" err="1"/>
              <a:t>4.3m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119336" y="829568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选定真空盒厚度为</a:t>
            </a:r>
            <a:r>
              <a:rPr lang="en-US" altLang="zh-CN" dirty="0" err="1"/>
              <a:t>5mm</a:t>
            </a:r>
            <a:r>
              <a:rPr lang="zh-CN" altLang="en-US" dirty="0"/>
              <a:t>，通过施加加强筋与重力，选定支撑方案</a:t>
            </a:r>
          </a:p>
        </p:txBody>
      </p:sp>
      <p:cxnSp>
        <p:nvCxnSpPr>
          <p:cNvPr id="13" name="直接箭头连接符 12"/>
          <p:cNvCxnSpPr/>
          <p:nvPr/>
        </p:nvCxnSpPr>
        <p:spPr>
          <a:xfrm flipH="1" flipV="1">
            <a:off x="2063552" y="1421596"/>
            <a:ext cx="196605" cy="251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1153742" y="114391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加强筋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cxnSp>
        <p:nvCxnSpPr>
          <p:cNvPr id="24" name="直接箭头连接符 23"/>
          <p:cNvCxnSpPr/>
          <p:nvPr/>
        </p:nvCxnSpPr>
        <p:spPr>
          <a:xfrm flipH="1" flipV="1">
            <a:off x="2855640" y="1421596"/>
            <a:ext cx="360040" cy="251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/>
        </p:nvCxnSpPr>
        <p:spPr>
          <a:xfrm flipV="1">
            <a:off x="4503834" y="1421596"/>
            <a:ext cx="7990" cy="190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 flipH="1" flipV="1">
            <a:off x="5807968" y="1421596"/>
            <a:ext cx="144016" cy="2117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/>
          <p:nvPr/>
        </p:nvCxnSpPr>
        <p:spPr>
          <a:xfrm flipH="1" flipV="1">
            <a:off x="7320136" y="1421596"/>
            <a:ext cx="170310" cy="190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 flipV="1">
            <a:off x="8555701" y="1342471"/>
            <a:ext cx="288032" cy="2693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2467756" y="113590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加强筋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文本框 33"/>
          <p:cNvSpPr txBox="1"/>
          <p:nvPr/>
        </p:nvSpPr>
        <p:spPr>
          <a:xfrm>
            <a:off x="4157224" y="113590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加强筋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文本框 34"/>
          <p:cNvSpPr txBox="1"/>
          <p:nvPr/>
        </p:nvSpPr>
        <p:spPr>
          <a:xfrm>
            <a:off x="5447928" y="108152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加强筋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文本框 35"/>
          <p:cNvSpPr txBox="1"/>
          <p:nvPr/>
        </p:nvSpPr>
        <p:spPr>
          <a:xfrm>
            <a:off x="6864019" y="107450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加强筋</a:t>
            </a:r>
            <a:r>
              <a:rPr lang="en-US" altLang="zh-CN" dirty="0"/>
              <a:t>5</a:t>
            </a:r>
            <a:endParaRPr lang="zh-CN" altLang="en-US" dirty="0"/>
          </a:p>
        </p:txBody>
      </p:sp>
      <p:sp>
        <p:nvSpPr>
          <p:cNvPr id="37" name="文本框 36"/>
          <p:cNvSpPr txBox="1"/>
          <p:nvPr/>
        </p:nvSpPr>
        <p:spPr>
          <a:xfrm>
            <a:off x="8523385" y="105126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加强筋</a:t>
            </a:r>
            <a:r>
              <a:rPr lang="en-US" altLang="zh-CN" dirty="0"/>
              <a:t>6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914400" y="2415528"/>
          <a:ext cx="9296400" cy="3855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8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方案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施加条件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总变形量（</a:t>
                      </a:r>
                      <a:r>
                        <a:rPr lang="en-US" altLang="zh-CN" sz="1100" u="none" strike="noStrike">
                          <a:effectLst/>
                        </a:rPr>
                        <a:t>mm</a:t>
                      </a:r>
                      <a:r>
                        <a:rPr lang="zh-CN" altLang="en-US" sz="1100" u="none" strike="noStrike">
                          <a:effectLst/>
                        </a:rPr>
                        <a:t>）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X</a:t>
                      </a:r>
                      <a:r>
                        <a:rPr lang="zh-CN" altLang="en-US" sz="1100" u="none" strike="noStrike">
                          <a:effectLst/>
                        </a:rPr>
                        <a:t>方向变形（</a:t>
                      </a:r>
                      <a:r>
                        <a:rPr lang="en-US" altLang="zh-CN" sz="1100" u="none" strike="noStrike">
                          <a:effectLst/>
                        </a:rPr>
                        <a:t>mm</a:t>
                      </a:r>
                      <a:r>
                        <a:rPr lang="zh-CN" altLang="en-US" sz="1100" u="none" strike="noStrike">
                          <a:effectLst/>
                        </a:rPr>
                        <a:t>）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Y</a:t>
                      </a:r>
                      <a:r>
                        <a:rPr lang="zh-CN" altLang="en-US" sz="1100" u="none" strike="noStrike">
                          <a:effectLst/>
                        </a:rPr>
                        <a:t>方向变形（</a:t>
                      </a:r>
                      <a:r>
                        <a:rPr lang="en-US" altLang="zh-CN" sz="1100" u="none" strike="noStrike">
                          <a:effectLst/>
                        </a:rPr>
                        <a:t>mm</a:t>
                      </a:r>
                      <a:r>
                        <a:rPr lang="zh-CN" altLang="en-US" sz="1100" u="none" strike="noStrike">
                          <a:effectLst/>
                        </a:rPr>
                        <a:t>）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等效应力（</a:t>
                      </a:r>
                      <a:r>
                        <a:rPr lang="en-US" altLang="zh-CN" sz="1100" u="none" strike="noStrike">
                          <a:effectLst/>
                        </a:rPr>
                        <a:t>Mpa</a:t>
                      </a:r>
                      <a:r>
                        <a:rPr lang="zh-CN" altLang="en-US" sz="1100" u="none" strike="noStrike">
                          <a:effectLst/>
                        </a:rPr>
                        <a:t>）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在二极磁铁内部加加强筋</a:t>
                      </a:r>
                      <a:r>
                        <a:rPr lang="en-US" altLang="zh-CN" sz="1100" u="none" strike="noStrike">
                          <a:effectLst/>
                        </a:rPr>
                        <a:t>4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大气压作用下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0.57113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0.17562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0.57092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增加加强筋</a:t>
                      </a:r>
                      <a:r>
                        <a:rPr lang="en-US" altLang="zh-CN" sz="1100" u="none" strike="noStrike">
                          <a:effectLst/>
                        </a:rPr>
                        <a:t>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大气压作用下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0.44666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0.12285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0.44648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增加加强筋</a:t>
                      </a:r>
                      <a:r>
                        <a:rPr lang="en-US" altLang="zh-CN" sz="1100" u="none" strike="noStrike">
                          <a:effectLst/>
                        </a:rPr>
                        <a:t>2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大气压和重力作用下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2.7791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0.12626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2.7791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加强筋</a:t>
                      </a:r>
                      <a:r>
                        <a:rPr lang="en-US" altLang="zh-CN" sz="1100" u="none" strike="noStrike">
                          <a:effectLst/>
                        </a:rPr>
                        <a:t>3</a:t>
                      </a:r>
                      <a:r>
                        <a:rPr lang="zh-CN" altLang="en-US" sz="1100" u="none" strike="noStrike">
                          <a:effectLst/>
                        </a:rPr>
                        <a:t>、</a:t>
                      </a:r>
                      <a:r>
                        <a:rPr lang="en-US" altLang="zh-CN" sz="1100" u="none" strike="noStrike">
                          <a:effectLst/>
                        </a:rPr>
                        <a:t>5</a:t>
                      </a:r>
                      <a:r>
                        <a:rPr lang="zh-CN" altLang="en-US" sz="1100" u="none" strike="noStrike">
                          <a:effectLst/>
                        </a:rPr>
                        <a:t>与两端</a:t>
                      </a:r>
                      <a:r>
                        <a:rPr lang="en-US" altLang="zh-CN" sz="1100" u="none" strike="noStrike">
                          <a:effectLst/>
                        </a:rPr>
                        <a:t>z</a:t>
                      </a:r>
                      <a:r>
                        <a:rPr lang="zh-CN" altLang="en-US" sz="1100" u="none" strike="noStrike">
                          <a:effectLst/>
                        </a:rPr>
                        <a:t>方向自由，</a:t>
                      </a:r>
                      <a:r>
                        <a:rPr lang="en-US" altLang="zh-CN" sz="1100" u="none" strike="noStrike">
                          <a:effectLst/>
                        </a:rPr>
                        <a:t>2</a:t>
                      </a:r>
                      <a:r>
                        <a:rPr lang="zh-CN" altLang="en-US" sz="1100" u="none" strike="noStrike">
                          <a:effectLst/>
                        </a:rPr>
                        <a:t>固定支撑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大气压和重力作用下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0.46859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0.12408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0.40945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9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加强筋</a:t>
                      </a:r>
                      <a:r>
                        <a:rPr lang="en-US" altLang="zh-CN" sz="1100" u="none" strike="noStrike">
                          <a:effectLst/>
                        </a:rPr>
                        <a:t>1</a:t>
                      </a:r>
                      <a:r>
                        <a:rPr lang="zh-CN" altLang="en-US" sz="1100" u="none" strike="noStrike">
                          <a:effectLst/>
                        </a:rPr>
                        <a:t>、</a:t>
                      </a:r>
                      <a:r>
                        <a:rPr lang="en-US" altLang="zh-CN" sz="1100" u="none" strike="noStrike">
                          <a:effectLst/>
                        </a:rPr>
                        <a:t>5</a:t>
                      </a:r>
                      <a:r>
                        <a:rPr lang="zh-CN" altLang="en-US" sz="1100" u="none" strike="noStrike">
                          <a:effectLst/>
                        </a:rPr>
                        <a:t>与两端</a:t>
                      </a:r>
                      <a:r>
                        <a:rPr lang="en-US" altLang="zh-CN" sz="1100" u="none" strike="noStrike">
                          <a:effectLst/>
                        </a:rPr>
                        <a:t>z</a:t>
                      </a:r>
                      <a:r>
                        <a:rPr lang="zh-CN" altLang="en-US" sz="1100" u="none" strike="noStrike">
                          <a:effectLst/>
                        </a:rPr>
                        <a:t>方向自由，</a:t>
                      </a:r>
                      <a:r>
                        <a:rPr lang="en-US" altLang="zh-CN" sz="1100" u="none" strike="noStrike">
                          <a:effectLst/>
                        </a:rPr>
                        <a:t>3</a:t>
                      </a:r>
                      <a:r>
                        <a:rPr lang="zh-CN" altLang="en-US" sz="1100" u="none" strike="noStrike">
                          <a:effectLst/>
                        </a:rPr>
                        <a:t>固定支撑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大气压和重力作用下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0.4694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0.12411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0.46931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加强筋</a:t>
                      </a:r>
                      <a:r>
                        <a:rPr lang="en-US" altLang="zh-CN" sz="1100" u="none" strike="noStrike">
                          <a:effectLst/>
                        </a:rPr>
                        <a:t>1</a:t>
                      </a:r>
                      <a:r>
                        <a:rPr lang="zh-CN" altLang="en-US" sz="1100" u="none" strike="noStrike">
                          <a:effectLst/>
                        </a:rPr>
                        <a:t>、</a:t>
                      </a:r>
                      <a:r>
                        <a:rPr lang="en-US" altLang="zh-CN" sz="1100" u="none" strike="noStrike">
                          <a:effectLst/>
                        </a:rPr>
                        <a:t>5</a:t>
                      </a:r>
                      <a:r>
                        <a:rPr lang="zh-CN" altLang="en-US" sz="1100" u="none" strike="noStrike">
                          <a:effectLst/>
                        </a:rPr>
                        <a:t>、</a:t>
                      </a:r>
                      <a:r>
                        <a:rPr lang="en-US" altLang="zh-CN" sz="1100" u="none" strike="noStrike">
                          <a:effectLst/>
                        </a:rPr>
                        <a:t>6</a:t>
                      </a:r>
                      <a:r>
                        <a:rPr lang="zh-CN" altLang="en-US" sz="1100" u="none" strike="noStrike">
                          <a:effectLst/>
                        </a:rPr>
                        <a:t>与两端</a:t>
                      </a:r>
                      <a:r>
                        <a:rPr lang="en-US" altLang="zh-CN" sz="1100" u="none" strike="noStrike">
                          <a:effectLst/>
                        </a:rPr>
                        <a:t>z</a:t>
                      </a:r>
                      <a:r>
                        <a:rPr lang="zh-CN" altLang="en-US" sz="1100" u="none" strike="noStrike">
                          <a:effectLst/>
                        </a:rPr>
                        <a:t>方向自由，</a:t>
                      </a:r>
                      <a:r>
                        <a:rPr lang="en-US" altLang="zh-CN" sz="1100" u="none" strike="noStrike">
                          <a:effectLst/>
                        </a:rPr>
                        <a:t>4</a:t>
                      </a:r>
                      <a:r>
                        <a:rPr lang="zh-CN" altLang="en-US" sz="1100" u="none" strike="noStrike">
                          <a:effectLst/>
                        </a:rPr>
                        <a:t>固定支撑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大气压和重力作用下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0.42076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0.13906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0.42069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 dirty="0">
                          <a:effectLst/>
                        </a:rPr>
                        <a:t>加强筋</a:t>
                      </a:r>
                      <a:r>
                        <a:rPr lang="en-US" altLang="zh-CN" sz="1100" u="none" strike="noStrike" dirty="0">
                          <a:effectLst/>
                        </a:rPr>
                        <a:t>1</a:t>
                      </a:r>
                      <a:r>
                        <a:rPr lang="zh-CN" altLang="en-US" sz="1100" u="none" strike="noStrike" dirty="0">
                          <a:effectLst/>
                        </a:rPr>
                        <a:t>、</a:t>
                      </a:r>
                      <a:r>
                        <a:rPr lang="en-US" altLang="zh-CN" sz="1100" u="none" strike="noStrike" dirty="0">
                          <a:effectLst/>
                        </a:rPr>
                        <a:t>5</a:t>
                      </a:r>
                      <a:r>
                        <a:rPr lang="zh-CN" altLang="en-US" sz="1100" u="none" strike="noStrike" dirty="0">
                          <a:effectLst/>
                        </a:rPr>
                        <a:t>、</a:t>
                      </a:r>
                      <a:r>
                        <a:rPr lang="en-US" altLang="zh-CN" sz="1100" u="none" strike="noStrike" dirty="0">
                          <a:effectLst/>
                        </a:rPr>
                        <a:t>6</a:t>
                      </a:r>
                      <a:r>
                        <a:rPr lang="zh-CN" altLang="en-US" sz="1100" u="none" strike="noStrike" dirty="0">
                          <a:effectLst/>
                        </a:rPr>
                        <a:t>与两端</a:t>
                      </a:r>
                      <a:r>
                        <a:rPr lang="en-US" altLang="zh-CN" sz="1100" u="none" strike="noStrike" dirty="0">
                          <a:effectLst/>
                        </a:rPr>
                        <a:t>z</a:t>
                      </a:r>
                      <a:r>
                        <a:rPr lang="zh-CN" altLang="en-US" sz="1100" u="none" strike="noStrike" dirty="0">
                          <a:effectLst/>
                        </a:rPr>
                        <a:t>方向自由，</a:t>
                      </a:r>
                      <a:r>
                        <a:rPr lang="en-US" altLang="zh-CN" sz="1100" u="none" strike="noStrike" dirty="0">
                          <a:effectLst/>
                        </a:rPr>
                        <a:t>5</a:t>
                      </a:r>
                      <a:r>
                        <a:rPr lang="zh-CN" altLang="en-US" sz="1100" u="none" strike="noStrike" dirty="0">
                          <a:effectLst/>
                        </a:rPr>
                        <a:t>固定支撑，二极磁铁内部加两个圆形凸台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大气压和重力作用下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0.3915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0.13266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0.39145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110.64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 dirty="0">
                          <a:effectLst/>
                        </a:rPr>
                        <a:t>添加</a:t>
                      </a:r>
                      <a:r>
                        <a:rPr lang="en-US" altLang="zh-CN" sz="1100" u="none" strike="noStrike" dirty="0">
                          <a:effectLst/>
                        </a:rPr>
                        <a:t>7</a:t>
                      </a:r>
                      <a:r>
                        <a:rPr lang="zh-CN" altLang="en-US" sz="1100" u="none" strike="noStrike" dirty="0">
                          <a:effectLst/>
                        </a:rPr>
                        <a:t>，加强筋</a:t>
                      </a:r>
                      <a:r>
                        <a:rPr lang="en-US" altLang="zh-CN" sz="1100" u="none" strike="noStrike" dirty="0">
                          <a:effectLst/>
                        </a:rPr>
                        <a:t>1</a:t>
                      </a:r>
                      <a:r>
                        <a:rPr lang="zh-CN" altLang="en-US" sz="1100" u="none" strike="noStrike" dirty="0">
                          <a:effectLst/>
                        </a:rPr>
                        <a:t>、</a:t>
                      </a:r>
                      <a:r>
                        <a:rPr lang="en-US" altLang="zh-CN" sz="1100" u="none" strike="noStrike" dirty="0">
                          <a:effectLst/>
                        </a:rPr>
                        <a:t>5</a:t>
                      </a:r>
                      <a:r>
                        <a:rPr lang="zh-CN" altLang="en-US" sz="1100" u="none" strike="noStrike" dirty="0">
                          <a:effectLst/>
                        </a:rPr>
                        <a:t>、</a:t>
                      </a:r>
                      <a:r>
                        <a:rPr lang="en-US" altLang="zh-CN" sz="1100" u="none" strike="noStrike" dirty="0">
                          <a:effectLst/>
                        </a:rPr>
                        <a:t>6</a:t>
                      </a:r>
                      <a:r>
                        <a:rPr lang="zh-CN" altLang="en-US" sz="1100" u="none" strike="noStrike" dirty="0">
                          <a:effectLst/>
                        </a:rPr>
                        <a:t>与两端</a:t>
                      </a:r>
                      <a:r>
                        <a:rPr lang="en-US" altLang="zh-CN" sz="1100" u="none" strike="noStrike" dirty="0">
                          <a:effectLst/>
                        </a:rPr>
                        <a:t>z</a:t>
                      </a:r>
                      <a:r>
                        <a:rPr lang="zh-CN" altLang="en-US" sz="1100" u="none" strike="noStrike" dirty="0">
                          <a:effectLst/>
                        </a:rPr>
                        <a:t>方向自由，</a:t>
                      </a:r>
                      <a:r>
                        <a:rPr lang="en-US" altLang="zh-CN" sz="1100" u="none" strike="noStrike" dirty="0">
                          <a:effectLst/>
                        </a:rPr>
                        <a:t>6</a:t>
                      </a:r>
                      <a:r>
                        <a:rPr lang="zh-CN" altLang="en-US" sz="1100" u="none" strike="noStrike" dirty="0">
                          <a:effectLst/>
                        </a:rPr>
                        <a:t>固定支撑，二极磁铁内部加两个圆形凸台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 dirty="0">
                          <a:effectLst/>
                        </a:rPr>
                        <a:t>大气压和重力作用下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0.30428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0.09679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0.30427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>
                          <a:effectLst/>
                        </a:rPr>
                        <a:t>111.47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添加</a:t>
                      </a:r>
                      <a:r>
                        <a:rPr lang="en-US" altLang="zh-CN" sz="1100" u="none" strike="noStrike">
                          <a:effectLst/>
                        </a:rPr>
                        <a:t>7</a:t>
                      </a:r>
                      <a:r>
                        <a:rPr lang="zh-CN" altLang="en-US" sz="1100" u="none" strike="noStrike">
                          <a:effectLst/>
                        </a:rPr>
                        <a:t>，加强筋</a:t>
                      </a:r>
                      <a:r>
                        <a:rPr lang="en-US" altLang="zh-CN" sz="1100" u="none" strike="noStrike">
                          <a:effectLst/>
                        </a:rPr>
                        <a:t>1</a:t>
                      </a:r>
                      <a:r>
                        <a:rPr lang="zh-CN" altLang="en-US" sz="1100" u="none" strike="noStrike">
                          <a:effectLst/>
                        </a:rPr>
                        <a:t>、</a:t>
                      </a:r>
                      <a:r>
                        <a:rPr lang="en-US" altLang="zh-CN" sz="1100" u="none" strike="noStrike">
                          <a:effectLst/>
                        </a:rPr>
                        <a:t>5</a:t>
                      </a:r>
                      <a:r>
                        <a:rPr lang="zh-CN" altLang="en-US" sz="1100" u="none" strike="noStrike">
                          <a:effectLst/>
                        </a:rPr>
                        <a:t>、</a:t>
                      </a:r>
                      <a:r>
                        <a:rPr lang="en-US" altLang="zh-CN" sz="1100" u="none" strike="noStrike">
                          <a:effectLst/>
                        </a:rPr>
                        <a:t>6</a:t>
                      </a:r>
                      <a:r>
                        <a:rPr lang="zh-CN" altLang="en-US" sz="1100" u="none" strike="noStrike">
                          <a:effectLst/>
                        </a:rPr>
                        <a:t>与两端</a:t>
                      </a:r>
                      <a:r>
                        <a:rPr lang="en-US" altLang="zh-CN" sz="1100" u="none" strike="noStrike">
                          <a:effectLst/>
                        </a:rPr>
                        <a:t>z</a:t>
                      </a:r>
                      <a:r>
                        <a:rPr lang="zh-CN" altLang="en-US" sz="1100" u="none" strike="noStrike">
                          <a:effectLst/>
                        </a:rPr>
                        <a:t>方向自由，</a:t>
                      </a:r>
                      <a:r>
                        <a:rPr lang="en-US" altLang="zh-CN" sz="1100" u="none" strike="noStrike">
                          <a:effectLst/>
                        </a:rPr>
                        <a:t>7</a:t>
                      </a:r>
                      <a:r>
                        <a:rPr lang="zh-CN" altLang="en-US" sz="1100" u="none" strike="noStrike">
                          <a:effectLst/>
                        </a:rPr>
                        <a:t>固定支撑，二极磁铁内部加两个圆形凸台（移动</a:t>
                      </a:r>
                      <a:r>
                        <a:rPr lang="en-US" altLang="zh-CN" sz="1100" u="none" strike="noStrike">
                          <a:effectLst/>
                        </a:rPr>
                        <a:t>1</a:t>
                      </a:r>
                      <a:r>
                        <a:rPr lang="zh-CN" altLang="en-US" sz="1100" u="none" strike="noStrike">
                          <a:effectLst/>
                        </a:rPr>
                        <a:t>、</a:t>
                      </a:r>
                      <a:r>
                        <a:rPr lang="en-US" altLang="zh-CN" sz="1100" u="none" strike="noStrike">
                          <a:effectLst/>
                        </a:rPr>
                        <a:t>7</a:t>
                      </a:r>
                      <a:r>
                        <a:rPr lang="zh-CN" altLang="en-US" sz="1100" u="none" strike="noStrike">
                          <a:effectLst/>
                        </a:rPr>
                        <a:t>）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100" u="none" strike="noStrike">
                          <a:effectLst/>
                        </a:rPr>
                        <a:t>大气压和重力作用下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 dirty="0">
                          <a:effectLst/>
                        </a:rPr>
                        <a:t>0.19275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 dirty="0">
                          <a:effectLst/>
                        </a:rPr>
                        <a:t>0.050026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 dirty="0">
                          <a:effectLst/>
                        </a:rPr>
                        <a:t>0.19274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100" u="none" strike="noStrike" dirty="0">
                          <a:effectLst/>
                        </a:rPr>
                        <a:t>109.91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344438" y="6272405"/>
            <a:ext cx="8436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D1</a:t>
            </a:r>
            <a:r>
              <a:rPr lang="zh-CN" altLang="en-US" dirty="0"/>
              <a:t>最终方案最大变形量为</a:t>
            </a:r>
            <a:r>
              <a:rPr lang="en-US" altLang="zh-CN" dirty="0" err="1"/>
              <a:t>0.19275mm</a:t>
            </a:r>
            <a:r>
              <a:rPr lang="zh-CN" altLang="en-US" dirty="0"/>
              <a:t>，最大等效应力为</a:t>
            </a:r>
            <a:r>
              <a:rPr lang="en-US" altLang="zh-CN" dirty="0" err="1"/>
              <a:t>109.91MPa</a:t>
            </a:r>
            <a:r>
              <a:rPr lang="zh-CN" altLang="en-US" dirty="0"/>
              <a:t>，远小于铬锆铜</a:t>
            </a:r>
            <a:r>
              <a:rPr lang="en-US" altLang="zh-CN" dirty="0" err="1"/>
              <a:t>479mpa</a:t>
            </a:r>
            <a:r>
              <a:rPr lang="zh-CN" altLang="en-US" dirty="0"/>
              <a:t>的屈服强度。未进入塑性。</a:t>
            </a:r>
          </a:p>
        </p:txBody>
      </p:sp>
      <p:cxnSp>
        <p:nvCxnSpPr>
          <p:cNvPr id="10" name="直接箭头连接符 9"/>
          <p:cNvCxnSpPr/>
          <p:nvPr/>
        </p:nvCxnSpPr>
        <p:spPr>
          <a:xfrm flipV="1">
            <a:off x="9620956" y="1311875"/>
            <a:ext cx="288032" cy="2693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9588640" y="1020665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加强筋</a:t>
            </a:r>
            <a:r>
              <a:rPr lang="en-US" altLang="zh-CN" dirty="0"/>
              <a:t>7</a:t>
            </a:r>
            <a:endParaRPr lang="zh-CN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19" y="869324"/>
            <a:ext cx="9412013" cy="212437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123" y="3399478"/>
            <a:ext cx="7983064" cy="1695687"/>
          </a:xfrm>
          <a:prstGeom prst="rect">
            <a:avLst/>
          </a:prstGeom>
        </p:spPr>
      </p:pic>
      <p:cxnSp>
        <p:nvCxnSpPr>
          <p:cNvPr id="17" name="直接连接符 16"/>
          <p:cNvCxnSpPr/>
          <p:nvPr/>
        </p:nvCxnSpPr>
        <p:spPr>
          <a:xfrm>
            <a:off x="0" y="6237312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灯片编号占位符 2"/>
          <p:cNvSpPr>
            <a:spLocks noGrp="1"/>
          </p:cNvSpPr>
          <p:nvPr>
            <p:ph type="sldNum" sz="quarter" idx="12"/>
          </p:nvPr>
        </p:nvSpPr>
        <p:spPr bwMode="auto">
          <a:xfrm>
            <a:off x="8077200" y="63563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0" y="765175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0" y="372281"/>
            <a:ext cx="285564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/>
              <a:t>3.</a:t>
            </a:r>
            <a:r>
              <a:rPr lang="zh-CN" altLang="en-US" dirty="0"/>
              <a:t>真空盒分段</a:t>
            </a:r>
            <a:r>
              <a:rPr lang="en-US" altLang="zh-CN" dirty="0"/>
              <a:t>-</a:t>
            </a:r>
            <a:r>
              <a:rPr lang="zh-CN" altLang="en-US" dirty="0"/>
              <a:t>第二段</a:t>
            </a:r>
            <a:r>
              <a:rPr lang="en-US" altLang="zh-CN" dirty="0"/>
              <a:t>-</a:t>
            </a:r>
            <a:r>
              <a:rPr lang="en-US" altLang="zh-CN" dirty="0" err="1"/>
              <a:t>4.4m</a:t>
            </a:r>
            <a:endParaRPr lang="zh-CN" altLang="en-US" dirty="0"/>
          </a:p>
        </p:txBody>
      </p:sp>
      <p:cxnSp>
        <p:nvCxnSpPr>
          <p:cNvPr id="9" name="直接箭头连接符 8"/>
          <p:cNvCxnSpPr/>
          <p:nvPr/>
        </p:nvCxnSpPr>
        <p:spPr>
          <a:xfrm flipH="1" flipV="1">
            <a:off x="10098137" y="1974958"/>
            <a:ext cx="504056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10107615" y="2414102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</a:t>
            </a:r>
            <a:r>
              <a:rPr lang="zh-CN" altLang="en-US" sz="1600" dirty="0"/>
              <a:t>方向自由</a:t>
            </a: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864754" y="2122326"/>
            <a:ext cx="504056" cy="529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413418" y="2680057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</a:t>
            </a:r>
            <a:r>
              <a:rPr lang="zh-CN" altLang="en-US" sz="1600" dirty="0"/>
              <a:t>方向自由</a:t>
            </a:r>
          </a:p>
        </p:txBody>
      </p:sp>
      <p:cxnSp>
        <p:nvCxnSpPr>
          <p:cNvPr id="18" name="直接箭头连接符 17"/>
          <p:cNvCxnSpPr/>
          <p:nvPr/>
        </p:nvCxnSpPr>
        <p:spPr>
          <a:xfrm flipH="1" flipV="1">
            <a:off x="8004518" y="2065774"/>
            <a:ext cx="216024" cy="698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 flipH="1" flipV="1">
            <a:off x="6185697" y="2035293"/>
            <a:ext cx="216024" cy="698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H="1" flipV="1">
            <a:off x="3563323" y="2262098"/>
            <a:ext cx="216024" cy="698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3055675" y="2937049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</a:t>
            </a:r>
            <a:r>
              <a:rPr lang="zh-CN" altLang="en-US" sz="1600" dirty="0"/>
              <a:t>方向自由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5801386" y="2743588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固定支撑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7629054" y="2769805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</a:t>
            </a:r>
            <a:r>
              <a:rPr lang="zh-CN" altLang="en-US" sz="1600" dirty="0"/>
              <a:t>方向自由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36794" y="3724133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总变形</a:t>
            </a:r>
          </a:p>
        </p:txBody>
      </p:sp>
      <p:cxnSp>
        <p:nvCxnSpPr>
          <p:cNvPr id="31" name="直接箭头连接符 30"/>
          <p:cNvCxnSpPr/>
          <p:nvPr/>
        </p:nvCxnSpPr>
        <p:spPr>
          <a:xfrm flipV="1">
            <a:off x="4441444" y="3110053"/>
            <a:ext cx="216024" cy="910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 flipH="1" flipV="1">
            <a:off x="4674568" y="3061530"/>
            <a:ext cx="360040" cy="831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 flipH="1" flipV="1">
            <a:off x="4854588" y="3129982"/>
            <a:ext cx="708273" cy="8253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4139977" y="2915290"/>
            <a:ext cx="14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三个椭圆垫块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1661814" y="5412003"/>
            <a:ext cx="8436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D3</a:t>
            </a:r>
            <a:r>
              <a:rPr lang="zh-CN" altLang="en-US" dirty="0"/>
              <a:t>最终方案最大变形量为</a:t>
            </a:r>
            <a:r>
              <a:rPr lang="en-US" altLang="zh-CN" dirty="0" err="1"/>
              <a:t>0.25318mm</a:t>
            </a:r>
            <a:r>
              <a:rPr lang="zh-CN" altLang="en-US" dirty="0"/>
              <a:t>，最大等效应力为</a:t>
            </a:r>
            <a:r>
              <a:rPr lang="en-US" altLang="zh-CN" dirty="0" err="1"/>
              <a:t>115.27MPa</a:t>
            </a:r>
            <a:r>
              <a:rPr lang="zh-CN" altLang="en-US" dirty="0"/>
              <a:t>，远小于铬锆铜</a:t>
            </a:r>
            <a:r>
              <a:rPr lang="en-US" altLang="zh-CN" dirty="0" err="1"/>
              <a:t>479mpa</a:t>
            </a:r>
            <a:r>
              <a:rPr lang="zh-CN" altLang="en-US" dirty="0"/>
              <a:t>的屈服强度。未进入塑性。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0" y="6237312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灯片编号占位符 2"/>
          <p:cNvSpPr>
            <a:spLocks noGrp="1"/>
          </p:cNvSpPr>
          <p:nvPr>
            <p:ph type="sldNum" sz="quarter" idx="12"/>
          </p:nvPr>
        </p:nvSpPr>
        <p:spPr bwMode="auto">
          <a:xfrm>
            <a:off x="8077200" y="63563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0" y="765175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0" y="372281"/>
            <a:ext cx="285564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/>
              <a:t>3.</a:t>
            </a:r>
            <a:r>
              <a:rPr lang="zh-CN" altLang="en-US" dirty="0"/>
              <a:t>真空盒分段</a:t>
            </a:r>
            <a:r>
              <a:rPr lang="en-US" altLang="zh-CN" dirty="0"/>
              <a:t>-</a:t>
            </a:r>
            <a:r>
              <a:rPr lang="zh-CN" altLang="en-US" dirty="0"/>
              <a:t>第三段</a:t>
            </a:r>
            <a:r>
              <a:rPr lang="en-US" altLang="zh-CN" dirty="0"/>
              <a:t>-</a:t>
            </a:r>
            <a:r>
              <a:rPr lang="en-US" altLang="zh-CN" dirty="0" err="1"/>
              <a:t>5.3m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560" y="980728"/>
            <a:ext cx="7344816" cy="1493862"/>
          </a:xfrm>
          <a:prstGeom prst="rect">
            <a:avLst/>
          </a:prstGeom>
        </p:spPr>
      </p:pic>
      <p:cxnSp>
        <p:nvCxnSpPr>
          <p:cNvPr id="9" name="直接箭头连接符 8"/>
          <p:cNvCxnSpPr/>
          <p:nvPr/>
        </p:nvCxnSpPr>
        <p:spPr>
          <a:xfrm flipH="1" flipV="1">
            <a:off x="9408368" y="1810410"/>
            <a:ext cx="504056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9569660" y="217045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</a:t>
            </a:r>
            <a:r>
              <a:rPr lang="zh-CN" altLang="en-US" sz="1600" dirty="0"/>
              <a:t>方向自由</a:t>
            </a: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1775520" y="1810410"/>
            <a:ext cx="504056" cy="529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803412" y="217045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</a:t>
            </a:r>
            <a:r>
              <a:rPr lang="zh-CN" altLang="en-US" sz="1600" dirty="0"/>
              <a:t>方向自由</a:t>
            </a:r>
          </a:p>
        </p:txBody>
      </p:sp>
      <p:cxnSp>
        <p:nvCxnSpPr>
          <p:cNvPr id="18" name="直接箭头连接符 17"/>
          <p:cNvCxnSpPr/>
          <p:nvPr/>
        </p:nvCxnSpPr>
        <p:spPr>
          <a:xfrm flipH="1" flipV="1">
            <a:off x="7752184" y="1810410"/>
            <a:ext cx="216024" cy="698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 flipH="1" flipV="1">
            <a:off x="5879976" y="1810410"/>
            <a:ext cx="216024" cy="698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H="1" flipV="1">
            <a:off x="4079776" y="1810410"/>
            <a:ext cx="216024" cy="698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3702460" y="247459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</a:t>
            </a:r>
            <a:r>
              <a:rPr lang="zh-CN" altLang="en-US" sz="1600" dirty="0"/>
              <a:t>方向自由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5502660" y="247459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固定支撑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7392144" y="247459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</a:t>
            </a:r>
            <a:r>
              <a:rPr lang="zh-CN" altLang="en-US" sz="1600" dirty="0"/>
              <a:t>方向自由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2983548"/>
            <a:ext cx="10869542" cy="2038635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36794" y="3724133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总变形</a:t>
            </a:r>
          </a:p>
        </p:txBody>
      </p:sp>
      <p:cxnSp>
        <p:nvCxnSpPr>
          <p:cNvPr id="31" name="直接箭头连接符 30"/>
          <p:cNvCxnSpPr/>
          <p:nvPr/>
        </p:nvCxnSpPr>
        <p:spPr>
          <a:xfrm flipV="1">
            <a:off x="2639616" y="2813144"/>
            <a:ext cx="216024" cy="9109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 flipH="1" flipV="1">
            <a:off x="2999656" y="2813144"/>
            <a:ext cx="360040" cy="831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 flipH="1" flipV="1">
            <a:off x="3143672" y="2813144"/>
            <a:ext cx="936104" cy="831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/>
        </p:nvSpPr>
        <p:spPr>
          <a:xfrm>
            <a:off x="2144198" y="2536767"/>
            <a:ext cx="1422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三个椭圆垫块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1661814" y="5412003"/>
            <a:ext cx="8436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D3</a:t>
            </a:r>
            <a:r>
              <a:rPr lang="zh-CN" altLang="en-US" dirty="0"/>
              <a:t>最终方案最大变形量为</a:t>
            </a:r>
            <a:r>
              <a:rPr lang="en-US" altLang="zh-CN" dirty="0" err="1"/>
              <a:t>0.21795mm</a:t>
            </a:r>
            <a:r>
              <a:rPr lang="zh-CN" altLang="en-US" dirty="0"/>
              <a:t>，最大等效应力为</a:t>
            </a:r>
            <a:r>
              <a:rPr lang="en-US" altLang="zh-CN" dirty="0" err="1"/>
              <a:t>124.02MPa</a:t>
            </a:r>
            <a:r>
              <a:rPr lang="zh-CN" altLang="en-US" dirty="0"/>
              <a:t>，远小于铬锆铜</a:t>
            </a:r>
            <a:r>
              <a:rPr lang="en-US" altLang="zh-CN" dirty="0" err="1"/>
              <a:t>479mpa</a:t>
            </a:r>
            <a:r>
              <a:rPr lang="zh-CN" altLang="en-US" dirty="0"/>
              <a:t>的屈服强度。未进入塑性。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06495-1427-6ED1-8D11-1BCDCA978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>
            <a:extLst>
              <a:ext uri="{FF2B5EF4-FFF2-40B4-BE49-F238E27FC236}">
                <a16:creationId xmlns:a16="http://schemas.microsoft.com/office/drawing/2014/main" id="{44F98C86-578B-0C18-CD7F-23BE58C32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5544CF-74E4-464F-4395-6366FAD4A1B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BD91AAF0-36CD-2142-5131-97580BE3CA41}"/>
              </a:ext>
            </a:extLst>
          </p:cNvPr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BDEBD992-F401-485D-2D15-81B5B6E3B600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D115F052-14B7-B995-A206-AA0500030439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A4533A7-3CCF-8A12-696D-B8EA2870B735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551DCB2C-2851-4AC9-196E-08477282D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真空系统工作汇报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直线段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39B3326-C0BF-07C9-D25B-D9150BC8F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2761406"/>
            <a:ext cx="5871210" cy="3279775"/>
          </a:xfrm>
          <a:prstGeom prst="rect">
            <a:avLst/>
          </a:prstGeom>
        </p:spPr>
      </p:pic>
      <p:sp>
        <p:nvSpPr>
          <p:cNvPr id="5" name="文本框 13">
            <a:extLst>
              <a:ext uri="{FF2B5EF4-FFF2-40B4-BE49-F238E27FC236}">
                <a16:creationId xmlns:a16="http://schemas.microsoft.com/office/drawing/2014/main" id="{EC043528-5DD3-31E4-E7F7-0E6A941428EB}"/>
              </a:ext>
            </a:extLst>
          </p:cNvPr>
          <p:cNvSpPr txBox="1"/>
          <p:nvPr/>
        </p:nvSpPr>
        <p:spPr>
          <a:xfrm>
            <a:off x="6312024" y="2838642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真空盒内径为</a:t>
            </a:r>
            <a:r>
              <a:rPr lang="en-US" altLang="zh-CN" dirty="0"/>
              <a:t>65mm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A237FAE-955E-DE11-1823-550728EADF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4" y="796437"/>
            <a:ext cx="12192000" cy="170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26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03625"/>
            <a:ext cx="11905615" cy="15843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51705"/>
            <a:ext cx="11904980" cy="19304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t="38369"/>
          <a:stretch>
            <a:fillRect/>
          </a:stretch>
        </p:blipFill>
        <p:spPr>
          <a:xfrm>
            <a:off x="0" y="2202180"/>
            <a:ext cx="11760835" cy="158369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95" y="962025"/>
            <a:ext cx="10802620" cy="1570355"/>
          </a:xfrm>
          <a:prstGeom prst="rect">
            <a:avLst/>
          </a:prstGeom>
        </p:spPr>
      </p:pic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4446270" y="234315"/>
            <a:ext cx="55054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2.5m</a:t>
            </a:r>
            <a:r>
              <a:rPr lang="zh-CN" alt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长度</a:t>
            </a:r>
            <a:r>
              <a:rPr lang="en-US" altLang="zh-CN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真空盒</a:t>
            </a:r>
            <a:r>
              <a:rPr lang="zh-CN" alt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定向变形</a:t>
            </a:r>
            <a:r>
              <a:rPr lang="en-US" altLang="zh-CN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1.5mm</a:t>
            </a:r>
            <a:r>
              <a:rPr lang="zh-CN" alt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壁厚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8895" y="718185"/>
            <a:ext cx="6475095" cy="4749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/>
              <a:t>一端固定支撑</a:t>
            </a:r>
            <a:r>
              <a:rPr lang="en-US" altLang="zh-CN"/>
              <a:t> </a:t>
            </a:r>
            <a:r>
              <a:rPr lang="zh-CN" altLang="en-US"/>
              <a:t>一端</a:t>
            </a:r>
            <a:r>
              <a:rPr lang="en-US" altLang="zh-CN"/>
              <a:t>z</a:t>
            </a:r>
            <a:r>
              <a:rPr lang="zh-CN" altLang="en-US"/>
              <a:t>方向自由</a:t>
            </a:r>
            <a:r>
              <a:rPr lang="en-US" altLang="zh-CN"/>
              <a:t> </a:t>
            </a:r>
            <a:r>
              <a:rPr lang="zh-CN" altLang="en-US"/>
              <a:t>在大气压和重力下的变形量</a:t>
            </a:r>
          </a:p>
        </p:txBody>
      </p:sp>
      <p:sp>
        <p:nvSpPr>
          <p:cNvPr id="7" name="矩形 6"/>
          <p:cNvSpPr/>
          <p:nvPr/>
        </p:nvSpPr>
        <p:spPr>
          <a:xfrm>
            <a:off x="4709795" y="3430270"/>
            <a:ext cx="1219835" cy="30670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定向</a:t>
            </a:r>
            <a:r>
              <a:rPr lang="en-US" altLang="zh-CN"/>
              <a:t>y</a:t>
            </a:r>
            <a:r>
              <a:rPr lang="zh-CN" altLang="en-US"/>
              <a:t>变形</a:t>
            </a:r>
          </a:p>
        </p:txBody>
      </p:sp>
      <p:sp>
        <p:nvSpPr>
          <p:cNvPr id="2" name="矩形 1"/>
          <p:cNvSpPr/>
          <p:nvPr/>
        </p:nvSpPr>
        <p:spPr>
          <a:xfrm>
            <a:off x="4657725" y="1995805"/>
            <a:ext cx="1219835" cy="30670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定向</a:t>
            </a:r>
            <a:r>
              <a:rPr lang="en-US" altLang="zh-CN"/>
              <a:t>x</a:t>
            </a:r>
            <a:r>
              <a:rPr lang="zh-CN" altLang="en-US"/>
              <a:t>变形</a:t>
            </a:r>
          </a:p>
        </p:txBody>
      </p:sp>
      <p:sp>
        <p:nvSpPr>
          <p:cNvPr id="12" name="矩形 11"/>
          <p:cNvSpPr/>
          <p:nvPr/>
        </p:nvSpPr>
        <p:spPr>
          <a:xfrm>
            <a:off x="4591685" y="4794885"/>
            <a:ext cx="1456690" cy="29972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定向</a:t>
            </a:r>
            <a:r>
              <a:rPr lang="en-US" altLang="zh-CN"/>
              <a:t>Z</a:t>
            </a:r>
            <a:r>
              <a:rPr lang="zh-CN" altLang="en-US"/>
              <a:t>变形</a:t>
            </a:r>
          </a:p>
        </p:txBody>
      </p:sp>
      <p:sp>
        <p:nvSpPr>
          <p:cNvPr id="13" name="矩形 12"/>
          <p:cNvSpPr/>
          <p:nvPr/>
        </p:nvSpPr>
        <p:spPr>
          <a:xfrm>
            <a:off x="4657725" y="6007735"/>
            <a:ext cx="1219835" cy="30670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等效应力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9405"/>
            <a:ext cx="3188335" cy="3069590"/>
          </a:xfrm>
          <a:prstGeom prst="rect">
            <a:avLst/>
          </a:prstGeom>
        </p:spPr>
      </p:pic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4175125" y="234315"/>
            <a:ext cx="4064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真空管截面图和装备体截面图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18185"/>
            <a:ext cx="12192000" cy="2054225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>
          <a:xfrm flipV="1">
            <a:off x="1697355" y="1746250"/>
            <a:ext cx="36830" cy="119253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>
            <a:stCxn id="10" idx="0"/>
          </p:cNvCxnSpPr>
          <p:nvPr/>
        </p:nvCxnSpPr>
        <p:spPr>
          <a:xfrm flipH="1" flipV="1">
            <a:off x="4435475" y="2107565"/>
            <a:ext cx="566420" cy="780415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795020" y="5534660"/>
            <a:ext cx="1528445" cy="27051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真空盒截面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856730" y="33528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真空盒与磁体间隙为</a:t>
            </a:r>
            <a:r>
              <a:rPr lang="en-US" altLang="zh-CN"/>
              <a:t>1mm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5735" y="2938780"/>
            <a:ext cx="2780665" cy="26917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3C6E3-4F0E-5A2D-9219-57D73A86B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>
            <a:extLst>
              <a:ext uri="{FF2B5EF4-FFF2-40B4-BE49-F238E27FC236}">
                <a16:creationId xmlns:a16="http://schemas.microsoft.com/office/drawing/2014/main" id="{862D1F6F-C670-B740-AA7C-763D7BC07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A6F166-33D7-6C85-3BD0-4A20B322604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182F976-5C8C-C431-CA03-7FE9E2F634BA}"/>
              </a:ext>
            </a:extLst>
          </p:cNvPr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E1E29898-9011-4647-6D77-7E3B2C952199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99957BE0-8959-AB67-2A2D-91BDCD7C010E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986A8B86-59D0-A9C3-11C0-4530341E209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4726148A-D6F1-74AC-8421-03F233E95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真空系统工作汇报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对撞区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MDI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段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A35334A-3A42-6315-682F-AC85934C1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8" y="747880"/>
            <a:ext cx="10957560" cy="256794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3538FC5-6541-DAFB-367D-97C66E60E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5687" y="2251230"/>
            <a:ext cx="2988945" cy="39281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E025C93-0B3B-73CB-F92F-98AB35177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368" y="2220198"/>
            <a:ext cx="3521075" cy="4478655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A03BC7C-4C8D-2E93-55B1-C0052DD42A12}"/>
              </a:ext>
            </a:extLst>
          </p:cNvPr>
          <p:cNvSpPr/>
          <p:nvPr/>
        </p:nvSpPr>
        <p:spPr>
          <a:xfrm>
            <a:off x="263352" y="908720"/>
            <a:ext cx="3168352" cy="4320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束流管的两端连接方式的设计</a:t>
            </a:r>
          </a:p>
        </p:txBody>
      </p:sp>
    </p:spTree>
    <p:extLst>
      <p:ext uri="{BB962C8B-B14F-4D97-AF65-F5344CB8AC3E}">
        <p14:creationId xmlns:p14="http://schemas.microsoft.com/office/powerpoint/2010/main" val="600210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4446270" y="23431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直线段真空度仿真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131175" y="982345"/>
            <a:ext cx="4060825" cy="1376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>
                <a:sym typeface="+mn-ea"/>
              </a:rPr>
              <a:t>氢气</a:t>
            </a:r>
            <a:r>
              <a:rPr lang="en-US" altLang="zh-CN">
                <a:sym typeface="+mn-ea"/>
              </a:rPr>
              <a:t>(H</a:t>
            </a:r>
            <a:r>
              <a:rPr lang="en-US" altLang="zh-CN" baseline="-25000">
                <a:sym typeface="+mn-ea"/>
              </a:rPr>
              <a:t>2</a:t>
            </a:r>
            <a:r>
              <a:rPr lang="en-US" altLang="zh-CN">
                <a:sym typeface="+mn-ea"/>
              </a:rPr>
              <a:t>)</a:t>
            </a:r>
            <a:endParaRPr lang="zh-CN" altLang="en-US"/>
          </a:p>
          <a:p>
            <a:r>
              <a:rPr lang="zh-CN" altLang="en-US"/>
              <a:t>边界条件：</a:t>
            </a:r>
          </a:p>
          <a:p>
            <a:r>
              <a:rPr lang="zh-CN" altLang="en-US"/>
              <a:t>泵抽数</a:t>
            </a:r>
            <a:r>
              <a:rPr lang="en-US" altLang="zh-CN"/>
              <a:t>  1600[l/s]   </a:t>
            </a:r>
          </a:p>
          <a:p>
            <a:r>
              <a:rPr lang="zh-CN" altLang="en-US"/>
              <a:t>壁面放气：</a:t>
            </a:r>
            <a:r>
              <a:rPr lang="en-US" altLang="zh-CN"/>
              <a:t>  1e-11[mbar*l/(cm^2*s)] </a:t>
            </a:r>
          </a:p>
          <a:p>
            <a:r>
              <a:rPr lang="zh-CN" altLang="en-US"/>
              <a:t>表面温度</a:t>
            </a:r>
            <a:r>
              <a:rPr lang="en-US" altLang="zh-CN"/>
              <a:t> </a:t>
            </a:r>
            <a:r>
              <a:rPr lang="zh-CN" altLang="en-US"/>
              <a:t>：</a:t>
            </a:r>
            <a:r>
              <a:rPr lang="en-US" altLang="zh-CN"/>
              <a:t> 20℃</a:t>
            </a:r>
          </a:p>
          <a:p>
            <a:r>
              <a:rPr lang="zh-CN" altLang="en-US"/>
              <a:t>膜吸附率：</a:t>
            </a:r>
            <a:r>
              <a:rPr lang="en-US" altLang="zh-CN"/>
              <a:t>0.007 </a:t>
            </a:r>
          </a:p>
          <a:p>
            <a:r>
              <a:rPr lang="zh-CN" altLang="en-US"/>
              <a:t>解吸率</a:t>
            </a:r>
            <a:r>
              <a:rPr lang="en-US" altLang="zh-CN"/>
              <a:t> 1e-14 mol/(m</a:t>
            </a:r>
            <a:r>
              <a:rPr lang="en-US" altLang="zh-CN" baseline="30000"/>
              <a:t>2</a:t>
            </a:r>
            <a:r>
              <a:rPr lang="en-US" altLang="zh-CN"/>
              <a:t>s)</a:t>
            </a:r>
          </a:p>
          <a:p>
            <a:r>
              <a:rPr lang="zh-CN" altLang="en-US"/>
              <a:t>波纹管放气：</a:t>
            </a:r>
            <a:r>
              <a:rPr lang="en-US" altLang="zh-CN"/>
              <a:t>2.6e-11[mbar*l/(cm^2*s)]</a:t>
            </a:r>
          </a:p>
          <a:p>
            <a:r>
              <a:rPr lang="zh-CN" altLang="en-US"/>
              <a:t>最大真空度：</a:t>
            </a:r>
            <a:r>
              <a:rPr lang="en-US" altLang="zh-CN"/>
              <a:t>4.4437E-9 pa</a:t>
            </a:r>
          </a:p>
          <a:p>
            <a:r>
              <a:rPr lang="zh-CN" altLang="en-US"/>
              <a:t>平均真空度：</a:t>
            </a:r>
            <a:r>
              <a:rPr lang="en-US" altLang="zh-CN"/>
              <a:t>9.0736E-10 </a:t>
            </a:r>
            <a:r>
              <a:rPr lang="en-US" altLang="zh-CN">
                <a:sym typeface="+mn-ea"/>
              </a:rPr>
              <a:t>pa</a:t>
            </a:r>
            <a:endParaRPr lang="en-US" altLang="zh-CN"/>
          </a:p>
          <a:p>
            <a:endParaRPr lang="en-US" altLang="zh-CN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65" y="692785"/>
            <a:ext cx="8089900" cy="30118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065" y="3716020"/>
            <a:ext cx="7955915" cy="314071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06825"/>
            <a:ext cx="7466965" cy="3051175"/>
          </a:xfrm>
          <a:prstGeom prst="rect">
            <a:avLst/>
          </a:prstGeom>
        </p:spPr>
      </p:pic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4446270" y="23431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直线段真空度仿真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131175" y="982345"/>
            <a:ext cx="4060825" cy="1376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>
                <a:sym typeface="+mn-ea"/>
              </a:rPr>
              <a:t>一氧化碳</a:t>
            </a:r>
            <a:r>
              <a:rPr lang="en-US" altLang="zh-CN">
                <a:sym typeface="+mn-ea"/>
              </a:rPr>
              <a:t>(CO)</a:t>
            </a:r>
            <a:endParaRPr lang="zh-CN" altLang="en-US"/>
          </a:p>
          <a:p>
            <a:r>
              <a:rPr lang="zh-CN" altLang="en-US"/>
              <a:t>边界条件：</a:t>
            </a:r>
          </a:p>
          <a:p>
            <a:r>
              <a:rPr lang="zh-CN" altLang="en-US"/>
              <a:t>泵抽数</a:t>
            </a:r>
            <a:r>
              <a:rPr lang="en-US" altLang="zh-CN"/>
              <a:t>  720[l/s]  </a:t>
            </a:r>
          </a:p>
          <a:p>
            <a:r>
              <a:rPr lang="zh-CN" altLang="en-US"/>
              <a:t>壁面放气：</a:t>
            </a:r>
            <a:r>
              <a:rPr lang="en-US" altLang="zh-CN"/>
              <a:t>  1e-11[mbar*l/(cm^2*s)]</a:t>
            </a:r>
          </a:p>
          <a:p>
            <a:r>
              <a:rPr lang="zh-CN" altLang="en-US">
                <a:sym typeface="+mn-ea"/>
              </a:rPr>
              <a:t>波纹管放气：</a:t>
            </a:r>
            <a:r>
              <a:rPr lang="en-US" altLang="zh-CN">
                <a:sym typeface="+mn-ea"/>
              </a:rPr>
              <a:t>2.6e-11[mbar*l/(cm^2*s)]</a:t>
            </a:r>
            <a:r>
              <a:rPr lang="en-US" altLang="zh-CN"/>
              <a:t> </a:t>
            </a:r>
          </a:p>
          <a:p>
            <a:r>
              <a:rPr lang="zh-CN" altLang="en-US"/>
              <a:t>表面温度</a:t>
            </a:r>
            <a:r>
              <a:rPr lang="en-US" altLang="zh-CN"/>
              <a:t> </a:t>
            </a:r>
            <a:r>
              <a:rPr lang="zh-CN" altLang="en-US"/>
              <a:t>：</a:t>
            </a:r>
            <a:r>
              <a:rPr lang="en-US" altLang="zh-CN"/>
              <a:t> 20℃</a:t>
            </a:r>
          </a:p>
          <a:p>
            <a:r>
              <a:rPr lang="zh-CN" altLang="en-US"/>
              <a:t>膜吸附率：</a:t>
            </a:r>
            <a:r>
              <a:rPr lang="en-US" altLang="zh-CN"/>
              <a:t>0.07 </a:t>
            </a:r>
          </a:p>
          <a:p>
            <a:r>
              <a:rPr lang="zh-CN" altLang="en-US"/>
              <a:t>解吸率</a:t>
            </a:r>
            <a:r>
              <a:rPr lang="en-US" altLang="zh-CN"/>
              <a:t> 1e-14 mol/(m</a:t>
            </a:r>
            <a:r>
              <a:rPr lang="en-US" altLang="zh-CN" baseline="30000"/>
              <a:t>2</a:t>
            </a:r>
            <a:r>
              <a:rPr lang="en-US" altLang="zh-CN"/>
              <a:t>s)</a:t>
            </a:r>
          </a:p>
          <a:p>
            <a:r>
              <a:rPr lang="zh-CN" altLang="en-US"/>
              <a:t>最大真空度：</a:t>
            </a:r>
            <a:r>
              <a:rPr lang="en-US" altLang="zh-CN"/>
              <a:t>6.8365E-9 pa</a:t>
            </a:r>
          </a:p>
          <a:p>
            <a:r>
              <a:rPr lang="zh-CN" altLang="en-US"/>
              <a:t>平均真空度：</a:t>
            </a:r>
            <a:r>
              <a:rPr lang="en-US" altLang="zh-CN"/>
              <a:t>5.9699E-10 </a:t>
            </a:r>
            <a:r>
              <a:rPr lang="en-US" altLang="zh-CN">
                <a:sym typeface="+mn-ea"/>
              </a:rPr>
              <a:t>pa</a:t>
            </a:r>
            <a:endParaRPr lang="en-US" altLang="zh-CN"/>
          </a:p>
          <a:p>
            <a:endParaRPr lang="en-US" altLang="zh-CN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18185"/>
            <a:ext cx="7409180" cy="323215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778115" y="4588510"/>
            <a:ext cx="42672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按</a:t>
            </a:r>
            <a:r>
              <a:rPr lang="en-US" altLang="zh-CN"/>
              <a:t>4</a:t>
            </a:r>
            <a:r>
              <a:rPr lang="zh-CN" altLang="en-US"/>
              <a:t>：</a:t>
            </a:r>
            <a:r>
              <a:rPr lang="en-US" altLang="zh-CN"/>
              <a:t>1</a:t>
            </a:r>
            <a:r>
              <a:rPr lang="zh-CN" altLang="en-US"/>
              <a:t>比例计算混合气体的真空度</a:t>
            </a:r>
          </a:p>
          <a:p>
            <a:r>
              <a:rPr lang="zh-CN" altLang="en-US"/>
              <a:t>最大真空度：</a:t>
            </a:r>
            <a:r>
              <a:rPr lang="en-US" altLang="zh-CN"/>
              <a:t>4.92226</a:t>
            </a:r>
            <a:r>
              <a:rPr lang="en-US" altLang="zh-CN">
                <a:sym typeface="+mn-ea"/>
              </a:rPr>
              <a:t>E-9</a:t>
            </a:r>
            <a:r>
              <a:rPr lang="en-US" altLang="zh-CN"/>
              <a:t> </a:t>
            </a:r>
            <a:r>
              <a:rPr lang="en-US" altLang="zh-CN">
                <a:sym typeface="+mn-ea"/>
              </a:rPr>
              <a:t>pa</a:t>
            </a:r>
          </a:p>
          <a:p>
            <a:r>
              <a:rPr lang="zh-CN" altLang="en-US"/>
              <a:t>平均真空度</a:t>
            </a:r>
            <a:r>
              <a:rPr lang="en-US" altLang="zh-CN"/>
              <a:t>:   8.45286</a:t>
            </a:r>
            <a:r>
              <a:rPr lang="en-US" altLang="zh-CN">
                <a:sym typeface="+mn-ea"/>
              </a:rPr>
              <a:t>E-10</a:t>
            </a:r>
            <a:r>
              <a:rPr lang="en-US" altLang="zh-CN"/>
              <a:t> pa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3909060" y="253365"/>
            <a:ext cx="406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直线段</a:t>
            </a:r>
            <a:r>
              <a:rPr lang="en-US" altLang="zh-CN" b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总结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530860" y="964565"/>
            <a:ext cx="1158557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直线段真空盒</a:t>
            </a:r>
            <a:r>
              <a:rPr lang="zh-CN" altLang="en-US">
                <a:sym typeface="+mn-ea"/>
              </a:rPr>
              <a:t>分段长度为</a:t>
            </a:r>
            <a:r>
              <a:rPr lang="en-US" altLang="zh-CN">
                <a:sym typeface="+mn-ea"/>
              </a:rPr>
              <a:t>2.5m</a:t>
            </a:r>
            <a:r>
              <a:rPr lang="zh-CN" altLang="en-US">
                <a:sym typeface="+mn-ea"/>
              </a:rPr>
              <a:t>、内径</a:t>
            </a:r>
            <a:r>
              <a:rPr lang="en-US" altLang="zh-CN">
                <a:sym typeface="+mn-ea"/>
              </a:rPr>
              <a:t>65mm</a:t>
            </a:r>
            <a:r>
              <a:rPr lang="zh-CN" altLang="en-US">
                <a:sym typeface="+mn-ea"/>
              </a:rPr>
              <a:t>、壁厚</a:t>
            </a:r>
            <a:r>
              <a:rPr lang="en-US" altLang="zh-CN">
                <a:sym typeface="+mn-ea"/>
              </a:rPr>
              <a:t>1.5mm</a:t>
            </a:r>
            <a:r>
              <a:rPr lang="zh-CN" altLang="en-US">
                <a:sym typeface="+mn-ea"/>
              </a:rPr>
              <a:t>的直线段铬锆铜真空盒，在大气压与重力作用下，最大变形量为</a:t>
            </a:r>
            <a:r>
              <a:rPr lang="en-US" altLang="zh-CN">
                <a:sym typeface="+mn-ea"/>
              </a:rPr>
              <a:t>0.26mm</a:t>
            </a:r>
            <a:r>
              <a:rPr lang="zh-CN" altLang="en-US">
                <a:sym typeface="+mn-ea"/>
              </a:rPr>
              <a:t>（小于</a:t>
            </a:r>
            <a:r>
              <a:rPr lang="en-US" altLang="zh-CN">
                <a:sym typeface="+mn-ea"/>
              </a:rPr>
              <a:t>0.3mm</a:t>
            </a:r>
            <a:r>
              <a:rPr lang="zh-CN" altLang="en-US">
                <a:sym typeface="+mn-ea"/>
              </a:rPr>
              <a:t>），最大应力为</a:t>
            </a:r>
            <a:r>
              <a:rPr lang="en-US" altLang="zh-CN">
                <a:sym typeface="+mn-ea"/>
              </a:rPr>
              <a:t>6mpa</a:t>
            </a:r>
            <a:r>
              <a:rPr lang="zh-CN" altLang="en-US">
                <a:sym typeface="+mn-ea"/>
              </a:rPr>
              <a:t>远小于屈服强度，结构上其变形量及等效应力均符合要求。</a:t>
            </a:r>
            <a:endParaRPr lang="zh-CN" altLang="en-US"/>
          </a:p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30860" y="2023110"/>
            <a:ext cx="110464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直线段真空盒真空度</a:t>
            </a:r>
            <a:r>
              <a:rPr lang="en-US" altLang="zh-CN"/>
              <a:t> </a:t>
            </a:r>
            <a:r>
              <a:rPr lang="zh-CN" altLang="en-US">
                <a:sym typeface="+mn-ea"/>
              </a:rPr>
              <a:t>最大真空度：</a:t>
            </a:r>
            <a:r>
              <a:rPr lang="en-US" altLang="zh-CN">
                <a:sym typeface="+mn-ea"/>
              </a:rPr>
              <a:t>4.92226E-9 pa   </a:t>
            </a:r>
            <a:r>
              <a:rPr lang="zh-CN" altLang="en-US">
                <a:sym typeface="+mn-ea"/>
              </a:rPr>
              <a:t>平均真空度</a:t>
            </a:r>
            <a:r>
              <a:rPr lang="en-US" altLang="zh-CN">
                <a:sym typeface="+mn-ea"/>
              </a:rPr>
              <a:t>:   8.45286E-10 pa </a:t>
            </a:r>
            <a:r>
              <a:rPr lang="zh-CN" altLang="en-US">
                <a:sym typeface="+mn-ea"/>
              </a:rPr>
              <a:t>小于</a:t>
            </a:r>
            <a:r>
              <a:rPr lang="en-US" altLang="zh-CN">
                <a:sym typeface="+mn-ea"/>
              </a:rPr>
              <a:t>5e-9 pa</a:t>
            </a:r>
          </a:p>
          <a:p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192434" y="6045326"/>
            <a:ext cx="338437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44431" y="45554"/>
            <a:ext cx="907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ym typeface="+mn-ea"/>
              </a:rPr>
              <a:t>动态真空模拟（烘烤）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—2000l/</a:t>
            </a:r>
            <a:r>
              <a:rPr lang="en-US" altLang="zh-CN" dirty="0" err="1">
                <a:solidFill>
                  <a:srgbClr val="FF0000"/>
                </a:solidFill>
                <a:sym typeface="+mn-ea"/>
              </a:rPr>
              <a:t>sNEG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泵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+200l/s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离子泵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+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吸气剂条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(1l/s*cm</a:t>
            </a:r>
            <a:r>
              <a:rPr lang="en-US" altLang="zh-CN" baseline="30000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2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)</a:t>
            </a:r>
            <a:r>
              <a:rPr lang="en-US" altLang="zh-CN" dirty="0">
                <a:highlight>
                  <a:srgbClr val="FFFF00"/>
                </a:highlight>
                <a:sym typeface="+mn-ea"/>
              </a:rPr>
              <a:t> 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+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束流管镀膜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(0.3l/s*cm</a:t>
            </a:r>
            <a:r>
              <a:rPr lang="en-US" altLang="zh-CN" baseline="30000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2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)-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真空盒放气率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1e-11-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组合数据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439285" y="5445760"/>
            <a:ext cx="55333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>
                <a:sym typeface="+mn-ea"/>
              </a:rPr>
              <a:t>平均真空度：</a:t>
            </a:r>
            <a:r>
              <a:rPr lang="en-US" sz="2000">
                <a:solidFill>
                  <a:schemeClr val="tx1"/>
                </a:solidFill>
                <a:sym typeface="+mn-ea"/>
              </a:rPr>
              <a:t>4.7122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E-</a:t>
            </a:r>
            <a:r>
              <a:rPr lang="en-US" altLang="zh-CN" sz="2000">
                <a:solidFill>
                  <a:schemeClr val="tx1"/>
                </a:solidFill>
                <a:sym typeface="+mn-ea"/>
              </a:rPr>
              <a:t>8 </a:t>
            </a:r>
            <a:r>
              <a:rPr lang="zh-CN" altLang="en-US" sz="2000">
                <a:solidFill>
                  <a:schemeClr val="tx1"/>
                </a:solidFill>
                <a:sym typeface="+mn-ea"/>
              </a:rPr>
              <a:t>Pa</a:t>
            </a:r>
            <a:endParaRPr lang="zh-CN" altLang="en-US" sz="2000"/>
          </a:p>
          <a:p>
            <a:pPr algn="l">
              <a:buClrTx/>
              <a:buSzTx/>
              <a:buFontTx/>
            </a:pPr>
            <a:r>
              <a:rPr lang="zh-CN" altLang="en-US" sz="2000">
                <a:sym typeface="+mn-ea"/>
              </a:rPr>
              <a:t>压力范围</a:t>
            </a:r>
            <a:r>
              <a:rPr lang="zh-CN" altLang="en-US" sz="2000"/>
              <a:t>：</a:t>
            </a:r>
            <a:r>
              <a:rPr lang="en-US" altLang="zh-CN" sz="2000">
                <a:sym typeface="+mn-ea"/>
              </a:rPr>
              <a:t>[2.9683,</a:t>
            </a:r>
            <a:r>
              <a:rPr lang="en-US" sz="2000">
                <a:sym typeface="+mn-ea"/>
              </a:rPr>
              <a:t>8.8106</a:t>
            </a:r>
            <a:r>
              <a:rPr lang="en-US" altLang="zh-CN" sz="2000">
                <a:sym typeface="+mn-ea"/>
              </a:rPr>
              <a:t> ]</a:t>
            </a:r>
            <a:r>
              <a:rPr lang="zh-CN" altLang="en-US" sz="2000">
                <a:sym typeface="+mn-ea"/>
              </a:rPr>
              <a:t>E-</a:t>
            </a:r>
            <a:r>
              <a:rPr lang="en-US" altLang="zh-CN" sz="2000">
                <a:sym typeface="+mn-ea"/>
              </a:rPr>
              <a:t>8</a:t>
            </a:r>
            <a:r>
              <a:rPr lang="zh-CN" altLang="en-US" sz="2000">
                <a:sym typeface="+mn-ea"/>
              </a:rPr>
              <a:t> Pa  </a:t>
            </a:r>
            <a:r>
              <a:rPr lang="en-US" altLang="zh-CN" sz="2000">
                <a:sym typeface="+mn-ea"/>
              </a:rPr>
              <a:t> </a:t>
            </a:r>
            <a:r>
              <a:rPr lang="zh-CN" altLang="en-US" sz="2000">
                <a:sym typeface="+mn-ea"/>
              </a:rPr>
              <a:t>  </a:t>
            </a:r>
            <a:r>
              <a:rPr lang="en-US" altLang="zh-CN">
                <a:sym typeface="+mn-ea"/>
              </a:rPr>
              <a:t>  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119870" y="544449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误差：（</a:t>
            </a:r>
            <a:r>
              <a:rPr lang="en-US" altLang="zh-CN"/>
              <a:t>4.7122-3.7973</a:t>
            </a:r>
            <a:r>
              <a:rPr lang="zh-CN" altLang="en-US"/>
              <a:t>）</a:t>
            </a:r>
            <a:r>
              <a:rPr lang="en-US" altLang="zh-CN"/>
              <a:t>/4.7122=19.42%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885" y="692150"/>
            <a:ext cx="6363970" cy="481711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713F345C-1441-3FD3-BD5A-F250E1E51C68}"/>
              </a:ext>
            </a:extLst>
          </p:cNvPr>
          <p:cNvSpPr/>
          <p:nvPr/>
        </p:nvSpPr>
        <p:spPr>
          <a:xfrm>
            <a:off x="407368" y="1988840"/>
            <a:ext cx="2844800" cy="7200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（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3.5Gev-2A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工况下）</a:t>
            </a:r>
          </a:p>
          <a:p>
            <a:pPr algn="ctr"/>
            <a:r>
              <a:rPr lang="zh-CN" altLang="en-US" dirty="0"/>
              <a:t>弧区标准单元段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192434" y="6045326"/>
            <a:ext cx="338437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0" y="0"/>
            <a:ext cx="1105979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ym typeface="+mn-ea"/>
              </a:rPr>
              <a:t>动态真空模拟（烘烤）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—1600l/</a:t>
            </a:r>
            <a:r>
              <a:rPr lang="en-US" altLang="zh-CN" dirty="0" err="1">
                <a:solidFill>
                  <a:srgbClr val="FF0000"/>
                </a:solidFill>
                <a:sym typeface="+mn-ea"/>
              </a:rPr>
              <a:t>sNEG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泵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+200l/s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离子泵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+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吸气剂条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(1l/s*cm</a:t>
            </a:r>
            <a:r>
              <a:rPr lang="en-US" altLang="zh-CN" baseline="30000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2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)</a:t>
            </a:r>
            <a:r>
              <a:rPr lang="en-US" altLang="zh-CN" dirty="0">
                <a:highlight>
                  <a:srgbClr val="FFFF00"/>
                </a:highlight>
                <a:sym typeface="+mn-ea"/>
              </a:rPr>
              <a:t> 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+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束流管镀膜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(0.3l/s*cm</a:t>
            </a:r>
            <a:r>
              <a:rPr lang="en-US" altLang="zh-CN" baseline="30000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2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)-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真空盒放气率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1e-11-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组合数据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295775" y="5445760"/>
            <a:ext cx="55333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000">
                <a:sym typeface="+mn-ea"/>
              </a:rPr>
              <a:t>平均真空度：</a:t>
            </a:r>
            <a:r>
              <a:rPr lang="en-US" sz="2000">
                <a:sym typeface="+mn-ea"/>
              </a:rPr>
              <a:t>1.5333</a:t>
            </a:r>
            <a:r>
              <a:rPr lang="zh-CN" altLang="en-US" sz="2000">
                <a:sym typeface="+mn-ea"/>
              </a:rPr>
              <a:t>E-</a:t>
            </a:r>
            <a:r>
              <a:rPr lang="en-US" altLang="zh-CN" sz="2000">
                <a:sym typeface="+mn-ea"/>
              </a:rPr>
              <a:t>8</a:t>
            </a:r>
            <a:r>
              <a:rPr lang="zh-CN" altLang="en-US" sz="2000">
                <a:sym typeface="+mn-ea"/>
              </a:rPr>
              <a:t> Pa</a:t>
            </a:r>
            <a:endParaRPr lang="zh-CN" altLang="en-US" sz="2000"/>
          </a:p>
          <a:p>
            <a:pPr algn="l">
              <a:buClrTx/>
              <a:buSzTx/>
              <a:buFontTx/>
            </a:pPr>
            <a:r>
              <a:rPr lang="zh-CN" altLang="en-US" sz="2000">
                <a:sym typeface="+mn-ea"/>
              </a:rPr>
              <a:t>压力范围：</a:t>
            </a:r>
            <a:r>
              <a:rPr lang="en-US" altLang="zh-CN" sz="2000">
                <a:sym typeface="+mn-ea"/>
              </a:rPr>
              <a:t>[1.1254E-8Pa,</a:t>
            </a:r>
            <a:r>
              <a:rPr lang="en-US" sz="2000">
                <a:sym typeface="+mn-ea"/>
              </a:rPr>
              <a:t>2.1768</a:t>
            </a:r>
            <a:r>
              <a:rPr lang="zh-CN" altLang="en-US" sz="2000">
                <a:sym typeface="+mn-ea"/>
              </a:rPr>
              <a:t>E-</a:t>
            </a:r>
            <a:r>
              <a:rPr lang="en-US" altLang="zh-CN" sz="2000">
                <a:sym typeface="+mn-ea"/>
              </a:rPr>
              <a:t>8</a:t>
            </a:r>
            <a:r>
              <a:rPr lang="zh-CN" altLang="en-US" sz="2000">
                <a:sym typeface="+mn-ea"/>
              </a:rPr>
              <a:t>Pa</a:t>
            </a:r>
            <a:r>
              <a:rPr lang="en-US" altLang="zh-CN" sz="2000">
                <a:sym typeface="+mn-ea"/>
              </a:rPr>
              <a:t> ]</a:t>
            </a:r>
            <a:r>
              <a:rPr lang="zh-CN" altLang="en-US" sz="2000">
                <a:sym typeface="+mn-ea"/>
              </a:rPr>
              <a:t>  </a:t>
            </a:r>
            <a:r>
              <a:rPr lang="en-US" altLang="zh-CN" sz="2000">
                <a:sym typeface="+mn-ea"/>
              </a:rPr>
              <a:t> </a:t>
            </a:r>
            <a:r>
              <a:rPr lang="zh-CN" altLang="en-US" sz="2000">
                <a:sym typeface="+mn-ea"/>
              </a:rPr>
              <a:t>  </a:t>
            </a:r>
            <a:r>
              <a:rPr lang="en-US" altLang="zh-CN">
                <a:sym typeface="+mn-ea"/>
              </a:rPr>
              <a:t>    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40" y="685800"/>
            <a:ext cx="6533515" cy="471043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0D013E4F-3819-E34D-8F97-74C0EBA691AA}"/>
              </a:ext>
            </a:extLst>
          </p:cNvPr>
          <p:cNvSpPr/>
          <p:nvPr/>
        </p:nvSpPr>
        <p:spPr>
          <a:xfrm>
            <a:off x="407368" y="1988840"/>
            <a:ext cx="2844800" cy="7200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（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2Gev-2A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工况下）</a:t>
            </a:r>
          </a:p>
          <a:p>
            <a:pPr algn="ctr"/>
            <a:r>
              <a:rPr lang="zh-CN" altLang="en-US" dirty="0"/>
              <a:t>弧区标准单元段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71710-288C-E483-D0E2-56B043207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>
            <a:extLst>
              <a:ext uri="{FF2B5EF4-FFF2-40B4-BE49-F238E27FC236}">
                <a16:creationId xmlns:a16="http://schemas.microsoft.com/office/drawing/2014/main" id="{DEC7C47B-B147-4F38-1136-267B9381A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9E692F-05CA-96CD-13C0-728C0541C71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F55244C0-39D5-77E5-3327-2C5FF42126D2}"/>
              </a:ext>
            </a:extLst>
          </p:cNvPr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CA12E96F-E688-F926-C3BB-94BC011F9EFD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867C8252-8D12-6C66-12F9-8C28C1EE6054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7265D3D-DEFA-5553-3816-9AA518F8CD9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8B7879C-2B00-0D34-6FC5-86B8AAE69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真空系统工作汇报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总结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EE68D7A-309A-BC29-D7D4-032AB7506C72}"/>
              </a:ext>
            </a:extLst>
          </p:cNvPr>
          <p:cNvSpPr txBox="1"/>
          <p:nvPr/>
        </p:nvSpPr>
        <p:spPr>
          <a:xfrm>
            <a:off x="263352" y="836712"/>
            <a:ext cx="7301999" cy="2775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latin typeface="+mn-ea"/>
                <a:ea typeface="+mn-ea"/>
              </a:rPr>
              <a:t>对撞区</a:t>
            </a:r>
            <a:r>
              <a:rPr lang="en-US" altLang="zh-CN" sz="2400" dirty="0">
                <a:latin typeface="+mn-ea"/>
                <a:ea typeface="+mn-ea"/>
              </a:rPr>
              <a:t>MDI</a:t>
            </a:r>
            <a:r>
              <a:rPr lang="zh-CN" altLang="en-US" sz="2400" dirty="0">
                <a:latin typeface="+mn-ea"/>
                <a:ea typeface="+mn-ea"/>
              </a:rPr>
              <a:t>段：已开展</a:t>
            </a:r>
            <a:endParaRPr lang="en-US" altLang="zh-CN" sz="2400" dirty="0">
              <a:latin typeface="+mn-ea"/>
              <a:ea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latin typeface="+mn-ea"/>
                <a:ea typeface="+mn-ea"/>
              </a:rPr>
              <a:t>对撞区非</a:t>
            </a:r>
            <a:r>
              <a:rPr lang="en-US" altLang="zh-CN" sz="2400" dirty="0">
                <a:latin typeface="+mn-ea"/>
                <a:ea typeface="+mn-ea"/>
              </a:rPr>
              <a:t>MDI</a:t>
            </a:r>
            <a:r>
              <a:rPr lang="zh-CN" altLang="en-US" sz="2400" dirty="0">
                <a:latin typeface="+mn-ea"/>
                <a:ea typeface="+mn-ea"/>
              </a:rPr>
              <a:t>典型样段：</a:t>
            </a:r>
            <a:r>
              <a:rPr lang="zh-CN" altLang="en-US" sz="2400" dirty="0">
                <a:latin typeface="+mn-ea"/>
              </a:rPr>
              <a:t>已开展</a:t>
            </a:r>
            <a:endParaRPr lang="en-US" altLang="zh-CN" sz="2400" dirty="0">
              <a:latin typeface="+mn-ea"/>
              <a:ea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latin typeface="+mn-ea"/>
                <a:ea typeface="+mn-ea"/>
              </a:rPr>
              <a:t>直线段：</a:t>
            </a:r>
            <a:r>
              <a:rPr lang="zh-CN" altLang="en-US" sz="2400" dirty="0">
                <a:latin typeface="+mn-ea"/>
              </a:rPr>
              <a:t>已开展</a:t>
            </a:r>
            <a:endParaRPr lang="en-US" altLang="zh-CN" sz="2400" dirty="0">
              <a:latin typeface="+mn-ea"/>
              <a:ea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latin typeface="+mn-ea"/>
                <a:ea typeface="+mn-ea"/>
              </a:rPr>
              <a:t>弧区标准单元段：</a:t>
            </a:r>
            <a:r>
              <a:rPr lang="zh-CN" altLang="en-US" sz="2400" dirty="0">
                <a:latin typeface="+mn-ea"/>
              </a:rPr>
              <a:t>已开展</a:t>
            </a:r>
            <a:endParaRPr lang="en-US" altLang="zh-CN" sz="2400" dirty="0">
              <a:latin typeface="+mn-ea"/>
              <a:ea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</a:rPr>
              <a:t>交叉区、阻尼扭摆器段、注入典型样段：</a:t>
            </a:r>
            <a:r>
              <a:rPr lang="zh-CN" altLang="en-US" sz="2400" dirty="0">
                <a:solidFill>
                  <a:srgbClr val="FF0000"/>
                </a:solidFill>
                <a:highlight>
                  <a:srgbClr val="FFFF00"/>
                </a:highlight>
                <a:latin typeface="+mn-ea"/>
                <a:ea typeface="+mn-ea"/>
              </a:rPr>
              <a:t>还未开展</a:t>
            </a:r>
          </a:p>
        </p:txBody>
      </p:sp>
    </p:spTree>
    <p:extLst>
      <p:ext uri="{BB962C8B-B14F-4D97-AF65-F5344CB8AC3E}">
        <p14:creationId xmlns:p14="http://schemas.microsoft.com/office/powerpoint/2010/main" val="1918573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/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真空系统工作汇报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设计指标的变动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493DF75-B7F9-2815-0CDC-4801D16D5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1" y="0"/>
            <a:ext cx="5212436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78876A44-6124-B998-0742-94515BF3E3A4}"/>
              </a:ext>
            </a:extLst>
          </p:cNvPr>
          <p:cNvSpPr/>
          <p:nvPr/>
        </p:nvSpPr>
        <p:spPr>
          <a:xfrm>
            <a:off x="5582865" y="2262530"/>
            <a:ext cx="5760640" cy="5040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dirty="0"/>
              <a:t>目前，按照椭圆形轮廓来设计，考虑冷却等空间问题</a:t>
            </a:r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2107F8B-F3B7-46E7-2886-DFD6507B2ADC}"/>
              </a:ext>
            </a:extLst>
          </p:cNvPr>
          <p:cNvSpPr/>
          <p:nvPr/>
        </p:nvSpPr>
        <p:spPr>
          <a:xfrm>
            <a:off x="5591944" y="4149962"/>
            <a:ext cx="5472608" cy="5040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dirty="0"/>
              <a:t>考虑到真空盒与磁铁的位置关系，5毫米壁厚真空盒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E25A421-3224-1294-4591-D65C3AC91A9A}"/>
              </a:ext>
            </a:extLst>
          </p:cNvPr>
          <p:cNvSpPr/>
          <p:nvPr/>
        </p:nvSpPr>
        <p:spPr>
          <a:xfrm>
            <a:off x="5634285" y="5589240"/>
            <a:ext cx="4752528" cy="7224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dirty="0"/>
              <a:t>根据真空设计的需要，对真空室的结构进行了更改，目前是单侧室+狭缝+束流室</a:t>
            </a: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247E06E7-6842-98FE-2CCE-FC37D8807146}"/>
              </a:ext>
            </a:extLst>
          </p:cNvPr>
          <p:cNvCxnSpPr>
            <a:stCxn id="8" idx="1"/>
          </p:cNvCxnSpPr>
          <p:nvPr/>
        </p:nvCxnSpPr>
        <p:spPr>
          <a:xfrm flipH="1">
            <a:off x="2855640" y="5950484"/>
            <a:ext cx="2778645" cy="36124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C0DC8268-D4F1-0083-3BF2-23B3D8CB38FE}"/>
              </a:ext>
            </a:extLst>
          </p:cNvPr>
          <p:cNvCxnSpPr>
            <a:stCxn id="7" idx="1"/>
          </p:cNvCxnSpPr>
          <p:nvPr/>
        </p:nvCxnSpPr>
        <p:spPr>
          <a:xfrm flipH="1">
            <a:off x="3215680" y="4401989"/>
            <a:ext cx="2376264" cy="75520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8BBC84AF-85FB-FC4C-C4CB-BC7E131B1F87}"/>
              </a:ext>
            </a:extLst>
          </p:cNvPr>
          <p:cNvCxnSpPr>
            <a:cxnSpLocks/>
          </p:cNvCxnSpPr>
          <p:nvPr/>
        </p:nvCxnSpPr>
        <p:spPr>
          <a:xfrm flipH="1">
            <a:off x="3656807" y="2501614"/>
            <a:ext cx="1935137" cy="113046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2BD39-B64C-C6B0-0632-E74AE4BE6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>
            <a:extLst>
              <a:ext uri="{FF2B5EF4-FFF2-40B4-BE49-F238E27FC236}">
                <a16:creationId xmlns:a16="http://schemas.microsoft.com/office/drawing/2014/main" id="{44FB22C6-473D-C171-5085-A111B03B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49835F-FF60-50DC-00F4-30AF66EA305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98A5A2AB-8021-F410-476F-7B258277EA0A}"/>
              </a:ext>
            </a:extLst>
          </p:cNvPr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5391DDFB-CF8E-7CC5-DCB5-E213DFCB339A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A63EBD85-226A-2B2F-E426-C46DA9D940E4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64B3373-1394-D0F9-9742-5DDFB741548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402DC536-A61F-C98E-8D03-4F99DEFF0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真空系统工作汇报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各典型样段的设计讨论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4DE2C00-2E75-925D-6094-55D8B34FF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8" y="759765"/>
            <a:ext cx="6300000" cy="248998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52DC072-6C18-0D4F-EB2C-7589929ABC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966"/>
          <a:stretch>
            <a:fillRect/>
          </a:stretch>
        </p:blipFill>
        <p:spPr>
          <a:xfrm>
            <a:off x="47328" y="3290191"/>
            <a:ext cx="6120000" cy="347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133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221D2-D66F-90E5-F67C-0618790AE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85A7ACA-F7DA-4A78-FE20-B9E2AD6DD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741" y="3779110"/>
            <a:ext cx="7200000" cy="2981881"/>
          </a:xfrm>
          <a:prstGeom prst="rect">
            <a:avLst/>
          </a:prstGeom>
        </p:spPr>
      </p:pic>
      <p:sp>
        <p:nvSpPr>
          <p:cNvPr id="4099" name="灯片编号占位符 2">
            <a:extLst>
              <a:ext uri="{FF2B5EF4-FFF2-40B4-BE49-F238E27FC236}">
                <a16:creationId xmlns:a16="http://schemas.microsoft.com/office/drawing/2014/main" id="{67C2366E-E33F-8BDD-2FEC-586E83B72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3CB934-52C1-064D-0B72-9A71D3305E1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B589C56C-8327-D971-8FFC-81E66C647B96}"/>
              </a:ext>
            </a:extLst>
          </p:cNvPr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75D7F866-8930-AF83-10C0-82FF4116227D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0F27B466-EB54-7B1D-B0AC-473F55851391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2173318-DD81-22BA-1525-F71E583673E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A4A9C299-2134-2BAA-9BBD-B507019A9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真空系统工作汇报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各典型样段的设计讨论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2A1527A-8769-528A-9AF5-34CD7CC867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60"/>
          <a:stretch>
            <a:fillRect/>
          </a:stretch>
        </p:blipFill>
        <p:spPr>
          <a:xfrm>
            <a:off x="40198" y="677392"/>
            <a:ext cx="7200000" cy="375119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73A65D0-A89C-60C8-8A71-BB394B1295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87" t="6023" b="2142"/>
          <a:stretch>
            <a:fillRect/>
          </a:stretch>
        </p:blipFill>
        <p:spPr>
          <a:xfrm>
            <a:off x="7259014" y="1055283"/>
            <a:ext cx="5400000" cy="232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239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9AC6E-BFE1-DD7A-ACE1-2745E9F29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>
            <a:extLst>
              <a:ext uri="{FF2B5EF4-FFF2-40B4-BE49-F238E27FC236}">
                <a16:creationId xmlns:a16="http://schemas.microsoft.com/office/drawing/2014/main" id="{1FCBE720-9456-7233-AFDE-FB243A2F0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6025BF3-C031-4229-E95A-B736A50C30F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0A897383-8525-9549-6000-189902F0F16A}"/>
              </a:ext>
            </a:extLst>
          </p:cNvPr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89189E19-AB40-34A0-557B-53A49C230D37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D1AFFAFF-668B-F75C-DECD-8BCD04BFB7E7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F4E8ED1-D4F7-EE2D-AAE1-73CFBE22F1B6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EC94AC5D-63FD-2787-721A-4450B6A75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真空系统工作汇报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各典型样段的设计讨论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576A3AC-B93E-06D4-431B-AF5A999187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04" t="2072"/>
          <a:stretch>
            <a:fillRect/>
          </a:stretch>
        </p:blipFill>
        <p:spPr>
          <a:xfrm>
            <a:off x="0" y="712900"/>
            <a:ext cx="6480000" cy="322560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C711D4C-049B-F7CE-9103-E049D0ADEA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6697" y="2449253"/>
            <a:ext cx="7200000" cy="4404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135A1B9-C306-E27E-F011-3583BAF2D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14" y="4249143"/>
            <a:ext cx="443865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238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4A1D0-F14D-C4BD-111F-EF504CC5D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>
            <a:extLst>
              <a:ext uri="{FF2B5EF4-FFF2-40B4-BE49-F238E27FC236}">
                <a16:creationId xmlns:a16="http://schemas.microsoft.com/office/drawing/2014/main" id="{0A8E423F-1B1D-CD7B-704A-ECCAB1A58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4D8A06-A1EB-37F6-DFB4-6B450618294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439C22FE-A804-9235-8521-6EB03816CC97}"/>
              </a:ext>
            </a:extLst>
          </p:cNvPr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68D5E618-69B9-1578-CEEA-672693FEC163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ACE64584-A27F-071F-CDBB-07AD3101232A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CCB554E-6C2E-7132-F22F-177CEE4F783F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D1715725-7138-105C-2271-348FEAD20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真空系统工作汇报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对撞区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MDI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段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637C847-592B-6C40-1D43-172FF7A2B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2" y="753094"/>
            <a:ext cx="7200000" cy="274423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F8E7CBD-46DB-E632-64F8-416791063A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7" y="3575801"/>
            <a:ext cx="7200000" cy="272705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83C7485-F102-E951-C851-0D3AA47A8F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5776" y="759752"/>
            <a:ext cx="6480000" cy="244536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FBFCF6E-5891-ED53-F5F4-F6861490DF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2000" y="3783208"/>
            <a:ext cx="6480000" cy="236908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8A4B3E6E-61A2-CE85-DAA3-EF18ECB38CB1}"/>
              </a:ext>
            </a:extLst>
          </p:cNvPr>
          <p:cNvSpPr/>
          <p:nvPr/>
        </p:nvSpPr>
        <p:spPr>
          <a:xfrm>
            <a:off x="1271464" y="908720"/>
            <a:ext cx="2016224" cy="4320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总变形</a:t>
            </a:r>
            <a:r>
              <a:rPr lang="en-US" altLang="zh-CN" dirty="0"/>
              <a:t>0.00411mm</a:t>
            </a:r>
            <a:endParaRPr lang="zh-CN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D575ED2-3AAC-2424-25F0-9F64C2C9C6A6}"/>
              </a:ext>
            </a:extLst>
          </p:cNvPr>
          <p:cNvSpPr/>
          <p:nvPr/>
        </p:nvSpPr>
        <p:spPr>
          <a:xfrm>
            <a:off x="1023888" y="3726368"/>
            <a:ext cx="2335808" cy="4320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X</a:t>
            </a:r>
            <a:r>
              <a:rPr lang="zh-CN" altLang="en-US" dirty="0"/>
              <a:t>方向变形</a:t>
            </a:r>
            <a:r>
              <a:rPr lang="en-US" altLang="zh-CN" dirty="0"/>
              <a:t>0.00236mm</a:t>
            </a:r>
            <a:endParaRPr lang="zh-CN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A5BA307-EE70-11A1-81C9-8BDA743695AF}"/>
              </a:ext>
            </a:extLst>
          </p:cNvPr>
          <p:cNvSpPr/>
          <p:nvPr/>
        </p:nvSpPr>
        <p:spPr>
          <a:xfrm>
            <a:off x="6456040" y="865401"/>
            <a:ext cx="2335808" cy="4320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Y</a:t>
            </a:r>
            <a:r>
              <a:rPr lang="zh-CN" altLang="en-US" dirty="0"/>
              <a:t>方向变形</a:t>
            </a:r>
            <a:r>
              <a:rPr lang="en-US" altLang="zh-CN" dirty="0"/>
              <a:t>0.00376mm</a:t>
            </a:r>
            <a:endParaRPr lang="zh-CN" altLang="en-US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2A04F71-6234-E733-014F-43475D5A8156}"/>
              </a:ext>
            </a:extLst>
          </p:cNvPr>
          <p:cNvSpPr/>
          <p:nvPr/>
        </p:nvSpPr>
        <p:spPr>
          <a:xfrm>
            <a:off x="6456040" y="3770193"/>
            <a:ext cx="2335808" cy="4320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Z</a:t>
            </a:r>
            <a:r>
              <a:rPr lang="zh-CN" altLang="en-US" dirty="0"/>
              <a:t>方向变形</a:t>
            </a:r>
            <a:r>
              <a:rPr lang="en-US" altLang="zh-CN" dirty="0"/>
              <a:t>0.00273mm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571363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6478D-20EB-0658-B1FC-574D94970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>
            <a:extLst>
              <a:ext uri="{FF2B5EF4-FFF2-40B4-BE49-F238E27FC236}">
                <a16:creationId xmlns:a16="http://schemas.microsoft.com/office/drawing/2014/main" id="{8324C560-841E-D38E-7D6A-4DDB1B90C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92D3EF-A8FD-1649-1C87-3C0083387CA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74413797-6A98-F96A-94E0-161D0FE3B1D4}"/>
              </a:ext>
            </a:extLst>
          </p:cNvPr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90105531-23A5-7AC0-848A-A6031DE19A69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731BFF3F-A141-8D3B-BED3-5878B4956B02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C707E5C-0279-369C-143C-5E8FEC315FA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C2BCC0A-4F96-74FF-91EF-50434AD82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真空系统工作汇报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各典型样段的设计讨论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BD22CEC-4B44-1E7F-C1D7-FD8FD4E48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836712"/>
            <a:ext cx="5610225" cy="420052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5A44ADE-AD99-C817-DCBD-F6E5716FBB70}"/>
              </a:ext>
            </a:extLst>
          </p:cNvPr>
          <p:cNvSpPr txBox="1"/>
          <p:nvPr/>
        </p:nvSpPr>
        <p:spPr>
          <a:xfrm>
            <a:off x="2032000" y="4324287"/>
            <a:ext cx="2736304" cy="923330"/>
          </a:xfrm>
          <a:prstGeom prst="rect">
            <a:avLst/>
          </a:prstGeom>
          <a:noFill/>
          <a:ln w="28575">
            <a:solidFill>
              <a:srgbClr val="3333FF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有专门负责高频腔的老师，高频段的真空系统设计是不是可以去掉？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C57D4AC-0FB5-1187-3582-0C553C8D8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008" y="935295"/>
            <a:ext cx="5400000" cy="5080909"/>
          </a:xfrm>
          <a:prstGeom prst="rect">
            <a:avLst/>
          </a:prstGeom>
        </p:spPr>
      </p:pic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15154BD8-2E6C-9087-7B65-953A843D9D16}"/>
              </a:ext>
            </a:extLst>
          </p:cNvPr>
          <p:cNvCxnSpPr/>
          <p:nvPr/>
        </p:nvCxnSpPr>
        <p:spPr>
          <a:xfrm>
            <a:off x="8616280" y="3861048"/>
            <a:ext cx="15841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CBF67AA-9325-5A07-E10D-CC538054CF14}"/>
              </a:ext>
            </a:extLst>
          </p:cNvPr>
          <p:cNvCxnSpPr/>
          <p:nvPr/>
        </p:nvCxnSpPr>
        <p:spPr>
          <a:xfrm>
            <a:off x="7391844" y="4221088"/>
            <a:ext cx="29523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448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0" y="6237312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0" y="765175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5" name="图片 1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156460" y="1576017"/>
            <a:ext cx="787908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6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</a:rPr>
              <a:t>请各位专家批评指正！</a:t>
            </a:r>
            <a:endParaRPr lang="zh-CN" altLang="en-US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图片 5" descr="图片包含 图形用户界面"/>
          <p:cNvPicPr>
            <a:picLocks noChangeAspect="1"/>
          </p:cNvPicPr>
          <p:nvPr/>
        </p:nvPicPr>
        <p:blipFill>
          <a:blip r:embed="rId3"/>
          <a:srcRect l="2977" t="15916" r="10863" b="16443"/>
          <a:stretch>
            <a:fillRect/>
          </a:stretch>
        </p:blipFill>
        <p:spPr>
          <a:xfrm>
            <a:off x="783828" y="3048582"/>
            <a:ext cx="4428000" cy="809428"/>
          </a:xfrm>
          <a:prstGeom prst="rect">
            <a:avLst/>
          </a:prstGeom>
        </p:spPr>
      </p:pic>
      <p:pic>
        <p:nvPicPr>
          <p:cNvPr id="10" name="图片 9" descr="卡通人物&#10;&#10;AI 生成的内容可能不正确。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548" y="3100420"/>
            <a:ext cx="3600000" cy="797776"/>
          </a:xfrm>
          <a:prstGeom prst="rect">
            <a:avLst/>
          </a:prstGeom>
        </p:spPr>
      </p:pic>
      <p:pic>
        <p:nvPicPr>
          <p:cNvPr id="12" name="图片 11" descr="形状, 徽标&#10;&#10;AI 生成的内容可能不正确。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350" y="3052036"/>
            <a:ext cx="864000" cy="864000"/>
          </a:xfrm>
          <a:prstGeom prst="rect">
            <a:avLst/>
          </a:prstGeom>
        </p:spPr>
      </p:pic>
      <p:pic>
        <p:nvPicPr>
          <p:cNvPr id="23" name="图片 22" descr="文本&#10;&#10;AI 生成的内容可能不正确。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828" y="4194539"/>
            <a:ext cx="4428000" cy="680016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6054" y="4304346"/>
            <a:ext cx="4572000" cy="46040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28" y="5249405"/>
            <a:ext cx="4428000" cy="86213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6357" r="4312" b="6983"/>
          <a:stretch>
            <a:fillRect/>
          </a:stretch>
        </p:blipFill>
        <p:spPr>
          <a:xfrm>
            <a:off x="6538440" y="5014130"/>
            <a:ext cx="4320000" cy="111337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2E733-B874-449F-4969-36229D4C3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>
            <a:extLst>
              <a:ext uri="{FF2B5EF4-FFF2-40B4-BE49-F238E27FC236}">
                <a16:creationId xmlns:a16="http://schemas.microsoft.com/office/drawing/2014/main" id="{9B71FB81-3829-E573-2EE7-1C9FEC6B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91A5AB-2215-B6B5-115A-3EAAC4BEB6F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93F6255F-305A-A9A3-B125-1703CE142498}"/>
              </a:ext>
            </a:extLst>
          </p:cNvPr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F637D204-F7E0-7C73-2AF6-498682E990DF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D18361A0-91B8-FDD7-BE60-496E42F5CA63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312E138-8D99-D32D-0C13-CD0D8E676284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50999DD-248E-1817-3B09-03F56DC41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真空系统工作汇报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对撞区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MDI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段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9F9F8E5-CED5-8CEE-356A-276B53CD75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012" b="32035"/>
          <a:stretch>
            <a:fillRect/>
          </a:stretch>
        </p:blipFill>
        <p:spPr>
          <a:xfrm>
            <a:off x="47328" y="775383"/>
            <a:ext cx="10701456" cy="272414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5F4ACC6-DDA1-E2F8-C023-AE23A31E38E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913" b="35412"/>
          <a:stretch>
            <a:fillRect/>
          </a:stretch>
        </p:blipFill>
        <p:spPr>
          <a:xfrm>
            <a:off x="39705" y="3499523"/>
            <a:ext cx="10986760" cy="2550596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9A272B4F-4939-341D-C597-1016116600C0}"/>
              </a:ext>
            </a:extLst>
          </p:cNvPr>
          <p:cNvSpPr/>
          <p:nvPr/>
        </p:nvSpPr>
        <p:spPr>
          <a:xfrm>
            <a:off x="1271464" y="908720"/>
            <a:ext cx="2016224" cy="4320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无等效塑性形变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B5EB0FF-6689-A545-4CF5-B7E314644668}"/>
              </a:ext>
            </a:extLst>
          </p:cNvPr>
          <p:cNvSpPr/>
          <p:nvPr/>
        </p:nvSpPr>
        <p:spPr>
          <a:xfrm>
            <a:off x="1271464" y="3652010"/>
            <a:ext cx="2088232" cy="4320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等效应力</a:t>
            </a:r>
            <a:r>
              <a:rPr lang="en-US" altLang="zh-CN" dirty="0"/>
              <a:t>2.789MPa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74022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0" y="6237312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日期占位符 3"/>
          <p:cNvSpPr>
            <a:spLocks noGrp="1"/>
          </p:cNvSpPr>
          <p:nvPr>
            <p:ph type="dt" sz="quarter" idx="10"/>
          </p:nvPr>
        </p:nvSpPr>
        <p:spPr>
          <a:xfrm>
            <a:off x="623392" y="6356350"/>
            <a:ext cx="2133600" cy="365125"/>
          </a:xfrm>
        </p:spPr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灯片编号占位符 2"/>
          <p:cNvSpPr>
            <a:spLocks noGrp="1"/>
          </p:cNvSpPr>
          <p:nvPr>
            <p:ph type="sldNum" sz="quarter" idx="12"/>
          </p:nvPr>
        </p:nvSpPr>
        <p:spPr bwMode="auto">
          <a:xfrm>
            <a:off x="8077200" y="63563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0" y="765175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91770" y="9804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 sz="1800">
                <a:sym typeface="+mn-ea"/>
              </a:rPr>
              <a:t>对撞区真空仿真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63975" y="48895"/>
            <a:ext cx="824928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800" dirty="0">
                <a:sym typeface="+mn-ea"/>
              </a:rPr>
              <a:t>静态放气率：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 </a:t>
            </a:r>
            <a:r>
              <a:rPr lang="en-US" altLang="zh-CN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×10</a:t>
            </a:r>
            <a:r>
              <a:rPr lang="en-US" altLang="zh-CN" sz="180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-12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mbar · l/(s·cm</a:t>
            </a:r>
            <a:r>
              <a:rPr lang="en-US" altLang="zh-CN" sz="1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，波纹管：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 </a:t>
            </a:r>
            <a:r>
              <a:rPr lang="en-US" altLang="zh-CN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×10</a:t>
            </a:r>
            <a:r>
              <a:rPr lang="en-US" altLang="zh-CN" sz="180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-11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mbar · l/(s·cm</a:t>
            </a:r>
            <a:r>
              <a:rPr lang="en-US" altLang="zh-CN" sz="1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endParaRPr lang="en-US" altLang="zh-CN" sz="1800" baseline="30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r>
              <a:rPr lang="zh-CN" altLang="en-US" sz="1800" dirty="0">
                <a:sym typeface="+mn-ea"/>
              </a:rPr>
              <a:t>动态放气率：</a:t>
            </a:r>
            <a:r>
              <a:rPr lang="en-US" altLang="zh-CN" sz="1800" kern="1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4.05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×10</a:t>
            </a:r>
            <a:r>
              <a:rPr lang="en-US" altLang="zh-CN" sz="1800" kern="100" baseline="30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-11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18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mbar·l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/(</a:t>
            </a:r>
            <a:r>
              <a:rPr lang="en-US" altLang="zh-CN" sz="1800" kern="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s·cm</a:t>
            </a:r>
            <a:r>
              <a:rPr lang="en-US" altLang="zh-CN" sz="1800" kern="100" baseline="30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1800" kern="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，波纹管：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2.6 ×10</a:t>
            </a:r>
            <a:r>
              <a:rPr lang="en-US" altLang="zh-CN" sz="1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-11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mbar · l/(</a:t>
            </a:r>
            <a:r>
              <a:rPr lang="en-US" altLang="zh-CN" sz="1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s·cm</a:t>
            </a:r>
            <a:r>
              <a:rPr lang="en-US" altLang="zh-CN" sz="1800" baseline="30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7284" y="1348545"/>
            <a:ext cx="4254794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/>
              <a:t>束流管真空室弧面镀</a:t>
            </a:r>
            <a:r>
              <a:rPr lang="en-US" altLang="zh-CN" sz="1800" dirty="0"/>
              <a:t>NEG</a:t>
            </a:r>
            <a:r>
              <a:rPr lang="zh-CN" altLang="en-US" sz="1800" dirty="0"/>
              <a:t>膜抽速为</a:t>
            </a:r>
            <a:r>
              <a:rPr lang="en-US" altLang="zh-CN" sz="1800" dirty="0" err="1"/>
              <a:t>0.3L</a:t>
            </a:r>
            <a:r>
              <a:rPr lang="en-US" altLang="zh-CN" sz="1800" dirty="0"/>
              <a:t>/</a:t>
            </a:r>
            <a:r>
              <a:rPr lang="zh-CN" altLang="en-US" sz="1800" dirty="0"/>
              <a:t>（</a:t>
            </a:r>
            <a:r>
              <a:rPr lang="en-US" altLang="zh-CN" sz="1800" dirty="0" err="1"/>
              <a:t>s.cm</a:t>
            </a:r>
            <a:r>
              <a:rPr lang="en-US" altLang="zh-CN" sz="1800" baseline="30000" dirty="0" err="1"/>
              <a:t>2</a:t>
            </a:r>
            <a:r>
              <a:rPr lang="zh-CN" altLang="en-US" sz="1800" dirty="0"/>
              <a:t>），</a:t>
            </a:r>
            <a:r>
              <a:rPr lang="en-US" altLang="zh-CN" sz="1800" dirty="0"/>
              <a:t>H</a:t>
            </a:r>
            <a:r>
              <a:rPr lang="en-US" altLang="zh-CN" sz="1000" dirty="0"/>
              <a:t>2</a:t>
            </a:r>
            <a:r>
              <a:rPr lang="zh-CN" altLang="en-US" sz="1800" dirty="0"/>
              <a:t>的粘附系数为</a:t>
            </a:r>
            <a:r>
              <a:rPr lang="en-US" altLang="zh-CN" sz="1800" dirty="0"/>
              <a:t>0.007</a:t>
            </a:r>
            <a:r>
              <a:rPr lang="zh-CN" altLang="en-US" sz="1800" dirty="0"/>
              <a:t>，</a:t>
            </a:r>
            <a:r>
              <a:rPr lang="en-US" altLang="zh-CN" sz="1800" dirty="0"/>
              <a:t>CO</a:t>
            </a:r>
            <a:r>
              <a:rPr lang="zh-CN" altLang="en-US" sz="1800" dirty="0"/>
              <a:t>的粘附系数为</a:t>
            </a:r>
            <a:r>
              <a:rPr lang="en-US" altLang="zh-CN" sz="1800" dirty="0"/>
              <a:t>0.07</a:t>
            </a:r>
            <a:r>
              <a:rPr lang="zh-CN" altLang="en-US" sz="1800" dirty="0"/>
              <a:t>。</a:t>
            </a:r>
            <a:endParaRPr lang="en-US" altLang="zh-CN" sz="1800" dirty="0"/>
          </a:p>
          <a:p>
            <a:r>
              <a:rPr lang="zh-CN" altLang="en-US" sz="1800" dirty="0"/>
              <a:t>      </a:t>
            </a:r>
            <a:endParaRPr lang="en-US" altLang="zh-CN" sz="1800" baseline="30000" dirty="0"/>
          </a:p>
          <a:p>
            <a:r>
              <a:rPr lang="zh-CN" altLang="en-US" sz="1800" dirty="0"/>
              <a:t>      </a:t>
            </a:r>
            <a:endParaRPr lang="en-US" altLang="zh-CN" sz="18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" y="2990850"/>
            <a:ext cx="12192000" cy="11055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799965" y="191706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NEG</a:t>
            </a:r>
            <a:r>
              <a:rPr lang="zh-CN" altLang="en-US"/>
              <a:t>泵</a:t>
            </a:r>
            <a:r>
              <a:rPr lang="zh-CN" altLang="en-US" sz="1600"/>
              <a:t>对</a:t>
            </a:r>
            <a:r>
              <a:rPr lang="en-US" altLang="zh-CN" sz="1600"/>
              <a:t>H</a:t>
            </a:r>
            <a:r>
              <a:rPr lang="en-US" altLang="zh-CN" sz="1000"/>
              <a:t>2</a:t>
            </a:r>
            <a:r>
              <a:rPr lang="en-US" altLang="zh-CN" sz="1600"/>
              <a:t>1600L/S</a:t>
            </a:r>
            <a:endParaRPr lang="en-US" altLang="zh-CN"/>
          </a:p>
          <a:p>
            <a:r>
              <a:rPr lang="en-US" altLang="zh-CN"/>
              <a:t>            </a:t>
            </a:r>
            <a:r>
              <a:rPr lang="zh-CN" altLang="en-US" sz="1600"/>
              <a:t>对</a:t>
            </a:r>
            <a:r>
              <a:rPr lang="en-US" altLang="zh-CN" sz="1600"/>
              <a:t>CO720L/S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087620" y="486918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离子泵</a:t>
            </a:r>
            <a:r>
              <a:rPr lang="zh-CN" altLang="en-US" sz="1600"/>
              <a:t>对</a:t>
            </a:r>
            <a:r>
              <a:rPr lang="en-US" altLang="zh-CN" sz="1600"/>
              <a:t>H</a:t>
            </a:r>
            <a:r>
              <a:rPr lang="en-US" altLang="zh-CN" sz="1000"/>
              <a:t>2</a:t>
            </a:r>
            <a:r>
              <a:rPr lang="en-US" altLang="zh-CN" sz="1600"/>
              <a:t>200L/S</a:t>
            </a:r>
          </a:p>
          <a:p>
            <a:r>
              <a:rPr lang="en-US" altLang="zh-CN"/>
              <a:t>              </a:t>
            </a:r>
            <a:r>
              <a:rPr lang="zh-CN" altLang="en-US" sz="1600"/>
              <a:t>对</a:t>
            </a:r>
            <a:r>
              <a:rPr lang="en-US" altLang="zh-CN" sz="1600"/>
              <a:t>CO80L/S</a:t>
            </a:r>
          </a:p>
        </p:txBody>
      </p:sp>
      <p:cxnSp>
        <p:nvCxnSpPr>
          <p:cNvPr id="10" name="直接箭头连接符 9"/>
          <p:cNvCxnSpPr/>
          <p:nvPr/>
        </p:nvCxnSpPr>
        <p:spPr>
          <a:xfrm flipV="1">
            <a:off x="1067435" y="2204720"/>
            <a:ext cx="3804285" cy="11588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2536190" y="2204720"/>
            <a:ext cx="2407920" cy="1206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/>
          <p:nvPr/>
        </p:nvCxnSpPr>
        <p:spPr>
          <a:xfrm flipV="1">
            <a:off x="3440430" y="2204720"/>
            <a:ext cx="1431290" cy="11995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H="1" flipV="1">
            <a:off x="6600190" y="2348865"/>
            <a:ext cx="2388870" cy="10350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H="1" flipV="1">
            <a:off x="6671945" y="2348865"/>
            <a:ext cx="3228340" cy="10687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flipH="1" flipV="1">
            <a:off x="6600190" y="2348865"/>
            <a:ext cx="4768850" cy="10826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>
            <a:off x="1080770" y="3642360"/>
            <a:ext cx="4079240" cy="12985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>
            <a:off x="2576830" y="3642360"/>
            <a:ext cx="2583180" cy="12985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>
            <a:off x="3433445" y="3642360"/>
            <a:ext cx="1726565" cy="12985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 flipH="1">
            <a:off x="6816090" y="3628390"/>
            <a:ext cx="2179955" cy="1312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H="1">
            <a:off x="6816090" y="3649345"/>
            <a:ext cx="3077210" cy="12915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/>
        </p:nvCxnSpPr>
        <p:spPr>
          <a:xfrm flipH="1">
            <a:off x="6816090" y="3628390"/>
            <a:ext cx="4580255" cy="1312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479425" y="5146040"/>
            <a:ext cx="4164330" cy="9728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/>
              <a:t>束流管侧室上下放置</a:t>
            </a:r>
            <a:r>
              <a:rPr lang="en-US" altLang="zh-CN"/>
              <a:t>NEG</a:t>
            </a:r>
            <a:r>
              <a:rPr lang="zh-CN" altLang="en-US"/>
              <a:t>条，</a:t>
            </a:r>
            <a:r>
              <a:rPr lang="en-US" altLang="zh-CN"/>
              <a:t>NEG</a:t>
            </a:r>
            <a:r>
              <a:rPr lang="zh-CN" altLang="en-US"/>
              <a:t>条对</a:t>
            </a:r>
            <a:r>
              <a:rPr lang="en-US" altLang="zh-CN">
                <a:sym typeface="+mn-ea"/>
              </a:rPr>
              <a:t>H</a:t>
            </a:r>
            <a:r>
              <a:rPr lang="en-US" altLang="zh-CN" sz="1000">
                <a:sym typeface="+mn-ea"/>
              </a:rPr>
              <a:t>2</a:t>
            </a:r>
            <a:r>
              <a:rPr lang="en-US" altLang="zh-CN">
                <a:sym typeface="+mn-ea"/>
              </a:rPr>
              <a:t>270L/S</a:t>
            </a:r>
            <a:r>
              <a:rPr lang="zh-CN" altLang="en-US">
                <a:sym typeface="+mn-ea"/>
              </a:rPr>
              <a:t>，对</a:t>
            </a:r>
            <a:r>
              <a:rPr lang="en-US" altLang="zh-CN">
                <a:sym typeface="+mn-ea"/>
              </a:rPr>
              <a:t>CO170L/S</a:t>
            </a:r>
            <a:endParaRPr lang="zh-CN" altLang="en-US"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967980" y="980440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针对</a:t>
            </a:r>
            <a:r>
              <a:rPr lang="en-US" altLang="zh-CN"/>
              <a:t>H</a:t>
            </a:r>
            <a:r>
              <a:rPr lang="en-US" altLang="zh-CN" sz="1000"/>
              <a:t>2</a:t>
            </a:r>
            <a:r>
              <a:rPr lang="zh-CN" altLang="en-US"/>
              <a:t>和</a:t>
            </a:r>
            <a:r>
              <a:rPr lang="en-US" altLang="zh-CN"/>
              <a:t>CO</a:t>
            </a:r>
            <a:r>
              <a:rPr lang="zh-CN" altLang="en-US"/>
              <a:t>，分别求出真空度，再根据</a:t>
            </a:r>
            <a:r>
              <a:rPr lang="en-US" altLang="zh-CN"/>
              <a:t>H</a:t>
            </a:r>
            <a:r>
              <a:rPr lang="en-US" altLang="zh-CN" sz="1000"/>
              <a:t>2</a:t>
            </a:r>
            <a:r>
              <a:rPr lang="zh-CN" altLang="en-US"/>
              <a:t>和</a:t>
            </a:r>
            <a:r>
              <a:rPr lang="en-US" altLang="zh-CN"/>
              <a:t>CO</a:t>
            </a:r>
            <a:r>
              <a:rPr lang="zh-CN" altLang="en-US"/>
              <a:t>的</a:t>
            </a:r>
            <a:r>
              <a:rPr lang="en-US" altLang="zh-CN"/>
              <a:t>4</a:t>
            </a:r>
            <a:r>
              <a:rPr lang="zh-CN" altLang="en-US"/>
              <a:t>：</a:t>
            </a:r>
            <a:r>
              <a:rPr lang="en-US" altLang="zh-CN"/>
              <a:t>1</a:t>
            </a:r>
            <a:r>
              <a:rPr lang="zh-CN" altLang="en-US"/>
              <a:t>分压，得出平均真空度。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0A58F-E233-12F3-4B2C-EDC8A4C83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>
            <a:extLst>
              <a:ext uri="{FF2B5EF4-FFF2-40B4-BE49-F238E27FC236}">
                <a16:creationId xmlns:a16="http://schemas.microsoft.com/office/drawing/2014/main" id="{B331C75D-9C31-468C-A078-F8F595BAB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BC1CE2-A331-41B6-F0E5-5BE3410F7E0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37C3AA26-26E8-2816-C51A-36E7B6A64103}"/>
              </a:ext>
            </a:extLst>
          </p:cNvPr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C2DD2330-D89F-90D3-76C7-5ABC3D457182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A851D923-87D5-115B-0D7E-F872E5F24A4E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2D34F5E-9D5C-023B-286D-2B943916148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635CA18C-7120-E0BF-8E7F-4B672C926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真空系统工作汇报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对撞区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MDI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段</a:t>
            </a:r>
          </a:p>
        </p:txBody>
      </p:sp>
      <p:sp>
        <p:nvSpPr>
          <p:cNvPr id="3" name="文本框 3">
            <a:extLst>
              <a:ext uri="{FF2B5EF4-FFF2-40B4-BE49-F238E27FC236}">
                <a16:creationId xmlns:a16="http://schemas.microsoft.com/office/drawing/2014/main" id="{358403A1-85CC-CA1B-F786-720610C23DF6}"/>
              </a:ext>
            </a:extLst>
          </p:cNvPr>
          <p:cNvSpPr txBox="1"/>
          <p:nvPr/>
        </p:nvSpPr>
        <p:spPr>
          <a:xfrm>
            <a:off x="27583" y="786343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285750" indent="-285750">
              <a:buFont typeface="Wingdings" panose="05000000000000000000" charset="0"/>
              <a:buChar char="ü"/>
            </a:pPr>
            <a:r>
              <a:rPr lang="en-US" altLang="zh-CN" sz="1800">
                <a:sym typeface="+mn-ea"/>
              </a:rPr>
              <a:t>H</a:t>
            </a:r>
            <a:r>
              <a:rPr lang="en-US" altLang="zh-CN" sz="1000">
                <a:sym typeface="+mn-ea"/>
              </a:rPr>
              <a:t>2</a:t>
            </a:r>
            <a:r>
              <a:rPr lang="zh-CN" altLang="en-US" sz="1800">
                <a:sym typeface="+mn-ea"/>
              </a:rPr>
              <a:t>的总压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A541457-AC3F-6094-51A4-22322E71E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7026" y="1195388"/>
            <a:ext cx="6109335" cy="4074795"/>
          </a:xfrm>
          <a:prstGeom prst="rect">
            <a:avLst/>
          </a:prstGeom>
        </p:spPr>
      </p:pic>
      <p:sp>
        <p:nvSpPr>
          <p:cNvPr id="6" name="文本框 2">
            <a:extLst>
              <a:ext uri="{FF2B5EF4-FFF2-40B4-BE49-F238E27FC236}">
                <a16:creationId xmlns:a16="http://schemas.microsoft.com/office/drawing/2014/main" id="{AFDC4824-440F-94FD-9015-8D53591FDD24}"/>
              </a:ext>
            </a:extLst>
          </p:cNvPr>
          <p:cNvSpPr txBox="1"/>
          <p:nvPr/>
        </p:nvSpPr>
        <p:spPr>
          <a:xfrm>
            <a:off x="171728" y="5437718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/>
              <a:t>±</a:t>
            </a:r>
            <a:r>
              <a:rPr lang="en-US" altLang="zh-CN"/>
              <a:t>3.5m</a:t>
            </a:r>
            <a:r>
              <a:rPr lang="zh-CN" altLang="en-US"/>
              <a:t>的平均真空度</a:t>
            </a:r>
            <a:r>
              <a:rPr lang="en-US" altLang="zh-CN"/>
              <a:t>3.7474e-8Pa</a:t>
            </a:r>
          </a:p>
        </p:txBody>
      </p:sp>
      <p:pic>
        <p:nvPicPr>
          <p:cNvPr id="7" name="图片 6" descr="5792d492-256d-478f-ab70-a743fd38f006">
            <a:extLst>
              <a:ext uri="{FF2B5EF4-FFF2-40B4-BE49-F238E27FC236}">
                <a16:creationId xmlns:a16="http://schemas.microsoft.com/office/drawing/2014/main" id="{5D30CAFF-80C3-D63D-E7D9-3C13D9495A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3992" y="1185685"/>
            <a:ext cx="5982335" cy="3877945"/>
          </a:xfrm>
          <a:prstGeom prst="rect">
            <a:avLst/>
          </a:prstGeom>
        </p:spPr>
      </p:pic>
      <p:sp>
        <p:nvSpPr>
          <p:cNvPr id="8" name="文本框 2">
            <a:extLst>
              <a:ext uri="{FF2B5EF4-FFF2-40B4-BE49-F238E27FC236}">
                <a16:creationId xmlns:a16="http://schemas.microsoft.com/office/drawing/2014/main" id="{4E6595BE-DF9F-45F9-EBDA-2FF63D03BA95}"/>
              </a:ext>
            </a:extLst>
          </p:cNvPr>
          <p:cNvSpPr txBox="1"/>
          <p:nvPr/>
        </p:nvSpPr>
        <p:spPr>
          <a:xfrm>
            <a:off x="6456040" y="803806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285750" indent="-285750">
              <a:buFont typeface="Wingdings" panose="05000000000000000000" charset="0"/>
              <a:buChar char="ü"/>
            </a:pPr>
            <a:r>
              <a:rPr lang="en-US" altLang="zh-CN"/>
              <a:t>CO</a:t>
            </a:r>
            <a:r>
              <a:rPr lang="zh-CN" altLang="en-US"/>
              <a:t>的总压</a:t>
            </a:r>
          </a:p>
        </p:txBody>
      </p:sp>
      <p:sp>
        <p:nvSpPr>
          <p:cNvPr id="10" name="文本框 5">
            <a:extLst>
              <a:ext uri="{FF2B5EF4-FFF2-40B4-BE49-F238E27FC236}">
                <a16:creationId xmlns:a16="http://schemas.microsoft.com/office/drawing/2014/main" id="{19F05BCA-AB1C-B23E-161D-4C74AEA32F6A}"/>
              </a:ext>
            </a:extLst>
          </p:cNvPr>
          <p:cNvSpPr txBox="1"/>
          <p:nvPr/>
        </p:nvSpPr>
        <p:spPr>
          <a:xfrm>
            <a:off x="5160149" y="5351253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/>
              <a:t>±</a:t>
            </a:r>
            <a:r>
              <a:rPr lang="en-US" altLang="zh-CN" dirty="0"/>
              <a:t>3.5m</a:t>
            </a:r>
            <a:r>
              <a:rPr lang="zh-CN" altLang="en-US" dirty="0"/>
              <a:t>平均真空度</a:t>
            </a:r>
            <a:r>
              <a:rPr lang="en-US" altLang="zh-CN" dirty="0"/>
              <a:t>2.8744e-8Pa</a:t>
            </a:r>
            <a:endParaRPr lang="zh-CN" altLang="en-US" dirty="0"/>
          </a:p>
        </p:txBody>
      </p:sp>
      <p:sp>
        <p:nvSpPr>
          <p:cNvPr id="12" name="文本框 6">
            <a:extLst>
              <a:ext uri="{FF2B5EF4-FFF2-40B4-BE49-F238E27FC236}">
                <a16:creationId xmlns:a16="http://schemas.microsoft.com/office/drawing/2014/main" id="{61A21941-9070-1E00-0C33-86E3583DE875}"/>
              </a:ext>
            </a:extLst>
          </p:cNvPr>
          <p:cNvSpPr txBox="1"/>
          <p:nvPr/>
        </p:nvSpPr>
        <p:spPr>
          <a:xfrm>
            <a:off x="5231904" y="5783053"/>
            <a:ext cx="81762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dirty="0"/>
              <a:t>经过</a:t>
            </a:r>
            <a:r>
              <a:rPr lang="en-US" altLang="zh-CN" dirty="0"/>
              <a:t>H2</a:t>
            </a:r>
            <a:r>
              <a:rPr lang="zh-CN" altLang="en-US" dirty="0"/>
              <a:t>和</a:t>
            </a:r>
            <a:r>
              <a:rPr lang="en-US" altLang="zh-CN" dirty="0"/>
              <a:t>CO</a:t>
            </a:r>
            <a:r>
              <a:rPr lang="zh-CN" altLang="en-US" dirty="0"/>
              <a:t>的</a:t>
            </a:r>
            <a:r>
              <a:rPr lang="en-US" altLang="zh-CN" dirty="0"/>
              <a:t>4:1</a:t>
            </a:r>
            <a:r>
              <a:rPr lang="zh-CN" altLang="en-US" dirty="0"/>
              <a:t>分压计算，得出±</a:t>
            </a:r>
            <a:r>
              <a:rPr lang="en-US" altLang="zh-CN" dirty="0"/>
              <a:t>3.5m</a:t>
            </a:r>
            <a:r>
              <a:rPr lang="zh-CN" altLang="en-US" dirty="0"/>
              <a:t>的平均真空度为</a:t>
            </a:r>
            <a:r>
              <a:rPr lang="en-US" altLang="zh-CN" b="1" dirty="0">
                <a:solidFill>
                  <a:srgbClr val="FF0000"/>
                </a:solidFill>
              </a:rPr>
              <a:t>3.567e-8</a:t>
            </a:r>
            <a:r>
              <a:rPr lang="en-US" altLang="zh-CN" dirty="0"/>
              <a:t>Pa</a:t>
            </a:r>
            <a:r>
              <a:rPr lang="zh-CN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150235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C5A76-E212-32D2-8397-6CDD45E60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>
            <a:extLst>
              <a:ext uri="{FF2B5EF4-FFF2-40B4-BE49-F238E27FC236}">
                <a16:creationId xmlns:a16="http://schemas.microsoft.com/office/drawing/2014/main" id="{DB286D2E-4FBD-B41F-ED63-A616EC177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43BB1AC-835C-9F81-3D5A-5F1954EEFAC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11453AF3-B07D-8728-7C2A-AF3169FAAC13}"/>
              </a:ext>
            </a:extLst>
          </p:cNvPr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881CDC81-558E-0578-CA03-C25FC55F67B2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1A70BB4C-3FB0-7A34-4423-29FCA0AADF1C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CD94D17-1A69-0357-7612-AD325CDF7409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2C372CE5-9DF1-02A1-88C5-BAF1B4152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真空系统工作汇报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对撞区非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MDI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区典型段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C88AEE4-F507-910F-40CF-DD411FD55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028" y="717674"/>
            <a:ext cx="12192000" cy="2824493"/>
          </a:xfrm>
          <a:prstGeom prst="rect">
            <a:avLst/>
          </a:prstGeom>
        </p:spPr>
      </p:pic>
      <p:pic>
        <p:nvPicPr>
          <p:cNvPr id="5" name="table">
            <a:extLst>
              <a:ext uri="{FF2B5EF4-FFF2-40B4-BE49-F238E27FC236}">
                <a16:creationId xmlns:a16="http://schemas.microsoft.com/office/drawing/2014/main" id="{C6EB9E6B-736F-5C5D-B303-F970D003852C}"/>
              </a:ext>
            </a:extLst>
          </p:cNvPr>
          <p:cNvPicPr>
            <a:picLocks noGr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28" y="3068960"/>
            <a:ext cx="3002631" cy="142850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793EB6C-BAE9-703B-BE72-CC96E219DE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4917" y="3814342"/>
            <a:ext cx="2880000" cy="222594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7A4D0AA-63A7-6313-C3A1-46E9276F8D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7083" y="3647149"/>
            <a:ext cx="2880000" cy="283461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8479D0C-75EC-BE6E-8DE4-3AFBA60C7A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7548" y="3580502"/>
            <a:ext cx="2880000" cy="267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27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B64D0-8AB0-B1A1-7CDB-BA3BD8D79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灯片编号占位符 2">
            <a:extLst>
              <a:ext uri="{FF2B5EF4-FFF2-40B4-BE49-F238E27FC236}">
                <a16:creationId xmlns:a16="http://schemas.microsoft.com/office/drawing/2014/main" id="{3546656B-6971-580A-972F-65545E275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18358CE-4039-5FF1-CA81-A3767EB2683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F3ABAD2-E7EE-4CBE-8502-21443987BA6A}" type="datetime1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2026/6/18</a:t>
            </a:fld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950A8FD6-FD56-82D3-4D65-8909262AFC32}"/>
              </a:ext>
            </a:extLst>
          </p:cNvPr>
          <p:cNvCxnSpPr/>
          <p:nvPr/>
        </p:nvCxnSpPr>
        <p:spPr>
          <a:xfrm>
            <a:off x="0" y="6381328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7D1AF367-0C1D-2F1E-DA21-E1DFD7E42226}"/>
              </a:ext>
            </a:extLst>
          </p:cNvPr>
          <p:cNvCxnSpPr/>
          <p:nvPr/>
        </p:nvCxnSpPr>
        <p:spPr>
          <a:xfrm>
            <a:off x="0" y="692696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50E7F141-F75F-D346-756E-49DCE78B3E3A}"/>
              </a:ext>
            </a:extLst>
          </p:cNvPr>
          <p:cNvSpPr/>
          <p:nvPr/>
        </p:nvSpPr>
        <p:spPr>
          <a:xfrm>
            <a:off x="10920536" y="126264"/>
            <a:ext cx="11961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32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Bradley Hand ITC" panose="03070402050302030203" pitchFamily="66" charset="0"/>
              </a:rPr>
              <a:t>STCF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A6B8534-8641-2D10-F30A-4FC3EEAA7A8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7" b="32072"/>
          <a:stretch>
            <a:fillRect/>
          </a:stretch>
        </p:blipFill>
        <p:spPr bwMode="auto">
          <a:xfrm>
            <a:off x="-96688" y="66986"/>
            <a:ext cx="2894330" cy="600710"/>
          </a:xfrm>
          <a:prstGeom prst="rect">
            <a:avLst/>
          </a:prstGeom>
          <a:ln>
            <a:noFill/>
          </a:ln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710F5EF-C4F2-823C-F82D-7189CCF6D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152384"/>
            <a:ext cx="6912768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真空系统工作汇报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对撞区非</a:t>
            </a:r>
            <a:r>
              <a:rPr lang="en-US" altLang="zh-CN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MDI</a:t>
            </a:r>
            <a:r>
              <a:rPr lang="zh-CN" altLang="en-US" sz="2800" b="1" dirty="0">
                <a:solidFill>
                  <a:srgbClr val="3333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区典型段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54F5EEE-A2FC-86CC-524D-9D6E02561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" y="692696"/>
            <a:ext cx="12192000" cy="3156402"/>
          </a:xfrm>
          <a:prstGeom prst="rect">
            <a:avLst/>
          </a:prstGeom>
        </p:spPr>
      </p:pic>
      <p:sp>
        <p:nvSpPr>
          <p:cNvPr id="5" name="文本框 1">
            <a:extLst>
              <a:ext uri="{FF2B5EF4-FFF2-40B4-BE49-F238E27FC236}">
                <a16:creationId xmlns:a16="http://schemas.microsoft.com/office/drawing/2014/main" id="{1CFB1165-0C31-C44E-2D51-321252F84FD7}"/>
              </a:ext>
            </a:extLst>
          </p:cNvPr>
          <p:cNvSpPr txBox="1"/>
          <p:nvPr/>
        </p:nvSpPr>
        <p:spPr>
          <a:xfrm>
            <a:off x="-14784" y="3904333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dirty="0" err="1">
                <a:solidFill>
                  <a:srgbClr val="FF0000"/>
                </a:solidFill>
              </a:rPr>
              <a:t>B2</a:t>
            </a:r>
            <a:r>
              <a:rPr lang="zh-CN" altLang="en-US" dirty="0">
                <a:solidFill>
                  <a:srgbClr val="FF0000"/>
                </a:solidFill>
              </a:rPr>
              <a:t>磁铁产生的同步辐射光会打在束流室壁上</a:t>
            </a: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38DD8947-E8BA-57D5-D6E1-052DEAD4A98B}"/>
              </a:ext>
            </a:extLst>
          </p:cNvPr>
          <p:cNvCxnSpPr/>
          <p:nvPr/>
        </p:nvCxnSpPr>
        <p:spPr>
          <a:xfrm flipH="1">
            <a:off x="6816080" y="2074119"/>
            <a:ext cx="2376264" cy="23762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图片 6">
            <a:extLst>
              <a:ext uri="{FF2B5EF4-FFF2-40B4-BE49-F238E27FC236}">
                <a16:creationId xmlns:a16="http://schemas.microsoft.com/office/drawing/2014/main" id="{17CF210D-D13C-5CAE-53F9-1C2892F82D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6406" y="4480397"/>
            <a:ext cx="8687553" cy="21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66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接连接符 16"/>
          <p:cNvCxnSpPr/>
          <p:nvPr/>
        </p:nvCxnSpPr>
        <p:spPr>
          <a:xfrm>
            <a:off x="0" y="6237312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灯片编号占位符 2"/>
          <p:cNvSpPr>
            <a:spLocks noGrp="1"/>
          </p:cNvSpPr>
          <p:nvPr>
            <p:ph type="sldNum" sz="quarter" idx="12"/>
          </p:nvPr>
        </p:nvSpPr>
        <p:spPr bwMode="auto">
          <a:xfrm>
            <a:off x="8077200" y="63563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A6AFEF-BA0E-423B-B4BC-3CFBF150F0A9}" type="slidenum">
              <a:rPr lang="zh-CN" altLang="en-US" sz="1200">
                <a:solidFill>
                  <a:srgbClr val="89898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zh-CN" altLang="en-US" sz="12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0" y="765175"/>
            <a:ext cx="12192000" cy="0"/>
          </a:xfrm>
          <a:prstGeom prst="line">
            <a:avLst/>
          </a:prstGeom>
          <a:ln w="38100">
            <a:solidFill>
              <a:srgbClr val="01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191344" y="256693"/>
            <a:ext cx="345638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dirty="0"/>
              <a:t>5.</a:t>
            </a:r>
            <a:r>
              <a:rPr lang="zh-CN" altLang="en-US" dirty="0"/>
              <a:t>光子吸收器布局与功率计算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16" y="617642"/>
            <a:ext cx="10150720" cy="3939881"/>
          </a:xfrm>
          <a:prstGeom prst="rect">
            <a:avLst/>
          </a:prstGeom>
        </p:spPr>
      </p:pic>
      <p:cxnSp>
        <p:nvCxnSpPr>
          <p:cNvPr id="5" name="直接箭头连接符 4"/>
          <p:cNvCxnSpPr/>
          <p:nvPr/>
        </p:nvCxnSpPr>
        <p:spPr>
          <a:xfrm flipV="1">
            <a:off x="8400256" y="441359"/>
            <a:ext cx="1584176" cy="2411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9912424" y="11663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</a:rPr>
              <a:t>ABS01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 flipV="1">
            <a:off x="7536160" y="581420"/>
            <a:ext cx="1584176" cy="2411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9048328" y="256693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</a:rPr>
              <a:t>ABS02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 flipV="1">
            <a:off x="6514888" y="536815"/>
            <a:ext cx="1584176" cy="2411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8027056" y="21208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</a:rPr>
              <a:t>ABS03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 flipV="1">
            <a:off x="4772150" y="453999"/>
            <a:ext cx="1584176" cy="2411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6284318" y="12927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</a:rPr>
              <a:t>ABS04</a:t>
            </a:r>
            <a:endParaRPr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 flipV="1">
            <a:off x="1631504" y="827655"/>
            <a:ext cx="1989782" cy="28126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3517422" y="44809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FF0000"/>
                </a:solidFill>
              </a:rPr>
              <a:t>ABS05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21" name="表格 20"/>
          <p:cNvGraphicFramePr>
            <a:graphicFrameLocks noGrp="1"/>
          </p:cNvGraphicFramePr>
          <p:nvPr/>
        </p:nvGraphicFramePr>
        <p:xfrm>
          <a:off x="307776" y="4652991"/>
          <a:ext cx="10972800" cy="21093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7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28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48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00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34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72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7687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9529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044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520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900" u="none" strike="noStrike">
                          <a:effectLst/>
                        </a:rPr>
                        <a:t>辐射张角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900" u="none" strike="noStrike">
                          <a:effectLst/>
                        </a:rPr>
                        <a:t>对应吸收辐射功率</a:t>
                      </a:r>
                      <a:r>
                        <a:rPr lang="en-US" altLang="zh-CN" sz="900" u="none" strike="noStrike">
                          <a:effectLst/>
                        </a:rPr>
                        <a:t>(</a:t>
                      </a:r>
                      <a:r>
                        <a:rPr lang="en-US" sz="900" u="none" strike="noStrike">
                          <a:effectLst/>
                        </a:rPr>
                        <a:t>KW)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900" u="none" strike="noStrike">
                          <a:effectLst/>
                        </a:rPr>
                        <a:t>距光源点距离（</a:t>
                      </a:r>
                      <a:r>
                        <a:rPr lang="en-US" altLang="zh-CN" sz="900" u="none" strike="noStrike">
                          <a:effectLst/>
                        </a:rPr>
                        <a:t>mm</a:t>
                      </a:r>
                      <a:r>
                        <a:rPr lang="zh-CN" altLang="en-US" sz="900" u="none" strike="noStrike">
                          <a:effectLst/>
                        </a:rPr>
                        <a:t>）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900" u="none" strike="noStrike">
                          <a:effectLst/>
                        </a:rPr>
                        <a:t>平均线功率密度（</a:t>
                      </a:r>
                      <a:r>
                        <a:rPr lang="en-US" sz="900" u="none" strike="noStrike">
                          <a:effectLst/>
                        </a:rPr>
                        <a:t>KW/m）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900" u="none" strike="noStrike">
                          <a:effectLst/>
                        </a:rPr>
                        <a:t>垂直方向夹角（</a:t>
                      </a:r>
                      <a:r>
                        <a:rPr lang="en-US" altLang="zh-CN" sz="900" u="none" strike="noStrike">
                          <a:effectLst/>
                        </a:rPr>
                        <a:t>rad</a:t>
                      </a:r>
                      <a:r>
                        <a:rPr lang="zh-CN" altLang="en-US" sz="900" u="none" strike="noStrike">
                          <a:effectLst/>
                        </a:rPr>
                        <a:t>）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900" u="none" strike="noStrike">
                          <a:effectLst/>
                        </a:rPr>
                        <a:t>水平高度（</a:t>
                      </a:r>
                      <a:r>
                        <a:rPr lang="en-US" sz="900" u="none" strike="noStrike">
                          <a:effectLst/>
                        </a:rPr>
                        <a:t>mm）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900" u="none" strike="noStrike">
                          <a:effectLst/>
                        </a:rPr>
                        <a:t>垂直高度（</a:t>
                      </a:r>
                      <a:r>
                        <a:rPr lang="en-US" sz="900" u="none" strike="noStrike">
                          <a:effectLst/>
                        </a:rPr>
                        <a:t>mm）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900" u="none" strike="noStrike">
                          <a:effectLst/>
                        </a:rPr>
                        <a:t>平均垂直面功率密度（</a:t>
                      </a:r>
                      <a:r>
                        <a:rPr lang="en-US" sz="900" u="none" strike="noStrike">
                          <a:effectLst/>
                        </a:rPr>
                        <a:t>W/mm</a:t>
                      </a:r>
                      <a:r>
                        <a:rPr lang="en-US" sz="900" u="none" strike="noStrike" baseline="30000">
                          <a:effectLst/>
                        </a:rPr>
                        <a:t>2</a:t>
                      </a:r>
                      <a:r>
                        <a:rPr lang="en-US" sz="900" u="none" strike="noStrike">
                          <a:effectLst/>
                        </a:rPr>
                        <a:t>）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900" u="none" strike="noStrike">
                          <a:effectLst/>
                        </a:rPr>
                        <a:t>位置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altLang="en-US" sz="900" u="none" strike="noStrike">
                          <a:effectLst/>
                        </a:rPr>
                        <a:t>垂直方向有掠入射角下的功率面密度（</a:t>
                      </a:r>
                      <a:r>
                        <a:rPr lang="en-US" sz="900" u="none" strike="noStrike">
                          <a:effectLst/>
                        </a:rPr>
                        <a:t>W/mm2）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67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1.47151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10.80654585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2532.2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166.168354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0.000146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61.88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0.7394024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236.1868637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ABS01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11.74165093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67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2268.77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185.4623897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0.000146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0.66248084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263.6108448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067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1.292144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9.489309196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3003.39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140.0988569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0.000146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65.26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0.87698988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165.8032146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ABS02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9.604563964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67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2772.69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151.7556979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0.000146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0.80962548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179.5987711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067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1.197593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8.794941019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4073.35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103.2986377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0.000146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82.98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1.1894182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89.10968762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ABS03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5.155994665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067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3859.91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109.0107038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0.000146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1.12709372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94.0371527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067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1.031141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7.572542823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5719.15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73.57238504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0.000146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101.3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1.6699918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44.7628731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ABS04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2.611113617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067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5536.11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76.00490342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0.000146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1.61654412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46.2428647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067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0.710612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5.218626551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8912.84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47.20958818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0.000146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109.78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2.60254928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18.26560373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u="none" strike="noStrike">
                          <a:effectLst/>
                        </a:rPr>
                        <a:t>ABS05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1.350272209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0671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8785.64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47.89309668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0.000146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2.56540688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18.53005626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0671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5.703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CN" sz="900" u="none" strike="noStrike">
                          <a:effectLst/>
                        </a:rPr>
                        <a:t>41.88196544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6551" marR="6551" marT="6551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1727</Words>
  <Application>Microsoft Office PowerPoint</Application>
  <PresentationFormat>宽屏</PresentationFormat>
  <Paragraphs>413</Paragraphs>
  <Slides>31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0" baseType="lpstr">
      <vt:lpstr>等线</vt:lpstr>
      <vt:lpstr>方正姚体</vt:lpstr>
      <vt:lpstr>华文中宋</vt:lpstr>
      <vt:lpstr>Arial</vt:lpstr>
      <vt:lpstr>Bradley Hand ITC</vt:lpstr>
      <vt:lpstr>Calibri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shixiang peng</dc:creator>
  <cp:lastModifiedBy>kun sun</cp:lastModifiedBy>
  <cp:revision>2552</cp:revision>
  <dcterms:created xsi:type="dcterms:W3CDTF">2025-03-19T01:04:00Z</dcterms:created>
  <dcterms:modified xsi:type="dcterms:W3CDTF">2026-06-18T02:30:50Z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F10BC686B376462B95A85B8EFAC0ADF3_13</vt:lpwstr>
  </property>
  <property fmtid="{D5CDD505-2E9C-101B-9397-08002B2CF9AE}" pid="3" name="KSOProductBuildVer">
    <vt:lpwstr>2052-12.8.2.15091</vt:lpwstr>
  </property>
</Properties>
</file>