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15"/>
  </p:notesMasterIdLst>
  <p:handoutMasterIdLst>
    <p:handoutMasterId r:id="rId16"/>
  </p:handoutMasterIdLst>
  <p:sldIdLst>
    <p:sldId id="586" r:id="rId3"/>
    <p:sldId id="1218" r:id="rId4"/>
    <p:sldId id="1191" r:id="rId5"/>
    <p:sldId id="1176" r:id="rId6"/>
    <p:sldId id="1221" r:id="rId7"/>
    <p:sldId id="1220" r:id="rId8"/>
    <p:sldId id="1222" r:id="rId9"/>
    <p:sldId id="1224" r:id="rId10"/>
    <p:sldId id="1225" r:id="rId11"/>
    <p:sldId id="1229" r:id="rId12"/>
    <p:sldId id="1219" r:id="rId13"/>
    <p:sldId id="461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4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2271" autoAdjust="0"/>
  </p:normalViewPr>
  <p:slideViewPr>
    <p:cSldViewPr showGuides="1">
      <p:cViewPr varScale="1">
        <p:scale>
          <a:sx n="104" d="100"/>
          <a:sy n="104" d="100"/>
        </p:scale>
        <p:origin x="102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95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15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16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288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94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508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055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40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2026/6/16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2026/6/16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2026/6/16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2026/6/16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87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1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4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3.wmf"/><Relationship Id="rId5" Type="http://schemas.openxmlformats.org/officeDocument/2006/relationships/image" Target="../media/image16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8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level-1</a:t>
            </a: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触发算法研究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2026-06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Practical Template Pool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92DB15-9F3D-46A5-A8C5-116E827369E1}"/>
              </a:ext>
            </a:extLst>
          </p:cNvPr>
          <p:cNvSpPr txBox="1"/>
          <p:nvPr/>
        </p:nvSpPr>
        <p:spPr>
          <a:xfrm>
            <a:off x="104314" y="1196752"/>
            <a:ext cx="11752326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不同的窗口长度，在相同的数据压缩率下，小的窗口会放宽允许触发的数目，继而放宽阈值从而提升信号的接收率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但是小的窗口也会损失信号的能量，所以存在最优窗口设计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AB9362-EB6A-4176-AAA0-1CF0EB127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73" y="2749721"/>
            <a:ext cx="9768408" cy="39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937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分析问题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3107CD-739D-4DE1-BD1E-929E9A1DF1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8" y="1052048"/>
            <a:ext cx="11176324" cy="31275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36B1D9-F7B6-488B-B57D-C6126EE960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92" y="4549421"/>
            <a:ext cx="7439848" cy="2126017"/>
          </a:xfrm>
          <a:prstGeom prst="rect">
            <a:avLst/>
          </a:prstGeom>
        </p:spPr>
      </p:pic>
      <p:pic>
        <p:nvPicPr>
          <p:cNvPr id="2052" name="Picture 4" descr="Acceptance plot">
            <a:extLst>
              <a:ext uri="{FF2B5EF4-FFF2-40B4-BE49-F238E27FC236}">
                <a16:creationId xmlns:a16="http://schemas.microsoft.com/office/drawing/2014/main" id="{2C020B19-A03B-4E29-B186-6F4D3B33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7" y="4378137"/>
            <a:ext cx="4007964" cy="24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87196"/>
      </p:ext>
    </p:extLst>
  </p:cSld>
  <p:clrMapOvr>
    <a:masterClrMapping/>
  </p:clrMapOvr>
  <p:transition advTm="63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提出问题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874B4A-70EE-4E46-8781-A5A3B8CD43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7" y="1484784"/>
            <a:ext cx="11221807" cy="46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8952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最优滤波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6666F4-C2C2-4885-A826-0F283BA6E5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1229008"/>
            <a:ext cx="7247053" cy="54939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2905C23-4ED6-459B-9310-46CFAF4C6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15" y="2132856"/>
            <a:ext cx="4904857" cy="32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noProof="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其中速度采用对数均匀分布：</a:t>
                </a:r>
                <a:endParaRPr kumimoji="0" lang="en-US" altLang="zh-CN" sz="160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noProof="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几何参数的生成方式：在空间中生成各向同性的入射轨迹，根据该轨迹和线圈之间的几何关系，得到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存在与线圈相交或者在线圈外的无效轨迹，需要进行剔除（为了避免诸如水平入射，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SNR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  <a:sym typeface="Wingdings" panose="05000000000000000000" pitchFamily="2" charset="2"/>
                  </a:rPr>
                  <a:t>0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  <a:sym typeface="Wingdings" panose="05000000000000000000" pitchFamily="2" charset="2"/>
                  </a:rPr>
                  <a:t>的轨迹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）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FF0000"/>
                    </a:solidFill>
                    <a:latin typeface="Calibri"/>
                    <a:ea typeface="等线" panose="02010600030101010101" pitchFamily="2" charset="-122"/>
                  </a:rPr>
                  <a:t>所有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alibri"/>
                    <a:ea typeface="等线" panose="02010600030101010101" pitchFamily="2" charset="-122"/>
                  </a:rPr>
                  <a:t>γ</a:t>
                </a:r>
                <a:r>
                  <a:rPr lang="zh-CN" altLang="en-US" sz="1600" dirty="0">
                    <a:solidFill>
                      <a:srgbClr val="FF0000"/>
                    </a:solidFill>
                    <a:latin typeface="Calibri"/>
                    <a:ea typeface="等线" panose="02010600030101010101" pitchFamily="2" charset="-122"/>
                  </a:rPr>
                  <a:t>的集合，定义为参数空间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Calibri"/>
                    <a:ea typeface="等线" panose="02010600030101010101" pitchFamily="2" charset="-122"/>
                  </a:rPr>
                  <a:t>Γ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13257BCE-F5F3-4E1D-8F9E-337FA6383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913" y="4814917"/>
            <a:ext cx="1943069" cy="14573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84342852-4448-4A3A-B47B-9691114C4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5538"/>
              </p:ext>
            </p:extLst>
          </p:nvPr>
        </p:nvGraphicFramePr>
        <p:xfrm>
          <a:off x="2857498" y="3208020"/>
          <a:ext cx="3378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Equation" r:id="rId10" imgW="3377880" imgH="330120" progId="Equation.DSMT4">
                  <p:embed/>
                </p:oleObj>
              </mc:Choice>
              <mc:Fallback>
                <p:oleObj name="Equation" r:id="rId10" imgW="3377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57498" y="3208020"/>
                        <a:ext cx="3378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5349A1AD-7222-42C5-9C79-2B073C462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21390"/>
              </p:ext>
            </p:extLst>
          </p:nvPr>
        </p:nvGraphicFramePr>
        <p:xfrm>
          <a:off x="6997698" y="3175693"/>
          <a:ext cx="2933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" name="Equation" r:id="rId12" imgW="2933640" imgH="355320" progId="Equation.DSMT4">
                  <p:embed/>
                </p:oleObj>
              </mc:Choice>
              <mc:Fallback>
                <p:oleObj name="Equation" r:id="rId12" imgW="2933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97698" y="3175693"/>
                        <a:ext cx="2933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BD8649CF-14DA-4F3A-BD73-D50A362EA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3030"/>
              </p:ext>
            </p:extLst>
          </p:nvPr>
        </p:nvGraphicFramePr>
        <p:xfrm>
          <a:off x="5168960" y="4283667"/>
          <a:ext cx="2959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14" imgW="2958840" imgH="330120" progId="Equation.DSMT4">
                  <p:embed/>
                </p:oleObj>
              </mc:Choice>
              <mc:Fallback>
                <p:oleObj name="Equation" r:id="rId14" imgW="2958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68960" y="4283667"/>
                        <a:ext cx="2959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98B5A0B1-A769-4B4F-8158-79BF7E587C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627405"/>
            <a:ext cx="1922292" cy="3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Mismatch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1B96B9-33B3-4F5D-8E4C-2CB85217B0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1412776"/>
            <a:ext cx="7715352" cy="4410514"/>
          </a:xfrm>
          <a:prstGeom prst="rect">
            <a:avLst/>
          </a:prstGeom>
        </p:spPr>
      </p:pic>
      <p:pic>
        <p:nvPicPr>
          <p:cNvPr id="2050" name="Picture 2" descr="Worst-pair mismatch comparison">
            <a:extLst>
              <a:ext uri="{FF2B5EF4-FFF2-40B4-BE49-F238E27FC236}">
                <a16:creationId xmlns:a16="http://schemas.microsoft.com/office/drawing/2014/main" id="{F73A393F-287E-47FB-BEAE-FADC0DF3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15" y="2276872"/>
            <a:ext cx="5064223" cy="20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06639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Template Pool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30868C-F803-4584-B18C-216140EE7C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9" y="1340768"/>
            <a:ext cx="10360682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3422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Template Pool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1BAC51-D8A7-4CEE-8325-766A8F1B13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124746"/>
            <a:ext cx="10359467" cy="2813560"/>
          </a:xfrm>
          <a:prstGeom prst="rect">
            <a:avLst/>
          </a:prstGeom>
        </p:spPr>
      </p:pic>
      <p:pic>
        <p:nvPicPr>
          <p:cNvPr id="3074" name="Picture 2 2" descr="latest template pool mismatch">
            <a:extLst>
              <a:ext uri="{FF2B5EF4-FFF2-40B4-BE49-F238E27FC236}">
                <a16:creationId xmlns:a16="http://schemas.microsoft.com/office/drawing/2014/main" id="{F0B6203D-B044-406A-BDD0-B6A29737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4175629"/>
            <a:ext cx="4371107" cy="25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13988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Practical Template Pool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BFB47E-EA6B-4454-A305-19FAC851BE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412776"/>
            <a:ext cx="10361902" cy="34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181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Practical Template Pool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33BBEF2-43FF-451C-ACFE-A7BE1E64A9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" y="3185234"/>
            <a:ext cx="6907859" cy="33240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48E149C-4A15-4CBB-9CA1-BA367EFC3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81" y="1196752"/>
            <a:ext cx="5778181" cy="37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7668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805.774"/>
  <p:tag name="ORIGINALWIDTH" val=" 6452.944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\begin{document}&#10;&#10;\textbf{Storage Constraint}&#10;\begin{itemize}&#10;    \item A lower false-triggered saved-data fraction results in a lower &#10;    acceptance for genuine signals. The trigger must therefore reduce the &#10;    saved data volume to an engineering-manageable level, while allowing an &#10;    appropriate trade-off in signal acceptance.&#10;&#10;    \item We tentatively set the target false-triggered saved-data fraction to &#10;    $10^{-3}$.&#10;&#10;    \item For a 10-year data-taking period, this reduces the annual &#10;    false-triggered data storage load to approximately &#10;    $10~\mathrm{PB\,yr^{-1}}$, which is manageable.&#10;\end{itemize}&#10;&#10;\textbf{Optimization Objective}&#10;\begin{itemize}&#10;    \item Maximize the signal acceptance at a fixed false-triggered saved-data &#10;    fraction of $10^{-3}$.&#10;\end{itemize}&#10;&#10;\end{document}"/>
  <p:tag name="IGUANATEXSIZE" val="16"/>
  <p:tag name="IGUANATEXCURSOR" val="96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36"/>
  <p:tag name="LATEXFORMWIDTH" val=" 781.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7.837"/>
  <p:tag name="ORIGINALWIDTH" val=" 4576.678"/>
  <p:tag name="OUTPUTTYPE" val="PNG"/>
  <p:tag name="IGUANATEXVERSION" val="162"/>
  <p:tag name="LATEXADDIN" val="\documentclass{article}&#10;\usepackage{amsmath}&#10;\usepackage{amssymb}&#10;\usepackage[paperwidth=6in, paperheight=9in, margin=0.35in]{geometry}&#10;\pagestyle{empty}&#10;\begin{document}&#10;&#10;\textbf{Acceptance--Storage Trade-off}&#10;\begin{itemize}&#10;    \item The figure illustrates the acceptance as a function of the target &#10;    annual stored data rate for several representative monopole velocities.&#10;&#10;    \item For each velocity, the signal is filtered by its own optimal filter, &#10;    and an event is accepted if the filtered response exceeds the trigger &#10;    threshold.&#10;&#10;    \item Different velocities correspond to different induced-signal SNRs, &#10;    which leads to different acceptance levels at the same storage rate.&#10;\end{itemize}&#10;&#10;\end{document}"/>
  <p:tag name="IGUANATEXSIZE" val="16"/>
  <p:tag name="IGUANATEXCURSOR" val="9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02.175"/>
  <p:tag name="ORIGINALWIDTH" val=" 6298.462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\begin{document}&#10;&#10;\begin{minipage}{0.96\textwidth}&#10;&#10;\textbf{Experimental Challenge}&#10;\begin{itemize}&#10;    \item Multi-layer detector with an exposure of&#10;    $\mathcal{O}(10^{4})~\mathrm{m^{2}\,yr}$.&#10;    \item Raw data volume up to&#10;    $\mathcal{O}(100)~\mathrm{EB}$.&#10;    \item An L1 trigger is required to reduce the storage load&#10;    while preserving potential monopole events.&#10;\end{itemize}&#10;&#10;\textbf{Requirements for the L1 Trigger}&#10;\begin{itemize}&#10;    \item \textbf{High acceptance:}&#10;    Magnetic monopole events are extremely rare. A high signal acceptance is&#10;    therefore required to minimize missed detections.&#10;&#10;    \item \textbf{Reduced false-trigger storage:}&#10;    The induced voltage signals are extremely weak, typically at the&#10;    $\mu\mathrm{V}$ scale, and can be buried in noise. Since positive&#10;    events cannot be easily distinguished from noise at the L1 stage, maintaining&#10;    high acceptance may preserve many false triggers and impose a large storage&#10;    burden. Reducing false-triggered saved events directly lowers the total&#10;    stored data volume.&#10;&#10;    \item \textbf{Low latency:}&#10;    Continuous data acquisition requires rapid online processing to minimize&#10;    dead time and data-transmission load. The L1 trigger is therefore&#10;    implemented on an FPGA for real-time front-end processing.&#10;\end{itemize}&#10;\end{minipage}&#10;&#10;\end{document}"/>
  <p:tag name="IGUANATEXSIZE" val="16"/>
  <p:tag name="IGUANATEXCURSOR" val="92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777.653"/>
  <p:tag name="ORIGINALWIDTH" val=" 6302.212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\begin{document}&#10;&#10;\begin{minipage}{0.96\linewidth}&#10;\begin{center}&#10;\large\textbf{LRT Interpretation of the Generalized Matched Filter}&#10;\end{center}&#10;&#10;Given a multi-sensor signal window $\mathbf{x}\in\mathbb{R}^{CN}$, the detection problem can be written as&#10;&#10;\[&#10;H_0:\ \mathbf{x}=\mathbf{n},&#10;\qquad&#10;H_1:\ \mathbf{x}=\mathbf{s}+\mathbf{n},&#10;\]&#10;&#10;where $\mathbf{s}\in\mathbb{R}^{CN}$ is the known signal template and $\mathbf{n}$ is zero-mean colored noise. If the noise is Gaussian,&#10;&#10;\[&#10;\mathbf{n}\sim\mathcal{N}(\mathbf{0},\boldsymbol{\Sigma}),&#10;\qquad&#10;\boldsymbol{\Sigma}\in\mathbb{R}^{CN\times CN},&#10;\]&#10;&#10;then the likelihood ratio test is&#10;&#10;\[&#10;\log\Lambda(\mathbf{x})&#10;=&#10;\log\frac{p(\mathbf{x}\mid H_1)}{p(\mathbf{x}\mid H_0)} .&#10;\]&#10;&#10;Substituting the two Gaussian densities gives&#10;&#10;\[&#10;\log\Lambda(\mathbf{x})&#10;=&#10;-\frac{1}{2}&#10;(\mathbf{x}-\mathbf{s})^T&#10;\boldsymbol{\Sigma}^{-1}&#10;(\mathbf{x}-\mathbf{s})&#10;+&#10;\frac{1}{2}&#10;\mathbf{x}^T&#10;\boldsymbol{\Sigma}^{-1}&#10;\mathbf{x}.&#10;\]&#10;&#10;After expansion, all terms independent of $\mathbf{x}$ can be absorbed into the threshold:&#10;&#10;\[&#10;\log\Lambda(\mathbf{x})&#10;=&#10;\mathbf{s}^T\boldsymbol{\Sigma}^{-1}\mathbf{x}&#10;-&#10;\frac{1}{2}&#10;\mathbf{s}^T\boldsymbol{\Sigma}^{-1}\mathbf{s}&#10;\quad&#10;\Longrightarrow&#10;\quad&#10;\mathbf{s}^T\boldsymbol{\Sigma}^{-1}\mathbf{x}&#10;\mathop{\gtrless}_{H_0}^{H_1}&#10;\gamma' .&#10;\]&#10;&#10;Therefore, under colored Gaussian noise, the LRT reduces to the generalized matched filter statistic&#10;&#10;\[&#10;\boxed{&#10;S(\mathbf{x})&#10;=&#10;\mathbf{s}^T\boldsymbol{\Sigma}^{-1}\mathbf{x}&#10;=&#10;\mathbf{w}^T\mathbf{x},&#10;\qquad&#10;\mathbf{w}&#10;=&#10;\boldsymbol{\Sigma}^{-1}\mathbf{s}.&#10;}&#10;\]&#10;&#10;Here $\boldsymbol{\Sigma}^{-1}$ whitens the colored noise, and $\mathbf{w}$ is the optimal linear weighting vector applied to the signal window. In the special case of white Gaussian noise,&#10;&#10;\[&#10;\boldsymbol{\Sigma}=\sigma^2\mathbf{I}&#10;\quad\Longrightarrow\quad&#10;\mathbf{w}=\frac{1}{\sigma^2}\mathbf{s},&#10;\qquad&#10;S(\mathbf{x})\propto \mathbf{s}^T\mathbf{x}.&#10;\]&#10;&#10;Thus, the generalized matched filter is not only an SNR-optimal linear filter; for Gaussian colored noise, it is exactly the optimal LRT statistic.&#10;\end{minipage}&#10;&#10;\end{document}"/>
  <p:tag name="IGUANATEXSIZE" val="16"/>
  <p:tag name="IGUANATEXCURSOR" val="224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327"/>
  <p:tag name="ORIGINALWIDTH" val=" 807.649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\begin{document}&#10;&#10;\begin{equation*}&#10;\gamma \triangleq (v,\rho_0,\theta,\phi)&#10;\end{equation*}&#10;&#10;\end{document}"/>
  <p:tag name="IGUANATEXSIZE" val="16"/>
  <p:tag name="IGUANATEXCURSOR" val="18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13.161"/>
  <p:tag name="ORIGINALWIDTH" val=" 4746.157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\begin{document}&#10;&#10;\textbf{SNR Loss Caused by Template Mismatch}&#10;\begin{itemize}&#10;    \item Applying a mismatched filter leads to a loss in the recovered &#10;    matched-filter response.&#10;&#10;    \item The mismatch between a signal $s_{\gamma}$ and a filter &#10;    $g_{\eta}$ is defined as&#10;    \[&#10;        m(\gamma,\eta)&#10;        =&#10;        1-&#10;        \frac{\langle s_{\gamma},g_{\eta}\rangle^{2}}&#10;             {\langle s_{\gamma},g_{\gamma}\rangle^{2}},&#10;    \]&#10;    where $g_{\gamma}$ is the optimal filter for $s_{\gamma}$.&#10;&#10;    \item The SNR loss caused by template mismatch is non-negligible.&#10;&#10;    \item For example, filtering a signal with&#10;    \[&#10;        (v/c,\rho,\theta,\phi)&#10;        =&#10;        \left(&#10;        1.01\times10^{-5},&#10;        4.96\times10^{-3},&#10;        0.731,&#10;        4.722&#10;        \right)&#10;    \]&#10;    using a template with&#10;    \[&#10;        (v/c,\rho,\theta,\phi)&#10;        =&#10;        \left(&#10;        9.19\times10^{-2},&#10;        3.54\times10^{-2},&#10;        0.300,&#10;        0.211&#10;        \right)&#10;    \]&#10;    results in a mismatch of $81.67\%$. Their time-domain waveforms &#10;    are shown below.&#10;\end{itemize}&#10;&#10;\end{document}"/>
  <p:tag name="IGUANATEXSIZE" val="16"/>
  <p:tag name="IGUANATEXCURSOR" val="125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63.367"/>
  <p:tag name="ORIGINALWIDTH" val=" 6373.453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&#10;\begin{document}&#10;&#10;\textbf{Construction of the Template Pool}&#10;\begin{itemize}&#10;    \item To reduce the impact of signal mismatch, a template pool is &#10;    constructed to cover the parameter space.&#10;&#10;    \item The coverage requirement is defined as&#10;    \[&#10;        \forall\,\gamma\in\Gamma,&#10;        \qquad&#10;        \min_{\eta_i\in\mathcal{B}}&#10;        m(\gamma,\eta_i)&lt;1\%,&#10;    \]&#10;    where $\Gamma$ denotes the parameter space and $\mathcal{B}$ denotes &#10;    the template pool. Under this mismatch constraint, the matched-filter &#10;    output amplitude satisfies&#10;    \[&#10;        \frac{\left|\langle s_{\gamma},g_{\eta_i}\rangle\right|}&#10;        {\left|\langle s_{\gamma},g_{\gamma}\rangle\right|}&#10;        &gt;&#10;        \sqrt{1-0.01}&#10;        \approx 99.5\%.&#10;    \]&#10;    Therefore, the loss in the matched-filter output amplitude is below &#10;    approximately $0.5\%$.&#10;&#10;    \item For any signal in the parameter space, a best-matched template can &#10;    always be found in the template pool with a mismatch below $1\%$, improving &#10;    the probability of signal detection. The trigger output is selected as&#10;    \[&#10;        \rho_{\max}&#10;        =&#10;        \max_{1\leq i\leq N_{\mathrm{t}}}&#10;        \rho_i,&#10;    \]&#10;    where $\rho_i$ denotes the matched-filter response of the $i$-th template &#10;    and $N_{\mathrm{t}}$ is the number of templates.&#10;&#10;\end{itemize}&#10;&#10;\end{document}"/>
  <p:tag name="IGUANATEXSIZE" val="16"/>
  <p:tag name="IGUANATEXCURSOR" val="147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30.784"/>
  <p:tag name="ORIGINALWIDTH" val=" 6372.703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&#10;\begin{document}&#10;&#10;\textbf{Random Construction of the Template Pool}&#10;\begin{itemize}&#10;    \item The parameter space can be covered by constructing a sufficiently &#10;    large pool of randomly sampled templates.&#10;&#10;    \item Numerical validation shows that a pool of $939$ randomly &#10;    sampled templates is sufficient to cover the parameter space under the &#10;    mismatch requirement&#10;    \[&#10;        m &lt; 1\%.&#10;    \]&#10;    For $N=939$, the maximum observed mismatch is&#10;    \[&#10;        m_{\max}=0.602\%.&#10;    \]&#10;&#10;    \item As the number of randomly sampled templates increases, the mismatch &#10;    distribution shifts toward smaller values.&#10;\end{itemize}&#10;&#10;\end{document}"/>
  <p:tag name="IGUANATEXSIZE" val="16"/>
  <p:tag name="IGUANATEXCURSOR" val="80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92.239"/>
  <p:tag name="ORIGINALWIDTH" val=" 6374.204"/>
  <p:tag name="OUTPUTTYPE" val="PNG"/>
  <p:tag name="IGUANATEXVERSION" val="162"/>
  <p:tag name="LATEXADDIN" val="\documentclass{article}&#10;\usepackage{amsmath}&#10;\usepackage{amssymb}&#10;\usepackage[paperwidth=8in, paperheight=9in, margin=0.35in]{geometry}&#10;\pagestyle{empty}&#10;&#10;\begin{document}&#10;&#10;\textbf{FNR-Greedy Construction of the Practical Template Pool}&#10;\begin{itemize}&#10;    \item The templates are not &#10;    necessarily all required for the practical template pool.&#10;&#10;    \item Adding more templates reduces the mismatch, but also increases the &#10;    maximum noise response. If the improvement in mismatch is outweighed by &#10;    the elevated noise response, the trigger performance may degrade.&#10;&#10;    \item We therefore construct the practical template pool using an &#10;    FNR-greedy strategy, starting from an empty pool.&#10;&#10;    \item At each iteration, the template that provides the largest reduction &#10;    in the FNR is added:&#10;    \[&#10;        \eta^{*}&#10;        =&#10;        \underset{\eta\notin\mathcal{B}}{\operatorname{arg\,min}}&#10;        \;&#10;        \mathrm{FNR}\!\left(\mathcal{B}\cup\{\eta\}\right).&#10;    \]&#10;&#10;    \item This procedure ensures that each added template provides the &#10;    largest available improvement in signal-detection performance.&#10;\end{itemize}&#10;&#10;\end{document}"/>
  <p:tag name="IGUANATEXSIZE" val="16"/>
  <p:tag name="IGUANATEXCURSOR" val="34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919.01"/>
  <p:tag name="ORIGINALWIDTH" val=" 3988.001"/>
  <p:tag name="OUTPUTTYPE" val="PNG"/>
  <p:tag name="IGUANATEXVERSION" val="162"/>
  <p:tag name="LATEXADDIN" val="\documentclass{article}&#10;\usepackage{amsmath}&#10;\usepackage{amssymb}&#10;\usepackage{enumitem}&#10;\usepackage[paperwidth=4.9in, paperheight=5.4in, margin=0.18in]{geometry}&#10;\pagestyle{empty}&#10;&#10;\setlength{\parindent}{0pt}&#10;&#10;\begin{document}&#10;&#10;\footnotesize&#10;\begin{minipage}{4.45in}&#10;\raggedright&#10;&#10;\textbf{Event-Level Stream Evaluation}&#10;&#10;\vspace{0.4em}&#10;&#10;\begin{itemize}[leftmargin=1.2em, itemsep=0.35em, topsep=0.2em]&#10;    \item Each sliding window contains $N$ samples.&#10;&#10;    \item A real event may trigger several adjacent windows after optimal&#10;    filtering; consecutive triggers are grouped as one event cluster.&#10;&#10;    \item For a cluster of width $W$ windows, the retained segment contains&#10;    \[&#10;        N_{\mathrm{saved}} = N - 1 + W&#10;    \]&#10;    samples.&#10;&#10;    \item Saved segments from nearby clusters are merged if they overlap or touch.&#10;&#10;    \item \textbf{Noise:} A long continuous noise stream sets the threshold for&#10;    a false saved-data fraction of $10^{-3}$.&#10;&#10;    \item \textbf{Signal:} Signals are injected into 221-sample noise streams,&#10;    with the onset centered in the window.&#10;\end{itemize}&#10;&#10;\end{minipage}&#10;&#10;\end{document}"/>
  <p:tag name="IGUANATEXSIZE" val="16"/>
  <p:tag name="IGUANATEXCURSOR" val="112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250509</TotalTime>
  <Words>240</Words>
  <Application>Microsoft Office PowerPoint</Application>
  <PresentationFormat>宽屏</PresentationFormat>
  <Paragraphs>45</Paragraphs>
  <Slides>12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华文行楷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Equation</vt:lpstr>
      <vt:lpstr>磁单极子感应探测 level-1触发算法研究</vt:lpstr>
      <vt:lpstr>提出问题</vt:lpstr>
      <vt:lpstr>最优滤波</vt:lpstr>
      <vt:lpstr>参数空间Γ</vt:lpstr>
      <vt:lpstr>Mismatch</vt:lpstr>
      <vt:lpstr>Template Pool</vt:lpstr>
      <vt:lpstr>Template Pool</vt:lpstr>
      <vt:lpstr>Practical Template Pool</vt:lpstr>
      <vt:lpstr>Practical Template Pool</vt:lpstr>
      <vt:lpstr>Practical Template Pool</vt:lpstr>
      <vt:lpstr>分析问题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An Ye</cp:lastModifiedBy>
  <cp:revision>3320</cp:revision>
  <dcterms:created xsi:type="dcterms:W3CDTF">2013-02-25T11:17:00Z</dcterms:created>
  <dcterms:modified xsi:type="dcterms:W3CDTF">2026-06-17T02:21:40Z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