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tags/tag7.xml" ContentType="application/vnd.openxmlformats-officedocument.presentationml.tags+xml"/>
  <Override PartName="/ppt/notesSlides/notesSlide8.xml" ContentType="application/vnd.openxmlformats-officedocument.presentationml.notesSlide+xml"/>
  <Override PartName="/ppt/tags/tag8.xml" ContentType="application/vnd.openxmlformats-officedocument.presentationml.tags+xml"/>
  <Override PartName="/ppt/notesSlides/notesSlide9.xml" ContentType="application/vnd.openxmlformats-officedocument.presentationml.notesSlide+xml"/>
  <Override PartName="/ppt/tags/tag9.xml" ContentType="application/vnd.openxmlformats-officedocument.presentationml.tags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  <p:sldMasterId id="2147483667" r:id="rId2"/>
  </p:sldMasterIdLst>
  <p:notesMasterIdLst>
    <p:notesMasterId r:id="rId15"/>
  </p:notesMasterIdLst>
  <p:handoutMasterIdLst>
    <p:handoutMasterId r:id="rId16"/>
  </p:handoutMasterIdLst>
  <p:sldIdLst>
    <p:sldId id="586" r:id="rId3"/>
    <p:sldId id="1218" r:id="rId4"/>
    <p:sldId id="1219" r:id="rId5"/>
    <p:sldId id="1191" r:id="rId6"/>
    <p:sldId id="1176" r:id="rId7"/>
    <p:sldId id="1221" r:id="rId8"/>
    <p:sldId id="1220" r:id="rId9"/>
    <p:sldId id="1224" r:id="rId10"/>
    <p:sldId id="1225" r:id="rId11"/>
    <p:sldId id="1229" r:id="rId12"/>
    <p:sldId id="1233" r:id="rId13"/>
    <p:sldId id="461" r:id="rId14"/>
  </p:sldIdLst>
  <p:sldSz cx="12192000" cy="6858000"/>
  <p:notesSz cx="6858000" cy="9144000"/>
  <p:custDataLst>
    <p:tags r:id="rId17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echangqing" initials="y" lastIdx="4" clrIdx="0">
    <p:extLst>
      <p:ext uri="{19B8F6BF-5375-455C-9EA6-DF929625EA0E}">
        <p15:presenceInfo xmlns:p15="http://schemas.microsoft.com/office/powerpoint/2012/main" userId="yechangqing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3300"/>
    <a:srgbClr val="0072BD"/>
    <a:srgbClr val="D8D8D8"/>
    <a:srgbClr val="9090E9"/>
    <a:srgbClr val="8D8EE8"/>
    <a:srgbClr val="F6A3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CF1AB2-1976-4502-BF36-3FF5EA218861}" styleName="中度样式 4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2838BEF-8BB2-4498-84A7-C5851F593DF1}" styleName="中度样式 4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BC89EF96-8CEA-46FF-86C4-4CE0E7609802}" styleName="浅色样式 3 - 强调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E25E649-3F16-4E02-A733-19D2CDBF48F0}" styleName="中度样式 3 - 强调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中度样式 1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8EC20E35-A176-4012-BC5E-935CFFF8708E}" styleName="中度样式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DA37D80-6434-44D0-A028-1B22A696006F}" styleName="浅色样式 3 - 强调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8B1032C-EA38-4F05-BA0D-38AFFFC7BED3}" styleName="浅色样式 3 - 强调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78" autoAdjust="0"/>
    <p:restoredTop sz="92271" autoAdjust="0"/>
  </p:normalViewPr>
  <p:slideViewPr>
    <p:cSldViewPr showGuides="1">
      <p:cViewPr>
        <p:scale>
          <a:sx n="100" d="100"/>
          <a:sy n="100" d="100"/>
        </p:scale>
        <p:origin x="1146" y="16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318"/>
    </p:cViewPr>
  </p:outlineViewPr>
  <p:notesTextViewPr>
    <p:cViewPr>
      <p:scale>
        <a:sx n="200" d="100"/>
        <a:sy n="200" d="100"/>
      </p:scale>
      <p:origin x="0" y="0"/>
    </p:cViewPr>
  </p:notesTextViewPr>
  <p:notesViewPr>
    <p:cSldViewPr>
      <p:cViewPr varScale="1">
        <p:scale>
          <a:sx n="73" d="100"/>
          <a:sy n="73" d="100"/>
        </p:scale>
        <p:origin x="-2742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commentAuthors" Target="commentAuthors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zh-CN" dirty="0">
              <a:ea typeface="黑体" panose="02010609060101010101" pitchFamily="49" charset="-122"/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 altLang="zh-CN" dirty="0">
              <a:ea typeface="黑体" panose="02010609060101010101" pitchFamily="49" charset="-122"/>
            </a:endParaRPr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zh-CN" dirty="0">
              <a:ea typeface="黑体" panose="02010609060101010101" pitchFamily="49" charset="-122"/>
            </a:endParaRPr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901A067B-C9D1-4EEE-8D82-339154AE0F2C}" type="slidenum">
              <a:rPr lang="en-US" altLang="zh-CN">
                <a:ea typeface="黑体" panose="02010609060101010101" pitchFamily="49" charset="-122"/>
              </a:rPr>
              <a:t>‹#›</a:t>
            </a:fld>
            <a:endParaRPr lang="en-US" altLang="zh-CN" dirty="0"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200">
                <a:ea typeface="黑体" panose="02010609060101010101" pitchFamily="49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200">
                <a:ea typeface="黑体" panose="02010609060101010101" pitchFamily="49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noProof="0" dirty="0"/>
              <a:t>单击此处编辑母版文本样式</a:t>
            </a:r>
          </a:p>
          <a:p>
            <a:pPr lvl="1"/>
            <a:r>
              <a:rPr lang="zh-CN" altLang="en-US" noProof="0" dirty="0"/>
              <a:t>第二级</a:t>
            </a:r>
          </a:p>
          <a:p>
            <a:pPr lvl="2"/>
            <a:r>
              <a:rPr lang="zh-CN" altLang="en-US" noProof="0" dirty="0"/>
              <a:t>第三级</a:t>
            </a:r>
          </a:p>
          <a:p>
            <a:pPr lvl="3"/>
            <a:r>
              <a:rPr lang="zh-CN" altLang="en-US" noProof="0" dirty="0"/>
              <a:t>第四级</a:t>
            </a:r>
          </a:p>
          <a:p>
            <a:pPr lvl="4"/>
            <a:r>
              <a:rPr lang="zh-CN" altLang="en-US" noProof="0" dirty="0"/>
              <a:t>第五级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sz="1200">
                <a:ea typeface="黑体" panose="02010609060101010101" pitchFamily="49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>
                <a:ea typeface="黑体" panose="02010609060101010101" pitchFamily="49" charset="-122"/>
              </a:defRPr>
            </a:lvl1pPr>
          </a:lstStyle>
          <a:p>
            <a:pPr>
              <a:defRPr/>
            </a:pPr>
            <a:fld id="{DEEC9269-A41C-42AF-81F6-4148AA9CE22C}" type="slidenum">
              <a:rPr lang="en-US" altLang="zh-CN" smtClean="0"/>
              <a:t>‹#›</a:t>
            </a:fld>
            <a:endParaRPr lang="en-US" altLang="zh-CN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黑体" panose="02010609060101010101" pitchFamily="49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黑体" panose="02010609060101010101" pitchFamily="49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黑体" panose="02010609060101010101" pitchFamily="49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黑体" panose="02010609060101010101" pitchFamily="49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黑体" panose="02010609060101010101" pitchFamily="49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B540505-FCA4-4619-BB1A-2C933C6F06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黑体" panose="02010609060101010101" pitchFamily="49" charset="-122"/>
                <a:cs typeface="+mn-cs"/>
              </a:rPr>
              <a:t>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黑体" panose="02010609060101010101" pitchFamily="49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>
            <a:extLst>
              <a:ext uri="{FF2B5EF4-FFF2-40B4-BE49-F238E27FC236}">
                <a16:creationId xmlns:a16="http://schemas.microsoft.com/office/drawing/2014/main" id="{57809AB2-C463-4332-BEA4-B0566958304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179521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>
            <a:extLst>
              <a:ext uri="{FF2B5EF4-FFF2-40B4-BE49-F238E27FC236}">
                <a16:creationId xmlns:a16="http://schemas.microsoft.com/office/drawing/2014/main" id="{57809AB2-C463-4332-BEA4-B0566958304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541678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>
            <a:extLst>
              <a:ext uri="{FF2B5EF4-FFF2-40B4-BE49-F238E27FC236}">
                <a16:creationId xmlns:a16="http://schemas.microsoft.com/office/drawing/2014/main" id="{57809AB2-C463-4332-BEA4-B0566958304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301500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>
            <a:extLst>
              <a:ext uri="{FF2B5EF4-FFF2-40B4-BE49-F238E27FC236}">
                <a16:creationId xmlns:a16="http://schemas.microsoft.com/office/drawing/2014/main" id="{C6DE2AC3-9D33-4E73-B48E-25E4813DCEB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240680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21516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>
            <a:extLst>
              <a:ext uri="{FF2B5EF4-FFF2-40B4-BE49-F238E27FC236}">
                <a16:creationId xmlns:a16="http://schemas.microsoft.com/office/drawing/2014/main" id="{57809AB2-C463-4332-BEA4-B0566958304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728815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>
            <a:extLst>
              <a:ext uri="{FF2B5EF4-FFF2-40B4-BE49-F238E27FC236}">
                <a16:creationId xmlns:a16="http://schemas.microsoft.com/office/drawing/2014/main" id="{57809AB2-C463-4332-BEA4-B0566958304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459434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>
            <a:extLst>
              <a:ext uri="{FF2B5EF4-FFF2-40B4-BE49-F238E27FC236}">
                <a16:creationId xmlns:a16="http://schemas.microsoft.com/office/drawing/2014/main" id="{57809AB2-C463-4332-BEA4-B0566958304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105569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>
            <a:extLst>
              <a:ext uri="{FF2B5EF4-FFF2-40B4-BE49-F238E27FC236}">
                <a16:creationId xmlns:a16="http://schemas.microsoft.com/office/drawing/2014/main" id="{57809AB2-C463-4332-BEA4-B0566958304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974006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png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6/17/2026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30B57F-27FC-44AC-874C-03454C828B8C}" type="slidenum">
              <a:rPr lang="en-US" altLang="zh-CN" smtClean="0"/>
              <a:t>‹#›</a:t>
            </a:fld>
            <a:endParaRPr lang="en-US" altLang="zh-CN" dirty="0"/>
          </a:p>
        </p:txBody>
      </p:sp>
    </p:spTree>
  </p:cSld>
  <p:clrMapOvr>
    <a:masterClrMapping/>
  </p:clrMapOvr>
  <p:hf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黑体" panose="02010609060101010101" pitchFamily="49" charset="-122"/>
              </a:defRPr>
            </a:lvl1pPr>
          </a:lstStyle>
          <a:p>
            <a:fld id="{5AB69122-C3D0-44B0-9AEC-44CC5CA304EB}" type="datetime1">
              <a:rPr lang="zh-CN" altLang="en-US" smtClean="0"/>
              <a:t>2026/6/17</a:t>
            </a:fld>
            <a:endParaRPr lang="zh-CN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3DC2A-5E92-482B-9DB5-24AB4AD1E5B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黑体" panose="02010609060101010101" pitchFamily="49" charset="-122"/>
              </a:defRPr>
            </a:lvl1pPr>
          </a:lstStyle>
          <a:p>
            <a:fld id="{87EE1983-CE82-49FC-965E-E579DD9B8F33}" type="datetime1">
              <a:rPr lang="zh-CN" altLang="en-US" smtClean="0"/>
              <a:t>2026/6/17</a:t>
            </a:fld>
            <a:endParaRPr lang="zh-CN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3DC2A-5E92-482B-9DB5-24AB4AD1E5B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1287213"/>
          </a:xfrm>
        </p:spPr>
        <p:txBody>
          <a:bodyPr anchor="b"/>
          <a:lstStyle>
            <a:lvl1pPr algn="ctr">
              <a:defRPr sz="48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621089"/>
            <a:ext cx="10515600" cy="495721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>
                <a:ea typeface="黑体" panose="02010609060101010101" pitchFamily="49" charset="-122"/>
              </a:defRPr>
            </a:lvl1pPr>
          </a:lstStyle>
          <a:p>
            <a:pPr>
              <a:defRPr/>
            </a:pPr>
            <a:fld id="{C9E98AC5-B75A-4C2D-BFB3-C23066DB2A3D}" type="datetime1">
              <a:rPr lang="zh-CN" altLang="en-US" smtClean="0"/>
              <a:t>2026/6/17</a:t>
            </a:fld>
            <a:endParaRPr lang="en-US" altLang="zh-CN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F2E7C8-8254-4703-8840-58745B7490E5}" type="slidenum">
              <a:rPr lang="en-US" altLang="zh-CN"/>
              <a:t>‹#›</a:t>
            </a:fld>
            <a:endParaRPr lang="en-US" altLang="zh-CN" dirty="0"/>
          </a:p>
        </p:txBody>
      </p:sp>
      <p:sp>
        <p:nvSpPr>
          <p:cNvPr id="7" name="文本占位符 2"/>
          <p:cNvSpPr>
            <a:spLocks noGrp="1"/>
          </p:cNvSpPr>
          <p:nvPr>
            <p:ph type="body" idx="13"/>
          </p:nvPr>
        </p:nvSpPr>
        <p:spPr>
          <a:xfrm>
            <a:off x="3497363" y="3877508"/>
            <a:ext cx="5184576" cy="495721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BBB27C-A5E9-4D02-B4D8-BED7E3995897}" type="slidenum">
              <a:rPr lang="en-US" altLang="zh-CN"/>
              <a:t>‹#›</a:t>
            </a:fld>
            <a:endParaRPr lang="en-US" altLang="zh-CN" dirty="0"/>
          </a:p>
        </p:txBody>
      </p:sp>
      <p:sp>
        <p:nvSpPr>
          <p:cNvPr id="7" name="内容占位符 2"/>
          <p:cNvSpPr>
            <a:spLocks noGrp="1"/>
          </p:cNvSpPr>
          <p:nvPr>
            <p:ph sz="half" idx="1"/>
          </p:nvPr>
        </p:nvSpPr>
        <p:spPr>
          <a:xfrm>
            <a:off x="609600" y="1063518"/>
            <a:ext cx="5384800" cy="5062646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8" name="内容占位符 3"/>
          <p:cNvSpPr>
            <a:spLocks noGrp="1"/>
          </p:cNvSpPr>
          <p:nvPr>
            <p:ph sz="half" idx="2"/>
          </p:nvPr>
        </p:nvSpPr>
        <p:spPr>
          <a:xfrm>
            <a:off x="6197600" y="1063519"/>
            <a:ext cx="5384800" cy="5062645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标题 1"/>
          <p:cNvSpPr>
            <a:spLocks noGrp="1"/>
          </p:cNvSpPr>
          <p:nvPr>
            <p:ph type="title"/>
          </p:nvPr>
        </p:nvSpPr>
        <p:spPr>
          <a:xfrm>
            <a:off x="0" y="44624"/>
            <a:ext cx="10979989" cy="669600"/>
          </a:xfrm>
          <a:solidFill>
            <a:schemeClr val="bg1"/>
          </a:solidFill>
        </p:spPr>
        <p:txBody>
          <a:bodyPr/>
          <a:lstStyle>
            <a:lvl1pPr marL="396240" algn="l">
              <a:defRPr sz="36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11" name="矩形 7"/>
          <p:cNvSpPr>
            <a:spLocks noChangeArrowheads="1"/>
          </p:cNvSpPr>
          <p:nvPr userDrawn="1"/>
        </p:nvSpPr>
        <p:spPr bwMode="auto">
          <a:xfrm>
            <a:off x="-4233" y="764704"/>
            <a:ext cx="12192000" cy="134938"/>
          </a:xfrm>
          <a:prstGeom prst="rect">
            <a:avLst/>
          </a:prstGeom>
          <a:gradFill flip="none" rotWithShape="1">
            <a:gsLst>
              <a:gs pos="35000">
                <a:srgbClr val="0061B2">
                  <a:lumMod val="20000"/>
                  <a:lumOff val="80000"/>
                </a:srgbClr>
              </a:gs>
              <a:gs pos="0">
                <a:srgbClr val="0061B2">
                  <a:lumMod val="60000"/>
                  <a:lumOff val="40000"/>
                </a:srgbClr>
              </a:gs>
              <a:gs pos="51000">
                <a:srgbClr val="0061B2">
                  <a:lumMod val="20000"/>
                  <a:lumOff val="80000"/>
                </a:srgbClr>
              </a:gs>
              <a:gs pos="100000">
                <a:srgbClr val="4C7013">
                  <a:lumMod val="20000"/>
                  <a:lumOff val="80000"/>
                </a:srgbClr>
              </a:gs>
            </a:gsLst>
            <a:lin ang="0" scaled="1"/>
            <a:tileRect/>
          </a:gradFill>
          <a:ln>
            <a:noFill/>
          </a:ln>
        </p:spPr>
        <p:txBody>
          <a:bodyPr wrap="none" lIns="90000" tIns="46800" rIns="90000" bIns="4680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Arial" panose="020B0604020202020204"/>
            </a:endParaRPr>
          </a:p>
        </p:txBody>
      </p:sp>
      <p:pic>
        <p:nvPicPr>
          <p:cNvPr id="10" name="图片 10" descr="未命名-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9989" y="4948"/>
            <a:ext cx="1164683" cy="878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C65A9D-8006-47C7-A12B-C488D274BF24}" type="slidenum">
              <a:rPr lang="en-US" altLang="zh-CN"/>
              <a:t>‹#›</a:t>
            </a:fld>
            <a:endParaRPr lang="en-US" altLang="zh-CN" dirty="0"/>
          </a:p>
        </p:txBody>
      </p:sp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0" y="44624"/>
            <a:ext cx="10979989" cy="669600"/>
          </a:xfrm>
          <a:solidFill>
            <a:schemeClr val="bg1"/>
          </a:solidFill>
        </p:spPr>
        <p:txBody>
          <a:bodyPr/>
          <a:lstStyle>
            <a:lvl1pPr marL="396240" algn="l">
              <a:defRPr sz="36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pic>
        <p:nvPicPr>
          <p:cNvPr id="6" name="图片 10" descr="未命名-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9989" y="4948"/>
            <a:ext cx="1164683" cy="878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C65A9D-8006-47C7-A12B-C488D274BF24}" type="slidenum">
              <a:rPr lang="en-US" altLang="zh-CN"/>
              <a:t>‹#›</a:t>
            </a:fld>
            <a:endParaRPr lang="en-US" altLang="zh-CN" dirty="0"/>
          </a:p>
        </p:txBody>
      </p:sp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0" y="44624"/>
            <a:ext cx="10979989" cy="669600"/>
          </a:xfrm>
          <a:solidFill>
            <a:schemeClr val="bg1"/>
          </a:solidFill>
        </p:spPr>
        <p:txBody>
          <a:bodyPr/>
          <a:lstStyle>
            <a:lvl1pPr marL="396240" algn="l">
              <a:defRPr sz="36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7" name="矩形 7"/>
          <p:cNvSpPr>
            <a:spLocks noChangeArrowheads="1"/>
          </p:cNvSpPr>
          <p:nvPr userDrawn="1"/>
        </p:nvSpPr>
        <p:spPr bwMode="auto">
          <a:xfrm>
            <a:off x="-4233" y="764704"/>
            <a:ext cx="12192000" cy="134938"/>
          </a:xfrm>
          <a:prstGeom prst="rect">
            <a:avLst/>
          </a:prstGeom>
          <a:gradFill flip="none" rotWithShape="1">
            <a:gsLst>
              <a:gs pos="35000">
                <a:srgbClr val="0061B2">
                  <a:lumMod val="20000"/>
                  <a:lumOff val="80000"/>
                </a:srgbClr>
              </a:gs>
              <a:gs pos="0">
                <a:srgbClr val="0061B2">
                  <a:lumMod val="60000"/>
                  <a:lumOff val="40000"/>
                </a:srgbClr>
              </a:gs>
              <a:gs pos="51000">
                <a:srgbClr val="0061B2">
                  <a:lumMod val="20000"/>
                  <a:lumOff val="80000"/>
                </a:srgbClr>
              </a:gs>
              <a:gs pos="100000">
                <a:srgbClr val="4C7013">
                  <a:lumMod val="20000"/>
                  <a:lumOff val="80000"/>
                </a:srgbClr>
              </a:gs>
            </a:gsLst>
            <a:lin ang="0" scaled="1"/>
            <a:tileRect/>
          </a:gradFill>
          <a:ln>
            <a:noFill/>
          </a:ln>
        </p:spPr>
        <p:txBody>
          <a:bodyPr wrap="none" lIns="90000" tIns="46800" rIns="90000" bIns="4680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Arial" panose="020B0604020202020204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8200" y="1327336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838200" y="2343074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70613" y="1335459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170613" y="2343074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黑体" panose="02010609060101010101" pitchFamily="49" charset="-122"/>
              </a:defRPr>
            </a:lvl1pPr>
          </a:lstStyle>
          <a:p>
            <a:fld id="{E3027FC5-1019-42DE-B68E-F10218D4686A}" type="datetime1">
              <a:rPr lang="zh-CN" altLang="en-US" smtClean="0"/>
              <a:t>2026/6/17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3DC2A-5E92-482B-9DB5-24AB4AD1E5BC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700"/>
            <a:ext cx="12192000" cy="99060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04314" y="135064"/>
            <a:ext cx="7835900" cy="709072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黑体" panose="02010609060101010101" pitchFamily="49" charset="-122"/>
              </a:defRPr>
            </a:lvl1pPr>
          </a:lstStyle>
          <a:p>
            <a:fld id="{EE1BBCB0-AE5D-4958-824D-71B704BCA2AD}" type="datetime1">
              <a:rPr lang="zh-CN" altLang="en-US" smtClean="0"/>
              <a:t>2026/6/17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3DC2A-5E92-482B-9DB5-24AB4AD1E5BC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68" y="0"/>
            <a:ext cx="12192000" cy="9906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04314" y="135064"/>
            <a:ext cx="7835900" cy="709072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700"/>
            <a:ext cx="12192000" cy="9906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10342" y="1247775"/>
            <a:ext cx="10979959" cy="5101161"/>
          </a:xfrm>
        </p:spPr>
        <p:txBody>
          <a:bodyPr/>
          <a:lstStyle>
            <a:lvl1pPr marL="228600" indent="-228600">
              <a:buFont typeface="Wingdings" panose="05000000000000000000" pitchFamily="2" charset="2"/>
              <a:buChar char="Ø"/>
              <a:defRPr baseline="0">
                <a:latin typeface="Arial" panose="020B0604020202020204" pitchFamily="34" charset="0"/>
              </a:defRPr>
            </a:lvl1pPr>
            <a:lvl2pPr>
              <a:defRPr baseline="0">
                <a:latin typeface="Arial" panose="020B0604020202020204" pitchFamily="34" charset="0"/>
              </a:defRPr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4313" y="6553201"/>
            <a:ext cx="2743200" cy="365125"/>
          </a:xfrm>
        </p:spPr>
        <p:txBody>
          <a:bodyPr/>
          <a:lstStyle>
            <a:lvl1pPr>
              <a:defRPr>
                <a:ea typeface="黑体" panose="02010609060101010101" pitchFamily="49" charset="-122"/>
              </a:defRPr>
            </a:lvl1pPr>
          </a:lstStyle>
          <a:p>
            <a:fld id="{C6CE2DF2-BCA6-42AD-9EC2-91507C44706D}" type="datetime1">
              <a:rPr lang="zh-CN" altLang="en-US" smtClean="0"/>
              <a:t>2026/6/17</a:t>
            </a:fld>
            <a:endParaRPr lang="zh-CN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30700" y="6489701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34272" y="6492876"/>
            <a:ext cx="2743200" cy="365125"/>
          </a:xfrm>
        </p:spPr>
        <p:txBody>
          <a:bodyPr/>
          <a:lstStyle>
            <a:lvl1pPr>
              <a:defRPr sz="1800" b="1">
                <a:solidFill>
                  <a:srgbClr val="004D94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fld id="{7233DC2A-5E92-482B-9DB5-24AB4AD1E5BC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2" name="矩形 1"/>
          <p:cNvSpPr/>
          <p:nvPr userDrawn="1"/>
        </p:nvSpPr>
        <p:spPr>
          <a:xfrm>
            <a:off x="7614416" y="86996"/>
            <a:ext cx="4378787" cy="844136"/>
          </a:xfrm>
          <a:prstGeom prst="rect">
            <a:avLst/>
          </a:prstGeom>
          <a:solidFill>
            <a:srgbClr val="004D94"/>
          </a:solidFill>
          <a:ln>
            <a:solidFill>
              <a:srgbClr val="004D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黑体" panose="02010609060101010101" pitchFamily="49" charset="-122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04314" y="135064"/>
            <a:ext cx="7835900" cy="709072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0313" y="154528"/>
            <a:ext cx="4046991" cy="709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5859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1" y="1122364"/>
            <a:ext cx="9144000" cy="2387600"/>
          </a:xfrm>
        </p:spPr>
        <p:txBody>
          <a:bodyPr anchor="b"/>
          <a:lstStyle>
            <a:lvl1pPr algn="ctr">
              <a:defRPr sz="5999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09" indent="0" algn="ctr">
              <a:buNone/>
              <a:defRPr sz="2000"/>
            </a:lvl2pPr>
            <a:lvl3pPr marL="914217" indent="0" algn="ctr">
              <a:buNone/>
              <a:defRPr sz="1800"/>
            </a:lvl3pPr>
            <a:lvl4pPr marL="1371326" indent="0" algn="ctr">
              <a:buNone/>
              <a:defRPr sz="1600"/>
            </a:lvl4pPr>
            <a:lvl5pPr marL="1828434" indent="0" algn="ctr">
              <a:buNone/>
              <a:defRPr sz="1600"/>
            </a:lvl5pPr>
            <a:lvl6pPr marL="2285543" indent="0" algn="ctr">
              <a:buNone/>
              <a:defRPr sz="1600"/>
            </a:lvl6pPr>
            <a:lvl7pPr marL="2742651" indent="0" algn="ctr">
              <a:buNone/>
              <a:defRPr sz="1600"/>
            </a:lvl7pPr>
            <a:lvl8pPr marL="3199125" indent="0" algn="ctr">
              <a:buNone/>
              <a:defRPr sz="1600"/>
            </a:lvl8pPr>
            <a:lvl9pPr marL="3656234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759D3-B92F-4BE5-BE49-ED8937E3BC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1607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6/17/2026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BBB27C-A5E9-4D02-B4D8-BED7E3995897}" type="slidenum">
              <a:rPr lang="en-US" altLang="zh-CN" smtClean="0"/>
              <a:t>‹#›</a:t>
            </a:fld>
            <a:endParaRPr lang="en-US" altLang="zh-CN" dirty="0"/>
          </a:p>
        </p:txBody>
      </p:sp>
      <p:sp>
        <p:nvSpPr>
          <p:cNvPr id="7" name="矩形 6"/>
          <p:cNvSpPr>
            <a:spLocks noChangeArrowheads="1"/>
          </p:cNvSpPr>
          <p:nvPr userDrawn="1"/>
        </p:nvSpPr>
        <p:spPr bwMode="auto">
          <a:xfrm>
            <a:off x="-4233" y="764704"/>
            <a:ext cx="12192000" cy="134938"/>
          </a:xfrm>
          <a:prstGeom prst="rect">
            <a:avLst/>
          </a:prstGeom>
          <a:gradFill flip="none" rotWithShape="1">
            <a:gsLst>
              <a:gs pos="35000">
                <a:srgbClr val="0061B2">
                  <a:lumMod val="20000"/>
                  <a:lumOff val="80000"/>
                </a:srgbClr>
              </a:gs>
              <a:gs pos="0">
                <a:srgbClr val="0061B2">
                  <a:lumMod val="60000"/>
                  <a:lumOff val="40000"/>
                </a:srgbClr>
              </a:gs>
              <a:gs pos="51000">
                <a:srgbClr val="0061B2">
                  <a:lumMod val="20000"/>
                  <a:lumOff val="80000"/>
                </a:srgbClr>
              </a:gs>
              <a:gs pos="100000">
                <a:srgbClr val="4C7013">
                  <a:lumMod val="20000"/>
                  <a:lumOff val="80000"/>
                </a:srgbClr>
              </a:gs>
            </a:gsLst>
            <a:lin ang="0" scaled="1"/>
            <a:tileRect/>
          </a:gradFill>
          <a:ln>
            <a:noFill/>
          </a:ln>
        </p:spPr>
        <p:txBody>
          <a:bodyPr wrap="none" lIns="90000" tIns="46800" rIns="90000" bIns="4680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Arial" panose="020B0604020202020204"/>
            </a:endParaRPr>
          </a:p>
        </p:txBody>
      </p:sp>
      <p:pic>
        <p:nvPicPr>
          <p:cNvPr id="8" name="图片 10" descr="未命名-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9989" y="4948"/>
            <a:ext cx="1164683" cy="878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759D3-B92F-4BE5-BE49-ED8937E3BC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7592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5999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0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21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3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4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5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6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12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2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759D3-B92F-4BE5-BE49-ED8937E3BC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1394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759D3-B92F-4BE5-BE49-ED8937E3BC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7537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9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9" indent="0">
              <a:buNone/>
              <a:defRPr sz="2000" b="1"/>
            </a:lvl2pPr>
            <a:lvl3pPr marL="914217" indent="0">
              <a:buNone/>
              <a:defRPr sz="1800" b="1"/>
            </a:lvl3pPr>
            <a:lvl4pPr marL="1371326" indent="0">
              <a:buNone/>
              <a:defRPr sz="1600" b="1"/>
            </a:lvl4pPr>
            <a:lvl5pPr marL="1828434" indent="0">
              <a:buNone/>
              <a:defRPr sz="1600" b="1"/>
            </a:lvl5pPr>
            <a:lvl6pPr marL="2285543" indent="0">
              <a:buNone/>
              <a:defRPr sz="1600" b="1"/>
            </a:lvl6pPr>
            <a:lvl7pPr marL="2742651" indent="0">
              <a:buNone/>
              <a:defRPr sz="1600" b="1"/>
            </a:lvl7pPr>
            <a:lvl8pPr marL="3199125" indent="0">
              <a:buNone/>
              <a:defRPr sz="1600" b="1"/>
            </a:lvl8pPr>
            <a:lvl9pPr marL="3656234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9" indent="0">
              <a:buNone/>
              <a:defRPr sz="2000" b="1"/>
            </a:lvl2pPr>
            <a:lvl3pPr marL="914217" indent="0">
              <a:buNone/>
              <a:defRPr sz="1800" b="1"/>
            </a:lvl3pPr>
            <a:lvl4pPr marL="1371326" indent="0">
              <a:buNone/>
              <a:defRPr sz="1600" b="1"/>
            </a:lvl4pPr>
            <a:lvl5pPr marL="1828434" indent="0">
              <a:buNone/>
              <a:defRPr sz="1600" b="1"/>
            </a:lvl5pPr>
            <a:lvl6pPr marL="2285543" indent="0">
              <a:buNone/>
              <a:defRPr sz="1600" b="1"/>
            </a:lvl6pPr>
            <a:lvl7pPr marL="2742651" indent="0">
              <a:buNone/>
              <a:defRPr sz="1600" b="1"/>
            </a:lvl7pPr>
            <a:lvl8pPr marL="3199125" indent="0">
              <a:buNone/>
              <a:defRPr sz="1600" b="1"/>
            </a:lvl8pPr>
            <a:lvl9pPr marL="3656234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759D3-B92F-4BE5-BE49-ED8937E3BC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8934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759D3-B92F-4BE5-BE49-ED8937E3BC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292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759D3-B92F-4BE5-BE49-ED8937E3BC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6713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9" y="457201"/>
            <a:ext cx="3932237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09" indent="0">
              <a:buNone/>
              <a:defRPr sz="1400"/>
            </a:lvl2pPr>
            <a:lvl3pPr marL="914217" indent="0">
              <a:buNone/>
              <a:defRPr sz="1200"/>
            </a:lvl3pPr>
            <a:lvl4pPr marL="1371326" indent="0">
              <a:buNone/>
              <a:defRPr sz="1000"/>
            </a:lvl4pPr>
            <a:lvl5pPr marL="1828434" indent="0">
              <a:buNone/>
              <a:defRPr sz="1000"/>
            </a:lvl5pPr>
            <a:lvl6pPr marL="2285543" indent="0">
              <a:buNone/>
              <a:defRPr sz="1000"/>
            </a:lvl6pPr>
            <a:lvl7pPr marL="2742651" indent="0">
              <a:buNone/>
              <a:defRPr sz="1000"/>
            </a:lvl7pPr>
            <a:lvl8pPr marL="3199125" indent="0">
              <a:buNone/>
              <a:defRPr sz="1000"/>
            </a:lvl8pPr>
            <a:lvl9pPr marL="3656234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759D3-B92F-4BE5-BE49-ED8937E3BC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6912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9" y="457201"/>
            <a:ext cx="3932237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199"/>
            </a:lvl1pPr>
            <a:lvl2pPr marL="457109" indent="0">
              <a:buNone/>
              <a:defRPr sz="2799"/>
            </a:lvl2pPr>
            <a:lvl3pPr marL="914217" indent="0">
              <a:buNone/>
              <a:defRPr sz="2400"/>
            </a:lvl3pPr>
            <a:lvl4pPr marL="1371326" indent="0">
              <a:buNone/>
              <a:defRPr sz="2000"/>
            </a:lvl4pPr>
            <a:lvl5pPr marL="1828434" indent="0">
              <a:buNone/>
              <a:defRPr sz="2000"/>
            </a:lvl5pPr>
            <a:lvl6pPr marL="2285543" indent="0">
              <a:buNone/>
              <a:defRPr sz="2000"/>
            </a:lvl6pPr>
            <a:lvl7pPr marL="2742651" indent="0">
              <a:buNone/>
              <a:defRPr sz="2000"/>
            </a:lvl7pPr>
            <a:lvl8pPr marL="3199125" indent="0">
              <a:buNone/>
              <a:defRPr sz="2000"/>
            </a:lvl8pPr>
            <a:lvl9pPr marL="3656234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09" indent="0">
              <a:buNone/>
              <a:defRPr sz="1400"/>
            </a:lvl2pPr>
            <a:lvl3pPr marL="914217" indent="0">
              <a:buNone/>
              <a:defRPr sz="1200"/>
            </a:lvl3pPr>
            <a:lvl4pPr marL="1371326" indent="0">
              <a:buNone/>
              <a:defRPr sz="1000"/>
            </a:lvl4pPr>
            <a:lvl5pPr marL="1828434" indent="0">
              <a:buNone/>
              <a:defRPr sz="1000"/>
            </a:lvl5pPr>
            <a:lvl6pPr marL="2285543" indent="0">
              <a:buNone/>
              <a:defRPr sz="1000"/>
            </a:lvl6pPr>
            <a:lvl7pPr marL="2742651" indent="0">
              <a:buNone/>
              <a:defRPr sz="1000"/>
            </a:lvl7pPr>
            <a:lvl8pPr marL="3199125" indent="0">
              <a:buNone/>
              <a:defRPr sz="1000"/>
            </a:lvl8pPr>
            <a:lvl9pPr marL="3656234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759D3-B92F-4BE5-BE49-ED8937E3BC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012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759D3-B92F-4BE5-BE49-ED8937E3BC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8730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759D3-B92F-4BE5-BE49-ED8937E3BC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3260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黑体" panose="02010609060101010101" pitchFamily="49" charset="-122"/>
              </a:defRPr>
            </a:lvl1pPr>
          </a:lstStyle>
          <a:p>
            <a:fld id="{743274A9-3A6B-4B98-92E4-585FEDF8606B}" type="datetime1">
              <a:rPr lang="zh-CN" altLang="en-US" smtClean="0"/>
              <a:t>2026/6/17</a:t>
            </a:fld>
            <a:endParaRPr lang="zh-CN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3DC2A-5E92-482B-9DB5-24AB4AD1E5B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85232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hidden="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347" y="0"/>
            <a:ext cx="91473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3636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869" y="-4405"/>
            <a:ext cx="12255868" cy="686240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266"/>
            <a:ext cx="12192000" cy="1554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4751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869" y="-4405"/>
            <a:ext cx="12255868" cy="686240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266"/>
            <a:ext cx="12192000" cy="1554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9480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68599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4419" y="142875"/>
            <a:ext cx="10943166" cy="649288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481683221"/>
      </p:ext>
    </p:extLst>
  </p:cSld>
  <p:clrMapOvr>
    <a:masterClrMapping/>
  </p:clrMapOvr>
  <p:transition advClick="0" advTm="7000">
    <p:newsflash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869" y="-4405"/>
            <a:ext cx="12255868" cy="6862405"/>
          </a:xfrm>
          <a:prstGeom prst="rect">
            <a:avLst/>
          </a:prstGeom>
        </p:spPr>
      </p:pic>
      <p:pic>
        <p:nvPicPr>
          <p:cNvPr id="9" name="图片 8" hidden="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732723"/>
            <a:ext cx="2570885" cy="1151861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1557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3728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2310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黑体" panose="02010609060101010101" pitchFamily="49" charset="-122"/>
              </a:defRPr>
            </a:lvl1pPr>
          </a:lstStyle>
          <a:p>
            <a:fld id="{FA31E221-E713-4B94-9B52-1044CBE4AD5A}" type="datetime1">
              <a:rPr lang="zh-CN" altLang="en-US" smtClean="0"/>
              <a:t>2026/6/17</a:t>
            </a:fld>
            <a:endParaRPr lang="zh-CN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3DC2A-5E92-482B-9DB5-24AB4AD1E5B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黑体" panose="02010609060101010101" pitchFamily="49" charset="-122"/>
              </a:defRPr>
            </a:lvl1pPr>
          </a:lstStyle>
          <a:p>
            <a:fld id="{E3027FC5-1019-42DE-B68E-F10218D4686A}" type="datetime1">
              <a:rPr lang="zh-CN" altLang="en-US" smtClean="0"/>
              <a:t>2026/6/17</a:t>
            </a:fld>
            <a:endParaRPr lang="zh-CN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3DC2A-5E92-482B-9DB5-24AB4AD1E5BC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700"/>
            <a:ext cx="12192000" cy="9906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黑体" panose="02010609060101010101" pitchFamily="49" charset="-122"/>
              </a:defRPr>
            </a:lvl1pPr>
          </a:lstStyle>
          <a:p>
            <a:fld id="{EE1BBCB0-AE5D-4958-824D-71B704BCA2AD}" type="datetime1">
              <a:rPr lang="zh-CN" altLang="en-US" smtClean="0"/>
              <a:t>2026/6/17</a:t>
            </a:fld>
            <a:endParaRPr lang="zh-CN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3DC2A-5E92-482B-9DB5-24AB4AD1E5BC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700"/>
            <a:ext cx="12192000" cy="9906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6/17/2026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30B57F-27FC-44AC-874C-03454C828B8C}" type="slidenum">
              <a:rPr lang="en-US" altLang="zh-CN" smtClean="0"/>
              <a:t>‹#›</a:t>
            </a:fld>
            <a:endParaRPr lang="en-US" altLang="zh-CN" dirty="0"/>
          </a:p>
        </p:txBody>
      </p:sp>
    </p:spTree>
  </p:cSld>
  <p:clrMapOvr>
    <a:masterClrMapping/>
  </p:clrMapOvr>
  <p:hf hdr="0" ft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黑体" panose="02010609060101010101" pitchFamily="49" charset="-122"/>
              </a:defRPr>
            </a:lvl1pPr>
          </a:lstStyle>
          <a:p>
            <a:fld id="{7FE2593F-66C2-44AC-9B2A-40FCB8B9055B}" type="datetime1">
              <a:rPr lang="zh-CN" altLang="en-US" smtClean="0"/>
              <a:t>2026/6/17</a:t>
            </a:fld>
            <a:endParaRPr lang="zh-CN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3DC2A-5E92-482B-9DB5-24AB4AD1E5B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黑体" panose="02010609060101010101" pitchFamily="49" charset="-122"/>
              </a:defRPr>
            </a:lvl1pPr>
          </a:lstStyle>
          <a:p>
            <a:fld id="{1F616D7E-6750-4BA3-8786-082CA047DA46}" type="datetime1">
              <a:rPr lang="zh-CN" altLang="en-US" smtClean="0"/>
              <a:t>2026/6/17</a:t>
            </a:fld>
            <a:endParaRPr lang="zh-CN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3DC2A-5E92-482B-9DB5-24AB4AD1E5B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1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34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28.xml"/><Relationship Id="rId19" Type="http://schemas.openxmlformats.org/officeDocument/2006/relationships/slideLayout" Target="../slideLayouts/slideLayout37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6/17/2026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黑体" panose="02010609060101010101" pitchFamily="49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a typeface="黑体" panose="02010609060101010101" pitchFamily="49" charset="-122"/>
              </a:defRPr>
            </a:lvl1pPr>
          </a:lstStyle>
          <a:p>
            <a:pPr>
              <a:defRPr/>
            </a:pPr>
            <a:fld id="{BC30B57F-27FC-44AC-874C-03454C828B8C}" type="slidenum">
              <a:rPr lang="en-US" altLang="zh-CN" smtClean="0"/>
              <a:t>‹#›</a:t>
            </a:fld>
            <a:endParaRPr lang="en-US" altLang="zh-CN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  <p:sldLayoutId id="2147483663" r:id="rId14"/>
    <p:sldLayoutId id="2147483664" r:id="rId15"/>
    <p:sldLayoutId id="2147483665" r:id="rId16"/>
    <p:sldLayoutId id="2147483666" r:id="rId17"/>
    <p:sldLayoutId id="2147483687" r:id="rId18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黑体" panose="02010609060101010101" pitchFamily="49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黑体" panose="02010609060101010101" pitchFamily="49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黑体" panose="02010609060101010101" pitchFamily="49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黑体" panose="02010609060101010101" pitchFamily="49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黑体" panose="02010609060101010101" pitchFamily="49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1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1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1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8759D3-B92F-4BE5-BE49-ED8937E3BC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097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84" r:id="rId17"/>
    <p:sldLayoutId id="2147483685" r:id="rId18"/>
    <p:sldLayoutId id="2147483686" r:id="rId19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hf hdr="0" ftr="0" dt="0"/>
  <p:txStyles>
    <p:titleStyle>
      <a:lvl1pPr algn="l" defTabSz="914217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54" indent="-228554" algn="l" defTabSz="91421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663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71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880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989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097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06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679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788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9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7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26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34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43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51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125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234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9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2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4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5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6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7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8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32640" y="2267114"/>
            <a:ext cx="7526720" cy="1385039"/>
          </a:xfrm>
          <a:ln>
            <a:noFill/>
          </a:ln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zh-CN" altLang="en-US" sz="4400" b="1" dirty="0">
                <a:solidFill>
                  <a:srgbClr val="16558E"/>
                </a:solidFill>
                <a:latin typeface="+mn-lt"/>
                <a:ea typeface="黑体" panose="02010609060101010101" pitchFamily="49" charset="-122"/>
              </a:rPr>
              <a:t>磁单极子感应探测</a:t>
            </a:r>
            <a:br>
              <a:rPr lang="en-US" altLang="zh-CN" sz="4400" b="1" dirty="0">
                <a:solidFill>
                  <a:srgbClr val="16558E"/>
                </a:solidFill>
                <a:latin typeface="+mn-lt"/>
                <a:ea typeface="黑体" panose="02010609060101010101" pitchFamily="49" charset="-122"/>
              </a:rPr>
            </a:br>
            <a:r>
              <a:rPr lang="en-US" altLang="zh-CN" sz="4400" b="1" dirty="0">
                <a:solidFill>
                  <a:srgbClr val="16558E"/>
                </a:solidFill>
                <a:latin typeface="+mn-lt"/>
                <a:ea typeface="黑体" panose="02010609060101010101" pitchFamily="49" charset="-122"/>
              </a:rPr>
              <a:t>level-1</a:t>
            </a:r>
            <a:r>
              <a:rPr lang="zh-CN" altLang="en-US" sz="4400" b="1" dirty="0">
                <a:solidFill>
                  <a:srgbClr val="16558E"/>
                </a:solidFill>
                <a:latin typeface="+mn-lt"/>
                <a:ea typeface="黑体" panose="02010609060101010101" pitchFamily="49" charset="-122"/>
              </a:rPr>
              <a:t>触发算法研究</a:t>
            </a:r>
            <a:endParaRPr lang="zh-CN" altLang="en-US" sz="4400" b="1" dirty="0">
              <a:solidFill>
                <a:srgbClr val="16558E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44438" y="4369720"/>
            <a:ext cx="7837762" cy="224692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zh-CN" altLang="en-US" b="1" u="sng" dirty="0">
                <a:latin typeface="黑体" panose="02010609060101010101" pitchFamily="49" charset="-122"/>
                <a:ea typeface="黑体" panose="02010609060101010101" pitchFamily="49" charset="-122"/>
              </a:rPr>
              <a:t>叶昌庆</a:t>
            </a:r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00000"/>
              </a:lnSpc>
            </a:pPr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</a:rPr>
              <a:t>2026-06</a:t>
            </a:r>
            <a:endParaRPr lang="en-US" altLang="zh-CN" dirty="0">
              <a:solidFill>
                <a:srgbClr val="14446A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038D56A4-8299-4602-A79C-45F5F09B0079}" type="slidenum">
              <a:rPr lang="zh-CN" altLang="en-US" sz="1700">
                <a:solidFill>
                  <a:prstClr val="white"/>
                </a:solidFill>
              </a:rPr>
              <a:t>1</a:t>
            </a:fld>
            <a:endParaRPr lang="zh-CN" altLang="en-US" sz="1700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815915" y="162330"/>
            <a:ext cx="305537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dirty="0">
                <a:ln w="0"/>
                <a:solidFill>
                  <a:srgbClr val="225E94"/>
                </a:solidFill>
                <a:effectLst>
                  <a:reflection blurRad="6350" stA="53000" endA="300" endPos="35500" dir="5400000" sy="-90000" algn="bl" rotWithShape="0"/>
                </a:effectLst>
                <a:latin typeface="华文行楷" panose="02010800040101010101" pitchFamily="2" charset="-122"/>
                <a:ea typeface="华文行楷" panose="02010800040101010101" pitchFamily="2" charset="-122"/>
              </a:rPr>
              <a:t>中国科学技术大学</a:t>
            </a:r>
            <a:endParaRPr lang="en-US" altLang="zh-CN" sz="2800" dirty="0">
              <a:ln w="0"/>
              <a:solidFill>
                <a:srgbClr val="225E94"/>
              </a:solidFill>
              <a:effectLst>
                <a:reflection blurRad="6350" stA="53000" endA="300" endPos="35500" dir="5400000" sy="-90000" algn="bl" rotWithShape="0"/>
              </a:effectLst>
              <a:latin typeface="华文行楷" panose="02010800040101010101" pitchFamily="2" charset="-122"/>
              <a:ea typeface="华文行楷" panose="02010800040101010101" pitchFamily="2" charset="-122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dirty="0">
                <a:ln w="0"/>
                <a:solidFill>
                  <a:srgbClr val="225E94"/>
                </a:solidFill>
                <a:effectLst>
                  <a:reflection blurRad="6350" stA="53000" endA="300" endPos="35500" dir="5400000" sy="-90000" algn="bl" rotWithShape="0"/>
                </a:effectLst>
                <a:latin typeface="Calibri" panose="020F0502020204030204" pitchFamily="34" charset="0"/>
                <a:ea typeface="华文行楷" panose="02010800040101010101" pitchFamily="2" charset="-122"/>
                <a:cs typeface="Calibri" panose="020F0502020204030204" pitchFamily="34" charset="0"/>
              </a:rPr>
              <a:t>University of Science and Technology of China</a:t>
            </a:r>
          </a:p>
        </p:txBody>
      </p:sp>
      <p:pic>
        <p:nvPicPr>
          <p:cNvPr id="7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6483" y="244997"/>
            <a:ext cx="539432" cy="554651"/>
          </a:xfrm>
          <a:prstGeom prst="rect">
            <a:avLst/>
          </a:prstGeom>
        </p:spPr>
      </p:pic>
      <p:cxnSp>
        <p:nvCxnSpPr>
          <p:cNvPr id="12" name="直接连接符 11"/>
          <p:cNvCxnSpPr/>
          <p:nvPr/>
        </p:nvCxnSpPr>
        <p:spPr>
          <a:xfrm>
            <a:off x="2275006" y="3898366"/>
            <a:ext cx="7526720" cy="11575"/>
          </a:xfrm>
          <a:prstGeom prst="line">
            <a:avLst/>
          </a:prstGeom>
          <a:ln w="41275">
            <a:solidFill>
              <a:srgbClr val="0B4C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Tm="703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14" y="243379"/>
            <a:ext cx="7300000" cy="492443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sz="2600" b="1" dirty="0">
                <a:solidFill>
                  <a:srgbClr val="FFFFFF"/>
                </a:solidFill>
                <a:latin typeface="黑体"/>
              </a:rPr>
              <a:t>Practical Template Pool</a:t>
            </a:r>
          </a:p>
        </p:txBody>
      </p:sp>
      <p:pic>
        <p:nvPicPr>
          <p:cNvPr id="38" name="图片 37">
            <a:extLst>
              <a:ext uri="{FF2B5EF4-FFF2-40B4-BE49-F238E27FC236}">
                <a16:creationId xmlns:a16="http://schemas.microsoft.com/office/drawing/2014/main" id="{4E0714DD-E61C-4C0E-8118-89453B1A512D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2" y="1196752"/>
            <a:ext cx="5718553" cy="3206095"/>
          </a:xfrm>
          <a:prstGeom prst="rect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id="{04EEBBE4-2F62-46DB-BD56-1DA3052E0BD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4112" y="2470310"/>
            <a:ext cx="4457702" cy="2812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36937"/>
      </p:ext>
    </p:extLst>
  </p:cSld>
  <p:clrMapOvr>
    <a:masterClrMapping/>
  </p:clrMapOvr>
  <p:transition advTm="6393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700"/>
            <a:ext cx="12192000" cy="990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4314" y="243379"/>
            <a:ext cx="7300000" cy="492443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altLang="zh-CN" sz="2600" b="1" dirty="0">
                <a:solidFill>
                  <a:srgbClr val="FFFFFF"/>
                </a:solidFill>
                <a:latin typeface="黑体"/>
              </a:rPr>
              <a:t>Practical Template Pool</a:t>
            </a:r>
          </a:p>
        </p:txBody>
      </p:sp>
      <p:pic>
        <p:nvPicPr>
          <p:cNvPr id="4" name="Picture 3" descr="fig4_epsilon_beta_reach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9576" y="1772816"/>
            <a:ext cx="6400800" cy="40005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648295" y="2638770"/>
            <a:ext cx="5759307" cy="7077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88172"/>
            <a:r>
              <a:rPr kumimoji="1" lang="en-US" altLang="zh-CN" sz="3999" b="1" dirty="0">
                <a:solidFill>
                  <a:srgbClr val="034A90">
                    <a:lumMod val="75000"/>
                  </a:srgbClr>
                </a:solidFill>
                <a:latin typeface="微软雅黑"/>
                <a:ea typeface="微软雅黑"/>
              </a:rPr>
              <a:t>Thanks for listening!</a:t>
            </a:r>
            <a:endParaRPr kumimoji="1" lang="zh-CN" altLang="en-US" sz="3999" b="1" dirty="0">
              <a:solidFill>
                <a:srgbClr val="034A90">
                  <a:lumMod val="75000"/>
                </a:srgbClr>
              </a:solidFill>
              <a:latin typeface="微软雅黑"/>
              <a:ea typeface="微软雅黑"/>
            </a:endParaRPr>
          </a:p>
        </p:txBody>
      </p:sp>
      <p:sp>
        <p:nvSpPr>
          <p:cNvPr id="10" name="文本框 3">
            <a:extLst>
              <a:ext uri="{FF2B5EF4-FFF2-40B4-BE49-F238E27FC236}">
                <a16:creationId xmlns:a16="http://schemas.microsoft.com/office/drawing/2014/main" id="{CD4A9A51-F023-B94F-B76E-605C8390237B}"/>
              </a:ext>
            </a:extLst>
          </p:cNvPr>
          <p:cNvSpPr txBox="1"/>
          <p:nvPr/>
        </p:nvSpPr>
        <p:spPr>
          <a:xfrm>
            <a:off x="3864269" y="5016544"/>
            <a:ext cx="5759307" cy="4769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88172"/>
            <a:r>
              <a:rPr kumimoji="1" lang="en-US" altLang="zh-CN" sz="2500" b="1" dirty="0">
                <a:solidFill>
                  <a:srgbClr val="034A90">
                    <a:lumMod val="75000"/>
                  </a:srgbClr>
                </a:solidFill>
                <a:latin typeface="微软雅黑"/>
                <a:ea typeface="微软雅黑"/>
              </a:rPr>
              <a:t>Email: ycq@mail.ustc.edu.cn</a:t>
            </a:r>
            <a:endParaRPr kumimoji="1" lang="zh-CN" altLang="en-US" sz="2500" b="1" dirty="0">
              <a:solidFill>
                <a:srgbClr val="034A90">
                  <a:lumMod val="75000"/>
                </a:srgbClr>
              </a:solidFill>
              <a:latin typeface="微软雅黑"/>
              <a:ea typeface="微软雅黑"/>
            </a:endParaRP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E825B50F-49FB-48AD-AC17-8802993073BC}"/>
              </a:ext>
            </a:extLst>
          </p:cNvPr>
          <p:cNvSpPr/>
          <p:nvPr/>
        </p:nvSpPr>
        <p:spPr>
          <a:xfrm>
            <a:off x="8815915" y="162330"/>
            <a:ext cx="305537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dirty="0">
                <a:ln w="0"/>
                <a:solidFill>
                  <a:srgbClr val="225E94"/>
                </a:solidFill>
                <a:effectLst>
                  <a:reflection blurRad="6350" stA="53000" endA="300" endPos="35500" dir="5400000" sy="-90000" algn="bl" rotWithShape="0"/>
                </a:effectLst>
                <a:latin typeface="华文行楷" panose="02010800040101010101" pitchFamily="2" charset="-122"/>
                <a:ea typeface="华文行楷" panose="02010800040101010101" pitchFamily="2" charset="-122"/>
              </a:rPr>
              <a:t>中国科学技术大学</a:t>
            </a:r>
            <a:endParaRPr lang="en-US" altLang="zh-CN" sz="2800" dirty="0">
              <a:ln w="0"/>
              <a:solidFill>
                <a:srgbClr val="225E94"/>
              </a:solidFill>
              <a:effectLst>
                <a:reflection blurRad="6350" stA="53000" endA="300" endPos="35500" dir="5400000" sy="-90000" algn="bl" rotWithShape="0"/>
              </a:effectLst>
              <a:latin typeface="华文行楷" panose="02010800040101010101" pitchFamily="2" charset="-122"/>
              <a:ea typeface="华文行楷" panose="02010800040101010101" pitchFamily="2" charset="-122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dirty="0">
                <a:ln w="0"/>
                <a:solidFill>
                  <a:srgbClr val="225E94"/>
                </a:solidFill>
                <a:effectLst>
                  <a:reflection blurRad="6350" stA="53000" endA="300" endPos="35500" dir="5400000" sy="-90000" algn="bl" rotWithShape="0"/>
                </a:effectLst>
                <a:latin typeface="Calibri" panose="020F0502020204030204" pitchFamily="34" charset="0"/>
                <a:ea typeface="华文行楷" panose="02010800040101010101" pitchFamily="2" charset="-122"/>
                <a:cs typeface="Calibri" panose="020F0502020204030204" pitchFamily="34" charset="0"/>
              </a:rPr>
              <a:t>University of Science and Technology of China</a:t>
            </a:r>
          </a:p>
        </p:txBody>
      </p:sp>
      <p:pic>
        <p:nvPicPr>
          <p:cNvPr id="8" name="Picture 17">
            <a:extLst>
              <a:ext uri="{FF2B5EF4-FFF2-40B4-BE49-F238E27FC236}">
                <a16:creationId xmlns:a16="http://schemas.microsoft.com/office/drawing/2014/main" id="{9A503604-439B-44F0-8E67-B63EFF5AE92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6483" y="244997"/>
            <a:ext cx="539432" cy="554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653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14" y="135064"/>
            <a:ext cx="7300000" cy="70907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sz="2600" b="1">
                <a:solidFill>
                  <a:srgbClr val="FFFFFF"/>
                </a:solidFill>
                <a:latin typeface="黑体"/>
              </a:rPr>
              <a:t>提出问题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BF921C44-4011-4A31-AEDF-8C5B256FEBBD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219" y="1988840"/>
            <a:ext cx="10237561" cy="30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238952"/>
      </p:ext>
    </p:extLst>
  </p:cSld>
  <p:clrMapOvr>
    <a:masterClrMapping/>
  </p:clrMapOvr>
  <p:transition advTm="6393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14" y="135064"/>
            <a:ext cx="7300000" cy="70907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sz="2600" b="1">
                <a:solidFill>
                  <a:srgbClr val="FFFFFF"/>
                </a:solidFill>
                <a:latin typeface="黑体"/>
              </a:rPr>
              <a:t>分析问题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9889" y="1412776"/>
            <a:ext cx="5852160" cy="4572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800"/>
              </a:spcBef>
              <a:spcAft>
                <a:spcPts val="300"/>
              </a:spcAft>
            </a:pPr>
            <a:r>
              <a:rPr sz="1900" b="1" dirty="0">
                <a:solidFill>
                  <a:srgbClr val="1F4E9C"/>
                </a:solidFill>
              </a:rPr>
              <a:t>Storage constraint</a:t>
            </a:r>
          </a:p>
          <a:p>
            <a:pPr>
              <a:spcAft>
                <a:spcPts val="700"/>
              </a:spcAft>
            </a:pPr>
            <a:r>
              <a:rPr sz="1800" dirty="0">
                <a:solidFill>
                  <a:srgbClr val="222222"/>
                </a:solidFill>
              </a:rPr>
              <a:t>•  Lower false-triggered saved fraction → lower acceptance; trade off to a manageable level.</a:t>
            </a:r>
          </a:p>
          <a:p>
            <a:pPr>
              <a:spcAft>
                <a:spcPts val="700"/>
              </a:spcAft>
            </a:pPr>
            <a:r>
              <a:rPr sz="1800" dirty="0">
                <a:solidFill>
                  <a:srgbClr val="222222"/>
                </a:solidFill>
              </a:rPr>
              <a:t>•  Target 10⁻³ → ~10 PB/</a:t>
            </a:r>
            <a:r>
              <a:rPr sz="1800" dirty="0" err="1">
                <a:solidFill>
                  <a:srgbClr val="222222"/>
                </a:solidFill>
              </a:rPr>
              <a:t>yr</a:t>
            </a:r>
            <a:r>
              <a:rPr sz="1800" dirty="0">
                <a:solidFill>
                  <a:srgbClr val="222222"/>
                </a:solidFill>
              </a:rPr>
              <a:t> over a 10-year run (manageable).</a:t>
            </a:r>
          </a:p>
          <a:p>
            <a:pPr>
              <a:spcBef>
                <a:spcPts val="800"/>
              </a:spcBef>
              <a:spcAft>
                <a:spcPts val="300"/>
              </a:spcAft>
            </a:pPr>
            <a:r>
              <a:rPr sz="1900" b="1" dirty="0">
                <a:solidFill>
                  <a:srgbClr val="1F4E9C"/>
                </a:solidFill>
              </a:rPr>
              <a:t>Objective</a:t>
            </a:r>
          </a:p>
          <a:p>
            <a:pPr>
              <a:spcAft>
                <a:spcPts val="700"/>
              </a:spcAft>
            </a:pPr>
            <a:r>
              <a:rPr sz="1800" dirty="0">
                <a:solidFill>
                  <a:srgbClr val="222222"/>
                </a:solidFill>
              </a:rPr>
              <a:t>•  Maximize acceptance at a fixed 10⁻³ saved-data fraction.</a:t>
            </a:r>
          </a:p>
          <a:p>
            <a:pPr>
              <a:spcBef>
                <a:spcPts val="800"/>
              </a:spcBef>
              <a:spcAft>
                <a:spcPts val="300"/>
              </a:spcAft>
            </a:pPr>
            <a:r>
              <a:rPr sz="1900" b="1" dirty="0">
                <a:solidFill>
                  <a:srgbClr val="1F4E9C"/>
                </a:solidFill>
              </a:rPr>
              <a:t>Acceptance–storage trade-off</a:t>
            </a:r>
          </a:p>
          <a:p>
            <a:pPr>
              <a:spcAft>
                <a:spcPts val="700"/>
              </a:spcAft>
            </a:pPr>
            <a:r>
              <a:rPr sz="1800" dirty="0">
                <a:solidFill>
                  <a:srgbClr val="222222"/>
                </a:solidFill>
              </a:rPr>
              <a:t>•  Acceptance rises with the stored-data rate; differs by velocity (intrinsic SNR).</a:t>
            </a:r>
          </a:p>
        </p:txBody>
      </p:sp>
      <p:pic>
        <p:nvPicPr>
          <p:cNvPr id="4" name="Picture 3" descr="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0800" y="2194560"/>
            <a:ext cx="5394960" cy="3335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987196"/>
      </p:ext>
    </p:extLst>
  </p:cSld>
  <p:clrMapOvr>
    <a:masterClrMapping/>
  </p:clrMapOvr>
  <p:transition advTm="6393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14" y="135064"/>
            <a:ext cx="7300000" cy="70907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sz="2600" b="1">
                <a:solidFill>
                  <a:srgbClr val="FFFFFF"/>
                </a:solidFill>
                <a:latin typeface="黑体"/>
              </a:rPr>
              <a:t>最优滤波</a:t>
            </a:r>
          </a:p>
        </p:txBody>
      </p:sp>
      <p:pic>
        <p:nvPicPr>
          <p:cNvPr id="6" name="Picture 5" descr="imag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03912" y="1802110"/>
            <a:ext cx="6500225" cy="4250784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223A04CF-F137-4EC2-9709-59CBB3EA5432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2" y="1196752"/>
            <a:ext cx="4788419" cy="5317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502062"/>
      </p:ext>
    </p:extLst>
  </p:cSld>
  <p:clrMapOvr>
    <a:masterClrMapping/>
  </p:clrMapOvr>
  <p:transition advTm="6393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14" y="135064"/>
            <a:ext cx="7300000" cy="70907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sz="2600" b="1">
                <a:solidFill>
                  <a:srgbClr val="FFFFFF"/>
                </a:solidFill>
                <a:latin typeface="黑体"/>
              </a:rPr>
              <a:t>参数空间 Γ</a:t>
            </a:r>
          </a:p>
        </p:txBody>
      </p:sp>
      <p:pic>
        <p:nvPicPr>
          <p:cNvPr id="5" name="Picture 4" descr="imag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60296" y="4365104"/>
            <a:ext cx="3088036" cy="2316027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93F4231C-3DAD-465A-A5C0-2B521B64A950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15" y="1124743"/>
            <a:ext cx="11637024" cy="3054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12921"/>
      </p:ext>
    </p:extLst>
  </p:cSld>
  <p:clrMapOvr>
    <a:masterClrMapping/>
  </p:clrMapOvr>
  <p:transition advTm="6393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14" y="135064"/>
            <a:ext cx="7300000" cy="70907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sz="2600" b="1">
                <a:solidFill>
                  <a:srgbClr val="FFFFFF"/>
                </a:solidFill>
                <a:latin typeface="黑体"/>
              </a:rPr>
              <a:t>Mismatch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E0531497-4A2F-4022-B1D0-ADFE6613189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3930" y="2924944"/>
            <a:ext cx="5774979" cy="1998213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BE11859D-49E9-428A-8C6C-34324AADF78A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91" y="1124745"/>
            <a:ext cx="7063161" cy="5404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806639"/>
      </p:ext>
    </p:extLst>
  </p:cSld>
  <p:clrMapOvr>
    <a:masterClrMapping/>
  </p:clrMapOvr>
  <p:transition advTm="6393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14" y="135064"/>
            <a:ext cx="7300000" cy="70907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sz="2600" b="1">
                <a:solidFill>
                  <a:srgbClr val="FFFFFF"/>
                </a:solidFill>
                <a:latin typeface="黑体"/>
              </a:rPr>
              <a:t>Template Pool — Coverage</a:t>
            </a:r>
          </a:p>
        </p:txBody>
      </p:sp>
      <p:pic>
        <p:nvPicPr>
          <p:cNvPr id="27" name="图片 26">
            <a:extLst>
              <a:ext uri="{FF2B5EF4-FFF2-40B4-BE49-F238E27FC236}">
                <a16:creationId xmlns:a16="http://schemas.microsoft.com/office/drawing/2014/main" id="{52633E3C-F205-4D52-9B06-CED9C640AC31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2" y="1196752"/>
            <a:ext cx="11333495" cy="5054169"/>
          </a:xfrm>
          <a:prstGeom prst="rect">
            <a:avLst/>
          </a:prstGeom>
        </p:spPr>
      </p:pic>
      <p:pic>
        <p:nvPicPr>
          <p:cNvPr id="11" name="Picture 3" descr="image.png">
            <a:extLst>
              <a:ext uri="{FF2B5EF4-FFF2-40B4-BE49-F238E27FC236}">
                <a16:creationId xmlns:a16="http://schemas.microsoft.com/office/drawing/2014/main" id="{F726F0B2-7B78-4335-AF1B-DDEC136523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57921" y="5094375"/>
            <a:ext cx="3013441" cy="1757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853422"/>
      </p:ext>
    </p:extLst>
  </p:cSld>
  <p:clrMapOvr>
    <a:masterClrMapping/>
  </p:clrMapOvr>
  <p:transition advTm="6393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14" y="135064"/>
            <a:ext cx="7300000" cy="70907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sz="2600" b="1">
                <a:solidFill>
                  <a:srgbClr val="FFFFFF"/>
                </a:solidFill>
                <a:latin typeface="黑体"/>
              </a:rPr>
              <a:t>Practical Template Pool — FNR-Greedy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317DBA63-FA43-4A46-8A70-AD243BF37085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610" y="1484784"/>
            <a:ext cx="10238780" cy="4244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87181"/>
      </p:ext>
    </p:extLst>
  </p:cSld>
  <p:clrMapOvr>
    <a:masterClrMapping/>
  </p:clrMapOvr>
  <p:transition advTm="6393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14" y="135064"/>
            <a:ext cx="7300000" cy="70907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sz="2600" b="1">
                <a:solidFill>
                  <a:srgbClr val="FFFFFF"/>
                </a:solidFill>
                <a:latin typeface="黑体"/>
              </a:rPr>
              <a:t>Practical Template Pool — Stream Evaluation</a:t>
            </a:r>
          </a:p>
        </p:txBody>
      </p:sp>
      <p:pic>
        <p:nvPicPr>
          <p:cNvPr id="6" name="Picture 5" descr="imag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54580" y="1772816"/>
            <a:ext cx="6609192" cy="4320480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5195C918-BD1C-404E-893A-FE079DE35819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2" y="1196752"/>
            <a:ext cx="5329904" cy="5288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677668"/>
      </p:ext>
    </p:extLst>
  </p:cSld>
  <p:clrMapOvr>
    <a:masterClrMapping/>
  </p:clrMapOvr>
  <p:transition advTm="6393"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9a296e6d-f7ef-4e0b-9147-48625877b753"/>
  <p:tag name="COMMONDATA" val="eyJoZGlkIjoiNzVjZTgyMWRkMzZlZGE0YWUwMWE0ZDQxMzk5NzMzMDQ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1905.512"/>
  <p:tag name="ORIGINALWIDTH" val=" 6297.713"/>
  <p:tag name="OUTPUTTYPE" val="PNG"/>
  <p:tag name="IGUANATEXVERSION" val="162"/>
  <p:tag name="LATEXADDIN" val="\documentclass{article}&#10;\usepackage{amsmath}&#10;\usepackage{amssymb}&#10;\usepackage[paperwidth=8in, paperheight=9in, margin=0.35in]{geometry}&#10;\pagestyle{empty}&#10;&#10;\begin{document}&#10;&#10;\begin{minipage}{0.96\textwidth}&#10;&#10;\textbf{Experimental Challenge}&#10;\begin{itemize}&#10;    \item Multi-layer induction detector with exposure &#10;    $\sim\mathcal{O}(10^{4})~\mathrm{m^{2}\,yr}$.&#10;    \item Raw data volume up to $\mathcal{O}(100)~\mathrm{EB}$.&#10;\end{itemize}&#10;&#10;\textbf{L1 Trigger Requirements}&#10;\begin{itemize}&#10;    \item \textbf{High acceptance:} monopole events are extremely rare.&#10;&#10;    \item \textbf{Reduce stored data:} the saved volume is dominated by noise &#10;    false triggers rather than genuine signals. Poor SNR requires a low threshold to keep the acceptance high, so a &#10;    large number of noise events may be saved. Storage is reduced by cutting &#10;    saved noise events.&#10;&#10;    \item \textbf{Low latency:} implemented on FPGA for real-time processing.&#10;\end{itemize}&#10;&#10;\end{minipage}&#10;&#10;\end{document}"/>
  <p:tag name="IGUANATEXSIZE" val="16"/>
  <p:tag name="IGUANATEXCURSOR" val="689"/>
  <p:tag name="TRANSPARENCY" val="True"/>
  <p:tag name="CHOOSECOLOR" val="False"/>
  <p:tag name="COLORHEX" val="000000"/>
  <p:tag name="FILENAME" val=""/>
  <p:tag name="LATEXENGINEID" val="0"/>
  <p:tag name="TEMPFOLDER" val="c:\temp\"/>
  <p:tag name="LATEXFORMHEIGHT" val=" 320"/>
  <p:tag name="LATEXFORMWIDTH" val=" 385"/>
  <p:tag name="LATEXFORMWRAP" val="True"/>
  <p:tag name="BITMAPVECTOR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3271.091"/>
  <p:tag name="ORIGINALWIDTH" val=" 2945.632"/>
  <p:tag name="OUTPUTTYPE" val="PNG"/>
  <p:tag name="IGUANATEXVERSION" val="162"/>
  <p:tag name="LATEXADDIN" val="\documentclass{article}&#10;\usepackage{amsmath}&#10;\usepackage{amssymb}&#10;\usepackage[paperwidth=4in, paperheight=9in, margin=0.35in]{geometry}&#10;\pagestyle{empty}&#10;&#10;\begin{document}&#10;&#10;\begin{minipage}{0.96\textwidth}&#10;\textbf{Optimal-Filter Detection}&#10;&#10;\begin{itemize}&#10;    \item Detection problem:&#10;    \[&#10;        H_{0}: \mathbf{x}=\mathbf{n},&#10;        \qquad&#10;        H_{1}: \mathbf{x}=\mathbf{s}+\mathbf{n},&#10;        \qquad&#10;        \mathbf{n}\sim\mathcal{N}(\mathbf{0},C).&#10;    \]&#10;&#10;    \item The likelihood-ratio test is written as&#10;    \[&#10;        \frac{p(\mathbf{x}\mid H_{1})}&#10;             {p(\mathbf{x}\mid H_{0})}&#10;        \mathop{\gtrless}_{H_{0}}^{H_{1}}&#10;        \gamma .&#10;    \]&#10;&#10;    \item For Gaussian colored noise, this test reduces to the optimal &#10;    linear-filter statistic:&#10;    \[&#10;        S(\mathbf{x})&#10;        =&#10;        \mathbf{s}^{T}C^{-1}\mathbf{x}&#10;        =&#10;        \mathbf{h}^{T}\mathbf{x}&#10;        \mathop{\gtrless}_{H_{0}}^{H_{1}}&#10;        \gamma' .&#10;    \]&#10;&#10;    \item The optimal filter kernel is defined as&#10;    \[&#10;        \mathbf{h}=a\,C^{-1}\mathbf{s},&#10;    \]&#10;    where $C$ is the noise covariance matrix and $a$ is a normalization factor.&#10;&#10;\end{itemize}&#10;&#10;\end{minipage}&#10;&#10;\end{document}"/>
  <p:tag name="IGUANATEXSIZE" val="16"/>
  <p:tag name="IGUANATEXCURSOR" val="1143"/>
  <p:tag name="TRANSPARENCY" val="True"/>
  <p:tag name="CHOOSECOLOR" val="False"/>
  <p:tag name="COLORHEX" val="000000"/>
  <p:tag name="FILENAME" val=""/>
  <p:tag name="LATEXENGINEID" val="0"/>
  <p:tag name="TEMPFOLDER" val="c:\temp\"/>
  <p:tag name="LATEXFORMHEIGHT" val=" 320"/>
  <p:tag name="LATEXFORMWIDTH" val=" 385"/>
  <p:tag name="LATEXFORMWRAP" val="True"/>
  <p:tag name="BITMAPVECTOR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1879.265"/>
  <p:tag name="ORIGINALWIDTH" val=" 7158.605"/>
  <p:tag name="OUTPUTTYPE" val="PNG"/>
  <p:tag name="IGUANATEXVERSION" val="162"/>
  <p:tag name="LATEXADDIN" val="\documentclass{article}&#10;\usepackage{amsmath}&#10;\usepackage{amssymb}&#10;\usepackage[paperwidth=9in, paperheight=9in, margin=0.35in]{geometry}&#10;\pagestyle{empty}&#10;&#10;\begin{document}&#10;&#10;\begin{minipage}{0.96\textwidth}&#10;\textbf{Signal Parameterization}&#10;&#10;\begin{itemize}&#10;    \item Each signal is determined by four parameters:&#10;    \[&#10;        \gamma \equiv (v,\rho_{0},\theta,\phi).&#10;    \]&#10;&#10;    \item The velocity is sampled log-uniformly in&#10;    \[&#10;        v \in [10^{-5},10^{-1}]\,c .&#10;    \]&#10;&#10;    \item Here, $\rho_{0}$ denotes the impact offset, while $\theta$ and &#10;    $\phi$ denote the incidence angles.&#10;&#10;    \item The geometric parameters $(\rho_{0},\theta,\phi)$ are determined by &#10;    isotropic incident trajectories constrained by the coil geometry.&#10;&#10;    \item Invalid trajectories, such as grazing tracks with negligible SNR, are &#10;    removed. The remaining valid set defines the parameter space $\Gamma$.&#10;\end{itemize}&#10;&#10;\end{minipage}&#10;&#10;\end{document}"/>
  <p:tag name="IGUANATEXSIZE" val="16"/>
  <p:tag name="IGUANATEXCURSOR" val="90"/>
  <p:tag name="TRANSPARENCY" val="True"/>
  <p:tag name="CHOOSECOLOR" val="False"/>
  <p:tag name="COLORHEX" val="000000"/>
  <p:tag name="FILENAME" val=""/>
  <p:tag name="LATEXENGINEID" val="0"/>
  <p:tag name="TEMPFOLDER" val="c:\temp\"/>
  <p:tag name="LATEXFORMHEIGHT" val=" 320"/>
  <p:tag name="LATEXFORMWIDTH" val=" 385"/>
  <p:tag name="LATEXFORMWRAP" val="True"/>
  <p:tag name="BITMAPVECTOR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3324.334"/>
  <p:tag name="ORIGINALWIDTH" val=" 4344.957"/>
  <p:tag name="OUTPUTTYPE" val="PNG"/>
  <p:tag name="IGUANATEXVERSION" val="162"/>
  <p:tag name="LATEXADDIN" val="\documentclass{article}&#10;\usepackage{amsmath}&#10;\usepackage{amssymb}&#10;\usepackage[paperwidth=6in, paperheight=9in, margin=0.35in]{geometry}&#10;\pagestyle{empty}&#10;&#10;\begin{document}&#10;&#10;\begin{minipage}{0.96\textwidth}&#10;&#10;\textbf{SNR Loss from Filter Mismatch}&#10;\begin{itemize}&#10;    \item For a signal $\mathbf{s}_{\gamma}$, the optimal filter kernel is&#10;    \[&#10;        \mathbf{h}_{\gamma}&#10;        =&#10;        a_{\gamma} C^{-1}\mathbf{s}_{\gamma}.&#10;    \]&#10;&#10;    \item The filter is normalized to unit noise variance:&#10;    \[&#10;        \mathrm{Var}\!\left(\mathbf{h}_{\gamma}^{T}\mathbf{n}\right)&#10;        =&#10;        \mathbf{h}_{\gamma}^{T}C\mathbf{h}_{\gamma}&#10;        =&#10;        1,&#10;    \]&#10;    which gives&#10;    \[&#10;        a_{\gamma}&#10;        =&#10;        \left(&#10;        \mathbf{s}_{\gamma}^{T}C^{-1}\mathbf{s}_{\gamma}&#10;        \right)^{-1/2}.&#10;    \]&#10;&#10;    \item The mismatch between $\mathbf{s}_{\gamma}$ and the filter &#10;    $\mathbf{h}_{\eta}$ is defined as&#10;    \[&#10;        m(\gamma,\eta)&#10;        =&#10;        1-&#10;        \frac{&#10;        \left(\mathbf{h}_{\eta}^{T}\mathbf{s}_{\gamma}\right)^{2}&#10;        }{&#10;        \left(\mathbf{h}_{\gamma}^{T}\mathbf{s}_{\gamma}\right)^{2}&#10;        }.&#10;    \]&#10;&#10;    \item The SNR loss caused by filter mismatch is non-negligible.&#10;&#10;    \item Example for on-axis trajectories &#10;    $(\rho_{0}=\theta=\phi=0)$:&#10;    \[&#10;        v=10^{-3}c~\text{signal}&#10;        \quad \text{filtered by} \quad&#10;        v=10^{-5}c~\text{template}&#10;        \quad \Rightarrow \quad&#10;        m=55.6\%.&#10;    \]&#10;&#10;\end{itemize}&#10;&#10;\end{minipage}&#10;&#10;\end{document}"/>
  <p:tag name="IGUANATEXSIZE" val="16"/>
  <p:tag name="IGUANATEXCURSOR" val="90"/>
  <p:tag name="TRANSPARENCY" val="True"/>
  <p:tag name="CHOOSECOLOR" val="False"/>
  <p:tag name="COLORHEX" val="000000"/>
  <p:tag name="FILENAME" val=""/>
  <p:tag name="LATEXENGINEID" val="0"/>
  <p:tag name="TEMPFOLDER" val="c:\temp\"/>
  <p:tag name="LATEXFORMHEIGHT" val=" 320"/>
  <p:tag name="LATEXFORMWIDTH" val=" 385"/>
  <p:tag name="LATEXFORMWRAP" val="True"/>
  <p:tag name="BITMAPVECTOR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3109.111"/>
  <p:tag name="ORIGINALWIDTH" val=" 6971.878"/>
  <p:tag name="OUTPUTTYPE" val="PNG"/>
  <p:tag name="IGUANATEXVERSION" val="162"/>
  <p:tag name="LATEXADDIN" val="\documentclass{article}&#10;\usepackage{amsmath}&#10;\usepackage{amssymb}&#10;\usepackage[paperwidth=9in, paperheight=9in, margin=0.35in]{geometry}&#10;\pagestyle{empty}&#10;&#10;\begin{document}&#10;&#10;\begin{minipage}{0.96\textwidth}&#10;&#10;\begin{itemize}&#10;    \item To control the mismatch, we construct a template pool &#10;    $\mathcal{B}$ over the valid parameter space $\Gamma$.&#10;&#10;    \item For each input window, the trigger statistic is taken as the maximum &#10;    response over the template pool:&#10;    \[&#10;        S(\mathbf{x})&#10;        =&#10;        \max_{1\leq i\leq N_{t}}&#10;        \rho_i,&#10;        \qquad&#10;        \rho_i=\mathbf{h}_{\eta_i}^{T}\mathbf{x}.&#10;    \]&#10;&#10;    \item The template pool is required to ensure that, for any signal in the &#10;    parameter space, the best response in the pool has a bounded mismatch:&#10;    \[&#10;        \forall\,\gamma\in\Gamma:&#10;        \qquad&#10;        \min_{\eta\in\mathcal{B}}&#10;        m(\gamma,\eta)&lt;1\%.&#10;    \]&#10;&#10;    \item Templates are added by incremental random sampling from $\Gamma$ and &#10;    evaluated on $10^{6}$ construction signals.&#10;&#10;    \item The first prefix satisfying the $1\%$ mismatch requirement is&#10;    \[&#10;        N_{0}=939,&#10;        \qquad&#10;        m_{\max}^{\mathrm{build}}=0.6023\%.&#10;    \]&#10;&#10;    \item The same $N_{0}=939$ template pool is then checked on an independent &#10;    holdout set of $10^{6}$ signals:&#10;    \[&#10;        m_{\max}^{\mathrm{holdout}}=0.6862\%,&#10;    \]&#10;&#10;    \item This provides independent empirical evidence for statistical coverage.&#10;\end{itemize}&#10;&#10;\end{minipage}&#10;&#10;\end{document}"/>
  <p:tag name="IGUANATEXSIZE" val="16"/>
  <p:tag name="IGUANATEXCURSOR" val="1457"/>
  <p:tag name="TRANSPARENCY" val="True"/>
  <p:tag name="CHOOSECOLOR" val="False"/>
  <p:tag name="COLORHEX" val="000000"/>
  <p:tag name="FILENAME" val=""/>
  <p:tag name="LATEXENGINEID" val="0"/>
  <p:tag name="TEMPFOLDER" val="c:\temp\"/>
  <p:tag name="LATEXFORMHEIGHT" val=" 320"/>
  <p:tag name="LATEXFORMWIDTH" val=" 385"/>
  <p:tag name="LATEXFORMWRAP" val="True"/>
  <p:tag name="BITMAPVECTOR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2611.174"/>
  <p:tag name="ORIGINALWIDTH" val=" 6298.462"/>
  <p:tag name="OUTPUTTYPE" val="PNG"/>
  <p:tag name="IGUANATEXVERSION" val="162"/>
  <p:tag name="LATEXADDIN" val="\documentclass{article}&#10;\usepackage{amsmath}&#10;\usepackage{amssymb}&#10;\usepackage[paperwidth=8in, paperheight=9in, margin=0.35in]{geometry}&#10;\pagestyle{empty}&#10;&#10;\begin{document}&#10;&#10;\begin{minipage}{0.96\textwidth}&#10;&#10;\textbf{Template Selection for Trigger Performance}&#10;\begin{itemize}&#10;    \item A larger template pool can reduce the mismatch, but it is not always &#10;    beneficial for the trigger.&#10;&#10;    \item Following the template-bank discussion in LIGO searches, increasing &#10;    the number of templates also increases the maximum noise response over the &#10;    bank:&#10;    \[&#10;        S_{\mathrm{noise}}&#10;        =&#10;        \max_{1\leq i\leq N_{t}}&#10;        \rho_i^{\mathrm{noise}} .&#10;    \]&#10;&#10;    \item A larger noise maximum requires a higher trigger threshold to keep &#10;    the false-triggered saved-data fraction fixed.&#10;&#10;    \item Therefore, beyond a certain point, adding more templates may reduce &#10;    mismatch but lower the signal acceptance after thresholding.&#10;&#10;    \item The practical template pool should be selected by balancing mismatch &#10;    coverage against the increase in noise response, rather than by simply &#10;    using all available templates.&#10;&#10;    \item \textbf{Conclusion:} start from a coverage-qualified candidate pool, &#10;    then construct the final trigger pool by adding only templates that improve &#10;    signal acceptance under the fixed false-triggered saved-data constraint.&#10;\end{itemize}&#10;&#10;\end{minipage}&#10;&#10;\end{document}"/>
  <p:tag name="IGUANATEXSIZE" val="16"/>
  <p:tag name="IGUANATEXCURSOR" val="1426"/>
  <p:tag name="TRANSPARENCY" val="True"/>
  <p:tag name="CHOOSECOLOR" val="False"/>
  <p:tag name="COLORHEX" val="000000"/>
  <p:tag name="FILENAME" val=""/>
  <p:tag name="LATEXENGINEID" val="0"/>
  <p:tag name="TEMPFOLDER" val="c:\temp\"/>
  <p:tag name="LATEXFORMHEIGHT" val=" 320"/>
  <p:tag name="LATEXFORMWIDTH" val=" 385"/>
  <p:tag name="LATEXFORMWRAP" val="True"/>
  <p:tag name="BITMAPVECTOR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3061.867"/>
  <p:tag name="ORIGINALWIDTH" val=" 3085.864"/>
  <p:tag name="OUTPUTTYPE" val="PNG"/>
  <p:tag name="IGUANATEXVERSION" val="162"/>
  <p:tag name="LATEXADDIN" val="\documentclass{article}&#10;\usepackage{amsmath}&#10;\usepackage{amssymb}&#10;\usepackage[paperwidth=4.5in, paperheight=9in, margin=0.35in]{geometry}&#10;\pagestyle{empty}&#10;&#10;\begin{document}&#10;\begin{minipage}{0.96\textwidth}&#10;&#10;\begin{itemize}&#10;    \item Each sliding window contains $L$ samples. Adjacent triggers are&#10;    grouped into one event cluster.&#10;&#10;    \item A cluster of $W$ consecutive windows retains&#10;    \[&#10;        L_{\mathrm{saved}}=L+W-1.&#10;    \]&#10;    Overlapping or adjacent saved intervals are merged.&#10;&#10;    \item \textbf{Noise:} An independent continuous noise stream determines the&#10;    threshold at a fixed saved-data fraction.&#10;&#10;    \item \textbf{Signal:} Signals are injected into an independent noise stream&#10;    and evaluated using the same threshold.&#10;&#10;    \item An event is accepted if the saved interval contains the injection&#10;    center and retains at least $99\%$ of the full optimal-filter SNR:&#10;    \[&#10;        \frac{\mathrm{SNR}_{\mathrm{saved}}}&#10;             {\mathrm{SNR}_{\mathrm{full}}}&gt;0.99.&#10;    \]&#10;    Otherwise, the event is missed.&#10;\end{itemize}&#10;&#10;\end{minipage}&#10;\end{document}"/>
  <p:tag name="IGUANATEXSIZE" val="17"/>
  <p:tag name="IGUANATEXCURSOR" val="92"/>
  <p:tag name="TRANSPARENCY" val="True"/>
  <p:tag name="CHOOSECOLOR" val="False"/>
  <p:tag name="COLORHEX" val="000000"/>
  <p:tag name="FILENAME" val=""/>
  <p:tag name="LATEXENGINEID" val="0"/>
  <p:tag name="TEMPFOLDER" val="c:\temp\"/>
  <p:tag name="LATEXFORMHEIGHT" val=" 320"/>
  <p:tag name="LATEXFORMWIDTH" val=" 385"/>
  <p:tag name="LATEXFORMWRAP" val="True"/>
  <p:tag name="BITMAPVECTOR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1972.254"/>
  <p:tag name="ORIGINALWIDTH" val=" 3517.81"/>
  <p:tag name="OUTPUTTYPE" val="PNG"/>
  <p:tag name="IGUANATEXVERSION" val="162"/>
  <p:tag name="LATEXADDIN" val="\documentclass{article}&#10;\usepackage{amsmath}&#10;\usepackage{amssymb}&#10;\usepackage[paperwidth=5in, paperheight=9in, margin=0.35in]{geometry}&#10;\pagestyle{empty}&#10;&#10;\begin{document}&#10;\begin{minipage}{0.96\textwidth}&#10;&#10;\begin{itemize}&#10;    \item The practical pool is built from coverage-qualified candidates using&#10;    acceptance-oriented greedy selection.&#10;&#10;    \item For a fixed saved-data fraction $\epsilon$, the allowed false-trigger&#10;    rate is approximately&#10;    \[&#10;        R_{\mathrm{false}}&#10;        \simeq&#10;        \frac{\epsilon f_s}&#10;        {L},&#10;    \]&#10;    where $f_s$ is the sampling rate. Thus, a smaller $L$ permits more false&#10;    triggers and consequently a lower trigger threshold, improving acceptance.&#10;&#10;    \item However, an excessively small $L$ truncates the signal and causes SNR&#10;    loss. Therefore, $L$ balances storage efficiency and signal completeness.&#10;\end{itemize}&#10;&#10;\end{minipage}&#10;\end{document}"/>
  <p:tag name="IGUANATEXSIZE" val="16"/>
  <p:tag name="IGUANATEXCURSOR" val="342"/>
  <p:tag name="TRANSPARENCY" val="True"/>
  <p:tag name="CHOOSECOLOR" val="False"/>
  <p:tag name="COLORHEX" val="000000"/>
  <p:tag name="FILENAME" val=""/>
  <p:tag name="LATEXENGINEID" val="0"/>
  <p:tag name="TEMPFOLDER" val="c:\temp\"/>
  <p:tag name="LATEXFORMHEIGHT" val=" 320"/>
  <p:tag name="LATEXFORMWIDTH" val=" 385"/>
  <p:tag name="LATEXFORMWRAP" val="True"/>
  <p:tag name="BITMAPVECTOR" val="0"/>
</p:tagLst>
</file>

<file path=ppt/theme/theme1.xml><?xml version="1.0" encoding="utf-8"?>
<a:theme xmlns:a="http://schemas.openxmlformats.org/drawingml/2006/main" name="ppt模板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自定义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034A90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1F3864"/>
      </a:folHlink>
    </a:clrScheme>
    <a:fontScheme name="kmtzzooc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251525</TotalTime>
  <Words>144</Words>
  <Application>Microsoft Office PowerPoint</Application>
  <PresentationFormat>宽屏</PresentationFormat>
  <Paragraphs>28</Paragraphs>
  <Slides>12</Slides>
  <Notes>10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12</vt:i4>
      </vt:variant>
    </vt:vector>
  </HeadingPairs>
  <TitlesOfParts>
    <vt:vector size="21" baseType="lpstr">
      <vt:lpstr>黑体</vt:lpstr>
      <vt:lpstr>华文行楷</vt:lpstr>
      <vt:lpstr>微软雅黑</vt:lpstr>
      <vt:lpstr>Arial</vt:lpstr>
      <vt:lpstr>Calibri</vt:lpstr>
      <vt:lpstr>Calibri Light</vt:lpstr>
      <vt:lpstr>Wingdings</vt:lpstr>
      <vt:lpstr>ppt模板</vt:lpstr>
      <vt:lpstr>Office 主题</vt:lpstr>
      <vt:lpstr>磁单极子感应探测 level-1触发算法研究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ustc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高速数字系统设计</dc:title>
  <dc:creator>qyh</dc:creator>
  <cp:lastModifiedBy>An Ye</cp:lastModifiedBy>
  <cp:revision>3353</cp:revision>
  <dcterms:created xsi:type="dcterms:W3CDTF">2013-02-25T11:17:00Z</dcterms:created>
  <dcterms:modified xsi:type="dcterms:W3CDTF">2026-06-18T05:52:16Z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34A054956AB54FFF87BF9201B0A57D01_12</vt:lpwstr>
  </property>
  <property fmtid="{D5CDD505-2E9C-101B-9397-08002B2CF9AE}" pid="3" name="KSOProductBuildVer">
    <vt:lpwstr>2052-11.1.0.14309</vt:lpwstr>
  </property>
</Properties>
</file>