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58" r:id="rId6"/>
    <p:sldId id="261" r:id="rId7"/>
    <p:sldId id="260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7025" y="180975"/>
            <a:ext cx="615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多维抽样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4350" y="836930"/>
            <a:ext cx="112877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数据获取为误差值：</a:t>
            </a:r>
            <a:r>
              <a:rPr lang="en-US" altLang="zh-CN"/>
              <a:t>Error:</a:t>
            </a:r>
            <a:r>
              <a:rPr lang="en-US" altLang="en-US"/>
              <a:t>  </a:t>
            </a:r>
            <a:r>
              <a:rPr lang="en-US" altLang="zh-CN"/>
              <a:t>Δx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Δy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 </a:t>
            </a:r>
            <a:r>
              <a:rPr lang="en-US" altLang="zh-CN"/>
              <a:t>Δθ_p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</a:t>
            </a:r>
            <a:r>
              <a:rPr lang="en-US" altLang="en-US"/>
              <a:t>ϕ</a:t>
            </a:r>
            <a:r>
              <a:rPr lang="en-US" altLang="zh-CN"/>
              <a:t>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Δ|p|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MCTruth+smear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由五维直方图（</a:t>
            </a:r>
            <a:r>
              <a:rPr lang="en-US" altLang="zh-CN"/>
              <a:t>pdf</a:t>
            </a:r>
            <a:r>
              <a:rPr lang="zh-CN" altLang="en-US"/>
              <a:t>）体现权重（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对于特定的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E,theta,phi bin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每个有一张五维直方图</a:t>
            </a:r>
            <a:r>
              <a:rPr lang="zh-CN" altLang="en-US"/>
              <a:t>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使用权重大于</a:t>
            </a:r>
            <a:r>
              <a:rPr lang="en-US" altLang="zh-CN"/>
              <a:t>0</a:t>
            </a:r>
            <a:r>
              <a:rPr lang="zh-CN" altLang="en-US"/>
              <a:t>的</a:t>
            </a:r>
            <a:r>
              <a:rPr lang="en-US" altLang="zh-CN"/>
              <a:t>bin</a:t>
            </a:r>
            <a:r>
              <a:rPr lang="zh-CN" altLang="en-US"/>
              <a:t>相加，获得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用两组数组分别储存</a:t>
            </a:r>
            <a:r>
              <a:rPr lang="en-US" altLang="zh-CN"/>
              <a:t>bin</a:t>
            </a:r>
            <a:r>
              <a:rPr lang="zh-CN" altLang="en-US"/>
              <a:t>的坐标和对应的</a:t>
            </a:r>
            <a:r>
              <a:rPr lang="en-US" altLang="zh-CN"/>
              <a:t>0-1</a:t>
            </a:r>
            <a:r>
              <a:rPr lang="zh-CN" altLang="en-US"/>
              <a:t>的</a:t>
            </a:r>
            <a:r>
              <a:rPr lang="zh-CN" altLang="en-US"/>
              <a:t>数值</a:t>
            </a:r>
            <a:endParaRPr lang="zh-CN" altLang="en-US"/>
          </a:p>
        </p:txBody>
      </p:sp>
      <p:pic>
        <p:nvPicPr>
          <p:cNvPr id="6" name="图片 5" descr="4524ca9da4471abef8c692b7d0a28e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3084830"/>
            <a:ext cx="4112260" cy="23469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935220" y="4258310"/>
            <a:ext cx="1471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4524ca9da4471abef8c692b7d0a28e69"/>
          <p:cNvPicPr>
            <a:picLocks noChangeAspect="1"/>
          </p:cNvPicPr>
          <p:nvPr/>
        </p:nvPicPr>
        <p:blipFill>
          <a:blip r:embed="rId1"/>
          <a:srcRect b="14313"/>
          <a:stretch>
            <a:fillRect/>
          </a:stretch>
        </p:blipFill>
        <p:spPr>
          <a:xfrm>
            <a:off x="6661785" y="3011805"/>
            <a:ext cx="4112260" cy="2011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835" y="5022850"/>
            <a:ext cx="431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ym typeface="+mn-ea"/>
              </a:rPr>
              <a:t>     [Δx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Δy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 </a:t>
            </a:r>
            <a:r>
              <a:rPr lang="en-US" altLang="zh-CN">
                <a:sym typeface="+mn-ea"/>
              </a:rPr>
              <a:t>Δθ_p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</a:t>
            </a:r>
            <a:r>
              <a:rPr lang="en-US" altLang="en-US">
                <a:sym typeface="+mn-ea"/>
              </a:rPr>
              <a:t>ϕ</a:t>
            </a:r>
            <a:r>
              <a:rPr lang="en-US" altLang="zh-CN">
                <a:sym typeface="+mn-ea"/>
              </a:rPr>
              <a:t>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Δ|p|]</a:t>
            </a:r>
            <a:endParaRPr lang="zh-CN" altLang="en-US"/>
          </a:p>
        </p:txBody>
      </p:sp>
      <p:pic>
        <p:nvPicPr>
          <p:cNvPr id="10" name="图片 9" descr="eebed36c02df630d57d1e3aa27108a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33985"/>
            <a:ext cx="6490970" cy="5499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64525" y="220345"/>
            <a:ext cx="1828165" cy="1212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ount_heat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504825"/>
            <a:ext cx="5226050" cy="4051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560" y="902335"/>
            <a:ext cx="135890" cy="4622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ount_heatmap_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05" y="8890"/>
            <a:ext cx="4605020" cy="3569970"/>
          </a:xfrm>
          <a:prstGeom prst="rect">
            <a:avLst/>
          </a:prstGeom>
        </p:spPr>
      </p:pic>
      <p:pic>
        <p:nvPicPr>
          <p:cNvPr id="8" name="图片 7" descr="count_heatmap_low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3578860"/>
            <a:ext cx="4041140" cy="3132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37105" y="5050155"/>
            <a:ext cx="452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添加数据</a:t>
            </a:r>
            <a:r>
              <a:rPr lang="en-US" altLang="zh-CN"/>
              <a:t>14w</a:t>
            </a:r>
            <a:endParaRPr lang="en-US" altLang="zh-CN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480050" y="5260340"/>
            <a:ext cx="1829435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308975" y="5940425"/>
            <a:ext cx="687070" cy="5372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5115" y="405765"/>
            <a:ext cx="665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占据存储</a:t>
            </a:r>
            <a:r>
              <a:rPr lang="en-US" altLang="zh-CN"/>
              <a:t>15.52MB</a:t>
            </a:r>
            <a:endParaRPr lang="en-US" altLang="zh-CN"/>
          </a:p>
        </p:txBody>
      </p:sp>
      <p:pic>
        <p:nvPicPr>
          <p:cNvPr id="5" name="图片 4" descr="nmpi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519555"/>
            <a:ext cx="4733925" cy="3402330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3629660"/>
            <a:ext cx="3568065" cy="2564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115" y="5213350"/>
            <a:ext cx="981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抽取数据的</a:t>
            </a:r>
            <a:r>
              <a:rPr lang="en-US" altLang="zh-CN"/>
              <a:t>delta</a:t>
            </a:r>
            <a:r>
              <a:rPr lang="zh-CN" altLang="en-US"/>
              <a:t>的值时，角度的单位存在问题，</a:t>
            </a:r>
            <a:r>
              <a:rPr lang="en-US" altLang="zh-CN"/>
              <a:t>phi</a:t>
            </a:r>
            <a:r>
              <a:rPr lang="zh-CN" altLang="en-US"/>
              <a:t>有极大值未</a:t>
            </a:r>
            <a:r>
              <a:rPr lang="zh-CN" altLang="en-US"/>
              <a:t>剔除需要</a:t>
            </a:r>
            <a:r>
              <a:rPr lang="en-US" altLang="zh-CN"/>
              <a:t>debug</a:t>
            </a:r>
            <a:endParaRPr lang="en-US" altLang="zh-CN"/>
          </a:p>
        </p:txBody>
      </p:sp>
      <p:pic>
        <p:nvPicPr>
          <p:cNvPr id="8" name="图片 7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70" y="613410"/>
            <a:ext cx="3794125" cy="2726690"/>
          </a:xfrm>
          <a:prstGeom prst="rect">
            <a:avLst/>
          </a:prstGeom>
        </p:spPr>
      </p:pic>
      <p:pic>
        <p:nvPicPr>
          <p:cNvPr id="9" name="图片 8" descr="delta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595" y="961390"/>
            <a:ext cx="2824480" cy="2030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405" y="317500"/>
            <a:ext cx="8193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设计加入</a:t>
            </a:r>
            <a:r>
              <a:rPr lang="en-US" altLang="zh-CN"/>
              <a:t>F</a:t>
            </a:r>
            <a:r>
              <a:rPr lang="en-US" altLang="zh-CN"/>
              <a:t>astSim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预存储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查找分</a:t>
            </a:r>
            <a:r>
              <a:rPr lang="en-US" altLang="zh-CN"/>
              <a:t>bin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抽取</a:t>
            </a:r>
            <a:r>
              <a:rPr lang="en-US" altLang="zh-CN"/>
              <a:t>delta</a:t>
            </a:r>
            <a:r>
              <a:rPr lang="zh-CN" altLang="en-US"/>
              <a:t>值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存入</a:t>
            </a:r>
            <a:r>
              <a:rPr lang="zh-CN" altLang="en-US"/>
              <a:t>信息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pi0_mass_frequency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405890"/>
            <a:ext cx="6922770" cy="4975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685" y="194945"/>
            <a:ext cx="8615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</a:t>
            </a:r>
            <a:r>
              <a:rPr lang="zh-CN" altLang="en-US"/>
              <a:t>质量谱：</a:t>
            </a:r>
            <a:r>
              <a:rPr lang="en-US" altLang="zh-CN"/>
              <a:t>nrec</a:t>
            </a:r>
            <a:r>
              <a:rPr lang="zh-CN" altLang="en-US"/>
              <a:t>：</a:t>
            </a:r>
            <a:r>
              <a:rPr lang="en-US" altLang="zh-CN"/>
              <a:t>n</a:t>
            </a:r>
            <a:r>
              <a:rPr lang="zh-CN" altLang="en-US"/>
              <a:t>维抽样的</a:t>
            </a:r>
            <a:r>
              <a:rPr lang="zh-CN" altLang="en-US"/>
              <a:t>值</a:t>
            </a:r>
            <a:endParaRPr lang="zh-CN" altLang="en-US"/>
          </a:p>
          <a:p>
            <a:r>
              <a:rPr lang="en-US" altLang="zh-CN"/>
              <a:t>                   rec:</a:t>
            </a:r>
            <a:r>
              <a:rPr lang="zh-CN" altLang="en-US"/>
              <a:t>重建的</a:t>
            </a:r>
            <a:r>
              <a:rPr lang="zh-CN" altLang="en-US"/>
              <a:t>值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82155" y="2927985"/>
            <a:ext cx="5109845" cy="1002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不带电粒子粒子数量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4335" y="269875"/>
            <a:ext cx="754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光子的</a:t>
            </a:r>
            <a:r>
              <a:rPr lang="en-US" altLang="zh-CN"/>
              <a:t>rec-truth</a:t>
            </a:r>
            <a:r>
              <a:rPr lang="zh-CN" altLang="en-US"/>
              <a:t>的</a:t>
            </a:r>
            <a:r>
              <a:rPr lang="zh-CN" altLang="en-US"/>
              <a:t>值</a:t>
            </a:r>
            <a:endParaRPr lang="zh-CN" altLang="en-US"/>
          </a:p>
        </p:txBody>
      </p:sp>
      <p:pic>
        <p:nvPicPr>
          <p:cNvPr id="5" name="图片 4" descr="delta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758190"/>
            <a:ext cx="3891915" cy="2797175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894080"/>
            <a:ext cx="3543300" cy="2546350"/>
          </a:xfrm>
          <a:prstGeom prst="rect">
            <a:avLst/>
          </a:prstGeom>
        </p:spPr>
      </p:pic>
      <p:pic>
        <p:nvPicPr>
          <p:cNvPr id="7" name="图片 6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15" y="894080"/>
            <a:ext cx="3883660" cy="2791460"/>
          </a:xfrm>
          <a:prstGeom prst="rect">
            <a:avLst/>
          </a:prstGeom>
        </p:spPr>
      </p:pic>
      <p:pic>
        <p:nvPicPr>
          <p:cNvPr id="8" name="图片 7" descr="07dff1f826166757a2de37a990936dd5"/>
          <p:cNvPicPr>
            <a:picLocks noChangeAspect="1"/>
          </p:cNvPicPr>
          <p:nvPr/>
        </p:nvPicPr>
        <p:blipFill>
          <a:blip r:embed="rId4"/>
          <a:srcRect t="-78" r="75071"/>
          <a:stretch>
            <a:fillRect/>
          </a:stretch>
        </p:blipFill>
        <p:spPr>
          <a:xfrm>
            <a:off x="734060" y="4471670"/>
            <a:ext cx="1849755" cy="810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310" y="3873500"/>
            <a:ext cx="551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抽样为</a:t>
            </a:r>
            <a:r>
              <a:rPr lang="en-US" altLang="zh-CN"/>
              <a:t>0</a:t>
            </a:r>
            <a:r>
              <a:rPr lang="zh-CN" altLang="en-US"/>
              <a:t>的数量，文件总事例数</a:t>
            </a:r>
            <a:r>
              <a:rPr lang="en-US" altLang="zh-CN"/>
              <a:t>2</a:t>
            </a:r>
            <a:r>
              <a:rPr lang="en-US" altLang="zh-CN"/>
              <a:t>w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585" y="201930"/>
            <a:ext cx="735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关联</a:t>
            </a:r>
            <a:r>
              <a:rPr lang="zh-CN" altLang="en-US"/>
              <a:t>关系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4650" y="116078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deltaPhi</a:t>
            </a:r>
            <a:r>
              <a:rPr lang="zh-CN" altLang="en-US"/>
              <a:t>，</a:t>
            </a:r>
            <a:r>
              <a:rPr lang="en-US" altLang="zh-CN"/>
              <a:t>deltaCos</a:t>
            </a:r>
            <a:r>
              <a:rPr lang="zh-CN" altLang="en-US"/>
              <a:t>的绝对值低的区域，</a:t>
            </a:r>
            <a:r>
              <a:rPr lang="en-US" altLang="zh-CN"/>
              <a:t>deltaE1</a:t>
            </a:r>
            <a:r>
              <a:rPr lang="zh-CN" altLang="en-US"/>
              <a:t>也</a:t>
            </a:r>
            <a:r>
              <a:rPr lang="zh-CN" altLang="en-US"/>
              <a:t>低</a:t>
            </a:r>
            <a:endParaRPr lang="zh-CN" altLang="en-US"/>
          </a:p>
        </p:txBody>
      </p:sp>
      <p:pic>
        <p:nvPicPr>
          <p:cNvPr id="7" name="图片 6" descr="deltaE1_2d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" y="686435"/>
            <a:ext cx="3489325" cy="3006090"/>
          </a:xfrm>
          <a:prstGeom prst="rect">
            <a:avLst/>
          </a:prstGeom>
        </p:spPr>
      </p:pic>
      <p:pic>
        <p:nvPicPr>
          <p:cNvPr id="8" name="图片 7" descr="deltaPhi1_2d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310130"/>
            <a:ext cx="4607560" cy="3952240"/>
          </a:xfrm>
          <a:prstGeom prst="rect">
            <a:avLst/>
          </a:prstGeom>
        </p:spPr>
      </p:pic>
      <p:pic>
        <p:nvPicPr>
          <p:cNvPr id="10" name="图片 9" descr="deltaCos1_2d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3746500"/>
            <a:ext cx="3507740" cy="3014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8765" y="188595"/>
            <a:ext cx="704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|</a:t>
            </a:r>
            <a:r>
              <a:rPr lang="en-US" altLang="zh-CN"/>
              <a:t>nrec-truth|</a:t>
            </a:r>
            <a:endParaRPr lang="en-US" altLang="zh-CN"/>
          </a:p>
        </p:txBody>
      </p:sp>
      <p:pic>
        <p:nvPicPr>
          <p:cNvPr id="6" name="图片 5" descr="deltaE1_2d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2480"/>
            <a:ext cx="4043680" cy="3524885"/>
          </a:xfrm>
          <a:prstGeom prst="rect">
            <a:avLst/>
          </a:prstGeom>
        </p:spPr>
      </p:pic>
      <p:pic>
        <p:nvPicPr>
          <p:cNvPr id="7" name="图片 6" descr="deltaCos1_2d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30" y="890270"/>
            <a:ext cx="3802380" cy="3270250"/>
          </a:xfrm>
          <a:prstGeom prst="rect">
            <a:avLst/>
          </a:prstGeom>
        </p:spPr>
      </p:pic>
      <p:pic>
        <p:nvPicPr>
          <p:cNvPr id="8" name="图片 7" descr="deltaPhi1_2d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1153795"/>
            <a:ext cx="3495040" cy="3006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33949fbf8eca3226f35cec2af41e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1419225"/>
            <a:ext cx="7953375" cy="117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810" y="453390"/>
            <a:ext cx="7058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压缩比：</a:t>
            </a:r>
            <a:r>
              <a:rPr lang="en-US" altLang="zh-CN"/>
              <a:t>1.099</a:t>
            </a:r>
            <a:endParaRPr lang="en-US" altLang="zh-CN"/>
          </a:p>
          <a:p>
            <a:r>
              <a:rPr lang="zh-CN" altLang="en-US"/>
              <a:t>计数量低的</a:t>
            </a:r>
            <a:r>
              <a:rPr lang="en-US" altLang="zh-CN"/>
              <a:t>bin</a:t>
            </a:r>
            <a:r>
              <a:rPr lang="zh-CN" altLang="en-US"/>
              <a:t>，存储时坐标轴信息的存储</a:t>
            </a:r>
            <a:r>
              <a:rPr lang="en-US" altLang="zh-CN"/>
              <a:t>&gt;bin</a:t>
            </a:r>
            <a:r>
              <a:rPr lang="zh-CN" altLang="en-US"/>
              <a:t>的</a:t>
            </a:r>
            <a:r>
              <a:rPr lang="zh-CN" altLang="en-US"/>
              <a:t>存储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8770" y="290195"/>
            <a:ext cx="905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将多维抽样加入</a:t>
            </a:r>
            <a:r>
              <a:rPr lang="en-US" altLang="zh-CN"/>
              <a:t>FastSim</a:t>
            </a:r>
            <a:r>
              <a:rPr lang="zh-CN" altLang="en-US"/>
              <a:t>流程中，得到</a:t>
            </a:r>
            <a:r>
              <a:rPr lang="en-US" altLang="zh-CN"/>
              <a:t>2</a:t>
            </a:r>
            <a:r>
              <a:rPr lang="en-US" altLang="zh-CN"/>
              <a:t>w  rhopi0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71170" y="937895"/>
            <a:ext cx="649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无多维</a:t>
            </a:r>
            <a:r>
              <a:rPr lang="zh-CN" altLang="en-US"/>
              <a:t>抽样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5295" y="3429000"/>
            <a:ext cx="649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8" name="图片 7" descr="8a6fa075b7dc01ffedaa7bfb01a8a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895" y="1448435"/>
            <a:ext cx="8363585" cy="1980565"/>
          </a:xfrm>
          <a:prstGeom prst="rect">
            <a:avLst/>
          </a:prstGeom>
        </p:spPr>
      </p:pic>
      <p:pic>
        <p:nvPicPr>
          <p:cNvPr id="9" name="图片 8" descr="4f478a261672ae08306a7d798f1521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" y="3797300"/>
            <a:ext cx="7896860" cy="1849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895" y="5862320"/>
            <a:ext cx="9201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时间反而</a:t>
            </a:r>
            <a:r>
              <a:rPr lang="zh-CN" altLang="en-US"/>
              <a:t>减少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考虑一次性读取所有</a:t>
            </a:r>
            <a:r>
              <a:rPr lang="en-US" altLang="zh-CN"/>
              <a:t>bin</a:t>
            </a:r>
            <a:r>
              <a:rPr lang="zh-CN" altLang="en-US"/>
              <a:t>进入缓存，减少了反复提取的</a:t>
            </a:r>
            <a:r>
              <a:rPr lang="zh-CN" altLang="en-US"/>
              <a:t>时间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6395" y="233045"/>
            <a:ext cx="807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对比</a:t>
            </a:r>
            <a:r>
              <a:rPr lang="en-US" altLang="zh-CN"/>
              <a:t>1G</a:t>
            </a:r>
            <a:r>
              <a:rPr lang="en-US" altLang="zh-CN"/>
              <a:t>eV  pi-&gt;gamma gamma</a:t>
            </a:r>
            <a:r>
              <a:rPr lang="zh-CN" altLang="en-US"/>
              <a:t>的</a:t>
            </a:r>
            <a:r>
              <a:rPr lang="zh-CN" altLang="en-US"/>
              <a:t>数据</a:t>
            </a:r>
            <a:endParaRPr lang="zh-CN" altLang="en-US"/>
          </a:p>
        </p:txBody>
      </p:sp>
      <p:pic>
        <p:nvPicPr>
          <p:cNvPr id="6" name="图片 5" descr="pi0mass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843280"/>
            <a:ext cx="782002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1615" y="213360"/>
            <a:ext cx="974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获取</a:t>
            </a:r>
            <a:r>
              <a:rPr lang="en-US" altLang="zh-CN"/>
              <a:t>1GeVpi0</a:t>
            </a:r>
            <a:r>
              <a:rPr lang="zh-CN" altLang="en-US"/>
              <a:t>中的光子的能量和角度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7" name="图片 6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609725"/>
            <a:ext cx="5638165" cy="4051935"/>
          </a:xfrm>
          <a:prstGeom prst="rect">
            <a:avLst/>
          </a:prstGeom>
        </p:spPr>
      </p:pic>
      <p:pic>
        <p:nvPicPr>
          <p:cNvPr id="8" name="图片 7" descr="t_g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1695450"/>
            <a:ext cx="5634990" cy="4049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845" y="692785"/>
            <a:ext cx="770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E=[0</a:t>
            </a:r>
            <a:r>
              <a:rPr lang="zh-CN" altLang="en-US"/>
              <a:t>，</a:t>
            </a:r>
            <a:r>
              <a:rPr lang="en-US" altLang="zh-CN"/>
              <a:t>1.01)GeV</a:t>
            </a:r>
            <a:endParaRPr lang="en-US" altLang="zh-CN"/>
          </a:p>
          <a:p>
            <a:r>
              <a:rPr lang="en-US" altLang="zh-CN"/>
              <a:t>theta=[0,pi]rad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561975" y="704850"/>
          <a:ext cx="85324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478"/>
                <a:gridCol w="1444764"/>
                <a:gridCol w="2349500"/>
                <a:gridCol w="1465753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r>
                        <a:rPr lang="en-US" altLang="zh-CN"/>
                        <a:t> vs </a:t>
                      </a: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15056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75.28% </a:t>
                      </a:r>
                      <a:r>
                        <a:rPr lang="en-US" altLang="zh-CN"/>
                        <a:t>vs 88.43%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17687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99.6% </a:t>
                      </a:r>
                      <a:r>
                        <a:rPr lang="en-US" altLang="zh-CN"/>
                        <a:t>vs  93%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16461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pi0_comparison_e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2762250"/>
            <a:ext cx="4697095" cy="3375025"/>
          </a:xfrm>
          <a:prstGeom prst="rect">
            <a:avLst/>
          </a:prstGeom>
        </p:spPr>
      </p:pic>
      <p:pic>
        <p:nvPicPr>
          <p:cNvPr id="7" name="图片 6" descr="affac7600b0276626069f3e9c8100a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6224905"/>
            <a:ext cx="10553700" cy="457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94470" y="1381125"/>
            <a:ext cx="299974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低动量和大角度的光子</a:t>
            </a:r>
            <a:r>
              <a:rPr lang="en-US" altLang="zh-CN"/>
              <a:t>n</a:t>
            </a:r>
            <a:r>
              <a:rPr lang="zh-CN" altLang="en-US"/>
              <a:t>维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10" name="图片 9" descr="pi0_comparison_e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70" y="2609850"/>
            <a:ext cx="4774565" cy="3431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95510" y="3623945"/>
            <a:ext cx="2299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红色：多维</a:t>
            </a:r>
            <a:r>
              <a:rPr lang="zh-CN" altLang="en-US"/>
              <a:t>抽样</a:t>
            </a:r>
            <a:endParaRPr lang="zh-CN" altLang="en-US"/>
          </a:p>
          <a:p>
            <a:r>
              <a:rPr lang="zh-CN" altLang="en-US"/>
              <a:t>蓝色：</a:t>
            </a:r>
            <a:r>
              <a:rPr lang="zh-CN" altLang="en-US"/>
              <a:t>全重建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ph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556895"/>
            <a:ext cx="5935345" cy="4265295"/>
          </a:xfrm>
          <a:prstGeom prst="rect">
            <a:avLst/>
          </a:prstGeom>
        </p:spPr>
      </p:pic>
      <p:pic>
        <p:nvPicPr>
          <p:cNvPr id="5" name="图片 4" descr="pi0_comparison_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25" y="717550"/>
            <a:ext cx="601726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e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0" y="1066165"/>
            <a:ext cx="7385050" cy="5307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270" y="480695"/>
            <a:ext cx="956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重建光子：全重建比多维抽样多一部分</a:t>
            </a:r>
            <a:r>
              <a:rPr lang="zh-CN" altLang="en-US"/>
              <a:t>低能量光子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2570" y="223520"/>
            <a:ext cx="6981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</a:t>
            </a:r>
            <a:r>
              <a:rPr lang="en-US" altLang="zh-CN"/>
              <a:t>mpi0&lt;0.05GeV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pdf</a:t>
            </a:r>
            <a:r>
              <a:rPr lang="zh-CN" altLang="en-US"/>
              <a:t>绘制时出现的极端值过滤，去除前</a:t>
            </a:r>
            <a:r>
              <a:rPr lang="en-US" altLang="zh-CN"/>
              <a:t>1%</a:t>
            </a:r>
            <a:r>
              <a:rPr lang="zh-CN" altLang="en-US"/>
              <a:t>和后</a:t>
            </a:r>
            <a:r>
              <a:rPr lang="en-US" altLang="zh-CN"/>
              <a:t>1%</a:t>
            </a:r>
            <a:r>
              <a:rPr lang="zh-CN" altLang="en-US"/>
              <a:t>的</a:t>
            </a:r>
            <a:r>
              <a:rPr lang="zh-CN" altLang="en-US"/>
              <a:t>数据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无</a:t>
            </a:r>
            <a:r>
              <a:rPr lang="zh-CN" altLang="en-US"/>
              <a:t>去除</a:t>
            </a:r>
            <a:endParaRPr lang="zh-CN" altLang="en-US"/>
          </a:p>
        </p:txBody>
      </p:sp>
      <p:pic>
        <p:nvPicPr>
          <p:cNvPr id="5" name="图片 4" descr="pi0mass_comparison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7060" y="2200275"/>
            <a:ext cx="5113020" cy="3674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05420" y="1146175"/>
            <a:ext cx="4305300" cy="1417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多维抽样中的</a:t>
            </a:r>
            <a:r>
              <a:rPr lang="zh-CN" altLang="en-US"/>
              <a:t>数据</a:t>
            </a:r>
            <a:endParaRPr lang="zh-CN" altLang="en-US"/>
          </a:p>
          <a:p>
            <a:r>
              <a:rPr lang="zh-CN" altLang="en-US"/>
              <a:t>添加</a:t>
            </a:r>
            <a:r>
              <a:rPr lang="en-US" altLang="zh-CN"/>
              <a:t>cut </a:t>
            </a:r>
            <a:r>
              <a:rPr lang="zh-CN" altLang="en-US"/>
              <a:t>光子能量</a:t>
            </a:r>
            <a:r>
              <a:rPr lang="en-US" altLang="zh-CN"/>
              <a:t>&gt;0.05G</a:t>
            </a:r>
            <a:r>
              <a:rPr lang="en-US" altLang="zh-CN"/>
              <a:t>eV</a:t>
            </a:r>
            <a:endParaRPr lang="en-US" altLang="zh-CN"/>
          </a:p>
        </p:txBody>
      </p:sp>
      <p:pic>
        <p:nvPicPr>
          <p:cNvPr id="8" name="图片 7" descr="pi0mass_comparison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2200275"/>
            <a:ext cx="5010785" cy="36010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3520" y="99695"/>
            <a:ext cx="8924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考虑是否是一个光子重建出来两个</a:t>
            </a:r>
            <a:r>
              <a:rPr lang="en-US" altLang="zh-CN"/>
              <a:t>S</a:t>
            </a:r>
            <a:r>
              <a:rPr lang="en-US" altLang="zh-CN"/>
              <a:t>hower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统计事例中</a:t>
            </a:r>
            <a:r>
              <a:rPr lang="en-US" altLang="zh-CN"/>
              <a:t>MCParticle</a:t>
            </a:r>
            <a:r>
              <a:rPr lang="zh-CN" altLang="en-US"/>
              <a:t>中光子数量，和</a:t>
            </a:r>
            <a:r>
              <a:rPr lang="en-US" altLang="zh-CN"/>
              <a:t>ECALShower</a:t>
            </a:r>
            <a:r>
              <a:rPr lang="zh-CN" altLang="en-US"/>
              <a:t>中光子的数量，用</a:t>
            </a:r>
            <a:r>
              <a:rPr lang="en-US" altLang="zh-CN"/>
              <a:t> </a:t>
            </a:r>
            <a:r>
              <a:rPr lang="en-US" altLang="zh-CN"/>
              <a:t>shower-MC</a:t>
            </a:r>
            <a:endParaRPr lang="en-US" altLang="zh-CN"/>
          </a:p>
        </p:txBody>
      </p:sp>
      <p:pic>
        <p:nvPicPr>
          <p:cNvPr id="5" name="图片 4" descr="pi0_comparison_shower_m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025015"/>
            <a:ext cx="4679315" cy="3362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5970" y="1452245"/>
            <a:ext cx="3171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全部</a:t>
            </a:r>
            <a:r>
              <a:rPr lang="zh-CN" altLang="en-US"/>
              <a:t>事例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60770" y="1452245"/>
            <a:ext cx="3171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mpi0&lt;0.05</a:t>
            </a:r>
            <a:endParaRPr lang="en-US" altLang="zh-CN"/>
          </a:p>
        </p:txBody>
      </p:sp>
      <p:pic>
        <p:nvPicPr>
          <p:cNvPr id="9" name="图片 8" descr="pi0_comparison_shower_mc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90" y="1820545"/>
            <a:ext cx="6069330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9720" y="194945"/>
            <a:ext cx="5657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剔除</a:t>
            </a:r>
            <a:r>
              <a:rPr lang="en-US" altLang="zh-CN"/>
              <a:t>show-MC&gt;0</a:t>
            </a:r>
            <a:r>
              <a:rPr lang="zh-CN" altLang="en-US"/>
              <a:t>的</a:t>
            </a:r>
            <a:r>
              <a:rPr lang="zh-CN" altLang="en-US"/>
              <a:t>事例</a:t>
            </a:r>
            <a:endParaRPr lang="zh-CN" altLang="en-US"/>
          </a:p>
        </p:txBody>
      </p:sp>
      <p:pic>
        <p:nvPicPr>
          <p:cNvPr id="5" name="图片 4" descr="pi0mass_comparison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1057275"/>
            <a:ext cx="7581900" cy="5448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19695" y="2690495"/>
            <a:ext cx="4171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m_pi0&lt;0.05GeV-&gt;</a:t>
            </a:r>
            <a:r>
              <a:rPr lang="zh-CN" altLang="en-US"/>
              <a:t>全重建过程中</a:t>
            </a:r>
            <a:r>
              <a:rPr lang="en-US" altLang="zh-CN"/>
              <a:t>hit</a:t>
            </a:r>
            <a:r>
              <a:rPr lang="zh-CN" altLang="en-US"/>
              <a:t>聚类导致一个光子重建出低能量光子，和一个高能</a:t>
            </a:r>
            <a:r>
              <a:rPr lang="zh-CN" altLang="en-US"/>
              <a:t>光子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重新统计和绘制多维抽样</a:t>
            </a:r>
            <a:r>
              <a:rPr lang="en-US" altLang="zh-CN"/>
              <a:t>pi0</a:t>
            </a:r>
            <a:r>
              <a:rPr lang="zh-CN" altLang="en-US"/>
              <a:t>的</a:t>
            </a:r>
            <a:r>
              <a:rPr lang="zh-CN" altLang="en-US"/>
              <a:t>直方图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22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233805"/>
                <a:gridCol w="2243455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14972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17687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74.86%</a:t>
                      </a:r>
                      <a:r>
                        <a:rPr lang="en-US" altLang="zh-CN"/>
                        <a:t>vs88.43%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74.86%vs88.43%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14918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16461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99.63% vs 93%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74.59%vs82.3%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14902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14782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99.89%</a:t>
                      </a:r>
                      <a:r>
                        <a:rPr lang="en-US" altLang="zh-CN"/>
                        <a:t>vs 89.8%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74.51%</a:t>
                      </a:r>
                      <a:r>
                        <a:rPr lang="en-US" altLang="zh-CN"/>
                        <a:t>vs 73.91%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 descr="pi0mass_comparison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120390"/>
            <a:ext cx="5200650" cy="37376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eg1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381000"/>
            <a:ext cx="5354955" cy="3848100"/>
          </a:xfrm>
          <a:prstGeom prst="rect">
            <a:avLst/>
          </a:prstGeom>
        </p:spPr>
      </p:pic>
      <p:pic>
        <p:nvPicPr>
          <p:cNvPr id="5" name="图片 4" descr="pi0_comparison_e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855" y="452120"/>
            <a:ext cx="5255895" cy="3776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6850" y="3442970"/>
            <a:ext cx="11171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能量和角度分</a:t>
            </a:r>
            <a:r>
              <a:rPr lang="en-US" altLang="zh-CN"/>
              <a:t>bin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使用带电粒子的动量分</a:t>
            </a:r>
            <a:r>
              <a:rPr lang="en-US" altLang="zh-CN"/>
              <a:t>bin:</a:t>
            </a:r>
            <a:endParaRPr lang="en-US" altLang="zh-CN"/>
          </a:p>
          <a:p>
            <a:r>
              <a:rPr lang="en-US" altLang="zh-CN"/>
              <a:t>m_eBins = {0.025, 0.1, 0.13, 0.16, 0.2, 0.25, 0.3, 0.35, 0.4, 0.45, 0.5, 0.6, 0.8, 1.01};G</a:t>
            </a:r>
            <a:r>
              <a:rPr lang="en-US" altLang="zh-CN"/>
              <a:t>eV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m_thetaBins = {-0.1, 20.72, 22.11, 23.74, 25.15, 26.63, 28.16, 29.66, 30.84, 31.7,</a:t>
            </a:r>
            <a:endParaRPr lang="en-US" altLang="zh-CN"/>
          </a:p>
          <a:p>
            <a:r>
              <a:rPr lang="en-US" altLang="zh-CN"/>
              <a:t>                   35.4, 36.99, 38.53, 40.3, 42.04, 43.86, 45.74, 47.61, 49.63, 51.78,</a:t>
            </a:r>
            <a:endParaRPr lang="en-US" altLang="zh-CN"/>
          </a:p>
          <a:p>
            <a:r>
              <a:rPr lang="en-US" altLang="zh-CN"/>
              <a:t>                   53.79, 56, 58.25, 60.52, 62.9, 65.43, 67.8, 70.24, 72.84, 75.41,</a:t>
            </a:r>
            <a:endParaRPr lang="en-US" altLang="zh-CN"/>
          </a:p>
          <a:p>
            <a:r>
              <a:rPr lang="en-US" altLang="zh-CN"/>
              <a:t>                   78.03, 80.69, 83.33, 86.09, 88.72, 90.1};degree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 4" descr="2d63927d0c19134286ec51090b17a5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201420"/>
            <a:ext cx="7174230" cy="2047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425" y="263525"/>
            <a:ext cx="7799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目前的</a:t>
            </a:r>
            <a:r>
              <a:rPr lang="zh-CN" altLang="en-US"/>
              <a:t>抽样：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根据角度分</a:t>
            </a:r>
            <a:r>
              <a:rPr lang="en-US" altLang="zh-CN"/>
              <a:t>bin</a:t>
            </a:r>
            <a:r>
              <a:rPr lang="zh-CN" altLang="en-US"/>
              <a:t>选择</a:t>
            </a:r>
            <a:r>
              <a:rPr lang="zh-CN" altLang="en-US"/>
              <a:t>角度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根据角度选择能量</a:t>
            </a:r>
            <a:r>
              <a:rPr lang="en-US" altLang="zh-CN"/>
              <a:t>bin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845" y="247015"/>
            <a:ext cx="5896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对光子进行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6" name="图片 5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746125"/>
            <a:ext cx="4080510" cy="2932430"/>
          </a:xfrm>
          <a:prstGeom prst="rect">
            <a:avLst/>
          </a:prstGeom>
        </p:spPr>
      </p:pic>
      <p:pic>
        <p:nvPicPr>
          <p:cNvPr id="7" name="图片 6" descr="nrec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745490"/>
            <a:ext cx="4081145" cy="2933065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6" idx="3"/>
            <a:endCxn id="7" idx="1"/>
          </p:cNvCxnSpPr>
          <p:nvPr/>
        </p:nvCxnSpPr>
        <p:spPr>
          <a:xfrm>
            <a:off x="4573270" y="2212340"/>
            <a:ext cx="181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 descr="nrecthet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70" y="3864610"/>
            <a:ext cx="3723005" cy="2675890"/>
          </a:xfrm>
          <a:prstGeom prst="rect">
            <a:avLst/>
          </a:prstGeom>
        </p:spPr>
      </p:pic>
      <p:pic>
        <p:nvPicPr>
          <p:cNvPr id="10" name="图片 9" descr="t_gthet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5" y="3809365"/>
            <a:ext cx="3876675" cy="278638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10" idx="3"/>
            <a:endCxn id="9" idx="1"/>
          </p:cNvCxnSpPr>
          <p:nvPr/>
        </p:nvCxnSpPr>
        <p:spPr>
          <a:xfrm>
            <a:off x="4573270" y="5202555"/>
            <a:ext cx="191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ph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692785"/>
            <a:ext cx="5253355" cy="3775075"/>
          </a:xfrm>
          <a:prstGeom prst="rect">
            <a:avLst/>
          </a:prstGeom>
        </p:spPr>
      </p:pic>
      <p:pic>
        <p:nvPicPr>
          <p:cNvPr id="5" name="图片 4" descr="nrecph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10" y="610870"/>
            <a:ext cx="5367020" cy="3856990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4" idx="3"/>
            <a:endCxn id="5" idx="1"/>
          </p:cNvCxnSpPr>
          <p:nvPr/>
        </p:nvCxnSpPr>
        <p:spPr>
          <a:xfrm flipV="1">
            <a:off x="5429885" y="2539365"/>
            <a:ext cx="1177925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nmpi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98855"/>
            <a:ext cx="5155565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8925" y="200025"/>
            <a:ext cx="5977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 mass</a:t>
            </a:r>
            <a:endParaRPr lang="en-US" altLang="zh-CN"/>
          </a:p>
        </p:txBody>
      </p:sp>
      <p:pic>
        <p:nvPicPr>
          <p:cNvPr id="6" name="图片 5" descr="pi0_mass_comparison_r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85" y="200025"/>
            <a:ext cx="4521200" cy="3249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15" y="4967605"/>
            <a:ext cx="790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考虑只是抽样，没有加入重建效率，目前重建结果全部通过</a:t>
            </a:r>
            <a:r>
              <a:rPr lang="zh-CN" altLang="en-US"/>
              <a:t>筛选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7670" y="5506085"/>
            <a:ext cx="7003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不带电粒子粒子数量</a:t>
            </a:r>
            <a:r>
              <a:rPr lang="en-US" altLang="zh-CN"/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动量和角度</a:t>
            </a:r>
            <a:r>
              <a:rPr lang="en-US" altLang="zh-CN"/>
              <a:t> </a:t>
            </a:r>
            <a:r>
              <a:rPr lang="zh-CN" altLang="en-US"/>
              <a:t>限制，在桶部能量</a:t>
            </a:r>
            <a:r>
              <a:rPr lang="en-US" altLang="zh-CN"/>
              <a:t>&gt; 0.025GeV,</a:t>
            </a:r>
            <a:r>
              <a:rPr lang="zh-CN" altLang="en-US"/>
              <a:t>在端盖</a:t>
            </a:r>
            <a:r>
              <a:rPr lang="en-US" altLang="zh-CN"/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选出与</a:t>
            </a:r>
            <a:r>
              <a:rPr lang="en-US" altLang="zh-CN"/>
              <a:t>mass_pi0</a:t>
            </a:r>
            <a:r>
              <a:rPr lang="zh-CN" altLang="en-US"/>
              <a:t>差别最小的两个</a:t>
            </a:r>
            <a:r>
              <a:rPr lang="zh-CN" altLang="en-US"/>
              <a:t>光子</a:t>
            </a:r>
            <a:endParaRPr lang="zh-CN" altLang="en-US"/>
          </a:p>
        </p:txBody>
      </p:sp>
      <p:pic>
        <p:nvPicPr>
          <p:cNvPr id="9" name="图片 8" descr="pi0_mass_comparison_rdf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5" y="3621405"/>
            <a:ext cx="4502785" cy="3236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1_vs_cos_theta1_scat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424940"/>
            <a:ext cx="6023610" cy="4669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337820"/>
            <a:ext cx="939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pi0-&gt;gamma gamma </a:t>
            </a:r>
            <a:r>
              <a:rPr lang="zh-CN" altLang="en-US"/>
              <a:t>中</a:t>
            </a:r>
            <a:r>
              <a:rPr lang="en-US" altLang="zh-CN"/>
              <a:t>truth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19800" y="29724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不带电粒子粒子树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0.83-0.833</a:t>
            </a:r>
            <a:r>
              <a:rPr lang="zh-CN" altLang="en-US">
                <a:sym typeface="+mn-ea"/>
              </a:rPr>
              <a:t>的光子剔除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  <p:pic>
        <p:nvPicPr>
          <p:cNvPr id="7" name="图片 6" descr="f662d61900523eb2ea2ada63aa4fff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2870"/>
            <a:ext cx="5278120" cy="1496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4655" y="168275"/>
            <a:ext cx="8492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3.38MB 416</a:t>
            </a:r>
            <a:endParaRPr lang="en-US" altLang="zh-CN"/>
          </a:p>
          <a:p>
            <a:r>
              <a:rPr lang="en-US" altLang="zh-CN"/>
              <a:t>8.32KB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95935" y="1072515"/>
            <a:ext cx="114439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Bins[]={0,0.04,0.08,0.12,0.16,0.2,0.24,0.28,0.32,0.36,0.4,0.44,0.48,0.52,0.56,0.6,0.64,0.68,0.72,0.76,0.8,0.8025,0.805,0.8075,0.81,0.8125,0.815,0.8175,0.82,0.8225,0.825,0.8275,0.83,0.8325,0.835,0.8375,0.84,0.8425,0.845,0.8475,0.85,0.855,0.86,0.865,0.87,0.875,0.88,0.885,0.89,0.895,0.9,0.905,0.91,0.915,0.92,0.925,0.93,0.935,0.94,0.942,0.944,0.945};</a:t>
            </a:r>
            <a:endParaRPr lang="en-US" altLang="zh-CN"/>
          </a:p>
          <a:p>
            <a:r>
              <a:rPr lang="en-US" altLang="zh-CN"/>
              <a:t>yBins[]={0.03,0.0325,0.035,0.0375,0.04,0.0425,0.045,0.0475,0.05,0.0525,0.055,0.0575,0.06,0.0625,0.065,0.0675,0.07,0.0725,0.075,0.0775,0.08,0.0825,0.085,0.0875,0.09,0.0925,0.095,0.0975,0.1,0.105,0.11,0.115,0.12,0.125,0.13,0.135,0.14,0.145,0.15,0.16,0.17,0.18,0.19,0.2,0.21,0.22,0.23,0.24,0.25,0.27,0.29,0.31,0.33,0.35,0.37,0.39,0.41,0.43,0.45,0.47,0.49,0.51,0.53,0.55,0.57,0.59,0.61,0.63,0.65,0.67,0.69,0.71,0.73,0.75,0.77,0.79,0.81,0.83,0.85,0.9,0.95,1,1.05,1.1,1.15,1.2,1.25,1.3,1.35,1.4,1.45,1.5,1.55,1.6,1.65,1.7,1.75,1.8,1.85,1.9,1.95,2,2.05,2.1,2.15,2.2,2.25,2.3,2.35,2.4,2.45,2.5,2.55,2.6,2.65,2.7,2.75,2.8,2.85,2.9,2.95,3.0,3.05,3.1,3.15,3.2,3.25,3.3,3.35,3.4,3.45,3.5};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3835" y="249555"/>
            <a:ext cx="10668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使用新的分</a:t>
            </a:r>
            <a:r>
              <a:rPr lang="en-US" altLang="zh-CN"/>
              <a:t>bin</a:t>
            </a:r>
            <a:r>
              <a:rPr lang="zh-CN" altLang="en-US"/>
              <a:t>方案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存在空</a:t>
            </a:r>
            <a:r>
              <a:rPr lang="en-US" altLang="zh-CN"/>
              <a:t>bin</a:t>
            </a:r>
            <a:r>
              <a:rPr lang="zh-CN" altLang="en-US"/>
              <a:t>事例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20c1a2e799233811d7205a7703979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73760"/>
            <a:ext cx="4767580" cy="2421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8950" y="3493135"/>
            <a:ext cx="5617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0.82-0.944 </a:t>
            </a:r>
            <a:r>
              <a:rPr lang="zh-CN" altLang="en-US"/>
              <a:t>端盖</a:t>
            </a:r>
            <a:r>
              <a:rPr lang="en-US" altLang="zh-CN"/>
              <a:t> </a:t>
            </a:r>
            <a:r>
              <a:rPr lang="zh-CN" altLang="en-US"/>
              <a:t>能量低于</a:t>
            </a:r>
            <a:r>
              <a:rPr lang="en-US" altLang="zh-CN"/>
              <a:t>0.05G</a:t>
            </a:r>
            <a:r>
              <a:rPr lang="en-US" altLang="zh-CN"/>
              <a:t>eV</a:t>
            </a:r>
            <a:endParaRPr lang="en-US" altLang="zh-CN"/>
          </a:p>
          <a:p>
            <a:r>
              <a:rPr lang="zh-CN" altLang="en-US"/>
              <a:t>能量大于</a:t>
            </a:r>
            <a:r>
              <a:rPr lang="en-US" altLang="zh-CN"/>
              <a:t>0.05GeV 0.944</a:t>
            </a:r>
            <a:r>
              <a:rPr lang="zh-CN" altLang="en-US"/>
              <a:t>以上数据缺失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7" name="图片 6" descr="ee8658460bf78c57a96a9881a512f7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249555"/>
            <a:ext cx="5944235" cy="3251835"/>
          </a:xfrm>
          <a:prstGeom prst="rect">
            <a:avLst/>
          </a:prstGeom>
        </p:spPr>
      </p:pic>
      <p:pic>
        <p:nvPicPr>
          <p:cNvPr id="8" name="图片 7" descr="f0a29a74d3ad86a83d96aeba453c6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65" y="3542665"/>
            <a:ext cx="6310630" cy="2724150"/>
          </a:xfrm>
          <a:prstGeom prst="rect">
            <a:avLst/>
          </a:prstGeom>
        </p:spPr>
      </p:pic>
      <p:pic>
        <p:nvPicPr>
          <p:cNvPr id="9" name="图片 8" descr="40a1004bf860b100b8b16a52ce3e8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4741545"/>
            <a:ext cx="4857750" cy="1675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3045</Words>
  <Application>WPS 演示</Application>
  <PresentationFormat>宽屏</PresentationFormat>
  <Paragraphs>209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杨莹</cp:lastModifiedBy>
  <cp:revision>174</cp:revision>
  <dcterms:created xsi:type="dcterms:W3CDTF">2019-06-19T02:08:00Z</dcterms:created>
  <dcterms:modified xsi:type="dcterms:W3CDTF">2026-06-15T04:42:52Z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F66F42370C164FBFA94C9C06CBB49AA5_11</vt:lpwstr>
  </property>
</Properties>
</file>