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6830" y="81915"/>
            <a:ext cx="4190365" cy="427482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400"/>
              <a:t>用 </a:t>
            </a:r>
            <a:r>
              <a:rPr lang="en-US" altLang="zh-CN" sz="1400"/>
              <a:t>NbarR</a:t>
            </a:r>
            <a:r>
              <a:rPr lang="en-US" altLang="zh-CN" sz="1400"/>
              <a:t>ecEff(|cosθ|, p) </a:t>
            </a:r>
            <a:r>
              <a:rPr lang="zh-CN" altLang="en-US" sz="1400"/>
              <a:t>抽 </a:t>
            </a:r>
            <a:r>
              <a:rPr lang="en-US" altLang="zh-CN" sz="1400"/>
              <a:t>ECAL </a:t>
            </a:r>
            <a:r>
              <a:rPr lang="zh-CN" altLang="en-US" sz="1400"/>
              <a:t>是否重建成功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没成功，</a:t>
            </a:r>
            <a:r>
              <a:rPr lang="en-US" altLang="zh-CN" sz="1400"/>
              <a:t>recstat!=0</a:t>
            </a:r>
            <a:r>
              <a:rPr lang="zh-CN" altLang="en-US" sz="1400"/>
              <a:t>，直接返回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成功：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ResPhi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ResThe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Energy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得到 </a:t>
            </a:r>
            <a:r>
              <a:rPr lang="en-US" altLang="zh-CN" sz="1400"/>
              <a:t>rec θ, φ, E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ShowerHitNumber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用 </a:t>
            </a:r>
            <a:r>
              <a:rPr lang="en-US" altLang="zh-CN" sz="1400"/>
              <a:t>Nbar_MUDEff(|cosθ|, p) </a:t>
            </a:r>
            <a:r>
              <a:rPr lang="zh-CN" altLang="en-US" sz="1400"/>
              <a:t>抽 </a:t>
            </a:r>
            <a:r>
              <a:rPr lang="en-US" altLang="zh-CN" sz="1400"/>
              <a:t>MUD </a:t>
            </a:r>
            <a:r>
              <a:rPr lang="zh-CN" altLang="en-US" sz="1400"/>
              <a:t>是否存在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MUD </a:t>
            </a:r>
            <a:r>
              <a:rPr lang="zh-CN" altLang="en-US" sz="1400"/>
              <a:t>存在：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MUDLayer</a:t>
            </a:r>
            <a:endParaRPr lang="en-US" altLang="zh-CN" sz="1400"/>
          </a:p>
          <a:p>
            <a:r>
              <a:rPr lang="zh-CN" altLang="en-US" sz="1400"/>
              <a:t>否则：</a:t>
            </a:r>
            <a:endParaRPr lang="zh-CN" altLang="en-US" sz="1400"/>
          </a:p>
          <a:p>
            <a:r>
              <a:rPr lang="en-US" altLang="zh-CN" sz="1400"/>
              <a:t>MUD lastlayer</a:t>
            </a:r>
            <a:r>
              <a:rPr lang="zh-CN" altLang="en-US" sz="1400"/>
              <a:t>信息设为</a:t>
            </a:r>
            <a:r>
              <a:rPr lang="en-US" altLang="zh-CN" sz="1400"/>
              <a:t>-1 </a:t>
            </a:r>
            <a:endParaRPr lang="en-US" altLang="zh-CN" sz="1400"/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501515" y="81915"/>
            <a:ext cx="1355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NbarRecEff_Full</a:t>
            </a:r>
            <a:endParaRPr lang="en-US" altLang="zh-CN" sz="1400"/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7608570" y="81915"/>
            <a:ext cx="1720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NbarRecEff_Fast</a:t>
            </a:r>
            <a:endParaRPr lang="en-US" altLang="zh-CN" sz="1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10" y="389255"/>
            <a:ext cx="3085465" cy="2761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805" y="388620"/>
            <a:ext cx="3071495" cy="2762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470" y="3609340"/>
            <a:ext cx="3183255" cy="27711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14395" y="3241040"/>
            <a:ext cx="812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eff</a:t>
            </a:r>
            <a:r>
              <a:rPr lang="en-US" altLang="zh-CN"/>
              <a:t>diff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725" y="3609340"/>
            <a:ext cx="3086735" cy="27711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4910" y="3566160"/>
            <a:ext cx="3010535" cy="2771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182110" y="760095"/>
            <a:ext cx="1847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Nbar_MUDEff_Full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7063105" y="760095"/>
            <a:ext cx="1589405" cy="275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Nbar_MUDEff_Fast</a:t>
            </a:r>
            <a:endParaRPr lang="zh-CN" altLang="en-US" sz="1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51" t="1476" r="602" b="1499"/>
          <a:stretch>
            <a:fillRect/>
          </a:stretch>
        </p:blipFill>
        <p:spPr>
          <a:xfrm>
            <a:off x="0" y="1098550"/>
            <a:ext cx="3020695" cy="2758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130" y="266700"/>
            <a:ext cx="4446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根据重建成功后</a:t>
            </a:r>
            <a:r>
              <a:rPr lang="en-US" altLang="zh-CN"/>
              <a:t>mud</a:t>
            </a:r>
            <a:r>
              <a:rPr lang="zh-CN" altLang="en-US"/>
              <a:t>是否为空抽出</a:t>
            </a:r>
            <a:r>
              <a:rPr lang="en-US" altLang="zh-CN"/>
              <a:t>mud</a:t>
            </a:r>
            <a:r>
              <a:rPr lang="en-US" altLang="zh-CN"/>
              <a:t>eff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05" y="1098550"/>
            <a:ext cx="3046095" cy="2783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098550"/>
            <a:ext cx="3034665" cy="2758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105" y="4237355"/>
            <a:ext cx="3084830" cy="26206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51680" y="4042410"/>
            <a:ext cx="812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eff</a:t>
            </a:r>
            <a:r>
              <a:rPr lang="en-US" altLang="zh-CN" sz="1200"/>
              <a:t>diff</a:t>
            </a:r>
            <a:endParaRPr lang="en-US" altLang="zh-CN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696460" y="0"/>
            <a:ext cx="1355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NRecEff_Full</a:t>
            </a:r>
            <a:endParaRPr lang="en-US" altLang="zh-CN" sz="1400"/>
          </a:p>
        </p:txBody>
      </p:sp>
      <p:sp>
        <p:nvSpPr>
          <p:cNvPr id="2" name="文本框 1"/>
          <p:cNvSpPr txBox="1"/>
          <p:nvPr/>
        </p:nvSpPr>
        <p:spPr>
          <a:xfrm>
            <a:off x="34290" y="120015"/>
            <a:ext cx="5080000" cy="427482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400"/>
              <a:t>用 </a:t>
            </a:r>
            <a:r>
              <a:rPr lang="en-US" altLang="zh-CN" sz="1400"/>
              <a:t>N_R</a:t>
            </a:r>
            <a:r>
              <a:rPr lang="en-US" altLang="zh-CN" sz="1400"/>
              <a:t>ecEff(|cosθ|, p) </a:t>
            </a:r>
            <a:r>
              <a:rPr lang="zh-CN" altLang="en-US" sz="1400"/>
              <a:t>抽 </a:t>
            </a:r>
            <a:r>
              <a:rPr lang="en-US" altLang="zh-CN" sz="1400"/>
              <a:t>ECAL </a:t>
            </a:r>
            <a:r>
              <a:rPr lang="zh-CN" altLang="en-US" sz="1400"/>
              <a:t>是否重建成功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没成功，</a:t>
            </a:r>
            <a:r>
              <a:rPr lang="en-US" altLang="zh-CN" sz="1400"/>
              <a:t>recstat!=0</a:t>
            </a:r>
            <a:r>
              <a:rPr lang="zh-CN" altLang="en-US" sz="1400"/>
              <a:t>，直接返回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成功：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ResPhi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ResThe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Energy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得到 </a:t>
            </a:r>
            <a:r>
              <a:rPr lang="en-US" altLang="zh-CN" sz="1400"/>
              <a:t>rec θ, φ, E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ShowerHitNumber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用 </a:t>
            </a:r>
            <a:r>
              <a:rPr lang="en-US" altLang="zh-CN" sz="1400"/>
              <a:t>N_MUDEff2D(|cosθ|, p) </a:t>
            </a:r>
            <a:r>
              <a:rPr lang="zh-CN" altLang="en-US" sz="1400"/>
              <a:t>抽 </a:t>
            </a:r>
            <a:r>
              <a:rPr lang="en-US" altLang="zh-CN" sz="1400"/>
              <a:t>MUD </a:t>
            </a:r>
            <a:r>
              <a:rPr lang="zh-CN" altLang="en-US" sz="1400"/>
              <a:t>是否存在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MUD </a:t>
            </a:r>
            <a:r>
              <a:rPr lang="zh-CN" altLang="en-US" sz="1400"/>
              <a:t>存在：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MUDLayer</a:t>
            </a:r>
            <a:endParaRPr lang="en-US" altLang="zh-CN" sz="1400"/>
          </a:p>
          <a:p>
            <a:r>
              <a:rPr lang="zh-CN" altLang="en-US" sz="1400"/>
              <a:t>否则：</a:t>
            </a:r>
            <a:endParaRPr lang="zh-CN" altLang="en-US" sz="1400"/>
          </a:p>
          <a:p>
            <a:r>
              <a:rPr lang="en-US" altLang="zh-CN" sz="1400"/>
              <a:t>MUD lastlayer</a:t>
            </a:r>
            <a:r>
              <a:rPr lang="zh-CN" altLang="en-US" sz="1400"/>
              <a:t>信息设为</a:t>
            </a:r>
            <a:r>
              <a:rPr lang="en-US" altLang="zh-CN" sz="1400"/>
              <a:t>-1 </a:t>
            </a:r>
            <a:endParaRPr lang="en-US" altLang="zh-CN" sz="1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3340" y="3251835"/>
            <a:ext cx="3248660" cy="2682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65" y="3251835"/>
            <a:ext cx="3292475" cy="2646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65" y="247650"/>
            <a:ext cx="2978150" cy="2683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995" y="207010"/>
            <a:ext cx="3016250" cy="27241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43520" y="0"/>
            <a:ext cx="1355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NRecEff_F</a:t>
            </a:r>
            <a:r>
              <a:rPr lang="en-US" altLang="zh-CN" sz="1400"/>
              <a:t>ast</a:t>
            </a:r>
            <a:endParaRPr lang="en-US" altLang="zh-CN" sz="14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690" y="3293110"/>
            <a:ext cx="3154680" cy="26041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98240" y="2999740"/>
            <a:ext cx="812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eff</a:t>
            </a:r>
            <a:r>
              <a:rPr lang="en-US" altLang="zh-CN" sz="1400"/>
              <a:t>diff</a:t>
            </a:r>
            <a:endParaRPr lang="en-US" altLang="zh-CN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156335" y="554990"/>
            <a:ext cx="1847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N_MUDEff_Full</a:t>
            </a:r>
            <a:endParaRPr lang="zh-CN" altLang="en-US" sz="1200"/>
          </a:p>
        </p:txBody>
      </p:sp>
      <p:sp>
        <p:nvSpPr>
          <p:cNvPr id="3" name="文本框 2"/>
          <p:cNvSpPr txBox="1"/>
          <p:nvPr/>
        </p:nvSpPr>
        <p:spPr>
          <a:xfrm>
            <a:off x="86360" y="58420"/>
            <a:ext cx="4446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根据重建成功后</a:t>
            </a:r>
            <a:r>
              <a:rPr lang="en-US" altLang="zh-CN"/>
              <a:t>mud</a:t>
            </a:r>
            <a:r>
              <a:rPr lang="zh-CN" altLang="en-US"/>
              <a:t>是否为空抽出</a:t>
            </a:r>
            <a:r>
              <a:rPr lang="en-US" altLang="zh-CN"/>
              <a:t>mud</a:t>
            </a:r>
            <a:r>
              <a:rPr lang="en-US" altLang="zh-CN"/>
              <a:t>eff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" y="830580"/>
            <a:ext cx="3048635" cy="2740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5" y="830580"/>
            <a:ext cx="3031490" cy="27406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33265" y="554990"/>
            <a:ext cx="1847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N_MUDEff_Fast</a:t>
            </a:r>
            <a:endParaRPr lang="zh-CN" altLang="en-US" sz="12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505" y="830580"/>
            <a:ext cx="3221355" cy="27406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66760" y="554990"/>
            <a:ext cx="812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eff</a:t>
            </a:r>
            <a:r>
              <a:rPr lang="en-US" altLang="zh-CN" sz="1200"/>
              <a:t>diff</a:t>
            </a:r>
            <a:endParaRPr lang="en-US" altLang="zh-CN" sz="1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33.75,&quot;left&quot;:287.35,&quot;top&quot;:0.6,&quot;width&quot;:519.65}"/>
</p:tagLst>
</file>

<file path=ppt/tags/tag2.xml><?xml version="1.0" encoding="utf-8"?>
<p:tagLst xmlns:p="http://schemas.openxmlformats.org/presentationml/2006/main">
  <p:tag name="KSO_WM_DIAGRAM_VIRTUALLY_FRAME" val="{&quot;height&quot;:333.75,&quot;left&quot;:287.35,&quot;top&quot;:0.6,&quot;width&quot;:519.6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演示</Application>
  <PresentationFormat>宽屏</PresentationFormat>
  <Paragraphs>68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8</cp:revision>
  <dcterms:created xsi:type="dcterms:W3CDTF">2023-08-09T12:44:00Z</dcterms:created>
  <dcterms:modified xsi:type="dcterms:W3CDTF">2026-06-15T05:57:34Z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4F7D6F07D5064CC7B283AC940FCA0BA6_12</vt:lpwstr>
  </property>
</Properties>
</file>