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2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3" r:id="rId3"/>
    <p:sldId id="320" r:id="rId4"/>
    <p:sldId id="318" r:id="rId5"/>
    <p:sldId id="319" r:id="rId6"/>
    <p:sldId id="321" r:id="rId7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5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4B26C0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95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6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diaohb</a:t>
            </a:r>
            <a:endParaRPr lang="en-US" altLang="zh-CN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330" y="1026795"/>
            <a:ext cx="10972800" cy="522986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08400" y="18676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endParaRPr lang="en-US" altLang="zh-CN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330" y="1172210"/>
            <a:ext cx="10968990" cy="507746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57.xml"/><Relationship Id="rId17" Type="http://schemas.openxmlformats.org/officeDocument/2006/relationships/image" Target="../media/image2.svg"/><Relationship Id="rId16" Type="http://schemas.openxmlformats.org/officeDocument/2006/relationships/image" Target="../media/image1.png"/><Relationship Id="rId15" Type="http://schemas.openxmlformats.org/officeDocument/2006/relationships/tags" Target="../tags/tag56.xml"/><Relationship Id="rId14" Type="http://schemas.openxmlformats.org/officeDocument/2006/relationships/tags" Target="../tags/tag55.xml"/><Relationship Id="rId13" Type="http://schemas.openxmlformats.org/officeDocument/2006/relationships/tags" Target="../tags/tag54.xml"/><Relationship Id="rId12" Type="http://schemas.openxmlformats.org/officeDocument/2006/relationships/tags" Target="../tags/tag53.xml"/><Relationship Id="rId11" Type="http://schemas.openxmlformats.org/officeDocument/2006/relationships/tags" Target="../tags/tag52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27450" y="161360"/>
            <a:ext cx="10969200" cy="705600"/>
          </a:xfrm>
          <a:prstGeom prst="rect">
            <a:avLst/>
          </a:prstGeom>
          <a:effectLst>
            <a:outerShdw dir="5400000" sx="1000" sy="1000" algn="ctr" rotWithShape="0">
              <a:srgbClr val="000000">
                <a:alpha val="100000"/>
              </a:srgbClr>
            </a:outerShdw>
          </a:effectLst>
        </p:spPr>
        <p:txBody>
          <a:bodyPr vert="horz" lIns="90170" tIns="46990" rIns="90170" bIns="46990" rtlCol="0" anchor="ctr" anchorCtr="0">
            <a:normAutofit/>
          </a:bodyPr>
          <a:lstStyle/>
          <a:p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08330" y="1139825"/>
            <a:ext cx="10968990" cy="510984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endParaRPr lang="zh-CN" altLang="en-US" dirty="0"/>
          </a:p>
          <a:p>
            <a:pPr lvl="1"/>
            <a:endParaRPr lang="zh-CN" altLang="en-US" dirty="0"/>
          </a:p>
          <a:p>
            <a:pPr lvl="2"/>
            <a:endParaRPr lang="zh-CN" altLang="en-US" dirty="0"/>
          </a:p>
          <a:p>
            <a:pPr lvl="3"/>
            <a:endParaRPr lang="zh-CN" altLang="en-US" dirty="0"/>
          </a:p>
          <a:p>
            <a:pPr lvl="4"/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>
          <a:xfrm>
            <a:off x="251320" y="642362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>
          <a:xfrm>
            <a:off x="4097495" y="6423620"/>
            <a:ext cx="395986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>
          <a:xfrm>
            <a:off x="9203530" y="6423620"/>
            <a:ext cx="2699385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logo"/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380095" y="105410"/>
            <a:ext cx="3201035" cy="61277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640080" y="874395"/>
            <a:ext cx="10934065" cy="9525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dir="5400000" sx="1000" sy="1000" algn="ctr" rotWithShape="0">
              <a:schemeClr val="accent1">
                <a:lumMod val="40000"/>
                <a:lumOff val="60000"/>
                <a:alpha val="100000"/>
              </a:scheme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Wingdings" panose="05000000000000000000" charset="0"/>
        <a:buChar char="Ø"/>
        <a:defRPr sz="24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Wingdings" panose="05000000000000000000" charset="0"/>
        <a:buChar char="Ø"/>
        <a:tabLst>
          <a:tab pos="1609725" algn="l"/>
          <a:tab pos="1609725" algn="l"/>
          <a:tab pos="1609725" algn="l"/>
          <a:tab pos="1609725" algn="l"/>
        </a:tabLst>
        <a:defRPr sz="20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Wingdings" panose="05000000000000000000" charset="0"/>
        <a:buChar char="Ø"/>
        <a:defRPr sz="18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Ø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Ø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ags" Target="../tags/tag58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tags" Target="../tags/tag60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1" Type="http://schemas.openxmlformats.org/officeDocument/2006/relationships/tags" Target="../tags/tag59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tags" Target="../tags/tag63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76935" y="914400"/>
            <a:ext cx="10332720" cy="2570480"/>
          </a:xfrm>
        </p:spPr>
        <p:txBody>
          <a:bodyPr/>
          <a:p>
            <a:r>
              <a:rPr lang="en-US" altLang="zh-CN" sz="4400"/>
              <a:t>Correction of electronic non-linearity</a:t>
            </a:r>
            <a:endParaRPr lang="zh-CN" altLang="en-US" sz="44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p>
            <a:endParaRPr lang="en-US" altLang="zh-CN"/>
          </a:p>
          <a:p>
            <a:r>
              <a:rPr lang="en-US" altLang="zh-CN"/>
              <a:t>Hongbin Diao</a:t>
            </a:r>
            <a:endParaRPr lang="en-US" altLang="zh-CN"/>
          </a:p>
          <a:p>
            <a:pPr algn="ctr"/>
            <a:r>
              <a:rPr lang="en-US" altLang="zh-CN">
                <a:sym typeface="+mn-ea"/>
              </a:rPr>
              <a:t>University of Science and Technology of China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inverse function correction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655" y="3134360"/>
            <a:ext cx="2582545" cy="244030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050415" y="5574665"/>
            <a:ext cx="1410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highlight>
                  <a:srgbClr val="FFFF00"/>
                </a:highlight>
              </a:rPr>
              <a:t>ADC</a:t>
            </a:r>
            <a:endParaRPr lang="en-US" altLang="zh-CN">
              <a:highlight>
                <a:srgbClr val="FFFF00"/>
              </a:highlight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rcRect l="57660" b="-1887"/>
          <a:stretch>
            <a:fillRect/>
          </a:stretch>
        </p:blipFill>
        <p:spPr>
          <a:xfrm>
            <a:off x="1852295" y="2037080"/>
            <a:ext cx="1250950" cy="9912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375410" y="1507490"/>
            <a:ext cx="31946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digitization function </a:t>
            </a:r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1670" y="2208530"/>
            <a:ext cx="1882140" cy="6477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46700" y="1570990"/>
            <a:ext cx="5356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inverse function to correct electronic non-linearity</a:t>
            </a:r>
            <a:endParaRPr lang="en-US" altLang="zh-CN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rcRect t="7390"/>
          <a:stretch>
            <a:fillRect/>
          </a:stretch>
        </p:blipFill>
        <p:spPr>
          <a:xfrm>
            <a:off x="7137400" y="4843780"/>
            <a:ext cx="1775460" cy="37401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523230" y="3803650"/>
            <a:ext cx="5356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logarithmic function to correct </a:t>
            </a:r>
            <a:r>
              <a:rPr lang="en-US" altLang="zh-CN"/>
              <a:t>SiPM non-linearity</a:t>
            </a: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after correction</a:t>
            </a:r>
            <a:endParaRPr lang="en-US" altLang="zh-CN"/>
          </a:p>
        </p:txBody>
      </p:sp>
      <p:pic>
        <p:nvPicPr>
          <p:cNvPr id="6" name="内容占位符 5" descr="Screenshot 2026-06-12 092952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825865" y="3959225"/>
            <a:ext cx="2931160" cy="218884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Screenshot 2026-06-12 0929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295" y="3911600"/>
            <a:ext cx="3036570" cy="2240915"/>
          </a:xfrm>
          <a:prstGeom prst="rect">
            <a:avLst/>
          </a:prstGeom>
        </p:spPr>
      </p:pic>
      <p:pic>
        <p:nvPicPr>
          <p:cNvPr id="8" name="图片 7" descr="Screenshot 2026-06-12 0929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6710" y="3911600"/>
            <a:ext cx="2967990" cy="2236470"/>
          </a:xfrm>
          <a:prstGeom prst="rect">
            <a:avLst/>
          </a:prstGeom>
        </p:spPr>
      </p:pic>
      <p:pic>
        <p:nvPicPr>
          <p:cNvPr id="9" name="图片 8" descr="Screenshot 2026-06-12 0929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2300" y="1487805"/>
            <a:ext cx="2958465" cy="2228215"/>
          </a:xfrm>
          <a:prstGeom prst="rect">
            <a:avLst/>
          </a:prstGeom>
        </p:spPr>
      </p:pic>
      <p:pic>
        <p:nvPicPr>
          <p:cNvPr id="10" name="图片 9" descr="Screenshot 2026-06-12 0928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625" y="1494790"/>
            <a:ext cx="2758440" cy="21615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1480" y="1463040"/>
            <a:ext cx="2837815" cy="225298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0765" y="1463040"/>
            <a:ext cx="2970530" cy="222059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460" y="3954780"/>
            <a:ext cx="2875915" cy="21113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layer profile</a:t>
            </a:r>
            <a:endParaRPr lang="en-US" altLang="zh-CN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698875" y="1214755"/>
            <a:ext cx="5050155" cy="507746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68055" y="4026535"/>
            <a:ext cx="3161665" cy="23418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r>
              <a:rPr lang="en-US" altLang="zh-CN">
                <a:sym typeface="+mn-ea"/>
              </a:rPr>
              <a:t>before correction</a:t>
            </a:r>
            <a:endParaRPr lang="en-US" altLang="zh-CN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 descr="Screenshot 2026-02-11 2021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440" y="4026535"/>
            <a:ext cx="3169285" cy="2299970"/>
          </a:xfrm>
          <a:prstGeom prst="rect">
            <a:avLst/>
          </a:prstGeom>
        </p:spPr>
      </p:pic>
      <p:pic>
        <p:nvPicPr>
          <p:cNvPr id="15" name="图片 14" descr="Screenshot 2026-02-11 2020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1650" y="3983990"/>
            <a:ext cx="3147060" cy="2299970"/>
          </a:xfrm>
          <a:prstGeom prst="rect">
            <a:avLst/>
          </a:prstGeom>
        </p:spPr>
      </p:pic>
      <p:pic>
        <p:nvPicPr>
          <p:cNvPr id="16" name="图片 15" descr="Screenshot 2026-02-11 2020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580" y="4026535"/>
            <a:ext cx="3101340" cy="2299970"/>
          </a:xfrm>
          <a:prstGeom prst="rect">
            <a:avLst/>
          </a:prstGeom>
        </p:spPr>
      </p:pic>
      <p:pic>
        <p:nvPicPr>
          <p:cNvPr id="17" name="图片 16" descr="Screenshot 2026-02-11 2020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8055" y="1410970"/>
            <a:ext cx="3119755" cy="2384425"/>
          </a:xfrm>
          <a:prstGeom prst="rect">
            <a:avLst/>
          </a:prstGeom>
        </p:spPr>
      </p:pic>
      <p:pic>
        <p:nvPicPr>
          <p:cNvPr id="18" name="图片 17" descr="Screenshot 2026-02-11 2020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6440" y="1410335"/>
            <a:ext cx="2962910" cy="2299970"/>
          </a:xfrm>
          <a:prstGeom prst="rect">
            <a:avLst/>
          </a:prstGeom>
        </p:spPr>
      </p:pic>
      <p:pic>
        <p:nvPicPr>
          <p:cNvPr id="19" name="图片 18" descr="Screenshot 2026-02-11 2020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1650" y="1410335"/>
            <a:ext cx="2961005" cy="2299970"/>
          </a:xfrm>
          <a:prstGeom prst="rect">
            <a:avLst/>
          </a:prstGeom>
        </p:spPr>
      </p:pic>
      <p:pic>
        <p:nvPicPr>
          <p:cNvPr id="20" name="图片 19" descr="Screenshot 2026-02-11 2020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460" y="1410335"/>
            <a:ext cx="3011805" cy="22999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commondata" val="eyJoZGlkIjoiODg0NzE5MjA4ZDZmZThhMWE4MmViMjc5ZjJkMzJlOGYifQ=="/>
  <p:tag name="resource_record_key" val="{&quot;13&quot;:[4364974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WPS 演示</Application>
  <PresentationFormat>宽屏</PresentationFormat>
  <Paragraphs>37</Paragraphs>
  <Slides>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Data-driven correction of electronic non-linearity</vt:lpstr>
      <vt:lpstr>PowerPoint 演示文稿</vt:lpstr>
      <vt:lpstr>PowerPoint 演示文稿</vt:lpstr>
      <vt:lpstr>PowerPoint 演示文稿</vt:lpstr>
      <vt:lpstr>SPS electron energy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。。</cp:lastModifiedBy>
  <cp:revision>901</cp:revision>
  <dcterms:created xsi:type="dcterms:W3CDTF">2019-06-19T02:08:00Z</dcterms:created>
  <dcterms:modified xsi:type="dcterms:W3CDTF">2026-06-12T01:50:08Z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BBCFD37F71EB4174A370520B483E8676_11</vt:lpwstr>
  </property>
</Properties>
</file>