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16672326" r:id="rId2"/>
    <p:sldId id="16672327" r:id="rId3"/>
    <p:sldId id="16672344" r:id="rId4"/>
    <p:sldId id="16672345" r:id="rId5"/>
    <p:sldId id="16672346" r:id="rId6"/>
    <p:sldId id="16672347" r:id="rId7"/>
    <p:sldId id="16672348" r:id="rId8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858" userDrawn="1">
          <p15:clr>
            <a:srgbClr val="A4A3A4"/>
          </p15:clr>
        </p15:guide>
        <p15:guide id="4" orient="horz" pos="2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0AF4"/>
    <a:srgbClr val="0F34A6"/>
    <a:srgbClr val="EAEEF4"/>
    <a:srgbClr val="1F497D"/>
    <a:srgbClr val="FF00D6"/>
    <a:srgbClr val="040606"/>
    <a:srgbClr val="FFFD78"/>
    <a:srgbClr val="76D6FF"/>
    <a:srgbClr val="DF40F2"/>
    <a:srgbClr val="941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主题样式 1 - 强调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主题样式 1 - 强调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113A9D2-9D6B-4929-AA2D-F23B5EE8CBE7}" styleName="主题样式 2 - 强调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中度样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度样式 3 - 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度样式 3 - 强调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96" autoAdjust="0"/>
    <p:restoredTop sz="74091" autoAdjust="0"/>
  </p:normalViewPr>
  <p:slideViewPr>
    <p:cSldViewPr snapToObjects="1" showGuides="1">
      <p:cViewPr varScale="1">
        <p:scale>
          <a:sx n="63" d="100"/>
          <a:sy n="63" d="100"/>
        </p:scale>
        <p:origin x="1517" y="53"/>
      </p:cViewPr>
      <p:guideLst>
        <p:guide orient="horz" pos="2160"/>
        <p:guide pos="3840"/>
        <p:guide pos="3858"/>
        <p:guide orient="horz" pos="220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 varScale="1">
      <p:scale>
        <a:sx n="1" d="1"/>
        <a:sy n="1" d="1"/>
      </p:scale>
      <p:origin x="0" y="-30528"/>
    </p:cViewPr>
  </p:sorterViewPr>
  <p:notesViewPr>
    <p:cSldViewPr snapToObjects="1">
      <p:cViewPr varScale="1">
        <p:scale>
          <a:sx n="95" d="100"/>
          <a:sy n="95" d="100"/>
        </p:scale>
        <p:origin x="358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0F280-C202-459E-9C88-243362EFD57F}" type="datetimeFigureOut">
              <a:rPr lang="zh-CN" altLang="en-US" smtClean="0"/>
              <a:t>2026/6/9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FC674-D29B-42E3-B510-33870CA84AA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65565-5D00-41A1-A9D4-D472FA0F1665}" type="datetimeFigureOut">
              <a:rPr lang="zh-CN" altLang="en-US" smtClean="0"/>
              <a:t>2026/6/9</a:t>
            </a:fld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7B772-BE26-4EC4-8890-F0A68D40133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8" name="任意多边形 7"/>
          <p:cNvSpPr/>
          <p:nvPr userDrawn="1"/>
        </p:nvSpPr>
        <p:spPr>
          <a:xfrm>
            <a:off x="-24765" y="0"/>
            <a:ext cx="12216765" cy="7302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9239" h="1150">
                <a:moveTo>
                  <a:pt x="0" y="0"/>
                </a:moveTo>
                <a:lnTo>
                  <a:pt x="19239" y="0"/>
                </a:lnTo>
                <a:lnTo>
                  <a:pt x="19239" y="1006"/>
                </a:lnTo>
                <a:lnTo>
                  <a:pt x="19239" y="1060"/>
                </a:lnTo>
                <a:lnTo>
                  <a:pt x="19239" y="1150"/>
                </a:lnTo>
                <a:lnTo>
                  <a:pt x="14895" y="1148"/>
                </a:lnTo>
                <a:lnTo>
                  <a:pt x="14711" y="1060"/>
                </a:lnTo>
                <a:lnTo>
                  <a:pt x="0" y="1060"/>
                </a:lnTo>
                <a:lnTo>
                  <a:pt x="0" y="0"/>
                </a:lnTo>
                <a:close/>
              </a:path>
            </a:pathLst>
          </a:cu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0" name="图片 9" descr="123111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08940" y="117475"/>
            <a:ext cx="2247265" cy="438785"/>
          </a:xfrm>
          <a:prstGeom prst="rect">
            <a:avLst/>
          </a:prstGeom>
        </p:spPr>
      </p:pic>
      <p:sp>
        <p:nvSpPr>
          <p:cNvPr id="4" name="任意多边形 3"/>
          <p:cNvSpPr/>
          <p:nvPr userDrawn="1"/>
        </p:nvSpPr>
        <p:spPr>
          <a:xfrm>
            <a:off x="-635" y="6581775"/>
            <a:ext cx="12200890" cy="295910"/>
          </a:xfrm>
          <a:custGeom>
            <a:avLst/>
            <a:gdLst>
              <a:gd name="connsiteX0" fmla="*/ 0 w 2626"/>
              <a:gd name="connsiteY0" fmla="*/ 0 h 227"/>
              <a:gd name="connsiteX1" fmla="*/ 2458 w 2626"/>
              <a:gd name="connsiteY1" fmla="*/ 3 h 227"/>
              <a:gd name="connsiteX2" fmla="*/ 2626 w 2626"/>
              <a:gd name="connsiteY2" fmla="*/ 227 h 227"/>
              <a:gd name="connsiteX3" fmla="*/ 0 w 2626"/>
              <a:gd name="connsiteY3" fmla="*/ 227 h 227"/>
              <a:gd name="connsiteX4" fmla="*/ 0 w 2626"/>
              <a:gd name="connsiteY4" fmla="*/ 0 h 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14" h="466">
                <a:moveTo>
                  <a:pt x="1" y="0"/>
                </a:moveTo>
                <a:lnTo>
                  <a:pt x="4345" y="5"/>
                </a:lnTo>
                <a:lnTo>
                  <a:pt x="4419" y="96"/>
                </a:lnTo>
                <a:lnTo>
                  <a:pt x="19214" y="96"/>
                </a:lnTo>
                <a:lnTo>
                  <a:pt x="19214" y="466"/>
                </a:lnTo>
                <a:lnTo>
                  <a:pt x="0" y="466"/>
                </a:lnTo>
                <a:lnTo>
                  <a:pt x="0" y="96"/>
                </a:lnTo>
                <a:lnTo>
                  <a:pt x="1" y="96"/>
                </a:lnTo>
                <a:lnTo>
                  <a:pt x="1" y="0"/>
                </a:lnTo>
                <a:close/>
              </a:path>
            </a:pathLst>
          </a:cu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 userDrawn="1"/>
        </p:nvSpPr>
        <p:spPr>
          <a:xfrm>
            <a:off x="0" y="1508125"/>
            <a:ext cx="12216765" cy="2941955"/>
          </a:xfrm>
          <a:prstGeom prst="rect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 descr="123111"/>
          <p:cNvPicPr>
            <a:picLocks noChangeAspect="1"/>
          </p:cNvPicPr>
          <p:nvPr userDrawn="1"/>
        </p:nvPicPr>
        <p:blipFill>
          <a:blip r:embed="rId5" cstate="print">
            <a:alphaModFix amt="11000"/>
          </a:blip>
          <a:srcRect/>
          <a:stretch>
            <a:fillRect/>
          </a:stretch>
        </p:blipFill>
        <p:spPr>
          <a:xfrm>
            <a:off x="807720" y="894080"/>
            <a:ext cx="10921365" cy="3556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kumimoji="1" lang="de-DE" sz="4000" b="1" kern="1200" dirty="0">
                <a:solidFill>
                  <a:schemeClr val="bg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de-D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>
              <a:defRPr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>
              <a:defRPr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>
              <a:defRPr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>
              <a:defRPr>
                <a:latin typeface="等线" panose="02010600030101010101" pitchFamily="2" charset="-122"/>
                <a:ea typeface="等线" panose="02010600030101010101" pitchFamily="2" charset="-122"/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de-DE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635" y="-25400"/>
            <a:ext cx="12197080" cy="789305"/>
          </a:xfrm>
          <a:prstGeom prst="rect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 descr="123111"/>
          <p:cNvPicPr>
            <a:picLocks noChangeAspect="1"/>
          </p:cNvPicPr>
          <p:nvPr userDrawn="1"/>
        </p:nvPicPr>
        <p:blipFill>
          <a:blip r:embed="rId3" cstate="print"/>
          <a:srcRect b="-37838"/>
          <a:stretch>
            <a:fillRect/>
          </a:stretch>
        </p:blipFill>
        <p:spPr>
          <a:xfrm>
            <a:off x="10640209" y="101969"/>
            <a:ext cx="1281430" cy="749935"/>
          </a:xfrm>
          <a:prstGeom prst="rect">
            <a:avLst/>
          </a:prstGeom>
        </p:spPr>
      </p:pic>
      <p:sp>
        <p:nvSpPr>
          <p:cNvPr id="9" name="Slide Number Placeholder 5"/>
          <p:cNvSpPr txBox="1"/>
          <p:nvPr userDrawn="1"/>
        </p:nvSpPr>
        <p:spPr>
          <a:xfrm>
            <a:off x="9221639" y="6262435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zh-CN"/>
            </a:defPPr>
            <a:lvl1pPr marL="0" algn="r" defTabSz="914400" rtl="0" eaLnBrk="1" latinLnBrk="0" hangingPunct="1">
              <a:defRPr sz="1600" b="1" kern="1200" baseline="0">
                <a:solidFill>
                  <a:srgbClr val="F6FB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0" y="18485"/>
            <a:ext cx="10515600" cy="705600"/>
          </a:xfrm>
        </p:spPr>
        <p:txBody>
          <a:bodyPr vert="horz" lIns="90000" tIns="46800" rIns="90000" bIns="46800" rtlCol="0" anchor="ctr" anchorCtr="0">
            <a:noAutofit/>
          </a:bodyPr>
          <a:lstStyle>
            <a:lvl1pPr>
              <a:defRPr sz="4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2" name="椭圆 16"/>
          <p:cNvSpPr>
            <a:spLocks noChangeAspect="1"/>
          </p:cNvSpPr>
          <p:nvPr userDrawn="1"/>
        </p:nvSpPr>
        <p:spPr>
          <a:xfrm>
            <a:off x="11582400" y="6248400"/>
            <a:ext cx="360000" cy="359410"/>
          </a:xfrm>
          <a:prstGeom prst="ellipse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3" name="Slide Number Placeholder 5"/>
          <p:cNvSpPr txBox="1"/>
          <p:nvPr userDrawn="1"/>
        </p:nvSpPr>
        <p:spPr>
          <a:xfrm>
            <a:off x="11533200" y="6264975"/>
            <a:ext cx="4584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600" b="1" kern="1200" baseline="0">
                <a:solidFill>
                  <a:srgbClr val="F6FB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9AE70B2-8BF9-45C0-BB95-33D1B9D3A854}" type="slidenum">
              <a:rPr lang="zh-CN" altLang="en-US" sz="1400" smtClean="0"/>
              <a:t>‹#›</a:t>
            </a:fld>
            <a:endParaRPr lang="zh-CN" altLang="en-US" sz="14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-635" y="6581775"/>
            <a:ext cx="12200890" cy="295910"/>
            <a:chOff x="-1" y="10365"/>
            <a:chExt cx="19214" cy="466"/>
          </a:xfrm>
          <a:solidFill>
            <a:srgbClr val="0E3272"/>
          </a:solidFill>
        </p:grpSpPr>
        <p:sp>
          <p:nvSpPr>
            <p:cNvPr id="22" name="矩形 21"/>
            <p:cNvSpPr/>
            <p:nvPr/>
          </p:nvSpPr>
          <p:spPr>
            <a:xfrm>
              <a:off x="-1" y="10461"/>
              <a:ext cx="19214" cy="37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任意多边形 22"/>
            <p:cNvSpPr/>
            <p:nvPr/>
          </p:nvSpPr>
          <p:spPr>
            <a:xfrm>
              <a:off x="0" y="10365"/>
              <a:ext cx="4641" cy="370"/>
            </a:xfrm>
            <a:custGeom>
              <a:avLst/>
              <a:gdLst>
                <a:gd name="connsiteX0" fmla="*/ 0 w 2626"/>
                <a:gd name="connsiteY0" fmla="*/ 0 h 227"/>
                <a:gd name="connsiteX1" fmla="*/ 2458 w 2626"/>
                <a:gd name="connsiteY1" fmla="*/ 3 h 227"/>
                <a:gd name="connsiteX2" fmla="*/ 2626 w 2626"/>
                <a:gd name="connsiteY2" fmla="*/ 227 h 227"/>
                <a:gd name="connsiteX3" fmla="*/ 0 w 2626"/>
                <a:gd name="connsiteY3" fmla="*/ 227 h 227"/>
                <a:gd name="connsiteX4" fmla="*/ 0 w 2626"/>
                <a:gd name="connsiteY4" fmla="*/ 0 h 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26" h="227">
                  <a:moveTo>
                    <a:pt x="0" y="0"/>
                  </a:moveTo>
                  <a:lnTo>
                    <a:pt x="2458" y="3"/>
                  </a:lnTo>
                  <a:lnTo>
                    <a:pt x="2626" y="227"/>
                  </a:lnTo>
                  <a:lnTo>
                    <a:pt x="0" y="22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组合 7"/>
          <p:cNvGrpSpPr/>
          <p:nvPr userDrawn="1"/>
        </p:nvGrpSpPr>
        <p:grpSpPr>
          <a:xfrm>
            <a:off x="-24765" y="0"/>
            <a:ext cx="12216130" cy="730250"/>
            <a:chOff x="-39" y="0"/>
            <a:chExt cx="19238" cy="1150"/>
          </a:xfrm>
          <a:solidFill>
            <a:srgbClr val="0E3272"/>
          </a:solidFill>
        </p:grpSpPr>
        <p:sp>
          <p:nvSpPr>
            <p:cNvPr id="24" name="矩形 23"/>
            <p:cNvSpPr/>
            <p:nvPr/>
          </p:nvSpPr>
          <p:spPr>
            <a:xfrm>
              <a:off x="-39" y="0"/>
              <a:ext cx="19239" cy="10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任意多边形 25"/>
            <p:cNvSpPr/>
            <p:nvPr/>
          </p:nvSpPr>
          <p:spPr>
            <a:xfrm rot="10800000">
              <a:off x="14559" y="1006"/>
              <a:ext cx="4641" cy="144"/>
            </a:xfrm>
            <a:custGeom>
              <a:avLst/>
              <a:gdLst>
                <a:gd name="connsiteX0" fmla="*/ 0 w 2626"/>
                <a:gd name="connsiteY0" fmla="*/ 0 h 227"/>
                <a:gd name="connsiteX1" fmla="*/ 2458 w 2626"/>
                <a:gd name="connsiteY1" fmla="*/ 3 h 227"/>
                <a:gd name="connsiteX2" fmla="*/ 2626 w 2626"/>
                <a:gd name="connsiteY2" fmla="*/ 227 h 227"/>
                <a:gd name="connsiteX3" fmla="*/ 0 w 2626"/>
                <a:gd name="connsiteY3" fmla="*/ 227 h 227"/>
                <a:gd name="connsiteX4" fmla="*/ 0 w 2626"/>
                <a:gd name="connsiteY4" fmla="*/ 0 h 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26" h="227">
                  <a:moveTo>
                    <a:pt x="0" y="0"/>
                  </a:moveTo>
                  <a:lnTo>
                    <a:pt x="2458" y="3"/>
                  </a:lnTo>
                  <a:lnTo>
                    <a:pt x="2626" y="227"/>
                  </a:lnTo>
                  <a:lnTo>
                    <a:pt x="0" y="22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椭圆 16"/>
          <p:cNvSpPr>
            <a:spLocks noChangeAspect="1"/>
          </p:cNvSpPr>
          <p:nvPr userDrawn="1"/>
        </p:nvSpPr>
        <p:spPr>
          <a:xfrm>
            <a:off x="11582400" y="6248400"/>
            <a:ext cx="360000" cy="359410"/>
          </a:xfrm>
          <a:prstGeom prst="ellipse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3" name="Slide Number Placeholder 5"/>
          <p:cNvSpPr txBox="1"/>
          <p:nvPr userDrawn="1"/>
        </p:nvSpPr>
        <p:spPr>
          <a:xfrm>
            <a:off x="11533200" y="6264975"/>
            <a:ext cx="4584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600" b="1" kern="1200" baseline="0">
                <a:solidFill>
                  <a:srgbClr val="F6FB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9AE70B2-8BF9-45C0-BB95-33D1B9D3A854}" type="slidenum">
              <a:rPr lang="zh-CN" altLang="en-US" sz="1400" smtClean="0"/>
              <a:t>‹#›</a:t>
            </a:fld>
            <a:endParaRPr lang="zh-CN" altLang="en-US" sz="1400" dirty="0"/>
          </a:p>
        </p:txBody>
      </p:sp>
      <p:pic>
        <p:nvPicPr>
          <p:cNvPr id="4" name="图片 9" descr="123111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08940" y="117475"/>
            <a:ext cx="2247265" cy="438785"/>
          </a:xfrm>
          <a:prstGeom prst="rect">
            <a:avLst/>
          </a:prstGeom>
        </p:spPr>
      </p:pic>
      <p:sp>
        <p:nvSpPr>
          <p:cNvPr id="5" name="副标题 2"/>
          <p:cNvSpPr txBox="1"/>
          <p:nvPr userDrawn="1">
            <p:custDataLst>
              <p:tags r:id="rId1"/>
            </p:custDataLst>
          </p:nvPr>
        </p:nvSpPr>
        <p:spPr bwMode="auto">
          <a:xfrm>
            <a:off x="381000" y="1639961"/>
            <a:ext cx="3007043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  <a:cs typeface="等线" panose="02010600030101010101" pitchFamily="2" charset="-122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zh-CN" altLang="en-US" sz="8800" b="1" dirty="0">
                <a:solidFill>
                  <a:srgbClr val="0B3A7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目录</a:t>
            </a:r>
            <a:r>
              <a:rPr lang="en-US" altLang="zh-CN" sz="8000" dirty="0">
                <a:solidFill>
                  <a:srgbClr val="0B3A75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</a:p>
        </p:txBody>
      </p:sp>
      <p:sp>
        <p:nvSpPr>
          <p:cNvPr id="6" name="文本框 10"/>
          <p:cNvSpPr txBox="1"/>
          <p:nvPr userDrawn="1"/>
        </p:nvSpPr>
        <p:spPr>
          <a:xfrm>
            <a:off x="1782128" y="3402418"/>
            <a:ext cx="1605915" cy="400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dirty="0">
                <a:solidFill>
                  <a:schemeClr val="bg1">
                    <a:lumMod val="75000"/>
                  </a:schemeClr>
                </a:solidFill>
                <a:sym typeface="+mn-ea"/>
              </a:rPr>
              <a:t>CONTENTS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635" y="-25400"/>
            <a:ext cx="12197080" cy="6883400"/>
          </a:xfrm>
          <a:prstGeom prst="rect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 descr="123111"/>
          <p:cNvPicPr>
            <a:picLocks noChangeAspect="1"/>
          </p:cNvPicPr>
          <p:nvPr userDrawn="1"/>
        </p:nvPicPr>
        <p:blipFill>
          <a:blip r:embed="rId3" cstate="print">
            <a:alphaModFix amt="11000"/>
          </a:blip>
          <a:srcRect b="-37838"/>
          <a:stretch>
            <a:fillRect/>
          </a:stretch>
        </p:blipFill>
        <p:spPr>
          <a:xfrm>
            <a:off x="2244725" y="1528445"/>
            <a:ext cx="8295640" cy="4855210"/>
          </a:xfrm>
          <a:prstGeom prst="rect">
            <a:avLst/>
          </a:prstGeom>
        </p:spPr>
      </p:pic>
      <p:sp>
        <p:nvSpPr>
          <p:cNvPr id="8" name="标题 7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161665" y="2504440"/>
            <a:ext cx="5773420" cy="1734820"/>
          </a:xfrm>
        </p:spPr>
        <p:txBody>
          <a:bodyPr vert="horz" lIns="90000" tIns="46800" rIns="90000" bIns="46800" rtlCol="0" anchor="ctr" anchorCtr="0">
            <a:noAutofit/>
          </a:bodyPr>
          <a:lstStyle>
            <a:lvl1pPr>
              <a:defRPr sz="66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2" name="Slide Number Placeholder 5"/>
          <p:cNvSpPr txBox="1"/>
          <p:nvPr userDrawn="1"/>
        </p:nvSpPr>
        <p:spPr>
          <a:xfrm>
            <a:off x="11533200" y="6264975"/>
            <a:ext cx="4584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600" b="1" kern="1200" baseline="0">
                <a:solidFill>
                  <a:srgbClr val="F6FB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9AE70B2-8BF9-45C0-BB95-33D1B9D3A854}" type="slidenum">
              <a:rPr lang="zh-CN" altLang="en-US" sz="1400" smtClean="0"/>
              <a:t>‹#›</a:t>
            </a:fld>
            <a:endParaRPr lang="zh-CN" altLang="en-US" sz="14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-635" y="6581775"/>
            <a:ext cx="12200890" cy="295910"/>
            <a:chOff x="-1" y="10365"/>
            <a:chExt cx="19214" cy="466"/>
          </a:xfrm>
          <a:solidFill>
            <a:srgbClr val="0E3272"/>
          </a:solidFill>
        </p:grpSpPr>
        <p:sp>
          <p:nvSpPr>
            <p:cNvPr id="22" name="矩形 21"/>
            <p:cNvSpPr/>
            <p:nvPr/>
          </p:nvSpPr>
          <p:spPr>
            <a:xfrm>
              <a:off x="-1" y="10461"/>
              <a:ext cx="19214" cy="37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任意多边形 22"/>
            <p:cNvSpPr/>
            <p:nvPr/>
          </p:nvSpPr>
          <p:spPr>
            <a:xfrm>
              <a:off x="0" y="10365"/>
              <a:ext cx="4641" cy="370"/>
            </a:xfrm>
            <a:custGeom>
              <a:avLst/>
              <a:gdLst>
                <a:gd name="connsiteX0" fmla="*/ 0 w 2626"/>
                <a:gd name="connsiteY0" fmla="*/ 0 h 227"/>
                <a:gd name="connsiteX1" fmla="*/ 2458 w 2626"/>
                <a:gd name="connsiteY1" fmla="*/ 3 h 227"/>
                <a:gd name="connsiteX2" fmla="*/ 2626 w 2626"/>
                <a:gd name="connsiteY2" fmla="*/ 227 h 227"/>
                <a:gd name="connsiteX3" fmla="*/ 0 w 2626"/>
                <a:gd name="connsiteY3" fmla="*/ 227 h 227"/>
                <a:gd name="connsiteX4" fmla="*/ 0 w 2626"/>
                <a:gd name="connsiteY4" fmla="*/ 0 h 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26" h="227">
                  <a:moveTo>
                    <a:pt x="0" y="0"/>
                  </a:moveTo>
                  <a:lnTo>
                    <a:pt x="2458" y="3"/>
                  </a:lnTo>
                  <a:lnTo>
                    <a:pt x="2626" y="227"/>
                  </a:lnTo>
                  <a:lnTo>
                    <a:pt x="0" y="22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组合 7"/>
          <p:cNvGrpSpPr/>
          <p:nvPr userDrawn="1"/>
        </p:nvGrpSpPr>
        <p:grpSpPr>
          <a:xfrm>
            <a:off x="-24765" y="0"/>
            <a:ext cx="12216130" cy="730250"/>
            <a:chOff x="-39" y="0"/>
            <a:chExt cx="19238" cy="1150"/>
          </a:xfrm>
          <a:solidFill>
            <a:srgbClr val="0E3272"/>
          </a:solidFill>
        </p:grpSpPr>
        <p:sp>
          <p:nvSpPr>
            <p:cNvPr id="24" name="矩形 23"/>
            <p:cNvSpPr/>
            <p:nvPr/>
          </p:nvSpPr>
          <p:spPr>
            <a:xfrm>
              <a:off x="-39" y="0"/>
              <a:ext cx="19239" cy="10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任意多边形 25"/>
            <p:cNvSpPr/>
            <p:nvPr/>
          </p:nvSpPr>
          <p:spPr>
            <a:xfrm rot="10800000">
              <a:off x="14559" y="1006"/>
              <a:ext cx="4641" cy="144"/>
            </a:xfrm>
            <a:custGeom>
              <a:avLst/>
              <a:gdLst>
                <a:gd name="connsiteX0" fmla="*/ 0 w 2626"/>
                <a:gd name="connsiteY0" fmla="*/ 0 h 227"/>
                <a:gd name="connsiteX1" fmla="*/ 2458 w 2626"/>
                <a:gd name="connsiteY1" fmla="*/ 3 h 227"/>
                <a:gd name="connsiteX2" fmla="*/ 2626 w 2626"/>
                <a:gd name="connsiteY2" fmla="*/ 227 h 227"/>
                <a:gd name="connsiteX3" fmla="*/ 0 w 2626"/>
                <a:gd name="connsiteY3" fmla="*/ 227 h 227"/>
                <a:gd name="connsiteX4" fmla="*/ 0 w 2626"/>
                <a:gd name="connsiteY4" fmla="*/ 0 h 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26" h="227">
                  <a:moveTo>
                    <a:pt x="0" y="0"/>
                  </a:moveTo>
                  <a:lnTo>
                    <a:pt x="2458" y="3"/>
                  </a:lnTo>
                  <a:lnTo>
                    <a:pt x="2626" y="227"/>
                  </a:lnTo>
                  <a:lnTo>
                    <a:pt x="0" y="22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椭圆 16"/>
          <p:cNvSpPr>
            <a:spLocks noChangeAspect="1"/>
          </p:cNvSpPr>
          <p:nvPr userDrawn="1"/>
        </p:nvSpPr>
        <p:spPr>
          <a:xfrm>
            <a:off x="11582400" y="6248400"/>
            <a:ext cx="360000" cy="359410"/>
          </a:xfrm>
          <a:prstGeom prst="ellipse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3" name="Slide Number Placeholder 5"/>
          <p:cNvSpPr txBox="1"/>
          <p:nvPr userDrawn="1"/>
        </p:nvSpPr>
        <p:spPr>
          <a:xfrm>
            <a:off x="11533200" y="6264975"/>
            <a:ext cx="4584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600" b="1" kern="1200" baseline="0">
                <a:solidFill>
                  <a:srgbClr val="F6FB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9AE70B2-8BF9-45C0-BB95-33D1B9D3A854}" type="slidenum">
              <a:rPr lang="zh-CN" altLang="en-US" sz="1400" smtClean="0"/>
              <a:t>‹#›</a:t>
            </a:fld>
            <a:endParaRPr lang="zh-CN" altLang="en-US" sz="1400" dirty="0"/>
          </a:p>
        </p:txBody>
      </p:sp>
      <p:pic>
        <p:nvPicPr>
          <p:cNvPr id="4" name="图片 9" descr="123111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08940" y="117475"/>
            <a:ext cx="2247265" cy="43878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635" y="-25400"/>
            <a:ext cx="12197080" cy="789305"/>
          </a:xfrm>
          <a:prstGeom prst="rect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1"/>
            </p:custDataLst>
          </p:nvPr>
        </p:nvSpPr>
        <p:spPr>
          <a:xfrm>
            <a:off x="608400" y="17044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6411600" y="17044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0" y="18485"/>
            <a:ext cx="10640209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6" name="椭圆 16"/>
          <p:cNvSpPr>
            <a:spLocks noChangeAspect="1"/>
          </p:cNvSpPr>
          <p:nvPr userDrawn="1"/>
        </p:nvSpPr>
        <p:spPr>
          <a:xfrm>
            <a:off x="11582400" y="6248400"/>
            <a:ext cx="360000" cy="359410"/>
          </a:xfrm>
          <a:prstGeom prst="ellipse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/>
          </a:p>
        </p:txBody>
      </p:sp>
      <p:sp>
        <p:nvSpPr>
          <p:cNvPr id="11" name="Slide Number Placeholder 5"/>
          <p:cNvSpPr txBox="1"/>
          <p:nvPr userDrawn="1"/>
        </p:nvSpPr>
        <p:spPr>
          <a:xfrm>
            <a:off x="11533200" y="6264975"/>
            <a:ext cx="4584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zh-CN"/>
            </a:defPPr>
            <a:lvl1pPr marL="0" algn="r" defTabSz="914400" rtl="0" eaLnBrk="1" latinLnBrk="0" hangingPunct="1">
              <a:defRPr sz="1600" b="1" kern="1200" baseline="0">
                <a:solidFill>
                  <a:srgbClr val="F6FB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49AE70B2-8BF9-45C0-BB95-33D1B9D3A854}" type="slidenum">
              <a:rPr lang="zh-CN" altLang="en-US" sz="1400" smtClean="0"/>
              <a:t>‹#›</a:t>
            </a:fld>
            <a:endParaRPr lang="zh-CN" altLang="en-US" sz="1400" dirty="0"/>
          </a:p>
        </p:txBody>
      </p:sp>
      <p:pic>
        <p:nvPicPr>
          <p:cNvPr id="13" name="图片 4" descr="123111"/>
          <p:cNvPicPr>
            <a:picLocks noChangeAspect="1"/>
          </p:cNvPicPr>
          <p:nvPr userDrawn="1"/>
        </p:nvPicPr>
        <p:blipFill>
          <a:blip r:embed="rId5" cstate="print"/>
          <a:srcRect b="-37838"/>
          <a:stretch>
            <a:fillRect/>
          </a:stretch>
        </p:blipFill>
        <p:spPr>
          <a:xfrm>
            <a:off x="10640209" y="101969"/>
            <a:ext cx="1281430" cy="7499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6" name="矩形 5"/>
          <p:cNvSpPr/>
          <p:nvPr userDrawn="1"/>
        </p:nvSpPr>
        <p:spPr>
          <a:xfrm>
            <a:off x="635" y="-25400"/>
            <a:ext cx="12197080" cy="789305"/>
          </a:xfrm>
          <a:prstGeom prst="rect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 descr="123111"/>
          <p:cNvPicPr>
            <a:picLocks noChangeAspect="1"/>
          </p:cNvPicPr>
          <p:nvPr userDrawn="1"/>
        </p:nvPicPr>
        <p:blipFill>
          <a:blip r:embed="rId4" cstate="print"/>
          <a:srcRect b="-37838"/>
          <a:stretch>
            <a:fillRect/>
          </a:stretch>
        </p:blipFill>
        <p:spPr>
          <a:xfrm>
            <a:off x="10287000" y="85090"/>
            <a:ext cx="1281430" cy="749935"/>
          </a:xfrm>
          <a:prstGeom prst="rect">
            <a:avLst/>
          </a:prstGeom>
        </p:spPr>
      </p:pic>
      <p:sp>
        <p:nvSpPr>
          <p:cNvPr id="17" name="椭圆 16"/>
          <p:cNvSpPr/>
          <p:nvPr userDrawn="1"/>
        </p:nvSpPr>
        <p:spPr>
          <a:xfrm>
            <a:off x="11569700" y="6280785"/>
            <a:ext cx="298450" cy="298450"/>
          </a:xfrm>
          <a:prstGeom prst="ellipse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Slide Number Placeholder 5"/>
          <p:cNvSpPr txBox="1"/>
          <p:nvPr userDrawn="1"/>
        </p:nvSpPr>
        <p:spPr>
          <a:xfrm>
            <a:off x="9221639" y="6262435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zh-CN"/>
            </a:defPPr>
            <a:lvl1pPr marL="0" algn="r" defTabSz="914400" rtl="0" eaLnBrk="1" latinLnBrk="0" hangingPunct="1">
              <a:defRPr sz="1600" b="1" kern="1200" baseline="0">
                <a:solidFill>
                  <a:srgbClr val="F6FB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12" name="标题 9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10610" y="18485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 userDrawn="1"/>
        </p:nvSpPr>
        <p:spPr>
          <a:xfrm>
            <a:off x="635" y="-25400"/>
            <a:ext cx="12197080" cy="6883400"/>
          </a:xfrm>
          <a:prstGeom prst="rect">
            <a:avLst/>
          </a:prstGeom>
          <a:solidFill>
            <a:srgbClr val="0E327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 descr="123111"/>
          <p:cNvPicPr>
            <a:picLocks noChangeAspect="1"/>
          </p:cNvPicPr>
          <p:nvPr userDrawn="1"/>
        </p:nvPicPr>
        <p:blipFill>
          <a:blip r:embed="rId2" cstate="print">
            <a:alphaModFix amt="11000"/>
          </a:blip>
          <a:srcRect b="-37838"/>
          <a:stretch>
            <a:fillRect/>
          </a:stretch>
        </p:blipFill>
        <p:spPr>
          <a:xfrm>
            <a:off x="1670685" y="1571625"/>
            <a:ext cx="8850630" cy="5180330"/>
          </a:xfrm>
          <a:prstGeom prst="rect">
            <a:avLst/>
          </a:prstGeom>
        </p:spPr>
      </p:pic>
      <p:pic>
        <p:nvPicPr>
          <p:cNvPr id="9" name="图片 8" descr="123111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23240" y="339725"/>
            <a:ext cx="2247265" cy="438785"/>
          </a:xfrm>
          <a:prstGeom prst="rect">
            <a:avLst/>
          </a:prstGeom>
        </p:spPr>
      </p:pic>
      <p:sp>
        <p:nvSpPr>
          <p:cNvPr id="11" name="文本框 10"/>
          <p:cNvSpPr txBox="1"/>
          <p:nvPr userDrawn="1"/>
        </p:nvSpPr>
        <p:spPr>
          <a:xfrm>
            <a:off x="4972050" y="5651500"/>
            <a:ext cx="164465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r"/>
            <a:r>
              <a:rPr lang="en-US" altLang="zh-CN" sz="1400" b="1">
                <a:solidFill>
                  <a:schemeClr val="bg2"/>
                </a:solidFill>
                <a:latin typeface="思源宋体 CN Heavy" panose="02020900000000000000" charset="-122"/>
                <a:ea typeface="思源宋体 CN Heavy" panose="02020900000000000000" charset="-122"/>
                <a:cs typeface="思源宋体 CN Heavy" panose="02020900000000000000" charset="-122"/>
                <a:sym typeface="+mn-ea"/>
              </a:rPr>
              <a:t> </a:t>
            </a:r>
          </a:p>
        </p:txBody>
      </p:sp>
      <p:sp>
        <p:nvSpPr>
          <p:cNvPr id="2" name="文本占位符 1"/>
          <p:cNvSpPr>
            <a:spLocks noGrp="1"/>
          </p:cNvSpPr>
          <p:nvPr>
            <p:ph type="body" idx="12" hasCustomPrompt="1"/>
          </p:nvPr>
        </p:nvSpPr>
        <p:spPr>
          <a:xfrm>
            <a:off x="808990" y="1860550"/>
            <a:ext cx="10795000" cy="3136900"/>
          </a:xfrm>
        </p:spPr>
        <p:txBody>
          <a:bodyPr/>
          <a:lstStyle>
            <a:lvl1pPr marL="0" indent="0" algn="ctr">
              <a:buNone/>
              <a:defRPr sz="54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algn="ctr">
              <a:lnSpc>
                <a:spcPct val="110000"/>
              </a:lnSpc>
            </a:pPr>
            <a:r>
              <a:rPr lang="zh-CN" altLang="en-US" b="1">
                <a:sym typeface="+mn-ea"/>
              </a:rPr>
              <a:t>衷心感谢大家的长期支持！</a:t>
            </a:r>
            <a:br>
              <a:rPr lang="zh-CN" altLang="en-US" b="1">
                <a:sym typeface="+mn-ea"/>
              </a:rPr>
            </a:br>
            <a:r>
              <a:rPr lang="zh-CN" altLang="en-US" b="1">
                <a:sym typeface="+mn-ea"/>
              </a:rPr>
              <a:t>请批评指正！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3" hasCustomPrompt="1"/>
          </p:nvPr>
        </p:nvSpPr>
        <p:spPr>
          <a:xfrm>
            <a:off x="2193290" y="5173345"/>
            <a:ext cx="7734300" cy="13208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altLang="zh-CN" b="1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2024</a:t>
            </a:r>
            <a:r>
              <a:rPr lang="zh-CN" altLang="en-US" b="1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b="1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11</a:t>
            </a:r>
            <a:r>
              <a:rPr lang="zh-CN" altLang="en-US" b="1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月</a:t>
            </a:r>
            <a:r>
              <a:rPr lang="en-US" altLang="zh-CN" b="1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04</a:t>
            </a:r>
            <a:r>
              <a:rPr lang="zh-CN" altLang="en-US" b="1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日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1"/>
            <a:ext cx="12192000" cy="765175"/>
          </a:xfrm>
          <a:prstGeom prst="rect">
            <a:avLst/>
          </a:prstGeom>
          <a:gradFill rotWithShape="1">
            <a:gsLst>
              <a:gs pos="0">
                <a:srgbClr val="0031B3"/>
              </a:gs>
              <a:gs pos="5000">
                <a:srgbClr val="0031B3"/>
              </a:gs>
              <a:gs pos="100000">
                <a:srgbClr val="9BC1FF"/>
              </a:gs>
            </a:gsLst>
            <a:lin ang="5400000" scaled="1"/>
          </a:gra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 altLang="zh-CN">
              <a:solidFill>
                <a:srgbClr val="FFFFFF"/>
              </a:solidFill>
              <a:latin typeface="等线" panose="02010600030101010101" pitchFamily="2" charset="-122"/>
              <a:ea typeface="等线" panose="02010600030101010101" pitchFamily="2" charset="-122"/>
              <a:cs typeface="MS PGothic" panose="020B0600070205080204" charset="-128"/>
            </a:endParaRPr>
          </a:p>
        </p:txBody>
      </p:sp>
      <p:sp>
        <p:nvSpPr>
          <p:cNvPr id="4" name="Rectangle 8"/>
          <p:cNvSpPr/>
          <p:nvPr/>
        </p:nvSpPr>
        <p:spPr>
          <a:xfrm>
            <a:off x="0" y="6669088"/>
            <a:ext cx="12192000" cy="215900"/>
          </a:xfrm>
          <a:prstGeom prst="rect">
            <a:avLst/>
          </a:prstGeom>
          <a:solidFill>
            <a:srgbClr val="0031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en-US">
              <a:solidFill>
                <a:srgbClr val="FFFFFF"/>
              </a:solidFill>
              <a:latin typeface="等线" panose="02010600030101010101" pitchFamily="2" charset="-122"/>
              <a:ea typeface="等线" panose="02010600030101010101" pitchFamily="2" charset="-122"/>
              <a:cs typeface="MS PGothic" panose="020B0600070205080204" charset="-128"/>
            </a:endParaRPr>
          </a:p>
        </p:txBody>
      </p:sp>
      <p:sp>
        <p:nvSpPr>
          <p:cNvPr id="5" name="TextBox 11"/>
          <p:cNvSpPr txBox="1"/>
          <p:nvPr/>
        </p:nvSpPr>
        <p:spPr>
          <a:xfrm>
            <a:off x="9840384" y="6669088"/>
            <a:ext cx="2133600" cy="203200"/>
          </a:xfrm>
          <a:prstGeom prst="rect">
            <a:avLst/>
          </a:prstGeom>
          <a:noFill/>
        </p:spPr>
        <p:txBody>
          <a:bodyPr lIns="108000" tIns="1080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charset="-128"/>
              </a:defRPr>
            </a:lvl9pPr>
          </a:lstStyle>
          <a:p>
            <a:pPr algn="r" eaLnBrk="1" hangingPunct="1">
              <a:defRPr/>
            </a:pPr>
            <a:r>
              <a:rPr lang="de-DE" altLang="zh-CN" sz="1200">
                <a:solidFill>
                  <a:srgbClr val="FFFF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fld id="{C34E1AA7-BBE3-4066-9647-AD26786FD079}" type="slidenum">
              <a:rPr lang="de-DE" altLang="zh-CN" sz="1200" smtClean="0">
                <a:solidFill>
                  <a:srgbClr val="FFFF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‹#›</a:t>
            </a:fld>
            <a:endParaRPr lang="de-DE" altLang="zh-CN" sz="1200">
              <a:solidFill>
                <a:srgbClr val="FFFFFF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lang="de-DE" sz="4400" b="1" kern="1200" dirty="0">
                <a:solidFill>
                  <a:schemeClr val="bg1"/>
                </a:solidFill>
                <a:effectLst/>
                <a:latin typeface="+mj-ea"/>
                <a:ea typeface="+mj-ea"/>
                <a:cs typeface="等线" panose="02010600030101010101" pitchFamily="2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de-DE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219201"/>
            <a:ext cx="10972800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de-DE" altLang="zh-CN" dirty="0"/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819912" y="0"/>
            <a:ext cx="10515600" cy="8046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lang="en-US" altLang="zh-CN" sz="3200" b="1" i="0" kern="1200" dirty="0" smtClean="0">
          <a:solidFill>
            <a:schemeClr val="bg1"/>
          </a:solidFill>
          <a:effectLst/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1pPr>
      <a:lvl2pPr algn="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楷体" panose="02010609060101010101" pitchFamily="49" charset="-122"/>
          <a:ea typeface="楷体" panose="02010609060101010101" pitchFamily="49" charset="-122"/>
          <a:cs typeface="楷体" panose="02010609060101010101" pitchFamily="49" charset="-122"/>
        </a:defRPr>
      </a:lvl2pPr>
      <a:lvl3pPr algn="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楷体" panose="02010609060101010101" pitchFamily="49" charset="-122"/>
          <a:ea typeface="楷体" panose="02010609060101010101" pitchFamily="49" charset="-122"/>
          <a:cs typeface="楷体" panose="02010609060101010101" pitchFamily="49" charset="-122"/>
        </a:defRPr>
      </a:lvl3pPr>
      <a:lvl4pPr algn="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楷体" panose="02010609060101010101" pitchFamily="49" charset="-122"/>
          <a:ea typeface="楷体" panose="02010609060101010101" pitchFamily="49" charset="-122"/>
          <a:cs typeface="楷体" panose="02010609060101010101" pitchFamily="49" charset="-122"/>
        </a:defRPr>
      </a:lvl4pPr>
      <a:lvl5pPr algn="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楷体" panose="02010609060101010101" pitchFamily="49" charset="-122"/>
          <a:ea typeface="楷体" panose="02010609060101010101" pitchFamily="49" charset="-122"/>
          <a:cs typeface="楷体" panose="02010609060101010101" pitchFamily="49" charset="-122"/>
        </a:defRPr>
      </a:lvl5pPr>
      <a:lvl6pPr marL="457200" algn="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charset="0"/>
          <a:ea typeface="MS PGothic" panose="020B0600070205080204" charset="-128"/>
          <a:cs typeface="MS PGothic" panose="020B0600070205080204" charset="-128"/>
        </a:defRPr>
      </a:lvl6pPr>
      <a:lvl7pPr marL="914400" algn="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charset="0"/>
          <a:ea typeface="MS PGothic" panose="020B0600070205080204" charset="-128"/>
          <a:cs typeface="MS PGothic" panose="020B0600070205080204" charset="-128"/>
        </a:defRPr>
      </a:lvl7pPr>
      <a:lvl8pPr marL="1371600" algn="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charset="0"/>
          <a:ea typeface="MS PGothic" panose="020B0600070205080204" charset="-128"/>
          <a:cs typeface="MS PGothic" panose="020B0600070205080204" charset="-128"/>
        </a:defRPr>
      </a:lvl8pPr>
      <a:lvl9pPr marL="1828800" algn="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charset="0"/>
          <a:ea typeface="MS PGothic" panose="020B0600070205080204" charset="-128"/>
          <a:cs typeface="MS PGothic" panose="020B060007020508020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2">
            <a:extLst>
              <a:ext uri="{FF2B5EF4-FFF2-40B4-BE49-F238E27FC236}">
                <a16:creationId xmlns:a16="http://schemas.microsoft.com/office/drawing/2014/main" id="{6F222192-21EB-4BDF-A048-205D8FAA5649}"/>
              </a:ext>
            </a:extLst>
          </p:cNvPr>
          <p:cNvSpPr txBox="1">
            <a:spLocks/>
          </p:cNvSpPr>
          <p:nvPr/>
        </p:nvSpPr>
        <p:spPr>
          <a:xfrm>
            <a:off x="1066800" y="4680012"/>
            <a:ext cx="10515600" cy="1873188"/>
          </a:xfrm>
          <a:prstGeom prst="rect">
            <a:avLst/>
          </a:prstGeom>
        </p:spPr>
        <p:txBody>
          <a:bodyPr/>
          <a:lstStyle>
            <a:lvl1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lang="en-US" altLang="zh-CN" sz="4000" b="1" kern="1200" dirty="0" smtClean="0">
                <a:solidFill>
                  <a:schemeClr val="bg1"/>
                </a:solidFill>
                <a:effectLst/>
                <a:latin typeface="+mj-ea"/>
                <a:ea typeface="+mj-ea"/>
                <a:cs typeface="等线" panose="02010600030101010101" pitchFamily="2" charset="-122"/>
              </a:defRPr>
            </a:lvl1pPr>
            <a:lvl2pPr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charset="0"/>
              </a:defRPr>
            </a:lvl2pPr>
            <a:lvl3pPr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charset="0"/>
              </a:defRPr>
            </a:lvl3pPr>
            <a:lvl4pPr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charset="0"/>
              </a:defRPr>
            </a:lvl4pPr>
            <a:lvl5pPr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charset="0"/>
              </a:defRPr>
            </a:lvl5pPr>
            <a:lvl6pPr marL="457200"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</a:rPr>
              <a:t>蒙特卡洛法做阈值分析</a:t>
            </a:r>
            <a:endParaRPr lang="en-US" altLang="zh-CN" sz="3200" dirty="0">
              <a:solidFill>
                <a:schemeClr val="tx1"/>
              </a:solidFill>
            </a:endParaRPr>
          </a:p>
          <a:p>
            <a:r>
              <a:rPr lang="zh-CN" altLang="en-US" sz="2000" dirty="0">
                <a:solidFill>
                  <a:schemeClr val="tx1"/>
                </a:solidFill>
              </a:rPr>
              <a:t>王成哲  </a:t>
            </a:r>
            <a:r>
              <a:rPr lang="en-US" altLang="zh-CN" sz="2000" dirty="0">
                <a:solidFill>
                  <a:schemeClr val="tx1"/>
                </a:solidFill>
              </a:rPr>
              <a:t>20260609</a:t>
            </a:r>
          </a:p>
        </p:txBody>
      </p:sp>
    </p:spTree>
    <p:extLst>
      <p:ext uri="{BB962C8B-B14F-4D97-AF65-F5344CB8AC3E}">
        <p14:creationId xmlns:p14="http://schemas.microsoft.com/office/powerpoint/2010/main" val="20036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0C084F-4F5D-4E9E-BB9E-6A9BA33D1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蒙特卡洛法做阈值分布分析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80D4061-A3C5-8B13-CE24-6966A352C65B}"/>
              </a:ext>
            </a:extLst>
          </p:cNvPr>
          <p:cNvSpPr txBox="1"/>
          <p:nvPr/>
        </p:nvSpPr>
        <p:spPr>
          <a:xfrm>
            <a:off x="533400" y="1143000"/>
            <a:ext cx="111252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/>
              <a:t>借助蒙特卡洛法，研究随机频率误差下的失稳概率：</a:t>
            </a:r>
            <a:endParaRPr lang="en-US" altLang="zh-CN" sz="20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zh-CN" altLang="en-US" sz="2000" dirty="0"/>
              <a:t>每个腔的</a:t>
            </a:r>
            <a:r>
              <a:rPr lang="en-US" altLang="zh-CN" sz="2000" b="1" dirty="0">
                <a:solidFill>
                  <a:srgbClr val="180AF4"/>
                </a:solidFill>
              </a:rPr>
              <a:t>HOM</a:t>
            </a:r>
            <a:r>
              <a:rPr lang="zh-CN" altLang="en-US" sz="2000" b="1" dirty="0">
                <a:solidFill>
                  <a:srgbClr val="180AF4"/>
                </a:solidFill>
              </a:rPr>
              <a:t>频率都会随机变化</a:t>
            </a:r>
            <a:r>
              <a:rPr lang="zh-CN" altLang="en-US" sz="2000" dirty="0"/>
              <a:t>（</a:t>
            </a:r>
            <a:r>
              <a:rPr lang="zh-CN" altLang="zh-CN" sz="2000" dirty="0">
                <a:latin typeface="Arial" panose="020B0604020202020204" pitchFamily="34" charset="0"/>
              </a:rPr>
              <a:t>加工误差</a:t>
            </a:r>
            <a:r>
              <a:rPr lang="en-US" altLang="zh-CN" sz="2000" dirty="0">
                <a:latin typeface="Arial" panose="020B0604020202020204" pitchFamily="34" charset="0"/>
              </a:rPr>
              <a:t> </a:t>
            </a:r>
            <a:r>
              <a:rPr lang="zh-CN" altLang="zh-CN" sz="2000" dirty="0">
                <a:latin typeface="Arial" panose="020B0604020202020204" pitchFamily="34" charset="0"/>
              </a:rPr>
              <a:t>热漂移 tuner误差 安装误差 </a:t>
            </a:r>
            <a:r>
              <a:rPr lang="zh-CN" altLang="en-US" sz="2000" dirty="0"/>
              <a:t>）</a:t>
            </a:r>
            <a:endParaRPr lang="en-US" altLang="zh-CN" sz="20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zh-CN" altLang="en-US" sz="2000" dirty="0"/>
              <a:t>所有腔叠加的</a:t>
            </a:r>
            <a:r>
              <a:rPr lang="zh-CN" altLang="en-US" sz="2000" b="1" dirty="0">
                <a:solidFill>
                  <a:srgbClr val="180AF4"/>
                </a:solidFill>
              </a:rPr>
              <a:t>总阻抗也会变成随机量</a:t>
            </a:r>
            <a:r>
              <a:rPr lang="zh-CN" altLang="en-US" sz="2000" dirty="0"/>
              <a:t>（在不同频率处会有不同的阻抗值叠加）</a:t>
            </a:r>
            <a:endParaRPr lang="en-US" altLang="zh-CN" sz="20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zh-CN" altLang="en-US" sz="2000" dirty="0"/>
              <a:t>关心随机情况下有多大概率失稳，因此采用</a:t>
            </a:r>
            <a:r>
              <a:rPr lang="fr-FR" altLang="zh-CN" sz="2000" dirty="0">
                <a:solidFill>
                  <a:srgbClr val="180AF4"/>
                </a:solidFill>
              </a:rPr>
              <a:t>Monte Carlo</a:t>
            </a:r>
            <a:r>
              <a:rPr lang="zh-CN" altLang="en-US" sz="2000" dirty="0">
                <a:solidFill>
                  <a:srgbClr val="180AF4"/>
                </a:solidFill>
              </a:rPr>
              <a:t>法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83182F0B-30A8-7D96-0A9E-9B57EECB13F1}"/>
              </a:ext>
            </a:extLst>
          </p:cNvPr>
          <p:cNvSpPr txBox="1"/>
          <p:nvPr/>
        </p:nvSpPr>
        <p:spPr>
          <a:xfrm>
            <a:off x="526648" y="2743200"/>
            <a:ext cx="1112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计算思路：</a:t>
            </a:r>
            <a:endParaRPr lang="en-US" altLang="zh-CN" sz="2000" dirty="0"/>
          </a:p>
          <a:p>
            <a:r>
              <a:rPr lang="en-US" altLang="zh-CN" sz="2000" dirty="0"/>
              <a:t>1</a:t>
            </a:r>
            <a:r>
              <a:rPr lang="zh-CN" altLang="en-US" sz="2000" dirty="0"/>
              <a:t>、 采用高斯随机数</a:t>
            </a:r>
            <a:r>
              <a:rPr lang="zh-CN" altLang="en-US" sz="2000" b="1" dirty="0">
                <a:solidFill>
                  <a:srgbClr val="180AF4"/>
                </a:solidFill>
              </a:rPr>
              <a:t>随机生成一组频率误差</a:t>
            </a:r>
            <a:r>
              <a:rPr lang="zh-CN" altLang="en-US" sz="2000" dirty="0"/>
              <a:t>（结合实际经验，给予误差范围，例如</a:t>
            </a:r>
            <a:r>
              <a:rPr lang="fr-FR" altLang="zh-CN" sz="2000" dirty="0"/>
              <a:t>sigma_f = 1MH</a:t>
            </a:r>
            <a:r>
              <a:rPr lang="en-US" altLang="zh-CN" sz="2000" dirty="0"/>
              <a:t>z)</a:t>
            </a:r>
          </a:p>
          <a:p>
            <a:r>
              <a:rPr lang="en-US" altLang="zh-CN" sz="2000" dirty="0"/>
              <a:t>2</a:t>
            </a:r>
            <a:r>
              <a:rPr lang="zh-CN" altLang="en-US" sz="2000" dirty="0"/>
              <a:t>、给予参与计算的</a:t>
            </a:r>
            <a:r>
              <a:rPr lang="zh-CN" altLang="en-US" sz="2000" b="1" dirty="0">
                <a:solidFill>
                  <a:srgbClr val="180AF4"/>
                </a:solidFill>
              </a:rPr>
              <a:t>腔数</a:t>
            </a:r>
            <a:r>
              <a:rPr lang="zh-CN" altLang="en-US" sz="2000" dirty="0"/>
              <a:t>，例如</a:t>
            </a:r>
            <a:r>
              <a:rPr lang="fr-FR" altLang="zh-CN" sz="2000" dirty="0"/>
              <a:t>N</a:t>
            </a:r>
            <a:r>
              <a:rPr lang="en-US" altLang="zh-CN" sz="2000" dirty="0"/>
              <a:t>c</a:t>
            </a:r>
            <a:r>
              <a:rPr lang="fr-FR" altLang="zh-CN" sz="2000" dirty="0"/>
              <a:t>= 6</a:t>
            </a:r>
            <a:r>
              <a:rPr lang="zh-CN" altLang="en-US" sz="2000" dirty="0"/>
              <a:t>，即</a:t>
            </a:r>
            <a:r>
              <a:rPr lang="en-US" altLang="zh-CN" sz="2000" dirty="0"/>
              <a:t>6</a:t>
            </a:r>
            <a:r>
              <a:rPr lang="zh-CN" altLang="en-US" sz="2000" dirty="0"/>
              <a:t>个腔叠加阻抗</a:t>
            </a:r>
            <a:endParaRPr lang="fr-FR" altLang="zh-CN" sz="2000" dirty="0"/>
          </a:p>
          <a:p>
            <a:r>
              <a:rPr lang="fr-FR" altLang="zh-CN" sz="2000" dirty="0"/>
              <a:t>3</a:t>
            </a:r>
            <a:r>
              <a:rPr lang="zh-CN" altLang="en-US" sz="2000" dirty="0"/>
              <a:t>、单次计算没有意义，因此要给予</a:t>
            </a:r>
            <a:r>
              <a:rPr lang="zh-CN" altLang="en-US" sz="2000" b="1" dirty="0">
                <a:solidFill>
                  <a:srgbClr val="180AF4"/>
                </a:solidFill>
              </a:rPr>
              <a:t>样本数</a:t>
            </a:r>
            <a:r>
              <a:rPr lang="zh-CN" altLang="en-US" sz="2000" dirty="0"/>
              <a:t> </a:t>
            </a:r>
            <a:r>
              <a:rPr lang="en-US" altLang="zh-CN" sz="2000" dirty="0" err="1"/>
              <a:t>Nmc</a:t>
            </a:r>
            <a:r>
              <a:rPr lang="en-US" altLang="zh-CN" sz="2000" dirty="0"/>
              <a:t>=500</a:t>
            </a:r>
            <a:r>
              <a:rPr lang="zh-CN" altLang="en-US" sz="2000" dirty="0"/>
              <a:t>，计算</a:t>
            </a:r>
            <a:r>
              <a:rPr lang="en-US" altLang="zh-CN" sz="2000" dirty="0"/>
              <a:t>500</a:t>
            </a:r>
            <a:r>
              <a:rPr lang="zh-CN" altLang="en-US" sz="2000" dirty="0"/>
              <a:t>次随机有多少次超过阈值</a:t>
            </a:r>
            <a:endParaRPr lang="en-US" altLang="zh-CN" sz="2000" dirty="0"/>
          </a:p>
          <a:p>
            <a:r>
              <a:rPr lang="en-US" altLang="zh-CN" sz="2000" dirty="0"/>
              <a:t>4</a:t>
            </a:r>
            <a:r>
              <a:rPr lang="zh-CN" altLang="en-US" sz="2000" dirty="0"/>
              <a:t>、得到</a:t>
            </a:r>
            <a:r>
              <a:rPr lang="en-US" altLang="zh-CN" sz="2000" dirty="0"/>
              <a:t>P=</a:t>
            </a:r>
            <a:r>
              <a:rPr lang="fr-FR" altLang="zh-CN" sz="2000" dirty="0"/>
              <a:t>num_exceed / Nmc</a:t>
            </a:r>
            <a:r>
              <a:rPr lang="zh-CN" altLang="en-US" sz="2000" dirty="0"/>
              <a:t>，即</a:t>
            </a:r>
            <a:r>
              <a:rPr lang="zh-CN" altLang="en-US" sz="2000" b="1" dirty="0">
                <a:solidFill>
                  <a:srgbClr val="180AF4"/>
                </a:solidFill>
              </a:rPr>
              <a:t>超过阈值的概率</a:t>
            </a:r>
            <a:endParaRPr lang="en-US" altLang="zh-CN" sz="2000" b="1" dirty="0">
              <a:solidFill>
                <a:srgbClr val="180AF4"/>
              </a:solidFill>
            </a:endParaRPr>
          </a:p>
          <a:p>
            <a:r>
              <a:rPr lang="en-US" altLang="zh-CN" sz="2000" dirty="0"/>
              <a:t>5</a:t>
            </a:r>
            <a:r>
              <a:rPr lang="zh-CN" altLang="en-US" sz="2000" dirty="0"/>
              <a:t>、针对失稳概率</a:t>
            </a:r>
            <a:r>
              <a:rPr lang="en-US" altLang="zh-CN" sz="2000" dirty="0"/>
              <a:t>P</a:t>
            </a:r>
            <a:r>
              <a:rPr lang="zh-CN" altLang="en-US" sz="2000" dirty="0"/>
              <a:t>，评估</a:t>
            </a:r>
            <a:r>
              <a:rPr lang="zh-CN" altLang="en-US" sz="2000" b="1" dirty="0">
                <a:solidFill>
                  <a:srgbClr val="180AF4"/>
                </a:solidFill>
              </a:rPr>
              <a:t>危险程度</a:t>
            </a:r>
            <a:r>
              <a:rPr lang="zh-CN" altLang="en-US" sz="2000" dirty="0"/>
              <a:t>：例如</a:t>
            </a:r>
            <a:r>
              <a:rPr lang="fr-FR" altLang="zh-CN" sz="2000" dirty="0"/>
              <a:t>P&lt;0.01</a:t>
            </a:r>
            <a:r>
              <a:rPr lang="zh-CN" altLang="en-US" sz="2000" dirty="0"/>
              <a:t>非常安全，</a:t>
            </a:r>
            <a:r>
              <a:rPr lang="fr-FR" altLang="zh-CN" sz="2000" dirty="0"/>
              <a:t>0.2&lt;P&lt;0.5</a:t>
            </a:r>
            <a:r>
              <a:rPr lang="zh-CN" altLang="en-US" sz="2000" dirty="0"/>
              <a:t>高风险</a:t>
            </a:r>
            <a:endParaRPr lang="en-US" altLang="zh-CN" sz="2000" dirty="0"/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CF611390-0507-0FC5-0491-AD5A7B640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015" y="4826376"/>
            <a:ext cx="11695969" cy="179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07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57A7EA-DE49-F7E0-5542-F922523BA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固定腔数的计算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27FAB022-F2A6-13BA-CB55-3383A4B5D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823948"/>
              </p:ext>
            </p:extLst>
          </p:nvPr>
        </p:nvGraphicFramePr>
        <p:xfrm>
          <a:off x="922285" y="2540427"/>
          <a:ext cx="4277708" cy="18288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48709">
                  <a:extLst>
                    <a:ext uri="{9D8B030D-6E8A-4147-A177-3AD203B41FA5}">
                      <a16:colId xmlns:a16="http://schemas.microsoft.com/office/drawing/2014/main" val="294315849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3861238"/>
                    </a:ext>
                  </a:extLst>
                </a:gridCol>
                <a:gridCol w="2590799">
                  <a:extLst>
                    <a:ext uri="{9D8B030D-6E8A-4147-A177-3AD203B41FA5}">
                      <a16:colId xmlns:a16="http://schemas.microsoft.com/office/drawing/2014/main" val="2829208498"/>
                    </a:ext>
                  </a:extLst>
                </a:gridCol>
              </a:tblGrid>
              <a:tr h="1193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b="1" dirty="0"/>
                        <a:t>参数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b="1" dirty="0"/>
                        <a:t>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b="1" dirty="0"/>
                        <a:t>含义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8664520"/>
                  </a:ext>
                </a:extLst>
              </a:tr>
              <a:tr h="195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腔数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1484719"/>
                  </a:ext>
                </a:extLst>
              </a:tr>
              <a:tr h="3421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Nmc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Monte Carlo</a:t>
                      </a:r>
                      <a:r>
                        <a:rPr lang="zh-CN" altLang="en-US"/>
                        <a:t>样本数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1119939"/>
                  </a:ext>
                </a:extLst>
              </a:tr>
              <a:tr h="3421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σ</a:t>
                      </a:r>
                      <a:r>
                        <a:rPr lang="fr-FR"/>
                        <a:t>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1MH</a:t>
                      </a:r>
                      <a:r>
                        <a:rPr lang="en-US" altLang="zh-CN" dirty="0"/>
                        <a:t>z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频率误差标准差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9020247"/>
                  </a:ext>
                </a:extLst>
              </a:tr>
              <a:tr h="3421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Zth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3.5 GeV</a:t>
                      </a:r>
                      <a:r>
                        <a:rPr lang="zh-CN" altLang="en-US" dirty="0"/>
                        <a:t>稳定性阈值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3870773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D60985C9-A82C-73CF-3C86-53A58DC0DEF5}"/>
                  </a:ext>
                </a:extLst>
              </p:cNvPr>
              <p:cNvSpPr txBox="1"/>
              <p:nvPr/>
            </p:nvSpPr>
            <p:spPr>
              <a:xfrm>
                <a:off x="6450725" y="2354218"/>
                <a:ext cx="6101254" cy="21495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zh-CN" altLang="en-US" b="1" dirty="0"/>
                  <a:t>随机频移：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altLang="zh-CN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d>
                        <m:dPr>
                          <m:ctrlPr>
                            <a:rPr lang="ar-AE" altLang="zh-CN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</m:e>
                      </m:d>
                      <m:r>
                        <a:rPr lang="ar-AE" altLang="zh-CN" b="1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ar-AE" altLang="zh-CN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ar-AE" altLang="zh-CN" b="1" i="0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d>
                        <m:dPr>
                          <m:ctrlPr>
                            <a:rPr lang="ar-AE" altLang="zh-CN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r>
                            <a:rPr lang="ar-AE" altLang="zh-CN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l-GR" altLang="zh-CN" b="1" i="0" smtClean="0">
                              <a:latin typeface="Cambria Math" panose="02040503050406030204" pitchFamily="18" charset="0"/>
                            </a:rPr>
                            <m:t>𝚫</m:t>
                          </m:r>
                          <m:sSub>
                            <m:sSubPr>
                              <m:ctrlPr>
                                <a:rPr lang="ar-AE" altLang="zh-CN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ar-AE" b="1" i="1" smtClean="0"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zh-CN" altLang="ar-AE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ar-AE" altLang="zh-CN" b="1" dirty="0"/>
              </a:p>
              <a:p>
                <a:pPr>
                  <a:buNone/>
                </a:pPr>
                <a:r>
                  <a:rPr lang="zh-CN" altLang="en-US" b="1" dirty="0"/>
                  <a:t>总阻抗：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altLang="zh-CN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𝒕𝒐𝒕</m:t>
                          </m:r>
                        </m:sub>
                      </m:sSub>
                      <m:r>
                        <a:rPr lang="ar-AE" altLang="zh-CN" b="1" i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grow m:val="on"/>
                          <m:supHide m:val="on"/>
                          <m:ctrlPr>
                            <a:rPr lang="ar-AE" altLang="zh-CN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ar-AE" altLang="zh-CN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ar-AE" b="1" i="1" smtClean="0">
                                  <a:latin typeface="Cambria Math" panose="02040503050406030204" pitchFamily="18" charset="0"/>
                                </a:rPr>
                                <m:t>𝒁</m:t>
                              </m:r>
                            </m:e>
                            <m:sub>
                              <m:r>
                                <a:rPr lang="zh-CN" altLang="ar-AE" b="1" i="1" smtClean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ar-AE" altLang="zh-CN" b="1" dirty="0"/>
              </a:p>
              <a:p>
                <a:pPr>
                  <a:buNone/>
                </a:pPr>
                <a:r>
                  <a:rPr lang="zh-CN" altLang="en-US" b="1" dirty="0"/>
                  <a:t>稳定性判断：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altLang="zh-CN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𝒕𝒐𝒕</m:t>
                          </m:r>
                        </m:sub>
                      </m:sSub>
                      <m:r>
                        <a:rPr lang="ar-AE" altLang="zh-CN" b="1" i="0" smtClean="0">
                          <a:latin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ar-AE" altLang="zh-CN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𝒁</m:t>
                          </m:r>
                        </m:e>
                        <m:sub>
                          <m:r>
                            <a:rPr lang="zh-CN" altLang="ar-AE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ar-AE" altLang="zh-CN" b="1" i="1" smtClean="0">
                              <a:latin typeface="Cambria Math" panose="02040503050406030204" pitchFamily="18" charset="0"/>
                            </a:rPr>
                            <m:t>𝒉</m:t>
                          </m:r>
                        </m:sub>
                      </m:sSub>
                    </m:oMath>
                  </m:oMathPara>
                </a14:m>
                <a:endParaRPr lang="ar-AE" altLang="zh-CN" b="1" dirty="0"/>
              </a:p>
            </p:txBody>
          </p:sp>
        </mc:Choice>
        <mc:Fallback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D60985C9-A82C-73CF-3C86-53A58DC0DE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0725" y="2354218"/>
                <a:ext cx="6101254" cy="2149563"/>
              </a:xfrm>
              <a:prstGeom prst="rect">
                <a:avLst/>
              </a:prstGeom>
              <a:blipFill>
                <a:blip r:embed="rId2"/>
                <a:stretch>
                  <a:fillRect l="-799" t="-226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>
            <a:extLst>
              <a:ext uri="{FF2B5EF4-FFF2-40B4-BE49-F238E27FC236}">
                <a16:creationId xmlns:a16="http://schemas.microsoft.com/office/drawing/2014/main" id="{22AD9258-4638-E45D-8208-FD20635C7727}"/>
              </a:ext>
            </a:extLst>
          </p:cNvPr>
          <p:cNvSpPr txBox="1"/>
          <p:nvPr/>
        </p:nvSpPr>
        <p:spPr>
          <a:xfrm>
            <a:off x="627994" y="1921814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参数初始化：</a:t>
            </a:r>
          </a:p>
        </p:txBody>
      </p:sp>
      <p:sp>
        <p:nvSpPr>
          <p:cNvPr id="8" name="箭头: 右 7">
            <a:extLst>
              <a:ext uri="{FF2B5EF4-FFF2-40B4-BE49-F238E27FC236}">
                <a16:creationId xmlns:a16="http://schemas.microsoft.com/office/drawing/2014/main" id="{53E9F6D6-0EB9-6059-EABF-E4F76D4986B5}"/>
              </a:ext>
            </a:extLst>
          </p:cNvPr>
          <p:cNvSpPr/>
          <p:nvPr/>
        </p:nvSpPr>
        <p:spPr>
          <a:xfrm>
            <a:off x="5508735" y="3200399"/>
            <a:ext cx="685800" cy="4572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2654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7EF414-B585-A07F-BA4C-EC73FE356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结果</a:t>
            </a:r>
            <a:r>
              <a:rPr lang="en-US" altLang="zh-CN" dirty="0"/>
              <a:t>1</a:t>
            </a:r>
            <a:r>
              <a:rPr lang="zh-CN" altLang="en-US" dirty="0"/>
              <a:t>：典型的样本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96DAD8DC-F2DF-54F9-A241-038C115538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773775"/>
            <a:ext cx="9067800" cy="603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351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4E81388-AA35-8723-E461-D6C828F6D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结果</a:t>
            </a:r>
            <a:r>
              <a:rPr lang="en-US" altLang="zh-CN" dirty="0"/>
              <a:t>2</a:t>
            </a:r>
            <a:r>
              <a:rPr lang="zh-CN" altLang="en-US" dirty="0"/>
              <a:t>：系统失稳概率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40A3536-5B87-8E7E-52BE-CD0600D1D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740495"/>
            <a:ext cx="10134600" cy="6099020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5C077454-294E-00A9-7328-81B92874B66F}"/>
              </a:ext>
            </a:extLst>
          </p:cNvPr>
          <p:cNvSpPr/>
          <p:nvPr/>
        </p:nvSpPr>
        <p:spPr>
          <a:xfrm>
            <a:off x="4964375" y="4773147"/>
            <a:ext cx="10342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zh-CN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X=1 </a:t>
            </a:r>
          </a:p>
          <a:p>
            <a:r>
              <a:rPr lang="en-US" altLang="zh-CN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Y=0.224</a:t>
            </a:r>
            <a:endParaRPr lang="zh-CN" altLang="en-US" sz="20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82F4B07B-A5C1-2F39-3C70-5AFFF6B1DA0C}"/>
              </a:ext>
            </a:extLst>
          </p:cNvPr>
          <p:cNvSpPr/>
          <p:nvPr/>
        </p:nvSpPr>
        <p:spPr>
          <a:xfrm>
            <a:off x="4686300" y="5012790"/>
            <a:ext cx="228600" cy="228600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C423279-675A-083B-72DC-813088D74A10}"/>
              </a:ext>
            </a:extLst>
          </p:cNvPr>
          <p:cNvSpPr txBox="1"/>
          <p:nvPr/>
        </p:nvSpPr>
        <p:spPr>
          <a:xfrm>
            <a:off x="6077607" y="3055010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失稳概率   </a:t>
            </a:r>
            <a:r>
              <a:rPr lang="en-US" altLang="zh-CN" sz="2000" dirty="0"/>
              <a:t>P=1-0.224=0.776</a:t>
            </a:r>
          </a:p>
          <a:p>
            <a:r>
              <a:rPr lang="zh-CN" altLang="en-US" sz="2000" dirty="0"/>
              <a:t>即</a:t>
            </a:r>
            <a:r>
              <a:rPr lang="en-US" altLang="zh-CN" sz="2000" dirty="0"/>
              <a:t>77.6%</a:t>
            </a:r>
            <a:r>
              <a:rPr lang="zh-CN" altLang="en-US" sz="2000" dirty="0"/>
              <a:t>的概率会超出阈值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0F5B211-030C-547D-3295-541D8FF05A40}"/>
              </a:ext>
            </a:extLst>
          </p:cNvPr>
          <p:cNvSpPr txBox="1"/>
          <p:nvPr/>
        </p:nvSpPr>
        <p:spPr>
          <a:xfrm>
            <a:off x="6201253" y="5127090"/>
            <a:ext cx="3923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/>
              <a:t>结论：</a:t>
            </a:r>
            <a:r>
              <a:rPr lang="en-US" altLang="zh-CN" sz="2000" dirty="0"/>
              <a:t>6</a:t>
            </a:r>
            <a:r>
              <a:rPr lang="zh-CN" altLang="en-US" sz="2000" dirty="0"/>
              <a:t>个腔，</a:t>
            </a:r>
            <a:r>
              <a:rPr lang="en-US" altLang="zh-CN" sz="2000" dirty="0"/>
              <a:t>1MHz</a:t>
            </a:r>
            <a:r>
              <a:rPr lang="zh-CN" altLang="en-US" sz="2000" dirty="0"/>
              <a:t>频率偏差，失稳概率有</a:t>
            </a:r>
            <a:r>
              <a:rPr lang="en-US" altLang="zh-CN" sz="2000" dirty="0"/>
              <a:t>77.6%</a:t>
            </a:r>
            <a:r>
              <a:rPr lang="zh-CN" altLang="en-US" sz="2000" dirty="0"/>
              <a:t>，仍旧不稳定</a:t>
            </a:r>
          </a:p>
        </p:txBody>
      </p:sp>
    </p:spTree>
    <p:extLst>
      <p:ext uri="{BB962C8B-B14F-4D97-AF65-F5344CB8AC3E}">
        <p14:creationId xmlns:p14="http://schemas.microsoft.com/office/powerpoint/2010/main" val="2702136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5DE852-86E4-7E0E-D0DA-869725521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zh-CN" altLang="en-US" dirty="0"/>
              <a:t>腔数</a:t>
            </a:r>
            <a:r>
              <a:rPr lang="en-US" altLang="zh-CN" dirty="0"/>
              <a:t>vs</a:t>
            </a:r>
            <a:r>
              <a:rPr lang="zh-CN" altLang="en-US" dirty="0"/>
              <a:t>失稳概率</a:t>
            </a:r>
            <a:r>
              <a:rPr lang="en-US" altLang="zh-CN" dirty="0"/>
              <a:t>P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243DA75-BD1B-AC45-7948-97F4401937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33695"/>
            <a:ext cx="7713773" cy="5595705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E663229-B2E0-4F52-F278-181744E8F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227916"/>
              </p:ext>
            </p:extLst>
          </p:nvPr>
        </p:nvGraphicFramePr>
        <p:xfrm>
          <a:off x="7685692" y="1033695"/>
          <a:ext cx="4277708" cy="18288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48709">
                  <a:extLst>
                    <a:ext uri="{9D8B030D-6E8A-4147-A177-3AD203B41FA5}">
                      <a16:colId xmlns:a16="http://schemas.microsoft.com/office/drawing/2014/main" val="294315849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3861238"/>
                    </a:ext>
                  </a:extLst>
                </a:gridCol>
                <a:gridCol w="2590799">
                  <a:extLst>
                    <a:ext uri="{9D8B030D-6E8A-4147-A177-3AD203B41FA5}">
                      <a16:colId xmlns:a16="http://schemas.microsoft.com/office/drawing/2014/main" val="2829208498"/>
                    </a:ext>
                  </a:extLst>
                </a:gridCol>
              </a:tblGrid>
              <a:tr h="1193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b="1" dirty="0"/>
                        <a:t>参数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b="1" dirty="0"/>
                        <a:t>值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b="1" dirty="0"/>
                        <a:t>含义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8664520"/>
                  </a:ext>
                </a:extLst>
              </a:tr>
              <a:tr h="195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/>
                        <a:t>1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15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/>
                        <a:t>腔数从</a:t>
                      </a:r>
                      <a:r>
                        <a:rPr lang="en-US" altLang="zh-CN" dirty="0"/>
                        <a:t>1</a:t>
                      </a:r>
                      <a:r>
                        <a:rPr lang="zh-CN" altLang="en-US" dirty="0"/>
                        <a:t>到</a:t>
                      </a:r>
                      <a:r>
                        <a:rPr lang="en-US" altLang="zh-CN" dirty="0"/>
                        <a:t>15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1484719"/>
                  </a:ext>
                </a:extLst>
              </a:tr>
              <a:tr h="3421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Nmc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/>
                        <a:t>Monte Carlo</a:t>
                      </a:r>
                      <a:r>
                        <a:rPr lang="zh-CN" altLang="en-US"/>
                        <a:t>样本数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1119939"/>
                  </a:ext>
                </a:extLst>
              </a:tr>
              <a:tr h="3421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/>
                        <a:t>σ</a:t>
                      </a:r>
                      <a:r>
                        <a:rPr lang="fr-FR"/>
                        <a:t>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1MH</a:t>
                      </a:r>
                      <a:r>
                        <a:rPr lang="en-US" altLang="zh-CN" dirty="0"/>
                        <a:t>z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/>
                        <a:t>频率误差标准差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79020247"/>
                  </a:ext>
                </a:extLst>
              </a:tr>
              <a:tr h="3421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dirty="0"/>
                        <a:t>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dirty="0"/>
                        <a:t>失稳概率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3870773"/>
                  </a:ext>
                </a:extLst>
              </a:tr>
            </a:tbl>
          </a:graphicData>
        </a:graphic>
      </p:graphicFrame>
      <p:sp>
        <p:nvSpPr>
          <p:cNvPr id="6" name="文本框 5">
            <a:extLst>
              <a:ext uri="{FF2B5EF4-FFF2-40B4-BE49-F238E27FC236}">
                <a16:creationId xmlns:a16="http://schemas.microsoft.com/office/drawing/2014/main" id="{081288CA-E7CB-FEC9-0902-E16BFB0E322F}"/>
              </a:ext>
            </a:extLst>
          </p:cNvPr>
          <p:cNvSpPr txBox="1"/>
          <p:nvPr/>
        </p:nvSpPr>
        <p:spPr>
          <a:xfrm>
            <a:off x="7716821" y="3776451"/>
            <a:ext cx="38533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腔数大于</a:t>
            </a:r>
            <a:r>
              <a:rPr lang="en-US" altLang="zh-CN" sz="2400" dirty="0"/>
              <a:t>5</a:t>
            </a:r>
            <a:r>
              <a:rPr lang="zh-CN" altLang="en-US" sz="2400" dirty="0"/>
              <a:t>时，失稳概率急剧增加，因此可以认为小于</a:t>
            </a:r>
            <a:r>
              <a:rPr lang="en-US" altLang="zh-CN" sz="2400" dirty="0"/>
              <a:t>5</a:t>
            </a:r>
            <a:r>
              <a:rPr lang="zh-CN" altLang="en-US" sz="2400" dirty="0"/>
              <a:t>的腔数是可以接受的，大于</a:t>
            </a:r>
            <a:r>
              <a:rPr lang="en-US" altLang="zh-CN" sz="2400" dirty="0"/>
              <a:t>5</a:t>
            </a:r>
            <a:r>
              <a:rPr lang="zh-CN" altLang="en-US" sz="2400" dirty="0"/>
              <a:t>的腔数，需要通过其他方法抑制高次模</a:t>
            </a:r>
          </a:p>
        </p:txBody>
      </p:sp>
    </p:spTree>
    <p:extLst>
      <p:ext uri="{BB962C8B-B14F-4D97-AF65-F5344CB8AC3E}">
        <p14:creationId xmlns:p14="http://schemas.microsoft.com/office/powerpoint/2010/main" val="330673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03EFB22-0D86-82C6-3569-E26B67B2E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结论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BB5D7EF-8C6B-3825-8DD1-7D58BBC36600}"/>
              </a:ext>
            </a:extLst>
          </p:cNvPr>
          <p:cNvSpPr txBox="1"/>
          <p:nvPr/>
        </p:nvSpPr>
        <p:spPr>
          <a:xfrm>
            <a:off x="990600" y="1444112"/>
            <a:ext cx="10287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sz="2400" dirty="0"/>
              <a:t>多腔</a:t>
            </a:r>
            <a:r>
              <a:rPr lang="en-US" altLang="zh-CN" sz="2400" dirty="0"/>
              <a:t>HOM</a:t>
            </a:r>
            <a:r>
              <a:rPr lang="zh-CN" altLang="en-US" sz="2400" dirty="0"/>
              <a:t>系统稳定性具有明显统计特征，以后可以用蒙特卡洛做分析</a:t>
            </a:r>
            <a:endParaRPr lang="en-US" altLang="zh-CN" sz="2400" dirty="0"/>
          </a:p>
          <a:p>
            <a:pPr marL="342900" indent="-342900">
              <a:buAutoNum type="arabicPeriod"/>
            </a:pPr>
            <a:r>
              <a:rPr lang="zh-CN" altLang="en-US" sz="2400" dirty="0"/>
              <a:t>随着腔数增加，系统失稳概率呈非线性增长，目前</a:t>
            </a:r>
            <a:r>
              <a:rPr lang="zh-CN" altLang="en-US" sz="2400" dirty="0">
                <a:solidFill>
                  <a:srgbClr val="180AF4"/>
                </a:solidFill>
              </a:rPr>
              <a:t>临界腔数是</a:t>
            </a:r>
            <a:r>
              <a:rPr lang="en-US" altLang="zh-CN" sz="2400" dirty="0">
                <a:solidFill>
                  <a:srgbClr val="180AF4"/>
                </a:solidFill>
              </a:rPr>
              <a:t>5</a:t>
            </a:r>
          </a:p>
          <a:p>
            <a:pPr marL="342900" indent="-342900">
              <a:buAutoNum type="arabicPeriod"/>
            </a:pPr>
            <a:r>
              <a:rPr lang="zh-CN" altLang="en-US" sz="2400" dirty="0"/>
              <a:t>大于临界腔数</a:t>
            </a:r>
            <a:r>
              <a:rPr lang="en-US" altLang="zh-CN" sz="2400" dirty="0"/>
              <a:t>5</a:t>
            </a:r>
            <a:r>
              <a:rPr lang="zh-CN" altLang="en-US" sz="2400" dirty="0"/>
              <a:t>时，随机频差已不足以有效抑制模式重合</a:t>
            </a:r>
            <a:endParaRPr lang="en-US" altLang="zh-CN" sz="2400" dirty="0"/>
          </a:p>
          <a:p>
            <a:pPr marL="342900" indent="-342900">
              <a:buAutoNum type="arabicPeriod"/>
            </a:pPr>
            <a:r>
              <a:rPr lang="zh-CN" altLang="en-US" sz="2400" dirty="0"/>
              <a:t>频率分散对降低</a:t>
            </a:r>
            <a:r>
              <a:rPr lang="en-US" altLang="zh-CN" sz="2400" dirty="0"/>
              <a:t>HOM</a:t>
            </a:r>
            <a:r>
              <a:rPr lang="zh-CN" altLang="en-US" sz="2400" dirty="0"/>
              <a:t>重合有一定作用，但能力有限</a:t>
            </a:r>
            <a:endParaRPr lang="en-US" altLang="zh-CN" sz="2400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AF1ED03-1C70-B764-AA59-D8F0FC258652}"/>
              </a:ext>
            </a:extLst>
          </p:cNvPr>
          <p:cNvSpPr txBox="1"/>
          <p:nvPr/>
        </p:nvSpPr>
        <p:spPr>
          <a:xfrm>
            <a:off x="990600" y="3733800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建议：</a:t>
            </a:r>
            <a:endParaRPr lang="en-US" altLang="zh-CN" sz="2400" dirty="0"/>
          </a:p>
          <a:p>
            <a:r>
              <a:rPr lang="en-US" altLang="zh-CN" sz="2400" dirty="0"/>
              <a:t>1</a:t>
            </a:r>
            <a:r>
              <a:rPr lang="zh-CN" altLang="en-US" sz="2400" dirty="0"/>
              <a:t>、腔物理设计上对纵向模式的抑制已经逼近极限</a:t>
            </a:r>
            <a:endParaRPr lang="en-US" altLang="zh-CN" sz="2400" dirty="0"/>
          </a:p>
          <a:p>
            <a:r>
              <a:rPr lang="en-US" altLang="zh-CN" sz="2400" dirty="0"/>
              <a:t>2</a:t>
            </a:r>
            <a:r>
              <a:rPr lang="zh-CN" altLang="en-US" sz="2400" dirty="0"/>
              <a:t>、</a:t>
            </a:r>
            <a:r>
              <a:rPr lang="fr-FR" altLang="zh-CN" sz="2400" dirty="0"/>
              <a:t> feedback</a:t>
            </a:r>
            <a:r>
              <a:rPr lang="zh-CN" altLang="en-US" sz="2400" dirty="0"/>
              <a:t>可能要做</a:t>
            </a:r>
            <a:endParaRPr lang="en-US" altLang="zh-CN" sz="2400" dirty="0"/>
          </a:p>
          <a:p>
            <a:r>
              <a:rPr lang="en-US" altLang="zh-CN" sz="2400" dirty="0"/>
              <a:t>3</a:t>
            </a:r>
            <a:r>
              <a:rPr lang="zh-CN" altLang="en-US" sz="2400" dirty="0"/>
              <a:t>、实际方案可以考虑</a:t>
            </a:r>
            <a:r>
              <a:rPr lang="en-US" altLang="zh-CN" sz="2400" dirty="0"/>
              <a:t>4~5</a:t>
            </a:r>
            <a:r>
              <a:rPr lang="zh-CN" altLang="en-US" sz="2400" dirty="0"/>
              <a:t>个腔一组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298744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zA0OTYyNjU5NjY2MGRhNzE2MzY0YmM3YmVjMzk5Njk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简约主题1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3219</TotalTime>
  <Words>477</Words>
  <Application>Microsoft Office PowerPoint</Application>
  <PresentationFormat>宽屏</PresentationFormat>
  <Paragraphs>67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等线</vt:lpstr>
      <vt:lpstr>楷体</vt:lpstr>
      <vt:lpstr>思源宋体 CN Heavy</vt:lpstr>
      <vt:lpstr>微软雅黑</vt:lpstr>
      <vt:lpstr>Arial</vt:lpstr>
      <vt:lpstr>Calibri</vt:lpstr>
      <vt:lpstr>Cambria Math</vt:lpstr>
      <vt:lpstr>简约主题1</vt:lpstr>
      <vt:lpstr>PowerPoint 演示文稿</vt:lpstr>
      <vt:lpstr>蒙特卡洛法做阈值分布分析</vt:lpstr>
      <vt:lpstr>固定腔数的计算</vt:lpstr>
      <vt:lpstr>结果1：典型的样本</vt:lpstr>
      <vt:lpstr>结果2：系统失稳概率</vt:lpstr>
      <vt:lpstr> 腔数vs失稳概率P</vt:lpstr>
      <vt:lpstr>结论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User</dc:creator>
  <cp:lastModifiedBy>成哲 王</cp:lastModifiedBy>
  <cp:revision>4968</cp:revision>
  <dcterms:created xsi:type="dcterms:W3CDTF">2025-09-04T04:36:00Z</dcterms:created>
  <dcterms:modified xsi:type="dcterms:W3CDTF">2026-06-09T06:31:37Z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52BC0FFFA59303397349B56858F3DC51_42</vt:lpwstr>
  </property>
  <property fmtid="{D5CDD505-2E9C-101B-9397-08002B2CF9AE}" pid="3" name="KSOProductBuildVer">
    <vt:lpwstr>2052-12.1.0.17147</vt:lpwstr>
  </property>
</Properties>
</file>