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  <p:sldMasterId id="2147483651" r:id="rId2"/>
    <p:sldMasterId id="2147483653" r:id="rId3"/>
  </p:sldMasterIdLst>
  <p:notesMasterIdLst>
    <p:notesMasterId r:id="rId11"/>
  </p:notesMasterIdLst>
  <p:handoutMasterIdLst>
    <p:handoutMasterId r:id="rId12"/>
  </p:handoutMasterIdLst>
  <p:sldIdLst>
    <p:sldId id="4317" r:id="rId4"/>
    <p:sldId id="4343" r:id="rId5"/>
    <p:sldId id="4470" r:id="rId6"/>
    <p:sldId id="4471" r:id="rId7"/>
    <p:sldId id="4472" r:id="rId8"/>
    <p:sldId id="4473" r:id="rId9"/>
    <p:sldId id="4453" r:id="rId10"/>
  </p:sldIdLst>
  <p:sldSz cx="12192000" cy="6858000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ouYi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D92"/>
    <a:srgbClr val="0F34A6"/>
    <a:srgbClr val="D0D8E9"/>
    <a:srgbClr val="180AF4"/>
    <a:srgbClr val="68CE83"/>
    <a:srgbClr val="C4171E"/>
    <a:srgbClr val="206FB8"/>
    <a:srgbClr val="063978"/>
    <a:srgbClr val="941100"/>
    <a:srgbClr val="00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00" autoAdjust="0"/>
  </p:normalViewPr>
  <p:slideViewPr>
    <p:cSldViewPr snapToGrid="0">
      <p:cViewPr varScale="1">
        <p:scale>
          <a:sx n="139" d="100"/>
          <a:sy n="139" d="100"/>
        </p:scale>
        <p:origin x="89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00"/>
            </a:lvl1pPr>
          </a:lstStyle>
          <a:p>
            <a:fld id="{BF80F280-C202-459E-9C88-243362EFD57F}" type="datetimeFigureOut">
              <a:rPr lang="zh-CN" altLang="en-US" smtClean="0"/>
              <a:t>2026/6/12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/>
            </a:lvl1pPr>
          </a:lstStyle>
          <a:p>
            <a:fld id="{EBDFC674-D29B-42E3-B510-33870CA84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65565-5D00-41A1-A9D4-D472FA0F1665}" type="datetimeFigureOut">
              <a:rPr lang="zh-CN" altLang="en-US" smtClean="0"/>
              <a:t>2026/6/12</a:t>
            </a:fld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7B772-BE26-4EC4-8890-F0A68D4013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fld id="{BF176F5C-B021-432C-A718-B7D3623AD2F3}" type="slidenum">
              <a:rPr lang="en-US" altLang="zh-CN" sz="1200" b="0">
                <a:ea typeface="宋体" panose="02010600030101010101" pitchFamily="2" charset="-122"/>
              </a:rPr>
              <a:t>1</a:t>
            </a:fld>
            <a:endParaRPr lang="en-US" altLang="zh-CN" sz="1200" b="0">
              <a:ea typeface="宋体" panose="02010600030101010101" pitchFamily="2" charset="-122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3F2CB-5E44-7234-03B1-C619017AA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EC240F8-FA42-1ACB-6490-65E406D95D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49B29E0-6162-0E67-FBBC-CACB1850D0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AE85D5-ECED-0AF6-595D-E9B67A5C29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853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C224A-EACE-C26B-F3BD-2CDD538CE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FA9B1B4-AE8C-832D-0A53-CF77D70D54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03EC010-87C6-2A00-1A1C-FD97A84B33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60F4F7-8966-5B10-A1D7-6CCC150950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553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FF357-0363-A1A4-39F4-0B893A8F4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C41CFE1-7EEC-9034-4DD4-B363701D1C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7546631-F84B-0ED5-9892-6891E6D8AE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D0B41B1-6E31-A1BD-2AFF-3325FB0EF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41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94D67-9185-8AF1-DB4F-F6923D1F4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E64873E-7D18-CED4-97D7-8BE009E1B8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50C07EB-93A7-7A70-D21F-7CDEBDA210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BD3C8FE-9845-7CE5-CF77-2F76C0F6DC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958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fld id="{BF176F5C-B021-432C-A718-B7D3623AD2F3}" type="slidenum">
              <a:rPr lang="en-US" altLang="zh-CN" sz="1200" b="0">
                <a:ea typeface="宋体" panose="02010600030101010101" pitchFamily="2" charset="-122"/>
              </a:rPr>
              <a:t>7</a:t>
            </a:fld>
            <a:endParaRPr lang="en-US" altLang="zh-CN" sz="1200" b="0">
              <a:ea typeface="宋体" panose="02010600030101010101" pitchFamily="2" charset="-122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1"/>
            <a:ext cx="12192000" cy="765175"/>
          </a:xfrm>
          <a:prstGeom prst="rect">
            <a:avLst/>
          </a:prstGeom>
          <a:gradFill rotWithShape="1">
            <a:gsLst>
              <a:gs pos="0">
                <a:srgbClr val="0031B3"/>
              </a:gs>
              <a:gs pos="5000">
                <a:srgbClr val="0031B3"/>
              </a:gs>
              <a:gs pos="100000">
                <a:srgbClr val="9BC1FF"/>
              </a:gs>
            </a:gsLst>
            <a:lin ang="5400000" scaled="1"/>
          </a:gra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altLang="zh-CN">
              <a:solidFill>
                <a:srgbClr val="FFFFFF"/>
              </a:solidFill>
              <a:latin typeface="Calibri" panose="020F0502020204030204" charset="0"/>
              <a:ea typeface="MS PGothic" panose="020B0600070205080204" charset="-128"/>
              <a:cs typeface="MS PGothic" panose="020B0600070205080204" charset="-128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0" y="6669088"/>
            <a:ext cx="12192000" cy="215900"/>
          </a:xfrm>
          <a:prstGeom prst="rect">
            <a:avLst/>
          </a:prstGeom>
          <a:solidFill>
            <a:srgbClr val="0031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ea typeface="MS PGothic" panose="020B0600070205080204" charset="-128"/>
              <a:cs typeface="MS PGothic" panose="020B0600070205080204" charset="-128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9840384" y="6669088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Calibri" panose="020F0502020204030204" charset="0"/>
              </a:rPr>
              <a:t> </a:t>
            </a:r>
            <a:fld id="{477D0B05-BC85-48E6-89ED-2487897A79B2}" type="slidenum">
              <a:rPr lang="de-DE" altLang="zh-CN" sz="1200" smtClean="0">
                <a:solidFill>
                  <a:srgbClr val="FFFFFF"/>
                </a:solidFill>
                <a:latin typeface="Calibri" panose="020F0502020204030204" charset="0"/>
              </a:rPr>
              <a:t>‹#›</a:t>
            </a:fld>
            <a:endParaRPr lang="de-DE" altLang="zh-CN" sz="1200">
              <a:solidFill>
                <a:srgbClr val="FFFFFF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804672"/>
            <a:ext cx="4011084" cy="63042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804672"/>
            <a:ext cx="6815667" cy="5321492"/>
          </a:xfrm>
        </p:spPr>
        <p:txBody>
          <a:bodyPr/>
          <a:lstStyle>
            <a:lvl1pPr>
              <a:defRPr sz="32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28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68095"/>
            <a:ext cx="7315200" cy="395947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5175"/>
          </a:xfrm>
          <a:prstGeom prst="rect">
            <a:avLst/>
          </a:prstGeom>
        </p:spPr>
        <p:txBody>
          <a:bodyPr/>
          <a:lstStyle>
            <a:lvl1pPr>
              <a:defRPr kumimoji="1" lang="de-DE" sz="4000" b="1" kern="12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804672"/>
            <a:ext cx="2743200" cy="5321492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804672"/>
            <a:ext cx="8026400" cy="5321492"/>
          </a:xfrm>
        </p:spPr>
        <p:txBody>
          <a:bodyPr vert="eaVert"/>
          <a:lstStyle>
            <a:lvl1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  <p:sp>
        <p:nvSpPr>
          <p:cNvPr id="7" name="Rectangle 6"/>
          <p:cNvSpPr/>
          <p:nvPr userDrawn="1"/>
        </p:nvSpPr>
        <p:spPr>
          <a:xfrm>
            <a:off x="0" y="-10511"/>
            <a:ext cx="12192000" cy="840828"/>
          </a:xfrm>
          <a:prstGeom prst="rect">
            <a:avLst/>
          </a:prstGeom>
          <a:solidFill>
            <a:srgbClr val="0E4D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329D-8B8F-B64A-BFB9-3BCDC19C7ED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2800" y="4038600"/>
            <a:ext cx="8534400" cy="2133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  <p:sp>
        <p:nvSpPr>
          <p:cNvPr id="7" name="Rectangle 6"/>
          <p:cNvSpPr/>
          <p:nvPr userDrawn="1"/>
        </p:nvSpPr>
        <p:spPr>
          <a:xfrm>
            <a:off x="0" y="-10511"/>
            <a:ext cx="12192000" cy="840828"/>
          </a:xfrm>
          <a:prstGeom prst="rect">
            <a:avLst/>
          </a:prstGeom>
          <a:solidFill>
            <a:srgbClr val="0E4D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/>
          <p:nvPr/>
        </p:nvSpPr>
        <p:spPr>
          <a:xfrm>
            <a:off x="0" y="6669088"/>
            <a:ext cx="12192000" cy="215900"/>
          </a:xfrm>
          <a:prstGeom prst="rect">
            <a:avLst/>
          </a:prstGeom>
          <a:solidFill>
            <a:srgbClr val="0031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panose="020B0600070205080204" charset="-128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9840384" y="6669088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fld id="{DFAFD920-79C3-49C1-A7B3-B6E0382E58A6}" type="slidenum">
              <a:rPr lang="de-DE" altLang="zh-CN" sz="12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‹#›</a:t>
            </a:fld>
            <a:endParaRPr lang="de-DE" altLang="zh-CN" sz="12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9956800" y="6629400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Page </a:t>
            </a:r>
            <a:fld id="{1A995042-2D73-4E98-9461-C210BD068AD6}" type="slidenum">
              <a:rPr lang="de-DE" altLang="zh-CN" sz="12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‹#›</a:t>
            </a:fld>
            <a:endParaRPr lang="de-DE" altLang="zh-CN" sz="12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"/>
            <a:ext cx="12192000" cy="765175"/>
          </a:xfrm>
          <a:prstGeom prst="rect">
            <a:avLst/>
          </a:prstGeom>
          <a:gradFill rotWithShape="1">
            <a:gsLst>
              <a:gs pos="0">
                <a:srgbClr val="0031B3"/>
              </a:gs>
              <a:gs pos="5000">
                <a:srgbClr val="0031B3"/>
              </a:gs>
              <a:gs pos="100000">
                <a:srgbClr val="9BC1FF"/>
              </a:gs>
            </a:gsLst>
            <a:lin ang="5400000" scaled="1"/>
          </a:gra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altLang="zh-CN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panose="020B0600070205080204" charset="-128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0" y="6669088"/>
            <a:ext cx="12192000" cy="215900"/>
          </a:xfrm>
          <a:prstGeom prst="rect">
            <a:avLst/>
          </a:prstGeom>
          <a:solidFill>
            <a:srgbClr val="0031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panose="020B0600070205080204" charset="-128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9840384" y="6669088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fld id="{0B5F9426-7A81-445D-91A9-6E9E1149893A}" type="slidenum">
              <a:rPr lang="de-DE" altLang="zh-CN" sz="12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‹#›</a:t>
            </a:fld>
            <a:endParaRPr lang="de-DE" altLang="zh-CN" sz="12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9956800" y="6629400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Page </a:t>
            </a:r>
            <a:fld id="{3DBB4A54-CEBE-42AD-A072-A39EF13BDFCD}" type="slidenum">
              <a:rPr lang="de-DE" altLang="zh-CN" sz="12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‹#›</a:t>
            </a:fld>
            <a:endParaRPr lang="de-DE" altLang="zh-CN" sz="12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5175"/>
          </a:xfrm>
          <a:prstGeom prst="rect">
            <a:avLst/>
          </a:prstGeom>
        </p:spPr>
        <p:txBody>
          <a:bodyPr/>
          <a:lstStyle>
            <a:lvl1pPr>
              <a:defRPr kumimoji="1" lang="de-DE" sz="4000" b="1" kern="12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16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16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16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16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"/>
            <a:ext cx="12192000" cy="765175"/>
          </a:xfrm>
          <a:prstGeom prst="rect">
            <a:avLst/>
          </a:prstGeom>
          <a:gradFill rotWithShape="1">
            <a:gsLst>
              <a:gs pos="0">
                <a:srgbClr val="0031B3"/>
              </a:gs>
              <a:gs pos="5000">
                <a:srgbClr val="0031B3"/>
              </a:gs>
              <a:gs pos="100000">
                <a:srgbClr val="9BC1FF"/>
              </a:gs>
            </a:gsLst>
            <a:lin ang="5400000" scaled="1"/>
          </a:gra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altLang="zh-CN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panose="020B0600070205080204" charset="-128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0" y="6669088"/>
            <a:ext cx="12192000" cy="215900"/>
          </a:xfrm>
          <a:prstGeom prst="rect">
            <a:avLst/>
          </a:prstGeom>
          <a:solidFill>
            <a:srgbClr val="0031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panose="020B0600070205080204" charset="-128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9840384" y="6669088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fld id="{C34E1AA7-BBE3-4066-9647-AD26786FD079}" type="slidenum">
              <a:rPr lang="de-DE" altLang="zh-CN" sz="12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‹#›</a:t>
            </a:fld>
            <a:endParaRPr lang="de-DE" altLang="zh-CN" sz="12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517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lang="de-DE" sz="4000" b="1" kern="12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996071" y="3061252"/>
            <a:ext cx="3260034" cy="76862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谢谢！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75BC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9329D-8B8F-B64A-BFB9-3BCDC19C7ED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0" y="1"/>
            <a:ext cx="12192000" cy="765175"/>
          </a:xfrm>
          <a:prstGeom prst="rect">
            <a:avLst/>
          </a:prstGeom>
          <a:gradFill rotWithShape="1">
            <a:gsLst>
              <a:gs pos="0">
                <a:srgbClr val="0031B3"/>
              </a:gs>
              <a:gs pos="5000">
                <a:srgbClr val="0031B3"/>
              </a:gs>
              <a:gs pos="100000">
                <a:srgbClr val="9BC1FF"/>
              </a:gs>
            </a:gsLst>
            <a:lin ang="5400000" scaled="1"/>
          </a:gra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altLang="zh-CN">
              <a:solidFill>
                <a:srgbClr val="FFFFFF"/>
              </a:solidFill>
              <a:latin typeface="Calibri" panose="020F0502020204030204" charset="0"/>
              <a:ea typeface="MS PGothic" panose="020B0600070205080204" charset="-128"/>
              <a:cs typeface="MS PGothic" panose="020B0600070205080204" charset="-128"/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219201"/>
            <a:ext cx="109728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 altLang="zh-CN"/>
          </a:p>
        </p:txBody>
      </p:sp>
      <p:sp>
        <p:nvSpPr>
          <p:cNvPr id="9" name="Rectangle 8"/>
          <p:cNvSpPr/>
          <p:nvPr/>
        </p:nvSpPr>
        <p:spPr>
          <a:xfrm>
            <a:off x="0" y="6669088"/>
            <a:ext cx="12192000" cy="215900"/>
          </a:xfrm>
          <a:prstGeom prst="rect">
            <a:avLst/>
          </a:prstGeom>
          <a:solidFill>
            <a:srgbClr val="0E4D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ea typeface="MS PGothic" panose="020B0600070205080204" charset="-128"/>
              <a:cs typeface="MS PGothic" panose="020B060007020508020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40384" y="6669088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Calibri" panose="020F0502020204030204" charset="0"/>
              </a:rPr>
              <a:t> </a:t>
            </a:r>
            <a:fld id="{222D797F-6281-4E3F-ACFD-EAA4784CE755}" type="slidenum">
              <a:rPr lang="de-DE" altLang="zh-CN" sz="1200" smtClean="0">
                <a:solidFill>
                  <a:srgbClr val="FFFFFF"/>
                </a:solidFill>
                <a:latin typeface="Calibri" panose="020F0502020204030204" charset="0"/>
              </a:rPr>
              <a:t>‹#›</a:t>
            </a:fld>
            <a:endParaRPr lang="de-DE" altLang="zh-CN" sz="120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-10511"/>
            <a:ext cx="12192000" cy="840828"/>
          </a:xfrm>
          <a:prstGeom prst="rect">
            <a:avLst/>
          </a:prstGeom>
          <a:solidFill>
            <a:srgbClr val="0E4D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19912" y="0"/>
            <a:ext cx="10515600" cy="804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kumimoji="1" lang="en-US" altLang="zh-CN" sz="4000" b="1" kern="1200" dirty="0" smtClean="0">
          <a:solidFill>
            <a:schemeClr val="bg1"/>
          </a:solidFill>
          <a:effectLst/>
          <a:latin typeface="+mj-ea"/>
          <a:ea typeface="+mj-ea"/>
          <a:cs typeface="等线" panose="02010600030101010101" pitchFamily="2" charset="-122"/>
        </a:defRPr>
      </a:lvl1pPr>
      <a:lvl2pPr algn="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楷体" panose="02010609060101010101" pitchFamily="49" charset="-122"/>
          <a:ea typeface="楷体" panose="02010609060101010101" pitchFamily="49" charset="-122"/>
          <a:cs typeface="楷体" panose="02010609060101010101" pitchFamily="49" charset="-122"/>
        </a:defRPr>
      </a:lvl2pPr>
      <a:lvl3pPr algn="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楷体" panose="02010609060101010101" pitchFamily="49" charset="-122"/>
          <a:ea typeface="楷体" panose="02010609060101010101" pitchFamily="49" charset="-122"/>
          <a:cs typeface="楷体" panose="02010609060101010101" pitchFamily="49" charset="-122"/>
        </a:defRPr>
      </a:lvl3pPr>
      <a:lvl4pPr algn="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楷体" panose="02010609060101010101" pitchFamily="49" charset="-122"/>
          <a:ea typeface="楷体" panose="02010609060101010101" pitchFamily="49" charset="-122"/>
          <a:cs typeface="楷体" panose="02010609060101010101" pitchFamily="49" charset="-122"/>
        </a:defRPr>
      </a:lvl4pPr>
      <a:lvl5pPr algn="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楷体" panose="02010609060101010101" pitchFamily="49" charset="-122"/>
          <a:ea typeface="楷体" panose="02010609060101010101" pitchFamily="49" charset="-122"/>
          <a:cs typeface="楷体" panose="02010609060101010101" pitchFamily="49" charset="-122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charset="0"/>
          <a:ea typeface="MS PGothic" panose="020B0600070205080204" charset="-128"/>
          <a:cs typeface="MS PGothic" panose="020B0600070205080204" charset="-128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charset="0"/>
          <a:ea typeface="MS PGothic" panose="020B0600070205080204" charset="-128"/>
          <a:cs typeface="MS PGothic" panose="020B0600070205080204" charset="-128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charset="0"/>
          <a:ea typeface="MS PGothic" panose="020B0600070205080204" charset="-128"/>
          <a:cs typeface="MS PGothic" panose="020B0600070205080204" charset="-128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charset="0"/>
          <a:ea typeface="MS PGothic" panose="020B0600070205080204" charset="-128"/>
          <a:cs typeface="MS PGothic" panose="020B060007020508020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3419"/>
            <a:ext cx="12191999" cy="11733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01" name="Object 7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3" imgW="114300" imgH="215900" progId="Equation.3">
                  <p:embed/>
                </p:oleObj>
              </mc:Choice>
              <mc:Fallback>
                <p:oleObj name="公式" r:id="rId3" imgW="114300" imgH="215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5664" t="24246" r="5120" b="31144"/>
          <a:stretch>
            <a:fillRect/>
          </a:stretch>
        </p:blipFill>
        <p:spPr>
          <a:xfrm>
            <a:off x="5423388" y="163900"/>
            <a:ext cx="5101468" cy="103142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5645" y="1663700"/>
            <a:ext cx="10761345" cy="1424940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STCF</a:t>
            </a:r>
            <a:r>
              <a:rPr lang="zh-CN" altLang="en-US" sz="44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高频段光学设计</a:t>
            </a:r>
            <a:endParaRPr lang="zh-CN" altLang="en-US" sz="4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2" name="Picture 2" descr="徐小华 @ 中科大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311" y="119296"/>
            <a:ext cx="1297404" cy="129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680085" y="3202305"/>
            <a:ext cx="107575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廖文豪</a:t>
            </a:r>
            <a:r>
              <a:rPr lang="en-US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2026.6.12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​</a:t>
            </a:r>
          </a:p>
          <a:p>
            <a:pPr algn="ctr"/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9030" y="46530"/>
            <a:ext cx="1600200" cy="69893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2400" y="76200"/>
            <a:ext cx="43262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DAFNE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49619CC-97E7-09E8-30A2-67CA7387A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476" y="1105068"/>
            <a:ext cx="4326254" cy="33953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562640F-6426-4095-9B66-3A70A7569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509" y="1290079"/>
            <a:ext cx="5020376" cy="321037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B360305-BDCF-0EC2-314E-6F524465B5BF}"/>
              </a:ext>
            </a:extLst>
          </p:cNvPr>
          <p:cNvSpPr txBox="1"/>
          <p:nvPr/>
        </p:nvSpPr>
        <p:spPr>
          <a:xfrm>
            <a:off x="4985656" y="5260144"/>
            <a:ext cx="2220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RF</a:t>
            </a:r>
            <a:r>
              <a:rPr lang="zh-CN" altLang="en-US" sz="1400" dirty="0"/>
              <a:t>放置在较短的直线节中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B67543A-4FC0-5FBD-CEC9-4F45DF9C4D75}"/>
              </a:ext>
            </a:extLst>
          </p:cNvPr>
          <p:cNvSpPr/>
          <p:nvPr/>
        </p:nvSpPr>
        <p:spPr>
          <a:xfrm>
            <a:off x="4716379" y="2110683"/>
            <a:ext cx="199380" cy="125128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22AD5BD6-2335-A786-408F-85290206CB0F}"/>
              </a:ext>
            </a:extLst>
          </p:cNvPr>
          <p:cNvCxnSpPr>
            <a:cxnSpLocks/>
            <a:stCxn id="10" idx="4"/>
            <a:endCxn id="8" idx="0"/>
          </p:cNvCxnSpPr>
          <p:nvPr/>
        </p:nvCxnSpPr>
        <p:spPr>
          <a:xfrm>
            <a:off x="4816069" y="3361967"/>
            <a:ext cx="1279931" cy="18981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8D8AAE2A-E222-0D63-2475-48CAE8C00B30}"/>
              </a:ext>
            </a:extLst>
          </p:cNvPr>
          <p:cNvCxnSpPr>
            <a:cxnSpLocks/>
          </p:cNvCxnSpPr>
          <p:nvPr/>
        </p:nvCxnSpPr>
        <p:spPr>
          <a:xfrm>
            <a:off x="8607734" y="4138863"/>
            <a:ext cx="426262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E25350D1-DAA2-39AC-C4EF-D16159DE572A}"/>
              </a:ext>
            </a:extLst>
          </p:cNvPr>
          <p:cNvCxnSpPr>
            <a:cxnSpLocks/>
          </p:cNvCxnSpPr>
          <p:nvPr/>
        </p:nvCxnSpPr>
        <p:spPr>
          <a:xfrm flipH="1">
            <a:off x="6359549" y="4138863"/>
            <a:ext cx="2454442" cy="11212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B1C0E-84C6-E847-BE55-36110A7E9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377C2182-8675-9CE6-BAE4-CE4B01225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9030" y="46530"/>
            <a:ext cx="1600200" cy="69893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6FD1942-7E95-1BF8-1BD4-10C8E260F557}"/>
              </a:ext>
            </a:extLst>
          </p:cNvPr>
          <p:cNvSpPr txBox="1"/>
          <p:nvPr/>
        </p:nvSpPr>
        <p:spPr>
          <a:xfrm>
            <a:off x="152400" y="76200"/>
            <a:ext cx="995553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SuperKEKB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8CC77EB-0DDF-42E8-F5A8-D218632BE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566" y="896927"/>
            <a:ext cx="4072030" cy="562075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E29431E-3B50-04FF-2303-43E293644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0373" y="957421"/>
            <a:ext cx="3866147" cy="265720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1E69C23-77E9-0F2D-10AC-CC1CAA133F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1874" y="3957007"/>
            <a:ext cx="3599886" cy="265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46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8CE59-50C7-7DCA-8EEB-731256D5D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35D4EE5-0788-6F20-3E76-536B9A317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9030" y="46530"/>
            <a:ext cx="1600200" cy="69893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BE03B41-1DED-0563-8BA2-0133A0FE0D07}"/>
              </a:ext>
            </a:extLst>
          </p:cNvPr>
          <p:cNvSpPr txBox="1"/>
          <p:nvPr/>
        </p:nvSpPr>
        <p:spPr>
          <a:xfrm>
            <a:off x="152400" y="76200"/>
            <a:ext cx="995553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CEPC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99CBD65-669E-1A0F-F4F9-62C8B705F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22" y="1398270"/>
            <a:ext cx="4705932" cy="349166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8A783F6-F563-FA4B-5808-2AC1074ADF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1654" y="885329"/>
            <a:ext cx="5799200" cy="264851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7A3197B-F19E-D42D-365D-5AF558FEB7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9302" y="3429000"/>
            <a:ext cx="5623903" cy="258652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0BA9C0F-D367-1E58-73D6-4D3002220BA2}"/>
              </a:ext>
            </a:extLst>
          </p:cNvPr>
          <p:cNvSpPr txBox="1"/>
          <p:nvPr/>
        </p:nvSpPr>
        <p:spPr>
          <a:xfrm>
            <a:off x="2069432" y="488993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两个环共用</a:t>
            </a:r>
            <a:r>
              <a:rPr lang="en-US" altLang="zh-CN" dirty="0"/>
              <a:t>RF</a:t>
            </a:r>
            <a:r>
              <a:rPr lang="zh-CN" altLang="en-US" dirty="0"/>
              <a:t>腔</a:t>
            </a:r>
          </a:p>
        </p:txBody>
      </p:sp>
    </p:spTree>
    <p:extLst>
      <p:ext uri="{BB962C8B-B14F-4D97-AF65-F5344CB8AC3E}">
        <p14:creationId xmlns:p14="http://schemas.microsoft.com/office/powerpoint/2010/main" val="185211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B04DB-98D4-8999-F754-A9E7C88D0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3C6135-2483-7B37-3977-291362CD8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9030" y="46530"/>
            <a:ext cx="1600200" cy="69893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7CC710F-76D4-C824-34BC-A247201EC593}"/>
              </a:ext>
            </a:extLst>
          </p:cNvPr>
          <p:cNvSpPr txBox="1"/>
          <p:nvPr/>
        </p:nvSpPr>
        <p:spPr>
          <a:xfrm>
            <a:off x="152400" y="76200"/>
            <a:ext cx="995553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Fcc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-ee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80AE054-4EC8-D41C-248B-EF10BFB3C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42" y="1717542"/>
            <a:ext cx="4887823" cy="35316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84309AD-84BE-6CE1-589C-12D026E4D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2232" y="1717542"/>
            <a:ext cx="6095999" cy="321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47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E1C4B-4409-20CD-4DA4-1E632CF21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6632C73-EAED-9CD4-F15D-98B521EE2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9030" y="46530"/>
            <a:ext cx="1600200" cy="69893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03FEFA0-3F4B-D395-0CE0-29544A231DA2}"/>
              </a:ext>
            </a:extLst>
          </p:cNvPr>
          <p:cNvSpPr txBox="1"/>
          <p:nvPr/>
        </p:nvSpPr>
        <p:spPr>
          <a:xfrm>
            <a:off x="152400" y="76200"/>
            <a:ext cx="995553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STCF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CFA9B58-E339-2F3A-2033-B4C2C8494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6248" y="3719103"/>
            <a:ext cx="3864351" cy="297125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F27E494-5C6F-53C4-10D0-C2A9B450A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403" y="1178271"/>
            <a:ext cx="5281643" cy="420730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6DEC28D-CAB6-E1F5-59BE-11F9373DF4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2143" y="1036373"/>
            <a:ext cx="3212560" cy="2682730"/>
          </a:xfrm>
          <a:prstGeom prst="rect">
            <a:avLst/>
          </a:prstGeom>
        </p:spPr>
      </p:pic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53CEF478-8662-10BA-536A-BEB91A0AF062}"/>
              </a:ext>
            </a:extLst>
          </p:cNvPr>
          <p:cNvCxnSpPr/>
          <p:nvPr/>
        </p:nvCxnSpPr>
        <p:spPr>
          <a:xfrm>
            <a:off x="1523144" y="1490096"/>
            <a:ext cx="94253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35C4029D-F78B-70D3-9A13-1BEC5945795F}"/>
              </a:ext>
            </a:extLst>
          </p:cNvPr>
          <p:cNvSpPr txBox="1"/>
          <p:nvPr/>
        </p:nvSpPr>
        <p:spPr>
          <a:xfrm>
            <a:off x="1449230" y="1486891"/>
            <a:ext cx="10903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chemeClr val="accent1"/>
                </a:solidFill>
              </a:rPr>
              <a:t>18m drift for RF</a:t>
            </a:r>
            <a:endParaRPr lang="zh-CN" altLang="en-US" sz="1100" dirty="0">
              <a:solidFill>
                <a:schemeClr val="accent1"/>
              </a:solidFill>
            </a:endParaRP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64AD0D0C-04D7-5FA7-CDF8-DF8553E44727}"/>
              </a:ext>
            </a:extLst>
          </p:cNvPr>
          <p:cNvCxnSpPr/>
          <p:nvPr/>
        </p:nvCxnSpPr>
        <p:spPr>
          <a:xfrm>
            <a:off x="1185520" y="1178271"/>
            <a:ext cx="161778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965CC86E-831B-B8C6-BD01-C8CC7AF325C5}"/>
              </a:ext>
            </a:extLst>
          </p:cNvPr>
          <p:cNvSpPr txBox="1"/>
          <p:nvPr/>
        </p:nvSpPr>
        <p:spPr>
          <a:xfrm>
            <a:off x="1459650" y="933582"/>
            <a:ext cx="10695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chemeClr val="accent1"/>
                </a:solidFill>
              </a:rPr>
              <a:t>30m </a:t>
            </a:r>
            <a:r>
              <a:rPr lang="zh-CN" altLang="en-US" sz="1100" dirty="0">
                <a:solidFill>
                  <a:schemeClr val="accent1"/>
                </a:solidFill>
              </a:rPr>
              <a:t>含匹配段</a:t>
            </a:r>
            <a:r>
              <a:rPr lang="en-US" altLang="zh-CN" sz="1100" dirty="0">
                <a:solidFill>
                  <a:schemeClr val="accent1"/>
                </a:solidFill>
              </a:rPr>
              <a:t> </a:t>
            </a:r>
            <a:endParaRPr lang="zh-CN" altLang="en-US" sz="1100" dirty="0">
              <a:solidFill>
                <a:schemeClr val="accent1"/>
              </a:solidFill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0A500C87-B445-47E1-96EF-30D7ED3FFC02}"/>
              </a:ext>
            </a:extLst>
          </p:cNvPr>
          <p:cNvCxnSpPr/>
          <p:nvPr/>
        </p:nvCxnSpPr>
        <p:spPr>
          <a:xfrm>
            <a:off x="2803304" y="1178271"/>
            <a:ext cx="21382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87387101-8FF1-9062-4D6C-1138F588FE5D}"/>
              </a:ext>
            </a:extLst>
          </p:cNvPr>
          <p:cNvSpPr txBox="1"/>
          <p:nvPr/>
        </p:nvSpPr>
        <p:spPr>
          <a:xfrm>
            <a:off x="3039680" y="944310"/>
            <a:ext cx="16962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chemeClr val="accent1"/>
                </a:solidFill>
              </a:rPr>
              <a:t>40m </a:t>
            </a:r>
            <a:r>
              <a:rPr lang="zh-CN" altLang="en-US" sz="1100" dirty="0">
                <a:solidFill>
                  <a:schemeClr val="accent1"/>
                </a:solidFill>
              </a:rPr>
              <a:t>后续做非线性准直</a:t>
            </a:r>
            <a:r>
              <a:rPr lang="en-US" altLang="zh-CN" sz="1100" dirty="0">
                <a:solidFill>
                  <a:schemeClr val="accent1"/>
                </a:solidFill>
              </a:rPr>
              <a:t> </a:t>
            </a:r>
            <a:endParaRPr lang="zh-CN" altLang="en-US" sz="1100" dirty="0">
              <a:solidFill>
                <a:schemeClr val="accent1"/>
              </a:solidFill>
            </a:endParaRP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5A5AED76-7745-229D-B5F7-ED188BA722C8}"/>
              </a:ext>
            </a:extLst>
          </p:cNvPr>
          <p:cNvCxnSpPr/>
          <p:nvPr/>
        </p:nvCxnSpPr>
        <p:spPr>
          <a:xfrm>
            <a:off x="8505389" y="1264645"/>
            <a:ext cx="107617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CD734B9F-E345-7A34-143D-BC51FDFC376F}"/>
              </a:ext>
            </a:extLst>
          </p:cNvPr>
          <p:cNvSpPr txBox="1"/>
          <p:nvPr/>
        </p:nvSpPr>
        <p:spPr>
          <a:xfrm>
            <a:off x="8662630" y="1239955"/>
            <a:ext cx="7857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chemeClr val="accent1"/>
                </a:solidFill>
              </a:rPr>
              <a:t>2.2m drift </a:t>
            </a:r>
            <a:endParaRPr lang="zh-CN" altLang="en-US" sz="1100" dirty="0">
              <a:solidFill>
                <a:schemeClr val="accent1"/>
              </a:solidFill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F5BECCB7-5D39-6BF7-972A-929143B66073}"/>
              </a:ext>
            </a:extLst>
          </p:cNvPr>
          <p:cNvCxnSpPr/>
          <p:nvPr/>
        </p:nvCxnSpPr>
        <p:spPr>
          <a:xfrm>
            <a:off x="8413949" y="1052838"/>
            <a:ext cx="246184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7D767C32-3206-C052-6A21-53EC330CBB2B}"/>
              </a:ext>
            </a:extLst>
          </p:cNvPr>
          <p:cNvSpPr txBox="1"/>
          <p:nvPr/>
        </p:nvSpPr>
        <p:spPr>
          <a:xfrm>
            <a:off x="9146979" y="825221"/>
            <a:ext cx="9957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chemeClr val="accent1"/>
                </a:solidFill>
              </a:rPr>
              <a:t>5m FODO cell </a:t>
            </a:r>
            <a:endParaRPr lang="zh-CN" altLang="en-US" sz="1100" dirty="0">
              <a:solidFill>
                <a:schemeClr val="accent1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0EFFD60-0254-DD09-73B6-0490CC03629D}"/>
              </a:ext>
            </a:extLst>
          </p:cNvPr>
          <p:cNvSpPr txBox="1"/>
          <p:nvPr/>
        </p:nvSpPr>
        <p:spPr>
          <a:xfrm>
            <a:off x="377403" y="5619539"/>
            <a:ext cx="694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18m drift</a:t>
            </a:r>
            <a:r>
              <a:rPr lang="zh-CN" altLang="en-US" sz="1200" dirty="0"/>
              <a:t>：空间充裕；漂移节中</a:t>
            </a:r>
            <a:r>
              <a:rPr lang="en-US" altLang="zh-CN" sz="1200" dirty="0"/>
              <a:t>beta</a:t>
            </a:r>
            <a:r>
              <a:rPr lang="zh-CN" altLang="en-US" sz="1200" dirty="0"/>
              <a:t>函数变化；</a:t>
            </a:r>
            <a:r>
              <a:rPr lang="en-US" altLang="zh-CN" sz="1200" dirty="0"/>
              <a:t>30m </a:t>
            </a:r>
            <a:r>
              <a:rPr lang="zh-CN" altLang="en-US" sz="1200" dirty="0"/>
              <a:t>仅</a:t>
            </a:r>
            <a:r>
              <a:rPr lang="en-US" altLang="zh-CN" sz="1200" dirty="0"/>
              <a:t>18m</a:t>
            </a:r>
            <a:r>
              <a:rPr lang="zh-CN" altLang="en-US" sz="1200" dirty="0"/>
              <a:t>被利用；</a:t>
            </a:r>
            <a:endParaRPr lang="en-US" altLang="zh-CN" sz="1200" dirty="0"/>
          </a:p>
          <a:p>
            <a:r>
              <a:rPr lang="en-US" altLang="zh-CN" sz="1200" dirty="0"/>
              <a:t>FODO      </a:t>
            </a:r>
            <a:r>
              <a:rPr lang="zh-CN" altLang="en-US" sz="1200" dirty="0"/>
              <a:t>：</a:t>
            </a:r>
            <a:r>
              <a:rPr lang="en-US" altLang="zh-CN" sz="1200" dirty="0"/>
              <a:t> 2.2m </a:t>
            </a:r>
            <a:r>
              <a:rPr lang="zh-CN" altLang="en-US" sz="1200" dirty="0"/>
              <a:t>若放置两个腔，空间紧张；每个</a:t>
            </a:r>
            <a:r>
              <a:rPr lang="en-US" altLang="zh-CN" sz="1200" dirty="0"/>
              <a:t>RF</a:t>
            </a:r>
            <a:r>
              <a:rPr lang="zh-CN" altLang="en-US" sz="1200" dirty="0"/>
              <a:t>腔光学参数一致性；</a:t>
            </a:r>
            <a:r>
              <a:rPr lang="en-US" altLang="zh-CN" sz="1200" dirty="0"/>
              <a:t>30m FODO </a:t>
            </a:r>
            <a:r>
              <a:rPr lang="zh-CN" altLang="en-US" sz="1200" dirty="0"/>
              <a:t>含</a:t>
            </a:r>
            <a:r>
              <a:rPr lang="en-US" altLang="zh-CN" sz="1200" dirty="0"/>
              <a:t>26.4m</a:t>
            </a:r>
            <a:r>
              <a:rPr lang="zh-CN" altLang="en-US" sz="1200" dirty="0"/>
              <a:t>漂移节；</a:t>
            </a:r>
          </a:p>
        </p:txBody>
      </p:sp>
    </p:spTree>
    <p:extLst>
      <p:ext uri="{BB962C8B-B14F-4D97-AF65-F5344CB8AC3E}">
        <p14:creationId xmlns:p14="http://schemas.microsoft.com/office/powerpoint/2010/main" val="1419299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3419"/>
            <a:ext cx="12191999" cy="11733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01" name="Object 7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3" imgW="114300" imgH="215900" progId="Equation.3">
                  <p:embed/>
                </p:oleObj>
              </mc:Choice>
              <mc:Fallback>
                <p:oleObj name="公式" r:id="rId3" imgW="114300" imgH="215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5664" t="24246" r="5120" b="31144"/>
          <a:stretch>
            <a:fillRect/>
          </a:stretch>
        </p:blipFill>
        <p:spPr>
          <a:xfrm>
            <a:off x="5423388" y="163900"/>
            <a:ext cx="5101468" cy="103142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54430" y="2913380"/>
            <a:ext cx="10034270" cy="1031240"/>
          </a:xfrm>
        </p:spPr>
        <p:txBody>
          <a:bodyPr>
            <a:noAutofit/>
          </a:bodyPr>
          <a:lstStyle/>
          <a:p>
            <a:r>
              <a:rPr lang="zh-CN" altLang="en-US" sz="4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谢谢！</a:t>
            </a:r>
          </a:p>
        </p:txBody>
      </p:sp>
      <p:pic>
        <p:nvPicPr>
          <p:cNvPr id="12" name="Picture 2" descr="徐小华 @ 中科大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311" y="119296"/>
            <a:ext cx="1297404" cy="129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简约主题1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101</Words>
  <Application>Microsoft Office PowerPoint</Application>
  <PresentationFormat>宽屏</PresentationFormat>
  <Paragraphs>25</Paragraphs>
  <Slides>7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MS PGothic</vt:lpstr>
      <vt:lpstr>等线</vt:lpstr>
      <vt:lpstr>等线 Light</vt:lpstr>
      <vt:lpstr>楷体</vt:lpstr>
      <vt:lpstr>宋体</vt:lpstr>
      <vt:lpstr>微软雅黑</vt:lpstr>
      <vt:lpstr>Arial</vt:lpstr>
      <vt:lpstr>Calibri</vt:lpstr>
      <vt:lpstr>自定义设计方案</vt:lpstr>
      <vt:lpstr>1_自定义设计方案</vt:lpstr>
      <vt:lpstr>简约主题1</vt:lpstr>
      <vt:lpstr>公式</vt:lpstr>
      <vt:lpstr>STCF高频段光学设计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Chester Leo</cp:lastModifiedBy>
  <cp:revision>30</cp:revision>
  <dcterms:created xsi:type="dcterms:W3CDTF">2025-08-10T11:31:00Z</dcterms:created>
  <dcterms:modified xsi:type="dcterms:W3CDTF">2026-06-12T01:44:21Z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F2B767B51DC041A3A053828B8EE12BD3_13</vt:lpwstr>
  </property>
  <property fmtid="{D5CDD505-2E9C-101B-9397-08002B2CF9AE}" pid="3" name="KSOProductBuildVer">
    <vt:lpwstr>2052-12.1.0.24034</vt:lpwstr>
  </property>
</Properties>
</file>