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74" r:id="rId4"/>
    <p:sldId id="275" r:id="rId5"/>
    <p:sldId id="280" r:id="rId6"/>
    <p:sldId id="279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32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9060" y="1439545"/>
            <a:ext cx="117455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step0CosRegion_Shower</a:t>
            </a:r>
            <a:r>
              <a:rPr lang="zh-CN" altLang="en-US" sz="2000">
                <a:sym typeface="+mn-ea"/>
              </a:rPr>
              <a:t>：排除</a:t>
            </a:r>
            <a:r>
              <a:rPr lang="en-US" altLang="zh-CN" sz="2000">
                <a:sym typeface="+mn-ea"/>
              </a:rPr>
              <a:t>|t_cos| &gt; 0.9445</a:t>
            </a:r>
            <a:r>
              <a:rPr lang="zh-CN" altLang="en-US" sz="2000">
                <a:sym typeface="+mn-ea"/>
              </a:rPr>
              <a:t>的事件，保留极角相对适中的粒子事件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step1ValidShower</a:t>
            </a:r>
            <a:r>
              <a:rPr lang="zh-CN" altLang="en-US" sz="2000">
                <a:sym typeface="+mn-ea"/>
              </a:rPr>
              <a:t>：从原始数据中筛选出具有有效簇射信息的事件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step2GoodShower</a:t>
            </a:r>
            <a:r>
              <a:rPr lang="zh-CN" altLang="en-US" sz="2000">
                <a:sym typeface="+mn-ea"/>
              </a:rPr>
              <a:t>：桶部簇射：仅保留能量</a:t>
            </a:r>
            <a:r>
              <a:rPr lang="en-US" altLang="zh-CN" sz="2000">
                <a:sym typeface="+mn-ea"/>
              </a:rPr>
              <a:t>swe &gt; 0.025GeV</a:t>
            </a:r>
            <a:r>
              <a:rPr lang="zh-CN" altLang="en-US" sz="2000">
                <a:sym typeface="+mn-ea"/>
              </a:rPr>
              <a:t>的事件，端盖簇射：仅保留能量</a:t>
            </a:r>
            <a:r>
              <a:rPr lang="en-US" altLang="zh-CN" sz="2000">
                <a:sym typeface="+mn-ea"/>
              </a:rPr>
              <a:t>swe &gt; 0.05GeV</a:t>
            </a:r>
            <a:r>
              <a:rPr lang="zh-CN" altLang="en-US" sz="2000">
                <a:sym typeface="+mn-ea"/>
              </a:rPr>
              <a:t>的事件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890" y="337185"/>
            <a:ext cx="1156716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>
                <a:sym typeface="+mn-ea"/>
              </a:rPr>
              <a:t>270</a:t>
            </a:r>
            <a:r>
              <a:rPr lang="zh-CN" altLang="en-US" sz="2000">
                <a:sym typeface="+mn-ea"/>
              </a:rPr>
              <a:t>产生</a:t>
            </a:r>
            <a:r>
              <a:rPr lang="en-US" altLang="zh-CN" sz="2000">
                <a:sym typeface="+mn-ea"/>
              </a:rPr>
              <a:t>Nbar</a:t>
            </a:r>
            <a:r>
              <a:rPr lang="zh-CN" altLang="en-US" sz="2000">
                <a:sym typeface="+mn-ea"/>
              </a:rPr>
              <a:t>：动量范围设置为</a:t>
            </a:r>
            <a:r>
              <a:rPr lang="en-US" altLang="zh-CN" sz="2000">
                <a:sym typeface="+mn-ea"/>
              </a:rPr>
              <a:t>0.05-3.5GeV</a:t>
            </a:r>
            <a:r>
              <a:rPr lang="zh-CN" altLang="en-US" sz="2000">
                <a:sym typeface="+mn-ea"/>
              </a:rPr>
              <a:t>均匀分</a:t>
            </a:r>
            <a:r>
              <a:rPr lang="en-US" altLang="zh-CN" sz="2000">
                <a:sym typeface="+mn-ea"/>
              </a:rPr>
              <a:t>70</a:t>
            </a:r>
            <a:r>
              <a:rPr lang="zh-CN" altLang="en-US" sz="2000">
                <a:sym typeface="+mn-ea"/>
              </a:rPr>
              <a:t>个（</a:t>
            </a:r>
            <a:r>
              <a:rPr lang="zh-CN" altLang="en-US" sz="2000">
                <a:sym typeface="+mn-ea"/>
              </a:rPr>
              <a:t>单动量点），角度范围</a:t>
            </a:r>
            <a:r>
              <a:rPr lang="en-US" altLang="zh-CN" sz="2000">
                <a:sym typeface="+mn-ea"/>
              </a:rPr>
              <a:t>cosθ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-1</a:t>
            </a:r>
            <a:r>
              <a:rPr lang="zh-CN" altLang="en-US" sz="2000">
                <a:sym typeface="+mn-ea"/>
              </a:rPr>
              <a:t>，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）</a:t>
            </a:r>
            <a:r>
              <a:rPr lang="zh-CN" altLang="en-US" sz="2000">
                <a:sym typeface="+mn-ea"/>
              </a:rPr>
              <a:t>（每个能量点</a:t>
            </a:r>
            <a:r>
              <a:rPr lang="en-US" altLang="zh-CN" sz="2000">
                <a:sym typeface="+mn-ea"/>
              </a:rPr>
              <a:t>2W</a:t>
            </a:r>
            <a:r>
              <a:rPr lang="zh-CN" altLang="en-US" sz="2000">
                <a:sym typeface="+mn-ea"/>
              </a:rPr>
              <a:t>）。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87680" y="149225"/>
            <a:ext cx="273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1GeVN</a:t>
            </a:r>
            <a:r>
              <a:rPr lang="en-US" altLang="zh-CN"/>
              <a:t>bar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238365" y="401955"/>
            <a:ext cx="47123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/>
              <a:t>nh_mudClusterNumber</a:t>
            </a:r>
            <a:r>
              <a:rPr lang="en-US" altLang="zh-CN" sz="1600"/>
              <a:t>:</a:t>
            </a:r>
            <a:r>
              <a:rPr lang="zh-CN" altLang="en-US" sz="1600"/>
              <a:t>根据</a:t>
            </a:r>
            <a:r>
              <a:rPr lang="en-US" altLang="zh-CN" sz="1600"/>
              <a:t>mud</a:t>
            </a:r>
            <a:r>
              <a:rPr lang="zh-CN" altLang="en-US" sz="1600"/>
              <a:t>中簇射对应的角度与</a:t>
            </a:r>
            <a:r>
              <a:rPr lang="en-US" altLang="zh-CN" sz="1600"/>
              <a:t>ecal</a:t>
            </a:r>
            <a:r>
              <a:rPr lang="zh-CN" altLang="en-US" sz="1600"/>
              <a:t>中最大能量簇射的角度，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theta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向角度差均在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[-30.6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,30.6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]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得到的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中符合条件的簇射数。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600" b="1">
                <a:sym typeface="+mn-ea"/>
              </a:rPr>
              <a:t>nh_mudLastLayer</a:t>
            </a:r>
            <a:r>
              <a:rPr lang="en-US" altLang="zh-CN" sz="1600">
                <a:sym typeface="+mn-ea"/>
              </a:rPr>
              <a:t>:mud</a:t>
            </a:r>
            <a:r>
              <a:rPr lang="zh-CN" altLang="en-US" sz="1600">
                <a:sym typeface="+mn-ea"/>
              </a:rPr>
              <a:t>中经过上述匹配后击中</a:t>
            </a:r>
            <a:r>
              <a:rPr lang="zh-CN" altLang="en-US" sz="1600">
                <a:sym typeface="+mn-ea"/>
              </a:rPr>
              <a:t>的最深层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nh_mergeShowerHitNumber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1600">
                <a:sym typeface="+mn-ea"/>
              </a:rPr>
              <a:t>按照theta和phi向角度</a:t>
            </a:r>
            <a:r>
              <a:rPr lang="zh-CN" altLang="en-US" sz="1600">
                <a:sym typeface="+mn-ea"/>
              </a:rPr>
              <a:t>差均在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[-30.6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,30.6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]</a:t>
            </a:r>
            <a:r>
              <a:rPr lang="zh-CN" altLang="en-US" sz="1600">
                <a:sym typeface="+mn-ea"/>
              </a:rPr>
              <a:t>的阈值条件将MaxShower附近的簇射与其合并，计算合并后的ShowerHitNumber数量。</a:t>
            </a:r>
            <a:endParaRPr lang="zh-CN" altLang="en-US" sz="1600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5675" y="517525"/>
            <a:ext cx="3465195" cy="2316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" y="2834005"/>
            <a:ext cx="3129280" cy="2357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2834005"/>
            <a:ext cx="3657600" cy="2356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185"/>
            <a:ext cx="3326765" cy="2221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955" y="3519805"/>
            <a:ext cx="3369945" cy="2973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7150" y="4057650"/>
            <a:ext cx="11909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按照粒子的动量和方向：角度分</a:t>
            </a:r>
            <a:r>
              <a:rPr lang="en-US" altLang="zh-CN"/>
              <a:t>80</a:t>
            </a:r>
            <a:r>
              <a:rPr lang="zh-CN" altLang="en-US"/>
              <a:t>个</a:t>
            </a:r>
            <a:r>
              <a:rPr lang="en-US" altLang="zh-CN"/>
              <a:t>bin</a:t>
            </a:r>
            <a:r>
              <a:rPr lang="zh-CN" altLang="en-US"/>
              <a:t>，动量分</a:t>
            </a:r>
            <a:r>
              <a:rPr lang="en-US" altLang="zh-CN"/>
              <a:t>70</a:t>
            </a:r>
            <a:r>
              <a:rPr lang="zh-CN" altLang="en-US"/>
              <a:t>个</a:t>
            </a:r>
            <a:r>
              <a:rPr lang="en-US" altLang="zh-CN"/>
              <a:t>bin</a:t>
            </a:r>
            <a:r>
              <a:rPr lang="zh-CN" altLang="en-US"/>
              <a:t>。抽取电磁量能器和缪子探测器的响应分布，包括能量分辨率、击中数、</a:t>
            </a:r>
            <a:r>
              <a:rPr lang="en-US" altLang="zh-CN"/>
              <a:t>MUD </a:t>
            </a:r>
            <a:r>
              <a:rPr lang="zh-CN" altLang="en-US"/>
              <a:t>击中层数，最终生成一系列概率密度函数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67835" y="43815"/>
            <a:ext cx="2872740" cy="212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950"/>
              </a:lnSpc>
            </a:pPr>
            <a:r>
              <a:rPr lang="en-US" altLang="zh-CN" sz="1600" b="0">
                <a:solidFill>
                  <a:srgbClr val="CE9178"/>
                </a:solidFill>
                <a:latin typeface="Consolas" panose="020B0609020204030204"/>
                <a:ea typeface="Consolas" panose="020B0609020204030204"/>
              </a:rPr>
              <a:t>nh_mergeShowerHitNumber</a:t>
            </a:r>
            <a:endParaRPr lang="en-US" altLang="zh-CN" sz="1600" b="0">
              <a:solidFill>
                <a:srgbClr val="CE9178"/>
              </a:solidFill>
              <a:latin typeface="Consolas" panose="020B0609020204030204"/>
              <a:ea typeface="Consolas" panose="020B060902020403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77250" y="43815"/>
            <a:ext cx="2168525" cy="212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950"/>
              </a:lnSpc>
            </a:pPr>
            <a:r>
              <a:rPr lang="en-US" altLang="zh-CN" sz="1600" b="0">
                <a:solidFill>
                  <a:srgbClr val="CE9178"/>
                </a:solidFill>
                <a:latin typeface="Consolas" panose="020B0609020204030204"/>
                <a:ea typeface="Consolas" panose="020B0609020204030204"/>
              </a:rPr>
              <a:t>nh_mudLayerNumber</a:t>
            </a:r>
            <a:endParaRPr lang="en-US" altLang="zh-CN" sz="1600" b="0">
              <a:solidFill>
                <a:srgbClr val="CE9178"/>
              </a:solidFill>
              <a:latin typeface="Consolas" panose="020B0609020204030204"/>
              <a:ea typeface="Consolas" panose="020B060902020403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15325" y="295275"/>
            <a:ext cx="243014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/>
              <a:t>TGraph_Nbar_MUDLayer_080_070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4338320" y="328930"/>
            <a:ext cx="27235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/>
              <a:t>TGraph_Nbar_ShowerHit_080_070</a:t>
            </a:r>
            <a:endParaRPr lang="en-US" altLang="zh-CN" sz="1200"/>
          </a:p>
        </p:txBody>
      </p:sp>
      <p:sp>
        <p:nvSpPr>
          <p:cNvPr id="12" name="文本框 11"/>
          <p:cNvSpPr txBox="1"/>
          <p:nvPr/>
        </p:nvSpPr>
        <p:spPr>
          <a:xfrm>
            <a:off x="821690" y="82550"/>
            <a:ext cx="1679575" cy="212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950"/>
              </a:lnSpc>
            </a:pPr>
            <a:r>
              <a:rPr lang="en-US" altLang="zh-CN" sz="1600" b="0">
                <a:solidFill>
                  <a:srgbClr val="CE9178"/>
                </a:solidFill>
                <a:latin typeface="Consolas" panose="020B0609020204030204"/>
                <a:ea typeface="Consolas" panose="020B0609020204030204"/>
              </a:rPr>
              <a:t>swe/t_e</a:t>
            </a:r>
            <a:endParaRPr lang="en-US" altLang="zh-CN" sz="1600" b="0">
              <a:solidFill>
                <a:srgbClr val="CE9178"/>
              </a:solidFill>
              <a:latin typeface="Consolas" panose="020B0609020204030204"/>
              <a:ea typeface="Consolas" panose="020B0609020204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770" y="328930"/>
            <a:ext cx="23882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/>
              <a:t>TGraph_Nbar_Energy_080_070</a:t>
            </a:r>
            <a:endParaRPr lang="zh-CN" altLang="en-US" sz="1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570865"/>
            <a:ext cx="3242310" cy="307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85" y="604520"/>
            <a:ext cx="3295015" cy="2934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55" y="579755"/>
            <a:ext cx="3323590" cy="2940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8130" y="676910"/>
            <a:ext cx="5080000" cy="427482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1400"/>
              <a:t>用 </a:t>
            </a:r>
            <a:r>
              <a:rPr lang="en-US" altLang="zh-CN" sz="1400"/>
              <a:t>Nbar_Curv_Eff2D(|cosθ|, p) </a:t>
            </a:r>
            <a:r>
              <a:rPr lang="zh-CN" altLang="en-US" sz="1400"/>
              <a:t>抽 </a:t>
            </a:r>
            <a:r>
              <a:rPr lang="en-US" altLang="zh-CN" sz="1400"/>
              <a:t>ECAL </a:t>
            </a:r>
            <a:r>
              <a:rPr lang="zh-CN" altLang="en-US" sz="1400"/>
              <a:t>是否重建成功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ECAL </a:t>
            </a:r>
            <a:r>
              <a:rPr lang="zh-CN" altLang="en-US" sz="1400"/>
              <a:t>没成功，</a:t>
            </a:r>
            <a:r>
              <a:rPr lang="en-US" altLang="zh-CN" sz="1400"/>
              <a:t>recstat!=0</a:t>
            </a:r>
            <a:r>
              <a:rPr lang="zh-CN" altLang="en-US" sz="1400"/>
              <a:t>，直接返回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ECAL </a:t>
            </a:r>
            <a:r>
              <a:rPr lang="zh-CN" altLang="en-US" sz="1400"/>
              <a:t>成功：</a:t>
            </a:r>
            <a:endParaRPr lang="zh-CN" altLang="en-US" sz="1400"/>
          </a:p>
          <a:p>
            <a:r>
              <a:rPr lang="zh-CN" altLang="en-US" sz="1400"/>
              <a:t>抽 </a:t>
            </a:r>
            <a:r>
              <a:rPr lang="en-US" altLang="zh-CN" sz="1400"/>
              <a:t>ResPhi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ResThe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Energy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得到 </a:t>
            </a:r>
            <a:r>
              <a:rPr lang="en-US" altLang="zh-CN" sz="1400"/>
              <a:t>rec θ, φ, E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ShowerHitNumber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用 </a:t>
            </a:r>
            <a:r>
              <a:rPr lang="en-US" altLang="zh-CN" sz="1400"/>
              <a:t>Nbar_Curv_MUDEff2D(|cosθ|, p) </a:t>
            </a:r>
            <a:r>
              <a:rPr lang="zh-CN" altLang="en-US" sz="1400"/>
              <a:t>抽 </a:t>
            </a:r>
            <a:r>
              <a:rPr lang="en-US" altLang="zh-CN" sz="1400"/>
              <a:t>MUD </a:t>
            </a:r>
            <a:r>
              <a:rPr lang="zh-CN" altLang="en-US" sz="1400"/>
              <a:t>是否存在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MUD </a:t>
            </a:r>
            <a:r>
              <a:rPr lang="zh-CN" altLang="en-US" sz="1400"/>
              <a:t>存在：</a:t>
            </a:r>
            <a:endParaRPr lang="zh-CN" altLang="en-US" sz="1400"/>
          </a:p>
          <a:p>
            <a:r>
              <a:rPr lang="zh-CN" altLang="en-US" sz="1400"/>
              <a:t>抽 </a:t>
            </a:r>
            <a:r>
              <a:rPr lang="en-US" altLang="zh-CN" sz="1400"/>
              <a:t>MUDLayer</a:t>
            </a:r>
            <a:endParaRPr lang="en-US" altLang="zh-CN" sz="1400"/>
          </a:p>
          <a:p>
            <a:r>
              <a:rPr lang="zh-CN" altLang="en-US" sz="1400"/>
              <a:t>否则：</a:t>
            </a:r>
            <a:endParaRPr lang="zh-CN" altLang="en-US" sz="1400"/>
          </a:p>
          <a:p>
            <a:r>
              <a:rPr lang="en-US" altLang="zh-CN" sz="1400"/>
              <a:t>MUD lastlayer</a:t>
            </a:r>
            <a:r>
              <a:rPr lang="zh-CN" altLang="en-US" sz="1400"/>
              <a:t>信息设为</a:t>
            </a:r>
            <a:r>
              <a:rPr lang="en-US" altLang="zh-CN" sz="1400"/>
              <a:t>-1 </a:t>
            </a:r>
            <a:endParaRPr lang="en-US" altLang="zh-CN" sz="1400"/>
          </a:p>
        </p:txBody>
      </p:sp>
      <p:sp>
        <p:nvSpPr>
          <p:cNvPr id="2" name="文本框 1"/>
          <p:cNvSpPr txBox="1"/>
          <p:nvPr/>
        </p:nvSpPr>
        <p:spPr>
          <a:xfrm>
            <a:off x="278130" y="266700"/>
            <a:ext cx="6468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根据重建成功后</a:t>
            </a:r>
            <a:r>
              <a:rPr lang="en-US" altLang="zh-CN"/>
              <a:t>mud</a:t>
            </a:r>
            <a:r>
              <a:rPr lang="zh-CN" altLang="en-US"/>
              <a:t>是否为空抽出</a:t>
            </a:r>
            <a:r>
              <a:rPr lang="en-US" altLang="zh-CN"/>
              <a:t>mud</a:t>
            </a:r>
            <a:r>
              <a:rPr lang="en-US" altLang="zh-CN"/>
              <a:t>eff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414010" y="161290"/>
            <a:ext cx="1847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Nbar_Curv_MUDEff_Full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1365" y="381635"/>
            <a:ext cx="3049905" cy="2593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93555" y="74930"/>
            <a:ext cx="1355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NbarRecEff_Full</a:t>
            </a:r>
            <a:endParaRPr lang="en-US" altLang="zh-CN" sz="1400"/>
          </a:p>
        </p:txBody>
      </p:sp>
      <p:sp>
        <p:nvSpPr>
          <p:cNvPr id="15" name="文本框 14"/>
          <p:cNvSpPr txBox="1"/>
          <p:nvPr/>
        </p:nvSpPr>
        <p:spPr>
          <a:xfrm>
            <a:off x="9321165" y="2975610"/>
            <a:ext cx="1720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NbarRecEff_Fast</a:t>
            </a:r>
            <a:endParaRPr lang="en-US" altLang="zh-CN" sz="1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840" y="3199130"/>
            <a:ext cx="3091815" cy="283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940" y="314325"/>
            <a:ext cx="3053715" cy="27292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365" y="3162300"/>
            <a:ext cx="3049905" cy="27971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25415" y="2975610"/>
            <a:ext cx="1847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Nbar_Curv_MUDEff_Fast</a:t>
            </a:r>
            <a:endParaRPr lang="zh-CN" alt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15570" y="146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full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9055" y="3244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r>
              <a:rPr lang="en-US" altLang="zh-CN"/>
              <a:t>ast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1134110" y="99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1GeV N</a:t>
            </a:r>
            <a:r>
              <a:rPr lang="en-US" altLang="zh-CN"/>
              <a:t>bar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" y="514985"/>
            <a:ext cx="3656330" cy="2417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" y="3613150"/>
            <a:ext cx="3557905" cy="23101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110" y="3514090"/>
            <a:ext cx="2992755" cy="24098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055" y="467360"/>
            <a:ext cx="3734435" cy="24657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460" y="1880235"/>
            <a:ext cx="3595370" cy="3097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9060" y="1439545"/>
            <a:ext cx="117455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step0CosRegion_Shower</a:t>
            </a:r>
            <a:r>
              <a:rPr lang="zh-CN" altLang="en-US" sz="2000">
                <a:sym typeface="+mn-ea"/>
              </a:rPr>
              <a:t>：排除</a:t>
            </a:r>
            <a:r>
              <a:rPr lang="en-US" altLang="zh-CN" sz="2000">
                <a:sym typeface="+mn-ea"/>
              </a:rPr>
              <a:t>|t_cos| &gt; 0.9445</a:t>
            </a:r>
            <a:r>
              <a:rPr lang="zh-CN" altLang="en-US" sz="2000">
                <a:sym typeface="+mn-ea"/>
              </a:rPr>
              <a:t>的事件，保留极角相对适中的粒子事件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step1ValidShower</a:t>
            </a:r>
            <a:r>
              <a:rPr lang="zh-CN" altLang="en-US" sz="2000">
                <a:sym typeface="+mn-ea"/>
              </a:rPr>
              <a:t>：从原始数据中筛选出具有有效簇射信息的事件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step2GoodShower</a:t>
            </a:r>
            <a:r>
              <a:rPr lang="zh-CN" altLang="en-US" sz="2000">
                <a:sym typeface="+mn-ea"/>
              </a:rPr>
              <a:t>：桶部簇射：仅保留能量</a:t>
            </a:r>
            <a:r>
              <a:rPr lang="en-US" altLang="zh-CN" sz="2000">
                <a:sym typeface="+mn-ea"/>
              </a:rPr>
              <a:t>swe &gt; 0.025GeV</a:t>
            </a:r>
            <a:r>
              <a:rPr lang="zh-CN" altLang="en-US" sz="2000">
                <a:sym typeface="+mn-ea"/>
              </a:rPr>
              <a:t>的事件，端盖簇射：仅保留能量</a:t>
            </a:r>
            <a:r>
              <a:rPr lang="en-US" altLang="zh-CN" sz="2000">
                <a:sym typeface="+mn-ea"/>
              </a:rPr>
              <a:t>swe &gt; 0.05GeV</a:t>
            </a:r>
            <a:r>
              <a:rPr lang="zh-CN" altLang="en-US" sz="2000">
                <a:sym typeface="+mn-ea"/>
              </a:rPr>
              <a:t>的事件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890" y="337185"/>
            <a:ext cx="1156716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>
                <a:sym typeface="+mn-ea"/>
              </a:rPr>
              <a:t>270</a:t>
            </a:r>
            <a:r>
              <a:rPr lang="zh-CN" altLang="en-US" sz="2000">
                <a:sym typeface="+mn-ea"/>
              </a:rPr>
              <a:t>产生</a:t>
            </a:r>
            <a:r>
              <a:rPr lang="en-US" altLang="zh-CN" sz="2000">
                <a:sym typeface="+mn-ea"/>
              </a:rPr>
              <a:t>N</a:t>
            </a:r>
            <a:r>
              <a:rPr lang="zh-CN" altLang="en-US" sz="2000">
                <a:sym typeface="+mn-ea"/>
              </a:rPr>
              <a:t>：动量范围设置为</a:t>
            </a:r>
            <a:r>
              <a:rPr lang="en-US" altLang="zh-CN" sz="2000">
                <a:sym typeface="+mn-ea"/>
              </a:rPr>
              <a:t>0.05-3.5GeV</a:t>
            </a:r>
            <a:r>
              <a:rPr lang="zh-CN" altLang="en-US" sz="2000">
                <a:sym typeface="+mn-ea"/>
              </a:rPr>
              <a:t>均匀分</a:t>
            </a:r>
            <a:r>
              <a:rPr lang="en-US" altLang="zh-CN" sz="2000">
                <a:sym typeface="+mn-ea"/>
              </a:rPr>
              <a:t>70</a:t>
            </a:r>
            <a:r>
              <a:rPr lang="zh-CN" altLang="en-US" sz="2000">
                <a:sym typeface="+mn-ea"/>
              </a:rPr>
              <a:t>个（</a:t>
            </a:r>
            <a:r>
              <a:rPr lang="zh-CN" altLang="en-US" sz="2000">
                <a:sym typeface="+mn-ea"/>
              </a:rPr>
              <a:t>单动量点），角度范围</a:t>
            </a:r>
            <a:r>
              <a:rPr lang="en-US" altLang="zh-CN" sz="2000">
                <a:sym typeface="+mn-ea"/>
              </a:rPr>
              <a:t>cosθ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-1</a:t>
            </a:r>
            <a:r>
              <a:rPr lang="zh-CN" altLang="en-US" sz="2000">
                <a:sym typeface="+mn-ea"/>
              </a:rPr>
              <a:t>，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）</a:t>
            </a:r>
            <a:r>
              <a:rPr lang="zh-CN" altLang="en-US" sz="2000">
                <a:sym typeface="+mn-ea"/>
              </a:rPr>
              <a:t>（每个能量点</a:t>
            </a:r>
            <a:r>
              <a:rPr lang="en-US" altLang="zh-CN" sz="2000">
                <a:sym typeface="+mn-ea"/>
              </a:rPr>
              <a:t>2W</a:t>
            </a:r>
            <a:r>
              <a:rPr lang="zh-CN" altLang="en-US" sz="2000">
                <a:sym typeface="+mn-ea"/>
              </a:rPr>
              <a:t>）。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0970" y="457835"/>
            <a:ext cx="2641600" cy="22529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96915" y="151130"/>
            <a:ext cx="1847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N_Curv_MUDEff_Full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9591675" y="151130"/>
            <a:ext cx="1355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NRecEff_Full</a:t>
            </a:r>
            <a:endParaRPr lang="en-US" altLang="zh-CN" sz="1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30" y="426720"/>
            <a:ext cx="2630805" cy="2284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130" y="676910"/>
            <a:ext cx="5080000" cy="427482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1400"/>
              <a:t>用 </a:t>
            </a:r>
            <a:r>
              <a:rPr lang="en-US" altLang="zh-CN" sz="1400"/>
              <a:t>N_Curv_Eff2D(|cosθ|, p) </a:t>
            </a:r>
            <a:r>
              <a:rPr lang="zh-CN" altLang="en-US" sz="1400"/>
              <a:t>抽 </a:t>
            </a:r>
            <a:r>
              <a:rPr lang="en-US" altLang="zh-CN" sz="1400"/>
              <a:t>ECAL </a:t>
            </a:r>
            <a:r>
              <a:rPr lang="zh-CN" altLang="en-US" sz="1400"/>
              <a:t>是否重建成功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ECAL </a:t>
            </a:r>
            <a:r>
              <a:rPr lang="zh-CN" altLang="en-US" sz="1400"/>
              <a:t>没成功，</a:t>
            </a:r>
            <a:r>
              <a:rPr lang="en-US" altLang="zh-CN" sz="1400"/>
              <a:t>recstat!=0</a:t>
            </a:r>
            <a:r>
              <a:rPr lang="zh-CN" altLang="en-US" sz="1400"/>
              <a:t>，直接返回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ECAL </a:t>
            </a:r>
            <a:r>
              <a:rPr lang="zh-CN" altLang="en-US" sz="1400"/>
              <a:t>成功：</a:t>
            </a:r>
            <a:endParaRPr lang="zh-CN" altLang="en-US" sz="1400"/>
          </a:p>
          <a:p>
            <a:r>
              <a:rPr lang="zh-CN" altLang="en-US" sz="1400"/>
              <a:t>抽 </a:t>
            </a:r>
            <a:r>
              <a:rPr lang="en-US" altLang="zh-CN" sz="1400"/>
              <a:t>ResPhi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ResThe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Energy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得到 </a:t>
            </a:r>
            <a:r>
              <a:rPr lang="en-US" altLang="zh-CN" sz="1400"/>
              <a:t>rec θ, φ, E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抽 </a:t>
            </a:r>
            <a:r>
              <a:rPr lang="en-US" altLang="zh-CN" sz="1400"/>
              <a:t>ShowerHitNumber</a:t>
            </a:r>
            <a:endParaRPr lang="en-US" altLang="zh-CN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用 </a:t>
            </a:r>
            <a:r>
              <a:rPr lang="en-US" altLang="zh-CN" sz="1400"/>
              <a:t>N_Curv_MUDEff2D(|cosθ|, p) </a:t>
            </a:r>
            <a:r>
              <a:rPr lang="zh-CN" altLang="en-US" sz="1400"/>
              <a:t>抽 </a:t>
            </a:r>
            <a:r>
              <a:rPr lang="en-US" altLang="zh-CN" sz="1400"/>
              <a:t>MUD </a:t>
            </a:r>
            <a:r>
              <a:rPr lang="zh-CN" altLang="en-US" sz="1400"/>
              <a:t>是否存在</a:t>
            </a:r>
            <a:endParaRPr lang="zh-CN" altLang="en-US" sz="1400"/>
          </a:p>
          <a:p>
            <a:r>
              <a:rPr lang="en-US" altLang="zh-CN" sz="1400"/>
              <a:t>↓</a:t>
            </a:r>
            <a:endParaRPr lang="en-US" altLang="zh-CN" sz="1400"/>
          </a:p>
          <a:p>
            <a:r>
              <a:rPr lang="zh-CN" altLang="en-US" sz="1400"/>
              <a:t>如果 </a:t>
            </a:r>
            <a:r>
              <a:rPr lang="en-US" altLang="zh-CN" sz="1400"/>
              <a:t>MUD </a:t>
            </a:r>
            <a:r>
              <a:rPr lang="zh-CN" altLang="en-US" sz="1400"/>
              <a:t>存在：</a:t>
            </a:r>
            <a:endParaRPr lang="zh-CN" altLang="en-US" sz="1400"/>
          </a:p>
          <a:p>
            <a:r>
              <a:rPr lang="zh-CN" altLang="en-US" sz="1400"/>
              <a:t>抽 </a:t>
            </a:r>
            <a:r>
              <a:rPr lang="en-US" altLang="zh-CN" sz="1400"/>
              <a:t>MUDLayer</a:t>
            </a:r>
            <a:endParaRPr lang="en-US" altLang="zh-CN" sz="1400"/>
          </a:p>
          <a:p>
            <a:r>
              <a:rPr lang="zh-CN" altLang="en-US" sz="1400"/>
              <a:t>否则：</a:t>
            </a:r>
            <a:endParaRPr lang="zh-CN" altLang="en-US" sz="1400"/>
          </a:p>
          <a:p>
            <a:r>
              <a:rPr lang="en-US" altLang="zh-CN" sz="1400"/>
              <a:t>MUD lastlayer</a:t>
            </a:r>
            <a:r>
              <a:rPr lang="zh-CN" altLang="en-US" sz="1400"/>
              <a:t>信息设为</a:t>
            </a:r>
            <a:r>
              <a:rPr lang="en-US" altLang="zh-CN" sz="1400"/>
              <a:t>-1 </a:t>
            </a:r>
            <a:endParaRPr lang="en-US" altLang="zh-CN" sz="1400"/>
          </a:p>
        </p:txBody>
      </p:sp>
      <p:sp>
        <p:nvSpPr>
          <p:cNvPr id="3" name="文本框 2"/>
          <p:cNvSpPr txBox="1"/>
          <p:nvPr/>
        </p:nvSpPr>
        <p:spPr>
          <a:xfrm>
            <a:off x="278130" y="266700"/>
            <a:ext cx="6468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根据重建成功后</a:t>
            </a:r>
            <a:r>
              <a:rPr lang="en-US" altLang="zh-CN"/>
              <a:t>mud</a:t>
            </a:r>
            <a:r>
              <a:rPr lang="zh-CN" altLang="en-US"/>
              <a:t>是否为空抽出</a:t>
            </a:r>
            <a:r>
              <a:rPr lang="en-US" altLang="zh-CN"/>
              <a:t>mud</a:t>
            </a:r>
            <a:r>
              <a:rPr lang="en-US" altLang="zh-CN"/>
              <a:t>eff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15570" y="146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full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9055" y="3244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r>
              <a:rPr lang="en-US" altLang="zh-CN"/>
              <a:t>ast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"/>
            <a:ext cx="4271645" cy="28505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20" y="449580"/>
            <a:ext cx="4326890" cy="2849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t="2073"/>
          <a:stretch>
            <a:fillRect/>
          </a:stretch>
        </p:blipFill>
        <p:spPr>
          <a:xfrm>
            <a:off x="0" y="3736975"/>
            <a:ext cx="4325620" cy="29184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20" y="3613150"/>
            <a:ext cx="4326255" cy="28752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6975" y="1725295"/>
            <a:ext cx="3143885" cy="27082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94485" y="1104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3G</a:t>
            </a:r>
            <a:r>
              <a:rPr lang="en-US" altLang="zh-CN"/>
              <a:t>eV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520.4,&quot;left&quot;:1.85,&quot;top&quot;:11.55,&quot;width&quot;:645.65}"/>
</p:tagLst>
</file>

<file path=ppt/tags/tag2.xml><?xml version="1.0" encoding="utf-8"?>
<p:tagLst xmlns:p="http://schemas.openxmlformats.org/presentationml/2006/main">
  <p:tag name="KSO_WM_DIAGRAM_VIRTUALLY_FRAME" val="{&quot;height&quot;:520.4,&quot;left&quot;:1.85,&quot;top&quot;:11.55,&quot;width&quot;:645.65}"/>
</p:tagLst>
</file>

<file path=ppt/tags/tag3.xml><?xml version="1.0" encoding="utf-8"?>
<p:tagLst xmlns:p="http://schemas.openxmlformats.org/presentationml/2006/main">
  <p:tag name="KSO_WM_DIAGRAM_VIRTUALLY_FRAME" val="{&quot;height&quot;:520.4,&quot;left&quot;:1.85,&quot;top&quot;:11.55,&quot;width&quot;:645.65}"/>
</p:tagLst>
</file>

<file path=ppt/tags/tag4.xml><?xml version="1.0" encoding="utf-8"?>
<p:tagLst xmlns:p="http://schemas.openxmlformats.org/presentationml/2006/main">
  <p:tag name="KSO_WM_DIAGRAM_VIRTUALLY_FRAME" val="{&quot;height&quot;:520.4,&quot;left&quot;:1.85,&quot;top&quot;:11.55,&quot;width&quot;:645.6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演示</Application>
  <PresentationFormat>宽屏</PresentationFormat>
  <Paragraphs>102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Times New Roman</vt:lpstr>
      <vt:lpstr>Consolas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45</cp:revision>
  <dcterms:created xsi:type="dcterms:W3CDTF">2023-08-09T12:44:00Z</dcterms:created>
  <dcterms:modified xsi:type="dcterms:W3CDTF">2026-06-08T03:41:12Z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44EED843813D45C8935E89F9CC7E9A48_12</vt:lpwstr>
  </property>
</Properties>
</file>